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74" r:id="rId8"/>
    <p:sldId id="270" r:id="rId9"/>
    <p:sldId id="271" r:id="rId10"/>
    <p:sldId id="263" r:id="rId11"/>
    <p:sldId id="275" r:id="rId12"/>
    <p:sldId id="272" r:id="rId13"/>
    <p:sldId id="266" r:id="rId14"/>
    <p:sldId id="267" r:id="rId15"/>
    <p:sldId id="277" r:id="rId16"/>
    <p:sldId id="278" r:id="rId17"/>
    <p:sldId id="279" r:id="rId18"/>
    <p:sldId id="280" r:id="rId19"/>
    <p:sldId id="269" r:id="rId20"/>
    <p:sldId id="273" r:id="rId21"/>
    <p:sldId id="276" r:id="rId22"/>
    <p:sldId id="264" r:id="rId23"/>
    <p:sldId id="265" r:id="rId24"/>
    <p:sldId id="268" r:id="rId25"/>
  </p:sldIdLst>
  <p:sldSz cx="9144000" cy="5143500" type="screen16x9"/>
  <p:notesSz cx="6858000" cy="9144000"/>
  <p:embeddedFontLst>
    <p:embeddedFont>
      <p:font typeface="Raleway" pitchFamily="2" charset="0"/>
      <p:regular r:id="rId27"/>
      <p:bold r:id="rId28"/>
      <p:italic r:id="rId29"/>
      <p:boldItalic r:id="rId30"/>
    </p:embeddedFont>
    <p:embeddedFont>
      <p:font typeface="Raleway Medium" pitchFamily="2" charset="0"/>
      <p:regular r:id="rId31"/>
      <p:bold r:id="rId32"/>
      <p:italic r:id="rId33"/>
      <p:boldItalic r:id="rId34"/>
    </p:embeddedFont>
    <p:embeddedFont>
      <p:font typeface="Source Sans Pro" panose="020B0503030403020204" pitchFamily="34" charset="0"/>
      <p:regular r:id="rId35"/>
      <p:bold r:id="rId36"/>
      <p:italic r:id="rId37"/>
      <p:boldItalic r:id="rId3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988" y="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font" Target="fonts/font8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7.fntdata"/><Relationship Id="rId38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9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54e432c448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54e432c448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8BFA5D6A-2A72-56E4-2BEE-0CE86C979A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354e432c448_0_50:notes">
            <a:extLst>
              <a:ext uri="{FF2B5EF4-FFF2-40B4-BE49-F238E27FC236}">
                <a16:creationId xmlns:a16="http://schemas.microsoft.com/office/drawing/2014/main" id="{B55426EC-AB1C-AD3E-AFB5-5D83BE0F530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354e432c448_0_50:notes">
            <a:extLst>
              <a:ext uri="{FF2B5EF4-FFF2-40B4-BE49-F238E27FC236}">
                <a16:creationId xmlns:a16="http://schemas.microsoft.com/office/drawing/2014/main" id="{55FE38A4-E4BE-9656-03B4-890F21B747C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970811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>
          <a:extLst>
            <a:ext uri="{FF2B5EF4-FFF2-40B4-BE49-F238E27FC236}">
              <a16:creationId xmlns:a16="http://schemas.microsoft.com/office/drawing/2014/main" id="{E2F6A0E7-2E48-1E50-0648-97449AAC55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4e432c448_0_40:notes">
            <a:extLst>
              <a:ext uri="{FF2B5EF4-FFF2-40B4-BE49-F238E27FC236}">
                <a16:creationId xmlns:a16="http://schemas.microsoft.com/office/drawing/2014/main" id="{4AE358F6-275C-D01A-EACA-5939EC14F1C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4e432c448_0_40:notes">
            <a:extLst>
              <a:ext uri="{FF2B5EF4-FFF2-40B4-BE49-F238E27FC236}">
                <a16:creationId xmlns:a16="http://schemas.microsoft.com/office/drawing/2014/main" id="{8A4B84F5-7516-B70F-06A4-85931496235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78766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54e432c448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54e432c448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54e432c448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54e432c448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>
          <a:extLst>
            <a:ext uri="{FF2B5EF4-FFF2-40B4-BE49-F238E27FC236}">
              <a16:creationId xmlns:a16="http://schemas.microsoft.com/office/drawing/2014/main" id="{456DD2C2-3F6A-16DA-810C-9589589872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54e432c448_0_80:notes">
            <a:extLst>
              <a:ext uri="{FF2B5EF4-FFF2-40B4-BE49-F238E27FC236}">
                <a16:creationId xmlns:a16="http://schemas.microsoft.com/office/drawing/2014/main" id="{BBFA538F-76D1-7BED-5849-0FBD945A879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54e432c448_0_80:notes">
            <a:extLst>
              <a:ext uri="{FF2B5EF4-FFF2-40B4-BE49-F238E27FC236}">
                <a16:creationId xmlns:a16="http://schemas.microsoft.com/office/drawing/2014/main" id="{A780B569-5913-A8FA-702D-4C87FD07287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856599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>
          <a:extLst>
            <a:ext uri="{FF2B5EF4-FFF2-40B4-BE49-F238E27FC236}">
              <a16:creationId xmlns:a16="http://schemas.microsoft.com/office/drawing/2014/main" id="{D2A3B069-2136-025A-A113-F8BFCC305A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4e432c448_0_40:notes">
            <a:extLst>
              <a:ext uri="{FF2B5EF4-FFF2-40B4-BE49-F238E27FC236}">
                <a16:creationId xmlns:a16="http://schemas.microsoft.com/office/drawing/2014/main" id="{77A4DBB5-8D8F-8100-3C1E-0EFE6EEF4CD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4e432c448_0_40:notes">
            <a:extLst>
              <a:ext uri="{FF2B5EF4-FFF2-40B4-BE49-F238E27FC236}">
                <a16:creationId xmlns:a16="http://schemas.microsoft.com/office/drawing/2014/main" id="{CBC04C23-D305-46FD-946F-068B63B75A7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28489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>
          <a:extLst>
            <a:ext uri="{FF2B5EF4-FFF2-40B4-BE49-F238E27FC236}">
              <a16:creationId xmlns:a16="http://schemas.microsoft.com/office/drawing/2014/main" id="{FEE4CDF3-63CD-5A96-F7C5-6D0EE8AD12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54e432c448_0_80:notes">
            <a:extLst>
              <a:ext uri="{FF2B5EF4-FFF2-40B4-BE49-F238E27FC236}">
                <a16:creationId xmlns:a16="http://schemas.microsoft.com/office/drawing/2014/main" id="{8CF2C87E-D3C7-7D30-8C43-FE8054D76FE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54e432c448_0_80:notes">
            <a:extLst>
              <a:ext uri="{FF2B5EF4-FFF2-40B4-BE49-F238E27FC236}">
                <a16:creationId xmlns:a16="http://schemas.microsoft.com/office/drawing/2014/main" id="{B16348C9-8FCD-BF93-524A-49BE434CDF2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90655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>
          <a:extLst>
            <a:ext uri="{FF2B5EF4-FFF2-40B4-BE49-F238E27FC236}">
              <a16:creationId xmlns:a16="http://schemas.microsoft.com/office/drawing/2014/main" id="{AC3AA664-BEB0-0219-390B-AAE851282D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354e432c448_0_80:notes">
            <a:extLst>
              <a:ext uri="{FF2B5EF4-FFF2-40B4-BE49-F238E27FC236}">
                <a16:creationId xmlns:a16="http://schemas.microsoft.com/office/drawing/2014/main" id="{BDFC15BA-5EF0-C962-7DE8-353FCD55111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354e432c448_0_80:notes">
            <a:extLst>
              <a:ext uri="{FF2B5EF4-FFF2-40B4-BE49-F238E27FC236}">
                <a16:creationId xmlns:a16="http://schemas.microsoft.com/office/drawing/2014/main" id="{C821A0C9-6F3B-54F1-15D4-B337EE85F59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0665901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354e432c448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354e432c448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6dbf63626d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6dbf63626d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>
          <a:extLst>
            <a:ext uri="{FF2B5EF4-FFF2-40B4-BE49-F238E27FC236}">
              <a16:creationId xmlns:a16="http://schemas.microsoft.com/office/drawing/2014/main" id="{C72386F7-8D94-36BD-0D07-56BA57F5C3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4e432c448_0_40:notes">
            <a:extLst>
              <a:ext uri="{FF2B5EF4-FFF2-40B4-BE49-F238E27FC236}">
                <a16:creationId xmlns:a16="http://schemas.microsoft.com/office/drawing/2014/main" id="{4EEE315D-25CD-FC75-1822-0EA341CB2E3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4e432c448_0_40:notes">
            <a:extLst>
              <a:ext uri="{FF2B5EF4-FFF2-40B4-BE49-F238E27FC236}">
                <a16:creationId xmlns:a16="http://schemas.microsoft.com/office/drawing/2014/main" id="{24DA9CC8-36A4-3513-3737-2E6494EDEB9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0929212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>
          <a:extLst>
            <a:ext uri="{FF2B5EF4-FFF2-40B4-BE49-F238E27FC236}">
              <a16:creationId xmlns:a16="http://schemas.microsoft.com/office/drawing/2014/main" id="{A3134A13-24E7-AB7D-F359-0262762783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4e432c448_0_40:notes">
            <a:extLst>
              <a:ext uri="{FF2B5EF4-FFF2-40B4-BE49-F238E27FC236}">
                <a16:creationId xmlns:a16="http://schemas.microsoft.com/office/drawing/2014/main" id="{AE1FF26A-B6D0-785F-7674-1C9C564CB37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4e432c448_0_40:notes">
            <a:extLst>
              <a:ext uri="{FF2B5EF4-FFF2-40B4-BE49-F238E27FC236}">
                <a16:creationId xmlns:a16="http://schemas.microsoft.com/office/drawing/2014/main" id="{D5D10E3B-51FF-7819-C412-511FD484585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495895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54e432c448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54e432c448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54e432c448_0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354e432c448_0_1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354e432c448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354e432c448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354e432c44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354e432c44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354e432c448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354e432c448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54e432c448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54e432c448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354e432c448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354e432c448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>
          <a:extLst>
            <a:ext uri="{FF2B5EF4-FFF2-40B4-BE49-F238E27FC236}">
              <a16:creationId xmlns:a16="http://schemas.microsoft.com/office/drawing/2014/main" id="{64002179-4CE0-9474-528C-2E1FE8D3EB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4e432c448_0_40:notes">
            <a:extLst>
              <a:ext uri="{FF2B5EF4-FFF2-40B4-BE49-F238E27FC236}">
                <a16:creationId xmlns:a16="http://schemas.microsoft.com/office/drawing/2014/main" id="{90A01B11-8606-83F2-48A3-85032BC50EB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4e432c448_0_40:notes">
            <a:extLst>
              <a:ext uri="{FF2B5EF4-FFF2-40B4-BE49-F238E27FC236}">
                <a16:creationId xmlns:a16="http://schemas.microsoft.com/office/drawing/2014/main" id="{2FE5889F-4028-8103-D7DD-DFF60E53EDD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371922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>
          <a:extLst>
            <a:ext uri="{FF2B5EF4-FFF2-40B4-BE49-F238E27FC236}">
              <a16:creationId xmlns:a16="http://schemas.microsoft.com/office/drawing/2014/main" id="{E8599DC8-1806-99FB-9D4A-ADD4F57A61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4e432c448_0_40:notes">
            <a:extLst>
              <a:ext uri="{FF2B5EF4-FFF2-40B4-BE49-F238E27FC236}">
                <a16:creationId xmlns:a16="http://schemas.microsoft.com/office/drawing/2014/main" id="{5E413258-9870-4A0C-EA12-4ED1C0F710E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4e432c448_0_40:notes">
            <a:extLst>
              <a:ext uri="{FF2B5EF4-FFF2-40B4-BE49-F238E27FC236}">
                <a16:creationId xmlns:a16="http://schemas.microsoft.com/office/drawing/2014/main" id="{D1DEB82D-D177-82F4-592E-57AC4FD4AD2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975430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>
          <a:extLst>
            <a:ext uri="{FF2B5EF4-FFF2-40B4-BE49-F238E27FC236}">
              <a16:creationId xmlns:a16="http://schemas.microsoft.com/office/drawing/2014/main" id="{8E7462F3-F462-DFC8-2FC2-F6E5590FAB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4e432c448_0_40:notes">
            <a:extLst>
              <a:ext uri="{FF2B5EF4-FFF2-40B4-BE49-F238E27FC236}">
                <a16:creationId xmlns:a16="http://schemas.microsoft.com/office/drawing/2014/main" id="{3CBD7BCE-2F06-B7FF-375E-86AAFB7C724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354e432c448_0_40:notes">
            <a:extLst>
              <a:ext uri="{FF2B5EF4-FFF2-40B4-BE49-F238E27FC236}">
                <a16:creationId xmlns:a16="http://schemas.microsoft.com/office/drawing/2014/main" id="{234E9F9F-7D50-78E0-E5D5-0E8FF55DBDB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3442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rgbClr val="4DA2D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title" hasCustomPrompt="1"/>
          </p:nvPr>
        </p:nvSpPr>
        <p:spPr>
          <a:xfrm>
            <a:off x="311700" y="743001"/>
            <a:ext cx="8520600" cy="200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>
            <a:spLocks noGrp="1"/>
          </p:cNvSpPr>
          <p:nvPr>
            <p:ph type="body" idx="1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rgbClr val="4DA2D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2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lu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png"/><Relationship Id="rId7" Type="http://schemas.openxmlformats.org/officeDocument/2006/relationships/image" Target="../media/image19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tmp"/><Relationship Id="rId5" Type="http://schemas.openxmlformats.org/officeDocument/2006/relationships/image" Target="../media/image22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0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hyperlink" Target="https://doi.org/10.25325/CERN-Environment-2023-00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>
            <a:spLocks noGrp="1"/>
          </p:cNvSpPr>
          <p:nvPr>
            <p:ph type="subTitle" idx="4294967295"/>
          </p:nvPr>
        </p:nvSpPr>
        <p:spPr>
          <a:xfrm>
            <a:off x="333750" y="1958750"/>
            <a:ext cx="8388956" cy="86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it" u="sng" dirty="0">
                <a:latin typeface="Raleway" pitchFamily="2" charset="0"/>
                <a:ea typeface="Roboto"/>
                <a:cs typeface="Roboto"/>
                <a:sym typeface="Roboto"/>
              </a:rPr>
              <a:t>Maria Cristina Arena</a:t>
            </a:r>
            <a:r>
              <a:rPr lang="it" dirty="0">
                <a:latin typeface="Raleway" pitchFamily="2" charset="0"/>
                <a:ea typeface="Roboto"/>
                <a:cs typeface="Roboto"/>
                <a:sym typeface="Roboto"/>
              </a:rPr>
              <a:t>, A. Bouzaiene, D. Galassi, R. Guida, B. Mandelli, G. Rigoletti</a:t>
            </a:r>
            <a:endParaRPr dirty="0">
              <a:latin typeface="Raleway" pitchFamily="2" charset="0"/>
              <a:ea typeface="Roboto"/>
              <a:cs typeface="Roboto"/>
              <a:sym typeface="Roboto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333750" y="756094"/>
            <a:ext cx="7959000" cy="126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" b="1">
              <a:solidFill>
                <a:schemeClr val="dk2"/>
              </a:solidFill>
              <a:latin typeface="Raleway" pitchFamily="2" charset="0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400" b="1">
                <a:solidFill>
                  <a:schemeClr val="dk2"/>
                </a:solidFill>
                <a:latin typeface="Raleway" pitchFamily="2" charset="0"/>
              </a:rPr>
              <a:t>Recuperation systems for fluorinated gas at the CERN LHC Experiments</a:t>
            </a:r>
            <a:endParaRPr sz="3200" b="1">
              <a:solidFill>
                <a:schemeClr val="dk2"/>
              </a:solidFill>
              <a:latin typeface="Raleway" pitchFamily="2" charset="0"/>
              <a:ea typeface="Raleway"/>
              <a:cs typeface="Raleway"/>
              <a:sym typeface="Raleway"/>
            </a:endParaRPr>
          </a:p>
        </p:txBody>
      </p:sp>
      <p:pic>
        <p:nvPicPr>
          <p:cNvPr id="60" name="Google Shape;60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33750" y="4212132"/>
            <a:ext cx="2732442" cy="629978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869167" y="3944407"/>
            <a:ext cx="1112282" cy="109942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CA226A5-96C7-D724-4AE2-D5343476AF59}"/>
              </a:ext>
            </a:extLst>
          </p:cNvPr>
          <p:cNvSpPr txBox="1"/>
          <p:nvPr/>
        </p:nvSpPr>
        <p:spPr>
          <a:xfrm>
            <a:off x="4648200" y="4494119"/>
            <a:ext cx="3224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i="0" dirty="0">
                <a:solidFill>
                  <a:srgbClr val="000000"/>
                </a:solidFill>
                <a:effectLst/>
                <a:latin typeface="Raleway" pitchFamily="2" charset="0"/>
              </a:rPr>
              <a:t>Sustainable HEP 2025 - 4th edition</a:t>
            </a:r>
            <a:endParaRPr lang="en-GB" dirty="0">
              <a:latin typeface="Raleway" pitchFamily="2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20F20DD9-A66D-D4DC-8D1A-BCFAEC76103E}"/>
              </a:ext>
            </a:extLst>
          </p:cNvPr>
          <p:cNvGrpSpPr/>
          <p:nvPr/>
        </p:nvGrpSpPr>
        <p:grpSpPr>
          <a:xfrm>
            <a:off x="565570" y="819686"/>
            <a:ext cx="4006430" cy="3312768"/>
            <a:chOff x="572167" y="1146088"/>
            <a:chExt cx="3023541" cy="2355013"/>
          </a:xfrm>
        </p:grpSpPr>
        <p:pic>
          <p:nvPicPr>
            <p:cNvPr id="5" name="Picture 4" descr="A diagram of a chemical process&#10;&#10;AI-generated content may be incorrect.">
              <a:extLst>
                <a:ext uri="{FF2B5EF4-FFF2-40B4-BE49-F238E27FC236}">
                  <a16:creationId xmlns:a16="http://schemas.microsoft.com/office/drawing/2014/main" id="{E02B18EC-0F58-C66F-6741-28138174E2A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10109" r="17672"/>
            <a:stretch/>
          </p:blipFill>
          <p:spPr>
            <a:xfrm>
              <a:off x="572167" y="1146088"/>
              <a:ext cx="3023541" cy="235501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9F2E516-7646-4918-639A-3341281FCDE8}"/>
                </a:ext>
              </a:extLst>
            </p:cNvPr>
            <p:cNvSpPr txBox="1"/>
            <p:nvPr/>
          </p:nvSpPr>
          <p:spPr>
            <a:xfrm>
              <a:off x="944737" y="1745602"/>
              <a:ext cx="382089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400" dirty="0">
                  <a:solidFill>
                    <a:schemeClr val="tx2">
                      <a:lumMod val="50000"/>
                    </a:schemeClr>
                  </a:solidFill>
                </a:rPr>
                <a:t>or </a:t>
              </a:r>
              <a:r>
                <a:rPr lang="en-GB" sz="500" dirty="0">
                  <a:solidFill>
                    <a:schemeClr val="tx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10 %</a:t>
              </a:r>
              <a:endParaRPr lang="en-GB" sz="4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44" name="Google Shape;144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CMS CSC recovery system for CF4</a:t>
            </a:r>
            <a:endParaRPr/>
          </a:p>
        </p:txBody>
      </p:sp>
      <p:sp>
        <p:nvSpPr>
          <p:cNvPr id="145" name="Google Shape;145;p20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0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20"/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10</a:t>
            </a:fld>
            <a:endParaRPr/>
          </a:p>
        </p:txBody>
      </p:sp>
      <p:pic>
        <p:nvPicPr>
          <p:cNvPr id="148" name="Google Shape;148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-10150"/>
            <a:ext cx="441024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0"/>
          <p:cNvSpPr txBox="1"/>
          <p:nvPr/>
        </p:nvSpPr>
        <p:spPr>
          <a:xfrm>
            <a:off x="220512" y="3883715"/>
            <a:ext cx="8051337" cy="11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it" sz="12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First plant for </a:t>
            </a:r>
            <a:r>
              <a:rPr lang="it" sz="120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CF</a:t>
            </a:r>
            <a:r>
              <a:rPr lang="it" sz="1200" b="1" baseline="-250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4</a:t>
            </a:r>
            <a:r>
              <a:rPr lang="it" sz="120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warm adsorption</a:t>
            </a:r>
            <a:r>
              <a:rPr lang="it" sz="12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, </a:t>
            </a:r>
            <a:r>
              <a:rPr lang="it" sz="120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non-standard gas system</a:t>
            </a:r>
            <a:endParaRPr sz="1200" b="1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it" sz="12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CSC gas mixture → </a:t>
            </a:r>
            <a:r>
              <a:rPr lang="it" sz="120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Ar/CO</a:t>
            </a:r>
            <a:r>
              <a:rPr lang="it" sz="1200" b="1" baseline="-250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2</a:t>
            </a:r>
            <a:r>
              <a:rPr lang="it" sz="120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/CF</a:t>
            </a:r>
            <a:r>
              <a:rPr lang="it" sz="1200" b="1" baseline="-250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4</a:t>
            </a:r>
            <a:r>
              <a:rPr lang="it" sz="120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</a:t>
            </a:r>
            <a:r>
              <a:rPr lang="it" sz="12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in a ratio</a:t>
            </a:r>
            <a:r>
              <a:rPr lang="it" sz="120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40/50/10 </a:t>
            </a:r>
            <a:r>
              <a:rPr lang="it" sz="12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or</a:t>
            </a:r>
            <a:r>
              <a:rPr lang="it" sz="120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 40/55/5</a:t>
            </a:r>
            <a:endParaRPr sz="1200" b="1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it" sz="12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System is </a:t>
            </a:r>
            <a:r>
              <a:rPr lang="it" sz="120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fully controlled by software</a:t>
            </a:r>
            <a:endParaRPr sz="1200" dirty="0">
              <a:solidFill>
                <a:schemeClr val="l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C64930-FCB5-A034-090B-3A759E8583DE}"/>
              </a:ext>
            </a:extLst>
          </p:cNvPr>
          <p:cNvSpPr txBox="1"/>
          <p:nvPr/>
        </p:nvSpPr>
        <p:spPr>
          <a:xfrm>
            <a:off x="2974075" y="4797777"/>
            <a:ext cx="3224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0" dirty="0">
                <a:solidFill>
                  <a:schemeClr val="tx2">
                    <a:lumMod val="75000"/>
                  </a:schemeClr>
                </a:solidFill>
                <a:effectLst/>
                <a:latin typeface="Raleway" pitchFamily="2" charset="0"/>
              </a:rPr>
              <a:t>Sustainable HEP 2025 - 4th edition</a:t>
            </a:r>
            <a:endParaRPr lang="en-GB" dirty="0">
              <a:solidFill>
                <a:schemeClr val="tx2">
                  <a:lumMod val="75000"/>
                </a:schemeClr>
              </a:solidFill>
              <a:latin typeface="Raleway" pitchFamily="2" charset="0"/>
            </a:endParaRPr>
          </a:p>
        </p:txBody>
      </p:sp>
      <p:pic>
        <p:nvPicPr>
          <p:cNvPr id="3" name="Immagine 11" descr="Immagine che contiene interno, macchina, acciaio, industria&#10;&#10;Descrizione generata automaticamente">
            <a:extLst>
              <a:ext uri="{FF2B5EF4-FFF2-40B4-BE49-F238E27FC236}">
                <a16:creationId xmlns:a16="http://schemas.microsoft.com/office/drawing/2014/main" id="{5BEBC5EC-3DF1-9EB5-7450-742D9FB954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017" y="1196461"/>
            <a:ext cx="3546259" cy="265969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>
          <a:extLst>
            <a:ext uri="{FF2B5EF4-FFF2-40B4-BE49-F238E27FC236}">
              <a16:creationId xmlns:a16="http://schemas.microsoft.com/office/drawing/2014/main" id="{65EAAE86-CD10-297E-FB7F-602FBE4691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0">
            <a:extLst>
              <a:ext uri="{FF2B5EF4-FFF2-40B4-BE49-F238E27FC236}">
                <a16:creationId xmlns:a16="http://schemas.microsoft.com/office/drawing/2014/main" id="{03E5F9CE-9D08-0C45-A220-01758AA5FC3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CMS CSC recovery system for CF4</a:t>
            </a:r>
            <a:endParaRPr/>
          </a:p>
        </p:txBody>
      </p:sp>
      <p:sp>
        <p:nvSpPr>
          <p:cNvPr id="145" name="Google Shape;145;p20">
            <a:extLst>
              <a:ext uri="{FF2B5EF4-FFF2-40B4-BE49-F238E27FC236}">
                <a16:creationId xmlns:a16="http://schemas.microsoft.com/office/drawing/2014/main" id="{4C7F4B17-364C-BEDB-DC58-7C22B53E6163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0">
            <a:extLst>
              <a:ext uri="{FF2B5EF4-FFF2-40B4-BE49-F238E27FC236}">
                <a16:creationId xmlns:a16="http://schemas.microsoft.com/office/drawing/2014/main" id="{E57D7D2C-88D2-9EBB-4892-21B15D32FFEB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p20">
            <a:extLst>
              <a:ext uri="{FF2B5EF4-FFF2-40B4-BE49-F238E27FC236}">
                <a16:creationId xmlns:a16="http://schemas.microsoft.com/office/drawing/2014/main" id="{9233E4EB-0279-BE42-C8EB-6C64A3761B6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11</a:t>
            </a:fld>
            <a:endParaRPr/>
          </a:p>
        </p:txBody>
      </p:sp>
      <p:pic>
        <p:nvPicPr>
          <p:cNvPr id="148" name="Google Shape;148;p20">
            <a:extLst>
              <a:ext uri="{FF2B5EF4-FFF2-40B4-BE49-F238E27FC236}">
                <a16:creationId xmlns:a16="http://schemas.microsoft.com/office/drawing/2014/main" id="{4DCAB80B-16CA-5840-2C11-3D6288DD4020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0">
            <a:extLst>
              <a:ext uri="{FF2B5EF4-FFF2-40B4-BE49-F238E27FC236}">
                <a16:creationId xmlns:a16="http://schemas.microsoft.com/office/drawing/2014/main" id="{90866088-6E91-AE0B-085B-DAD421D6CD8C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-10150"/>
            <a:ext cx="441024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9911FD8-6CF5-365A-A816-7F4CDA7EC45E}"/>
              </a:ext>
            </a:extLst>
          </p:cNvPr>
          <p:cNvSpPr txBox="1"/>
          <p:nvPr/>
        </p:nvSpPr>
        <p:spPr>
          <a:xfrm>
            <a:off x="2974075" y="4797777"/>
            <a:ext cx="3224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0" dirty="0">
                <a:solidFill>
                  <a:schemeClr val="tx2">
                    <a:lumMod val="75000"/>
                  </a:schemeClr>
                </a:solidFill>
                <a:effectLst/>
                <a:latin typeface="Raleway" pitchFamily="2" charset="0"/>
              </a:rPr>
              <a:t>Sustainable HEP 2025 - 4th edition</a:t>
            </a:r>
            <a:endParaRPr lang="en-GB" dirty="0">
              <a:solidFill>
                <a:schemeClr val="tx2">
                  <a:lumMod val="75000"/>
                </a:schemeClr>
              </a:solidFill>
              <a:latin typeface="Raleway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F4DC7B4-2898-D1AB-CD4D-823269613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82" y="1493762"/>
            <a:ext cx="5599029" cy="277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Google Shape;296;p11">
            <a:extLst>
              <a:ext uri="{FF2B5EF4-FFF2-40B4-BE49-F238E27FC236}">
                <a16:creationId xmlns:a16="http://schemas.microsoft.com/office/drawing/2014/main" id="{D34A7DE0-6F0E-B859-BD44-D278AA932C59}"/>
              </a:ext>
            </a:extLst>
          </p:cNvPr>
          <p:cNvSpPr txBox="1"/>
          <p:nvPr/>
        </p:nvSpPr>
        <p:spPr>
          <a:xfrm>
            <a:off x="5821082" y="1112958"/>
            <a:ext cx="3125693" cy="35418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406400" marR="0" lvl="0" indent="-2857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•"/>
            </a:pPr>
            <a:r>
              <a:rPr lang="it-IT" b="1" u="sng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Efficiency</a:t>
            </a:r>
            <a:r>
              <a:rPr lang="it-IT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 mean value: </a:t>
            </a:r>
            <a:r>
              <a:rPr lang="it-IT" b="1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70%</a:t>
            </a:r>
            <a:r>
              <a:rPr lang="it-IT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 in the period January-November </a:t>
            </a:r>
            <a:r>
              <a:rPr lang="it-IT" b="1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2024</a:t>
            </a:r>
            <a:endParaRPr sz="900" dirty="0">
              <a:solidFill>
                <a:schemeClr val="bg2"/>
              </a:solidFill>
              <a:latin typeface="Raleway" pitchFamily="2" charset="0"/>
            </a:endParaRPr>
          </a:p>
          <a:p>
            <a:pPr marL="406400" marR="0" lvl="0" indent="-285750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•"/>
            </a:pPr>
            <a:r>
              <a:rPr lang="it-IT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In 2024, out of 495 m</a:t>
            </a:r>
            <a:r>
              <a:rPr lang="it-IT" baseline="30000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3</a:t>
            </a:r>
            <a:r>
              <a:rPr lang="it-IT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 of CF</a:t>
            </a:r>
            <a:r>
              <a:rPr lang="it-IT" baseline="-25000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4</a:t>
            </a:r>
            <a:r>
              <a:rPr lang="it-IT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 injected into the mixer, </a:t>
            </a:r>
            <a:r>
              <a:rPr lang="it-IT" b="1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290 m</a:t>
            </a:r>
            <a:r>
              <a:rPr lang="it-IT" b="1" baseline="30000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3</a:t>
            </a:r>
            <a:r>
              <a:rPr lang="it-IT" b="1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 </a:t>
            </a:r>
            <a:r>
              <a:rPr lang="it-IT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were </a:t>
            </a:r>
            <a:r>
              <a:rPr lang="it-IT" b="1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recovered CF</a:t>
            </a:r>
            <a:r>
              <a:rPr lang="it-IT" b="1" baseline="-25000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4</a:t>
            </a:r>
            <a:r>
              <a:rPr lang="it-IT" b="1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 </a:t>
            </a:r>
            <a:r>
              <a:rPr lang="it-IT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(60%)</a:t>
            </a:r>
            <a:endParaRPr sz="900" dirty="0">
              <a:solidFill>
                <a:schemeClr val="bg2"/>
              </a:solidFill>
              <a:latin typeface="Raleway" pitchFamily="2" charset="0"/>
            </a:endParaRPr>
          </a:p>
          <a:p>
            <a:pPr marL="406400" marR="0" lvl="0" indent="-285750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Char char="•"/>
            </a:pPr>
            <a:r>
              <a:rPr lang="it-IT" u="sng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2024 </a:t>
            </a:r>
            <a:r>
              <a:rPr lang="it-IT" u="sng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Wingdings" panose="05000000000000000000" pitchFamily="2" charset="2"/>
              </a:rPr>
              <a:t></a:t>
            </a:r>
            <a:r>
              <a:rPr lang="it-IT" u="sng" dirty="0">
                <a:solidFill>
                  <a:schemeClr val="bg2"/>
                </a:solidFill>
                <a:latin typeface="Raleway" pitchFamily="2" charset="0"/>
                <a:ea typeface="Raleway"/>
                <a:cs typeface="Raleway"/>
                <a:sym typeface="Raleway"/>
              </a:rPr>
              <a:t> 8600 tCO2e and 47 kCHF saved </a:t>
            </a:r>
            <a:endParaRPr sz="900" dirty="0">
              <a:solidFill>
                <a:schemeClr val="bg2"/>
              </a:solidFill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068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>
          <a:extLst>
            <a:ext uri="{FF2B5EF4-FFF2-40B4-BE49-F238E27FC236}">
              <a16:creationId xmlns:a16="http://schemas.microsoft.com/office/drawing/2014/main" id="{1A088C28-D3EF-8498-DA50-2ABED028CB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>
            <a:extLst>
              <a:ext uri="{FF2B5EF4-FFF2-40B4-BE49-F238E27FC236}">
                <a16:creationId xmlns:a16="http://schemas.microsoft.com/office/drawing/2014/main" id="{C33962C2-7CC2-8554-9713-3777C98023EF}"/>
              </a:ext>
            </a:extLst>
          </p:cNvPr>
          <p:cNvSpPr/>
          <p:nvPr/>
        </p:nvSpPr>
        <p:spPr>
          <a:xfrm>
            <a:off x="97300" y="72286"/>
            <a:ext cx="8928600" cy="4998928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9">
            <a:extLst>
              <a:ext uri="{FF2B5EF4-FFF2-40B4-BE49-F238E27FC236}">
                <a16:creationId xmlns:a16="http://schemas.microsoft.com/office/drawing/2014/main" id="{751707F4-8BE5-5AA1-30C4-A8AD0366738E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12</a:t>
            </a:fld>
            <a:endParaRPr/>
          </a:p>
        </p:txBody>
      </p:sp>
      <p:sp>
        <p:nvSpPr>
          <p:cNvPr id="30" name="Google Shape;131;p19">
            <a:extLst>
              <a:ext uri="{FF2B5EF4-FFF2-40B4-BE49-F238E27FC236}">
                <a16:creationId xmlns:a16="http://schemas.microsoft.com/office/drawing/2014/main" id="{8C72BD81-7074-4CA1-8384-E00CB09F701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8100" y="2260050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 dirty="0"/>
              <a:t>CMS RPC C2H2F4 recovery system</a:t>
            </a:r>
            <a:endParaRPr sz="3600" dirty="0"/>
          </a:p>
        </p:txBody>
      </p:sp>
    </p:spTree>
    <p:extLst>
      <p:ext uri="{BB962C8B-B14F-4D97-AF65-F5344CB8AC3E}">
        <p14:creationId xmlns:p14="http://schemas.microsoft.com/office/powerpoint/2010/main" val="91255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CMS RPC recovery system for C2H2F4 (R134a)</a:t>
            </a:r>
            <a:endParaRPr/>
          </a:p>
        </p:txBody>
      </p:sp>
      <p:sp>
        <p:nvSpPr>
          <p:cNvPr id="184" name="Google Shape;184;p23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23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23"/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13</a:t>
            </a:fld>
            <a:endParaRPr/>
          </a:p>
        </p:txBody>
      </p:sp>
      <p:pic>
        <p:nvPicPr>
          <p:cNvPr id="188" name="Google Shape;18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-10150"/>
            <a:ext cx="441024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23"/>
          <p:cNvSpPr txBox="1"/>
          <p:nvPr/>
        </p:nvSpPr>
        <p:spPr>
          <a:xfrm>
            <a:off x="178200" y="1122578"/>
            <a:ext cx="8635500" cy="92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aleway"/>
              <a:buChar char="●"/>
            </a:pPr>
            <a:r>
              <a:rPr lang="it" sz="16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Recovery plant based on </a:t>
            </a:r>
            <a:r>
              <a:rPr lang="it" sz="160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distillation process</a:t>
            </a:r>
            <a:endParaRPr sz="1600" b="1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aleway"/>
              <a:buChar char="●"/>
            </a:pPr>
            <a:r>
              <a:rPr lang="it" sz="16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CMS RPC gas mixture → </a:t>
            </a:r>
            <a:r>
              <a:rPr lang="it" sz="160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R134a/SF6/iC4H10 95.2/0.3/4.5</a:t>
            </a:r>
            <a:endParaRPr sz="1600" b="1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aleway"/>
              <a:buChar char="●"/>
            </a:pPr>
            <a:r>
              <a:rPr lang="it" sz="1600" u="sng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Problem</a:t>
            </a:r>
            <a:r>
              <a:rPr lang="it" sz="16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: R134a forms a </a:t>
            </a:r>
            <a:r>
              <a:rPr lang="it" sz="160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minimum boiling point azeotrope </a:t>
            </a:r>
            <a:r>
              <a:rPr lang="it" sz="160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with iC4H10</a:t>
            </a:r>
            <a:endParaRPr sz="1600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304FAFC-B0ED-ADFE-4433-42DEFE589F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11" y="2142777"/>
            <a:ext cx="3346601" cy="192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D629E2F8-64AB-DBF0-F94A-151E2DD9FB7B}"/>
              </a:ext>
            </a:extLst>
          </p:cNvPr>
          <p:cNvSpPr/>
          <p:nvPr/>
        </p:nvSpPr>
        <p:spPr>
          <a:xfrm rot="20411664">
            <a:off x="2138330" y="3224913"/>
            <a:ext cx="1502970" cy="65167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34328B2-5D0D-E97E-5AF9-7049D117E8B6}"/>
              </a:ext>
            </a:extLst>
          </p:cNvPr>
          <p:cNvCxnSpPr>
            <a:cxnSpLocks/>
            <a:stCxn id="3" idx="4"/>
            <a:endCxn id="8" idx="0"/>
          </p:cNvCxnSpPr>
          <p:nvPr/>
        </p:nvCxnSpPr>
        <p:spPr>
          <a:xfrm>
            <a:off x="3000218" y="3857313"/>
            <a:ext cx="437636" cy="27477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AA0F185-618B-4BB7-0DD4-A1DD45D4EFDF}"/>
              </a:ext>
            </a:extLst>
          </p:cNvPr>
          <p:cNvSpPr txBox="1"/>
          <p:nvPr/>
        </p:nvSpPr>
        <p:spPr>
          <a:xfrm>
            <a:off x="2097210" y="4132083"/>
            <a:ext cx="2681288" cy="507831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rgbClr val="C00000"/>
                </a:solidFill>
                <a:latin typeface="Raleway" pitchFamily="2" charset="0"/>
              </a:rPr>
              <a:t>Slow heating of liquified azeotrope (red curve) allows to enrich the liquid of R134a and the vapor phase of azeotrope </a:t>
            </a:r>
            <a:endParaRPr lang="en-GB" sz="900" b="1" dirty="0">
              <a:solidFill>
                <a:srgbClr val="C00000"/>
              </a:solidFill>
              <a:latin typeface="Raleway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14A958-776F-21E7-9682-F0D4B420A3CE}"/>
              </a:ext>
            </a:extLst>
          </p:cNvPr>
          <p:cNvSpPr txBox="1"/>
          <p:nvPr/>
        </p:nvSpPr>
        <p:spPr>
          <a:xfrm>
            <a:off x="2974075" y="4797777"/>
            <a:ext cx="3224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0" dirty="0">
                <a:solidFill>
                  <a:schemeClr val="tx2">
                    <a:lumMod val="75000"/>
                  </a:schemeClr>
                </a:solidFill>
                <a:effectLst/>
                <a:latin typeface="Raleway" pitchFamily="2" charset="0"/>
              </a:rPr>
              <a:t>Sustainable HEP 2025 - 4th edition</a:t>
            </a:r>
            <a:endParaRPr lang="en-GB" dirty="0">
              <a:solidFill>
                <a:schemeClr val="tx2">
                  <a:lumMod val="75000"/>
                </a:schemeClr>
              </a:solidFill>
              <a:latin typeface="Raleway" pitchFamily="2" charset="0"/>
            </a:endParaRPr>
          </a:p>
        </p:txBody>
      </p:sp>
      <p:grpSp>
        <p:nvGrpSpPr>
          <p:cNvPr id="16" name="Google Shape;785;p16">
            <a:extLst>
              <a:ext uri="{FF2B5EF4-FFF2-40B4-BE49-F238E27FC236}">
                <a16:creationId xmlns:a16="http://schemas.microsoft.com/office/drawing/2014/main" id="{6F240600-DA6A-B732-45BE-FE663F8472F3}"/>
              </a:ext>
            </a:extLst>
          </p:cNvPr>
          <p:cNvGrpSpPr/>
          <p:nvPr/>
        </p:nvGrpSpPr>
        <p:grpSpPr>
          <a:xfrm>
            <a:off x="4965749" y="2160969"/>
            <a:ext cx="3296392" cy="2645045"/>
            <a:chOff x="5943600" y="1694867"/>
            <a:chExt cx="5633600" cy="4489930"/>
          </a:xfrm>
        </p:grpSpPr>
        <p:pic>
          <p:nvPicPr>
            <p:cNvPr id="17" name="Google Shape;786;p16" descr="A room with several machines&#10;&#10;Description automatically generated with medium confidence">
              <a:extLst>
                <a:ext uri="{FF2B5EF4-FFF2-40B4-BE49-F238E27FC236}">
                  <a16:creationId xmlns:a16="http://schemas.microsoft.com/office/drawing/2014/main" id="{D96F3779-0080-1EEC-DF72-6CB43605A30A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316352" y="1751451"/>
              <a:ext cx="5260848" cy="42367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" name="Google Shape;787;p16">
              <a:extLst>
                <a:ext uri="{FF2B5EF4-FFF2-40B4-BE49-F238E27FC236}">
                  <a16:creationId xmlns:a16="http://schemas.microsoft.com/office/drawing/2014/main" id="{4478AEBE-7284-E5AD-ADAC-9F08E830B5A8}"/>
                </a:ext>
              </a:extLst>
            </p:cNvPr>
            <p:cNvSpPr txBox="1"/>
            <p:nvPr/>
          </p:nvSpPr>
          <p:spPr>
            <a:xfrm>
              <a:off x="5943600" y="5574515"/>
              <a:ext cx="1625896" cy="61028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b="1">
                  <a:solidFill>
                    <a:srgbClr val="C00000"/>
                  </a:solidFill>
                  <a:latin typeface="Raleway"/>
                  <a:ea typeface="Raleway"/>
                  <a:cs typeface="Raleway"/>
                  <a:sym typeface="Raleway"/>
                </a:rPr>
                <a:t>ELECTRICAL RACK</a:t>
              </a:r>
              <a:endParaRPr sz="800"/>
            </a:p>
          </p:txBody>
        </p:sp>
        <p:sp>
          <p:nvSpPr>
            <p:cNvPr id="19" name="Google Shape;788;p16">
              <a:extLst>
                <a:ext uri="{FF2B5EF4-FFF2-40B4-BE49-F238E27FC236}">
                  <a16:creationId xmlns:a16="http://schemas.microsoft.com/office/drawing/2014/main" id="{A424BD14-3D5C-F474-677D-FDBE118601D7}"/>
                </a:ext>
              </a:extLst>
            </p:cNvPr>
            <p:cNvSpPr txBox="1"/>
            <p:nvPr/>
          </p:nvSpPr>
          <p:spPr>
            <a:xfrm>
              <a:off x="7117819" y="1694867"/>
              <a:ext cx="1786269" cy="610282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b="1">
                  <a:solidFill>
                    <a:srgbClr val="C00000"/>
                  </a:solidFill>
                  <a:latin typeface="Raleway"/>
                  <a:ea typeface="Raleway"/>
                  <a:cs typeface="Raleway"/>
                  <a:sym typeface="Raleway"/>
                </a:rPr>
                <a:t>SEPARATION MODULES</a:t>
              </a:r>
              <a:endParaRPr sz="800"/>
            </a:p>
          </p:txBody>
        </p:sp>
        <p:cxnSp>
          <p:nvCxnSpPr>
            <p:cNvPr id="20" name="Google Shape;789;p16">
              <a:extLst>
                <a:ext uri="{FF2B5EF4-FFF2-40B4-BE49-F238E27FC236}">
                  <a16:creationId xmlns:a16="http://schemas.microsoft.com/office/drawing/2014/main" id="{DCD7C154-617E-F03B-20BB-BD55C7FE40A8}"/>
                </a:ext>
              </a:extLst>
            </p:cNvPr>
            <p:cNvCxnSpPr>
              <a:stCxn id="18" idx="0"/>
            </p:cNvCxnSpPr>
            <p:nvPr/>
          </p:nvCxnSpPr>
          <p:spPr>
            <a:xfrm flipV="1">
              <a:off x="6756548" y="5062121"/>
              <a:ext cx="122398" cy="512394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stealth" w="med" len="med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</p:cxnSp>
        <p:cxnSp>
          <p:nvCxnSpPr>
            <p:cNvPr id="21" name="Google Shape;790;p16">
              <a:extLst>
                <a:ext uri="{FF2B5EF4-FFF2-40B4-BE49-F238E27FC236}">
                  <a16:creationId xmlns:a16="http://schemas.microsoft.com/office/drawing/2014/main" id="{9FDE2973-406E-96E2-523D-732A7CB34C33}"/>
                </a:ext>
              </a:extLst>
            </p:cNvPr>
            <p:cNvCxnSpPr/>
            <p:nvPr/>
          </p:nvCxnSpPr>
          <p:spPr>
            <a:xfrm>
              <a:off x="7496508" y="2341198"/>
              <a:ext cx="0" cy="740623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stealth" w="med" len="med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</p:cxnSp>
        <p:cxnSp>
          <p:nvCxnSpPr>
            <p:cNvPr id="22" name="Google Shape;791;p16">
              <a:extLst>
                <a:ext uri="{FF2B5EF4-FFF2-40B4-BE49-F238E27FC236}">
                  <a16:creationId xmlns:a16="http://schemas.microsoft.com/office/drawing/2014/main" id="{9F2D113E-BEBB-DBA1-5E3D-8A4C6904047B}"/>
                </a:ext>
              </a:extLst>
            </p:cNvPr>
            <p:cNvCxnSpPr/>
            <p:nvPr/>
          </p:nvCxnSpPr>
          <p:spPr>
            <a:xfrm>
              <a:off x="8235576" y="2341198"/>
              <a:ext cx="0" cy="719702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sm" len="sm"/>
              <a:tailEnd type="stealth" w="med" len="med"/>
            </a:ln>
            <a:effectLst>
              <a:outerShdw blurRad="40000" dist="23000" dir="5400000" rotWithShape="0">
                <a:srgbClr val="000000">
                  <a:alpha val="34901"/>
                </a:srgbClr>
              </a:outerShdw>
            </a:effectLst>
          </p:spPr>
        </p:cxnSp>
        <p:sp>
          <p:nvSpPr>
            <p:cNvPr id="23" name="Google Shape;792;p16">
              <a:extLst>
                <a:ext uri="{FF2B5EF4-FFF2-40B4-BE49-F238E27FC236}">
                  <a16:creationId xmlns:a16="http://schemas.microsoft.com/office/drawing/2014/main" id="{211E1FE2-EC06-F3AD-8D02-C46744B4A65E}"/>
                </a:ext>
              </a:extLst>
            </p:cNvPr>
            <p:cNvSpPr txBox="1"/>
            <p:nvPr/>
          </p:nvSpPr>
          <p:spPr>
            <a:xfrm>
              <a:off x="9050862" y="5490477"/>
              <a:ext cx="1281686" cy="417889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1000" b="1">
                  <a:solidFill>
                    <a:srgbClr val="C00000"/>
                  </a:solidFill>
                  <a:latin typeface="Raleway"/>
                  <a:ea typeface="Raleway"/>
                  <a:cs typeface="Raleway"/>
                  <a:sym typeface="Raleway"/>
                </a:rPr>
                <a:t>CHILLER</a:t>
              </a:r>
              <a:endParaRPr sz="800"/>
            </a:p>
          </p:txBody>
        </p:sp>
        <p:sp>
          <p:nvSpPr>
            <p:cNvPr id="24" name="Google Shape;793;p16">
              <a:extLst>
                <a:ext uri="{FF2B5EF4-FFF2-40B4-BE49-F238E27FC236}">
                  <a16:creationId xmlns:a16="http://schemas.microsoft.com/office/drawing/2014/main" id="{16B3288F-26BD-45D0-AF99-5918FCADA469}"/>
                </a:ext>
              </a:extLst>
            </p:cNvPr>
            <p:cNvSpPr txBox="1"/>
            <p:nvPr/>
          </p:nvSpPr>
          <p:spPr>
            <a:xfrm>
              <a:off x="9865974" y="4570324"/>
              <a:ext cx="1623056" cy="36564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800" b="1" dirty="0">
                  <a:solidFill>
                    <a:srgbClr val="C00000"/>
                  </a:solidFill>
                  <a:latin typeface="Raleway"/>
                  <a:ea typeface="Raleway"/>
                  <a:cs typeface="Raleway"/>
                  <a:sym typeface="Raleway"/>
                </a:rPr>
                <a:t>COMPRESSOR</a:t>
              </a:r>
              <a:endParaRPr sz="800" dirty="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804;p17">
            <a:extLst>
              <a:ext uri="{FF2B5EF4-FFF2-40B4-BE49-F238E27FC236}">
                <a16:creationId xmlns:a16="http://schemas.microsoft.com/office/drawing/2014/main" id="{1044917E-284B-C638-66F6-A83F668C23E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5730" r="7306"/>
          <a:stretch/>
        </p:blipFill>
        <p:spPr>
          <a:xfrm>
            <a:off x="4085809" y="1106132"/>
            <a:ext cx="4220390" cy="312596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24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24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24"/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14</a:t>
            </a:fld>
            <a:endParaRPr/>
          </a:p>
        </p:txBody>
      </p:sp>
      <p:sp>
        <p:nvSpPr>
          <p:cNvPr id="198" name="Google Shape;198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CMS RPC recovery system for C2H2F4 (R134a)</a:t>
            </a:r>
            <a:endParaRPr dirty="0"/>
          </a:p>
        </p:txBody>
      </p:sp>
      <p:pic>
        <p:nvPicPr>
          <p:cNvPr id="201" name="Google Shape;20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82176" y="1697271"/>
            <a:ext cx="1233051" cy="1378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-10150"/>
            <a:ext cx="441024" cy="4359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oogle Shape;796;p16">
            <a:extLst>
              <a:ext uri="{FF2B5EF4-FFF2-40B4-BE49-F238E27FC236}">
                <a16:creationId xmlns:a16="http://schemas.microsoft.com/office/drawing/2014/main" id="{8DFC02D7-69F8-04CB-BC11-3771632C0A1A}"/>
              </a:ext>
            </a:extLst>
          </p:cNvPr>
          <p:cNvGrpSpPr/>
          <p:nvPr/>
        </p:nvGrpSpPr>
        <p:grpSpPr>
          <a:xfrm>
            <a:off x="311700" y="1401402"/>
            <a:ext cx="2675527" cy="2447932"/>
            <a:chOff x="7337141" y="1934723"/>
            <a:chExt cx="4584891" cy="3707033"/>
          </a:xfrm>
        </p:grpSpPr>
        <p:pic>
          <p:nvPicPr>
            <p:cNvPr id="3" name="Google Shape;797;p16" descr="A diagram of a fraction of fluid&#10;&#10;Description automatically generated">
              <a:extLst>
                <a:ext uri="{FF2B5EF4-FFF2-40B4-BE49-F238E27FC236}">
                  <a16:creationId xmlns:a16="http://schemas.microsoft.com/office/drawing/2014/main" id="{A4FAC3CD-397B-1626-CF00-D9E6F085DA14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7337141" y="1934723"/>
              <a:ext cx="4584891" cy="343866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Google Shape;798;p16">
              <a:extLst>
                <a:ext uri="{FF2B5EF4-FFF2-40B4-BE49-F238E27FC236}">
                  <a16:creationId xmlns:a16="http://schemas.microsoft.com/office/drawing/2014/main" id="{88A2D5FD-A575-07FC-67BC-F47173010593}"/>
                </a:ext>
              </a:extLst>
            </p:cNvPr>
            <p:cNvSpPr txBox="1"/>
            <p:nvPr/>
          </p:nvSpPr>
          <p:spPr>
            <a:xfrm>
              <a:off x="7863434" y="5362167"/>
              <a:ext cx="3630390" cy="2795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-IT" sz="600" i="1" dirty="0">
                  <a:solidFill>
                    <a:schemeClr val="tx2"/>
                  </a:solidFill>
                  <a:latin typeface="Calibri"/>
                  <a:ea typeface="Calibri"/>
                  <a:cs typeface="Calibri"/>
                  <a:sym typeface="Calibri"/>
                </a:rPr>
                <a:t>Thermodynamic simulation done by M. Bruno (PoliTO)</a:t>
              </a:r>
              <a:endParaRPr sz="1000" dirty="0">
                <a:solidFill>
                  <a:schemeClr val="tx2"/>
                </a:solidFill>
              </a:endParaRP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2D83C20-D328-CF87-1FB6-6CC5B18DC5D1}"/>
              </a:ext>
            </a:extLst>
          </p:cNvPr>
          <p:cNvSpPr txBox="1"/>
          <p:nvPr/>
        </p:nvSpPr>
        <p:spPr>
          <a:xfrm>
            <a:off x="5232666" y="1372138"/>
            <a:ext cx="159330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1"/>
                </a:solidFill>
                <a:latin typeface="Raleway" pitchFamily="2" charset="0"/>
              </a:rPr>
              <a:t>Distillation units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EDE9FD4-3FD3-CAA4-87F9-21184F8A403E}"/>
              </a:ext>
            </a:extLst>
          </p:cNvPr>
          <p:cNvSpPr/>
          <p:nvPr/>
        </p:nvSpPr>
        <p:spPr>
          <a:xfrm>
            <a:off x="4677324" y="1661240"/>
            <a:ext cx="2853311" cy="18383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426A2CC-6F67-C7BC-A469-A7DB00F999EB}"/>
              </a:ext>
            </a:extLst>
          </p:cNvPr>
          <p:cNvSpPr/>
          <p:nvPr/>
        </p:nvSpPr>
        <p:spPr>
          <a:xfrm>
            <a:off x="6640210" y="3539625"/>
            <a:ext cx="1233051" cy="595063"/>
          </a:xfrm>
          <a:prstGeom prst="rect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C229397-6F32-3FA8-A1C5-D03F664B1657}"/>
              </a:ext>
            </a:extLst>
          </p:cNvPr>
          <p:cNvSpPr/>
          <p:nvPr/>
        </p:nvSpPr>
        <p:spPr>
          <a:xfrm>
            <a:off x="7582175" y="1733168"/>
            <a:ext cx="1233051" cy="134220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A74E23-12D4-B0DB-31FB-4064ED893902}"/>
              </a:ext>
            </a:extLst>
          </p:cNvPr>
          <p:cNvSpPr txBox="1"/>
          <p:nvPr/>
        </p:nvSpPr>
        <p:spPr>
          <a:xfrm>
            <a:off x="6716458" y="4172839"/>
            <a:ext cx="107388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5"/>
                </a:solidFill>
                <a:latin typeface="Raleway" pitchFamily="2" charset="0"/>
              </a:rPr>
              <a:t>Compressor module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7BD36A-0AA0-AAE8-0961-C1D282CC6D49}"/>
              </a:ext>
            </a:extLst>
          </p:cNvPr>
          <p:cNvSpPr txBox="1"/>
          <p:nvPr/>
        </p:nvSpPr>
        <p:spPr>
          <a:xfrm>
            <a:off x="7653170" y="3119760"/>
            <a:ext cx="130605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4"/>
                </a:solidFill>
                <a:latin typeface="Raleway" pitchFamily="2" charset="0"/>
              </a:rPr>
              <a:t>Storage Tank</a:t>
            </a:r>
          </a:p>
        </p:txBody>
      </p:sp>
      <p:pic>
        <p:nvPicPr>
          <p:cNvPr id="203" name="Google Shape;203;p2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232583" y="1097398"/>
            <a:ext cx="1830926" cy="2880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04;p24">
            <a:extLst>
              <a:ext uri="{FF2B5EF4-FFF2-40B4-BE49-F238E27FC236}">
                <a16:creationId xmlns:a16="http://schemas.microsoft.com/office/drawing/2014/main" id="{8F00A979-CC89-F745-1F8E-16972D663399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53397" y="0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05;p24">
            <a:extLst>
              <a:ext uri="{FF2B5EF4-FFF2-40B4-BE49-F238E27FC236}">
                <a16:creationId xmlns:a16="http://schemas.microsoft.com/office/drawing/2014/main" id="{B78BB98D-F73E-0182-5719-D804C296638A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4" y="-9123"/>
            <a:ext cx="441024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80B9B2B-F968-F127-3F2A-1CEACA98BF87}"/>
              </a:ext>
            </a:extLst>
          </p:cNvPr>
          <p:cNvSpPr txBox="1"/>
          <p:nvPr/>
        </p:nvSpPr>
        <p:spPr>
          <a:xfrm>
            <a:off x="2974075" y="4797777"/>
            <a:ext cx="3224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0" dirty="0">
                <a:solidFill>
                  <a:schemeClr val="tx2">
                    <a:lumMod val="75000"/>
                  </a:schemeClr>
                </a:solidFill>
                <a:effectLst/>
                <a:latin typeface="Raleway" pitchFamily="2" charset="0"/>
              </a:rPr>
              <a:t>Sustainable HEP 2025 - 4th edition</a:t>
            </a:r>
            <a:endParaRPr lang="en-GB" dirty="0">
              <a:solidFill>
                <a:schemeClr val="tx2">
                  <a:lumMod val="75000"/>
                </a:schemeClr>
              </a:solidFill>
              <a:latin typeface="Raleway" pitchFamily="2" charset="0"/>
            </a:endParaRPr>
          </a:p>
        </p:txBody>
      </p:sp>
      <p:sp>
        <p:nvSpPr>
          <p:cNvPr id="6" name="Google Shape;827;p17">
            <a:extLst>
              <a:ext uri="{FF2B5EF4-FFF2-40B4-BE49-F238E27FC236}">
                <a16:creationId xmlns:a16="http://schemas.microsoft.com/office/drawing/2014/main" id="{34C7EABC-2C04-0A9B-9613-8FF138E8ABE7}"/>
              </a:ext>
            </a:extLst>
          </p:cNvPr>
          <p:cNvSpPr txBox="1"/>
          <p:nvPr/>
        </p:nvSpPr>
        <p:spPr>
          <a:xfrm>
            <a:off x="1027337" y="4033457"/>
            <a:ext cx="3738604" cy="73862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b="1" u="sng" dirty="0">
                <a:solidFill>
                  <a:srgbClr val="FF0000"/>
                </a:solidFill>
                <a:latin typeface="Raleway"/>
                <a:ea typeface="Raleway"/>
                <a:cs typeface="Raleway"/>
                <a:sym typeface="Raleway"/>
              </a:rPr>
              <a:t>&gt;80% of Recuperation Efficiency, almost the theorical limit for this separation tecnique and 99.5% of gas purity</a:t>
            </a:r>
            <a:endParaRPr b="1" u="sng" dirty="0">
              <a:solidFill>
                <a:srgbClr val="FF0000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>
          <a:extLst>
            <a:ext uri="{FF2B5EF4-FFF2-40B4-BE49-F238E27FC236}">
              <a16:creationId xmlns:a16="http://schemas.microsoft.com/office/drawing/2014/main" id="{1078E3AD-6887-D947-DA20-026545E06A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4">
            <a:extLst>
              <a:ext uri="{FF2B5EF4-FFF2-40B4-BE49-F238E27FC236}">
                <a16:creationId xmlns:a16="http://schemas.microsoft.com/office/drawing/2014/main" id="{7763389D-C49C-BF4E-C4CB-2A1CAB43BB6A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24">
            <a:extLst>
              <a:ext uri="{FF2B5EF4-FFF2-40B4-BE49-F238E27FC236}">
                <a16:creationId xmlns:a16="http://schemas.microsoft.com/office/drawing/2014/main" id="{5DB7A0CB-12D0-E9A1-5881-3ADD868F4872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24">
            <a:extLst>
              <a:ext uri="{FF2B5EF4-FFF2-40B4-BE49-F238E27FC236}">
                <a16:creationId xmlns:a16="http://schemas.microsoft.com/office/drawing/2014/main" id="{B54D4463-6AFE-3AA9-38BE-CFAD255A212F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15</a:t>
            </a:fld>
            <a:endParaRPr/>
          </a:p>
        </p:txBody>
      </p:sp>
      <p:sp>
        <p:nvSpPr>
          <p:cNvPr id="198" name="Google Shape;198;p24">
            <a:extLst>
              <a:ext uri="{FF2B5EF4-FFF2-40B4-BE49-F238E27FC236}">
                <a16:creationId xmlns:a16="http://schemas.microsoft.com/office/drawing/2014/main" id="{693B7B1C-E9D5-957E-8ACD-3A2A3D7F0C6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CMS RPC recovery system for C2H2F4 (R134a)</a:t>
            </a:r>
            <a:endParaRPr dirty="0"/>
          </a:p>
        </p:txBody>
      </p:sp>
      <p:pic>
        <p:nvPicPr>
          <p:cNvPr id="204" name="Google Shape;204;p24">
            <a:extLst>
              <a:ext uri="{FF2B5EF4-FFF2-40B4-BE49-F238E27FC236}">
                <a16:creationId xmlns:a16="http://schemas.microsoft.com/office/drawing/2014/main" id="{D7E66D92-0810-25CA-4BFF-5CFDE1402EE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4">
            <a:extLst>
              <a:ext uri="{FF2B5EF4-FFF2-40B4-BE49-F238E27FC236}">
                <a16:creationId xmlns:a16="http://schemas.microsoft.com/office/drawing/2014/main" id="{591F9B97-BF56-CD99-CCB5-1FB7BCBFC2C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-10150"/>
            <a:ext cx="441024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04;p24">
            <a:extLst>
              <a:ext uri="{FF2B5EF4-FFF2-40B4-BE49-F238E27FC236}">
                <a16:creationId xmlns:a16="http://schemas.microsoft.com/office/drawing/2014/main" id="{29CA7982-FE61-1D0E-163A-F12B59128B2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397" y="0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05;p24">
            <a:extLst>
              <a:ext uri="{FF2B5EF4-FFF2-40B4-BE49-F238E27FC236}">
                <a16:creationId xmlns:a16="http://schemas.microsoft.com/office/drawing/2014/main" id="{04D35686-49AA-FEFF-0908-5AB7566490D0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4" y="-9123"/>
            <a:ext cx="441024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FEDE53D-352B-FECD-0E32-2BA63091940E}"/>
              </a:ext>
            </a:extLst>
          </p:cNvPr>
          <p:cNvSpPr txBox="1"/>
          <p:nvPr/>
        </p:nvSpPr>
        <p:spPr>
          <a:xfrm>
            <a:off x="2974075" y="4797777"/>
            <a:ext cx="3224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0" dirty="0">
                <a:solidFill>
                  <a:schemeClr val="tx2">
                    <a:lumMod val="75000"/>
                  </a:schemeClr>
                </a:solidFill>
                <a:effectLst/>
                <a:latin typeface="Raleway" pitchFamily="2" charset="0"/>
              </a:rPr>
              <a:t>Sustainable HEP 2025 - 4th edition</a:t>
            </a:r>
            <a:endParaRPr lang="en-GB" dirty="0">
              <a:solidFill>
                <a:schemeClr val="tx2">
                  <a:lumMod val="75000"/>
                </a:schemeClr>
              </a:solidFill>
              <a:latin typeface="Raleway" pitchFamily="2" charset="0"/>
            </a:endParaRPr>
          </a:p>
        </p:txBody>
      </p:sp>
      <p:pic>
        <p:nvPicPr>
          <p:cNvPr id="7" name="Google Shape;858;p19">
            <a:extLst>
              <a:ext uri="{FF2B5EF4-FFF2-40B4-BE49-F238E27FC236}">
                <a16:creationId xmlns:a16="http://schemas.microsoft.com/office/drawing/2014/main" id="{5BBE2C0F-7DF9-9949-E1B2-D53C7490DFD5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789406" y="1510424"/>
            <a:ext cx="5354594" cy="281512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59;p19">
            <a:extLst>
              <a:ext uri="{FF2B5EF4-FFF2-40B4-BE49-F238E27FC236}">
                <a16:creationId xmlns:a16="http://schemas.microsoft.com/office/drawing/2014/main" id="{51FC36C9-3493-E471-B6CF-B08CD2333DD9}"/>
              </a:ext>
            </a:extLst>
          </p:cNvPr>
          <p:cNvSpPr txBox="1"/>
          <p:nvPr/>
        </p:nvSpPr>
        <p:spPr>
          <a:xfrm>
            <a:off x="220508" y="1328966"/>
            <a:ext cx="3586504" cy="3046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Recovery </a:t>
            </a:r>
            <a:r>
              <a:rPr lang="it-IT" sz="1600" b="1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efficiency </a:t>
            </a:r>
            <a:r>
              <a:rPr lang="it-IT" sz="1600" b="1" u="sng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&gt;</a:t>
            </a:r>
            <a:r>
              <a:rPr lang="it-IT" sz="1600" b="1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 80% </a:t>
            </a:r>
            <a:r>
              <a:rPr lang="it-IT" sz="1600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with </a:t>
            </a:r>
            <a:r>
              <a:rPr lang="it-IT" sz="1600" b="1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5000 ppm iC4H10 </a:t>
            </a:r>
            <a:r>
              <a:rPr lang="it-IT" sz="1600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in the recuperated R134a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In 2024, the 40% of the total R134a used in the RPC gas system was recuperated R134a</a:t>
            </a:r>
            <a:endParaRPr lang="it-IT" sz="1600" dirty="0">
              <a:solidFill>
                <a:schemeClr val="bg2"/>
              </a:solidFill>
              <a:latin typeface="Raleway" pitchFamily="2" charset="0"/>
              <a:ea typeface="Calibri"/>
              <a:cs typeface="Calibri"/>
              <a:sym typeface="Calibri"/>
            </a:endParaRPr>
          </a:p>
          <a:p>
            <a:pPr marL="285750" marR="0" lvl="0" indent="-2857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More than </a:t>
            </a:r>
            <a:r>
              <a:rPr lang="it-IT" sz="1600" b="1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17000 tCO2e </a:t>
            </a:r>
            <a:r>
              <a:rPr lang="it-IT" sz="1600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and 100 kCHF </a:t>
            </a:r>
            <a:r>
              <a:rPr lang="it-IT" sz="1600" b="1" dirty="0">
                <a:solidFill>
                  <a:schemeClr val="bg2"/>
                </a:solidFill>
                <a:latin typeface="Raleway" pitchFamily="2" charset="0"/>
                <a:ea typeface="Calibri"/>
                <a:cs typeface="Calibri"/>
                <a:sym typeface="Calibri"/>
              </a:rPr>
              <a:t>saved per year</a:t>
            </a:r>
            <a:endParaRPr sz="1600" dirty="0">
              <a:solidFill>
                <a:schemeClr val="bg2"/>
              </a:solidFill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3133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>
          <a:extLst>
            <a:ext uri="{FF2B5EF4-FFF2-40B4-BE49-F238E27FC236}">
              <a16:creationId xmlns:a16="http://schemas.microsoft.com/office/drawing/2014/main" id="{A479AEF5-D268-7C91-925E-15AAA14480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>
            <a:extLst>
              <a:ext uri="{FF2B5EF4-FFF2-40B4-BE49-F238E27FC236}">
                <a16:creationId xmlns:a16="http://schemas.microsoft.com/office/drawing/2014/main" id="{3C4CF4ED-CE19-F62C-E619-8EA0FFBBF9E0}"/>
              </a:ext>
            </a:extLst>
          </p:cNvPr>
          <p:cNvSpPr/>
          <p:nvPr/>
        </p:nvSpPr>
        <p:spPr>
          <a:xfrm>
            <a:off x="97300" y="72286"/>
            <a:ext cx="8928600" cy="4998928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9">
            <a:extLst>
              <a:ext uri="{FF2B5EF4-FFF2-40B4-BE49-F238E27FC236}">
                <a16:creationId xmlns:a16="http://schemas.microsoft.com/office/drawing/2014/main" id="{2DCE2211-1876-80CB-55F9-541DF1370C7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16</a:t>
            </a:fld>
            <a:endParaRPr/>
          </a:p>
        </p:txBody>
      </p:sp>
      <p:sp>
        <p:nvSpPr>
          <p:cNvPr id="30" name="Google Shape;131;p19">
            <a:extLst>
              <a:ext uri="{FF2B5EF4-FFF2-40B4-BE49-F238E27FC236}">
                <a16:creationId xmlns:a16="http://schemas.microsoft.com/office/drawing/2014/main" id="{048120A6-1A6E-A44A-B26E-5E867623810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8100" y="2260050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 dirty="0"/>
              <a:t>LHCb RICH1 C</a:t>
            </a:r>
            <a:r>
              <a:rPr lang="it" sz="3600" baseline="-25000" dirty="0"/>
              <a:t>4</a:t>
            </a:r>
            <a:r>
              <a:rPr lang="it" sz="3600" dirty="0"/>
              <a:t>F</a:t>
            </a:r>
            <a:r>
              <a:rPr lang="it" sz="3600" baseline="-25000" dirty="0"/>
              <a:t>10</a:t>
            </a:r>
            <a:r>
              <a:rPr lang="it" sz="3600" dirty="0"/>
              <a:t> recovery system</a:t>
            </a:r>
            <a:endParaRPr sz="3600" dirty="0"/>
          </a:p>
        </p:txBody>
      </p:sp>
    </p:spTree>
    <p:extLst>
      <p:ext uri="{BB962C8B-B14F-4D97-AF65-F5344CB8AC3E}">
        <p14:creationId xmlns:p14="http://schemas.microsoft.com/office/powerpoint/2010/main" val="40461049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>
          <a:extLst>
            <a:ext uri="{FF2B5EF4-FFF2-40B4-BE49-F238E27FC236}">
              <a16:creationId xmlns:a16="http://schemas.microsoft.com/office/drawing/2014/main" id="{9848828D-11E2-7E14-1CCB-B07F4A647A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4">
            <a:extLst>
              <a:ext uri="{FF2B5EF4-FFF2-40B4-BE49-F238E27FC236}">
                <a16:creationId xmlns:a16="http://schemas.microsoft.com/office/drawing/2014/main" id="{B4075C5A-7E52-0AA5-EA97-ABC9DF8E9609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24">
            <a:extLst>
              <a:ext uri="{FF2B5EF4-FFF2-40B4-BE49-F238E27FC236}">
                <a16:creationId xmlns:a16="http://schemas.microsoft.com/office/drawing/2014/main" id="{0F94B071-6D04-FC4D-F05F-27C36EEFB6AF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24">
            <a:extLst>
              <a:ext uri="{FF2B5EF4-FFF2-40B4-BE49-F238E27FC236}">
                <a16:creationId xmlns:a16="http://schemas.microsoft.com/office/drawing/2014/main" id="{1A46A7AC-7320-FBF4-83C3-166F750FDB4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17</a:t>
            </a:fld>
            <a:endParaRPr/>
          </a:p>
        </p:txBody>
      </p:sp>
      <p:sp>
        <p:nvSpPr>
          <p:cNvPr id="198" name="Google Shape;198;p24">
            <a:extLst>
              <a:ext uri="{FF2B5EF4-FFF2-40B4-BE49-F238E27FC236}">
                <a16:creationId xmlns:a16="http://schemas.microsoft.com/office/drawing/2014/main" id="{B8F64BC3-B6C0-F6AB-5D1B-581F4486256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LHCb RI1 C</a:t>
            </a:r>
            <a:r>
              <a:rPr lang="it" baseline="-25000" dirty="0"/>
              <a:t>4</a:t>
            </a:r>
            <a:r>
              <a:rPr lang="it" dirty="0"/>
              <a:t>F</a:t>
            </a:r>
            <a:r>
              <a:rPr lang="it" baseline="-25000" dirty="0"/>
              <a:t>10</a:t>
            </a:r>
            <a:r>
              <a:rPr lang="it" dirty="0"/>
              <a:t> recovery system</a:t>
            </a:r>
            <a:endParaRPr dirty="0"/>
          </a:p>
        </p:txBody>
      </p:sp>
      <p:pic>
        <p:nvPicPr>
          <p:cNvPr id="204" name="Google Shape;204;p24">
            <a:extLst>
              <a:ext uri="{FF2B5EF4-FFF2-40B4-BE49-F238E27FC236}">
                <a16:creationId xmlns:a16="http://schemas.microsoft.com/office/drawing/2014/main" id="{B0AC37B4-B24C-A470-32B3-A7AD079AD44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4">
            <a:extLst>
              <a:ext uri="{FF2B5EF4-FFF2-40B4-BE49-F238E27FC236}">
                <a16:creationId xmlns:a16="http://schemas.microsoft.com/office/drawing/2014/main" id="{804EEDF1-4DBD-98C5-E5E7-30E6169FE965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-10150"/>
            <a:ext cx="441024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04;p24">
            <a:extLst>
              <a:ext uri="{FF2B5EF4-FFF2-40B4-BE49-F238E27FC236}">
                <a16:creationId xmlns:a16="http://schemas.microsoft.com/office/drawing/2014/main" id="{59EFC920-8C01-A616-F2B4-70FC955261B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397" y="0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05;p24">
            <a:extLst>
              <a:ext uri="{FF2B5EF4-FFF2-40B4-BE49-F238E27FC236}">
                <a16:creationId xmlns:a16="http://schemas.microsoft.com/office/drawing/2014/main" id="{33F3FAFA-959E-0C09-12B4-0164A996BDB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4" y="-9123"/>
            <a:ext cx="441024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8B40D103-1DBB-99BC-979E-47510C7718C4}"/>
              </a:ext>
            </a:extLst>
          </p:cNvPr>
          <p:cNvSpPr txBox="1"/>
          <p:nvPr/>
        </p:nvSpPr>
        <p:spPr>
          <a:xfrm>
            <a:off x="2974075" y="4797777"/>
            <a:ext cx="3224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0" dirty="0">
                <a:solidFill>
                  <a:schemeClr val="tx2">
                    <a:lumMod val="75000"/>
                  </a:schemeClr>
                </a:solidFill>
                <a:effectLst/>
                <a:latin typeface="Raleway" pitchFamily="2" charset="0"/>
              </a:rPr>
              <a:t>Sustainable HEP 2025 - 4th edition</a:t>
            </a:r>
            <a:endParaRPr lang="en-GB" dirty="0">
              <a:solidFill>
                <a:schemeClr val="tx2">
                  <a:lumMod val="75000"/>
                </a:schemeClr>
              </a:solidFill>
              <a:latin typeface="Raleway" pitchFamily="2" charset="0"/>
            </a:endParaRPr>
          </a:p>
        </p:txBody>
      </p:sp>
      <p:pic>
        <p:nvPicPr>
          <p:cNvPr id="6" name="Image 7">
            <a:extLst>
              <a:ext uri="{FF2B5EF4-FFF2-40B4-BE49-F238E27FC236}">
                <a16:creationId xmlns:a16="http://schemas.microsoft.com/office/drawing/2014/main" id="{94F9A5B2-ED7F-CC58-B1C4-30CFCC658D5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24640"/>
          <a:stretch/>
        </p:blipFill>
        <p:spPr>
          <a:xfrm>
            <a:off x="5359144" y="1068425"/>
            <a:ext cx="3606656" cy="2440054"/>
          </a:xfrm>
          <a:prstGeom prst="rect">
            <a:avLst/>
          </a:prstGeom>
        </p:spPr>
      </p:pic>
      <p:sp>
        <p:nvSpPr>
          <p:cNvPr id="203" name="CasellaDiTesto 202">
            <a:extLst>
              <a:ext uri="{FF2B5EF4-FFF2-40B4-BE49-F238E27FC236}">
                <a16:creationId xmlns:a16="http://schemas.microsoft.com/office/drawing/2014/main" id="{D774E0B5-4EEE-6DE4-895B-835EC2B9E890}"/>
              </a:ext>
            </a:extLst>
          </p:cNvPr>
          <p:cNvSpPr txBox="1"/>
          <p:nvPr/>
        </p:nvSpPr>
        <p:spPr>
          <a:xfrm>
            <a:off x="5528195" y="3745248"/>
            <a:ext cx="35185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Raleway" pitchFamily="2" charset="0"/>
              </a:rPr>
              <a:t>New recovery </a:t>
            </a:r>
            <a:r>
              <a:rPr lang="it-IT" b="1" dirty="0" err="1">
                <a:latin typeface="Raleway" pitchFamily="2" charset="0"/>
              </a:rPr>
              <a:t>plant</a:t>
            </a:r>
            <a:r>
              <a:rPr lang="it-IT" b="1" dirty="0">
                <a:latin typeface="Raleway" pitchFamily="2" charset="0"/>
              </a:rPr>
              <a:t> </a:t>
            </a:r>
            <a:r>
              <a:rPr lang="it-IT" b="1" dirty="0" err="1">
                <a:latin typeface="Raleway" pitchFamily="2" charset="0"/>
              </a:rPr>
              <a:t>installed</a:t>
            </a:r>
            <a:r>
              <a:rPr lang="it-IT" b="1" dirty="0">
                <a:latin typeface="Raleway" pitchFamily="2" charset="0"/>
              </a:rPr>
              <a:t> </a:t>
            </a:r>
            <a:r>
              <a:rPr lang="it-IT" b="1" dirty="0" err="1">
                <a:latin typeface="Raleway" pitchFamily="2" charset="0"/>
              </a:rPr>
              <a:t>at</a:t>
            </a:r>
            <a:r>
              <a:rPr lang="it-IT" b="1" dirty="0">
                <a:latin typeface="Raleway" pitchFamily="2" charset="0"/>
              </a:rPr>
              <a:t> the </a:t>
            </a:r>
            <a:r>
              <a:rPr lang="it-IT" b="1" dirty="0" err="1">
                <a:latin typeface="Raleway" pitchFamily="2" charset="0"/>
              </a:rPr>
              <a:t>beginning</a:t>
            </a:r>
            <a:r>
              <a:rPr lang="it-IT" b="1" dirty="0">
                <a:latin typeface="Raleway" pitchFamily="2" charset="0"/>
              </a:rPr>
              <a:t> of 2025 and </a:t>
            </a:r>
            <a:r>
              <a:rPr lang="it-IT" b="1" dirty="0" err="1">
                <a:latin typeface="Raleway" pitchFamily="2" charset="0"/>
              </a:rPr>
              <a:t>currently</a:t>
            </a:r>
            <a:r>
              <a:rPr lang="it-IT" b="1" dirty="0">
                <a:latin typeface="Raleway" pitchFamily="2" charset="0"/>
              </a:rPr>
              <a:t> </a:t>
            </a:r>
            <a:r>
              <a:rPr lang="it-IT" b="1" dirty="0" err="1">
                <a:latin typeface="Raleway" pitchFamily="2" charset="0"/>
              </a:rPr>
              <a:t>used</a:t>
            </a:r>
            <a:r>
              <a:rPr lang="it-IT" b="1" dirty="0">
                <a:latin typeface="Raleway" pitchFamily="2" charset="0"/>
              </a:rPr>
              <a:t> in the </a:t>
            </a:r>
            <a:r>
              <a:rPr lang="it-IT" b="1" dirty="0" err="1">
                <a:latin typeface="Raleway" pitchFamily="2" charset="0"/>
              </a:rPr>
              <a:t>recuperation</a:t>
            </a:r>
            <a:r>
              <a:rPr lang="it-IT" b="1" dirty="0">
                <a:latin typeface="Raleway" pitchFamily="2" charset="0"/>
              </a:rPr>
              <a:t> </a:t>
            </a:r>
            <a:r>
              <a:rPr lang="it-IT" b="1" dirty="0" err="1">
                <a:latin typeface="Raleway" pitchFamily="2" charset="0"/>
              </a:rPr>
              <a:t>process</a:t>
            </a:r>
            <a:endParaRPr lang="it-IT" b="1" dirty="0">
              <a:latin typeface="Raleway" pitchFamily="2" charset="0"/>
            </a:endParaRPr>
          </a:p>
        </p:txBody>
      </p:sp>
      <p:pic>
        <p:nvPicPr>
          <p:cNvPr id="226" name="Picture 1" descr="A diagram of a gas loop&#10;&#10;Description automatically generated">
            <a:extLst>
              <a:ext uri="{FF2B5EF4-FFF2-40B4-BE49-F238E27FC236}">
                <a16:creationId xmlns:a16="http://schemas.microsoft.com/office/drawing/2014/main" id="{26178AD5-9244-ABB3-7339-CBE64C72DC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39766"/>
            <a:ext cx="5134957" cy="3112532"/>
          </a:xfrm>
          <a:prstGeom prst="rect">
            <a:avLst/>
          </a:prstGeom>
        </p:spPr>
      </p:pic>
      <p:sp>
        <p:nvSpPr>
          <p:cNvPr id="227" name="CasellaDiTesto 226">
            <a:extLst>
              <a:ext uri="{FF2B5EF4-FFF2-40B4-BE49-F238E27FC236}">
                <a16:creationId xmlns:a16="http://schemas.microsoft.com/office/drawing/2014/main" id="{C6C1EFFC-2F88-6FE7-E2FE-53DFD3BD3DA9}"/>
              </a:ext>
            </a:extLst>
          </p:cNvPr>
          <p:cNvSpPr txBox="1"/>
          <p:nvPr/>
        </p:nvSpPr>
        <p:spPr>
          <a:xfrm>
            <a:off x="-4" y="1071067"/>
            <a:ext cx="5413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err="1">
                <a:solidFill>
                  <a:srgbClr val="C00000"/>
                </a:solidFill>
                <a:latin typeface="Raleway" pitchFamily="2" charset="0"/>
              </a:rPr>
              <a:t>Depending</a:t>
            </a:r>
            <a:r>
              <a:rPr lang="it-IT" b="1" dirty="0">
                <a:solidFill>
                  <a:srgbClr val="C00000"/>
                </a:solidFill>
                <a:latin typeface="Raleway" pitchFamily="2" charset="0"/>
              </a:rPr>
              <a:t> on the LHC schedule, the RI1 can be </a:t>
            </a:r>
            <a:r>
              <a:rPr lang="it-IT" b="1" dirty="0" err="1">
                <a:solidFill>
                  <a:srgbClr val="C00000"/>
                </a:solidFill>
                <a:latin typeface="Raleway" pitchFamily="2" charset="0"/>
              </a:rPr>
              <a:t>filled</a:t>
            </a:r>
            <a:r>
              <a:rPr lang="it-IT" b="1" dirty="0">
                <a:solidFill>
                  <a:srgbClr val="C00000"/>
                </a:solidFill>
                <a:latin typeface="Raleway" pitchFamily="2" charset="0"/>
              </a:rPr>
              <a:t> with pure C4F10 (RUN) or CO2 (LS or YETS) </a:t>
            </a:r>
            <a:r>
              <a:rPr lang="it-IT" b="1" dirty="0">
                <a:solidFill>
                  <a:srgbClr val="C00000"/>
                </a:solidFill>
                <a:latin typeface="Raleway" pitchFamily="2" charset="0"/>
                <a:sym typeface="Wingdings" panose="05000000000000000000" pitchFamily="2" charset="2"/>
              </a:rPr>
              <a:t> C4F10 </a:t>
            </a:r>
            <a:r>
              <a:rPr lang="it-IT" b="1" dirty="0" err="1">
                <a:solidFill>
                  <a:srgbClr val="C00000"/>
                </a:solidFill>
                <a:latin typeface="Raleway" pitchFamily="2" charset="0"/>
                <a:sym typeface="Wingdings" panose="05000000000000000000" pitchFamily="2" charset="2"/>
              </a:rPr>
              <a:t>recuperation</a:t>
            </a:r>
            <a:endParaRPr lang="it-IT" b="1" dirty="0">
              <a:solidFill>
                <a:srgbClr val="C00000"/>
              </a:solidFill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59878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>
          <a:extLst>
            <a:ext uri="{FF2B5EF4-FFF2-40B4-BE49-F238E27FC236}">
              <a16:creationId xmlns:a16="http://schemas.microsoft.com/office/drawing/2014/main" id="{C2F3C996-1601-C408-F663-182F322F95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24">
            <a:extLst>
              <a:ext uri="{FF2B5EF4-FFF2-40B4-BE49-F238E27FC236}">
                <a16:creationId xmlns:a16="http://schemas.microsoft.com/office/drawing/2014/main" id="{129308E7-48B2-4F1C-87B5-5DC19BA1750D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24">
            <a:extLst>
              <a:ext uri="{FF2B5EF4-FFF2-40B4-BE49-F238E27FC236}">
                <a16:creationId xmlns:a16="http://schemas.microsoft.com/office/drawing/2014/main" id="{9F6D2DE5-0967-4E5F-0F36-26DD06DFC08C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24">
            <a:extLst>
              <a:ext uri="{FF2B5EF4-FFF2-40B4-BE49-F238E27FC236}">
                <a16:creationId xmlns:a16="http://schemas.microsoft.com/office/drawing/2014/main" id="{74F80510-4A28-4AA0-BF08-B02A7B095718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18</a:t>
            </a:fld>
            <a:endParaRPr/>
          </a:p>
        </p:txBody>
      </p:sp>
      <p:sp>
        <p:nvSpPr>
          <p:cNvPr id="198" name="Google Shape;198;p24">
            <a:extLst>
              <a:ext uri="{FF2B5EF4-FFF2-40B4-BE49-F238E27FC236}">
                <a16:creationId xmlns:a16="http://schemas.microsoft.com/office/drawing/2014/main" id="{7DD11ED2-C415-5C43-15AA-D3C7892C9DF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LHCb RI1 C</a:t>
            </a:r>
            <a:r>
              <a:rPr lang="it" baseline="-25000" dirty="0"/>
              <a:t>4</a:t>
            </a:r>
            <a:r>
              <a:rPr lang="it" dirty="0"/>
              <a:t>F</a:t>
            </a:r>
            <a:r>
              <a:rPr lang="it" baseline="-25000" dirty="0"/>
              <a:t>10</a:t>
            </a:r>
            <a:r>
              <a:rPr lang="it" dirty="0"/>
              <a:t> recovery system</a:t>
            </a:r>
            <a:endParaRPr dirty="0"/>
          </a:p>
        </p:txBody>
      </p:sp>
      <p:pic>
        <p:nvPicPr>
          <p:cNvPr id="204" name="Google Shape;204;p24">
            <a:extLst>
              <a:ext uri="{FF2B5EF4-FFF2-40B4-BE49-F238E27FC236}">
                <a16:creationId xmlns:a16="http://schemas.microsoft.com/office/drawing/2014/main" id="{50994016-A69A-246F-D15B-6663753226F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4">
            <a:extLst>
              <a:ext uri="{FF2B5EF4-FFF2-40B4-BE49-F238E27FC236}">
                <a16:creationId xmlns:a16="http://schemas.microsoft.com/office/drawing/2014/main" id="{1D9B0332-4EBC-9149-D774-06B24DDEA4A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-10150"/>
            <a:ext cx="441024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04;p24">
            <a:extLst>
              <a:ext uri="{FF2B5EF4-FFF2-40B4-BE49-F238E27FC236}">
                <a16:creationId xmlns:a16="http://schemas.microsoft.com/office/drawing/2014/main" id="{18AFB4D0-9D6A-3086-498C-8B91A45C196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397" y="0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05;p24">
            <a:extLst>
              <a:ext uri="{FF2B5EF4-FFF2-40B4-BE49-F238E27FC236}">
                <a16:creationId xmlns:a16="http://schemas.microsoft.com/office/drawing/2014/main" id="{3339D11B-E6E1-7235-F884-EAD184064FC0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4" y="-9123"/>
            <a:ext cx="441024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A742E64-55DE-6CD5-16CE-287FFC8AD48D}"/>
              </a:ext>
            </a:extLst>
          </p:cNvPr>
          <p:cNvSpPr txBox="1"/>
          <p:nvPr/>
        </p:nvSpPr>
        <p:spPr>
          <a:xfrm>
            <a:off x="2974075" y="4797777"/>
            <a:ext cx="3224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0" dirty="0">
                <a:solidFill>
                  <a:schemeClr val="tx2">
                    <a:lumMod val="75000"/>
                  </a:schemeClr>
                </a:solidFill>
                <a:effectLst/>
                <a:latin typeface="Raleway" pitchFamily="2" charset="0"/>
              </a:rPr>
              <a:t>Sustainable HEP 2025 - 4th edition</a:t>
            </a:r>
            <a:endParaRPr lang="en-GB" dirty="0">
              <a:solidFill>
                <a:schemeClr val="tx2">
                  <a:lumMod val="75000"/>
                </a:schemeClr>
              </a:solidFill>
              <a:latin typeface="Raleway" pitchFamily="2" charset="0"/>
            </a:endParaRPr>
          </a:p>
        </p:txBody>
      </p:sp>
      <p:sp>
        <p:nvSpPr>
          <p:cNvPr id="206" name="CasellaDiTesto 205">
            <a:extLst>
              <a:ext uri="{FF2B5EF4-FFF2-40B4-BE49-F238E27FC236}">
                <a16:creationId xmlns:a16="http://schemas.microsoft.com/office/drawing/2014/main" id="{20B9E68B-6AD4-EFA1-BBDA-4523E73E9C21}"/>
              </a:ext>
            </a:extLst>
          </p:cNvPr>
          <p:cNvSpPr txBox="1"/>
          <p:nvPr/>
        </p:nvSpPr>
        <p:spPr>
          <a:xfrm>
            <a:off x="220508" y="3827555"/>
            <a:ext cx="509399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500" dirty="0">
                <a:latin typeface="Raleway" pitchFamily="2" charset="0"/>
              </a:rPr>
              <a:t>The </a:t>
            </a:r>
            <a:r>
              <a:rPr lang="it-IT" sz="1500" dirty="0" err="1">
                <a:latin typeface="Raleway" pitchFamily="2" charset="0"/>
              </a:rPr>
              <a:t>separation</a:t>
            </a:r>
            <a:r>
              <a:rPr lang="it-IT" sz="1500" dirty="0">
                <a:latin typeface="Raleway" pitchFamily="2" charset="0"/>
              </a:rPr>
              <a:t> </a:t>
            </a:r>
            <a:r>
              <a:rPr lang="it-IT" sz="1500" dirty="0" err="1">
                <a:latin typeface="Raleway" pitchFamily="2" charset="0"/>
              </a:rPr>
              <a:t>process</a:t>
            </a:r>
            <a:r>
              <a:rPr lang="it-IT" sz="1500" dirty="0">
                <a:latin typeface="Raleway" pitchFamily="2" charset="0"/>
              </a:rPr>
              <a:t> </a:t>
            </a:r>
            <a:r>
              <a:rPr lang="it-IT" sz="1500" dirty="0" err="1">
                <a:latin typeface="Raleway" pitchFamily="2" charset="0"/>
              </a:rPr>
              <a:t>is</a:t>
            </a:r>
            <a:r>
              <a:rPr lang="it-IT" sz="1500" dirty="0">
                <a:latin typeface="Raleway" pitchFamily="2" charset="0"/>
              </a:rPr>
              <a:t> </a:t>
            </a:r>
            <a:r>
              <a:rPr lang="it-IT" sz="1500" dirty="0" err="1">
                <a:latin typeface="Raleway" pitchFamily="2" charset="0"/>
              </a:rPr>
              <a:t>based</a:t>
            </a:r>
            <a:r>
              <a:rPr lang="it-IT" sz="1500" dirty="0">
                <a:latin typeface="Raleway" pitchFamily="2" charset="0"/>
              </a:rPr>
              <a:t> on </a:t>
            </a:r>
            <a:r>
              <a:rPr lang="it-IT" sz="1500" b="1" dirty="0" err="1">
                <a:latin typeface="Raleway" pitchFamily="2" charset="0"/>
              </a:rPr>
              <a:t>distillation</a:t>
            </a:r>
            <a:r>
              <a:rPr lang="it-IT" sz="1500" dirty="0">
                <a:latin typeface="Raleway" pitchFamily="2" charset="0"/>
              </a:rPr>
              <a:t> </a:t>
            </a:r>
            <a:r>
              <a:rPr lang="it-IT" sz="1500" dirty="0">
                <a:latin typeface="Raleway" pitchFamily="2" charset="0"/>
                <a:sym typeface="Wingdings" panose="05000000000000000000" pitchFamily="2" charset="2"/>
              </a:rPr>
              <a:t> thanks to the </a:t>
            </a:r>
            <a:r>
              <a:rPr lang="it-IT" sz="1500" b="1" dirty="0" err="1">
                <a:latin typeface="Raleway" pitchFamily="2" charset="0"/>
                <a:sym typeface="Wingdings" panose="05000000000000000000" pitchFamily="2" charset="2"/>
              </a:rPr>
              <a:t>equalizing</a:t>
            </a:r>
            <a:r>
              <a:rPr lang="it-IT" sz="1500" b="1" dirty="0">
                <a:latin typeface="Raleway" pitchFamily="2" charset="0"/>
                <a:sym typeface="Wingdings" panose="05000000000000000000" pitchFamily="2" charset="2"/>
              </a:rPr>
              <a:t> tank</a:t>
            </a:r>
            <a:r>
              <a:rPr lang="it-IT" sz="1500" dirty="0">
                <a:latin typeface="Raleway" pitchFamily="2" charset="0"/>
                <a:sym typeface="Wingdings" panose="05000000000000000000" pitchFamily="2" charset="2"/>
              </a:rPr>
              <a:t> </a:t>
            </a:r>
            <a:r>
              <a:rPr lang="it-IT" sz="1500" dirty="0" err="1">
                <a:latin typeface="Raleway" pitchFamily="2" charset="0"/>
                <a:sym typeface="Wingdings" panose="05000000000000000000" pitchFamily="2" charset="2"/>
              </a:rPr>
              <a:t>we</a:t>
            </a:r>
            <a:r>
              <a:rPr lang="it-IT" sz="1500" dirty="0">
                <a:latin typeface="Raleway" pitchFamily="2" charset="0"/>
                <a:sym typeface="Wingdings" panose="05000000000000000000" pitchFamily="2" charset="2"/>
              </a:rPr>
              <a:t> can </a:t>
            </a:r>
            <a:r>
              <a:rPr lang="it-IT" sz="1500" dirty="0" err="1">
                <a:latin typeface="Raleway" pitchFamily="2" charset="0"/>
                <a:sym typeface="Wingdings" panose="05000000000000000000" pitchFamily="2" charset="2"/>
              </a:rPr>
              <a:t>keep</a:t>
            </a:r>
            <a:r>
              <a:rPr lang="it-IT" sz="1500" dirty="0">
                <a:latin typeface="Raleway" pitchFamily="2" charset="0"/>
                <a:sym typeface="Wingdings" panose="05000000000000000000" pitchFamily="2" charset="2"/>
              </a:rPr>
              <a:t> </a:t>
            </a:r>
            <a:r>
              <a:rPr lang="it-IT" sz="1500" b="1" dirty="0" err="1">
                <a:latin typeface="Raleway" pitchFamily="2" charset="0"/>
                <a:sym typeface="Wingdings" panose="05000000000000000000" pitchFamily="2" charset="2"/>
              </a:rPr>
              <a:t>constan</a:t>
            </a:r>
            <a:r>
              <a:rPr lang="it-IT" sz="1500" dirty="0" err="1">
                <a:latin typeface="Raleway" pitchFamily="2" charset="0"/>
                <a:sym typeface="Wingdings" panose="05000000000000000000" pitchFamily="2" charset="2"/>
              </a:rPr>
              <a:t>t</a:t>
            </a:r>
            <a:r>
              <a:rPr lang="it-IT" sz="1500" dirty="0">
                <a:latin typeface="Raleway" pitchFamily="2" charset="0"/>
                <a:sym typeface="Wingdings" panose="05000000000000000000" pitchFamily="2" charset="2"/>
              </a:rPr>
              <a:t> the </a:t>
            </a:r>
            <a:r>
              <a:rPr lang="it-IT" sz="1500" b="1" dirty="0" err="1">
                <a:latin typeface="Raleway" pitchFamily="2" charset="0"/>
                <a:sym typeface="Wingdings" panose="05000000000000000000" pitchFamily="2" charset="2"/>
              </a:rPr>
              <a:t>concentration</a:t>
            </a:r>
            <a:r>
              <a:rPr lang="it-IT" sz="1500" b="1" dirty="0">
                <a:latin typeface="Raleway" pitchFamily="2" charset="0"/>
                <a:sym typeface="Wingdings" panose="05000000000000000000" pitchFamily="2" charset="2"/>
              </a:rPr>
              <a:t> CO</a:t>
            </a:r>
            <a:r>
              <a:rPr lang="it-IT" sz="1500" b="1" baseline="-25000" dirty="0">
                <a:latin typeface="Raleway" pitchFamily="2" charset="0"/>
                <a:sym typeface="Wingdings" panose="05000000000000000000" pitchFamily="2" charset="2"/>
              </a:rPr>
              <a:t>2</a:t>
            </a:r>
            <a:r>
              <a:rPr lang="it-IT" sz="1500" b="1" dirty="0">
                <a:latin typeface="Raleway" pitchFamily="2" charset="0"/>
                <a:sym typeface="Wingdings" panose="05000000000000000000" pitchFamily="2" charset="2"/>
              </a:rPr>
              <a:t>/C</a:t>
            </a:r>
            <a:r>
              <a:rPr lang="it-IT" sz="1500" b="1" baseline="-25000" dirty="0">
                <a:latin typeface="Raleway" pitchFamily="2" charset="0"/>
                <a:sym typeface="Wingdings" panose="05000000000000000000" pitchFamily="2" charset="2"/>
              </a:rPr>
              <a:t>4</a:t>
            </a:r>
            <a:r>
              <a:rPr lang="it-IT" sz="1500" b="1" dirty="0">
                <a:latin typeface="Raleway" pitchFamily="2" charset="0"/>
                <a:sym typeface="Wingdings" panose="05000000000000000000" pitchFamily="2" charset="2"/>
              </a:rPr>
              <a:t>F</a:t>
            </a:r>
            <a:r>
              <a:rPr lang="it-IT" sz="1500" b="1" baseline="-25000" dirty="0">
                <a:latin typeface="Raleway" pitchFamily="2" charset="0"/>
                <a:sym typeface="Wingdings" panose="05000000000000000000" pitchFamily="2" charset="2"/>
              </a:rPr>
              <a:t>10</a:t>
            </a:r>
            <a:r>
              <a:rPr lang="it-IT" sz="1500" b="1" dirty="0">
                <a:latin typeface="Raleway" pitchFamily="2" charset="0"/>
                <a:sym typeface="Wingdings" panose="05000000000000000000" pitchFamily="2" charset="2"/>
              </a:rPr>
              <a:t> </a:t>
            </a:r>
            <a:r>
              <a:rPr lang="it-IT" sz="1500" dirty="0">
                <a:latin typeface="Raleway" pitchFamily="2" charset="0"/>
                <a:sym typeface="Wingdings" panose="05000000000000000000" pitchFamily="2" charset="2"/>
              </a:rPr>
              <a:t>to </a:t>
            </a:r>
            <a:r>
              <a:rPr lang="it-IT" sz="1500" dirty="0" err="1">
                <a:latin typeface="Raleway" pitchFamily="2" charset="0"/>
                <a:sym typeface="Wingdings" panose="05000000000000000000" pitchFamily="2" charset="2"/>
              </a:rPr>
              <a:t>improve</a:t>
            </a:r>
            <a:r>
              <a:rPr lang="it-IT" sz="1500" dirty="0">
                <a:latin typeface="Raleway" pitchFamily="2" charset="0"/>
                <a:sym typeface="Wingdings" panose="05000000000000000000" pitchFamily="2" charset="2"/>
              </a:rPr>
              <a:t> the </a:t>
            </a:r>
            <a:r>
              <a:rPr lang="it-IT" sz="1500" dirty="0" err="1">
                <a:latin typeface="Raleway" pitchFamily="2" charset="0"/>
                <a:sym typeface="Wingdings" panose="05000000000000000000" pitchFamily="2" charset="2"/>
              </a:rPr>
              <a:t>separation</a:t>
            </a:r>
            <a:endParaRPr lang="it-IT" sz="1500" dirty="0">
              <a:latin typeface="Raleway" pitchFamily="2" charset="0"/>
            </a:endParaRPr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265535FB-C8D4-8FA0-FD54-C70BB9310158}"/>
              </a:ext>
            </a:extLst>
          </p:cNvPr>
          <p:cNvGrpSpPr/>
          <p:nvPr/>
        </p:nvGrpSpPr>
        <p:grpSpPr>
          <a:xfrm>
            <a:off x="1431985" y="1207698"/>
            <a:ext cx="6556074" cy="3617050"/>
            <a:chOff x="3806336" y="1531439"/>
            <a:chExt cx="5261844" cy="2831321"/>
          </a:xfrm>
        </p:grpSpPr>
        <p:pic>
          <p:nvPicPr>
            <p:cNvPr id="202" name="Immagine 201">
              <a:extLst>
                <a:ext uri="{FF2B5EF4-FFF2-40B4-BE49-F238E27FC236}">
                  <a16:creationId xmlns:a16="http://schemas.microsoft.com/office/drawing/2014/main" id="{17844815-A147-90DB-A828-947F2C89CF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06336" y="1531439"/>
              <a:ext cx="5261844" cy="2831321"/>
            </a:xfrm>
            <a:prstGeom prst="rect">
              <a:avLst/>
            </a:prstGeom>
          </p:spPr>
        </p:pic>
        <p:cxnSp>
          <p:nvCxnSpPr>
            <p:cNvPr id="208" name="Connettore 2 207">
              <a:extLst>
                <a:ext uri="{FF2B5EF4-FFF2-40B4-BE49-F238E27FC236}">
                  <a16:creationId xmlns:a16="http://schemas.microsoft.com/office/drawing/2014/main" id="{C767BF83-A2FE-D837-2D5E-C3BCB83628DD}"/>
                </a:ext>
              </a:extLst>
            </p:cNvPr>
            <p:cNvCxnSpPr>
              <a:cxnSpLocks/>
            </p:cNvCxnSpPr>
            <p:nvPr/>
          </p:nvCxnSpPr>
          <p:spPr>
            <a:xfrm>
              <a:off x="5149970" y="1938660"/>
              <a:ext cx="2298165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Connettore 2 208">
              <a:extLst>
                <a:ext uri="{FF2B5EF4-FFF2-40B4-BE49-F238E27FC236}">
                  <a16:creationId xmlns:a16="http://schemas.microsoft.com/office/drawing/2014/main" id="{5F59E9DB-D152-DCD5-7F7B-7A0E6BAD9C0E}"/>
                </a:ext>
              </a:extLst>
            </p:cNvPr>
            <p:cNvCxnSpPr>
              <a:cxnSpLocks/>
            </p:cNvCxnSpPr>
            <p:nvPr/>
          </p:nvCxnSpPr>
          <p:spPr>
            <a:xfrm>
              <a:off x="8410755" y="1938660"/>
              <a:ext cx="0" cy="2076231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Connettore 2 211">
              <a:extLst>
                <a:ext uri="{FF2B5EF4-FFF2-40B4-BE49-F238E27FC236}">
                  <a16:creationId xmlns:a16="http://schemas.microsoft.com/office/drawing/2014/main" id="{47764AA3-15FA-C0F7-DCE5-35394AED48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48135" y="1938660"/>
              <a:ext cx="0" cy="2076231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Connettore 2 213">
              <a:extLst>
                <a:ext uri="{FF2B5EF4-FFF2-40B4-BE49-F238E27FC236}">
                  <a16:creationId xmlns:a16="http://schemas.microsoft.com/office/drawing/2014/main" id="{AA96040C-175F-B693-9AF1-0D32741848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448135" y="4014891"/>
              <a:ext cx="962620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7" name="CasellaDiTesto 216">
              <a:extLst>
                <a:ext uri="{FF2B5EF4-FFF2-40B4-BE49-F238E27FC236}">
                  <a16:creationId xmlns:a16="http://schemas.microsoft.com/office/drawing/2014/main" id="{8ABA770C-5FFD-15AC-2B7D-85E7A26106BF}"/>
                </a:ext>
              </a:extLst>
            </p:cNvPr>
            <p:cNvSpPr txBox="1"/>
            <p:nvPr/>
          </p:nvSpPr>
          <p:spPr>
            <a:xfrm>
              <a:off x="5460521" y="1630392"/>
              <a:ext cx="1561381" cy="3082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 err="1">
                  <a:solidFill>
                    <a:srgbClr val="C00000"/>
                  </a:solidFill>
                  <a:latin typeface="Raleway" pitchFamily="2" charset="0"/>
                </a:rPr>
                <a:t>Separation</a:t>
              </a:r>
              <a:r>
                <a:rPr lang="it-IT" b="1" dirty="0">
                  <a:solidFill>
                    <a:srgbClr val="C00000"/>
                  </a:solidFill>
                  <a:latin typeface="Raleway" pitchFamily="2" charset="0"/>
                </a:rPr>
                <a:t> </a:t>
              </a:r>
              <a:r>
                <a:rPr lang="it-IT" b="1" dirty="0" err="1">
                  <a:solidFill>
                    <a:srgbClr val="C00000"/>
                  </a:solidFill>
                  <a:latin typeface="Raleway" pitchFamily="2" charset="0"/>
                </a:rPr>
                <a:t>path</a:t>
              </a:r>
              <a:endParaRPr lang="it-IT" b="1" dirty="0">
                <a:solidFill>
                  <a:srgbClr val="C00000"/>
                </a:solidFill>
                <a:latin typeface="Raleway" pitchFamily="2" charset="0"/>
              </a:endParaRPr>
            </a:p>
          </p:txBody>
        </p:sp>
        <p:cxnSp>
          <p:nvCxnSpPr>
            <p:cNvPr id="222" name="Connettore 2 221">
              <a:extLst>
                <a:ext uri="{FF2B5EF4-FFF2-40B4-BE49-F238E27FC236}">
                  <a16:creationId xmlns:a16="http://schemas.microsoft.com/office/drawing/2014/main" id="{A907BC3A-9C8B-8DFA-965A-D37F1A857173}"/>
                </a:ext>
              </a:extLst>
            </p:cNvPr>
            <p:cNvCxnSpPr>
              <a:cxnSpLocks/>
            </p:cNvCxnSpPr>
            <p:nvPr/>
          </p:nvCxnSpPr>
          <p:spPr>
            <a:xfrm>
              <a:off x="7448135" y="1938660"/>
              <a:ext cx="999936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5" name="CasellaDiTesto 224">
            <a:extLst>
              <a:ext uri="{FF2B5EF4-FFF2-40B4-BE49-F238E27FC236}">
                <a16:creationId xmlns:a16="http://schemas.microsoft.com/office/drawing/2014/main" id="{0070AD8C-3353-90BE-5405-98FF23A1E5D6}"/>
              </a:ext>
            </a:extLst>
          </p:cNvPr>
          <p:cNvSpPr txBox="1"/>
          <p:nvPr/>
        </p:nvSpPr>
        <p:spPr>
          <a:xfrm>
            <a:off x="5314504" y="1025308"/>
            <a:ext cx="3801840" cy="30777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rgbClr val="C00000"/>
                </a:solidFill>
                <a:latin typeface="Raleway" pitchFamily="2" charset="0"/>
              </a:rPr>
              <a:t>300 kg of C4F10 </a:t>
            </a:r>
            <a:r>
              <a:rPr lang="it-IT" b="1" dirty="0" err="1">
                <a:solidFill>
                  <a:srgbClr val="C00000"/>
                </a:solidFill>
                <a:latin typeface="Raleway" pitchFamily="2" charset="0"/>
              </a:rPr>
              <a:t>saved</a:t>
            </a:r>
            <a:r>
              <a:rPr lang="it-IT" b="1" dirty="0">
                <a:solidFill>
                  <a:srgbClr val="C00000"/>
                </a:solidFill>
                <a:latin typeface="Raleway" pitchFamily="2" charset="0"/>
              </a:rPr>
              <a:t> in the last 3 </a:t>
            </a:r>
            <a:r>
              <a:rPr lang="it-IT" b="1" dirty="0" err="1">
                <a:solidFill>
                  <a:srgbClr val="C00000"/>
                </a:solidFill>
                <a:latin typeface="Raleway" pitchFamily="2" charset="0"/>
              </a:rPr>
              <a:t>years</a:t>
            </a:r>
            <a:r>
              <a:rPr lang="it-IT" b="1" dirty="0">
                <a:solidFill>
                  <a:srgbClr val="C00000"/>
                </a:solidFill>
                <a:latin typeface="Raleway" pitchFamily="2" charset="0"/>
              </a:rPr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3164721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Conclusions</a:t>
            </a:r>
            <a:endParaRPr dirty="0"/>
          </a:p>
        </p:txBody>
      </p:sp>
      <p:sp>
        <p:nvSpPr>
          <p:cNvPr id="222" name="Google Shape;222;p26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26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26"/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19</a:t>
            </a:fld>
            <a:endParaRPr/>
          </a:p>
        </p:txBody>
      </p:sp>
      <p:sp>
        <p:nvSpPr>
          <p:cNvPr id="226" name="Google Shape;226;p26"/>
          <p:cNvSpPr txBox="1">
            <a:spLocks noGrp="1"/>
          </p:cNvSpPr>
          <p:nvPr>
            <p:ph type="body" idx="1"/>
          </p:nvPr>
        </p:nvSpPr>
        <p:spPr>
          <a:xfrm>
            <a:off x="326125" y="1116909"/>
            <a:ext cx="8520600" cy="353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150000"/>
              </a:lnSpc>
              <a:buClrTx/>
            </a:pPr>
            <a:r>
              <a:rPr lang="it-IT" sz="1700" b="1" dirty="0">
                <a:solidFill>
                  <a:schemeClr val="bg2"/>
                </a:solidFill>
                <a:latin typeface="Raleway" pitchFamily="2" charset="0"/>
              </a:rPr>
              <a:t>Fluorinated gases </a:t>
            </a:r>
            <a:r>
              <a:rPr lang="it-IT" sz="1700" dirty="0">
                <a:solidFill>
                  <a:schemeClr val="bg2"/>
                </a:solidFill>
                <a:latin typeface="Raleway" pitchFamily="2" charset="0"/>
              </a:rPr>
              <a:t>are responsible for more than </a:t>
            </a:r>
            <a:r>
              <a:rPr lang="it-IT" sz="1700" b="1" dirty="0">
                <a:solidFill>
                  <a:schemeClr val="bg2"/>
                </a:solidFill>
                <a:latin typeface="Raleway" pitchFamily="2" charset="0"/>
              </a:rPr>
              <a:t>80% of CERN GHG emissions </a:t>
            </a:r>
            <a:endParaRPr lang="it-IT" sz="1700" b="1" dirty="0">
              <a:solidFill>
                <a:schemeClr val="bg2"/>
              </a:solidFill>
              <a:latin typeface="Raleway" pitchFamily="2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buClrTx/>
            </a:pPr>
            <a:r>
              <a:rPr lang="it-IT" sz="17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Thanks to our recovery systems, these emissions are already reduced by 20%!</a:t>
            </a:r>
            <a:endParaRPr lang="it-IT" sz="1700" dirty="0">
              <a:solidFill>
                <a:schemeClr val="bg2"/>
              </a:solidFill>
              <a:latin typeface="Raleway" pitchFamily="2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buClrTx/>
            </a:pPr>
            <a:r>
              <a:rPr lang="it-IT" sz="17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4 operational recovery systems </a:t>
            </a:r>
            <a:r>
              <a:rPr lang="it-IT" sz="17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(2 CMS and 2 LHCb) and studies for a new recovery system ongoing</a:t>
            </a:r>
          </a:p>
          <a:p>
            <a:pPr>
              <a:lnSpc>
                <a:spcPct val="150000"/>
              </a:lnSpc>
              <a:buClrTx/>
            </a:pPr>
            <a:r>
              <a:rPr lang="it-IT" sz="17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Use of recuperation system implies </a:t>
            </a:r>
            <a:r>
              <a:rPr lang="it-IT" sz="17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more control on gas quality </a:t>
            </a:r>
            <a:r>
              <a:rPr lang="it-IT" sz="17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 daily gas </a:t>
            </a:r>
            <a:r>
              <a:rPr lang="it-IT" sz="17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chromatograph analyses </a:t>
            </a:r>
            <a:r>
              <a:rPr lang="it-IT" sz="17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and </a:t>
            </a:r>
            <a:r>
              <a:rPr lang="it-IT" sz="17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online monitoring systems </a:t>
            </a:r>
            <a:r>
              <a:rPr lang="it-IT" sz="17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(e.g., SWPC and IR)</a:t>
            </a:r>
          </a:p>
          <a:p>
            <a:pPr>
              <a:lnSpc>
                <a:spcPct val="150000"/>
              </a:lnSpc>
              <a:buClrTx/>
            </a:pPr>
            <a:r>
              <a:rPr lang="it-IT" sz="17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Recovery systems </a:t>
            </a:r>
            <a:r>
              <a:rPr lang="en-US" sz="1700" b="1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allow to overcome critical situations </a:t>
            </a:r>
            <a:r>
              <a:rPr lang="en-US" sz="1700" dirty="0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when the new/fresh gas is not available</a:t>
            </a:r>
            <a:endParaRPr lang="it-IT" sz="1700" dirty="0">
              <a:solidFill>
                <a:schemeClr val="bg2"/>
              </a:solidFill>
              <a:latin typeface="Raleway" pitchFamily="2" charset="0"/>
              <a:sym typeface="Wingdings" panose="05000000000000000000" pitchFamily="2" charset="2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sz="1700" dirty="0">
              <a:solidFill>
                <a:schemeClr val="bg2"/>
              </a:solidFill>
              <a:latin typeface="Raleway" pitchFamily="2" charset="0"/>
              <a:ea typeface="Raleway Medium"/>
              <a:cs typeface="Raleway Medium"/>
              <a:sym typeface="Raleway Medium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1661CF-D503-38B9-E57B-44FCB4375B61}"/>
              </a:ext>
            </a:extLst>
          </p:cNvPr>
          <p:cNvSpPr txBox="1"/>
          <p:nvPr/>
        </p:nvSpPr>
        <p:spPr>
          <a:xfrm>
            <a:off x="2974075" y="4797777"/>
            <a:ext cx="3224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0" dirty="0">
                <a:solidFill>
                  <a:schemeClr val="tx2">
                    <a:lumMod val="75000"/>
                  </a:schemeClr>
                </a:solidFill>
                <a:effectLst/>
                <a:latin typeface="Raleway" pitchFamily="2" charset="0"/>
              </a:rPr>
              <a:t>Sustainable HEP 2025 - 4th edition</a:t>
            </a:r>
            <a:endParaRPr lang="en-GB" dirty="0">
              <a:solidFill>
                <a:schemeClr val="tx2">
                  <a:lumMod val="75000"/>
                </a:schemeClr>
              </a:solidFill>
              <a:latin typeface="Raleway" pitchFamily="2" charset="0"/>
            </a:endParaRPr>
          </a:p>
        </p:txBody>
      </p:sp>
      <p:pic>
        <p:nvPicPr>
          <p:cNvPr id="3" name="Google Shape;204;p24">
            <a:extLst>
              <a:ext uri="{FF2B5EF4-FFF2-40B4-BE49-F238E27FC236}">
                <a16:creationId xmlns:a16="http://schemas.microsoft.com/office/drawing/2014/main" id="{AA88FC0C-6D7B-6DA9-B1EC-BBD35234676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397" y="0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205;p24">
            <a:extLst>
              <a:ext uri="{FF2B5EF4-FFF2-40B4-BE49-F238E27FC236}">
                <a16:creationId xmlns:a16="http://schemas.microsoft.com/office/drawing/2014/main" id="{CADEF27F-D9C8-659A-87EC-4388F14E22DF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4" y="-9123"/>
            <a:ext cx="441024" cy="43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Introduction</a:t>
            </a:r>
            <a:endParaRPr/>
          </a:p>
        </p:txBody>
      </p:sp>
      <p:sp>
        <p:nvSpPr>
          <p:cNvPr id="67" name="Google Shape;67;p14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4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14"/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2</a:t>
            </a:fld>
            <a:endParaRPr/>
          </a:p>
        </p:txBody>
      </p:sp>
      <p:pic>
        <p:nvPicPr>
          <p:cNvPr id="71" name="Google Shape;71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-10150"/>
            <a:ext cx="441024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/>
        </p:nvSpPr>
        <p:spPr>
          <a:xfrm>
            <a:off x="311700" y="1116919"/>
            <a:ext cx="5446500" cy="209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27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450" dirty="0">
                <a:solidFill>
                  <a:schemeClr val="dk2"/>
                </a:solidFill>
              </a:rPr>
              <a:t>•</a:t>
            </a:r>
            <a:r>
              <a:rPr lang="it" sz="145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Gaseous detectors </a:t>
            </a:r>
            <a:r>
              <a:rPr lang="it" sz="145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are installed in the four main LHC Experiments and in many not-LHC facilities</a:t>
            </a:r>
            <a:endParaRPr lang="en-GB" sz="1450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127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endParaRPr lang="en-GB" sz="1450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127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it" sz="1450" dirty="0">
                <a:solidFill>
                  <a:schemeClr val="dk2"/>
                </a:solidFill>
              </a:rPr>
              <a:t>•</a:t>
            </a:r>
            <a:r>
              <a:rPr lang="it" sz="145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Depending on the purpose and the geometry of the detectors, different gas mixtures are required </a:t>
            </a:r>
            <a:r>
              <a:rPr lang="it" sz="1450" dirty="0">
                <a:solidFill>
                  <a:schemeClr val="dk2"/>
                </a:solidFill>
              </a:rPr>
              <a:t>→ </a:t>
            </a:r>
            <a:r>
              <a:rPr lang="it" sz="145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Some of them are </a:t>
            </a:r>
            <a:r>
              <a:rPr lang="it" sz="145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GREENHOUSE GASES (GHG).</a:t>
            </a:r>
            <a:br>
              <a:rPr lang="it" sz="1450" b="1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</a:br>
            <a:endParaRPr sz="1250" b="1" dirty="0">
              <a:solidFill>
                <a:schemeClr val="dk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127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-GB" sz="1450" dirty="0">
                <a:solidFill>
                  <a:schemeClr val="dk2"/>
                </a:solidFill>
              </a:rPr>
              <a:t>•</a:t>
            </a:r>
            <a:r>
              <a:rPr lang="en-GB" sz="145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Detectors were designed more than 20 years ago, when the effect of these gases was unknown </a:t>
            </a:r>
            <a:r>
              <a:rPr lang="en-GB" sz="1450" dirty="0">
                <a:solidFill>
                  <a:schemeClr val="dk2"/>
                </a:solidFill>
              </a:rPr>
              <a:t>→ </a:t>
            </a:r>
            <a:r>
              <a:rPr lang="en-GB" sz="1450" dirty="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rPr>
              <a:t>gas replacement is now challenging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 dirty="0">
              <a:solidFill>
                <a:schemeClr val="l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73" name="Google Shape;73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42866" y="1671700"/>
            <a:ext cx="3081000" cy="219702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BFDFF27-7406-4222-D2E4-17F2416E3753}"/>
              </a:ext>
            </a:extLst>
          </p:cNvPr>
          <p:cNvSpPr txBox="1"/>
          <p:nvPr/>
        </p:nvSpPr>
        <p:spPr>
          <a:xfrm>
            <a:off x="2974075" y="4797777"/>
            <a:ext cx="3224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0" dirty="0">
                <a:solidFill>
                  <a:schemeClr val="tx2">
                    <a:lumMod val="75000"/>
                  </a:schemeClr>
                </a:solidFill>
                <a:effectLst/>
                <a:latin typeface="Raleway" pitchFamily="2" charset="0"/>
              </a:rPr>
              <a:t>Sustainable HEP 2025 - 4th edition</a:t>
            </a:r>
            <a:endParaRPr lang="en-GB" dirty="0">
              <a:solidFill>
                <a:schemeClr val="tx2">
                  <a:lumMod val="75000"/>
                </a:schemeClr>
              </a:solidFill>
              <a:latin typeface="Raleway" pitchFamily="2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>
          <a:extLst>
            <a:ext uri="{FF2B5EF4-FFF2-40B4-BE49-F238E27FC236}">
              <a16:creationId xmlns:a16="http://schemas.microsoft.com/office/drawing/2014/main" id="{C28A85B6-A376-B77E-41A5-02023F03FA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>
            <a:extLst>
              <a:ext uri="{FF2B5EF4-FFF2-40B4-BE49-F238E27FC236}">
                <a16:creationId xmlns:a16="http://schemas.microsoft.com/office/drawing/2014/main" id="{D90D5EB0-DB58-F9CB-66C9-8F675C22BE1F}"/>
              </a:ext>
            </a:extLst>
          </p:cNvPr>
          <p:cNvSpPr/>
          <p:nvPr/>
        </p:nvSpPr>
        <p:spPr>
          <a:xfrm>
            <a:off x="97300" y="61147"/>
            <a:ext cx="8928600" cy="4998928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9">
            <a:extLst>
              <a:ext uri="{FF2B5EF4-FFF2-40B4-BE49-F238E27FC236}">
                <a16:creationId xmlns:a16="http://schemas.microsoft.com/office/drawing/2014/main" id="{6AE377F1-BC84-A336-DA62-4D63EDF0C407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20</a:t>
            </a:fld>
            <a:endParaRPr/>
          </a:p>
        </p:txBody>
      </p:sp>
      <p:sp>
        <p:nvSpPr>
          <p:cNvPr id="30" name="Google Shape;131;p19">
            <a:extLst>
              <a:ext uri="{FF2B5EF4-FFF2-40B4-BE49-F238E27FC236}">
                <a16:creationId xmlns:a16="http://schemas.microsoft.com/office/drawing/2014/main" id="{7E26EC5E-5786-10ED-B546-DF06CD620B8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8100" y="2260050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 dirty="0"/>
              <a:t>Thanks for your kind attention!</a:t>
            </a:r>
            <a:endParaRPr sz="3600" dirty="0"/>
          </a:p>
        </p:txBody>
      </p:sp>
    </p:spTree>
    <p:extLst>
      <p:ext uri="{BB962C8B-B14F-4D97-AF65-F5344CB8AC3E}">
        <p14:creationId xmlns:p14="http://schemas.microsoft.com/office/powerpoint/2010/main" val="21607391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>
          <a:extLst>
            <a:ext uri="{FF2B5EF4-FFF2-40B4-BE49-F238E27FC236}">
              <a16:creationId xmlns:a16="http://schemas.microsoft.com/office/drawing/2014/main" id="{4D5F40AE-CA74-285D-94AE-B9D770B5D3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>
            <a:extLst>
              <a:ext uri="{FF2B5EF4-FFF2-40B4-BE49-F238E27FC236}">
                <a16:creationId xmlns:a16="http://schemas.microsoft.com/office/drawing/2014/main" id="{C2D3CABD-80AB-262C-7BA2-F36205F56C7C}"/>
              </a:ext>
            </a:extLst>
          </p:cNvPr>
          <p:cNvSpPr/>
          <p:nvPr/>
        </p:nvSpPr>
        <p:spPr>
          <a:xfrm>
            <a:off x="97300" y="61147"/>
            <a:ext cx="8928600" cy="4998928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9">
            <a:extLst>
              <a:ext uri="{FF2B5EF4-FFF2-40B4-BE49-F238E27FC236}">
                <a16:creationId xmlns:a16="http://schemas.microsoft.com/office/drawing/2014/main" id="{B1E93250-C02A-F74C-A8E3-F829918A532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21</a:t>
            </a:fld>
            <a:endParaRPr/>
          </a:p>
        </p:txBody>
      </p:sp>
      <p:sp>
        <p:nvSpPr>
          <p:cNvPr id="30" name="Google Shape;131;p19">
            <a:extLst>
              <a:ext uri="{FF2B5EF4-FFF2-40B4-BE49-F238E27FC236}">
                <a16:creationId xmlns:a16="http://schemas.microsoft.com/office/drawing/2014/main" id="{CA5FC94F-6F31-D445-F83B-2794F2E64F0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8100" y="2260050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 dirty="0"/>
              <a:t>Backup</a:t>
            </a:r>
            <a:endParaRPr sz="3600" dirty="0"/>
          </a:p>
        </p:txBody>
      </p:sp>
    </p:spTree>
    <p:extLst>
      <p:ext uri="{BB962C8B-B14F-4D97-AF65-F5344CB8AC3E}">
        <p14:creationId xmlns:p14="http://schemas.microsoft.com/office/powerpoint/2010/main" val="41915351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975" y="2530013"/>
            <a:ext cx="8246042" cy="2214499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1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21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21"/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22</a:t>
            </a:fld>
            <a:endParaRPr/>
          </a:p>
        </p:txBody>
      </p:sp>
      <p:pic>
        <p:nvPicPr>
          <p:cNvPr id="160" name="Google Shape;160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-10150"/>
            <a:ext cx="441024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88825" y="1284550"/>
            <a:ext cx="3579599" cy="11642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928175" y="1554950"/>
            <a:ext cx="2236528" cy="62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289575" y="3077364"/>
            <a:ext cx="2466157" cy="322888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CMS CSC recovery system for CF4 - Membranes</a:t>
            </a:r>
            <a:endParaRPr/>
          </a:p>
        </p:txBody>
      </p:sp>
      <p:pic>
        <p:nvPicPr>
          <p:cNvPr id="166" name="Google Shape;166;p2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492920" y="2892525"/>
            <a:ext cx="2288030" cy="3228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3B23669-C04A-7C96-091A-9BB392FFB1EC}"/>
              </a:ext>
            </a:extLst>
          </p:cNvPr>
          <p:cNvSpPr txBox="1"/>
          <p:nvPr/>
        </p:nvSpPr>
        <p:spPr>
          <a:xfrm>
            <a:off x="2974075" y="4797777"/>
            <a:ext cx="3224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0" dirty="0">
                <a:solidFill>
                  <a:schemeClr val="tx2">
                    <a:lumMod val="75000"/>
                  </a:schemeClr>
                </a:solidFill>
                <a:effectLst/>
                <a:latin typeface="Raleway" pitchFamily="2" charset="0"/>
              </a:rPr>
              <a:t>Sustainable HEP 2025 - 4th edition</a:t>
            </a:r>
            <a:endParaRPr lang="en-GB" dirty="0">
              <a:solidFill>
                <a:schemeClr val="tx2">
                  <a:lumMod val="75000"/>
                </a:schemeClr>
              </a:solidFill>
              <a:latin typeface="Raleway" pitchFamily="2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2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p22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22"/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23</a:t>
            </a:fld>
            <a:endParaRPr/>
          </a:p>
        </p:txBody>
      </p:sp>
      <p:pic>
        <p:nvPicPr>
          <p:cNvPr id="174" name="Google Shape;17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-10150"/>
            <a:ext cx="441024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CMS CSC recovery system for CF4 - 13X zeolite</a:t>
            </a:r>
            <a:endParaRPr dirty="0"/>
          </a:p>
        </p:txBody>
      </p:sp>
      <p:pic>
        <p:nvPicPr>
          <p:cNvPr id="177" name="Google Shape;177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1025" y="1220825"/>
            <a:ext cx="2106014" cy="3452549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2"/>
          <p:cNvSpPr txBox="1"/>
          <p:nvPr/>
        </p:nvSpPr>
        <p:spPr>
          <a:xfrm>
            <a:off x="2867475" y="1132275"/>
            <a:ext cx="6018000" cy="211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Font typeface="Raleway"/>
              <a:buChar char="●"/>
            </a:pPr>
            <a:r>
              <a:rPr lang="it" sz="1700" dirty="0">
                <a:latin typeface="Raleway"/>
                <a:ea typeface="Raleway"/>
                <a:cs typeface="Raleway"/>
                <a:sym typeface="Raleway"/>
              </a:rPr>
              <a:t>Based on </a:t>
            </a:r>
            <a:r>
              <a:rPr lang="it" sz="1700" b="1" dirty="0">
                <a:latin typeface="Raleway"/>
                <a:ea typeface="Raleway"/>
                <a:cs typeface="Raleway"/>
                <a:sym typeface="Raleway"/>
              </a:rPr>
              <a:t>Vacuum Swing Adsorption (VSA)</a:t>
            </a:r>
            <a:endParaRPr sz="1700" b="1" dirty="0"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Font typeface="Raleway"/>
              <a:buChar char="●"/>
            </a:pPr>
            <a:r>
              <a:rPr lang="it" sz="1700" dirty="0">
                <a:latin typeface="Raleway"/>
                <a:ea typeface="Raleway"/>
                <a:cs typeface="Raleway"/>
                <a:sym typeface="Raleway"/>
              </a:rPr>
              <a:t>Temperature and ambient pressure → </a:t>
            </a:r>
            <a:r>
              <a:rPr lang="it" sz="1700" b="1" dirty="0">
                <a:latin typeface="Raleway"/>
                <a:ea typeface="Raleway"/>
                <a:cs typeface="Raleway"/>
                <a:sym typeface="Raleway"/>
              </a:rPr>
              <a:t>no degradation of zeolite</a:t>
            </a:r>
            <a:endParaRPr sz="1700" b="1" dirty="0"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Font typeface="Raleway"/>
              <a:buChar char="●"/>
            </a:pPr>
            <a:r>
              <a:rPr lang="it" sz="1700" dirty="0">
                <a:latin typeface="Raleway"/>
                <a:ea typeface="Raleway"/>
                <a:cs typeface="Raleway"/>
                <a:sym typeface="Raleway"/>
              </a:rPr>
              <a:t>Last module of the recovery plant used </a:t>
            </a:r>
            <a:r>
              <a:rPr lang="it" sz="1700" b="1" dirty="0">
                <a:latin typeface="Raleway"/>
                <a:ea typeface="Raleway"/>
                <a:cs typeface="Raleway"/>
                <a:sym typeface="Raleway"/>
              </a:rPr>
              <a:t>to reduce Ar and N2 concentration</a:t>
            </a:r>
            <a:r>
              <a:rPr lang="it" sz="1700" dirty="0">
                <a:latin typeface="Raleway"/>
                <a:ea typeface="Raleway"/>
                <a:cs typeface="Raleway"/>
                <a:sym typeface="Raleway"/>
              </a:rPr>
              <a:t> in the final product, thanks to the </a:t>
            </a:r>
            <a:r>
              <a:rPr lang="it" sz="1700" b="1" dirty="0">
                <a:latin typeface="Raleway"/>
                <a:ea typeface="Raleway"/>
                <a:cs typeface="Raleway"/>
                <a:sym typeface="Raleway"/>
              </a:rPr>
              <a:t>affinity of CF4 for 13X zeolite</a:t>
            </a:r>
            <a:endParaRPr sz="1700" b="1" dirty="0"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Font typeface="Raleway"/>
              <a:buChar char="●"/>
            </a:pPr>
            <a:r>
              <a:rPr lang="it" sz="1700" dirty="0">
                <a:latin typeface="Raleway"/>
                <a:ea typeface="Raleway"/>
                <a:cs typeface="Raleway"/>
                <a:sym typeface="Raleway"/>
              </a:rPr>
              <a:t>Thanks to the studies performed, the system is now working at </a:t>
            </a:r>
            <a:r>
              <a:rPr lang="it" sz="1700" b="1" dirty="0">
                <a:latin typeface="Raleway"/>
                <a:ea typeface="Raleway"/>
                <a:cs typeface="Raleway"/>
                <a:sym typeface="Raleway"/>
              </a:rPr>
              <a:t>70% of recovery efficiency </a:t>
            </a:r>
            <a:r>
              <a:rPr lang="it" sz="1700" dirty="0">
                <a:latin typeface="Raleway"/>
                <a:ea typeface="Raleway"/>
                <a:cs typeface="Raleway"/>
                <a:sym typeface="Raleway"/>
              </a:rPr>
              <a:t>and </a:t>
            </a:r>
            <a:r>
              <a:rPr lang="it" sz="1700" b="1" dirty="0">
                <a:latin typeface="Raleway"/>
                <a:ea typeface="Raleway"/>
                <a:cs typeface="Raleway"/>
                <a:sym typeface="Raleway"/>
              </a:rPr>
              <a:t>90% of CF4 purity</a:t>
            </a:r>
            <a:endParaRPr sz="1700" b="1" dirty="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91CC62-4187-3D02-266D-BA4B8411F93D}"/>
              </a:ext>
            </a:extLst>
          </p:cNvPr>
          <p:cNvSpPr txBox="1"/>
          <p:nvPr/>
        </p:nvSpPr>
        <p:spPr>
          <a:xfrm>
            <a:off x="2974075" y="4797777"/>
            <a:ext cx="3224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0" dirty="0">
                <a:solidFill>
                  <a:schemeClr val="tx2">
                    <a:lumMod val="75000"/>
                  </a:schemeClr>
                </a:solidFill>
                <a:effectLst/>
                <a:latin typeface="Raleway" pitchFamily="2" charset="0"/>
              </a:rPr>
              <a:t>Sustainable HEP 2025 - 4th edition</a:t>
            </a:r>
            <a:endParaRPr lang="en-GB" dirty="0">
              <a:solidFill>
                <a:schemeClr val="tx2">
                  <a:lumMod val="75000"/>
                </a:schemeClr>
              </a:solidFill>
              <a:latin typeface="Raleway" pitchFamily="2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5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25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25"/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24</a:t>
            </a:fld>
            <a:endParaRPr/>
          </a:p>
        </p:txBody>
      </p:sp>
      <p:pic>
        <p:nvPicPr>
          <p:cNvPr id="2" name="Google Shape;204;p24">
            <a:extLst>
              <a:ext uri="{FF2B5EF4-FFF2-40B4-BE49-F238E27FC236}">
                <a16:creationId xmlns:a16="http://schemas.microsoft.com/office/drawing/2014/main" id="{A83907B2-9396-14E5-9B4C-344BED37D7A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397" y="0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205;p24">
            <a:extLst>
              <a:ext uri="{FF2B5EF4-FFF2-40B4-BE49-F238E27FC236}">
                <a16:creationId xmlns:a16="http://schemas.microsoft.com/office/drawing/2014/main" id="{2381C89C-5DEC-149F-424D-0F9232B2393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-4" y="-9123"/>
            <a:ext cx="441024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198;p24">
            <a:extLst>
              <a:ext uri="{FF2B5EF4-FFF2-40B4-BE49-F238E27FC236}">
                <a16:creationId xmlns:a16="http://schemas.microsoft.com/office/drawing/2014/main" id="{F5C0930D-AF87-62FD-32B9-6A6C6E56D55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CMS RPC recovery system for C2H2F4 (R134a)</a:t>
            </a:r>
            <a:endParaRPr dirty="0"/>
          </a:p>
        </p:txBody>
      </p:sp>
      <p:pic>
        <p:nvPicPr>
          <p:cNvPr id="10" name="Picture 9" descr="A screen shot of a computer&#10;&#10;Description automatically generated">
            <a:extLst>
              <a:ext uri="{FF2B5EF4-FFF2-40B4-BE49-F238E27FC236}">
                <a16:creationId xmlns:a16="http://schemas.microsoft.com/office/drawing/2014/main" id="{D2DE2B9C-2ACE-8D9E-1F67-CCBE295498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670" y="3504675"/>
            <a:ext cx="5731510" cy="119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A graph with a line going up&#10;&#10;Description automatically generated">
            <a:extLst>
              <a:ext uri="{FF2B5EF4-FFF2-40B4-BE49-F238E27FC236}">
                <a16:creationId xmlns:a16="http://schemas.microsoft.com/office/drawing/2014/main" id="{F527E55E-BDCC-5830-BB4C-1D6316251B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985" y="1161435"/>
            <a:ext cx="3348000" cy="2221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A graph with a line drawn on it&#10;&#10;Description automatically generated">
            <a:extLst>
              <a:ext uri="{FF2B5EF4-FFF2-40B4-BE49-F238E27FC236}">
                <a16:creationId xmlns:a16="http://schemas.microsoft.com/office/drawing/2014/main" id="{E36A87E2-89F1-D35D-5BBD-A2CE29AB70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0785" y="1107948"/>
            <a:ext cx="3348230" cy="226942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18AACD5-AFE7-B99F-968B-56AEE1C82683}"/>
              </a:ext>
            </a:extLst>
          </p:cNvPr>
          <p:cNvSpPr txBox="1"/>
          <p:nvPr/>
        </p:nvSpPr>
        <p:spPr>
          <a:xfrm>
            <a:off x="4770120" y="1107947"/>
            <a:ext cx="315468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chemeClr val="accent5"/>
                </a:solidFill>
                <a:effectLst/>
                <a:latin typeface="Raleway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Effect of extraction flowrate on the quality of recuperated R134a for columns 1 and 4</a:t>
            </a:r>
            <a:endParaRPr lang="en-GB" sz="1100" b="1" dirty="0">
              <a:solidFill>
                <a:schemeClr val="accent5"/>
              </a:solidFill>
              <a:latin typeface="Raleway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DFBF027-4112-F978-F8ED-C36002391346}"/>
              </a:ext>
            </a:extLst>
          </p:cNvPr>
          <p:cNvSpPr txBox="1"/>
          <p:nvPr/>
        </p:nvSpPr>
        <p:spPr>
          <a:xfrm>
            <a:off x="1417205" y="1538834"/>
            <a:ext cx="3154680" cy="6001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b="1" dirty="0">
                <a:solidFill>
                  <a:schemeClr val="accent5"/>
                </a:solidFill>
                <a:effectLst/>
                <a:latin typeface="Raleway" pitchFamily="2" charset="0"/>
                <a:ea typeface="Aptos" panose="020B0004020202020204" pitchFamily="34" charset="0"/>
                <a:cs typeface="Times New Roman" panose="02020603050405020304" pitchFamily="18" charset="0"/>
              </a:rPr>
              <a:t>Effect of top buffer temperature on the quality of recuperated R134a and recuperation efficiency</a:t>
            </a:r>
            <a:endParaRPr lang="en-GB" sz="1100" b="1" dirty="0">
              <a:solidFill>
                <a:schemeClr val="accent5"/>
              </a:solidFill>
              <a:latin typeface="Raleway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4000EAB-4A9F-4E93-CBA3-EEB347C01933}"/>
              </a:ext>
            </a:extLst>
          </p:cNvPr>
          <p:cNvSpPr txBox="1"/>
          <p:nvPr/>
        </p:nvSpPr>
        <p:spPr>
          <a:xfrm>
            <a:off x="2974075" y="4797777"/>
            <a:ext cx="3224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0" dirty="0">
                <a:solidFill>
                  <a:schemeClr val="tx2">
                    <a:lumMod val="75000"/>
                  </a:schemeClr>
                </a:solidFill>
                <a:effectLst/>
                <a:latin typeface="Raleway" pitchFamily="2" charset="0"/>
              </a:rPr>
              <a:t>Sustainable HEP 2025 - 4th edition</a:t>
            </a:r>
            <a:endParaRPr lang="en-GB" dirty="0">
              <a:solidFill>
                <a:schemeClr val="tx2">
                  <a:lumMod val="75000"/>
                </a:schemeClr>
              </a:solidFill>
              <a:latin typeface="Raleway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Use of fluorinated gases at the CERN LHC </a:t>
            </a:r>
            <a:endParaRPr dirty="0"/>
          </a:p>
        </p:txBody>
      </p:sp>
      <p:sp>
        <p:nvSpPr>
          <p:cNvPr id="80" name="Google Shape;80;p15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15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3</a:t>
            </a:fld>
            <a:endParaRPr/>
          </a:p>
        </p:txBody>
      </p:sp>
      <p:pic>
        <p:nvPicPr>
          <p:cNvPr id="83" name="Google Shape;8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1125" y="1068413"/>
            <a:ext cx="7621745" cy="3531737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-10150"/>
            <a:ext cx="441024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55A0607-28AA-C7C1-5751-4E7107034CD1}"/>
              </a:ext>
            </a:extLst>
          </p:cNvPr>
          <p:cNvSpPr txBox="1"/>
          <p:nvPr/>
        </p:nvSpPr>
        <p:spPr>
          <a:xfrm>
            <a:off x="2974075" y="4797777"/>
            <a:ext cx="3224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0" dirty="0">
                <a:solidFill>
                  <a:schemeClr val="tx2">
                    <a:lumMod val="75000"/>
                  </a:schemeClr>
                </a:solidFill>
                <a:effectLst/>
                <a:latin typeface="Raleway" pitchFamily="2" charset="0"/>
              </a:rPr>
              <a:t>Sustainable HEP 2025 - 4th edition</a:t>
            </a:r>
            <a:endParaRPr lang="en-GB" dirty="0">
              <a:solidFill>
                <a:schemeClr val="tx2">
                  <a:lumMod val="75000"/>
                </a:schemeClr>
              </a:solidFill>
              <a:latin typeface="Raleway" pitchFamily="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GHGs emissions at CERN</a:t>
            </a:r>
            <a:endParaRPr dirty="0"/>
          </a:p>
        </p:txBody>
      </p:sp>
      <p:sp>
        <p:nvSpPr>
          <p:cNvPr id="91" name="Google Shape;91;p16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16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6"/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4</a:t>
            </a:fld>
            <a:endParaRPr/>
          </a:p>
        </p:txBody>
      </p:sp>
      <p:sp>
        <p:nvSpPr>
          <p:cNvPr id="94" name="Google Shape;94;p16"/>
          <p:cNvSpPr txBox="1"/>
          <p:nvPr/>
        </p:nvSpPr>
        <p:spPr>
          <a:xfrm>
            <a:off x="485575" y="1189800"/>
            <a:ext cx="8346600" cy="327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96" name="Google Shape;9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37438" y="599747"/>
            <a:ext cx="1863873" cy="216314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6"/>
          <p:cNvSpPr txBox="1"/>
          <p:nvPr/>
        </p:nvSpPr>
        <p:spPr>
          <a:xfrm>
            <a:off x="3949634" y="2766241"/>
            <a:ext cx="5097066" cy="148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12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it" b="1" dirty="0">
                <a:latin typeface="Raleway"/>
                <a:ea typeface="Raleway"/>
                <a:cs typeface="Raleway"/>
                <a:sym typeface="Raleway"/>
              </a:rPr>
              <a:t>EU legislation of 2014 </a:t>
            </a:r>
            <a:r>
              <a:rPr lang="it" dirty="0">
                <a:latin typeface="Raleway"/>
                <a:ea typeface="Raleway"/>
                <a:cs typeface="Raleway"/>
                <a:sym typeface="Raleway"/>
              </a:rPr>
              <a:t>is strongly limiting the use of these gases through different approaches:</a:t>
            </a:r>
            <a:br>
              <a:rPr lang="it" dirty="0">
                <a:latin typeface="Raleway"/>
                <a:ea typeface="Raleway"/>
                <a:cs typeface="Raleway"/>
                <a:sym typeface="Raleway"/>
              </a:rPr>
            </a:br>
            <a:r>
              <a:rPr lang="it" dirty="0">
                <a:latin typeface="Raleway"/>
                <a:ea typeface="Raleway"/>
                <a:cs typeface="Raleway"/>
                <a:sym typeface="Raleway"/>
              </a:rPr>
              <a:t>- Promoting the use of </a:t>
            </a:r>
            <a:r>
              <a:rPr lang="it" b="1" dirty="0">
                <a:latin typeface="Raleway"/>
                <a:ea typeface="Raleway"/>
                <a:cs typeface="Raleway"/>
                <a:sym typeface="Raleway"/>
              </a:rPr>
              <a:t>more eco friendly alternatives</a:t>
            </a:r>
            <a:br>
              <a:rPr lang="it" dirty="0">
                <a:latin typeface="Raleway"/>
                <a:ea typeface="Raleway"/>
                <a:cs typeface="Raleway"/>
                <a:sym typeface="Raleway"/>
              </a:rPr>
            </a:br>
            <a:r>
              <a:rPr lang="it" dirty="0">
                <a:latin typeface="Raleway"/>
                <a:ea typeface="Raleway"/>
                <a:cs typeface="Raleway"/>
                <a:sym typeface="Raleway"/>
              </a:rPr>
              <a:t>- Controlling and </a:t>
            </a:r>
            <a:r>
              <a:rPr lang="it" b="1" dirty="0">
                <a:latin typeface="Raleway"/>
                <a:ea typeface="Raleway"/>
                <a:cs typeface="Raleway"/>
                <a:sym typeface="Raleway"/>
              </a:rPr>
              <a:t>preventing emissions</a:t>
            </a:r>
            <a:endParaRPr b="1" dirty="0">
              <a:latin typeface="Raleway"/>
              <a:ea typeface="Raleway"/>
              <a:cs typeface="Raleway"/>
              <a:sym typeface="Raleway"/>
            </a:endParaRPr>
          </a:p>
          <a:p>
            <a:pPr marL="412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 panose="020B0604020202020204" pitchFamily="34" charset="0"/>
              <a:buChar char="•"/>
            </a:pPr>
            <a:r>
              <a:rPr lang="it" dirty="0">
                <a:latin typeface="Raleway"/>
                <a:ea typeface="Raleway"/>
                <a:cs typeface="Raleway"/>
                <a:sym typeface="Raleway"/>
              </a:rPr>
              <a:t>These strategies are causing </a:t>
            </a:r>
            <a:r>
              <a:rPr lang="it" b="1" dirty="0">
                <a:latin typeface="Raleway"/>
                <a:ea typeface="Raleway"/>
                <a:cs typeface="Raleway"/>
                <a:sym typeface="Raleway"/>
              </a:rPr>
              <a:t>gas shortages and increase of prices</a:t>
            </a:r>
            <a:endParaRPr b="1" dirty="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00" name="Google Shape;100;p16"/>
          <p:cNvSpPr txBox="1"/>
          <p:nvPr/>
        </p:nvSpPr>
        <p:spPr>
          <a:xfrm>
            <a:off x="796275" y="1028700"/>
            <a:ext cx="4533600" cy="29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it" u="sng" dirty="0">
                <a:solidFill>
                  <a:schemeClr val="hlink"/>
                </a:solidFill>
                <a:hlinkClick r:id="rId4"/>
              </a:rPr>
              <a:t>https://doi.org/10.25325/CERN-Environment-2023-003</a:t>
            </a:r>
            <a:endParaRPr u="sng" dirty="0">
              <a:solidFill>
                <a:schemeClr val="hlink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01" name="Google Shape;101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-10150"/>
            <a:ext cx="441024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6"/>
          <p:cNvSpPr txBox="1"/>
          <p:nvPr/>
        </p:nvSpPr>
        <p:spPr>
          <a:xfrm>
            <a:off x="365769" y="1318689"/>
            <a:ext cx="5969988" cy="96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0640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Font typeface="Arial" panose="020B0604020202020204" pitchFamily="34" charset="0"/>
              <a:buChar char="•"/>
            </a:pPr>
            <a:r>
              <a:rPr lang="it" b="1" dirty="0">
                <a:latin typeface="Raleway"/>
                <a:ea typeface="Raleway"/>
                <a:cs typeface="Raleway"/>
                <a:sym typeface="Raleway"/>
              </a:rPr>
              <a:t>Fluorinated compounds </a:t>
            </a:r>
            <a:r>
              <a:rPr lang="it" dirty="0">
                <a:latin typeface="Raleway"/>
                <a:ea typeface="Raleway"/>
                <a:cs typeface="Raleway"/>
                <a:sym typeface="Raleway"/>
              </a:rPr>
              <a:t>represent the </a:t>
            </a:r>
            <a:r>
              <a:rPr lang="it" b="1" dirty="0">
                <a:latin typeface="Raleway"/>
                <a:ea typeface="Raleway"/>
                <a:cs typeface="Raleway"/>
                <a:sym typeface="Raleway"/>
              </a:rPr>
              <a:t>78% of total Organization’s emissions </a:t>
            </a:r>
            <a:r>
              <a:rPr lang="it" dirty="0">
                <a:latin typeface="Raleway"/>
                <a:ea typeface="Raleway"/>
                <a:cs typeface="Raleway"/>
                <a:sym typeface="Raleway"/>
              </a:rPr>
              <a:t>which will be </a:t>
            </a:r>
            <a:r>
              <a:rPr lang="it" b="1" dirty="0">
                <a:latin typeface="Raleway"/>
                <a:ea typeface="Raleway"/>
                <a:cs typeface="Raleway"/>
                <a:sym typeface="Raleway"/>
              </a:rPr>
              <a:t>reduced by 28% by the end of RUN 3</a:t>
            </a:r>
            <a:endParaRPr b="1" dirty="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C0C16F-050C-11C9-F3E7-AF427505907D}"/>
              </a:ext>
            </a:extLst>
          </p:cNvPr>
          <p:cNvSpPr txBox="1"/>
          <p:nvPr/>
        </p:nvSpPr>
        <p:spPr>
          <a:xfrm>
            <a:off x="2974075" y="4797777"/>
            <a:ext cx="3224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0" dirty="0">
                <a:solidFill>
                  <a:schemeClr val="tx2">
                    <a:lumMod val="75000"/>
                  </a:schemeClr>
                </a:solidFill>
                <a:effectLst/>
                <a:latin typeface="Raleway" pitchFamily="2" charset="0"/>
              </a:rPr>
              <a:t>Sustainable HEP 2025 - 4th edition</a:t>
            </a:r>
            <a:endParaRPr lang="en-GB" dirty="0">
              <a:solidFill>
                <a:schemeClr val="tx2">
                  <a:lumMod val="75000"/>
                </a:schemeClr>
              </a:solidFill>
              <a:latin typeface="Raleway" pitchFamily="2" charset="0"/>
            </a:endParaRPr>
          </a:p>
        </p:txBody>
      </p:sp>
      <p:pic>
        <p:nvPicPr>
          <p:cNvPr id="3" name="Picture 2" descr="New guidelines: The European Commission recommends reducing ...">
            <a:extLst>
              <a:ext uri="{FF2B5EF4-FFF2-40B4-BE49-F238E27FC236}">
                <a16:creationId xmlns:a16="http://schemas.microsoft.com/office/drawing/2014/main" id="{904097C0-6946-766C-ADF2-33F465D984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68"/>
          <a:stretch/>
        </p:blipFill>
        <p:spPr bwMode="auto">
          <a:xfrm>
            <a:off x="178200" y="2709626"/>
            <a:ext cx="3822478" cy="178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Strategies to reduce GHGs emissions at CERN</a:t>
            </a:r>
            <a:endParaRPr/>
          </a:p>
        </p:txBody>
      </p:sp>
      <p:sp>
        <p:nvSpPr>
          <p:cNvPr id="108" name="Google Shape;108;p17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17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5</a:t>
            </a:fld>
            <a:endParaRPr/>
          </a:p>
        </p:txBody>
      </p:sp>
      <p:pic>
        <p:nvPicPr>
          <p:cNvPr id="111" name="Google Shape;11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7888" y="1068425"/>
            <a:ext cx="6488233" cy="3757349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7"/>
          <p:cNvSpPr/>
          <p:nvPr/>
        </p:nvSpPr>
        <p:spPr>
          <a:xfrm>
            <a:off x="3148641" y="1684575"/>
            <a:ext cx="1755533" cy="30609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13" name="Google Shape;11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0" y="-10150"/>
            <a:ext cx="441024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3282EFA-04E0-50C6-D89B-71DC7085DBB0}"/>
              </a:ext>
            </a:extLst>
          </p:cNvPr>
          <p:cNvSpPr txBox="1"/>
          <p:nvPr/>
        </p:nvSpPr>
        <p:spPr>
          <a:xfrm>
            <a:off x="2974075" y="4797777"/>
            <a:ext cx="3224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0" dirty="0">
                <a:solidFill>
                  <a:schemeClr val="tx2">
                    <a:lumMod val="75000"/>
                  </a:schemeClr>
                </a:solidFill>
                <a:effectLst/>
                <a:latin typeface="Raleway" pitchFamily="2" charset="0"/>
              </a:rPr>
              <a:t>Sustainable HEP 2025 - 4th edition</a:t>
            </a:r>
            <a:endParaRPr lang="en-GB" dirty="0">
              <a:solidFill>
                <a:schemeClr val="tx2">
                  <a:lumMod val="75000"/>
                </a:schemeClr>
              </a:solidFill>
              <a:latin typeface="Raleway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Gas recovery systems for fluorinated gases</a:t>
            </a:r>
            <a:endParaRPr/>
          </a:p>
        </p:txBody>
      </p:sp>
      <p:sp>
        <p:nvSpPr>
          <p:cNvPr id="120" name="Google Shape;120;p18"/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18"/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18"/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6</a:t>
            </a:fld>
            <a:endParaRPr/>
          </a:p>
        </p:txBody>
      </p:sp>
      <p:pic>
        <p:nvPicPr>
          <p:cNvPr id="123" name="Google Shape;12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8"/>
          <p:cNvSpPr txBox="1">
            <a:spLocks noGrp="1"/>
          </p:cNvSpPr>
          <p:nvPr>
            <p:ph type="body" idx="1"/>
          </p:nvPr>
        </p:nvSpPr>
        <p:spPr>
          <a:xfrm>
            <a:off x="178200" y="1112538"/>
            <a:ext cx="4298051" cy="353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</a:pPr>
            <a:r>
              <a:rPr lang="it" sz="15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Due to </a:t>
            </a:r>
            <a:r>
              <a:rPr lang="it" sz="1500" b="1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air accumulation in the gas mixture</a:t>
            </a:r>
            <a:r>
              <a:rPr lang="it" sz="15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, some detectors cannot work with a 100% recirculated flow</a:t>
            </a:r>
            <a:endParaRPr sz="1500" dirty="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</a:pPr>
            <a:r>
              <a:rPr lang="it" sz="15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Usual  </a:t>
            </a:r>
            <a:r>
              <a:rPr lang="it" sz="1500" b="1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recirculation fraction of 90%</a:t>
            </a:r>
            <a:r>
              <a:rPr lang="it" sz="15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 (detector requirements) → </a:t>
            </a:r>
            <a:r>
              <a:rPr lang="it" sz="1500" b="1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10% sent to the atmosphere</a:t>
            </a:r>
            <a:endParaRPr sz="1500" b="1" dirty="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</a:pPr>
            <a:r>
              <a:rPr lang="it" sz="15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In some cases, this gas is sent to </a:t>
            </a:r>
            <a:r>
              <a:rPr lang="it" sz="1500" b="1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recovery plants</a:t>
            </a:r>
            <a:r>
              <a:rPr lang="it" sz="15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 where the </a:t>
            </a:r>
            <a:r>
              <a:rPr lang="it" sz="1500" b="1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GHG is separated</a:t>
            </a:r>
            <a:r>
              <a:rPr lang="it" sz="15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 from </a:t>
            </a:r>
            <a:br>
              <a:rPr lang="it" sz="15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</a:br>
            <a:r>
              <a:rPr lang="it" sz="15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the other components, </a:t>
            </a:r>
            <a:r>
              <a:rPr lang="it" sz="1500" b="1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stored</a:t>
            </a:r>
            <a:r>
              <a:rPr lang="it" sz="15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 and then </a:t>
            </a:r>
            <a:r>
              <a:rPr lang="it" sz="1500" b="1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re-injected</a:t>
            </a:r>
            <a:r>
              <a:rPr lang="it" sz="1500" dirty="0">
                <a:solidFill>
                  <a:srgbClr val="000000"/>
                </a:solidFill>
                <a:latin typeface="Raleway"/>
                <a:ea typeface="Raleway"/>
                <a:cs typeface="Raleway"/>
                <a:sym typeface="Raleway"/>
              </a:rPr>
              <a:t> in the mixer through a dedicated line</a:t>
            </a:r>
            <a:endParaRPr sz="1500" dirty="0">
              <a:solidFill>
                <a:srgbClr val="000000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endParaRPr sz="1500" dirty="0">
              <a:solidFill>
                <a:srgbClr val="000000"/>
              </a:solidFill>
              <a:latin typeface="Raleway Medium"/>
              <a:ea typeface="Raleway Medium"/>
              <a:cs typeface="Raleway Medium"/>
              <a:sym typeface="Raleway Medium"/>
            </a:endParaRPr>
          </a:p>
        </p:txBody>
      </p:sp>
      <p:pic>
        <p:nvPicPr>
          <p:cNvPr id="126" name="Google Shape;12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-10150"/>
            <a:ext cx="441024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16E143-5114-A87D-81D8-401265DA8A9B}"/>
              </a:ext>
            </a:extLst>
          </p:cNvPr>
          <p:cNvSpPr txBox="1"/>
          <p:nvPr/>
        </p:nvSpPr>
        <p:spPr>
          <a:xfrm>
            <a:off x="2974075" y="4797777"/>
            <a:ext cx="3224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0" dirty="0">
                <a:solidFill>
                  <a:schemeClr val="tx2">
                    <a:lumMod val="75000"/>
                  </a:schemeClr>
                </a:solidFill>
                <a:effectLst/>
                <a:latin typeface="Raleway" pitchFamily="2" charset="0"/>
              </a:rPr>
              <a:t>Sustainable HEP 2025 - 4th edition</a:t>
            </a:r>
            <a:endParaRPr lang="en-GB" dirty="0">
              <a:solidFill>
                <a:schemeClr val="tx2">
                  <a:lumMod val="75000"/>
                </a:schemeClr>
              </a:solidFill>
              <a:latin typeface="Raleway" pitchFamily="2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AD1748A-484F-D3EF-9712-DF1741EF35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42339" y="1463040"/>
            <a:ext cx="4780118" cy="268823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>
          <a:extLst>
            <a:ext uri="{FF2B5EF4-FFF2-40B4-BE49-F238E27FC236}">
              <a16:creationId xmlns:a16="http://schemas.microsoft.com/office/drawing/2014/main" id="{1841A896-8A8F-390D-3BE4-B9F5DDD159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9">
            <a:extLst>
              <a:ext uri="{FF2B5EF4-FFF2-40B4-BE49-F238E27FC236}">
                <a16:creationId xmlns:a16="http://schemas.microsoft.com/office/drawing/2014/main" id="{00E05193-B5EF-30A6-3126-D3A828DD7ED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Separation techniques - overview</a:t>
            </a:r>
            <a:endParaRPr dirty="0"/>
          </a:p>
        </p:txBody>
      </p:sp>
      <p:sp>
        <p:nvSpPr>
          <p:cNvPr id="132" name="Google Shape;132;p19">
            <a:extLst>
              <a:ext uri="{FF2B5EF4-FFF2-40B4-BE49-F238E27FC236}">
                <a16:creationId xmlns:a16="http://schemas.microsoft.com/office/drawing/2014/main" id="{231FD16F-104B-DBE8-8E36-292B08E263DC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9">
            <a:extLst>
              <a:ext uri="{FF2B5EF4-FFF2-40B4-BE49-F238E27FC236}">
                <a16:creationId xmlns:a16="http://schemas.microsoft.com/office/drawing/2014/main" id="{B783E825-D343-7C51-1B3D-68220F4F6967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9">
            <a:extLst>
              <a:ext uri="{FF2B5EF4-FFF2-40B4-BE49-F238E27FC236}">
                <a16:creationId xmlns:a16="http://schemas.microsoft.com/office/drawing/2014/main" id="{BC8CD45A-4ECD-16A4-BE51-86EFC4C5577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7</a:t>
            </a:fld>
            <a:endParaRPr/>
          </a:p>
        </p:txBody>
      </p:sp>
      <p:pic>
        <p:nvPicPr>
          <p:cNvPr id="135" name="Google Shape;135;p19">
            <a:extLst>
              <a:ext uri="{FF2B5EF4-FFF2-40B4-BE49-F238E27FC236}">
                <a16:creationId xmlns:a16="http://schemas.microsoft.com/office/drawing/2014/main" id="{87DF19FD-50F9-B5E8-FA43-7D539E5F778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19">
            <a:extLst>
              <a:ext uri="{FF2B5EF4-FFF2-40B4-BE49-F238E27FC236}">
                <a16:creationId xmlns:a16="http://schemas.microsoft.com/office/drawing/2014/main" id="{43F4887F-3DD6-812E-EC86-BE8E3B43DC2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-10150"/>
            <a:ext cx="441024" cy="43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823F87F5-AFA1-E70B-1DE9-F1C6971D9E3A}"/>
              </a:ext>
            </a:extLst>
          </p:cNvPr>
          <p:cNvSpPr txBox="1"/>
          <p:nvPr/>
        </p:nvSpPr>
        <p:spPr>
          <a:xfrm>
            <a:off x="2974075" y="4797777"/>
            <a:ext cx="3224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0" dirty="0">
                <a:solidFill>
                  <a:schemeClr val="tx2">
                    <a:lumMod val="75000"/>
                  </a:schemeClr>
                </a:solidFill>
                <a:effectLst/>
                <a:latin typeface="Raleway" pitchFamily="2" charset="0"/>
              </a:rPr>
              <a:t>Sustainable HEP 2025 - 4th edition</a:t>
            </a:r>
            <a:endParaRPr lang="en-GB" dirty="0">
              <a:solidFill>
                <a:schemeClr val="tx2">
                  <a:lumMod val="75000"/>
                </a:schemeClr>
              </a:solidFill>
              <a:latin typeface="Raleway" pitchFamily="2" charset="0"/>
            </a:endParaRPr>
          </a:p>
        </p:txBody>
      </p:sp>
      <p:pic>
        <p:nvPicPr>
          <p:cNvPr id="4" name="Immagine 15">
            <a:extLst>
              <a:ext uri="{FF2B5EF4-FFF2-40B4-BE49-F238E27FC236}">
                <a16:creationId xmlns:a16="http://schemas.microsoft.com/office/drawing/2014/main" id="{295383D8-6501-BCB8-0A09-26DE977383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279" y="1241591"/>
            <a:ext cx="2464913" cy="1477157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32F42677-6BBA-05A8-4FF1-BD77506765ED}"/>
              </a:ext>
            </a:extLst>
          </p:cNvPr>
          <p:cNvSpPr txBox="1"/>
          <p:nvPr/>
        </p:nvSpPr>
        <p:spPr>
          <a:xfrm>
            <a:off x="154674" y="2956502"/>
            <a:ext cx="3078125" cy="172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b="1" dirty="0">
                <a:solidFill>
                  <a:schemeClr val="accent5">
                    <a:lumMod val="50000"/>
                  </a:schemeClr>
                </a:solidFill>
                <a:latin typeface="Raleway" pitchFamily="2" charset="0"/>
              </a:rPr>
              <a:t>MEMBRANE SEPARATION PROCESS </a:t>
            </a:r>
            <a:r>
              <a:rPr lang="en-US" sz="900" dirty="0">
                <a:latin typeface="Raleway" pitchFamily="2" charset="0"/>
              </a:rPr>
              <a:t>is driven by </a:t>
            </a:r>
            <a:r>
              <a:rPr lang="en-US" sz="900" dirty="0">
                <a:latin typeface="Raleway" pitchFamily="2" charset="0"/>
                <a:sym typeface="Wingdings" panose="05000000000000000000" pitchFamily="2" charset="2"/>
              </a:rPr>
              <a:t>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00" b="1" i="1" dirty="0">
                <a:latin typeface="Raleway" pitchFamily="2" charset="0"/>
                <a:sym typeface="Wingdings" panose="05000000000000000000" pitchFamily="2" charset="2"/>
              </a:rPr>
              <a:t>Permeability </a:t>
            </a:r>
            <a:r>
              <a:rPr lang="en-US" sz="900" dirty="0">
                <a:latin typeface="Raleway" pitchFamily="2" charset="0"/>
                <a:sym typeface="Wingdings" panose="05000000000000000000" pitchFamily="2" charset="2"/>
              </a:rPr>
              <a:t> capability of a membrane to permeate gas molecules</a:t>
            </a:r>
            <a:endParaRPr lang="en-US" sz="900" i="1" dirty="0">
              <a:latin typeface="Raleway" pitchFamily="2" charset="0"/>
              <a:sym typeface="Wingdings" panose="05000000000000000000" pitchFamily="2" charset="2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00" b="1" i="1" dirty="0">
                <a:latin typeface="Raleway" pitchFamily="2" charset="0"/>
                <a:sym typeface="Wingdings" panose="05000000000000000000" pitchFamily="2" charset="2"/>
              </a:rPr>
              <a:t>Solubility</a:t>
            </a:r>
            <a:r>
              <a:rPr lang="en-US" sz="900" i="1" dirty="0">
                <a:latin typeface="Raleway" pitchFamily="2" charset="0"/>
                <a:sym typeface="Wingdings" panose="05000000000000000000" pitchFamily="2" charset="2"/>
              </a:rPr>
              <a:t> </a:t>
            </a:r>
            <a:r>
              <a:rPr lang="en-US" sz="900" dirty="0">
                <a:latin typeface="Raleway" pitchFamily="2" charset="0"/>
                <a:sym typeface="Wingdings" panose="05000000000000000000" pitchFamily="2" charset="2"/>
              </a:rPr>
              <a:t>thermodynamic parameter given the amount of penetrant absorbed by membrane</a:t>
            </a:r>
            <a:endParaRPr lang="en-US" sz="900" i="1" dirty="0">
              <a:latin typeface="Raleway" pitchFamily="2" charset="0"/>
              <a:sym typeface="Wingdings" panose="05000000000000000000" pitchFamily="2" charset="2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00" b="1" i="1" dirty="0">
                <a:latin typeface="Raleway" pitchFamily="2" charset="0"/>
                <a:sym typeface="Wingdings" panose="05000000000000000000" pitchFamily="2" charset="2"/>
              </a:rPr>
              <a:t>Diffusivity </a:t>
            </a:r>
            <a:r>
              <a:rPr lang="en-US" sz="900" dirty="0">
                <a:latin typeface="Raleway" pitchFamily="2" charset="0"/>
                <a:sym typeface="Wingdings" panose="05000000000000000000" pitchFamily="2" charset="2"/>
              </a:rPr>
              <a:t> dependent on geometry of penetrant: increasing the molecular size, the coefficient decreases</a:t>
            </a:r>
            <a:endParaRPr lang="en-GB" sz="900" i="1" dirty="0">
              <a:latin typeface="Raleway" pitchFamily="2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B951A58-AABB-6770-C6DB-A74F5409FC99}"/>
              </a:ext>
            </a:extLst>
          </p:cNvPr>
          <p:cNvSpPr txBox="1"/>
          <p:nvPr/>
        </p:nvSpPr>
        <p:spPr>
          <a:xfrm>
            <a:off x="3240028" y="2953534"/>
            <a:ext cx="2826865" cy="15222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900" b="1" dirty="0">
                <a:solidFill>
                  <a:schemeClr val="accent5">
                    <a:lumMod val="50000"/>
                  </a:schemeClr>
                </a:solidFill>
                <a:latin typeface="Raleway" pitchFamily="2" charset="0"/>
              </a:rPr>
              <a:t>THERMAL/PRESSURE SWING ADSORPTION (TSA/PSA) </a:t>
            </a:r>
            <a:r>
              <a:rPr lang="it-IT" sz="900" b="1" dirty="0">
                <a:solidFill>
                  <a:schemeClr val="accent5">
                    <a:lumMod val="50000"/>
                  </a:schemeClr>
                </a:solidFill>
                <a:latin typeface="Raleway" pitchFamily="2" charset="0"/>
                <a:sym typeface="Wingdings" panose="05000000000000000000" pitchFamily="2" charset="2"/>
              </a:rPr>
              <a:t> </a:t>
            </a:r>
            <a:r>
              <a:rPr lang="it-IT" sz="900" dirty="0" err="1">
                <a:solidFill>
                  <a:schemeClr val="bg2"/>
                </a:solidFill>
                <a:latin typeface="Raleway" pitchFamily="2" charset="0"/>
                <a:sym typeface="Wingdings" panose="05000000000000000000" pitchFamily="2" charset="2"/>
              </a:rPr>
              <a:t>C</a:t>
            </a:r>
            <a:r>
              <a:rPr lang="it-IT" sz="900" dirty="0" err="1">
                <a:latin typeface="Raleway" pitchFamily="2" charset="0"/>
                <a:sym typeface="Wingdings" panose="05000000000000000000" pitchFamily="2" charset="2"/>
              </a:rPr>
              <a:t>ontaminated</a:t>
            </a:r>
            <a:r>
              <a:rPr lang="it-IT" sz="900" dirty="0">
                <a:latin typeface="Raleway" pitchFamily="2" charset="0"/>
                <a:sym typeface="Wingdings" panose="05000000000000000000" pitchFamily="2" charset="2"/>
              </a:rPr>
              <a:t> feed stream is fed to the sieve beds and then the sieve bed pressure is reduced to </a:t>
            </a:r>
            <a:r>
              <a:rPr lang="it-IT" sz="900" dirty="0" err="1">
                <a:latin typeface="Raleway" pitchFamily="2" charset="0"/>
                <a:sym typeface="Wingdings" panose="05000000000000000000" pitchFamily="2" charset="2"/>
              </a:rPr>
              <a:t>regenerate</a:t>
            </a:r>
            <a:r>
              <a:rPr lang="it-IT" sz="900" dirty="0">
                <a:latin typeface="Raleway" pitchFamily="2" charset="0"/>
                <a:sym typeface="Wingdings" panose="05000000000000000000" pitchFamily="2" charset="2"/>
              </a:rPr>
              <a:t> the MS. </a:t>
            </a:r>
            <a:r>
              <a:rPr lang="it-IT" sz="900" b="1" dirty="0">
                <a:latin typeface="Raleway" pitchFamily="2" charset="0"/>
                <a:sym typeface="Wingdings" panose="05000000000000000000" pitchFamily="2" charset="2"/>
              </a:rPr>
              <a:t>Vacuum regeneration </a:t>
            </a:r>
            <a:r>
              <a:rPr lang="it-IT" sz="900" dirty="0">
                <a:latin typeface="Raleway" pitchFamily="2" charset="0"/>
                <a:sym typeface="Wingdings" panose="05000000000000000000" pitchFamily="2" charset="2"/>
              </a:rPr>
              <a:t>has the advantage </a:t>
            </a:r>
            <a:r>
              <a:rPr lang="it-IT" sz="900" b="1" dirty="0">
                <a:latin typeface="Raleway" pitchFamily="2" charset="0"/>
                <a:sym typeface="Wingdings" panose="05000000000000000000" pitchFamily="2" charset="2"/>
              </a:rPr>
              <a:t>of not overheating the material, avoiding break down </a:t>
            </a:r>
            <a:r>
              <a:rPr lang="it-IT" sz="900" b="1" dirty="0" err="1">
                <a:latin typeface="Raleway" pitchFamily="2" charset="0"/>
                <a:sym typeface="Wingdings" panose="05000000000000000000" pitchFamily="2" charset="2"/>
              </a:rPr>
              <a:t>processes</a:t>
            </a:r>
            <a:r>
              <a:rPr lang="it-IT" sz="900" b="1" dirty="0">
                <a:latin typeface="Raleway" pitchFamily="2" charset="0"/>
                <a:sym typeface="Wingdings" panose="05000000000000000000" pitchFamily="2" charset="2"/>
              </a:rPr>
              <a:t>.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EE19AB88-975B-5B32-4946-735A0F14AC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451" y="1068425"/>
            <a:ext cx="1159097" cy="1828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4" descr="Distillation Fundamentals | Neutrium">
            <a:extLst>
              <a:ext uri="{FF2B5EF4-FFF2-40B4-BE49-F238E27FC236}">
                <a16:creationId xmlns:a16="http://schemas.microsoft.com/office/drawing/2014/main" id="{CFF5C86E-0F62-FE6D-6FE8-C0CB3DFFB2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616" y="1020458"/>
            <a:ext cx="1722854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90775F36-BA7C-70F3-D283-DF94A1036FE1}"/>
              </a:ext>
            </a:extLst>
          </p:cNvPr>
          <p:cNvSpPr txBox="1"/>
          <p:nvPr/>
        </p:nvSpPr>
        <p:spPr>
          <a:xfrm>
            <a:off x="6044602" y="2940253"/>
            <a:ext cx="3020883" cy="1937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900" b="1" dirty="0">
                <a:solidFill>
                  <a:schemeClr val="accent5">
                    <a:lumMod val="50000"/>
                  </a:schemeClr>
                </a:solidFill>
                <a:latin typeface="Raleway" pitchFamily="2" charset="0"/>
              </a:rPr>
              <a:t>DISTILLATION </a:t>
            </a:r>
            <a:r>
              <a:rPr lang="it-IT" sz="900" b="1" dirty="0">
                <a:solidFill>
                  <a:schemeClr val="accent5">
                    <a:lumMod val="50000"/>
                  </a:schemeClr>
                </a:solidFill>
                <a:latin typeface="Raleway" pitchFamily="2" charset="0"/>
                <a:sym typeface="Wingdings" panose="05000000000000000000" pitchFamily="2" charset="2"/>
              </a:rPr>
              <a:t> </a:t>
            </a:r>
            <a:r>
              <a:rPr lang="en-US" sz="900" dirty="0">
                <a:solidFill>
                  <a:schemeClr val="bg2"/>
                </a:solidFill>
                <a:latin typeface="Raleway" pitchFamily="2" charset="0"/>
              </a:rPr>
              <a:t>Purification method to separate 2 or more compounds based on differences in boiling points or volatility</a:t>
            </a:r>
            <a:r>
              <a:rPr lang="en-US" sz="900" dirty="0">
                <a:latin typeface="Raleway" pitchFamily="2" charset="0"/>
              </a:rPr>
              <a:t>: </a:t>
            </a:r>
            <a:r>
              <a:rPr lang="en-US" sz="900" b="1" dirty="0">
                <a:latin typeface="Raleway" pitchFamily="2" charset="0"/>
                <a:sym typeface="Wingdings" panose="05000000000000000000" pitchFamily="2" charset="2"/>
              </a:rPr>
              <a:t>lighter</a:t>
            </a:r>
            <a:r>
              <a:rPr lang="en-US" sz="900" dirty="0">
                <a:latin typeface="Raleway" pitchFamily="2" charset="0"/>
                <a:sym typeface="Wingdings" panose="05000000000000000000" pitchFamily="2" charset="2"/>
              </a:rPr>
              <a:t> (lower-boiling) component tend </a:t>
            </a:r>
            <a:r>
              <a:rPr lang="en-US" sz="900" b="1" dirty="0">
                <a:latin typeface="Raleway" pitchFamily="2" charset="0"/>
                <a:sym typeface="Wingdings" panose="05000000000000000000" pitchFamily="2" charset="2"/>
              </a:rPr>
              <a:t>to concentrate in vapor phase, heavier</a:t>
            </a:r>
            <a:r>
              <a:rPr lang="en-US" sz="900" dirty="0">
                <a:latin typeface="Raleway" pitchFamily="2" charset="0"/>
                <a:sym typeface="Wingdings" panose="05000000000000000000" pitchFamily="2" charset="2"/>
              </a:rPr>
              <a:t> (higher-boiling) component tend </a:t>
            </a:r>
            <a:r>
              <a:rPr lang="en-US" sz="900" b="1" dirty="0">
                <a:latin typeface="Raleway" pitchFamily="2" charset="0"/>
                <a:sym typeface="Wingdings" panose="05000000000000000000" pitchFamily="2" charset="2"/>
              </a:rPr>
              <a:t>toward the liquid phase. </a:t>
            </a:r>
            <a:r>
              <a:rPr lang="en-US" sz="900" dirty="0">
                <a:latin typeface="Raleway" pitchFamily="2" charset="0"/>
                <a:sym typeface="Wingdings" panose="05000000000000000000" pitchFamily="2" charset="2"/>
              </a:rPr>
              <a:t>The two distillation techniques used in our recovery plants are simple and fractional distillation.</a:t>
            </a:r>
            <a:endParaRPr lang="en-US" sz="900" dirty="0">
              <a:latin typeface="Raleway" pitchFamily="2" charset="0"/>
            </a:endParaRPr>
          </a:p>
          <a:p>
            <a:pPr>
              <a:lnSpc>
                <a:spcPct val="150000"/>
              </a:lnSpc>
            </a:pPr>
            <a:endParaRPr lang="en-US" sz="900" dirty="0">
              <a:solidFill>
                <a:schemeClr val="bg2"/>
              </a:solidFill>
              <a:latin typeface="Raleway" pitchFamily="2" charset="0"/>
            </a:endParaRPr>
          </a:p>
          <a:p>
            <a:pPr>
              <a:lnSpc>
                <a:spcPct val="150000"/>
              </a:lnSpc>
            </a:pPr>
            <a:endParaRPr lang="it-IT" sz="900" dirty="0">
              <a:latin typeface="Raleway" pitchFamily="2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59037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>
          <a:extLst>
            <a:ext uri="{FF2B5EF4-FFF2-40B4-BE49-F238E27FC236}">
              <a16:creationId xmlns:a16="http://schemas.microsoft.com/office/drawing/2014/main" id="{B4E3461C-2B2A-E2AC-5E49-6C4FC29C39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9">
            <a:extLst>
              <a:ext uri="{FF2B5EF4-FFF2-40B4-BE49-F238E27FC236}">
                <a16:creationId xmlns:a16="http://schemas.microsoft.com/office/drawing/2014/main" id="{3B1E31DC-60D3-1930-456E-ECBFB63B6D7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dirty="0"/>
              <a:t>Separation techniques</a:t>
            </a:r>
            <a:endParaRPr dirty="0"/>
          </a:p>
        </p:txBody>
      </p:sp>
      <p:sp>
        <p:nvSpPr>
          <p:cNvPr id="132" name="Google Shape;132;p19">
            <a:extLst>
              <a:ext uri="{FF2B5EF4-FFF2-40B4-BE49-F238E27FC236}">
                <a16:creationId xmlns:a16="http://schemas.microsoft.com/office/drawing/2014/main" id="{241CF727-95AC-4733-4E24-C456719DFC7D}"/>
              </a:ext>
            </a:extLst>
          </p:cNvPr>
          <p:cNvSpPr/>
          <p:nvPr/>
        </p:nvSpPr>
        <p:spPr>
          <a:xfrm>
            <a:off x="122125" y="4825775"/>
            <a:ext cx="8928600" cy="2343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19">
            <a:extLst>
              <a:ext uri="{FF2B5EF4-FFF2-40B4-BE49-F238E27FC236}">
                <a16:creationId xmlns:a16="http://schemas.microsoft.com/office/drawing/2014/main" id="{FAC9C683-4AB2-C9D9-ECBD-79523447AEE4}"/>
              </a:ext>
            </a:extLst>
          </p:cNvPr>
          <p:cNvSpPr/>
          <p:nvPr/>
        </p:nvSpPr>
        <p:spPr>
          <a:xfrm flipH="1">
            <a:off x="178200" y="499200"/>
            <a:ext cx="133500" cy="435900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9">
            <a:extLst>
              <a:ext uri="{FF2B5EF4-FFF2-40B4-BE49-F238E27FC236}">
                <a16:creationId xmlns:a16="http://schemas.microsoft.com/office/drawing/2014/main" id="{57BE5A02-E5F9-C9C6-E62D-F9B15F079595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8</a:t>
            </a:fld>
            <a:endParaRPr/>
          </a:p>
        </p:txBody>
      </p:sp>
      <p:pic>
        <p:nvPicPr>
          <p:cNvPr id="135" name="Google Shape;135;p19">
            <a:extLst>
              <a:ext uri="{FF2B5EF4-FFF2-40B4-BE49-F238E27FC236}">
                <a16:creationId xmlns:a16="http://schemas.microsoft.com/office/drawing/2014/main" id="{514671E6-581E-B32B-6ABE-302E614E3D6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53401" y="-1027"/>
            <a:ext cx="1890603" cy="4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19">
            <a:extLst>
              <a:ext uri="{FF2B5EF4-FFF2-40B4-BE49-F238E27FC236}">
                <a16:creationId xmlns:a16="http://schemas.microsoft.com/office/drawing/2014/main" id="{99C73A22-A0C9-8D68-21A7-86122DBE4A88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-10150"/>
            <a:ext cx="441024" cy="4359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1F6166A4-CB7D-D3EF-4696-A2D2475A004A}"/>
              </a:ext>
            </a:extLst>
          </p:cNvPr>
          <p:cNvGrpSpPr/>
          <p:nvPr/>
        </p:nvGrpSpPr>
        <p:grpSpPr>
          <a:xfrm>
            <a:off x="609836" y="1046051"/>
            <a:ext cx="7747013" cy="3650254"/>
            <a:chOff x="1185884" y="1226004"/>
            <a:chExt cx="16073416" cy="787221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BD36B63-EF08-453B-7C74-E7B43283B8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17296" y="2668940"/>
              <a:ext cx="3126836" cy="51280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361C9AD-F063-FD38-9CB9-D6C003156CE6}"/>
                </a:ext>
              </a:extLst>
            </p:cNvPr>
            <p:cNvGrpSpPr/>
            <p:nvPr/>
          </p:nvGrpSpPr>
          <p:grpSpPr>
            <a:xfrm>
              <a:off x="1185884" y="1556983"/>
              <a:ext cx="16073416" cy="7441295"/>
              <a:chOff x="1062064" y="1711908"/>
              <a:chExt cx="10349184" cy="4698774"/>
            </a:xfrm>
          </p:grpSpPr>
          <p:pic>
            <p:nvPicPr>
              <p:cNvPr id="23" name="Picture 22" descr="Distillation Fundamentals | Neutrium">
                <a:extLst>
                  <a:ext uri="{FF2B5EF4-FFF2-40B4-BE49-F238E27FC236}">
                    <a16:creationId xmlns:a16="http://schemas.microsoft.com/office/drawing/2014/main" id="{13056C23-8B75-3360-23B2-AEBA3AF1877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73162" y="4120052"/>
                <a:ext cx="2157929" cy="229063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AutoShape 6" descr="MEMSIC">
                <a:extLst>
                  <a:ext uri="{FF2B5EF4-FFF2-40B4-BE49-F238E27FC236}">
                    <a16:creationId xmlns:a16="http://schemas.microsoft.com/office/drawing/2014/main" id="{1FE2EFAA-7185-31A3-4C3E-ED993A4555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5935953" y="5525799"/>
                <a:ext cx="303735" cy="3048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 sz="800">
                  <a:latin typeface="Raleway" pitchFamily="2" charset="0"/>
                </a:endParaRPr>
              </a:p>
            </p:txBody>
          </p:sp>
          <p:pic>
            <p:nvPicPr>
              <p:cNvPr id="25" name="Immagine 15">
                <a:extLst>
                  <a:ext uri="{FF2B5EF4-FFF2-40B4-BE49-F238E27FC236}">
                    <a16:creationId xmlns:a16="http://schemas.microsoft.com/office/drawing/2014/main" id="{79CE40A4-BF58-B7F8-D715-12F1A37173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62064" y="1760286"/>
                <a:ext cx="3196450" cy="1915549"/>
              </a:xfrm>
              <a:prstGeom prst="rect">
                <a:avLst/>
              </a:prstGeom>
            </p:spPr>
          </p:pic>
          <p:sp>
            <p:nvSpPr>
              <p:cNvPr id="26" name="CasellaDiTesto 8">
                <a:extLst>
                  <a:ext uri="{FF2B5EF4-FFF2-40B4-BE49-F238E27FC236}">
                    <a16:creationId xmlns:a16="http://schemas.microsoft.com/office/drawing/2014/main" id="{323D5236-89EA-D9C6-0AFA-AC6F842F8E16}"/>
                  </a:ext>
                </a:extLst>
              </p:cNvPr>
              <p:cNvSpPr txBox="1"/>
              <p:nvPr/>
            </p:nvSpPr>
            <p:spPr>
              <a:xfrm rot="16200000">
                <a:off x="10283700" y="3739745"/>
                <a:ext cx="1446860" cy="261609"/>
              </a:xfrm>
              <a:prstGeom prst="rect">
                <a:avLst/>
              </a:prstGeom>
              <a:noFill/>
            </p:spPr>
            <p:txBody>
              <a:bodyPr vert="wordArtVert" wrap="square" rtlCol="0">
                <a:spAutoFit/>
              </a:bodyPr>
              <a:lstStyle/>
              <a:p>
                <a:r>
                  <a:rPr lang="it-IT" sz="5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itchFamily="2" charset="0"/>
                  </a:rPr>
                  <a:t>DESORPTION</a:t>
                </a:r>
              </a:p>
            </p:txBody>
          </p:sp>
          <p:sp>
            <p:nvSpPr>
              <p:cNvPr id="27" name="CasellaDiTesto 11">
                <a:extLst>
                  <a:ext uri="{FF2B5EF4-FFF2-40B4-BE49-F238E27FC236}">
                    <a16:creationId xmlns:a16="http://schemas.microsoft.com/office/drawing/2014/main" id="{7622D9A4-9066-E7BB-DC53-224F79ED9720}"/>
                  </a:ext>
                </a:extLst>
              </p:cNvPr>
              <p:cNvSpPr txBox="1"/>
              <p:nvPr/>
            </p:nvSpPr>
            <p:spPr>
              <a:xfrm>
                <a:off x="9462610" y="1711908"/>
                <a:ext cx="1948638" cy="7544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000" b="1" dirty="0">
                    <a:solidFill>
                      <a:schemeClr val="bg2"/>
                    </a:solidFill>
                    <a:latin typeface="Raleway" pitchFamily="2" charset="0"/>
                  </a:rPr>
                  <a:t>Pressure &amp; Thermal swing adsorption (PSA &amp; TSA)</a:t>
                </a:r>
              </a:p>
            </p:txBody>
          </p:sp>
          <p:sp>
            <p:nvSpPr>
              <p:cNvPr id="28" name="CasellaDiTesto 7">
                <a:extLst>
                  <a:ext uri="{FF2B5EF4-FFF2-40B4-BE49-F238E27FC236}">
                    <a16:creationId xmlns:a16="http://schemas.microsoft.com/office/drawing/2014/main" id="{194F9F7F-B0C7-ED46-FDF3-1F010B887083}"/>
                  </a:ext>
                </a:extLst>
              </p:cNvPr>
              <p:cNvSpPr txBox="1"/>
              <p:nvPr/>
            </p:nvSpPr>
            <p:spPr>
              <a:xfrm rot="16200000">
                <a:off x="9009225" y="3845793"/>
                <a:ext cx="1446860" cy="261609"/>
              </a:xfrm>
              <a:prstGeom prst="rect">
                <a:avLst/>
              </a:prstGeom>
              <a:noFill/>
            </p:spPr>
            <p:txBody>
              <a:bodyPr vert="wordArtVert" wrap="square" rtlCol="0">
                <a:spAutoFit/>
              </a:bodyPr>
              <a:lstStyle/>
              <a:p>
                <a:r>
                  <a:rPr lang="it-IT" sz="5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itchFamily="2" charset="0"/>
                  </a:rPr>
                  <a:t>ADSORPTION</a:t>
                </a:r>
              </a:p>
            </p:txBody>
          </p:sp>
        </p:grpSp>
        <p:sp>
          <p:nvSpPr>
            <p:cNvPr id="6" name="CasellaDiTesto 17">
              <a:extLst>
                <a:ext uri="{FF2B5EF4-FFF2-40B4-BE49-F238E27FC236}">
                  <a16:creationId xmlns:a16="http://schemas.microsoft.com/office/drawing/2014/main" id="{1158EFA7-2DB5-DC0E-FEE6-AB27304AB2B1}"/>
                </a:ext>
              </a:extLst>
            </p:cNvPr>
            <p:cNvSpPr txBox="1"/>
            <p:nvPr/>
          </p:nvSpPr>
          <p:spPr>
            <a:xfrm>
              <a:off x="1663399" y="1226004"/>
              <a:ext cx="4009405" cy="5310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>
                  <a:solidFill>
                    <a:schemeClr val="bg2"/>
                  </a:solidFill>
                  <a:latin typeface="Raleway" pitchFamily="2" charset="0"/>
                </a:rPr>
                <a:t>MEMBRANE SEPARATION</a:t>
              </a:r>
            </a:p>
          </p:txBody>
        </p:sp>
        <p:sp>
          <p:nvSpPr>
            <p:cNvPr id="7" name="CasellaDiTesto 16">
              <a:extLst>
                <a:ext uri="{FF2B5EF4-FFF2-40B4-BE49-F238E27FC236}">
                  <a16:creationId xmlns:a16="http://schemas.microsoft.com/office/drawing/2014/main" id="{2C5A4261-5151-6850-760A-277BEC9BDB30}"/>
                </a:ext>
              </a:extLst>
            </p:cNvPr>
            <p:cNvSpPr txBox="1"/>
            <p:nvPr/>
          </p:nvSpPr>
          <p:spPr>
            <a:xfrm>
              <a:off x="1821664" y="4970572"/>
              <a:ext cx="3046280" cy="5310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000" b="1" dirty="0">
                  <a:solidFill>
                    <a:schemeClr val="bg2"/>
                  </a:solidFill>
                  <a:latin typeface="Raleway" pitchFamily="2" charset="0"/>
                </a:rPr>
                <a:t>DISTILLATION</a:t>
              </a:r>
              <a:endParaRPr lang="it-IT" sz="800" b="1" dirty="0">
                <a:solidFill>
                  <a:schemeClr val="bg2"/>
                </a:solidFill>
                <a:latin typeface="Raleway" pitchFamily="2" charset="0"/>
              </a:endParaRP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4874328-DCAD-E5E1-1402-DDB309510A83}"/>
                </a:ext>
              </a:extLst>
            </p:cNvPr>
            <p:cNvGrpSpPr/>
            <p:nvPr/>
          </p:nvGrpSpPr>
          <p:grpSpPr>
            <a:xfrm>
              <a:off x="6866434" y="2177825"/>
              <a:ext cx="6337501" cy="6920391"/>
              <a:chOff x="6210300" y="2175005"/>
              <a:chExt cx="6337501" cy="6920391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C916C70-A5C7-955D-3832-FD288B1DD14A}"/>
                  </a:ext>
                </a:extLst>
              </p:cNvPr>
              <p:cNvSpPr txBox="1"/>
              <p:nvPr/>
            </p:nvSpPr>
            <p:spPr>
              <a:xfrm>
                <a:off x="6732645" y="2812517"/>
                <a:ext cx="1173109" cy="5641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b="1" dirty="0">
                    <a:solidFill>
                      <a:srgbClr val="FF0000"/>
                    </a:solidFill>
                    <a:latin typeface="Raleway" pitchFamily="2" charset="0"/>
                  </a:rPr>
                  <a:t>CF</a:t>
                </a:r>
                <a:r>
                  <a:rPr lang="en-GB" sz="1100" b="1" baseline="-25000" dirty="0">
                    <a:solidFill>
                      <a:srgbClr val="FF0000"/>
                    </a:solidFill>
                    <a:latin typeface="Raleway" pitchFamily="2" charset="0"/>
                  </a:rPr>
                  <a:t>4</a:t>
                </a:r>
              </a:p>
            </p:txBody>
          </p:sp>
          <p:cxnSp>
            <p:nvCxnSpPr>
              <p:cNvPr id="10" name="Straight Arrow Connector 9">
                <a:extLst>
                  <a:ext uri="{FF2B5EF4-FFF2-40B4-BE49-F238E27FC236}">
                    <a16:creationId xmlns:a16="http://schemas.microsoft.com/office/drawing/2014/main" id="{BC3CB0AD-A1CA-A6BA-8B8D-517B0B2AFC24}"/>
                  </a:ext>
                </a:extLst>
              </p:cNvPr>
              <p:cNvCxnSpPr>
                <a:stCxn id="9" idx="3"/>
              </p:cNvCxnSpPr>
              <p:nvPr/>
            </p:nvCxnSpPr>
            <p:spPr>
              <a:xfrm flipV="1">
                <a:off x="7905753" y="2374397"/>
                <a:ext cx="1321547" cy="72021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358F9763-F03F-8BDD-F749-7C7BB57FB75E}"/>
                  </a:ext>
                </a:extLst>
              </p:cNvPr>
              <p:cNvCxnSpPr>
                <a:cxnSpLocks/>
                <a:stCxn id="9" idx="3"/>
              </p:cNvCxnSpPr>
              <p:nvPr/>
            </p:nvCxnSpPr>
            <p:spPr>
              <a:xfrm>
                <a:off x="7905753" y="3094614"/>
                <a:ext cx="1321547" cy="692571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88C302F-10EF-B24D-D141-4B78C9058ED1}"/>
                  </a:ext>
                </a:extLst>
              </p:cNvPr>
              <p:cNvSpPr txBox="1"/>
              <p:nvPr/>
            </p:nvSpPr>
            <p:spPr>
              <a:xfrm>
                <a:off x="9354080" y="2175005"/>
                <a:ext cx="3193721" cy="531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latin typeface="Raleway" pitchFamily="2" charset="0"/>
                  </a:rPr>
                  <a:t>CMS CSC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60CDFAF-5846-B22E-11C2-FF9C68BA8DDC}"/>
                  </a:ext>
                </a:extLst>
              </p:cNvPr>
              <p:cNvSpPr txBox="1"/>
              <p:nvPr/>
            </p:nvSpPr>
            <p:spPr>
              <a:xfrm>
                <a:off x="9354080" y="3564248"/>
                <a:ext cx="3193721" cy="531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err="1">
                    <a:latin typeface="Raleway" pitchFamily="2" charset="0"/>
                  </a:rPr>
                  <a:t>LHCb</a:t>
                </a:r>
                <a:r>
                  <a:rPr lang="en-GB" sz="1000" b="1" dirty="0">
                    <a:latin typeface="Raleway" pitchFamily="2" charset="0"/>
                  </a:rPr>
                  <a:t> RICH2</a:t>
                </a: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10F9F1D-0796-7E32-8DAB-586446C1A832}"/>
                  </a:ext>
                </a:extLst>
              </p:cNvPr>
              <p:cNvSpPr txBox="1"/>
              <p:nvPr/>
            </p:nvSpPr>
            <p:spPr>
              <a:xfrm>
                <a:off x="6210300" y="5913420"/>
                <a:ext cx="1695451" cy="5641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100" b="1" dirty="0">
                    <a:solidFill>
                      <a:srgbClr val="FF0000"/>
                    </a:solidFill>
                    <a:latin typeface="Raleway" pitchFamily="2" charset="0"/>
                  </a:rPr>
                  <a:t>C</a:t>
                </a:r>
                <a:r>
                  <a:rPr lang="en-GB" sz="1100" b="1" baseline="-25000" dirty="0">
                    <a:solidFill>
                      <a:srgbClr val="FF0000"/>
                    </a:solidFill>
                    <a:latin typeface="Raleway" pitchFamily="2" charset="0"/>
                  </a:rPr>
                  <a:t>2</a:t>
                </a:r>
                <a:r>
                  <a:rPr lang="en-GB" sz="1100" b="1" dirty="0">
                    <a:solidFill>
                      <a:srgbClr val="FF0000"/>
                    </a:solidFill>
                    <a:latin typeface="Raleway" pitchFamily="2" charset="0"/>
                  </a:rPr>
                  <a:t>H</a:t>
                </a:r>
                <a:r>
                  <a:rPr lang="en-GB" sz="1100" b="1" baseline="-25000" dirty="0">
                    <a:solidFill>
                      <a:srgbClr val="FF0000"/>
                    </a:solidFill>
                    <a:latin typeface="Raleway" pitchFamily="2" charset="0"/>
                  </a:rPr>
                  <a:t>2</a:t>
                </a:r>
                <a:r>
                  <a:rPr lang="en-GB" sz="1100" b="1" dirty="0">
                    <a:solidFill>
                      <a:srgbClr val="FF0000"/>
                    </a:solidFill>
                    <a:latin typeface="Raleway" pitchFamily="2" charset="0"/>
                  </a:rPr>
                  <a:t>F</a:t>
                </a:r>
                <a:r>
                  <a:rPr lang="en-GB" sz="1100" b="1" baseline="-25000" dirty="0">
                    <a:solidFill>
                      <a:srgbClr val="FF0000"/>
                    </a:solidFill>
                    <a:latin typeface="Raleway" pitchFamily="2" charset="0"/>
                  </a:rPr>
                  <a:t>4</a:t>
                </a:r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08976A6E-4741-FB2C-7360-913EC4DD2E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05749" y="6253512"/>
                <a:ext cx="1321551" cy="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603A0EC-EFC0-7D3E-84D3-7A60ED650BFE}"/>
                  </a:ext>
                </a:extLst>
              </p:cNvPr>
              <p:cNvSpPr txBox="1"/>
              <p:nvPr/>
            </p:nvSpPr>
            <p:spPr>
              <a:xfrm>
                <a:off x="9354080" y="6028629"/>
                <a:ext cx="3193721" cy="531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latin typeface="Raleway" pitchFamily="2" charset="0"/>
                  </a:rPr>
                  <a:t>CMS RPC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7B8A19A-5864-FC91-CE38-80FD144AE266}"/>
                  </a:ext>
                </a:extLst>
              </p:cNvPr>
              <p:cNvSpPr txBox="1"/>
              <p:nvPr/>
            </p:nvSpPr>
            <p:spPr>
              <a:xfrm>
                <a:off x="6215362" y="7210149"/>
                <a:ext cx="1695451" cy="5641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1100" b="1" dirty="0">
                    <a:solidFill>
                      <a:srgbClr val="FF0000"/>
                    </a:solidFill>
                    <a:latin typeface="Raleway" pitchFamily="2" charset="0"/>
                  </a:rPr>
                  <a:t>SF</a:t>
                </a:r>
                <a:r>
                  <a:rPr lang="en-GB" sz="1100" b="1" baseline="-25000" dirty="0">
                    <a:solidFill>
                      <a:srgbClr val="FF0000"/>
                    </a:solidFill>
                    <a:latin typeface="Raleway" pitchFamily="2" charset="0"/>
                  </a:rPr>
                  <a:t>6</a:t>
                </a:r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4196F618-0A3B-4AB1-8632-215F492EA637}"/>
                  </a:ext>
                </a:extLst>
              </p:cNvPr>
              <p:cNvCxnSpPr>
                <a:cxnSpLocks/>
                <a:stCxn id="17" idx="3"/>
                <a:endCxn id="19" idx="1"/>
              </p:cNvCxnSpPr>
              <p:nvPr/>
            </p:nvCxnSpPr>
            <p:spPr>
              <a:xfrm>
                <a:off x="7910814" y="7492247"/>
                <a:ext cx="1439557" cy="343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D95F071-F8DD-EC66-14B8-DB5600457CE7}"/>
                  </a:ext>
                </a:extLst>
              </p:cNvPr>
              <p:cNvSpPr txBox="1"/>
              <p:nvPr/>
            </p:nvSpPr>
            <p:spPr>
              <a:xfrm>
                <a:off x="9350371" y="7230181"/>
                <a:ext cx="3193721" cy="531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>
                    <a:latin typeface="Raleway" pitchFamily="2" charset="0"/>
                  </a:rPr>
                  <a:t>CMS RPC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0C89902-5B80-2A80-6842-3AB2F52F2303}"/>
                  </a:ext>
                </a:extLst>
              </p:cNvPr>
              <p:cNvSpPr txBox="1"/>
              <p:nvPr/>
            </p:nvSpPr>
            <p:spPr>
              <a:xfrm>
                <a:off x="6210300" y="8531203"/>
                <a:ext cx="1695451" cy="5641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1100" b="1" dirty="0">
                    <a:solidFill>
                      <a:srgbClr val="FF0000"/>
                    </a:solidFill>
                    <a:latin typeface="Raleway" pitchFamily="2" charset="0"/>
                  </a:rPr>
                  <a:t>C</a:t>
                </a:r>
                <a:r>
                  <a:rPr lang="en-GB" sz="1100" b="1" baseline="-25000" dirty="0">
                    <a:solidFill>
                      <a:srgbClr val="FF0000"/>
                    </a:solidFill>
                    <a:latin typeface="Raleway" pitchFamily="2" charset="0"/>
                  </a:rPr>
                  <a:t>4</a:t>
                </a:r>
                <a:r>
                  <a:rPr lang="en-GB" sz="1100" b="1" dirty="0">
                    <a:solidFill>
                      <a:srgbClr val="FF0000"/>
                    </a:solidFill>
                    <a:latin typeface="Raleway" pitchFamily="2" charset="0"/>
                  </a:rPr>
                  <a:t>F</a:t>
                </a:r>
                <a:r>
                  <a:rPr lang="en-GB" sz="1100" b="1" baseline="-25000" dirty="0">
                    <a:solidFill>
                      <a:srgbClr val="FF0000"/>
                    </a:solidFill>
                    <a:latin typeface="Raleway" pitchFamily="2" charset="0"/>
                  </a:rPr>
                  <a:t>10</a:t>
                </a:r>
              </a:p>
            </p:txBody>
          </p: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35EAB3CC-02BE-FC5F-AE70-BC84A0D0B2F0}"/>
                  </a:ext>
                </a:extLst>
              </p:cNvPr>
              <p:cNvCxnSpPr>
                <a:cxnSpLocks/>
                <a:stCxn id="20" idx="3"/>
                <a:endCxn id="22" idx="1"/>
              </p:cNvCxnSpPr>
              <p:nvPr/>
            </p:nvCxnSpPr>
            <p:spPr>
              <a:xfrm flipV="1">
                <a:off x="7905751" y="8800994"/>
                <a:ext cx="1444622" cy="12306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prstDash val="sysDot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3D8B8CC-DFD7-C974-FEC7-8ACD029C6514}"/>
                  </a:ext>
                </a:extLst>
              </p:cNvPr>
              <p:cNvSpPr txBox="1"/>
              <p:nvPr/>
            </p:nvSpPr>
            <p:spPr>
              <a:xfrm>
                <a:off x="9350373" y="8535491"/>
                <a:ext cx="3193721" cy="5310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err="1">
                    <a:latin typeface="Raleway" pitchFamily="2" charset="0"/>
                  </a:rPr>
                  <a:t>LHCb</a:t>
                </a:r>
                <a:r>
                  <a:rPr lang="en-GB" sz="1000" b="1" dirty="0">
                    <a:latin typeface="Raleway" pitchFamily="2" charset="0"/>
                  </a:rPr>
                  <a:t> RICH1</a:t>
                </a:r>
              </a:p>
            </p:txBody>
          </p:sp>
        </p:grp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8FFA8EBA-5266-A8B2-F1D6-97CD668301A7}"/>
              </a:ext>
            </a:extLst>
          </p:cNvPr>
          <p:cNvSpPr txBox="1"/>
          <p:nvPr/>
        </p:nvSpPr>
        <p:spPr>
          <a:xfrm>
            <a:off x="2974075" y="4797777"/>
            <a:ext cx="32246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0" dirty="0">
                <a:solidFill>
                  <a:schemeClr val="tx2">
                    <a:lumMod val="75000"/>
                  </a:schemeClr>
                </a:solidFill>
                <a:effectLst/>
                <a:latin typeface="Raleway" pitchFamily="2" charset="0"/>
              </a:rPr>
              <a:t>Sustainable HEP 2025 - 4th edition</a:t>
            </a:r>
            <a:endParaRPr lang="en-GB" dirty="0">
              <a:solidFill>
                <a:schemeClr val="tx2">
                  <a:lumMod val="75000"/>
                </a:schemeClr>
              </a:solidFill>
              <a:latin typeface="Raleway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3225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>
          <a:extLst>
            <a:ext uri="{FF2B5EF4-FFF2-40B4-BE49-F238E27FC236}">
              <a16:creationId xmlns:a16="http://schemas.microsoft.com/office/drawing/2014/main" id="{E094067B-2666-1F4F-41F2-3B6FADAFDD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9">
            <a:extLst>
              <a:ext uri="{FF2B5EF4-FFF2-40B4-BE49-F238E27FC236}">
                <a16:creationId xmlns:a16="http://schemas.microsoft.com/office/drawing/2014/main" id="{36296194-24EC-4101-E209-B4E72F89E710}"/>
              </a:ext>
            </a:extLst>
          </p:cNvPr>
          <p:cNvSpPr/>
          <p:nvPr/>
        </p:nvSpPr>
        <p:spPr>
          <a:xfrm>
            <a:off x="97300" y="72286"/>
            <a:ext cx="8928600" cy="4998928"/>
          </a:xfrm>
          <a:prstGeom prst="rect">
            <a:avLst/>
          </a:prstGeom>
          <a:solidFill>
            <a:srgbClr val="4DA2D6"/>
          </a:solidFill>
          <a:ln w="9525" cap="flat" cmpd="sng">
            <a:solidFill>
              <a:srgbClr val="4DA2D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19">
            <a:extLst>
              <a:ext uri="{FF2B5EF4-FFF2-40B4-BE49-F238E27FC236}">
                <a16:creationId xmlns:a16="http://schemas.microsoft.com/office/drawing/2014/main" id="{B7738CFF-8468-E933-E154-84D1BE6F49D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98000" y="4786253"/>
            <a:ext cx="548700" cy="29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9</a:t>
            </a:fld>
            <a:endParaRPr/>
          </a:p>
        </p:txBody>
      </p:sp>
      <p:sp>
        <p:nvSpPr>
          <p:cNvPr id="30" name="Google Shape;131;p19">
            <a:extLst>
              <a:ext uri="{FF2B5EF4-FFF2-40B4-BE49-F238E27FC236}">
                <a16:creationId xmlns:a16="http://schemas.microsoft.com/office/drawing/2014/main" id="{88CAD99E-FBCD-CFA2-FE29-32FDC5588E9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8100" y="2260050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600" dirty="0"/>
              <a:t>CMS CSC CF</a:t>
            </a:r>
            <a:r>
              <a:rPr lang="it" sz="3600" baseline="-25000" dirty="0"/>
              <a:t>4</a:t>
            </a:r>
            <a:r>
              <a:rPr lang="it" sz="3600" dirty="0"/>
              <a:t> recovery system</a:t>
            </a:r>
            <a:endParaRPr sz="3600" dirty="0"/>
          </a:p>
        </p:txBody>
      </p:sp>
    </p:spTree>
    <p:extLst>
      <p:ext uri="{BB962C8B-B14F-4D97-AF65-F5344CB8AC3E}">
        <p14:creationId xmlns:p14="http://schemas.microsoft.com/office/powerpoint/2010/main" val="2430621826"/>
      </p:ext>
    </p:extLst>
  </p:cSld>
  <p:clrMapOvr>
    <a:masterClrMapping/>
  </p:clrMapOvr>
</p:sld>
</file>

<file path=ppt/theme/theme1.xml><?xml version="1.0" encoding="utf-8"?>
<a:theme xmlns:a="http://schemas.openxmlformats.org/drawingml/2006/main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1169</Words>
  <Application>Microsoft Office PowerPoint</Application>
  <PresentationFormat>Presentazione su schermo (16:9)</PresentationFormat>
  <Paragraphs>138</Paragraphs>
  <Slides>24</Slides>
  <Notes>24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31" baseType="lpstr">
      <vt:lpstr>Arial</vt:lpstr>
      <vt:lpstr>Raleway</vt:lpstr>
      <vt:lpstr>Times New Roman</vt:lpstr>
      <vt:lpstr>Calibri</vt:lpstr>
      <vt:lpstr>Source Sans Pro</vt:lpstr>
      <vt:lpstr>Raleway Medium</vt:lpstr>
      <vt:lpstr>Plum</vt:lpstr>
      <vt:lpstr>Presentazione standard di PowerPoint</vt:lpstr>
      <vt:lpstr>Introduction</vt:lpstr>
      <vt:lpstr>Use of fluorinated gases at the CERN LHC </vt:lpstr>
      <vt:lpstr>GHGs emissions at CERN</vt:lpstr>
      <vt:lpstr>Strategies to reduce GHGs emissions at CERN</vt:lpstr>
      <vt:lpstr>Gas recovery systems for fluorinated gases</vt:lpstr>
      <vt:lpstr>Separation techniques - overview</vt:lpstr>
      <vt:lpstr>Separation techniques</vt:lpstr>
      <vt:lpstr>CMS CSC CF4 recovery system</vt:lpstr>
      <vt:lpstr>CMS CSC recovery system for CF4</vt:lpstr>
      <vt:lpstr>CMS CSC recovery system for CF4</vt:lpstr>
      <vt:lpstr>CMS RPC C2H2F4 recovery system</vt:lpstr>
      <vt:lpstr>CMS RPC recovery system for C2H2F4 (R134a)</vt:lpstr>
      <vt:lpstr>CMS RPC recovery system for C2H2F4 (R134a)</vt:lpstr>
      <vt:lpstr>CMS RPC recovery system for C2H2F4 (R134a)</vt:lpstr>
      <vt:lpstr>LHCb RICH1 C4F10 recovery system</vt:lpstr>
      <vt:lpstr>LHCb RI1 C4F10 recovery system</vt:lpstr>
      <vt:lpstr>LHCb RI1 C4F10 recovery system</vt:lpstr>
      <vt:lpstr>Conclusions</vt:lpstr>
      <vt:lpstr>Thanks for your kind attention!</vt:lpstr>
      <vt:lpstr>Backup</vt:lpstr>
      <vt:lpstr>CMS CSC recovery system for CF4 - Membranes</vt:lpstr>
      <vt:lpstr>CMS CSC recovery system for CF4 - 13X zeolite</vt:lpstr>
      <vt:lpstr>CMS RPC recovery system for C2H2F4 (R134a)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Maria Cristina Arena</cp:lastModifiedBy>
  <cp:revision>36</cp:revision>
  <dcterms:modified xsi:type="dcterms:W3CDTF">2025-05-15T09:34:17Z</dcterms:modified>
</cp:coreProperties>
</file>