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5" r:id="rId4"/>
    <p:sldMasterId id="2147483687" r:id="rId5"/>
  </p:sldMasterIdLst>
  <p:notesMasterIdLst>
    <p:notesMasterId r:id="rId18"/>
  </p:notesMasterIdLst>
  <p:sldIdLst>
    <p:sldId id="259" r:id="rId6"/>
    <p:sldId id="1817" r:id="rId7"/>
    <p:sldId id="1975" r:id="rId8"/>
    <p:sldId id="2023" r:id="rId9"/>
    <p:sldId id="444" r:id="rId10"/>
    <p:sldId id="2022" r:id="rId11"/>
    <p:sldId id="686" r:id="rId12"/>
    <p:sldId id="2071" r:id="rId13"/>
    <p:sldId id="679" r:id="rId14"/>
    <p:sldId id="2024" r:id="rId15"/>
    <p:sldId id="261" r:id="rId16"/>
    <p:sldId id="25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pos="2880" userDrawn="1">
          <p15:clr>
            <a:srgbClr val="A4A3A4"/>
          </p15:clr>
        </p15:guide>
        <p15:guide id="6" orient="horz" pos="216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7D1FF5A-EB01-81CB-A4A9-2A8C1C728653}" name="Philip Millard" initials="PM" userId="S::philip@rathernicedesign.onmicrosoft.com::02e4e643-84c9-4f55-b388-32b02516708a"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1F2F3"/>
    <a:srgbClr val="2E2D62"/>
    <a:srgbClr val="505050"/>
    <a:srgbClr val="676767"/>
    <a:srgbClr val="FBBB10"/>
    <a:srgbClr val="E94D36"/>
    <a:srgbClr val="34D5AE"/>
    <a:srgbClr val="BE2BBB"/>
    <a:srgbClr val="FFFFFF"/>
    <a:srgbClr val="008A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482FF25-4B88-47A1-B10C-2BACDD82C975}" v="1" dt="2025-05-13T15:07:11.47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36"/>
    <p:restoredTop sz="85918"/>
  </p:normalViewPr>
  <p:slideViewPr>
    <p:cSldViewPr snapToGrid="0" snapToObjects="1">
      <p:cViewPr varScale="1">
        <p:scale>
          <a:sx n="63" d="100"/>
          <a:sy n="63" d="100"/>
        </p:scale>
        <p:origin x="1480" y="64"/>
      </p:cViewPr>
      <p:guideLst>
        <p:guide pos="2880"/>
        <p:guide orient="horz"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Farley - UKRI" userId="f91824d1-2abe-49e5-9a27-429b8816edc0" providerId="ADAL" clId="{8482FF25-4B88-47A1-B10C-2BACDD82C975}"/>
    <pc:docChg chg="custSel delSld modSld">
      <pc:chgData name="Martin Farley - UKRI" userId="f91824d1-2abe-49e5-9a27-429b8816edc0" providerId="ADAL" clId="{8482FF25-4B88-47A1-B10C-2BACDD82C975}" dt="2025-05-13T15:07:21.751" v="236" actId="115"/>
      <pc:docMkLst>
        <pc:docMk/>
      </pc:docMkLst>
      <pc:sldChg chg="del">
        <pc:chgData name="Martin Farley - UKRI" userId="f91824d1-2abe-49e5-9a27-429b8816edc0" providerId="ADAL" clId="{8482FF25-4B88-47A1-B10C-2BACDD82C975}" dt="2025-05-13T15:06:36.421" v="8" actId="47"/>
        <pc:sldMkLst>
          <pc:docMk/>
          <pc:sldMk cId="753858186" sldId="260"/>
        </pc:sldMkLst>
      </pc:sldChg>
      <pc:sldChg chg="modSp mod">
        <pc:chgData name="Martin Farley - UKRI" userId="f91824d1-2abe-49e5-9a27-429b8816edc0" providerId="ADAL" clId="{8482FF25-4B88-47A1-B10C-2BACDD82C975}" dt="2025-05-13T15:07:21.751" v="236" actId="115"/>
        <pc:sldMkLst>
          <pc:docMk/>
          <pc:sldMk cId="2237826321" sldId="261"/>
        </pc:sldMkLst>
        <pc:spChg chg="mod">
          <ac:chgData name="Martin Farley - UKRI" userId="f91824d1-2abe-49e5-9a27-429b8816edc0" providerId="ADAL" clId="{8482FF25-4B88-47A1-B10C-2BACDD82C975}" dt="2025-05-13T15:07:21.751" v="236" actId="115"/>
          <ac:spMkLst>
            <pc:docMk/>
            <pc:sldMk cId="2237826321" sldId="261"/>
            <ac:spMk id="2" creationId="{4A46E535-A8BD-9E4B-9F83-F02DE0F05D29}"/>
          </ac:spMkLst>
        </pc:spChg>
        <pc:spChg chg="mod">
          <ac:chgData name="Martin Farley - UKRI" userId="f91824d1-2abe-49e5-9a27-429b8816edc0" providerId="ADAL" clId="{8482FF25-4B88-47A1-B10C-2BACDD82C975}" dt="2025-05-13T15:06:42.264" v="18" actId="20577"/>
          <ac:spMkLst>
            <pc:docMk/>
            <pc:sldMk cId="2237826321" sldId="261"/>
            <ac:spMk id="3" creationId="{8A053600-F1BB-6A4E-80A2-95565583D61C}"/>
          </ac:spMkLst>
        </pc:spChg>
      </pc:sldChg>
      <pc:sldChg chg="del">
        <pc:chgData name="Martin Farley - UKRI" userId="f91824d1-2abe-49e5-9a27-429b8816edc0" providerId="ADAL" clId="{8482FF25-4B88-47A1-B10C-2BACDD82C975}" dt="2025-05-13T15:06:35.406" v="7" actId="47"/>
        <pc:sldMkLst>
          <pc:docMk/>
          <pc:sldMk cId="2022866206" sldId="263"/>
        </pc:sldMkLst>
      </pc:sldChg>
      <pc:sldChg chg="del">
        <pc:chgData name="Martin Farley - UKRI" userId="f91824d1-2abe-49e5-9a27-429b8816edc0" providerId="ADAL" clId="{8482FF25-4B88-47A1-B10C-2BACDD82C975}" dt="2025-05-13T15:06:34.348" v="6" actId="47"/>
        <pc:sldMkLst>
          <pc:docMk/>
          <pc:sldMk cId="2201189637" sldId="264"/>
        </pc:sldMkLst>
      </pc:sldChg>
      <pc:sldChg chg="del">
        <pc:chgData name="Martin Farley - UKRI" userId="f91824d1-2abe-49e5-9a27-429b8816edc0" providerId="ADAL" clId="{8482FF25-4B88-47A1-B10C-2BACDD82C975}" dt="2025-05-13T15:06:33.698" v="5" actId="47"/>
        <pc:sldMkLst>
          <pc:docMk/>
          <pc:sldMk cId="1737316827" sldId="265"/>
        </pc:sldMkLst>
      </pc:sldChg>
      <pc:sldChg chg="del">
        <pc:chgData name="Martin Farley - UKRI" userId="f91824d1-2abe-49e5-9a27-429b8816edc0" providerId="ADAL" clId="{8482FF25-4B88-47A1-B10C-2BACDD82C975}" dt="2025-05-13T15:06:29.670" v="3" actId="47"/>
        <pc:sldMkLst>
          <pc:docMk/>
          <pc:sldMk cId="2790342895" sldId="674"/>
        </pc:sldMkLst>
      </pc:sldChg>
      <pc:sldChg chg="del">
        <pc:chgData name="Martin Farley - UKRI" userId="f91824d1-2abe-49e5-9a27-429b8816edc0" providerId="ADAL" clId="{8482FF25-4B88-47A1-B10C-2BACDD82C975}" dt="2025-05-13T15:06:33.110" v="4" actId="47"/>
        <pc:sldMkLst>
          <pc:docMk/>
          <pc:sldMk cId="2616803292" sldId="2021"/>
        </pc:sldMkLst>
      </pc:sldChg>
      <pc:sldChg chg="del">
        <pc:chgData name="Martin Farley - UKRI" userId="f91824d1-2abe-49e5-9a27-429b8816edc0" providerId="ADAL" clId="{8482FF25-4B88-47A1-B10C-2BACDD82C975}" dt="2025-05-13T15:06:28.454" v="1" actId="47"/>
        <pc:sldMkLst>
          <pc:docMk/>
          <pc:sldMk cId="3074882130" sldId="2025"/>
        </pc:sldMkLst>
      </pc:sldChg>
      <pc:sldChg chg="del">
        <pc:chgData name="Martin Farley - UKRI" userId="f91824d1-2abe-49e5-9a27-429b8816edc0" providerId="ADAL" clId="{8482FF25-4B88-47A1-B10C-2BACDD82C975}" dt="2025-05-13T15:06:29.130" v="2" actId="47"/>
        <pc:sldMkLst>
          <pc:docMk/>
          <pc:sldMk cId="473877964" sldId="2026"/>
        </pc:sldMkLst>
      </pc:sldChg>
      <pc:sldChg chg="del">
        <pc:chgData name="Martin Farley - UKRI" userId="f91824d1-2abe-49e5-9a27-429b8816edc0" providerId="ADAL" clId="{8482FF25-4B88-47A1-B10C-2BACDD82C975}" dt="2025-05-13T15:06:26.699" v="0" actId="47"/>
        <pc:sldMkLst>
          <pc:docMk/>
          <pc:sldMk cId="2332199111" sldId="202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FE9A4A-3203-D544-A0F2-9B4A7A1B021E}" type="datetimeFigureOut">
              <a:rPr lang="en-US" smtClean="0"/>
              <a:t>5/13/2025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0F3BA1D-A00F-DB41-84DA-BE26C4853B35}" type="slidenum">
              <a:rPr lang="en-US" smtClean="0"/>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bdadyslexia.org.uk/advice/employers/creating-a-dyslexia-friendly-workplace/dyslexia-friendly-style-guid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12680715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F20B1D-B73E-487E-8DCA-A01BE2381F47}" type="slidenum">
              <a:rPr lang="en-US" smtClean="0"/>
              <a:t>2</a:t>
            </a:fld>
            <a:endParaRPr lang="en-US"/>
          </a:p>
        </p:txBody>
      </p:sp>
    </p:spTree>
    <p:extLst>
      <p:ext uri="{BB962C8B-B14F-4D97-AF65-F5344CB8AC3E}">
        <p14:creationId xmlns:p14="http://schemas.microsoft.com/office/powerpoint/2010/main" val="30185988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CAF39CF-66C3-462C-B959-0D5E3C3CE7EA}" type="slidenum">
              <a:rPr lang="en-GB" smtClean="0"/>
              <a:t>5</a:t>
            </a:fld>
            <a:endParaRPr lang="en-GB"/>
          </a:p>
        </p:txBody>
      </p:sp>
    </p:spTree>
    <p:extLst>
      <p:ext uri="{BB962C8B-B14F-4D97-AF65-F5344CB8AC3E}">
        <p14:creationId xmlns:p14="http://schemas.microsoft.com/office/powerpoint/2010/main" val="3816219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7FE8E-30AE-ABC6-0932-0B7806B5EF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0E0E87F-DD66-4A14-2936-EB4A4CABC7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7634EC-184B-5497-D293-1C948148241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F36428B-E97D-8A4D-C0DC-86E823368A74}"/>
              </a:ext>
            </a:extLst>
          </p:cNvPr>
          <p:cNvSpPr>
            <a:spLocks noGrp="1"/>
          </p:cNvSpPr>
          <p:nvPr>
            <p:ph type="sldNum" sz="quarter" idx="5"/>
          </p:nvPr>
        </p:nvSpPr>
        <p:spPr/>
        <p:txBody>
          <a:bodyPr/>
          <a:lstStyle/>
          <a:p>
            <a:fld id="{1CAF39CF-66C3-462C-B959-0D5E3C3CE7EA}" type="slidenum">
              <a:rPr lang="en-GB" smtClean="0"/>
              <a:t>7</a:t>
            </a:fld>
            <a:endParaRPr lang="en-GB"/>
          </a:p>
        </p:txBody>
      </p:sp>
    </p:spTree>
    <p:extLst>
      <p:ext uri="{BB962C8B-B14F-4D97-AF65-F5344CB8AC3E}">
        <p14:creationId xmlns:p14="http://schemas.microsoft.com/office/powerpoint/2010/main" val="3465796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5A48D5-3D49-D48E-0D7F-5C65DC358A7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764E81F-9E2A-0F29-A737-729566873B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3EAC00A-0FBB-D36C-53BE-34AB35C4087B}"/>
              </a:ext>
            </a:extLst>
          </p:cNvPr>
          <p:cNvSpPr>
            <a:spLocks noGrp="1"/>
          </p:cNvSpPr>
          <p:nvPr>
            <p:ph type="body" idx="1"/>
          </p:nvPr>
        </p:nvSpPr>
        <p:spPr/>
        <p:txBody>
          <a:bodyPr/>
          <a:lstStyle/>
          <a:p>
            <a:pPr>
              <a:buNone/>
            </a:pPr>
            <a:endParaRPr lang="en-GB" dirty="0"/>
          </a:p>
        </p:txBody>
      </p:sp>
      <p:sp>
        <p:nvSpPr>
          <p:cNvPr id="4" name="Slide Number Placeholder 3">
            <a:extLst>
              <a:ext uri="{FF2B5EF4-FFF2-40B4-BE49-F238E27FC236}">
                <a16:creationId xmlns:a16="http://schemas.microsoft.com/office/drawing/2014/main" id="{5E61FB49-0B34-D594-B1A3-F4C134BA4912}"/>
              </a:ext>
            </a:extLst>
          </p:cNvPr>
          <p:cNvSpPr>
            <a:spLocks noGrp="1"/>
          </p:cNvSpPr>
          <p:nvPr>
            <p:ph type="sldNum" sz="quarter" idx="5"/>
          </p:nvPr>
        </p:nvSpPr>
        <p:spPr/>
        <p:txBody>
          <a:bodyPr/>
          <a:lstStyle/>
          <a:p>
            <a:fld id="{4FF22E7F-4881-604F-9F98-C71D63AF9777}" type="slidenum">
              <a:rPr lang="en-DE" smtClean="0"/>
              <a:t>8</a:t>
            </a:fld>
            <a:endParaRPr lang="en-DE"/>
          </a:p>
        </p:txBody>
      </p:sp>
    </p:spTree>
    <p:extLst>
      <p:ext uri="{BB962C8B-B14F-4D97-AF65-F5344CB8AC3E}">
        <p14:creationId xmlns:p14="http://schemas.microsoft.com/office/powerpoint/2010/main" val="36257763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u="none" strike="noStrike" kern="1200" dirty="0">
                <a:solidFill>
                  <a:schemeClr val="tx1"/>
                </a:solidFill>
                <a:effectLst/>
                <a:latin typeface="+mn-lt"/>
                <a:ea typeface="+mn-ea"/>
                <a:cs typeface="+mn-cs"/>
              </a:rPr>
              <a:t>Replace this guidance text with your own bullet pointed content.</a:t>
            </a:r>
            <a:endParaRPr lang="en-GB" sz="1200" b="0" i="0" u="none" strike="noStrike" kern="1200" dirty="0">
              <a:solidFill>
                <a:schemeClr val="tx1"/>
              </a:solidFill>
              <a:effectLst/>
              <a:latin typeface="+mn-lt"/>
              <a:ea typeface="+mn-ea"/>
              <a:cs typeface="+mn-cs"/>
            </a:endParaRPr>
          </a:p>
          <a:p>
            <a:r>
              <a:rPr lang="en-GB" sz="1200" b="1" i="0" u="none" strike="noStrike" kern="1200" dirty="0">
                <a:solidFill>
                  <a:schemeClr val="tx1"/>
                </a:solidFill>
                <a:effectLst/>
                <a:latin typeface="+mn-lt"/>
                <a:ea typeface="+mn-ea"/>
                <a:cs typeface="+mn-cs"/>
              </a:rPr>
              <a:t>For further guidance please see </a:t>
            </a:r>
            <a:r>
              <a:rPr lang="en-GB" sz="1200" b="1" i="0" u="sng" strike="noStrike" kern="1200" dirty="0">
                <a:solidFill>
                  <a:schemeClr val="tx1"/>
                </a:solidFill>
                <a:effectLst/>
                <a:latin typeface="+mn-lt"/>
                <a:ea typeface="+mn-ea"/>
                <a:cs typeface="+mn-cs"/>
                <a:hlinkClick r:id="rId3"/>
              </a:rPr>
              <a:t>https://www.bdadyslexia.org.uk/advice/employers/creating-a-dyslexia-friendly-workplace/dyslexia-friendly-style-guide</a:t>
            </a:r>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C0F3BA1D-A00F-DB41-84DA-BE26C4853B35}" type="slidenum">
              <a:rPr lang="en-US" smtClean="0"/>
              <a:t>11</a:t>
            </a:fld>
            <a:endParaRPr lang="en-US"/>
          </a:p>
        </p:txBody>
      </p:sp>
    </p:spTree>
    <p:extLst>
      <p:ext uri="{BB962C8B-B14F-4D97-AF65-F5344CB8AC3E}">
        <p14:creationId xmlns:p14="http://schemas.microsoft.com/office/powerpoint/2010/main" val="1200751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edit the background image, select ‘Format’ from the PowerPoint menu and ‘Slide Background’ from the drop-down menu. Within the new list of options that appears on the right of the screen, select the ‘File’ button under ‘Insert picture from’ and select your image from your file browser.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12</a:t>
            </a:fld>
            <a:endParaRPr lang="en-US"/>
          </a:p>
        </p:txBody>
      </p:sp>
    </p:spTree>
    <p:extLst>
      <p:ext uri="{BB962C8B-B14F-4D97-AF65-F5344CB8AC3E}">
        <p14:creationId xmlns:p14="http://schemas.microsoft.com/office/powerpoint/2010/main" val="1608689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EBE4-A967-354E-8400-F868B1FAA87C}"/>
              </a:ext>
            </a:extLst>
          </p:cNvPr>
          <p:cNvSpPr>
            <a:spLocks noGrp="1"/>
          </p:cNvSpPr>
          <p:nvPr>
            <p:ph type="ctrTitle"/>
          </p:nvPr>
        </p:nvSpPr>
        <p:spPr>
          <a:xfrm>
            <a:off x="1143000" y="1122363"/>
            <a:ext cx="6858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61F3368-05CC-4F44-A4B6-26319FE7AE0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B905266-156A-AD4C-B66C-872097F8CB97}"/>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0344EAE5-1B84-884A-8449-7804FCA974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7B12B5-144D-354E-BF77-1078B05A4D39}"/>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592204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CEE84-C1DF-D842-8699-8F9C7A6F548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F2D093C-F7E6-CD48-AA02-E9DA03430FC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2409B2-26CC-6A42-8E44-4797A1B7D3D4}"/>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F810C41A-87A6-704C-AB91-27CFD04E36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BE1A83-7366-8345-A8AB-BD036488734F}"/>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3817333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C3DC5C-C5B5-A148-839A-73754372DCC4}"/>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E535271-82C7-D748-B1F6-D4D670195F09}"/>
              </a:ext>
            </a:extLst>
          </p:cNvPr>
          <p:cNvSpPr>
            <a:spLocks noGrp="1"/>
          </p:cNvSpPr>
          <p:nvPr>
            <p:ph type="body" orient="vert" idx="1"/>
          </p:nvPr>
        </p:nvSpPr>
        <p:spPr>
          <a:xfrm>
            <a:off x="628650" y="365125"/>
            <a:ext cx="57626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7C24AD8-DE66-B843-8BB5-B10689C686F4}"/>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0FDC280A-9BFF-8E42-9398-7E73A4E67D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BCF482-3E86-3C45-A508-00B3DBF58726}"/>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18847734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012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Bullets_2 Colum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19085" y="660879"/>
            <a:ext cx="2551749" cy="974626"/>
          </a:xfrm>
        </p:spPr>
        <p:txBody>
          <a:bodyPr/>
          <a:lstStyle>
            <a:lvl1pPr>
              <a:defRPr>
                <a:solidFill>
                  <a:schemeClr val="tx2"/>
                </a:solidFill>
              </a:defRPr>
            </a:lvl1pPr>
          </a:lstStyle>
          <a:p>
            <a:r>
              <a:rPr lang="en-US"/>
              <a:t>Click to add title</a:t>
            </a:r>
          </a:p>
        </p:txBody>
      </p:sp>
      <p:sp>
        <p:nvSpPr>
          <p:cNvPr id="4" name="Date Placeholder 3"/>
          <p:cNvSpPr>
            <a:spLocks noGrp="1"/>
          </p:cNvSpPr>
          <p:nvPr>
            <p:ph type="dt" sz="half" idx="10"/>
          </p:nvPr>
        </p:nvSpPr>
        <p:spPr>
          <a:xfrm>
            <a:off x="7407277" y="6346032"/>
            <a:ext cx="1417639" cy="207749"/>
          </a:xfrm>
        </p:spPr>
        <p:txBody>
          <a:bodyPr/>
          <a:lstStyle>
            <a:lvl1pPr>
              <a:defRPr>
                <a:solidFill>
                  <a:schemeClr val="tx2"/>
                </a:solidFill>
              </a:defRPr>
            </a:lvl1pPr>
          </a:lstStyle>
          <a:p>
            <a:fld id="{E07F49D1-4F70-4283-8A83-3DCAA4A99775}" type="datetime1">
              <a:rPr lang="en-GB" smtClean="0"/>
              <a:t>13/05/2025</a:t>
            </a:fld>
            <a:endParaRPr lang="en-GB"/>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GB"/>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EF9AD68-5327-4FA6-9851-A953E7042653}" type="slidenum">
              <a:rPr lang="en-GB" smtClean="0"/>
              <a:pPr/>
              <a:t>‹#›</a:t>
            </a:fld>
            <a:endParaRPr lang="en-GB"/>
          </a:p>
        </p:txBody>
      </p:sp>
      <p:sp>
        <p:nvSpPr>
          <p:cNvPr id="7" name="Rectangle 6">
            <a:extLst>
              <a:ext uri="{FF2B5EF4-FFF2-40B4-BE49-F238E27FC236}">
                <a16:creationId xmlns:a16="http://schemas.microsoft.com/office/drawing/2014/main" id="{F30EAABB-4AC8-48E0-8290-122CD77514FE}"/>
              </a:ext>
            </a:extLst>
          </p:cNvPr>
          <p:cNvSpPr/>
          <p:nvPr userDrawn="1"/>
        </p:nvSpPr>
        <p:spPr>
          <a:xfrm>
            <a:off x="321764" y="428193"/>
            <a:ext cx="336183" cy="75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8" name="Freeform 5">
            <a:extLst>
              <a:ext uri="{FF2B5EF4-FFF2-40B4-BE49-F238E27FC236}">
                <a16:creationId xmlns:a16="http://schemas.microsoft.com/office/drawing/2014/main" id="{62D574F7-D8A0-4661-A298-148DEB954311}"/>
              </a:ext>
            </a:extLst>
          </p:cNvPr>
          <p:cNvSpPr>
            <a:spLocks noEditPoints="1"/>
          </p:cNvSpPr>
          <p:nvPr userDrawn="1"/>
        </p:nvSpPr>
        <p:spPr bwMode="auto">
          <a:xfrm>
            <a:off x="8383116" y="428872"/>
            <a:ext cx="232898" cy="310500"/>
          </a:xfrm>
          <a:custGeom>
            <a:avLst/>
            <a:gdLst>
              <a:gd name="T0" fmla="*/ 0 w 436"/>
              <a:gd name="T1" fmla="*/ 436 h 436"/>
              <a:gd name="T2" fmla="*/ 0 w 436"/>
              <a:gd name="T3" fmla="*/ 436 h 436"/>
              <a:gd name="T4" fmla="*/ 436 w 436"/>
              <a:gd name="T5" fmla="*/ 436 h 436"/>
              <a:gd name="T6" fmla="*/ 436 w 436"/>
              <a:gd name="T7" fmla="*/ 0 h 436"/>
              <a:gd name="T8" fmla="*/ 0 w 436"/>
              <a:gd name="T9" fmla="*/ 0 h 436"/>
              <a:gd name="T10" fmla="*/ 0 w 436"/>
              <a:gd name="T11" fmla="*/ 436 h 436"/>
              <a:gd name="T12" fmla="*/ 321 w 436"/>
              <a:gd name="T13" fmla="*/ 344 h 436"/>
              <a:gd name="T14" fmla="*/ 321 w 436"/>
              <a:gd name="T15" fmla="*/ 344 h 436"/>
              <a:gd name="T16" fmla="*/ 269 w 436"/>
              <a:gd name="T17" fmla="*/ 328 h 436"/>
              <a:gd name="T18" fmla="*/ 237 w 436"/>
              <a:gd name="T19" fmla="*/ 298 h 436"/>
              <a:gd name="T20" fmla="*/ 218 w 436"/>
              <a:gd name="T21" fmla="*/ 225 h 436"/>
              <a:gd name="T22" fmla="*/ 186 w 436"/>
              <a:gd name="T23" fmla="*/ 344 h 436"/>
              <a:gd name="T24" fmla="*/ 132 w 436"/>
              <a:gd name="T25" fmla="*/ 328 h 436"/>
              <a:gd name="T26" fmla="*/ 102 w 436"/>
              <a:gd name="T27" fmla="*/ 295 h 436"/>
              <a:gd name="T28" fmla="*/ 56 w 436"/>
              <a:gd name="T29" fmla="*/ 122 h 436"/>
              <a:gd name="T30" fmla="*/ 126 w 436"/>
              <a:gd name="T31" fmla="*/ 114 h 436"/>
              <a:gd name="T32" fmla="*/ 157 w 436"/>
              <a:gd name="T33" fmla="*/ 233 h 436"/>
              <a:gd name="T34" fmla="*/ 188 w 436"/>
              <a:gd name="T35" fmla="*/ 114 h 436"/>
              <a:gd name="T36" fmla="*/ 188 w 436"/>
              <a:gd name="T37" fmla="*/ 114 h 436"/>
              <a:gd name="T38" fmla="*/ 220 w 436"/>
              <a:gd name="T39" fmla="*/ 114 h 436"/>
              <a:gd name="T40" fmla="*/ 254 w 436"/>
              <a:gd name="T41" fmla="*/ 140 h 436"/>
              <a:gd name="T42" fmla="*/ 278 w 436"/>
              <a:gd name="T43" fmla="*/ 232 h 436"/>
              <a:gd name="T44" fmla="*/ 309 w 436"/>
              <a:gd name="T45" fmla="*/ 114 h 436"/>
              <a:gd name="T46" fmla="*/ 379 w 436"/>
              <a:gd name="T47" fmla="*/ 122 h 436"/>
              <a:gd name="T48" fmla="*/ 321 w 436"/>
              <a:gd name="T49" fmla="*/ 34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6" h="436">
                <a:moveTo>
                  <a:pt x="0" y="436"/>
                </a:moveTo>
                <a:lnTo>
                  <a:pt x="0" y="436"/>
                </a:lnTo>
                <a:lnTo>
                  <a:pt x="436" y="436"/>
                </a:lnTo>
                <a:lnTo>
                  <a:pt x="436" y="0"/>
                </a:lnTo>
                <a:lnTo>
                  <a:pt x="0" y="0"/>
                </a:lnTo>
                <a:lnTo>
                  <a:pt x="0" y="436"/>
                </a:lnTo>
                <a:close/>
                <a:moveTo>
                  <a:pt x="321" y="344"/>
                </a:moveTo>
                <a:lnTo>
                  <a:pt x="321" y="344"/>
                </a:lnTo>
                <a:cubicBezTo>
                  <a:pt x="321" y="344"/>
                  <a:pt x="293" y="335"/>
                  <a:pt x="269" y="328"/>
                </a:cubicBezTo>
                <a:cubicBezTo>
                  <a:pt x="252" y="323"/>
                  <a:pt x="241" y="313"/>
                  <a:pt x="237" y="298"/>
                </a:cubicBezTo>
                <a:cubicBezTo>
                  <a:pt x="234" y="287"/>
                  <a:pt x="227" y="261"/>
                  <a:pt x="218" y="225"/>
                </a:cubicBezTo>
                <a:lnTo>
                  <a:pt x="186" y="344"/>
                </a:lnTo>
                <a:cubicBezTo>
                  <a:pt x="186" y="344"/>
                  <a:pt x="150" y="333"/>
                  <a:pt x="132" y="328"/>
                </a:cubicBezTo>
                <a:cubicBezTo>
                  <a:pt x="115" y="323"/>
                  <a:pt x="106" y="312"/>
                  <a:pt x="102" y="295"/>
                </a:cubicBezTo>
                <a:cubicBezTo>
                  <a:pt x="95" y="268"/>
                  <a:pt x="56" y="122"/>
                  <a:pt x="56" y="122"/>
                </a:cubicBezTo>
                <a:lnTo>
                  <a:pt x="126" y="114"/>
                </a:lnTo>
                <a:lnTo>
                  <a:pt x="157" y="233"/>
                </a:lnTo>
                <a:lnTo>
                  <a:pt x="188" y="114"/>
                </a:lnTo>
                <a:lnTo>
                  <a:pt x="188" y="114"/>
                </a:lnTo>
                <a:cubicBezTo>
                  <a:pt x="188" y="114"/>
                  <a:pt x="202" y="114"/>
                  <a:pt x="220" y="114"/>
                </a:cubicBezTo>
                <a:cubicBezTo>
                  <a:pt x="237" y="114"/>
                  <a:pt x="249" y="123"/>
                  <a:pt x="254" y="140"/>
                </a:cubicBezTo>
                <a:cubicBezTo>
                  <a:pt x="255" y="147"/>
                  <a:pt x="266" y="187"/>
                  <a:pt x="278" y="232"/>
                </a:cubicBezTo>
                <a:lnTo>
                  <a:pt x="309" y="114"/>
                </a:lnTo>
                <a:lnTo>
                  <a:pt x="379" y="122"/>
                </a:lnTo>
                <a:lnTo>
                  <a:pt x="321" y="344"/>
                </a:lnTo>
                <a:close/>
              </a:path>
            </a:pathLst>
          </a:custGeom>
          <a:solidFill>
            <a:schemeClr val="tx2"/>
          </a:solidFill>
          <a:ln w="0">
            <a:noFill/>
            <a:prstDash val="solid"/>
            <a:round/>
            <a:headEnd/>
            <a:tailEnd/>
          </a:ln>
        </p:spPr>
        <p:txBody>
          <a:bodyPr vert="horz" wrap="square" lIns="51430" tIns="25715" rIns="51430" bIns="25715" numCol="1" anchor="t" anchorCtr="0" compatLnSpc="1">
            <a:prstTxWarp prst="textNoShape">
              <a:avLst/>
            </a:prstTxWarp>
          </a:bodyPr>
          <a:lstStyle/>
          <a:p>
            <a:endParaRPr lang="en-GB" sz="1013"/>
          </a:p>
        </p:txBody>
      </p:sp>
      <p:sp>
        <p:nvSpPr>
          <p:cNvPr id="10" name="Text Placeholder 9">
            <a:extLst>
              <a:ext uri="{FF2B5EF4-FFF2-40B4-BE49-F238E27FC236}">
                <a16:creationId xmlns:a16="http://schemas.microsoft.com/office/drawing/2014/main" id="{CDD387B4-3C27-4B80-8BAC-48D4A07D6394}"/>
              </a:ext>
            </a:extLst>
          </p:cNvPr>
          <p:cNvSpPr>
            <a:spLocks noGrp="1"/>
          </p:cNvSpPr>
          <p:nvPr>
            <p:ph type="body" sz="quarter" idx="13"/>
          </p:nvPr>
        </p:nvSpPr>
        <p:spPr>
          <a:xfrm>
            <a:off x="3187126" y="1664691"/>
            <a:ext cx="2632757" cy="4377880"/>
          </a:xfrm>
        </p:spPr>
        <p:txBody>
          <a:bodyPr/>
          <a:lstStyle>
            <a:lvl1pPr>
              <a:defRPr sz="1463">
                <a:solidFill>
                  <a:schemeClr val="tx1"/>
                </a:solidFill>
              </a:defRPr>
            </a:lvl1pPr>
            <a:lvl2pPr>
              <a:defRPr sz="1463">
                <a:solidFill>
                  <a:schemeClr val="tx1"/>
                </a:solidFill>
              </a:defRPr>
            </a:lvl2pPr>
            <a:lvl3pPr>
              <a:defRPr sz="1463">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Rectangle 12">
            <a:extLst>
              <a:ext uri="{FF2B5EF4-FFF2-40B4-BE49-F238E27FC236}">
                <a16:creationId xmlns:a16="http://schemas.microsoft.com/office/drawing/2014/main" id="{188D2D89-CF19-4F15-BDAB-5D84B480D0A9}"/>
              </a:ext>
            </a:extLst>
          </p:cNvPr>
          <p:cNvSpPr/>
          <p:nvPr userDrawn="1"/>
        </p:nvSpPr>
        <p:spPr>
          <a:xfrm>
            <a:off x="3187126" y="1496898"/>
            <a:ext cx="2632757" cy="75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4" name="Rectangle 13">
            <a:extLst>
              <a:ext uri="{FF2B5EF4-FFF2-40B4-BE49-F238E27FC236}">
                <a16:creationId xmlns:a16="http://schemas.microsoft.com/office/drawing/2014/main" id="{27843964-3C73-46B6-B54A-001B8E5010AB}"/>
              </a:ext>
            </a:extLst>
          </p:cNvPr>
          <p:cNvSpPr/>
          <p:nvPr userDrawn="1"/>
        </p:nvSpPr>
        <p:spPr>
          <a:xfrm>
            <a:off x="6050394" y="1496898"/>
            <a:ext cx="2774521" cy="756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15" name="Text Placeholder 9">
            <a:extLst>
              <a:ext uri="{FF2B5EF4-FFF2-40B4-BE49-F238E27FC236}">
                <a16:creationId xmlns:a16="http://schemas.microsoft.com/office/drawing/2014/main" id="{2C772EBD-AF45-4D9C-9E09-B837E422350E}"/>
              </a:ext>
            </a:extLst>
          </p:cNvPr>
          <p:cNvSpPr>
            <a:spLocks noGrp="1"/>
          </p:cNvSpPr>
          <p:nvPr>
            <p:ph type="body" sz="quarter" idx="14"/>
          </p:nvPr>
        </p:nvSpPr>
        <p:spPr>
          <a:xfrm>
            <a:off x="6050394" y="1664691"/>
            <a:ext cx="2774521" cy="4377880"/>
          </a:xfrm>
        </p:spPr>
        <p:txBody>
          <a:bodyPr/>
          <a:lstStyle>
            <a:lvl1pPr>
              <a:defRPr sz="1463">
                <a:solidFill>
                  <a:schemeClr val="tx1"/>
                </a:solidFill>
              </a:defRPr>
            </a:lvl1pPr>
            <a:lvl2pPr>
              <a:defRPr sz="1463">
                <a:solidFill>
                  <a:schemeClr val="tx1"/>
                </a:solidFill>
              </a:defRPr>
            </a:lvl2pPr>
            <a:lvl3pPr>
              <a:defRPr sz="1463">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6757177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9EBE4-A967-354E-8400-F868B1FAA87C}"/>
              </a:ext>
            </a:extLst>
          </p:cNvPr>
          <p:cNvSpPr>
            <a:spLocks noGrp="1"/>
          </p:cNvSpPr>
          <p:nvPr>
            <p:ph type="ctrTitle"/>
          </p:nvPr>
        </p:nvSpPr>
        <p:spPr>
          <a:xfrm>
            <a:off x="1143000" y="1122363"/>
            <a:ext cx="6858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B61F3368-05CC-4F44-A4B6-26319FE7AE0B}"/>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B905266-156A-AD4C-B66C-872097F8CB97}"/>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0344EAE5-1B84-884A-8449-7804FCA974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7B12B5-144D-354E-BF77-1078B05A4D39}"/>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27782267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CC6F9-2B28-8A4A-838B-38F1A1FB738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39B6CFD-9630-7549-A846-B82528BE6B8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57F3F1-6C73-2846-869E-D8B72B595945}"/>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3230A794-092E-124E-80E9-D2707B0E4C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111916-9F08-B145-B82B-473A42B5BFEA}"/>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24103069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67BC6-A883-6847-B8D6-FED56B562B7F}"/>
              </a:ext>
            </a:extLst>
          </p:cNvPr>
          <p:cNvSpPr>
            <a:spLocks noGrp="1"/>
          </p:cNvSpPr>
          <p:nvPr>
            <p:ph type="title"/>
          </p:nvPr>
        </p:nvSpPr>
        <p:spPr>
          <a:xfrm>
            <a:off x="623888" y="1709738"/>
            <a:ext cx="78867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B521BF9-0CA3-7749-81DA-6FDD99DE1FCA}"/>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CCEE552-78AA-454A-898E-B7A975AA01E2}"/>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5BD61359-BC50-0A43-BB18-05A26F803D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F91940-2AD7-604C-A672-09AF4D384F24}"/>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6385461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5F1E7-9CC7-5241-A1E3-404D3BBFB31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AFF6F0E-985D-DD49-9E81-FCF5908FCA88}"/>
              </a:ext>
            </a:extLst>
          </p:cNvPr>
          <p:cNvSpPr>
            <a:spLocks noGrp="1"/>
          </p:cNvSpPr>
          <p:nvPr>
            <p:ph sz="half" idx="1"/>
          </p:nvPr>
        </p:nvSpPr>
        <p:spPr>
          <a:xfrm>
            <a:off x="628650" y="1825625"/>
            <a:ext cx="38671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44A30C8-4A54-C645-AE12-D4DDB59BE025}"/>
              </a:ext>
            </a:extLst>
          </p:cNvPr>
          <p:cNvSpPr>
            <a:spLocks noGrp="1"/>
          </p:cNvSpPr>
          <p:nvPr>
            <p:ph sz="half" idx="2"/>
          </p:nvPr>
        </p:nvSpPr>
        <p:spPr>
          <a:xfrm>
            <a:off x="4648200" y="1825625"/>
            <a:ext cx="38671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6B6A1BE-FABB-8D4E-A2F0-95C4228477A9}"/>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221E40BA-9A30-E546-873F-03A81CC7A6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ABEBBA-4400-EE4A-BC37-7E5BC46D1036}"/>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7642470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2E258-9734-6941-98E0-67508FDAB0B0}"/>
              </a:ext>
            </a:extLst>
          </p:cNvPr>
          <p:cNvSpPr>
            <a:spLocks noGrp="1"/>
          </p:cNvSpPr>
          <p:nvPr>
            <p:ph type="title"/>
          </p:nvPr>
        </p:nvSpPr>
        <p:spPr>
          <a:xfrm>
            <a:off x="630238" y="365125"/>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F25A392-1239-2C4B-A461-1F41FA17668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9A82C8-3E75-0B4F-9A82-5DCE258889A6}"/>
              </a:ext>
            </a:extLst>
          </p:cNvPr>
          <p:cNvSpPr>
            <a:spLocks noGrp="1"/>
          </p:cNvSpPr>
          <p:nvPr>
            <p:ph sz="half" idx="2"/>
          </p:nvPr>
        </p:nvSpPr>
        <p:spPr>
          <a:xfrm>
            <a:off x="630238" y="2505075"/>
            <a:ext cx="386873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0BE7192-6B7B-374F-8D3F-EAF5AC54048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4EA7CD-4639-674D-9E31-1088CF2E4F72}"/>
              </a:ext>
            </a:extLst>
          </p:cNvPr>
          <p:cNvSpPr>
            <a:spLocks noGrp="1"/>
          </p:cNvSpPr>
          <p:nvPr>
            <p:ph sz="quarter" idx="4"/>
          </p:nvPr>
        </p:nvSpPr>
        <p:spPr>
          <a:xfrm>
            <a:off x="4629150" y="2505075"/>
            <a:ext cx="38877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F5B33BD-D9A9-0040-ACA5-9835622F660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8" name="Footer Placeholder 7">
            <a:extLst>
              <a:ext uri="{FF2B5EF4-FFF2-40B4-BE49-F238E27FC236}">
                <a16:creationId xmlns:a16="http://schemas.microsoft.com/office/drawing/2014/main" id="{2F89DCA6-5349-1C45-B805-F441E1A12A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F3E7AD-68D6-6143-8023-4F8BB65EA600}"/>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3454254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8EC04-2ABB-3B40-8750-C71D3C3E98A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0040DB3-D654-B040-AAC8-F52E8770EEB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4" name="Footer Placeholder 3">
            <a:extLst>
              <a:ext uri="{FF2B5EF4-FFF2-40B4-BE49-F238E27FC236}">
                <a16:creationId xmlns:a16="http://schemas.microsoft.com/office/drawing/2014/main" id="{70C4D577-B7F9-3244-A784-A08885D760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4F1540-9ECA-BC40-A921-8A280F7E69A9}"/>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1414825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1CC6F9-2B28-8A4A-838B-38F1A1FB738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39B6CFD-9630-7549-A846-B82528BE6B8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A57F3F1-6C73-2846-869E-D8B72B595945}"/>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3230A794-092E-124E-80E9-D2707B0E4C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111916-9F08-B145-B82B-473A42B5BFEA}"/>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77860841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B4D737-D412-A24D-A6C8-A5C69C5AC9F8}"/>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3" name="Footer Placeholder 2">
            <a:extLst>
              <a:ext uri="{FF2B5EF4-FFF2-40B4-BE49-F238E27FC236}">
                <a16:creationId xmlns:a16="http://schemas.microsoft.com/office/drawing/2014/main" id="{4AF5F938-8D22-9D4B-A327-3E68DDCE69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73E5580-9D6A-D647-A29B-BBA93CEACC48}"/>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7764102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96C0E-AD56-D347-8937-769D4D9CFC2D}"/>
              </a:ext>
            </a:extLst>
          </p:cNvPr>
          <p:cNvSpPr>
            <a:spLocks noGrp="1"/>
          </p:cNvSpPr>
          <p:nvPr>
            <p:ph type="title"/>
          </p:nvPr>
        </p:nvSpPr>
        <p:spPr>
          <a:xfrm>
            <a:off x="630238" y="457200"/>
            <a:ext cx="2949575"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BF4CC7-4D02-C846-B09A-CB6C3149CD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7A44489-0A9C-674D-8351-922E69DD912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2C280FF-46B6-2042-AC77-8A567BF41B6D}"/>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886C6707-6BFC-B541-B45F-3085CD0D8A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846D43-D3F5-FF4F-B7B8-4A683BF67BEC}"/>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9946800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5F750-43F9-CA4D-BEC9-F3E0CD12624F}"/>
              </a:ext>
            </a:extLst>
          </p:cNvPr>
          <p:cNvSpPr>
            <a:spLocks noGrp="1"/>
          </p:cNvSpPr>
          <p:nvPr>
            <p:ph type="title"/>
          </p:nvPr>
        </p:nvSpPr>
        <p:spPr>
          <a:xfrm>
            <a:off x="630238" y="457200"/>
            <a:ext cx="2949575"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27D3FE-23BB-F64A-B4C5-01C16200BFA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6DE4C0E-4F92-3E4B-9AC1-0973A7ADCDA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38508C-3999-2D43-9B3B-620119C1BA4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4666D0A1-A9D1-3242-A2E4-96053CC2F8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C8DE66-B8C3-3F4C-9114-0523D355FEB5}"/>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30641763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CEE84-C1DF-D842-8699-8F9C7A6F5481}"/>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F2D093C-F7E6-CD48-AA02-E9DA03430FC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2409B2-26CC-6A42-8E44-4797A1B7D3D4}"/>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F810C41A-87A6-704C-AB91-27CFD04E36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BE1A83-7366-8345-A8AB-BD036488734F}"/>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318636341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5C3DC5C-C5B5-A148-839A-73754372DCC4}"/>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E535271-82C7-D748-B1F6-D4D670195F09}"/>
              </a:ext>
            </a:extLst>
          </p:cNvPr>
          <p:cNvSpPr>
            <a:spLocks noGrp="1"/>
          </p:cNvSpPr>
          <p:nvPr>
            <p:ph type="body" orient="vert" idx="1"/>
          </p:nvPr>
        </p:nvSpPr>
        <p:spPr>
          <a:xfrm>
            <a:off x="628650" y="365125"/>
            <a:ext cx="57626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7C24AD8-DE66-B843-8BB5-B10689C686F4}"/>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0FDC280A-9BFF-8E42-9398-7E73A4E67D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BCF482-3E86-3C45-A508-00B3DBF58726}"/>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857824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867BC6-A883-6847-B8D6-FED56B562B7F}"/>
              </a:ext>
            </a:extLst>
          </p:cNvPr>
          <p:cNvSpPr>
            <a:spLocks noGrp="1"/>
          </p:cNvSpPr>
          <p:nvPr>
            <p:ph type="title"/>
          </p:nvPr>
        </p:nvSpPr>
        <p:spPr>
          <a:xfrm>
            <a:off x="623888" y="1709738"/>
            <a:ext cx="78867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B521BF9-0CA3-7749-81DA-6FDD99DE1FCA}"/>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CCEE552-78AA-454A-898E-B7A975AA01E2}"/>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5BD61359-BC50-0A43-BB18-05A26F803D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F91940-2AD7-604C-A672-09AF4D384F24}"/>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421049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5F1E7-9CC7-5241-A1E3-404D3BBFB31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AFF6F0E-985D-DD49-9E81-FCF5908FCA88}"/>
              </a:ext>
            </a:extLst>
          </p:cNvPr>
          <p:cNvSpPr>
            <a:spLocks noGrp="1"/>
          </p:cNvSpPr>
          <p:nvPr>
            <p:ph sz="half" idx="1"/>
          </p:nvPr>
        </p:nvSpPr>
        <p:spPr>
          <a:xfrm>
            <a:off x="628650" y="1825625"/>
            <a:ext cx="38671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244A30C8-4A54-C645-AE12-D4DDB59BE025}"/>
              </a:ext>
            </a:extLst>
          </p:cNvPr>
          <p:cNvSpPr>
            <a:spLocks noGrp="1"/>
          </p:cNvSpPr>
          <p:nvPr>
            <p:ph sz="half" idx="2"/>
          </p:nvPr>
        </p:nvSpPr>
        <p:spPr>
          <a:xfrm>
            <a:off x="4648200" y="1825625"/>
            <a:ext cx="386715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46B6A1BE-FABB-8D4E-A2F0-95C4228477A9}"/>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221E40BA-9A30-E546-873F-03A81CC7A6E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ABEBBA-4400-EE4A-BC37-7E5BC46D1036}"/>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220357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2E258-9734-6941-98E0-67508FDAB0B0}"/>
              </a:ext>
            </a:extLst>
          </p:cNvPr>
          <p:cNvSpPr>
            <a:spLocks noGrp="1"/>
          </p:cNvSpPr>
          <p:nvPr>
            <p:ph type="title"/>
          </p:nvPr>
        </p:nvSpPr>
        <p:spPr>
          <a:xfrm>
            <a:off x="630238" y="365125"/>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F25A392-1239-2C4B-A461-1F41FA176688}"/>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519A82C8-3E75-0B4F-9A82-5DCE258889A6}"/>
              </a:ext>
            </a:extLst>
          </p:cNvPr>
          <p:cNvSpPr>
            <a:spLocks noGrp="1"/>
          </p:cNvSpPr>
          <p:nvPr>
            <p:ph sz="half" idx="2"/>
          </p:nvPr>
        </p:nvSpPr>
        <p:spPr>
          <a:xfrm>
            <a:off x="630238" y="2505075"/>
            <a:ext cx="386873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B0BE7192-6B7B-374F-8D3F-EAF5AC54048A}"/>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34EA7CD-4639-674D-9E31-1088CF2E4F72}"/>
              </a:ext>
            </a:extLst>
          </p:cNvPr>
          <p:cNvSpPr>
            <a:spLocks noGrp="1"/>
          </p:cNvSpPr>
          <p:nvPr>
            <p:ph sz="quarter" idx="4"/>
          </p:nvPr>
        </p:nvSpPr>
        <p:spPr>
          <a:xfrm>
            <a:off x="4629150" y="2505075"/>
            <a:ext cx="38877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F5B33BD-D9A9-0040-ACA5-9835622F660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8" name="Footer Placeholder 7">
            <a:extLst>
              <a:ext uri="{FF2B5EF4-FFF2-40B4-BE49-F238E27FC236}">
                <a16:creationId xmlns:a16="http://schemas.microsoft.com/office/drawing/2014/main" id="{2F89DCA6-5349-1C45-B805-F441E1A12A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4F3E7AD-68D6-6143-8023-4F8BB65EA600}"/>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21838093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8EC04-2ABB-3B40-8750-C71D3C3E98A2}"/>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0040DB3-D654-B040-AAC8-F52E8770EEB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4" name="Footer Placeholder 3">
            <a:extLst>
              <a:ext uri="{FF2B5EF4-FFF2-40B4-BE49-F238E27FC236}">
                <a16:creationId xmlns:a16="http://schemas.microsoft.com/office/drawing/2014/main" id="{70C4D577-B7F9-3244-A784-A08885D760F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34F1540-9ECA-BC40-A921-8A280F7E69A9}"/>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1090677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B4D737-D412-A24D-A6C8-A5C69C5AC9F8}"/>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3" name="Footer Placeholder 2">
            <a:extLst>
              <a:ext uri="{FF2B5EF4-FFF2-40B4-BE49-F238E27FC236}">
                <a16:creationId xmlns:a16="http://schemas.microsoft.com/office/drawing/2014/main" id="{4AF5F938-8D22-9D4B-A327-3E68DDCE69A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73E5580-9D6A-D647-A29B-BBA93CEACC48}"/>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1389360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96C0E-AD56-D347-8937-769D4D9CFC2D}"/>
              </a:ext>
            </a:extLst>
          </p:cNvPr>
          <p:cNvSpPr>
            <a:spLocks noGrp="1"/>
          </p:cNvSpPr>
          <p:nvPr>
            <p:ph type="title"/>
          </p:nvPr>
        </p:nvSpPr>
        <p:spPr>
          <a:xfrm>
            <a:off x="630238" y="457200"/>
            <a:ext cx="2949575"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0BBF4CC7-4D02-C846-B09A-CB6C3149CDCC}"/>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D7A44489-0A9C-674D-8351-922E69DD9121}"/>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2C280FF-46B6-2042-AC77-8A567BF41B6D}"/>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886C6707-6BFC-B541-B45F-3085CD0D8A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A846D43-D3F5-FF4F-B7B8-4A683BF67BEC}"/>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1948497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5F750-43F9-CA4D-BEC9-F3E0CD12624F}"/>
              </a:ext>
            </a:extLst>
          </p:cNvPr>
          <p:cNvSpPr>
            <a:spLocks noGrp="1"/>
          </p:cNvSpPr>
          <p:nvPr>
            <p:ph type="title"/>
          </p:nvPr>
        </p:nvSpPr>
        <p:spPr>
          <a:xfrm>
            <a:off x="630238" y="457200"/>
            <a:ext cx="2949575"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E927D3FE-23BB-F64A-B4C5-01C16200BFA2}"/>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6DE4C0E-4F92-3E4B-9AC1-0973A7ADCDAF}"/>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A38508C-3999-2D43-9B3B-620119C1BA4B}"/>
              </a:ext>
            </a:extLst>
          </p:cNvPr>
          <p:cNvSpPr>
            <a:spLocks noGrp="1"/>
          </p:cNvSpPr>
          <p:nvPr>
            <p:ph type="dt" sz="half" idx="10"/>
          </p:nvPr>
        </p:nvSpPr>
        <p:spPr/>
        <p:txBody>
          <a:bodyPr/>
          <a:lstStyle/>
          <a:p>
            <a:fld id="{E0B62E54-22B2-2B41-8F43-182A0796CDD1}" type="datetimeFigureOut">
              <a:rPr lang="en-US" smtClean="0"/>
              <a:t>5/13/2025</a:t>
            </a:fld>
            <a:endParaRPr lang="en-US"/>
          </a:p>
        </p:txBody>
      </p:sp>
      <p:sp>
        <p:nvSpPr>
          <p:cNvPr id="6" name="Footer Placeholder 5">
            <a:extLst>
              <a:ext uri="{FF2B5EF4-FFF2-40B4-BE49-F238E27FC236}">
                <a16:creationId xmlns:a16="http://schemas.microsoft.com/office/drawing/2014/main" id="{4666D0A1-A9D1-3242-A2E4-96053CC2F89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FC8DE66-B8C3-3F4C-9114-0523D355FEB5}"/>
              </a:ext>
            </a:extLst>
          </p:cNvPr>
          <p:cNvSpPr>
            <a:spLocks noGrp="1"/>
          </p:cNvSpPr>
          <p:nvPr>
            <p:ph type="sldNum" sz="quarter" idx="12"/>
          </p:nvPr>
        </p:nvSpPr>
        <p:spPr/>
        <p:txBody>
          <a:bodyPr/>
          <a:lstStyle/>
          <a:p>
            <a:fld id="{6952D95F-6774-234E-BFE2-2DA5EDB5D8AC}" type="slidenum">
              <a:rPr lang="en-US" smtClean="0"/>
              <a:t>‹#›</a:t>
            </a:fld>
            <a:endParaRPr lang="en-US"/>
          </a:p>
        </p:txBody>
      </p:sp>
    </p:spTree>
    <p:extLst>
      <p:ext uri="{BB962C8B-B14F-4D97-AF65-F5344CB8AC3E}">
        <p14:creationId xmlns:p14="http://schemas.microsoft.com/office/powerpoint/2010/main" val="2307152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1F2F3"/>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B3D842-0C34-B942-880D-5E8B5B9D30F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5F50B76-778C-4047-B4F9-7A7C600502D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EFE28BE-390E-3B4B-B6C3-5D096B7F4EC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D80460F7-A8AE-854E-8AFF-6FFCCE710F01}"/>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3D1CA4-05F9-1149-998D-8520BF326B36}"/>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2D95F-6774-234E-BFE2-2DA5EDB5D8AC}" type="slidenum">
              <a:rPr lang="en-US" smtClean="0"/>
              <a:t>‹#›</a:t>
            </a:fld>
            <a:endParaRPr lang="en-US"/>
          </a:p>
        </p:txBody>
      </p:sp>
      <p:pic>
        <p:nvPicPr>
          <p:cNvPr id="7" name="Picture 6">
            <a:extLst>
              <a:ext uri="{FF2B5EF4-FFF2-40B4-BE49-F238E27FC236}">
                <a16:creationId xmlns:a16="http://schemas.microsoft.com/office/drawing/2014/main" id="{953225DE-1399-5A49-AD71-501D0A91CA88}"/>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194441" y="6275922"/>
            <a:ext cx="1396182" cy="410755"/>
          </a:xfrm>
          <a:prstGeom prst="rect">
            <a:avLst/>
          </a:prstGeom>
        </p:spPr>
      </p:pic>
    </p:spTree>
    <p:extLst>
      <p:ext uri="{BB962C8B-B14F-4D97-AF65-F5344CB8AC3E}">
        <p14:creationId xmlns:p14="http://schemas.microsoft.com/office/powerpoint/2010/main" val="1309803808"/>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99" r:id="rId12"/>
    <p:sldLayoutId id="2147483700" r:id="rId13"/>
  </p:sldLayoutIdLst>
  <p:txStyles>
    <p:titleStyle>
      <a:lvl1pPr algn="l" defTabSz="914400" rtl="0" eaLnBrk="1" latinLnBrk="0" hangingPunct="1">
        <a:lnSpc>
          <a:spcPct val="90000"/>
        </a:lnSpc>
        <a:spcBef>
          <a:spcPct val="0"/>
        </a:spcBef>
        <a:buNone/>
        <a:defRPr sz="4400" b="1" kern="1200">
          <a:solidFill>
            <a:srgbClr val="2E2D6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4"/>
        </a:buClr>
        <a:buFont typeface="Wingdings" pitchFamily="2" charset="2"/>
        <a:buChar char="§"/>
        <a:defRPr sz="2800" kern="1200">
          <a:solidFill>
            <a:srgbClr val="505050"/>
          </a:solidFill>
          <a:latin typeface="+mn-lt"/>
          <a:ea typeface="+mn-ea"/>
          <a:cs typeface="+mn-cs"/>
        </a:defRPr>
      </a:lvl1pPr>
      <a:lvl2pPr marL="685800" indent="-228600" algn="l" defTabSz="914400" rtl="0" eaLnBrk="1" latinLnBrk="0" hangingPunct="1">
        <a:lnSpc>
          <a:spcPct val="90000"/>
        </a:lnSpc>
        <a:spcBef>
          <a:spcPts val="500"/>
        </a:spcBef>
        <a:buClr>
          <a:schemeClr val="accent4"/>
        </a:buClr>
        <a:buFont typeface="Wingdings" pitchFamily="2" charset="2"/>
        <a:buChar char="§"/>
        <a:defRPr sz="2400" kern="1200">
          <a:solidFill>
            <a:srgbClr val="505050"/>
          </a:solidFill>
          <a:latin typeface="+mn-lt"/>
          <a:ea typeface="+mn-ea"/>
          <a:cs typeface="+mn-cs"/>
        </a:defRPr>
      </a:lvl2pPr>
      <a:lvl3pPr marL="1143000" indent="-228600" algn="l" defTabSz="914400" rtl="0" eaLnBrk="1" latinLnBrk="0" hangingPunct="1">
        <a:lnSpc>
          <a:spcPct val="90000"/>
        </a:lnSpc>
        <a:spcBef>
          <a:spcPts val="500"/>
        </a:spcBef>
        <a:buClr>
          <a:schemeClr val="accent4"/>
        </a:buClr>
        <a:buFont typeface="Wingdings" pitchFamily="2" charset="2"/>
        <a:buChar char="§"/>
        <a:defRPr sz="2000" kern="1200">
          <a:solidFill>
            <a:srgbClr val="505050"/>
          </a:solidFill>
          <a:latin typeface="+mn-lt"/>
          <a:ea typeface="+mn-ea"/>
          <a:cs typeface="+mn-cs"/>
        </a:defRPr>
      </a:lvl3pPr>
      <a:lvl4pPr marL="1600200" indent="-228600" algn="l" defTabSz="914400" rtl="0" eaLnBrk="1" latinLnBrk="0" hangingPunct="1">
        <a:lnSpc>
          <a:spcPct val="90000"/>
        </a:lnSpc>
        <a:spcBef>
          <a:spcPts val="500"/>
        </a:spcBef>
        <a:buClr>
          <a:schemeClr val="accent4"/>
        </a:buClr>
        <a:buFont typeface="Wingdings" pitchFamily="2" charset="2"/>
        <a:buChar char="§"/>
        <a:defRPr sz="1800" kern="1200">
          <a:solidFill>
            <a:srgbClr val="505050"/>
          </a:solidFill>
          <a:latin typeface="+mn-lt"/>
          <a:ea typeface="+mn-ea"/>
          <a:cs typeface="+mn-cs"/>
        </a:defRPr>
      </a:lvl4pPr>
      <a:lvl5pPr marL="2057400" indent="-228600" algn="l" defTabSz="914400" rtl="0" eaLnBrk="1" latinLnBrk="0" hangingPunct="1">
        <a:lnSpc>
          <a:spcPct val="90000"/>
        </a:lnSpc>
        <a:spcBef>
          <a:spcPts val="500"/>
        </a:spcBef>
        <a:buClr>
          <a:schemeClr val="accent4"/>
        </a:buClr>
        <a:buFont typeface="Wingdings" pitchFamily="2" charset="2"/>
        <a:buChar char="§"/>
        <a:defRPr sz="1800" kern="1200">
          <a:solidFill>
            <a:srgbClr val="5050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1F2F3"/>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6B3D842-0C34-B942-880D-5E8B5B9D30F6}"/>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5F50B76-778C-4047-B4F9-7A7C600502DE}"/>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6EFE28BE-390E-3B4B-B6C3-5D096B7F4ECA}"/>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B62E54-22B2-2B41-8F43-182A0796CDD1}" type="datetimeFigureOut">
              <a:rPr lang="en-US" smtClean="0"/>
              <a:t>5/13/2025</a:t>
            </a:fld>
            <a:endParaRPr lang="en-US"/>
          </a:p>
        </p:txBody>
      </p:sp>
      <p:sp>
        <p:nvSpPr>
          <p:cNvPr id="5" name="Footer Placeholder 4">
            <a:extLst>
              <a:ext uri="{FF2B5EF4-FFF2-40B4-BE49-F238E27FC236}">
                <a16:creationId xmlns:a16="http://schemas.microsoft.com/office/drawing/2014/main" id="{D80460F7-A8AE-854E-8AFF-6FFCCE710F01}"/>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23D1CA4-05F9-1149-998D-8520BF326B36}"/>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52D95F-6774-234E-BFE2-2DA5EDB5D8AC}" type="slidenum">
              <a:rPr lang="en-US" smtClean="0"/>
              <a:t>‹#›</a:t>
            </a:fld>
            <a:endParaRPr lang="en-US"/>
          </a:p>
        </p:txBody>
      </p:sp>
    </p:spTree>
    <p:extLst>
      <p:ext uri="{BB962C8B-B14F-4D97-AF65-F5344CB8AC3E}">
        <p14:creationId xmlns:p14="http://schemas.microsoft.com/office/powerpoint/2010/main" val="1953855346"/>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defTabSz="914400" rtl="0" eaLnBrk="1" latinLnBrk="0" hangingPunct="1">
        <a:lnSpc>
          <a:spcPct val="90000"/>
        </a:lnSpc>
        <a:spcBef>
          <a:spcPct val="0"/>
        </a:spcBef>
        <a:buNone/>
        <a:defRPr sz="4400" b="1" kern="1200">
          <a:solidFill>
            <a:srgbClr val="2E2D62"/>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4"/>
        </a:buClr>
        <a:buFont typeface="Wingdings" pitchFamily="2" charset="2"/>
        <a:buChar char="§"/>
        <a:defRPr sz="2800" kern="1200">
          <a:solidFill>
            <a:srgbClr val="505050"/>
          </a:solidFill>
          <a:latin typeface="+mn-lt"/>
          <a:ea typeface="+mn-ea"/>
          <a:cs typeface="+mn-cs"/>
        </a:defRPr>
      </a:lvl1pPr>
      <a:lvl2pPr marL="685800" indent="-228600" algn="l" defTabSz="914400" rtl="0" eaLnBrk="1" latinLnBrk="0" hangingPunct="1">
        <a:lnSpc>
          <a:spcPct val="90000"/>
        </a:lnSpc>
        <a:spcBef>
          <a:spcPts val="500"/>
        </a:spcBef>
        <a:buClr>
          <a:schemeClr val="accent4"/>
        </a:buClr>
        <a:buFont typeface="Wingdings" pitchFamily="2" charset="2"/>
        <a:buChar char="§"/>
        <a:defRPr sz="2400" kern="1200">
          <a:solidFill>
            <a:srgbClr val="505050"/>
          </a:solidFill>
          <a:latin typeface="+mn-lt"/>
          <a:ea typeface="+mn-ea"/>
          <a:cs typeface="+mn-cs"/>
        </a:defRPr>
      </a:lvl2pPr>
      <a:lvl3pPr marL="1143000" indent="-228600" algn="l" defTabSz="914400" rtl="0" eaLnBrk="1" latinLnBrk="0" hangingPunct="1">
        <a:lnSpc>
          <a:spcPct val="90000"/>
        </a:lnSpc>
        <a:spcBef>
          <a:spcPts val="500"/>
        </a:spcBef>
        <a:buClr>
          <a:schemeClr val="accent4"/>
        </a:buClr>
        <a:buFont typeface="Wingdings" pitchFamily="2" charset="2"/>
        <a:buChar char="§"/>
        <a:defRPr sz="2000" kern="1200">
          <a:solidFill>
            <a:srgbClr val="505050"/>
          </a:solidFill>
          <a:latin typeface="+mn-lt"/>
          <a:ea typeface="+mn-ea"/>
          <a:cs typeface="+mn-cs"/>
        </a:defRPr>
      </a:lvl3pPr>
      <a:lvl4pPr marL="1600200" indent="-228600" algn="l" defTabSz="914400" rtl="0" eaLnBrk="1" latinLnBrk="0" hangingPunct="1">
        <a:lnSpc>
          <a:spcPct val="90000"/>
        </a:lnSpc>
        <a:spcBef>
          <a:spcPts val="500"/>
        </a:spcBef>
        <a:buClr>
          <a:schemeClr val="accent4"/>
        </a:buClr>
        <a:buFont typeface="Wingdings" pitchFamily="2" charset="2"/>
        <a:buChar char="§"/>
        <a:defRPr sz="1800" kern="1200">
          <a:solidFill>
            <a:srgbClr val="505050"/>
          </a:solidFill>
          <a:latin typeface="+mn-lt"/>
          <a:ea typeface="+mn-ea"/>
          <a:cs typeface="+mn-cs"/>
        </a:defRPr>
      </a:lvl4pPr>
      <a:lvl5pPr marL="2057400" indent="-228600" algn="l" defTabSz="914400" rtl="0" eaLnBrk="1" latinLnBrk="0" hangingPunct="1">
        <a:lnSpc>
          <a:spcPct val="90000"/>
        </a:lnSpc>
        <a:spcBef>
          <a:spcPts val="500"/>
        </a:spcBef>
        <a:buClr>
          <a:schemeClr val="accent4"/>
        </a:buClr>
        <a:buFont typeface="Wingdings" pitchFamily="2" charset="2"/>
        <a:buChar char="§"/>
        <a:defRPr sz="1800" kern="1200">
          <a:solidFill>
            <a:srgbClr val="505050"/>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mailto:Martin.Farley@ukri.org"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hyperlink" Target="https://bmjopen.bmj.com/content/14/1/e075755" TargetMode="External"/><Relationship Id="rId3" Type="http://schemas.openxmlformats.org/officeDocument/2006/relationships/hyperlink" Target="https://news-archive.exeter.ac.uk/homepage/title_850346_en.html" TargetMode="External"/><Relationship Id="rId7" Type="http://schemas.openxmlformats.org/officeDocument/2006/relationships/hyperlink" Target="https://www.nature.com/articles/s43588-023-00461-y"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hyperlink" Target="https://ohbm-environment.org/carbon-tracker-toolboxes/" TargetMode="External"/><Relationship Id="rId5" Type="http://schemas.openxmlformats.org/officeDocument/2006/relationships/hyperlink" Target="https://mlco2.github.io/codecarbon/index.html" TargetMode="External"/><Relationship Id="rId10" Type="http://schemas.openxmlformats.org/officeDocument/2006/relationships/hyperlink" Target="https://greened.rcem.ac.uk/" TargetMode="External"/><Relationship Id="rId4" Type="http://schemas.openxmlformats.org/officeDocument/2006/relationships/hyperlink" Target="https://docs.google.com/forms/d/e/1FAIpQLSdR3-FrPrjjrdsJFxgWjPLcCatIAAkn2Q--ZXYiyjAMUN-OLg/viewform" TargetMode="External"/><Relationship Id="rId9" Type="http://schemas.openxmlformats.org/officeDocument/2006/relationships/hyperlink" Target="https://greenlabs.eflm.eu/"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A picture containing device&#10;&#10;Description automatically generated">
            <a:extLst>
              <a:ext uri="{FF2B5EF4-FFF2-40B4-BE49-F238E27FC236}">
                <a16:creationId xmlns:a16="http://schemas.microsoft.com/office/drawing/2014/main" id="{7D3C9566-8825-4F90-BEA5-056D232AA593}"/>
              </a:ext>
            </a:extLst>
          </p:cNvPr>
          <p:cNvPicPr>
            <a:picLocks noChangeAspect="1"/>
          </p:cNvPicPr>
          <p:nvPr/>
        </p:nvPicPr>
        <p:blipFill rotWithShape="1">
          <a:blip r:embed="rId3"/>
          <a:srcRect l="15470"/>
          <a:stretch/>
        </p:blipFill>
        <p:spPr>
          <a:xfrm rot="10800000">
            <a:off x="4208046" y="0"/>
            <a:ext cx="4935954" cy="6915714"/>
          </a:xfrm>
          <a:prstGeom prst="rect">
            <a:avLst/>
          </a:prstGeom>
        </p:spPr>
      </p:pic>
      <p:sp>
        <p:nvSpPr>
          <p:cNvPr id="2" name="TextBox 1">
            <a:extLst>
              <a:ext uri="{FF2B5EF4-FFF2-40B4-BE49-F238E27FC236}">
                <a16:creationId xmlns:a16="http://schemas.microsoft.com/office/drawing/2014/main" id="{6BF786C7-958F-604F-B3EC-8B1789334F2C}"/>
              </a:ext>
            </a:extLst>
          </p:cNvPr>
          <p:cNvSpPr txBox="1"/>
          <p:nvPr/>
        </p:nvSpPr>
        <p:spPr>
          <a:xfrm>
            <a:off x="923312" y="2166794"/>
            <a:ext cx="7863071" cy="1200329"/>
          </a:xfrm>
          <a:prstGeom prst="rect">
            <a:avLst/>
          </a:prstGeom>
          <a:noFill/>
        </p:spPr>
        <p:txBody>
          <a:bodyPr wrap="square" lIns="91440" tIns="45720" rIns="91440" bIns="45720" rtlCol="0" anchor="t">
            <a:spAutoFit/>
          </a:bodyPr>
          <a:lstStyle/>
          <a:p>
            <a:r>
              <a:rPr lang="en-US" sz="3600" b="1" spc="-150" dirty="0">
                <a:solidFill>
                  <a:srgbClr val="002060"/>
                </a:solidFill>
                <a:latin typeface="Arial"/>
                <a:cs typeface="Arial"/>
              </a:rPr>
              <a:t>Sustainable Practice and Research Knowledge (SPARK) Hub</a:t>
            </a:r>
            <a:endParaRPr lang="en-US" sz="3600" b="1" spc="-150" dirty="0">
              <a:solidFill>
                <a:srgbClr val="002060"/>
              </a:solidFill>
              <a:latin typeface="Arial" panose="020B0604020202020204" pitchFamily="34" charset="0"/>
              <a:cs typeface="Arial" panose="020B0604020202020204" pitchFamily="34" charset="0"/>
            </a:endParaRPr>
          </a:p>
        </p:txBody>
      </p:sp>
      <p:pic>
        <p:nvPicPr>
          <p:cNvPr id="8" name="Picture 7" descr="A close up of a sign&#10;&#10;Description automatically generated">
            <a:extLst>
              <a:ext uri="{FF2B5EF4-FFF2-40B4-BE49-F238E27FC236}">
                <a16:creationId xmlns:a16="http://schemas.microsoft.com/office/drawing/2014/main" id="{F23612A2-9D1D-2D44-9973-F725E449FA3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8512" y="198944"/>
            <a:ext cx="2138298" cy="630467"/>
          </a:xfrm>
          <a:prstGeom prst="rect">
            <a:avLst/>
          </a:prstGeom>
        </p:spPr>
      </p:pic>
      <p:pic>
        <p:nvPicPr>
          <p:cNvPr id="10" name="Picture 9">
            <a:extLst>
              <a:ext uri="{FF2B5EF4-FFF2-40B4-BE49-F238E27FC236}">
                <a16:creationId xmlns:a16="http://schemas.microsoft.com/office/drawing/2014/main" id="{BD8977B7-B5C3-4EAA-BE2C-0DB5BD380E4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35969" t="725" r="11667" b="4865"/>
          <a:stretch/>
        </p:blipFill>
        <p:spPr>
          <a:xfrm>
            <a:off x="2510389" y="-168269"/>
            <a:ext cx="6767178" cy="6863010"/>
          </a:xfrm>
          <a:prstGeom prst="rect">
            <a:avLst/>
          </a:prstGeom>
        </p:spPr>
      </p:pic>
    </p:spTree>
    <p:extLst>
      <p:ext uri="{BB962C8B-B14F-4D97-AF65-F5344CB8AC3E}">
        <p14:creationId xmlns:p14="http://schemas.microsoft.com/office/powerpoint/2010/main" val="260550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77CB9-3FDF-86AB-C344-F9D114FA3BA0}"/>
              </a:ext>
            </a:extLst>
          </p:cNvPr>
          <p:cNvSpPr>
            <a:spLocks noGrp="1"/>
          </p:cNvSpPr>
          <p:nvPr>
            <p:ph type="title"/>
          </p:nvPr>
        </p:nvSpPr>
        <p:spPr/>
        <p:txBody>
          <a:bodyPr/>
          <a:lstStyle/>
          <a:p>
            <a:r>
              <a:rPr lang="en-GB" dirty="0"/>
              <a:t>What have we done? </a:t>
            </a:r>
          </a:p>
        </p:txBody>
      </p:sp>
      <p:sp>
        <p:nvSpPr>
          <p:cNvPr id="3" name="Content Placeholder 2">
            <a:extLst>
              <a:ext uri="{FF2B5EF4-FFF2-40B4-BE49-F238E27FC236}">
                <a16:creationId xmlns:a16="http://schemas.microsoft.com/office/drawing/2014/main" id="{8A3B9478-D6D7-31D2-5FE9-E7DFB6C2E68B}"/>
              </a:ext>
            </a:extLst>
          </p:cNvPr>
          <p:cNvSpPr>
            <a:spLocks noGrp="1"/>
          </p:cNvSpPr>
          <p:nvPr>
            <p:ph idx="1"/>
          </p:nvPr>
        </p:nvSpPr>
        <p:spPr>
          <a:xfrm>
            <a:off x="628650" y="1690688"/>
            <a:ext cx="7886700" cy="4280204"/>
          </a:xfrm>
        </p:spPr>
        <p:txBody>
          <a:bodyPr>
            <a:normAutofit fontScale="85000" lnSpcReduction="20000"/>
          </a:bodyPr>
          <a:lstStyle/>
          <a:p>
            <a:r>
              <a:rPr lang="en-GB" dirty="0"/>
              <a:t>Initiated a working group of funders who met to review specification of a website and governance </a:t>
            </a:r>
          </a:p>
          <a:p>
            <a:r>
              <a:rPr lang="en-GB" dirty="0"/>
              <a:t>Conducted a public procurement for website developers</a:t>
            </a:r>
          </a:p>
          <a:p>
            <a:r>
              <a:rPr lang="en-GB" dirty="0"/>
              <a:t>Conducted at 15 workshops with RPOs and experts. Sought engagement beyond Europe, with colleagues in Australia &amp; the US</a:t>
            </a:r>
          </a:p>
          <a:p>
            <a:r>
              <a:rPr lang="en-GB" dirty="0"/>
              <a:t>Projected costing completed</a:t>
            </a:r>
          </a:p>
          <a:p>
            <a:r>
              <a:rPr lang="en-GB" dirty="0"/>
              <a:t>Started website development, and done a visual identity</a:t>
            </a:r>
          </a:p>
          <a:p>
            <a:r>
              <a:rPr lang="en-GB" dirty="0"/>
              <a:t>Developed calculators for common office / laboratory equipment </a:t>
            </a:r>
          </a:p>
          <a:p>
            <a:r>
              <a:rPr lang="en-GB" dirty="0"/>
              <a:t>Co-developing training</a:t>
            </a:r>
          </a:p>
          <a:p>
            <a:endParaRPr lang="en-GB" dirty="0"/>
          </a:p>
          <a:p>
            <a:endParaRPr lang="en-GB" dirty="0"/>
          </a:p>
        </p:txBody>
      </p:sp>
    </p:spTree>
    <p:extLst>
      <p:ext uri="{BB962C8B-B14F-4D97-AF65-F5344CB8AC3E}">
        <p14:creationId xmlns:p14="http://schemas.microsoft.com/office/powerpoint/2010/main" val="2756129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A46E535-A8BD-9E4B-9F83-F02DE0F05D29}"/>
              </a:ext>
            </a:extLst>
          </p:cNvPr>
          <p:cNvSpPr/>
          <p:nvPr/>
        </p:nvSpPr>
        <p:spPr>
          <a:xfrm>
            <a:off x="805104" y="1704628"/>
            <a:ext cx="7911396" cy="4960332"/>
          </a:xfrm>
          <a:prstGeom prst="rect">
            <a:avLst/>
          </a:prstGeom>
        </p:spPr>
        <p:txBody>
          <a:bodyPr wrap="square">
            <a:spAutoFit/>
          </a:bodyPr>
          <a:lstStyle/>
          <a:p>
            <a:pPr fontAlgn="base">
              <a:spcAft>
                <a:spcPts val="1000"/>
              </a:spcAft>
            </a:pPr>
            <a:r>
              <a:rPr lang="en-GB" sz="2800" b="1" spc="-100" dirty="0">
                <a:solidFill>
                  <a:srgbClr val="2E2D62"/>
                </a:solidFill>
                <a:latin typeface="Arial" panose="020B0604020202020204" pitchFamily="34" charset="0"/>
                <a:cs typeface="Arial" panose="020B0604020202020204" pitchFamily="34" charset="0"/>
              </a:rPr>
              <a:t>Does this sound like a helpful idea for Physics?</a:t>
            </a:r>
            <a:endParaRPr lang="en-GB" sz="2800" dirty="0">
              <a:solidFill>
                <a:srgbClr val="505050"/>
              </a:solidFill>
              <a:latin typeface="Arial" panose="020B0604020202020204" pitchFamily="34" charset="0"/>
              <a:cs typeface="Arial" panose="020B0604020202020204" pitchFamily="34" charset="0"/>
            </a:endParaRPr>
          </a:p>
          <a:p>
            <a:pPr marL="342900" indent="-342900" fontAlgn="base">
              <a:buFont typeface="Arial" panose="020B0604020202020204" pitchFamily="34" charset="0"/>
              <a:buChar char="•"/>
            </a:pPr>
            <a:r>
              <a:rPr lang="en-GB" sz="2800" dirty="0">
                <a:solidFill>
                  <a:srgbClr val="505050"/>
                </a:solidFill>
                <a:latin typeface="Arial" panose="020B0604020202020204" pitchFamily="34" charset="0"/>
                <a:cs typeface="Arial" panose="020B0604020202020204" pitchFamily="34" charset="0"/>
              </a:rPr>
              <a:t>Please get in touch! </a:t>
            </a:r>
          </a:p>
          <a:p>
            <a:pPr marL="342900" indent="-342900" fontAlgn="base">
              <a:buFont typeface="Arial" panose="020B0604020202020204" pitchFamily="34" charset="0"/>
              <a:buChar char="•"/>
            </a:pPr>
            <a:r>
              <a:rPr lang="en-GB" sz="2800" dirty="0">
                <a:solidFill>
                  <a:srgbClr val="505050"/>
                </a:solidFill>
                <a:latin typeface="Arial" panose="020B0604020202020204" pitchFamily="34" charset="0"/>
                <a:cs typeface="Arial" panose="020B0604020202020204" pitchFamily="34" charset="0"/>
              </a:rPr>
              <a:t>We are running small workshops to engage on this topic </a:t>
            </a:r>
          </a:p>
          <a:p>
            <a:pPr marL="342900" indent="-342900" fontAlgn="base">
              <a:buFont typeface="Arial" panose="020B0604020202020204" pitchFamily="34" charset="0"/>
              <a:buChar char="•"/>
            </a:pPr>
            <a:endParaRPr lang="en-GB" sz="2800" dirty="0">
              <a:solidFill>
                <a:srgbClr val="505050"/>
              </a:solidFill>
              <a:latin typeface="Arial" panose="020B0604020202020204" pitchFamily="34" charset="0"/>
              <a:cs typeface="Arial" panose="020B0604020202020204" pitchFamily="34" charset="0"/>
            </a:endParaRPr>
          </a:p>
          <a:p>
            <a:pPr fontAlgn="base"/>
            <a:r>
              <a:rPr lang="en-GB" sz="2800" dirty="0">
                <a:solidFill>
                  <a:srgbClr val="505050"/>
                </a:solidFill>
                <a:latin typeface="Arial" panose="020B0604020202020204" pitchFamily="34" charset="0"/>
                <a:cs typeface="Arial" panose="020B0604020202020204" pitchFamily="34" charset="0"/>
                <a:hlinkClick r:id="rId3"/>
              </a:rPr>
              <a:t>Martin.Farley@ukri.org</a:t>
            </a:r>
            <a:r>
              <a:rPr lang="en-GB" sz="2800" dirty="0">
                <a:solidFill>
                  <a:srgbClr val="505050"/>
                </a:solidFill>
                <a:latin typeface="Arial" panose="020B0604020202020204" pitchFamily="34" charset="0"/>
                <a:cs typeface="Arial" panose="020B0604020202020204" pitchFamily="34" charset="0"/>
              </a:rPr>
              <a:t> </a:t>
            </a:r>
          </a:p>
          <a:p>
            <a:pPr fontAlgn="base"/>
            <a:endParaRPr lang="en-GB" sz="2800" dirty="0">
              <a:solidFill>
                <a:srgbClr val="505050"/>
              </a:solidFill>
              <a:latin typeface="Arial" panose="020B0604020202020204" pitchFamily="34" charset="0"/>
              <a:cs typeface="Arial" panose="020B0604020202020204" pitchFamily="34" charset="0"/>
            </a:endParaRPr>
          </a:p>
          <a:p>
            <a:pPr fontAlgn="base"/>
            <a:r>
              <a:rPr lang="en-GB" sz="2800" u="sng" dirty="0">
                <a:solidFill>
                  <a:srgbClr val="505050"/>
                </a:solidFill>
                <a:latin typeface="Arial" panose="020B0604020202020204" pitchFamily="34" charset="0"/>
                <a:cs typeface="Arial" panose="020B0604020202020204" pitchFamily="34" charset="0"/>
              </a:rPr>
              <a:t>We want to support a more sustainable research sector</a:t>
            </a:r>
          </a:p>
          <a:p>
            <a:pPr marL="342900" indent="-342900" fontAlgn="base">
              <a:buFont typeface="Arial" panose="020B0604020202020204" pitchFamily="34" charset="0"/>
              <a:buChar char="•"/>
            </a:pPr>
            <a:endParaRPr lang="en-GB" sz="2800" dirty="0">
              <a:solidFill>
                <a:srgbClr val="505050"/>
              </a:solidFill>
              <a:latin typeface="Arial" panose="020B0604020202020204" pitchFamily="34" charset="0"/>
              <a:cs typeface="Arial" panose="020B0604020202020204" pitchFamily="34" charset="0"/>
            </a:endParaRPr>
          </a:p>
          <a:p>
            <a:pPr marL="342900" indent="-342900" fontAlgn="base">
              <a:buFont typeface="Arial" panose="020B0604020202020204" pitchFamily="34" charset="0"/>
              <a:buChar char="•"/>
            </a:pPr>
            <a:endParaRPr lang="en-GB" sz="2800" dirty="0">
              <a:solidFill>
                <a:srgbClr val="50505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8A053600-F1BB-6A4E-80A2-95565583D61C}"/>
              </a:ext>
            </a:extLst>
          </p:cNvPr>
          <p:cNvSpPr txBox="1"/>
          <p:nvPr/>
        </p:nvSpPr>
        <p:spPr>
          <a:xfrm>
            <a:off x="512197" y="443156"/>
            <a:ext cx="8497210" cy="646331"/>
          </a:xfrm>
          <a:prstGeom prst="rect">
            <a:avLst/>
          </a:prstGeom>
          <a:noFill/>
        </p:spPr>
        <p:txBody>
          <a:bodyPr wrap="square" rtlCol="0" anchor="t">
            <a:spAutoFit/>
          </a:bodyPr>
          <a:lstStyle/>
          <a:p>
            <a:r>
              <a:rPr lang="en-US" sz="3600" b="1" spc="-150" dirty="0">
                <a:solidFill>
                  <a:srgbClr val="2E2D62"/>
                </a:solidFill>
                <a:latin typeface="Arial" panose="020B0604020202020204" pitchFamily="34" charset="0"/>
                <a:cs typeface="Arial" panose="020B0604020202020204" pitchFamily="34" charset="0"/>
              </a:rPr>
              <a:t>Next Steps</a:t>
            </a:r>
          </a:p>
        </p:txBody>
      </p:sp>
      <p:grpSp>
        <p:nvGrpSpPr>
          <p:cNvPr id="4" name="Group 3">
            <a:extLst>
              <a:ext uri="{FF2B5EF4-FFF2-40B4-BE49-F238E27FC236}">
                <a16:creationId xmlns:a16="http://schemas.microsoft.com/office/drawing/2014/main" id="{58E15F19-7D11-8FFD-BA8B-69691055DE52}"/>
              </a:ext>
            </a:extLst>
          </p:cNvPr>
          <p:cNvGrpSpPr/>
          <p:nvPr/>
        </p:nvGrpSpPr>
        <p:grpSpPr>
          <a:xfrm>
            <a:off x="8067040" y="6339510"/>
            <a:ext cx="1076960" cy="284480"/>
            <a:chOff x="8067039" y="6431281"/>
            <a:chExt cx="1076960" cy="284480"/>
          </a:xfrm>
        </p:grpSpPr>
        <p:sp>
          <p:nvSpPr>
            <p:cNvPr id="5" name="Rectangle 4">
              <a:extLst>
                <a:ext uri="{FF2B5EF4-FFF2-40B4-BE49-F238E27FC236}">
                  <a16:creationId xmlns:a16="http://schemas.microsoft.com/office/drawing/2014/main" id="{5F14368D-1F3E-57B3-C99A-3A2F828A0E98}"/>
                </a:ext>
              </a:extLst>
            </p:cNvPr>
            <p:cNvSpPr/>
            <p:nvPr/>
          </p:nvSpPr>
          <p:spPr>
            <a:xfrm>
              <a:off x="8067039" y="6431281"/>
              <a:ext cx="1076960" cy="284480"/>
            </a:xfrm>
            <a:prstGeom prst="rect">
              <a:avLst/>
            </a:prstGeom>
            <a:solidFill>
              <a:srgbClr val="F1F2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black and grey logo&#10;&#10;Description automatically generated with medium confidence">
              <a:extLst>
                <a:ext uri="{FF2B5EF4-FFF2-40B4-BE49-F238E27FC236}">
                  <a16:creationId xmlns:a16="http://schemas.microsoft.com/office/drawing/2014/main" id="{9FBE26DA-08A1-9D95-8425-C351F6E0E331}"/>
                </a:ext>
              </a:extLst>
            </p:cNvPr>
            <p:cNvPicPr>
              <a:picLocks noChangeAspect="1"/>
            </p:cNvPicPr>
            <p:nvPr/>
          </p:nvPicPr>
          <p:blipFill>
            <a:blip r:embed="rId4"/>
            <a:stretch>
              <a:fillRect/>
            </a:stretch>
          </p:blipFill>
          <p:spPr>
            <a:xfrm>
              <a:off x="8242999" y="6480241"/>
              <a:ext cx="766407" cy="204315"/>
            </a:xfrm>
            <a:prstGeom prst="rect">
              <a:avLst/>
            </a:prstGeom>
          </p:spPr>
        </p:pic>
      </p:grpSp>
    </p:spTree>
    <p:extLst>
      <p:ext uri="{BB962C8B-B14F-4D97-AF65-F5344CB8AC3E}">
        <p14:creationId xmlns:p14="http://schemas.microsoft.com/office/powerpoint/2010/main" val="2237826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10" name="Picture 9" descr="A blue text on a black background&#10;&#10;Description automatically generated">
            <a:extLst>
              <a:ext uri="{FF2B5EF4-FFF2-40B4-BE49-F238E27FC236}">
                <a16:creationId xmlns:a16="http://schemas.microsoft.com/office/drawing/2014/main" id="{303DE153-EECB-AD1D-AE4D-83BB6E80EBDB}"/>
              </a:ext>
            </a:extLst>
          </p:cNvPr>
          <p:cNvPicPr>
            <a:picLocks noChangeAspect="1"/>
          </p:cNvPicPr>
          <p:nvPr/>
        </p:nvPicPr>
        <p:blipFill>
          <a:blip r:embed="rId4"/>
          <a:stretch>
            <a:fillRect/>
          </a:stretch>
        </p:blipFill>
        <p:spPr>
          <a:xfrm>
            <a:off x="207114" y="2197389"/>
            <a:ext cx="6132186" cy="1231611"/>
          </a:xfrm>
          <a:prstGeom prst="rect">
            <a:avLst/>
          </a:prstGeom>
        </p:spPr>
      </p:pic>
      <p:pic>
        <p:nvPicPr>
          <p:cNvPr id="3" name="Picture 2">
            <a:extLst>
              <a:ext uri="{FF2B5EF4-FFF2-40B4-BE49-F238E27FC236}">
                <a16:creationId xmlns:a16="http://schemas.microsoft.com/office/drawing/2014/main" id="{6E994D9F-922B-A04E-BE5E-55EE6BCC4E5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196622" y="2387600"/>
            <a:ext cx="7947378" cy="4470400"/>
          </a:xfrm>
          <a:prstGeom prst="rect">
            <a:avLst/>
          </a:prstGeom>
        </p:spPr>
      </p:pic>
      <p:pic>
        <p:nvPicPr>
          <p:cNvPr id="4" name="Picture 3">
            <a:extLst>
              <a:ext uri="{FF2B5EF4-FFF2-40B4-BE49-F238E27FC236}">
                <a16:creationId xmlns:a16="http://schemas.microsoft.com/office/drawing/2014/main" id="{014C0E62-600F-434B-9DBF-E897B2FD5C0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07114" y="207594"/>
            <a:ext cx="2144475" cy="630467"/>
          </a:xfrm>
          <a:prstGeom prst="rect">
            <a:avLst/>
          </a:prstGeom>
        </p:spPr>
      </p:pic>
      <p:pic>
        <p:nvPicPr>
          <p:cNvPr id="5" name="Picture 4">
            <a:extLst>
              <a:ext uri="{FF2B5EF4-FFF2-40B4-BE49-F238E27FC236}">
                <a16:creationId xmlns:a16="http://schemas.microsoft.com/office/drawing/2014/main" id="{92794D6F-B373-C649-AADF-949EC491B31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40569" r="6847" b="11762"/>
          <a:stretch/>
        </p:blipFill>
        <p:spPr>
          <a:xfrm>
            <a:off x="4407889" y="2387599"/>
            <a:ext cx="4736112" cy="4470401"/>
          </a:xfrm>
          <a:prstGeom prst="rect">
            <a:avLst/>
          </a:prstGeom>
        </p:spPr>
      </p:pic>
      <p:grpSp>
        <p:nvGrpSpPr>
          <p:cNvPr id="2" name="Group 1">
            <a:extLst>
              <a:ext uri="{FF2B5EF4-FFF2-40B4-BE49-F238E27FC236}">
                <a16:creationId xmlns:a16="http://schemas.microsoft.com/office/drawing/2014/main" id="{97D9E188-DDFB-129C-5564-F4407AA4CF88}"/>
              </a:ext>
            </a:extLst>
          </p:cNvPr>
          <p:cNvGrpSpPr/>
          <p:nvPr/>
        </p:nvGrpSpPr>
        <p:grpSpPr>
          <a:xfrm>
            <a:off x="8067040" y="380587"/>
            <a:ext cx="1076960" cy="284480"/>
            <a:chOff x="8067039" y="6431281"/>
            <a:chExt cx="1076960" cy="284480"/>
          </a:xfrm>
        </p:grpSpPr>
        <p:sp>
          <p:nvSpPr>
            <p:cNvPr id="6" name="Rectangle 5">
              <a:extLst>
                <a:ext uri="{FF2B5EF4-FFF2-40B4-BE49-F238E27FC236}">
                  <a16:creationId xmlns:a16="http://schemas.microsoft.com/office/drawing/2014/main" id="{66812B5C-E318-76E1-E59B-BE8CA8FA6DAB}"/>
                </a:ext>
              </a:extLst>
            </p:cNvPr>
            <p:cNvSpPr/>
            <p:nvPr/>
          </p:nvSpPr>
          <p:spPr>
            <a:xfrm>
              <a:off x="8067039" y="6431281"/>
              <a:ext cx="1076960" cy="284480"/>
            </a:xfrm>
            <a:prstGeom prst="rect">
              <a:avLst/>
            </a:prstGeom>
            <a:solidFill>
              <a:srgbClr val="F1F2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black and grey logo&#10;&#10;Description automatically generated with medium confidence">
              <a:extLst>
                <a:ext uri="{FF2B5EF4-FFF2-40B4-BE49-F238E27FC236}">
                  <a16:creationId xmlns:a16="http://schemas.microsoft.com/office/drawing/2014/main" id="{EDD38E9A-DEDD-87B7-68BD-BE8E0495518F}"/>
                </a:ext>
              </a:extLst>
            </p:cNvPr>
            <p:cNvPicPr>
              <a:picLocks noChangeAspect="1"/>
            </p:cNvPicPr>
            <p:nvPr/>
          </p:nvPicPr>
          <p:blipFill>
            <a:blip r:embed="rId8"/>
            <a:stretch>
              <a:fillRect/>
            </a:stretch>
          </p:blipFill>
          <p:spPr>
            <a:xfrm>
              <a:off x="8242999" y="6480241"/>
              <a:ext cx="766407" cy="204315"/>
            </a:xfrm>
            <a:prstGeom prst="rect">
              <a:avLst/>
            </a:prstGeom>
          </p:spPr>
        </p:pic>
      </p:grpSp>
    </p:spTree>
    <p:extLst>
      <p:ext uri="{BB962C8B-B14F-4D97-AF65-F5344CB8AC3E}">
        <p14:creationId xmlns:p14="http://schemas.microsoft.com/office/powerpoint/2010/main" val="1391555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48945B7-85E6-4DE2-AF28-08CC92B7F63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686746" y="1298334"/>
            <a:ext cx="2664142" cy="3042693"/>
          </a:xfrm>
          <a:prstGeom prst="rect">
            <a:avLst/>
          </a:prstGeom>
          <a:ln w="19050">
            <a:solidFill>
              <a:schemeClr val="tx1"/>
            </a:solidFill>
          </a:ln>
        </p:spPr>
      </p:pic>
      <p:sp>
        <p:nvSpPr>
          <p:cNvPr id="8" name="TextBox 7">
            <a:extLst>
              <a:ext uri="{FF2B5EF4-FFF2-40B4-BE49-F238E27FC236}">
                <a16:creationId xmlns:a16="http://schemas.microsoft.com/office/drawing/2014/main" id="{07979023-4BC0-402F-99E1-407456F9CAED}"/>
              </a:ext>
            </a:extLst>
          </p:cNvPr>
          <p:cNvSpPr txBox="1"/>
          <p:nvPr/>
        </p:nvSpPr>
        <p:spPr>
          <a:xfrm>
            <a:off x="1271406" y="4357904"/>
            <a:ext cx="2434997" cy="369332"/>
          </a:xfrm>
          <a:prstGeom prst="rect">
            <a:avLst/>
          </a:prstGeom>
          <a:noFill/>
        </p:spPr>
        <p:txBody>
          <a:bodyPr wrap="square" rtlCol="0">
            <a:spAutoFit/>
          </a:bodyPr>
          <a:lstStyle/>
          <a:p>
            <a:r>
              <a:rPr lang="en-US" dirty="0"/>
              <a:t>2050 – UK net zero</a:t>
            </a:r>
          </a:p>
        </p:txBody>
      </p:sp>
      <p:sp>
        <p:nvSpPr>
          <p:cNvPr id="9" name="TextBox 8">
            <a:extLst>
              <a:ext uri="{FF2B5EF4-FFF2-40B4-BE49-F238E27FC236}">
                <a16:creationId xmlns:a16="http://schemas.microsoft.com/office/drawing/2014/main" id="{BA49F087-EDA7-48DB-BA83-1994389D4E8D}"/>
              </a:ext>
            </a:extLst>
          </p:cNvPr>
          <p:cNvSpPr txBox="1"/>
          <p:nvPr/>
        </p:nvSpPr>
        <p:spPr>
          <a:xfrm>
            <a:off x="5748192" y="4357904"/>
            <a:ext cx="3233647" cy="369332"/>
          </a:xfrm>
          <a:prstGeom prst="rect">
            <a:avLst/>
          </a:prstGeom>
          <a:noFill/>
        </p:spPr>
        <p:txBody>
          <a:bodyPr wrap="square" rtlCol="0">
            <a:spAutoFit/>
          </a:bodyPr>
          <a:lstStyle/>
          <a:p>
            <a:r>
              <a:rPr lang="en-US" dirty="0"/>
              <a:t>2040 – UKRI net zero</a:t>
            </a:r>
          </a:p>
        </p:txBody>
      </p:sp>
      <p:pic>
        <p:nvPicPr>
          <p:cNvPr id="1026" name="Picture 2" descr="UK Net Zero Strategy">
            <a:extLst>
              <a:ext uri="{FF2B5EF4-FFF2-40B4-BE49-F238E27FC236}">
                <a16:creationId xmlns:a16="http://schemas.microsoft.com/office/drawing/2014/main" id="{4979EC56-3DB2-2BE8-25AE-48530B46AD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512" y="1281458"/>
            <a:ext cx="3484937" cy="30764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7123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F9EFBC-70C3-0608-656F-6060D3966FEB}"/>
              </a:ext>
            </a:extLst>
          </p:cNvPr>
          <p:cNvSpPr>
            <a:spLocks noGrp="1"/>
          </p:cNvSpPr>
          <p:nvPr>
            <p:ph type="title"/>
          </p:nvPr>
        </p:nvSpPr>
        <p:spPr/>
        <p:txBody>
          <a:bodyPr/>
          <a:lstStyle/>
          <a:p>
            <a:endParaRPr lang="en-US" dirty="0"/>
          </a:p>
        </p:txBody>
      </p:sp>
      <p:pic>
        <p:nvPicPr>
          <p:cNvPr id="7" name="Picture 6">
            <a:extLst>
              <a:ext uri="{FF2B5EF4-FFF2-40B4-BE49-F238E27FC236}">
                <a16:creationId xmlns:a16="http://schemas.microsoft.com/office/drawing/2014/main" id="{98D09FD2-A45A-3EF2-67BC-A22FA261A0F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85751" y="1696721"/>
            <a:ext cx="4177862" cy="3318641"/>
          </a:xfrm>
          <a:prstGeom prst="rect">
            <a:avLst/>
          </a:prstGeom>
          <a:ln w="28575">
            <a:solidFill>
              <a:schemeClr val="tx1"/>
            </a:solidFill>
          </a:ln>
        </p:spPr>
      </p:pic>
      <p:pic>
        <p:nvPicPr>
          <p:cNvPr id="9" name="Picture 8">
            <a:extLst>
              <a:ext uri="{FF2B5EF4-FFF2-40B4-BE49-F238E27FC236}">
                <a16:creationId xmlns:a16="http://schemas.microsoft.com/office/drawing/2014/main" id="{76ABB245-B51F-2199-1DE8-DE998642E57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806513" y="1696721"/>
            <a:ext cx="4051738" cy="3316013"/>
          </a:xfrm>
          <a:prstGeom prst="rect">
            <a:avLst/>
          </a:prstGeom>
          <a:ln w="28575">
            <a:solidFill>
              <a:schemeClr val="tx1"/>
            </a:solidFill>
          </a:ln>
        </p:spPr>
      </p:pic>
    </p:spTree>
    <p:extLst>
      <p:ext uri="{BB962C8B-B14F-4D97-AF65-F5344CB8AC3E}">
        <p14:creationId xmlns:p14="http://schemas.microsoft.com/office/powerpoint/2010/main" val="17535374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92268-B551-0203-FCEA-8229256290EB}"/>
              </a:ext>
            </a:extLst>
          </p:cNvPr>
          <p:cNvSpPr>
            <a:spLocks noGrp="1"/>
          </p:cNvSpPr>
          <p:nvPr>
            <p:ph type="title"/>
          </p:nvPr>
        </p:nvSpPr>
        <p:spPr/>
        <p:txBody>
          <a:bodyPr/>
          <a:lstStyle/>
          <a:p>
            <a:endParaRPr lang="en-GB" dirty="0"/>
          </a:p>
        </p:txBody>
      </p:sp>
      <p:pic>
        <p:nvPicPr>
          <p:cNvPr id="5" name="Picture 4">
            <a:extLst>
              <a:ext uri="{FF2B5EF4-FFF2-40B4-BE49-F238E27FC236}">
                <a16:creationId xmlns:a16="http://schemas.microsoft.com/office/drawing/2014/main" id="{F8026A86-0D3C-2C69-B3F2-7802985DB89A}"/>
              </a:ext>
            </a:extLst>
          </p:cNvPr>
          <p:cNvPicPr>
            <a:picLocks noChangeAspect="1"/>
          </p:cNvPicPr>
          <p:nvPr/>
        </p:nvPicPr>
        <p:blipFill>
          <a:blip r:embed="rId2"/>
          <a:stretch>
            <a:fillRect/>
          </a:stretch>
        </p:blipFill>
        <p:spPr>
          <a:xfrm>
            <a:off x="109460" y="1465151"/>
            <a:ext cx="4666443" cy="2065949"/>
          </a:xfrm>
          <a:prstGeom prst="rect">
            <a:avLst/>
          </a:prstGeom>
          <a:ln>
            <a:solidFill>
              <a:schemeClr val="tx1"/>
            </a:solidFill>
          </a:ln>
        </p:spPr>
      </p:pic>
      <p:pic>
        <p:nvPicPr>
          <p:cNvPr id="7" name="Picture 6">
            <a:extLst>
              <a:ext uri="{FF2B5EF4-FFF2-40B4-BE49-F238E27FC236}">
                <a16:creationId xmlns:a16="http://schemas.microsoft.com/office/drawing/2014/main" id="{7D960941-117E-FD8C-E62B-479F1C5A89B4}"/>
              </a:ext>
            </a:extLst>
          </p:cNvPr>
          <p:cNvPicPr>
            <a:picLocks noChangeAspect="1"/>
          </p:cNvPicPr>
          <p:nvPr/>
        </p:nvPicPr>
        <p:blipFill>
          <a:blip r:embed="rId3"/>
          <a:stretch>
            <a:fillRect/>
          </a:stretch>
        </p:blipFill>
        <p:spPr>
          <a:xfrm>
            <a:off x="2088223" y="4153636"/>
            <a:ext cx="4438436" cy="1847114"/>
          </a:xfrm>
          <a:prstGeom prst="rect">
            <a:avLst/>
          </a:prstGeom>
          <a:ln w="12700">
            <a:solidFill>
              <a:schemeClr val="tx1"/>
            </a:solidFill>
          </a:ln>
        </p:spPr>
      </p:pic>
      <p:pic>
        <p:nvPicPr>
          <p:cNvPr id="9" name="Picture 8">
            <a:extLst>
              <a:ext uri="{FF2B5EF4-FFF2-40B4-BE49-F238E27FC236}">
                <a16:creationId xmlns:a16="http://schemas.microsoft.com/office/drawing/2014/main" id="{FCFB5BE3-421E-DE20-25E7-95A14B415DC6}"/>
              </a:ext>
            </a:extLst>
          </p:cNvPr>
          <p:cNvPicPr>
            <a:picLocks noChangeAspect="1"/>
          </p:cNvPicPr>
          <p:nvPr/>
        </p:nvPicPr>
        <p:blipFill>
          <a:blip r:embed="rId4"/>
          <a:stretch>
            <a:fillRect/>
          </a:stretch>
        </p:blipFill>
        <p:spPr>
          <a:xfrm>
            <a:off x="4915942" y="1131094"/>
            <a:ext cx="4057994" cy="2916577"/>
          </a:xfrm>
          <a:prstGeom prst="rect">
            <a:avLst/>
          </a:prstGeom>
          <a:ln w="19050">
            <a:solidFill>
              <a:schemeClr val="tx1"/>
            </a:solidFill>
          </a:ln>
        </p:spPr>
      </p:pic>
    </p:spTree>
    <p:extLst>
      <p:ext uri="{BB962C8B-B14F-4D97-AF65-F5344CB8AC3E}">
        <p14:creationId xmlns:p14="http://schemas.microsoft.com/office/powerpoint/2010/main" val="26531202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0BF5F-E8E9-C44F-A21E-CA504C41DC61}"/>
              </a:ext>
            </a:extLst>
          </p:cNvPr>
          <p:cNvSpPr>
            <a:spLocks noGrp="1"/>
          </p:cNvSpPr>
          <p:nvPr>
            <p:ph type="title"/>
          </p:nvPr>
        </p:nvSpPr>
        <p:spPr>
          <a:xfrm>
            <a:off x="321916" y="1318763"/>
            <a:ext cx="8262128" cy="331461"/>
          </a:xfrm>
        </p:spPr>
        <p:txBody>
          <a:bodyPr>
            <a:normAutofit fontScale="90000"/>
          </a:bodyPr>
          <a:lstStyle/>
          <a:p>
            <a:r>
              <a:rPr lang="en-US" sz="1800" dirty="0"/>
              <a:t>Landscape : sustainable research initiatives</a:t>
            </a:r>
          </a:p>
        </p:txBody>
      </p:sp>
      <p:sp>
        <p:nvSpPr>
          <p:cNvPr id="4" name="Slide Number Placeholder 3">
            <a:extLst>
              <a:ext uri="{FF2B5EF4-FFF2-40B4-BE49-F238E27FC236}">
                <a16:creationId xmlns:a16="http://schemas.microsoft.com/office/drawing/2014/main" id="{CB29FDB4-2C6F-FA41-968C-61872C4C4F3D}"/>
              </a:ext>
            </a:extLst>
          </p:cNvPr>
          <p:cNvSpPr>
            <a:spLocks noGrp="1"/>
          </p:cNvSpPr>
          <p:nvPr>
            <p:ph type="sldNum" sz="quarter" idx="12"/>
          </p:nvPr>
        </p:nvSpPr>
        <p:spPr/>
        <p:txBody>
          <a:bodyPr/>
          <a:lstStyle/>
          <a:p>
            <a:fld id="{DEF9AD68-5327-4FA6-9851-A953E7042653}" type="slidenum">
              <a:rPr lang="en-GB" smtClean="0"/>
              <a:t>5</a:t>
            </a:fld>
            <a:endParaRPr lang="en-GB"/>
          </a:p>
        </p:txBody>
      </p:sp>
      <p:sp>
        <p:nvSpPr>
          <p:cNvPr id="17" name="Rectangle 16">
            <a:extLst>
              <a:ext uri="{FF2B5EF4-FFF2-40B4-BE49-F238E27FC236}">
                <a16:creationId xmlns:a16="http://schemas.microsoft.com/office/drawing/2014/main" id="{857C64A5-C2A4-82EB-D8A8-3510B3A6D92C}"/>
              </a:ext>
            </a:extLst>
          </p:cNvPr>
          <p:cNvSpPr/>
          <p:nvPr/>
        </p:nvSpPr>
        <p:spPr>
          <a:xfrm>
            <a:off x="1699323" y="2578589"/>
            <a:ext cx="189310" cy="154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7" name="Rectangle 26">
            <a:extLst>
              <a:ext uri="{FF2B5EF4-FFF2-40B4-BE49-F238E27FC236}">
                <a16:creationId xmlns:a16="http://schemas.microsoft.com/office/drawing/2014/main" id="{7D1785FE-94DB-5EA0-7D83-ED052D0F021D}"/>
              </a:ext>
            </a:extLst>
          </p:cNvPr>
          <p:cNvSpPr/>
          <p:nvPr/>
        </p:nvSpPr>
        <p:spPr>
          <a:xfrm>
            <a:off x="3839957" y="2589190"/>
            <a:ext cx="189310" cy="1549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097" name="Freeform 9">
            <a:extLst>
              <a:ext uri="{FF2B5EF4-FFF2-40B4-BE49-F238E27FC236}">
                <a16:creationId xmlns:a16="http://schemas.microsoft.com/office/drawing/2014/main" id="{98EFFACB-CA2A-BFEE-D024-43898F1CBCBB}"/>
              </a:ext>
            </a:extLst>
          </p:cNvPr>
          <p:cNvSpPr>
            <a:spLocks noChangeAspect="1" noEditPoints="1"/>
          </p:cNvSpPr>
          <p:nvPr/>
        </p:nvSpPr>
        <p:spPr bwMode="auto">
          <a:xfrm>
            <a:off x="6256905" y="2557403"/>
            <a:ext cx="215779" cy="215779"/>
          </a:xfrm>
          <a:custGeom>
            <a:avLst/>
            <a:gdLst>
              <a:gd name="T0" fmla="*/ 1814 w 1814"/>
              <a:gd name="T1" fmla="*/ 0 h 1815"/>
              <a:gd name="T2" fmla="*/ 0 w 1814"/>
              <a:gd name="T3" fmla="*/ 0 h 1815"/>
              <a:gd name="T4" fmla="*/ 1142 w 1814"/>
              <a:gd name="T5" fmla="*/ 772 h 1815"/>
              <a:gd name="T6" fmla="*/ 793 w 1814"/>
              <a:gd name="T7" fmla="*/ 311 h 1815"/>
              <a:gd name="T8" fmla="*/ 549 w 1814"/>
              <a:gd name="T9" fmla="*/ 311 h 1815"/>
              <a:gd name="T10" fmla="*/ 573 w 1814"/>
              <a:gd name="T11" fmla="*/ 1144 h 1815"/>
              <a:gd name="T12" fmla="*/ 983 w 1814"/>
              <a:gd name="T13" fmla="*/ 1027 h 1815"/>
              <a:gd name="T14" fmla="*/ 1536 w 1814"/>
              <a:gd name="T15" fmla="*/ 341 h 1815"/>
              <a:gd name="T16" fmla="*/ 1049 w 1814"/>
              <a:gd name="T17" fmla="*/ 1405 h 1815"/>
              <a:gd name="T18" fmla="*/ 896 w 1814"/>
              <a:gd name="T19" fmla="*/ 1405 h 1815"/>
              <a:gd name="T20" fmla="*/ 756 w 1814"/>
              <a:gd name="T21" fmla="*/ 1350 h 1815"/>
              <a:gd name="T22" fmla="*/ 813 w 1814"/>
              <a:gd name="T23" fmla="*/ 1507 h 1815"/>
              <a:gd name="T24" fmla="*/ 1049 w 1814"/>
              <a:gd name="T25" fmla="*/ 1570 h 1815"/>
              <a:gd name="T26" fmla="*/ 919 w 1814"/>
              <a:gd name="T27" fmla="*/ 1504 h 1815"/>
              <a:gd name="T28" fmla="*/ 869 w 1814"/>
              <a:gd name="T29" fmla="*/ 1488 h 1815"/>
              <a:gd name="T30" fmla="*/ 966 w 1814"/>
              <a:gd name="T31" fmla="*/ 1472 h 1815"/>
              <a:gd name="T32" fmla="*/ 919 w 1814"/>
              <a:gd name="T33" fmla="*/ 1504 h 1815"/>
              <a:gd name="T34" fmla="*/ 1049 w 1814"/>
              <a:gd name="T35" fmla="*/ 1527 h 1815"/>
              <a:gd name="T36" fmla="*/ 1075 w 1814"/>
              <a:gd name="T37" fmla="*/ 1487 h 1815"/>
              <a:gd name="T38" fmla="*/ 1468 w 1814"/>
              <a:gd name="T39" fmla="*/ 1532 h 1815"/>
              <a:gd name="T40" fmla="*/ 1465 w 1814"/>
              <a:gd name="T41" fmla="*/ 1405 h 1815"/>
              <a:gd name="T42" fmla="*/ 1334 w 1814"/>
              <a:gd name="T43" fmla="*/ 1405 h 1815"/>
              <a:gd name="T44" fmla="*/ 1281 w 1814"/>
              <a:gd name="T45" fmla="*/ 1430 h 1815"/>
              <a:gd name="T46" fmla="*/ 1188 w 1814"/>
              <a:gd name="T47" fmla="*/ 1430 h 1815"/>
              <a:gd name="T48" fmla="*/ 1132 w 1814"/>
              <a:gd name="T49" fmla="*/ 1566 h 1815"/>
              <a:gd name="T50" fmla="*/ 1210 w 1814"/>
              <a:gd name="T51" fmla="*/ 1452 h 1815"/>
              <a:gd name="T52" fmla="*/ 1288 w 1814"/>
              <a:gd name="T53" fmla="*/ 1566 h 1815"/>
              <a:gd name="T54" fmla="*/ 1328 w 1814"/>
              <a:gd name="T55" fmla="*/ 1481 h 1815"/>
              <a:gd name="T56" fmla="*/ 1386 w 1814"/>
              <a:gd name="T57" fmla="*/ 1512 h 1815"/>
              <a:gd name="T58" fmla="*/ 1494 w 1814"/>
              <a:gd name="T59" fmla="*/ 1521 h 1815"/>
              <a:gd name="T60" fmla="*/ 1468 w 1814"/>
              <a:gd name="T61" fmla="*/ 1443 h 1815"/>
              <a:gd name="T62" fmla="*/ 1468 w 1814"/>
              <a:gd name="T63" fmla="*/ 1443 h 1815"/>
              <a:gd name="T64" fmla="*/ 601 w 1814"/>
              <a:gd name="T65" fmla="*/ 1405 h 1815"/>
              <a:gd name="T66" fmla="*/ 480 w 1814"/>
              <a:gd name="T67" fmla="*/ 1409 h 1815"/>
              <a:gd name="T68" fmla="*/ 436 w 1814"/>
              <a:gd name="T69" fmla="*/ 1409 h 1815"/>
              <a:gd name="T70" fmla="*/ 362 w 1814"/>
              <a:gd name="T71" fmla="*/ 1507 h 1815"/>
              <a:gd name="T72" fmla="*/ 326 w 1814"/>
              <a:gd name="T73" fmla="*/ 1566 h 1815"/>
              <a:gd name="T74" fmla="*/ 409 w 1814"/>
              <a:gd name="T75" fmla="*/ 1469 h 1815"/>
              <a:gd name="T76" fmla="*/ 519 w 1814"/>
              <a:gd name="T77" fmla="*/ 1475 h 1815"/>
              <a:gd name="T78" fmla="*/ 681 w 1814"/>
              <a:gd name="T79" fmla="*/ 1526 h 1815"/>
              <a:gd name="T80" fmla="*/ 739 w 1814"/>
              <a:gd name="T81" fmla="*/ 1350 h 1815"/>
              <a:gd name="T82" fmla="*/ 681 w 1814"/>
              <a:gd name="T83" fmla="*/ 1459 h 1815"/>
              <a:gd name="T84" fmla="*/ 631 w 1814"/>
              <a:gd name="T85" fmla="*/ 1470 h 1815"/>
              <a:gd name="T86" fmla="*/ 629 w 1814"/>
              <a:gd name="T87" fmla="*/ 1521 h 1815"/>
              <a:gd name="T88" fmla="*/ 573 w 1814"/>
              <a:gd name="T89" fmla="*/ 1501 h 1815"/>
              <a:gd name="T90" fmla="*/ 629 w 1814"/>
              <a:gd name="T91" fmla="*/ 1521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4" h="1815">
                <a:moveTo>
                  <a:pt x="0" y="0"/>
                </a:moveTo>
                <a:lnTo>
                  <a:pt x="0" y="0"/>
                </a:lnTo>
                <a:lnTo>
                  <a:pt x="1814" y="0"/>
                </a:lnTo>
                <a:lnTo>
                  <a:pt x="1814" y="1815"/>
                </a:lnTo>
                <a:lnTo>
                  <a:pt x="0" y="1815"/>
                </a:lnTo>
                <a:lnTo>
                  <a:pt x="0" y="0"/>
                </a:lnTo>
                <a:close/>
                <a:moveTo>
                  <a:pt x="1263" y="311"/>
                </a:moveTo>
                <a:lnTo>
                  <a:pt x="1263" y="311"/>
                </a:lnTo>
                <a:lnTo>
                  <a:pt x="1142" y="772"/>
                </a:lnTo>
                <a:cubicBezTo>
                  <a:pt x="1096" y="596"/>
                  <a:pt x="1053" y="437"/>
                  <a:pt x="1046" y="411"/>
                </a:cubicBezTo>
                <a:cubicBezTo>
                  <a:pt x="1028" y="344"/>
                  <a:pt x="983" y="311"/>
                  <a:pt x="916" y="311"/>
                </a:cubicBezTo>
                <a:cubicBezTo>
                  <a:pt x="845" y="311"/>
                  <a:pt x="793" y="311"/>
                  <a:pt x="793" y="311"/>
                </a:cubicBezTo>
                <a:lnTo>
                  <a:pt x="792" y="311"/>
                </a:lnTo>
                <a:lnTo>
                  <a:pt x="671" y="772"/>
                </a:lnTo>
                <a:lnTo>
                  <a:pt x="549" y="311"/>
                </a:lnTo>
                <a:lnTo>
                  <a:pt x="277" y="343"/>
                </a:lnTo>
                <a:cubicBezTo>
                  <a:pt x="277" y="343"/>
                  <a:pt x="427" y="912"/>
                  <a:pt x="454" y="1015"/>
                </a:cubicBezTo>
                <a:cubicBezTo>
                  <a:pt x="472" y="1082"/>
                  <a:pt x="507" y="1126"/>
                  <a:pt x="573" y="1144"/>
                </a:cubicBezTo>
                <a:cubicBezTo>
                  <a:pt x="643" y="1163"/>
                  <a:pt x="785" y="1205"/>
                  <a:pt x="785" y="1205"/>
                </a:cubicBezTo>
                <a:lnTo>
                  <a:pt x="906" y="743"/>
                </a:lnTo>
                <a:cubicBezTo>
                  <a:pt x="943" y="883"/>
                  <a:pt x="971" y="986"/>
                  <a:pt x="983" y="1027"/>
                </a:cubicBezTo>
                <a:cubicBezTo>
                  <a:pt x="999" y="1087"/>
                  <a:pt x="1039" y="1126"/>
                  <a:pt x="1108" y="1146"/>
                </a:cubicBezTo>
                <a:cubicBezTo>
                  <a:pt x="1201" y="1173"/>
                  <a:pt x="1309" y="1205"/>
                  <a:pt x="1309" y="1205"/>
                </a:cubicBezTo>
                <a:lnTo>
                  <a:pt x="1536" y="341"/>
                </a:lnTo>
                <a:lnTo>
                  <a:pt x="1263" y="311"/>
                </a:lnTo>
                <a:lnTo>
                  <a:pt x="1263" y="311"/>
                </a:lnTo>
                <a:close/>
                <a:moveTo>
                  <a:pt x="1049" y="1405"/>
                </a:moveTo>
                <a:lnTo>
                  <a:pt x="1049" y="1405"/>
                </a:lnTo>
                <a:cubicBezTo>
                  <a:pt x="1006" y="1405"/>
                  <a:pt x="981" y="1427"/>
                  <a:pt x="970" y="1456"/>
                </a:cubicBezTo>
                <a:cubicBezTo>
                  <a:pt x="962" y="1420"/>
                  <a:pt x="930" y="1405"/>
                  <a:pt x="896" y="1405"/>
                </a:cubicBezTo>
                <a:cubicBezTo>
                  <a:pt x="853" y="1405"/>
                  <a:pt x="821" y="1430"/>
                  <a:pt x="813" y="1470"/>
                </a:cubicBezTo>
                <a:lnTo>
                  <a:pt x="813" y="1350"/>
                </a:lnTo>
                <a:lnTo>
                  <a:pt x="756" y="1350"/>
                </a:lnTo>
                <a:lnTo>
                  <a:pt x="756" y="1566"/>
                </a:lnTo>
                <a:lnTo>
                  <a:pt x="813" y="1566"/>
                </a:lnTo>
                <a:lnTo>
                  <a:pt x="813" y="1507"/>
                </a:lnTo>
                <a:cubicBezTo>
                  <a:pt x="820" y="1548"/>
                  <a:pt x="852" y="1570"/>
                  <a:pt x="894" y="1570"/>
                </a:cubicBezTo>
                <a:cubicBezTo>
                  <a:pt x="930" y="1570"/>
                  <a:pt x="960" y="1552"/>
                  <a:pt x="971" y="1519"/>
                </a:cubicBezTo>
                <a:cubicBezTo>
                  <a:pt x="981" y="1548"/>
                  <a:pt x="1006" y="1570"/>
                  <a:pt x="1049" y="1570"/>
                </a:cubicBezTo>
                <a:cubicBezTo>
                  <a:pt x="1107" y="1570"/>
                  <a:pt x="1132" y="1531"/>
                  <a:pt x="1132" y="1487"/>
                </a:cubicBezTo>
                <a:cubicBezTo>
                  <a:pt x="1132" y="1444"/>
                  <a:pt x="1107" y="1405"/>
                  <a:pt x="1049" y="1405"/>
                </a:cubicBezTo>
                <a:close/>
                <a:moveTo>
                  <a:pt x="919" y="1504"/>
                </a:moveTo>
                <a:lnTo>
                  <a:pt x="919" y="1504"/>
                </a:lnTo>
                <a:cubicBezTo>
                  <a:pt x="918" y="1517"/>
                  <a:pt x="910" y="1527"/>
                  <a:pt x="895" y="1527"/>
                </a:cubicBezTo>
                <a:cubicBezTo>
                  <a:pt x="876" y="1527"/>
                  <a:pt x="869" y="1513"/>
                  <a:pt x="869" y="1488"/>
                </a:cubicBezTo>
                <a:cubicBezTo>
                  <a:pt x="869" y="1469"/>
                  <a:pt x="874" y="1448"/>
                  <a:pt x="896" y="1448"/>
                </a:cubicBezTo>
                <a:cubicBezTo>
                  <a:pt x="909" y="1448"/>
                  <a:pt x="918" y="1457"/>
                  <a:pt x="918" y="1472"/>
                </a:cubicBezTo>
                <a:lnTo>
                  <a:pt x="966" y="1472"/>
                </a:lnTo>
                <a:cubicBezTo>
                  <a:pt x="966" y="1477"/>
                  <a:pt x="965" y="1482"/>
                  <a:pt x="965" y="1487"/>
                </a:cubicBezTo>
                <a:cubicBezTo>
                  <a:pt x="965" y="1493"/>
                  <a:pt x="966" y="1498"/>
                  <a:pt x="967" y="1504"/>
                </a:cubicBezTo>
                <a:lnTo>
                  <a:pt x="919" y="1504"/>
                </a:lnTo>
                <a:lnTo>
                  <a:pt x="919" y="1504"/>
                </a:lnTo>
                <a:close/>
                <a:moveTo>
                  <a:pt x="1049" y="1527"/>
                </a:moveTo>
                <a:lnTo>
                  <a:pt x="1049" y="1527"/>
                </a:lnTo>
                <a:cubicBezTo>
                  <a:pt x="1026" y="1527"/>
                  <a:pt x="1023" y="1504"/>
                  <a:pt x="1023" y="1487"/>
                </a:cubicBezTo>
                <a:cubicBezTo>
                  <a:pt x="1023" y="1470"/>
                  <a:pt x="1026" y="1448"/>
                  <a:pt x="1049" y="1448"/>
                </a:cubicBezTo>
                <a:cubicBezTo>
                  <a:pt x="1072" y="1448"/>
                  <a:pt x="1075" y="1470"/>
                  <a:pt x="1075" y="1487"/>
                </a:cubicBezTo>
                <a:cubicBezTo>
                  <a:pt x="1075" y="1504"/>
                  <a:pt x="1072" y="1527"/>
                  <a:pt x="1049" y="1527"/>
                </a:cubicBezTo>
                <a:close/>
                <a:moveTo>
                  <a:pt x="1468" y="1532"/>
                </a:moveTo>
                <a:lnTo>
                  <a:pt x="1468" y="1532"/>
                </a:lnTo>
                <a:cubicBezTo>
                  <a:pt x="1450" y="1532"/>
                  <a:pt x="1439" y="1519"/>
                  <a:pt x="1438" y="1501"/>
                </a:cubicBezTo>
                <a:lnTo>
                  <a:pt x="1551" y="1501"/>
                </a:lnTo>
                <a:cubicBezTo>
                  <a:pt x="1551" y="1440"/>
                  <a:pt x="1524" y="1405"/>
                  <a:pt x="1465" y="1405"/>
                </a:cubicBezTo>
                <a:cubicBezTo>
                  <a:pt x="1424" y="1405"/>
                  <a:pt x="1395" y="1430"/>
                  <a:pt x="1386" y="1465"/>
                </a:cubicBezTo>
                <a:lnTo>
                  <a:pt x="1386" y="1458"/>
                </a:lnTo>
                <a:cubicBezTo>
                  <a:pt x="1386" y="1433"/>
                  <a:pt x="1373" y="1405"/>
                  <a:pt x="1334" y="1405"/>
                </a:cubicBezTo>
                <a:cubicBezTo>
                  <a:pt x="1311" y="1405"/>
                  <a:pt x="1297" y="1413"/>
                  <a:pt x="1289" y="1421"/>
                </a:cubicBezTo>
                <a:cubicBezTo>
                  <a:pt x="1288" y="1422"/>
                  <a:pt x="1287" y="1423"/>
                  <a:pt x="1287" y="1424"/>
                </a:cubicBezTo>
                <a:cubicBezTo>
                  <a:pt x="1284" y="1427"/>
                  <a:pt x="1282" y="1429"/>
                  <a:pt x="1281" y="1430"/>
                </a:cubicBezTo>
                <a:cubicBezTo>
                  <a:pt x="1274" y="1414"/>
                  <a:pt x="1256" y="1405"/>
                  <a:pt x="1240" y="1405"/>
                </a:cubicBezTo>
                <a:cubicBezTo>
                  <a:pt x="1218" y="1405"/>
                  <a:pt x="1201" y="1412"/>
                  <a:pt x="1189" y="1430"/>
                </a:cubicBezTo>
                <a:lnTo>
                  <a:pt x="1188" y="1430"/>
                </a:lnTo>
                <a:lnTo>
                  <a:pt x="1188" y="1409"/>
                </a:lnTo>
                <a:lnTo>
                  <a:pt x="1132" y="1409"/>
                </a:lnTo>
                <a:lnTo>
                  <a:pt x="1132" y="1566"/>
                </a:lnTo>
                <a:lnTo>
                  <a:pt x="1190" y="1566"/>
                </a:lnTo>
                <a:lnTo>
                  <a:pt x="1190" y="1481"/>
                </a:lnTo>
                <a:cubicBezTo>
                  <a:pt x="1190" y="1464"/>
                  <a:pt x="1195" y="1452"/>
                  <a:pt x="1210" y="1452"/>
                </a:cubicBezTo>
                <a:cubicBezTo>
                  <a:pt x="1229" y="1452"/>
                  <a:pt x="1230" y="1466"/>
                  <a:pt x="1230" y="1481"/>
                </a:cubicBezTo>
                <a:lnTo>
                  <a:pt x="1230" y="1566"/>
                </a:lnTo>
                <a:lnTo>
                  <a:pt x="1288" y="1566"/>
                </a:lnTo>
                <a:lnTo>
                  <a:pt x="1288" y="1481"/>
                </a:lnTo>
                <a:cubicBezTo>
                  <a:pt x="1288" y="1464"/>
                  <a:pt x="1293" y="1452"/>
                  <a:pt x="1308" y="1452"/>
                </a:cubicBezTo>
                <a:cubicBezTo>
                  <a:pt x="1327" y="1452"/>
                  <a:pt x="1328" y="1466"/>
                  <a:pt x="1328" y="1481"/>
                </a:cubicBezTo>
                <a:lnTo>
                  <a:pt x="1328" y="1566"/>
                </a:lnTo>
                <a:lnTo>
                  <a:pt x="1386" y="1566"/>
                </a:lnTo>
                <a:lnTo>
                  <a:pt x="1386" y="1512"/>
                </a:lnTo>
                <a:cubicBezTo>
                  <a:pt x="1395" y="1549"/>
                  <a:pt x="1427" y="1570"/>
                  <a:pt x="1468" y="1570"/>
                </a:cubicBezTo>
                <a:cubicBezTo>
                  <a:pt x="1503" y="1570"/>
                  <a:pt x="1535" y="1554"/>
                  <a:pt x="1547" y="1521"/>
                </a:cubicBezTo>
                <a:lnTo>
                  <a:pt x="1494" y="1521"/>
                </a:lnTo>
                <a:cubicBezTo>
                  <a:pt x="1489" y="1529"/>
                  <a:pt x="1478" y="1532"/>
                  <a:pt x="1468" y="1532"/>
                </a:cubicBezTo>
                <a:close/>
                <a:moveTo>
                  <a:pt x="1468" y="1443"/>
                </a:moveTo>
                <a:lnTo>
                  <a:pt x="1468" y="1443"/>
                </a:lnTo>
                <a:cubicBezTo>
                  <a:pt x="1485" y="1443"/>
                  <a:pt x="1496" y="1455"/>
                  <a:pt x="1496" y="1470"/>
                </a:cubicBezTo>
                <a:lnTo>
                  <a:pt x="1438" y="1470"/>
                </a:lnTo>
                <a:cubicBezTo>
                  <a:pt x="1441" y="1452"/>
                  <a:pt x="1451" y="1443"/>
                  <a:pt x="1468" y="1443"/>
                </a:cubicBezTo>
                <a:close/>
                <a:moveTo>
                  <a:pt x="681" y="1459"/>
                </a:moveTo>
                <a:lnTo>
                  <a:pt x="681" y="1459"/>
                </a:lnTo>
                <a:cubicBezTo>
                  <a:pt x="671" y="1424"/>
                  <a:pt x="645" y="1405"/>
                  <a:pt x="601" y="1405"/>
                </a:cubicBezTo>
                <a:cubicBezTo>
                  <a:pt x="567" y="1405"/>
                  <a:pt x="541" y="1422"/>
                  <a:pt x="528" y="1448"/>
                </a:cubicBezTo>
                <a:lnTo>
                  <a:pt x="540" y="1409"/>
                </a:lnTo>
                <a:lnTo>
                  <a:pt x="480" y="1409"/>
                </a:lnTo>
                <a:lnTo>
                  <a:pt x="458" y="1507"/>
                </a:lnTo>
                <a:lnTo>
                  <a:pt x="457" y="1507"/>
                </a:lnTo>
                <a:lnTo>
                  <a:pt x="436" y="1409"/>
                </a:lnTo>
                <a:lnTo>
                  <a:pt x="382" y="1409"/>
                </a:lnTo>
                <a:lnTo>
                  <a:pt x="363" y="1507"/>
                </a:lnTo>
                <a:lnTo>
                  <a:pt x="362" y="1507"/>
                </a:lnTo>
                <a:lnTo>
                  <a:pt x="339" y="1409"/>
                </a:lnTo>
                <a:lnTo>
                  <a:pt x="278" y="1409"/>
                </a:lnTo>
                <a:lnTo>
                  <a:pt x="326" y="1566"/>
                </a:lnTo>
                <a:lnTo>
                  <a:pt x="386" y="1566"/>
                </a:lnTo>
                <a:lnTo>
                  <a:pt x="409" y="1469"/>
                </a:lnTo>
                <a:lnTo>
                  <a:pt x="409" y="1469"/>
                </a:lnTo>
                <a:lnTo>
                  <a:pt x="432" y="1566"/>
                </a:lnTo>
                <a:lnTo>
                  <a:pt x="491" y="1566"/>
                </a:lnTo>
                <a:lnTo>
                  <a:pt x="519" y="1475"/>
                </a:lnTo>
                <a:cubicBezTo>
                  <a:pt x="519" y="1479"/>
                  <a:pt x="518" y="1484"/>
                  <a:pt x="518" y="1488"/>
                </a:cubicBezTo>
                <a:cubicBezTo>
                  <a:pt x="518" y="1540"/>
                  <a:pt x="555" y="1570"/>
                  <a:pt x="604" y="1570"/>
                </a:cubicBezTo>
                <a:cubicBezTo>
                  <a:pt x="637" y="1570"/>
                  <a:pt x="668" y="1556"/>
                  <a:pt x="681" y="1526"/>
                </a:cubicBezTo>
                <a:lnTo>
                  <a:pt x="681" y="1566"/>
                </a:lnTo>
                <a:lnTo>
                  <a:pt x="739" y="1566"/>
                </a:lnTo>
                <a:lnTo>
                  <a:pt x="739" y="1350"/>
                </a:lnTo>
                <a:lnTo>
                  <a:pt x="681" y="1350"/>
                </a:lnTo>
                <a:lnTo>
                  <a:pt x="681" y="1459"/>
                </a:lnTo>
                <a:lnTo>
                  <a:pt x="681" y="1459"/>
                </a:lnTo>
                <a:close/>
                <a:moveTo>
                  <a:pt x="604" y="1443"/>
                </a:moveTo>
                <a:lnTo>
                  <a:pt x="604" y="1443"/>
                </a:lnTo>
                <a:cubicBezTo>
                  <a:pt x="620" y="1443"/>
                  <a:pt x="631" y="1455"/>
                  <a:pt x="631" y="1470"/>
                </a:cubicBezTo>
                <a:lnTo>
                  <a:pt x="574" y="1470"/>
                </a:lnTo>
                <a:cubicBezTo>
                  <a:pt x="577" y="1452"/>
                  <a:pt x="587" y="1443"/>
                  <a:pt x="604" y="1443"/>
                </a:cubicBezTo>
                <a:close/>
                <a:moveTo>
                  <a:pt x="629" y="1521"/>
                </a:moveTo>
                <a:lnTo>
                  <a:pt x="629" y="1521"/>
                </a:lnTo>
                <a:cubicBezTo>
                  <a:pt x="624" y="1529"/>
                  <a:pt x="614" y="1532"/>
                  <a:pt x="604" y="1532"/>
                </a:cubicBezTo>
                <a:cubicBezTo>
                  <a:pt x="585" y="1532"/>
                  <a:pt x="575" y="1519"/>
                  <a:pt x="573" y="1501"/>
                </a:cubicBezTo>
                <a:lnTo>
                  <a:pt x="681" y="1501"/>
                </a:lnTo>
                <a:lnTo>
                  <a:pt x="681" y="1521"/>
                </a:lnTo>
                <a:lnTo>
                  <a:pt x="629" y="1521"/>
                </a:lnTo>
                <a:close/>
              </a:path>
            </a:pathLst>
          </a:custGeom>
          <a:solidFill>
            <a:srgbClr val="2D2D61"/>
          </a:solidFill>
          <a:ln w="0">
            <a:noFill/>
            <a:prstDash val="solid"/>
            <a:round/>
            <a:headEnd/>
            <a:tailEnd/>
          </a:ln>
        </p:spPr>
        <p:txBody>
          <a:bodyPr vert="horz" wrap="square" lIns="51435" tIns="25718" rIns="51435" bIns="25718" numCol="1" anchor="t" anchorCtr="0" compatLnSpc="1">
            <a:prstTxWarp prst="textNoShape">
              <a:avLst/>
            </a:prstTxWarp>
          </a:bodyPr>
          <a:lstStyle/>
          <a:p>
            <a:endParaRPr lang="en-GB" sz="1013"/>
          </a:p>
        </p:txBody>
      </p:sp>
      <p:graphicFrame>
        <p:nvGraphicFramePr>
          <p:cNvPr id="12" name="Table 11">
            <a:extLst>
              <a:ext uri="{FF2B5EF4-FFF2-40B4-BE49-F238E27FC236}">
                <a16:creationId xmlns:a16="http://schemas.microsoft.com/office/drawing/2014/main" id="{B0EF6B15-1A47-58B3-AADD-BCEAFC739F30}"/>
              </a:ext>
            </a:extLst>
          </p:cNvPr>
          <p:cNvGraphicFramePr>
            <a:graphicFrameLocks noGrp="1"/>
          </p:cNvGraphicFramePr>
          <p:nvPr/>
        </p:nvGraphicFramePr>
        <p:xfrm>
          <a:off x="321916" y="1917772"/>
          <a:ext cx="8449200" cy="4110627"/>
        </p:xfrm>
        <a:graphic>
          <a:graphicData uri="http://schemas.openxmlformats.org/drawingml/2006/table">
            <a:tbl>
              <a:tblPr firstRow="1" bandRow="1">
                <a:tableStyleId>{93296810-A885-4BE3-A3E7-6D5BEEA58F35}</a:tableStyleId>
              </a:tblPr>
              <a:tblGrid>
                <a:gridCol w="1235555">
                  <a:extLst>
                    <a:ext uri="{9D8B030D-6E8A-4147-A177-3AD203B41FA5}">
                      <a16:colId xmlns:a16="http://schemas.microsoft.com/office/drawing/2014/main" val="457688866"/>
                    </a:ext>
                  </a:extLst>
                </a:gridCol>
                <a:gridCol w="1442729">
                  <a:extLst>
                    <a:ext uri="{9D8B030D-6E8A-4147-A177-3AD203B41FA5}">
                      <a16:colId xmlns:a16="http://schemas.microsoft.com/office/drawing/2014/main" val="3474767806"/>
                    </a:ext>
                  </a:extLst>
                </a:gridCol>
                <a:gridCol w="1442729">
                  <a:extLst>
                    <a:ext uri="{9D8B030D-6E8A-4147-A177-3AD203B41FA5}">
                      <a16:colId xmlns:a16="http://schemas.microsoft.com/office/drawing/2014/main" val="155032302"/>
                    </a:ext>
                  </a:extLst>
                </a:gridCol>
                <a:gridCol w="1442729">
                  <a:extLst>
                    <a:ext uri="{9D8B030D-6E8A-4147-A177-3AD203B41FA5}">
                      <a16:colId xmlns:a16="http://schemas.microsoft.com/office/drawing/2014/main" val="4099446472"/>
                    </a:ext>
                  </a:extLst>
                </a:gridCol>
                <a:gridCol w="1442729">
                  <a:extLst>
                    <a:ext uri="{9D8B030D-6E8A-4147-A177-3AD203B41FA5}">
                      <a16:colId xmlns:a16="http://schemas.microsoft.com/office/drawing/2014/main" val="3207456033"/>
                    </a:ext>
                  </a:extLst>
                </a:gridCol>
                <a:gridCol w="1442729">
                  <a:extLst>
                    <a:ext uri="{9D8B030D-6E8A-4147-A177-3AD203B41FA5}">
                      <a16:colId xmlns:a16="http://schemas.microsoft.com/office/drawing/2014/main" val="2183056410"/>
                    </a:ext>
                  </a:extLst>
                </a:gridCol>
              </a:tblGrid>
              <a:tr h="321920">
                <a:tc>
                  <a:txBody>
                    <a:bodyPr/>
                    <a:lstStyle/>
                    <a:p>
                      <a:r>
                        <a:rPr lang="en-GB" sz="800"/>
                        <a:t>Type of</a:t>
                      </a:r>
                      <a:br>
                        <a:rPr lang="en-GB" sz="800"/>
                      </a:br>
                      <a:r>
                        <a:rPr lang="en-GB" sz="800"/>
                        <a:t>research</a:t>
                      </a:r>
                    </a:p>
                  </a:txBody>
                  <a:tcPr marL="51435" marR="51435" marT="25718" marB="25718" anchor="ctr">
                    <a:solidFill>
                      <a:srgbClr val="002060"/>
                    </a:solidFill>
                  </a:tcPr>
                </a:tc>
                <a:tc>
                  <a:txBody>
                    <a:bodyPr/>
                    <a:lstStyle/>
                    <a:p>
                      <a:pPr algn="ctr"/>
                      <a:r>
                        <a:rPr lang="en-GB" sz="800">
                          <a:solidFill>
                            <a:schemeClr val="tx2"/>
                          </a:solidFill>
                        </a:rPr>
                        <a:t>Networks</a:t>
                      </a:r>
                    </a:p>
                  </a:txBody>
                  <a:tcPr marL="51435" marR="51435" marT="25718" marB="25718" anchor="ctr"/>
                </a:tc>
                <a:tc>
                  <a:txBody>
                    <a:bodyPr/>
                    <a:lstStyle/>
                    <a:p>
                      <a:pPr algn="ctr"/>
                      <a:r>
                        <a:rPr lang="en-GB" sz="800">
                          <a:solidFill>
                            <a:schemeClr val="tx2"/>
                          </a:solidFill>
                        </a:rPr>
                        <a:t>Emissions calculators</a:t>
                      </a:r>
                      <a:br>
                        <a:rPr lang="en-GB" sz="800">
                          <a:solidFill>
                            <a:schemeClr val="tx2"/>
                          </a:solidFill>
                        </a:rPr>
                      </a:br>
                      <a:r>
                        <a:rPr lang="en-GB" sz="800">
                          <a:solidFill>
                            <a:schemeClr val="tx2"/>
                          </a:solidFill>
                        </a:rPr>
                        <a:t>and measuring tools</a:t>
                      </a:r>
                    </a:p>
                  </a:txBody>
                  <a:tcPr marL="51435" marR="51435" marT="25718" marB="25718" anchor="ctr"/>
                </a:tc>
                <a:tc>
                  <a:txBody>
                    <a:bodyPr/>
                    <a:lstStyle/>
                    <a:p>
                      <a:pPr algn="ctr"/>
                      <a:r>
                        <a:rPr lang="en-GB" sz="800">
                          <a:solidFill>
                            <a:schemeClr val="tx2"/>
                          </a:solidFill>
                        </a:rPr>
                        <a:t>Guidance</a:t>
                      </a:r>
                    </a:p>
                  </a:txBody>
                  <a:tcPr marL="51435" marR="51435" marT="25718" marB="25718" anchor="ctr"/>
                </a:tc>
                <a:tc>
                  <a:txBody>
                    <a:bodyPr/>
                    <a:lstStyle/>
                    <a:p>
                      <a:pPr algn="ctr"/>
                      <a:r>
                        <a:rPr lang="en-GB" sz="800">
                          <a:solidFill>
                            <a:schemeClr val="tx2"/>
                          </a:solidFill>
                        </a:rPr>
                        <a:t>Certification</a:t>
                      </a:r>
                    </a:p>
                  </a:txBody>
                  <a:tcPr marL="51435" marR="51435" marT="25718" marB="25718" anchor="ctr"/>
                </a:tc>
                <a:tc>
                  <a:txBody>
                    <a:bodyPr/>
                    <a:lstStyle/>
                    <a:p>
                      <a:pPr algn="ctr"/>
                      <a:r>
                        <a:rPr lang="en-GB" sz="800">
                          <a:solidFill>
                            <a:schemeClr val="tx2"/>
                          </a:solidFill>
                        </a:rPr>
                        <a:t>Training</a:t>
                      </a:r>
                    </a:p>
                  </a:txBody>
                  <a:tcPr marL="51435" marR="51435" marT="25718" marB="25718" anchor="ctr"/>
                </a:tc>
                <a:extLst>
                  <a:ext uri="{0D108BD9-81ED-4DB2-BD59-A6C34878D82A}">
                    <a16:rowId xmlns:a16="http://schemas.microsoft.com/office/drawing/2014/main" val="1237050668"/>
                  </a:ext>
                </a:extLst>
              </a:tr>
              <a:tr h="597851">
                <a:tc>
                  <a:txBody>
                    <a:bodyPr/>
                    <a:lstStyle/>
                    <a:p>
                      <a:r>
                        <a:rPr lang="en-GB" sz="800" b="1"/>
                        <a:t>General</a:t>
                      </a:r>
                    </a:p>
                  </a:txBody>
                  <a:tcPr marL="51435" marR="51435" marT="25718" marB="25718" anchor="ctr"/>
                </a:tc>
                <a:tc>
                  <a:txBody>
                    <a:bodyPr/>
                    <a:lstStyle/>
                    <a:p>
                      <a:pPr marL="171450" indent="-171450">
                        <a:buFont typeface="Arial" panose="020B0604020202020204" pitchFamily="34" charset="0"/>
                        <a:buChar char="•"/>
                      </a:pPr>
                      <a:r>
                        <a:rPr lang="en-GB" sz="700"/>
                        <a:t>Max Planck Sustainability Network</a:t>
                      </a:r>
                    </a:p>
                    <a:p>
                      <a:pPr marL="171450" lvl="0" indent="-171450">
                        <a:buFont typeface="Arial" panose="020B0604020202020204" pitchFamily="34" charset="0"/>
                        <a:buChar char="•"/>
                      </a:pPr>
                      <a:r>
                        <a:rPr lang="en-GB" sz="700"/>
                        <a:t>Various learned Societies interested</a:t>
                      </a:r>
                    </a:p>
                    <a:p>
                      <a:pPr marL="171450" lvl="0" indent="-171450">
                        <a:buFont typeface="Arial" panose="020B0604020202020204" pitchFamily="34" charset="0"/>
                        <a:buChar char="•"/>
                      </a:pPr>
                      <a:r>
                        <a:rPr lang="en-GB" sz="700"/>
                        <a:t>EAUC (UK)</a:t>
                      </a:r>
                    </a:p>
                  </a:txBody>
                  <a:tcPr marL="51435" marR="51435" marT="25718" marB="25718"/>
                </a:tc>
                <a:tc>
                  <a:txBody>
                    <a:bodyPr/>
                    <a:lstStyle/>
                    <a:p>
                      <a:pPr marL="171450" lvl="0" indent="-171450">
                        <a:buFont typeface="Arial" panose="020B0604020202020204" pitchFamily="34" charset="0"/>
                        <a:buChar char="•"/>
                      </a:pPr>
                      <a:r>
                        <a:rPr lang="en-GB" sz="700">
                          <a:hlinkClick r:id="rId3"/>
                        </a:rPr>
                        <a:t>Exeter Research Carbon Calculator</a:t>
                      </a:r>
                      <a:endParaRPr lang="en-GB" sz="700"/>
                    </a:p>
                  </a:txBody>
                  <a:tcPr marL="51435" marR="51435" marT="25718" marB="25718"/>
                </a:tc>
                <a:tc>
                  <a:txBody>
                    <a:bodyPr/>
                    <a:lstStyle/>
                    <a:p>
                      <a:pPr marL="171450" indent="-171450">
                        <a:buFont typeface="Arial" panose="020B0604020202020204" pitchFamily="34" charset="0"/>
                        <a:buChar char="•"/>
                      </a:pPr>
                      <a:r>
                        <a:rPr lang="en-GB" sz="700"/>
                        <a:t>Wellcome Environmentally Sustainable Research Policy</a:t>
                      </a:r>
                    </a:p>
                    <a:p>
                      <a:pPr marL="171450" indent="-171450">
                        <a:buFont typeface="Arial" panose="020B0604020202020204" pitchFamily="34" charset="0"/>
                        <a:buChar char="•"/>
                      </a:pPr>
                      <a:r>
                        <a:rPr lang="en-GB" sz="700"/>
                        <a:t>Various institution-specific policies</a:t>
                      </a:r>
                    </a:p>
                  </a:txBody>
                  <a:tcPr marL="51435" marR="51435" marT="25718" marB="25718"/>
                </a:tc>
                <a:tc>
                  <a:txBody>
                    <a:bodyPr/>
                    <a:lstStyle/>
                    <a:p>
                      <a:pPr marL="171450" indent="-171450">
                        <a:buFont typeface="Arial" panose="020B0604020202020204" pitchFamily="34" charset="0"/>
                        <a:buChar char="•"/>
                      </a:pPr>
                      <a:r>
                        <a:rPr lang="en-GB" sz="700"/>
                        <a:t>Green Impact</a:t>
                      </a:r>
                    </a:p>
                  </a:txBody>
                  <a:tcPr marL="51435" marR="51435" marT="25718" marB="25718"/>
                </a:tc>
                <a:tc>
                  <a:txBody>
                    <a:bodyPr/>
                    <a:lstStyle/>
                    <a:p>
                      <a:pPr marL="171450" indent="-171450">
                        <a:buFont typeface="Arial" panose="020B0604020202020204" pitchFamily="34" charset="0"/>
                        <a:buChar char="•"/>
                      </a:pPr>
                      <a:r>
                        <a:rPr lang="en-GB" sz="700"/>
                        <a:t>Carbon Literacy Project</a:t>
                      </a:r>
                    </a:p>
                  </a:txBody>
                  <a:tcPr marL="51435" marR="51435" marT="25718" marB="25718"/>
                </a:tc>
                <a:extLst>
                  <a:ext uri="{0D108BD9-81ED-4DB2-BD59-A6C34878D82A}">
                    <a16:rowId xmlns:a16="http://schemas.microsoft.com/office/drawing/2014/main" val="2426596070"/>
                  </a:ext>
                </a:extLst>
              </a:tr>
              <a:tr h="668655">
                <a:tc>
                  <a:txBody>
                    <a:bodyPr/>
                    <a:lstStyle/>
                    <a:p>
                      <a:r>
                        <a:rPr lang="en-GB" sz="800" b="1"/>
                        <a:t>Wet labs</a:t>
                      </a:r>
                    </a:p>
                  </a:txBody>
                  <a:tcPr marL="51435" marR="51435" marT="25718" marB="25718" anchor="ctr"/>
                </a:tc>
                <a:tc>
                  <a:txBody>
                    <a:bodyPr/>
                    <a:lstStyle/>
                    <a:p>
                      <a:pPr marL="171450" marR="0" lvl="0" indent="-171450" algn="l" defTabSz="12190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t>Sustainable European Laboratories (SELs), Laboratory Efficiency Action Network (LEAN), GreenLabNL, Labos1.5</a:t>
                      </a:r>
                    </a:p>
                    <a:p>
                      <a:pPr marL="171450" marR="0" lvl="0" indent="-171450" algn="l" defTabSz="12190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t>GreenYourLab</a:t>
                      </a:r>
                    </a:p>
                  </a:txBody>
                  <a:tcPr marL="51435" marR="51435" marT="25718" marB="25718"/>
                </a:tc>
                <a:tc>
                  <a:txBody>
                    <a:bodyPr/>
                    <a:lstStyle/>
                    <a:p>
                      <a:pPr marL="171450" indent="-171450">
                        <a:buFont typeface="Arial" panose="020B0604020202020204" pitchFamily="34" charset="0"/>
                        <a:buChar char="•"/>
                      </a:pPr>
                      <a:r>
                        <a:rPr lang="en-GB" sz="700"/>
                        <a:t>Labos 1.5</a:t>
                      </a:r>
                    </a:p>
                  </a:txBody>
                  <a:tcPr marL="51435" marR="51435" marT="25718" marB="25718"/>
                </a:tc>
                <a:tc>
                  <a:txBody>
                    <a:bodyPr/>
                    <a:lstStyle/>
                    <a:p>
                      <a:pPr marL="171450" indent="-171450">
                        <a:buFont typeface="Arial" panose="020B0604020202020204" pitchFamily="34" charset="0"/>
                        <a:buChar char="•"/>
                      </a:pPr>
                      <a:r>
                        <a:rPr lang="en-GB" sz="700"/>
                        <a:t>LEAF</a:t>
                      </a:r>
                    </a:p>
                    <a:p>
                      <a:pPr marL="171450" indent="-171450">
                        <a:buFont typeface="Arial" panose="020B0604020202020204" pitchFamily="34" charset="0"/>
                        <a:buChar char="•"/>
                      </a:pPr>
                      <a:r>
                        <a:rPr lang="en-GB" sz="700"/>
                        <a:t>My Green Labs</a:t>
                      </a:r>
                    </a:p>
                  </a:txBody>
                  <a:tcPr marL="51435" marR="51435" marT="25718" marB="25718"/>
                </a:tc>
                <a:tc>
                  <a:txBody>
                    <a:bodyPr/>
                    <a:lstStyle/>
                    <a:p>
                      <a:pPr marL="171450" indent="-171450">
                        <a:buFont typeface="Arial" panose="020B0604020202020204" pitchFamily="34" charset="0"/>
                        <a:buChar char="•"/>
                      </a:pPr>
                      <a:r>
                        <a:rPr lang="en-GB" sz="700" dirty="0"/>
                        <a:t>LEAF</a:t>
                      </a:r>
                      <a:endParaRPr lang="en-US" sz="700" dirty="0"/>
                    </a:p>
                    <a:p>
                      <a:pPr marL="171450" lvl="0" indent="-171450">
                        <a:buFont typeface="Arial" panose="020B0604020202020204" pitchFamily="34" charset="0"/>
                        <a:buChar char="•"/>
                      </a:pPr>
                      <a:r>
                        <a:rPr lang="en-GB" sz="700" dirty="0"/>
                        <a:t>My Green Labs</a:t>
                      </a:r>
                    </a:p>
                    <a:p>
                      <a:pPr marL="171450" lvl="0" indent="-171450">
                        <a:buFont typeface="Arial" panose="020B0604020202020204" pitchFamily="34" charset="0"/>
                        <a:buChar char="•"/>
                      </a:pPr>
                      <a:r>
                        <a:rPr lang="en-GB" sz="700" dirty="0"/>
                        <a:t>Green Impact</a:t>
                      </a:r>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407347865"/>
                  </a:ext>
                </a:extLst>
              </a:tr>
              <a:tr h="257175">
                <a:tc>
                  <a:txBody>
                    <a:bodyPr/>
                    <a:lstStyle/>
                    <a:p>
                      <a:r>
                        <a:rPr lang="en-GB" sz="800" b="1"/>
                        <a:t>Animal research labs</a:t>
                      </a:r>
                    </a:p>
                  </a:txBody>
                  <a:tcPr marL="51435" marR="51435" marT="25718" marB="25718" anchor="ct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r>
                        <a:rPr lang="en-GB" sz="700"/>
                        <a:t>NC3Rs plans to start work on this in future.</a:t>
                      </a:r>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3244087185"/>
                  </a:ext>
                </a:extLst>
              </a:tr>
              <a:tr h="668655">
                <a:tc>
                  <a:txBody>
                    <a:bodyPr/>
                    <a:lstStyle/>
                    <a:p>
                      <a:r>
                        <a:rPr lang="en-GB" sz="800" b="1"/>
                        <a:t>Computational research</a:t>
                      </a:r>
                    </a:p>
                  </a:txBody>
                  <a:tcPr marL="51435" marR="51435" marT="25718" marB="25718" anchor="ctr"/>
                </a:tc>
                <a:tc>
                  <a:txBody>
                    <a:bodyPr/>
                    <a:lstStyle/>
                    <a:p>
                      <a:pPr marL="171450" indent="-171450">
                        <a:buFont typeface="Arial" panose="020B0604020202020204" pitchFamily="34" charset="0"/>
                        <a:buChar char="•"/>
                      </a:pPr>
                      <a:r>
                        <a:rPr lang="en-GB" sz="700">
                          <a:hlinkClick r:id="rId4"/>
                        </a:rPr>
                        <a:t>Upcoming Community of Practice on ESCR</a:t>
                      </a:r>
                      <a:endParaRPr lang="en-GB" sz="700"/>
                    </a:p>
                  </a:txBody>
                  <a:tcPr marL="51435" marR="51435" marT="25718" marB="25718">
                    <a:solidFill>
                      <a:schemeClr val="accent6">
                        <a:lumMod val="20000"/>
                        <a:lumOff val="80000"/>
                      </a:schemeClr>
                    </a:solidFill>
                  </a:tcPr>
                </a:tc>
                <a:tc>
                  <a:txBody>
                    <a:bodyPr/>
                    <a:lstStyle/>
                    <a:p>
                      <a:pPr marL="171450" indent="-171450">
                        <a:buFont typeface="Arial" panose="020B0604020202020204" pitchFamily="34" charset="0"/>
                        <a:buChar char="•"/>
                      </a:pPr>
                      <a:r>
                        <a:rPr lang="en-GB" sz="700"/>
                        <a:t>Green Algorithms</a:t>
                      </a:r>
                    </a:p>
                    <a:p>
                      <a:pPr marL="171450" lvl="0" indent="-171450">
                        <a:buFont typeface="Arial" panose="020B0604020202020204" pitchFamily="34" charset="0"/>
                        <a:buChar char="•"/>
                      </a:pPr>
                      <a:r>
                        <a:rPr lang="en-GB" sz="700"/>
                        <a:t>Green Algorithms 4 HPC</a:t>
                      </a:r>
                    </a:p>
                    <a:p>
                      <a:pPr marL="171450" indent="-171450">
                        <a:buFont typeface="Arial" panose="020B0604020202020204" pitchFamily="34" charset="0"/>
                        <a:buChar char="•"/>
                      </a:pPr>
                      <a:r>
                        <a:rPr lang="en-GB" sz="700">
                          <a:hlinkClick r:id="rId5"/>
                        </a:rPr>
                        <a:t>Code Carbon</a:t>
                      </a:r>
                      <a:endParaRPr lang="en-GB" sz="700"/>
                    </a:p>
                    <a:p>
                      <a:pPr marL="171450" lvl="0" indent="-171450">
                        <a:buFont typeface="Arial" panose="020B0604020202020204" pitchFamily="34" charset="0"/>
                        <a:buChar char="•"/>
                      </a:pPr>
                      <a:r>
                        <a:rPr lang="en-GB" sz="700"/>
                        <a:t>Carbon Tracker</a:t>
                      </a:r>
                    </a:p>
                    <a:p>
                      <a:pPr marL="171450" marR="0" lvl="0" indent="-171450" algn="l" defTabSz="12190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hlinkClick r:id="rId6"/>
                        </a:rPr>
                        <a:t>Organization for Human Brain Mapping</a:t>
                      </a:r>
                      <a:endParaRPr lang="en-GB" sz="700"/>
                    </a:p>
                  </a:txBody>
                  <a:tcPr marL="51435" marR="51435" marT="25718" marB="25718"/>
                </a:tc>
                <a:tc>
                  <a:txBody>
                    <a:bodyPr/>
                    <a:lstStyle/>
                    <a:p>
                      <a:pPr marL="171450" indent="-171450">
                        <a:buFont typeface="Arial" panose="020B0604020202020204" pitchFamily="34" charset="0"/>
                        <a:buChar char="•"/>
                      </a:pPr>
                      <a:r>
                        <a:rPr lang="en-GB" sz="700" dirty="0"/>
                        <a:t>'</a:t>
                      </a:r>
                      <a:r>
                        <a:rPr lang="en-GB" sz="700" dirty="0">
                          <a:hlinkClick r:id="" action="ppaction://noaction"/>
                        </a:rPr>
                        <a:t>10 Simple Rules</a:t>
                      </a:r>
                      <a:r>
                        <a:rPr lang="en-GB" sz="700" dirty="0"/>
                        <a:t>'</a:t>
                      </a:r>
                    </a:p>
                    <a:p>
                      <a:pPr marL="171450" lvl="0" indent="-171450">
                        <a:buFont typeface="Arial" panose="020B0604020202020204" pitchFamily="34" charset="0"/>
                        <a:buChar char="•"/>
                      </a:pPr>
                      <a:r>
                        <a:rPr lang="en-GB" sz="700" dirty="0"/>
                        <a:t>'</a:t>
                      </a:r>
                      <a:r>
                        <a:rPr lang="en-GB" sz="700" dirty="0">
                          <a:hlinkClick r:id="rId7"/>
                        </a:rPr>
                        <a:t>GREENER principles</a:t>
                      </a:r>
                      <a:r>
                        <a:rPr lang="en-GB" sz="700" dirty="0"/>
                        <a:t>’ </a:t>
                      </a:r>
                    </a:p>
                    <a:p>
                      <a:pPr marL="171450" lvl="0" indent="-171450">
                        <a:buFont typeface="Arial" panose="020B0604020202020204" pitchFamily="34" charset="0"/>
                        <a:buChar char="•"/>
                      </a:pPr>
                      <a:r>
                        <a:rPr lang="en-GB" sz="700" dirty="0" err="1"/>
                        <a:t>DiSC</a:t>
                      </a:r>
                      <a:endParaRPr lang="en-GB" sz="700" dirty="0"/>
                    </a:p>
                  </a:txBody>
                  <a:tcPr marL="51435" marR="51435" marT="25718" marB="25718"/>
                </a:tc>
                <a:tc>
                  <a:txBody>
                    <a:bodyPr/>
                    <a:lstStyle/>
                    <a:p>
                      <a:pPr marL="171450" indent="-171450">
                        <a:buFont typeface="Arial" panose="020B0604020202020204" pitchFamily="34" charset="0"/>
                        <a:buChar char="•"/>
                      </a:pPr>
                      <a:r>
                        <a:rPr lang="en-GB" sz="700"/>
                        <a:t>Green DiSC</a:t>
                      </a:r>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2594364968"/>
                  </a:ext>
                </a:extLst>
              </a:tr>
              <a:tr h="462915">
                <a:tc>
                  <a:txBody>
                    <a:bodyPr/>
                    <a:lstStyle/>
                    <a:p>
                      <a:r>
                        <a:rPr lang="en-GB" sz="800" b="1"/>
                        <a:t>Clinical trials</a:t>
                      </a:r>
                    </a:p>
                  </a:txBody>
                  <a:tcPr marL="51435" marR="51435" marT="25718" marB="25718" anchor="ct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r>
                        <a:rPr lang="en-GB" sz="700">
                          <a:hlinkClick r:id="rId8"/>
                        </a:rPr>
                        <a:t>Methodology in place</a:t>
                      </a:r>
                      <a:r>
                        <a:rPr lang="en-GB" sz="700"/>
                        <a:t>, a private and public tool both in development.</a:t>
                      </a:r>
                    </a:p>
                    <a:p>
                      <a:pPr marL="171450" lvl="0" indent="-171450">
                        <a:buFont typeface="Arial" panose="020B0604020202020204" pitchFamily="34" charset="0"/>
                        <a:buChar char="•"/>
                      </a:pPr>
                      <a:endParaRPr lang="en-GB" sz="700"/>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199295920"/>
                  </a:ext>
                </a:extLst>
              </a:tr>
              <a:tr h="321920">
                <a:tc>
                  <a:txBody>
                    <a:bodyPr/>
                    <a:lstStyle/>
                    <a:p>
                      <a:r>
                        <a:rPr lang="en-GB" sz="800" b="1"/>
                        <a:t>Social sciences</a:t>
                      </a:r>
                    </a:p>
                  </a:txBody>
                  <a:tcPr marL="51435" marR="51435" marT="25718" marB="25718" anchor="ct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867414812"/>
                  </a:ext>
                </a:extLst>
              </a:tr>
              <a:tr h="462915">
                <a:tc>
                  <a:txBody>
                    <a:bodyPr/>
                    <a:lstStyle/>
                    <a:p>
                      <a:r>
                        <a:rPr lang="en-GB" sz="800" b="1"/>
                        <a:t>Clinical settings</a:t>
                      </a:r>
                    </a:p>
                  </a:txBody>
                  <a:tcPr marL="51435" marR="51435" marT="25718" marB="25718" anchor="ctr"/>
                </a:tc>
                <a:tc>
                  <a:txBody>
                    <a:bodyPr/>
                    <a:lstStyle/>
                    <a:p>
                      <a:pPr marL="171450" marR="0" lvl="0" indent="-171450" algn="l" defTabSz="12190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t>Sustainable Healthcare Coalition Networks</a:t>
                      </a:r>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r>
                        <a:rPr lang="en-GB" sz="700"/>
                        <a:t>MRC/GreenerNHS Clinical Lab Fellowship.</a:t>
                      </a:r>
                    </a:p>
                    <a:p>
                      <a:pPr marL="171450" marR="0" lvl="0" indent="-171450" algn="l" defTabSz="12190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700"/>
                        <a:t>NIHR Carbon Reduction Guidelines</a:t>
                      </a:r>
                    </a:p>
                  </a:txBody>
                  <a:tcPr marL="51435" marR="51435" marT="25718" marB="25718"/>
                </a:tc>
                <a:tc>
                  <a:txBody>
                    <a:bodyPr/>
                    <a:lstStyle/>
                    <a:p>
                      <a:pPr marL="171450" indent="-171450">
                        <a:buFont typeface="Arial" panose="020B0604020202020204" pitchFamily="34" charset="0"/>
                        <a:buChar char="•"/>
                      </a:pPr>
                      <a:r>
                        <a:rPr lang="en-GB" sz="700">
                          <a:hlinkClick r:id="rId9"/>
                        </a:rPr>
                        <a:t>EFLM Green &amp; Sustainable Laboratory</a:t>
                      </a:r>
                      <a:endParaRPr lang="en-GB" sz="700"/>
                    </a:p>
                    <a:p>
                      <a:pPr marL="171450" indent="-171450">
                        <a:buFont typeface="Arial" panose="020B0604020202020204" pitchFamily="34" charset="0"/>
                        <a:buChar char="•"/>
                      </a:pPr>
                      <a:endParaRPr lang="en-GB" sz="700"/>
                    </a:p>
                    <a:p>
                      <a:pPr marL="171450" indent="-171450">
                        <a:buFont typeface="Arial" panose="020B0604020202020204" pitchFamily="34" charset="0"/>
                        <a:buChar char="•"/>
                      </a:pPr>
                      <a:r>
                        <a:rPr lang="en-GB" sz="700">
                          <a:hlinkClick r:id="rId10"/>
                        </a:rPr>
                        <a:t>Home (rcem.ac.uk)</a:t>
                      </a:r>
                      <a:endParaRPr lang="en-GB" sz="700"/>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extLst>
                  <a:ext uri="{0D108BD9-81ED-4DB2-BD59-A6C34878D82A}">
                    <a16:rowId xmlns:a16="http://schemas.microsoft.com/office/drawing/2014/main" val="909809539"/>
                  </a:ext>
                </a:extLst>
              </a:tr>
              <a:tr h="257175">
                <a:tc>
                  <a:txBody>
                    <a:bodyPr/>
                    <a:lstStyle/>
                    <a:p>
                      <a:r>
                        <a:rPr lang="en-GB" sz="800" b="1"/>
                        <a:t>Institutional</a:t>
                      </a:r>
                    </a:p>
                  </a:txBody>
                  <a:tcPr marL="51435" marR="51435" marT="25718" marB="25718" anchor="ctr"/>
                </a:tc>
                <a:tc>
                  <a:txBody>
                    <a:bodyPr/>
                    <a:lstStyle/>
                    <a:p>
                      <a:pPr marL="171450" indent="-171450">
                        <a:buFont typeface="Arial" panose="020B0604020202020204" pitchFamily="34" charset="0"/>
                        <a:buChar char="•"/>
                      </a:pPr>
                      <a:r>
                        <a:rPr lang="en-GB" sz="700"/>
                        <a:t>EAUC (UK)</a:t>
                      </a:r>
                    </a:p>
                  </a:txBody>
                  <a:tcPr marL="51435" marR="51435" marT="25718" marB="25718"/>
                </a:tc>
                <a:tc>
                  <a:txBody>
                    <a:bodyPr/>
                    <a:lstStyle/>
                    <a:p>
                      <a:pPr marL="171450" indent="-171450">
                        <a:buFont typeface="Arial" panose="020B0604020202020204" pitchFamily="34" charset="0"/>
                        <a:buChar char="•"/>
                      </a:pPr>
                      <a:r>
                        <a:rPr lang="en-GB" sz="700"/>
                        <a:t>GHG Protocols, but no calculators</a:t>
                      </a:r>
                    </a:p>
                  </a:txBody>
                  <a:tcPr marL="51435" marR="51435" marT="25718" marB="25718"/>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a:p>
                  </a:txBody>
                  <a:tcPr marL="51435" marR="51435" marT="25718" marB="25718">
                    <a:solidFill>
                      <a:srgbClr val="D9D9D9"/>
                    </a:solidFill>
                  </a:tcPr>
                </a:tc>
                <a:tc>
                  <a:txBody>
                    <a:bodyPr/>
                    <a:lstStyle/>
                    <a:p>
                      <a:pPr marL="171450" indent="-171450">
                        <a:buFont typeface="Arial" panose="020B0604020202020204" pitchFamily="34" charset="0"/>
                        <a:buChar char="•"/>
                      </a:pPr>
                      <a:endParaRPr lang="en-GB" sz="700" dirty="0"/>
                    </a:p>
                  </a:txBody>
                  <a:tcPr marL="51435" marR="51435" marT="25718" marB="25718">
                    <a:solidFill>
                      <a:srgbClr val="D9D9D9"/>
                    </a:solidFill>
                  </a:tcPr>
                </a:tc>
                <a:extLst>
                  <a:ext uri="{0D108BD9-81ED-4DB2-BD59-A6C34878D82A}">
                    <a16:rowId xmlns:a16="http://schemas.microsoft.com/office/drawing/2014/main" val="59354570"/>
                  </a:ext>
                </a:extLst>
              </a:tr>
            </a:tbl>
          </a:graphicData>
        </a:graphic>
      </p:graphicFrame>
      <p:sp>
        <p:nvSpPr>
          <p:cNvPr id="3" name="TextBox 2">
            <a:extLst>
              <a:ext uri="{FF2B5EF4-FFF2-40B4-BE49-F238E27FC236}">
                <a16:creationId xmlns:a16="http://schemas.microsoft.com/office/drawing/2014/main" id="{D5D68BCF-C8A1-BA6F-F61D-AA655308AECA}"/>
              </a:ext>
            </a:extLst>
          </p:cNvPr>
          <p:cNvSpPr txBox="1"/>
          <p:nvPr/>
        </p:nvSpPr>
        <p:spPr>
          <a:xfrm>
            <a:off x="1603560" y="1752304"/>
            <a:ext cx="1160108" cy="157672"/>
          </a:xfrm>
          <a:prstGeom prst="rect">
            <a:avLst/>
          </a:prstGeom>
          <a:noFill/>
        </p:spPr>
        <p:txBody>
          <a:bodyPr wrap="square" lIns="0" tIns="0" rIns="0" bIns="0" rtlCol="0">
            <a:spAutoFit/>
          </a:bodyPr>
          <a:lstStyle/>
          <a:p>
            <a:pPr>
              <a:lnSpc>
                <a:spcPts val="1350"/>
              </a:lnSpc>
            </a:pPr>
            <a:r>
              <a:rPr lang="en-GB" sz="788" b="1">
                <a:solidFill>
                  <a:srgbClr val="002060"/>
                </a:solidFill>
              </a:rPr>
              <a:t>Type of resource</a:t>
            </a:r>
          </a:p>
        </p:txBody>
      </p:sp>
      <p:sp>
        <p:nvSpPr>
          <p:cNvPr id="5" name="TextBox 4">
            <a:extLst>
              <a:ext uri="{FF2B5EF4-FFF2-40B4-BE49-F238E27FC236}">
                <a16:creationId xmlns:a16="http://schemas.microsoft.com/office/drawing/2014/main" id="{36D3F792-7A1D-1ED5-3020-A7AABE540EF7}"/>
              </a:ext>
            </a:extLst>
          </p:cNvPr>
          <p:cNvSpPr txBox="1"/>
          <p:nvPr/>
        </p:nvSpPr>
        <p:spPr>
          <a:xfrm>
            <a:off x="5750614" y="1658634"/>
            <a:ext cx="3947369" cy="179536"/>
          </a:xfrm>
          <a:prstGeom prst="rect">
            <a:avLst/>
          </a:prstGeom>
          <a:noFill/>
        </p:spPr>
        <p:txBody>
          <a:bodyPr wrap="square" lIns="0" tIns="0" rIns="0" bIns="0" rtlCol="0">
            <a:spAutoFit/>
          </a:bodyPr>
          <a:lstStyle/>
          <a:p>
            <a:pPr>
              <a:lnSpc>
                <a:spcPts val="1350"/>
              </a:lnSpc>
            </a:pPr>
            <a:r>
              <a:rPr lang="en-GB" sz="1350" i="1" dirty="0"/>
              <a:t>Note this table is </a:t>
            </a:r>
            <a:r>
              <a:rPr lang="en-GB" sz="1350" i="1" u="sng" dirty="0"/>
              <a:t>not</a:t>
            </a:r>
            <a:r>
              <a:rPr lang="en-GB" sz="1350" i="1" dirty="0"/>
              <a:t> exhaustive </a:t>
            </a:r>
          </a:p>
        </p:txBody>
      </p:sp>
      <p:sp>
        <p:nvSpPr>
          <p:cNvPr id="6" name="Rectangle 5">
            <a:extLst>
              <a:ext uri="{FF2B5EF4-FFF2-40B4-BE49-F238E27FC236}">
                <a16:creationId xmlns:a16="http://schemas.microsoft.com/office/drawing/2014/main" id="{7282BB0C-BD19-AE9E-985E-CC0AB31A29D8}"/>
              </a:ext>
            </a:extLst>
          </p:cNvPr>
          <p:cNvSpPr/>
          <p:nvPr/>
        </p:nvSpPr>
        <p:spPr>
          <a:xfrm>
            <a:off x="8343130" y="1090990"/>
            <a:ext cx="284255" cy="462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7" name="Rectangle 6">
            <a:extLst>
              <a:ext uri="{FF2B5EF4-FFF2-40B4-BE49-F238E27FC236}">
                <a16:creationId xmlns:a16="http://schemas.microsoft.com/office/drawing/2014/main" id="{B48DF556-CE37-52C7-FC26-7251F73B4F2F}"/>
              </a:ext>
            </a:extLst>
          </p:cNvPr>
          <p:cNvSpPr/>
          <p:nvPr/>
        </p:nvSpPr>
        <p:spPr>
          <a:xfrm>
            <a:off x="8343130" y="1098786"/>
            <a:ext cx="284255" cy="462005"/>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24172691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8F9EFBC-70C3-0608-656F-6060D3966FEB}"/>
              </a:ext>
            </a:extLst>
          </p:cNvPr>
          <p:cNvSpPr>
            <a:spLocks noGrp="1"/>
          </p:cNvSpPr>
          <p:nvPr>
            <p:ph type="title"/>
          </p:nvPr>
        </p:nvSpPr>
        <p:spPr>
          <a:xfrm>
            <a:off x="0" y="511564"/>
            <a:ext cx="7886700" cy="994172"/>
          </a:xfrm>
        </p:spPr>
        <p:txBody>
          <a:bodyPr>
            <a:normAutofit/>
          </a:bodyPr>
          <a:lstStyle/>
          <a:p>
            <a:r>
              <a:rPr lang="en-US" dirty="0"/>
              <a:t>Challenges to ES in Funding </a:t>
            </a:r>
          </a:p>
        </p:txBody>
      </p:sp>
      <p:sp>
        <p:nvSpPr>
          <p:cNvPr id="2" name="TextBox 1">
            <a:extLst>
              <a:ext uri="{FF2B5EF4-FFF2-40B4-BE49-F238E27FC236}">
                <a16:creationId xmlns:a16="http://schemas.microsoft.com/office/drawing/2014/main" id="{69D25368-B6FF-6044-C886-C38C61C14341}"/>
              </a:ext>
            </a:extLst>
          </p:cNvPr>
          <p:cNvSpPr txBox="1"/>
          <p:nvPr/>
        </p:nvSpPr>
        <p:spPr>
          <a:xfrm>
            <a:off x="1644601" y="1616390"/>
            <a:ext cx="7193516" cy="5009064"/>
          </a:xfrm>
          <a:prstGeom prst="rect">
            <a:avLst/>
          </a:prstGeom>
          <a:noFill/>
        </p:spPr>
        <p:txBody>
          <a:bodyPr wrap="square" rtlCol="0">
            <a:spAutoFit/>
          </a:bodyPr>
          <a:lstStyle/>
          <a:p>
            <a:pPr marL="214313" indent="-214313">
              <a:buFont typeface="Arial" panose="020B0604020202020204" pitchFamily="34" charset="0"/>
              <a:buChar char="•"/>
            </a:pPr>
            <a:endParaRPr lang="en-GB" sz="1350" dirty="0"/>
          </a:p>
          <a:p>
            <a:pPr marL="214313" indent="-214313">
              <a:buFont typeface="Arial" panose="020B0604020202020204" pitchFamily="34" charset="0"/>
              <a:buChar char="•"/>
            </a:pPr>
            <a:r>
              <a:rPr lang="en-GB" dirty="0"/>
              <a:t>There is lacking ES guidance for many research areas we fund, including institutional action to align with ISO/EMAS</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r>
              <a:rPr lang="en-GB" dirty="0"/>
              <a:t>Methods of quantifying impact vary</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r>
              <a:rPr lang="en-GB" dirty="0"/>
              <a:t>There are barriers to access some of the existing guidance (either financial or open-access), as well as resource required. </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r>
              <a:rPr lang="en-GB" dirty="0"/>
              <a:t>Require quality control, as well as appropriate governance and stewardship as we see in comparable areas</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r>
              <a:rPr lang="en-GB" dirty="0"/>
              <a:t>Open-ended questions in grants run the risk of adding to bureaucracy (UKRI funding service has a principle regarding not including questions we cannot assess) </a:t>
            </a:r>
          </a:p>
          <a:p>
            <a:pPr marL="214313" indent="-214313">
              <a:buFont typeface="Arial" panose="020B0604020202020204" pitchFamily="34" charset="0"/>
              <a:buChar char="•"/>
            </a:pPr>
            <a:endParaRPr lang="en-GB" dirty="0"/>
          </a:p>
          <a:p>
            <a:r>
              <a:rPr lang="en-GB" b="1" u="sng" dirty="0"/>
              <a:t>Result</a:t>
            </a:r>
            <a:r>
              <a:rPr lang="en-GB" dirty="0"/>
              <a:t>: We cannot effectively integrate ES in within our funding</a:t>
            </a:r>
          </a:p>
          <a:p>
            <a:pPr marL="214313" indent="-214313">
              <a:buFont typeface="Arial" panose="020B0604020202020204" pitchFamily="34" charset="0"/>
              <a:buChar char="•"/>
            </a:pPr>
            <a:endParaRPr lang="en-GB" dirty="0"/>
          </a:p>
        </p:txBody>
      </p:sp>
    </p:spTree>
    <p:extLst>
      <p:ext uri="{BB962C8B-B14F-4D97-AF65-F5344CB8AC3E}">
        <p14:creationId xmlns:p14="http://schemas.microsoft.com/office/powerpoint/2010/main" val="2132782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7B8B37-3A57-550F-1D51-CDA8FBDE3DDC}"/>
            </a:ext>
          </a:extLst>
        </p:cNvPr>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37B09C1-6E95-CA75-1A21-894874041A4E}"/>
              </a:ext>
            </a:extLst>
          </p:cNvPr>
          <p:cNvSpPr>
            <a:spLocks noGrp="1"/>
          </p:cNvSpPr>
          <p:nvPr>
            <p:ph type="sldNum" sz="quarter" idx="12"/>
          </p:nvPr>
        </p:nvSpPr>
        <p:spPr/>
        <p:txBody>
          <a:bodyPr/>
          <a:lstStyle/>
          <a:p>
            <a:fld id="{DEF9AD68-5327-4FA6-9851-A953E7042653}" type="slidenum">
              <a:rPr lang="en-GB" smtClean="0"/>
              <a:t>7</a:t>
            </a:fld>
            <a:endParaRPr lang="en-GB"/>
          </a:p>
        </p:txBody>
      </p:sp>
      <p:sp>
        <p:nvSpPr>
          <p:cNvPr id="3" name="Rectangle 2">
            <a:extLst>
              <a:ext uri="{FF2B5EF4-FFF2-40B4-BE49-F238E27FC236}">
                <a16:creationId xmlns:a16="http://schemas.microsoft.com/office/drawing/2014/main" id="{771008E3-3E2A-FDD4-F675-8D258C915D55}"/>
              </a:ext>
            </a:extLst>
          </p:cNvPr>
          <p:cNvSpPr/>
          <p:nvPr/>
        </p:nvSpPr>
        <p:spPr>
          <a:xfrm>
            <a:off x="8343130" y="1090990"/>
            <a:ext cx="284255" cy="4620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pic>
        <p:nvPicPr>
          <p:cNvPr id="10" name="Picture 9">
            <a:extLst>
              <a:ext uri="{FF2B5EF4-FFF2-40B4-BE49-F238E27FC236}">
                <a16:creationId xmlns:a16="http://schemas.microsoft.com/office/drawing/2014/main" id="{FC702556-102D-8F72-E00B-C4F2D50EA9AF}"/>
              </a:ext>
            </a:extLst>
          </p:cNvPr>
          <p:cNvPicPr>
            <a:picLocks noChangeAspect="1"/>
          </p:cNvPicPr>
          <p:nvPr/>
        </p:nvPicPr>
        <p:blipFill>
          <a:blip r:embed="rId3"/>
          <a:stretch>
            <a:fillRect/>
          </a:stretch>
        </p:blipFill>
        <p:spPr>
          <a:xfrm>
            <a:off x="2449477" y="441745"/>
            <a:ext cx="4376773" cy="1754326"/>
          </a:xfrm>
          <a:prstGeom prst="rect">
            <a:avLst/>
          </a:prstGeom>
          <a:ln w="19050">
            <a:solidFill>
              <a:schemeClr val="tx1"/>
            </a:solidFill>
          </a:ln>
        </p:spPr>
      </p:pic>
      <p:sp>
        <p:nvSpPr>
          <p:cNvPr id="2" name="Rectangle 1">
            <a:extLst>
              <a:ext uri="{FF2B5EF4-FFF2-40B4-BE49-F238E27FC236}">
                <a16:creationId xmlns:a16="http://schemas.microsoft.com/office/drawing/2014/main" id="{3C85F4AB-D89D-7895-612E-33F146220CA8}"/>
              </a:ext>
            </a:extLst>
          </p:cNvPr>
          <p:cNvSpPr/>
          <p:nvPr/>
        </p:nvSpPr>
        <p:spPr>
          <a:xfrm>
            <a:off x="8343129" y="1090989"/>
            <a:ext cx="284255" cy="462005"/>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4" name="TextBox 3">
            <a:extLst>
              <a:ext uri="{FF2B5EF4-FFF2-40B4-BE49-F238E27FC236}">
                <a16:creationId xmlns:a16="http://schemas.microsoft.com/office/drawing/2014/main" id="{8392BC67-0BF1-4639-2304-7251D09ED136}"/>
              </a:ext>
            </a:extLst>
          </p:cNvPr>
          <p:cNvSpPr txBox="1"/>
          <p:nvPr/>
        </p:nvSpPr>
        <p:spPr>
          <a:xfrm>
            <a:off x="1136816" y="2568050"/>
            <a:ext cx="6544144" cy="3693319"/>
          </a:xfrm>
          <a:prstGeom prst="rect">
            <a:avLst/>
          </a:prstGeom>
          <a:noFill/>
        </p:spPr>
        <p:txBody>
          <a:bodyPr wrap="square" rtlCol="0">
            <a:spAutoFit/>
          </a:bodyPr>
          <a:lstStyle/>
          <a:p>
            <a:r>
              <a:rPr lang="en-GB" b="1" dirty="0"/>
              <a:t>What is it? </a:t>
            </a:r>
          </a:p>
          <a:p>
            <a:pPr marL="285750" indent="-285750">
              <a:buFont typeface="Arial" panose="020B0604020202020204" pitchFamily="34" charset="0"/>
              <a:buChar char="•"/>
            </a:pPr>
            <a:r>
              <a:rPr lang="en-GB" dirty="0"/>
              <a:t>Certification to cover all research areas, and which is flexible depending on research activity</a:t>
            </a:r>
          </a:p>
          <a:p>
            <a:pPr marL="285750" indent="-285750">
              <a:buFont typeface="Arial" panose="020B0604020202020204" pitchFamily="34" charset="0"/>
              <a:buChar char="•"/>
            </a:pPr>
            <a:r>
              <a:rPr lang="en-GB" dirty="0"/>
              <a:t>Covers activity for groups and institutions </a:t>
            </a:r>
          </a:p>
          <a:p>
            <a:pPr marL="285750" indent="-285750">
              <a:buFont typeface="Arial" panose="020B0604020202020204" pitchFamily="34" charset="0"/>
              <a:buChar char="•"/>
            </a:pPr>
            <a:r>
              <a:rPr lang="en-GB" dirty="0"/>
              <a:t>Open-access resource which can host or sign-post training </a:t>
            </a:r>
          </a:p>
          <a:p>
            <a:pPr marL="285750" indent="-285750">
              <a:buFont typeface="Arial" panose="020B0604020202020204" pitchFamily="34" charset="0"/>
              <a:buChar char="•"/>
            </a:pPr>
            <a:r>
              <a:rPr lang="en-GB" dirty="0"/>
              <a:t>Platform to either host or sign-post emission calculators </a:t>
            </a:r>
          </a:p>
          <a:p>
            <a:pPr marL="285750" indent="-285750">
              <a:buFont typeface="Arial" panose="020B0604020202020204" pitchFamily="34" charset="0"/>
              <a:buChar char="•"/>
            </a:pPr>
            <a:endParaRPr lang="en-GB" dirty="0"/>
          </a:p>
          <a:p>
            <a:r>
              <a:rPr lang="en-GB" b="1" dirty="0"/>
              <a:t>How will it work? </a:t>
            </a:r>
          </a:p>
          <a:p>
            <a:pPr marL="285750" indent="-285750">
              <a:buFont typeface="Arial" panose="020B0604020202020204" pitchFamily="34" charset="0"/>
              <a:buChar char="•"/>
            </a:pPr>
            <a:r>
              <a:rPr lang="en-GB" dirty="0"/>
              <a:t>Peer-to-peer auditing/certification with a % that are randomly validated </a:t>
            </a:r>
          </a:p>
          <a:p>
            <a:pPr marL="285750" indent="-285750">
              <a:buFont typeface="Arial" panose="020B0604020202020204" pitchFamily="34" charset="0"/>
              <a:buChar char="•"/>
            </a:pPr>
            <a:r>
              <a:rPr lang="en-GB" dirty="0"/>
              <a:t>Supported by Research Funders</a:t>
            </a:r>
          </a:p>
          <a:p>
            <a:pPr marL="285750" indent="-285750">
              <a:buFont typeface="Arial" panose="020B0604020202020204" pitchFamily="34" charset="0"/>
              <a:buChar char="•"/>
            </a:pPr>
            <a:r>
              <a:rPr lang="en-GB" dirty="0"/>
              <a:t>Content is curated by elected lead of academics </a:t>
            </a:r>
          </a:p>
          <a:p>
            <a:endParaRPr lang="en-GB" dirty="0"/>
          </a:p>
        </p:txBody>
      </p:sp>
    </p:spTree>
    <p:extLst>
      <p:ext uri="{BB962C8B-B14F-4D97-AF65-F5344CB8AC3E}">
        <p14:creationId xmlns:p14="http://schemas.microsoft.com/office/powerpoint/2010/main" val="34937930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06A92F-0579-1FB3-320A-0FDB50314BB7}"/>
            </a:ext>
          </a:extLst>
        </p:cNvPr>
        <p:cNvGrpSpPr/>
        <p:nvPr/>
      </p:nvGrpSpPr>
      <p:grpSpPr>
        <a:xfrm>
          <a:off x="0" y="0"/>
          <a:ext cx="0" cy="0"/>
          <a:chOff x="0" y="0"/>
          <a:chExt cx="0" cy="0"/>
        </a:xfrm>
      </p:grpSpPr>
      <p:sp>
        <p:nvSpPr>
          <p:cNvPr id="33" name="Oval 32">
            <a:extLst>
              <a:ext uri="{FF2B5EF4-FFF2-40B4-BE49-F238E27FC236}">
                <a16:creationId xmlns:a16="http://schemas.microsoft.com/office/drawing/2014/main" id="{39C8F1EF-3835-AECF-D16B-98F548CA7D72}"/>
              </a:ext>
            </a:extLst>
          </p:cNvPr>
          <p:cNvSpPr/>
          <p:nvPr/>
        </p:nvSpPr>
        <p:spPr>
          <a:xfrm>
            <a:off x="1045026" y="2306057"/>
            <a:ext cx="1348070" cy="1184351"/>
          </a:xfrm>
          <a:prstGeom prst="ellipse">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0" name="Oval 29">
            <a:extLst>
              <a:ext uri="{FF2B5EF4-FFF2-40B4-BE49-F238E27FC236}">
                <a16:creationId xmlns:a16="http://schemas.microsoft.com/office/drawing/2014/main" id="{21F54CAE-8488-3A03-05DF-EA7FE99DC180}"/>
              </a:ext>
            </a:extLst>
          </p:cNvPr>
          <p:cNvSpPr/>
          <p:nvPr/>
        </p:nvSpPr>
        <p:spPr>
          <a:xfrm>
            <a:off x="6163283" y="3953995"/>
            <a:ext cx="1964603" cy="697518"/>
          </a:xfrm>
          <a:prstGeom prst="ellipse">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Rounded Corners 12">
            <a:extLst>
              <a:ext uri="{FF2B5EF4-FFF2-40B4-BE49-F238E27FC236}">
                <a16:creationId xmlns:a16="http://schemas.microsoft.com/office/drawing/2014/main" id="{8AFC1A7A-8D3A-E328-E0E5-74FB45475A63}"/>
              </a:ext>
            </a:extLst>
          </p:cNvPr>
          <p:cNvSpPr/>
          <p:nvPr/>
        </p:nvSpPr>
        <p:spPr>
          <a:xfrm>
            <a:off x="770592" y="2019979"/>
            <a:ext cx="7528583" cy="2863816"/>
          </a:xfrm>
          <a:prstGeom prst="roundRect">
            <a:avLst>
              <a:gd name="adj" fmla="val 14211"/>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0" name="TextBox 9">
            <a:extLst>
              <a:ext uri="{FF2B5EF4-FFF2-40B4-BE49-F238E27FC236}">
                <a16:creationId xmlns:a16="http://schemas.microsoft.com/office/drawing/2014/main" id="{F6DE4C71-950C-57A5-DE55-7EFA1A75A4AB}"/>
              </a:ext>
            </a:extLst>
          </p:cNvPr>
          <p:cNvSpPr txBox="1"/>
          <p:nvPr/>
        </p:nvSpPr>
        <p:spPr>
          <a:xfrm>
            <a:off x="1124332" y="2587571"/>
            <a:ext cx="1187309" cy="715581"/>
          </a:xfrm>
          <a:prstGeom prst="rect">
            <a:avLst/>
          </a:prstGeom>
          <a:noFill/>
        </p:spPr>
        <p:txBody>
          <a:bodyPr wrap="square" rtlCol="0">
            <a:spAutoFit/>
          </a:bodyPr>
          <a:lstStyle/>
          <a:p>
            <a:pPr algn="ctr"/>
            <a:r>
              <a:rPr lang="en-GB" sz="1350" b="1" dirty="0">
                <a:latin typeface="+mj-lt"/>
              </a:rPr>
              <a:t>Co-owned &amp; funded by funders</a:t>
            </a:r>
          </a:p>
        </p:txBody>
      </p:sp>
      <p:sp>
        <p:nvSpPr>
          <p:cNvPr id="14" name="TextBox 13">
            <a:extLst>
              <a:ext uri="{FF2B5EF4-FFF2-40B4-BE49-F238E27FC236}">
                <a16:creationId xmlns:a16="http://schemas.microsoft.com/office/drawing/2014/main" id="{15930CF4-C8BE-4DBF-F18C-383A8FFE1906}"/>
              </a:ext>
            </a:extLst>
          </p:cNvPr>
          <p:cNvSpPr txBox="1"/>
          <p:nvPr/>
        </p:nvSpPr>
        <p:spPr>
          <a:xfrm>
            <a:off x="1942354" y="4265460"/>
            <a:ext cx="2407686" cy="323165"/>
          </a:xfrm>
          <a:prstGeom prst="rect">
            <a:avLst/>
          </a:prstGeom>
          <a:noFill/>
        </p:spPr>
        <p:txBody>
          <a:bodyPr wrap="square" rtlCol="0">
            <a:spAutoFit/>
          </a:bodyPr>
          <a:lstStyle/>
          <a:p>
            <a:pPr algn="ctr"/>
            <a:r>
              <a:rPr lang="en-GB" sz="1500" i="1" dirty="0"/>
              <a:t>Open access</a:t>
            </a:r>
          </a:p>
        </p:txBody>
      </p:sp>
      <p:sp>
        <p:nvSpPr>
          <p:cNvPr id="15" name="TextBox 14">
            <a:extLst>
              <a:ext uri="{FF2B5EF4-FFF2-40B4-BE49-F238E27FC236}">
                <a16:creationId xmlns:a16="http://schemas.microsoft.com/office/drawing/2014/main" id="{7BF91D21-4D89-6BFD-7999-F25D1C0F2824}"/>
              </a:ext>
            </a:extLst>
          </p:cNvPr>
          <p:cNvSpPr txBox="1"/>
          <p:nvPr/>
        </p:nvSpPr>
        <p:spPr>
          <a:xfrm>
            <a:off x="3432573" y="4348967"/>
            <a:ext cx="2407686" cy="323165"/>
          </a:xfrm>
          <a:prstGeom prst="rect">
            <a:avLst/>
          </a:prstGeom>
          <a:noFill/>
        </p:spPr>
        <p:txBody>
          <a:bodyPr wrap="square" rtlCol="0">
            <a:spAutoFit/>
          </a:bodyPr>
          <a:lstStyle/>
          <a:p>
            <a:pPr algn="ctr"/>
            <a:r>
              <a:rPr lang="en-GB" sz="1500" i="1" dirty="0"/>
              <a:t>Quality control</a:t>
            </a:r>
          </a:p>
        </p:txBody>
      </p:sp>
      <p:sp>
        <p:nvSpPr>
          <p:cNvPr id="16" name="TextBox 15">
            <a:extLst>
              <a:ext uri="{FF2B5EF4-FFF2-40B4-BE49-F238E27FC236}">
                <a16:creationId xmlns:a16="http://schemas.microsoft.com/office/drawing/2014/main" id="{8D5E3AFD-6365-AD6F-81AC-4C2916EB86FA}"/>
              </a:ext>
            </a:extLst>
          </p:cNvPr>
          <p:cNvSpPr txBox="1"/>
          <p:nvPr/>
        </p:nvSpPr>
        <p:spPr>
          <a:xfrm>
            <a:off x="2374421" y="2304942"/>
            <a:ext cx="3179988" cy="323165"/>
          </a:xfrm>
          <a:prstGeom prst="rect">
            <a:avLst/>
          </a:prstGeom>
          <a:noFill/>
        </p:spPr>
        <p:txBody>
          <a:bodyPr wrap="square" rtlCol="0">
            <a:spAutoFit/>
          </a:bodyPr>
          <a:lstStyle/>
          <a:p>
            <a:pPr algn="ctr"/>
            <a:r>
              <a:rPr lang="en-GB" sz="1500" i="1" dirty="0"/>
              <a:t>Free and easy to use</a:t>
            </a:r>
          </a:p>
        </p:txBody>
      </p:sp>
      <p:sp>
        <p:nvSpPr>
          <p:cNvPr id="6" name="Rectangle: Rounded Corners 5">
            <a:extLst>
              <a:ext uri="{FF2B5EF4-FFF2-40B4-BE49-F238E27FC236}">
                <a16:creationId xmlns:a16="http://schemas.microsoft.com/office/drawing/2014/main" id="{8B524C1C-07BB-C0D7-D40B-95DE9B5423DE}"/>
              </a:ext>
            </a:extLst>
          </p:cNvPr>
          <p:cNvSpPr/>
          <p:nvPr/>
        </p:nvSpPr>
        <p:spPr>
          <a:xfrm>
            <a:off x="2699035" y="2815719"/>
            <a:ext cx="2624615" cy="1075135"/>
          </a:xfrm>
          <a:prstGeom prst="roundRect">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8" name="Oval 17">
            <a:extLst>
              <a:ext uri="{FF2B5EF4-FFF2-40B4-BE49-F238E27FC236}">
                <a16:creationId xmlns:a16="http://schemas.microsoft.com/office/drawing/2014/main" id="{EE7DDB35-0310-424F-0D6C-03255A4A03E0}"/>
              </a:ext>
            </a:extLst>
          </p:cNvPr>
          <p:cNvSpPr/>
          <p:nvPr/>
        </p:nvSpPr>
        <p:spPr>
          <a:xfrm>
            <a:off x="6344050" y="2247326"/>
            <a:ext cx="1670399" cy="697518"/>
          </a:xfrm>
          <a:prstGeom prst="ellipse">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TextBox 20">
            <a:extLst>
              <a:ext uri="{FF2B5EF4-FFF2-40B4-BE49-F238E27FC236}">
                <a16:creationId xmlns:a16="http://schemas.microsoft.com/office/drawing/2014/main" id="{08B744C7-3020-8C7F-65FA-5235BCECD2F4}"/>
              </a:ext>
            </a:extLst>
          </p:cNvPr>
          <p:cNvSpPr txBox="1"/>
          <p:nvPr/>
        </p:nvSpPr>
        <p:spPr>
          <a:xfrm>
            <a:off x="6425221" y="2449274"/>
            <a:ext cx="1508057" cy="323165"/>
          </a:xfrm>
          <a:prstGeom prst="rect">
            <a:avLst/>
          </a:prstGeom>
          <a:noFill/>
        </p:spPr>
        <p:txBody>
          <a:bodyPr wrap="square" rtlCol="0">
            <a:spAutoFit/>
          </a:bodyPr>
          <a:lstStyle/>
          <a:p>
            <a:pPr algn="ctr"/>
            <a:r>
              <a:rPr lang="en-GB" sz="1500" b="1" dirty="0">
                <a:latin typeface="+mj-lt"/>
              </a:rPr>
              <a:t>Calculators</a:t>
            </a:r>
          </a:p>
        </p:txBody>
      </p:sp>
      <p:sp>
        <p:nvSpPr>
          <p:cNvPr id="23" name="TextBox 22">
            <a:extLst>
              <a:ext uri="{FF2B5EF4-FFF2-40B4-BE49-F238E27FC236}">
                <a16:creationId xmlns:a16="http://schemas.microsoft.com/office/drawing/2014/main" id="{0BCE6D6D-CF9B-5FAA-DCE8-2CB7F0CF033E}"/>
              </a:ext>
            </a:extLst>
          </p:cNvPr>
          <p:cNvSpPr txBox="1"/>
          <p:nvPr/>
        </p:nvSpPr>
        <p:spPr>
          <a:xfrm>
            <a:off x="6150068" y="4100667"/>
            <a:ext cx="1964603" cy="507831"/>
          </a:xfrm>
          <a:prstGeom prst="rect">
            <a:avLst/>
          </a:prstGeom>
          <a:noFill/>
        </p:spPr>
        <p:txBody>
          <a:bodyPr wrap="square" rtlCol="0">
            <a:spAutoFit/>
          </a:bodyPr>
          <a:lstStyle/>
          <a:p>
            <a:pPr algn="ctr"/>
            <a:r>
              <a:rPr lang="en-GB" sz="1350" b="1" dirty="0">
                <a:latin typeface="+mj-lt"/>
              </a:rPr>
              <a:t>Standard actions &amp; certification</a:t>
            </a:r>
          </a:p>
        </p:txBody>
      </p:sp>
      <p:sp>
        <p:nvSpPr>
          <p:cNvPr id="5" name="Arrow: Right 7">
            <a:extLst>
              <a:ext uri="{FF2B5EF4-FFF2-40B4-BE49-F238E27FC236}">
                <a16:creationId xmlns:a16="http://schemas.microsoft.com/office/drawing/2014/main" id="{217415FB-F42F-B872-C915-55B720BDC7FE}"/>
              </a:ext>
            </a:extLst>
          </p:cNvPr>
          <p:cNvSpPr/>
          <p:nvPr/>
        </p:nvSpPr>
        <p:spPr>
          <a:xfrm>
            <a:off x="5743467" y="3003761"/>
            <a:ext cx="426377" cy="755151"/>
          </a:xfrm>
          <a:prstGeom prst="right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4" name="Arrow: Right 7">
            <a:extLst>
              <a:ext uri="{FF2B5EF4-FFF2-40B4-BE49-F238E27FC236}">
                <a16:creationId xmlns:a16="http://schemas.microsoft.com/office/drawing/2014/main" id="{9EF900A2-0B73-F166-3511-1048439D5C3B}"/>
              </a:ext>
            </a:extLst>
          </p:cNvPr>
          <p:cNvSpPr/>
          <p:nvPr/>
        </p:nvSpPr>
        <p:spPr>
          <a:xfrm>
            <a:off x="5530278" y="3766566"/>
            <a:ext cx="426377" cy="755151"/>
          </a:xfrm>
          <a:prstGeom prst="right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Arrow: Right 7">
            <a:extLst>
              <a:ext uri="{FF2B5EF4-FFF2-40B4-BE49-F238E27FC236}">
                <a16:creationId xmlns:a16="http://schemas.microsoft.com/office/drawing/2014/main" id="{9E0ACAC3-2537-1996-E792-5B75B9951722}"/>
              </a:ext>
            </a:extLst>
          </p:cNvPr>
          <p:cNvSpPr/>
          <p:nvPr/>
        </p:nvSpPr>
        <p:spPr>
          <a:xfrm>
            <a:off x="5543617" y="2261779"/>
            <a:ext cx="426377" cy="755151"/>
          </a:xfrm>
          <a:prstGeom prst="rightArrow">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4" name="Oval 33">
            <a:extLst>
              <a:ext uri="{FF2B5EF4-FFF2-40B4-BE49-F238E27FC236}">
                <a16:creationId xmlns:a16="http://schemas.microsoft.com/office/drawing/2014/main" id="{CF9A9775-FB68-F42F-AD65-D0C0DAB063E1}"/>
              </a:ext>
            </a:extLst>
          </p:cNvPr>
          <p:cNvSpPr/>
          <p:nvPr/>
        </p:nvSpPr>
        <p:spPr>
          <a:xfrm>
            <a:off x="1039147" y="3498819"/>
            <a:ext cx="1348070" cy="1075134"/>
          </a:xfrm>
          <a:prstGeom prst="ellipse">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2" name="TextBox 11">
            <a:extLst>
              <a:ext uri="{FF2B5EF4-FFF2-40B4-BE49-F238E27FC236}">
                <a16:creationId xmlns:a16="http://schemas.microsoft.com/office/drawing/2014/main" id="{8F8CA2F6-2426-93ED-CEE1-CF06C0748633}"/>
              </a:ext>
            </a:extLst>
          </p:cNvPr>
          <p:cNvSpPr txBox="1"/>
          <p:nvPr/>
        </p:nvSpPr>
        <p:spPr>
          <a:xfrm>
            <a:off x="1076722" y="3583955"/>
            <a:ext cx="1257095" cy="830997"/>
          </a:xfrm>
          <a:prstGeom prst="rect">
            <a:avLst/>
          </a:prstGeom>
          <a:noFill/>
        </p:spPr>
        <p:txBody>
          <a:bodyPr wrap="square" rtlCol="0">
            <a:spAutoFit/>
          </a:bodyPr>
          <a:lstStyle/>
          <a:p>
            <a:pPr algn="ctr"/>
            <a:r>
              <a:rPr lang="en-GB" sz="1200" b="1" dirty="0">
                <a:latin typeface="+mj-lt"/>
              </a:rPr>
              <a:t>Content created by researchers/</a:t>
            </a:r>
            <a:br>
              <a:rPr lang="en-GB" sz="1200" b="1" dirty="0">
                <a:latin typeface="+mj-lt"/>
              </a:rPr>
            </a:br>
            <a:r>
              <a:rPr lang="en-GB" sz="1200" b="1" dirty="0">
                <a:latin typeface="+mj-lt"/>
              </a:rPr>
              <a:t>experts/you</a:t>
            </a:r>
          </a:p>
        </p:txBody>
      </p:sp>
      <p:sp>
        <p:nvSpPr>
          <p:cNvPr id="35" name="Oval 34">
            <a:extLst>
              <a:ext uri="{FF2B5EF4-FFF2-40B4-BE49-F238E27FC236}">
                <a16:creationId xmlns:a16="http://schemas.microsoft.com/office/drawing/2014/main" id="{AC571FF0-4D88-4215-F215-323512D34018}"/>
              </a:ext>
            </a:extLst>
          </p:cNvPr>
          <p:cNvSpPr/>
          <p:nvPr/>
        </p:nvSpPr>
        <p:spPr>
          <a:xfrm>
            <a:off x="6344050" y="3077012"/>
            <a:ext cx="1670399" cy="697518"/>
          </a:xfrm>
          <a:prstGeom prst="ellipse">
            <a:avLst/>
          </a:prstGeom>
          <a:solidFill>
            <a:srgbClr val="EFFF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6" name="TextBox 35">
            <a:extLst>
              <a:ext uri="{FF2B5EF4-FFF2-40B4-BE49-F238E27FC236}">
                <a16:creationId xmlns:a16="http://schemas.microsoft.com/office/drawing/2014/main" id="{B48B00F9-D3E3-1C11-7CDE-B894FE13B86A}"/>
              </a:ext>
            </a:extLst>
          </p:cNvPr>
          <p:cNvSpPr txBox="1"/>
          <p:nvPr/>
        </p:nvSpPr>
        <p:spPr>
          <a:xfrm>
            <a:off x="6425221" y="3278959"/>
            <a:ext cx="1508057" cy="323165"/>
          </a:xfrm>
          <a:prstGeom prst="rect">
            <a:avLst/>
          </a:prstGeom>
          <a:noFill/>
        </p:spPr>
        <p:txBody>
          <a:bodyPr wrap="square" rtlCol="0">
            <a:spAutoFit/>
          </a:bodyPr>
          <a:lstStyle/>
          <a:p>
            <a:pPr algn="ctr"/>
            <a:r>
              <a:rPr lang="en-GB" sz="1500" b="1" dirty="0">
                <a:latin typeface="+mj-lt"/>
              </a:rPr>
              <a:t>Training</a:t>
            </a:r>
          </a:p>
        </p:txBody>
      </p:sp>
      <p:pic>
        <p:nvPicPr>
          <p:cNvPr id="8" name="Picture 7" descr="A black background with white text&#10;&#10;AI-generated content may be incorrect.">
            <a:extLst>
              <a:ext uri="{FF2B5EF4-FFF2-40B4-BE49-F238E27FC236}">
                <a16:creationId xmlns:a16="http://schemas.microsoft.com/office/drawing/2014/main" id="{9D5A25E6-B82D-0EAB-3853-15FCA7E01482}"/>
              </a:ext>
            </a:extLst>
          </p:cNvPr>
          <p:cNvPicPr>
            <a:picLocks noChangeAspect="1"/>
          </p:cNvPicPr>
          <p:nvPr/>
        </p:nvPicPr>
        <p:blipFill>
          <a:blip r:embed="rId3"/>
          <a:stretch>
            <a:fillRect/>
          </a:stretch>
        </p:blipFill>
        <p:spPr>
          <a:xfrm>
            <a:off x="2963459" y="3077011"/>
            <a:ext cx="2122066" cy="653645"/>
          </a:xfrm>
          <a:prstGeom prst="rect">
            <a:avLst/>
          </a:prstGeom>
        </p:spPr>
      </p:pic>
      <p:sp>
        <p:nvSpPr>
          <p:cNvPr id="17" name="Title 2">
            <a:extLst>
              <a:ext uri="{FF2B5EF4-FFF2-40B4-BE49-F238E27FC236}">
                <a16:creationId xmlns:a16="http://schemas.microsoft.com/office/drawing/2014/main" id="{068D7220-9047-D3AB-5723-7C976B692419}"/>
              </a:ext>
            </a:extLst>
          </p:cNvPr>
          <p:cNvSpPr txBox="1">
            <a:spLocks/>
          </p:cNvSpPr>
          <p:nvPr/>
        </p:nvSpPr>
        <p:spPr>
          <a:xfrm>
            <a:off x="713236" y="1403644"/>
            <a:ext cx="8430764" cy="459581"/>
          </a:xfrm>
          <a:prstGeom prst="rect">
            <a:avLst/>
          </a:prstGeom>
          <a:noFill/>
          <a:ln>
            <a:noFill/>
          </a:ln>
        </p:spPr>
        <p:txBody>
          <a:bodyPr spcFirstLastPara="1" vert="horz" wrap="square" lIns="68569" tIns="34275" rIns="68569" bIns="34275" rtlCol="0" anchor="t" anchorCtr="0">
            <a:noAutofit/>
          </a:bodyPr>
          <a:lstStyle>
            <a:lvl1pPr lvl="0" algn="l" defTabSz="914400" rtl="0" eaLnBrk="1" latinLnBrk="0" hangingPunct="1">
              <a:lnSpc>
                <a:spcPct val="90000"/>
              </a:lnSpc>
              <a:spcBef>
                <a:spcPts val="0"/>
              </a:spcBef>
              <a:spcAft>
                <a:spcPts val="0"/>
              </a:spcAft>
              <a:buClr>
                <a:schemeClr val="dk1"/>
              </a:buClr>
              <a:buSzPts val="1800"/>
              <a:buNone/>
              <a:defRPr sz="6400" b="1" kern="1200">
                <a:solidFill>
                  <a:schemeClr val="tx1"/>
                </a:solidFill>
                <a:latin typeface="+mj-lt"/>
                <a:ea typeface="+mj-ea"/>
                <a:cs typeface="+mj-c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r>
              <a:rPr lang="en-US" sz="2100" dirty="0"/>
              <a:t>A collaborative project: Open-access platform SPARKHUB</a:t>
            </a:r>
          </a:p>
        </p:txBody>
      </p:sp>
    </p:spTree>
    <p:extLst>
      <p:ext uri="{BB962C8B-B14F-4D97-AF65-F5344CB8AC3E}">
        <p14:creationId xmlns:p14="http://schemas.microsoft.com/office/powerpoint/2010/main" val="8316399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94499-D9FB-CE66-383F-920D7C274196}"/>
              </a:ext>
            </a:extLst>
          </p:cNvPr>
          <p:cNvSpPr>
            <a:spLocks noGrp="1"/>
          </p:cNvSpPr>
          <p:nvPr>
            <p:ph type="title"/>
          </p:nvPr>
        </p:nvSpPr>
        <p:spPr>
          <a:xfrm>
            <a:off x="1189295" y="258807"/>
            <a:ext cx="4977329" cy="1082027"/>
          </a:xfrm>
        </p:spPr>
        <p:txBody>
          <a:bodyPr>
            <a:normAutofit fontScale="90000"/>
          </a:bodyPr>
          <a:lstStyle/>
          <a:p>
            <a:r>
              <a:rPr lang="en-GB" dirty="0"/>
              <a:t>Benefits to funders and researchers</a:t>
            </a:r>
          </a:p>
        </p:txBody>
      </p:sp>
      <p:sp>
        <p:nvSpPr>
          <p:cNvPr id="4" name="Slide Number Placeholder 3">
            <a:extLst>
              <a:ext uri="{FF2B5EF4-FFF2-40B4-BE49-F238E27FC236}">
                <a16:creationId xmlns:a16="http://schemas.microsoft.com/office/drawing/2014/main" id="{C3FF42E7-CEF8-3946-48AA-1ED29867A27A}"/>
              </a:ext>
            </a:extLst>
          </p:cNvPr>
          <p:cNvSpPr>
            <a:spLocks noGrp="1"/>
          </p:cNvSpPr>
          <p:nvPr>
            <p:ph type="sldNum" sz="quarter" idx="12"/>
          </p:nvPr>
        </p:nvSpPr>
        <p:spPr/>
        <p:txBody>
          <a:bodyPr/>
          <a:lstStyle/>
          <a:p>
            <a:fld id="{DEF9AD68-5327-4FA6-9851-A953E7042653}" type="slidenum">
              <a:rPr lang="en-GB" smtClean="0"/>
              <a:pPr/>
              <a:t>9</a:t>
            </a:fld>
            <a:endParaRPr lang="en-GB"/>
          </a:p>
        </p:txBody>
      </p:sp>
      <p:sp>
        <p:nvSpPr>
          <p:cNvPr id="5" name="Text Placeholder 4">
            <a:extLst>
              <a:ext uri="{FF2B5EF4-FFF2-40B4-BE49-F238E27FC236}">
                <a16:creationId xmlns:a16="http://schemas.microsoft.com/office/drawing/2014/main" id="{809C73D9-081C-A4AF-BDFA-30A91EB7B4C1}"/>
              </a:ext>
            </a:extLst>
          </p:cNvPr>
          <p:cNvSpPr>
            <a:spLocks noGrp="1"/>
          </p:cNvSpPr>
          <p:nvPr>
            <p:ph type="body" sz="quarter" idx="13"/>
          </p:nvPr>
        </p:nvSpPr>
        <p:spPr>
          <a:xfrm>
            <a:off x="3255750" y="1804687"/>
            <a:ext cx="2632500" cy="3459614"/>
          </a:xfrm>
        </p:spPr>
        <p:txBody>
          <a:bodyPr>
            <a:noAutofit/>
          </a:bodyPr>
          <a:lstStyle/>
          <a:p>
            <a:pPr marL="0" indent="0">
              <a:buNone/>
            </a:pPr>
            <a:r>
              <a:rPr lang="en-GB" sz="1400" b="1" dirty="0"/>
              <a:t>To funders</a:t>
            </a:r>
          </a:p>
          <a:p>
            <a:r>
              <a:rPr lang="en-GB" sz="1100" dirty="0"/>
              <a:t>Transparency and open access</a:t>
            </a:r>
          </a:p>
          <a:p>
            <a:pPr marL="171450" lvl="1" indent="-171450">
              <a:lnSpc>
                <a:spcPts val="1688"/>
              </a:lnSpc>
            </a:pPr>
            <a:r>
              <a:rPr lang="en-GB" sz="1100" dirty="0"/>
              <a:t> Visibility of emissions and actions</a:t>
            </a:r>
          </a:p>
          <a:p>
            <a:pPr marL="171450" lvl="1" indent="-171450">
              <a:lnSpc>
                <a:spcPts val="1688"/>
              </a:lnSpc>
            </a:pPr>
            <a:r>
              <a:rPr lang="en-GB" sz="1100" dirty="0"/>
              <a:t> Enables independent verification,  as well reduced bureaucracy for funding panels </a:t>
            </a:r>
          </a:p>
          <a:p>
            <a:pPr marL="171450" lvl="1" indent="-171450">
              <a:lnSpc>
                <a:spcPts val="1688"/>
              </a:lnSpc>
            </a:pPr>
            <a:r>
              <a:rPr lang="en-GB" sz="1100" dirty="0"/>
              <a:t> Comparability </a:t>
            </a:r>
          </a:p>
          <a:p>
            <a:r>
              <a:rPr lang="en-GB" sz="1100" dirty="0"/>
              <a:t>Scalability</a:t>
            </a:r>
          </a:p>
          <a:p>
            <a:pPr>
              <a:lnSpc>
                <a:spcPts val="1125"/>
              </a:lnSpc>
            </a:pPr>
            <a:r>
              <a:rPr lang="en-GB" sz="1100" b="1" dirty="0"/>
              <a:t>A means to integrate sustainability into grants long-term, not mandatory</a:t>
            </a:r>
          </a:p>
          <a:p>
            <a:r>
              <a:rPr lang="en-GB" sz="1100" dirty="0"/>
              <a:t>Efficiency of costs and resources by preventing duplication</a:t>
            </a:r>
          </a:p>
          <a:p>
            <a:r>
              <a:rPr lang="en-GB" sz="1100" dirty="0"/>
              <a:t>Align with a broader initiative for a European network on greening research practices, as proposed by Science Europe / NWO</a:t>
            </a:r>
          </a:p>
        </p:txBody>
      </p:sp>
      <p:sp>
        <p:nvSpPr>
          <p:cNvPr id="6" name="Text Placeholder 5">
            <a:extLst>
              <a:ext uri="{FF2B5EF4-FFF2-40B4-BE49-F238E27FC236}">
                <a16:creationId xmlns:a16="http://schemas.microsoft.com/office/drawing/2014/main" id="{EBE16BB8-E720-6520-50D3-F02E4847E915}"/>
              </a:ext>
            </a:extLst>
          </p:cNvPr>
          <p:cNvSpPr>
            <a:spLocks noGrp="1"/>
          </p:cNvSpPr>
          <p:nvPr>
            <p:ph type="body" sz="quarter" idx="14"/>
          </p:nvPr>
        </p:nvSpPr>
        <p:spPr>
          <a:xfrm>
            <a:off x="6050394" y="1804687"/>
            <a:ext cx="2774521" cy="4377880"/>
          </a:xfrm>
        </p:spPr>
        <p:txBody>
          <a:bodyPr/>
          <a:lstStyle/>
          <a:p>
            <a:pPr marL="0" indent="0">
              <a:buNone/>
            </a:pPr>
            <a:r>
              <a:rPr lang="en-GB" sz="1400" b="1" dirty="0"/>
              <a:t>To the research sector</a:t>
            </a:r>
          </a:p>
          <a:p>
            <a:r>
              <a:rPr lang="en-GB" sz="1100" dirty="0"/>
              <a:t>Transparency and open access</a:t>
            </a:r>
          </a:p>
          <a:p>
            <a:pPr marL="257175" indent="-257175">
              <a:lnSpc>
                <a:spcPts val="1688"/>
              </a:lnSpc>
              <a:buFont typeface="Arial" panose="020B0604020202020204" pitchFamily="34" charset="0"/>
              <a:buChar char="•"/>
            </a:pPr>
            <a:r>
              <a:rPr lang="en-GB" sz="1100" dirty="0"/>
              <a:t>Empowered to make decisions to reduce environmental impacts</a:t>
            </a:r>
          </a:p>
          <a:p>
            <a:pPr marL="257175" indent="-257175">
              <a:lnSpc>
                <a:spcPts val="1688"/>
              </a:lnSpc>
              <a:buFont typeface="Arial" panose="020B0604020202020204" pitchFamily="34" charset="0"/>
              <a:buChar char="•"/>
            </a:pPr>
            <a:r>
              <a:rPr lang="en-GB" sz="1100" dirty="0"/>
              <a:t>Able to quantify carbon emissions</a:t>
            </a:r>
          </a:p>
          <a:p>
            <a:pPr marL="257175" indent="-257175">
              <a:lnSpc>
                <a:spcPts val="1688"/>
              </a:lnSpc>
              <a:buFont typeface="Arial" panose="020B0604020202020204" pitchFamily="34" charset="0"/>
              <a:buChar char="•"/>
            </a:pPr>
            <a:r>
              <a:rPr lang="en-GB" sz="1100" dirty="0"/>
              <a:t>Access to high quality training, and good-practice via certifications and networks</a:t>
            </a:r>
          </a:p>
          <a:p>
            <a:pPr marL="257175" indent="-257175">
              <a:lnSpc>
                <a:spcPts val="1688"/>
              </a:lnSpc>
              <a:buFont typeface="Arial" panose="020B0604020202020204" pitchFamily="34" charset="0"/>
              <a:buChar char="•"/>
            </a:pPr>
            <a:r>
              <a:rPr lang="en-GB" sz="1100" dirty="0"/>
              <a:t>Scalability</a:t>
            </a:r>
          </a:p>
          <a:p>
            <a:pPr marL="257175" indent="-257175">
              <a:lnSpc>
                <a:spcPts val="1688"/>
              </a:lnSpc>
              <a:buFont typeface="Arial" panose="020B0604020202020204" pitchFamily="34" charset="0"/>
              <a:buChar char="•"/>
            </a:pPr>
            <a:r>
              <a:rPr lang="en-GB" sz="1100" dirty="0"/>
              <a:t>Sharing of good practice would ensure a quick proliferation of novel solutions to often challenging settings.</a:t>
            </a:r>
          </a:p>
        </p:txBody>
      </p:sp>
      <p:sp>
        <p:nvSpPr>
          <p:cNvPr id="3" name="Rectangle 2">
            <a:extLst>
              <a:ext uri="{FF2B5EF4-FFF2-40B4-BE49-F238E27FC236}">
                <a16:creationId xmlns:a16="http://schemas.microsoft.com/office/drawing/2014/main" id="{54690CF0-31F7-C024-D8D4-EC83416E60E6}"/>
              </a:ext>
            </a:extLst>
          </p:cNvPr>
          <p:cNvSpPr/>
          <p:nvPr/>
        </p:nvSpPr>
        <p:spPr>
          <a:xfrm>
            <a:off x="8375763" y="353424"/>
            <a:ext cx="284255" cy="462005"/>
          </a:xfrm>
          <a:prstGeom prst="rect">
            <a:avLst/>
          </a:prstGeom>
          <a:solidFill>
            <a:srgbClr val="F1F2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Tree>
    <p:extLst>
      <p:ext uri="{BB962C8B-B14F-4D97-AF65-F5344CB8AC3E}">
        <p14:creationId xmlns:p14="http://schemas.microsoft.com/office/powerpoint/2010/main" val="192049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heme/theme1.xml><?xml version="1.0" encoding="utf-8"?>
<a:theme xmlns:a="http://schemas.openxmlformats.org/drawingml/2006/main" name="Font and logo master">
  <a:themeElements>
    <a:clrScheme name="UKRI theme">
      <a:dk1>
        <a:srgbClr val="000000"/>
      </a:dk1>
      <a:lt1>
        <a:srgbClr val="FFFFFF"/>
      </a:lt1>
      <a:dk2>
        <a:srgbClr val="44546A"/>
      </a:dk2>
      <a:lt2>
        <a:srgbClr val="E7E6E6"/>
      </a:lt2>
      <a:accent1>
        <a:srgbClr val="00A788"/>
      </a:accent1>
      <a:accent2>
        <a:srgbClr val="00BED5"/>
      </a:accent2>
      <a:accent3>
        <a:srgbClr val="1E5DF8"/>
      </a:accent3>
      <a:accent4>
        <a:srgbClr val="2E2C51"/>
      </a:accent4>
      <a:accent5>
        <a:srgbClr val="34D5AE"/>
      </a:accent5>
      <a:accent6>
        <a:srgbClr val="67C04D"/>
      </a:accent6>
      <a:hlink>
        <a:srgbClr val="676767"/>
      </a:hlink>
      <a:folHlink>
        <a:srgbClr val="BE2BB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master without logo">
  <a:themeElements>
    <a:clrScheme name="UKRI theme">
      <a:dk1>
        <a:srgbClr val="000000"/>
      </a:dk1>
      <a:lt1>
        <a:srgbClr val="FFFFFF"/>
      </a:lt1>
      <a:dk2>
        <a:srgbClr val="44546A"/>
      </a:dk2>
      <a:lt2>
        <a:srgbClr val="E7E6E6"/>
      </a:lt2>
      <a:accent1>
        <a:srgbClr val="00A788"/>
      </a:accent1>
      <a:accent2>
        <a:srgbClr val="00BED5"/>
      </a:accent2>
      <a:accent3>
        <a:srgbClr val="1E5DF8"/>
      </a:accent3>
      <a:accent4>
        <a:srgbClr val="2E2C51"/>
      </a:accent4>
      <a:accent5>
        <a:srgbClr val="34D5AE"/>
      </a:accent5>
      <a:accent6>
        <a:srgbClr val="67C04D"/>
      </a:accent6>
      <a:hlink>
        <a:srgbClr val="676767"/>
      </a:hlink>
      <a:folHlink>
        <a:srgbClr val="BE2BB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450D9C1E5C8444EA140DC9D90F911A4" ma:contentTypeVersion="16" ma:contentTypeDescription="Create a new document." ma:contentTypeScope="" ma:versionID="00135f1a7e0e4298e695b52ac88e2097">
  <xsd:schema xmlns:xsd="http://www.w3.org/2001/XMLSchema" xmlns:xs="http://www.w3.org/2001/XMLSchema" xmlns:p="http://schemas.microsoft.com/office/2006/metadata/properties" xmlns:ns2="aa646d20-2591-4897-979a-12ac5f348ea0" xmlns:ns3="834c96a2-eb0c-4033-b35f-0261faddef2d" xmlns:ns4="2e24dfb7-a69e-40eb-b94f-44b9ca9c25ed" targetNamespace="http://schemas.microsoft.com/office/2006/metadata/properties" ma:root="true" ma:fieldsID="f0c37f257b7adf18731bc60a2790bc51" ns2:_="" ns3:_="" ns4:_="">
    <xsd:import namespace="aa646d20-2591-4897-979a-12ac5f348ea0"/>
    <xsd:import namespace="834c96a2-eb0c-4033-b35f-0261faddef2d"/>
    <xsd:import namespace="2e24dfb7-a69e-40eb-b94f-44b9ca9c25e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4:TaxCatchAll" minOccurs="0"/>
                <xsd:element ref="ns2:MediaServiceDateTake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a646d20-2591-4897-979a-12ac5f348ea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2f5dd817-92c5-4985-aefa-795407915ae2" ma:termSetId="09814cd3-568e-fe90-9814-8d621ff8fb84" ma:anchorId="fba54fb3-c3e1-fe81-a776-ca4b69148c4d" ma:open="true" ma:isKeyword="false">
      <xsd:complexType>
        <xsd:sequence>
          <xsd:element ref="pc:Terms" minOccurs="0" maxOccurs="1"/>
        </xsd:sequence>
      </xsd:complexType>
    </xsd:element>
    <xsd:element name="MediaServiceDateTaken" ma:index="21" nillable="true" ma:displayName="MediaServiceDateTaken" ma:hidden="true" ma:indexed="true" ma:internalName="MediaServiceDateTaken" ma:readOnly="true">
      <xsd:simpleType>
        <xsd:restriction base="dms:Text"/>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834c96a2-eb0c-4033-b35f-0261faddef2d"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e24dfb7-a69e-40eb-b94f-44b9ca9c25ed"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9ed5b63-0131-4ace-bf46-6cdcdbaff1d9}" ma:internalName="TaxCatchAll" ma:showField="CatchAllData" ma:web="834c96a2-eb0c-4033-b35f-0261fadde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a646d20-2591-4897-979a-12ac5f348ea0">
      <Terms xmlns="http://schemas.microsoft.com/office/infopath/2007/PartnerControls"/>
    </lcf76f155ced4ddcb4097134ff3c332f>
    <TaxCatchAll xmlns="2e24dfb7-a69e-40eb-b94f-44b9ca9c25ed" xsi:nil="true"/>
  </documentManagement>
</p:properties>
</file>

<file path=customXml/itemProps1.xml><?xml version="1.0" encoding="utf-8"?>
<ds:datastoreItem xmlns:ds="http://schemas.openxmlformats.org/officeDocument/2006/customXml" ds:itemID="{FE9A2FE5-00EA-403C-B153-B3ADA30B6162}">
  <ds:schemaRefs>
    <ds:schemaRef ds:uri="http://schemas.microsoft.com/sharepoint/v3/contenttype/forms"/>
  </ds:schemaRefs>
</ds:datastoreItem>
</file>

<file path=customXml/itemProps2.xml><?xml version="1.0" encoding="utf-8"?>
<ds:datastoreItem xmlns:ds="http://schemas.openxmlformats.org/officeDocument/2006/customXml" ds:itemID="{EB225DD7-78AA-4A52-A663-DD62424037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a646d20-2591-4897-979a-12ac5f348ea0"/>
    <ds:schemaRef ds:uri="834c96a2-eb0c-4033-b35f-0261faddef2d"/>
    <ds:schemaRef ds:uri="2e24dfb7-a69e-40eb-b94f-44b9ca9c2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5D36482-30E5-4A3C-96E8-65B3CA9210D1}">
  <ds:schemaRefs>
    <ds:schemaRef ds:uri="http://purl.org/dc/elements/1.1/"/>
    <ds:schemaRef ds:uri="http://schemas.microsoft.com/office/2006/metadata/properties"/>
    <ds:schemaRef ds:uri="http://schemas.openxmlformats.org/package/2006/metadata/core-properties"/>
    <ds:schemaRef ds:uri="e5ebcf68-ced2-4a98-b72f-28c94d1ed58b"/>
    <ds:schemaRef ds:uri="http://schemas.microsoft.com/office/infopath/2007/PartnerControls"/>
    <ds:schemaRef ds:uri="http://purl.org/dc/terms/"/>
    <ds:schemaRef ds:uri="http://schemas.microsoft.com/office/2006/documentManagement/types"/>
    <ds:schemaRef ds:uri="7e30df28-d906-45ca-99b3-b21bab123d78"/>
    <ds:schemaRef ds:uri="http://purl.org/dc/dcmitype/"/>
    <ds:schemaRef ds:uri="http://www.w3.org/XML/1998/namespace"/>
    <ds:schemaRef ds:uri="aa646d20-2591-4897-979a-12ac5f348ea0"/>
    <ds:schemaRef ds:uri="2e24dfb7-a69e-40eb-b94f-44b9ca9c25ed"/>
  </ds:schemaRefs>
</ds:datastoreItem>
</file>

<file path=docProps/app.xml><?xml version="1.0" encoding="utf-8"?>
<Properties xmlns="http://schemas.openxmlformats.org/officeDocument/2006/extended-properties" xmlns:vt="http://schemas.openxmlformats.org/officeDocument/2006/docPropsVTypes">
  <Template>Office Theme</Template>
  <TotalTime>1362</TotalTime>
  <Words>822</Words>
  <Application>Microsoft Office PowerPoint</Application>
  <PresentationFormat>On-screen Show (4:3)</PresentationFormat>
  <Paragraphs>137</Paragraphs>
  <Slides>12</Slides>
  <Notes>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12</vt:i4>
      </vt:variant>
    </vt:vector>
  </HeadingPairs>
  <TitlesOfParts>
    <vt:vector size="17" baseType="lpstr">
      <vt:lpstr>Arial</vt:lpstr>
      <vt:lpstr>Calibri</vt:lpstr>
      <vt:lpstr>Wingdings</vt:lpstr>
      <vt:lpstr>Font and logo master</vt:lpstr>
      <vt:lpstr>Font master without logo</vt:lpstr>
      <vt:lpstr>PowerPoint Presentation</vt:lpstr>
      <vt:lpstr>PowerPoint Presentation</vt:lpstr>
      <vt:lpstr>PowerPoint Presentation</vt:lpstr>
      <vt:lpstr>PowerPoint Presentation</vt:lpstr>
      <vt:lpstr>Landscape : sustainable research initiatives</vt:lpstr>
      <vt:lpstr>Challenges to ES in Funding </vt:lpstr>
      <vt:lpstr>PowerPoint Presentation</vt:lpstr>
      <vt:lpstr>PowerPoint Presentation</vt:lpstr>
      <vt:lpstr>Benefits to funders and researchers</vt:lpstr>
      <vt:lpstr>What have we done?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Martin Farley - UKRI</cp:lastModifiedBy>
  <cp:revision>142</cp:revision>
  <dcterms:created xsi:type="dcterms:W3CDTF">2019-09-17T08:04:08Z</dcterms:created>
  <dcterms:modified xsi:type="dcterms:W3CDTF">2025-05-13T15:07:30Z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0x0101009450D9C1E5C8444EA140DC9D90F911A4</vt:lpwstr>
  </property>
  <property fmtid="{D5CDD505-2E9C-101B-9397-08002B2CF9AE}" pid="3" name="_dlc_DocIdItemGuid">
    <vt:lpwstr>3f1b04d7-fd94-4066-b13d-57bb3838750b</vt:lpwstr>
  </property>
  <property fmtid="{D5CDD505-2E9C-101B-9397-08002B2CF9AE}" pid="4" name="MediaServiceImageTags">
    <vt:lpwstr/>
  </property>
</Properties>
</file>