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78" r:id="rId6"/>
    <p:sldId id="257" r:id="rId7"/>
    <p:sldId id="276" r:id="rId8"/>
    <p:sldId id="372" r:id="rId9"/>
    <p:sldId id="373" r:id="rId10"/>
    <p:sldId id="363" r:id="rId11"/>
    <p:sldId id="364" r:id="rId12"/>
    <p:sldId id="368" r:id="rId13"/>
    <p:sldId id="374" r:id="rId14"/>
    <p:sldId id="375" r:id="rId15"/>
    <p:sldId id="275" r:id="rId16"/>
    <p:sldId id="369" r:id="rId17"/>
    <p:sldId id="357" r:id="rId18"/>
    <p:sldId id="358" r:id="rId19"/>
    <p:sldId id="359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9E597723-6DB2-474D-BC94-C182836BB3E5}">
          <p14:sldIdLst>
            <p14:sldId id="263"/>
            <p14:sldId id="278"/>
          </p14:sldIdLst>
        </p14:section>
        <p14:section name="Introduction" id="{401113B8-C653-4EC6-BF4C-B21C1A2FFDE2}">
          <p14:sldIdLst>
            <p14:sldId id="257"/>
            <p14:sldId id="276"/>
            <p14:sldId id="372"/>
            <p14:sldId id="373"/>
          </p14:sldIdLst>
        </p14:section>
        <p14:section name="Experimental setup" id="{4042A743-2888-435F-95E9-39B5739C224A}">
          <p14:sldIdLst>
            <p14:sldId id="363"/>
            <p14:sldId id="364"/>
            <p14:sldId id="368"/>
          </p14:sldIdLst>
        </p14:section>
        <p14:section name="Results" id="{10475C64-1106-4923-AED0-1724EB61FA00}">
          <p14:sldIdLst>
            <p14:sldId id="374"/>
            <p14:sldId id="375"/>
          </p14:sldIdLst>
        </p14:section>
        <p14:section name="Conclusion" id="{F2B3E9C7-5015-4E40-B395-D974FC729F32}">
          <p14:sldIdLst>
            <p14:sldId id="275"/>
          </p14:sldIdLst>
        </p14:section>
        <p14:section name="Power compensation" id="{3A499D3A-1F5A-4292-9378-F546FF1EAED6}">
          <p14:sldIdLst>
            <p14:sldId id="369"/>
            <p14:sldId id="357"/>
            <p14:sldId id="358"/>
            <p14:sldId id="3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C0AC"/>
    <a:srgbClr val="F7DD9D"/>
    <a:srgbClr val="98C6E4"/>
    <a:srgbClr val="D2B7D8"/>
    <a:srgbClr val="CFB2D5"/>
    <a:srgbClr val="FF5151"/>
    <a:srgbClr val="0093BE"/>
    <a:srgbClr val="00B050"/>
    <a:srgbClr val="FFFFFF"/>
    <a:srgbClr val="1C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98" autoAdjust="0"/>
  </p:normalViewPr>
  <p:slideViewPr>
    <p:cSldViewPr snapToObjects="1" showGuides="1">
      <p:cViewPr varScale="1">
        <p:scale>
          <a:sx n="138" d="100"/>
          <a:sy n="138" d="100"/>
        </p:scale>
        <p:origin x="114" y="34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RF Features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Max. RF input Frequency (GHz)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Decimation / Interpolation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1x, 2x, 4x, 8x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12-bit RF-ADC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# of ADCs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Max Rate (GSPS)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4.096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14-bit RF DAC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# of DACs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8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Max Rate (GSPS)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6.554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493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78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JAI Fest 2024, Royal Holloway, 19 December 2024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JAI Fest 2024, Royal Holloway, 19 December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28.png"/><Relationship Id="rId7" Type="http://schemas.openxmlformats.org/officeDocument/2006/relationships/image" Target="../media/image52.png"/><Relationship Id="rId12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.png"/><Relationship Id="rId10" Type="http://schemas.openxmlformats.org/officeDocument/2006/relationships/image" Target="../media/image55.png"/><Relationship Id="rId4" Type="http://schemas.openxmlformats.org/officeDocument/2006/relationships/image" Target="../media/image29.pn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3" Type="http://schemas.openxmlformats.org/officeDocument/2006/relationships/image" Target="../media/image57.png"/><Relationship Id="rId7" Type="http://schemas.openxmlformats.org/officeDocument/2006/relationships/image" Target="../media/image13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11" Type="http://schemas.openxmlformats.org/officeDocument/2006/relationships/image" Target="../media/image62.png"/><Relationship Id="rId5" Type="http://schemas.openxmlformats.org/officeDocument/2006/relationships/image" Target="../media/image58.png"/><Relationship Id="rId15" Type="http://schemas.openxmlformats.org/officeDocument/2006/relationships/image" Target="../media/image6.png"/><Relationship Id="rId10" Type="http://schemas.openxmlformats.org/officeDocument/2006/relationships/image" Target="../media/image61.png"/><Relationship Id="rId4" Type="http://schemas.openxmlformats.org/officeDocument/2006/relationships/image" Target="../media/image131.png"/><Relationship Id="rId9" Type="http://schemas.openxmlformats.org/officeDocument/2006/relationships/image" Target="../media/image60.png"/><Relationship Id="rId1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3" Type="http://schemas.openxmlformats.org/officeDocument/2006/relationships/image" Target="../media/image32.png"/><Relationship Id="rId7" Type="http://schemas.openxmlformats.org/officeDocument/2006/relationships/image" Target="../media/image144.png"/><Relationship Id="rId12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11" Type="http://schemas.openxmlformats.org/officeDocument/2006/relationships/image" Target="../media/image5.png"/><Relationship Id="rId5" Type="http://schemas.openxmlformats.org/officeDocument/2006/relationships/image" Target="../media/image142.png"/><Relationship Id="rId10" Type="http://schemas.openxmlformats.org/officeDocument/2006/relationships/image" Target="../media/image68.png"/><Relationship Id="rId4" Type="http://schemas.openxmlformats.org/officeDocument/2006/relationships/image" Target="../media/image33.png"/><Relationship Id="rId9" Type="http://schemas.openxmlformats.org/officeDocument/2006/relationships/image" Target="../media/image1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5072608" cy="1350000"/>
          </a:xfrm>
        </p:spPr>
        <p:txBody>
          <a:bodyPr/>
          <a:lstStyle/>
          <a:p>
            <a:r>
              <a:rPr lang="en-US" dirty="0"/>
              <a:t>The Interaction Region BPMs for the </a:t>
            </a:r>
            <a:r>
              <a:rPr lang="en-US" dirty="0" err="1"/>
              <a:t>HiLumi</a:t>
            </a:r>
            <a:r>
              <a:rPr lang="en-US" dirty="0"/>
              <a:t> LHC Upgrade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4368" y="2660134"/>
            <a:ext cx="6480000" cy="343664"/>
          </a:xfrm>
        </p:spPr>
        <p:txBody>
          <a:bodyPr/>
          <a:lstStyle/>
          <a:p>
            <a:r>
              <a:rPr lang="en-US" dirty="0"/>
              <a:t>Douglas BETT, University of Oxford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403648" y="3101900"/>
            <a:ext cx="4280520" cy="261938"/>
          </a:xfrm>
        </p:spPr>
        <p:txBody>
          <a:bodyPr/>
          <a:lstStyle/>
          <a:p>
            <a:r>
              <a:rPr lang="en-GB" noProof="0" dirty="0"/>
              <a:t>JAI Fest 2024, Royal Holloway, 19 December 2024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891A5C-726C-434D-BE1D-AA0FE635E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033" y="4443958"/>
            <a:ext cx="472257" cy="5644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51F736-8463-46DA-893E-70382D1D3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624" y="4544175"/>
            <a:ext cx="1607535" cy="3639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FF445-A744-43BE-AD66-4FD7A89FD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AAFA8-7EDD-46D3-BE91-40BE3587A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A037344-4118-4232-BD7F-32AC714C7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9489D4-E426-4735-84C1-E7291580A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8BA89D8-DFD8-8F48-C8CC-0E256C3C2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06698"/>
            <a:ext cx="3142533" cy="2344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DB6703-059B-51D9-8CC8-5042807984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185" y="1308648"/>
            <a:ext cx="3206143" cy="23924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E82FFB-C72A-497D-818D-C4B8483B785B}"/>
              </a:ext>
            </a:extLst>
          </p:cNvPr>
          <p:cNvSpPr txBox="1"/>
          <p:nvPr/>
        </p:nvSpPr>
        <p:spPr>
          <a:xfrm>
            <a:off x="7225175" y="1418024"/>
            <a:ext cx="1762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Blue: apparent position</a:t>
            </a:r>
            <a:br>
              <a:rPr lang="en-GB" sz="1200" dirty="0"/>
            </a:br>
            <a:r>
              <a:rPr lang="en-GB" sz="1200" dirty="0"/>
              <a:t>Red: corrected position</a:t>
            </a:r>
          </a:p>
          <a:p>
            <a:r>
              <a:rPr lang="en-GB" sz="1200" dirty="0"/>
              <a:t>Black: reference bunch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59C56F-72F7-4F4A-B43C-812FCD5032C0}"/>
              </a:ext>
            </a:extLst>
          </p:cNvPr>
          <p:cNvSpPr txBox="1"/>
          <p:nvPr/>
        </p:nvSpPr>
        <p:spPr>
          <a:xfrm>
            <a:off x="1490841" y="104869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RF cogging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AD0B81-435D-4EDC-9E2E-E9CA61AB3315}"/>
              </a:ext>
            </a:extLst>
          </p:cNvPr>
          <p:cNvSpPr txBox="1"/>
          <p:nvPr/>
        </p:nvSpPr>
        <p:spPr>
          <a:xfrm>
            <a:off x="5044332" y="1048692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 correction</a:t>
            </a:r>
          </a:p>
        </p:txBody>
      </p:sp>
    </p:spTree>
    <p:extLst>
      <p:ext uri="{BB962C8B-B14F-4D97-AF65-F5344CB8AC3E}">
        <p14:creationId xmlns:p14="http://schemas.microsoft.com/office/powerpoint/2010/main" val="1722630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CEA8-DFAB-4DF2-A502-1CC4195A7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2ACC09-06EF-495D-96B2-1CD8FDA6F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C9DACF-F5B0-AA0C-4BB7-2DE143D1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752" y="843558"/>
            <a:ext cx="6396248" cy="366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85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D6090-8DEA-4B1A-81E3-42E039CA9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E3EE6-A074-4BC7-A6BF-5A589754D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99" y="771550"/>
            <a:ext cx="7920000" cy="3680222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US" sz="2000" dirty="0"/>
              <a:t>Work continues on the </a:t>
            </a:r>
            <a:r>
              <a:rPr lang="en-US" sz="2000" dirty="0" err="1"/>
              <a:t>RFSoC</a:t>
            </a:r>
            <a:r>
              <a:rPr lang="en-US" sz="2000" dirty="0"/>
              <a:t> software and firmware</a:t>
            </a:r>
          </a:p>
          <a:p>
            <a:pPr lvl="1" algn="l">
              <a:lnSpc>
                <a:spcPct val="120000"/>
              </a:lnSpc>
            </a:pPr>
            <a:r>
              <a:rPr lang="en-US" sz="1600" dirty="0"/>
              <a:t>Use all eight channels, integration with LHC control system</a:t>
            </a:r>
          </a:p>
          <a:p>
            <a:pPr algn="l">
              <a:lnSpc>
                <a:spcPct val="120000"/>
              </a:lnSpc>
            </a:pPr>
            <a:r>
              <a:rPr lang="en-US" sz="2000" dirty="0"/>
              <a:t>Paper recently submitted to </a:t>
            </a:r>
            <a:r>
              <a:rPr lang="en-US" sz="2000" i="1" dirty="0"/>
              <a:t>Phys. Rev. Accel. Beams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70E8B8-2588-4E3F-AAF6-132B005B0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7ABC8-173F-48CC-9F3A-1EEEE9CE4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37DC6B-F1D2-402B-AB09-FC676D99C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5973BC-7FFE-415A-97A4-E71F3A574A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9728" y="2021555"/>
            <a:ext cx="6516216" cy="248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95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2D707-F9FA-0399-CBCE-DD3E7C541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 beam compensation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275BB-F52F-F6C0-A3C9-D01CDEC72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65734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/>
              <a:t>Primary challenge of the IR-BPM system is the simultaneous presence of signals from both BPMs</a:t>
            </a:r>
          </a:p>
          <a:p>
            <a:pPr algn="l"/>
            <a:r>
              <a:rPr lang="en-GB" dirty="0"/>
              <a:t>Studies using simulated waveforms suggest the power from a single beam can be estimated from the total power at both ends of a single stripline and some calibration parameters that vary with the bunch crossing timing</a:t>
            </a: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C8C153-38F7-FB62-1BB3-BBDBF36A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18B212-A93D-CCB1-D63C-F95F536C6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90" y="2837427"/>
            <a:ext cx="1714500" cy="1285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078BCC-4DFA-21AC-5C61-5DBAE251F3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86078" y="2848892"/>
            <a:ext cx="1714500" cy="12858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BF489B-994C-4E9E-10C0-324231C65F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462453" y="2841976"/>
            <a:ext cx="1714500" cy="1285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C263D8-11D1-AAB3-3682-5B96056093D2}"/>
                  </a:ext>
                </a:extLst>
              </p:cNvPr>
              <p:cNvSpPr txBox="1"/>
              <p:nvPr/>
            </p:nvSpPr>
            <p:spPr>
              <a:xfrm>
                <a:off x="1514461" y="2923912"/>
                <a:ext cx="9016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BC263D8-11D1-AAB3-3682-5B9605609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4461" y="2923912"/>
                <a:ext cx="901657" cy="369332"/>
              </a:xfrm>
              <a:prstGeom prst="rect">
                <a:avLst/>
              </a:prstGeom>
              <a:blipFill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28443D-BCD5-EE68-DB4A-5E987F5B91E4}"/>
                  </a:ext>
                </a:extLst>
              </p:cNvPr>
              <p:cNvSpPr txBox="1"/>
              <p:nvPr/>
            </p:nvSpPr>
            <p:spPr>
              <a:xfrm>
                <a:off x="3323556" y="2921626"/>
                <a:ext cx="8668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𝜅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F28443D-BCD5-EE68-DB4A-5E987F5B9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3556" y="2921626"/>
                <a:ext cx="866840" cy="369332"/>
              </a:xfrm>
              <a:prstGeom prst="rect">
                <a:avLst/>
              </a:prstGeom>
              <a:blipFill>
                <a:blip r:embed="rId7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2EF68D3-2C0E-470D-DEB3-ACFE34D32043}"/>
              </a:ext>
            </a:extLst>
          </p:cNvPr>
          <p:cNvSpPr txBox="1"/>
          <p:nvPr/>
        </p:nvSpPr>
        <p:spPr>
          <a:xfrm>
            <a:off x="2393508" y="327300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00D625-0BEF-D649-10D5-3D18017DCE8F}"/>
              </a:ext>
            </a:extLst>
          </p:cNvPr>
          <p:cNvSpPr txBox="1"/>
          <p:nvPr/>
        </p:nvSpPr>
        <p:spPr>
          <a:xfrm>
            <a:off x="4236068" y="326763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948B03-E4B7-063B-09CF-E22F0A7685B3}"/>
                  </a:ext>
                </a:extLst>
              </p:cNvPr>
              <p:cNvSpPr txBox="1"/>
              <p:nvPr/>
            </p:nvSpPr>
            <p:spPr>
              <a:xfrm>
                <a:off x="5588709" y="2898298"/>
                <a:ext cx="4644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D948B03-E4B7-063B-09CF-E22F0A7685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709" y="2898298"/>
                <a:ext cx="46442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185FB6-E4E0-2237-E021-E611CF27EF21}"/>
                  </a:ext>
                </a:extLst>
              </p:cNvPr>
              <p:cNvSpPr txBox="1"/>
              <p:nvPr/>
            </p:nvSpPr>
            <p:spPr>
              <a:xfrm>
                <a:off x="5588709" y="2483764"/>
                <a:ext cx="25483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𝜅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𝜅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</m:sub>
                      </m:sSub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𝑉</m:t>
                          </m:r>
                        </m:e>
                        <m:sub>
                          <m:r>
                            <a:rPr kumimoji="0" lang="en-GB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1185FB6-E4E0-2237-E021-E611CF27EF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8709" y="2483764"/>
                <a:ext cx="2548326" cy="400110"/>
              </a:xfrm>
              <a:prstGeom prst="rect">
                <a:avLst/>
              </a:prstGeom>
              <a:blipFill>
                <a:blip r:embed="rId9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B67BF6D-01FD-3E4F-2F99-8657CFEC1880}"/>
                  </a:ext>
                </a:extLst>
              </p:cNvPr>
              <p:cNvSpPr txBox="1"/>
              <p:nvPr/>
            </p:nvSpPr>
            <p:spPr>
              <a:xfrm>
                <a:off x="918064" y="4083918"/>
                <a:ext cx="77394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𝜅</m:t>
                    </m:r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scale factor sets amplitude of each term according to intensity, position of beam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B67BF6D-01FD-3E4F-2F99-8657CFEC1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064" y="4083918"/>
                <a:ext cx="7739431" cy="338554"/>
              </a:xfrm>
              <a:prstGeom prst="rect">
                <a:avLst/>
              </a:prstGeom>
              <a:blipFill>
                <a:blip r:embed="rId10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EA9FC5B-F697-19A4-EB3D-5F1165DD753D}"/>
              </a:ext>
            </a:extLst>
          </p:cNvPr>
          <p:cNvSpPr txBox="1"/>
          <p:nvPr/>
        </p:nvSpPr>
        <p:spPr>
          <a:xfrm>
            <a:off x="884426" y="2519172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Each waveform can be expressed in the form: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92B1C45-FA40-4009-9B9E-88A8F0CDEB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073AC70-FC20-47C9-B910-290392EEC7E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34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C9A7-9AF2-42C6-8269-80E6BE04F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Counter beam compensation algorithm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BDFC11-7BBB-4495-AE93-23AE119E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3009"/>
            <a:ext cx="6627000" cy="270000"/>
          </a:xfrm>
        </p:spPr>
        <p:txBody>
          <a:bodyPr/>
          <a:lstStyle/>
          <a:p>
            <a:r>
              <a:rPr lang="en-GB" noProof="0"/>
              <a:t>JAI Fest 2024, Royal Holloway, 19 December 2024</a:t>
            </a:r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86D9AD-05AB-4D12-8C8B-19032EFAF869}"/>
                  </a:ext>
                </a:extLst>
              </p:cNvPr>
              <p:cNvSpPr txBox="1"/>
              <p:nvPr/>
            </p:nvSpPr>
            <p:spPr>
              <a:xfrm>
                <a:off x="6516216" y="798158"/>
                <a:ext cx="2107307" cy="803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b>
                              </m:sSub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b>
                              </m:sSub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886D9AD-05AB-4D12-8C8B-19032EFAF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798158"/>
                <a:ext cx="2107307" cy="8030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BED610-D4FE-47C9-8C9D-97FA895BA0EE}"/>
                  </a:ext>
                </a:extLst>
              </p:cNvPr>
              <p:cNvSpPr txBox="1"/>
              <p:nvPr/>
            </p:nvSpPr>
            <p:spPr>
              <a:xfrm>
                <a:off x="2359856" y="895934"/>
                <a:ext cx="1428148" cy="763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ABED610-D4FE-47C9-8C9D-97FA895BA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856" y="895934"/>
                <a:ext cx="1428148" cy="7630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2C46F2-C141-48BF-9FDB-FA76402BAECE}"/>
                  </a:ext>
                </a:extLst>
              </p:cNvPr>
              <p:cNvSpPr txBox="1"/>
              <p:nvPr/>
            </p:nvSpPr>
            <p:spPr>
              <a:xfrm>
                <a:off x="2373829" y="1958312"/>
                <a:ext cx="1650708" cy="613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82C46F2-C141-48BF-9FDB-FA76402BAE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829" y="1958312"/>
                <a:ext cx="1650708" cy="6134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FD8849-A316-4755-B7A4-74986CCBC6EE}"/>
                  </a:ext>
                </a:extLst>
              </p:cNvPr>
              <p:cNvSpPr txBox="1"/>
              <p:nvPr/>
            </p:nvSpPr>
            <p:spPr>
              <a:xfrm>
                <a:off x="4427984" y="914003"/>
                <a:ext cx="20882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Standard position calculation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FD8849-A316-4755-B7A4-74986CCBC6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914003"/>
                <a:ext cx="2088232" cy="646331"/>
              </a:xfrm>
              <a:prstGeom prst="rect">
                <a:avLst/>
              </a:prstGeom>
              <a:blipFill>
                <a:blip r:embed="rId5"/>
                <a:stretch>
                  <a:fillRect t="-5660" r="-4956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896C816B-03A2-4C0E-9C00-5C81C474576A}"/>
              </a:ext>
            </a:extLst>
          </p:cNvPr>
          <p:cNvSpPr txBox="1"/>
          <p:nvPr/>
        </p:nvSpPr>
        <p:spPr>
          <a:xfrm>
            <a:off x="467544" y="1945954"/>
            <a:ext cx="1650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Power compensation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9A69A2E-C2D6-4759-958C-FCA5CA3F1FD3}"/>
                  </a:ext>
                </a:extLst>
              </p:cNvPr>
              <p:cNvSpPr txBox="1"/>
              <p:nvPr/>
            </p:nvSpPr>
            <p:spPr>
              <a:xfrm>
                <a:off x="4981736" y="2094580"/>
                <a:ext cx="2677015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rgbClr val="237DBC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rgbClr val="237DBC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237DBC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9A69A2E-C2D6-4759-958C-FCA5CA3F1F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736" y="2094580"/>
                <a:ext cx="2677015" cy="337657"/>
              </a:xfrm>
              <a:prstGeom prst="rect">
                <a:avLst/>
              </a:prstGeom>
              <a:blipFill>
                <a:blip r:embed="rId6"/>
                <a:stretch>
                  <a:fillRect l="-683" r="-456" b="-25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EF26605-B054-4BBB-AF7B-92F2FD9C8EF0}"/>
                  </a:ext>
                </a:extLst>
              </p:cNvPr>
              <p:cNvSpPr txBox="1"/>
              <p:nvPr/>
            </p:nvSpPr>
            <p:spPr>
              <a:xfrm>
                <a:off x="5447050" y="2511281"/>
                <a:ext cx="3256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515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515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5151"/>
                    </a:solidFill>
                  </a:rPr>
                  <a:t> calculated in real time</a:t>
                </a:r>
                <a:endParaRPr lang="en-GB" dirty="0">
                  <a:solidFill>
                    <a:srgbClr val="FF515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EF26605-B054-4BBB-AF7B-92F2FD9C8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050" y="2511281"/>
                <a:ext cx="3256148" cy="369332"/>
              </a:xfrm>
              <a:prstGeom prst="rect">
                <a:avLst/>
              </a:prstGeom>
              <a:blipFill>
                <a:blip r:embed="rId7"/>
                <a:stretch>
                  <a:fillRect l="-562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67C6863-7E9C-485F-BC4F-EE15077A3417}"/>
                  </a:ext>
                </a:extLst>
              </p:cNvPr>
              <p:cNvSpPr txBox="1"/>
              <p:nvPr/>
            </p:nvSpPr>
            <p:spPr>
              <a:xfrm>
                <a:off x="501216" y="3075806"/>
                <a:ext cx="6229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7DBC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>
                    <a:solidFill>
                      <a:srgbClr val="237DBC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7DBC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>
                    <a:solidFill>
                      <a:srgbClr val="237DBC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37DBC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dirty="0">
                    <a:solidFill>
                      <a:srgbClr val="237DBC"/>
                    </a:solidFill>
                  </a:rPr>
                  <a:t> calculated in advance from reference waveforms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67C6863-7E9C-485F-BC4F-EE15077A34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16" y="3075806"/>
                <a:ext cx="6229975" cy="369332"/>
              </a:xfrm>
              <a:prstGeom prst="rect">
                <a:avLst/>
              </a:prstGeom>
              <a:blipFill>
                <a:blip r:embed="rId8"/>
                <a:stretch>
                  <a:fillRect t="-10000" r="-19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7A18E10-92D3-4095-992E-BE6ED5C3BC2F}"/>
                  </a:ext>
                </a:extLst>
              </p:cNvPr>
              <p:cNvSpPr txBox="1"/>
              <p:nvPr/>
            </p:nvSpPr>
            <p:spPr>
              <a:xfrm>
                <a:off x="590865" y="3620043"/>
                <a:ext cx="854080" cy="567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7A18E10-92D3-4095-992E-BE6ED5C3B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865" y="3620043"/>
                <a:ext cx="854080" cy="56720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59EC75-0DE9-4E5B-BA17-CAA428E39333}"/>
                  </a:ext>
                </a:extLst>
              </p:cNvPr>
              <p:cNvSpPr txBox="1"/>
              <p:nvPr/>
            </p:nvSpPr>
            <p:spPr>
              <a:xfrm>
                <a:off x="1940294" y="3551194"/>
                <a:ext cx="2560829" cy="7250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9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9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59EC75-0DE9-4E5B-BA17-CAA428E393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0294" y="3551194"/>
                <a:ext cx="2560829" cy="725070"/>
              </a:xfrm>
              <a:prstGeom prst="rect">
                <a:avLst/>
              </a:prstGeom>
              <a:blipFill>
                <a:blip r:embed="rId10"/>
                <a:stretch>
                  <a:fillRect b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6DB4245-540A-4037-B5D6-D5171A4D7E0F}"/>
                  </a:ext>
                </a:extLst>
              </p:cNvPr>
              <p:cNvSpPr txBox="1"/>
              <p:nvPr/>
            </p:nvSpPr>
            <p:spPr>
              <a:xfrm>
                <a:off x="4996472" y="3541111"/>
                <a:ext cx="1917384" cy="6635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6DB4245-540A-4037-B5D6-D5171A4D7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472" y="3541111"/>
                <a:ext cx="1917384" cy="66351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9F0C08-D050-2E64-150F-DB29E9066482}"/>
                  </a:ext>
                </a:extLst>
              </p:cNvPr>
              <p:cNvSpPr txBox="1"/>
              <p:nvPr/>
            </p:nvSpPr>
            <p:spPr>
              <a:xfrm>
                <a:off x="501216" y="914003"/>
                <a:ext cx="165070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/>
                  <a:t>“Power”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/>
                  <a:t> waveform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9F0C08-D050-2E64-150F-DB29E90664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216" y="914003"/>
                <a:ext cx="1650708" cy="646331"/>
              </a:xfrm>
              <a:prstGeom prst="rect">
                <a:avLst/>
              </a:prstGeom>
              <a:blipFill>
                <a:blip r:embed="rId13"/>
                <a:stretch>
                  <a:fillRect l="-738" t="-5660" r="-738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9015C5E7-105C-4361-8C8D-E7D0D6EA76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DAB34B4-6C5E-4C7B-8D39-52FA994A0A2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14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1F480-317A-4DA1-BD9B-9CEE28E39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waveforms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8A9C425-97B9-4B61-94C6-BBBB96C0E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2708" y="1022620"/>
            <a:ext cx="4968552" cy="370970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75E694-075A-42A6-B9BB-0CCBA2A0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0AE5C-3E68-43C7-A2E9-8584831F425F}"/>
              </a:ext>
            </a:extLst>
          </p:cNvPr>
          <p:cNvSpPr txBox="1"/>
          <p:nvPr/>
        </p:nvSpPr>
        <p:spPr>
          <a:xfrm>
            <a:off x="763782" y="803015"/>
            <a:ext cx="771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 waveforms sourced from model or (single-beam) observations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ADF749-775E-BC02-ADDD-0179D1E91D71}"/>
              </a:ext>
            </a:extLst>
          </p:cNvPr>
          <p:cNvSpPr txBox="1"/>
          <p:nvPr/>
        </p:nvSpPr>
        <p:spPr>
          <a:xfrm rot="16200000">
            <a:off x="1485891" y="2870236"/>
            <a:ext cx="95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Voltage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1BA89-E346-07AB-BB20-F488EAAE3CD2}"/>
              </a:ext>
            </a:extLst>
          </p:cNvPr>
          <p:cNvSpPr txBox="1"/>
          <p:nvPr/>
        </p:nvSpPr>
        <p:spPr>
          <a:xfrm>
            <a:off x="3491880" y="463798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Sample index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B717F4-70FE-4916-9141-B933D5349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9C88A9-BB51-4004-AC59-287D80692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48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1F480-317A-4DA1-BD9B-9CEE28E39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compensation parameters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75E694-075A-42A6-B9BB-0CCBA2A0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B64935-7158-4073-A979-8BEED9FB0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13" y="1660900"/>
            <a:ext cx="2832852" cy="21151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BA1629-93EC-4D38-8720-1AACD621A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365" y="1649262"/>
            <a:ext cx="2848440" cy="2126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00E10F-B00B-41C1-B21B-5B6D39CA6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1669394"/>
            <a:ext cx="2848439" cy="21267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358583-50AE-4029-8806-9E0982A7B036}"/>
              </a:ext>
            </a:extLst>
          </p:cNvPr>
          <p:cNvSpPr txBox="1"/>
          <p:nvPr/>
        </p:nvSpPr>
        <p:spPr>
          <a:xfrm>
            <a:off x="467544" y="791227"/>
            <a:ext cx="828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parameters are functions of the elementwise sums of the below waveforms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82BFCA-3D37-4537-9C00-FDE76D61C9B4}"/>
              </a:ext>
            </a:extLst>
          </p:cNvPr>
          <p:cNvSpPr txBox="1"/>
          <p:nvPr/>
        </p:nvSpPr>
        <p:spPr>
          <a:xfrm>
            <a:off x="583246" y="3827244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coupled × coupled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15529E-A1A7-4477-BC15-A76656383756}"/>
              </a:ext>
            </a:extLst>
          </p:cNvPr>
          <p:cNvSpPr txBox="1"/>
          <p:nvPr/>
        </p:nvSpPr>
        <p:spPr>
          <a:xfrm>
            <a:off x="3553131" y="3827244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isolated × isolated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C24B64-5356-415B-B270-F589F7E27141}"/>
              </a:ext>
            </a:extLst>
          </p:cNvPr>
          <p:cNvSpPr txBox="1"/>
          <p:nvPr/>
        </p:nvSpPr>
        <p:spPr>
          <a:xfrm>
            <a:off x="6481879" y="3830543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coupled × isolated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9185C2-BD11-40E3-9E68-A0171547C9CB}"/>
                  </a:ext>
                </a:extLst>
              </p:cNvPr>
              <p:cNvSpPr txBox="1"/>
              <p:nvPr/>
            </p:nvSpPr>
            <p:spPr>
              <a:xfrm>
                <a:off x="986690" y="1337221"/>
                <a:ext cx="4188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3891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3891CC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3891CC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solidFill>
                                <a:srgbClr val="3891CC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3891CC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E9185C2-BD11-40E3-9E68-A0171547C9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690" y="1337221"/>
                <a:ext cx="418833" cy="276999"/>
              </a:xfrm>
              <a:prstGeom prst="rect">
                <a:avLst/>
              </a:prstGeom>
              <a:blipFill>
                <a:blip r:embed="rId5"/>
                <a:stretch>
                  <a:fillRect l="-18841" r="-1449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31AB694-690B-48A8-988D-18BB513E8370}"/>
                  </a:ext>
                </a:extLst>
              </p:cNvPr>
              <p:cNvSpPr txBox="1"/>
              <p:nvPr/>
            </p:nvSpPr>
            <p:spPr>
              <a:xfrm>
                <a:off x="1905000" y="1328107"/>
                <a:ext cx="4236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E6906B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E6906B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E6906B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E6906B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31AB694-690B-48A8-988D-18BB513E83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1328107"/>
                <a:ext cx="423642" cy="276999"/>
              </a:xfrm>
              <a:prstGeom prst="rect">
                <a:avLst/>
              </a:prstGeom>
              <a:blipFill>
                <a:blip r:embed="rId6"/>
                <a:stretch>
                  <a:fillRect l="-18841" r="-2899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ECB74D3-C321-4AC4-A7C9-84690AC9DD09}"/>
                  </a:ext>
                </a:extLst>
              </p:cNvPr>
              <p:cNvSpPr txBox="1"/>
              <p:nvPr/>
            </p:nvSpPr>
            <p:spPr>
              <a:xfrm>
                <a:off x="3869714" y="1327453"/>
                <a:ext cx="3936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90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90FFFF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90FFFF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solidFill>
                                <a:srgbClr val="90FF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90FFFF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ECB74D3-C321-4AC4-A7C9-84690AC9D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714" y="1327453"/>
                <a:ext cx="393633" cy="276999"/>
              </a:xfrm>
              <a:prstGeom prst="rect">
                <a:avLst/>
              </a:prstGeom>
              <a:blipFill>
                <a:blip r:embed="rId7"/>
                <a:stretch>
                  <a:fillRect l="-20313" r="-4688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907836-8995-4211-8A04-A8D1DD5CC3EE}"/>
                  </a:ext>
                </a:extLst>
              </p:cNvPr>
              <p:cNvSpPr txBox="1"/>
              <p:nvPr/>
            </p:nvSpPr>
            <p:spPr>
              <a:xfrm>
                <a:off x="4788024" y="1318339"/>
                <a:ext cx="3984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87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87FF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87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FF87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87F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907836-8995-4211-8A04-A8D1DD5CC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318339"/>
                <a:ext cx="398442" cy="276999"/>
              </a:xfrm>
              <a:prstGeom prst="rect">
                <a:avLst/>
              </a:prstGeom>
              <a:blipFill>
                <a:blip r:embed="rId8"/>
                <a:stretch>
                  <a:fillRect l="-19697" r="-4545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DD0E77-1E73-420A-8D8D-F8925C564CFF}"/>
                  </a:ext>
                </a:extLst>
              </p:cNvPr>
              <p:cNvSpPr txBox="1"/>
              <p:nvPr/>
            </p:nvSpPr>
            <p:spPr>
              <a:xfrm>
                <a:off x="6894050" y="1337221"/>
                <a:ext cx="5446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2DD0E77-1E73-420A-8D8D-F8925C564C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050" y="1337221"/>
                <a:ext cx="544636" cy="276999"/>
              </a:xfrm>
              <a:prstGeom prst="rect">
                <a:avLst/>
              </a:prstGeom>
              <a:blipFill>
                <a:blip r:embed="rId9"/>
                <a:stretch>
                  <a:fillRect l="-8989" r="-3371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86EFCBD-6729-4DBF-B88A-C07A33FC0C4A}"/>
                  </a:ext>
                </a:extLst>
              </p:cNvPr>
              <p:cNvSpPr txBox="1"/>
              <p:nvPr/>
            </p:nvSpPr>
            <p:spPr>
              <a:xfrm>
                <a:off x="7812360" y="1328107"/>
                <a:ext cx="5441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b="0" i="1" smtClean="0">
                              <a:solidFill>
                                <a:srgbClr val="1CEA1C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1CEA1C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86EFCBD-6729-4DBF-B88A-C07A33FC0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360" y="1328107"/>
                <a:ext cx="544188" cy="276999"/>
              </a:xfrm>
              <a:prstGeom prst="rect">
                <a:avLst/>
              </a:prstGeom>
              <a:blipFill>
                <a:blip r:embed="rId10"/>
                <a:stretch>
                  <a:fillRect l="-8989" r="-3371" b="-24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945987A0-80AB-4723-8137-2CCF3F22F2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75FF069-EB5C-424C-8305-89844C3A111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30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57826-83BF-40F0-8A24-85EC98AD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8BBA0-354E-4D47-9C2F-933D44CCB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241525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Introduction</a:t>
            </a:r>
          </a:p>
          <a:p>
            <a:pPr algn="l"/>
            <a:r>
              <a:rPr lang="en-GB" dirty="0"/>
              <a:t>Experimental setup</a:t>
            </a:r>
          </a:p>
          <a:p>
            <a:pPr algn="l"/>
            <a:r>
              <a:rPr lang="en-GB" dirty="0"/>
              <a:t>Results</a:t>
            </a:r>
          </a:p>
          <a:p>
            <a:pPr algn="l"/>
            <a:r>
              <a:rPr lang="en-GB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16F1C0-F9AA-43AE-8EBD-5BB43701A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JAI Fest 2024, Royal Holloway, 19 December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5C4CAB-534F-785A-8D4E-65ADA34F2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341C7A-67E2-48C9-B63A-1A2B1F5B6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98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9583-E744-4120-BBDB-B765F42E0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EBAE9-A4A4-48B2-965F-1AB5CB7F3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sz="1500" dirty="0"/>
              <a:t>The High-Luminosity LHC (HL-LHC) project aims to increase the integrated luminosity of the LHC by a factor of 10 beyond the original, producing &gt;15 million Higgs boson / year from 2030</a:t>
            </a:r>
          </a:p>
          <a:p>
            <a:pPr algn="l"/>
            <a:r>
              <a:rPr lang="en-GB" sz="1500" dirty="0"/>
              <a:t>Requires upgrading quadrupoles, adding </a:t>
            </a:r>
            <a:r>
              <a:rPr lang="en-GB" sz="1500" dirty="0">
                <a:sym typeface="Wingdings" panose="05000000000000000000" pitchFamily="2" charset="2"/>
              </a:rPr>
              <a:t>new crab cavities, replacing collimators etc.</a:t>
            </a:r>
            <a:endParaRPr lang="en-GB" sz="15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8F830BC-45DB-442F-A256-27E7D5948183}"/>
              </a:ext>
            </a:extLst>
          </p:cNvPr>
          <p:cNvGrpSpPr/>
          <p:nvPr/>
        </p:nvGrpSpPr>
        <p:grpSpPr>
          <a:xfrm>
            <a:off x="3290670" y="2175267"/>
            <a:ext cx="5457794" cy="1476603"/>
            <a:chOff x="2404600" y="4712908"/>
            <a:chExt cx="6579082" cy="177996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B323E4A-5638-4BA4-8A7B-3668462839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0061"/>
            <a:stretch/>
          </p:blipFill>
          <p:spPr>
            <a:xfrm>
              <a:off x="2448143" y="4712908"/>
              <a:ext cx="6535539" cy="155389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010D8C-94A1-41E9-A565-0D44ED6C79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80" b="3435"/>
            <a:stretch/>
          </p:blipFill>
          <p:spPr>
            <a:xfrm>
              <a:off x="2404600" y="6310602"/>
              <a:ext cx="6535539" cy="18227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AFDA08-40D6-4801-89EA-C488D18E5635}"/>
              </a:ext>
            </a:extLst>
          </p:cNvPr>
          <p:cNvGrpSpPr/>
          <p:nvPr/>
        </p:nvGrpSpPr>
        <p:grpSpPr>
          <a:xfrm>
            <a:off x="755576" y="2089100"/>
            <a:ext cx="2619405" cy="1778794"/>
            <a:chOff x="1162281" y="4001294"/>
            <a:chExt cx="3492540" cy="23717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AD67DD4-4F30-4076-BC02-C15FBFEC7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2281" y="4001294"/>
              <a:ext cx="3492540" cy="237172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780F03-84EE-4687-A731-7398B1E804BA}"/>
                </a:ext>
              </a:extLst>
            </p:cNvPr>
            <p:cNvSpPr txBox="1"/>
            <p:nvPr/>
          </p:nvSpPr>
          <p:spPr>
            <a:xfrm>
              <a:off x="1508760" y="4144725"/>
              <a:ext cx="13362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50" dirty="0"/>
                <a:t>Vidal and Manzano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F3740752-8E51-43FF-8E54-CCD94E14F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88B92E-2E00-4F4F-9200-16DACFF0A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52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9509B-D78C-4BE6-8DE6-DF319A922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F05B2-F385-4F06-B581-E16B6150E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984" y="943943"/>
            <a:ext cx="4824096" cy="1555799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1600" dirty="0"/>
              <a:t>New stripline BPMs in the immediate vicinity of interaction regions 1 (ATLAS) and 5 (CMS), where the two beams coexist within a single pipe</a:t>
            </a:r>
          </a:p>
          <a:p>
            <a:pPr algn="l"/>
            <a:r>
              <a:rPr lang="en-GB" sz="1600" dirty="0"/>
              <a:t>6 either side of each IP (24 in total)</a:t>
            </a:r>
          </a:p>
          <a:p>
            <a:pPr algn="l"/>
            <a:r>
              <a:rPr lang="en-GB" sz="1600" dirty="0"/>
              <a:t>Two different types with type-B BPMs rotated by 45° to accommodate shielding elements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B17A11-B721-4505-AC1D-C05E604A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DE330BF1-8FB6-436F-BFC6-F0C0D2DCF5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513509"/>
              </p:ext>
            </p:extLst>
          </p:nvPr>
        </p:nvGraphicFramePr>
        <p:xfrm>
          <a:off x="251520" y="2630398"/>
          <a:ext cx="2453308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711">
                  <a:extLst>
                    <a:ext uri="{9D8B030D-6E8A-4147-A177-3AD203B41FA5}">
                      <a16:colId xmlns:a16="http://schemas.microsoft.com/office/drawing/2014/main" val="99268595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70256325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11813273"/>
                    </a:ext>
                  </a:extLst>
                </a:gridCol>
                <a:gridCol w="698461">
                  <a:extLst>
                    <a:ext uri="{9D8B030D-6E8A-4147-A177-3AD203B41FA5}">
                      <a16:colId xmlns:a16="http://schemas.microsoft.com/office/drawing/2014/main" val="2726723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BPM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Type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i="0" dirty="0"/>
                        <a:t>s</a:t>
                      </a:r>
                      <a:r>
                        <a:rPr lang="en-US" sz="1100" dirty="0"/>
                        <a:t> [m]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bxt</a:t>
                      </a:r>
                      <a:r>
                        <a:rPr lang="en-US" sz="1100" dirty="0"/>
                        <a:t> [ns]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940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21.853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3.92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22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Q2A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33.073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3.92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905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Q2B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43.858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6.82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27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Q3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54.643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9.72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796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CP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65.743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10.52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212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D1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73.697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7.36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423517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0B4DA984-DDCF-49A2-A6A9-A5C82C812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0D19E8F-4A91-4213-B9CA-2E0B79012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4C8686-AE28-4084-A867-13A42138EC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/>
        </p:blipFill>
        <p:spPr>
          <a:xfrm>
            <a:off x="2828554" y="2757999"/>
            <a:ext cx="5760200" cy="173557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6567175-5BC6-4598-B67A-19A1481940D1}"/>
              </a:ext>
            </a:extLst>
          </p:cNvPr>
          <p:cNvGrpSpPr/>
          <p:nvPr/>
        </p:nvGrpSpPr>
        <p:grpSpPr>
          <a:xfrm>
            <a:off x="5508588" y="627534"/>
            <a:ext cx="3167868" cy="2113066"/>
            <a:chOff x="8185932" y="1825625"/>
            <a:chExt cx="3167868" cy="211306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CE06B45-BD2F-444F-A879-6352AA716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586"/>
            <a:stretch/>
          </p:blipFill>
          <p:spPr>
            <a:xfrm>
              <a:off x="8185932" y="1825625"/>
              <a:ext cx="3167868" cy="181744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1088FD-8EED-47C6-A0BD-F007FD6A75CC}"/>
                </a:ext>
              </a:extLst>
            </p:cNvPr>
            <p:cNvSpPr txBox="1"/>
            <p:nvPr/>
          </p:nvSpPr>
          <p:spPr>
            <a:xfrm>
              <a:off x="8247771" y="3630914"/>
              <a:ext cx="3044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CAD model of the Type-B BPM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2499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8175E-82E3-4189-A6A2-C22B99B0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E534A-B610-4F7E-A085-46283067A0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96136" y="915566"/>
            <a:ext cx="3100539" cy="212909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F273572-E5D2-41CC-979F-45A92859D60D}"/>
              </a:ext>
            </a:extLst>
          </p:cNvPr>
          <p:cNvSpPr txBox="1">
            <a:spLocks/>
          </p:cNvSpPr>
          <p:nvPr/>
        </p:nvSpPr>
        <p:spPr>
          <a:xfrm>
            <a:off x="395536" y="915566"/>
            <a:ext cx="5400600" cy="24835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Signals from all eight ports required to calculate the horizontal and vertical position of both beams</a:t>
            </a:r>
          </a:p>
          <a:p>
            <a:pPr algn="l"/>
            <a:r>
              <a:rPr lang="en-GB" sz="1600" dirty="0"/>
              <a:t>Distortion of main beam signals due to presence of counter beam must be compensated for</a:t>
            </a:r>
          </a:p>
          <a:p>
            <a:pPr algn="l"/>
            <a:r>
              <a:rPr lang="en-GB" sz="1600" dirty="0"/>
              <a:t>Simulation framework developed to inform design of a processing algorithm (“counter beam compensation”)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780C5F-4D71-4544-AEB4-4DFA0911F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C8665C-EB74-40BD-86BF-AD397CCAA4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14CF1A-7218-457F-AC0A-C6F3A2D3F5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1624" y="2571750"/>
            <a:ext cx="3087520" cy="17775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55C471-7C22-49E9-B491-F5BF7A17E12F}"/>
              </a:ext>
            </a:extLst>
          </p:cNvPr>
          <p:cNvSpPr txBox="1"/>
          <p:nvPr/>
        </p:nvSpPr>
        <p:spPr>
          <a:xfrm>
            <a:off x="251520" y="3168278"/>
            <a:ext cx="97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Beam profile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5B7C06-E2FB-40E1-97A4-98540793170D}"/>
              </a:ext>
            </a:extLst>
          </p:cNvPr>
          <p:cNvSpPr txBox="1"/>
          <p:nvPr/>
        </p:nvSpPr>
        <p:spPr>
          <a:xfrm>
            <a:off x="4270473" y="2717507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Signal induced at upstream ports</a:t>
            </a:r>
          </a:p>
          <a:p>
            <a:r>
              <a:rPr lang="en-GB" sz="1200" dirty="0"/>
              <a:t>“coupled”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899388-C3EA-4C45-BC17-081FA0B22F78}"/>
              </a:ext>
            </a:extLst>
          </p:cNvPr>
          <p:cNvSpPr txBox="1"/>
          <p:nvPr/>
        </p:nvSpPr>
        <p:spPr>
          <a:xfrm>
            <a:off x="4270473" y="3581603"/>
            <a:ext cx="1418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Signal induced at downstream ports</a:t>
            </a:r>
          </a:p>
          <a:p>
            <a:r>
              <a:rPr lang="en-GB" sz="1200" dirty="0"/>
              <a:t>“isolated”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B668858-FA7F-4E5C-B5F2-59653B167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Signal processing with two beams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7EFC0F-4B36-FE5E-6303-DF666CC251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582" y="3096480"/>
            <a:ext cx="2218998" cy="166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89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A91F2-7297-493D-A630-63CE6ED97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signals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58967-7A3A-4AB2-94A2-74979B552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FFF3A1-3057-4887-87FC-5B0DDE252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48" y="1413473"/>
            <a:ext cx="4488989" cy="25256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A80897-13F2-472F-ABE2-3ED8EF01B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9789" y="1408979"/>
            <a:ext cx="4382686" cy="24658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792EEA-C609-4EFE-B10B-BF4BB1ABA5EF}"/>
              </a:ext>
            </a:extLst>
          </p:cNvPr>
          <p:cNvSpPr txBox="1"/>
          <p:nvPr/>
        </p:nvSpPr>
        <p:spPr>
          <a:xfrm>
            <a:off x="1670041" y="1098576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“9” only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7F3DDC-555B-4C53-8BF6-1341AAD33041}"/>
              </a:ext>
            </a:extLst>
          </p:cNvPr>
          <p:cNvSpPr txBox="1"/>
          <p:nvPr/>
        </p:nvSpPr>
        <p:spPr>
          <a:xfrm>
            <a:off x="5076056" y="1098576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“0” only (3.92 ns later)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4C657B-7A8C-4231-AE66-DAC2AA851E3D}"/>
              </a:ext>
            </a:extLst>
          </p:cNvPr>
          <p:cNvSpPr txBox="1"/>
          <p:nvPr/>
        </p:nvSpPr>
        <p:spPr>
          <a:xfrm>
            <a:off x="899592" y="3899252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Blue: coupled; red: isolated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AB9321-490E-469E-8D2F-64F67249204A}"/>
              </a:ext>
            </a:extLst>
          </p:cNvPr>
          <p:cNvSpPr txBox="1"/>
          <p:nvPr/>
        </p:nvSpPr>
        <p:spPr>
          <a:xfrm>
            <a:off x="5004048" y="3899252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Blue: isolated; red: coupled</a:t>
            </a:r>
          </a:p>
        </p:txBody>
      </p:sp>
    </p:spTree>
    <p:extLst>
      <p:ext uri="{BB962C8B-B14F-4D97-AF65-F5344CB8AC3E}">
        <p14:creationId xmlns:p14="http://schemas.microsoft.com/office/powerpoint/2010/main" val="3259095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BDD52215-3EF1-C57C-2DB8-F92B3BB52D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44"/>
          <a:stretch/>
        </p:blipFill>
        <p:spPr>
          <a:xfrm>
            <a:off x="2513341" y="2440077"/>
            <a:ext cx="3068610" cy="20758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C1523-1778-D161-AEBA-40696EE1E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RFSoC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F24AE3-9A46-F52D-CCCF-AA4EDCC71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b="1" dirty="0">
                <a:solidFill>
                  <a:srgbClr val="0093BE"/>
                </a:solidFill>
              </a:rPr>
              <a:t>R</a:t>
            </a:r>
            <a:r>
              <a:rPr lang="en-GB" sz="2000" dirty="0"/>
              <a:t>adio </a:t>
            </a:r>
            <a:r>
              <a:rPr lang="en-GB" sz="2000" b="1" dirty="0">
                <a:solidFill>
                  <a:srgbClr val="0093BE"/>
                </a:solidFill>
              </a:rPr>
              <a:t>F</a:t>
            </a:r>
            <a:r>
              <a:rPr lang="en-GB" sz="2000" dirty="0"/>
              <a:t>requency </a:t>
            </a:r>
            <a:r>
              <a:rPr lang="en-GB" sz="2000" b="1" dirty="0">
                <a:solidFill>
                  <a:srgbClr val="0093BE"/>
                </a:solidFill>
              </a:rPr>
              <a:t>S</a:t>
            </a:r>
            <a:r>
              <a:rPr lang="en-GB" sz="2000" dirty="0"/>
              <a:t>ystem-</a:t>
            </a:r>
            <a:r>
              <a:rPr lang="en-GB" sz="2000" b="1" dirty="0">
                <a:solidFill>
                  <a:srgbClr val="0093BE"/>
                </a:solidFill>
              </a:rPr>
              <a:t>o</a:t>
            </a:r>
            <a:r>
              <a:rPr lang="en-GB" sz="2000" dirty="0"/>
              <a:t>n-</a:t>
            </a:r>
            <a:r>
              <a:rPr lang="en-GB" sz="2000" b="1" dirty="0">
                <a:solidFill>
                  <a:srgbClr val="0093BE"/>
                </a:solidFill>
              </a:rPr>
              <a:t>C</a:t>
            </a:r>
            <a:r>
              <a:rPr lang="en-GB" sz="2000" dirty="0"/>
              <a:t>hip: candidate BPM processor</a:t>
            </a:r>
          </a:p>
          <a:p>
            <a:pPr algn="l"/>
            <a:r>
              <a:rPr lang="en-GB" sz="2000" dirty="0"/>
              <a:t>RF-ADCs/DACs, programmable logic, CPU in a single package</a:t>
            </a:r>
          </a:p>
          <a:p>
            <a:pPr algn="l"/>
            <a:r>
              <a:rPr lang="en-GB" sz="2000" dirty="0"/>
              <a:t>Evaluation board “ZCU” acquired for proof-of-concept tests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68D850-DB48-D00D-A6CC-3916D3BAE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4E0C6F5-55F0-ADD8-A465-BB618F0032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179512" y="2139702"/>
            <a:ext cx="2736304" cy="2054043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1D26276-4E91-6B45-361B-A941F3172599}"/>
              </a:ext>
            </a:extLst>
          </p:cNvPr>
          <p:cNvGrpSpPr/>
          <p:nvPr/>
        </p:nvGrpSpPr>
        <p:grpSpPr>
          <a:xfrm>
            <a:off x="1606024" y="2821894"/>
            <a:ext cx="432048" cy="284264"/>
            <a:chOff x="1955472" y="2681646"/>
            <a:chExt cx="432048" cy="284264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614B1F0-4BC0-0B61-44A8-D5093204187F}"/>
                </a:ext>
              </a:extLst>
            </p:cNvPr>
            <p:cNvCxnSpPr/>
            <p:nvPr/>
          </p:nvCxnSpPr>
          <p:spPr>
            <a:xfrm flipV="1">
              <a:off x="1959240" y="2681646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78106F8-8AEC-E19E-5254-B566FA7BF3C6}"/>
                </a:ext>
              </a:extLst>
            </p:cNvPr>
            <p:cNvCxnSpPr/>
            <p:nvPr/>
          </p:nvCxnSpPr>
          <p:spPr>
            <a:xfrm flipV="1">
              <a:off x="2171496" y="2821894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4E1B308-E9A8-49FD-4333-F70716CE1B61}"/>
                </a:ext>
              </a:extLst>
            </p:cNvPr>
            <p:cNvCxnSpPr/>
            <p:nvPr/>
          </p:nvCxnSpPr>
          <p:spPr>
            <a:xfrm>
              <a:off x="2171496" y="2681646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269C98A-8B16-9418-8BF9-726DCAE228E8}"/>
                </a:ext>
              </a:extLst>
            </p:cNvPr>
            <p:cNvCxnSpPr/>
            <p:nvPr/>
          </p:nvCxnSpPr>
          <p:spPr>
            <a:xfrm>
              <a:off x="1955472" y="2821894"/>
              <a:ext cx="216024" cy="1440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DF7A875-0032-B458-49B4-1452D51711D8}"/>
              </a:ext>
            </a:extLst>
          </p:cNvPr>
          <p:cNvSpPr txBox="1"/>
          <p:nvPr/>
        </p:nvSpPr>
        <p:spPr>
          <a:xfrm>
            <a:off x="2339752" y="2067694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Xilinx Zynq XCZU28DR (gen. 1)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C99CBD-4BA9-6BEB-4B83-2DEBD641A2BC}"/>
              </a:ext>
            </a:extLst>
          </p:cNvPr>
          <p:cNvSpPr txBox="1"/>
          <p:nvPr/>
        </p:nvSpPr>
        <p:spPr>
          <a:xfrm>
            <a:off x="3440294" y="4367028"/>
            <a:ext cx="2539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Source: </a:t>
            </a:r>
            <a:r>
              <a:rPr lang="en-GB" sz="900" i="1" dirty="0"/>
              <a:t>Zynq UltraScale+ </a:t>
            </a:r>
            <a:r>
              <a:rPr lang="en-GB" sz="900" i="1" dirty="0" err="1"/>
              <a:t>RFSoC</a:t>
            </a:r>
            <a:r>
              <a:rPr lang="en-GB" sz="900" i="1" dirty="0"/>
              <a:t> Data Sheet: Overview (DS889)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50FF874E-749C-FB76-5784-8114250CC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245280"/>
              </p:ext>
            </p:extLst>
          </p:nvPr>
        </p:nvGraphicFramePr>
        <p:xfrm>
          <a:off x="5816211" y="2135862"/>
          <a:ext cx="2932253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717">
                  <a:extLst>
                    <a:ext uri="{9D8B030D-6E8A-4147-A177-3AD203B41FA5}">
                      <a16:colId xmlns:a16="http://schemas.microsoft.com/office/drawing/2014/main" val="3220433067"/>
                    </a:ext>
                  </a:extLst>
                </a:gridCol>
                <a:gridCol w="1057367">
                  <a:extLst>
                    <a:ext uri="{9D8B030D-6E8A-4147-A177-3AD203B41FA5}">
                      <a16:colId xmlns:a16="http://schemas.microsoft.com/office/drawing/2014/main" val="4281070863"/>
                    </a:ext>
                  </a:extLst>
                </a:gridCol>
                <a:gridCol w="995169">
                  <a:extLst>
                    <a:ext uri="{9D8B030D-6E8A-4147-A177-3AD203B41FA5}">
                      <a16:colId xmlns:a16="http://schemas.microsoft.com/office/drawing/2014/main" val="2748355364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1000" dirty="0"/>
                        <a:t>RF Features</a:t>
                      </a:r>
                      <a:endParaRPr lang="en-GB" sz="1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53126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Max. RF input Frequency (GHz)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71340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Decimation / Interpolation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1x, 2x, 4x, 8x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7101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12-bit RF-ADC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ADCs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18386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4.096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44469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14-bit RF DAC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# of DACs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03407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bg1"/>
                          </a:solidFill>
                        </a:rPr>
                        <a:t>Max Rate (GSPS)</a:t>
                      </a:r>
                      <a:endParaRPr lang="en-GB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6.554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4970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10A9973A-5651-4074-93D1-6E9C1AACBA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1B8B2F4-4D0A-4846-AAB0-56FF865FE6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97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2B519-A902-BD6D-8551-8C8B0EDC6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6CE37-B791-5295-2231-0FEF5A298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Custom analogue front-end board by </a:t>
            </a:r>
            <a:r>
              <a:rPr lang="en-GB" sz="2000" dirty="0">
                <a:solidFill>
                  <a:schemeClr val="accent2"/>
                </a:solidFill>
              </a:rPr>
              <a:t>Selim </a:t>
            </a:r>
            <a:r>
              <a:rPr lang="en-GB" sz="2000" dirty="0" err="1">
                <a:solidFill>
                  <a:schemeClr val="accent2"/>
                </a:solidFill>
              </a:rPr>
              <a:t>Ozdogan</a:t>
            </a:r>
            <a:endParaRPr lang="en-GB" sz="2000" dirty="0">
              <a:solidFill>
                <a:schemeClr val="accent2"/>
              </a:solidFill>
            </a:endParaRPr>
          </a:p>
          <a:p>
            <a:pPr algn="l"/>
            <a:r>
              <a:rPr lang="en-GB" sz="2000" dirty="0"/>
              <a:t>Software/firmware developed by </a:t>
            </a:r>
            <a:r>
              <a:rPr lang="en-GB" sz="2000" dirty="0">
                <a:solidFill>
                  <a:schemeClr val="accent2"/>
                </a:solidFill>
              </a:rPr>
              <a:t>Irene Degl’Innocenti</a:t>
            </a:r>
          </a:p>
          <a:p>
            <a:pPr algn="l"/>
            <a:r>
              <a:rPr lang="en-GB" sz="2000" dirty="0"/>
              <a:t>Board installed in region accessible during operation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1A973-BF80-868A-4241-F47401A0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978C3E-6083-2877-17BA-4049E0A309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/>
          <a:stretch/>
        </p:blipFill>
        <p:spPr>
          <a:xfrm>
            <a:off x="4258268" y="2160567"/>
            <a:ext cx="4362590" cy="236474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1910286-8A6E-170F-9631-19A7BD6D88E9}"/>
              </a:ext>
            </a:extLst>
          </p:cNvPr>
          <p:cNvSpPr/>
          <p:nvPr/>
        </p:nvSpPr>
        <p:spPr>
          <a:xfrm>
            <a:off x="4334785" y="3726332"/>
            <a:ext cx="1117264" cy="68688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278F10C-04E2-4416-8326-C063295C2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DF6B885-2AFF-4AC3-AC76-62C7B4CAF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0F1257-7CEA-47F0-A476-DA8A94DFE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2276033"/>
            <a:ext cx="3791991" cy="21295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D79DA2-2CB1-46D2-BEA2-F5E12F5AADFC}"/>
              </a:ext>
            </a:extLst>
          </p:cNvPr>
          <p:cNvSpPr txBox="1"/>
          <p:nvPr/>
        </p:nvSpPr>
        <p:spPr>
          <a:xfrm>
            <a:off x="640051" y="1968687"/>
            <a:ext cx="1411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BPMSY.4L5</a:t>
            </a:r>
          </a:p>
        </p:txBody>
      </p:sp>
    </p:spTree>
    <p:extLst>
      <p:ext uri="{BB962C8B-B14F-4D97-AF65-F5344CB8AC3E}">
        <p14:creationId xmlns:p14="http://schemas.microsoft.com/office/powerpoint/2010/main" val="2980696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0FD8EBD-2866-40AA-ACB9-E0A8D7F4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taking [MD6948]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604ABF-9B56-432E-8A2B-A18179598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JAI Fest 2024, Royal Holloway, 19 December 2024</a:t>
            </a:r>
            <a:endParaRPr lang="en-GB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530A6A-F4B5-4F9D-9BBA-720220427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033" y="4525309"/>
            <a:ext cx="472257" cy="5644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3E7006D-A6A7-49B3-A070-EA0209A8C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4625526"/>
            <a:ext cx="1607535" cy="36397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A8C3B2A5-8098-4458-B4F2-4E899C736D77}"/>
              </a:ext>
            </a:extLst>
          </p:cNvPr>
          <p:cNvGrpSpPr/>
          <p:nvPr/>
        </p:nvGrpSpPr>
        <p:grpSpPr>
          <a:xfrm>
            <a:off x="179044" y="843558"/>
            <a:ext cx="8713436" cy="3563483"/>
            <a:chOff x="-1189136" y="80220"/>
            <a:chExt cx="11750182" cy="498306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585E425-1D5D-78B3-FB37-20FC86080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9759" y="2367191"/>
              <a:ext cx="3584478" cy="149962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7FCB884-1857-666F-895D-5D915B417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9136" y="2367191"/>
              <a:ext cx="3584479" cy="149962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3C2D38A-D146-F4C6-1503-C77F917A3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8653" y="2367191"/>
              <a:ext cx="3584483" cy="1499630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F1A377-EA80-9F82-389A-2A1CA7DC64B8}"/>
                </a:ext>
              </a:extLst>
            </p:cNvPr>
            <p:cNvCxnSpPr>
              <a:cxnSpLocks/>
            </p:cNvCxnSpPr>
            <p:nvPr/>
          </p:nvCxnSpPr>
          <p:spPr>
            <a:xfrm>
              <a:off x="-817928" y="1410622"/>
              <a:ext cx="273674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DE7571A-63B6-EA4E-27D4-54AA32E9FCB8}"/>
                </a:ext>
              </a:extLst>
            </p:cNvPr>
            <p:cNvCxnSpPr>
              <a:cxnSpLocks/>
            </p:cNvCxnSpPr>
            <p:nvPr/>
          </p:nvCxnSpPr>
          <p:spPr>
            <a:xfrm>
              <a:off x="2178874" y="1412020"/>
              <a:ext cx="192334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6FBABFF-5C91-BCA0-CE7A-1C98418426E9}"/>
                </a:ext>
              </a:extLst>
            </p:cNvPr>
            <p:cNvSpPr/>
            <p:nvPr/>
          </p:nvSpPr>
          <p:spPr>
            <a:xfrm>
              <a:off x="1918814" y="1184109"/>
              <a:ext cx="260059" cy="226513"/>
            </a:xfrm>
            <a:custGeom>
              <a:avLst/>
              <a:gdLst>
                <a:gd name="connsiteX0" fmla="*/ 0 w 260059"/>
                <a:gd name="connsiteY0" fmla="*/ 226513 h 226513"/>
                <a:gd name="connsiteX1" fmla="*/ 75501 w 260059"/>
                <a:gd name="connsiteY1" fmla="*/ 176179 h 226513"/>
                <a:gd name="connsiteX2" fmla="*/ 142613 w 260059"/>
                <a:gd name="connsiteY2" fmla="*/ 10 h 226513"/>
                <a:gd name="connsiteX3" fmla="*/ 184558 w 260059"/>
                <a:gd name="connsiteY3" fmla="*/ 184568 h 226513"/>
                <a:gd name="connsiteX4" fmla="*/ 260059 w 260059"/>
                <a:gd name="connsiteY4" fmla="*/ 226513 h 22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59" h="226513">
                  <a:moveTo>
                    <a:pt x="0" y="226513"/>
                  </a:moveTo>
                  <a:cubicBezTo>
                    <a:pt x="25866" y="220221"/>
                    <a:pt x="51732" y="213930"/>
                    <a:pt x="75501" y="176179"/>
                  </a:cubicBezTo>
                  <a:cubicBezTo>
                    <a:pt x="99270" y="138428"/>
                    <a:pt x="124437" y="-1388"/>
                    <a:pt x="142613" y="10"/>
                  </a:cubicBezTo>
                  <a:cubicBezTo>
                    <a:pt x="160789" y="1408"/>
                    <a:pt x="164984" y="146818"/>
                    <a:pt x="184558" y="184568"/>
                  </a:cubicBezTo>
                  <a:cubicBezTo>
                    <a:pt x="204132" y="222318"/>
                    <a:pt x="232095" y="224415"/>
                    <a:pt x="260059" y="2265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DC5DDA2-8403-6604-0D97-403831D420CF}"/>
                </a:ext>
              </a:extLst>
            </p:cNvPr>
            <p:cNvSpPr/>
            <p:nvPr/>
          </p:nvSpPr>
          <p:spPr>
            <a:xfrm>
              <a:off x="4102215" y="1184109"/>
              <a:ext cx="260059" cy="226513"/>
            </a:xfrm>
            <a:custGeom>
              <a:avLst/>
              <a:gdLst>
                <a:gd name="connsiteX0" fmla="*/ 0 w 260059"/>
                <a:gd name="connsiteY0" fmla="*/ 226513 h 226513"/>
                <a:gd name="connsiteX1" fmla="*/ 75501 w 260059"/>
                <a:gd name="connsiteY1" fmla="*/ 176179 h 226513"/>
                <a:gd name="connsiteX2" fmla="*/ 142613 w 260059"/>
                <a:gd name="connsiteY2" fmla="*/ 10 h 226513"/>
                <a:gd name="connsiteX3" fmla="*/ 184558 w 260059"/>
                <a:gd name="connsiteY3" fmla="*/ 184568 h 226513"/>
                <a:gd name="connsiteX4" fmla="*/ 260059 w 260059"/>
                <a:gd name="connsiteY4" fmla="*/ 226513 h 22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59" h="226513">
                  <a:moveTo>
                    <a:pt x="0" y="226513"/>
                  </a:moveTo>
                  <a:cubicBezTo>
                    <a:pt x="25866" y="220221"/>
                    <a:pt x="51732" y="213930"/>
                    <a:pt x="75501" y="176179"/>
                  </a:cubicBezTo>
                  <a:cubicBezTo>
                    <a:pt x="99270" y="138428"/>
                    <a:pt x="124437" y="-1388"/>
                    <a:pt x="142613" y="10"/>
                  </a:cubicBezTo>
                  <a:cubicBezTo>
                    <a:pt x="160789" y="1408"/>
                    <a:pt x="164984" y="146818"/>
                    <a:pt x="184558" y="184568"/>
                  </a:cubicBezTo>
                  <a:cubicBezTo>
                    <a:pt x="204132" y="222318"/>
                    <a:pt x="232095" y="224415"/>
                    <a:pt x="260059" y="2265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334546A-0180-902A-8E85-B1FE8CFAB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2274" y="1410622"/>
              <a:ext cx="5908646" cy="699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9F04D5-A163-E19E-6168-72509EE6B4D7}"/>
                </a:ext>
              </a:extLst>
            </p:cNvPr>
            <p:cNvCxnSpPr>
              <a:cxnSpLocks/>
            </p:cNvCxnSpPr>
            <p:nvPr/>
          </p:nvCxnSpPr>
          <p:spPr>
            <a:xfrm>
              <a:off x="-745224" y="980398"/>
              <a:ext cx="5153637" cy="0"/>
            </a:xfrm>
            <a:prstGeom prst="line">
              <a:avLst/>
            </a:prstGeom>
            <a:ln w="12700">
              <a:solidFill>
                <a:srgbClr val="D851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107902F-610C-75D5-2C04-10F2BCDA141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4668472" y="980398"/>
              <a:ext cx="3488421" cy="0"/>
            </a:xfrm>
            <a:prstGeom prst="line">
              <a:avLst/>
            </a:prstGeom>
            <a:ln w="12700">
              <a:solidFill>
                <a:srgbClr val="D851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18F178B-70E6-B6EA-45E6-41A1EFA423EC}"/>
                </a:ext>
              </a:extLst>
            </p:cNvPr>
            <p:cNvSpPr/>
            <p:nvPr/>
          </p:nvSpPr>
          <p:spPr>
            <a:xfrm>
              <a:off x="4408413" y="756104"/>
              <a:ext cx="260059" cy="226513"/>
            </a:xfrm>
            <a:custGeom>
              <a:avLst/>
              <a:gdLst>
                <a:gd name="connsiteX0" fmla="*/ 0 w 260059"/>
                <a:gd name="connsiteY0" fmla="*/ 226513 h 226513"/>
                <a:gd name="connsiteX1" fmla="*/ 75501 w 260059"/>
                <a:gd name="connsiteY1" fmla="*/ 176179 h 226513"/>
                <a:gd name="connsiteX2" fmla="*/ 142613 w 260059"/>
                <a:gd name="connsiteY2" fmla="*/ 10 h 226513"/>
                <a:gd name="connsiteX3" fmla="*/ 184558 w 260059"/>
                <a:gd name="connsiteY3" fmla="*/ 184568 h 226513"/>
                <a:gd name="connsiteX4" fmla="*/ 260059 w 260059"/>
                <a:gd name="connsiteY4" fmla="*/ 226513 h 22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59" h="226513">
                  <a:moveTo>
                    <a:pt x="0" y="226513"/>
                  </a:moveTo>
                  <a:cubicBezTo>
                    <a:pt x="25866" y="220221"/>
                    <a:pt x="51732" y="213930"/>
                    <a:pt x="75501" y="176179"/>
                  </a:cubicBezTo>
                  <a:cubicBezTo>
                    <a:pt x="99270" y="138428"/>
                    <a:pt x="124437" y="-1388"/>
                    <a:pt x="142613" y="10"/>
                  </a:cubicBezTo>
                  <a:cubicBezTo>
                    <a:pt x="160789" y="1408"/>
                    <a:pt x="164984" y="146818"/>
                    <a:pt x="184558" y="184568"/>
                  </a:cubicBezTo>
                  <a:cubicBezTo>
                    <a:pt x="204132" y="222318"/>
                    <a:pt x="232095" y="224415"/>
                    <a:pt x="260059" y="226513"/>
                  </a:cubicBezTo>
                </a:path>
              </a:pathLst>
            </a:custGeom>
            <a:noFill/>
            <a:ln>
              <a:solidFill>
                <a:srgbClr val="D851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3D672DD-ED46-5A7E-8A53-CB1073F8A4C2}"/>
                </a:ext>
              </a:extLst>
            </p:cNvPr>
            <p:cNvSpPr/>
            <p:nvPr/>
          </p:nvSpPr>
          <p:spPr>
            <a:xfrm>
              <a:off x="8156893" y="753885"/>
              <a:ext cx="260059" cy="226513"/>
            </a:xfrm>
            <a:custGeom>
              <a:avLst/>
              <a:gdLst>
                <a:gd name="connsiteX0" fmla="*/ 0 w 260059"/>
                <a:gd name="connsiteY0" fmla="*/ 226513 h 226513"/>
                <a:gd name="connsiteX1" fmla="*/ 75501 w 260059"/>
                <a:gd name="connsiteY1" fmla="*/ 176179 h 226513"/>
                <a:gd name="connsiteX2" fmla="*/ 142613 w 260059"/>
                <a:gd name="connsiteY2" fmla="*/ 10 h 226513"/>
                <a:gd name="connsiteX3" fmla="*/ 184558 w 260059"/>
                <a:gd name="connsiteY3" fmla="*/ 184568 h 226513"/>
                <a:gd name="connsiteX4" fmla="*/ 260059 w 260059"/>
                <a:gd name="connsiteY4" fmla="*/ 226513 h 22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59" h="226513">
                  <a:moveTo>
                    <a:pt x="0" y="226513"/>
                  </a:moveTo>
                  <a:cubicBezTo>
                    <a:pt x="25866" y="220221"/>
                    <a:pt x="51732" y="213930"/>
                    <a:pt x="75501" y="176179"/>
                  </a:cubicBezTo>
                  <a:cubicBezTo>
                    <a:pt x="99270" y="138428"/>
                    <a:pt x="124437" y="-1388"/>
                    <a:pt x="142613" y="10"/>
                  </a:cubicBezTo>
                  <a:cubicBezTo>
                    <a:pt x="160789" y="1408"/>
                    <a:pt x="164984" y="146818"/>
                    <a:pt x="184558" y="184568"/>
                  </a:cubicBezTo>
                  <a:cubicBezTo>
                    <a:pt x="204132" y="222318"/>
                    <a:pt x="232095" y="224415"/>
                    <a:pt x="260059" y="226513"/>
                  </a:cubicBezTo>
                </a:path>
              </a:pathLst>
            </a:custGeom>
            <a:noFill/>
            <a:ln>
              <a:solidFill>
                <a:srgbClr val="D851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C7DEF88-EF14-44FB-440D-64E681FFB752}"/>
                </a:ext>
              </a:extLst>
            </p:cNvPr>
            <p:cNvCxnSpPr>
              <a:cxnSpLocks/>
            </p:cNvCxnSpPr>
            <p:nvPr/>
          </p:nvCxnSpPr>
          <p:spPr>
            <a:xfrm>
              <a:off x="8416952" y="980398"/>
              <a:ext cx="1853968" cy="2219"/>
            </a:xfrm>
            <a:prstGeom prst="line">
              <a:avLst/>
            </a:prstGeom>
            <a:ln w="12700">
              <a:solidFill>
                <a:srgbClr val="D8511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F76D4DE-2D66-D92F-6669-C26B7BFF3A8C}"/>
                </a:ext>
              </a:extLst>
            </p:cNvPr>
            <p:cNvSpPr txBox="1"/>
            <p:nvPr/>
          </p:nvSpPr>
          <p:spPr>
            <a:xfrm>
              <a:off x="2779759" y="1476938"/>
              <a:ext cx="2900782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Beam 1 test bunch</a:t>
              </a:r>
              <a:endParaRPr lang="en-GB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2B97940-DF8E-4C0B-C5FC-CACBA717B7A0}"/>
                </a:ext>
              </a:extLst>
            </p:cNvPr>
            <p:cNvSpPr txBox="1"/>
            <p:nvPr/>
          </p:nvSpPr>
          <p:spPr>
            <a:xfrm>
              <a:off x="-1025290" y="1476938"/>
              <a:ext cx="3721158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Beam 1 reference bunch</a:t>
              </a:r>
              <a:endParaRPr lang="en-GB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783EAAC-E65B-98A7-DDA4-5A40BC35B46B}"/>
                </a:ext>
              </a:extLst>
            </p:cNvPr>
            <p:cNvSpPr txBox="1"/>
            <p:nvPr/>
          </p:nvSpPr>
          <p:spPr>
            <a:xfrm>
              <a:off x="6436422" y="180914"/>
              <a:ext cx="3928260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Beam 2 reference bunch</a:t>
              </a:r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CA6AB98-2600-D8A3-CE7F-88D057C57260}"/>
                </a:ext>
              </a:extLst>
            </p:cNvPr>
            <p:cNvSpPr txBox="1"/>
            <p:nvPr/>
          </p:nvSpPr>
          <p:spPr>
            <a:xfrm>
              <a:off x="3278267" y="180914"/>
              <a:ext cx="2864542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Beam 2 test bunch</a:t>
              </a:r>
              <a:endParaRPr lang="en-GB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FE43F57-C8C7-7615-FFEB-9D50526FE2BC}"/>
                </a:ext>
              </a:extLst>
            </p:cNvPr>
            <p:cNvCxnSpPr/>
            <p:nvPr/>
          </p:nvCxnSpPr>
          <p:spPr>
            <a:xfrm flipH="1">
              <a:off x="4219661" y="80220"/>
              <a:ext cx="11186" cy="4974672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EB518C5-FFB3-AE3C-8181-F947FC4F4CF0}"/>
                </a:ext>
              </a:extLst>
            </p:cNvPr>
            <p:cNvCxnSpPr/>
            <p:nvPr/>
          </p:nvCxnSpPr>
          <p:spPr>
            <a:xfrm flipH="1">
              <a:off x="4524460" y="88609"/>
              <a:ext cx="11186" cy="4974672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7AA0863-F4FE-3AA0-8D91-64AF1AC0CE8B}"/>
                </a:ext>
              </a:extLst>
            </p:cNvPr>
            <p:cNvCxnSpPr/>
            <p:nvPr/>
          </p:nvCxnSpPr>
          <p:spPr>
            <a:xfrm>
              <a:off x="3668783" y="4769666"/>
              <a:ext cx="5508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78B049A7-D530-3253-2F94-5F1E5C296135}"/>
                </a:ext>
              </a:extLst>
            </p:cNvPr>
            <p:cNvCxnSpPr/>
            <p:nvPr/>
          </p:nvCxnSpPr>
          <p:spPr>
            <a:xfrm flipH="1">
              <a:off x="4546831" y="4769666"/>
              <a:ext cx="4809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58">
              <a:extLst>
                <a:ext uri="{FF2B5EF4-FFF2-40B4-BE49-F238E27FC236}">
                  <a16:creationId xmlns:a16="http://schemas.microsoft.com/office/drawing/2014/main" id="{14BCD65B-FB51-4E07-54A5-BA51332F8B01}"/>
                </a:ext>
              </a:extLst>
            </p:cNvPr>
            <p:cNvSpPr txBox="1"/>
            <p:nvPr/>
          </p:nvSpPr>
          <p:spPr>
            <a:xfrm>
              <a:off x="5053501" y="4585000"/>
              <a:ext cx="22359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Bunch crossing timing</a:t>
              </a:r>
              <a:endParaRPr lang="en-GB" dirty="0"/>
            </a:p>
          </p:txBody>
        </p:sp>
        <p:sp>
          <p:nvSpPr>
            <p:cNvPr id="43" name="TextBox 59">
              <a:extLst>
                <a:ext uri="{FF2B5EF4-FFF2-40B4-BE49-F238E27FC236}">
                  <a16:creationId xmlns:a16="http://schemas.microsoft.com/office/drawing/2014/main" id="{1F720D05-8A6F-3681-4E18-849462ADFF0A}"/>
                </a:ext>
              </a:extLst>
            </p:cNvPr>
            <p:cNvSpPr txBox="1"/>
            <p:nvPr/>
          </p:nvSpPr>
          <p:spPr>
            <a:xfrm>
              <a:off x="4604857" y="1980406"/>
              <a:ext cx="1875427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WINDOW 1</a:t>
              </a:r>
              <a:endParaRPr lang="en-GB" b="1" dirty="0"/>
            </a:p>
          </p:txBody>
        </p:sp>
        <p:sp>
          <p:nvSpPr>
            <p:cNvPr id="44" name="TextBox 60">
              <a:extLst>
                <a:ext uri="{FF2B5EF4-FFF2-40B4-BE49-F238E27FC236}">
                  <a16:creationId xmlns:a16="http://schemas.microsoft.com/office/drawing/2014/main" id="{2ACF8C34-8EB3-7E02-CF80-7C9EB3DD7A2E}"/>
                </a:ext>
              </a:extLst>
            </p:cNvPr>
            <p:cNvSpPr txBox="1"/>
            <p:nvPr/>
          </p:nvSpPr>
          <p:spPr>
            <a:xfrm>
              <a:off x="632052" y="1993400"/>
              <a:ext cx="1966488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WINDOW 2</a:t>
              </a:r>
              <a:endParaRPr lang="en-GB" b="1" dirty="0"/>
            </a:p>
          </p:txBody>
        </p:sp>
        <p:sp>
          <p:nvSpPr>
            <p:cNvPr id="45" name="TextBox 61">
              <a:extLst>
                <a:ext uri="{FF2B5EF4-FFF2-40B4-BE49-F238E27FC236}">
                  <a16:creationId xmlns:a16="http://schemas.microsoft.com/office/drawing/2014/main" id="{5B497F25-9EAB-1BB1-085E-7144244FF911}"/>
                </a:ext>
              </a:extLst>
            </p:cNvPr>
            <p:cNvSpPr txBox="1"/>
            <p:nvPr/>
          </p:nvSpPr>
          <p:spPr>
            <a:xfrm>
              <a:off x="8607714" y="1993400"/>
              <a:ext cx="1953332" cy="51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WINDOW 3</a:t>
              </a:r>
              <a:endParaRPr lang="en-GB" b="1" dirty="0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ECC57C-FF0F-414F-AD43-E25C88D0B635}"/>
              </a:ext>
            </a:extLst>
          </p:cNvPr>
          <p:cNvCxnSpPr/>
          <p:nvPr/>
        </p:nvCxnSpPr>
        <p:spPr>
          <a:xfrm>
            <a:off x="2555776" y="1563638"/>
            <a:ext cx="1634202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408552-5670-4F3C-BB67-CD6FBC6311DC}"/>
              </a:ext>
            </a:extLst>
          </p:cNvPr>
          <p:cNvSpPr txBox="1"/>
          <p:nvPr/>
        </p:nvSpPr>
        <p:spPr>
          <a:xfrm>
            <a:off x="2934295" y="150176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 ns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D2B14B2-3FA2-49AC-9A04-B7B5B30E2F06}"/>
              </a:ext>
            </a:extLst>
          </p:cNvPr>
          <p:cNvCxnSpPr>
            <a:cxnSpLocks/>
          </p:cNvCxnSpPr>
          <p:nvPr/>
        </p:nvCxnSpPr>
        <p:spPr>
          <a:xfrm>
            <a:off x="4427984" y="1275606"/>
            <a:ext cx="2778102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6DF1210-FA6B-49AA-86A7-E029E7011918}"/>
              </a:ext>
            </a:extLst>
          </p:cNvPr>
          <p:cNvSpPr txBox="1"/>
          <p:nvPr/>
        </p:nvSpPr>
        <p:spPr>
          <a:xfrm>
            <a:off x="5436096" y="120359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 ns</a:t>
            </a:r>
          </a:p>
        </p:txBody>
      </p:sp>
    </p:spTree>
    <p:extLst>
      <p:ext uri="{BB962C8B-B14F-4D97-AF65-F5344CB8AC3E}">
        <p14:creationId xmlns:p14="http://schemas.microsoft.com/office/powerpoint/2010/main" val="20043584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50046</TotalTime>
  <Words>876</Words>
  <Application>Microsoft Office PowerPoint</Application>
  <PresentationFormat>On-screen Show (16:9)</PresentationFormat>
  <Paragraphs>176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Wingdings</vt:lpstr>
      <vt:lpstr>Thème Office</vt:lpstr>
      <vt:lpstr>The Interaction Region BPMs for the HiLumi LHC Upgrade</vt:lpstr>
      <vt:lpstr>Contents</vt:lpstr>
      <vt:lpstr>Introduction</vt:lpstr>
      <vt:lpstr>BPM upgrade</vt:lpstr>
      <vt:lpstr>Signal processing with two beams</vt:lpstr>
      <vt:lpstr>Example signals</vt:lpstr>
      <vt:lpstr>RFSoC</vt:lpstr>
      <vt:lpstr>Experimental setup</vt:lpstr>
      <vt:lpstr>Data taking [MD6948]</vt:lpstr>
      <vt:lpstr>Results</vt:lpstr>
      <vt:lpstr>Scan results</vt:lpstr>
      <vt:lpstr>OUTLOOK</vt:lpstr>
      <vt:lpstr>Counter beam compensation concept</vt:lpstr>
      <vt:lpstr>Counter beam compensation algorithm</vt:lpstr>
      <vt:lpstr>Reference waveforms</vt:lpstr>
      <vt:lpstr>Power compensation parameters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Douglas Bett</cp:lastModifiedBy>
  <cp:revision>952</cp:revision>
  <dcterms:created xsi:type="dcterms:W3CDTF">2016-02-12T09:02:01Z</dcterms:created>
  <dcterms:modified xsi:type="dcterms:W3CDTF">2024-12-18T22:30:51Z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