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7" r:id="rId5"/>
  </p:sldMasterIdLst>
  <p:notesMasterIdLst>
    <p:notesMasterId r:id="rId58"/>
  </p:notesMasterIdLst>
  <p:handoutMasterIdLst>
    <p:handoutMasterId r:id="rId59"/>
  </p:handoutMasterIdLst>
  <p:sldIdLst>
    <p:sldId id="345" r:id="rId6"/>
    <p:sldId id="533" r:id="rId7"/>
    <p:sldId id="544" r:id="rId8"/>
    <p:sldId id="573" r:id="rId9"/>
    <p:sldId id="516" r:id="rId10"/>
    <p:sldId id="572" r:id="rId11"/>
    <p:sldId id="581" r:id="rId12"/>
    <p:sldId id="582" r:id="rId13"/>
    <p:sldId id="574" r:id="rId14"/>
    <p:sldId id="529" r:id="rId15"/>
    <p:sldId id="575" r:id="rId16"/>
    <p:sldId id="553" r:id="rId17"/>
    <p:sldId id="554" r:id="rId18"/>
    <p:sldId id="576" r:id="rId19"/>
    <p:sldId id="577" r:id="rId20"/>
    <p:sldId id="545" r:id="rId21"/>
    <p:sldId id="585" r:id="rId22"/>
    <p:sldId id="584" r:id="rId23"/>
    <p:sldId id="583" r:id="rId24"/>
    <p:sldId id="567" r:id="rId25"/>
    <p:sldId id="556" r:id="rId26"/>
    <p:sldId id="552" r:id="rId27"/>
    <p:sldId id="578" r:id="rId28"/>
    <p:sldId id="504" r:id="rId29"/>
    <p:sldId id="579" r:id="rId30"/>
    <p:sldId id="510" r:id="rId31"/>
    <p:sldId id="519" r:id="rId32"/>
    <p:sldId id="580" r:id="rId33"/>
    <p:sldId id="517" r:id="rId34"/>
    <p:sldId id="518" r:id="rId35"/>
    <p:sldId id="512" r:id="rId36"/>
    <p:sldId id="513" r:id="rId37"/>
    <p:sldId id="540" r:id="rId38"/>
    <p:sldId id="568" r:id="rId39"/>
    <p:sldId id="534" r:id="rId40"/>
    <p:sldId id="551" r:id="rId41"/>
    <p:sldId id="498" r:id="rId42"/>
    <p:sldId id="569" r:id="rId43"/>
    <p:sldId id="570" r:id="rId44"/>
    <p:sldId id="535" r:id="rId45"/>
    <p:sldId id="480" r:id="rId46"/>
    <p:sldId id="557" r:id="rId47"/>
    <p:sldId id="565" r:id="rId48"/>
    <p:sldId id="539" r:id="rId49"/>
    <p:sldId id="536" r:id="rId50"/>
    <p:sldId id="433" r:id="rId51"/>
    <p:sldId id="434" r:id="rId52"/>
    <p:sldId id="435" r:id="rId53"/>
    <p:sldId id="436" r:id="rId54"/>
    <p:sldId id="437" r:id="rId55"/>
    <p:sldId id="438" r:id="rId56"/>
    <p:sldId id="505" r:id="rId5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41" autoAdjust="0"/>
  </p:normalViewPr>
  <p:slideViewPr>
    <p:cSldViewPr snapToObjects="1" showGuides="1">
      <p:cViewPr varScale="1">
        <p:scale>
          <a:sx n="117" d="100"/>
          <a:sy n="117" d="100"/>
        </p:scale>
        <p:origin x="372" y="10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61" Type="http://schemas.openxmlformats.org/officeDocument/2006/relationships/viewProps" Target="viewProps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8086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6839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2400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6081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7699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865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7231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4139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495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72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335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960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/>
              <a:t>Effect of spurious quench heater and CLIQ firing on the LHC and the future HL-LHC beams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25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35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4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2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247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Effect of spurious quench heater and CLIQ firing on the LHC and the future HL-LHC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4968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280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7.png"/><Relationship Id="rId4" Type="http://schemas.openxmlformats.org/officeDocument/2006/relationships/image" Target="../media/image4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8.png"/><Relationship Id="rId4" Type="http://schemas.openxmlformats.org/officeDocument/2006/relationships/image" Target="../media/image4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9.png"/><Relationship Id="rId4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0.png"/><Relationship Id="rId4" Type="http://schemas.openxmlformats.org/officeDocument/2006/relationships/image" Target="../media/image4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1.png"/><Relationship Id="rId4" Type="http://schemas.openxmlformats.org/officeDocument/2006/relationships/image" Target="../media/image4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40.png"/><Relationship Id="rId5" Type="http://schemas.openxmlformats.org/officeDocument/2006/relationships/image" Target="../media/image51.png"/><Relationship Id="rId4" Type="http://schemas.openxmlformats.org/officeDocument/2006/relationships/image" Target="../media/image4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7079" y="3212976"/>
            <a:ext cx="5720680" cy="647872"/>
          </a:xfrm>
        </p:spPr>
        <p:txBody>
          <a:bodyPr/>
          <a:lstStyle/>
          <a:p>
            <a:r>
              <a:rPr lang="en-US" dirty="0"/>
              <a:t>Collimation studies for the High Luminosity LHC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59632" y="4509120"/>
            <a:ext cx="7096024" cy="1508928"/>
          </a:xfrm>
        </p:spPr>
        <p:txBody>
          <a:bodyPr>
            <a:normAutofit fontScale="92500" lnSpcReduction="20000"/>
          </a:bodyPr>
          <a:lstStyle/>
          <a:p>
            <a:r>
              <a:rPr lang="en-GB" sz="1600" dirty="0"/>
              <a:t>B. Lindström</a:t>
            </a:r>
            <a:r>
              <a:rPr lang="en-GB" sz="1600"/>
              <a:t>, A. Abramov, G</a:t>
            </a:r>
            <a:r>
              <a:rPr lang="en-GB" sz="1600" dirty="0"/>
              <a:t>. </a:t>
            </a:r>
            <a:r>
              <a:rPr lang="en-GB" sz="1600" dirty="0" err="1"/>
              <a:t>Broggi</a:t>
            </a:r>
            <a:r>
              <a:rPr lang="en-GB" sz="1600" dirty="0"/>
              <a:t>, R. Bruce, X. </a:t>
            </a:r>
            <a:r>
              <a:rPr lang="en-GB" sz="1600" dirty="0" err="1"/>
              <a:t>Buffat</a:t>
            </a:r>
            <a:r>
              <a:rPr lang="en-GB" sz="1600" dirty="0"/>
              <a:t>, R. de Maria, A. </a:t>
            </a:r>
            <a:r>
              <a:rPr lang="en-GB" sz="1600" dirty="0" err="1"/>
              <a:t>Donadon</a:t>
            </a:r>
            <a:r>
              <a:rPr lang="en-GB" sz="1600" dirty="0"/>
              <a:t>,</a:t>
            </a:r>
            <a:br>
              <a:rPr lang="en-GB" sz="1600" dirty="0"/>
            </a:br>
            <a:r>
              <a:rPr lang="en-GB" sz="1600" dirty="0"/>
              <a:t>L. </a:t>
            </a:r>
            <a:r>
              <a:rPr lang="en-GB" sz="1600" err="1"/>
              <a:t>Giacomel</a:t>
            </a:r>
            <a:r>
              <a:rPr lang="en-GB" sz="1600"/>
              <a:t>, S. Gibson, </a:t>
            </a:r>
            <a:r>
              <a:rPr lang="en-GB" sz="1600" dirty="0"/>
              <a:t>P. Hermes, </a:t>
            </a:r>
            <a:r>
              <a:rPr lang="it-IT" sz="1600" dirty="0"/>
              <a:t>D. Mirarchi</a:t>
            </a:r>
            <a:r>
              <a:rPr lang="en-GB" sz="1600" dirty="0"/>
              <a:t>, M. </a:t>
            </a:r>
            <a:r>
              <a:rPr lang="en-GB" sz="1600" dirty="0" err="1"/>
              <a:t>Monikowska</a:t>
            </a:r>
            <a:r>
              <a:rPr lang="en-GB" sz="1600" dirty="0"/>
              <a:t>, C.E. Montanari,</a:t>
            </a:r>
          </a:p>
          <a:p>
            <a:r>
              <a:rPr lang="en-GB" sz="1600" dirty="0"/>
              <a:t>N. </a:t>
            </a:r>
            <a:r>
              <a:rPr lang="en-GB" sz="1600" dirty="0" err="1"/>
              <a:t>Mounet</a:t>
            </a:r>
            <a:r>
              <a:rPr lang="en-GB" sz="1600" dirty="0"/>
              <a:t>, M. </a:t>
            </a:r>
            <a:r>
              <a:rPr lang="en-GB" sz="1600" dirty="0" err="1"/>
              <a:t>Rakic</a:t>
            </a:r>
            <a:r>
              <a:rPr lang="en-GB" sz="1600" dirty="0"/>
              <a:t>, S. </a:t>
            </a:r>
            <a:r>
              <a:rPr lang="en-GB" sz="1600" dirty="0" err="1"/>
              <a:t>Redaelli</a:t>
            </a:r>
            <a:r>
              <a:rPr lang="en-GB" sz="1600" dirty="0"/>
              <a:t>, N. </a:t>
            </a:r>
            <a:r>
              <a:rPr lang="en-GB" sz="1600" dirty="0" err="1"/>
              <a:t>Traintafyllou</a:t>
            </a:r>
            <a:r>
              <a:rPr lang="en-GB" sz="1600" dirty="0"/>
              <a:t>, A. Vella, D. Veres, </a:t>
            </a:r>
            <a:br>
              <a:rPr lang="en-GB" sz="1600" dirty="0"/>
            </a:br>
            <a:r>
              <a:rPr lang="en-GB" sz="1600" dirty="0"/>
              <a:t>F. Van der </a:t>
            </a:r>
            <a:r>
              <a:rPr lang="en-GB" sz="1600" dirty="0" err="1"/>
              <a:t>Veken</a:t>
            </a:r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Thanks to:</a:t>
            </a:r>
            <a:r>
              <a:rPr lang="it-IT" sz="1600" dirty="0"/>
              <a:t> S. </a:t>
            </a:r>
            <a:r>
              <a:rPr lang="it-IT" sz="1600" dirty="0" err="1"/>
              <a:t>Fartoukh</a:t>
            </a:r>
            <a:r>
              <a:rPr lang="it-IT" sz="1600" dirty="0"/>
              <a:t>, M. </a:t>
            </a:r>
            <a:r>
              <a:rPr lang="it-IT" sz="1600" dirty="0" err="1"/>
              <a:t>Solfaroli</a:t>
            </a:r>
            <a:r>
              <a:rPr lang="it-IT" sz="1600" dirty="0"/>
              <a:t>, R. Tomás, </a:t>
            </a:r>
            <a:br>
              <a:rPr lang="it-IT" sz="1600" dirty="0"/>
            </a:br>
            <a:r>
              <a:rPr lang="it-IT" sz="1600" dirty="0"/>
              <a:t>J. </a:t>
            </a:r>
            <a:r>
              <a:rPr lang="it-IT" sz="1600" dirty="0" err="1"/>
              <a:t>Wenninger</a:t>
            </a:r>
            <a:r>
              <a:rPr lang="it-IT" sz="1600" dirty="0"/>
              <a:t>, MD </a:t>
            </a:r>
            <a:r>
              <a:rPr lang="it-IT" sz="1600" dirty="0" err="1"/>
              <a:t>coordinators</a:t>
            </a:r>
            <a:r>
              <a:rPr lang="it-IT" sz="1600" dirty="0"/>
              <a:t>, LHC OP, OMC team</a:t>
            </a:r>
            <a:endParaRPr lang="en-GB" sz="160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2CABE635-27FA-A3E9-6628-A8791E5561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71600" y="6200775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/>
              <a:t>JAI Fest 2024, Royal Holloway – 19</a:t>
            </a:r>
            <a:r>
              <a:rPr lang="en-GB" baseline="30000" dirty="0"/>
              <a:t>th</a:t>
            </a:r>
            <a:r>
              <a:rPr lang="en-GB" dirty="0"/>
              <a:t> December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7927EA-E45E-F795-28DD-6FDC4B68CD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240" y="787336"/>
            <a:ext cx="2343416" cy="119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098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DB20600-9BD1-0935-AD05-F780B5DA0F8E}"/>
              </a:ext>
            </a:extLst>
          </p:cNvPr>
          <p:cNvGrpSpPr/>
          <p:nvPr/>
        </p:nvGrpSpPr>
        <p:grpSpPr>
          <a:xfrm>
            <a:off x="1381505" y="3140968"/>
            <a:ext cx="6718887" cy="3352064"/>
            <a:chOff x="1381505" y="3461312"/>
            <a:chExt cx="6718887" cy="3352064"/>
          </a:xfrm>
        </p:grpSpPr>
        <p:pic>
          <p:nvPicPr>
            <p:cNvPr id="6" name="Picture 5" descr="A screenshot of a graph&#10;&#10;Description automatically generated">
              <a:extLst>
                <a:ext uri="{FF2B5EF4-FFF2-40B4-BE49-F238E27FC236}">
                  <a16:creationId xmlns:a16="http://schemas.microsoft.com/office/drawing/2014/main" id="{B83AC8CA-BA6A-07A0-F54A-5E54866BCB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852" b="45800"/>
            <a:stretch/>
          </p:blipFill>
          <p:spPr>
            <a:xfrm>
              <a:off x="1381505" y="3838496"/>
              <a:ext cx="6718887" cy="2974880"/>
            </a:xfrm>
            <a:prstGeom prst="rect">
              <a:avLst/>
            </a:prstGeom>
          </p:spPr>
        </p:pic>
        <p:pic>
          <p:nvPicPr>
            <p:cNvPr id="5" name="Picture 4" descr="A screenshot of a graph&#10;&#10;Description automatically generated">
              <a:extLst>
                <a:ext uri="{FF2B5EF4-FFF2-40B4-BE49-F238E27FC236}">
                  <a16:creationId xmlns:a16="http://schemas.microsoft.com/office/drawing/2014/main" id="{1EE540F1-42FC-D5C4-770E-B3FA564C76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90148"/>
            <a:stretch/>
          </p:blipFill>
          <p:spPr>
            <a:xfrm>
              <a:off x="1381505" y="3461312"/>
              <a:ext cx="6718887" cy="37718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D33F8E9-EE71-499C-2442-37416879B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353658"/>
          </a:xfrm>
        </p:spPr>
        <p:txBody>
          <a:bodyPr/>
          <a:lstStyle/>
          <a:p>
            <a:r>
              <a:rPr lang="sv-SE"/>
              <a:t>Optics rematch and constraints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D643A-A865-A6ED-F9B5-43D1F0087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19833"/>
            <a:ext cx="7920000" cy="2484462"/>
          </a:xfrm>
        </p:spPr>
        <p:txBody>
          <a:bodyPr>
            <a:normAutofit fontScale="62500" lnSpcReduction="20000"/>
          </a:bodyPr>
          <a:lstStyle/>
          <a:p>
            <a:r>
              <a:rPr lang="sv-SE"/>
              <a:t>Used </a:t>
            </a:r>
            <a:r>
              <a:rPr lang="sv-SE" b="1"/>
              <a:t>Xsuite</a:t>
            </a:r>
            <a:r>
              <a:rPr lang="sv-SE"/>
              <a:t> for matching</a:t>
            </a:r>
          </a:p>
          <a:p>
            <a:r>
              <a:rPr lang="sv-SE"/>
              <a:t>Quadrupoles (individual and common for b1/b2) up to cells 13</a:t>
            </a:r>
          </a:p>
          <a:p>
            <a:r>
              <a:rPr lang="sv-SE"/>
              <a:t>Constraints:</a:t>
            </a:r>
          </a:p>
          <a:p>
            <a:pPr lvl="1"/>
            <a:r>
              <a:rPr lang="sv-SE"/>
              <a:t>Optics are matched to the arcs</a:t>
            </a:r>
          </a:p>
          <a:p>
            <a:pPr lvl="1"/>
            <a:r>
              <a:rPr lang="sv-SE"/>
              <a:t>Peak beta function kept reasonably small (aperture, field errors)</a:t>
            </a:r>
          </a:p>
          <a:p>
            <a:r>
              <a:rPr lang="sv-SE"/>
              <a:t>Goals:</a:t>
            </a:r>
          </a:p>
          <a:p>
            <a:pPr lvl="1"/>
            <a:r>
              <a:rPr lang="sv-SE"/>
              <a:t>(1) Large betx/bety at primary collimators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b="1">
                <a:solidFill>
                  <a:srgbClr val="00B050"/>
                </a:solidFill>
              </a:rPr>
              <a:t>impedance</a:t>
            </a:r>
          </a:p>
          <a:p>
            <a:pPr lvl="1"/>
            <a:r>
              <a:rPr lang="sv-SE"/>
              <a:t>(2) Small betx at secondary collimators and absorbers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b="1">
                <a:solidFill>
                  <a:srgbClr val="FF0000"/>
                </a:solidFill>
              </a:rPr>
              <a:t>impedance</a:t>
            </a:r>
          </a:p>
          <a:p>
            <a:pPr lvl="1"/>
            <a:r>
              <a:rPr lang="sv-SE"/>
              <a:t>(3) Increase single-pass dispersion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strike="sngStrike"/>
              <a:t>impedance</a:t>
            </a:r>
          </a:p>
          <a:p>
            <a:pPr lvl="1"/>
            <a:r>
              <a:rPr lang="sv-SE"/>
              <a:t>(4) Small beta function in orthogonal plane of collimators – </a:t>
            </a:r>
            <a:r>
              <a:rPr lang="sv-SE" strike="sngStrike"/>
              <a:t>cleaning</a:t>
            </a:r>
            <a:r>
              <a:rPr lang="sv-SE"/>
              <a:t> </a:t>
            </a:r>
            <a:r>
              <a:rPr lang="sv-SE" b="1">
                <a:solidFill>
                  <a:srgbClr val="00B050"/>
                </a:solidFill>
              </a:rPr>
              <a:t>impedance</a:t>
            </a:r>
            <a:endParaRPr lang="en-US" b="1">
              <a:solidFill>
                <a:srgbClr val="00B05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ACD2FB-66E8-A754-840D-DD7607E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66F0E-151A-BCCA-038F-BD965864928A}"/>
              </a:ext>
            </a:extLst>
          </p:cNvPr>
          <p:cNvSpPr/>
          <p:nvPr/>
        </p:nvSpPr>
        <p:spPr>
          <a:xfrm>
            <a:off x="1340428" y="6309320"/>
            <a:ext cx="711292" cy="5203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D3A1DC-7688-C588-E0A2-49B3210418F5}"/>
              </a:ext>
            </a:extLst>
          </p:cNvPr>
          <p:cNvSpPr/>
          <p:nvPr/>
        </p:nvSpPr>
        <p:spPr>
          <a:xfrm>
            <a:off x="467544" y="1988840"/>
            <a:ext cx="7920000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511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DB20600-9BD1-0935-AD05-F780B5DA0F8E}"/>
              </a:ext>
            </a:extLst>
          </p:cNvPr>
          <p:cNvGrpSpPr/>
          <p:nvPr/>
        </p:nvGrpSpPr>
        <p:grpSpPr>
          <a:xfrm>
            <a:off x="1381505" y="3140968"/>
            <a:ext cx="6718887" cy="3352064"/>
            <a:chOff x="1381505" y="3461312"/>
            <a:chExt cx="6718887" cy="3352064"/>
          </a:xfrm>
        </p:grpSpPr>
        <p:pic>
          <p:nvPicPr>
            <p:cNvPr id="6" name="Picture 5" descr="A screenshot of a graph&#10;&#10;Description automatically generated">
              <a:extLst>
                <a:ext uri="{FF2B5EF4-FFF2-40B4-BE49-F238E27FC236}">
                  <a16:creationId xmlns:a16="http://schemas.microsoft.com/office/drawing/2014/main" id="{B83AC8CA-BA6A-07A0-F54A-5E54866BCB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852" b="45800"/>
            <a:stretch/>
          </p:blipFill>
          <p:spPr>
            <a:xfrm>
              <a:off x="1381505" y="3838496"/>
              <a:ext cx="6718887" cy="2974880"/>
            </a:xfrm>
            <a:prstGeom prst="rect">
              <a:avLst/>
            </a:prstGeom>
          </p:spPr>
        </p:pic>
        <p:pic>
          <p:nvPicPr>
            <p:cNvPr id="5" name="Picture 4" descr="A screenshot of a graph&#10;&#10;Description automatically generated">
              <a:extLst>
                <a:ext uri="{FF2B5EF4-FFF2-40B4-BE49-F238E27FC236}">
                  <a16:creationId xmlns:a16="http://schemas.microsoft.com/office/drawing/2014/main" id="{1EE540F1-42FC-D5C4-770E-B3FA564C76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90148"/>
            <a:stretch/>
          </p:blipFill>
          <p:spPr>
            <a:xfrm>
              <a:off x="1381505" y="3461312"/>
              <a:ext cx="6718887" cy="37718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D33F8E9-EE71-499C-2442-37416879B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353658"/>
          </a:xfrm>
        </p:spPr>
        <p:txBody>
          <a:bodyPr/>
          <a:lstStyle/>
          <a:p>
            <a:r>
              <a:rPr lang="sv-SE"/>
              <a:t>Optics rematch and constraints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D643A-A865-A6ED-F9B5-43D1F0087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19833"/>
            <a:ext cx="7920000" cy="2484462"/>
          </a:xfrm>
        </p:spPr>
        <p:txBody>
          <a:bodyPr>
            <a:normAutofit fontScale="62500" lnSpcReduction="20000"/>
          </a:bodyPr>
          <a:lstStyle/>
          <a:p>
            <a:r>
              <a:rPr lang="sv-SE"/>
              <a:t>Used </a:t>
            </a:r>
            <a:r>
              <a:rPr lang="sv-SE" b="1"/>
              <a:t>Xsuite</a:t>
            </a:r>
            <a:r>
              <a:rPr lang="sv-SE"/>
              <a:t> for matching</a:t>
            </a:r>
          </a:p>
          <a:p>
            <a:r>
              <a:rPr lang="sv-SE"/>
              <a:t>Quadrupoles (individual and common for b1/b2) up to cells 13</a:t>
            </a:r>
          </a:p>
          <a:p>
            <a:r>
              <a:rPr lang="sv-SE"/>
              <a:t>Constraints:</a:t>
            </a:r>
          </a:p>
          <a:p>
            <a:pPr lvl="1"/>
            <a:r>
              <a:rPr lang="sv-SE"/>
              <a:t>Optics are matched to the arcs</a:t>
            </a:r>
          </a:p>
          <a:p>
            <a:pPr lvl="1"/>
            <a:r>
              <a:rPr lang="sv-SE"/>
              <a:t>Peak beta function kept reasonably small (aperture, field errors)</a:t>
            </a:r>
          </a:p>
          <a:p>
            <a:r>
              <a:rPr lang="sv-SE"/>
              <a:t>Goals:</a:t>
            </a:r>
          </a:p>
          <a:p>
            <a:pPr lvl="1"/>
            <a:r>
              <a:rPr lang="sv-SE"/>
              <a:t>(1) Large betx/bety at primary collimators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b="1">
                <a:solidFill>
                  <a:srgbClr val="00B050"/>
                </a:solidFill>
              </a:rPr>
              <a:t>impedance</a:t>
            </a:r>
          </a:p>
          <a:p>
            <a:pPr lvl="1"/>
            <a:r>
              <a:rPr lang="sv-SE"/>
              <a:t>(2) Small betx at secondary collimators and absorbers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b="1">
                <a:solidFill>
                  <a:srgbClr val="FF0000"/>
                </a:solidFill>
              </a:rPr>
              <a:t>impedance</a:t>
            </a:r>
          </a:p>
          <a:p>
            <a:pPr lvl="1"/>
            <a:r>
              <a:rPr lang="sv-SE"/>
              <a:t>(3) Increase single-pass dispersion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strike="sngStrike"/>
              <a:t>impedance</a:t>
            </a:r>
          </a:p>
          <a:p>
            <a:pPr lvl="1"/>
            <a:r>
              <a:rPr lang="sv-SE"/>
              <a:t>(4) Small beta function in orthogonal plane of collimators – </a:t>
            </a:r>
            <a:r>
              <a:rPr lang="sv-SE" strike="sngStrike"/>
              <a:t>cleaning</a:t>
            </a:r>
            <a:r>
              <a:rPr lang="sv-SE"/>
              <a:t> </a:t>
            </a:r>
            <a:r>
              <a:rPr lang="sv-SE" b="1">
                <a:solidFill>
                  <a:srgbClr val="00B050"/>
                </a:solidFill>
              </a:rPr>
              <a:t>impedance</a:t>
            </a:r>
            <a:endParaRPr lang="en-US" b="1">
              <a:solidFill>
                <a:srgbClr val="00B05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ACD2FB-66E8-A754-840D-DD7607E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C0C49C-F8E7-BAE3-10F4-B8EB9029D6E9}"/>
              </a:ext>
            </a:extLst>
          </p:cNvPr>
          <p:cNvSpPr txBox="1"/>
          <p:nvPr/>
        </p:nvSpPr>
        <p:spPr>
          <a:xfrm>
            <a:off x="3451500" y="458112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(1)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2AD645C-2506-9968-5137-EC41792F5101}"/>
              </a:ext>
            </a:extLst>
          </p:cNvPr>
          <p:cNvCxnSpPr>
            <a:cxnSpLocks/>
          </p:cNvCxnSpPr>
          <p:nvPr/>
        </p:nvCxnSpPr>
        <p:spPr>
          <a:xfrm>
            <a:off x="3684897" y="4950460"/>
            <a:ext cx="129238" cy="6120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9C66F0E-151A-BCCA-038F-BD965864928A}"/>
              </a:ext>
            </a:extLst>
          </p:cNvPr>
          <p:cNvSpPr/>
          <p:nvPr/>
        </p:nvSpPr>
        <p:spPr>
          <a:xfrm>
            <a:off x="1340428" y="6309320"/>
            <a:ext cx="711292" cy="5203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95F942-9ABF-32FE-281C-C8E9D24B7082}"/>
              </a:ext>
            </a:extLst>
          </p:cNvPr>
          <p:cNvSpPr/>
          <p:nvPr/>
        </p:nvSpPr>
        <p:spPr>
          <a:xfrm>
            <a:off x="467544" y="2492896"/>
            <a:ext cx="792000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133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DB20600-9BD1-0935-AD05-F780B5DA0F8E}"/>
              </a:ext>
            </a:extLst>
          </p:cNvPr>
          <p:cNvGrpSpPr/>
          <p:nvPr/>
        </p:nvGrpSpPr>
        <p:grpSpPr>
          <a:xfrm>
            <a:off x="1381505" y="3140968"/>
            <a:ext cx="6718887" cy="3352064"/>
            <a:chOff x="1381505" y="3461312"/>
            <a:chExt cx="6718887" cy="3352064"/>
          </a:xfrm>
        </p:grpSpPr>
        <p:pic>
          <p:nvPicPr>
            <p:cNvPr id="6" name="Picture 5" descr="A screenshot of a graph&#10;&#10;Description automatically generated">
              <a:extLst>
                <a:ext uri="{FF2B5EF4-FFF2-40B4-BE49-F238E27FC236}">
                  <a16:creationId xmlns:a16="http://schemas.microsoft.com/office/drawing/2014/main" id="{B83AC8CA-BA6A-07A0-F54A-5E54866BCB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852" b="45800"/>
            <a:stretch/>
          </p:blipFill>
          <p:spPr>
            <a:xfrm>
              <a:off x="1381505" y="3838496"/>
              <a:ext cx="6718887" cy="2974880"/>
            </a:xfrm>
            <a:prstGeom prst="rect">
              <a:avLst/>
            </a:prstGeom>
          </p:spPr>
        </p:pic>
        <p:pic>
          <p:nvPicPr>
            <p:cNvPr id="5" name="Picture 4" descr="A screenshot of a graph&#10;&#10;Description automatically generated">
              <a:extLst>
                <a:ext uri="{FF2B5EF4-FFF2-40B4-BE49-F238E27FC236}">
                  <a16:creationId xmlns:a16="http://schemas.microsoft.com/office/drawing/2014/main" id="{1EE540F1-42FC-D5C4-770E-B3FA564C76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90148"/>
            <a:stretch/>
          </p:blipFill>
          <p:spPr>
            <a:xfrm>
              <a:off x="1381505" y="3461312"/>
              <a:ext cx="6718887" cy="37718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D33F8E9-EE71-499C-2442-37416879B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353658"/>
          </a:xfrm>
        </p:spPr>
        <p:txBody>
          <a:bodyPr/>
          <a:lstStyle/>
          <a:p>
            <a:r>
              <a:rPr lang="sv-SE"/>
              <a:t>Optics rematch and constraints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D643A-A865-A6ED-F9B5-43D1F0087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19833"/>
            <a:ext cx="7920000" cy="2484462"/>
          </a:xfrm>
        </p:spPr>
        <p:txBody>
          <a:bodyPr>
            <a:normAutofit fontScale="62500" lnSpcReduction="20000"/>
          </a:bodyPr>
          <a:lstStyle/>
          <a:p>
            <a:r>
              <a:rPr lang="sv-SE"/>
              <a:t>Used </a:t>
            </a:r>
            <a:r>
              <a:rPr lang="sv-SE" b="1"/>
              <a:t>Xsuite</a:t>
            </a:r>
            <a:r>
              <a:rPr lang="sv-SE"/>
              <a:t> for matching</a:t>
            </a:r>
          </a:p>
          <a:p>
            <a:r>
              <a:rPr lang="sv-SE"/>
              <a:t>Quadrupoles (individual and common for b1/b2) up to cells 13</a:t>
            </a:r>
          </a:p>
          <a:p>
            <a:r>
              <a:rPr lang="sv-SE"/>
              <a:t>Constraints:</a:t>
            </a:r>
          </a:p>
          <a:p>
            <a:pPr lvl="1"/>
            <a:r>
              <a:rPr lang="sv-SE"/>
              <a:t>Optics are matched to the arcs</a:t>
            </a:r>
          </a:p>
          <a:p>
            <a:pPr lvl="1"/>
            <a:r>
              <a:rPr lang="sv-SE"/>
              <a:t>Peak beta function kept reasonably small (aperture, field errors)</a:t>
            </a:r>
          </a:p>
          <a:p>
            <a:r>
              <a:rPr lang="sv-SE"/>
              <a:t>Goals:</a:t>
            </a:r>
          </a:p>
          <a:p>
            <a:pPr lvl="1"/>
            <a:r>
              <a:rPr lang="sv-SE"/>
              <a:t>(1) Large betx/bety at primary collimators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b="1">
                <a:solidFill>
                  <a:srgbClr val="00B050"/>
                </a:solidFill>
              </a:rPr>
              <a:t>impedance</a:t>
            </a:r>
          </a:p>
          <a:p>
            <a:pPr lvl="1"/>
            <a:r>
              <a:rPr lang="sv-SE"/>
              <a:t>(2) Small betx at secondary collimators and absorbers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b="1">
                <a:solidFill>
                  <a:srgbClr val="FF0000"/>
                </a:solidFill>
              </a:rPr>
              <a:t>impedance</a:t>
            </a:r>
          </a:p>
          <a:p>
            <a:pPr lvl="1"/>
            <a:r>
              <a:rPr lang="sv-SE"/>
              <a:t>(3) Increase single-pass dispersion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strike="sngStrike"/>
              <a:t>impedance</a:t>
            </a:r>
          </a:p>
          <a:p>
            <a:pPr lvl="1"/>
            <a:r>
              <a:rPr lang="sv-SE"/>
              <a:t>(4) Small beta function in orthogonal plane of collimators – </a:t>
            </a:r>
            <a:r>
              <a:rPr lang="sv-SE" strike="sngStrike"/>
              <a:t>cleaning</a:t>
            </a:r>
            <a:r>
              <a:rPr lang="sv-SE"/>
              <a:t> </a:t>
            </a:r>
            <a:r>
              <a:rPr lang="sv-SE" b="1">
                <a:solidFill>
                  <a:srgbClr val="00B050"/>
                </a:solidFill>
              </a:rPr>
              <a:t>impedance</a:t>
            </a:r>
            <a:endParaRPr lang="en-US" b="1">
              <a:solidFill>
                <a:srgbClr val="00B05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ACD2FB-66E8-A754-840D-DD7607E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C0C49C-F8E7-BAE3-10F4-B8EB9029D6E9}"/>
              </a:ext>
            </a:extLst>
          </p:cNvPr>
          <p:cNvSpPr txBox="1"/>
          <p:nvPr/>
        </p:nvSpPr>
        <p:spPr>
          <a:xfrm>
            <a:off x="3451500" y="458112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(1)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2AD645C-2506-9968-5137-EC41792F5101}"/>
              </a:ext>
            </a:extLst>
          </p:cNvPr>
          <p:cNvCxnSpPr>
            <a:cxnSpLocks/>
          </p:cNvCxnSpPr>
          <p:nvPr/>
        </p:nvCxnSpPr>
        <p:spPr>
          <a:xfrm>
            <a:off x="3684897" y="4950460"/>
            <a:ext cx="129238" cy="6120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E9E8750-8946-E527-716D-AF348E670DF3}"/>
              </a:ext>
            </a:extLst>
          </p:cNvPr>
          <p:cNvSpPr txBox="1"/>
          <p:nvPr/>
        </p:nvSpPr>
        <p:spPr>
          <a:xfrm>
            <a:off x="5401350" y="472726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(2)</a:t>
            </a:r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A1893BE-4DCA-4611-D1AA-BBF49E334A93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5634747" y="5096598"/>
            <a:ext cx="64619" cy="4603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9C66F0E-151A-BCCA-038F-BD965864928A}"/>
              </a:ext>
            </a:extLst>
          </p:cNvPr>
          <p:cNvSpPr/>
          <p:nvPr/>
        </p:nvSpPr>
        <p:spPr>
          <a:xfrm>
            <a:off x="1340428" y="6309320"/>
            <a:ext cx="711292" cy="5203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F721CD-9EDD-EDAC-26DB-8E0B5041E34F}"/>
              </a:ext>
            </a:extLst>
          </p:cNvPr>
          <p:cNvSpPr/>
          <p:nvPr/>
        </p:nvSpPr>
        <p:spPr>
          <a:xfrm>
            <a:off x="467544" y="2690124"/>
            <a:ext cx="7920000" cy="4508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825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DB20600-9BD1-0935-AD05-F780B5DA0F8E}"/>
              </a:ext>
            </a:extLst>
          </p:cNvPr>
          <p:cNvGrpSpPr/>
          <p:nvPr/>
        </p:nvGrpSpPr>
        <p:grpSpPr>
          <a:xfrm>
            <a:off x="1381505" y="3140968"/>
            <a:ext cx="6718887" cy="3352064"/>
            <a:chOff x="1381505" y="3461312"/>
            <a:chExt cx="6718887" cy="3352064"/>
          </a:xfrm>
        </p:grpSpPr>
        <p:pic>
          <p:nvPicPr>
            <p:cNvPr id="6" name="Picture 5" descr="A screenshot of a graph&#10;&#10;Description automatically generated">
              <a:extLst>
                <a:ext uri="{FF2B5EF4-FFF2-40B4-BE49-F238E27FC236}">
                  <a16:creationId xmlns:a16="http://schemas.microsoft.com/office/drawing/2014/main" id="{B83AC8CA-BA6A-07A0-F54A-5E54866BCB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852" b="45800"/>
            <a:stretch/>
          </p:blipFill>
          <p:spPr>
            <a:xfrm>
              <a:off x="1381505" y="3838496"/>
              <a:ext cx="6718887" cy="2974880"/>
            </a:xfrm>
            <a:prstGeom prst="rect">
              <a:avLst/>
            </a:prstGeom>
          </p:spPr>
        </p:pic>
        <p:pic>
          <p:nvPicPr>
            <p:cNvPr id="5" name="Picture 4" descr="A screenshot of a graph&#10;&#10;Description automatically generated">
              <a:extLst>
                <a:ext uri="{FF2B5EF4-FFF2-40B4-BE49-F238E27FC236}">
                  <a16:creationId xmlns:a16="http://schemas.microsoft.com/office/drawing/2014/main" id="{1EE540F1-42FC-D5C4-770E-B3FA564C76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90148"/>
            <a:stretch/>
          </p:blipFill>
          <p:spPr>
            <a:xfrm>
              <a:off x="1381505" y="3461312"/>
              <a:ext cx="6718887" cy="37718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D33F8E9-EE71-499C-2442-37416879B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353658"/>
          </a:xfrm>
        </p:spPr>
        <p:txBody>
          <a:bodyPr/>
          <a:lstStyle/>
          <a:p>
            <a:r>
              <a:rPr lang="sv-SE"/>
              <a:t>Optics rematch and constraints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D643A-A865-A6ED-F9B5-43D1F0087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19833"/>
            <a:ext cx="7920000" cy="2484462"/>
          </a:xfrm>
        </p:spPr>
        <p:txBody>
          <a:bodyPr>
            <a:normAutofit fontScale="62500" lnSpcReduction="20000"/>
          </a:bodyPr>
          <a:lstStyle/>
          <a:p>
            <a:r>
              <a:rPr lang="sv-SE"/>
              <a:t>Used </a:t>
            </a:r>
            <a:r>
              <a:rPr lang="sv-SE" b="1"/>
              <a:t>Xsuite</a:t>
            </a:r>
            <a:r>
              <a:rPr lang="sv-SE"/>
              <a:t> for matching</a:t>
            </a:r>
          </a:p>
          <a:p>
            <a:r>
              <a:rPr lang="sv-SE"/>
              <a:t>Quadrupoles (individual and common for b1/b2) up to cells 13</a:t>
            </a:r>
          </a:p>
          <a:p>
            <a:r>
              <a:rPr lang="sv-SE"/>
              <a:t>Constraints:</a:t>
            </a:r>
          </a:p>
          <a:p>
            <a:pPr lvl="1"/>
            <a:r>
              <a:rPr lang="sv-SE"/>
              <a:t>Optics are matched to the arcs</a:t>
            </a:r>
          </a:p>
          <a:p>
            <a:pPr lvl="1"/>
            <a:r>
              <a:rPr lang="sv-SE"/>
              <a:t>Peak beta function kept reasonably small (aperture, field errors)</a:t>
            </a:r>
          </a:p>
          <a:p>
            <a:r>
              <a:rPr lang="sv-SE"/>
              <a:t>Goals:</a:t>
            </a:r>
          </a:p>
          <a:p>
            <a:pPr lvl="1"/>
            <a:r>
              <a:rPr lang="sv-SE"/>
              <a:t>(1) Large betx/bety at primary collimators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b="1">
                <a:solidFill>
                  <a:srgbClr val="00B050"/>
                </a:solidFill>
              </a:rPr>
              <a:t>impedance</a:t>
            </a:r>
          </a:p>
          <a:p>
            <a:pPr lvl="1"/>
            <a:r>
              <a:rPr lang="sv-SE"/>
              <a:t>(2) Small betx at secondary collimators and absorbers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b="1">
                <a:solidFill>
                  <a:srgbClr val="FF0000"/>
                </a:solidFill>
              </a:rPr>
              <a:t>impedance</a:t>
            </a:r>
          </a:p>
          <a:p>
            <a:pPr lvl="1"/>
            <a:r>
              <a:rPr lang="sv-SE"/>
              <a:t>(3) Increase single-pass dispersion – </a:t>
            </a:r>
            <a:r>
              <a:rPr lang="sv-SE" b="1">
                <a:solidFill>
                  <a:srgbClr val="00B050"/>
                </a:solidFill>
              </a:rPr>
              <a:t>cleaning</a:t>
            </a:r>
            <a:r>
              <a:rPr lang="sv-SE"/>
              <a:t> </a:t>
            </a:r>
            <a:r>
              <a:rPr lang="sv-SE" strike="sngStrike"/>
              <a:t>impedance</a:t>
            </a:r>
          </a:p>
          <a:p>
            <a:pPr lvl="1"/>
            <a:r>
              <a:rPr lang="sv-SE"/>
              <a:t>(4) Small beta function in orthogonal plane of collimators – </a:t>
            </a:r>
            <a:r>
              <a:rPr lang="sv-SE" strike="sngStrike"/>
              <a:t>cleaning</a:t>
            </a:r>
            <a:r>
              <a:rPr lang="sv-SE"/>
              <a:t> </a:t>
            </a:r>
            <a:r>
              <a:rPr lang="sv-SE" b="1">
                <a:solidFill>
                  <a:srgbClr val="00B050"/>
                </a:solidFill>
              </a:rPr>
              <a:t>impedance</a:t>
            </a:r>
            <a:endParaRPr lang="en-US" b="1">
              <a:solidFill>
                <a:srgbClr val="00B05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ACD2FB-66E8-A754-840D-DD7607E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C0C49C-F8E7-BAE3-10F4-B8EB9029D6E9}"/>
              </a:ext>
            </a:extLst>
          </p:cNvPr>
          <p:cNvSpPr txBox="1"/>
          <p:nvPr/>
        </p:nvSpPr>
        <p:spPr>
          <a:xfrm>
            <a:off x="3451500" y="458112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(1)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2AD645C-2506-9968-5137-EC41792F5101}"/>
              </a:ext>
            </a:extLst>
          </p:cNvPr>
          <p:cNvCxnSpPr>
            <a:cxnSpLocks/>
          </p:cNvCxnSpPr>
          <p:nvPr/>
        </p:nvCxnSpPr>
        <p:spPr>
          <a:xfrm>
            <a:off x="3684897" y="4950460"/>
            <a:ext cx="129238" cy="6120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E9E8750-8946-E527-716D-AF348E670DF3}"/>
              </a:ext>
            </a:extLst>
          </p:cNvPr>
          <p:cNvSpPr txBox="1"/>
          <p:nvPr/>
        </p:nvSpPr>
        <p:spPr>
          <a:xfrm>
            <a:off x="5401350" y="472726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(2)</a:t>
            </a:r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A1893BE-4DCA-4611-D1AA-BBF49E334A93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5634747" y="5096598"/>
            <a:ext cx="64619" cy="4603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F9460EE-793E-53D0-EE7C-FD8C7D8FD89A}"/>
              </a:ext>
            </a:extLst>
          </p:cNvPr>
          <p:cNvSpPr txBox="1"/>
          <p:nvPr/>
        </p:nvSpPr>
        <p:spPr>
          <a:xfrm>
            <a:off x="4821674" y="503032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(3)</a:t>
            </a:r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E08B6D1-D718-B132-4DA1-5A0E3310BADD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055071" y="5399652"/>
            <a:ext cx="711292" cy="581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9C66F0E-151A-BCCA-038F-BD965864928A}"/>
              </a:ext>
            </a:extLst>
          </p:cNvPr>
          <p:cNvSpPr/>
          <p:nvPr/>
        </p:nvSpPr>
        <p:spPr>
          <a:xfrm>
            <a:off x="1340428" y="6309320"/>
            <a:ext cx="711292" cy="5203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139EFD-AA4D-7C91-B3FA-5C03D59BA682}"/>
              </a:ext>
            </a:extLst>
          </p:cNvPr>
          <p:cNvSpPr/>
          <p:nvPr/>
        </p:nvSpPr>
        <p:spPr>
          <a:xfrm>
            <a:off x="467544" y="2936486"/>
            <a:ext cx="7920000" cy="2044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956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DB20600-9BD1-0935-AD05-F780B5DA0F8E}"/>
              </a:ext>
            </a:extLst>
          </p:cNvPr>
          <p:cNvGrpSpPr/>
          <p:nvPr/>
        </p:nvGrpSpPr>
        <p:grpSpPr>
          <a:xfrm>
            <a:off x="1381505" y="3140968"/>
            <a:ext cx="6718887" cy="3352064"/>
            <a:chOff x="1381505" y="3461312"/>
            <a:chExt cx="6718887" cy="3352064"/>
          </a:xfrm>
        </p:grpSpPr>
        <p:pic>
          <p:nvPicPr>
            <p:cNvPr id="6" name="Picture 5" descr="A screenshot of a graph&#10;&#10;Description automatically generated">
              <a:extLst>
                <a:ext uri="{FF2B5EF4-FFF2-40B4-BE49-F238E27FC236}">
                  <a16:creationId xmlns:a16="http://schemas.microsoft.com/office/drawing/2014/main" id="{B83AC8CA-BA6A-07A0-F54A-5E54866BCB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9852" b="45800"/>
            <a:stretch/>
          </p:blipFill>
          <p:spPr>
            <a:xfrm>
              <a:off x="1381505" y="3838496"/>
              <a:ext cx="6718887" cy="2974880"/>
            </a:xfrm>
            <a:prstGeom prst="rect">
              <a:avLst/>
            </a:prstGeom>
          </p:spPr>
        </p:pic>
        <p:pic>
          <p:nvPicPr>
            <p:cNvPr id="5" name="Picture 4" descr="A screenshot of a graph&#10;&#10;Description automatically generated">
              <a:extLst>
                <a:ext uri="{FF2B5EF4-FFF2-40B4-BE49-F238E27FC236}">
                  <a16:creationId xmlns:a16="http://schemas.microsoft.com/office/drawing/2014/main" id="{1EE540F1-42FC-D5C4-770E-B3FA564C76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90148"/>
            <a:stretch/>
          </p:blipFill>
          <p:spPr>
            <a:xfrm>
              <a:off x="1381505" y="3461312"/>
              <a:ext cx="6718887" cy="377184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D33F8E9-EE71-499C-2442-37416879B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353658"/>
          </a:xfrm>
        </p:spPr>
        <p:txBody>
          <a:bodyPr/>
          <a:lstStyle/>
          <a:p>
            <a:r>
              <a:rPr lang="sv-SE"/>
              <a:t>Optics rematch and constraints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D643A-A865-A6ED-F9B5-43D1F0087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19833"/>
            <a:ext cx="7920000" cy="2484462"/>
          </a:xfrm>
        </p:spPr>
        <p:txBody>
          <a:bodyPr>
            <a:normAutofit fontScale="62500" lnSpcReduction="20000"/>
          </a:bodyPr>
          <a:lstStyle/>
          <a:p>
            <a:r>
              <a:rPr lang="sv-SE" dirty="0" err="1"/>
              <a:t>Used</a:t>
            </a:r>
            <a:r>
              <a:rPr lang="sv-SE" dirty="0"/>
              <a:t> </a:t>
            </a:r>
            <a:r>
              <a:rPr lang="sv-SE" b="1" dirty="0" err="1"/>
              <a:t>Xsuite</a:t>
            </a:r>
            <a:r>
              <a:rPr lang="sv-SE" dirty="0"/>
              <a:t> for </a:t>
            </a:r>
            <a:r>
              <a:rPr lang="sv-SE" dirty="0" err="1"/>
              <a:t>matching</a:t>
            </a:r>
            <a:endParaRPr lang="sv-SE" dirty="0"/>
          </a:p>
          <a:p>
            <a:r>
              <a:rPr lang="sv-SE" dirty="0" err="1"/>
              <a:t>Quadrupoles</a:t>
            </a:r>
            <a:r>
              <a:rPr lang="sv-SE" dirty="0"/>
              <a:t> (</a:t>
            </a:r>
            <a:r>
              <a:rPr lang="sv-SE" dirty="0" err="1"/>
              <a:t>individual</a:t>
            </a:r>
            <a:r>
              <a:rPr lang="sv-SE" dirty="0"/>
              <a:t> and common for b1/b2) </a:t>
            </a:r>
            <a:r>
              <a:rPr lang="sv-SE" dirty="0" err="1"/>
              <a:t>up</a:t>
            </a:r>
            <a:r>
              <a:rPr lang="sv-SE" dirty="0"/>
              <a:t> to cells 13</a:t>
            </a:r>
          </a:p>
          <a:p>
            <a:r>
              <a:rPr lang="sv-SE" dirty="0" err="1"/>
              <a:t>Constraints</a:t>
            </a:r>
            <a:r>
              <a:rPr lang="sv-SE" dirty="0"/>
              <a:t>:</a:t>
            </a:r>
          </a:p>
          <a:p>
            <a:pPr lvl="1"/>
            <a:r>
              <a:rPr lang="sv-SE" dirty="0" err="1"/>
              <a:t>Optics</a:t>
            </a:r>
            <a:r>
              <a:rPr lang="sv-SE" dirty="0"/>
              <a:t> </a:t>
            </a:r>
            <a:r>
              <a:rPr lang="sv-SE" dirty="0" err="1"/>
              <a:t>are</a:t>
            </a:r>
            <a:r>
              <a:rPr lang="sv-SE" dirty="0"/>
              <a:t> </a:t>
            </a:r>
            <a:r>
              <a:rPr lang="sv-SE" dirty="0" err="1"/>
              <a:t>matched</a:t>
            </a:r>
            <a:r>
              <a:rPr lang="sv-SE" dirty="0"/>
              <a:t> to the </a:t>
            </a:r>
            <a:r>
              <a:rPr lang="sv-SE" dirty="0" err="1"/>
              <a:t>arcs</a:t>
            </a:r>
            <a:endParaRPr lang="sv-SE" dirty="0"/>
          </a:p>
          <a:p>
            <a:pPr lvl="1"/>
            <a:r>
              <a:rPr lang="sv-SE" dirty="0"/>
              <a:t>Peak beta </a:t>
            </a:r>
            <a:r>
              <a:rPr lang="sv-SE" dirty="0" err="1"/>
              <a:t>function</a:t>
            </a:r>
            <a:r>
              <a:rPr lang="sv-SE" dirty="0"/>
              <a:t> </a:t>
            </a:r>
            <a:r>
              <a:rPr lang="sv-SE" dirty="0" err="1"/>
              <a:t>kept</a:t>
            </a:r>
            <a:r>
              <a:rPr lang="sv-SE" dirty="0"/>
              <a:t> reasonably small (</a:t>
            </a:r>
            <a:r>
              <a:rPr lang="sv-SE" dirty="0" err="1"/>
              <a:t>aperture</a:t>
            </a:r>
            <a:r>
              <a:rPr lang="sv-SE" dirty="0"/>
              <a:t>, </a:t>
            </a:r>
            <a:r>
              <a:rPr lang="sv-SE" dirty="0" err="1"/>
              <a:t>field</a:t>
            </a:r>
            <a:r>
              <a:rPr lang="sv-SE" dirty="0"/>
              <a:t> </a:t>
            </a:r>
            <a:r>
              <a:rPr lang="sv-SE" dirty="0" err="1"/>
              <a:t>errors</a:t>
            </a:r>
            <a:r>
              <a:rPr lang="sv-SE" dirty="0"/>
              <a:t>)</a:t>
            </a:r>
          </a:p>
          <a:p>
            <a:r>
              <a:rPr lang="sv-SE" dirty="0" err="1"/>
              <a:t>Goals</a:t>
            </a:r>
            <a:r>
              <a:rPr lang="sv-SE" dirty="0"/>
              <a:t>:</a:t>
            </a:r>
          </a:p>
          <a:p>
            <a:pPr lvl="1"/>
            <a:r>
              <a:rPr lang="sv-SE" dirty="0"/>
              <a:t>(1) </a:t>
            </a:r>
            <a:r>
              <a:rPr lang="sv-SE" dirty="0" err="1"/>
              <a:t>Large</a:t>
            </a:r>
            <a:r>
              <a:rPr lang="sv-SE" dirty="0"/>
              <a:t> </a:t>
            </a:r>
            <a:r>
              <a:rPr lang="sv-SE" dirty="0" err="1"/>
              <a:t>betx</a:t>
            </a:r>
            <a:r>
              <a:rPr lang="sv-SE" dirty="0"/>
              <a:t>/</a:t>
            </a:r>
            <a:r>
              <a:rPr lang="sv-SE" dirty="0" err="1"/>
              <a:t>bety</a:t>
            </a:r>
            <a:r>
              <a:rPr lang="sv-SE" dirty="0"/>
              <a:t> at </a:t>
            </a:r>
            <a:r>
              <a:rPr lang="sv-SE" dirty="0" err="1"/>
              <a:t>primary</a:t>
            </a:r>
            <a:r>
              <a:rPr lang="sv-SE" dirty="0"/>
              <a:t> </a:t>
            </a:r>
            <a:r>
              <a:rPr lang="sv-SE" dirty="0" err="1"/>
              <a:t>collimators</a:t>
            </a:r>
            <a:r>
              <a:rPr lang="sv-SE" dirty="0"/>
              <a:t> – </a:t>
            </a:r>
            <a:r>
              <a:rPr lang="sv-SE" b="1" dirty="0" err="1">
                <a:solidFill>
                  <a:srgbClr val="00B050"/>
                </a:solidFill>
              </a:rPr>
              <a:t>cleaning</a:t>
            </a:r>
            <a:r>
              <a:rPr lang="sv-SE" dirty="0"/>
              <a:t> </a:t>
            </a:r>
            <a:r>
              <a:rPr lang="sv-SE" b="1" dirty="0" err="1">
                <a:solidFill>
                  <a:srgbClr val="00B050"/>
                </a:solidFill>
              </a:rPr>
              <a:t>impedance</a:t>
            </a:r>
            <a:endParaRPr lang="sv-SE" b="1" dirty="0">
              <a:solidFill>
                <a:srgbClr val="00B050"/>
              </a:solidFill>
            </a:endParaRPr>
          </a:p>
          <a:p>
            <a:pPr lvl="1"/>
            <a:r>
              <a:rPr lang="sv-SE" dirty="0"/>
              <a:t>(2) Small </a:t>
            </a:r>
            <a:r>
              <a:rPr lang="sv-SE" dirty="0" err="1"/>
              <a:t>betx</a:t>
            </a:r>
            <a:r>
              <a:rPr lang="sv-SE" dirty="0"/>
              <a:t> at </a:t>
            </a:r>
            <a:r>
              <a:rPr lang="sv-SE" dirty="0" err="1"/>
              <a:t>secondary</a:t>
            </a:r>
            <a:r>
              <a:rPr lang="sv-SE" dirty="0"/>
              <a:t> </a:t>
            </a:r>
            <a:r>
              <a:rPr lang="sv-SE" dirty="0" err="1"/>
              <a:t>collimators</a:t>
            </a:r>
            <a:r>
              <a:rPr lang="sv-SE" dirty="0"/>
              <a:t> and </a:t>
            </a:r>
            <a:r>
              <a:rPr lang="sv-SE" dirty="0" err="1"/>
              <a:t>absorbers</a:t>
            </a:r>
            <a:r>
              <a:rPr lang="sv-SE" dirty="0"/>
              <a:t> – </a:t>
            </a:r>
            <a:r>
              <a:rPr lang="sv-SE" b="1" dirty="0" err="1">
                <a:solidFill>
                  <a:srgbClr val="00B050"/>
                </a:solidFill>
              </a:rPr>
              <a:t>cleaning</a:t>
            </a:r>
            <a:r>
              <a:rPr lang="sv-SE" dirty="0"/>
              <a:t> </a:t>
            </a:r>
            <a:r>
              <a:rPr lang="sv-SE" b="1" dirty="0" err="1">
                <a:solidFill>
                  <a:srgbClr val="FF0000"/>
                </a:solidFill>
              </a:rPr>
              <a:t>impedance</a:t>
            </a:r>
            <a:endParaRPr lang="sv-SE" b="1" dirty="0">
              <a:solidFill>
                <a:srgbClr val="FF0000"/>
              </a:solidFill>
            </a:endParaRPr>
          </a:p>
          <a:p>
            <a:pPr lvl="1"/>
            <a:r>
              <a:rPr lang="sv-SE" dirty="0"/>
              <a:t>(3) </a:t>
            </a:r>
            <a:r>
              <a:rPr lang="sv-SE" dirty="0" err="1"/>
              <a:t>Increase</a:t>
            </a:r>
            <a:r>
              <a:rPr lang="sv-SE" dirty="0"/>
              <a:t> </a:t>
            </a:r>
            <a:r>
              <a:rPr lang="sv-SE" dirty="0" err="1"/>
              <a:t>single</a:t>
            </a:r>
            <a:r>
              <a:rPr lang="sv-SE" dirty="0"/>
              <a:t>-pass dispersion – </a:t>
            </a:r>
            <a:r>
              <a:rPr lang="sv-SE" b="1" dirty="0" err="1">
                <a:solidFill>
                  <a:srgbClr val="00B050"/>
                </a:solidFill>
              </a:rPr>
              <a:t>cleaning</a:t>
            </a:r>
            <a:r>
              <a:rPr lang="sv-SE" dirty="0"/>
              <a:t> </a:t>
            </a:r>
            <a:r>
              <a:rPr lang="sv-SE" strike="sngStrike" dirty="0" err="1"/>
              <a:t>impedance</a:t>
            </a:r>
            <a:endParaRPr lang="sv-SE" strike="sngStrike" dirty="0"/>
          </a:p>
          <a:p>
            <a:pPr lvl="1"/>
            <a:r>
              <a:rPr lang="sv-SE" dirty="0"/>
              <a:t>(4) Small beta </a:t>
            </a:r>
            <a:r>
              <a:rPr lang="sv-SE" dirty="0" err="1"/>
              <a:t>function</a:t>
            </a:r>
            <a:r>
              <a:rPr lang="sv-SE" dirty="0"/>
              <a:t> in </a:t>
            </a:r>
            <a:r>
              <a:rPr lang="sv-SE" dirty="0" err="1"/>
              <a:t>orthogonal</a:t>
            </a:r>
            <a:r>
              <a:rPr lang="sv-SE" dirty="0"/>
              <a:t> plane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dirty="0" err="1"/>
              <a:t>collimators</a:t>
            </a:r>
            <a:r>
              <a:rPr lang="sv-SE" dirty="0"/>
              <a:t> – </a:t>
            </a:r>
            <a:r>
              <a:rPr lang="sv-SE" strike="sngStrike" dirty="0" err="1"/>
              <a:t>cleaning</a:t>
            </a:r>
            <a:r>
              <a:rPr lang="sv-SE" dirty="0"/>
              <a:t> </a:t>
            </a:r>
            <a:r>
              <a:rPr lang="sv-SE" b="1" dirty="0" err="1">
                <a:solidFill>
                  <a:srgbClr val="00B050"/>
                </a:solidFill>
              </a:rPr>
              <a:t>impedance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ACD2FB-66E8-A754-840D-DD7607E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C0C49C-F8E7-BAE3-10F4-B8EB9029D6E9}"/>
              </a:ext>
            </a:extLst>
          </p:cNvPr>
          <p:cNvSpPr txBox="1"/>
          <p:nvPr/>
        </p:nvSpPr>
        <p:spPr>
          <a:xfrm>
            <a:off x="3451500" y="458112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(1)</a:t>
            </a:r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2AD645C-2506-9968-5137-EC41792F5101}"/>
              </a:ext>
            </a:extLst>
          </p:cNvPr>
          <p:cNvCxnSpPr>
            <a:cxnSpLocks/>
          </p:cNvCxnSpPr>
          <p:nvPr/>
        </p:nvCxnSpPr>
        <p:spPr>
          <a:xfrm>
            <a:off x="3684897" y="4950460"/>
            <a:ext cx="129238" cy="6120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E9E8750-8946-E527-716D-AF348E670DF3}"/>
              </a:ext>
            </a:extLst>
          </p:cNvPr>
          <p:cNvSpPr txBox="1"/>
          <p:nvPr/>
        </p:nvSpPr>
        <p:spPr>
          <a:xfrm>
            <a:off x="5401350" y="4727266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(2)</a:t>
            </a:r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A1893BE-4DCA-4611-D1AA-BBF49E334A93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5634747" y="5096598"/>
            <a:ext cx="64619" cy="4603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F9460EE-793E-53D0-EE7C-FD8C7D8FD89A}"/>
              </a:ext>
            </a:extLst>
          </p:cNvPr>
          <p:cNvSpPr txBox="1"/>
          <p:nvPr/>
        </p:nvSpPr>
        <p:spPr>
          <a:xfrm>
            <a:off x="4821674" y="503032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(3)</a:t>
            </a:r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E08B6D1-D718-B132-4DA1-5A0E3310BADD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055071" y="5399652"/>
            <a:ext cx="711292" cy="581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EC7303B-C14E-C7EB-CC10-C63ECD58BB30}"/>
              </a:ext>
            </a:extLst>
          </p:cNvPr>
          <p:cNvSpPr txBox="1"/>
          <p:nvPr/>
        </p:nvSpPr>
        <p:spPr>
          <a:xfrm>
            <a:off x="6337454" y="458112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(4)</a:t>
            </a:r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B130FC7-C390-1756-E404-E6164A022449}"/>
              </a:ext>
            </a:extLst>
          </p:cNvPr>
          <p:cNvCxnSpPr>
            <a:cxnSpLocks/>
          </p:cNvCxnSpPr>
          <p:nvPr/>
        </p:nvCxnSpPr>
        <p:spPr>
          <a:xfrm flipH="1">
            <a:off x="6458116" y="4944372"/>
            <a:ext cx="106261" cy="7206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9C66F0E-151A-BCCA-038F-BD965864928A}"/>
              </a:ext>
            </a:extLst>
          </p:cNvPr>
          <p:cNvSpPr/>
          <p:nvPr/>
        </p:nvSpPr>
        <p:spPr>
          <a:xfrm>
            <a:off x="1340428" y="6309320"/>
            <a:ext cx="711292" cy="5203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7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D2695-D694-D007-7AB0-A2ECC053F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Experimental validation in LHC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B29BB-B8D7-314D-A3AA-14B61C9C9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19204"/>
            <a:ext cx="8136464" cy="4906963"/>
          </a:xfrm>
        </p:spPr>
        <p:txBody>
          <a:bodyPr>
            <a:normAutofit/>
          </a:bodyPr>
          <a:lstStyle/>
          <a:p>
            <a:r>
              <a:rPr lang="sv-SE" sz="2000"/>
              <a:t>Series of tests with new optics in 2023/2024</a:t>
            </a:r>
          </a:p>
          <a:p>
            <a:r>
              <a:rPr lang="sv-SE" sz="2000"/>
              <a:t>Operational complication: </a:t>
            </a:r>
            <a:br>
              <a:rPr lang="sv-SE" sz="2000"/>
            </a:br>
            <a:r>
              <a:rPr lang="sv-SE" sz="2000"/>
              <a:t>peak beta function not compatible</a:t>
            </a:r>
            <a:br>
              <a:rPr lang="sv-SE" sz="2000"/>
            </a:br>
            <a:r>
              <a:rPr lang="sv-SE" sz="2000"/>
              <a:t>with injection energy aperture</a:t>
            </a:r>
            <a:br>
              <a:rPr lang="sv-SE" sz="2000"/>
            </a:br>
            <a:r>
              <a:rPr lang="sv-SE" sz="2000">
                <a:sym typeface="Wingdings" panose="05000000000000000000" pitchFamily="2" charset="2"/>
              </a:rPr>
              <a:t> combined ramp and desqueeze</a:t>
            </a:r>
          </a:p>
          <a:p>
            <a:pPr lvl="1"/>
            <a:r>
              <a:rPr lang="sv-SE" sz="1800">
                <a:sym typeface="Wingdings" panose="05000000000000000000" pitchFamily="2" charset="2"/>
              </a:rPr>
              <a:t>Normally only done around collision</a:t>
            </a:r>
            <a:br>
              <a:rPr lang="sv-SE" sz="1800">
                <a:sym typeface="Wingdings" panose="05000000000000000000" pitchFamily="2" charset="2"/>
              </a:rPr>
            </a:br>
            <a:r>
              <a:rPr lang="sv-SE" sz="1800">
                <a:sym typeface="Wingdings" panose="05000000000000000000" pitchFamily="2" charset="2"/>
              </a:rPr>
              <a:t>points</a:t>
            </a:r>
          </a:p>
          <a:p>
            <a:endParaRPr lang="sv-SE" sz="2000">
              <a:sym typeface="Wingdings" panose="05000000000000000000" pitchFamily="2" charset="2"/>
            </a:endParaRPr>
          </a:p>
          <a:p>
            <a:r>
              <a:rPr lang="sv-SE" sz="2000">
                <a:sym typeface="Wingdings" panose="05000000000000000000" pitchFamily="2" charset="2"/>
              </a:rPr>
              <a:t>Validate collimation performance</a:t>
            </a:r>
          </a:p>
          <a:p>
            <a:r>
              <a:rPr lang="sv-SE" sz="2000">
                <a:sym typeface="Wingdings" panose="05000000000000000000" pitchFamily="2" charset="2"/>
              </a:rPr>
              <a:t>Check that no issue changing optics</a:t>
            </a:r>
            <a:br>
              <a:rPr lang="sv-SE" sz="2000">
                <a:sym typeface="Wingdings" panose="05000000000000000000" pitchFamily="2" charset="2"/>
              </a:rPr>
            </a:br>
            <a:r>
              <a:rPr lang="sv-SE" sz="2000">
                <a:sym typeface="Wingdings" panose="05000000000000000000" pitchFamily="2" charset="2"/>
              </a:rPr>
              <a:t>at primary collimators during ramp</a:t>
            </a:r>
            <a:endParaRPr lang="sv-SE" sz="2000"/>
          </a:p>
          <a:p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38FB71-5BF2-31C3-FFC2-249A155EF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10" name="Picture 9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5DCFA20E-2782-8346-020C-02F4A572F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7426" y="1562141"/>
            <a:ext cx="4229639" cy="42210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E5C23E8-2236-215E-EB2C-A975C075E7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092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A7353EF5-155A-2748-6F95-740A8AEBD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13154"/>
            <a:ext cx="4572008" cy="236233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BD864D-A22A-F591-FAE1-9CE27B9A0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DC8CB2-57CB-427B-0E15-449DF7B938F2}"/>
              </a:ext>
            </a:extLst>
          </p:cNvPr>
          <p:cNvSpPr txBox="1"/>
          <p:nvPr/>
        </p:nvSpPr>
        <p:spPr>
          <a:xfrm>
            <a:off x="904958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41BD2F2C-0679-844B-E68B-85EF911F1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sv-SE"/>
              <a:t>B2H losses (FT – HL MD)</a:t>
            </a: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D49E98E-FE9C-00BE-C586-DB11C9B4E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7333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36000-4F88-357D-6D6E-EDC393842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30F76FFA-D99B-EE8C-7E59-B09DC4F5A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0827"/>
            <a:ext cx="4572000" cy="2362327"/>
          </a:xfrm>
          <a:prstGeom prst="rect">
            <a:avLst/>
          </a:prstGeom>
        </p:spPr>
      </p:pic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5A4C5B1-900F-48A0-647A-403164D32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13154"/>
            <a:ext cx="4572008" cy="236233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72754A-9163-229E-37A1-D9ED34FCE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BB48AA-2BCB-885E-33AE-A561E703350E}"/>
              </a:ext>
            </a:extLst>
          </p:cNvPr>
          <p:cNvSpPr txBox="1"/>
          <p:nvPr/>
        </p:nvSpPr>
        <p:spPr>
          <a:xfrm>
            <a:off x="899592" y="16200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2A7C5B-3511-6107-6CE5-AA4CC4628934}"/>
              </a:ext>
            </a:extLst>
          </p:cNvPr>
          <p:cNvSpPr txBox="1"/>
          <p:nvPr/>
        </p:nvSpPr>
        <p:spPr>
          <a:xfrm>
            <a:off x="904958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772622D4-20C8-BE8B-5394-6D688E4CE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sv-SE"/>
              <a:t>B2H losses (FT – HL MD)</a:t>
            </a: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CE66661-2E77-E6FD-4BDF-AA75B29410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6244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82A09E-2E57-4B7E-F98B-283704FACB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D0C89FE1-F8B1-3774-D9E3-181A2B99B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0827"/>
            <a:ext cx="4572000" cy="2362327"/>
          </a:xfrm>
          <a:prstGeom prst="rect">
            <a:avLst/>
          </a:prstGeom>
        </p:spPr>
      </p:pic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F75BB8C-57AA-224F-86C7-42E6B1CB2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13154"/>
            <a:ext cx="4572008" cy="236233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AB1E71-0292-7FC1-31A9-79A8E9109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AA1B7B-6292-41E0-9A94-678323086E0C}"/>
              </a:ext>
            </a:extLst>
          </p:cNvPr>
          <p:cNvSpPr txBox="1"/>
          <p:nvPr/>
        </p:nvSpPr>
        <p:spPr>
          <a:xfrm>
            <a:off x="899592" y="16200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C18E96-2170-2644-1A48-38BB9EDCDBCE}"/>
              </a:ext>
            </a:extLst>
          </p:cNvPr>
          <p:cNvSpPr txBox="1"/>
          <p:nvPr/>
        </p:nvSpPr>
        <p:spPr>
          <a:xfrm>
            <a:off x="904958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95BBC5D-8AF0-ED44-F528-C1FCEB15F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sv-SE"/>
              <a:t>B2H losses (FT – HL MD)</a:t>
            </a: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E17770-8972-4D8D-D7DD-C5D3AF32DA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pic>
        <p:nvPicPr>
          <p:cNvPr id="12" name="Picture 11" descr="A graph showing different colored lines&#10;&#10;Description automatically generated">
            <a:extLst>
              <a:ext uri="{FF2B5EF4-FFF2-40B4-BE49-F238E27FC236}">
                <a16:creationId xmlns:a16="http://schemas.microsoft.com/office/drawing/2014/main" id="{2E5C6EA7-4FA7-47B0-2509-7BEA764B39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550827"/>
            <a:ext cx="4572000" cy="2362327"/>
          </a:xfrm>
          <a:prstGeom prst="rect">
            <a:avLst/>
          </a:prstGeom>
        </p:spPr>
      </p:pic>
      <p:pic>
        <p:nvPicPr>
          <p:cNvPr id="16" name="Picture 1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19F5B4E-A96F-D71C-B560-74202201D0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8" y="3913154"/>
            <a:ext cx="4572010" cy="236233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769062C-1328-FAEE-9B6B-70AEECE86F29}"/>
              </a:ext>
            </a:extLst>
          </p:cNvPr>
          <p:cNvSpPr txBox="1"/>
          <p:nvPr/>
        </p:nvSpPr>
        <p:spPr>
          <a:xfrm>
            <a:off x="5483046" y="1619995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HL MD sim.</a:t>
            </a:r>
            <a:endParaRPr lang="en-US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F8A7DC-1E88-F912-C2F0-6EE93E1A9EAF}"/>
              </a:ext>
            </a:extLst>
          </p:cNvPr>
          <p:cNvSpPr txBox="1"/>
          <p:nvPr/>
        </p:nvSpPr>
        <p:spPr>
          <a:xfrm>
            <a:off x="5488412" y="3984307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HL MD meas.</a:t>
            </a:r>
            <a:endParaRPr lang="en-US" sz="140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30A9AF3D-4042-013E-EB23-3273AC443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877" y="900000"/>
            <a:ext cx="7920000" cy="5155009"/>
          </a:xfrm>
        </p:spPr>
        <p:txBody>
          <a:bodyPr>
            <a:normAutofit/>
          </a:bodyPr>
          <a:lstStyle/>
          <a:p>
            <a:r>
              <a:rPr lang="sv-SE" sz="1800" dirty="0" err="1"/>
              <a:t>Simulated</a:t>
            </a:r>
            <a:r>
              <a:rPr lang="sv-SE" sz="1800" dirty="0"/>
              <a:t> 61 % </a:t>
            </a:r>
            <a:r>
              <a:rPr lang="sv-SE" sz="1800" dirty="0" err="1"/>
              <a:t>improvement</a:t>
            </a:r>
            <a:r>
              <a:rPr lang="sv-SE" sz="1800" dirty="0"/>
              <a:t> – </a:t>
            </a:r>
            <a:r>
              <a:rPr lang="sv-SE" sz="1800" dirty="0" err="1"/>
              <a:t>measured</a:t>
            </a:r>
            <a:r>
              <a:rPr lang="sv-SE" sz="1800" dirty="0"/>
              <a:t> 61 % </a:t>
            </a:r>
            <a:r>
              <a:rPr lang="sv-SE" sz="1800" i="1" dirty="0"/>
              <a:t>(</a:t>
            </a:r>
            <a:r>
              <a:rPr lang="el-GR" sz="1800" i="1" dirty="0"/>
              <a:t>σ</a:t>
            </a:r>
            <a:r>
              <a:rPr lang="sv-SE" sz="1800" i="1" dirty="0"/>
              <a:t>=7.4 %)</a:t>
            </a:r>
            <a:endParaRPr lang="sv-SE" sz="1800" dirty="0"/>
          </a:p>
          <a:p>
            <a:endParaRPr lang="sv-SE" sz="1800"/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197729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2C192-87F6-0BEF-174B-5E8498D24F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A92A93BE-F6E9-6E22-12C2-0B2BCEEE5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0827"/>
            <a:ext cx="4572000" cy="2362327"/>
          </a:xfrm>
          <a:prstGeom prst="rect">
            <a:avLst/>
          </a:prstGeom>
        </p:spPr>
      </p:pic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63B37D9-A3AC-9AE2-E48E-D81409CBC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13154"/>
            <a:ext cx="4572008" cy="236233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8467D5-0341-5736-4005-7901FA7F0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27EB58-EFDA-6352-9986-918F1E78599F}"/>
              </a:ext>
            </a:extLst>
          </p:cNvPr>
          <p:cNvSpPr txBox="1"/>
          <p:nvPr/>
        </p:nvSpPr>
        <p:spPr>
          <a:xfrm>
            <a:off x="899592" y="162000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45EE89-C447-9B7B-6A1D-D046DBF6FE21}"/>
              </a:ext>
            </a:extLst>
          </p:cNvPr>
          <p:cNvSpPr txBox="1"/>
          <p:nvPr/>
        </p:nvSpPr>
        <p:spPr>
          <a:xfrm>
            <a:off x="904958" y="3984312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5B7063CB-B8E2-D16C-E96E-C53257C3C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sv-SE"/>
              <a:t>B2H losses (FT – HL MD)</a:t>
            </a:r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48B7D4A-9786-E11F-9A14-819E20A5FF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pic>
        <p:nvPicPr>
          <p:cNvPr id="12" name="Picture 11" descr="A graph showing different colored lines&#10;&#10;Description automatically generated">
            <a:extLst>
              <a:ext uri="{FF2B5EF4-FFF2-40B4-BE49-F238E27FC236}">
                <a16:creationId xmlns:a16="http://schemas.microsoft.com/office/drawing/2014/main" id="{FE6A83B7-10F8-4140-DB33-CF9E94E6E4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550827"/>
            <a:ext cx="4572000" cy="2362327"/>
          </a:xfrm>
          <a:prstGeom prst="rect">
            <a:avLst/>
          </a:prstGeom>
        </p:spPr>
      </p:pic>
      <p:pic>
        <p:nvPicPr>
          <p:cNvPr id="16" name="Picture 15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B4ACADF-DB7C-E08C-16C3-142E7F0AF6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8" y="3913154"/>
            <a:ext cx="4572010" cy="236233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57F070C-F0D8-708B-89B4-885FD27FB127}"/>
              </a:ext>
            </a:extLst>
          </p:cNvPr>
          <p:cNvSpPr txBox="1"/>
          <p:nvPr/>
        </p:nvSpPr>
        <p:spPr>
          <a:xfrm>
            <a:off x="5483046" y="1619995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HL MD sim.</a:t>
            </a:r>
            <a:endParaRPr lang="en-US" sz="14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75DAA1-9A07-363C-8702-FEB87B595575}"/>
              </a:ext>
            </a:extLst>
          </p:cNvPr>
          <p:cNvSpPr txBox="1"/>
          <p:nvPr/>
        </p:nvSpPr>
        <p:spPr>
          <a:xfrm>
            <a:off x="5488412" y="3984307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HL MD meas.</a:t>
            </a:r>
            <a:endParaRPr lang="en-US" sz="140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FB18866-B0AE-52B5-00C4-3E0E96DBA453}"/>
              </a:ext>
            </a:extLst>
          </p:cNvPr>
          <p:cNvCxnSpPr>
            <a:cxnSpLocks/>
          </p:cNvCxnSpPr>
          <p:nvPr/>
        </p:nvCxnSpPr>
        <p:spPr>
          <a:xfrm>
            <a:off x="3347864" y="2381069"/>
            <a:ext cx="38884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B322CE5-83F4-9825-C264-7C7688BF3223}"/>
              </a:ext>
            </a:extLst>
          </p:cNvPr>
          <p:cNvCxnSpPr>
            <a:cxnSpLocks/>
          </p:cNvCxnSpPr>
          <p:nvPr/>
        </p:nvCxnSpPr>
        <p:spPr>
          <a:xfrm>
            <a:off x="3347864" y="4869160"/>
            <a:ext cx="38884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A7D80FD6-A783-C67C-4F44-B6DC9CD2B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877" y="900000"/>
            <a:ext cx="7920000" cy="5155009"/>
          </a:xfrm>
        </p:spPr>
        <p:txBody>
          <a:bodyPr>
            <a:normAutofit/>
          </a:bodyPr>
          <a:lstStyle/>
          <a:p>
            <a:r>
              <a:rPr lang="sv-SE" sz="1800" dirty="0" err="1"/>
              <a:t>Simulated</a:t>
            </a:r>
            <a:r>
              <a:rPr lang="sv-SE" sz="1800" dirty="0"/>
              <a:t> 61 % </a:t>
            </a:r>
            <a:r>
              <a:rPr lang="sv-SE" sz="1800" dirty="0" err="1"/>
              <a:t>improvement</a:t>
            </a:r>
            <a:r>
              <a:rPr lang="sv-SE" sz="1800" dirty="0"/>
              <a:t> – </a:t>
            </a:r>
            <a:r>
              <a:rPr lang="sv-SE" sz="1800" dirty="0" err="1"/>
              <a:t>measured</a:t>
            </a:r>
            <a:r>
              <a:rPr lang="sv-SE" sz="1800" dirty="0"/>
              <a:t> 61 % </a:t>
            </a:r>
            <a:r>
              <a:rPr lang="sv-SE" sz="1800" i="1" dirty="0"/>
              <a:t>(</a:t>
            </a:r>
            <a:r>
              <a:rPr lang="el-GR" sz="1800" i="1" dirty="0"/>
              <a:t>σ</a:t>
            </a:r>
            <a:r>
              <a:rPr lang="sv-SE" sz="1800" i="1" dirty="0"/>
              <a:t>=7.4 %)</a:t>
            </a:r>
            <a:endParaRPr lang="sv-SE" sz="1800" dirty="0"/>
          </a:p>
          <a:p>
            <a:r>
              <a:rPr lang="sv-SE" sz="1800" dirty="0" err="1"/>
              <a:t>Secondary</a:t>
            </a:r>
            <a:r>
              <a:rPr lang="sv-SE" sz="1800" dirty="0"/>
              <a:t> </a:t>
            </a:r>
            <a:r>
              <a:rPr lang="sv-SE" sz="1800" dirty="0" err="1"/>
              <a:t>stages</a:t>
            </a:r>
            <a:r>
              <a:rPr lang="sv-SE" sz="1800" dirty="0"/>
              <a:t> </a:t>
            </a:r>
            <a:r>
              <a:rPr lang="sv-SE" sz="1800" dirty="0" err="1"/>
              <a:t>catch</a:t>
            </a:r>
            <a:r>
              <a:rPr lang="sv-SE" sz="1800" dirty="0"/>
              <a:t> </a:t>
            </a:r>
            <a:r>
              <a:rPr lang="sv-SE" sz="1800" dirty="0" err="1"/>
              <a:t>more</a:t>
            </a:r>
            <a:r>
              <a:rPr lang="sv-SE" sz="1800" dirty="0"/>
              <a:t> </a:t>
            </a:r>
            <a:r>
              <a:rPr lang="sv-SE" sz="1800" dirty="0" err="1"/>
              <a:t>losses</a:t>
            </a:r>
            <a:r>
              <a:rPr lang="sv-SE" sz="1800" dirty="0"/>
              <a:t> – less </a:t>
            </a:r>
            <a:r>
              <a:rPr lang="sv-SE" sz="1800" dirty="0" err="1"/>
              <a:t>leakage</a:t>
            </a:r>
            <a:r>
              <a:rPr lang="sv-SE" sz="1800" dirty="0"/>
              <a:t> to DS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40292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ircular diagram with red and blue lines&#10;&#10;Description automatically generated">
            <a:extLst>
              <a:ext uri="{FF2B5EF4-FFF2-40B4-BE49-F238E27FC236}">
                <a16:creationId xmlns:a16="http://schemas.microsoft.com/office/drawing/2014/main" id="{88548D0F-6D09-E021-E8D2-B5B3DF664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670" y="968975"/>
            <a:ext cx="4968330" cy="51571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4F0A69-2462-8EB8-EA3E-292C2EC3F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Collimation insertions in LHC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FD492F-23EF-48DB-D3F9-8F3E596ED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28C221-5BD7-F3FB-DCB7-7669E6E55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378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2B688-47D6-696A-0F5B-1009D2103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Summary of DS betatron cleaning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73A67-40A9-5819-5146-47B5E49BA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9"/>
          </a:xfrm>
        </p:spPr>
        <p:txBody>
          <a:bodyPr>
            <a:normAutofit/>
          </a:bodyPr>
          <a:lstStyle/>
          <a:p>
            <a:r>
              <a:rPr lang="sv-SE" sz="1600"/>
              <a:t>Significant worsening with relaxed settings (estimate only ~7 % worse than tight)</a:t>
            </a:r>
          </a:p>
          <a:p>
            <a:r>
              <a:rPr lang="sv-SE" sz="1600"/>
              <a:t>In general, significant improvement due to new optics!</a:t>
            </a:r>
            <a:endParaRPr lang="en-US" sz="1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663636-0E58-FCD1-5EA8-B4E54CC4B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 descr="A graph of a graph with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66F6A1C2-B701-A90F-17FD-E7802E0FCA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1852988"/>
            <a:ext cx="7235162" cy="43038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F0AF0E-051D-CEB7-3570-73979B80A6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8095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graph with lines and a black background&#10;&#10;Description automatically generated">
            <a:extLst>
              <a:ext uri="{FF2B5EF4-FFF2-40B4-BE49-F238E27FC236}">
                <a16:creationId xmlns:a16="http://schemas.microsoft.com/office/drawing/2014/main" id="{B847BD61-4FA8-32DC-5F66-6A1B98BF0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465" y="2995607"/>
            <a:ext cx="8172400" cy="33334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06EE43-0C99-B283-AE90-EEFBFCBC1E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Losses during ramp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8829E-AF1A-F121-4070-2DDAF7EB8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9"/>
          </a:xfrm>
        </p:spPr>
        <p:txBody>
          <a:bodyPr>
            <a:normAutofit/>
          </a:bodyPr>
          <a:lstStyle/>
          <a:p>
            <a:r>
              <a:rPr lang="sv-SE" sz="1800"/>
              <a:t>Changing optics in IR7 during ramp not done before</a:t>
            </a:r>
          </a:p>
          <a:p>
            <a:pPr lvl="1"/>
            <a:r>
              <a:rPr lang="sv-SE" sz="1400"/>
              <a:t>Spurious loss spikes at collimators?</a:t>
            </a:r>
          </a:p>
          <a:p>
            <a:r>
              <a:rPr lang="sv-SE" sz="1800"/>
              <a:t>Ramp with tight settings and low intensity beam:</a:t>
            </a:r>
          </a:p>
          <a:p>
            <a:pPr lvl="1"/>
            <a:r>
              <a:rPr lang="sv-SE" sz="1400"/>
              <a:t>Orbit well controlled and optics corrected</a:t>
            </a:r>
          </a:p>
          <a:p>
            <a:pPr lvl="1"/>
            <a:r>
              <a:rPr lang="sv-SE" sz="1400"/>
              <a:t>Similar lifetime to normal ramps</a:t>
            </a:r>
          </a:p>
          <a:p>
            <a:pPr lvl="1"/>
            <a:r>
              <a:rPr lang="sv-SE" sz="1400"/>
              <a:t>No significant loss spikes noted</a:t>
            </a:r>
          </a:p>
          <a:p>
            <a:r>
              <a:rPr lang="sv-SE" sz="1800"/>
              <a:t>Follow-up with high intensity beam required for further validation</a:t>
            </a:r>
          </a:p>
          <a:p>
            <a:pPr lvl="1"/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10DFFE-F869-0B0D-86BA-0F3F682B0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EFF297-22CC-6DF6-BFA7-FB09CE8C2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9783FA6-1767-8548-F1CF-42C0D42AE85C}"/>
              </a:ext>
            </a:extLst>
          </p:cNvPr>
          <p:cNvSpPr txBox="1"/>
          <p:nvPr/>
        </p:nvSpPr>
        <p:spPr>
          <a:xfrm>
            <a:off x="3950282" y="3267751"/>
            <a:ext cx="122341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loss maps</a:t>
            </a:r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9509D7D-2297-7A41-817B-1CC5B6E471D6}"/>
              </a:ext>
            </a:extLst>
          </p:cNvPr>
          <p:cNvCxnSpPr>
            <a:cxnSpLocks/>
          </p:cNvCxnSpPr>
          <p:nvPr/>
        </p:nvCxnSpPr>
        <p:spPr>
          <a:xfrm flipH="1">
            <a:off x="2771800" y="3483006"/>
            <a:ext cx="1169347" cy="1540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033FA0E-26BD-7EAF-4B11-E29A3F19FCEA}"/>
              </a:ext>
            </a:extLst>
          </p:cNvPr>
          <p:cNvCxnSpPr>
            <a:cxnSpLocks/>
          </p:cNvCxnSpPr>
          <p:nvPr/>
        </p:nvCxnSpPr>
        <p:spPr>
          <a:xfrm flipV="1">
            <a:off x="5173694" y="3267751"/>
            <a:ext cx="1990594" cy="2152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0322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7AF76-5CB7-4BFD-743F-2F1580405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416384" cy="720000"/>
          </a:xfrm>
        </p:spPr>
        <p:txBody>
          <a:bodyPr/>
          <a:lstStyle/>
          <a:p>
            <a:r>
              <a:rPr lang="sv-SE"/>
              <a:t>Impedance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FCAEF0-72B1-2894-02ED-53A6E2C076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9"/>
          </a:xfrm>
        </p:spPr>
        <p:txBody>
          <a:bodyPr>
            <a:normAutofit/>
          </a:bodyPr>
          <a:lstStyle/>
          <a:p>
            <a:r>
              <a:rPr lang="sv-SE" sz="2000"/>
              <a:t>Expecting &gt; 40 % gain in H and 10-20 % in V in HL-LHC*</a:t>
            </a:r>
          </a:p>
          <a:p>
            <a:r>
              <a:rPr lang="sv-SE" sz="2000"/>
              <a:t>Measurement results:</a:t>
            </a:r>
          </a:p>
          <a:p>
            <a:endParaRPr lang="sv-SE" sz="2000"/>
          </a:p>
          <a:p>
            <a:pPr marL="0" indent="0">
              <a:buNone/>
            </a:pPr>
            <a:endParaRPr lang="sv-SE" sz="2000"/>
          </a:p>
          <a:p>
            <a:r>
              <a:rPr lang="sv-SE" sz="2000"/>
              <a:t>B1H signal too noisy to measure due to unrelated HW issue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C3802F-DA33-CCA8-01DE-7D534CA9F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9" name="Picture 8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1963CC1F-5DF2-7203-F01A-32B970A3EF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842" y="3068960"/>
            <a:ext cx="2927350" cy="2927350"/>
          </a:xfrm>
          <a:prstGeom prst="rect">
            <a:avLst/>
          </a:prstGeom>
        </p:spPr>
      </p:pic>
      <p:pic>
        <p:nvPicPr>
          <p:cNvPr id="11" name="Picture 10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7C24BA09-A050-15BB-4847-4530C1694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192" y="3068960"/>
            <a:ext cx="2927350" cy="2927350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AA74027-C01B-3B34-63EC-EA6A609B52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670308"/>
              </p:ext>
            </p:extLst>
          </p:nvPr>
        </p:nvGraphicFramePr>
        <p:xfrm>
          <a:off x="1056167" y="1687116"/>
          <a:ext cx="652805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5610">
                  <a:extLst>
                    <a:ext uri="{9D8B030D-6E8A-4147-A177-3AD203B41FA5}">
                      <a16:colId xmlns:a16="http://schemas.microsoft.com/office/drawing/2014/main" val="2060077942"/>
                    </a:ext>
                  </a:extLst>
                </a:gridCol>
                <a:gridCol w="1305610">
                  <a:extLst>
                    <a:ext uri="{9D8B030D-6E8A-4147-A177-3AD203B41FA5}">
                      <a16:colId xmlns:a16="http://schemas.microsoft.com/office/drawing/2014/main" val="1291596566"/>
                    </a:ext>
                  </a:extLst>
                </a:gridCol>
                <a:gridCol w="1305610">
                  <a:extLst>
                    <a:ext uri="{9D8B030D-6E8A-4147-A177-3AD203B41FA5}">
                      <a16:colId xmlns:a16="http://schemas.microsoft.com/office/drawing/2014/main" val="902076644"/>
                    </a:ext>
                  </a:extLst>
                </a:gridCol>
                <a:gridCol w="1305610">
                  <a:extLst>
                    <a:ext uri="{9D8B030D-6E8A-4147-A177-3AD203B41FA5}">
                      <a16:colId xmlns:a16="http://schemas.microsoft.com/office/drawing/2014/main" val="869553849"/>
                    </a:ext>
                  </a:extLst>
                </a:gridCol>
                <a:gridCol w="1305610">
                  <a:extLst>
                    <a:ext uri="{9D8B030D-6E8A-4147-A177-3AD203B41FA5}">
                      <a16:colId xmlns:a16="http://schemas.microsoft.com/office/drawing/2014/main" val="1316053215"/>
                    </a:ext>
                  </a:extLst>
                </a:gridCol>
              </a:tblGrid>
              <a:tr h="34060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B1H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B1V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B2H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/>
                        <a:t>B2V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6329"/>
                  </a:ext>
                </a:extLst>
              </a:tr>
              <a:tr h="340601">
                <a:tc>
                  <a:txBody>
                    <a:bodyPr/>
                    <a:lstStyle/>
                    <a:p>
                      <a:r>
                        <a:rPr lang="sv-SE"/>
                        <a:t>IR7 MD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>
                          <a:solidFill>
                            <a:srgbClr val="FFC000"/>
                          </a:solidFill>
                        </a:rPr>
                        <a:t>4 %</a:t>
                      </a:r>
                      <a:endParaRPr lang="en-US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>
                          <a:solidFill>
                            <a:srgbClr val="00B050"/>
                          </a:solidFill>
                        </a:rPr>
                        <a:t>26 %</a:t>
                      </a:r>
                      <a:endParaRPr lang="en-US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>
                          <a:solidFill>
                            <a:srgbClr val="00B050"/>
                          </a:solidFill>
                        </a:rPr>
                        <a:t>33 %</a:t>
                      </a:r>
                      <a:endParaRPr lang="en-US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>
                          <a:solidFill>
                            <a:srgbClr val="00B050"/>
                          </a:solidFill>
                        </a:rPr>
                        <a:t>19 %</a:t>
                      </a:r>
                      <a:endParaRPr lang="en-US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212402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1B1D0C61-8A01-5AF4-79EC-8E8D13511C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3B7634-E60A-2523-A62E-766899E5C949}"/>
              </a:ext>
            </a:extLst>
          </p:cNvPr>
          <p:cNvSpPr txBox="1"/>
          <p:nvPr/>
        </p:nvSpPr>
        <p:spPr>
          <a:xfrm>
            <a:off x="3750164" y="5877272"/>
            <a:ext cx="4918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/>
              <a:t>* L. Giacomel</a:t>
            </a:r>
            <a:br>
              <a:rPr lang="sv-SE" sz="1400"/>
            </a:br>
            <a:r>
              <a:rPr lang="sv-SE" sz="1400"/>
              <a:t>https://indico.cern.ch/event/1421594/contributions/5979671/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2099876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F6855-32B4-5793-79D5-32A74AD39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964" y="2709000"/>
            <a:ext cx="7920000" cy="720000"/>
          </a:xfrm>
        </p:spPr>
        <p:txBody>
          <a:bodyPr/>
          <a:lstStyle/>
          <a:p>
            <a:r>
              <a:rPr lang="sv-SE"/>
              <a:t>Simulation software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24C781-4DBE-2F54-1F9A-C052605E1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551A44-7D16-F3A6-E413-0D1EBA0C5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9661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DAF1-C5BE-9971-0A01-C7B442CB9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Xsuite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F9C16-3550-B96E-6CC7-465E6EC200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1800"/>
              <a:t>Suite of python libraries for comprehensive accelerator simulations</a:t>
            </a:r>
          </a:p>
          <a:p>
            <a:r>
              <a:rPr lang="sv-SE" sz="1800"/>
              <a:t>Interface in python – user-friendly and modular, flexible design</a:t>
            </a:r>
          </a:p>
          <a:p>
            <a:r>
              <a:rPr lang="sv-SE" sz="1800"/>
              <a:t>Tracking and other low-level functions in C – faster than SixTrack</a:t>
            </a:r>
          </a:p>
          <a:p>
            <a:r>
              <a:rPr lang="sv-SE" sz="1800"/>
              <a:t>Main developers: G. Iadarola, R. de Maria, S. Lopaciuk</a:t>
            </a:r>
            <a:endParaRPr lang="en-US" sz="18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7BC347-56B4-E882-C2DA-24FC657C9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E4CB5A-8A6A-54F1-61DA-F21884FABE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854"/>
          <a:stretch/>
        </p:blipFill>
        <p:spPr>
          <a:xfrm>
            <a:off x="1331640" y="2564904"/>
            <a:ext cx="5991440" cy="3420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CA6555-70A7-B7E7-4244-A85376911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8654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6EC7A-C049-A1F7-9C18-01992B57D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Xcoll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AFAA7-9461-C0B2-2F15-0F97AD326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26504"/>
            <a:ext cx="7920000" cy="4906963"/>
          </a:xfrm>
        </p:spPr>
        <p:txBody>
          <a:bodyPr>
            <a:normAutofit/>
          </a:bodyPr>
          <a:lstStyle/>
          <a:p>
            <a:r>
              <a:rPr lang="sv-SE" sz="1600"/>
              <a:t>Module dedicated to collimation studies</a:t>
            </a:r>
          </a:p>
          <a:p>
            <a:r>
              <a:rPr lang="sv-SE" sz="1600"/>
              <a:t>Handles collimators, aperture models, particle losses</a:t>
            </a:r>
          </a:p>
          <a:p>
            <a:r>
              <a:rPr lang="sv-SE" sz="1600"/>
              <a:t>Particle-matter interaction codes:</a:t>
            </a:r>
          </a:p>
          <a:p>
            <a:pPr lvl="1"/>
            <a:r>
              <a:rPr lang="sv-SE" sz="1200" b="1"/>
              <a:t>Everest</a:t>
            </a:r>
            <a:r>
              <a:rPr lang="sv-SE" sz="1200"/>
              <a:t> – successor to K2, the internal scattering model in SixTrack</a:t>
            </a:r>
          </a:p>
          <a:p>
            <a:pPr lvl="1"/>
            <a:r>
              <a:rPr lang="sv-SE" sz="1200" b="1"/>
              <a:t>FLUKA</a:t>
            </a:r>
            <a:r>
              <a:rPr lang="sv-SE" sz="1200"/>
              <a:t> – via a TCP/IP coupling</a:t>
            </a:r>
          </a:p>
          <a:p>
            <a:pPr lvl="1"/>
            <a:r>
              <a:rPr lang="sv-SE" sz="1200" b="1"/>
              <a:t>GEANT4</a:t>
            </a:r>
            <a:r>
              <a:rPr lang="sv-SE" sz="1200"/>
              <a:t> – via pybind11 and </a:t>
            </a:r>
            <a:r>
              <a:rPr lang="sv-SE" sz="1200" b="1"/>
              <a:t>BDSIM </a:t>
            </a:r>
            <a:r>
              <a:rPr lang="sv-SE" sz="1200"/>
              <a:t>(coupling created by </a:t>
            </a:r>
            <a:r>
              <a:rPr lang="sv-SE" sz="1200" b="1"/>
              <a:t>A. Abramov</a:t>
            </a:r>
            <a:r>
              <a:rPr lang="sv-SE" sz="1200"/>
              <a:t>)</a:t>
            </a:r>
            <a:endParaRPr lang="sv-SE" sz="1200" b="1"/>
          </a:p>
          <a:p>
            <a:r>
              <a:rPr lang="sv-SE" sz="1600"/>
              <a:t>Tracked particle encounters collimator </a:t>
            </a:r>
            <a:r>
              <a:rPr lang="sv-SE" sz="1600">
                <a:sym typeface="Wingdings" panose="05000000000000000000" pitchFamily="2" charset="2"/>
              </a:rPr>
              <a:t></a:t>
            </a:r>
            <a:r>
              <a:rPr lang="sv-SE" sz="1600"/>
              <a:t> scattering module</a:t>
            </a:r>
            <a:br>
              <a:rPr lang="sv-SE" sz="1600"/>
            </a:br>
            <a:r>
              <a:rPr lang="sv-SE" sz="1600">
                <a:sym typeface="Wingdings" panose="05000000000000000000" pitchFamily="2" charset="2"/>
              </a:rPr>
              <a:t></a:t>
            </a:r>
            <a:r>
              <a:rPr lang="sv-SE" sz="1600"/>
              <a:t> energy loss and collimator impact locations </a:t>
            </a:r>
            <a:br>
              <a:rPr lang="sv-SE" sz="1600"/>
            </a:br>
            <a:r>
              <a:rPr lang="sv-SE" sz="1600">
                <a:sym typeface="Wingdings" panose="05000000000000000000" pitchFamily="2" charset="2"/>
              </a:rPr>
              <a:t> </a:t>
            </a:r>
            <a:r>
              <a:rPr lang="sv-SE" sz="1600"/>
              <a:t>secondary particles are generated</a:t>
            </a:r>
            <a:br>
              <a:rPr lang="sv-SE" sz="1600"/>
            </a:br>
            <a:r>
              <a:rPr lang="sv-SE" sz="1600">
                <a:sym typeface="Wingdings" panose="05000000000000000000" pitchFamily="2" charset="2"/>
              </a:rPr>
              <a:t> </a:t>
            </a:r>
            <a:r>
              <a:rPr lang="sv-SE" sz="1600"/>
              <a:t>surviving particles back to Xtrack for further tracking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521D7-AE03-01E3-DFDC-DFE78F82E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937BD8-BE09-07E2-087C-F72890FEA8FC}"/>
              </a:ext>
            </a:extLst>
          </p:cNvPr>
          <p:cNvSpPr txBox="1"/>
          <p:nvPr/>
        </p:nvSpPr>
        <p:spPr>
          <a:xfrm>
            <a:off x="4874591" y="6421978"/>
            <a:ext cx="3630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Main developer: F. Van der Veken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99C2D8-1474-E80B-A862-BEB0B0FFE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5570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6EC7A-C049-A1F7-9C18-01992B57D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Xcoll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AFAA7-9461-C0B2-2F15-0F97AD326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26504"/>
            <a:ext cx="7920000" cy="4906963"/>
          </a:xfrm>
        </p:spPr>
        <p:txBody>
          <a:bodyPr>
            <a:normAutofit/>
          </a:bodyPr>
          <a:lstStyle/>
          <a:p>
            <a:r>
              <a:rPr lang="sv-SE" sz="1600"/>
              <a:t>Module dedicated to collimation studies</a:t>
            </a:r>
          </a:p>
          <a:p>
            <a:r>
              <a:rPr lang="sv-SE" sz="1600"/>
              <a:t>Handles collimators, aperture models, particle losses</a:t>
            </a:r>
          </a:p>
          <a:p>
            <a:r>
              <a:rPr lang="sv-SE" sz="1600"/>
              <a:t>Particle-matter interaction codes:</a:t>
            </a:r>
          </a:p>
          <a:p>
            <a:pPr lvl="1"/>
            <a:r>
              <a:rPr lang="sv-SE" sz="1200" b="1"/>
              <a:t>Everest</a:t>
            </a:r>
            <a:r>
              <a:rPr lang="sv-SE" sz="1200"/>
              <a:t> – successor to K2, the internal scattering model in SixTrack</a:t>
            </a:r>
          </a:p>
          <a:p>
            <a:pPr lvl="1"/>
            <a:r>
              <a:rPr lang="sv-SE" sz="1200" b="1"/>
              <a:t>FLUKA</a:t>
            </a:r>
            <a:r>
              <a:rPr lang="sv-SE" sz="1200"/>
              <a:t> – via a TCP/IP coupling</a:t>
            </a:r>
          </a:p>
          <a:p>
            <a:pPr lvl="1"/>
            <a:r>
              <a:rPr lang="sv-SE" sz="1200" b="1"/>
              <a:t>GEANT4</a:t>
            </a:r>
            <a:r>
              <a:rPr lang="sv-SE" sz="1200"/>
              <a:t> – via pybind11 and </a:t>
            </a:r>
            <a:r>
              <a:rPr lang="sv-SE" sz="1200" b="1"/>
              <a:t>BDSIM </a:t>
            </a:r>
            <a:r>
              <a:rPr lang="sv-SE" sz="1200"/>
              <a:t>(coupling created by </a:t>
            </a:r>
            <a:r>
              <a:rPr lang="sv-SE" sz="1200" b="1"/>
              <a:t>A. Abramov</a:t>
            </a:r>
            <a:r>
              <a:rPr lang="sv-SE" sz="1200"/>
              <a:t>)</a:t>
            </a:r>
          </a:p>
          <a:p>
            <a:r>
              <a:rPr lang="sv-SE" sz="1600"/>
              <a:t>Tracked particle encounters collimator </a:t>
            </a:r>
            <a:r>
              <a:rPr lang="sv-SE" sz="1600">
                <a:sym typeface="Wingdings" panose="05000000000000000000" pitchFamily="2" charset="2"/>
              </a:rPr>
              <a:t></a:t>
            </a:r>
            <a:r>
              <a:rPr lang="sv-SE" sz="1600"/>
              <a:t> scattering module</a:t>
            </a:r>
            <a:br>
              <a:rPr lang="sv-SE" sz="1600"/>
            </a:br>
            <a:r>
              <a:rPr lang="sv-SE" sz="1600">
                <a:sym typeface="Wingdings" panose="05000000000000000000" pitchFamily="2" charset="2"/>
              </a:rPr>
              <a:t></a:t>
            </a:r>
            <a:r>
              <a:rPr lang="sv-SE" sz="1600"/>
              <a:t> energy loss and collimator impact locations </a:t>
            </a:r>
            <a:br>
              <a:rPr lang="sv-SE" sz="1600"/>
            </a:br>
            <a:r>
              <a:rPr lang="sv-SE" sz="1600">
                <a:sym typeface="Wingdings" panose="05000000000000000000" pitchFamily="2" charset="2"/>
              </a:rPr>
              <a:t> </a:t>
            </a:r>
            <a:r>
              <a:rPr lang="sv-SE" sz="1600"/>
              <a:t>secondary particles are generated</a:t>
            </a:r>
            <a:br>
              <a:rPr lang="sv-SE" sz="1600"/>
            </a:br>
            <a:r>
              <a:rPr lang="sv-SE" sz="1600">
                <a:sym typeface="Wingdings" panose="05000000000000000000" pitchFamily="2" charset="2"/>
              </a:rPr>
              <a:t> </a:t>
            </a:r>
            <a:r>
              <a:rPr lang="sv-SE" sz="1600"/>
              <a:t>surviving particles back to Xtrack for further tracking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3521D7-AE03-01E3-DFDC-DFE78F82E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330DBB-BD14-4F69-605C-E7DF9FA73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25" y="3564498"/>
            <a:ext cx="8029575" cy="17240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21608E-5589-DDC1-189C-1465A5AA289D}"/>
              </a:ext>
            </a:extLst>
          </p:cNvPr>
          <p:cNvSpPr txBox="1"/>
          <p:nvPr/>
        </p:nvSpPr>
        <p:spPr>
          <a:xfrm>
            <a:off x="395536" y="5510301"/>
            <a:ext cx="338437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replace by xc.Geant4Collimator for BDSIM instead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937BD8-BE09-07E2-087C-F72890FEA8FC}"/>
              </a:ext>
            </a:extLst>
          </p:cNvPr>
          <p:cNvSpPr txBox="1"/>
          <p:nvPr/>
        </p:nvSpPr>
        <p:spPr>
          <a:xfrm>
            <a:off x="4874591" y="6421978"/>
            <a:ext cx="3630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Main developer: F. Van der Veken</a:t>
            </a:r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9F7DF4A-D5C8-BCC0-A1A9-2392AE2C9E6F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1907704" y="4869160"/>
            <a:ext cx="180020" cy="6411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E199C2D8-1474-E80B-A862-BEB0B0FFE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7693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DAFE5-8159-AC86-F11E-E69EEB5DA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Example loss map with BDSIM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6F3C4-4833-D89D-00E7-7B4CC224B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/>
              <a:t>Run a lossmap in the LHC</a:t>
            </a:r>
            <a:endParaRPr lang="en-US" sz="20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2318AB-7A60-12DE-11F4-7B516C133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7" name="Picture 6" descr="A computer screen shot of a program code&#10;&#10;Description automatically generated">
            <a:extLst>
              <a:ext uri="{FF2B5EF4-FFF2-40B4-BE49-F238E27FC236}">
                <a16:creationId xmlns:a16="http://schemas.microsoft.com/office/drawing/2014/main" id="{46AF7A7E-8BC4-B718-7C7B-E04A985C1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83" y="1653980"/>
            <a:ext cx="7524328" cy="45238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7EEEE9-08A0-D79F-3260-5F680B1DB4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2635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6F3C4-4833-D89D-00E7-7B4CC224B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/>
              <a:t>Run a lossmap in the LHC</a:t>
            </a:r>
            <a:endParaRPr lang="en-US" sz="20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2318AB-7A60-12DE-11F4-7B516C133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7" name="Picture 6" descr="A computer screen shot of a program code&#10;&#10;Description automatically generated">
            <a:extLst>
              <a:ext uri="{FF2B5EF4-FFF2-40B4-BE49-F238E27FC236}">
                <a16:creationId xmlns:a16="http://schemas.microsoft.com/office/drawing/2014/main" id="{46AF7A7E-8BC4-B718-7C7B-E04A985C1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83" y="1653980"/>
            <a:ext cx="7524328" cy="45238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AAECEF-DB5B-5C8A-5A5A-38F7FE084B76}"/>
              </a:ext>
            </a:extLst>
          </p:cNvPr>
          <p:cNvSpPr txBox="1"/>
          <p:nvPr/>
        </p:nvSpPr>
        <p:spPr>
          <a:xfrm>
            <a:off x="5760111" y="1334780"/>
            <a:ext cx="180024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LHC lattice with all the optics</a:t>
            </a:r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21E6B48-7CDE-9283-7354-A3E8E8EA9815}"/>
              </a:ext>
            </a:extLst>
          </p:cNvPr>
          <p:cNvCxnSpPr/>
          <p:nvPr/>
        </p:nvCxnSpPr>
        <p:spPr>
          <a:xfrm flipH="1">
            <a:off x="5218500" y="1981111"/>
            <a:ext cx="541611" cy="5837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02E0CFBC-CABD-3578-13E4-F9EAEB083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DCFC8672-9B25-6F79-E089-1D000157A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sv-SE"/>
              <a:t>Example loss map with BDSIM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862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6F3C4-4833-D89D-00E7-7B4CC224B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/>
              <a:t>Run a lossmap in the LHC</a:t>
            </a:r>
            <a:endParaRPr lang="en-US" sz="20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2318AB-7A60-12DE-11F4-7B516C133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7" name="Picture 6" descr="A computer screen shot of a program code&#10;&#10;Description automatically generated">
            <a:extLst>
              <a:ext uri="{FF2B5EF4-FFF2-40B4-BE49-F238E27FC236}">
                <a16:creationId xmlns:a16="http://schemas.microsoft.com/office/drawing/2014/main" id="{46AF7A7E-8BC4-B718-7C7B-E04A985C1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83" y="1653980"/>
            <a:ext cx="7524328" cy="45238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8F952D-E174-3926-0C7E-65678D910A4C}"/>
              </a:ext>
            </a:extLst>
          </p:cNvPr>
          <p:cNvSpPr txBox="1"/>
          <p:nvPr/>
        </p:nvSpPr>
        <p:spPr>
          <a:xfrm>
            <a:off x="5793786" y="1334780"/>
            <a:ext cx="1800241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Database of collimators and their settings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ADB8930-25EC-29C2-84BE-8BB180712BA5}"/>
              </a:ext>
            </a:extLst>
          </p:cNvPr>
          <p:cNvCxnSpPr>
            <a:cxnSpLocks/>
          </p:cNvCxnSpPr>
          <p:nvPr/>
        </p:nvCxnSpPr>
        <p:spPr>
          <a:xfrm flipH="1">
            <a:off x="5652120" y="2258110"/>
            <a:ext cx="141666" cy="5228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43342494-9FC1-FAA5-B430-8A0A489EE8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3DBE023-AB44-823E-299C-4F479CF0D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sv-SE"/>
              <a:t>Example loss map with BDSIM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16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ircular diagram with red and blue lines&#10;&#10;Description automatically generated">
            <a:extLst>
              <a:ext uri="{FF2B5EF4-FFF2-40B4-BE49-F238E27FC236}">
                <a16:creationId xmlns:a16="http://schemas.microsoft.com/office/drawing/2014/main" id="{88548D0F-6D09-E021-E8D2-B5B3DF664E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670" y="968975"/>
            <a:ext cx="4968330" cy="51571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A4F0A69-2462-8EB8-EA3E-292C2EC3F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Collimation insertions in LHC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54445-9D21-E3F4-C3D8-F4F905303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138473"/>
            <a:ext cx="3924150" cy="2304256"/>
          </a:xfrm>
        </p:spPr>
        <p:txBody>
          <a:bodyPr>
            <a:normAutofit/>
          </a:bodyPr>
          <a:lstStyle/>
          <a:p>
            <a:r>
              <a:rPr lang="sv-SE" sz="2400" dirty="0" err="1"/>
              <a:t>Momentum</a:t>
            </a:r>
            <a:r>
              <a:rPr lang="sv-SE" sz="2400" dirty="0"/>
              <a:t> </a:t>
            </a:r>
            <a:r>
              <a:rPr lang="sv-SE" sz="2400" dirty="0" err="1"/>
              <a:t>cleaning</a:t>
            </a:r>
            <a:r>
              <a:rPr lang="sv-SE" sz="2400" dirty="0"/>
              <a:t> (</a:t>
            </a:r>
            <a:r>
              <a:rPr lang="sv-SE" sz="2400" dirty="0">
                <a:solidFill>
                  <a:srgbClr val="7030A0"/>
                </a:solidFill>
              </a:rPr>
              <a:t>IR3</a:t>
            </a:r>
            <a:r>
              <a:rPr lang="sv-SE" sz="2400" dirty="0"/>
              <a:t>)</a:t>
            </a:r>
          </a:p>
          <a:p>
            <a:pPr lvl="1"/>
            <a:r>
              <a:rPr lang="sv-SE" sz="2000" dirty="0" err="1"/>
              <a:t>Particles</a:t>
            </a:r>
            <a:r>
              <a:rPr lang="sv-SE" sz="2000" dirty="0"/>
              <a:t> </a:t>
            </a:r>
            <a:r>
              <a:rPr lang="sv-SE" sz="2000" dirty="0" err="1"/>
              <a:t>with</a:t>
            </a:r>
            <a:r>
              <a:rPr lang="sv-SE" sz="2000" dirty="0"/>
              <a:t> </a:t>
            </a:r>
            <a:r>
              <a:rPr lang="sv-SE" sz="2000" dirty="0" err="1"/>
              <a:t>large</a:t>
            </a:r>
            <a:r>
              <a:rPr lang="sv-SE" sz="2000" dirty="0"/>
              <a:t> </a:t>
            </a:r>
            <a:r>
              <a:rPr lang="sv-SE" sz="2000" dirty="0" err="1"/>
              <a:t>momentum</a:t>
            </a:r>
            <a:r>
              <a:rPr lang="sv-SE" sz="2000" dirty="0"/>
              <a:t> offsets</a:t>
            </a:r>
          </a:p>
          <a:p>
            <a:r>
              <a:rPr lang="sv-SE" sz="2400" dirty="0"/>
              <a:t>Betatron </a:t>
            </a:r>
            <a:r>
              <a:rPr lang="sv-SE" sz="2400" dirty="0" err="1"/>
              <a:t>cleaning</a:t>
            </a:r>
            <a:r>
              <a:rPr lang="sv-SE" sz="2400" dirty="0"/>
              <a:t> (</a:t>
            </a:r>
            <a:r>
              <a:rPr lang="sv-SE" sz="2400" dirty="0">
                <a:solidFill>
                  <a:srgbClr val="008000"/>
                </a:solidFill>
              </a:rPr>
              <a:t>IR7</a:t>
            </a:r>
            <a:r>
              <a:rPr lang="sv-SE" sz="2400" dirty="0"/>
              <a:t>)</a:t>
            </a:r>
          </a:p>
          <a:p>
            <a:pPr lvl="1"/>
            <a:r>
              <a:rPr lang="sv-SE" sz="2000" dirty="0" err="1"/>
              <a:t>Particles</a:t>
            </a:r>
            <a:r>
              <a:rPr lang="sv-SE" sz="2000" dirty="0"/>
              <a:t> </a:t>
            </a:r>
            <a:r>
              <a:rPr lang="sv-SE" sz="2000" dirty="0" err="1"/>
              <a:t>with</a:t>
            </a:r>
            <a:r>
              <a:rPr lang="sv-SE" sz="2000" dirty="0"/>
              <a:t> </a:t>
            </a:r>
            <a:r>
              <a:rPr lang="sv-SE" sz="2000" dirty="0" err="1"/>
              <a:t>large</a:t>
            </a:r>
            <a:r>
              <a:rPr lang="sv-SE" sz="2000" dirty="0"/>
              <a:t> </a:t>
            </a:r>
            <a:br>
              <a:rPr lang="sv-SE" sz="2000" dirty="0"/>
            </a:br>
            <a:r>
              <a:rPr lang="sv-SE" sz="2000" dirty="0"/>
              <a:t>betatron </a:t>
            </a:r>
            <a:r>
              <a:rPr lang="sv-SE" sz="2000" dirty="0" err="1"/>
              <a:t>amplitudes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FD492F-23EF-48DB-D3F9-8F3E596ED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10" name="Table 10">
            <a:extLst>
              <a:ext uri="{FF2B5EF4-FFF2-40B4-BE49-F238E27FC236}">
                <a16:creationId xmlns:a16="http://schemas.microsoft.com/office/drawing/2014/main" id="{840F6143-194F-A86D-94F3-0645A4953A3C}"/>
              </a:ext>
            </a:extLst>
          </p:cNvPr>
          <p:cNvGraphicFramePr>
            <a:graphicFrameLocks noGrp="1"/>
          </p:cNvGraphicFramePr>
          <p:nvPr/>
        </p:nvGraphicFramePr>
        <p:xfrm>
          <a:off x="134809" y="4221088"/>
          <a:ext cx="3924151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3830">
                  <a:extLst>
                    <a:ext uri="{9D8B030D-6E8A-4147-A177-3AD203B41FA5}">
                      <a16:colId xmlns:a16="http://schemas.microsoft.com/office/drawing/2014/main" val="2990901991"/>
                    </a:ext>
                  </a:extLst>
                </a:gridCol>
                <a:gridCol w="694687">
                  <a:extLst>
                    <a:ext uri="{9D8B030D-6E8A-4147-A177-3AD203B41FA5}">
                      <a16:colId xmlns:a16="http://schemas.microsoft.com/office/drawing/2014/main" val="1645692046"/>
                    </a:ext>
                  </a:extLst>
                </a:gridCol>
                <a:gridCol w="824596">
                  <a:extLst>
                    <a:ext uri="{9D8B030D-6E8A-4147-A177-3AD203B41FA5}">
                      <a16:colId xmlns:a16="http://schemas.microsoft.com/office/drawing/2014/main" val="509456653"/>
                    </a:ext>
                  </a:extLst>
                </a:gridCol>
                <a:gridCol w="981038">
                  <a:extLst>
                    <a:ext uri="{9D8B030D-6E8A-4147-A177-3AD203B41FA5}">
                      <a16:colId xmlns:a16="http://schemas.microsoft.com/office/drawing/2014/main" val="1201742874"/>
                    </a:ext>
                  </a:extLst>
                </a:gridCol>
              </a:tblGrid>
              <a:tr h="180559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LHC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HL-LHC 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7699083"/>
                  </a:ext>
                </a:extLst>
              </a:tr>
              <a:tr h="180559">
                <a:tc>
                  <a:txBody>
                    <a:bodyPr/>
                    <a:lstStyle/>
                    <a:p>
                      <a:r>
                        <a:rPr lang="en-US" sz="1400" dirty="0"/>
                        <a:t>Bunch intensity [p+]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1.4-1.6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052691"/>
                  </a:ext>
                </a:extLst>
              </a:tr>
              <a:tr h="155187">
                <a:tc>
                  <a:txBody>
                    <a:bodyPr/>
                    <a:lstStyle/>
                    <a:p>
                      <a:r>
                        <a:rPr lang="en-US" sz="1400" dirty="0"/>
                        <a:t>Energy [GeV]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0234651"/>
                  </a:ext>
                </a:extLst>
              </a:tr>
              <a:tr h="257941">
                <a:tc>
                  <a:txBody>
                    <a:bodyPr/>
                    <a:lstStyle/>
                    <a:p>
                      <a:r>
                        <a:rPr lang="en-US" sz="1400" dirty="0"/>
                        <a:t>Stored beam energy [MJ]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678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727052"/>
                  </a:ext>
                </a:extLst>
              </a:tr>
            </a:tbl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60CF2007-AC98-2FBE-DD0E-B8446FFB84EC}"/>
              </a:ext>
            </a:extLst>
          </p:cNvPr>
          <p:cNvSpPr/>
          <p:nvPr/>
        </p:nvSpPr>
        <p:spPr>
          <a:xfrm>
            <a:off x="4175670" y="2290601"/>
            <a:ext cx="1332434" cy="2304256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6C4E6-A461-5A42-8CA6-8D31914089AD}"/>
              </a:ext>
            </a:extLst>
          </p:cNvPr>
          <p:cNvSpPr txBox="1"/>
          <p:nvPr/>
        </p:nvSpPr>
        <p:spPr>
          <a:xfrm>
            <a:off x="4191015" y="1979548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>
                <a:solidFill>
                  <a:srgbClr val="7030A0"/>
                </a:solidFill>
              </a:rPr>
              <a:t>IR3</a:t>
            </a:r>
            <a:endParaRPr lang="en-US" b="1">
              <a:solidFill>
                <a:srgbClr val="7030A0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5FDF562-AAE7-5D53-70EB-90E43E87EE83}"/>
              </a:ext>
            </a:extLst>
          </p:cNvPr>
          <p:cNvSpPr/>
          <p:nvPr/>
        </p:nvSpPr>
        <p:spPr>
          <a:xfrm>
            <a:off x="7797246" y="2348880"/>
            <a:ext cx="1332434" cy="2304256"/>
          </a:xfrm>
          <a:prstGeom prst="ellipse">
            <a:avLst/>
          </a:prstGeom>
          <a:noFill/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E2669F-968E-7B95-ADE4-8DC18076CB13}"/>
              </a:ext>
            </a:extLst>
          </p:cNvPr>
          <p:cNvSpPr txBox="1"/>
          <p:nvPr/>
        </p:nvSpPr>
        <p:spPr>
          <a:xfrm>
            <a:off x="8543246" y="2060848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>
                <a:solidFill>
                  <a:srgbClr val="008000"/>
                </a:solidFill>
              </a:rPr>
              <a:t>IR7</a:t>
            </a:r>
            <a:endParaRPr lang="en-US" b="1">
              <a:solidFill>
                <a:srgbClr val="008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7D951E-01CC-0C66-8C08-D283F9DE6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9229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6F3C4-4833-D89D-00E7-7B4CC224B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/>
              <a:t>Run a lossmap in the LHC</a:t>
            </a:r>
            <a:endParaRPr lang="en-US" sz="20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2318AB-7A60-12DE-11F4-7B516C133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7" name="Picture 6" descr="A computer screen shot of a program code&#10;&#10;Description automatically generated">
            <a:extLst>
              <a:ext uri="{FF2B5EF4-FFF2-40B4-BE49-F238E27FC236}">
                <a16:creationId xmlns:a16="http://schemas.microsoft.com/office/drawing/2014/main" id="{46AF7A7E-8BC4-B718-7C7B-E04A985C1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83" y="1653980"/>
            <a:ext cx="7524328" cy="45238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3892F3-DACA-0AF4-85A7-BB5BB2425724}"/>
              </a:ext>
            </a:extLst>
          </p:cNvPr>
          <p:cNvSpPr txBox="1"/>
          <p:nvPr/>
        </p:nvSpPr>
        <p:spPr>
          <a:xfrm>
            <a:off x="971600" y="2757037"/>
            <a:ext cx="2916344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/>
              <a:t>gmad input file with beam, physics list and material definitions</a:t>
            </a:r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C6502B2-C70C-ADB9-0C29-AC1D0441DAE3}"/>
              </a:ext>
            </a:extLst>
          </p:cNvPr>
          <p:cNvCxnSpPr>
            <a:cxnSpLocks/>
          </p:cNvCxnSpPr>
          <p:nvPr/>
        </p:nvCxnSpPr>
        <p:spPr>
          <a:xfrm>
            <a:off x="3887944" y="3672681"/>
            <a:ext cx="828072" cy="7644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9695D6F1-AB70-8E41-8AE2-536BA026DE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67299"/>
            <a:ext cx="9144000" cy="11888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526A3FB-66FF-16E6-186C-8B93D4AB78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256DD72E-442C-7933-6A1A-3BD7262A6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sv-SE"/>
              <a:t>Example loss map with BDSIM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4550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46F3C4-4833-D89D-00E7-7B4CC224B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/>
              <a:t>Run a lossmap in the LHC</a:t>
            </a:r>
            <a:endParaRPr lang="en-US" sz="20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2318AB-7A60-12DE-11F4-7B516C133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7" name="Picture 6" descr="A computer screen shot of a program code&#10;&#10;Description automatically generated">
            <a:extLst>
              <a:ext uri="{FF2B5EF4-FFF2-40B4-BE49-F238E27FC236}">
                <a16:creationId xmlns:a16="http://schemas.microsoft.com/office/drawing/2014/main" id="{46AF7A7E-8BC4-B718-7C7B-E04A985C1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683" y="1653980"/>
            <a:ext cx="7524328" cy="45238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2A0046-505E-7F02-9BFF-2C797ACCD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66936B2-BD21-6F35-BA74-8CBE4B7E3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</p:spPr>
        <p:txBody>
          <a:bodyPr/>
          <a:lstStyle/>
          <a:p>
            <a:r>
              <a:rPr lang="sv-SE"/>
              <a:t>Example loss map with BDSIM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9852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043504-71F6-FB30-6F45-D7CFFFCEE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637D489-D554-099A-1F01-69FA86502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Current status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2F3C3-DBB4-4DE6-AADB-B4DA4307C9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900000"/>
            <a:ext cx="8723272" cy="5226163"/>
          </a:xfrm>
        </p:spPr>
        <p:txBody>
          <a:bodyPr>
            <a:normAutofit/>
          </a:bodyPr>
          <a:lstStyle/>
          <a:p>
            <a:r>
              <a:rPr lang="sv-SE" sz="1800"/>
              <a:t>Release expected in January</a:t>
            </a:r>
          </a:p>
          <a:p>
            <a:r>
              <a:rPr lang="sv-SE" sz="1800"/>
              <a:t>Used in full production for FCC-ee collimation studies (G. Broggi / G. Nigrelli)</a:t>
            </a:r>
          </a:p>
          <a:p>
            <a:r>
              <a:rPr lang="sv-SE" sz="1800"/>
              <a:t>Ongoing effort to benchmark Xcoll-BDSIM with measured data</a:t>
            </a:r>
          </a:p>
          <a:p>
            <a:pPr lvl="1"/>
            <a:r>
              <a:rPr lang="sv-SE" sz="1600"/>
              <a:t>Super KEKB: Xsuite optics model being developed (J. Salvesen, G. Iadarola, G. Broggi)</a:t>
            </a:r>
            <a:endParaRPr lang="en-US" sz="160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DC1B4A-741E-A753-E949-1F358CA4E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3348A0-5F83-7622-2804-17F25FEF6FB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55576" y="2132856"/>
            <a:ext cx="7516080" cy="42804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D82A22-4A7D-A523-00DF-B6AF0CD2DCC3}"/>
              </a:ext>
            </a:extLst>
          </p:cNvPr>
          <p:cNvSpPr txBox="1"/>
          <p:nvPr/>
        </p:nvSpPr>
        <p:spPr>
          <a:xfrm>
            <a:off x="6660232" y="6060546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G. Broggi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751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845AA-FB08-7794-361C-33DE54054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Conclusions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3FCEF-B31B-D4EB-6305-3BF082202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52736"/>
            <a:ext cx="7920000" cy="5073431"/>
          </a:xfrm>
        </p:spPr>
        <p:txBody>
          <a:bodyPr>
            <a:normAutofit/>
          </a:bodyPr>
          <a:lstStyle/>
          <a:p>
            <a:r>
              <a:rPr lang="sv-SE" sz="2000"/>
              <a:t>Collimation optics changed for first time in LHC</a:t>
            </a:r>
          </a:p>
          <a:p>
            <a:r>
              <a:rPr lang="sv-SE" sz="2000"/>
              <a:t>Very promising results on cleaning performance</a:t>
            </a:r>
          </a:p>
          <a:p>
            <a:pPr lvl="1"/>
            <a:r>
              <a:rPr lang="sv-SE" sz="1800"/>
              <a:t>DS leakage cut by factor of </a:t>
            </a:r>
            <a:r>
              <a:rPr lang="sv-SE" sz="1800" b="1"/>
              <a:t>~2</a:t>
            </a:r>
          </a:p>
          <a:p>
            <a:r>
              <a:rPr lang="sv-SE" sz="2000"/>
              <a:t>Significant reduction of impedance by 19 – 33 %</a:t>
            </a:r>
          </a:p>
          <a:p>
            <a:pPr lvl="1"/>
            <a:r>
              <a:rPr lang="sv-SE" sz="1800"/>
              <a:t>B1H could not be measured</a:t>
            </a:r>
          </a:p>
          <a:p>
            <a:r>
              <a:rPr lang="sv-SE" sz="2000"/>
              <a:t>Need combined ramp &amp; desqueeze</a:t>
            </a:r>
            <a:endParaRPr lang="sv-SE" sz="1800"/>
          </a:p>
          <a:p>
            <a:pPr lvl="1"/>
            <a:r>
              <a:rPr lang="sv-SE" sz="1800"/>
              <a:t>Initial tests no issue</a:t>
            </a:r>
          </a:p>
          <a:p>
            <a:pPr lvl="1"/>
            <a:r>
              <a:rPr lang="sv-SE" sz="1800"/>
              <a:t>Further validation with high intensity beams in 2025</a:t>
            </a:r>
          </a:p>
          <a:p>
            <a:r>
              <a:rPr lang="sv-SE" sz="2200"/>
              <a:t>Xcoll: collimator simulation module within Xsuite</a:t>
            </a:r>
          </a:p>
          <a:p>
            <a:pPr lvl="1"/>
            <a:r>
              <a:rPr lang="sv-SE" sz="1800"/>
              <a:t>Support for Geant4 using BDSIM: release expected in January</a:t>
            </a:r>
          </a:p>
          <a:p>
            <a:pPr lvl="2"/>
            <a:r>
              <a:rPr lang="sv-SE" sz="1600"/>
              <a:t>Currently only for collimation studies</a:t>
            </a:r>
          </a:p>
          <a:p>
            <a:pPr lvl="1"/>
            <a:r>
              <a:rPr lang="sv-SE" sz="1800"/>
              <a:t>More general BDSIM integration with Xsuite under development </a:t>
            </a:r>
            <a:br>
              <a:rPr lang="sv-SE" sz="1800"/>
            </a:br>
            <a:r>
              <a:rPr lang="sv-SE" sz="1800"/>
              <a:t>(S. Boogert, W. Shields)</a:t>
            </a:r>
          </a:p>
          <a:p>
            <a:pPr marL="0" indent="0">
              <a:buNone/>
            </a:pPr>
            <a:endParaRPr lang="sv-SE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F7919C-1632-7C35-1992-767D7B5D0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4135EF-10DE-F9DF-FD2C-14AFB9C01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682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12B8B-612F-CE02-254D-F951970E6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Cleaning during ramp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5FA8B-EC8A-544B-009A-1A4E46E71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8280480" cy="5145439"/>
          </a:xfrm>
        </p:spPr>
        <p:txBody>
          <a:bodyPr>
            <a:normAutofit/>
          </a:bodyPr>
          <a:lstStyle/>
          <a:p>
            <a:r>
              <a:rPr lang="sv-SE" sz="2000"/>
              <a:t>No issues observed in betatron loss maps</a:t>
            </a:r>
          </a:p>
          <a:p>
            <a:r>
              <a:rPr lang="sv-SE" sz="2000"/>
              <a:t>DS cleaning starts improving around 3 TeV as IR7 desqueeze kicks in</a:t>
            </a:r>
            <a:endParaRPr lang="en-US" sz="20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C61A6F-1FEE-EC81-D82A-40674B1FB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6" name="Picture 5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14FE8D91-BD4F-9FDF-74C0-04FA35D506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0000" t="51722"/>
          <a:stretch/>
        </p:blipFill>
        <p:spPr>
          <a:xfrm>
            <a:off x="644303" y="1976394"/>
            <a:ext cx="7185114" cy="34688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FB35EFC-1F13-6AAD-A94F-4BFB2A1D24D5}"/>
              </a:ext>
            </a:extLst>
          </p:cNvPr>
          <p:cNvSpPr txBox="1"/>
          <p:nvPr/>
        </p:nvSpPr>
        <p:spPr>
          <a:xfrm>
            <a:off x="6524135" y="5218174"/>
            <a:ext cx="1378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/>
              <a:t>N. Triantafyllou</a:t>
            </a:r>
            <a:endParaRPr lang="en-US" sz="14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3BD182-C86E-B981-E3A6-A8E007DEA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6733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61509BE-3F47-666B-5594-6424DBF35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450805-85D7-3950-6C3E-680C7D4D2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TCT losses – B2V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9D0CC-2466-C38A-A5FA-A8A0CBE1C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7"/>
          </a:xfrm>
        </p:spPr>
        <p:txBody>
          <a:bodyPr>
            <a:normAutofit/>
          </a:bodyPr>
          <a:lstStyle/>
          <a:p>
            <a:r>
              <a:rPr lang="sv-SE" sz="1800"/>
              <a:t>Increase of TCT losses</a:t>
            </a:r>
          </a:p>
          <a:p>
            <a:r>
              <a:rPr lang="sv-SE" sz="1800"/>
              <a:t>TCT power load and detector background should be evaluated</a:t>
            </a:r>
          </a:p>
          <a:p>
            <a:r>
              <a:rPr lang="sv-SE" sz="1800"/>
              <a:t>Can be mitigated with phase advance from TCP to TCT </a:t>
            </a:r>
          </a:p>
          <a:p>
            <a:r>
              <a:rPr lang="sv-SE" sz="1800"/>
              <a:t>n.b. TCTs at 18 sigma, go to 8.5 sigma during levelling</a:t>
            </a:r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D1750B-B39F-5679-6B34-1E57C4EAA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pic>
        <p:nvPicPr>
          <p:cNvPr id="8" name="Picture 7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CF52F6C1-4D40-A009-1E7B-D0484D9DA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533837"/>
            <a:ext cx="4571999" cy="2324163"/>
          </a:xfrm>
          <a:prstGeom prst="rect">
            <a:avLst/>
          </a:prstGeom>
        </p:spPr>
      </p:pic>
      <p:pic>
        <p:nvPicPr>
          <p:cNvPr id="10" name="Picture 9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910039AE-1D4C-2E64-D199-11D285C95A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1" y="4533837"/>
            <a:ext cx="4571999" cy="2324163"/>
          </a:xfrm>
          <a:prstGeom prst="rect">
            <a:avLst/>
          </a:prstGeom>
        </p:spPr>
      </p:pic>
      <p:pic>
        <p:nvPicPr>
          <p:cNvPr id="12" name="Picture 11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A5F7E2DF-4662-6AF6-1B6A-72D0F7238C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9" y="2209674"/>
            <a:ext cx="4572001" cy="2324164"/>
          </a:xfrm>
          <a:prstGeom prst="rect">
            <a:avLst/>
          </a:prstGeom>
        </p:spPr>
      </p:pic>
      <p:pic>
        <p:nvPicPr>
          <p:cNvPr id="14" name="Picture 1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3C0FB971-ACBE-8AE2-B25C-3722BC3B60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2209674"/>
            <a:ext cx="4572000" cy="2324164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1C4B622-18E6-90F2-B1A1-5C86F807373A}"/>
              </a:ext>
            </a:extLst>
          </p:cNvPr>
          <p:cNvCxnSpPr/>
          <p:nvPr/>
        </p:nvCxnSpPr>
        <p:spPr>
          <a:xfrm flipV="1">
            <a:off x="2483769" y="5882082"/>
            <a:ext cx="4464496" cy="288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4F3C161-75CA-1AF4-2BD0-321CDF8FD630}"/>
              </a:ext>
            </a:extLst>
          </p:cNvPr>
          <p:cNvCxnSpPr>
            <a:cxnSpLocks/>
          </p:cNvCxnSpPr>
          <p:nvPr/>
        </p:nvCxnSpPr>
        <p:spPr>
          <a:xfrm flipV="1">
            <a:off x="2483769" y="3649834"/>
            <a:ext cx="4464496" cy="5040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4E4B0D4-577B-C548-BF49-B3A9B83C33E8}"/>
              </a:ext>
            </a:extLst>
          </p:cNvPr>
          <p:cNvSpPr txBox="1"/>
          <p:nvPr/>
        </p:nvSpPr>
        <p:spPr>
          <a:xfrm>
            <a:off x="318162" y="2293895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0C7D20-F38B-17D5-9B45-0D1A5D50C54C}"/>
              </a:ext>
            </a:extLst>
          </p:cNvPr>
          <p:cNvSpPr txBox="1"/>
          <p:nvPr/>
        </p:nvSpPr>
        <p:spPr>
          <a:xfrm>
            <a:off x="323528" y="4658207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48C28EA-B83B-3701-79CE-83C4EB5A0483}"/>
              </a:ext>
            </a:extLst>
          </p:cNvPr>
          <p:cNvSpPr txBox="1"/>
          <p:nvPr/>
        </p:nvSpPr>
        <p:spPr>
          <a:xfrm>
            <a:off x="4901616" y="2293895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sim.</a:t>
            </a:r>
            <a:endParaRPr lang="en-US" sz="14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616499-CC16-61A4-6733-8E6F45EE7A10}"/>
              </a:ext>
            </a:extLst>
          </p:cNvPr>
          <p:cNvSpPr txBox="1"/>
          <p:nvPr/>
        </p:nvSpPr>
        <p:spPr>
          <a:xfrm>
            <a:off x="4906982" y="4658207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meas.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3042530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E895C-9ABA-452A-1569-909416BBE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Tight TCT settings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881F1-D669-0AFF-51AF-C81159CEA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124744"/>
            <a:ext cx="4248472" cy="2099419"/>
          </a:xfrm>
        </p:spPr>
        <p:txBody>
          <a:bodyPr>
            <a:normAutofit/>
          </a:bodyPr>
          <a:lstStyle/>
          <a:p>
            <a:r>
              <a:rPr lang="sv-SE" sz="1800"/>
              <a:t>Worst TCT losses in 2024 operation IR1 for B1H</a:t>
            </a:r>
          </a:p>
          <a:p>
            <a:r>
              <a:rPr lang="sv-SE" sz="1800"/>
              <a:t>Similar to HL MD optics</a:t>
            </a:r>
            <a:endParaRPr lang="en-US" sz="1800"/>
          </a:p>
          <a:p>
            <a:pPr lvl="1"/>
            <a:r>
              <a:rPr lang="en-US" sz="1400"/>
              <a:t>Only B2 measurements with tight TCT </a:t>
            </a:r>
          </a:p>
          <a:p>
            <a:r>
              <a:rPr lang="en-US" sz="1800"/>
              <a:t>Phase advance not yet optimized in the MD optics</a:t>
            </a:r>
          </a:p>
          <a:p>
            <a:r>
              <a:rPr lang="en-US" sz="1800"/>
              <a:t>In HL, TCTs in cell 6 as well</a:t>
            </a:r>
            <a:endParaRPr lang="sv-SE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1F7FD6-08E5-12F2-5834-DCA1ED6BB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pic>
        <p:nvPicPr>
          <p:cNvPr id="8" name="Picture 7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723F2DED-9420-26C2-CDAD-D1D972E59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248491"/>
            <a:ext cx="4572000" cy="23241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EBE207F-A385-FEE3-740F-44D4884360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72654"/>
            <a:ext cx="9144000" cy="274902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2A4CF19-0578-629A-4A39-EE100E6223B8}"/>
              </a:ext>
            </a:extLst>
          </p:cNvPr>
          <p:cNvSpPr txBox="1"/>
          <p:nvPr/>
        </p:nvSpPr>
        <p:spPr>
          <a:xfrm>
            <a:off x="4895528" y="1340768"/>
            <a:ext cx="169269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B2V: HL MD meas.</a:t>
            </a:r>
            <a:endParaRPr lang="en-US" sz="14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0C66A5-A0D0-C3F6-6934-EC2DA6CE1362}"/>
              </a:ext>
            </a:extLst>
          </p:cNvPr>
          <p:cNvSpPr txBox="1"/>
          <p:nvPr/>
        </p:nvSpPr>
        <p:spPr>
          <a:xfrm>
            <a:off x="612000" y="3933056"/>
            <a:ext cx="1871768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B1H: 2024 ref. meas.</a:t>
            </a:r>
            <a:endParaRPr lang="en-US" sz="140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5FBAF8E-3053-411D-3334-E1A7D6FE7B4F}"/>
              </a:ext>
            </a:extLst>
          </p:cNvPr>
          <p:cNvSpPr/>
          <p:nvPr/>
        </p:nvSpPr>
        <p:spPr>
          <a:xfrm>
            <a:off x="6728400" y="2071120"/>
            <a:ext cx="576064" cy="50405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2C5DC3C-0262-1973-207A-411517892668}"/>
              </a:ext>
            </a:extLst>
          </p:cNvPr>
          <p:cNvCxnSpPr>
            <a:cxnSpLocks/>
            <a:stCxn id="17" idx="5"/>
          </p:cNvCxnSpPr>
          <p:nvPr/>
        </p:nvCxnSpPr>
        <p:spPr>
          <a:xfrm>
            <a:off x="7220101" y="2501359"/>
            <a:ext cx="1744387" cy="22957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98A4731C-ACF4-1AB3-63DF-6DD534BFB6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6914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C40E9-87D2-27B0-515B-5652883B5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Optics measurements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FB748-E76F-6E81-75CC-4C5186C66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900000"/>
            <a:ext cx="8352928" cy="5226171"/>
          </a:xfrm>
        </p:spPr>
        <p:txBody>
          <a:bodyPr>
            <a:normAutofit/>
          </a:bodyPr>
          <a:lstStyle/>
          <a:p>
            <a:r>
              <a:rPr lang="sv-SE" sz="1800"/>
              <a:t>Optics successfully deployed, with global corrections at INJ, RAMP and FT</a:t>
            </a:r>
          </a:p>
          <a:p>
            <a:pPr lvl="1"/>
            <a:r>
              <a:rPr lang="sv-SE" sz="1600"/>
              <a:t>beta beat: </a:t>
            </a:r>
          </a:p>
          <a:p>
            <a:pPr lvl="2"/>
            <a:r>
              <a:rPr lang="sv-SE" sz="1600"/>
              <a:t>FT: &lt; 10 %</a:t>
            </a:r>
          </a:p>
          <a:p>
            <a:pPr lvl="2"/>
            <a:r>
              <a:rPr lang="sv-SE" sz="1600"/>
              <a:t>RAMP: &lt; 30 % @ 1 TeV</a:t>
            </a:r>
          </a:p>
          <a:p>
            <a:pPr lvl="2"/>
            <a:r>
              <a:rPr lang="sv-SE" sz="1600"/>
              <a:t>INJ: &lt; 15 %</a:t>
            </a:r>
          </a:p>
          <a:p>
            <a:pPr lvl="1"/>
            <a:r>
              <a:rPr lang="sv-SE" sz="1600"/>
              <a:t>dispersion: &lt; 0.02</a:t>
            </a:r>
          </a:p>
          <a:p>
            <a:pPr lvl="1"/>
            <a:r>
              <a:rPr lang="sv-SE" sz="1600"/>
              <a:t>orbit: excellent (&lt; 35 µm off at collimators)</a:t>
            </a:r>
            <a:endParaRPr lang="en-US" sz="1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6A5AD-66CE-99B3-6E0C-6AF8551ED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CA5A995-2EFA-87FB-62DF-E1711B8960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0" t="1405" b="50239"/>
          <a:stretch/>
        </p:blipFill>
        <p:spPr>
          <a:xfrm>
            <a:off x="54660" y="3068960"/>
            <a:ext cx="8785298" cy="25618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79A7BB-4EA9-BA3B-CC42-2A5CBAB3F030}"/>
              </a:ext>
            </a:extLst>
          </p:cNvPr>
          <p:cNvSpPr txBox="1"/>
          <p:nvPr/>
        </p:nvSpPr>
        <p:spPr>
          <a:xfrm>
            <a:off x="5441139" y="2771057"/>
            <a:ext cx="3361754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/>
              <a:t>B1 FT beta beat </a:t>
            </a:r>
            <a:r>
              <a:rPr lang="sv-SE" sz="1400">
                <a:solidFill>
                  <a:srgbClr val="FF0000"/>
                </a:solidFill>
              </a:rPr>
              <a:t>before</a:t>
            </a:r>
            <a:r>
              <a:rPr lang="sv-SE" sz="1400"/>
              <a:t> / </a:t>
            </a:r>
            <a:r>
              <a:rPr lang="sv-SE" sz="1400">
                <a:solidFill>
                  <a:srgbClr val="0070C0"/>
                </a:solidFill>
              </a:rPr>
              <a:t>after</a:t>
            </a:r>
            <a:r>
              <a:rPr lang="sv-SE" sz="1400"/>
              <a:t> correction</a:t>
            </a:r>
            <a:endParaRPr lang="en-US" sz="14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8E4E22-A80B-16A7-C776-2B58D656B4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208784-1209-C26F-A768-858302722A78}"/>
              </a:ext>
            </a:extLst>
          </p:cNvPr>
          <p:cNvSpPr txBox="1"/>
          <p:nvPr/>
        </p:nvSpPr>
        <p:spPr>
          <a:xfrm>
            <a:off x="342568" y="5085184"/>
            <a:ext cx="815031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600"/>
              <a:t>HL MD</a:t>
            </a:r>
          </a:p>
        </p:txBody>
      </p:sp>
    </p:spTree>
    <p:extLst>
      <p:ext uri="{BB962C8B-B14F-4D97-AF65-F5344CB8AC3E}">
        <p14:creationId xmlns:p14="http://schemas.microsoft.com/office/powerpoint/2010/main" val="20211457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15F3F-36AE-94A8-0EC1-D80CED5ED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Off-momentum loss maps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2A7A5-3F59-9D4B-9F9C-F33CF016BA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36712"/>
            <a:ext cx="8208472" cy="5289455"/>
          </a:xfrm>
        </p:spPr>
        <p:txBody>
          <a:bodyPr>
            <a:normAutofit/>
          </a:bodyPr>
          <a:lstStyle/>
          <a:p>
            <a:r>
              <a:rPr lang="sv-SE" sz="1800"/>
              <a:t>Could only do negative</a:t>
            </a:r>
          </a:p>
          <a:p>
            <a:r>
              <a:rPr lang="sv-SE" sz="1800"/>
              <a:t>Similar balance IR3 / IR7 and TCT losses</a:t>
            </a:r>
          </a:p>
          <a:p>
            <a:r>
              <a:rPr lang="sv-SE" sz="1800"/>
              <a:t>Large increase in IR6, possibly due to new optics and different TCDQ setting</a:t>
            </a:r>
          </a:p>
          <a:p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458531-0491-62EE-B294-27C9790D9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pic>
        <p:nvPicPr>
          <p:cNvPr id="8" name="Picture 7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123BB805-1E4F-0430-7A88-2EA0977113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273"/>
          <a:stretch/>
        </p:blipFill>
        <p:spPr>
          <a:xfrm>
            <a:off x="612000" y="4118615"/>
            <a:ext cx="7452320" cy="2262713"/>
          </a:xfrm>
          <a:prstGeom prst="rect">
            <a:avLst/>
          </a:prstGeom>
        </p:spPr>
      </p:pic>
      <p:pic>
        <p:nvPicPr>
          <p:cNvPr id="18" name="Picture 17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C3CD03E-3723-7CF1-D178-24CF7A5C38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0250"/>
          <a:stretch/>
        </p:blipFill>
        <p:spPr>
          <a:xfrm>
            <a:off x="612000" y="1863465"/>
            <a:ext cx="7452320" cy="225917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3B8EE17-1614-B31F-A757-419A24DD32FD}"/>
              </a:ext>
            </a:extLst>
          </p:cNvPr>
          <p:cNvSpPr txBox="1"/>
          <p:nvPr/>
        </p:nvSpPr>
        <p:spPr>
          <a:xfrm>
            <a:off x="3275856" y="2115090"/>
            <a:ext cx="228780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2023 commissioning</a:t>
            </a:r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E397CF-ADB6-3856-897C-2E8C2E88567D}"/>
              </a:ext>
            </a:extLst>
          </p:cNvPr>
          <p:cNvSpPr txBox="1"/>
          <p:nvPr/>
        </p:nvSpPr>
        <p:spPr>
          <a:xfrm>
            <a:off x="3677697" y="4293096"/>
            <a:ext cx="148412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HL optics FT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8D5B55-7E35-30D2-2639-5C44FFA610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4798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15F3F-36AE-94A8-0EC1-D80CED5ED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Off-momentum loss maps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32A7A5-3F59-9D4B-9F9C-F33CF016BA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36712"/>
            <a:ext cx="7920000" cy="5289455"/>
          </a:xfrm>
        </p:spPr>
        <p:txBody>
          <a:bodyPr>
            <a:normAutofit/>
          </a:bodyPr>
          <a:lstStyle/>
          <a:p>
            <a:r>
              <a:rPr lang="sv-SE" sz="1800"/>
              <a:t>Worse IR3 DS losses, but still lower than positive off-momentum reference</a:t>
            </a:r>
          </a:p>
          <a:p>
            <a:r>
              <a:rPr lang="sv-SE" sz="1800"/>
              <a:t>Hierarchy looks good</a:t>
            </a:r>
          </a:p>
          <a:p>
            <a:r>
              <a:rPr lang="sv-SE" sz="1800"/>
              <a:t>Need to repeat loss maps and also do positive</a:t>
            </a:r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458531-0491-62EE-B294-27C9790D9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pic>
        <p:nvPicPr>
          <p:cNvPr id="8" name="Picture 7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123BB805-1E4F-0430-7A88-2EA0977113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728"/>
          <a:stretch/>
        </p:blipFill>
        <p:spPr>
          <a:xfrm>
            <a:off x="591040" y="4033096"/>
            <a:ext cx="7452320" cy="2287501"/>
          </a:xfrm>
          <a:prstGeom prst="rect">
            <a:avLst/>
          </a:prstGeom>
        </p:spPr>
      </p:pic>
      <p:pic>
        <p:nvPicPr>
          <p:cNvPr id="18" name="Picture 17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C3CD03E-3723-7CF1-D178-24CF7A5C38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9750"/>
          <a:stretch/>
        </p:blipFill>
        <p:spPr>
          <a:xfrm>
            <a:off x="591040" y="1784002"/>
            <a:ext cx="7452320" cy="22818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CDB60B4-5D3B-B97F-6274-079611D802B2}"/>
              </a:ext>
            </a:extLst>
          </p:cNvPr>
          <p:cNvSpPr txBox="1"/>
          <p:nvPr/>
        </p:nvSpPr>
        <p:spPr>
          <a:xfrm>
            <a:off x="948880" y="1804624"/>
            <a:ext cx="228780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2023 commissioning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35B019-2DA9-7373-7E24-711543316839}"/>
              </a:ext>
            </a:extLst>
          </p:cNvPr>
          <p:cNvSpPr txBox="1"/>
          <p:nvPr/>
        </p:nvSpPr>
        <p:spPr>
          <a:xfrm>
            <a:off x="1100640" y="4030391"/>
            <a:ext cx="148412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HL optics FT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C1FBD7-53EB-19C3-F239-09F8D0B6C8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120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F0A69-2462-8EB8-EA3E-292C2EC3F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Multi-stage Collimation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54445-9D21-E3F4-C3D8-F4F905303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4"/>
            <a:ext cx="3563670" cy="4906963"/>
          </a:xfrm>
        </p:spPr>
        <p:txBody>
          <a:bodyPr/>
          <a:lstStyle/>
          <a:p>
            <a:r>
              <a:rPr lang="sv-SE"/>
              <a:t>Momentum cleaning (IR3)</a:t>
            </a:r>
          </a:p>
          <a:p>
            <a:r>
              <a:rPr lang="sv-SE"/>
              <a:t>Betatron cleaning (IR7)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FD492F-23EF-48DB-D3F9-8F3E596ED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 descr="Diagram of a diagram showing different types of beams&#10;&#10;Description automatically generated">
            <a:extLst>
              <a:ext uri="{FF2B5EF4-FFF2-40B4-BE49-F238E27FC236}">
                <a16:creationId xmlns:a16="http://schemas.microsoft.com/office/drawing/2014/main" id="{FE2A2B0E-A6FF-A3C9-4638-B09054B084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1434"/>
            <a:ext cx="9144000" cy="46151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984A430-9FE1-6064-3B2B-ED497D81E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76989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4FCFE095-8C5D-94DE-E856-BFD0DC8A85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pic>
        <p:nvPicPr>
          <p:cNvPr id="22" name="Picture 21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DC13AB7D-9A4B-4E80-E705-E0D157E10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13003"/>
            <a:ext cx="4571999" cy="2324163"/>
          </a:xfrm>
          <a:prstGeom prst="rect">
            <a:avLst/>
          </a:prstGeom>
        </p:spPr>
      </p:pic>
      <p:pic>
        <p:nvPicPr>
          <p:cNvPr id="23" name="Picture 22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DCD1A213-2AA8-1F6B-5E80-47CB92FF9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313003"/>
            <a:ext cx="4571999" cy="2324163"/>
          </a:xfrm>
          <a:prstGeom prst="rect">
            <a:avLst/>
          </a:prstGeom>
        </p:spPr>
      </p:pic>
      <p:pic>
        <p:nvPicPr>
          <p:cNvPr id="24" name="Picture 2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50BC2BF9-71CB-5BAE-89DC-757ADAB174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8" y="1988840"/>
            <a:ext cx="4572001" cy="2324164"/>
          </a:xfrm>
          <a:prstGeom prst="rect">
            <a:avLst/>
          </a:prstGeom>
        </p:spPr>
      </p:pic>
      <p:pic>
        <p:nvPicPr>
          <p:cNvPr id="25" name="Picture 2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89E2C772-98DA-2023-E93A-D9003E9ADD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988840"/>
            <a:ext cx="4572000" cy="23241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90B7260-6324-905C-7742-943B0F9A4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IR3 / IR7 balance of losses – B2V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B34B1-34AF-072E-8113-D64328A10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7"/>
          </a:xfrm>
        </p:spPr>
        <p:txBody>
          <a:bodyPr>
            <a:normAutofit/>
          </a:bodyPr>
          <a:lstStyle/>
          <a:p>
            <a:r>
              <a:rPr lang="sv-SE" sz="1800"/>
              <a:t>Balance of losses between IRs has implications for radiation dose</a:t>
            </a:r>
          </a:p>
          <a:p>
            <a:r>
              <a:rPr lang="sv-SE" sz="1800"/>
              <a:t>Can go up or down, here down by 44 % in IR3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C151FA-91B7-39C5-3468-08E44EDE6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B7855A2-7482-2D23-B442-5107ADE82184}"/>
              </a:ext>
            </a:extLst>
          </p:cNvPr>
          <p:cNvCxnSpPr>
            <a:cxnSpLocks/>
          </p:cNvCxnSpPr>
          <p:nvPr/>
        </p:nvCxnSpPr>
        <p:spPr>
          <a:xfrm>
            <a:off x="1403648" y="5373216"/>
            <a:ext cx="4464496" cy="720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71542E2-659C-83E5-E3D6-88522E1F504A}"/>
              </a:ext>
            </a:extLst>
          </p:cNvPr>
          <p:cNvCxnSpPr>
            <a:cxnSpLocks/>
          </p:cNvCxnSpPr>
          <p:nvPr/>
        </p:nvCxnSpPr>
        <p:spPr>
          <a:xfrm>
            <a:off x="1427380" y="3078914"/>
            <a:ext cx="4464496" cy="720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3BE38DE-13DB-A209-ADD2-694AF3069A76}"/>
              </a:ext>
            </a:extLst>
          </p:cNvPr>
          <p:cNvSpPr txBox="1"/>
          <p:nvPr/>
        </p:nvSpPr>
        <p:spPr>
          <a:xfrm>
            <a:off x="323528" y="2060848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sim.</a:t>
            </a:r>
            <a:endParaRPr lang="en-US" sz="140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24708A8-A9A8-5A41-09CF-88455BCA64D1}"/>
              </a:ext>
            </a:extLst>
          </p:cNvPr>
          <p:cNvSpPr txBox="1"/>
          <p:nvPr/>
        </p:nvSpPr>
        <p:spPr>
          <a:xfrm>
            <a:off x="328894" y="442516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nominal meas.</a:t>
            </a:r>
            <a:endParaRPr lang="en-US" sz="14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94ECB1C-E2E9-EA66-9F93-35ED697F12BC}"/>
              </a:ext>
            </a:extLst>
          </p:cNvPr>
          <p:cNvSpPr txBox="1"/>
          <p:nvPr/>
        </p:nvSpPr>
        <p:spPr>
          <a:xfrm>
            <a:off x="4906982" y="2060848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sim.</a:t>
            </a:r>
            <a:endParaRPr lang="en-US" sz="14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F0863C6-215C-A2E4-0397-BB969370B9F5}"/>
              </a:ext>
            </a:extLst>
          </p:cNvPr>
          <p:cNvSpPr txBox="1"/>
          <p:nvPr/>
        </p:nvSpPr>
        <p:spPr>
          <a:xfrm>
            <a:off x="4912348" y="4425160"/>
            <a:ext cx="136815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IR7 MD meas.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7194580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CB754-17E4-1E30-F59D-8AF58CED7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IR7 MD optics (reMD5)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5FEE0B-BE78-2EA0-CD17-F03A98C0E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FF4142-5502-9CE6-883F-2AC68E4CCC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pic>
        <p:nvPicPr>
          <p:cNvPr id="10" name="Picture 9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A4353DD0-6EEF-80D3-9B7B-E381BE3E3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170499"/>
            <a:ext cx="4572000" cy="4562757"/>
          </a:xfrm>
          <a:prstGeom prst="rect">
            <a:avLst/>
          </a:prstGeom>
        </p:spPr>
      </p:pic>
      <p:pic>
        <p:nvPicPr>
          <p:cNvPr id="12" name="Picture 11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37D0E3E-8628-4658-393D-66A94F52C4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1" y="1170499"/>
            <a:ext cx="4571999" cy="45627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AA0797D-5CB9-130D-C043-7C3E01615750}"/>
              </a:ext>
            </a:extLst>
          </p:cNvPr>
          <p:cNvSpPr txBox="1"/>
          <p:nvPr/>
        </p:nvSpPr>
        <p:spPr>
          <a:xfrm>
            <a:off x="2699792" y="2564904"/>
            <a:ext cx="46679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B1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A6D276-025C-87D1-7005-D5A009945E63}"/>
              </a:ext>
            </a:extLst>
          </p:cNvPr>
          <p:cNvSpPr txBox="1"/>
          <p:nvPr/>
        </p:nvSpPr>
        <p:spPr>
          <a:xfrm>
            <a:off x="6300192" y="2564904"/>
            <a:ext cx="46679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B2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10776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F4C82688-B9CF-3F16-E6F8-702BCB62F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1170498"/>
            <a:ext cx="4572000" cy="4562757"/>
          </a:xfrm>
          <a:prstGeom prst="rect">
            <a:avLst/>
          </a:prstGeom>
        </p:spPr>
      </p:pic>
      <p:pic>
        <p:nvPicPr>
          <p:cNvPr id="8" name="Picture 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41219B9-2C84-73F9-01F3-DAFECC9AB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8" y="1170499"/>
            <a:ext cx="4572000" cy="45627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3CB754-17E4-1E30-F59D-8AF58CED7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HL MD optics (re12c)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5FEE0B-BE78-2EA0-CD17-F03A98C0E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FF4142-5502-9CE6-883F-2AC68E4CCC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AA0797D-5CB9-130D-C043-7C3E01615750}"/>
              </a:ext>
            </a:extLst>
          </p:cNvPr>
          <p:cNvSpPr txBox="1"/>
          <p:nvPr/>
        </p:nvSpPr>
        <p:spPr>
          <a:xfrm>
            <a:off x="2699792" y="2564904"/>
            <a:ext cx="46679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B1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A6D276-025C-87D1-7005-D5A009945E63}"/>
              </a:ext>
            </a:extLst>
          </p:cNvPr>
          <p:cNvSpPr txBox="1"/>
          <p:nvPr/>
        </p:nvSpPr>
        <p:spPr>
          <a:xfrm>
            <a:off x="6300192" y="2564904"/>
            <a:ext cx="46679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B2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2812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0EE7CA44-ADE5-6A9B-A98D-CC4697ABA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269" y="900000"/>
            <a:ext cx="4038196" cy="40708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FFC94D-350F-4830-C3F4-6F77BBF64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New IR3 optics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27685B-0A7F-AF8D-73AB-37286D59A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307" y="1000928"/>
            <a:ext cx="4468938" cy="4906963"/>
          </a:xfrm>
        </p:spPr>
        <p:txBody>
          <a:bodyPr>
            <a:normAutofit/>
          </a:bodyPr>
          <a:lstStyle/>
          <a:p>
            <a:r>
              <a:rPr lang="sv-SE" sz="1600"/>
              <a:t>One single collimator creates majority of dispersion due to small horizontal gap and large vertical beta function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FC7D5C-92DD-2AFC-04D9-93C3BC3BE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772A0D-1001-95AE-D3C3-2BCA0FE48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BCD35E-7953-6838-22EE-5782394F239D}"/>
              </a:ext>
            </a:extLst>
          </p:cNvPr>
          <p:cNvSpPr txBox="1"/>
          <p:nvPr/>
        </p:nvSpPr>
        <p:spPr>
          <a:xfrm>
            <a:off x="8355899" y="1408083"/>
            <a:ext cx="46679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B1</a:t>
            </a:r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AD20AA3-46A2-4420-6E50-8E931766F679}"/>
              </a:ext>
            </a:extLst>
          </p:cNvPr>
          <p:cNvCxnSpPr>
            <a:cxnSpLocks/>
          </p:cNvCxnSpPr>
          <p:nvPr/>
        </p:nvCxnSpPr>
        <p:spPr>
          <a:xfrm>
            <a:off x="4427984" y="1484784"/>
            <a:ext cx="2736304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07FFBFA6-AA9F-895C-15B7-EE97704231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056" y="2132797"/>
            <a:ext cx="4056459" cy="3270162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E4206863-2736-1A46-3731-96F20B5D0CE1}"/>
              </a:ext>
            </a:extLst>
          </p:cNvPr>
          <p:cNvSpPr txBox="1">
            <a:spLocks/>
          </p:cNvSpPr>
          <p:nvPr/>
        </p:nvSpPr>
        <p:spPr>
          <a:xfrm>
            <a:off x="4471527" y="5069459"/>
            <a:ext cx="4468938" cy="13050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600"/>
              <a:t>IR3 collimation is mostly horizontal</a:t>
            </a:r>
          </a:p>
          <a:p>
            <a:r>
              <a:rPr lang="sv-SE" sz="1600"/>
              <a:t>Idea: reduce problematic vertical beta peak, while keeping horizontal plane unchanged</a:t>
            </a:r>
            <a:endParaRPr lang="sv-SE" sz="140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F494251-DF2D-7864-DE43-7E1BC57D27A0}"/>
              </a:ext>
            </a:extLst>
          </p:cNvPr>
          <p:cNvCxnSpPr/>
          <p:nvPr/>
        </p:nvCxnSpPr>
        <p:spPr>
          <a:xfrm flipH="1">
            <a:off x="1403648" y="1777415"/>
            <a:ext cx="327438" cy="7874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6F782B6-F56F-45E0-C8AF-0654AD9E20C0}"/>
              </a:ext>
            </a:extLst>
          </p:cNvPr>
          <p:cNvSpPr txBox="1"/>
          <p:nvPr/>
        </p:nvSpPr>
        <p:spPr>
          <a:xfrm>
            <a:off x="1161058" y="5347647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/>
              <a:t>L. Giacomel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42325914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1EC3E6F-C362-5369-0006-BB10DF183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pic>
        <p:nvPicPr>
          <p:cNvPr id="10" name="Picture 9" descr="A graph with blue and red dots&#10;&#10;Description automatically generated">
            <a:extLst>
              <a:ext uri="{FF2B5EF4-FFF2-40B4-BE49-F238E27FC236}">
                <a16:creationId xmlns:a16="http://schemas.microsoft.com/office/drawing/2014/main" id="{42A8CE3A-FA03-E895-0B59-38A98C67F3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95328"/>
            <a:ext cx="9144000" cy="2286000"/>
          </a:xfrm>
          <a:prstGeom prst="rect">
            <a:avLst/>
          </a:prstGeom>
        </p:spPr>
      </p:pic>
      <p:pic>
        <p:nvPicPr>
          <p:cNvPr id="7" name="Picture 6" descr="A graph with blue dots and a black background&#10;&#10;Description automatically generated">
            <a:extLst>
              <a:ext uri="{FF2B5EF4-FFF2-40B4-BE49-F238E27FC236}">
                <a16:creationId xmlns:a16="http://schemas.microsoft.com/office/drawing/2014/main" id="{9021D44A-6CD8-DF73-224C-BD6F67816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52548"/>
            <a:ext cx="9144000" cy="228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AD0EF4-01ED-4A69-EE69-F64A0BC71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Collimator centers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E0071-CCC4-2920-C900-4F337F83E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7"/>
          </a:xfrm>
        </p:spPr>
        <p:txBody>
          <a:bodyPr>
            <a:normAutofit/>
          </a:bodyPr>
          <a:lstStyle/>
          <a:p>
            <a:r>
              <a:rPr lang="sv-SE" sz="1600"/>
              <a:t>Excellent agreement of collimator centers between MD optics and nominal</a:t>
            </a:r>
          </a:p>
          <a:p>
            <a:pPr lvl="1"/>
            <a:r>
              <a:rPr lang="sv-SE" sz="1200"/>
              <a:t>No change expected, but critical to check that OFB updated properly to new cycle</a:t>
            </a:r>
          </a:p>
          <a:p>
            <a:r>
              <a:rPr lang="sv-SE" sz="1600"/>
              <a:t>A few outliers, likely caused by erroneous loss spike detection during alignment</a:t>
            </a:r>
            <a:endParaRPr lang="en-US" sz="1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AF7CC-46C4-5A91-430C-AAD8B6305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1DB0D82-E0DB-2EF3-E575-1E3095842CAF}"/>
              </a:ext>
            </a:extLst>
          </p:cNvPr>
          <p:cNvCxnSpPr/>
          <p:nvPr/>
        </p:nvCxnSpPr>
        <p:spPr>
          <a:xfrm>
            <a:off x="2771800" y="2708920"/>
            <a:ext cx="0" cy="15841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7D00F5F-8954-B063-D540-64FC4C72B356}"/>
              </a:ext>
            </a:extLst>
          </p:cNvPr>
          <p:cNvCxnSpPr>
            <a:cxnSpLocks/>
          </p:cNvCxnSpPr>
          <p:nvPr/>
        </p:nvCxnSpPr>
        <p:spPr>
          <a:xfrm>
            <a:off x="4462104" y="2650560"/>
            <a:ext cx="37888" cy="19305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E4D7F3F-7CEB-C695-BEF6-8C47936A46A7}"/>
              </a:ext>
            </a:extLst>
          </p:cNvPr>
          <p:cNvCxnSpPr>
            <a:cxnSpLocks/>
          </p:cNvCxnSpPr>
          <p:nvPr/>
        </p:nvCxnSpPr>
        <p:spPr>
          <a:xfrm>
            <a:off x="7452320" y="2708920"/>
            <a:ext cx="0" cy="15732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385D3B-7F10-EDAF-5D60-4D37BEED5AB2}"/>
              </a:ext>
            </a:extLst>
          </p:cNvPr>
          <p:cNvCxnSpPr>
            <a:cxnSpLocks/>
          </p:cNvCxnSpPr>
          <p:nvPr/>
        </p:nvCxnSpPr>
        <p:spPr>
          <a:xfrm>
            <a:off x="5463392" y="2650560"/>
            <a:ext cx="29202" cy="14879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2895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F24A806-4042-2A89-6454-8A06B274A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AD0EF4-01ED-4A69-EE69-F64A0BC71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Collimator centers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CE0071-CCC4-2920-C900-4F337F83E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7"/>
          </a:xfrm>
        </p:spPr>
        <p:txBody>
          <a:bodyPr>
            <a:normAutofit/>
          </a:bodyPr>
          <a:lstStyle/>
          <a:p>
            <a:r>
              <a:rPr lang="sv-SE" sz="1800"/>
              <a:t>Excellent agreement of collimator centers between MD optics and nominal</a:t>
            </a:r>
          </a:p>
          <a:p>
            <a:r>
              <a:rPr lang="sv-SE" sz="1800"/>
              <a:t>A few outliers, likely caused by erroneous loss spike detection during alignment</a:t>
            </a:r>
            <a:endParaRPr lang="en-US" sz="1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AF7CC-46C4-5A91-430C-AAD8B6305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  <p:pic>
        <p:nvPicPr>
          <p:cNvPr id="6" name="Picture 5" descr="A graph with lines and dots&#10;&#10;Description automatically generated">
            <a:extLst>
              <a:ext uri="{FF2B5EF4-FFF2-40B4-BE49-F238E27FC236}">
                <a16:creationId xmlns:a16="http://schemas.microsoft.com/office/drawing/2014/main" id="{722EA818-60DF-3550-52C4-4E75A00F1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95328"/>
            <a:ext cx="9144000" cy="2286000"/>
          </a:xfrm>
          <a:prstGeom prst="rect">
            <a:avLst/>
          </a:prstGeom>
        </p:spPr>
      </p:pic>
      <p:pic>
        <p:nvPicPr>
          <p:cNvPr id="8" name="Picture 7" descr="A graph with red and blue dots&#10;&#10;Description automatically generated">
            <a:extLst>
              <a:ext uri="{FF2B5EF4-FFF2-40B4-BE49-F238E27FC236}">
                <a16:creationId xmlns:a16="http://schemas.microsoft.com/office/drawing/2014/main" id="{DA669DB3-F6FB-4137-6CF2-07FEB72A24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52548"/>
            <a:ext cx="9144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6590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2404BFE-7AD1-170E-498F-1319881B8C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55576" y="764704"/>
                <a:ext cx="7776424" cy="505097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400"/>
                  <a:t>Constant area: </a:t>
                </a:r>
                <a14:m>
                  <m:oMath xmlns:m="http://schemas.openxmlformats.org/officeDocument/2006/math">
                    <m:r>
                      <a:rPr lang="sv-SE" sz="24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sv-SE" sz="2400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sv-SE" sz="2400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6" y="764704"/>
                <a:ext cx="7776424" cy="5050979"/>
              </a:xfrm>
              <a:blipFill>
                <a:blip r:embed="rId4"/>
                <a:stretch>
                  <a:fillRect l="-2429" t="-1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511"/>
            <a:ext cx="914400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2112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93FC87-AB85-3455-1A72-7A62F1E7E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47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511"/>
            <a:ext cx="9144000" cy="5550408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12000" y="764704"/>
            <a:ext cx="8434800" cy="505097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sv-SE" sz="2400"/>
              <a:t>Ellipse at location with smaller beta function, area is the same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858622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A17A1A-6481-8AC0-36A5-DCD2CFBA6E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050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/>
              <a:t>A particle receives a kick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2151"/>
            <a:ext cx="914400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6956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49938D0-6A18-716F-20B4-600825A85F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050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/>
              <a:t>Particle traces out ellipse in phase space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" y="1327511"/>
            <a:ext cx="914400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060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8791BC0C-6C21-CF04-0933-107F28FC5D1C}"/>
              </a:ext>
            </a:extLst>
          </p:cNvPr>
          <p:cNvGrpSpPr/>
          <p:nvPr/>
        </p:nvGrpSpPr>
        <p:grpSpPr>
          <a:xfrm>
            <a:off x="1685143" y="2492896"/>
            <a:ext cx="5428609" cy="3516403"/>
            <a:chOff x="460682" y="3470298"/>
            <a:chExt cx="3966734" cy="251614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C76F340-3F7C-6469-840B-74CE21DB65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187" b="6036"/>
            <a:stretch/>
          </p:blipFill>
          <p:spPr>
            <a:xfrm flipH="1">
              <a:off x="620677" y="3470298"/>
              <a:ext cx="3771846" cy="2362256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345F2BA-5655-8620-4264-543701F32C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93338"/>
            <a:stretch/>
          </p:blipFill>
          <p:spPr>
            <a:xfrm>
              <a:off x="460682" y="3470298"/>
              <a:ext cx="265043" cy="2514003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AAFB66B-46E4-9712-ED91-313EBD2718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187" t="91740"/>
            <a:stretch/>
          </p:blipFill>
          <p:spPr>
            <a:xfrm>
              <a:off x="655569" y="5778786"/>
              <a:ext cx="3771847" cy="207656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0CD51BE-3F7D-9F39-7729-8D10F7801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Cleaning inefficiency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7257A-A0D6-0428-39E1-895A1C5C0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45435"/>
          </a:xfrm>
        </p:spPr>
        <p:txBody>
          <a:bodyPr>
            <a:normAutofit/>
          </a:bodyPr>
          <a:lstStyle/>
          <a:p>
            <a:r>
              <a:rPr lang="sv-SE" sz="2000" dirty="0" err="1"/>
              <a:t>Inefficiency</a:t>
            </a:r>
            <a:r>
              <a:rPr lang="sv-SE" sz="2000" dirty="0"/>
              <a:t>: </a:t>
            </a:r>
            <a:r>
              <a:rPr lang="sv-SE" sz="2000" dirty="0" err="1"/>
              <a:t>energy</a:t>
            </a:r>
            <a:r>
              <a:rPr lang="sv-SE" sz="2000" dirty="0"/>
              <a:t> in </a:t>
            </a:r>
            <a:r>
              <a:rPr lang="sv-SE" sz="2000" dirty="0" err="1"/>
              <a:t>aperture</a:t>
            </a:r>
            <a:r>
              <a:rPr lang="sv-SE" sz="2000" dirty="0"/>
              <a:t> </a:t>
            </a:r>
            <a:r>
              <a:rPr lang="sv-SE" sz="2000" dirty="0" err="1"/>
              <a:t>normalized</a:t>
            </a:r>
            <a:r>
              <a:rPr lang="sv-SE" sz="2000" dirty="0"/>
              <a:t> by </a:t>
            </a:r>
            <a:r>
              <a:rPr lang="sv-SE" sz="2000" dirty="0" err="1"/>
              <a:t>length</a:t>
            </a:r>
            <a:r>
              <a:rPr lang="sv-SE" sz="2000" dirty="0"/>
              <a:t> and total 					</a:t>
            </a:r>
            <a:r>
              <a:rPr lang="sv-SE" sz="2000" dirty="0" err="1"/>
              <a:t>collimation</a:t>
            </a:r>
            <a:r>
              <a:rPr lang="sv-SE" sz="2000" dirty="0"/>
              <a:t> </a:t>
            </a:r>
            <a:r>
              <a:rPr lang="sv-SE" sz="2000" dirty="0" err="1"/>
              <a:t>losses</a:t>
            </a:r>
            <a:endParaRPr lang="sv-SE" sz="2000" dirty="0"/>
          </a:p>
          <a:p>
            <a:r>
              <a:rPr lang="sv-SE" sz="2000" dirty="0" err="1"/>
              <a:t>Critical</a:t>
            </a:r>
            <a:r>
              <a:rPr lang="sv-SE" sz="2000" dirty="0"/>
              <a:t> region: </a:t>
            </a:r>
            <a:r>
              <a:rPr lang="sv-SE" sz="2000" dirty="0" err="1"/>
              <a:t>superconducting</a:t>
            </a:r>
            <a:r>
              <a:rPr lang="sv-SE" sz="2000" dirty="0"/>
              <a:t> magnets in dispersion </a:t>
            </a:r>
            <a:r>
              <a:rPr lang="sv-SE" sz="2000" dirty="0" err="1"/>
              <a:t>suppressor</a:t>
            </a:r>
            <a:r>
              <a:rPr lang="sv-SE" sz="2000" dirty="0"/>
              <a:t> 					</a:t>
            </a:r>
            <a:r>
              <a:rPr lang="sv-SE" sz="2000" dirty="0" err="1"/>
              <a:t>downstream</a:t>
            </a:r>
            <a:r>
              <a:rPr lang="sv-SE" sz="2000" dirty="0"/>
              <a:t> </a:t>
            </a:r>
            <a:r>
              <a:rPr lang="sv-SE" sz="2000" dirty="0" err="1"/>
              <a:t>of</a:t>
            </a:r>
            <a:r>
              <a:rPr lang="sv-SE" sz="2000" dirty="0"/>
              <a:t> IR7</a:t>
            </a:r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F63970-6C9D-CEB7-CF7F-9D279FBE0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7694AD-A68F-7B04-4570-8B8C9FFC6177}"/>
              </a:ext>
            </a:extLst>
          </p:cNvPr>
          <p:cNvSpPr txBox="1"/>
          <p:nvPr/>
        </p:nvSpPr>
        <p:spPr>
          <a:xfrm>
            <a:off x="2313675" y="3531829"/>
            <a:ext cx="1327608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/>
              <a:t>on momentum</a:t>
            </a:r>
            <a:endParaRPr lang="en-US" sz="14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883B55-0B0D-F04C-938B-FAEA0FACE426}"/>
              </a:ext>
            </a:extLst>
          </p:cNvPr>
          <p:cNvSpPr txBox="1"/>
          <p:nvPr/>
        </p:nvSpPr>
        <p:spPr>
          <a:xfrm>
            <a:off x="4860032" y="4949049"/>
            <a:ext cx="1324337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sz="1400"/>
              <a:t>off momentum</a:t>
            </a:r>
            <a:endParaRPr lang="en-US" sz="140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BE48014-EFB7-71C9-A37E-B96E24A5ACD2}"/>
              </a:ext>
            </a:extLst>
          </p:cNvPr>
          <p:cNvCxnSpPr>
            <a:cxnSpLocks/>
          </p:cNvCxnSpPr>
          <p:nvPr/>
        </p:nvCxnSpPr>
        <p:spPr>
          <a:xfrm flipV="1">
            <a:off x="5702355" y="4651438"/>
            <a:ext cx="669845" cy="2976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0E37DE9-FEFF-7FEE-4FA0-6420FD468D44}"/>
              </a:ext>
            </a:extLst>
          </p:cNvPr>
          <p:cNvCxnSpPr>
            <a:cxnSpLocks/>
          </p:cNvCxnSpPr>
          <p:nvPr/>
        </p:nvCxnSpPr>
        <p:spPr>
          <a:xfrm flipH="1" flipV="1">
            <a:off x="4572000" y="4633686"/>
            <a:ext cx="698083" cy="3153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D2C352E-D39B-DA0E-4EF2-8BF6B2634C6E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2977479" y="3839606"/>
            <a:ext cx="0" cy="2583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8B6378E-EDC9-6E0A-5437-F84986D14826}"/>
              </a:ext>
            </a:extLst>
          </p:cNvPr>
          <p:cNvCxnSpPr/>
          <p:nvPr/>
        </p:nvCxnSpPr>
        <p:spPr>
          <a:xfrm flipH="1">
            <a:off x="2642966" y="2900708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CF66BC8-B530-7760-5B4D-2DE91AAB7D37}"/>
              </a:ext>
            </a:extLst>
          </p:cNvPr>
          <p:cNvSpPr txBox="1"/>
          <p:nvPr/>
        </p:nvSpPr>
        <p:spPr>
          <a:xfrm>
            <a:off x="2843808" y="2691107"/>
            <a:ext cx="3577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/>
              <a:t>B2</a:t>
            </a:r>
            <a:endParaRPr lang="en-US" sz="110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B68251E-4E85-0C7A-640A-3F3EF2D4B3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3EC8FF-90B1-E155-0DFD-D6957E8977BE}"/>
              </a:ext>
            </a:extLst>
          </p:cNvPr>
          <p:cNvSpPr txBox="1"/>
          <p:nvPr/>
        </p:nvSpPr>
        <p:spPr>
          <a:xfrm>
            <a:off x="7191360" y="3429000"/>
            <a:ext cx="1617751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 dirty="0" err="1"/>
              <a:t>primary</a:t>
            </a:r>
            <a:r>
              <a:rPr lang="sv-SE" sz="1400" dirty="0"/>
              <a:t> </a:t>
            </a:r>
            <a:r>
              <a:rPr lang="sv-SE" sz="1400" dirty="0" err="1"/>
              <a:t>collimator</a:t>
            </a: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C5AA8C1-E931-3EC1-96DC-DC0F3E7F0765}"/>
              </a:ext>
            </a:extLst>
          </p:cNvPr>
          <p:cNvSpPr txBox="1"/>
          <p:nvPr/>
        </p:nvSpPr>
        <p:spPr>
          <a:xfrm>
            <a:off x="4898663" y="2277832"/>
            <a:ext cx="1915909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sz="1400" dirty="0" err="1"/>
              <a:t>secondary</a:t>
            </a:r>
            <a:r>
              <a:rPr lang="sv-SE" sz="1400" dirty="0"/>
              <a:t> </a:t>
            </a:r>
            <a:r>
              <a:rPr lang="sv-SE" sz="1400" dirty="0" err="1"/>
              <a:t>collimators</a:t>
            </a:r>
            <a:endParaRPr lang="en-US" sz="14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EF04DC7-5499-DC9F-52FE-81F1E2F8F4B3}"/>
              </a:ext>
            </a:extLst>
          </p:cNvPr>
          <p:cNvCxnSpPr>
            <a:cxnSpLocks/>
          </p:cNvCxnSpPr>
          <p:nvPr/>
        </p:nvCxnSpPr>
        <p:spPr>
          <a:xfrm flipH="1">
            <a:off x="6948264" y="3736777"/>
            <a:ext cx="243096" cy="2583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02203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AF0226E-445A-8970-BF17-F534431CC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64704"/>
            <a:ext cx="7920000" cy="5050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/>
              <a:t>Particle at other location traces out different ellipse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50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7783"/>
            <a:ext cx="9144000" cy="555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703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93CA27-51E2-034E-98C0-C154AD8ED0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836712"/>
            <a:ext cx="8424936" cy="49789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/>
              <a:t>Observe Red particle at Blue location, transforms the ellipse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1681"/>
            <a:ext cx="9144000" cy="55504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44974" y="1288727"/>
            <a:ext cx="439248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b="1"/>
              <a:t>Amplitude of particle kicked at Red location smaller than particle kicked at Blue location. This is because of the beta function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426428589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89145F8-F119-56E2-D344-B717AE849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Beam sensitivity to perturbations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836712"/>
            <a:ext cx="8424936" cy="49789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/>
              <a:t>Observe Red particle at Blue location, transforms the ellipse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9712" y="6220694"/>
            <a:ext cx="647700" cy="6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1681"/>
            <a:ext cx="9144000" cy="55504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44974" y="1288727"/>
            <a:ext cx="4392488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b="1"/>
              <a:t>Amplitude of particle kicked at Red location smaller than particle kicked at Blue location. This is because of the beta function</a:t>
            </a:r>
            <a:endParaRPr lang="en-US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71BBCE1-090C-E2AC-BEE4-360E32E0847F}"/>
                  </a:ext>
                </a:extLst>
              </p:cNvPr>
              <p:cNvSpPr txBox="1"/>
              <p:nvPr/>
            </p:nvSpPr>
            <p:spPr>
              <a:xfrm>
                <a:off x="627801" y="3143225"/>
                <a:ext cx="4683142" cy="1422697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sv-S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  <m:d>
                                          <m:dPr>
                                            <m:ctrlPr>
                                              <a:rPr lang="sv-S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sv-SE" b="0" i="1" smtClean="0">
                                                <a:latin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e>
                                        </m:d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r>
                                  <a:rPr lang="sv-SE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sv-SE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  <m:d>
                                      <m:dPr>
                                        <m:ctrlP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</m:d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sv-S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sv-SE" i="1"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  <m:d>
                                          <m:dPr>
                                            <m:ctrlPr>
                                              <a:rPr lang="sv-S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sv-SE" i="1">
                                                <a:latin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e>
                                        </m:d>
                                      </m:e>
                                    </m:rad>
                                  </m:den>
                                </m:f>
                              </m:e>
                              <m:e>
                                <m:rad>
                                  <m:radPr>
                                    <m:degHide m:val="on"/>
                                    <m:ctrl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  <m:d>
                                      <m:dPr>
                                        <m:ctrlP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sv-SE" b="0" i="1" smtClean="0">
                                            <a:latin typeface="Cambria Math" panose="02040503050406030204" pitchFamily="18" charset="0"/>
                                          </a:rPr>
                                          <m:t>𝑠</m:t>
                                        </m:r>
                                      </m:e>
                                    </m:d>
                                  </m:e>
                                </m:rad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sv-S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sv-S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  <m:r>
                            <a:rPr lang="sv-SE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sv-S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sv-SE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sv-SE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sv-SE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r>
                                      <a:rPr lang="sv-SE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sv-SE" i="1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</m:d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71BBCE1-090C-E2AC-BEE4-360E32E084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801" y="3143225"/>
                <a:ext cx="4683142" cy="14226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7430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19CB0-A940-2CC9-A106-2E91E8841F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showing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F78F614D-1BDB-E14D-4246-B9B4430BE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0440" y="836421"/>
            <a:ext cx="5532093" cy="28584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594433-2991-812B-4C7B-7CB1DE6E3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Loss maps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CE3C3-6CC8-3468-3704-284622F70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900000"/>
            <a:ext cx="3024336" cy="52261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2000" dirty="0"/>
              <a:t>Betatron:</a:t>
            </a:r>
          </a:p>
          <a:p>
            <a:r>
              <a:rPr lang="sv-SE" sz="1800" dirty="0" err="1"/>
              <a:t>Bunch</a:t>
            </a:r>
            <a:r>
              <a:rPr lang="sv-SE" sz="1800" dirty="0"/>
              <a:t> is </a:t>
            </a:r>
            <a:r>
              <a:rPr lang="sv-SE" sz="1800" dirty="0" err="1"/>
              <a:t>excited</a:t>
            </a:r>
            <a:r>
              <a:rPr lang="sv-SE" sz="1800" dirty="0"/>
              <a:t> by </a:t>
            </a:r>
            <a:r>
              <a:rPr lang="sv-SE" sz="1800" dirty="0" err="1"/>
              <a:t>transverse</a:t>
            </a:r>
            <a:r>
              <a:rPr lang="sv-SE" sz="1800" dirty="0"/>
              <a:t> </a:t>
            </a:r>
            <a:r>
              <a:rPr lang="sv-SE" sz="1800" dirty="0" err="1"/>
              <a:t>kicker</a:t>
            </a:r>
            <a:r>
              <a:rPr lang="sv-SE" sz="1800" dirty="0"/>
              <a:t> to </a:t>
            </a:r>
            <a:r>
              <a:rPr lang="sv-SE" sz="1800" dirty="0" err="1"/>
              <a:t>provoke</a:t>
            </a:r>
            <a:r>
              <a:rPr lang="sv-SE" sz="1800" dirty="0"/>
              <a:t> </a:t>
            </a:r>
            <a:r>
              <a:rPr lang="sv-SE" sz="1800" dirty="0" err="1"/>
              <a:t>beam</a:t>
            </a:r>
            <a:r>
              <a:rPr lang="sv-SE" sz="1800" dirty="0"/>
              <a:t> </a:t>
            </a:r>
            <a:r>
              <a:rPr lang="sv-SE" sz="1800" dirty="0" err="1"/>
              <a:t>losses</a:t>
            </a:r>
            <a:endParaRPr lang="sv-SE" sz="1800" dirty="0"/>
          </a:p>
          <a:p>
            <a:r>
              <a:rPr lang="sv-SE" sz="1800" dirty="0" err="1"/>
              <a:t>Evaluate</a:t>
            </a:r>
            <a:r>
              <a:rPr lang="sv-SE" sz="1800" dirty="0"/>
              <a:t> </a:t>
            </a:r>
            <a:r>
              <a:rPr lang="sv-SE" sz="1800" dirty="0" err="1"/>
              <a:t>cleaning</a:t>
            </a:r>
            <a:r>
              <a:rPr lang="sv-SE" sz="1800" dirty="0"/>
              <a:t> </a:t>
            </a:r>
            <a:r>
              <a:rPr lang="sv-SE" sz="1800" dirty="0" err="1"/>
              <a:t>performance</a:t>
            </a:r>
            <a:endParaRPr lang="sv-SE" sz="1800" dirty="0"/>
          </a:p>
          <a:p>
            <a:endParaRPr lang="sv-SE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CBB19E-0745-A0A4-53BC-D3782DFC9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68EF242-F381-4402-CCDA-D1CE119BB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07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B09347-47FD-56DA-EC9B-D6FD0C423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57EC6CD-0053-B86E-6055-10B651BE1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553" y="3694823"/>
            <a:ext cx="5532095" cy="2858403"/>
          </a:xfrm>
          <a:prstGeom prst="rect">
            <a:avLst/>
          </a:prstGeom>
        </p:spPr>
      </p:pic>
      <p:pic>
        <p:nvPicPr>
          <p:cNvPr id="7" name="Picture 6" descr="A graph showing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3DE50009-16E1-5CE3-D262-9A8F0F833F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0440" y="836421"/>
            <a:ext cx="5532093" cy="28584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F756E0-62B8-53CE-06CD-E4C620A1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Loss maps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8E88A-0852-DD5B-FC9A-1541106B68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900000"/>
            <a:ext cx="3024336" cy="52261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2000" dirty="0"/>
              <a:t>Betatron:</a:t>
            </a:r>
          </a:p>
          <a:p>
            <a:r>
              <a:rPr lang="sv-SE" sz="1800" dirty="0" err="1"/>
              <a:t>Bunch</a:t>
            </a:r>
            <a:r>
              <a:rPr lang="sv-SE" sz="1800" dirty="0"/>
              <a:t> is </a:t>
            </a:r>
            <a:r>
              <a:rPr lang="sv-SE" sz="1800" dirty="0" err="1"/>
              <a:t>excited</a:t>
            </a:r>
            <a:r>
              <a:rPr lang="sv-SE" sz="1800" dirty="0"/>
              <a:t> by </a:t>
            </a:r>
            <a:r>
              <a:rPr lang="sv-SE" sz="1800" dirty="0" err="1"/>
              <a:t>transverse</a:t>
            </a:r>
            <a:r>
              <a:rPr lang="sv-SE" sz="1800" dirty="0"/>
              <a:t> </a:t>
            </a:r>
            <a:r>
              <a:rPr lang="sv-SE" sz="1800" dirty="0" err="1"/>
              <a:t>kicker</a:t>
            </a:r>
            <a:r>
              <a:rPr lang="sv-SE" sz="1800" dirty="0"/>
              <a:t> to </a:t>
            </a:r>
            <a:r>
              <a:rPr lang="sv-SE" sz="1800" dirty="0" err="1"/>
              <a:t>provoke</a:t>
            </a:r>
            <a:r>
              <a:rPr lang="sv-SE" sz="1800" dirty="0"/>
              <a:t> </a:t>
            </a:r>
            <a:r>
              <a:rPr lang="sv-SE" sz="1800" dirty="0" err="1"/>
              <a:t>beam</a:t>
            </a:r>
            <a:r>
              <a:rPr lang="sv-SE" sz="1800" dirty="0"/>
              <a:t> </a:t>
            </a:r>
            <a:r>
              <a:rPr lang="sv-SE" sz="1800" dirty="0" err="1"/>
              <a:t>losses</a:t>
            </a:r>
            <a:endParaRPr lang="sv-SE" sz="1800" dirty="0"/>
          </a:p>
          <a:p>
            <a:r>
              <a:rPr lang="sv-SE" sz="1800" dirty="0" err="1"/>
              <a:t>Evaluate</a:t>
            </a:r>
            <a:r>
              <a:rPr lang="sv-SE" sz="1800" dirty="0"/>
              <a:t> </a:t>
            </a:r>
            <a:r>
              <a:rPr lang="sv-SE" sz="1800" dirty="0" err="1"/>
              <a:t>cleaning</a:t>
            </a:r>
            <a:r>
              <a:rPr lang="sv-SE" sz="1800" dirty="0"/>
              <a:t> </a:t>
            </a:r>
            <a:r>
              <a:rPr lang="sv-SE" sz="1800" dirty="0" err="1"/>
              <a:t>performance</a:t>
            </a:r>
            <a:endParaRPr lang="sv-SE" sz="1800" dirty="0"/>
          </a:p>
          <a:p>
            <a:endParaRPr lang="sv-SE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8C4E26-4C5E-17DA-C611-CAF63F4BE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E1C12FE-FDBC-6920-D631-11C8FCF593BB}"/>
              </a:ext>
            </a:extLst>
          </p:cNvPr>
          <p:cNvCxnSpPr/>
          <p:nvPr/>
        </p:nvCxnSpPr>
        <p:spPr>
          <a:xfrm flipH="1">
            <a:off x="6804248" y="3350327"/>
            <a:ext cx="936104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942A03C-29AA-71F6-9C0A-F1C3C433BC43}"/>
              </a:ext>
            </a:extLst>
          </p:cNvPr>
          <p:cNvSpPr txBox="1"/>
          <p:nvPr/>
        </p:nvSpPr>
        <p:spPr>
          <a:xfrm rot="18730570">
            <a:off x="6568217" y="367691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IR7 zoom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1A7F7D-2540-436D-9E4A-6E3FB345A28C}"/>
              </a:ext>
            </a:extLst>
          </p:cNvPr>
          <p:cNvSpPr txBox="1"/>
          <p:nvPr/>
        </p:nvSpPr>
        <p:spPr>
          <a:xfrm>
            <a:off x="4355320" y="4825322"/>
            <a:ext cx="122341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DS losses</a:t>
            </a:r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8A9B1A8-BB32-704D-6C8E-FB644E5CF0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730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F12DB8-1E1C-1940-8DCE-4415899A8A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D7DB9E3-B4E2-ACEE-DF81-F12C1E75C6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553" y="3694823"/>
            <a:ext cx="5532095" cy="2858403"/>
          </a:xfrm>
          <a:prstGeom prst="rect">
            <a:avLst/>
          </a:prstGeom>
        </p:spPr>
      </p:pic>
      <p:pic>
        <p:nvPicPr>
          <p:cNvPr id="7" name="Picture 6" descr="A graph showing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CBA8288B-1339-776D-68C6-B0514B023E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0440" y="836421"/>
            <a:ext cx="5532093" cy="28584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3AAFFC-74F6-ABC3-36F8-5DAB1777C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Loss maps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96D0A-85EB-BCFE-A29D-35C156CA2C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900000"/>
            <a:ext cx="3024336" cy="52261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2000" dirty="0"/>
              <a:t>Betatron:</a:t>
            </a:r>
          </a:p>
          <a:p>
            <a:r>
              <a:rPr lang="sv-SE" sz="1800" dirty="0" err="1"/>
              <a:t>Bunch</a:t>
            </a:r>
            <a:r>
              <a:rPr lang="sv-SE" sz="1800" dirty="0"/>
              <a:t> is </a:t>
            </a:r>
            <a:r>
              <a:rPr lang="sv-SE" sz="1800" dirty="0" err="1"/>
              <a:t>excited</a:t>
            </a:r>
            <a:r>
              <a:rPr lang="sv-SE" sz="1800" dirty="0"/>
              <a:t> by </a:t>
            </a:r>
            <a:r>
              <a:rPr lang="sv-SE" sz="1800" dirty="0" err="1"/>
              <a:t>transverse</a:t>
            </a:r>
            <a:r>
              <a:rPr lang="sv-SE" sz="1800" dirty="0"/>
              <a:t> </a:t>
            </a:r>
            <a:r>
              <a:rPr lang="sv-SE" sz="1800" dirty="0" err="1"/>
              <a:t>kicker</a:t>
            </a:r>
            <a:r>
              <a:rPr lang="sv-SE" sz="1800" dirty="0"/>
              <a:t> to </a:t>
            </a:r>
            <a:r>
              <a:rPr lang="sv-SE" sz="1800" dirty="0" err="1"/>
              <a:t>provoke</a:t>
            </a:r>
            <a:r>
              <a:rPr lang="sv-SE" sz="1800" dirty="0"/>
              <a:t> </a:t>
            </a:r>
            <a:r>
              <a:rPr lang="sv-SE" sz="1800" dirty="0" err="1"/>
              <a:t>beam</a:t>
            </a:r>
            <a:r>
              <a:rPr lang="sv-SE" sz="1800" dirty="0"/>
              <a:t> </a:t>
            </a:r>
            <a:r>
              <a:rPr lang="sv-SE" sz="1800" dirty="0" err="1"/>
              <a:t>losses</a:t>
            </a:r>
            <a:endParaRPr lang="sv-SE" sz="1800" dirty="0"/>
          </a:p>
          <a:p>
            <a:r>
              <a:rPr lang="sv-SE" sz="1800" dirty="0" err="1"/>
              <a:t>Evaluate</a:t>
            </a:r>
            <a:r>
              <a:rPr lang="sv-SE" sz="1800" dirty="0"/>
              <a:t> </a:t>
            </a:r>
            <a:r>
              <a:rPr lang="sv-SE" sz="1800" dirty="0" err="1"/>
              <a:t>cleaning</a:t>
            </a:r>
            <a:r>
              <a:rPr lang="sv-SE" sz="1800" dirty="0"/>
              <a:t> </a:t>
            </a:r>
            <a:r>
              <a:rPr lang="sv-SE" sz="1800" dirty="0" err="1"/>
              <a:t>performance</a:t>
            </a:r>
            <a:endParaRPr lang="sv-SE" sz="1800" dirty="0"/>
          </a:p>
          <a:p>
            <a:endParaRPr lang="sv-SE" sz="2000" dirty="0"/>
          </a:p>
          <a:p>
            <a:pPr marL="0" indent="0">
              <a:buNone/>
            </a:pPr>
            <a:r>
              <a:rPr lang="sv-SE" sz="2000" dirty="0" err="1"/>
              <a:t>Observables</a:t>
            </a:r>
            <a:r>
              <a:rPr lang="sv-SE" sz="2000" dirty="0"/>
              <a:t>:</a:t>
            </a:r>
          </a:p>
          <a:p>
            <a:r>
              <a:rPr lang="sv-SE" sz="1800" dirty="0" err="1"/>
              <a:t>Collimator</a:t>
            </a:r>
            <a:r>
              <a:rPr lang="sv-SE" sz="1800" dirty="0"/>
              <a:t> </a:t>
            </a:r>
            <a:r>
              <a:rPr lang="sv-SE" sz="1800" dirty="0" err="1"/>
              <a:t>hierarchy</a:t>
            </a:r>
            <a:endParaRPr lang="sv-SE" sz="1800" dirty="0"/>
          </a:p>
          <a:p>
            <a:r>
              <a:rPr lang="sv-SE" sz="1800" dirty="0"/>
              <a:t>DS </a:t>
            </a:r>
            <a:r>
              <a:rPr lang="sv-SE" sz="1800" dirty="0" err="1"/>
              <a:t>leakage</a:t>
            </a:r>
            <a:endParaRPr lang="sv-SE" sz="1800" dirty="0"/>
          </a:p>
          <a:p>
            <a:r>
              <a:rPr lang="sv-SE" sz="1800"/>
              <a:t>Tertiary collimator losses</a:t>
            </a:r>
            <a:br>
              <a:rPr lang="sv-SE" sz="1800"/>
            </a:br>
            <a:r>
              <a:rPr lang="sv-SE" sz="1800"/>
              <a:t>(around collision points)</a:t>
            </a:r>
            <a:endParaRPr lang="sv-SE" sz="1800" dirty="0"/>
          </a:p>
          <a:p>
            <a:r>
              <a:rPr lang="en-US" sz="1800" dirty="0"/>
              <a:t>No </a:t>
            </a:r>
            <a:r>
              <a:rPr lang="en-US" sz="1800"/>
              <a:t>unexplained spikes</a:t>
            </a:r>
            <a:br>
              <a:rPr lang="en-US" sz="1800"/>
            </a:br>
            <a:r>
              <a:rPr lang="en-US" sz="1800"/>
              <a:t>(indicates aperture issues)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EB67E6-2722-1091-828D-0874D8D0B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76D0A7C-3AF5-496D-88B7-5DE645001B5D}"/>
              </a:ext>
            </a:extLst>
          </p:cNvPr>
          <p:cNvCxnSpPr/>
          <p:nvPr/>
        </p:nvCxnSpPr>
        <p:spPr>
          <a:xfrm flipH="1">
            <a:off x="6804248" y="3350327"/>
            <a:ext cx="936104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B8142D3-B33E-B147-3386-878FB287E1DD}"/>
              </a:ext>
            </a:extLst>
          </p:cNvPr>
          <p:cNvSpPr txBox="1"/>
          <p:nvPr/>
        </p:nvSpPr>
        <p:spPr>
          <a:xfrm rot="18730570">
            <a:off x="6568217" y="367691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/>
              <a:t>IR7 zoom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6637DE-8D7F-6FFA-ADD7-562188E7F67C}"/>
              </a:ext>
            </a:extLst>
          </p:cNvPr>
          <p:cNvSpPr txBox="1"/>
          <p:nvPr/>
        </p:nvSpPr>
        <p:spPr>
          <a:xfrm>
            <a:off x="4355320" y="4825322"/>
            <a:ext cx="122341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/>
              <a:t>DS losses</a:t>
            </a:r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2214AF0-FF29-FA4F-D1E0-25E2421B52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021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F3226-D117-3CBB-076F-5412D99B4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HL-LHC challenges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F3DA3-8AE1-5810-6503-FFC6564419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sz="2000" dirty="0"/>
              <a:t>Protons per </a:t>
            </a:r>
            <a:r>
              <a:rPr lang="sv-SE" sz="2000" dirty="0" err="1"/>
              <a:t>bunch</a:t>
            </a:r>
            <a:r>
              <a:rPr lang="sv-SE" sz="2000" dirty="0"/>
              <a:t> </a:t>
            </a:r>
            <a:r>
              <a:rPr lang="sv-SE" sz="2000" dirty="0" err="1"/>
              <a:t>increase</a:t>
            </a:r>
            <a:r>
              <a:rPr lang="sv-SE" sz="2000" dirty="0"/>
              <a:t>: </a:t>
            </a:r>
          </a:p>
          <a:p>
            <a:pPr lvl="1"/>
            <a:r>
              <a:rPr lang="sv-SE" sz="1800" dirty="0"/>
              <a:t>1.15e11 (design) </a:t>
            </a:r>
            <a:r>
              <a:rPr lang="sv-SE" sz="1800">
                <a:sym typeface="Wingdings" panose="05000000000000000000" pitchFamily="2" charset="2"/>
              </a:rPr>
              <a:t> 1.4e11 </a:t>
            </a:r>
            <a:r>
              <a:rPr lang="sv-SE" sz="1800" dirty="0">
                <a:sym typeface="Wingdings" panose="05000000000000000000" pitchFamily="2" charset="2"/>
              </a:rPr>
              <a:t>(</a:t>
            </a:r>
            <a:r>
              <a:rPr lang="sv-SE" sz="1800" dirty="0" err="1">
                <a:sym typeface="Wingdings" panose="05000000000000000000" pitchFamily="2" charset="2"/>
              </a:rPr>
              <a:t>now</a:t>
            </a:r>
            <a:r>
              <a:rPr lang="sv-SE" sz="1800" dirty="0">
                <a:sym typeface="Wingdings" panose="05000000000000000000" pitchFamily="2" charset="2"/>
              </a:rPr>
              <a:t>)  2.3e11 (HL)</a:t>
            </a:r>
          </a:p>
          <a:p>
            <a:r>
              <a:rPr lang="sv-SE" sz="2000" dirty="0" err="1">
                <a:sym typeface="Wingdings" panose="05000000000000000000" pitchFamily="2" charset="2"/>
              </a:rPr>
              <a:t>Impedance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scales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with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bunch</a:t>
            </a:r>
            <a:r>
              <a:rPr lang="sv-SE" sz="2000" dirty="0">
                <a:sym typeface="Wingdings" panose="05000000000000000000" pitchFamily="2" charset="2"/>
              </a:rPr>
              <a:t> charge</a:t>
            </a:r>
          </a:p>
          <a:p>
            <a:pPr lvl="1"/>
            <a:r>
              <a:rPr lang="sv-SE" sz="1800" b="1" dirty="0">
                <a:sym typeface="Wingdings" panose="05000000000000000000" pitchFamily="2" charset="2"/>
              </a:rPr>
              <a:t> </a:t>
            </a:r>
            <a:r>
              <a:rPr lang="sv-SE" sz="1800" b="1" dirty="0" err="1">
                <a:sym typeface="Wingdings" panose="05000000000000000000" pitchFamily="2" charset="2"/>
              </a:rPr>
              <a:t>beam</a:t>
            </a:r>
            <a:r>
              <a:rPr lang="sv-SE" sz="1800" b="1" dirty="0">
                <a:sym typeface="Wingdings" panose="05000000000000000000" pitchFamily="2" charset="2"/>
              </a:rPr>
              <a:t> </a:t>
            </a:r>
            <a:r>
              <a:rPr lang="sv-SE" sz="1800" b="1" dirty="0" err="1">
                <a:sym typeface="Wingdings" panose="05000000000000000000" pitchFamily="2" charset="2"/>
              </a:rPr>
              <a:t>lifetime</a:t>
            </a:r>
            <a:r>
              <a:rPr lang="sv-SE" sz="1800" b="1" dirty="0">
                <a:sym typeface="Wingdings" panose="05000000000000000000" pitchFamily="2" charset="2"/>
              </a:rPr>
              <a:t> </a:t>
            </a:r>
            <a:r>
              <a:rPr lang="sv-SE" sz="1800" b="1" dirty="0" err="1">
                <a:sym typeface="Wingdings" panose="05000000000000000000" pitchFamily="2" charset="2"/>
              </a:rPr>
              <a:t>decreases</a:t>
            </a:r>
            <a:r>
              <a:rPr lang="sv-SE" sz="1800" b="1" dirty="0">
                <a:sym typeface="Wingdings" panose="05000000000000000000" pitchFamily="2" charset="2"/>
              </a:rPr>
              <a:t>, </a:t>
            </a:r>
            <a:r>
              <a:rPr lang="sv-SE" sz="1800" b="1" dirty="0" err="1">
                <a:sym typeface="Wingdings" panose="05000000000000000000" pitchFamily="2" charset="2"/>
              </a:rPr>
              <a:t>instabilities</a:t>
            </a:r>
            <a:endParaRPr lang="sv-SE" sz="1800" b="1" dirty="0">
              <a:sym typeface="Wingdings" panose="05000000000000000000" pitchFamily="2" charset="2"/>
            </a:endParaRPr>
          </a:p>
          <a:p>
            <a:pPr lvl="1"/>
            <a:r>
              <a:rPr lang="sv-SE" sz="1800" dirty="0" err="1">
                <a:sym typeface="Wingdings" panose="05000000000000000000" pitchFamily="2" charset="2"/>
              </a:rPr>
              <a:t>Collimators</a:t>
            </a:r>
            <a:r>
              <a:rPr lang="sv-SE" sz="1800" dirty="0">
                <a:sym typeface="Wingdings" panose="05000000000000000000" pitchFamily="2" charset="2"/>
              </a:rPr>
              <a:t> </a:t>
            </a:r>
            <a:r>
              <a:rPr lang="sv-SE" sz="1800" dirty="0" err="1">
                <a:sym typeface="Wingdings" panose="05000000000000000000" pitchFamily="2" charset="2"/>
              </a:rPr>
              <a:t>main</a:t>
            </a:r>
            <a:r>
              <a:rPr lang="sv-SE" sz="1800" dirty="0">
                <a:sym typeface="Wingdings" panose="05000000000000000000" pitchFamily="2" charset="2"/>
              </a:rPr>
              <a:t> source </a:t>
            </a:r>
            <a:r>
              <a:rPr lang="sv-SE" sz="1800" dirty="0" err="1">
                <a:sym typeface="Wingdings" panose="05000000000000000000" pitchFamily="2" charset="2"/>
              </a:rPr>
              <a:t>of</a:t>
            </a:r>
            <a:r>
              <a:rPr lang="sv-SE" sz="1800" dirty="0">
                <a:sym typeface="Wingdings" panose="05000000000000000000" pitchFamily="2" charset="2"/>
              </a:rPr>
              <a:t> </a:t>
            </a:r>
            <a:r>
              <a:rPr lang="sv-SE" sz="1800" dirty="0" err="1">
                <a:sym typeface="Wingdings" panose="05000000000000000000" pitchFamily="2" charset="2"/>
              </a:rPr>
              <a:t>impedance</a:t>
            </a:r>
            <a:r>
              <a:rPr lang="sv-SE" sz="1800" dirty="0">
                <a:sym typeface="Wingdings" panose="05000000000000000000" pitchFamily="2" charset="2"/>
              </a:rPr>
              <a:t> </a:t>
            </a:r>
            <a:br>
              <a:rPr lang="sv-SE" sz="1800" dirty="0">
                <a:sym typeface="Wingdings" panose="05000000000000000000" pitchFamily="2" charset="2"/>
              </a:rPr>
            </a:br>
            <a:r>
              <a:rPr lang="sv-SE" sz="1800" dirty="0">
                <a:sym typeface="Wingdings" panose="05000000000000000000" pitchFamily="2" charset="2"/>
              </a:rPr>
              <a:t>(</a:t>
            </a:r>
            <a:r>
              <a:rPr lang="sv-SE" sz="1800" dirty="0" err="1">
                <a:sym typeface="Wingdings" panose="05000000000000000000" pitchFamily="2" charset="2"/>
              </a:rPr>
              <a:t>low</a:t>
            </a:r>
            <a:r>
              <a:rPr lang="sv-SE" sz="1800" dirty="0">
                <a:sym typeface="Wingdings" panose="05000000000000000000" pitchFamily="2" charset="2"/>
              </a:rPr>
              <a:t> </a:t>
            </a:r>
            <a:r>
              <a:rPr lang="sv-SE" sz="1800" dirty="0" err="1">
                <a:sym typeface="Wingdings" panose="05000000000000000000" pitchFamily="2" charset="2"/>
              </a:rPr>
              <a:t>conductivity</a:t>
            </a:r>
            <a:r>
              <a:rPr lang="sv-SE" sz="1800" dirty="0">
                <a:sym typeface="Wingdings" panose="05000000000000000000" pitchFamily="2" charset="2"/>
              </a:rPr>
              <a:t> and tight gaps)</a:t>
            </a:r>
          </a:p>
          <a:p>
            <a:r>
              <a:rPr lang="sv-SE" sz="2000" dirty="0" err="1">
                <a:sym typeface="Wingdings" panose="05000000000000000000" pitchFamily="2" charset="2"/>
              </a:rPr>
              <a:t>Collimator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leakage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scales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with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dirty="0" err="1">
                <a:sym typeface="Wingdings" panose="05000000000000000000" pitchFamily="2" charset="2"/>
              </a:rPr>
              <a:t>beam</a:t>
            </a:r>
            <a:r>
              <a:rPr lang="sv-SE" sz="2000" dirty="0">
                <a:sym typeface="Wingdings" panose="05000000000000000000" pitchFamily="2" charset="2"/>
              </a:rPr>
              <a:t> </a:t>
            </a:r>
            <a:r>
              <a:rPr lang="sv-SE" sz="2000" err="1">
                <a:sym typeface="Wingdings" panose="05000000000000000000" pitchFamily="2" charset="2"/>
              </a:rPr>
              <a:t>intensity</a:t>
            </a:r>
            <a:r>
              <a:rPr lang="sv-SE" sz="2000">
                <a:sym typeface="Wingdings" panose="05000000000000000000" pitchFamily="2" charset="2"/>
              </a:rPr>
              <a:t> </a:t>
            </a:r>
            <a:br>
              <a:rPr lang="sv-SE" sz="2000">
                <a:sym typeface="Wingdings" panose="05000000000000000000" pitchFamily="2" charset="2"/>
              </a:rPr>
            </a:br>
            <a:r>
              <a:rPr lang="sv-SE" sz="2000">
                <a:sym typeface="Wingdings" panose="05000000000000000000" pitchFamily="2" charset="2"/>
              </a:rPr>
              <a:t>(</a:t>
            </a:r>
            <a:r>
              <a:rPr lang="sv-SE" sz="2000" dirty="0" err="1">
                <a:sym typeface="Wingdings" panose="05000000000000000000" pitchFamily="2" charset="2"/>
              </a:rPr>
              <a:t>assuming</a:t>
            </a:r>
            <a:r>
              <a:rPr lang="sv-SE" sz="2000" dirty="0">
                <a:sym typeface="Wingdings" panose="05000000000000000000" pitchFamily="2" charset="2"/>
              </a:rPr>
              <a:t> same </a:t>
            </a:r>
            <a:r>
              <a:rPr lang="sv-SE" sz="2000" dirty="0" err="1">
                <a:sym typeface="Wingdings" panose="05000000000000000000" pitchFamily="2" charset="2"/>
              </a:rPr>
              <a:t>lifetime</a:t>
            </a:r>
            <a:r>
              <a:rPr lang="sv-SE" sz="2000" dirty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sv-SE" sz="1800" b="1" dirty="0">
                <a:sym typeface="Wingdings" panose="05000000000000000000" pitchFamily="2" charset="2"/>
              </a:rPr>
              <a:t> </a:t>
            </a:r>
            <a:r>
              <a:rPr lang="sv-SE" sz="1800" b="1" dirty="0" err="1">
                <a:sym typeface="Wingdings" panose="05000000000000000000" pitchFamily="2" charset="2"/>
              </a:rPr>
              <a:t>increased</a:t>
            </a:r>
            <a:r>
              <a:rPr lang="sv-SE" sz="1800" b="1" dirty="0">
                <a:sym typeface="Wingdings" panose="05000000000000000000" pitchFamily="2" charset="2"/>
              </a:rPr>
              <a:t> </a:t>
            </a:r>
            <a:r>
              <a:rPr lang="sv-SE" sz="1800" b="1" dirty="0" err="1">
                <a:sym typeface="Wingdings" panose="05000000000000000000" pitchFamily="2" charset="2"/>
              </a:rPr>
              <a:t>quench</a:t>
            </a:r>
            <a:r>
              <a:rPr lang="sv-SE" sz="1800" b="1" dirty="0">
                <a:sym typeface="Wingdings" panose="05000000000000000000" pitchFamily="2" charset="2"/>
              </a:rPr>
              <a:t> risk</a:t>
            </a:r>
          </a:p>
          <a:p>
            <a:pPr lvl="1"/>
            <a:endParaRPr lang="sv-SE" sz="1800" dirty="0">
              <a:sym typeface="Wingdings" panose="05000000000000000000" pitchFamily="2" charset="2"/>
            </a:endParaRPr>
          </a:p>
          <a:p>
            <a:r>
              <a:rPr lang="sv-SE" sz="2000" dirty="0">
                <a:sym typeface="Wingdings" panose="05000000000000000000" pitchFamily="2" charset="2"/>
              </a:rPr>
              <a:t>Limitations </a:t>
            </a:r>
            <a:r>
              <a:rPr lang="sv-SE" sz="2000" dirty="0" err="1">
                <a:sym typeface="Wingdings" panose="05000000000000000000" pitchFamily="2" charset="2"/>
              </a:rPr>
              <a:t>mainly</a:t>
            </a:r>
            <a:r>
              <a:rPr lang="sv-SE" sz="2000" dirty="0">
                <a:sym typeface="Wingdings" panose="05000000000000000000" pitchFamily="2" charset="2"/>
              </a:rPr>
              <a:t> from Betatron </a:t>
            </a:r>
            <a:r>
              <a:rPr lang="sv-SE" sz="2000" dirty="0" err="1">
                <a:sym typeface="Wingdings" panose="05000000000000000000" pitchFamily="2" charset="2"/>
              </a:rPr>
              <a:t>Collimation</a:t>
            </a:r>
            <a:r>
              <a:rPr lang="sv-SE" sz="2000" dirty="0">
                <a:sym typeface="Wingdings" panose="05000000000000000000" pitchFamily="2" charset="2"/>
              </a:rPr>
              <a:t> (IR7)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4FE32-A2EA-056B-A3CA-C97D1760A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02508A-2EC9-F27B-2D20-748335A787E5}"/>
              </a:ext>
            </a:extLst>
          </p:cNvPr>
          <p:cNvSpPr txBox="1"/>
          <p:nvPr/>
        </p:nvSpPr>
        <p:spPr>
          <a:xfrm>
            <a:off x="1691680" y="5157192"/>
            <a:ext cx="612068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v-SE" b="1"/>
              <a:t>Mitigate both by changing </a:t>
            </a:r>
            <a:r>
              <a:rPr lang="sv-SE" b="1" dirty="0" err="1"/>
              <a:t>optics</a:t>
            </a:r>
            <a:endParaRPr lang="sv-SE" dirty="0"/>
          </a:p>
          <a:p>
            <a:pPr algn="ctr"/>
            <a:r>
              <a:rPr lang="sv-SE" i="1" dirty="0"/>
              <a:t>(n.b. LHC </a:t>
            </a:r>
            <a:r>
              <a:rPr lang="sv-SE" i="1" dirty="0" err="1"/>
              <a:t>collimation</a:t>
            </a:r>
            <a:r>
              <a:rPr lang="sv-SE" i="1" dirty="0"/>
              <a:t> </a:t>
            </a:r>
            <a:r>
              <a:rPr lang="sv-SE" i="1" dirty="0" err="1"/>
              <a:t>optics</a:t>
            </a:r>
            <a:r>
              <a:rPr lang="sv-SE" i="1" dirty="0"/>
              <a:t> </a:t>
            </a:r>
            <a:r>
              <a:rPr lang="sv-SE" i="1" dirty="0" err="1"/>
              <a:t>have</a:t>
            </a:r>
            <a:r>
              <a:rPr lang="sv-SE" i="1" dirty="0"/>
              <a:t> not </a:t>
            </a:r>
            <a:r>
              <a:rPr lang="sv-SE" i="1" dirty="0" err="1"/>
              <a:t>changed</a:t>
            </a:r>
            <a:r>
              <a:rPr lang="sv-SE" i="1" dirty="0"/>
              <a:t> </a:t>
            </a:r>
            <a:r>
              <a:rPr lang="sv-SE" i="1" dirty="0" err="1"/>
              <a:t>since</a:t>
            </a:r>
            <a:r>
              <a:rPr lang="sv-SE" i="1" dirty="0"/>
              <a:t> 2008)</a:t>
            </a:r>
            <a:r>
              <a:rPr lang="sv-SE" dirty="0"/>
              <a:t>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0CDF03-B67E-DF79-FD2D-625C51A4A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6282291"/>
            <a:ext cx="923375" cy="4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1987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8946e33d-fd2f-4ae4-8ee9-d90c129cdf9e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36003</TotalTime>
  <Words>2308</Words>
  <Application>Microsoft Office PowerPoint</Application>
  <PresentationFormat>On-screen Show (4:3)</PresentationFormat>
  <Paragraphs>394</Paragraphs>
  <Slides>52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52</vt:i4>
      </vt:variant>
    </vt:vector>
  </HeadingPairs>
  <TitlesOfParts>
    <vt:vector size="58" baseType="lpstr">
      <vt:lpstr>Arial</vt:lpstr>
      <vt:lpstr>Calibri</vt:lpstr>
      <vt:lpstr>Cambria Math</vt:lpstr>
      <vt:lpstr>Wingdings</vt:lpstr>
      <vt:lpstr>Thème Office</vt:lpstr>
      <vt:lpstr>2_Thème Office</vt:lpstr>
      <vt:lpstr>Collimation studies for the High Luminosity LHC</vt:lpstr>
      <vt:lpstr>Collimation insertions in LHC</vt:lpstr>
      <vt:lpstr>Collimation insertions in LHC</vt:lpstr>
      <vt:lpstr>Multi-stage Collimation</vt:lpstr>
      <vt:lpstr>Cleaning inefficiency</vt:lpstr>
      <vt:lpstr>Loss maps</vt:lpstr>
      <vt:lpstr>Loss maps</vt:lpstr>
      <vt:lpstr>Loss maps</vt:lpstr>
      <vt:lpstr>HL-LHC challenges</vt:lpstr>
      <vt:lpstr>Optics rematch and constraints</vt:lpstr>
      <vt:lpstr>Optics rematch and constraints</vt:lpstr>
      <vt:lpstr>Optics rematch and constraints</vt:lpstr>
      <vt:lpstr>Optics rematch and constraints</vt:lpstr>
      <vt:lpstr>Optics rematch and constraints</vt:lpstr>
      <vt:lpstr>Experimental validation in LHC</vt:lpstr>
      <vt:lpstr>B2H losses (FT – HL MD)</vt:lpstr>
      <vt:lpstr>B2H losses (FT – HL MD)</vt:lpstr>
      <vt:lpstr>B2H losses (FT – HL MD)</vt:lpstr>
      <vt:lpstr>B2H losses (FT – HL MD)</vt:lpstr>
      <vt:lpstr>Summary of DS betatron cleaning</vt:lpstr>
      <vt:lpstr>Losses during ramp</vt:lpstr>
      <vt:lpstr>Impedance</vt:lpstr>
      <vt:lpstr>Simulation software</vt:lpstr>
      <vt:lpstr>Xsuite</vt:lpstr>
      <vt:lpstr>Xcoll</vt:lpstr>
      <vt:lpstr>Xcoll</vt:lpstr>
      <vt:lpstr>Example loss map with BDSIM</vt:lpstr>
      <vt:lpstr>Example loss map with BDSIM</vt:lpstr>
      <vt:lpstr>Example loss map with BDSIM</vt:lpstr>
      <vt:lpstr>Example loss map with BDSIM</vt:lpstr>
      <vt:lpstr>Example loss map with BDSIM</vt:lpstr>
      <vt:lpstr>Current status</vt:lpstr>
      <vt:lpstr>Conclusions</vt:lpstr>
      <vt:lpstr>Cleaning during ramp</vt:lpstr>
      <vt:lpstr>TCT losses – B2V</vt:lpstr>
      <vt:lpstr>Tight TCT settings</vt:lpstr>
      <vt:lpstr>Optics measurements</vt:lpstr>
      <vt:lpstr>Off-momentum loss maps</vt:lpstr>
      <vt:lpstr>Off-momentum loss maps</vt:lpstr>
      <vt:lpstr>IR3 / IR7 balance of losses – B2V</vt:lpstr>
      <vt:lpstr>IR7 MD optics (reMD5)</vt:lpstr>
      <vt:lpstr>HL MD optics (re12c)</vt:lpstr>
      <vt:lpstr>New IR3 optics</vt:lpstr>
      <vt:lpstr>Collimator centers</vt:lpstr>
      <vt:lpstr>Collimator centers</vt:lpstr>
      <vt:lpstr>Beam sensitivity to perturbations</vt:lpstr>
      <vt:lpstr>Beam sensitivity to perturbations</vt:lpstr>
      <vt:lpstr>Beam sensitivity to perturbations</vt:lpstr>
      <vt:lpstr>Beam sensitivity to perturbations</vt:lpstr>
      <vt:lpstr>Beam sensitivity to perturbations</vt:lpstr>
      <vt:lpstr>Beam sensitivity to perturbations</vt:lpstr>
      <vt:lpstr>Beam sensitivity to perturbations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Bjorn Hans Filip Lindstrom</cp:lastModifiedBy>
  <cp:revision>1031</cp:revision>
  <dcterms:created xsi:type="dcterms:W3CDTF">2016-02-12T10:02:27Z</dcterms:created>
  <dcterms:modified xsi:type="dcterms:W3CDTF">2024-12-19T09:47:24Z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