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27" r:id="rId4"/>
    <p:sldMasterId id="2147483719" r:id="rId5"/>
    <p:sldMasterId id="2147483663" r:id="rId6"/>
    <p:sldMasterId id="2147483734" r:id="rId7"/>
  </p:sldMasterIdLst>
  <p:notesMasterIdLst>
    <p:notesMasterId r:id="rId31"/>
  </p:notesMasterIdLst>
  <p:handoutMasterIdLst>
    <p:handoutMasterId r:id="rId32"/>
  </p:handoutMasterIdLst>
  <p:sldIdLst>
    <p:sldId id="256" r:id="rId8"/>
    <p:sldId id="257" r:id="rId9"/>
    <p:sldId id="258" r:id="rId10"/>
    <p:sldId id="259" r:id="rId11"/>
    <p:sldId id="260" r:id="rId12"/>
    <p:sldId id="261" r:id="rId13"/>
    <p:sldId id="274" r:id="rId14"/>
    <p:sldId id="284" r:id="rId15"/>
    <p:sldId id="283" r:id="rId16"/>
    <p:sldId id="264" r:id="rId17"/>
    <p:sldId id="276" r:id="rId18"/>
    <p:sldId id="278" r:id="rId19"/>
    <p:sldId id="288" r:id="rId20"/>
    <p:sldId id="289" r:id="rId21"/>
    <p:sldId id="286" r:id="rId22"/>
    <p:sldId id="287" r:id="rId23"/>
    <p:sldId id="294" r:id="rId24"/>
    <p:sldId id="267" r:id="rId25"/>
    <p:sldId id="273" r:id="rId26"/>
    <p:sldId id="269" r:id="rId27"/>
    <p:sldId id="290" r:id="rId28"/>
    <p:sldId id="293" r:id="rId29"/>
    <p:sldId id="281" r:id="rId30"/>
  </p:sldIdLst>
  <p:sldSz cx="12192000" cy="6858000"/>
  <p:notesSz cx="6858000" cy="9144000"/>
  <p:embeddedFontLst>
    <p:embeddedFont>
      <p:font typeface="Calibri" panose="020F0502020204030204" pitchFamily="34" charset="0"/>
      <p:regular r:id="rId33"/>
      <p:bold r:id="rId34"/>
      <p:italic r:id="rId35"/>
      <p:boldItalic r:id="rId36"/>
    </p:embeddedFont>
    <p:embeddedFont>
      <p:font typeface="Verdana" panose="020B0604030504040204" pitchFamily="34" charset="0"/>
      <p:regular r:id="rId37"/>
      <p:bold r:id="rId38"/>
      <p:italic r:id="rId39"/>
      <p:boldItalic r:id="rId40"/>
    </p:embeddedFont>
    <p:embeddedFont>
      <p:font typeface="Moderat Medium" panose="00000600000000000000" pitchFamily="2" charset="0"/>
      <p:regular r:id="rId41"/>
    </p:embeddedFont>
    <p:embeddedFont>
      <p:font typeface="Cambria Math" panose="02040503050406030204" pitchFamily="18" charset="0"/>
      <p:regular r:id="rId42"/>
    </p:embeddedFont>
    <p:embeddedFont>
      <p:font typeface="Roboto" panose="02000000000000000000" pitchFamily="2" charset="0"/>
      <p:regular r:id="rId43"/>
      <p:bold r:id="rId44"/>
      <p:italic r:id="rId45"/>
      <p:boldItalic r:id="rId46"/>
    </p:embeddedFont>
    <p:embeddedFont>
      <p:font typeface="Cambria" panose="02040503050406030204" pitchFamily="18" charset="0"/>
      <p:regular r:id="rId47"/>
      <p:bold r:id="rId48"/>
      <p:italic r:id="rId49"/>
      <p:boldItalic r:id="rId5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1EE726-7BB1-4592-82F7-BBA6AC557FCE}">
          <p14:sldIdLst>
            <p14:sldId id="256"/>
            <p14:sldId id="257"/>
            <p14:sldId id="258"/>
            <p14:sldId id="259"/>
            <p14:sldId id="260"/>
            <p14:sldId id="261"/>
            <p14:sldId id="274"/>
            <p14:sldId id="284"/>
            <p14:sldId id="283"/>
            <p14:sldId id="264"/>
            <p14:sldId id="276"/>
            <p14:sldId id="278"/>
            <p14:sldId id="288"/>
            <p14:sldId id="289"/>
            <p14:sldId id="286"/>
            <p14:sldId id="287"/>
            <p14:sldId id="294"/>
            <p14:sldId id="267"/>
            <p14:sldId id="273"/>
            <p14:sldId id="269"/>
            <p14:sldId id="290"/>
            <p14:sldId id="293"/>
            <p14:sldId id="28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6767"/>
    <a:srgbClr val="FF9D1B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069927-490C-44E9-AAB1-E6CFCB7EF69B}" v="3" dt="2023-08-11T19:19:01.1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6" autoAdjust="0"/>
    <p:restoredTop sz="94660"/>
  </p:normalViewPr>
  <p:slideViewPr>
    <p:cSldViewPr snapToGrid="0">
      <p:cViewPr>
        <p:scale>
          <a:sx n="80" d="100"/>
          <a:sy n="80" d="100"/>
        </p:scale>
        <p:origin x="86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font" Target="fonts/font7.fntdata"/><Relationship Id="rId21" Type="http://schemas.openxmlformats.org/officeDocument/2006/relationships/slide" Target="slides/slide14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font" Target="fonts/font18.fntdata"/><Relationship Id="rId55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font" Target="fonts/font9.fntdata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3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font" Target="fonts/font4.fntdata"/><Relationship Id="rId49" Type="http://schemas.openxmlformats.org/officeDocument/2006/relationships/font" Target="fonts/font17.fntdata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font" Target="fonts/font16.fntdata"/><Relationship Id="rId56" Type="http://schemas.microsoft.com/office/2015/10/relationships/revisionInfo" Target="revisionInfo.xml"/><Relationship Id="rId8" Type="http://schemas.openxmlformats.org/officeDocument/2006/relationships/slide" Target="slides/slide1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son, Stephanie (STFC,RAL,ISIS)" userId="fb9e1876-ffcf-45bf-abd9-b21078f88f3e" providerId="ADAL" clId="{9E069927-490C-44E9-AAB1-E6CFCB7EF69B}"/>
    <pc:docChg chg="modMainMaster">
      <pc:chgData name="Richardson, Stephanie (STFC,RAL,ISIS)" userId="fb9e1876-ffcf-45bf-abd9-b21078f88f3e" providerId="ADAL" clId="{9E069927-490C-44E9-AAB1-E6CFCB7EF69B}" dt="2023-08-11T19:19:01.199" v="2" actId="14826"/>
      <pc:docMkLst>
        <pc:docMk/>
      </pc:docMkLst>
      <pc:sldMasterChg chg="modSp">
        <pc:chgData name="Richardson, Stephanie (STFC,RAL,ISIS)" userId="fb9e1876-ffcf-45bf-abd9-b21078f88f3e" providerId="ADAL" clId="{9E069927-490C-44E9-AAB1-E6CFCB7EF69B}" dt="2023-08-11T19:18:50.293" v="1" actId="14826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9E069927-490C-44E9-AAB1-E6CFCB7EF69B}" dt="2023-08-11T19:18:50.293" v="1" actId="14826"/>
          <ac:picMkLst>
            <pc:docMk/>
            <pc:sldMasterMk cId="3837374745" sldId="2147483663"/>
            <ac:picMk id="7" creationId="{52AB5F44-508E-D5E3-9686-E5DB5331D657}"/>
          </ac:picMkLst>
        </pc:picChg>
      </pc:sldMasterChg>
      <pc:sldMasterChg chg="modSp">
        <pc:chgData name="Richardson, Stephanie (STFC,RAL,ISIS)" userId="fb9e1876-ffcf-45bf-abd9-b21078f88f3e" providerId="ADAL" clId="{9E069927-490C-44E9-AAB1-E6CFCB7EF69B}" dt="2023-08-11T19:18:39.512" v="0" actId="14826"/>
        <pc:sldMasterMkLst>
          <pc:docMk/>
          <pc:sldMasterMk cId="2232557041" sldId="2147483719"/>
        </pc:sldMasterMkLst>
        <pc:picChg chg="mod">
          <ac:chgData name="Richardson, Stephanie (STFC,RAL,ISIS)" userId="fb9e1876-ffcf-45bf-abd9-b21078f88f3e" providerId="ADAL" clId="{9E069927-490C-44E9-AAB1-E6CFCB7EF69B}" dt="2023-08-11T19:18:39.512" v="0" actId="14826"/>
          <ac:picMkLst>
            <pc:docMk/>
            <pc:sldMasterMk cId="2232557041" sldId="2147483719"/>
            <ac:picMk id="4" creationId="{C5EE97D3-004E-241C-1F4D-DA2001CE0425}"/>
          </ac:picMkLst>
        </pc:picChg>
      </pc:sldMasterChg>
      <pc:sldMasterChg chg="modSp">
        <pc:chgData name="Richardson, Stephanie (STFC,RAL,ISIS)" userId="fb9e1876-ffcf-45bf-abd9-b21078f88f3e" providerId="ADAL" clId="{9E069927-490C-44E9-AAB1-E6CFCB7EF69B}" dt="2023-08-11T19:19:01.199" v="2" actId="14826"/>
        <pc:sldMasterMkLst>
          <pc:docMk/>
          <pc:sldMasterMk cId="3562387349" sldId="2147483734"/>
        </pc:sldMasterMkLst>
        <pc:picChg chg="mod">
          <ac:chgData name="Richardson, Stephanie (STFC,RAL,ISIS)" userId="fb9e1876-ffcf-45bf-abd9-b21078f88f3e" providerId="ADAL" clId="{9E069927-490C-44E9-AAB1-E6CFCB7EF69B}" dt="2023-08-11T19:19:01.199" v="2" actId="14826"/>
          <ac:picMkLst>
            <pc:docMk/>
            <pc:sldMasterMk cId="3562387349" sldId="2147483734"/>
            <ac:picMk id="7" creationId="{52AB5F44-508E-D5E3-9686-E5DB5331D657}"/>
          </ac:picMkLst>
        </pc:picChg>
      </pc:sldMasterChg>
    </pc:docChg>
  </pc:docChgLst>
  <pc:docChgLst>
    <pc:chgData name="Richardson, Stephanie (STFC,RAL,ISIS)" userId="fb9e1876-ffcf-45bf-abd9-b21078f88f3e" providerId="ADAL" clId="{E97420A5-BC2B-4E02-A557-677BDFD394E8}"/>
    <pc:docChg chg="undo custSel addSld delSld modSld modMainMaster">
      <pc:chgData name="Richardson, Stephanie (STFC,RAL,ISIS)" userId="fb9e1876-ffcf-45bf-abd9-b21078f88f3e" providerId="ADAL" clId="{E97420A5-BC2B-4E02-A557-677BDFD394E8}" dt="2023-06-13T10:37:06.329" v="201" actId="14826"/>
      <pc:docMkLst>
        <pc:docMk/>
      </pc:docMkLst>
      <pc:sldChg chg="addSp delSp modSp mod">
        <pc:chgData name="Richardson, Stephanie (STFC,RAL,ISIS)" userId="fb9e1876-ffcf-45bf-abd9-b21078f88f3e" providerId="ADAL" clId="{E97420A5-BC2B-4E02-A557-677BDFD394E8}" dt="2023-06-13T10:18:17.004" v="155" actId="478"/>
        <pc:sldMkLst>
          <pc:docMk/>
          <pc:sldMk cId="583982086" sldId="257"/>
        </pc:sldMkLst>
        <pc:spChg chg="add del mod">
          <ac:chgData name="Richardson, Stephanie (STFC,RAL,ISIS)" userId="fb9e1876-ffcf-45bf-abd9-b21078f88f3e" providerId="ADAL" clId="{E97420A5-BC2B-4E02-A557-677BDFD394E8}" dt="2023-06-13T10:18:17.004" v="155" actId="478"/>
          <ac:spMkLst>
            <pc:docMk/>
            <pc:sldMk cId="583982086" sldId="257"/>
            <ac:spMk id="2" creationId="{05010A1F-3E38-12F5-C83C-A90E860C138D}"/>
          </ac:spMkLst>
        </pc:spChg>
      </pc:sldChg>
      <pc:sldChg chg="modSp new del mod">
        <pc:chgData name="Richardson, Stephanie (STFC,RAL,ISIS)" userId="fb9e1876-ffcf-45bf-abd9-b21078f88f3e" providerId="ADAL" clId="{E97420A5-BC2B-4E02-A557-677BDFD394E8}" dt="2023-06-13T10:18:28.719" v="199" actId="47"/>
        <pc:sldMkLst>
          <pc:docMk/>
          <pc:sldMk cId="1468917490" sldId="260"/>
        </pc:sldMkLst>
        <pc:spChg chg="mod">
          <ac:chgData name="Richardson, Stephanie (STFC,RAL,ISIS)" userId="fb9e1876-ffcf-45bf-abd9-b21078f88f3e" providerId="ADAL" clId="{E97420A5-BC2B-4E02-A557-677BDFD394E8}" dt="2023-06-13T10:18:24.395" v="180" actId="20577"/>
          <ac:spMkLst>
            <pc:docMk/>
            <pc:sldMk cId="1468917490" sldId="260"/>
            <ac:spMk id="2" creationId="{8DE34FDF-4393-8D16-55D1-68FBBB130B68}"/>
          </ac:spMkLst>
        </pc:spChg>
        <pc:spChg chg="mod">
          <ac:chgData name="Richardson, Stephanie (STFC,RAL,ISIS)" userId="fb9e1876-ffcf-45bf-abd9-b21078f88f3e" providerId="ADAL" clId="{E97420A5-BC2B-4E02-A557-677BDFD394E8}" dt="2023-06-13T10:18:27.098" v="198" actId="20577"/>
          <ac:spMkLst>
            <pc:docMk/>
            <pc:sldMk cId="1468917490" sldId="260"/>
            <ac:spMk id="3" creationId="{DF37F4AA-7F89-F715-C4BB-6BA226E68271}"/>
          </ac:spMkLst>
        </pc:spChg>
      </pc:sldChg>
      <pc:sldMasterChg chg="modSp mod modSldLayout">
        <pc:chgData name="Richardson, Stephanie (STFC,RAL,ISIS)" userId="fb9e1876-ffcf-45bf-abd9-b21078f88f3e" providerId="ADAL" clId="{E97420A5-BC2B-4E02-A557-677BDFD394E8}" dt="2023-06-13T10:17:13.105" v="134" actId="768"/>
        <pc:sldMasterMkLst>
          <pc:docMk/>
          <pc:sldMasterMk cId="3837374745" sldId="2147483663"/>
        </pc:sldMasterMkLst>
        <pc:spChg chg="mod">
          <ac:chgData name="Richardson, Stephanie (STFC,RAL,ISIS)" userId="fb9e1876-ffcf-45bf-abd9-b21078f88f3e" providerId="ADAL" clId="{E97420A5-BC2B-4E02-A557-677BDFD394E8}" dt="2023-06-13T10:15:15.237" v="121" actId="2711"/>
          <ac:spMkLst>
            <pc:docMk/>
            <pc:sldMasterMk cId="3837374745" sldId="2147483663"/>
            <ac:spMk id="2" creationId="{C3592D61-4A60-6946-D1E3-5AC93DE86E86}"/>
          </ac:spMkLst>
        </pc:spChg>
        <pc:spChg chg="mod">
          <ac:chgData name="Richardson, Stephanie (STFC,RAL,ISIS)" userId="fb9e1876-ffcf-45bf-abd9-b21078f88f3e" providerId="ADAL" clId="{E97420A5-BC2B-4E02-A557-677BDFD394E8}" dt="2023-06-13T10:15:31.057" v="123" actId="2711"/>
          <ac:spMkLst>
            <pc:docMk/>
            <pc:sldMasterMk cId="3837374745" sldId="2147483663"/>
            <ac:spMk id="4" creationId="{4B1C4AB4-12A7-2444-B999-E190C2D007E6}"/>
          </ac:spMkLst>
        </pc:spChg>
        <pc:spChg chg="mod">
          <ac:chgData name="Richardson, Stephanie (STFC,RAL,ISIS)" userId="fb9e1876-ffcf-45bf-abd9-b21078f88f3e" providerId="ADAL" clId="{E97420A5-BC2B-4E02-A557-677BDFD394E8}" dt="2023-06-13T10:15:31.057" v="123" actId="2711"/>
          <ac:spMkLst>
            <pc:docMk/>
            <pc:sldMasterMk cId="3837374745" sldId="2147483663"/>
            <ac:spMk id="5" creationId="{28C43241-55FA-000D-E911-88A86A203DC8}"/>
          </ac:spMkLst>
        </pc:spChg>
        <pc:spChg chg="mod">
          <ac:chgData name="Richardson, Stephanie (STFC,RAL,ISIS)" userId="fb9e1876-ffcf-45bf-abd9-b21078f88f3e" providerId="ADAL" clId="{E97420A5-BC2B-4E02-A557-677BDFD394E8}" dt="2023-06-13T10:15:31.057" v="123" actId="2711"/>
          <ac:spMkLst>
            <pc:docMk/>
            <pc:sldMasterMk cId="3837374745" sldId="2147483663"/>
            <ac:spMk id="6" creationId="{02F6D9DA-6B18-0AEA-604C-ADB3F8C64158}"/>
          </ac:spMkLst>
        </pc:spChg>
        <pc:spChg chg="mod">
          <ac:chgData name="Richardson, Stephanie (STFC,RAL,ISIS)" userId="fb9e1876-ffcf-45bf-abd9-b21078f88f3e" providerId="ADAL" clId="{E97420A5-BC2B-4E02-A557-677BDFD394E8}" dt="2023-06-13T10:15:20.409" v="122" actId="2711"/>
          <ac:spMkLst>
            <pc:docMk/>
            <pc:sldMasterMk cId="3837374745" sldId="2147483663"/>
            <ac:spMk id="13" creationId="{7E71A0C6-6FDD-31C0-2DA4-598F59053007}"/>
          </ac:spMkLst>
        </pc:spChg>
        <pc:picChg chg="mod">
          <ac:chgData name="Richardson, Stephanie (STFC,RAL,ISIS)" userId="fb9e1876-ffcf-45bf-abd9-b21078f88f3e" providerId="ADAL" clId="{E97420A5-BC2B-4E02-A557-677BDFD394E8}" dt="2023-06-13T10:13:35.640" v="115" actId="1076"/>
          <ac:picMkLst>
            <pc:docMk/>
            <pc:sldMasterMk cId="3837374745" sldId="2147483663"/>
            <ac:picMk id="7" creationId="{52AB5F44-508E-D5E3-9686-E5DB5331D657}"/>
          </ac:picMkLst>
        </pc:picChg>
        <pc:sldLayoutChg chg="modSp mod">
          <pc:chgData name="Richardson, Stephanie (STFC,RAL,ISIS)" userId="fb9e1876-ffcf-45bf-abd9-b21078f88f3e" providerId="ADAL" clId="{E97420A5-BC2B-4E02-A557-677BDFD394E8}" dt="2023-06-13T10:17:13.105" v="134" actId="768"/>
          <pc:sldLayoutMkLst>
            <pc:docMk/>
            <pc:sldMasterMk cId="3837374745" sldId="2147483663"/>
            <pc:sldLayoutMk cId="1535900004" sldId="2147483665"/>
          </pc:sldLayoutMkLst>
          <pc:spChg chg="mod">
            <ac:chgData name="Richardson, Stephanie (STFC,RAL,ISIS)" userId="fb9e1876-ffcf-45bf-abd9-b21078f88f3e" providerId="ADAL" clId="{E97420A5-BC2B-4E02-A557-677BDFD394E8}" dt="2023-06-13T10:17:13.105" v="134" actId="768"/>
            <ac:spMkLst>
              <pc:docMk/>
              <pc:sldMasterMk cId="3837374745" sldId="2147483663"/>
              <pc:sldLayoutMk cId="1535900004" sldId="2147483665"/>
              <ac:spMk id="4" creationId="{0311ECD2-7228-FC6F-D057-E1D381721D2D}"/>
            </ac:spMkLst>
          </pc:spChg>
        </pc:sldLayoutChg>
      </pc:sldMasterChg>
      <pc:sldMasterChg chg="modSp mod modSldLayout">
        <pc:chgData name="Richardson, Stephanie (STFC,RAL,ISIS)" userId="fb9e1876-ffcf-45bf-abd9-b21078f88f3e" providerId="ADAL" clId="{E97420A5-BC2B-4E02-A557-677BDFD394E8}" dt="2023-06-13T10:16:27.295" v="131" actId="2711"/>
        <pc:sldMasterMkLst>
          <pc:docMk/>
          <pc:sldMasterMk cId="2232557041" sldId="2147483719"/>
        </pc:sldMasterMkLst>
        <pc:spChg chg="mod">
          <ac:chgData name="Richardson, Stephanie (STFC,RAL,ISIS)" userId="fb9e1876-ffcf-45bf-abd9-b21078f88f3e" providerId="ADAL" clId="{E97420A5-BC2B-4E02-A557-677BDFD394E8}" dt="2023-06-13T10:07:32.176" v="2" actId="2711"/>
          <ac:spMkLst>
            <pc:docMk/>
            <pc:sldMasterMk cId="2232557041" sldId="2147483719"/>
            <ac:spMk id="9" creationId="{D0781EEC-C938-86FA-B882-0B112DC0D017}"/>
          </ac:spMkLst>
        </pc:spChg>
        <pc:spChg chg="mod">
          <ac:chgData name="Richardson, Stephanie (STFC,RAL,ISIS)" userId="fb9e1876-ffcf-45bf-abd9-b21078f88f3e" providerId="ADAL" clId="{E97420A5-BC2B-4E02-A557-677BDFD394E8}" dt="2023-06-13T10:09:08.567" v="8" actId="14100"/>
          <ac:spMkLst>
            <pc:docMk/>
            <pc:sldMasterMk cId="2232557041" sldId="2147483719"/>
            <ac:spMk id="10" creationId="{16BCFD7A-BAD1-80E9-241B-1E0D4B057C90}"/>
          </ac:spMkLst>
        </pc:spChg>
        <pc:sldLayoutChg chg="modSp mod">
          <pc:chgData name="Richardson, Stephanie (STFC,RAL,ISIS)" userId="fb9e1876-ffcf-45bf-abd9-b21078f88f3e" providerId="ADAL" clId="{E97420A5-BC2B-4E02-A557-677BDFD394E8}" dt="2023-06-13T10:15:42.894" v="124" actId="2711"/>
          <pc:sldLayoutMkLst>
            <pc:docMk/>
            <pc:sldMasterMk cId="2232557041" sldId="2147483719"/>
            <pc:sldLayoutMk cId="2652264531" sldId="2147483754"/>
          </pc:sldLayoutMkLst>
          <pc:spChg chg="mod">
            <ac:chgData name="Richardson, Stephanie (STFC,RAL,ISIS)" userId="fb9e1876-ffcf-45bf-abd9-b21078f88f3e" providerId="ADAL" clId="{E97420A5-BC2B-4E02-A557-677BDFD394E8}" dt="2023-06-13T10:09:21.117" v="9" actId="14100"/>
            <ac:spMkLst>
              <pc:docMk/>
              <pc:sldMasterMk cId="2232557041" sldId="2147483719"/>
              <pc:sldLayoutMk cId="2652264531" sldId="2147483754"/>
              <ac:spMk id="2" creationId="{318B4CB8-F44D-BEE4-6DCA-1B2662AB0023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09:50.221" v="65" actId="553"/>
            <ac:spMkLst>
              <pc:docMk/>
              <pc:sldMasterMk cId="2232557041" sldId="2147483719"/>
              <pc:sldLayoutMk cId="2652264531" sldId="2147483754"/>
              <ac:spMk id="3" creationId="{53BCF0F3-44B5-9EF2-3A88-E4424DDC8956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5:42.894" v="124" actId="2711"/>
            <ac:spMkLst>
              <pc:docMk/>
              <pc:sldMasterMk cId="2232557041" sldId="2147483719"/>
              <pc:sldLayoutMk cId="2652264531" sldId="2147483754"/>
              <ac:spMk id="4" creationId="{B7783C9B-D14B-899C-B084-D233E5CF9D89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5:42.894" v="124" actId="2711"/>
            <ac:spMkLst>
              <pc:docMk/>
              <pc:sldMasterMk cId="2232557041" sldId="2147483719"/>
              <pc:sldLayoutMk cId="2652264531" sldId="2147483754"/>
              <ac:spMk id="5" creationId="{2E2C38EF-93AE-9214-FDFE-009AE71CD7A1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5:42.894" v="124" actId="2711"/>
            <ac:spMkLst>
              <pc:docMk/>
              <pc:sldMasterMk cId="2232557041" sldId="2147483719"/>
              <pc:sldLayoutMk cId="2652264531" sldId="2147483754"/>
              <ac:spMk id="6" creationId="{4E881CBA-3EB3-43A7-D2FA-2410CF2BAE2D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5:49.918" v="125" actId="2711"/>
          <pc:sldLayoutMkLst>
            <pc:docMk/>
            <pc:sldMasterMk cId="2232557041" sldId="2147483719"/>
            <pc:sldLayoutMk cId="3831121784" sldId="2147483755"/>
          </pc:sldLayoutMkLst>
          <pc:spChg chg="mod">
            <ac:chgData name="Richardson, Stephanie (STFC,RAL,ISIS)" userId="fb9e1876-ffcf-45bf-abd9-b21078f88f3e" providerId="ADAL" clId="{E97420A5-BC2B-4E02-A557-677BDFD394E8}" dt="2023-06-13T10:10:17.072" v="70" actId="14100"/>
            <ac:spMkLst>
              <pc:docMk/>
              <pc:sldMasterMk cId="2232557041" sldId="2147483719"/>
              <pc:sldLayoutMk cId="3831121784" sldId="2147483755"/>
              <ac:spMk id="2" creationId="{CB74E776-F347-2357-03E5-35C58A73642A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0:10.914" v="69" actId="14100"/>
            <ac:spMkLst>
              <pc:docMk/>
              <pc:sldMasterMk cId="2232557041" sldId="2147483719"/>
              <pc:sldLayoutMk cId="3831121784" sldId="2147483755"/>
              <ac:spMk id="3" creationId="{E1132FCD-286F-104A-BCF2-B9138BD0B6BC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07.319" v="67" actId="478"/>
            <ac:spMkLst>
              <pc:docMk/>
              <pc:sldMasterMk cId="2232557041" sldId="2147483719"/>
              <pc:sldLayoutMk cId="3831121784" sldId="2147483755"/>
              <ac:spMk id="4" creationId="{0311ECD2-7228-FC6F-D057-E1D381721D2D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07.319" v="67" actId="478"/>
            <ac:spMkLst>
              <pc:docMk/>
              <pc:sldMasterMk cId="2232557041" sldId="2147483719"/>
              <pc:sldLayoutMk cId="3831121784" sldId="2147483755"/>
              <ac:spMk id="5" creationId="{A0501347-B148-1746-115D-B3672939A7E1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07.319" v="67" actId="478"/>
            <ac:spMkLst>
              <pc:docMk/>
              <pc:sldMasterMk cId="2232557041" sldId="2147483719"/>
              <pc:sldLayoutMk cId="3831121784" sldId="2147483755"/>
              <ac:spMk id="6" creationId="{E474C7FE-56F7-317A-6A29-7F808D2B3C8A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49.918" v="125" actId="2711"/>
            <ac:spMkLst>
              <pc:docMk/>
              <pc:sldMasterMk cId="2232557041" sldId="2147483719"/>
              <pc:sldLayoutMk cId="3831121784" sldId="2147483755"/>
              <ac:spMk id="7" creationId="{709D4965-8177-C8A9-33AC-754C0ED554F2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49.918" v="125" actId="2711"/>
            <ac:spMkLst>
              <pc:docMk/>
              <pc:sldMasterMk cId="2232557041" sldId="2147483719"/>
              <pc:sldLayoutMk cId="3831121784" sldId="2147483755"/>
              <ac:spMk id="8" creationId="{C01BF125-5608-918B-79E5-BE6B8E111EC4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49.918" v="125" actId="2711"/>
            <ac:spMkLst>
              <pc:docMk/>
              <pc:sldMasterMk cId="2232557041" sldId="2147483719"/>
              <pc:sldLayoutMk cId="3831121784" sldId="2147483755"/>
              <ac:spMk id="9" creationId="{E51BFCBE-908C-8ECE-F8ED-964778AC7346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5:56.448" v="126" actId="2711"/>
          <pc:sldLayoutMkLst>
            <pc:docMk/>
            <pc:sldMasterMk cId="2232557041" sldId="2147483719"/>
            <pc:sldLayoutMk cId="1672187643" sldId="2147483756"/>
          </pc:sldLayoutMkLst>
          <pc:spChg chg="mod">
            <ac:chgData name="Richardson, Stephanie (STFC,RAL,ISIS)" userId="fb9e1876-ffcf-45bf-abd9-b21078f88f3e" providerId="ADAL" clId="{E97420A5-BC2B-4E02-A557-677BDFD394E8}" dt="2023-06-13T10:10:35.401" v="76" actId="14100"/>
            <ac:spMkLst>
              <pc:docMk/>
              <pc:sldMasterMk cId="2232557041" sldId="2147483719"/>
              <pc:sldLayoutMk cId="1672187643" sldId="2147483756"/>
              <ac:spMk id="2" creationId="{F8941C41-E6F8-8CDB-15CB-AFE023C1300C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0:31.058" v="75" actId="14100"/>
            <ac:spMkLst>
              <pc:docMk/>
              <pc:sldMasterMk cId="2232557041" sldId="2147483719"/>
              <pc:sldLayoutMk cId="1672187643" sldId="2147483756"/>
              <ac:spMk id="3" creationId="{1D9976CA-B5E0-87F5-9BB8-567EA6D05076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25.095" v="72" actId="478"/>
            <ac:spMkLst>
              <pc:docMk/>
              <pc:sldMasterMk cId="2232557041" sldId="2147483719"/>
              <pc:sldLayoutMk cId="1672187643" sldId="2147483756"/>
              <ac:spMk id="4" creationId="{DC61FB1F-7BDA-DC86-9EF3-DB36350C8D2F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25.095" v="72" actId="478"/>
            <ac:spMkLst>
              <pc:docMk/>
              <pc:sldMasterMk cId="2232557041" sldId="2147483719"/>
              <pc:sldLayoutMk cId="1672187643" sldId="2147483756"/>
              <ac:spMk id="5" creationId="{C77E4339-5CB2-7EDB-C9AA-C007FA14F698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25.095" v="72" actId="478"/>
            <ac:spMkLst>
              <pc:docMk/>
              <pc:sldMasterMk cId="2232557041" sldId="2147483719"/>
              <pc:sldLayoutMk cId="1672187643" sldId="2147483756"/>
              <ac:spMk id="6" creationId="{1B47BCC8-EC59-1A12-7C24-DEA423BC7F75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56.448" v="126" actId="2711"/>
            <ac:spMkLst>
              <pc:docMk/>
              <pc:sldMasterMk cId="2232557041" sldId="2147483719"/>
              <pc:sldLayoutMk cId="1672187643" sldId="2147483756"/>
              <ac:spMk id="7" creationId="{64611373-ED99-15C4-4B72-2A9B821EAC44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56.448" v="126" actId="2711"/>
            <ac:spMkLst>
              <pc:docMk/>
              <pc:sldMasterMk cId="2232557041" sldId="2147483719"/>
              <pc:sldLayoutMk cId="1672187643" sldId="2147483756"/>
              <ac:spMk id="8" creationId="{6ED30078-44D0-E5C0-B24D-510F1391FBB0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5:56.448" v="126" actId="2711"/>
            <ac:spMkLst>
              <pc:docMk/>
              <pc:sldMasterMk cId="2232557041" sldId="2147483719"/>
              <pc:sldLayoutMk cId="1672187643" sldId="2147483756"/>
              <ac:spMk id="9" creationId="{82F11EA8-20E4-A501-59E7-89936990BB78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6:02.498" v="127" actId="2711"/>
          <pc:sldLayoutMkLst>
            <pc:docMk/>
            <pc:sldMasterMk cId="2232557041" sldId="2147483719"/>
            <pc:sldLayoutMk cId="1546897535" sldId="2147483757"/>
          </pc:sldLayoutMkLst>
          <pc:spChg chg="mod">
            <ac:chgData name="Richardson, Stephanie (STFC,RAL,ISIS)" userId="fb9e1876-ffcf-45bf-abd9-b21078f88f3e" providerId="ADAL" clId="{E97420A5-BC2B-4E02-A557-677BDFD394E8}" dt="2023-06-13T10:10:51.856" v="80" actId="14100"/>
            <ac:spMkLst>
              <pc:docMk/>
              <pc:sldMasterMk cId="2232557041" sldId="2147483719"/>
              <pc:sldLayoutMk cId="1546897535" sldId="2147483757"/>
              <ac:spMk id="2" creationId="{B8673409-495B-2752-6BF2-B1848FDE6656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02.895" v="84" actId="14100"/>
            <ac:spMkLst>
              <pc:docMk/>
              <pc:sldMasterMk cId="2232557041" sldId="2147483719"/>
              <pc:sldLayoutMk cId="1546897535" sldId="2147483757"/>
              <ac:spMk id="3" creationId="{2CF4D184-1DF7-03BD-F6A8-1290E291CFCE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0:59.595" v="83" actId="14100"/>
            <ac:spMkLst>
              <pc:docMk/>
              <pc:sldMasterMk cId="2232557041" sldId="2147483719"/>
              <pc:sldLayoutMk cId="1546897535" sldId="2147483757"/>
              <ac:spMk id="4" creationId="{27F207A8-6978-C1D1-B0D6-FDA0CC1F42B3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44.765" v="77" actId="478"/>
            <ac:spMkLst>
              <pc:docMk/>
              <pc:sldMasterMk cId="2232557041" sldId="2147483719"/>
              <pc:sldLayoutMk cId="1546897535" sldId="2147483757"/>
              <ac:spMk id="5" creationId="{C400EE24-2BFB-8E46-2E66-3BA36D59A1CA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44.765" v="77" actId="478"/>
            <ac:spMkLst>
              <pc:docMk/>
              <pc:sldMasterMk cId="2232557041" sldId="2147483719"/>
              <pc:sldLayoutMk cId="1546897535" sldId="2147483757"/>
              <ac:spMk id="6" creationId="{F5F2556D-B5E1-EF44-908B-500C8837B6D3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0:44.765" v="77" actId="478"/>
            <ac:spMkLst>
              <pc:docMk/>
              <pc:sldMasterMk cId="2232557041" sldId="2147483719"/>
              <pc:sldLayoutMk cId="1546897535" sldId="2147483757"/>
              <ac:spMk id="7" creationId="{36B4910F-1642-C042-4D26-BC4F3A55A63E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02.498" v="127" actId="2711"/>
            <ac:spMkLst>
              <pc:docMk/>
              <pc:sldMasterMk cId="2232557041" sldId="2147483719"/>
              <pc:sldLayoutMk cId="1546897535" sldId="2147483757"/>
              <ac:spMk id="8" creationId="{696B1B1A-8A60-7571-1DEF-DF9002566813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02.498" v="127" actId="2711"/>
            <ac:spMkLst>
              <pc:docMk/>
              <pc:sldMasterMk cId="2232557041" sldId="2147483719"/>
              <pc:sldLayoutMk cId="1546897535" sldId="2147483757"/>
              <ac:spMk id="9" creationId="{0A238165-19F1-BC18-C20C-3CC3D2AFD9BF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02.498" v="127" actId="2711"/>
            <ac:spMkLst>
              <pc:docMk/>
              <pc:sldMasterMk cId="2232557041" sldId="2147483719"/>
              <pc:sldLayoutMk cId="1546897535" sldId="2147483757"/>
              <ac:spMk id="10" creationId="{E1EE5152-9164-4EB5-EAF6-34C6622C3EEA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6:12.735" v="128" actId="2711"/>
          <pc:sldLayoutMkLst>
            <pc:docMk/>
            <pc:sldMasterMk cId="2232557041" sldId="2147483719"/>
            <pc:sldLayoutMk cId="3075672927" sldId="2147483758"/>
          </pc:sldLayoutMkLst>
          <pc:spChg chg="add mod">
            <ac:chgData name="Richardson, Stephanie (STFC,RAL,ISIS)" userId="fb9e1876-ffcf-45bf-abd9-b21078f88f3e" providerId="ADAL" clId="{E97420A5-BC2B-4E02-A557-677BDFD394E8}" dt="2023-06-13T10:16:12.735" v="128" actId="2711"/>
            <ac:spMkLst>
              <pc:docMk/>
              <pc:sldMasterMk cId="2232557041" sldId="2147483719"/>
              <pc:sldLayoutMk cId="3075672927" sldId="2147483758"/>
              <ac:spMk id="2" creationId="{23CDD2F5-1481-9908-2B81-B0CBF2B47D0A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21.425" v="90" actId="14100"/>
            <ac:spMkLst>
              <pc:docMk/>
              <pc:sldMasterMk cId="2232557041" sldId="2147483719"/>
              <pc:sldLayoutMk cId="3075672927" sldId="2147483758"/>
              <ac:spMk id="3" creationId="{D238E961-1532-85E1-EF19-CD6FD29F8D4B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23.457" v="91" actId="14100"/>
            <ac:spMkLst>
              <pc:docMk/>
              <pc:sldMasterMk cId="2232557041" sldId="2147483719"/>
              <pc:sldLayoutMk cId="3075672927" sldId="2147483758"/>
              <ac:spMk id="4" creationId="{A252AB67-467B-B4C7-6EEB-C8D144E364E8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31.581" v="93" actId="14100"/>
            <ac:spMkLst>
              <pc:docMk/>
              <pc:sldMasterMk cId="2232557041" sldId="2147483719"/>
              <pc:sldLayoutMk cId="3075672927" sldId="2147483758"/>
              <ac:spMk id="5" creationId="{64F16626-4911-CA49-90C2-CE3262F728D3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29.657" v="92" actId="14100"/>
            <ac:spMkLst>
              <pc:docMk/>
              <pc:sldMasterMk cId="2232557041" sldId="2147483719"/>
              <pc:sldLayoutMk cId="3075672927" sldId="2147483758"/>
              <ac:spMk id="6" creationId="{FC2FF839-783C-36FF-2F59-B33FD00F2E4D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09.706" v="85" actId="478"/>
            <ac:spMkLst>
              <pc:docMk/>
              <pc:sldMasterMk cId="2232557041" sldId="2147483719"/>
              <pc:sldLayoutMk cId="3075672927" sldId="2147483758"/>
              <ac:spMk id="7" creationId="{CF70523E-13BC-6AF4-F44B-1E81F5078040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09.706" v="85" actId="478"/>
            <ac:spMkLst>
              <pc:docMk/>
              <pc:sldMasterMk cId="2232557041" sldId="2147483719"/>
              <pc:sldLayoutMk cId="3075672927" sldId="2147483758"/>
              <ac:spMk id="8" creationId="{22ACC21D-81ED-0C7F-2CF7-CFDE23016EBF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09.706" v="85" actId="478"/>
            <ac:spMkLst>
              <pc:docMk/>
              <pc:sldMasterMk cId="2232557041" sldId="2147483719"/>
              <pc:sldLayoutMk cId="3075672927" sldId="2147483758"/>
              <ac:spMk id="9" creationId="{A75BA4D1-1395-871F-083F-CCC3ADAA7675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12.735" v="128" actId="2711"/>
            <ac:spMkLst>
              <pc:docMk/>
              <pc:sldMasterMk cId="2232557041" sldId="2147483719"/>
              <pc:sldLayoutMk cId="3075672927" sldId="2147483758"/>
              <ac:spMk id="10" creationId="{E6B48C32-ECD3-49D3-C88A-0D6CD7761932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19.150" v="89" actId="14100"/>
            <ac:spMkLst>
              <pc:docMk/>
              <pc:sldMasterMk cId="2232557041" sldId="2147483719"/>
              <pc:sldLayoutMk cId="3075672927" sldId="2147483758"/>
              <ac:spMk id="11" creationId="{86479E40-CA8C-9DEB-E10E-9B0E9423E321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12.735" v="128" actId="2711"/>
            <ac:spMkLst>
              <pc:docMk/>
              <pc:sldMasterMk cId="2232557041" sldId="2147483719"/>
              <pc:sldLayoutMk cId="3075672927" sldId="2147483758"/>
              <ac:spMk id="12" creationId="{79971ACE-673D-0FE6-8E00-6A36AFB9BDDA}"/>
            </ac:spMkLst>
          </pc:spChg>
        </pc:sldLayoutChg>
        <pc:sldLayoutChg chg="modSp">
          <pc:chgData name="Richardson, Stephanie (STFC,RAL,ISIS)" userId="fb9e1876-ffcf-45bf-abd9-b21078f88f3e" providerId="ADAL" clId="{E97420A5-BC2B-4E02-A557-677BDFD394E8}" dt="2023-06-13T10:16:17.714" v="129" actId="2711"/>
          <pc:sldLayoutMkLst>
            <pc:docMk/>
            <pc:sldMasterMk cId="2232557041" sldId="2147483719"/>
            <pc:sldLayoutMk cId="107841998" sldId="2147483759"/>
          </pc:sldLayoutMkLst>
          <pc:spChg chg="mod">
            <ac:chgData name="Richardson, Stephanie (STFC,RAL,ISIS)" userId="fb9e1876-ffcf-45bf-abd9-b21078f88f3e" providerId="ADAL" clId="{E97420A5-BC2B-4E02-A557-677BDFD394E8}" dt="2023-06-13T10:16:17.714" v="129" actId="2711"/>
            <ac:spMkLst>
              <pc:docMk/>
              <pc:sldMasterMk cId="2232557041" sldId="2147483719"/>
              <pc:sldLayoutMk cId="107841998" sldId="2147483759"/>
              <ac:spMk id="3" creationId="{ACA4210A-8AD6-DB76-6435-6F1565CF23B3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6:17.714" v="129" actId="2711"/>
            <ac:spMkLst>
              <pc:docMk/>
              <pc:sldMasterMk cId="2232557041" sldId="2147483719"/>
              <pc:sldLayoutMk cId="107841998" sldId="2147483759"/>
              <ac:spMk id="4" creationId="{E65DFFE2-973C-8808-2027-0A0826D0678B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6:17.714" v="129" actId="2711"/>
            <ac:spMkLst>
              <pc:docMk/>
              <pc:sldMasterMk cId="2232557041" sldId="2147483719"/>
              <pc:sldLayoutMk cId="107841998" sldId="2147483759"/>
              <ac:spMk id="5" creationId="{2827C7D8-7501-4918-C3A4-210FC2D1AD31}"/>
            </ac:spMkLst>
          </pc:spChg>
        </pc:sldLayoutChg>
        <pc:sldLayoutChg chg="addSp delSp modSp mod">
          <pc:chgData name="Richardson, Stephanie (STFC,RAL,ISIS)" userId="fb9e1876-ffcf-45bf-abd9-b21078f88f3e" providerId="ADAL" clId="{E97420A5-BC2B-4E02-A557-677BDFD394E8}" dt="2023-06-13T10:16:22.644" v="130" actId="2711"/>
          <pc:sldLayoutMkLst>
            <pc:docMk/>
            <pc:sldMasterMk cId="2232557041" sldId="2147483719"/>
            <pc:sldLayoutMk cId="528458597" sldId="2147483760"/>
          </pc:sldLayoutMkLst>
          <pc:spChg chg="add mod">
            <ac:chgData name="Richardson, Stephanie (STFC,RAL,ISIS)" userId="fb9e1876-ffcf-45bf-abd9-b21078f88f3e" providerId="ADAL" clId="{E97420A5-BC2B-4E02-A557-677BDFD394E8}" dt="2023-06-13T10:16:22.644" v="130" actId="2711"/>
            <ac:spMkLst>
              <pc:docMk/>
              <pc:sldMasterMk cId="2232557041" sldId="2147483719"/>
              <pc:sldLayoutMk cId="528458597" sldId="2147483760"/>
              <ac:spMk id="2" creationId="{757201D5-8F5F-EFFC-D1C0-6AEE32BE3984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1:44.269" v="96" actId="14100"/>
            <ac:spMkLst>
              <pc:docMk/>
              <pc:sldMasterMk cId="2232557041" sldId="2147483719"/>
              <pc:sldLayoutMk cId="528458597" sldId="2147483760"/>
              <ac:spMk id="3" creationId="{D0882BAE-96E7-8067-F384-6C81451D56C7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41.637" v="94" actId="478"/>
            <ac:spMkLst>
              <pc:docMk/>
              <pc:sldMasterMk cId="2232557041" sldId="2147483719"/>
              <pc:sldLayoutMk cId="528458597" sldId="2147483760"/>
              <ac:spMk id="5" creationId="{0BBF7D06-9178-0519-324E-D3FAE1553A1C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41.637" v="94" actId="478"/>
            <ac:spMkLst>
              <pc:docMk/>
              <pc:sldMasterMk cId="2232557041" sldId="2147483719"/>
              <pc:sldLayoutMk cId="528458597" sldId="2147483760"/>
              <ac:spMk id="6" creationId="{DDED0C21-14CC-0A4D-09D2-207115B3D4DC}"/>
            </ac:spMkLst>
          </pc:spChg>
          <pc:spChg chg="del">
            <ac:chgData name="Richardson, Stephanie (STFC,RAL,ISIS)" userId="fb9e1876-ffcf-45bf-abd9-b21078f88f3e" providerId="ADAL" clId="{E97420A5-BC2B-4E02-A557-677BDFD394E8}" dt="2023-06-13T10:11:41.637" v="94" actId="478"/>
            <ac:spMkLst>
              <pc:docMk/>
              <pc:sldMasterMk cId="2232557041" sldId="2147483719"/>
              <pc:sldLayoutMk cId="528458597" sldId="2147483760"/>
              <ac:spMk id="7" creationId="{094D343D-82C5-3AAA-AADD-2197F991E673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22.644" v="130" actId="2711"/>
            <ac:spMkLst>
              <pc:docMk/>
              <pc:sldMasterMk cId="2232557041" sldId="2147483719"/>
              <pc:sldLayoutMk cId="528458597" sldId="2147483760"/>
              <ac:spMk id="9" creationId="{678B8663-1CEA-8953-DFF8-3DC54CD04C9B}"/>
            </ac:spMkLst>
          </pc:spChg>
          <pc:spChg chg="add mod">
            <ac:chgData name="Richardson, Stephanie (STFC,RAL,ISIS)" userId="fb9e1876-ffcf-45bf-abd9-b21078f88f3e" providerId="ADAL" clId="{E97420A5-BC2B-4E02-A557-677BDFD394E8}" dt="2023-06-13T10:16:22.644" v="130" actId="2711"/>
            <ac:spMkLst>
              <pc:docMk/>
              <pc:sldMasterMk cId="2232557041" sldId="2147483719"/>
              <pc:sldLayoutMk cId="528458597" sldId="2147483760"/>
              <ac:spMk id="10" creationId="{B21BB798-7151-8F54-8B80-FAE592194FB5}"/>
            </ac:spMkLst>
          </pc:spChg>
        </pc:sldLayoutChg>
        <pc:sldLayoutChg chg="modSp">
          <pc:chgData name="Richardson, Stephanie (STFC,RAL,ISIS)" userId="fb9e1876-ffcf-45bf-abd9-b21078f88f3e" providerId="ADAL" clId="{E97420A5-BC2B-4E02-A557-677BDFD394E8}" dt="2023-06-13T10:16:27.295" v="131" actId="2711"/>
          <pc:sldLayoutMkLst>
            <pc:docMk/>
            <pc:sldMasterMk cId="2232557041" sldId="2147483719"/>
            <pc:sldLayoutMk cId="3264549565" sldId="2147483761"/>
          </pc:sldLayoutMkLst>
          <pc:spChg chg="mod">
            <ac:chgData name="Richardson, Stephanie (STFC,RAL,ISIS)" userId="fb9e1876-ffcf-45bf-abd9-b21078f88f3e" providerId="ADAL" clId="{E97420A5-BC2B-4E02-A557-677BDFD394E8}" dt="2023-06-13T10:16:27.295" v="131" actId="2711"/>
            <ac:spMkLst>
              <pc:docMk/>
              <pc:sldMasterMk cId="2232557041" sldId="2147483719"/>
              <pc:sldLayoutMk cId="3264549565" sldId="2147483761"/>
              <ac:spMk id="5" creationId="{687748DA-A10C-6B03-FEDA-D99AE6E85A9B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6:27.295" v="131" actId="2711"/>
            <ac:spMkLst>
              <pc:docMk/>
              <pc:sldMasterMk cId="2232557041" sldId="2147483719"/>
              <pc:sldLayoutMk cId="3264549565" sldId="2147483761"/>
              <ac:spMk id="6" creationId="{5009BA5F-3B12-9A62-2D70-80CF77B9951B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6:27.295" v="131" actId="2711"/>
            <ac:spMkLst>
              <pc:docMk/>
              <pc:sldMasterMk cId="2232557041" sldId="2147483719"/>
              <pc:sldLayoutMk cId="3264549565" sldId="2147483761"/>
              <ac:spMk id="7" creationId="{361A75CB-A493-E2D5-0C56-6C9F25C86CA4}"/>
            </ac:spMkLst>
          </pc:spChg>
        </pc:sldLayoutChg>
      </pc:sldMasterChg>
      <pc:sldMasterChg chg="modSp mod">
        <pc:chgData name="Richardson, Stephanie (STFC,RAL,ISIS)" userId="fb9e1876-ffcf-45bf-abd9-b21078f88f3e" providerId="ADAL" clId="{E97420A5-BC2B-4E02-A557-677BDFD394E8}" dt="2023-06-13T10:37:06.329" v="201" actId="14826"/>
        <pc:sldMasterMkLst>
          <pc:docMk/>
          <pc:sldMasterMk cId="3796829732" sldId="2147483727"/>
        </pc:sldMasterMkLst>
        <pc:spChg chg="mod">
          <ac:chgData name="Richardson, Stephanie (STFC,RAL,ISIS)" userId="fb9e1876-ffcf-45bf-abd9-b21078f88f3e" providerId="ADAL" clId="{E97420A5-BC2B-4E02-A557-677BDFD394E8}" dt="2023-06-13T10:06:51.343" v="0" actId="2711"/>
          <ac:spMkLst>
            <pc:docMk/>
            <pc:sldMasterMk cId="3796829732" sldId="2147483727"/>
            <ac:spMk id="9" creationId="{D0781EEC-C938-86FA-B882-0B112DC0D017}"/>
          </ac:spMkLst>
        </pc:spChg>
        <pc:spChg chg="mod">
          <ac:chgData name="Richardson, Stephanie (STFC,RAL,ISIS)" userId="fb9e1876-ffcf-45bf-abd9-b21078f88f3e" providerId="ADAL" clId="{E97420A5-BC2B-4E02-A557-677BDFD394E8}" dt="2023-06-13T10:06:57.078" v="1" actId="2711"/>
          <ac:spMkLst>
            <pc:docMk/>
            <pc:sldMasterMk cId="3796829732" sldId="2147483727"/>
            <ac:spMk id="10" creationId="{16BCFD7A-BAD1-80E9-241B-1E0D4B057C90}"/>
          </ac:spMkLst>
        </pc:spChg>
        <pc:picChg chg="mod">
          <ac:chgData name="Richardson, Stephanie (STFC,RAL,ISIS)" userId="fb9e1876-ffcf-45bf-abd9-b21078f88f3e" providerId="ADAL" clId="{E97420A5-BC2B-4E02-A557-677BDFD394E8}" dt="2023-06-13T10:37:06.329" v="201" actId="14826"/>
          <ac:picMkLst>
            <pc:docMk/>
            <pc:sldMasterMk cId="3796829732" sldId="2147483727"/>
            <ac:picMk id="4" creationId="{C5EE97D3-004E-241C-1F4D-DA2001CE0425}"/>
          </ac:picMkLst>
        </pc:picChg>
      </pc:sldMasterChg>
      <pc:sldMasterChg chg="modSp modSldLayout">
        <pc:chgData name="Richardson, Stephanie (STFC,RAL,ISIS)" userId="fb9e1876-ffcf-45bf-abd9-b21078f88f3e" providerId="ADAL" clId="{E97420A5-BC2B-4E02-A557-677BDFD394E8}" dt="2023-06-13T10:17:38.384" v="137" actId="2711"/>
        <pc:sldMasterMkLst>
          <pc:docMk/>
          <pc:sldMasterMk cId="3562387349" sldId="2147483734"/>
        </pc:sldMasterMkLst>
        <pc:spChg chg="mod">
          <ac:chgData name="Richardson, Stephanie (STFC,RAL,ISIS)" userId="fb9e1876-ffcf-45bf-abd9-b21078f88f3e" providerId="ADAL" clId="{E97420A5-BC2B-4E02-A557-677BDFD394E8}" dt="2023-06-13T10:17:29.754" v="135" actId="2711"/>
          <ac:spMkLst>
            <pc:docMk/>
            <pc:sldMasterMk cId="3562387349" sldId="2147483734"/>
            <ac:spMk id="2" creationId="{C3592D61-4A60-6946-D1E3-5AC93DE86E86}"/>
          </ac:spMkLst>
        </pc:spChg>
        <pc:spChg chg="mod">
          <ac:chgData name="Richardson, Stephanie (STFC,RAL,ISIS)" userId="fb9e1876-ffcf-45bf-abd9-b21078f88f3e" providerId="ADAL" clId="{E97420A5-BC2B-4E02-A557-677BDFD394E8}" dt="2023-06-13T10:17:38.384" v="137" actId="2711"/>
          <ac:spMkLst>
            <pc:docMk/>
            <pc:sldMasterMk cId="3562387349" sldId="2147483734"/>
            <ac:spMk id="4" creationId="{4B1C4AB4-12A7-2444-B999-E190C2D007E6}"/>
          </ac:spMkLst>
        </pc:spChg>
        <pc:spChg chg="mod">
          <ac:chgData name="Richardson, Stephanie (STFC,RAL,ISIS)" userId="fb9e1876-ffcf-45bf-abd9-b21078f88f3e" providerId="ADAL" clId="{E97420A5-BC2B-4E02-A557-677BDFD394E8}" dt="2023-06-13T10:17:38.384" v="137" actId="2711"/>
          <ac:spMkLst>
            <pc:docMk/>
            <pc:sldMasterMk cId="3562387349" sldId="2147483734"/>
            <ac:spMk id="5" creationId="{28C43241-55FA-000D-E911-88A86A203DC8}"/>
          </ac:spMkLst>
        </pc:spChg>
        <pc:spChg chg="mod">
          <ac:chgData name="Richardson, Stephanie (STFC,RAL,ISIS)" userId="fb9e1876-ffcf-45bf-abd9-b21078f88f3e" providerId="ADAL" clId="{E97420A5-BC2B-4E02-A557-677BDFD394E8}" dt="2023-06-13T10:17:38.384" v="137" actId="2711"/>
          <ac:spMkLst>
            <pc:docMk/>
            <pc:sldMasterMk cId="3562387349" sldId="2147483734"/>
            <ac:spMk id="6" creationId="{02F6D9DA-6B18-0AEA-604C-ADB3F8C64158}"/>
          </ac:spMkLst>
        </pc:spChg>
        <pc:spChg chg="mod">
          <ac:chgData name="Richardson, Stephanie (STFC,RAL,ISIS)" userId="fb9e1876-ffcf-45bf-abd9-b21078f88f3e" providerId="ADAL" clId="{E97420A5-BC2B-4E02-A557-677BDFD394E8}" dt="2023-06-13T10:17:34.601" v="136" actId="2711"/>
          <ac:spMkLst>
            <pc:docMk/>
            <pc:sldMasterMk cId="3562387349" sldId="2147483734"/>
            <ac:spMk id="13" creationId="{7E71A0C6-6FDD-31C0-2DA4-598F59053007}"/>
          </ac:spMkLst>
        </pc:spChg>
        <pc:sldLayoutChg chg="modSp">
          <pc:chgData name="Richardson, Stephanie (STFC,RAL,ISIS)" userId="fb9e1876-ffcf-45bf-abd9-b21078f88f3e" providerId="ADAL" clId="{E97420A5-BC2B-4E02-A557-677BDFD394E8}" dt="2023-06-13T10:14:17.687" v="120" actId="207"/>
          <pc:sldLayoutMkLst>
            <pc:docMk/>
            <pc:sldMasterMk cId="3562387349" sldId="2147483734"/>
            <pc:sldLayoutMk cId="2539774327" sldId="2147483742"/>
          </pc:sldLayoutMkLst>
          <pc:spChg chg="mod">
            <ac:chgData name="Richardson, Stephanie (STFC,RAL,ISIS)" userId="fb9e1876-ffcf-45bf-abd9-b21078f88f3e" providerId="ADAL" clId="{E97420A5-BC2B-4E02-A557-677BDFD394E8}" dt="2023-06-13T10:14:17.687" v="120" actId="207"/>
            <ac:spMkLst>
              <pc:docMk/>
              <pc:sldMasterMk cId="3562387349" sldId="2147483734"/>
              <pc:sldLayoutMk cId="2539774327" sldId="2147483742"/>
              <ac:spMk id="3" creationId="{D0882BAE-96E7-8067-F384-6C81451D56C7}"/>
            </ac:spMkLst>
          </pc:spChg>
        </pc:sldLayoutChg>
        <pc:sldLayoutChg chg="modSp mod">
          <pc:chgData name="Richardson, Stephanie (STFC,RAL,ISIS)" userId="fb9e1876-ffcf-45bf-abd9-b21078f88f3e" providerId="ADAL" clId="{E97420A5-BC2B-4E02-A557-677BDFD394E8}" dt="2023-06-13T10:12:12.944" v="97" actId="14100"/>
          <pc:sldLayoutMkLst>
            <pc:docMk/>
            <pc:sldMasterMk cId="3562387349" sldId="2147483734"/>
            <pc:sldLayoutMk cId="3283479968" sldId="2147483750"/>
          </pc:sldLayoutMkLst>
          <pc:spChg chg="mod">
            <ac:chgData name="Richardson, Stephanie (STFC,RAL,ISIS)" userId="fb9e1876-ffcf-45bf-abd9-b21078f88f3e" providerId="ADAL" clId="{E97420A5-BC2B-4E02-A557-677BDFD394E8}" dt="2023-06-13T10:12:12.944" v="97" actId="14100"/>
            <ac:spMkLst>
              <pc:docMk/>
              <pc:sldMasterMk cId="3562387349" sldId="2147483734"/>
              <pc:sldLayoutMk cId="3283479968" sldId="2147483750"/>
              <ac:spMk id="6" creationId="{9E2D15B4-3C1F-6E32-114C-0E3C063437E2}"/>
            </ac:spMkLst>
          </pc:spChg>
        </pc:sldLayoutChg>
        <pc:sldLayoutChg chg="modSp mod">
          <pc:chgData name="Richardson, Stephanie (STFC,RAL,ISIS)" userId="fb9e1876-ffcf-45bf-abd9-b21078f88f3e" providerId="ADAL" clId="{E97420A5-BC2B-4E02-A557-677BDFD394E8}" dt="2023-06-13T10:13:07.740" v="112" actId="408"/>
          <pc:sldLayoutMkLst>
            <pc:docMk/>
            <pc:sldMasterMk cId="3562387349" sldId="2147483734"/>
            <pc:sldLayoutMk cId="3155470795" sldId="2147483751"/>
          </pc:sldLayoutMkLst>
          <pc:spChg chg="mod">
            <ac:chgData name="Richardson, Stephanie (STFC,RAL,ISIS)" userId="fb9e1876-ffcf-45bf-abd9-b21078f88f3e" providerId="ADAL" clId="{E97420A5-BC2B-4E02-A557-677BDFD394E8}" dt="2023-06-13T10:13:04.725" v="111" actId="1076"/>
            <ac:spMkLst>
              <pc:docMk/>
              <pc:sldMasterMk cId="3562387349" sldId="2147483734"/>
              <pc:sldLayoutMk cId="3155470795" sldId="2147483751"/>
              <ac:spMk id="2" creationId="{39A72C94-07DD-E2CA-345A-A35125CE44A6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3:07.740" v="112" actId="408"/>
            <ac:spMkLst>
              <pc:docMk/>
              <pc:sldMasterMk cId="3562387349" sldId="2147483734"/>
              <pc:sldLayoutMk cId="3155470795" sldId="2147483751"/>
              <ac:spMk id="3" creationId="{1BFA7CDF-E186-FDDF-CF2E-0B3F10DB84DD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3:01.433" v="110" actId="14100"/>
            <ac:spMkLst>
              <pc:docMk/>
              <pc:sldMasterMk cId="3562387349" sldId="2147483734"/>
              <pc:sldLayoutMk cId="3155470795" sldId="2147483751"/>
              <ac:spMk id="6" creationId="{9E2D15B4-3C1F-6E32-114C-0E3C063437E2}"/>
            </ac:spMkLst>
          </pc:spChg>
          <pc:spChg chg="mod">
            <ac:chgData name="Richardson, Stephanie (STFC,RAL,ISIS)" userId="fb9e1876-ffcf-45bf-abd9-b21078f88f3e" providerId="ADAL" clId="{E97420A5-BC2B-4E02-A557-677BDFD394E8}" dt="2023-06-13T10:12:19.239" v="98" actId="14100"/>
            <ac:spMkLst>
              <pc:docMk/>
              <pc:sldMasterMk cId="3562387349" sldId="2147483734"/>
              <pc:sldLayoutMk cId="3155470795" sldId="2147483751"/>
              <ac:spMk id="8" creationId="{4A93167B-5805-9EBB-6E54-360D545AFA15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14/04/2024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7976E7-9360-4A8C-B811-5AAD777C0088}" type="datetimeFigureOut">
              <a:rPr lang="en-GB" smtClean="0"/>
              <a:t>14/04/2024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89C41-C21F-4764-93D1-3C84EC49C6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187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First report</a:t>
            </a:r>
            <a:r>
              <a:rPr lang="en-GB" baseline="0" dirty="0" smtClean="0"/>
              <a:t> of</a:t>
            </a:r>
            <a:r>
              <a:rPr lang="en-GB" dirty="0" smtClean="0"/>
              <a:t> HT in 1988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89C41-C21F-4764-93D1-3C84EC49C68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0793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Honorable</a:t>
            </a:r>
            <a:r>
              <a:rPr lang="en-GB" baseline="0" dirty="0" smtClean="0"/>
              <a:t> mention of </a:t>
            </a:r>
            <a:r>
              <a:rPr lang="en-GB" baseline="0" dirty="0" err="1" smtClean="0"/>
              <a:t>Ajit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Kurup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89C41-C21F-4764-93D1-3C84EC49C68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235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Mention convergence</a:t>
            </a:r>
            <a:r>
              <a:rPr lang="en-GB" baseline="0" dirty="0" smtClean="0"/>
              <a:t> of direction with </a:t>
            </a:r>
            <a:r>
              <a:rPr lang="en-GB" baseline="0" dirty="0" err="1" smtClean="0"/>
              <a:t>LhARA</a:t>
            </a:r>
            <a:r>
              <a:rPr lang="en-GB" baseline="0" dirty="0" smtClean="0"/>
              <a:t>; exploring synergies in the coincident development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89C41-C21F-4764-93D1-3C84EC49C68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322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Work also underway for:</a:t>
            </a:r>
            <a:r>
              <a:rPr lang="en-GB" baseline="0" dirty="0" smtClean="0"/>
              <a:t> scintillating screens, scintillating and ion-chamber BLMs, student to be working on Faraday cup for injected beam current measurement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89C41-C21F-4764-93D1-3C84EC49C68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784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 smtClean="0"/>
                  <a:t>Zero path length difference means…</a:t>
                </a:r>
              </a:p>
              <a:p>
                <a:pPr lvl="1"/>
                <a:r>
                  <a:rPr lang="en-GB" sz="16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/>
                  <a:t> Zero momentum compaction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endParaRPr lang="en-GB" sz="1600" dirty="0"/>
              </a:p>
              <a:p>
                <a:pPr lvl="1"/>
                <a:r>
                  <a:rPr lang="en-GB" sz="16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/>
                  <a:t> Transitionless</a:t>
                </a:r>
              </a:p>
              <a:p>
                <a:pPr lvl="1"/>
                <a:r>
                  <a:rPr lang="en-GB" sz="1600" dirty="0">
                    <a:ea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/>
                  <a:t> Quasi-isochronous for relativistic particles</a:t>
                </a:r>
                <a:endParaRPr lang="en-GB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GB" b="1" dirty="0" smtClean="0"/>
                  <a:t>Zero path length difference means…</a:t>
                </a:r>
              </a:p>
              <a:p>
                <a:pPr lvl="1"/>
                <a:r>
                  <a:rPr lang="en-GB" sz="1600" dirty="0">
                    <a:ea typeface="Cambria Math" panose="02040503050406030204" pitchFamily="18" charset="0"/>
                  </a:rPr>
                  <a:t>	</a:t>
                </a:r>
                <a:r>
                  <a:rPr lang="en-GB" sz="16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</a:t>
                </a:r>
                <a:r>
                  <a:rPr lang="en-GB" sz="1600" dirty="0"/>
                  <a:t> Zero momentum compaction factor </a:t>
                </a:r>
                <a:r>
                  <a:rPr lang="en-GB" sz="16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𝛼_</a:t>
                </a:r>
                <a:r>
                  <a:rPr lang="en-GB" sz="1600" i="0">
                    <a:latin typeface="Cambria Math" panose="02040503050406030204" pitchFamily="18" charset="0"/>
                  </a:rPr>
                  <a:t>𝑐</a:t>
                </a:r>
                <a:endParaRPr lang="en-GB" sz="1600" dirty="0"/>
              </a:p>
              <a:p>
                <a:pPr lvl="1"/>
                <a:r>
                  <a:rPr lang="en-GB" sz="1600" dirty="0">
                    <a:ea typeface="Cambria Math" panose="02040503050406030204" pitchFamily="18" charset="0"/>
                  </a:rPr>
                  <a:t>	</a:t>
                </a:r>
                <a:r>
                  <a:rPr lang="en-GB" sz="16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</a:t>
                </a:r>
                <a:r>
                  <a:rPr lang="en-GB" sz="1600" dirty="0"/>
                  <a:t> Transitionless</a:t>
                </a:r>
              </a:p>
              <a:p>
                <a:pPr lvl="1"/>
                <a:r>
                  <a:rPr lang="en-GB" sz="1600" dirty="0">
                    <a:ea typeface="Cambria Math" panose="02040503050406030204" pitchFamily="18" charset="0"/>
                  </a:rPr>
                  <a:t>	</a:t>
                </a:r>
                <a:r>
                  <a:rPr lang="en-GB" sz="16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→</a:t>
                </a:r>
                <a:r>
                  <a:rPr lang="en-GB" sz="1600" dirty="0"/>
                  <a:t> Quasi-isochronous for relativistic particles</a:t>
                </a:r>
                <a:endParaRPr lang="en-GB" dirty="0"/>
              </a:p>
              <a:p>
                <a:endParaRPr lang="en-GB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A89C41-C21F-4764-93D1-3C84EC49C68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802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0292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24501" y="1304925"/>
            <a:ext cx="4876800" cy="3852000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96B1B1A-8A60-7571-1DEF-DF9002566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0A238165-19F1-BC18-C20C-3CC3D2AF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1EE5152-9164-4EB5-EAF6-34C6622C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4838699" cy="2846762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562602" y="1304925"/>
            <a:ext cx="4838699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562603" y="2330075"/>
            <a:ext cx="4838698" cy="2846762"/>
          </a:xfrm>
          <a:prstGeom prst="rect">
            <a:avLst/>
          </a:prstGeo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4603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3CDD2F5-1481-9908-2B81-B0CBF2B47D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6B48C32-ECD3-49D3-C88A-0D6CD7761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9971ACE-673D-0FE6-8E00-6A36AFB9B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4305300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57201D5-8F5F-EFFC-D1C0-6AEE32BE39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678B8663-1CEA-8953-DFF8-3DC54CD04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B21BB798-7151-8F54-8B80-FAE592194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55372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67701" y="2286000"/>
            <a:ext cx="3644900" cy="321310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3526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265614" y="2286000"/>
            <a:ext cx="3644900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16459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0134601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01346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0134600" cy="3587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0134601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09D4965-8177-C8A9-33AC-754C0ED554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1BF125-5608-918B-79E5-BE6B8E111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1BFCBE-908C-8ECE-F8ED-964778AC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0134600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4700187"/>
            <a:ext cx="10134600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4611373-ED99-15C4-4B72-2A9B821EAC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ED30078-44D0-E5C0-B24D-510F1391F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6600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2F11EA8-20E4-A501-59E7-89936990B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581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1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pic>
        <p:nvPicPr>
          <p:cNvPr id="5" name="Picture 2" descr="John Adams Institute for Accelerator Science Education &amp; Training in  Accelerator Science Student Handbook and Programme S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520" y="6059064"/>
            <a:ext cx="1781290" cy="50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0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008184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  <p:pic>
        <p:nvPicPr>
          <p:cNvPr id="5" name="Picture 2" descr="John Adams Institute for Accelerator Science Education &amp; Training in  Accelerator Science Student Handbook and Programme S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596" y="6054906"/>
            <a:ext cx="1781290" cy="50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+mj-lt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+mn-lt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2" descr="John Adams Institute for Accelerator Science Education &amp; Training in  Accelerator Science Student Handbook and Programme S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596" y="6054906"/>
            <a:ext cx="1781290" cy="50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838200" y="539830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4036641" y="539830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8606682" y="539830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0E783-1DE5-46C4-801B-4D5BA5A6FE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2" descr="John Adams Institute for Accelerator Science Education &amp; Training in  Accelerator Science Student Handbook and Programme S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8714" y="6054906"/>
            <a:ext cx="1781290" cy="50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4.tiff"/><Relationship Id="rId5" Type="http://schemas.openxmlformats.org/officeDocument/2006/relationships/image" Target="../media/image33.jpe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2.tiff"/><Relationship Id="rId5" Type="http://schemas.openxmlformats.org/officeDocument/2006/relationships/image" Target="../media/image41.tiff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jpe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1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190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16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0.png"/><Relationship Id="rId13" Type="http://schemas.openxmlformats.org/officeDocument/2006/relationships/image" Target="../media/image88.png"/><Relationship Id="rId3" Type="http://schemas.openxmlformats.org/officeDocument/2006/relationships/image" Target="../media/image82.png"/><Relationship Id="rId7" Type="http://schemas.openxmlformats.org/officeDocument/2006/relationships/image" Target="../media/image820.png"/><Relationship Id="rId12" Type="http://schemas.openxmlformats.org/officeDocument/2006/relationships/image" Target="../media/image87.png"/><Relationship Id="rId2" Type="http://schemas.openxmlformats.org/officeDocument/2006/relationships/image" Target="../media/image81.png"/><Relationship Id="rId16" Type="http://schemas.openxmlformats.org/officeDocument/2006/relationships/image" Target="../media/image9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5.png"/><Relationship Id="rId11" Type="http://schemas.openxmlformats.org/officeDocument/2006/relationships/image" Target="../media/image860.png"/><Relationship Id="rId5" Type="http://schemas.openxmlformats.org/officeDocument/2006/relationships/image" Target="../media/image84.png"/><Relationship Id="rId15" Type="http://schemas.openxmlformats.org/officeDocument/2006/relationships/image" Target="../media/image90.png"/><Relationship Id="rId10" Type="http://schemas.openxmlformats.org/officeDocument/2006/relationships/image" Target="../media/image86.png"/><Relationship Id="rId4" Type="http://schemas.openxmlformats.org/officeDocument/2006/relationships/image" Target="../media/image83.png"/><Relationship Id="rId9" Type="http://schemas.openxmlformats.org/officeDocument/2006/relationships/image" Target="../media/image840.png"/><Relationship Id="rId14" Type="http://schemas.openxmlformats.org/officeDocument/2006/relationships/image" Target="../media/image8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B5CD0-94BB-02A9-D0D6-755513A29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200" y="2486021"/>
            <a:ext cx="9144000" cy="1138240"/>
          </a:xfrm>
        </p:spPr>
        <p:txBody>
          <a:bodyPr/>
          <a:lstStyle/>
          <a:p>
            <a:r>
              <a:rPr lang="en-GB" dirty="0"/>
              <a:t>Intense Hadron Beams </a:t>
            </a:r>
            <a:r>
              <a:rPr lang="en-GB" dirty="0" smtClean="0"/>
              <a:t>at </a:t>
            </a:r>
            <a:r>
              <a:rPr lang="en-GB" dirty="0"/>
              <a:t>ISIS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A80B9D-A009-468E-DD38-1C459E82E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200" y="3781425"/>
            <a:ext cx="6654800" cy="70758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Contributions </a:t>
            </a:r>
            <a:r>
              <a:rPr lang="en-GB" dirty="0"/>
              <a:t>from D. </a:t>
            </a:r>
            <a:r>
              <a:rPr lang="en-GB" dirty="0" err="1"/>
              <a:t>Posthuma</a:t>
            </a:r>
            <a:r>
              <a:rPr lang="en-GB" dirty="0"/>
              <a:t> de </a:t>
            </a:r>
            <a:r>
              <a:rPr lang="en-GB" dirty="0" smtClean="0"/>
              <a:t>Boer, R Williamson, </a:t>
            </a:r>
            <a:r>
              <a:rPr lang="en-GB" dirty="0"/>
              <a:t>C. </a:t>
            </a:r>
            <a:r>
              <a:rPr lang="en-GB" dirty="0" smtClean="0"/>
              <a:t>Jolly, </a:t>
            </a:r>
            <a:r>
              <a:rPr lang="en-GB" dirty="0"/>
              <a:t>H. </a:t>
            </a:r>
            <a:r>
              <a:rPr lang="en-GB" dirty="0" err="1"/>
              <a:t>Wakeling</a:t>
            </a:r>
            <a:r>
              <a:rPr lang="en-GB" dirty="0"/>
              <a:t>, </a:t>
            </a:r>
            <a:r>
              <a:rPr lang="en-GB" dirty="0" smtClean="0"/>
              <a:t>J. </a:t>
            </a:r>
            <a:r>
              <a:rPr lang="en-GB" dirty="0" smtClean="0"/>
              <a:t>Flowerdew, M </a:t>
            </a:r>
            <a:r>
              <a:rPr lang="en-GB" dirty="0" err="1" smtClean="0"/>
              <a:t>Topp-Mugglestone</a:t>
            </a:r>
            <a:r>
              <a:rPr lang="en-GB" dirty="0" smtClean="0"/>
              <a:t> </a:t>
            </a:r>
          </a:p>
          <a:p>
            <a:r>
              <a:rPr lang="en-GB" dirty="0" smtClean="0"/>
              <a:t>Presented </a:t>
            </a:r>
            <a:r>
              <a:rPr lang="en-GB" dirty="0" smtClean="0"/>
              <a:t>by Billy Kyle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7514D-CA92-5C28-8A6F-C434B7EF1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Imperial College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CC80D5-0EB8-807C-B0E7-140CDCF28F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15/04/2024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82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ISIS-II Megawatt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735" y="1304925"/>
            <a:ext cx="6252645" cy="4351338"/>
          </a:xfrm>
        </p:spPr>
        <p:txBody>
          <a:bodyPr>
            <a:noAutofit/>
          </a:bodyPr>
          <a:lstStyle/>
          <a:p>
            <a:pPr marL="342900" indent="-342900"/>
            <a:r>
              <a:rPr lang="en-GB" sz="1400" dirty="0"/>
              <a:t>Europe (incl. UK) is a world leader in neutron-based </a:t>
            </a:r>
            <a:r>
              <a:rPr lang="en-GB" sz="1400" dirty="0" smtClean="0"/>
              <a:t>science</a:t>
            </a:r>
          </a:p>
          <a:p>
            <a:pPr marL="342900" indent="-342900"/>
            <a:r>
              <a:rPr lang="en-GB" sz="1400" dirty="0" smtClean="0"/>
              <a:t>Decommissioning of reactor sources of neutrons</a:t>
            </a:r>
          </a:p>
          <a:p>
            <a:pPr marL="342900" indent="-342900"/>
            <a:r>
              <a:rPr lang="en-GB" sz="1400" dirty="0" smtClean="0"/>
              <a:t>Potential </a:t>
            </a:r>
            <a:r>
              <a:rPr lang="en-GB" sz="1400" dirty="0"/>
              <a:t>European “neutron drought</a:t>
            </a:r>
            <a:r>
              <a:rPr lang="en-GB" sz="1400" dirty="0" smtClean="0"/>
              <a:t>”</a:t>
            </a:r>
            <a:endParaRPr lang="en-GB" sz="1400" dirty="0"/>
          </a:p>
          <a:p>
            <a:pPr marL="342900" indent="-342900"/>
            <a:r>
              <a:rPr lang="en-GB" sz="1400" dirty="0" smtClean="0"/>
              <a:t>ISIS-II vital to maintain European competitiveness with Japanese </a:t>
            </a:r>
            <a:r>
              <a:rPr lang="en-GB" sz="1400" dirty="0"/>
              <a:t>(J-PARC) and </a:t>
            </a:r>
            <a:r>
              <a:rPr lang="en-GB" sz="1400" dirty="0" smtClean="0"/>
              <a:t>American (SNS</a:t>
            </a:r>
            <a:r>
              <a:rPr lang="en-GB" sz="1400" dirty="0"/>
              <a:t>) </a:t>
            </a:r>
            <a:r>
              <a:rPr lang="en-GB" sz="1400" dirty="0" smtClean="0"/>
              <a:t>short-pulse </a:t>
            </a:r>
            <a:r>
              <a:rPr lang="en-GB" sz="1400" dirty="0"/>
              <a:t>neutron </a:t>
            </a:r>
            <a:r>
              <a:rPr lang="en-GB" sz="1400" dirty="0" smtClean="0"/>
              <a:t>sources</a:t>
            </a:r>
            <a:endParaRPr lang="en-GB" sz="1400" dirty="0"/>
          </a:p>
          <a:p>
            <a:pPr marL="0" indent="0">
              <a:buNone/>
            </a:pPr>
            <a:endParaRPr lang="en-GB" sz="1400" b="1" dirty="0">
              <a:solidFill>
                <a:srgbClr val="003088"/>
              </a:solidFill>
            </a:endParaRPr>
          </a:p>
          <a:p>
            <a:pPr marL="0" indent="0">
              <a:buNone/>
            </a:pPr>
            <a:r>
              <a:rPr lang="en-GB" sz="1400" b="1" dirty="0" smtClean="0">
                <a:solidFill>
                  <a:srgbClr val="003088"/>
                </a:solidFill>
              </a:rPr>
              <a:t>ISIS-II </a:t>
            </a:r>
            <a:r>
              <a:rPr lang="en-GB" sz="1400" b="1" dirty="0">
                <a:solidFill>
                  <a:srgbClr val="003088"/>
                </a:solidFill>
              </a:rPr>
              <a:t>Working Specifications</a:t>
            </a:r>
          </a:p>
          <a:p>
            <a:pPr marL="342900" indent="-342900"/>
            <a:r>
              <a:rPr lang="en-GB" sz="1400" dirty="0">
                <a:solidFill>
                  <a:srgbClr val="676767"/>
                </a:solidFill>
              </a:rPr>
              <a:t>1.25 MW proton accelerator</a:t>
            </a:r>
          </a:p>
          <a:p>
            <a:pPr marL="342900" indent="-342900"/>
            <a:r>
              <a:rPr lang="en-GB" sz="1400" dirty="0">
                <a:solidFill>
                  <a:srgbClr val="676767"/>
                </a:solidFill>
              </a:rPr>
              <a:t>1.2 GeV beam on target</a:t>
            </a:r>
          </a:p>
          <a:p>
            <a:pPr marL="342900" indent="-342900"/>
            <a:r>
              <a:rPr lang="en-GB" sz="1400" dirty="0">
                <a:solidFill>
                  <a:srgbClr val="676767"/>
                </a:solidFill>
              </a:rPr>
              <a:t>0.1% beam-loss</a:t>
            </a:r>
          </a:p>
          <a:p>
            <a:pPr marL="342900" indent="-342900"/>
            <a:r>
              <a:rPr lang="en-GB" sz="1400" dirty="0">
                <a:solidFill>
                  <a:srgbClr val="676767"/>
                </a:solidFill>
              </a:rPr>
              <a:t>Exact specification </a:t>
            </a:r>
            <a:r>
              <a:rPr lang="en-GB" sz="1400" dirty="0" smtClean="0">
                <a:solidFill>
                  <a:srgbClr val="676767"/>
                </a:solidFill>
              </a:rPr>
              <a:t>to be determined</a:t>
            </a:r>
            <a:endParaRPr lang="en-GB" sz="1400" dirty="0">
              <a:solidFill>
                <a:srgbClr val="676767"/>
              </a:solidFill>
            </a:endParaRPr>
          </a:p>
          <a:p>
            <a:pPr marL="342900" indent="-342900"/>
            <a:r>
              <a:rPr lang="en-GB" sz="1400" dirty="0" smtClean="0">
                <a:solidFill>
                  <a:srgbClr val="676767"/>
                </a:solidFill>
              </a:rPr>
              <a:t>Conventional Ring (RCS, AR) and FFA  options being explored</a:t>
            </a:r>
          </a:p>
          <a:p>
            <a:pPr marL="342900" indent="-342900"/>
            <a:r>
              <a:rPr lang="en-GB" sz="1400" dirty="0" smtClean="0">
                <a:solidFill>
                  <a:srgbClr val="676767"/>
                </a:solidFill>
              </a:rPr>
              <a:t>Special focus on </a:t>
            </a:r>
          </a:p>
          <a:p>
            <a:pPr marL="800100" lvl="1" indent="-342900"/>
            <a:r>
              <a:rPr lang="en-GB" sz="1200" dirty="0" smtClean="0">
                <a:solidFill>
                  <a:srgbClr val="676767"/>
                </a:solidFill>
              </a:rPr>
              <a:t>Sustainability of the future machine</a:t>
            </a:r>
          </a:p>
          <a:p>
            <a:pPr marL="800100" lvl="1" indent="-342900"/>
            <a:r>
              <a:rPr lang="en-GB" sz="1200" dirty="0" smtClean="0"/>
              <a:t>Ensuring health of the neutron user community during construction phase</a:t>
            </a:r>
            <a:endParaRPr lang="en-GB" sz="1200" dirty="0">
              <a:solidFill>
                <a:srgbClr val="676767"/>
              </a:solidFill>
            </a:endParaRPr>
          </a:p>
          <a:p>
            <a:endParaRPr lang="en-GB" sz="1400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6248401" y="3985077"/>
            <a:ext cx="4983502" cy="1801110"/>
            <a:chOff x="612775" y="1584358"/>
            <a:chExt cx="7240590" cy="2597838"/>
          </a:xfrm>
        </p:grpSpPr>
        <p:sp>
          <p:nvSpPr>
            <p:cNvPr id="5" name="Rectangle 4"/>
            <p:cNvSpPr/>
            <p:nvPr/>
          </p:nvSpPr>
          <p:spPr>
            <a:xfrm>
              <a:off x="1609725" y="2363788"/>
              <a:ext cx="528638" cy="306387"/>
            </a:xfrm>
            <a:prstGeom prst="rect">
              <a:avLst/>
            </a:prstGeom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70000" y="2093912"/>
              <a:ext cx="628651" cy="295127"/>
            </a:xfrm>
            <a:prstGeom prst="rect">
              <a:avLst/>
            </a:prstGeom>
            <a:noFill/>
          </p:spPr>
          <p:txBody>
            <a:bodyPr>
              <a:normAutofit lnSpcReduction="10000"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2019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24038" y="2093912"/>
              <a:ext cx="628651" cy="295127"/>
            </a:xfrm>
            <a:prstGeom prst="rect">
              <a:avLst/>
            </a:prstGeom>
            <a:noFill/>
          </p:spPr>
          <p:txBody>
            <a:bodyPr>
              <a:normAutofit lnSpcReduction="10000"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2021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55988" y="2093912"/>
              <a:ext cx="628651" cy="295127"/>
            </a:xfrm>
            <a:prstGeom prst="rect">
              <a:avLst/>
            </a:prstGeom>
            <a:noFill/>
          </p:spPr>
          <p:txBody>
            <a:bodyPr>
              <a:normAutofit lnSpcReduction="10000"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2027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589464" y="2093911"/>
              <a:ext cx="628650" cy="3107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2031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224715" y="2093911"/>
              <a:ext cx="628650" cy="3107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2040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138363" y="2363788"/>
              <a:ext cx="1628775" cy="306387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767138" y="2363788"/>
              <a:ext cx="1141412" cy="306387"/>
            </a:xfrm>
            <a:prstGeom prst="rect">
              <a:avLst/>
            </a:prstGeom>
            <a:solidFill>
              <a:srgbClr val="FF9D1B"/>
            </a:solidFill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06963" y="2363788"/>
              <a:ext cx="2638425" cy="30638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ight Brace 13"/>
            <p:cNvSpPr/>
            <p:nvPr/>
          </p:nvSpPr>
          <p:spPr>
            <a:xfrm rot="5400000" flipH="1">
              <a:off x="2555081" y="977107"/>
              <a:ext cx="206375" cy="2097088"/>
            </a:xfrm>
            <a:prstGeom prst="rightBrace">
              <a:avLst>
                <a:gd name="adj1" fmla="val 22849"/>
                <a:gd name="adj2" fmla="val 5000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ight Brace 14"/>
            <p:cNvSpPr/>
            <p:nvPr/>
          </p:nvSpPr>
          <p:spPr>
            <a:xfrm rot="5400000" flipH="1">
              <a:off x="4234656" y="1515269"/>
              <a:ext cx="207963" cy="1019175"/>
            </a:xfrm>
            <a:prstGeom prst="rightBrace">
              <a:avLst>
                <a:gd name="adj1" fmla="val 22849"/>
                <a:gd name="adj2" fmla="val 50000"/>
              </a:avLst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92567" y="1617663"/>
              <a:ext cx="1131406" cy="295127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Phase 1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65565" y="1604340"/>
              <a:ext cx="982661" cy="295127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Phase 2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609725" y="2713037"/>
              <a:ext cx="1943100" cy="4883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Feasibility, design studies and R&amp;D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65501" y="2713037"/>
              <a:ext cx="1943100" cy="48831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Integrated facility technical design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0500" y="2816223"/>
              <a:ext cx="1943100" cy="31074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>
                  <a:latin typeface="Arial" panose="020B0604020202020204" pitchFamily="34" charset="0"/>
                  <a:cs typeface="Arial" panose="020B0604020202020204" pitchFamily="34" charset="0"/>
                </a:rPr>
                <a:t>ISIS-II construction</a:t>
              </a:r>
              <a:endParaRPr lang="en-GB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3002767" y="2370449"/>
              <a:ext cx="0" cy="306388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12775" y="3516312"/>
              <a:ext cx="1943100" cy="6658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Phase 1.1</a:t>
              </a:r>
            </a:p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Physics design</a:t>
              </a:r>
            </a:p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Small-scale prototypes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28900" y="3516312"/>
              <a:ext cx="1943100" cy="6658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Phase 1.2</a:t>
              </a:r>
            </a:p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Physics design</a:t>
              </a:r>
            </a:p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Large-scale prototypes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1682750" y="2784475"/>
              <a:ext cx="0" cy="73183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444875" y="2784475"/>
              <a:ext cx="0" cy="731838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742622" y="1584358"/>
              <a:ext cx="965518" cy="31074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defTabSz="385763">
                <a:defRPr/>
              </a:pP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Phase 3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ight Brace 26"/>
            <p:cNvSpPr/>
            <p:nvPr/>
          </p:nvSpPr>
          <p:spPr>
            <a:xfrm rot="5400000" flipH="1">
              <a:off x="6119019" y="750094"/>
              <a:ext cx="207962" cy="2540000"/>
            </a:xfrm>
            <a:prstGeom prst="rightBrace">
              <a:avLst>
                <a:gd name="adj1" fmla="val 22849"/>
                <a:gd name="adj2" fmla="val 50000"/>
              </a:avLst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defTabSz="385763">
                <a:defRPr/>
              </a:pPr>
              <a:endParaRPr lang="en-GB" sz="1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6737927" y="1071894"/>
            <a:ext cx="4237407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ESFRI Neutron Scattering Facilities in Europe </a:t>
            </a:r>
            <a:r>
              <a:rPr lang="en-GB" sz="1400" b="1" dirty="0" smtClean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(2016)</a:t>
            </a:r>
            <a:endParaRPr lang="en-GB" sz="1400" b="1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“…</a:t>
            </a:r>
            <a:r>
              <a:rPr lang="en-GB" sz="14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far the most </a:t>
            </a:r>
            <a:r>
              <a:rPr lang="en-GB" sz="1400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effective </a:t>
            </a:r>
            <a:r>
              <a:rPr lang="en-GB" sz="14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 would therefore be to build a </a:t>
            </a:r>
            <a:r>
              <a:rPr lang="en-GB" sz="1400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MW-class short pulse </a:t>
            </a:r>
            <a:r>
              <a:rPr lang="en-GB" sz="14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 at </a:t>
            </a:r>
            <a:r>
              <a:rPr lang="en-GB" sz="1400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ISIS</a:t>
            </a:r>
            <a:r>
              <a:rPr lang="en-GB" sz="14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400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reusing</a:t>
            </a:r>
            <a:r>
              <a:rPr lang="en-GB" sz="14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existing </a:t>
            </a:r>
            <a:r>
              <a:rPr lang="en-GB" sz="1400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infrastructure and facilities </a:t>
            </a:r>
            <a:r>
              <a:rPr lang="en-GB" sz="14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well as drawing upon on-site </a:t>
            </a:r>
            <a:r>
              <a:rPr lang="en-GB" sz="1400" b="1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competences</a:t>
            </a:r>
            <a:r>
              <a:rPr lang="en-GB" sz="1400" i="1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The current facility could operate until the new facility is operational with its initial suite of instruments</a:t>
            </a:r>
            <a:r>
              <a:rPr lang="en-GB" sz="1400" i="1" dirty="0" smtClean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</a:p>
          <a:p>
            <a:endParaRPr lang="en-GB" sz="140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 smtClean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Sentiment echoed in UKRI Infrastructure Opportunity Report (2023)</a:t>
            </a:r>
            <a:endParaRPr lang="en-GB" sz="1400" dirty="0">
              <a:solidFill>
                <a:srgbClr val="00308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60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8119918" cy="574675"/>
          </a:xfrm>
        </p:spPr>
        <p:txBody>
          <a:bodyPr>
            <a:normAutofit fontScale="90000"/>
          </a:bodyPr>
          <a:lstStyle/>
          <a:p>
            <a:r>
              <a:rPr lang="en-GB" dirty="0"/>
              <a:t>ISIS-II Megawatt Upgrade </a:t>
            </a:r>
            <a:r>
              <a:rPr lang="en-GB" dirty="0" smtClean="0"/>
              <a:t>– “</a:t>
            </a:r>
            <a:r>
              <a:rPr lang="en-GB" dirty="0"/>
              <a:t>Conventional” 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008205"/>
            <a:ext cx="5672282" cy="1051958"/>
          </a:xfrm>
        </p:spPr>
        <p:txBody>
          <a:bodyPr>
            <a:normAutofit lnSpcReduction="10000"/>
          </a:bodyPr>
          <a:lstStyle/>
          <a:p>
            <a:r>
              <a:rPr lang="en-GB" sz="1400" dirty="0" smtClean="0"/>
              <a:t>Completed </a:t>
            </a:r>
            <a:r>
              <a:rPr lang="en-GB" sz="1400" dirty="0"/>
              <a:t>exploratory designs</a:t>
            </a:r>
          </a:p>
          <a:p>
            <a:pPr marL="800100" lvl="1" indent="-342900"/>
            <a:r>
              <a:rPr lang="en-GB" sz="1200" dirty="0"/>
              <a:t>2 x Rapid Cycling Synchrotron</a:t>
            </a:r>
          </a:p>
          <a:p>
            <a:pPr marL="800100" lvl="1" indent="-342900"/>
            <a:r>
              <a:rPr lang="en-GB" sz="1200" dirty="0"/>
              <a:t>2 x Accumulator </a:t>
            </a:r>
            <a:r>
              <a:rPr lang="en-GB" sz="1200" dirty="0" smtClean="0"/>
              <a:t>Rings</a:t>
            </a:r>
            <a:endParaRPr lang="en-GB" sz="1200" dirty="0"/>
          </a:p>
          <a:p>
            <a:r>
              <a:rPr lang="en-GB" sz="1400" dirty="0" smtClean="0"/>
              <a:t>New sustainability-focussed designs under investigation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694" y="4251526"/>
            <a:ext cx="3098624" cy="17705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52" y="2524274"/>
            <a:ext cx="1615284" cy="1600987"/>
          </a:xfrm>
          <a:prstGeom prst="rect">
            <a:avLst/>
          </a:prstGeom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" t="43468" r="2357" b="13824"/>
          <a:stretch>
            <a:fillRect/>
          </a:stretch>
        </p:blipFill>
        <p:spPr bwMode="auto">
          <a:xfrm>
            <a:off x="2439001" y="4365239"/>
            <a:ext cx="5414694" cy="141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E192AA-E3BD-1441-8266-909590F6D3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21" y="4236502"/>
            <a:ext cx="2333180" cy="155203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40634" y="3094887"/>
            <a:ext cx="992602" cy="246221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 Design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25CDF1-9F38-DA43-BD50-F0E9B4A392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2585" y="2468123"/>
            <a:ext cx="1851541" cy="183611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005326" y="2468123"/>
            <a:ext cx="973402" cy="246221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Point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01010" y="5806634"/>
            <a:ext cx="1037709" cy="246221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Simulations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23"/>
          <a:stretch/>
        </p:blipFill>
        <p:spPr>
          <a:xfrm>
            <a:off x="3588633" y="2695933"/>
            <a:ext cx="3908600" cy="14602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720" y="2666010"/>
            <a:ext cx="1902351" cy="14307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09699" y="2680390"/>
            <a:ext cx="2252230" cy="246221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Straight &amp; Foil Temperature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/>
          <a:srcRect t="47758"/>
          <a:stretch/>
        </p:blipFill>
        <p:spPr>
          <a:xfrm>
            <a:off x="8057952" y="2680724"/>
            <a:ext cx="2653046" cy="155577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581219" y="2629552"/>
            <a:ext cx="1666525" cy="246221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 Orbit Correction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95653" y="5012521"/>
            <a:ext cx="1473971" cy="400110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Collimation Simulations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938982" y="774915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Lattice Design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(Dean Adams)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Dynamics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 Williamson – JAI student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Transverse Dynamics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 </a:t>
            </a:r>
            <a:r>
              <a:rPr lang="en-GB" sz="12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Warsop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supervisor</a:t>
            </a:r>
            <a:r>
              <a:rPr lang="en-GB" sz="1200" i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 al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fr-FR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</a:t>
            </a:r>
            <a:r>
              <a:rPr lang="fr-FR" sz="1200" b="1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fr-FR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Dynamics Design 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(Dean Adams, </a:t>
            </a:r>
            <a:r>
              <a:rPr lang="fr-FR" sz="1200" i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Straight Design and Foils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(Hayley Cavanagh, Bill Kyle, </a:t>
            </a:r>
            <a:r>
              <a:rPr lang="en-GB" sz="1200" i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 Systems </a:t>
            </a:r>
            <a:r>
              <a:rPr lang="en-GB" sz="1200" dirty="0" smtClean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(Haroon </a:t>
            </a:r>
            <a:r>
              <a:rPr lang="en-GB" sz="1200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Rafique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fr-FR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Collimation, Extraction 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(Hayley </a:t>
            </a:r>
            <a:r>
              <a:rPr lang="fr-FR" sz="1200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Cavanagh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Haroon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Rafique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i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Instabilities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 Williamson, David </a:t>
            </a:r>
            <a:r>
              <a:rPr lang="en-GB" sz="12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Posthuma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Boer – JAI students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857" y="4093663"/>
            <a:ext cx="1867263" cy="276999"/>
          </a:xfrm>
          <a:prstGeom prst="rect">
            <a:avLst/>
          </a:prstGeom>
          <a:solidFill>
            <a:schemeClr val="bg1"/>
          </a:solidFill>
          <a:ln>
            <a:solidFill>
              <a:srgbClr val="FF9D1B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30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Simulations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805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10" grpId="0" animBg="1"/>
      <p:bldP spid="11" grpId="0" animBg="1"/>
      <p:bldP spid="14" grpId="0" animBg="1"/>
      <p:bldP spid="16" grpId="0" animBg="1"/>
      <p:bldP spid="17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8540173" cy="574675"/>
          </a:xfrm>
        </p:spPr>
        <p:txBody>
          <a:bodyPr>
            <a:normAutofit fontScale="90000"/>
          </a:bodyPr>
          <a:lstStyle/>
          <a:p>
            <a:r>
              <a:rPr lang="en-GB" dirty="0"/>
              <a:t>ISIS-II Megawatt Upgrade – “Conventional” </a:t>
            </a:r>
            <a:r>
              <a:rPr lang="en-GB" dirty="0" smtClean="0"/>
              <a:t>Rings R&amp;D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3811155" cy="4351338"/>
          </a:xfrm>
        </p:spPr>
        <p:txBody>
          <a:bodyPr>
            <a:noAutofit/>
          </a:bodyPr>
          <a:lstStyle/>
          <a:p>
            <a:pPr marL="342900" lvl="0" indent="-342900"/>
            <a:r>
              <a:rPr lang="en-GB" sz="1400" dirty="0">
                <a:solidFill>
                  <a:srgbClr val="676767"/>
                </a:solidFill>
                <a:ea typeface="Verdana" panose="020B0604030504040204" pitchFamily="34" charset="0"/>
              </a:rPr>
              <a:t>Design studies highlighted</a:t>
            </a:r>
          </a:p>
          <a:p>
            <a:pPr marL="800100" lvl="1" indent="-342900"/>
            <a:r>
              <a:rPr lang="en-GB" sz="1200" dirty="0"/>
              <a:t>Need to reliably predict loss on the 0.01 – 0.1% level</a:t>
            </a:r>
          </a:p>
          <a:p>
            <a:pPr marL="800100" lvl="1" indent="-342900"/>
            <a:r>
              <a:rPr lang="en-GB" sz="1200" dirty="0"/>
              <a:t>Track halo evolution</a:t>
            </a:r>
          </a:p>
          <a:p>
            <a:pPr marL="800100" lvl="1" indent="-342900"/>
            <a:r>
              <a:rPr lang="en-GB" sz="1200" dirty="0"/>
              <a:t>Reason for beam-loss in codes often not clear</a:t>
            </a:r>
          </a:p>
          <a:p>
            <a:pPr lvl="1"/>
            <a:endParaRPr lang="en-GB" sz="1200" dirty="0"/>
          </a:p>
          <a:p>
            <a:pPr marL="342900" indent="-342900">
              <a:spcBef>
                <a:spcPts val="500"/>
              </a:spcBef>
            </a:pPr>
            <a:r>
              <a:rPr lang="en-GB" sz="1400" dirty="0">
                <a:solidFill>
                  <a:srgbClr val="676767"/>
                </a:solidFill>
              </a:rPr>
              <a:t>Need models benchmarked to </a:t>
            </a:r>
            <a:r>
              <a:rPr lang="en-GB" sz="1400" dirty="0" smtClean="0">
                <a:solidFill>
                  <a:srgbClr val="676767"/>
                </a:solidFill>
              </a:rPr>
              <a:t>measurements</a:t>
            </a:r>
            <a:r>
              <a:rPr lang="en-GB" sz="1400" dirty="0">
                <a:solidFill>
                  <a:srgbClr val="676767"/>
                </a:solidFill>
              </a:rPr>
              <a:t>	 </a:t>
            </a:r>
            <a:r>
              <a:rPr lang="en-GB" sz="1400" dirty="0" smtClean="0">
                <a:solidFill>
                  <a:srgbClr val="676767"/>
                </a:solidFill>
              </a:rPr>
              <a:t>      ISIS</a:t>
            </a:r>
            <a:endParaRPr lang="en-GB" sz="1400" dirty="0">
              <a:solidFill>
                <a:srgbClr val="676767"/>
              </a:solidFill>
            </a:endParaRPr>
          </a:p>
          <a:p>
            <a:pPr marL="800100" lvl="1" indent="-342900"/>
            <a:r>
              <a:rPr lang="en-GB" sz="1200" dirty="0"/>
              <a:t>Test particular loss mechanisms</a:t>
            </a:r>
          </a:p>
          <a:p>
            <a:pPr marL="800100" lvl="1" indent="-342900"/>
            <a:r>
              <a:rPr lang="en-GB" sz="1200" dirty="0"/>
              <a:t>Effects of resonances, instabilities</a:t>
            </a:r>
          </a:p>
          <a:p>
            <a:pPr marL="800100" lvl="1" indent="-342900"/>
            <a:r>
              <a:rPr lang="en-GB" sz="1200" dirty="0"/>
              <a:t>2D and 3D injection painting, trapping, </a:t>
            </a:r>
            <a:r>
              <a:rPr lang="en-GB" sz="1200" i="1" dirty="0"/>
              <a:t>etc</a:t>
            </a:r>
            <a:r>
              <a:rPr lang="en-GB" sz="1200" dirty="0"/>
              <a:t>.</a:t>
            </a:r>
          </a:p>
          <a:p>
            <a:pPr lvl="1"/>
            <a:endParaRPr lang="en-GB" sz="1200" dirty="0"/>
          </a:p>
          <a:p>
            <a:pPr marL="342900" indent="-342900">
              <a:spcBef>
                <a:spcPts val="500"/>
              </a:spcBef>
            </a:pPr>
            <a:r>
              <a:rPr lang="en-GB" sz="1400" dirty="0">
                <a:solidFill>
                  <a:srgbClr val="676767"/>
                </a:solidFill>
              </a:rPr>
              <a:t>Compare with other accelerators and other </a:t>
            </a:r>
            <a:r>
              <a:rPr lang="en-GB" sz="1400" dirty="0" smtClean="0">
                <a:solidFill>
                  <a:srgbClr val="676767"/>
                </a:solidFill>
              </a:rPr>
              <a:t>codes </a:t>
            </a:r>
            <a:r>
              <a:rPr lang="en-GB" sz="1400" dirty="0">
                <a:solidFill>
                  <a:srgbClr val="676767"/>
                </a:solidFill>
              </a:rPr>
              <a:t>	</a:t>
            </a:r>
            <a:r>
              <a:rPr lang="en-GB" sz="1400" dirty="0" smtClean="0">
                <a:solidFill>
                  <a:srgbClr val="676767"/>
                </a:solidFill>
              </a:rPr>
              <a:t>       systematic </a:t>
            </a:r>
            <a:r>
              <a:rPr lang="en-GB" sz="1400" dirty="0">
                <a:solidFill>
                  <a:srgbClr val="676767"/>
                </a:solidFill>
              </a:rPr>
              <a:t>exploration of the </a:t>
            </a:r>
            <a:r>
              <a:rPr lang="en-GB" sz="1400" b="1" dirty="0"/>
              <a:t>high intensity limit</a:t>
            </a:r>
            <a:endParaRPr lang="en-GB" sz="1400" b="1" dirty="0">
              <a:solidFill>
                <a:srgbClr val="676767"/>
              </a:solidFill>
            </a:endParaRPr>
          </a:p>
          <a:p>
            <a:endParaRPr lang="en-GB" sz="1400" dirty="0">
              <a:solidFill>
                <a:srgbClr val="676767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67163" y="4666626"/>
            <a:ext cx="771237" cy="0"/>
          </a:xfrm>
          <a:prstGeom prst="straightConnector1">
            <a:avLst/>
          </a:prstGeom>
          <a:ln>
            <a:solidFill>
              <a:srgbClr val="FF9D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971964" y="3131129"/>
            <a:ext cx="507996" cy="0"/>
          </a:xfrm>
          <a:prstGeom prst="straightConnector1">
            <a:avLst/>
          </a:prstGeom>
          <a:ln>
            <a:solidFill>
              <a:srgbClr val="FF9D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4406845" y="877717"/>
            <a:ext cx="2532526" cy="2601617"/>
            <a:chOff x="5418719" y="1154632"/>
            <a:chExt cx="2532526" cy="2601617"/>
          </a:xfrm>
        </p:grpSpPr>
        <p:sp>
          <p:nvSpPr>
            <p:cNvPr id="8" name="TextBox 7"/>
            <p:cNvSpPr txBox="1"/>
            <p:nvPr/>
          </p:nvSpPr>
          <p:spPr>
            <a:xfrm>
              <a:off x="5626570" y="1154632"/>
              <a:ext cx="2324675" cy="307777"/>
            </a:xfrm>
            <a:prstGeom prst="rect">
              <a:avLst/>
            </a:prstGeom>
            <a:noFill/>
            <a:ln>
              <a:solidFill>
                <a:srgbClr val="FF9D1B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dirty="0">
                  <a:solidFill>
                    <a:srgbClr val="676767"/>
                  </a:solidFill>
                </a:rPr>
                <a:t>Tune Plane Measurements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52511" t="40303" r="28990" b="34554"/>
            <a:stretch/>
          </p:blipFill>
          <p:spPr>
            <a:xfrm>
              <a:off x="5418719" y="1467027"/>
              <a:ext cx="2454054" cy="2289222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7212780" y="2017274"/>
            <a:ext cx="2710717" cy="1854175"/>
            <a:chOff x="6192180" y="1235854"/>
            <a:chExt cx="2775656" cy="157323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31594" t="68282" r="15059" b="3691"/>
            <a:stretch>
              <a:fillRect/>
            </a:stretch>
          </p:blipFill>
          <p:spPr bwMode="auto">
            <a:xfrm>
              <a:off x="6192180" y="1681459"/>
              <a:ext cx="2682926" cy="1127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6529051" y="1459813"/>
              <a:ext cx="998625" cy="24939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latin typeface="Cambria" pitchFamily="18" charset="0"/>
                </a:rPr>
                <a:t>Measured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70615" y="1459813"/>
              <a:ext cx="745193" cy="249392"/>
            </a:xfrm>
            <a:prstGeom prst="rect">
              <a:avLst/>
            </a:prstGeom>
            <a:solidFill>
              <a:schemeClr val="bg1"/>
            </a:solidFill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400" i="1">
                  <a:latin typeface="Cambria" pitchFamily="18" charset="0"/>
                </a:rPr>
                <a:t>ORBIT</a:t>
              </a: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6749" t="4499" r="7424" b="4499"/>
            <a:stretch>
              <a:fillRect/>
            </a:stretch>
          </p:blipFill>
          <p:spPr bwMode="auto">
            <a:xfrm>
              <a:off x="8379651" y="1862884"/>
              <a:ext cx="588185" cy="467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6213550" y="1235854"/>
              <a:ext cx="2737199" cy="2219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9D1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>
                  <a:solidFill>
                    <a:srgbClr val="67676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Transverse Profiles, grad. error (2Q</a:t>
              </a:r>
              <a:r>
                <a:rPr lang="en-GB" sz="1100" baseline="-25000" dirty="0">
                  <a:solidFill>
                    <a:srgbClr val="67676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r>
                <a:rPr lang="en-GB" sz="1100" dirty="0">
                  <a:solidFill>
                    <a:srgbClr val="67676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=7)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468492" y="147291"/>
            <a:ext cx="2712489" cy="1794293"/>
            <a:chOff x="8945476" y="2281555"/>
            <a:chExt cx="2712489" cy="1794293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499474" y="2647850"/>
              <a:ext cx="1080000" cy="1059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48328" y="2647850"/>
              <a:ext cx="1080000" cy="10590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9023966" y="2281555"/>
              <a:ext cx="2555508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none">
              <a:spAutoFit/>
            </a:bodyPr>
            <a:lstStyle/>
            <a:p>
              <a:pPr marL="0" lvl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dirty="0">
                  <a:solidFill>
                    <a:srgbClr val="67676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Frozen space charge halo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980F0E7-4FEB-8749-AF4D-D0C91F8B0208}"/>
                </a:ext>
              </a:extLst>
            </p:cNvPr>
            <p:cNvSpPr/>
            <p:nvPr/>
          </p:nvSpPr>
          <p:spPr>
            <a:xfrm>
              <a:off x="8945476" y="3737294"/>
              <a:ext cx="271248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600" dirty="0">
                  <a:solidFill>
                    <a:srgbClr val="67676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Predict 2→3 SFP: observe? 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684574" y="4036137"/>
            <a:ext cx="3201331" cy="2034750"/>
            <a:chOff x="8898808" y="4075848"/>
            <a:chExt cx="3201331" cy="203475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A3EC458-951C-C64D-ADA7-E27C5C6BD6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25704"/>
            <a:stretch/>
          </p:blipFill>
          <p:spPr>
            <a:xfrm>
              <a:off x="8898808" y="4341103"/>
              <a:ext cx="3201331" cy="1769495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9683088" y="4075848"/>
              <a:ext cx="1365208" cy="346488"/>
            </a:xfrm>
            <a:prstGeom prst="rect">
              <a:avLst/>
            </a:prstGeom>
            <a:ln>
              <a:solidFill>
                <a:srgbClr val="FF9D1B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1600" dirty="0">
                  <a:solidFill>
                    <a:srgbClr val="67676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Chromaticity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199569" y="3674700"/>
            <a:ext cx="3151456" cy="2569489"/>
            <a:chOff x="5794020" y="4269612"/>
            <a:chExt cx="3151456" cy="2569489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D3FB7596-787D-844A-87AE-3E504A802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94020" y="4874816"/>
              <a:ext cx="3139349" cy="1964285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87649" y="4269612"/>
              <a:ext cx="1657827" cy="829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Rectangle 26"/>
            <p:cNvSpPr/>
            <p:nvPr/>
          </p:nvSpPr>
          <p:spPr>
            <a:xfrm>
              <a:off x="6070535" y="4341103"/>
              <a:ext cx="1300665" cy="58477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9D1B"/>
              </a:solidFill>
            </a:ln>
          </p:spPr>
          <p:txBody>
            <a:bodyPr wrap="square">
              <a:spAutoFit/>
            </a:bodyPr>
            <a:lstStyle/>
            <a:p>
              <a:pPr marL="0" lvl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600" dirty="0">
                  <a:solidFill>
                    <a:srgbClr val="67676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Non-linear components</a:t>
              </a: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7996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6015038" cy="574675"/>
          </a:xfrm>
        </p:spPr>
        <p:txBody>
          <a:bodyPr>
            <a:normAutofit fontScale="90000"/>
          </a:bodyPr>
          <a:lstStyle/>
          <a:p>
            <a:r>
              <a:rPr lang="en-US" dirty="0"/>
              <a:t>ISIS-II Environmental Impact </a:t>
            </a:r>
            <a:r>
              <a:rPr lang="en-US" dirty="0" smtClean="0"/>
              <a:t>Evaluation </a:t>
            </a:r>
            <a:r>
              <a:rPr lang="en-GB" dirty="0" smtClean="0">
                <a:solidFill>
                  <a:srgbClr val="FF9D1B"/>
                </a:solidFill>
              </a:rPr>
              <a:t>(</a:t>
            </a:r>
            <a:r>
              <a:rPr lang="en-GB" dirty="0">
                <a:solidFill>
                  <a:srgbClr val="FF9D1B"/>
                </a:solidFill>
              </a:rPr>
              <a:t>Hannah </a:t>
            </a:r>
            <a:r>
              <a:rPr lang="en-GB" dirty="0" err="1">
                <a:solidFill>
                  <a:srgbClr val="FF9D1B"/>
                </a:solidFill>
              </a:rPr>
              <a:t>Wakeling</a:t>
            </a:r>
            <a:r>
              <a:rPr lang="en-GB" dirty="0">
                <a:solidFill>
                  <a:srgbClr val="FF9D1B"/>
                </a:solidFill>
              </a:rPr>
              <a:t>, JAI Post-doc)</a:t>
            </a:r>
            <a:endParaRPr lang="en-US" dirty="0">
              <a:solidFill>
                <a:srgbClr val="04298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042986"/>
                </a:solidFill>
                <a:latin typeface="Arial"/>
                <a:ea typeface="Verdana"/>
                <a:cs typeface="Arial"/>
              </a:rPr>
              <a:t>Inventory analysis: Construction, operation and decommissioning</a:t>
            </a:r>
            <a:endParaRPr lang="en-US" b="1" dirty="0">
              <a:solidFill>
                <a:srgbClr val="042986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>
                <a:solidFill>
                  <a:srgbClr val="676767"/>
                </a:solidFill>
                <a:latin typeface="Arial"/>
                <a:ea typeface="Verdana"/>
                <a:cs typeface="Arial"/>
              </a:rPr>
              <a:t>The first order of magnitude estimations are available for shielding, </a:t>
            </a:r>
            <a:r>
              <a:rPr lang="en-US" dirty="0" err="1">
                <a:solidFill>
                  <a:srgbClr val="676767"/>
                </a:solidFill>
                <a:latin typeface="Arial"/>
                <a:ea typeface="Verdana"/>
                <a:cs typeface="Arial"/>
              </a:rPr>
              <a:t>tunnelling</a:t>
            </a:r>
            <a:r>
              <a:rPr lang="en-US" dirty="0">
                <a:solidFill>
                  <a:srgbClr val="676767"/>
                </a:solidFill>
                <a:latin typeface="Arial"/>
                <a:ea typeface="Verdana"/>
                <a:cs typeface="Arial"/>
              </a:rPr>
              <a:t>, and some ISIS-II components.</a:t>
            </a:r>
            <a:endParaRPr lang="en-US" dirty="0">
              <a:solidFill>
                <a:srgbClr val="676767"/>
              </a:solidFill>
            </a:endParaRP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DD7B33FF-9708-7377-7742-10A9D432943F}"/>
              </a:ext>
            </a:extLst>
          </p:cNvPr>
          <p:cNvSpPr txBox="1">
            <a:spLocks/>
          </p:cNvSpPr>
          <p:nvPr/>
        </p:nvSpPr>
        <p:spPr>
          <a:xfrm>
            <a:off x="266699" y="931728"/>
            <a:ext cx="11399388" cy="201136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42986"/>
              </a:solidFill>
            </a:endParaRPr>
          </a:p>
        </p:txBody>
      </p: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1731169" y="2377520"/>
            <a:ext cx="8358189" cy="2142306"/>
            <a:chOff x="266699" y="1653213"/>
            <a:chExt cx="11735380" cy="3007920"/>
          </a:xfrm>
        </p:grpSpPr>
        <p:pic>
          <p:nvPicPr>
            <p:cNvPr id="4" name="Picture 3" descr="A diagram of a tunnel&#10;&#10;Description automatically generated">
              <a:extLst>
                <a:ext uri="{FF2B5EF4-FFF2-40B4-BE49-F238E27FC236}">
                  <a16:creationId xmlns:a16="http://schemas.microsoft.com/office/drawing/2014/main" id="{896EFCFB-0A6F-1AD1-ECBE-9CCEC418E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62297" y="1879628"/>
              <a:ext cx="2533650" cy="2190750"/>
            </a:xfrm>
            <a:prstGeom prst="rect">
              <a:avLst/>
            </a:prstGeom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A1F0C17-E993-0BE4-940F-A2596588CE75}"/>
                </a:ext>
              </a:extLst>
            </p:cNvPr>
            <p:cNvGrpSpPr/>
            <p:nvPr/>
          </p:nvGrpSpPr>
          <p:grpSpPr>
            <a:xfrm>
              <a:off x="10201822" y="2194851"/>
              <a:ext cx="1800257" cy="1920502"/>
              <a:chOff x="6921704" y="3429000"/>
              <a:chExt cx="2695575" cy="3000376"/>
            </a:xfrm>
          </p:grpSpPr>
          <p:pic>
            <p:nvPicPr>
              <p:cNvPr id="6" name="Picture 5" descr="Shape">
                <a:extLst>
                  <a:ext uri="{FF2B5EF4-FFF2-40B4-BE49-F238E27FC236}">
                    <a16:creationId xmlns:a16="http://schemas.microsoft.com/office/drawing/2014/main" id="{74ADE262-FDEA-8E10-E4A0-EC220F0DD92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21704" y="3429000"/>
                <a:ext cx="2695575" cy="30003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6" descr="Shape">
                <a:extLst>
                  <a:ext uri="{FF2B5EF4-FFF2-40B4-BE49-F238E27FC236}">
                    <a16:creationId xmlns:a16="http://schemas.microsoft.com/office/drawing/2014/main" id="{852985BA-373C-99CF-775E-12FA507C60F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7190" y="4105275"/>
                <a:ext cx="1514475" cy="16478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7" descr="Text Box">
                <a:extLst>
                  <a:ext uri="{FF2B5EF4-FFF2-40B4-BE49-F238E27FC236}">
                    <a16:creationId xmlns:a16="http://schemas.microsoft.com/office/drawing/2014/main" id="{85A05EC3-C108-DE41-60D2-098D9F59A8B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0402" y="4562474"/>
                <a:ext cx="638175" cy="7334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8" descr="Text Box">
                <a:extLst>
                  <a:ext uri="{FF2B5EF4-FFF2-40B4-BE49-F238E27FC236}">
                    <a16:creationId xmlns:a16="http://schemas.microsoft.com/office/drawing/2014/main" id="{D23CA1D4-327F-4584-B076-E060AE62F56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2278" y="5382243"/>
                <a:ext cx="1114425" cy="257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9" descr="Text Box">
                <a:extLst>
                  <a:ext uri="{FF2B5EF4-FFF2-40B4-BE49-F238E27FC236}">
                    <a16:creationId xmlns:a16="http://schemas.microsoft.com/office/drawing/2014/main" id="{A518AA1F-2686-87B9-15D9-7336AD45D26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2278" y="4218907"/>
                <a:ext cx="1114425" cy="257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10" descr="Text Box">
                <a:extLst>
                  <a:ext uri="{FF2B5EF4-FFF2-40B4-BE49-F238E27FC236}">
                    <a16:creationId xmlns:a16="http://schemas.microsoft.com/office/drawing/2014/main" id="{A1DBD815-007E-9E0E-A6E3-38AB0D7114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2278" y="3679233"/>
                <a:ext cx="1114425" cy="257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11" descr="Text Box">
                <a:extLst>
                  <a:ext uri="{FF2B5EF4-FFF2-40B4-BE49-F238E27FC236}">
                    <a16:creationId xmlns:a16="http://schemas.microsoft.com/office/drawing/2014/main" id="{E121AAE0-952E-C9AB-30FB-BFE89E0F36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2278" y="5962650"/>
                <a:ext cx="1114425" cy="257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FD9F12F-FCEF-E3CE-AB60-C65F08ADEDC5}"/>
                </a:ext>
              </a:extLst>
            </p:cNvPr>
            <p:cNvGrpSpPr/>
            <p:nvPr/>
          </p:nvGrpSpPr>
          <p:grpSpPr>
            <a:xfrm>
              <a:off x="8243728" y="2345850"/>
              <a:ext cx="1800258" cy="1775438"/>
              <a:chOff x="6894393" y="1449231"/>
              <a:chExt cx="2962275" cy="2886076"/>
            </a:xfrm>
          </p:grpSpPr>
          <p:pic>
            <p:nvPicPr>
              <p:cNvPr id="14" name="Picture 13" descr="Shape">
                <a:extLst>
                  <a:ext uri="{FF2B5EF4-FFF2-40B4-BE49-F238E27FC236}">
                    <a16:creationId xmlns:a16="http://schemas.microsoft.com/office/drawing/2014/main" id="{AD66CC73-E434-0E1C-ED82-75B675EB954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94393" y="1449231"/>
                <a:ext cx="2962275" cy="28860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14" descr="Text Box">
                <a:extLst>
                  <a:ext uri="{FF2B5EF4-FFF2-40B4-BE49-F238E27FC236}">
                    <a16:creationId xmlns:a16="http://schemas.microsoft.com/office/drawing/2014/main" id="{F4DF7F28-D585-1B60-4FCC-EB7774FC952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68008" y="1644929"/>
                <a:ext cx="1209675" cy="3143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15" descr="Shape">
                <a:extLst>
                  <a:ext uri="{FF2B5EF4-FFF2-40B4-BE49-F238E27FC236}">
                    <a16:creationId xmlns:a16="http://schemas.microsoft.com/office/drawing/2014/main" id="{85733ED0-B2E2-9A2D-263B-75B2761A7F1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29884" y="1995704"/>
                <a:ext cx="1685925" cy="17240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6" descr="Text Box">
                <a:extLst>
                  <a:ext uri="{FF2B5EF4-FFF2-40B4-BE49-F238E27FC236}">
                    <a16:creationId xmlns:a16="http://schemas.microsoft.com/office/drawing/2014/main" id="{CDAECE24-88CC-655E-02DB-C748EA1BEE9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63258" y="2196555"/>
                <a:ext cx="1114425" cy="257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17" descr="Text Box">
                <a:extLst>
                  <a:ext uri="{FF2B5EF4-FFF2-40B4-BE49-F238E27FC236}">
                    <a16:creationId xmlns:a16="http://schemas.microsoft.com/office/drawing/2014/main" id="{7640763E-A11A-16A5-952D-6C7D607E907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68367" y="2471955"/>
                <a:ext cx="808961" cy="7715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9" name="Picture 18" descr="A black and white drawing of a rectangular object&#10;&#10;Description automatically generated">
              <a:extLst>
                <a:ext uri="{FF2B5EF4-FFF2-40B4-BE49-F238E27FC236}">
                  <a16:creationId xmlns:a16="http://schemas.microsoft.com/office/drawing/2014/main" id="{B2ACFAD4-84F2-659B-57B3-5B1AA67C5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102531" y="2858614"/>
              <a:ext cx="1866900" cy="952500"/>
            </a:xfrm>
            <a:prstGeom prst="rect">
              <a:avLst/>
            </a:prstGeom>
          </p:spPr>
        </p:pic>
        <p:sp>
          <p:nvSpPr>
            <p:cNvPr id="20" name="TextBox 1">
              <a:extLst>
                <a:ext uri="{FF2B5EF4-FFF2-40B4-BE49-F238E27FC236}">
                  <a16:creationId xmlns:a16="http://schemas.microsoft.com/office/drawing/2014/main" id="{35BCB454-80C1-D565-4E1E-FD995D20CE88}"/>
                </a:ext>
              </a:extLst>
            </p:cNvPr>
            <p:cNvSpPr txBox="1"/>
            <p:nvPr/>
          </p:nvSpPr>
          <p:spPr>
            <a:xfrm>
              <a:off x="6135990" y="4180290"/>
              <a:ext cx="1767497" cy="475349"/>
            </a:xfrm>
            <a:prstGeom prst="rect">
              <a:avLst/>
            </a:prstGeom>
            <a:solidFill>
              <a:srgbClr val="003088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"/>
              <a:r>
                <a:rPr lang="en-GB" sz="1600" dirty="0">
                  <a:solidFill>
                    <a:srgbClr val="FF9D1B"/>
                  </a:solidFill>
                  <a:cs typeface="Arial"/>
                </a:rPr>
                <a:t>100s ktCO</a:t>
              </a:r>
              <a:r>
                <a:rPr lang="en-GB" sz="1600" baseline="-25000" dirty="0">
                  <a:solidFill>
                    <a:srgbClr val="FF9D1B"/>
                  </a:solidFill>
                  <a:cs typeface="Arial"/>
                </a:rPr>
                <a:t>2</a:t>
              </a:r>
              <a:endParaRPr lang="en-US" dirty="0">
                <a:solidFill>
                  <a:srgbClr val="FF9D1B"/>
                </a:solidFill>
                <a:cs typeface="Arial"/>
              </a:endParaRP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7119032-F9D6-6432-10D6-C35F46500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66699" y="1982288"/>
              <a:ext cx="2699262" cy="2011362"/>
            </a:xfrm>
            <a:prstGeom prst="rect">
              <a:avLst/>
            </a:prstGeom>
          </p:spPr>
        </p:pic>
        <p:sp>
          <p:nvSpPr>
            <p:cNvPr id="22" name="TextBox 2">
              <a:extLst>
                <a:ext uri="{FF2B5EF4-FFF2-40B4-BE49-F238E27FC236}">
                  <a16:creationId xmlns:a16="http://schemas.microsoft.com/office/drawing/2014/main" id="{DF38D8A5-325B-ED5C-9C0D-0CFF5815A62B}"/>
                </a:ext>
              </a:extLst>
            </p:cNvPr>
            <p:cNvSpPr txBox="1"/>
            <p:nvPr/>
          </p:nvSpPr>
          <p:spPr>
            <a:xfrm>
              <a:off x="755526" y="4185784"/>
              <a:ext cx="1828155" cy="475349"/>
            </a:xfrm>
            <a:prstGeom prst="rect">
              <a:avLst/>
            </a:prstGeom>
            <a:solidFill>
              <a:srgbClr val="003088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"/>
              <a:r>
                <a:rPr lang="en-GB" sz="1600" dirty="0" smtClean="0">
                  <a:solidFill>
                    <a:srgbClr val="FF9D1B"/>
                  </a:solidFill>
                  <a:cs typeface="Arial"/>
                </a:rPr>
                <a:t>10s</a:t>
              </a:r>
              <a:r>
                <a:rPr lang="en-GB" sz="1600" u="none" strike="noStrike" dirty="0" smtClean="0">
                  <a:solidFill>
                    <a:srgbClr val="FF9D1B"/>
                  </a:solidFill>
                  <a:effectLst/>
                  <a:cs typeface="Arial"/>
                </a:rPr>
                <a:t> </a:t>
              </a:r>
              <a:r>
                <a:rPr lang="en-GB" sz="1600" u="none" strike="noStrike" dirty="0">
                  <a:solidFill>
                    <a:srgbClr val="FF9D1B"/>
                  </a:solidFill>
                  <a:effectLst/>
                  <a:cs typeface="Arial"/>
                </a:rPr>
                <a:t>ktCO</a:t>
              </a:r>
              <a:r>
                <a:rPr lang="en-GB" sz="1600" u="none" strike="noStrike" baseline="-25000" dirty="0">
                  <a:solidFill>
                    <a:srgbClr val="FF9D1B"/>
                  </a:solidFill>
                  <a:cs typeface="Arial"/>
                </a:rPr>
                <a:t>2</a:t>
              </a:r>
              <a:endParaRPr lang="en-US" dirty="0">
                <a:solidFill>
                  <a:srgbClr val="FF9D1B"/>
                </a:solidFill>
              </a:endParaRPr>
            </a:p>
          </p:txBody>
        </p:sp>
        <p:sp>
          <p:nvSpPr>
            <p:cNvPr id="23" name="TextBox 2">
              <a:extLst>
                <a:ext uri="{FF2B5EF4-FFF2-40B4-BE49-F238E27FC236}">
                  <a16:creationId xmlns:a16="http://schemas.microsoft.com/office/drawing/2014/main" id="{F4717F66-C50C-F5C9-9A6D-E493546F0270}"/>
                </a:ext>
              </a:extLst>
            </p:cNvPr>
            <p:cNvSpPr txBox="1"/>
            <p:nvPr/>
          </p:nvSpPr>
          <p:spPr>
            <a:xfrm>
              <a:off x="3774392" y="4183686"/>
              <a:ext cx="1560178" cy="475349"/>
            </a:xfrm>
            <a:prstGeom prst="rect">
              <a:avLst/>
            </a:prstGeom>
            <a:solidFill>
              <a:srgbClr val="003088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"/>
              <a:r>
                <a:rPr lang="en-GB" sz="1600" dirty="0" smtClean="0">
                  <a:solidFill>
                    <a:srgbClr val="FF9D1B"/>
                  </a:solidFill>
                  <a:cs typeface="Arial"/>
                </a:rPr>
                <a:t>10s</a:t>
              </a:r>
              <a:r>
                <a:rPr lang="en-GB" sz="1600" u="none" strike="noStrike" dirty="0" smtClean="0">
                  <a:solidFill>
                    <a:srgbClr val="FF9D1B"/>
                  </a:solidFill>
                  <a:effectLst/>
                  <a:cs typeface="Arial"/>
                </a:rPr>
                <a:t> </a:t>
              </a:r>
              <a:r>
                <a:rPr lang="en-GB" sz="1600" u="none" strike="noStrike" dirty="0">
                  <a:solidFill>
                    <a:srgbClr val="FF9D1B"/>
                  </a:solidFill>
                  <a:effectLst/>
                  <a:cs typeface="Arial"/>
                </a:rPr>
                <a:t>ktCO</a:t>
              </a:r>
              <a:r>
                <a:rPr lang="en-GB" sz="1600" u="none" strike="noStrike" baseline="-25000" dirty="0">
                  <a:solidFill>
                    <a:srgbClr val="FF9D1B"/>
                  </a:solidFill>
                  <a:cs typeface="Arial"/>
                </a:rPr>
                <a:t>2</a:t>
              </a:r>
              <a:endParaRPr lang="en-US" dirty="0">
                <a:solidFill>
                  <a:srgbClr val="FF9D1B"/>
                </a:solidFill>
              </a:endParaRPr>
            </a:p>
          </p:txBody>
        </p:sp>
        <p:sp>
          <p:nvSpPr>
            <p:cNvPr id="24" name="TextBox 2">
              <a:extLst>
                <a:ext uri="{FF2B5EF4-FFF2-40B4-BE49-F238E27FC236}">
                  <a16:creationId xmlns:a16="http://schemas.microsoft.com/office/drawing/2014/main" id="{C5EB527D-036A-16F5-1A58-D692FD8371FC}"/>
                </a:ext>
              </a:extLst>
            </p:cNvPr>
            <p:cNvSpPr txBox="1"/>
            <p:nvPr/>
          </p:nvSpPr>
          <p:spPr>
            <a:xfrm>
              <a:off x="9373674" y="4180290"/>
              <a:ext cx="1588406" cy="475349"/>
            </a:xfrm>
            <a:prstGeom prst="rect">
              <a:avLst/>
            </a:prstGeom>
            <a:solidFill>
              <a:srgbClr val="003088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"/>
              <a:r>
                <a:rPr lang="en-GB" sz="1600" dirty="0" smtClean="0">
                  <a:solidFill>
                    <a:srgbClr val="FF9D1B"/>
                  </a:solidFill>
                  <a:cs typeface="Arial"/>
                </a:rPr>
                <a:t>10s</a:t>
              </a:r>
              <a:r>
                <a:rPr lang="en-GB" sz="1600" u="none" strike="noStrike" dirty="0" smtClean="0">
                  <a:solidFill>
                    <a:srgbClr val="FF9D1B"/>
                  </a:solidFill>
                  <a:effectLst/>
                  <a:cs typeface="Arial"/>
                </a:rPr>
                <a:t> </a:t>
              </a:r>
              <a:r>
                <a:rPr lang="en-GB" sz="1600" u="none" strike="noStrike" dirty="0">
                  <a:solidFill>
                    <a:srgbClr val="FF9D1B"/>
                  </a:solidFill>
                  <a:effectLst/>
                  <a:cs typeface="Arial"/>
                </a:rPr>
                <a:t>ktCO</a:t>
              </a:r>
              <a:r>
                <a:rPr lang="en-GB" sz="1600" u="none" strike="noStrike" baseline="-25000" dirty="0">
                  <a:solidFill>
                    <a:srgbClr val="FF9D1B"/>
                  </a:solidFill>
                  <a:cs typeface="Arial"/>
                </a:rPr>
                <a:t>2</a:t>
              </a:r>
              <a:endParaRPr lang="en-US" dirty="0">
                <a:solidFill>
                  <a:srgbClr val="FF9D1B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863D26C-0E14-7E37-4063-A5B3F87E7508}"/>
                </a:ext>
              </a:extLst>
            </p:cNvPr>
            <p:cNvSpPr txBox="1"/>
            <p:nvPr/>
          </p:nvSpPr>
          <p:spPr>
            <a:xfrm>
              <a:off x="1247850" y="1668912"/>
              <a:ext cx="970506" cy="4321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676767"/>
                  </a:solidFill>
                </a:rPr>
                <a:t>LINAC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E1ACCA1-C72B-7685-8652-AC16CDDFE2AA}"/>
                </a:ext>
              </a:extLst>
            </p:cNvPr>
            <p:cNvSpPr txBox="1"/>
            <p:nvPr/>
          </p:nvSpPr>
          <p:spPr>
            <a:xfrm>
              <a:off x="4252212" y="1653213"/>
              <a:ext cx="756689" cy="4321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676767"/>
                  </a:solidFill>
                </a:rPr>
                <a:t>Ring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FEC7C60-BD13-3836-8B0E-80439FFE6D92}"/>
                </a:ext>
              </a:extLst>
            </p:cNvPr>
            <p:cNvSpPr txBox="1"/>
            <p:nvPr/>
          </p:nvSpPr>
          <p:spPr>
            <a:xfrm>
              <a:off x="6768354" y="2384480"/>
              <a:ext cx="720678" cy="4321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676767"/>
                  </a:solidFill>
                </a:rPr>
                <a:t>EPB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0F82222-3830-3F70-EA09-16AAD712EEA9}"/>
                </a:ext>
              </a:extLst>
            </p:cNvPr>
            <p:cNvSpPr txBox="1"/>
            <p:nvPr/>
          </p:nvSpPr>
          <p:spPr>
            <a:xfrm>
              <a:off x="9490655" y="1768855"/>
              <a:ext cx="1121304" cy="4321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676767"/>
                  </a:solidFill>
                </a:rPr>
                <a:t>Targets</a:t>
              </a:r>
            </a:p>
          </p:txBody>
        </p:sp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id="{49BD8D24-0773-BF1D-355F-E5DE61B1796E}"/>
              </a:ext>
            </a:extLst>
          </p:cNvPr>
          <p:cNvSpPr txBox="1">
            <a:spLocks/>
          </p:cNvSpPr>
          <p:nvPr/>
        </p:nvSpPr>
        <p:spPr>
          <a:xfrm>
            <a:off x="266699" y="365125"/>
            <a:ext cx="10203183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042986"/>
              </a:solidFill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AC42B49-3A93-E170-43B0-7B6C3C79E803}"/>
              </a:ext>
            </a:extLst>
          </p:cNvPr>
          <p:cNvSpPr/>
          <p:nvPr/>
        </p:nvSpPr>
        <p:spPr>
          <a:xfrm>
            <a:off x="132000" y="5730000"/>
            <a:ext cx="5652000" cy="106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83AB3DA1-F928-05B3-4E2B-A908F68F268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3" y="4783726"/>
            <a:ext cx="4563130" cy="1258571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CA231AD-8242-279C-4714-445988A84BA7}"/>
              </a:ext>
            </a:extLst>
          </p:cNvPr>
          <p:cNvSpPr txBox="1"/>
          <p:nvPr/>
        </p:nvSpPr>
        <p:spPr>
          <a:xfrm>
            <a:off x="266699" y="4783088"/>
            <a:ext cx="564356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676767"/>
                </a:solidFill>
                <a:latin typeface="Arial"/>
                <a:ea typeface="Verdana"/>
                <a:cs typeface="Arial"/>
              </a:rPr>
              <a:t>Development of LCA </a:t>
            </a:r>
            <a:r>
              <a:rPr lang="en-US" sz="1800" dirty="0" smtClean="0">
                <a:solidFill>
                  <a:srgbClr val="676767"/>
                </a:solidFill>
                <a:latin typeface="Arial"/>
                <a:ea typeface="Verdana"/>
                <a:cs typeface="Arial"/>
              </a:rPr>
              <a:t>inventory </a:t>
            </a:r>
            <a:r>
              <a:rPr lang="en-US" sz="1800" dirty="0">
                <a:solidFill>
                  <a:srgbClr val="676767"/>
                </a:solidFill>
                <a:latin typeface="Arial"/>
                <a:ea typeface="Verdana"/>
                <a:cs typeface="Arial"/>
              </a:rPr>
              <a:t>analysis </a:t>
            </a:r>
            <a:r>
              <a:rPr lang="en-US" dirty="0">
                <a:solidFill>
                  <a:srgbClr val="676767"/>
                </a:solidFill>
                <a:latin typeface="Arial"/>
                <a:ea typeface="Verdana"/>
                <a:cs typeface="Arial"/>
              </a:rPr>
              <a:t>underway.</a:t>
            </a:r>
          </a:p>
          <a:p>
            <a:pPr marL="285750" indent="-28575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676767"/>
                </a:solidFill>
                <a:latin typeface="Arial"/>
                <a:ea typeface="Verdana"/>
                <a:cs typeface="Arial"/>
              </a:rPr>
              <a:t>Using BS EN 17472 standard as guidance.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676767"/>
                </a:solidFill>
                <a:latin typeface="Arial"/>
                <a:ea typeface="Verdana"/>
                <a:cs typeface="Arial"/>
              </a:rPr>
              <a:t>Modelling performed using existing facilities such as SNS and J-PARC,</a:t>
            </a:r>
            <a:r>
              <a:rPr lang="en-US" sz="1800" dirty="0">
                <a:solidFill>
                  <a:srgbClr val="676767"/>
                </a:solidFill>
              </a:rPr>
              <a:t> </a:t>
            </a:r>
            <a:r>
              <a:rPr lang="en-US" sz="1800" dirty="0">
                <a:solidFill>
                  <a:srgbClr val="676767"/>
                </a:solidFill>
                <a:latin typeface="Arial"/>
                <a:ea typeface="Verdana"/>
                <a:cs typeface="Arial"/>
              </a:rPr>
              <a:t>where ISIS-II designs not yet available.</a:t>
            </a:r>
            <a:endParaRPr lang="en-US" sz="1800" dirty="0">
              <a:solidFill>
                <a:srgbClr val="676767"/>
              </a:solidFill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94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ISIS-II Environmental Impact Evaluation </a:t>
            </a:r>
            <a:r>
              <a:rPr lang="en-GB" dirty="0">
                <a:solidFill>
                  <a:srgbClr val="FF9D1B"/>
                </a:solidFill>
              </a:rPr>
              <a:t>(Hannah </a:t>
            </a:r>
            <a:r>
              <a:rPr lang="en-GB" dirty="0" err="1">
                <a:solidFill>
                  <a:srgbClr val="FF9D1B"/>
                </a:solidFill>
              </a:rPr>
              <a:t>Wakeling</a:t>
            </a:r>
            <a:r>
              <a:rPr lang="en-GB" dirty="0">
                <a:solidFill>
                  <a:srgbClr val="FF9D1B"/>
                </a:solidFill>
              </a:rPr>
              <a:t>, JAI Post-doc)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First estimation</a:t>
            </a:r>
            <a:r>
              <a:rPr lang="en-US" u="sng" dirty="0">
                <a:solidFill>
                  <a:srgbClr val="676767"/>
                </a:solidFill>
                <a:latin typeface="Arial" panose="020B0604020202020204" pitchFamily="34" charset="0"/>
              </a:rPr>
              <a:t>s</a:t>
            </a:r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 of the embodied CO</a:t>
            </a:r>
            <a:r>
              <a:rPr lang="en-US" baseline="-25000" dirty="0">
                <a:solidFill>
                  <a:srgbClr val="676767"/>
                </a:solidFill>
                <a:latin typeface="Arial" panose="020B0604020202020204" pitchFamily="34" charset="0"/>
              </a:rPr>
              <a:t>2</a:t>
            </a:r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e emissions due to building construction for various designs of ISIS-II range between </a:t>
            </a:r>
            <a:r>
              <a:rPr lang="en-US" b="1" dirty="0">
                <a:solidFill>
                  <a:srgbClr val="676767"/>
                </a:solidFill>
                <a:latin typeface="Arial" panose="020B0604020202020204" pitchFamily="34" charset="0"/>
              </a:rPr>
              <a:t>23 and 68.5 </a:t>
            </a:r>
            <a:r>
              <a:rPr lang="en-US" b="1" dirty="0" err="1">
                <a:solidFill>
                  <a:srgbClr val="676767"/>
                </a:solidFill>
                <a:latin typeface="Arial" panose="020B0604020202020204" pitchFamily="34" charset="0"/>
              </a:rPr>
              <a:t>kt</a:t>
            </a:r>
            <a:r>
              <a:rPr lang="en-US" b="1" dirty="0">
                <a:solidFill>
                  <a:srgbClr val="676767"/>
                </a:solidFill>
                <a:latin typeface="Arial" panose="020B0604020202020204" pitchFamily="34" charset="0"/>
              </a:rPr>
              <a:t> CO</a:t>
            </a:r>
            <a:r>
              <a:rPr lang="en-US" b="1" baseline="-25000" dirty="0">
                <a:solidFill>
                  <a:srgbClr val="676767"/>
                </a:solidFill>
                <a:latin typeface="Arial" panose="020B0604020202020204" pitchFamily="34" charset="0"/>
              </a:rPr>
              <a:t>2</a:t>
            </a:r>
            <a:r>
              <a:rPr lang="en-US" b="1" dirty="0">
                <a:solidFill>
                  <a:srgbClr val="676767"/>
                </a:solidFill>
                <a:latin typeface="Arial" panose="020B0604020202020204" pitchFamily="34" charset="0"/>
              </a:rPr>
              <a:t>e</a:t>
            </a:r>
            <a:r>
              <a:rPr lang="en-US" dirty="0" smtClean="0">
                <a:solidFill>
                  <a:srgbClr val="676767"/>
                </a:solidFill>
                <a:latin typeface="Arial" panose="020B0604020202020204" pitchFamily="34" charset="0"/>
              </a:rPr>
              <a:t>.</a:t>
            </a:r>
            <a:endParaRPr lang="en-US" dirty="0">
              <a:solidFill>
                <a:srgbClr val="676767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Similarly, tunnel shielding estimates total </a:t>
            </a:r>
            <a:r>
              <a:rPr lang="en-US" b="1" dirty="0">
                <a:solidFill>
                  <a:srgbClr val="676767"/>
                </a:solidFill>
                <a:latin typeface="Arial" panose="020B0604020202020204" pitchFamily="34" charset="0"/>
              </a:rPr>
              <a:t>~130 </a:t>
            </a:r>
            <a:r>
              <a:rPr lang="en-US" b="1" dirty="0" err="1">
                <a:solidFill>
                  <a:srgbClr val="676767"/>
                </a:solidFill>
                <a:latin typeface="Arial" panose="020B0604020202020204" pitchFamily="34" charset="0"/>
              </a:rPr>
              <a:t>kt</a:t>
            </a:r>
            <a:r>
              <a:rPr lang="en-US" b="1" dirty="0">
                <a:solidFill>
                  <a:srgbClr val="676767"/>
                </a:solidFill>
                <a:latin typeface="Arial" panose="020B0604020202020204" pitchFamily="34" charset="0"/>
              </a:rPr>
              <a:t> CO</a:t>
            </a:r>
            <a:r>
              <a:rPr lang="en-US" b="1" baseline="-25000" dirty="0">
                <a:solidFill>
                  <a:srgbClr val="676767"/>
                </a:solidFill>
                <a:latin typeface="Arial" panose="020B0604020202020204" pitchFamily="34" charset="0"/>
              </a:rPr>
              <a:t>2</a:t>
            </a:r>
            <a:r>
              <a:rPr lang="en-US" b="1" dirty="0">
                <a:solidFill>
                  <a:srgbClr val="676767"/>
                </a:solidFill>
                <a:latin typeface="Arial" panose="020B0604020202020204" pitchFamily="34" charset="0"/>
              </a:rPr>
              <a:t>e</a:t>
            </a:r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. </a:t>
            </a:r>
            <a:b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</a:br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Components are expected to be the same to an order of magnitude</a:t>
            </a:r>
            <a:r>
              <a:rPr lang="en-US" dirty="0" smtClean="0">
                <a:solidFill>
                  <a:srgbClr val="676767"/>
                </a:solidFill>
                <a:latin typeface="Arial" panose="020B0604020202020204" pitchFamily="34" charset="0"/>
              </a:rPr>
              <a:t>.</a:t>
            </a:r>
            <a:endParaRPr lang="en-US" dirty="0">
              <a:solidFill>
                <a:srgbClr val="676767"/>
              </a:solidFill>
              <a:latin typeface="Arial" panose="020B0604020202020204" pitchFamily="34" charset="0"/>
            </a:endParaRPr>
          </a:p>
          <a:p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With the net-zero goals of UK grid power generation*, </a:t>
            </a:r>
            <a:r>
              <a:rPr lang="en-US" b="1" dirty="0">
                <a:solidFill>
                  <a:srgbClr val="676767"/>
                </a:solidFill>
                <a:latin typeface="Arial" panose="020B0604020202020204" pitchFamily="34" charset="0"/>
              </a:rPr>
              <a:t>construction of ISIS-II is the largest carbon impact</a:t>
            </a:r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 of the facility. </a:t>
            </a:r>
          </a:p>
          <a:p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These efforts have influenced the feasibility and design studies of ISIS-II, e.g. efforts are underway to evaluate concrete options (“green” concrete, less concrete, other materials</a:t>
            </a:r>
            <a:r>
              <a:rPr lang="en-US" dirty="0" smtClean="0">
                <a:solidFill>
                  <a:srgbClr val="676767"/>
                </a:solidFill>
                <a:latin typeface="Arial" panose="020B0604020202020204" pitchFamily="34" charset="0"/>
              </a:rPr>
              <a:t>).</a:t>
            </a:r>
            <a:endParaRPr lang="en-US" dirty="0">
              <a:solidFill>
                <a:srgbClr val="676767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3088"/>
                </a:solidFill>
                <a:latin typeface="Arial" panose="020B0604020202020204" pitchFamily="34" charset="0"/>
              </a:rPr>
              <a:t>Studies underway</a:t>
            </a:r>
            <a:r>
              <a:rPr lang="en-US" dirty="0">
                <a:solidFill>
                  <a:srgbClr val="003088"/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en-US" dirty="0" smtClean="0">
                <a:solidFill>
                  <a:srgbClr val="676767"/>
                </a:solidFill>
                <a:latin typeface="Arial" panose="020B0604020202020204" pitchFamily="34" charset="0"/>
              </a:rPr>
              <a:t>180 MeV LINAC impact </a:t>
            </a:r>
            <a:r>
              <a:rPr lang="en-US" i="1" dirty="0" smtClean="0">
                <a:solidFill>
                  <a:srgbClr val="676767"/>
                </a:solidFill>
                <a:latin typeface="Arial" panose="020B0604020202020204" pitchFamily="34" charset="0"/>
              </a:rPr>
              <a:t>(to be presented at IPAC 2024 (May))</a:t>
            </a:r>
          </a:p>
          <a:p>
            <a:r>
              <a:rPr lang="en-US" dirty="0" smtClean="0">
                <a:solidFill>
                  <a:srgbClr val="676767"/>
                </a:solidFill>
                <a:latin typeface="Arial" panose="020B0604020202020204" pitchFamily="34" charset="0"/>
              </a:rPr>
              <a:t>Whole </a:t>
            </a:r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ISIS-II Facility impact </a:t>
            </a:r>
            <a:r>
              <a:rPr lang="en-US" i="1" dirty="0">
                <a:solidFill>
                  <a:srgbClr val="676767"/>
                </a:solidFill>
                <a:latin typeface="Arial" panose="020B0604020202020204" pitchFamily="34" charset="0"/>
              </a:rPr>
              <a:t>(to be presented at ICHEP 2024 (July))</a:t>
            </a:r>
          </a:p>
          <a:p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Ring design comparison; AR vs RCS (vs FFA) </a:t>
            </a:r>
            <a:r>
              <a:rPr lang="en-US" i="1" dirty="0">
                <a:solidFill>
                  <a:srgbClr val="676767"/>
                </a:solidFill>
                <a:latin typeface="Arial" panose="020B0604020202020204" pitchFamily="34" charset="0"/>
              </a:rPr>
              <a:t>(to be completed Summer 2024)</a:t>
            </a:r>
          </a:p>
          <a:p>
            <a:r>
              <a:rPr lang="en-US" dirty="0">
                <a:solidFill>
                  <a:srgbClr val="676767"/>
                </a:solidFill>
                <a:latin typeface="Arial" panose="020B0604020202020204" pitchFamily="34" charset="0"/>
              </a:rPr>
              <a:t>(Simplified) Life Cycle Analysis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At the inventory analysis stage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Evaluation of radioactive materials methodology under development</a:t>
            </a:r>
          </a:p>
          <a:p>
            <a:endParaRPr lang="en-GB" dirty="0">
              <a:solidFill>
                <a:srgbClr val="676767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229225" y="5600997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UK not currently meeting goals to make the net-zero 2050 deadline, in which case lifetime estimates of CO</a:t>
            </a:r>
            <a:r>
              <a:rPr lang="en-US" sz="1200" baseline="-250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=</a:t>
            </a:r>
            <a:r>
              <a:rPr lang="en-US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~500 </a:t>
            </a:r>
            <a:r>
              <a:rPr lang="en-US" sz="1200" b="1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</a:t>
            </a:r>
            <a:r>
              <a:rPr lang="en-US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</a:t>
            </a:r>
            <a:r>
              <a:rPr lang="en-US" sz="1200" b="1" baseline="-250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US" sz="1200" b="1" dirty="0">
              <a:solidFill>
                <a:srgbClr val="67676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4101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10363200" cy="574675"/>
          </a:xfrm>
        </p:spPr>
        <p:txBody>
          <a:bodyPr>
            <a:normAutofit/>
          </a:bodyPr>
          <a:lstStyle/>
          <a:p>
            <a:r>
              <a:rPr lang="en-GB" dirty="0"/>
              <a:t>ISIS-II Megawatt Upgrade – </a:t>
            </a:r>
            <a:r>
              <a:rPr lang="en-GB" dirty="0" smtClean="0"/>
              <a:t>Fixed </a:t>
            </a:r>
            <a:r>
              <a:rPr lang="en-GB" dirty="0"/>
              <a:t>Field Accelerator Option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4243388" cy="4351338"/>
          </a:xfrm>
        </p:spPr>
        <p:txBody>
          <a:bodyPr/>
          <a:lstStyle/>
          <a:p>
            <a:pPr marL="342900" indent="-342900"/>
            <a:r>
              <a:rPr lang="en-GB" dirty="0" smtClean="0"/>
              <a:t>FFA </a:t>
            </a:r>
            <a:r>
              <a:rPr lang="en-GB" dirty="0"/>
              <a:t>proof-of-concept – FETS FFA</a:t>
            </a:r>
          </a:p>
          <a:p>
            <a:pPr marL="800100" lvl="1" indent="-342900"/>
            <a:r>
              <a:rPr lang="en-GB" dirty="0"/>
              <a:t>Demonstrator for FFA for ISIS-II</a:t>
            </a:r>
          </a:p>
          <a:p>
            <a:pPr marL="800100" lvl="1" indent="-342900"/>
            <a:r>
              <a:rPr lang="en-GB" dirty="0"/>
              <a:t>Experimental study of injection painting, orbit correction, resonances, collimation, </a:t>
            </a:r>
            <a:r>
              <a:rPr lang="en-GB" i="1" dirty="0"/>
              <a:t>etc</a:t>
            </a:r>
            <a:r>
              <a:rPr lang="en-GB" dirty="0"/>
              <a:t>. </a:t>
            </a:r>
          </a:p>
          <a:p>
            <a:pPr marL="342900" indent="-342900"/>
            <a:r>
              <a:rPr lang="en-GB" dirty="0"/>
              <a:t>FFA for ISIS-II</a:t>
            </a:r>
          </a:p>
          <a:p>
            <a:pPr marL="342900" indent="-342900"/>
            <a:r>
              <a:rPr lang="en-GB" dirty="0"/>
              <a:t>Aiming for</a:t>
            </a:r>
          </a:p>
          <a:p>
            <a:pPr marL="800100" lvl="1" indent="-342900"/>
            <a:r>
              <a:rPr lang="en-GB" dirty="0"/>
              <a:t>Sustainability</a:t>
            </a:r>
          </a:p>
          <a:p>
            <a:pPr marL="800100" lvl="1" indent="-342900"/>
            <a:r>
              <a:rPr lang="en-GB" dirty="0"/>
              <a:t>Reliable operation</a:t>
            </a:r>
          </a:p>
          <a:p>
            <a:pPr marL="800100" lvl="1" indent="-342900"/>
            <a:r>
              <a:rPr lang="en-GB" dirty="0"/>
              <a:t>Capacity</a:t>
            </a:r>
          </a:p>
          <a:p>
            <a:pPr marL="800100" lvl="1" indent="-342900"/>
            <a:r>
              <a:rPr lang="en-GB" dirty="0"/>
              <a:t>Capability</a:t>
            </a:r>
          </a:p>
          <a:p>
            <a:pPr marL="342900" indent="-342900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66700" y="1304925"/>
            <a:ext cx="4669327" cy="4256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42328" y="3412027"/>
            <a:ext cx="3796157" cy="2514143"/>
          </a:xfrm>
          <a:prstGeom prst="rect">
            <a:avLst/>
          </a:prstGeom>
          <a:ln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93547" y="3517765"/>
            <a:ext cx="2526320" cy="247091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988030" y="1321744"/>
            <a:ext cx="6084783" cy="21236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Optics and Dynamics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Shinji Machida – JAI supervisor</a:t>
            </a:r>
            <a:r>
              <a:rPr lang="en-GB" sz="1200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GB" sz="12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Kelliher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lecturer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Analytical Approach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</a:t>
            </a:r>
            <a:r>
              <a:rPr lang="en-GB" sz="12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Topp-Mugglestone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student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Injection &amp; Extraction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(Chris Rogers, </a:t>
            </a:r>
            <a:r>
              <a:rPr lang="en-GB" sz="12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Jaroslaw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Pasternak – JAI staff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Dynamics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GB" sz="12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Kelliher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</a:t>
            </a:r>
            <a:r>
              <a:rPr lang="en-GB" sz="1200" b="1" dirty="0" smtClean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lecturer, Carl Jolly – JAI student</a:t>
            </a:r>
            <a:r>
              <a:rPr lang="en-GB" sz="1200" dirty="0" smtClean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dirty="0">
              <a:solidFill>
                <a:srgbClr val="6767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Collective Effects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</a:t>
            </a:r>
            <a:r>
              <a:rPr lang="en-GB" sz="1200" b="1" dirty="0" err="1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Kelliher</a:t>
            </a:r>
            <a:r>
              <a:rPr lang="en-GB" sz="1200" b="1" dirty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lecturer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fr-FR" sz="1200" b="1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fr-FR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Physics</a:t>
            </a:r>
            <a:r>
              <a:rPr lang="fr-FR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 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(Jean Baptiste-Lagrange, Alan </a:t>
            </a:r>
            <a:r>
              <a:rPr lang="fr-FR" sz="1200" dirty="0" err="1" smtClean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Letchford</a:t>
            </a:r>
            <a:r>
              <a:rPr lang="fr-FR" sz="1200" dirty="0" smtClean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200" b="1" dirty="0" smtClean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Ta-</a:t>
            </a:r>
            <a:r>
              <a:rPr lang="fr-FR" sz="1200" b="1" dirty="0" err="1" smtClean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Jen</a:t>
            </a:r>
            <a:r>
              <a:rPr lang="fr-FR" sz="1200" b="1" dirty="0" smtClean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err="1" smtClean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Kuo</a:t>
            </a:r>
            <a:r>
              <a:rPr lang="fr-FR" sz="1200" b="1" dirty="0" smtClean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JAI </a:t>
            </a:r>
            <a:r>
              <a:rPr lang="fr-FR" sz="1200" b="1" dirty="0" err="1" smtClean="0">
                <a:solidFill>
                  <a:srgbClr val="FF9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fr-FR" sz="1200" dirty="0" smtClean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200" dirty="0">
              <a:solidFill>
                <a:srgbClr val="67676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</a:t>
            </a:r>
            <a:r>
              <a:rPr lang="fr-FR" sz="1200" b="1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fr-FR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Engineering 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1200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Iker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Rodriguez, </a:t>
            </a:r>
            <a:r>
              <a:rPr lang="fr-FR" sz="1200" i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fr-FR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Collimation &amp; Diagnostics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(Emi </a:t>
            </a:r>
            <a:r>
              <a:rPr lang="en-GB" sz="1200" dirty="0" err="1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Yamakawa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en-GB" sz="1200" b="1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Hardware </a:t>
            </a:r>
            <a:r>
              <a:rPr lang="en-GB" sz="1200" dirty="0">
                <a:solidFill>
                  <a:srgbClr val="67676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(Bradley Kirk, Ian Gardner)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11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ISIS-II Megawatt Upgrade – FETS FFA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3483501" cy="4351338"/>
          </a:xfrm>
        </p:spPr>
        <p:txBody>
          <a:bodyPr>
            <a:normAutofit/>
          </a:bodyPr>
          <a:lstStyle/>
          <a:p>
            <a:pPr marL="342900" indent="-342900"/>
            <a:r>
              <a:rPr lang="en-GB" dirty="0"/>
              <a:t>3 – 12 MeV</a:t>
            </a:r>
          </a:p>
          <a:p>
            <a:pPr marL="342900" indent="-342900"/>
            <a:r>
              <a:rPr lang="en-GB" dirty="0"/>
              <a:t>4 – 4.4 m radius</a:t>
            </a:r>
          </a:p>
          <a:p>
            <a:pPr marL="342900" indent="-342900"/>
            <a:r>
              <a:rPr lang="en-GB" dirty="0"/>
              <a:t>50 Hz beam repetition</a:t>
            </a:r>
          </a:p>
          <a:p>
            <a:pPr marL="342900" indent="-342900"/>
            <a:r>
              <a:rPr lang="en-GB" dirty="0"/>
              <a:t>3x10</a:t>
            </a:r>
            <a:r>
              <a:rPr lang="en-GB" baseline="30000" dirty="0"/>
              <a:t>11 </a:t>
            </a:r>
            <a:r>
              <a:rPr lang="en-GB" dirty="0"/>
              <a:t>protons per bunch</a:t>
            </a:r>
          </a:p>
          <a:p>
            <a:pPr marL="342900" indent="-342900"/>
            <a:r>
              <a:rPr lang="en-GB" dirty="0"/>
              <a:t>30 W power</a:t>
            </a:r>
          </a:p>
          <a:p>
            <a:pPr marL="342900" indent="-342900"/>
            <a:r>
              <a:rPr lang="en-GB" dirty="0"/>
              <a:t>Space charge tune shift ~-0.35</a:t>
            </a:r>
          </a:p>
          <a:p>
            <a:pPr marL="342900" indent="-342900"/>
            <a:endParaRPr lang="en-GB" dirty="0"/>
          </a:p>
          <a:p>
            <a:pPr marL="342900" indent="-342900"/>
            <a:r>
              <a:rPr lang="en-GB" dirty="0"/>
              <a:t>Still a work in progress</a:t>
            </a:r>
          </a:p>
          <a:p>
            <a:pPr marL="342900" indent="-342900"/>
            <a:r>
              <a:rPr lang="en-GB" dirty="0"/>
              <a:t>Completion of </a:t>
            </a:r>
            <a:r>
              <a:rPr lang="en-GB" dirty="0" smtClean="0"/>
              <a:t>CDR </a:t>
            </a:r>
            <a:r>
              <a:rPr lang="en-GB" dirty="0"/>
              <a:t>by March 2025</a:t>
            </a:r>
          </a:p>
          <a:p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rgbClr val="00308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266700" y="1089025"/>
            <a:ext cx="403547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3536405" y="987705"/>
            <a:ext cx="4261216" cy="2268257"/>
            <a:chOff x="4302175" y="987705"/>
            <a:chExt cx="4261216" cy="2268257"/>
          </a:xfrm>
        </p:grpSpPr>
        <p:pic>
          <p:nvPicPr>
            <p:cNvPr id="8" name="Picture 4" descr="A picture containing text, table, desk&#10;&#10;Description automatically generate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56254" y="1681941"/>
              <a:ext cx="2207137" cy="1574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306572" y="987705"/>
              <a:ext cx="4063107" cy="646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676767"/>
                  </a:solidFill>
                  <a:cs typeface="Arial" panose="020B0604020202020204" pitchFamily="34" charset="0"/>
                </a:rPr>
                <a:t>HV-testing underway for </a:t>
              </a:r>
              <a:r>
                <a:rPr lang="en-GB" dirty="0">
                  <a:solidFill>
                    <a:srgbClr val="676767"/>
                  </a:solidFill>
                  <a:cs typeface="Arial" panose="020B0604020202020204" pitchFamily="34" charset="0"/>
                </a:rPr>
                <a:t>RF </a:t>
              </a:r>
              <a:r>
                <a:rPr lang="en-GB" dirty="0" smtClean="0">
                  <a:solidFill>
                    <a:srgbClr val="676767"/>
                  </a:solidFill>
                  <a:cs typeface="Arial" panose="020B0604020202020204" pitchFamily="34" charset="0"/>
                </a:rPr>
                <a:t>cavity </a:t>
              </a:r>
              <a:r>
                <a:rPr lang="en-GB" dirty="0" smtClean="0">
                  <a:solidFill>
                    <a:srgbClr val="676767"/>
                  </a:solidFill>
                  <a:cs typeface="Arial" panose="020B0604020202020204" pitchFamily="34" charset="0"/>
                </a:rPr>
                <a:t>magnetic alloy and ferrite cores</a:t>
              </a:r>
              <a:endParaRPr lang="en-GB" dirty="0">
                <a:solidFill>
                  <a:srgbClr val="676767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02175" y="1731173"/>
              <a:ext cx="1983124" cy="1495177"/>
            </a:xfrm>
            <a:prstGeom prst="rect">
              <a:avLst/>
            </a:prstGeom>
            <a:effectLst/>
          </p:spPr>
        </p:pic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16</a:t>
            </a:fld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365251B-49E3-DFD5-49FD-63FF3E6CB3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3191" y="3480594"/>
            <a:ext cx="4182475" cy="2761047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7938219" y="517333"/>
            <a:ext cx="3239538" cy="4529330"/>
            <a:chOff x="7981873" y="1126933"/>
            <a:chExt cx="3239538" cy="4529330"/>
          </a:xfrm>
        </p:grpSpPr>
        <p:pic>
          <p:nvPicPr>
            <p:cNvPr id="7" name="Picture 6" descr="A picture containing transport, indoor, military vehicle&#10;&#10;Description automatically generated">
              <a:extLst>
                <a:ext uri="{FF2B5EF4-FFF2-40B4-BE49-F238E27FC236}">
                  <a16:creationId xmlns:a16="http://schemas.microsoft.com/office/drawing/2014/main" id="{F8FBD03C-D41D-3B00-A51C-88B59D9063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233" b="18911"/>
            <a:stretch/>
          </p:blipFill>
          <p:spPr>
            <a:xfrm>
              <a:off x="8038024" y="1126933"/>
              <a:ext cx="2755298" cy="1505554"/>
            </a:xfrm>
            <a:prstGeom prst="rect">
              <a:avLst/>
            </a:prstGeom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7981873" y="2609631"/>
              <a:ext cx="323953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676767"/>
                  </a:solidFill>
                  <a:cs typeface="Arial" panose="020B0604020202020204" pitchFamily="34" charset="0"/>
                </a:rPr>
                <a:t>Prototype BPM </a:t>
              </a:r>
              <a:r>
                <a:rPr lang="en-GB" dirty="0" smtClean="0">
                  <a:solidFill>
                    <a:srgbClr val="676767"/>
                  </a:solidFill>
                  <a:cs typeface="Arial" panose="020B0604020202020204" pitchFamily="34" charset="0"/>
                </a:rPr>
                <a:t>and wire scanner tests at KURNS</a:t>
              </a:r>
              <a:endParaRPr lang="en-GB" dirty="0">
                <a:solidFill>
                  <a:srgbClr val="676767"/>
                </a:solidFill>
                <a:cs typeface="Arial" panose="020B0604020202020204" pitchFamily="34" charset="0"/>
              </a:endParaRP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947928" y="3303444"/>
              <a:ext cx="1785828" cy="235281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174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ISIS-II FFA Option: </a:t>
            </a:r>
            <a:r>
              <a:rPr lang="en-GB" dirty="0" err="1" smtClean="0"/>
              <a:t>vFFA</a:t>
            </a:r>
            <a:r>
              <a:rPr lang="en-GB" dirty="0" smtClean="0"/>
              <a:t> Studies </a:t>
            </a:r>
            <a:r>
              <a:rPr lang="en-GB" dirty="0" smtClean="0">
                <a:solidFill>
                  <a:srgbClr val="FF9D1B"/>
                </a:solidFill>
              </a:rPr>
              <a:t>(Max </a:t>
            </a:r>
            <a:r>
              <a:rPr lang="en-GB" dirty="0" err="1" smtClean="0">
                <a:solidFill>
                  <a:srgbClr val="FF9D1B"/>
                </a:solidFill>
              </a:rPr>
              <a:t>Topp-Mugglestone</a:t>
            </a:r>
            <a:r>
              <a:rPr lang="en-GB" dirty="0" smtClean="0">
                <a:solidFill>
                  <a:srgbClr val="FF9D1B"/>
                </a:solidFill>
              </a:rPr>
              <a:t>)</a:t>
            </a:r>
            <a:endParaRPr lang="en-GB" dirty="0">
              <a:solidFill>
                <a:srgbClr val="FF9D1B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66700" y="1304925"/>
                <a:ext cx="3887973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800" b="1" dirty="0" smtClean="0">
                    <a:solidFill>
                      <a:srgbClr val="676767"/>
                    </a:solidFill>
                  </a:rPr>
                  <a:t>Vertical-excursion FFA (</a:t>
                </a:r>
                <a:r>
                  <a:rPr lang="en-GB" sz="2800" b="1" dirty="0" err="1">
                    <a:solidFill>
                      <a:srgbClr val="676767"/>
                    </a:solidFill>
                  </a:rPr>
                  <a:t>vFFA</a:t>
                </a:r>
                <a:r>
                  <a:rPr lang="en-GB" sz="2800" b="1" dirty="0">
                    <a:solidFill>
                      <a:srgbClr val="676767"/>
                    </a:solidFill>
                  </a:rPr>
                  <a:t>):</a:t>
                </a:r>
              </a:p>
              <a:p>
                <a:pPr lvl="1"/>
                <a:r>
                  <a:rPr lang="en-GB" sz="2000" dirty="0">
                    <a:solidFill>
                      <a:srgbClr val="676767"/>
                    </a:solidFill>
                  </a:rPr>
                  <a:t>Higher energy orbits are vertically translated copies of lower energy orbits</a:t>
                </a:r>
              </a:p>
              <a:p>
                <a:pPr lvl="1"/>
                <a:r>
                  <a:rPr lang="en-GB" sz="2000" dirty="0">
                    <a:solidFill>
                      <a:srgbClr val="676767"/>
                    </a:solidFill>
                  </a:rPr>
                  <a:t>Zero chromaticity if fields increase with vertical coordinate (</a:t>
                </a:r>
                <a:r>
                  <a:rPr lang="en-GB" sz="2000" i="1" dirty="0">
                    <a:solidFill>
                      <a:srgbClr val="676767"/>
                    </a:solidFill>
                  </a:rPr>
                  <a:t>Z</a:t>
                </a:r>
                <a:r>
                  <a:rPr lang="en-GB" sz="2000" dirty="0">
                    <a:solidFill>
                      <a:srgbClr val="676767"/>
                    </a:solidFill>
                  </a:rPr>
                  <a:t>) following scaling law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rgbClr val="676767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i="1">
                        <a:solidFill>
                          <a:srgbClr val="676767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i="1">
                            <a:solidFill>
                              <a:srgbClr val="6767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i="1">
                                <a:solidFill>
                                  <a:srgbClr val="6767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solidFill>
                                  <a:srgbClr val="676767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2000" i="1">
                                <a:solidFill>
                                  <a:srgbClr val="676767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000" i="1">
                            <a:solidFill>
                              <a:srgbClr val="676767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i="1">
                            <a:solidFill>
                              <a:srgbClr val="676767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sz="2000" i="1">
                            <a:solidFill>
                              <a:srgbClr val="676767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sup>
                    </m:sSup>
                  </m:oMath>
                </a14:m>
                <a:endParaRPr lang="en-GB" sz="2000" dirty="0">
                  <a:solidFill>
                    <a:srgbClr val="676767"/>
                  </a:solidFill>
                </a:endParaRPr>
              </a:p>
              <a:p>
                <a:pPr marL="0" indent="0">
                  <a:buNone/>
                </a:pPr>
                <a:endParaRPr lang="en-GB" sz="2400" dirty="0">
                  <a:solidFill>
                    <a:srgbClr val="676767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6700" y="1304925"/>
                <a:ext cx="3887973" cy="4351338"/>
              </a:xfrm>
              <a:blipFill>
                <a:blip r:embed="rId3"/>
                <a:stretch>
                  <a:fillRect l="-3292" t="-2381" r="-42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17</a:t>
            </a:fld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3666067" y="3373140"/>
            <a:ext cx="2233246" cy="2207728"/>
            <a:chOff x="3666067" y="2053288"/>
            <a:chExt cx="2233246" cy="220772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5EAB85B-D641-4F93-BCFB-9D823B5B3B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196" t="4827"/>
            <a:stretch/>
          </p:blipFill>
          <p:spPr>
            <a:xfrm>
              <a:off x="4259122" y="2053288"/>
              <a:ext cx="1640191" cy="1928916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1A02A56-643A-4D05-8C5C-002CE92BF0F6}"/>
                </a:ext>
              </a:extLst>
            </p:cNvPr>
            <p:cNvGrpSpPr/>
            <p:nvPr/>
          </p:nvGrpSpPr>
          <p:grpSpPr>
            <a:xfrm>
              <a:off x="3666067" y="2930328"/>
              <a:ext cx="765953" cy="1330688"/>
              <a:chOff x="1085565" y="3747584"/>
              <a:chExt cx="1122176" cy="1639962"/>
            </a:xfrm>
          </p:grpSpPr>
          <p:sp>
            <p:nvSpPr>
              <p:cNvPr id="9" name="Rectangle: Rounded Corners 23">
                <a:extLst>
                  <a:ext uri="{FF2B5EF4-FFF2-40B4-BE49-F238E27FC236}">
                    <a16:creationId xmlns:a16="http://schemas.microsoft.com/office/drawing/2014/main" id="{BCBA0EB1-3D43-4C66-B1BB-63641D06B769}"/>
                  </a:ext>
                </a:extLst>
              </p:cNvPr>
              <p:cNvSpPr/>
              <p:nvPr/>
            </p:nvSpPr>
            <p:spPr>
              <a:xfrm>
                <a:off x="1147826" y="3866453"/>
                <a:ext cx="1059915" cy="1521093"/>
              </a:xfrm>
              <a:prstGeom prst="round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75BB054C-C530-4259-8C8E-B7E4A053B6C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3360" t="4740" r="77735" b="9832"/>
              <a:stretch/>
            </p:blipFill>
            <p:spPr>
              <a:xfrm rot="10800000">
                <a:off x="1801409" y="4010680"/>
                <a:ext cx="288147" cy="1253297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4FAE42E-8705-492C-BB16-B5102A1F42E3}"/>
                  </a:ext>
                </a:extLst>
              </p:cNvPr>
              <p:cNvSpPr txBox="1"/>
              <p:nvPr/>
            </p:nvSpPr>
            <p:spPr>
              <a:xfrm rot="10800000">
                <a:off x="1085565" y="3747584"/>
                <a:ext cx="586190" cy="1427013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en-GB" sz="1400" dirty="0"/>
                  <a:t>Energy </a:t>
                </a:r>
              </a:p>
            </p:txBody>
          </p:sp>
          <p:sp>
            <p:nvSpPr>
              <p:cNvPr id="12" name="Arrow: Down 22">
                <a:extLst>
                  <a:ext uri="{FF2B5EF4-FFF2-40B4-BE49-F238E27FC236}">
                    <a16:creationId xmlns:a16="http://schemas.microsoft.com/office/drawing/2014/main" id="{72889DAA-3AD2-4F87-ADDC-D84C8F2B7DEA}"/>
                  </a:ext>
                </a:extLst>
              </p:cNvPr>
              <p:cNvSpPr/>
              <p:nvPr/>
            </p:nvSpPr>
            <p:spPr>
              <a:xfrm rot="10800000">
                <a:off x="1515677" y="4055370"/>
                <a:ext cx="206031" cy="1163916"/>
              </a:xfrm>
              <a:prstGeom prst="downArrow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C077506-C462-41D0-BDEF-A733F4312BCB}"/>
              </a:ext>
            </a:extLst>
          </p:cNvPr>
          <p:cNvSpPr/>
          <p:nvPr/>
        </p:nvSpPr>
        <p:spPr>
          <a:xfrm>
            <a:off x="5324475" y="1037625"/>
            <a:ext cx="545306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676767"/>
                </a:solidFill>
              </a:rPr>
              <a:t>Closed orbit model based on geometric </a:t>
            </a:r>
            <a:r>
              <a:rPr lang="en-GB" dirty="0" smtClean="0">
                <a:solidFill>
                  <a:srgbClr val="676767"/>
                </a:solidFill>
              </a:rPr>
              <a:t>constraints</a:t>
            </a:r>
          </a:p>
          <a:p>
            <a:r>
              <a:rPr lang="en-GB" dirty="0" smtClean="0">
                <a:solidFill>
                  <a:srgbClr val="676767"/>
                </a:solidFill>
              </a:rPr>
              <a:t>  	</a:t>
            </a:r>
            <a:r>
              <a:rPr lang="en-GB" dirty="0" smtClean="0">
                <a:solidFill>
                  <a:srgbClr val="676767"/>
                </a:solidFill>
              </a:rPr>
              <a:t>Hamiltonian </a:t>
            </a:r>
            <a:r>
              <a:rPr lang="en-GB" dirty="0">
                <a:solidFill>
                  <a:srgbClr val="676767"/>
                </a:solidFill>
              </a:rPr>
              <a:t>optics </a:t>
            </a:r>
            <a:r>
              <a:rPr lang="en-GB" dirty="0" smtClean="0">
                <a:solidFill>
                  <a:srgbClr val="676767"/>
                </a:solidFill>
              </a:rPr>
              <a:t>model</a:t>
            </a:r>
            <a:endParaRPr lang="en-GB" dirty="0">
              <a:solidFill>
                <a:srgbClr val="676767"/>
              </a:solidFill>
            </a:endParaRPr>
          </a:p>
          <a:p>
            <a:r>
              <a:rPr lang="en-GB" dirty="0">
                <a:solidFill>
                  <a:srgbClr val="676767"/>
                </a:solidFill>
              </a:rPr>
              <a:t>Accurate tune predictions for </a:t>
            </a:r>
            <a:r>
              <a:rPr lang="en-GB" dirty="0" err="1">
                <a:solidFill>
                  <a:srgbClr val="676767"/>
                </a:solidFill>
              </a:rPr>
              <a:t>vFFA</a:t>
            </a:r>
            <a:r>
              <a:rPr lang="en-GB" dirty="0">
                <a:solidFill>
                  <a:srgbClr val="676767"/>
                </a:solidFill>
              </a:rPr>
              <a:t> </a:t>
            </a:r>
            <a:r>
              <a:rPr lang="en-GB" dirty="0" smtClean="0">
                <a:solidFill>
                  <a:srgbClr val="676767"/>
                </a:solidFill>
              </a:rPr>
              <a:t>lattices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76767"/>
                </a:solidFill>
              </a:rPr>
              <a:t>Numerically </a:t>
            </a:r>
            <a:r>
              <a:rPr lang="en-GB" dirty="0">
                <a:solidFill>
                  <a:srgbClr val="676767"/>
                </a:solidFill>
              </a:rPr>
              <a:t>benchmarked against simulations </a:t>
            </a:r>
            <a:endParaRPr lang="en-GB" dirty="0" smtClean="0">
              <a:solidFill>
                <a:srgbClr val="67676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676767"/>
                </a:solidFill>
              </a:rPr>
              <a:t>Applicable </a:t>
            </a:r>
            <a:r>
              <a:rPr lang="en-GB" dirty="0">
                <a:solidFill>
                  <a:srgbClr val="676767"/>
                </a:solidFill>
              </a:rPr>
              <a:t>to large-ring lattices (fringe fields not considered)</a:t>
            </a:r>
          </a:p>
          <a:p>
            <a:endParaRPr lang="en-GB" dirty="0">
              <a:solidFill>
                <a:srgbClr val="676767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125757" y="3264257"/>
            <a:ext cx="4784857" cy="2146681"/>
            <a:chOff x="1181986" y="3897667"/>
            <a:chExt cx="4784857" cy="214668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26ECAFB3-6835-41FC-9527-1B5E999F74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81986" y="3897667"/>
              <a:ext cx="2316870" cy="211942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EC6C00F-43DB-4151-BF53-2CCA015460B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06537" y="3924920"/>
              <a:ext cx="2260306" cy="2119428"/>
            </a:xfrm>
            <a:prstGeom prst="rect">
              <a:avLst/>
            </a:prstGeom>
          </p:spPr>
        </p:pic>
      </p:grpSp>
      <p:cxnSp>
        <p:nvCxnSpPr>
          <p:cNvPr id="20" name="Straight Arrow Connector 19"/>
          <p:cNvCxnSpPr/>
          <p:nvPr/>
        </p:nvCxnSpPr>
        <p:spPr>
          <a:xfrm>
            <a:off x="5472113" y="1504950"/>
            <a:ext cx="7477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058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73591"/>
            <a:ext cx="6324600" cy="5746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ISIS-II </a:t>
            </a:r>
            <a:r>
              <a:rPr lang="en-GB" dirty="0" smtClean="0"/>
              <a:t>FFA Option: Beam Stacking Studies </a:t>
            </a:r>
            <a:r>
              <a:rPr lang="en-GB" dirty="0" smtClean="0">
                <a:solidFill>
                  <a:srgbClr val="FF9D1B"/>
                </a:solidFill>
              </a:rPr>
              <a:t>(Carl Jolly, JAI Student)</a:t>
            </a:r>
            <a:endParaRPr lang="en-GB" dirty="0">
              <a:solidFill>
                <a:srgbClr val="FF9D1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699" y="1304925"/>
            <a:ext cx="3771901" cy="4351338"/>
          </a:xfrm>
        </p:spPr>
        <p:txBody>
          <a:bodyPr>
            <a:normAutofit/>
          </a:bodyPr>
          <a:lstStyle/>
          <a:p>
            <a:r>
              <a:rPr lang="en-GB" sz="1600" dirty="0" smtClean="0"/>
              <a:t>Experimental verification of beam stacking @ KURNS FFA</a:t>
            </a:r>
          </a:p>
          <a:p>
            <a:pPr marL="285750" indent="-285750"/>
            <a:r>
              <a:rPr lang="en-GB" sz="1600" dirty="0" smtClean="0"/>
              <a:t>Technique </a:t>
            </a:r>
            <a:r>
              <a:rPr lang="en-GB" sz="1600" dirty="0"/>
              <a:t>for increasing the extracted beam current from an </a:t>
            </a:r>
            <a:r>
              <a:rPr lang="en-GB" sz="1600" dirty="0" smtClean="0"/>
              <a:t>FFA</a:t>
            </a:r>
            <a:endParaRPr lang="en-GB" sz="1600" dirty="0"/>
          </a:p>
          <a:p>
            <a:pPr marL="285750" indent="-285750"/>
            <a:r>
              <a:rPr lang="en-GB" sz="1600" dirty="0"/>
              <a:t>One of the key advantages over conventional accelerators.</a:t>
            </a:r>
          </a:p>
          <a:p>
            <a:endParaRPr lang="en-GB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34" y="3121527"/>
            <a:ext cx="2888736" cy="21683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79232" y="1304925"/>
            <a:ext cx="3155238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Inject, accelerate and store a coasting beam at the “top” energy.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Inject a second beam, accelerate the second beam.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</a:rPr>
              <a:t>Stack the two beams by bringing them together in the longitudinal phase space.</a:t>
            </a:r>
          </a:p>
          <a:p>
            <a:endParaRPr lang="en-GB" sz="1600" dirty="0">
              <a:solidFill>
                <a:schemeClr val="tx2"/>
              </a:solidFill>
            </a:endParaRPr>
          </a:p>
          <a:p>
            <a:r>
              <a:rPr lang="en-GB" sz="1600" dirty="0">
                <a:solidFill>
                  <a:schemeClr val="tx2"/>
                </a:solidFill>
              </a:rPr>
              <a:t>The challenge:</a:t>
            </a:r>
          </a:p>
          <a:p>
            <a:r>
              <a:rPr lang="en-GB" sz="1600" dirty="0">
                <a:solidFill>
                  <a:schemeClr val="tx2"/>
                </a:solidFill>
              </a:rPr>
              <a:t>How do you show you have “stacked” the two coasting beams?</a:t>
            </a:r>
          </a:p>
          <a:p>
            <a:r>
              <a:rPr lang="en-GB" sz="1600" b="1" dirty="0">
                <a:solidFill>
                  <a:schemeClr val="tx2"/>
                </a:solidFill>
                <a:sym typeface="Wingdings" panose="05000000000000000000" pitchFamily="2" charset="2"/>
              </a:rPr>
              <a:t></a:t>
            </a:r>
            <a:r>
              <a:rPr lang="en-GB" sz="1600" b="1" dirty="0">
                <a:solidFill>
                  <a:schemeClr val="tx2"/>
                </a:solidFill>
              </a:rPr>
              <a:t>  Measure </a:t>
            </a:r>
            <a:r>
              <a:rPr lang="en-GB" sz="1600" b="1" dirty="0" err="1">
                <a:solidFill>
                  <a:schemeClr val="tx2"/>
                </a:solidFill>
              </a:rPr>
              <a:t>Schottky</a:t>
            </a:r>
            <a:r>
              <a:rPr lang="en-GB" sz="1600" b="1" dirty="0">
                <a:solidFill>
                  <a:schemeClr val="tx2"/>
                </a:solidFill>
              </a:rPr>
              <a:t> signals from the coasting beam</a:t>
            </a: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-1555" r="52594" b="1"/>
          <a:stretch/>
        </p:blipFill>
        <p:spPr>
          <a:xfrm>
            <a:off x="7513983" y="1448401"/>
            <a:ext cx="3129572" cy="1896535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>
          <a:xfrm>
            <a:off x="9276432" y="3410946"/>
            <a:ext cx="306985" cy="3316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15655"/>
          <a:stretch/>
        </p:blipFill>
        <p:spPr>
          <a:xfrm>
            <a:off x="7787140" y="3805131"/>
            <a:ext cx="3074843" cy="163441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203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6700" y="365125"/>
            <a:ext cx="6324600" cy="5746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ISIS-II </a:t>
            </a:r>
            <a:r>
              <a:rPr lang="en-GB" dirty="0"/>
              <a:t>FFA Option: Beam Stacking Studies </a:t>
            </a:r>
            <a:r>
              <a:rPr lang="en-GB" dirty="0" smtClean="0">
                <a:solidFill>
                  <a:srgbClr val="FF9D1B"/>
                </a:solidFill>
              </a:rPr>
              <a:t>(Carl </a:t>
            </a:r>
            <a:r>
              <a:rPr lang="en-GB" dirty="0">
                <a:solidFill>
                  <a:srgbClr val="FF9D1B"/>
                </a:solidFill>
              </a:rPr>
              <a:t>Jolly, JAI Student)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6700" y="1304925"/>
            <a:ext cx="4206163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>
                <a:solidFill>
                  <a:srgbClr val="003088"/>
                </a:solidFill>
              </a:rPr>
              <a:t>Results from KURNS:</a:t>
            </a:r>
          </a:p>
          <a:p>
            <a:pPr marL="342900" indent="-342900"/>
            <a:r>
              <a:rPr lang="en-GB" dirty="0" smtClean="0"/>
              <a:t>Plot </a:t>
            </a:r>
            <a:r>
              <a:rPr lang="en-GB" dirty="0"/>
              <a:t>on the right shows a </a:t>
            </a:r>
            <a:r>
              <a:rPr lang="en-GB" dirty="0" err="1"/>
              <a:t>Schottky</a:t>
            </a:r>
            <a:r>
              <a:rPr lang="en-GB" dirty="0"/>
              <a:t> signal from the two beams.</a:t>
            </a:r>
          </a:p>
          <a:p>
            <a:pPr marL="0" indent="0">
              <a:buNone/>
            </a:pPr>
            <a:endParaRPr lang="en-GB" dirty="0"/>
          </a:p>
          <a:p>
            <a:pPr marL="342900" indent="-342900"/>
            <a:r>
              <a:rPr lang="en-GB" dirty="0"/>
              <a:t>The two </a:t>
            </a:r>
            <a:r>
              <a:rPr lang="en-GB" dirty="0" err="1" smtClean="0"/>
              <a:t>Schottky</a:t>
            </a:r>
            <a:r>
              <a:rPr lang="en-GB" dirty="0" smtClean="0"/>
              <a:t> </a:t>
            </a:r>
            <a:r>
              <a:rPr lang="en-GB" dirty="0"/>
              <a:t>peaks correspond to two beams </a:t>
            </a:r>
            <a:r>
              <a:rPr lang="en-GB" b="1" dirty="0"/>
              <a:t>stacked</a:t>
            </a:r>
            <a:r>
              <a:rPr lang="en-GB" dirty="0"/>
              <a:t> in the longitudinal phase space</a:t>
            </a:r>
            <a:r>
              <a:rPr lang="en-GB" dirty="0" smtClean="0"/>
              <a:t>.</a:t>
            </a:r>
          </a:p>
          <a:p>
            <a:pPr marL="342900" indent="-342900"/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266700" y="1304925"/>
            <a:ext cx="400946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676767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endParaRPr lang="en-GB" dirty="0" smtClean="0"/>
          </a:p>
          <a:p>
            <a:pPr marL="342900" indent="-342900"/>
            <a:endParaRPr lang="en-GB" dirty="0"/>
          </a:p>
          <a:p>
            <a:pPr marL="342900" indent="-342900"/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4614783" y="1118897"/>
            <a:ext cx="5637229" cy="4790062"/>
            <a:chOff x="4346427" y="1556949"/>
            <a:chExt cx="5637229" cy="4790062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31591" y="2524124"/>
              <a:ext cx="5552065" cy="3822887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/>
            <p:nvPr/>
          </p:nvCxnSpPr>
          <p:spPr>
            <a:xfrm flipH="1" flipV="1">
              <a:off x="5190623" y="1945791"/>
              <a:ext cx="1174320" cy="24897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7351059" y="2524124"/>
              <a:ext cx="170329" cy="212463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019365" y="2135282"/>
              <a:ext cx="29015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tx2"/>
                  </a:solidFill>
                </a:rPr>
                <a:t>Beam 1 – </a:t>
              </a:r>
              <a:r>
                <a:rPr lang="en-GB" dirty="0" err="1">
                  <a:solidFill>
                    <a:schemeClr val="tx2"/>
                  </a:solidFill>
                </a:rPr>
                <a:t>S</a:t>
              </a:r>
              <a:r>
                <a:rPr lang="en-GB" dirty="0" err="1" smtClean="0">
                  <a:solidFill>
                    <a:schemeClr val="tx2"/>
                  </a:solidFill>
                </a:rPr>
                <a:t>chottky</a:t>
              </a:r>
              <a:r>
                <a:rPr lang="en-GB" dirty="0" smtClean="0">
                  <a:solidFill>
                    <a:schemeClr val="tx2"/>
                  </a:solidFill>
                </a:rPr>
                <a:t> signal </a:t>
              </a:r>
              <a:endParaRPr lang="en-GB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346427" y="1556949"/>
              <a:ext cx="30046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tx2"/>
                  </a:solidFill>
                </a:rPr>
                <a:t>Beam </a:t>
              </a:r>
              <a:r>
                <a:rPr lang="en-GB" dirty="0" smtClean="0">
                  <a:solidFill>
                    <a:schemeClr val="tx2"/>
                  </a:solidFill>
                </a:rPr>
                <a:t>2 </a:t>
              </a:r>
              <a:r>
                <a:rPr lang="en-GB" dirty="0">
                  <a:solidFill>
                    <a:schemeClr val="tx2"/>
                  </a:solidFill>
                </a:rPr>
                <a:t>– </a:t>
              </a:r>
              <a:r>
                <a:rPr lang="en-GB" dirty="0" err="1">
                  <a:solidFill>
                    <a:schemeClr val="tx2"/>
                  </a:solidFill>
                </a:rPr>
                <a:t>Schottky</a:t>
              </a:r>
              <a:r>
                <a:rPr lang="en-GB" dirty="0">
                  <a:solidFill>
                    <a:schemeClr val="tx2"/>
                  </a:solidFill>
                </a:rPr>
                <a:t> signal 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25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lnSpc>
                <a:spcPct val="200000"/>
              </a:lnSpc>
            </a:pPr>
            <a:r>
              <a:rPr lang="en-GB" dirty="0"/>
              <a:t>Introduction to ISIS</a:t>
            </a:r>
          </a:p>
          <a:p>
            <a:pPr marL="285750" indent="-285750">
              <a:lnSpc>
                <a:spcPct val="200000"/>
              </a:lnSpc>
            </a:pPr>
            <a:r>
              <a:rPr lang="en-GB" dirty="0"/>
              <a:t>R&amp;D at ISIS – Hadron Beams at the Intensity Limit</a:t>
            </a:r>
          </a:p>
          <a:p>
            <a:pPr marL="285750" indent="-285750">
              <a:lnSpc>
                <a:spcPct val="200000"/>
              </a:lnSpc>
            </a:pPr>
            <a:r>
              <a:rPr lang="en-GB" dirty="0"/>
              <a:t>ISIS II Design Program</a:t>
            </a:r>
          </a:p>
          <a:p>
            <a:pPr marL="285750" indent="-285750">
              <a:lnSpc>
                <a:spcPct val="200000"/>
              </a:lnSpc>
            </a:pPr>
            <a:r>
              <a:rPr lang="en-GB" dirty="0"/>
              <a:t>IBEX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85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699" y="365125"/>
            <a:ext cx="7210425" cy="5746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IBEX 2.0 </a:t>
            </a:r>
            <a:r>
              <a:rPr lang="en-GB" dirty="0" smtClean="0">
                <a:solidFill>
                  <a:srgbClr val="FF9D1B"/>
                </a:solidFill>
              </a:rPr>
              <a:t>(Jake Flowerdew, Former JAI Student)</a:t>
            </a:r>
            <a:endParaRPr lang="en-GB" dirty="0">
              <a:solidFill>
                <a:srgbClr val="FF9D1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379095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Non-linear upgrade for accelerator physics studies</a:t>
            </a:r>
          </a:p>
          <a:p>
            <a:r>
              <a:rPr lang="en-GB" dirty="0" smtClean="0"/>
              <a:t>Much quicker modelling beam dynamics than particle tracking codes</a:t>
            </a:r>
          </a:p>
          <a:p>
            <a:r>
              <a:rPr lang="en-GB" dirty="0" smtClean="0"/>
              <a:t>Incorporates space charge dynamics, resonance effects, non-linear optics into one</a:t>
            </a:r>
          </a:p>
          <a:p>
            <a:r>
              <a:rPr lang="en-GB" dirty="0" smtClean="0"/>
              <a:t>Low energy ions do not produce radionuclides when lost!</a:t>
            </a:r>
            <a:endParaRPr lang="en-GB" dirty="0"/>
          </a:p>
        </p:txBody>
      </p:sp>
      <p:grpSp>
        <p:nvGrpSpPr>
          <p:cNvPr id="40" name="Group 39"/>
          <p:cNvGrpSpPr>
            <a:grpSpLocks noChangeAspect="1"/>
          </p:cNvGrpSpPr>
          <p:nvPr/>
        </p:nvGrpSpPr>
        <p:grpSpPr>
          <a:xfrm>
            <a:off x="4802710" y="732338"/>
            <a:ext cx="6498894" cy="4307227"/>
            <a:chOff x="178322" y="1823240"/>
            <a:chExt cx="7860428" cy="5209600"/>
          </a:xfrm>
        </p:grpSpPr>
        <p:grpSp>
          <p:nvGrpSpPr>
            <p:cNvPr id="35" name="Group 34"/>
            <p:cNvGrpSpPr/>
            <p:nvPr/>
          </p:nvGrpSpPr>
          <p:grpSpPr>
            <a:xfrm>
              <a:off x="178322" y="1823240"/>
              <a:ext cx="7860428" cy="5209600"/>
              <a:chOff x="178321" y="1825120"/>
              <a:chExt cx="8675802" cy="5668712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FAA2BCD8-AAE5-5644-B952-451E351B9972}"/>
                  </a:ext>
                </a:extLst>
              </p:cNvPr>
              <p:cNvGrpSpPr/>
              <p:nvPr/>
            </p:nvGrpSpPr>
            <p:grpSpPr>
              <a:xfrm>
                <a:off x="178321" y="1825120"/>
                <a:ext cx="8675802" cy="2577413"/>
                <a:chOff x="3365279" y="3177003"/>
                <a:chExt cx="8675802" cy="2577413"/>
              </a:xfrm>
            </p:grpSpPr>
            <p:sp>
              <p:nvSpPr>
                <p:cNvPr id="6" name="Can 5">
                  <a:extLst>
                    <a:ext uri="{FF2B5EF4-FFF2-40B4-BE49-F238E27FC236}">
                      <a16:creationId xmlns:a16="http://schemas.microsoft.com/office/drawing/2014/main" id="{4230E117-1659-4F4E-8EFB-BBC3F60D1B33}"/>
                    </a:ext>
                  </a:extLst>
                </p:cNvPr>
                <p:cNvSpPr/>
                <p:nvPr/>
              </p:nvSpPr>
              <p:spPr>
                <a:xfrm rot="16200000">
                  <a:off x="9238591" y="3599794"/>
                  <a:ext cx="672662" cy="2963917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7" name="Cube 6">
                  <a:extLst>
                    <a:ext uri="{FF2B5EF4-FFF2-40B4-BE49-F238E27FC236}">
                      <a16:creationId xmlns:a16="http://schemas.microsoft.com/office/drawing/2014/main" id="{1BBF64E6-71D8-1244-8987-09A347667490}"/>
                    </a:ext>
                  </a:extLst>
                </p:cNvPr>
                <p:cNvSpPr/>
                <p:nvPr/>
              </p:nvSpPr>
              <p:spPr>
                <a:xfrm flipH="1">
                  <a:off x="8264040" y="5044421"/>
                  <a:ext cx="2840336" cy="590722"/>
                </a:xfrm>
                <a:prstGeom prst="cube">
                  <a:avLst>
                    <a:gd name="adj" fmla="val 8987"/>
                  </a:avLst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8" name="Can 7">
                  <a:extLst>
                    <a:ext uri="{FF2B5EF4-FFF2-40B4-BE49-F238E27FC236}">
                      <a16:creationId xmlns:a16="http://schemas.microsoft.com/office/drawing/2014/main" id="{02A67880-A6C2-0344-8B2A-57620825EDC1}"/>
                    </a:ext>
                  </a:extLst>
                </p:cNvPr>
                <p:cNvSpPr/>
                <p:nvPr/>
              </p:nvSpPr>
              <p:spPr>
                <a:xfrm rot="16200000">
                  <a:off x="9238592" y="2585543"/>
                  <a:ext cx="672662" cy="2963917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9" name="Cube 8">
                  <a:extLst>
                    <a:ext uri="{FF2B5EF4-FFF2-40B4-BE49-F238E27FC236}">
                      <a16:creationId xmlns:a16="http://schemas.microsoft.com/office/drawing/2014/main" id="{4BD65C8D-163E-9044-9749-9AF0D834A496}"/>
                    </a:ext>
                  </a:extLst>
                </p:cNvPr>
                <p:cNvSpPr/>
                <p:nvPr/>
              </p:nvSpPr>
              <p:spPr>
                <a:xfrm flipH="1">
                  <a:off x="8248279" y="3945246"/>
                  <a:ext cx="2840336" cy="590722"/>
                </a:xfrm>
                <a:prstGeom prst="cube">
                  <a:avLst>
                    <a:gd name="adj" fmla="val 8987"/>
                  </a:avLst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0" name="Cube 9">
                  <a:extLst>
                    <a:ext uri="{FF2B5EF4-FFF2-40B4-BE49-F238E27FC236}">
                      <a16:creationId xmlns:a16="http://schemas.microsoft.com/office/drawing/2014/main" id="{87627F94-F7E5-FD4F-88A6-CF16E21CAC8D}"/>
                    </a:ext>
                  </a:extLst>
                </p:cNvPr>
                <p:cNvSpPr/>
                <p:nvPr/>
              </p:nvSpPr>
              <p:spPr>
                <a:xfrm flipH="1">
                  <a:off x="8167194" y="4525298"/>
                  <a:ext cx="2840336" cy="133021"/>
                </a:xfrm>
                <a:prstGeom prst="cube">
                  <a:avLst/>
                </a:prstGeom>
                <a:solidFill>
                  <a:srgbClr val="676767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1" name="Can 10">
                  <a:extLst>
                    <a:ext uri="{FF2B5EF4-FFF2-40B4-BE49-F238E27FC236}">
                      <a16:creationId xmlns:a16="http://schemas.microsoft.com/office/drawing/2014/main" id="{553D0D27-A63A-884B-A192-5EE8836C3CAE}"/>
                    </a:ext>
                  </a:extLst>
                </p:cNvPr>
                <p:cNvSpPr/>
                <p:nvPr/>
              </p:nvSpPr>
              <p:spPr>
                <a:xfrm rot="16200000">
                  <a:off x="11168551" y="3788321"/>
                  <a:ext cx="672662" cy="558360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2" name="Can 11">
                  <a:extLst>
                    <a:ext uri="{FF2B5EF4-FFF2-40B4-BE49-F238E27FC236}">
                      <a16:creationId xmlns:a16="http://schemas.microsoft.com/office/drawing/2014/main" id="{C343E56D-E270-D64A-A3CC-EAC92387CF62}"/>
                    </a:ext>
                  </a:extLst>
                </p:cNvPr>
                <p:cNvSpPr/>
                <p:nvPr/>
              </p:nvSpPr>
              <p:spPr>
                <a:xfrm rot="16200000">
                  <a:off x="11168552" y="4802570"/>
                  <a:ext cx="672662" cy="558363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13" name="Can 12">
                  <a:extLst>
                    <a:ext uri="{FF2B5EF4-FFF2-40B4-BE49-F238E27FC236}">
                      <a16:creationId xmlns:a16="http://schemas.microsoft.com/office/drawing/2014/main" id="{FC2AC345-2D32-FB4C-B274-2C572FD233A8}"/>
                    </a:ext>
                  </a:extLst>
                </p:cNvPr>
                <p:cNvSpPr/>
                <p:nvPr/>
              </p:nvSpPr>
              <p:spPr>
                <a:xfrm rot="16200000">
                  <a:off x="11314388" y="4123804"/>
                  <a:ext cx="672662" cy="558360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4" name="Can 13">
                  <a:extLst>
                    <a:ext uri="{FF2B5EF4-FFF2-40B4-BE49-F238E27FC236}">
                      <a16:creationId xmlns:a16="http://schemas.microsoft.com/office/drawing/2014/main" id="{C5FBF1CE-539F-B14D-8523-77B5F00D5D59}"/>
                    </a:ext>
                  </a:extLst>
                </p:cNvPr>
                <p:cNvSpPr/>
                <p:nvPr/>
              </p:nvSpPr>
              <p:spPr>
                <a:xfrm rot="16200000">
                  <a:off x="11314384" y="5138902"/>
                  <a:ext cx="672662" cy="558362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15" name="Can 14">
                  <a:extLst>
                    <a:ext uri="{FF2B5EF4-FFF2-40B4-BE49-F238E27FC236}">
                      <a16:creationId xmlns:a16="http://schemas.microsoft.com/office/drawing/2014/main" id="{0F605222-518C-054A-B99D-9B330EBBE447}"/>
                    </a:ext>
                  </a:extLst>
                </p:cNvPr>
                <p:cNvSpPr/>
                <p:nvPr/>
              </p:nvSpPr>
              <p:spPr>
                <a:xfrm rot="16200000">
                  <a:off x="9433040" y="2921026"/>
                  <a:ext cx="672662" cy="2963917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6" name="Can 15">
                  <a:extLst>
                    <a:ext uri="{FF2B5EF4-FFF2-40B4-BE49-F238E27FC236}">
                      <a16:creationId xmlns:a16="http://schemas.microsoft.com/office/drawing/2014/main" id="{AAAACF92-A837-4F4E-9F27-065980923355}"/>
                    </a:ext>
                  </a:extLst>
                </p:cNvPr>
                <p:cNvSpPr/>
                <p:nvPr/>
              </p:nvSpPr>
              <p:spPr>
                <a:xfrm rot="16200000">
                  <a:off x="9433037" y="3936125"/>
                  <a:ext cx="672662" cy="2963917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17" name="Can 16">
                  <a:extLst>
                    <a:ext uri="{FF2B5EF4-FFF2-40B4-BE49-F238E27FC236}">
                      <a16:creationId xmlns:a16="http://schemas.microsoft.com/office/drawing/2014/main" id="{4C0928BC-A9C9-AC4F-814A-090DFD95B953}"/>
                    </a:ext>
                  </a:extLst>
                </p:cNvPr>
                <p:cNvSpPr/>
                <p:nvPr/>
              </p:nvSpPr>
              <p:spPr>
                <a:xfrm rot="16200000">
                  <a:off x="7405852" y="3788321"/>
                  <a:ext cx="672661" cy="558360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18" name="Can 17">
                  <a:extLst>
                    <a:ext uri="{FF2B5EF4-FFF2-40B4-BE49-F238E27FC236}">
                      <a16:creationId xmlns:a16="http://schemas.microsoft.com/office/drawing/2014/main" id="{D5AAD6BD-6ECB-1F49-9E17-344A7107D302}"/>
                    </a:ext>
                  </a:extLst>
                </p:cNvPr>
                <p:cNvSpPr/>
                <p:nvPr/>
              </p:nvSpPr>
              <p:spPr>
                <a:xfrm rot="16200000">
                  <a:off x="7405852" y="4802571"/>
                  <a:ext cx="672662" cy="558363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19" name="Can 18">
                  <a:extLst>
                    <a:ext uri="{FF2B5EF4-FFF2-40B4-BE49-F238E27FC236}">
                      <a16:creationId xmlns:a16="http://schemas.microsoft.com/office/drawing/2014/main" id="{3EC4C845-9DD2-3C40-8E4C-3252A23E183B}"/>
                    </a:ext>
                  </a:extLst>
                </p:cNvPr>
                <p:cNvSpPr/>
                <p:nvPr/>
              </p:nvSpPr>
              <p:spPr>
                <a:xfrm rot="16200000">
                  <a:off x="7551688" y="4123805"/>
                  <a:ext cx="672662" cy="558360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20" name="Can 19">
                  <a:extLst>
                    <a:ext uri="{FF2B5EF4-FFF2-40B4-BE49-F238E27FC236}">
                      <a16:creationId xmlns:a16="http://schemas.microsoft.com/office/drawing/2014/main" id="{42DEC9D9-D68B-F642-A3DA-8D248EABC1E6}"/>
                    </a:ext>
                  </a:extLst>
                </p:cNvPr>
                <p:cNvSpPr/>
                <p:nvPr/>
              </p:nvSpPr>
              <p:spPr>
                <a:xfrm rot="16200000">
                  <a:off x="7551687" y="5138903"/>
                  <a:ext cx="672662" cy="558362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21" name="Can 20">
                  <a:extLst>
                    <a:ext uri="{FF2B5EF4-FFF2-40B4-BE49-F238E27FC236}">
                      <a16:creationId xmlns:a16="http://schemas.microsoft.com/office/drawing/2014/main" id="{38D38C61-C060-9C40-88F5-A62A112C7722}"/>
                    </a:ext>
                  </a:extLst>
                </p:cNvPr>
                <p:cNvSpPr/>
                <p:nvPr/>
              </p:nvSpPr>
              <p:spPr>
                <a:xfrm rot="16200000">
                  <a:off x="5475892" y="2585544"/>
                  <a:ext cx="672662" cy="2963917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2" name="Can 21">
                  <a:extLst>
                    <a:ext uri="{FF2B5EF4-FFF2-40B4-BE49-F238E27FC236}">
                      <a16:creationId xmlns:a16="http://schemas.microsoft.com/office/drawing/2014/main" id="{E44E5FEA-CBBD-8449-A287-9D4372C9D9DC}"/>
                    </a:ext>
                  </a:extLst>
                </p:cNvPr>
                <p:cNvSpPr/>
                <p:nvPr/>
              </p:nvSpPr>
              <p:spPr>
                <a:xfrm rot="16200000">
                  <a:off x="5475891" y="3599795"/>
                  <a:ext cx="672662" cy="2963917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23" name="Can 22">
                  <a:extLst>
                    <a:ext uri="{FF2B5EF4-FFF2-40B4-BE49-F238E27FC236}">
                      <a16:creationId xmlns:a16="http://schemas.microsoft.com/office/drawing/2014/main" id="{E739029B-E5B7-A345-B4F8-375C9FBAFC61}"/>
                    </a:ext>
                  </a:extLst>
                </p:cNvPr>
                <p:cNvSpPr/>
                <p:nvPr/>
              </p:nvSpPr>
              <p:spPr>
                <a:xfrm rot="16200000">
                  <a:off x="5670340" y="2921027"/>
                  <a:ext cx="672662" cy="2963917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24" name="Can 23">
                  <a:extLst>
                    <a:ext uri="{FF2B5EF4-FFF2-40B4-BE49-F238E27FC236}">
                      <a16:creationId xmlns:a16="http://schemas.microsoft.com/office/drawing/2014/main" id="{B055F762-849C-2641-8DBA-E5F19C913353}"/>
                    </a:ext>
                  </a:extLst>
                </p:cNvPr>
                <p:cNvSpPr/>
                <p:nvPr/>
              </p:nvSpPr>
              <p:spPr>
                <a:xfrm rot="16200000">
                  <a:off x="5670338" y="3936126"/>
                  <a:ext cx="672662" cy="2963917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25" name="Can 24">
                  <a:extLst>
                    <a:ext uri="{FF2B5EF4-FFF2-40B4-BE49-F238E27FC236}">
                      <a16:creationId xmlns:a16="http://schemas.microsoft.com/office/drawing/2014/main" id="{12053236-37E7-7540-9A69-FB07712AE605}"/>
                    </a:ext>
                  </a:extLst>
                </p:cNvPr>
                <p:cNvSpPr/>
                <p:nvPr/>
              </p:nvSpPr>
              <p:spPr>
                <a:xfrm rot="16200000">
                  <a:off x="3617528" y="3788322"/>
                  <a:ext cx="672662" cy="558362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26" name="Can 25">
                  <a:extLst>
                    <a:ext uri="{FF2B5EF4-FFF2-40B4-BE49-F238E27FC236}">
                      <a16:creationId xmlns:a16="http://schemas.microsoft.com/office/drawing/2014/main" id="{6845155C-6C4A-7944-B209-CD1A86D2BAA3}"/>
                    </a:ext>
                  </a:extLst>
                </p:cNvPr>
                <p:cNvSpPr/>
                <p:nvPr/>
              </p:nvSpPr>
              <p:spPr>
                <a:xfrm rot="16200000">
                  <a:off x="3617528" y="4802572"/>
                  <a:ext cx="672662" cy="558363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27" name="Can 26">
                  <a:extLst>
                    <a:ext uri="{FF2B5EF4-FFF2-40B4-BE49-F238E27FC236}">
                      <a16:creationId xmlns:a16="http://schemas.microsoft.com/office/drawing/2014/main" id="{A5508D0D-43DE-CA4E-A3AC-41CBA5D1AA0C}"/>
                    </a:ext>
                  </a:extLst>
                </p:cNvPr>
                <p:cNvSpPr/>
                <p:nvPr/>
              </p:nvSpPr>
              <p:spPr>
                <a:xfrm rot="16200000">
                  <a:off x="3763364" y="4123804"/>
                  <a:ext cx="672662" cy="558364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28" name="Can 27">
                  <a:extLst>
                    <a:ext uri="{FF2B5EF4-FFF2-40B4-BE49-F238E27FC236}">
                      <a16:creationId xmlns:a16="http://schemas.microsoft.com/office/drawing/2014/main" id="{5DBF4D41-7966-C746-B5A0-6359DACA16EB}"/>
                    </a:ext>
                  </a:extLst>
                </p:cNvPr>
                <p:cNvSpPr/>
                <p:nvPr/>
              </p:nvSpPr>
              <p:spPr>
                <a:xfrm rot="16200000">
                  <a:off x="3763365" y="5138903"/>
                  <a:ext cx="672662" cy="558363"/>
                </a:xfrm>
                <a:prstGeom prst="can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accent1">
                      <a:lumMod val="50000"/>
                    </a:schemeClr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 dirty="0"/>
                </a:p>
              </p:txBody>
            </p:sp>
            <p:sp>
              <p:nvSpPr>
                <p:cNvPr id="29" name="TextBox 29">
                  <a:extLst>
                    <a:ext uri="{FF2B5EF4-FFF2-40B4-BE49-F238E27FC236}">
                      <a16:creationId xmlns:a16="http://schemas.microsoft.com/office/drawing/2014/main" id="{90971DEE-EB3C-2A40-857A-77ECE7F28334}"/>
                    </a:ext>
                  </a:extLst>
                </p:cNvPr>
                <p:cNvSpPr txBox="1"/>
                <p:nvPr/>
              </p:nvSpPr>
              <p:spPr>
                <a:xfrm>
                  <a:off x="3365279" y="3393738"/>
                  <a:ext cx="1104246" cy="3645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200" dirty="0">
                      <a:solidFill>
                        <a:srgbClr val="676767"/>
                      </a:solidFill>
                    </a:rPr>
                    <a:t>End Caps</a:t>
                  </a:r>
                </a:p>
              </p:txBody>
            </p:sp>
            <p:sp>
              <p:nvSpPr>
                <p:cNvPr id="30" name="TextBox 30">
                  <a:extLst>
                    <a:ext uri="{FF2B5EF4-FFF2-40B4-BE49-F238E27FC236}">
                      <a16:creationId xmlns:a16="http://schemas.microsoft.com/office/drawing/2014/main" id="{F939A634-446C-184D-97ED-2105DC14C0CD}"/>
                    </a:ext>
                  </a:extLst>
                </p:cNvPr>
                <p:cNvSpPr txBox="1"/>
                <p:nvPr/>
              </p:nvSpPr>
              <p:spPr>
                <a:xfrm>
                  <a:off x="7225210" y="3412918"/>
                  <a:ext cx="1104246" cy="3645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200" dirty="0">
                      <a:solidFill>
                        <a:srgbClr val="676767"/>
                      </a:solidFill>
                    </a:rPr>
                    <a:t>Gate</a:t>
                  </a:r>
                </a:p>
              </p:txBody>
            </p:sp>
            <p:sp>
              <p:nvSpPr>
                <p:cNvPr id="31" name="TextBox 31">
                  <a:extLst>
                    <a:ext uri="{FF2B5EF4-FFF2-40B4-BE49-F238E27FC236}">
                      <a16:creationId xmlns:a16="http://schemas.microsoft.com/office/drawing/2014/main" id="{8CBFFA9E-9C53-9644-865C-AB55D1993FFD}"/>
                    </a:ext>
                  </a:extLst>
                </p:cNvPr>
                <p:cNvSpPr txBox="1"/>
                <p:nvPr/>
              </p:nvSpPr>
              <p:spPr>
                <a:xfrm>
                  <a:off x="8823260" y="3177003"/>
                  <a:ext cx="1666724" cy="6075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200" dirty="0">
                      <a:solidFill>
                        <a:srgbClr val="676767"/>
                      </a:solidFill>
                    </a:rPr>
                    <a:t>Experimental Region</a:t>
                  </a:r>
                </a:p>
              </p:txBody>
            </p:sp>
            <p:sp>
              <p:nvSpPr>
                <p:cNvPr id="32" name="TextBox 32">
                  <a:extLst>
                    <a:ext uri="{FF2B5EF4-FFF2-40B4-BE49-F238E27FC236}">
                      <a16:creationId xmlns:a16="http://schemas.microsoft.com/office/drawing/2014/main" id="{33242F39-3448-334C-843F-C690987E80E2}"/>
                    </a:ext>
                  </a:extLst>
                </p:cNvPr>
                <p:cNvSpPr txBox="1"/>
                <p:nvPr/>
              </p:nvSpPr>
              <p:spPr>
                <a:xfrm>
                  <a:off x="10936835" y="3400499"/>
                  <a:ext cx="1104246" cy="3645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200" dirty="0">
                      <a:solidFill>
                        <a:srgbClr val="676767"/>
                      </a:solidFill>
                    </a:rPr>
                    <a:t>End Caps</a:t>
                  </a:r>
                </a:p>
              </p:txBody>
            </p:sp>
            <p:sp>
              <p:nvSpPr>
                <p:cNvPr id="33" name="Cube 32">
                  <a:extLst>
                    <a:ext uri="{FF2B5EF4-FFF2-40B4-BE49-F238E27FC236}">
                      <a16:creationId xmlns:a16="http://schemas.microsoft.com/office/drawing/2014/main" id="{605ED59B-7906-474E-B2F0-B611210D5DAD}"/>
                    </a:ext>
                  </a:extLst>
                </p:cNvPr>
                <p:cNvSpPr/>
                <p:nvPr/>
              </p:nvSpPr>
              <p:spPr>
                <a:xfrm flipH="1">
                  <a:off x="8342140" y="4835356"/>
                  <a:ext cx="2840336" cy="133021"/>
                </a:xfrm>
                <a:prstGeom prst="cube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GB"/>
                </a:p>
              </p:txBody>
            </p:sp>
            <p:sp>
              <p:nvSpPr>
                <p:cNvPr id="34" name="TextBox 34">
                  <a:extLst>
                    <a:ext uri="{FF2B5EF4-FFF2-40B4-BE49-F238E27FC236}">
                      <a16:creationId xmlns:a16="http://schemas.microsoft.com/office/drawing/2014/main" id="{21CEE6D4-7480-A345-A3DC-DDF8AB36C2BB}"/>
                    </a:ext>
                  </a:extLst>
                </p:cNvPr>
                <p:cNvSpPr txBox="1"/>
                <p:nvPr/>
              </p:nvSpPr>
              <p:spPr>
                <a:xfrm>
                  <a:off x="5049565" y="3195882"/>
                  <a:ext cx="1586501" cy="6075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GB" sz="1200" dirty="0">
                      <a:solidFill>
                        <a:srgbClr val="676767"/>
                      </a:solidFill>
                    </a:rPr>
                    <a:t>Ionisation Region</a:t>
                  </a:r>
                </a:p>
              </p:txBody>
            </p:sp>
          </p:grp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696519F-FC8E-CD4B-8779-63CCDA1B8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394963" y="4515905"/>
                <a:ext cx="3182658" cy="2977927"/>
              </a:xfrm>
              <a:prstGeom prst="rect">
                <a:avLst/>
              </a:prstGeom>
            </p:spPr>
          </p:pic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E6AD9EC-28D4-3146-AACC-9A0CF8968D6A}"/>
                </a:ext>
              </a:extLst>
            </p:cNvPr>
            <p:cNvSpPr txBox="1"/>
            <p:nvPr/>
          </p:nvSpPr>
          <p:spPr>
            <a:xfrm>
              <a:off x="6082190" y="4466008"/>
              <a:ext cx="1723697" cy="335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676767"/>
                  </a:solidFill>
                </a:rPr>
                <a:t>Octupole field</a:t>
              </a:r>
            </a:p>
          </p:txBody>
        </p:sp>
      </p:grpSp>
      <p:pic>
        <p:nvPicPr>
          <p:cNvPr id="38" name="Content Placeholder 4">
            <a:extLst>
              <a:ext uri="{FF2B5EF4-FFF2-40B4-BE49-F238E27FC236}">
                <a16:creationId xmlns:a16="http://schemas.microsoft.com/office/drawing/2014/main" id="{5ADA9989-9306-A2AC-9068-336275881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679030" y="2919540"/>
            <a:ext cx="3282294" cy="2461721"/>
          </a:xfrm>
          <a:prstGeom prst="rect">
            <a:avLst/>
          </a:prstGeom>
        </p:spPr>
      </p:pic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0739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65125"/>
            <a:ext cx="7239000" cy="5746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IBEX 2.0 </a:t>
            </a:r>
            <a:r>
              <a:rPr lang="en-GB" dirty="0" smtClean="0">
                <a:solidFill>
                  <a:srgbClr val="FF9D1B"/>
                </a:solidFill>
              </a:rPr>
              <a:t>(Jake Flowerdew, Former JAI Student)</a:t>
            </a:r>
            <a:endParaRPr lang="en-GB" dirty="0">
              <a:solidFill>
                <a:srgbClr val="FF9D1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Focus on the study of quasi-</a:t>
            </a:r>
            <a:r>
              <a:rPr lang="en-GB" dirty="0" err="1" smtClean="0"/>
              <a:t>integrable</a:t>
            </a:r>
            <a:r>
              <a:rPr lang="en-GB" dirty="0" smtClean="0"/>
              <a:t> optics (QIO): correctly scaling </a:t>
            </a:r>
            <a:r>
              <a:rPr lang="en-GB" dirty="0" err="1" smtClean="0"/>
              <a:t>octupole</a:t>
            </a:r>
            <a:r>
              <a:rPr lang="en-GB" dirty="0" smtClean="0"/>
              <a:t> fields to make Hamiltonian time-independent.</a:t>
            </a:r>
            <a:endParaRPr lang="en-GB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BEDE651-39B9-0F2C-AD07-30D6D59AA728}"/>
              </a:ext>
            </a:extLst>
          </p:cNvPr>
          <p:cNvGrpSpPr/>
          <p:nvPr/>
        </p:nvGrpSpPr>
        <p:grpSpPr>
          <a:xfrm>
            <a:off x="5351900" y="1820682"/>
            <a:ext cx="5176400" cy="4146731"/>
            <a:chOff x="-81337" y="1345000"/>
            <a:chExt cx="5740997" cy="4679169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6926482-5B63-16C3-9B01-790E3ADD7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8284" y="1673988"/>
              <a:ext cx="5054257" cy="4350181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1FEA4D1-D8E7-3041-AE40-F25045FF6643}"/>
                </a:ext>
              </a:extLst>
            </p:cNvPr>
            <p:cNvSpPr txBox="1"/>
            <p:nvPr/>
          </p:nvSpPr>
          <p:spPr>
            <a:xfrm>
              <a:off x="-81337" y="1456730"/>
              <a:ext cx="1807776" cy="520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solidFill>
                    <a:srgbClr val="676767"/>
                  </a:solidFill>
                </a:rPr>
                <a:t>T-insert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7E32AA5-5FDE-364B-A509-36779E8356E3}"/>
                </a:ext>
              </a:extLst>
            </p:cNvPr>
            <p:cNvCxnSpPr>
              <a:cxnSpLocks/>
            </p:cNvCxnSpPr>
            <p:nvPr/>
          </p:nvCxnSpPr>
          <p:spPr>
            <a:xfrm>
              <a:off x="1748118" y="1673988"/>
              <a:ext cx="3198701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B534312B-5F9A-FC43-8F51-5CD54EDA27A7}"/>
                    </a:ext>
                  </a:extLst>
                </p:cNvPr>
                <p:cNvSpPr/>
                <p:nvPr/>
              </p:nvSpPr>
              <p:spPr>
                <a:xfrm>
                  <a:off x="2865198" y="1345000"/>
                  <a:ext cx="97520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B534312B-5F9A-FC43-8F51-5CD54EDA27A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65198" y="1345000"/>
                  <a:ext cx="975203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51CB9158-81E3-874F-B24F-2E7A6B757574}"/>
                    </a:ext>
                  </a:extLst>
                </p:cNvPr>
                <p:cNvSpPr/>
                <p:nvPr/>
              </p:nvSpPr>
              <p:spPr>
                <a:xfrm>
                  <a:off x="4636688" y="5165279"/>
                  <a:ext cx="1022972" cy="39126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51CB9158-81E3-874F-B24F-2E7A6B75757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6688" y="5165279"/>
                  <a:ext cx="1022972" cy="391261"/>
                </a:xfrm>
                <a:prstGeom prst="rect">
                  <a:avLst/>
                </a:prstGeom>
                <a:blipFill>
                  <a:blip r:embed="rId4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D80A2E21-539D-C026-F4CD-61847405B9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44" y="2025499"/>
            <a:ext cx="4169327" cy="759629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8E3220FD-FA53-EE7E-697E-E95645C9497E}"/>
              </a:ext>
            </a:extLst>
          </p:cNvPr>
          <p:cNvGrpSpPr/>
          <p:nvPr/>
        </p:nvGrpSpPr>
        <p:grpSpPr>
          <a:xfrm>
            <a:off x="449819" y="2770462"/>
            <a:ext cx="5911085" cy="2516887"/>
            <a:chOff x="1416606" y="2037101"/>
            <a:chExt cx="6555819" cy="284005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88CDCDB6-B10F-A79B-4A73-9892E155152D}"/>
                </a:ext>
              </a:extLst>
            </p:cNvPr>
            <p:cNvGrpSpPr/>
            <p:nvPr/>
          </p:nvGrpSpPr>
          <p:grpSpPr>
            <a:xfrm>
              <a:off x="1416606" y="2037101"/>
              <a:ext cx="4592794" cy="2523107"/>
              <a:chOff x="1416606" y="2037101"/>
              <a:chExt cx="4592794" cy="2523107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9A264D70-148B-1B45-9CEB-BE69B9B416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5848" t="10231" r="4088"/>
              <a:stretch/>
            </p:blipFill>
            <p:spPr>
              <a:xfrm>
                <a:off x="1785938" y="2120258"/>
                <a:ext cx="3671887" cy="2439950"/>
              </a:xfrm>
              <a:prstGeom prst="rect">
                <a:avLst/>
              </a:prstGeom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AC94A6E-7031-E225-619F-D32149674E4B}"/>
                  </a:ext>
                </a:extLst>
              </p:cNvPr>
              <p:cNvSpPr txBox="1"/>
              <p:nvPr/>
            </p:nvSpPr>
            <p:spPr>
              <a:xfrm rot="16200000">
                <a:off x="949855" y="2878504"/>
                <a:ext cx="13028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FF0000"/>
                    </a:solidFill>
                  </a:rPr>
                  <a:t>Beta (m)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E9C3E18-A1FE-37DE-CB8A-191B6D9969AC}"/>
                  </a:ext>
                </a:extLst>
              </p:cNvPr>
              <p:cNvSpPr txBox="1"/>
              <p:nvPr/>
            </p:nvSpPr>
            <p:spPr>
              <a:xfrm rot="5400000">
                <a:off x="4610826" y="3026059"/>
                <a:ext cx="2387532" cy="4096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800FF"/>
                    </a:solidFill>
                  </a:rPr>
                  <a:t>Octupole Strength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9E530016-2222-2199-1A29-AAF8066C3816}"/>
                      </a:ext>
                    </a:extLst>
                  </p:cNvPr>
                  <p:cNvSpPr txBox="1"/>
                  <p:nvPr/>
                </p:nvSpPr>
                <p:spPr>
                  <a:xfrm>
                    <a:off x="3028289" y="2328704"/>
                    <a:ext cx="1103971" cy="93641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f>
                            <m:fPr>
                              <m:ctrlPr>
                                <a:rPr lang="en-GB" sz="1800" b="0" i="1" smtClean="0">
                                  <a:solidFill>
                                    <a:srgbClr val="0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800" b="0" i="1" smtClean="0">
                                  <a:solidFill>
                                    <a:srgbClr val="08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1800" b="0" i="1" smtClean="0">
                                      <a:solidFill>
                                        <a:srgbClr val="08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800" i="1">
                                      <a:solidFill>
                                        <a:srgbClr val="08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sz="1800" b="0" i="1" smtClean="0">
                                      <a:solidFill>
                                        <a:srgbClr val="08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GB" sz="1800" b="0" i="1" smtClean="0">
                                      <a:solidFill>
                                        <a:srgbClr val="08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800" b="0" i="1" smtClean="0">
                                      <a:solidFill>
                                        <a:srgbClr val="08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</m:oMath>
                      </m:oMathPara>
                    </a14:m>
                    <a:endParaRPr lang="en-GB" sz="1800" b="0" dirty="0">
                      <a:solidFill>
                        <a:srgbClr val="0800FF"/>
                      </a:solidFill>
                      <a:ea typeface="Cambria Math" panose="02040503050406030204" pitchFamily="18" charset="0"/>
                    </a:endParaRPr>
                  </a:p>
                  <a:p>
                    <a:r>
                      <a:rPr lang="en-GB" sz="1800" dirty="0">
                        <a:solidFill>
                          <a:srgbClr val="0800FF"/>
                        </a:solidFill>
                      </a:rPr>
                      <a:t> </a:t>
                    </a:r>
                    <a:endParaRPr lang="en-GB" dirty="0">
                      <a:solidFill>
                        <a:srgbClr val="0800FF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9E530016-2222-2199-1A29-AAF8066C381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028289" y="2328704"/>
                    <a:ext cx="1103971" cy="93641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2158D3B0-E281-9549-9F01-A94831F79FAF}"/>
                </a:ext>
              </a:extLst>
            </p:cNvPr>
            <p:cNvCxnSpPr>
              <a:cxnSpLocks/>
            </p:cNvCxnSpPr>
            <p:nvPr/>
          </p:nvCxnSpPr>
          <p:spPr>
            <a:xfrm>
              <a:off x="4300538" y="3865848"/>
              <a:ext cx="3671887" cy="10113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616324" y="5257840"/>
            <a:ext cx="522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676767"/>
                </a:solidFill>
              </a:rPr>
              <a:t>T-insert lattice used to excite coherent resonance</a:t>
            </a:r>
            <a:endParaRPr lang="en-GB" dirty="0">
              <a:solidFill>
                <a:srgbClr val="67676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397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IBEX 2.0 </a:t>
            </a:r>
            <a:r>
              <a:rPr lang="en-GB" dirty="0" smtClean="0">
                <a:solidFill>
                  <a:srgbClr val="FF9D1B"/>
                </a:solidFill>
              </a:rPr>
              <a:t>(Jake Flowerdew, Former JAI Student)</a:t>
            </a:r>
            <a:endParaRPr lang="en-GB" dirty="0">
              <a:solidFill>
                <a:srgbClr val="FF9D1B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6700" y="1304925"/>
            <a:ext cx="3662363" cy="4351338"/>
          </a:xfrm>
        </p:spPr>
        <p:txBody>
          <a:bodyPr/>
          <a:lstStyle/>
          <a:p>
            <a:r>
              <a:rPr lang="en-GB" dirty="0" err="1" smtClean="0"/>
              <a:t>VSim</a:t>
            </a:r>
            <a:r>
              <a:rPr lang="en-GB" dirty="0" smtClean="0"/>
              <a:t> simulations of QI </a:t>
            </a:r>
            <a:r>
              <a:rPr lang="en-GB" dirty="0" err="1" smtClean="0"/>
              <a:t>octupole</a:t>
            </a:r>
            <a:r>
              <a:rPr lang="en-GB" dirty="0" smtClean="0"/>
              <a:t> </a:t>
            </a:r>
            <a:r>
              <a:rPr lang="en-GB" dirty="0" smtClean="0"/>
              <a:t>lattice demonstrate dampening of 2</a:t>
            </a:r>
            <a:r>
              <a:rPr lang="en-GB" baseline="30000" dirty="0" smtClean="0"/>
              <a:t>nd</a:t>
            </a:r>
            <a:r>
              <a:rPr lang="en-GB" dirty="0" smtClean="0"/>
              <a:t>-order coherent resonance</a:t>
            </a:r>
          </a:p>
          <a:p>
            <a:r>
              <a:rPr lang="en-GB" dirty="0" smtClean="0"/>
              <a:t>T-insert QI </a:t>
            </a:r>
            <a:r>
              <a:rPr lang="en-GB" dirty="0" err="1" smtClean="0"/>
              <a:t>octupole</a:t>
            </a:r>
            <a:r>
              <a:rPr lang="en-GB" dirty="0" smtClean="0"/>
              <a:t> lattice reproduced in IBEX 2.0</a:t>
            </a:r>
            <a:endParaRPr lang="en-GB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7279469" y="1004595"/>
            <a:ext cx="4095872" cy="4208719"/>
            <a:chOff x="6395851" y="939800"/>
            <a:chExt cx="4457887" cy="4580709"/>
          </a:xfrm>
        </p:grpSpPr>
        <p:grpSp>
          <p:nvGrpSpPr>
            <p:cNvPr id="20" name="Group 19"/>
            <p:cNvGrpSpPr>
              <a:grpSpLocks noChangeAspect="1"/>
            </p:cNvGrpSpPr>
            <p:nvPr/>
          </p:nvGrpSpPr>
          <p:grpSpPr>
            <a:xfrm>
              <a:off x="6395851" y="939800"/>
              <a:ext cx="4457887" cy="2737311"/>
              <a:chOff x="2222168" y="1067927"/>
              <a:chExt cx="8126745" cy="4990128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C210F306-6354-DA97-B742-FA2D958F8C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222168" y="2892942"/>
                <a:ext cx="7895488" cy="3165113"/>
              </a:xfrm>
              <a:prstGeom prst="rect">
                <a:avLst/>
              </a:prstGeom>
            </p:spPr>
          </p:pic>
          <p:pic>
            <p:nvPicPr>
              <p:cNvPr id="22" name="Content Placeholder 4">
                <a:extLst>
                  <a:ext uri="{FF2B5EF4-FFF2-40B4-BE49-F238E27FC236}">
                    <a16:creationId xmlns:a16="http://schemas.microsoft.com/office/drawing/2014/main" id="{832CD333-43ED-4578-F815-35AEB8CCD15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b="12723"/>
              <a:stretch/>
            </p:blipFill>
            <p:spPr>
              <a:xfrm>
                <a:off x="2222169" y="1067927"/>
                <a:ext cx="7895488" cy="2624397"/>
              </a:xfrm>
              <a:prstGeom prst="rect">
                <a:avLst/>
              </a:prstGeom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24F286A-9C0B-AA19-436D-19A230677553}"/>
                  </a:ext>
                </a:extLst>
              </p:cNvPr>
              <p:cNvSpPr txBox="1"/>
              <p:nvPr/>
            </p:nvSpPr>
            <p:spPr>
              <a:xfrm>
                <a:off x="6748037" y="1075502"/>
                <a:ext cx="2821509" cy="503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>
                    <a:solidFill>
                      <a:srgbClr val="05EE02"/>
                    </a:solidFill>
                  </a:rPr>
                  <a:t>Signal </a:t>
                </a:r>
                <a:r>
                  <a:rPr lang="en-GB" sz="900" dirty="0">
                    <a:solidFill>
                      <a:srgbClr val="05EE02"/>
                    </a:solidFill>
                  </a:rPr>
                  <a:t>from</a:t>
                </a:r>
                <a:r>
                  <a:rPr lang="en-GB" sz="1050" dirty="0">
                    <a:solidFill>
                      <a:srgbClr val="05EE02"/>
                    </a:solidFill>
                  </a:rPr>
                  <a:t> MCP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B4A1896-333A-745C-90FE-394A4E569592}"/>
                  </a:ext>
                </a:extLst>
              </p:cNvPr>
              <p:cNvSpPr txBox="1"/>
              <p:nvPr/>
            </p:nvSpPr>
            <p:spPr>
              <a:xfrm>
                <a:off x="6661928" y="1850093"/>
                <a:ext cx="2963120" cy="7938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>
                    <a:solidFill>
                      <a:srgbClr val="ADFFAE"/>
                    </a:solidFill>
                  </a:rPr>
                  <a:t>- Background from electrodes 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1186AB7-4A77-A57C-2170-D7F12B4B4330}"/>
                  </a:ext>
                </a:extLst>
              </p:cNvPr>
              <p:cNvSpPr txBox="1"/>
              <p:nvPr/>
            </p:nvSpPr>
            <p:spPr>
              <a:xfrm>
                <a:off x="6661928" y="2513672"/>
                <a:ext cx="3261603" cy="5038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>
                    <a:solidFill>
                      <a:srgbClr val="D65175"/>
                    </a:solidFill>
                  </a:rPr>
                  <a:t>= Ion signal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69C93A8-B9B3-9059-CB4C-5CA407FF18B4}"/>
                  </a:ext>
                </a:extLst>
              </p:cNvPr>
              <p:cNvSpPr txBox="1"/>
              <p:nvPr/>
            </p:nvSpPr>
            <p:spPr>
              <a:xfrm>
                <a:off x="8040546" y="2848012"/>
                <a:ext cx="2308367" cy="8244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>
                    <a:solidFill>
                      <a:srgbClr val="DBA606"/>
                    </a:solidFill>
                  </a:rPr>
                  <a:t>Integrated Ion signal</a:t>
                </a:r>
              </a:p>
            </p:txBody>
          </p:sp>
        </p:grp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68584" y="3799995"/>
              <a:ext cx="1594962" cy="1720514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513AF2F-F3C3-C720-9A29-CA3BECB44C63}"/>
              </a:ext>
            </a:extLst>
          </p:cNvPr>
          <p:cNvGrpSpPr>
            <a:grpSpLocks noChangeAspect="1"/>
          </p:cNvGrpSpPr>
          <p:nvPr/>
        </p:nvGrpSpPr>
        <p:grpSpPr>
          <a:xfrm>
            <a:off x="3956130" y="734201"/>
            <a:ext cx="3602620" cy="2721231"/>
            <a:chOff x="5622314" y="1173956"/>
            <a:chExt cx="7006661" cy="5292467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5C7E597F-5160-F1E0-C875-0A995142E9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7544"/>
            <a:stretch/>
          </p:blipFill>
          <p:spPr>
            <a:xfrm>
              <a:off x="5672592" y="1217631"/>
              <a:ext cx="6413216" cy="4624361"/>
            </a:xfrm>
            <a:prstGeom prst="rect">
              <a:avLst/>
            </a:prstGeom>
          </p:spPr>
        </p:pic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AAE233F-70CE-35BA-40B1-9B6CD6DD9F10}"/>
                </a:ext>
              </a:extLst>
            </p:cNvPr>
            <p:cNvGrpSpPr/>
            <p:nvPr/>
          </p:nvGrpSpPr>
          <p:grpSpPr>
            <a:xfrm>
              <a:off x="5622314" y="1173956"/>
              <a:ext cx="7006661" cy="5292467"/>
              <a:chOff x="5622314" y="1173956"/>
              <a:chExt cx="7006661" cy="5292467"/>
            </a:xfrm>
          </p:grpSpPr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12777AB9-ECA8-36E8-3BCE-A217D1A87E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r="7768"/>
              <a:stretch/>
            </p:blipFill>
            <p:spPr>
              <a:xfrm>
                <a:off x="5622314" y="1173956"/>
                <a:ext cx="6397696" cy="462436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8A4413B9-806A-A8A6-F823-763E4CA7C990}"/>
                      </a:ext>
                    </a:extLst>
                  </p:cNvPr>
                  <p:cNvSpPr txBox="1"/>
                  <p:nvPr/>
                </p:nvSpPr>
                <p:spPr>
                  <a:xfrm>
                    <a:off x="9610141" y="1977576"/>
                    <a:ext cx="2248786" cy="44894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GB" sz="900" b="0" i="1" dirty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900" i="1" dirty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5.0</m:t>
                        </m:r>
                        <m:r>
                          <a:rPr lang="en-GB" sz="900" b="0" i="0" dirty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900" b="0" i="1" dirty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GB" sz="900" b="0" i="0" dirty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0.1 </m:t>
                        </m:r>
                        <m:r>
                          <a:rPr lang="en-GB" sz="900" b="0" i="0" dirty="0" smtClean="0">
                            <a:solidFill>
                              <a:srgbClr val="008000"/>
                            </a:solidFill>
                            <a:latin typeface="Cambria Math" panose="02040503050406030204" pitchFamily="18" charset="0"/>
                          </a:rPr>
                          <m:t>%</m:t>
                        </m:r>
                      </m:oMath>
                    </a14:m>
                    <a:r>
                      <a:rPr lang="en-GB" sz="900" dirty="0">
                        <a:solidFill>
                          <a:srgbClr val="008000"/>
                        </a:solidFill>
                      </a:rPr>
                      <a:t> loss</a:t>
                    </a:r>
                  </a:p>
                </p:txBody>
              </p:sp>
            </mc:Choice>
            <mc:Fallback xmlns=""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8A4413B9-806A-A8A6-F823-763E4CA7C99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610141" y="1977576"/>
                    <a:ext cx="2248786" cy="448940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1315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A9DA351B-DE71-CCD7-D898-0FD13378B397}"/>
                      </a:ext>
                    </a:extLst>
                  </p:cNvPr>
                  <p:cNvSpPr txBox="1"/>
                  <p:nvPr/>
                </p:nvSpPr>
                <p:spPr>
                  <a:xfrm>
                    <a:off x="9610141" y="3056008"/>
                    <a:ext cx="2539730" cy="44894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GB" sz="900" i="1" dirty="0" smtClean="0">
                            <a:solidFill>
                              <a:srgbClr val="1D76B4"/>
                            </a:solidFill>
                            <a:latin typeface="Cambria Math" panose="02040503050406030204" pitchFamily="18" charset="0"/>
                          </a:rPr>
                          <m:t>−36.9</m:t>
                        </m:r>
                        <m:r>
                          <a:rPr lang="en-GB" sz="900" i="1" dirty="0" smtClean="0">
                            <a:solidFill>
                              <a:srgbClr val="1D76B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GB" sz="900" b="0" i="1" dirty="0" smtClean="0">
                            <a:solidFill>
                              <a:srgbClr val="1D76B4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0.3</m:t>
                        </m:r>
                        <m:r>
                          <a:rPr lang="en-GB" sz="900" i="1" dirty="0" smtClean="0">
                            <a:solidFill>
                              <a:srgbClr val="1D76B4"/>
                            </a:solidFill>
                            <a:latin typeface="Cambria Math" panose="02040503050406030204" pitchFamily="18" charset="0"/>
                          </a:rPr>
                          <m:t> % </m:t>
                        </m:r>
                      </m:oMath>
                    </a14:m>
                    <a:r>
                      <a:rPr lang="en-GB" sz="900" dirty="0">
                        <a:solidFill>
                          <a:srgbClr val="1D76B4"/>
                        </a:solidFill>
                      </a:rPr>
                      <a:t>loss</a:t>
                    </a:r>
                  </a:p>
                </p:txBody>
              </p:sp>
            </mc:Choice>
            <mc:Fallback xmlns="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A9DA351B-DE71-CCD7-D898-0FD13378B39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610141" y="3056008"/>
                    <a:ext cx="2539730" cy="44894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b="-1315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B1D1CAF6-4284-B099-0982-5C1E2484DA3D}"/>
                      </a:ext>
                    </a:extLst>
                  </p:cNvPr>
                  <p:cNvSpPr txBox="1"/>
                  <p:nvPr/>
                </p:nvSpPr>
                <p:spPr>
                  <a:xfrm>
                    <a:off x="9480280" y="4223625"/>
                    <a:ext cx="2539730" cy="448940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GB" sz="9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﻿</m:t>
                        </m:r>
                        <m:r>
                          <a:rPr lang="en-GB" sz="9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9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70.4</m:t>
                        </m:r>
                        <m:r>
                          <a:rPr lang="en-GB" sz="9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>
                          <a:rPr lang="en-GB" sz="9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0.3</m:t>
                        </m:r>
                        <m:r>
                          <a:rPr lang="en-GB" sz="9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% </m:t>
                        </m:r>
                      </m:oMath>
                    </a14:m>
                    <a:r>
                      <a:rPr lang="en-GB" sz="900" dirty="0">
                        <a:solidFill>
                          <a:srgbClr val="FF0000"/>
                        </a:solidFill>
                      </a:rPr>
                      <a:t>loss</a:t>
                    </a:r>
                  </a:p>
                </p:txBody>
              </p:sp>
            </mc:Choice>
            <mc:Fallback xmlns="">
              <p:sp>
                <p:nvSpPr>
                  <p:cNvPr id="57" name="TextBox 56">
                    <a:extLst>
                      <a:ext uri="{FF2B5EF4-FFF2-40B4-BE49-F238E27FC236}">
                        <a16:creationId xmlns:a16="http://schemas.microsoft.com/office/drawing/2014/main" id="{B1D1CAF6-4284-B099-0982-5C1E2484DA3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480280" y="4223625"/>
                    <a:ext cx="2539730" cy="448940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10526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1EDDD8D-9E38-B722-6F8D-C03069EBC683}"/>
                  </a:ext>
                </a:extLst>
              </p:cNvPr>
              <p:cNvSpPr txBox="1"/>
              <p:nvPr/>
            </p:nvSpPr>
            <p:spPr>
              <a:xfrm>
                <a:off x="9856952" y="5568540"/>
                <a:ext cx="2772023" cy="897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>
                    <a:solidFill>
                      <a:srgbClr val="676767"/>
                    </a:solidFill>
                  </a:rPr>
                  <a:t>1000 super-periods</a:t>
                </a:r>
              </a:p>
            </p:txBody>
          </p:sp>
        </p:grpSp>
      </p:grpSp>
      <p:grpSp>
        <p:nvGrpSpPr>
          <p:cNvPr id="59" name="Group 58"/>
          <p:cNvGrpSpPr>
            <a:grpSpLocks noChangeAspect="1"/>
          </p:cNvGrpSpPr>
          <p:nvPr/>
        </p:nvGrpSpPr>
        <p:grpSpPr>
          <a:xfrm>
            <a:off x="289190" y="3163748"/>
            <a:ext cx="3708238" cy="2556349"/>
            <a:chOff x="440770" y="4208040"/>
            <a:chExt cx="6109854" cy="4211952"/>
          </a:xfrm>
        </p:grpSpPr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577F3705-4DBB-D945-6194-AA6D90404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74058" y="4762392"/>
              <a:ext cx="5486401" cy="36576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63335E8A-7B3B-2A23-220D-DEAEDE355C15}"/>
                    </a:ext>
                  </a:extLst>
                </p:cNvPr>
                <p:cNvSpPr txBox="1"/>
                <p:nvPr/>
              </p:nvSpPr>
              <p:spPr>
                <a:xfrm>
                  <a:off x="440770" y="4208040"/>
                  <a:ext cx="6109854" cy="50710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sz="1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GB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=1.278, </m:t>
                            </m:r>
                            <m:r>
                              <a:rPr lang="en-GB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GB" sz="1400" b="0" i="1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=0.036</m:t>
                        </m:r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63335E8A-7B3B-2A23-220D-DEAEDE355C1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770" y="4208040"/>
                  <a:ext cx="6109854" cy="507107"/>
                </a:xfrm>
                <a:prstGeom prst="rect">
                  <a:avLst/>
                </a:prstGeom>
                <a:blipFill>
                  <a:blip r:embed="rId11"/>
                  <a:stretch>
                    <a:fillRect b="-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886843" y="3424844"/>
            <a:ext cx="3280048" cy="2122466"/>
            <a:chOff x="1928425" y="1243878"/>
            <a:chExt cx="7420751" cy="4801846"/>
          </a:xfrm>
        </p:grpSpPr>
        <p:pic>
          <p:nvPicPr>
            <p:cNvPr id="63" name="Content Placeholder 4">
              <a:extLst>
                <a:ext uri="{FF2B5EF4-FFF2-40B4-BE49-F238E27FC236}">
                  <a16:creationId xmlns:a16="http://schemas.microsoft.com/office/drawing/2014/main" id="{89B97015-7840-E8A7-BBAA-A35BCA99E0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928425" y="1345002"/>
              <a:ext cx="7420751" cy="4700722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40B62A5-F0D9-FB17-AE52-CF603EB5B70E}"/>
                    </a:ext>
                  </a:extLst>
                </p:cNvPr>
                <p:cNvSpPr txBox="1"/>
                <p:nvPr/>
              </p:nvSpPr>
              <p:spPr>
                <a:xfrm>
                  <a:off x="6070858" y="5021278"/>
                  <a:ext cx="2588822" cy="76594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800" dirty="0">
                      <a:solidFill>
                        <a:srgbClr val="FF0000"/>
                      </a:solidFill>
                    </a:rPr>
                    <a:t>﻿Non-QI Oct: </a:t>
                  </a:r>
                  <a14:m>
                    <m:oMath xmlns:m="http://schemas.openxmlformats.org/officeDocument/2006/math">
                      <m:r>
                        <a:rPr lang="en-GB" sz="80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800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70.4(3) %</m:t>
                      </m:r>
                    </m:oMath>
                  </a14:m>
                  <a:endParaRPr lang="en-GB" sz="8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40B62A5-F0D9-FB17-AE52-CF603EB5B7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70858" y="5021278"/>
                  <a:ext cx="2588822" cy="765941"/>
                </a:xfrm>
                <a:prstGeom prst="rect">
                  <a:avLst/>
                </a:prstGeom>
                <a:blipFill>
                  <a:blip r:embed="rId13"/>
                  <a:stretch>
                    <a:fillRect b="-18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C7250946-D0CA-3F35-D1FC-4E3516394CFE}"/>
                    </a:ext>
                  </a:extLst>
                </p:cNvPr>
                <p:cNvSpPr txBox="1"/>
                <p:nvPr/>
              </p:nvSpPr>
              <p:spPr>
                <a:xfrm>
                  <a:off x="3539005" y="5454810"/>
                  <a:ext cx="2588822" cy="48741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800" dirty="0">
                      <a:solidFill>
                        <a:srgbClr val="008000"/>
                      </a:solidFill>
                    </a:rPr>
                    <a:t>QI-Oct: </a:t>
                  </a:r>
                  <a14:m>
                    <m:oMath xmlns:m="http://schemas.openxmlformats.org/officeDocument/2006/math">
                      <m:r>
                        <a:rPr lang="en-GB" sz="800" i="1" dirty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800" i="1" dirty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5.0(1)  %</m:t>
                      </m:r>
                    </m:oMath>
                  </a14:m>
                  <a:endParaRPr lang="en-GB" sz="800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C7250946-D0CA-3F35-D1FC-4E3516394C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39005" y="5454810"/>
                  <a:ext cx="2588822" cy="487418"/>
                </a:xfrm>
                <a:prstGeom prst="rect">
                  <a:avLst/>
                </a:prstGeom>
                <a:blipFill>
                  <a:blip r:embed="rId14"/>
                  <a:stretch>
                    <a:fillRect b="-857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9BD6E44D-DD28-442C-D4DA-88EC4521ABB9}"/>
                    </a:ext>
                  </a:extLst>
                </p:cNvPr>
                <p:cNvSpPr txBox="1"/>
                <p:nvPr/>
              </p:nvSpPr>
              <p:spPr>
                <a:xfrm>
                  <a:off x="6746433" y="3043512"/>
                  <a:ext cx="2588822" cy="48741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800" dirty="0">
                      <a:solidFill>
                        <a:schemeClr val="accent1"/>
                      </a:solidFill>
                    </a:rPr>
                    <a:t>No Oct: </a:t>
                  </a:r>
                  <a14:m>
                    <m:oMath xmlns:m="http://schemas.openxmlformats.org/officeDocument/2006/math">
                      <m:r>
                        <a:rPr lang="en-GB" sz="800" i="1" dirty="0" smtClean="0">
                          <a:solidFill>
                            <a:srgbClr val="1371B0"/>
                          </a:solidFill>
                          <a:latin typeface="Cambria Math" panose="02040503050406030204" pitchFamily="18" charset="0"/>
                        </a:rPr>
                        <m:t>﻿</m:t>
                      </m:r>
                      <m:r>
                        <a:rPr lang="en-GB" sz="800" i="1" dirty="0" smtClean="0">
                          <a:solidFill>
                            <a:srgbClr val="1371B0"/>
                          </a:solidFill>
                          <a:latin typeface="Cambria Math" panose="02040503050406030204" pitchFamily="18" charset="0"/>
                        </a:rPr>
                        <m:t>−36.9(3) %</m:t>
                      </m:r>
                    </m:oMath>
                  </a14:m>
                  <a:endParaRPr lang="en-GB" sz="800" dirty="0">
                    <a:solidFill>
                      <a:srgbClr val="1371B0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9BD6E44D-DD28-442C-D4DA-88EC4521ABB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6433" y="3043512"/>
                  <a:ext cx="2588822" cy="487418"/>
                </a:xfrm>
                <a:prstGeom prst="rect">
                  <a:avLst/>
                </a:prstGeom>
                <a:blipFill>
                  <a:blip r:embed="rId15"/>
                  <a:stretch>
                    <a:fillRect b="-55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9DE63CEB-9B8D-180A-EE98-0FFD20EC312B}"/>
                    </a:ext>
                  </a:extLst>
                </p:cNvPr>
                <p:cNvSpPr txBox="1"/>
                <p:nvPr/>
              </p:nvSpPr>
              <p:spPr>
                <a:xfrm>
                  <a:off x="3415961" y="1243878"/>
                  <a:ext cx="3869541" cy="76594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800" dirty="0" smtClean="0">
                      <a:solidFill>
                        <a:srgbClr val="7030A0"/>
                      </a:solidFill>
                    </a:rPr>
                    <a:t>No Oct, No space charge: ﻿</a:t>
                  </a:r>
                  <a14:m>
                    <m:oMath xmlns:m="http://schemas.openxmlformats.org/officeDocument/2006/math">
                      <m:r>
                        <a:rPr lang="en-GB" sz="800" i="1" dirty="0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−2.3(1)</m:t>
                      </m:r>
                      <m:r>
                        <a:rPr lang="en-GB" sz="800" i="1" dirty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%</m:t>
                      </m:r>
                    </m:oMath>
                  </a14:m>
                  <a:endParaRPr lang="en-GB" sz="8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9DE63CEB-9B8D-180A-EE98-0FFD20EC31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15961" y="1243878"/>
                  <a:ext cx="3869541" cy="765941"/>
                </a:xfrm>
                <a:prstGeom prst="rect">
                  <a:avLst/>
                </a:prstGeom>
                <a:blipFill>
                  <a:blip r:embed="rId16"/>
                  <a:stretch>
                    <a:fillRect b="-54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9" name="Straight Arrow Connector 8"/>
          <p:cNvCxnSpPr/>
          <p:nvPr/>
        </p:nvCxnSpPr>
        <p:spPr>
          <a:xfrm flipV="1">
            <a:off x="9188349" y="2952750"/>
            <a:ext cx="703364" cy="1185863"/>
          </a:xfrm>
          <a:prstGeom prst="straightConnector1">
            <a:avLst/>
          </a:prstGeom>
          <a:ln w="12700">
            <a:solidFill>
              <a:srgbClr val="FF9D1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22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867760" y="5697818"/>
            <a:ext cx="5742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676767"/>
                </a:solidFill>
              </a:rPr>
              <a:t>Development passed onto new JAI student, J. Appleby</a:t>
            </a:r>
            <a:endParaRPr lang="en-GB" dirty="0">
              <a:solidFill>
                <a:srgbClr val="67676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9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High intensity hadron beams at ISIS facilitate unique research opportunities for accelerator physics in the UK</a:t>
            </a:r>
          </a:p>
          <a:p>
            <a:r>
              <a:rPr lang="en-GB" sz="2400" dirty="0" smtClean="0"/>
              <a:t>JAI Students and Post-doctoral Researchers make a significant contribution to current ISIS operations</a:t>
            </a:r>
          </a:p>
          <a:p>
            <a:r>
              <a:rPr lang="en-GB" sz="2400" dirty="0" smtClean="0"/>
              <a:t>Many exciting R&amp;D avenues being pursued for ISIS-II</a:t>
            </a:r>
          </a:p>
          <a:p>
            <a:r>
              <a:rPr lang="en-GB" sz="2400" dirty="0" smtClean="0"/>
              <a:t>Advanced tools (practical and computational) being developed by JAI members in the modelling of high intensity beam dynamics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270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PPD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6" b="12117"/>
          <a:stretch/>
        </p:blipFill>
        <p:spPr bwMode="auto">
          <a:xfrm>
            <a:off x="0" y="13"/>
            <a:ext cx="12204000" cy="686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763949" y="2639439"/>
            <a:ext cx="7438417" cy="2367064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44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9030"/>
            <a:ext cx="6324600" cy="574675"/>
          </a:xfrm>
        </p:spPr>
        <p:txBody>
          <a:bodyPr/>
          <a:lstStyle/>
          <a:p>
            <a:r>
              <a:rPr lang="en-GB" dirty="0" smtClean="0"/>
              <a:t>The ISIS Facility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134654-B6BE-4AD6-6461-BD81E4FA0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919" y="577460"/>
            <a:ext cx="3945840" cy="501059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7381126" y="1817736"/>
            <a:ext cx="2451112" cy="11942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9708992" y="1342895"/>
            <a:ext cx="1317218" cy="1216363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 rot="898177">
            <a:off x="8947072" y="859416"/>
            <a:ext cx="1523839" cy="71210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rot="17711960">
            <a:off x="8340499" y="3128033"/>
            <a:ext cx="3074650" cy="1709553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321019" y="1544006"/>
            <a:ext cx="2499304" cy="57350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317231" y="2370357"/>
            <a:ext cx="2503092" cy="57350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336163" y="3195637"/>
            <a:ext cx="2503092" cy="5735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317231" y="3992130"/>
            <a:ext cx="2503092" cy="573505"/>
          </a:xfrm>
          <a:prstGeom prst="rect">
            <a:avLst/>
          </a:prstGeom>
          <a:noFill/>
          <a:ln>
            <a:solidFill>
              <a:srgbClr val="FF9D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347713" y="1651358"/>
            <a:ext cx="2451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3088"/>
                </a:solidFill>
              </a:rPr>
              <a:t>H</a:t>
            </a:r>
            <a:r>
              <a:rPr lang="en-GB" baseline="30000" dirty="0" smtClean="0">
                <a:solidFill>
                  <a:srgbClr val="003088"/>
                </a:solidFill>
              </a:rPr>
              <a:t>-</a:t>
            </a:r>
            <a:r>
              <a:rPr lang="en-GB" dirty="0" smtClean="0">
                <a:solidFill>
                  <a:srgbClr val="003088"/>
                </a:solidFill>
              </a:rPr>
              <a:t> source (RFQ + DTL)</a:t>
            </a:r>
            <a:endParaRPr lang="en-GB" dirty="0">
              <a:solidFill>
                <a:srgbClr val="003088"/>
              </a:solidFill>
            </a:endParaRPr>
          </a:p>
        </p:txBody>
      </p:sp>
      <p:pic>
        <p:nvPicPr>
          <p:cNvPr id="29" name="Content Placeholder 3">
            <a:extLst>
              <a:ext uri="{FF2B5EF4-FFF2-40B4-BE49-F238E27FC236}">
                <a16:creationId xmlns:a16="http://schemas.microsoft.com/office/drawing/2014/main" id="{9000A642-4C29-4F7E-C868-E02B62C306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33" t="6645" r="26729" b="5999"/>
          <a:stretch/>
        </p:blipFill>
        <p:spPr>
          <a:xfrm rot="5400000">
            <a:off x="204102" y="1342220"/>
            <a:ext cx="3606265" cy="348107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0" name="Oval 29"/>
          <p:cNvSpPr/>
          <p:nvPr/>
        </p:nvSpPr>
        <p:spPr>
          <a:xfrm rot="898177">
            <a:off x="1799221" y="1433630"/>
            <a:ext cx="1325077" cy="619226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2405613" y="1831469"/>
            <a:ext cx="1145406" cy="1057707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 rot="19326345">
            <a:off x="1045218" y="3031276"/>
            <a:ext cx="2410073" cy="1486568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 rot="455152">
            <a:off x="440078" y="1851184"/>
            <a:ext cx="2131401" cy="10384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778424" y="2472443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800 MeV RCS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675440" y="3304933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Target Station 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56508" y="4094216"/>
            <a:ext cx="1824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9D1B"/>
                </a:solidFill>
              </a:rPr>
              <a:t>Target Station 2</a:t>
            </a:r>
            <a:endParaRPr lang="en-GB" dirty="0">
              <a:solidFill>
                <a:srgbClr val="FF9D1B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224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7" grpId="0" animBg="1"/>
      <p:bldP spid="19" grpId="0" animBg="1"/>
      <p:bldP spid="20" grpId="0" animBg="1"/>
      <p:bldP spid="21" grpId="0" animBg="1"/>
      <p:bldP spid="22" grpId="0"/>
      <p:bldP spid="30" grpId="0" animBg="1"/>
      <p:bldP spid="31" grpId="0" animBg="1"/>
      <p:bldP spid="32" grpId="0" animBg="1"/>
      <p:bldP spid="33" grpId="0" animBg="1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ISIS RCS</a:t>
            </a:r>
            <a:endParaRPr lang="en-GB" dirty="0"/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1248747"/>
              </p:ext>
            </p:extLst>
          </p:nvPr>
        </p:nvGraphicFramePr>
        <p:xfrm>
          <a:off x="266698" y="1304925"/>
          <a:ext cx="5401657" cy="4338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69578">
                  <a:extLst>
                    <a:ext uri="{9D8B030D-6E8A-4147-A177-3AD203B41FA5}">
                      <a16:colId xmlns:a16="http://schemas.microsoft.com/office/drawing/2014/main" val="1574605288"/>
                    </a:ext>
                  </a:extLst>
                </a:gridCol>
                <a:gridCol w="3832079">
                  <a:extLst>
                    <a:ext uri="{9D8B030D-6E8A-4147-A177-3AD203B41FA5}">
                      <a16:colId xmlns:a16="http://schemas.microsoft.com/office/drawing/2014/main" val="219835678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3088"/>
                          </a:solidFill>
                        </a:rPr>
                        <a:t>Mean Radius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26 m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9478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3088"/>
                          </a:solidFill>
                        </a:rPr>
                        <a:t>Beam Energy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70</a:t>
                      </a:r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 – 800 MeV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622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3088"/>
                          </a:solidFill>
                        </a:rPr>
                        <a:t>Intensity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~3e13 </a:t>
                      </a:r>
                      <a:r>
                        <a:rPr lang="en-GB" sz="1200" dirty="0" err="1" smtClean="0">
                          <a:solidFill>
                            <a:schemeClr val="tx2"/>
                          </a:solidFill>
                        </a:rPr>
                        <a:t>ppp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34741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err="1" smtClean="0">
                          <a:solidFill>
                            <a:srgbClr val="003088"/>
                          </a:solidFill>
                        </a:rPr>
                        <a:t>Repitition</a:t>
                      </a:r>
                      <a:r>
                        <a:rPr lang="en-GB" sz="1200" b="1" baseline="0" dirty="0" smtClean="0">
                          <a:solidFill>
                            <a:srgbClr val="003088"/>
                          </a:solidFill>
                        </a:rPr>
                        <a:t> Rate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50 Hz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4731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3088"/>
                          </a:solidFill>
                        </a:rPr>
                        <a:t>Lattice Periodicity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10</a:t>
                      </a:r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 SP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171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3088"/>
                          </a:solidFill>
                        </a:rPr>
                        <a:t>Injection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220 </a:t>
                      </a:r>
                      <a:r>
                        <a:rPr lang="el-GR" sz="1200" dirty="0" smtClean="0">
                          <a:solidFill>
                            <a:schemeClr val="tx2"/>
                          </a:solidFill>
                        </a:rPr>
                        <a:t>μ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s,</a:t>
                      </a:r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 130 turns (charge exchange)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582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3088"/>
                          </a:solidFill>
                        </a:rPr>
                        <a:t>Painting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Dispersive horizontal, injected beam position scanned vertically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2775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3088"/>
                          </a:solidFill>
                        </a:rPr>
                        <a:t>Extraction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Single turn, vertical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4559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err="1" smtClean="0">
                          <a:solidFill>
                            <a:srgbClr val="003088"/>
                          </a:solidFill>
                        </a:rPr>
                        <a:t>Betatron</a:t>
                      </a:r>
                      <a:r>
                        <a:rPr lang="en-GB" sz="1200" b="1" baseline="0" dirty="0" smtClean="0">
                          <a:solidFill>
                            <a:srgbClr val="003088"/>
                          </a:solidFill>
                        </a:rPr>
                        <a:t> Tune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0" dirty="0" smtClean="0">
                          <a:solidFill>
                            <a:schemeClr val="tx2"/>
                          </a:solidFill>
                        </a:rPr>
                        <a:t>(</a:t>
                      </a:r>
                      <a:r>
                        <a:rPr lang="en-GB" sz="1200" b="0" dirty="0" err="1" smtClean="0">
                          <a:solidFill>
                            <a:schemeClr val="tx2"/>
                          </a:solidFill>
                        </a:rPr>
                        <a:t>Q</a:t>
                      </a:r>
                      <a:r>
                        <a:rPr lang="en-GB" sz="1200" b="0" baseline="-25000" dirty="0" err="1" smtClean="0">
                          <a:solidFill>
                            <a:schemeClr val="tx2"/>
                          </a:solidFill>
                        </a:rPr>
                        <a:t>x</a:t>
                      </a:r>
                      <a:r>
                        <a:rPr lang="en-GB" sz="1200" b="0" baseline="0" dirty="0" smtClean="0">
                          <a:solidFill>
                            <a:schemeClr val="tx2"/>
                          </a:solidFill>
                        </a:rPr>
                        <a:t>, </a:t>
                      </a:r>
                      <a:r>
                        <a:rPr lang="en-GB" sz="1200" b="0" baseline="0" dirty="0" err="1" smtClean="0">
                          <a:solidFill>
                            <a:schemeClr val="tx2"/>
                          </a:solidFill>
                        </a:rPr>
                        <a:t>Q</a:t>
                      </a:r>
                      <a:r>
                        <a:rPr lang="en-GB" sz="1200" b="0" baseline="-25000" dirty="0" err="1" smtClean="0">
                          <a:solidFill>
                            <a:schemeClr val="tx2"/>
                          </a:solidFill>
                        </a:rPr>
                        <a:t>y</a:t>
                      </a:r>
                      <a:r>
                        <a:rPr lang="en-GB" sz="1200" b="0" baseline="0" dirty="0" smtClean="0">
                          <a:solidFill>
                            <a:schemeClr val="tx2"/>
                          </a:solidFill>
                        </a:rPr>
                        <a:t>) = (4.31, 3.83), programmable</a:t>
                      </a:r>
                      <a:endParaRPr lang="en-GB" sz="1200" b="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8608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3088"/>
                          </a:solidFill>
                        </a:rPr>
                        <a:t>Beam Losses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Injection:</a:t>
                      </a:r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 2%, Trapping: &lt;3%, Acceleration/Extraction: &lt;0.5% </a:t>
                      </a:r>
                      <a:endParaRPr lang="en-GB" sz="12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3368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rgbClr val="003088"/>
                          </a:solidFill>
                        </a:rPr>
                        <a:t>RF System</a:t>
                      </a:r>
                      <a:endParaRPr lang="en-GB" sz="1200" b="1" dirty="0">
                        <a:solidFill>
                          <a:srgbClr val="00308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6 × fundamental (h=2) @ 160 kV/turn,</a:t>
                      </a:r>
                    </a:p>
                    <a:p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4</a:t>
                      </a:r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GB" sz="1200" dirty="0" smtClean="0">
                          <a:solidFill>
                            <a:schemeClr val="tx2"/>
                          </a:solidFill>
                        </a:rPr>
                        <a:t>× </a:t>
                      </a:r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2</a:t>
                      </a:r>
                      <a:r>
                        <a:rPr lang="en-GB" sz="1200" baseline="30000" dirty="0" smtClean="0">
                          <a:solidFill>
                            <a:schemeClr val="tx2"/>
                          </a:solidFill>
                        </a:rPr>
                        <a:t>nd</a:t>
                      </a:r>
                      <a:r>
                        <a:rPr lang="en-GB" sz="1200" baseline="0" dirty="0" smtClean="0">
                          <a:solidFill>
                            <a:schemeClr val="tx2"/>
                          </a:solidFill>
                        </a:rPr>
                        <a:t>-harmonic (h=4) @ 80 kV/turn</a:t>
                      </a:r>
                      <a:endParaRPr lang="en-GB" sz="12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602984"/>
                  </a:ext>
                </a:extLst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6296004" y="2349002"/>
            <a:ext cx="4047153" cy="3706906"/>
            <a:chOff x="6660870" y="1883761"/>
            <a:chExt cx="4469008" cy="3995300"/>
          </a:xfrm>
        </p:grpSpPr>
        <p:grpSp>
          <p:nvGrpSpPr>
            <p:cNvPr id="4" name="Group 3"/>
            <p:cNvGrpSpPr/>
            <p:nvPr/>
          </p:nvGrpSpPr>
          <p:grpSpPr>
            <a:xfrm>
              <a:off x="6660870" y="1883761"/>
              <a:ext cx="3779912" cy="3995300"/>
              <a:chOff x="8012418" y="2168509"/>
              <a:chExt cx="3779912" cy="3995300"/>
            </a:xfrm>
          </p:grpSpPr>
          <p:pic>
            <p:nvPicPr>
              <p:cNvPr id="5" name="Picture 5" descr="C:\Users\tzt52651\Pictures\Synch.jp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2099"/>
              <a:stretch/>
            </p:blipFill>
            <p:spPr bwMode="auto">
              <a:xfrm>
                <a:off x="8012418" y="2549154"/>
                <a:ext cx="3779912" cy="361465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Content Placeholder 2"/>
              <p:cNvSpPr txBox="1">
                <a:spLocks/>
              </p:cNvSpPr>
              <p:nvPr/>
            </p:nvSpPr>
            <p:spPr>
              <a:xfrm>
                <a:off x="10028642" y="2168509"/>
                <a:ext cx="1738536" cy="395767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GB" sz="2200" dirty="0">
                    <a:solidFill>
                      <a:srgbClr val="62626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Extraction</a:t>
                </a:r>
              </a:p>
            </p:txBody>
          </p:sp>
          <p:sp>
            <p:nvSpPr>
              <p:cNvPr id="7" name="Content Placeholder 2"/>
              <p:cNvSpPr txBox="1">
                <a:spLocks/>
              </p:cNvSpPr>
              <p:nvPr/>
            </p:nvSpPr>
            <p:spPr bwMode="auto">
              <a:xfrm>
                <a:off x="9069121" y="3637218"/>
                <a:ext cx="1353023" cy="443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rgbClr val="00660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rgbClr val="006600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rgbClr val="006600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rgbClr val="006600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rgbClr val="006600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FontTx/>
                  <a:buNone/>
                </a:pPr>
                <a:r>
                  <a:rPr lang="en-GB" sz="2200" kern="0" dirty="0">
                    <a:solidFill>
                      <a:srgbClr val="626262"/>
                    </a:solidFill>
                    <a:latin typeface="Arial" panose="020B0604020202020204" pitchFamily="34" charset="0"/>
                    <a:ea typeface="Verdana" panose="020B0604030504040204" pitchFamily="34" charset="0"/>
                    <a:cs typeface="Arial" panose="020B0604020202020204" pitchFamily="34" charset="0"/>
                  </a:rPr>
                  <a:t>Injection</a:t>
                </a:r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 flipV="1">
                <a:off x="8875581" y="3178921"/>
                <a:ext cx="163442" cy="680279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10294834" y="2553571"/>
                <a:ext cx="534505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>
                <a:off x="11458816" y="3138875"/>
                <a:ext cx="333514" cy="14164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>
                <a:off x="11600421" y="5005223"/>
                <a:ext cx="0" cy="775541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10131605" y="2543402"/>
              <a:ext cx="790131" cy="39576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200" dirty="0" smtClean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TS2</a:t>
              </a:r>
              <a:endPara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10356729" y="4913630"/>
              <a:ext cx="773149" cy="395767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en-GB" sz="2200" dirty="0" smtClean="0">
                  <a:solidFill>
                    <a:srgbClr val="62626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TS1</a:t>
              </a:r>
              <a:endPara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183" y="554700"/>
            <a:ext cx="2473850" cy="173048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516" y="589564"/>
            <a:ext cx="2924609" cy="1650683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46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ISIS R&amp;D – </a:t>
            </a:r>
            <a:r>
              <a:rPr lang="en-US" sz="2000" dirty="0"/>
              <a:t>Beam Instability </a:t>
            </a:r>
            <a:r>
              <a:rPr lang="en-US" sz="2000" dirty="0" smtClean="0"/>
              <a:t>Studies 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9D1B"/>
                </a:solidFill>
              </a:rPr>
              <a:t>(Rob Williamson, JAI </a:t>
            </a:r>
            <a:r>
              <a:rPr lang="en-US" sz="2000" dirty="0">
                <a:solidFill>
                  <a:srgbClr val="FF9D1B"/>
                </a:solidFill>
              </a:rPr>
              <a:t>Lecturer </a:t>
            </a:r>
            <a:r>
              <a:rPr lang="en-US" sz="2000" dirty="0" smtClean="0">
                <a:solidFill>
                  <a:srgbClr val="FF9D1B"/>
                </a:solidFill>
              </a:rPr>
              <a:t>&amp; Former </a:t>
            </a:r>
            <a:r>
              <a:rPr lang="en-US" sz="2000" dirty="0" smtClean="0">
                <a:solidFill>
                  <a:srgbClr val="FF9D1B"/>
                </a:solidFill>
              </a:rPr>
              <a:t>Student, </a:t>
            </a:r>
            <a:r>
              <a:rPr lang="en-US" sz="2000" dirty="0" smtClean="0">
                <a:solidFill>
                  <a:srgbClr val="FF9D1B"/>
                </a:solidFill>
              </a:rPr>
              <a:t>David </a:t>
            </a:r>
            <a:r>
              <a:rPr lang="en-US" sz="2000" dirty="0" err="1" smtClean="0">
                <a:solidFill>
                  <a:srgbClr val="FF9D1B"/>
                </a:solidFill>
              </a:rPr>
              <a:t>Posthuma</a:t>
            </a:r>
            <a:r>
              <a:rPr lang="en-US" sz="2000" dirty="0" smtClean="0">
                <a:solidFill>
                  <a:srgbClr val="FF9D1B"/>
                </a:solidFill>
              </a:rPr>
              <a:t> de Boer, JAI Student</a:t>
            </a:r>
            <a:r>
              <a:rPr lang="en-US" sz="2000" dirty="0" smtClean="0">
                <a:solidFill>
                  <a:srgbClr val="FF9D1B"/>
                </a:solidFill>
              </a:rPr>
              <a:t>)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5120739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accent3"/>
                </a:solidFill>
              </a:rPr>
              <a:t>Background</a:t>
            </a:r>
            <a:r>
              <a:rPr lang="en-US" b="1" dirty="0" smtClean="0">
                <a:solidFill>
                  <a:schemeClr val="accent3"/>
                </a:solidFill>
              </a:rPr>
              <a:t>:</a:t>
            </a:r>
            <a:endParaRPr lang="en-US" dirty="0"/>
          </a:p>
          <a:p>
            <a:r>
              <a:rPr lang="en-US" dirty="0" smtClean="0"/>
              <a:t>Coherent </a:t>
            </a:r>
            <a:r>
              <a:rPr lang="en-US" dirty="0"/>
              <a:t>vertical </a:t>
            </a:r>
            <a:r>
              <a:rPr lang="en-US" dirty="0" err="1"/>
              <a:t>intrabunch</a:t>
            </a:r>
            <a:r>
              <a:rPr lang="en-US" dirty="0"/>
              <a:t> head-tail instability observed from 1 – 2.5 ms through </a:t>
            </a:r>
            <a:r>
              <a:rPr lang="en-US" dirty="0"/>
              <a:t>acceleration</a:t>
            </a:r>
          </a:p>
          <a:p>
            <a:r>
              <a:rPr lang="en-GB" dirty="0"/>
              <a:t>Calculations suggest mode-2 or 3 with growth times 𝜏≈4ms, but typically observe mode-1 with growth times on order of 100 µs</a:t>
            </a:r>
            <a:r>
              <a:rPr lang="en-GB" dirty="0" smtClean="0"/>
              <a:t>.</a:t>
            </a:r>
            <a:endParaRPr lang="en-US" dirty="0"/>
          </a:p>
          <a:p>
            <a:r>
              <a:rPr lang="en-US" dirty="0"/>
              <a:t>Key intensity limit due to beam-loss</a:t>
            </a:r>
          </a:p>
          <a:p>
            <a:r>
              <a:rPr lang="en-US" dirty="0"/>
              <a:t>Mitigated through various </a:t>
            </a:r>
            <a:r>
              <a:rPr lang="en-US" dirty="0" smtClean="0"/>
              <a:t>techniques</a:t>
            </a: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chemeClr val="accent3"/>
                </a:solidFill>
              </a:rPr>
              <a:t>Overall scope of research:</a:t>
            </a:r>
          </a:p>
          <a:p>
            <a:pPr marL="342900" indent="-342900"/>
            <a:r>
              <a:rPr lang="en-GB" dirty="0"/>
              <a:t>Identify driving source of instability</a:t>
            </a:r>
          </a:p>
          <a:p>
            <a:pPr marL="342900" indent="-342900"/>
            <a:r>
              <a:rPr lang="en-GB" dirty="0"/>
              <a:t>Measure, simulate and understand head-tail instability mechanism </a:t>
            </a:r>
          </a:p>
          <a:p>
            <a:pPr marL="800100" lvl="1" indent="-342900"/>
            <a:r>
              <a:rPr lang="en-GB" dirty="0"/>
              <a:t>Dual-harmonic RF, space charge, etc.</a:t>
            </a:r>
          </a:p>
          <a:p>
            <a:pPr marL="800100" lvl="1" indent="-342900"/>
            <a:r>
              <a:rPr lang="en-GB" dirty="0"/>
              <a:t>Investigate unexpected features</a:t>
            </a:r>
          </a:p>
          <a:p>
            <a:pPr marL="342900" indent="-342900"/>
            <a:r>
              <a:rPr lang="en-GB" dirty="0"/>
              <a:t>Identify and develop further mitigation methods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822814-4D96-4949-0274-80D9973920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25" t="13595" r="8218"/>
          <a:stretch/>
        </p:blipFill>
        <p:spPr>
          <a:xfrm>
            <a:off x="6584226" y="365125"/>
            <a:ext cx="3471885" cy="243032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015703" y="2987823"/>
            <a:ext cx="4608932" cy="3054653"/>
            <a:chOff x="7432825" y="3569714"/>
            <a:chExt cx="4608932" cy="3054653"/>
          </a:xfrm>
        </p:grpSpPr>
        <p:pic>
          <p:nvPicPr>
            <p:cNvPr id="5" name="Picture 4" descr="A graph of a graph showing a red line&#10;&#10;Description automatically generated">
              <a:extLst>
                <a:ext uri="{FF2B5EF4-FFF2-40B4-BE49-F238E27FC236}">
                  <a16:creationId xmlns:a16="http://schemas.microsoft.com/office/drawing/2014/main" id="{74B53776-11ED-801D-AA63-C62C3AE49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32825" y="3744367"/>
              <a:ext cx="4608932" cy="28800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C068223-C497-DA90-DBE9-D8066A2F9316}"/>
                </a:ext>
              </a:extLst>
            </p:cNvPr>
            <p:cNvSpPr txBox="1"/>
            <p:nvPr/>
          </p:nvSpPr>
          <p:spPr>
            <a:xfrm>
              <a:off x="7524666" y="3569714"/>
              <a:ext cx="44252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BPM </a:t>
              </a:r>
              <a:r>
                <a:rPr lang="en-GB" dirty="0">
                  <a:solidFill>
                    <a:srgbClr val="FF0000"/>
                  </a:solidFill>
                </a:rPr>
                <a:t>Sum</a:t>
              </a:r>
              <a:r>
                <a:rPr lang="en-GB" dirty="0"/>
                <a:t> and </a:t>
              </a:r>
              <a:r>
                <a:rPr lang="en-GB" dirty="0">
                  <a:solidFill>
                    <a:srgbClr val="0000FF"/>
                  </a:solidFill>
                </a:rPr>
                <a:t>Difference</a:t>
              </a:r>
              <a:r>
                <a:rPr lang="en-GB" dirty="0"/>
                <a:t> Signals at 2 </a:t>
              </a:r>
              <a:r>
                <a:rPr lang="en-GB" dirty="0" err="1"/>
                <a:t>ms</a:t>
              </a:r>
              <a:endParaRPr lang="en-GB" dirty="0"/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54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 smtClean="0"/>
              <a:t>ISIS R&amp;D – </a:t>
            </a:r>
            <a:r>
              <a:rPr lang="en-US" sz="2000" dirty="0"/>
              <a:t>Beam Instability </a:t>
            </a:r>
            <a:r>
              <a:rPr lang="en-US" sz="2000" dirty="0" smtClean="0"/>
              <a:t>Studies 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9D1B"/>
                </a:solidFill>
              </a:rPr>
              <a:t>(Rob Williamson, JAI </a:t>
            </a:r>
            <a:r>
              <a:rPr lang="en-US" sz="2000" dirty="0">
                <a:solidFill>
                  <a:srgbClr val="FF9D1B"/>
                </a:solidFill>
              </a:rPr>
              <a:t>Lecturer </a:t>
            </a:r>
            <a:r>
              <a:rPr lang="en-US" sz="2000" dirty="0" smtClean="0">
                <a:solidFill>
                  <a:srgbClr val="FF9D1B"/>
                </a:solidFill>
              </a:rPr>
              <a:t>&amp; Former Student)</a:t>
            </a:r>
            <a:endParaRPr lang="en-GB" sz="2000" dirty="0">
              <a:solidFill>
                <a:srgbClr val="FF9D1B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605097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err="1">
                <a:solidFill>
                  <a:schemeClr val="accent3"/>
                </a:solidFill>
              </a:rPr>
              <a:t>Characterise</a:t>
            </a:r>
            <a:r>
              <a:rPr lang="en-US" b="1" dirty="0">
                <a:solidFill>
                  <a:schemeClr val="accent3"/>
                </a:solidFill>
              </a:rPr>
              <a:t> the Instability:</a:t>
            </a:r>
          </a:p>
          <a:p>
            <a:r>
              <a:rPr lang="en-GB" dirty="0"/>
              <a:t>Behaviour with machine and beam parameters</a:t>
            </a:r>
          </a:p>
          <a:p>
            <a:pPr lvl="1"/>
            <a:r>
              <a:rPr lang="en-GB" dirty="0"/>
              <a:t>Vertical tune</a:t>
            </a:r>
          </a:p>
          <a:p>
            <a:pPr lvl="1"/>
            <a:r>
              <a:rPr lang="en-GB" dirty="0"/>
              <a:t>Vertical emittance</a:t>
            </a:r>
          </a:p>
          <a:p>
            <a:r>
              <a:rPr lang="en-GB" dirty="0"/>
              <a:t>Comparison with theoretical models</a:t>
            </a:r>
          </a:p>
          <a:p>
            <a:pPr lvl="1"/>
            <a:r>
              <a:rPr lang="en-GB" dirty="0"/>
              <a:t>Only low intensity, single harmonic RF </a:t>
            </a:r>
          </a:p>
          <a:p>
            <a:pPr lvl="1"/>
            <a:r>
              <a:rPr lang="en-GB" dirty="0"/>
              <a:t>Limited models for behaviour with space charge</a:t>
            </a:r>
          </a:p>
          <a:p>
            <a:r>
              <a:rPr lang="en-GB" dirty="0" err="1"/>
              <a:t>PyHEADTAIL</a:t>
            </a:r>
            <a:r>
              <a:rPr lang="en-GB" dirty="0"/>
              <a:t> simulations with and without space charge</a:t>
            </a:r>
          </a:p>
          <a:p>
            <a:pPr lvl="1"/>
            <a:r>
              <a:rPr lang="en-GB" dirty="0"/>
              <a:t>Smaller vertical emittance beams have larger growth rates, as observed experimentally</a:t>
            </a:r>
          </a:p>
          <a:p>
            <a:r>
              <a:rPr lang="en-GB" dirty="0"/>
              <a:t>Novel features</a:t>
            </a:r>
          </a:p>
          <a:p>
            <a:pPr lvl="1"/>
            <a:r>
              <a:rPr lang="en-GB" dirty="0"/>
              <a:t>Mode dependence on tune</a:t>
            </a:r>
          </a:p>
          <a:p>
            <a:pPr lvl="1"/>
            <a:r>
              <a:rPr lang="en-US" dirty="0"/>
              <a:t>Instability over an “effective” bunch length</a:t>
            </a:r>
          </a:p>
          <a:p>
            <a:pPr lvl="1"/>
            <a:r>
              <a:rPr lang="en-US" dirty="0"/>
              <a:t>Mode structure different to theoretical predictions</a:t>
            </a:r>
          </a:p>
          <a:p>
            <a:r>
              <a:rPr lang="en-US" dirty="0"/>
              <a:t>Next steps</a:t>
            </a:r>
          </a:p>
          <a:p>
            <a:pPr lvl="1"/>
            <a:r>
              <a:rPr lang="en-US" dirty="0"/>
              <a:t>Further measurements vs intensity and distribution</a:t>
            </a:r>
          </a:p>
          <a:p>
            <a:pPr lvl="1"/>
            <a:r>
              <a:rPr lang="en-US" dirty="0"/>
              <a:t>Changes to machine tuning techniques</a:t>
            </a:r>
          </a:p>
          <a:p>
            <a:pPr lvl="1"/>
            <a:r>
              <a:rPr lang="en-US" dirty="0"/>
              <a:t>Prototype damper system developments</a:t>
            </a:r>
          </a:p>
          <a:p>
            <a:pPr lvl="1"/>
            <a:r>
              <a:rPr lang="en-US" dirty="0"/>
              <a:t>Link to impedance </a:t>
            </a:r>
            <a:r>
              <a:rPr lang="en-US" dirty="0" smtClean="0"/>
              <a:t>studies</a:t>
            </a:r>
            <a:endParaRPr lang="en-US" dirty="0"/>
          </a:p>
        </p:txBody>
      </p: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6906871" y="652462"/>
            <a:ext cx="3705649" cy="2609233"/>
            <a:chOff x="6637424" y="30136"/>
            <a:chExt cx="5531203" cy="389464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00F8F2A-0590-BA19-364D-3D5960C0A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7424" y="2124784"/>
              <a:ext cx="2707643" cy="180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A330C09-C4C2-E9C7-62BE-78A3727B1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37425" y="324784"/>
              <a:ext cx="2707643" cy="180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50CE988-F7F4-B7FC-7DE2-7BBFEF82A347}"/>
                </a:ext>
              </a:extLst>
            </p:cNvPr>
            <p:cNvSpPr txBox="1"/>
            <p:nvPr/>
          </p:nvSpPr>
          <p:spPr>
            <a:xfrm>
              <a:off x="7059738" y="30136"/>
              <a:ext cx="1775868" cy="413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676767"/>
                  </a:solidFill>
                </a:rPr>
                <a:t>10 </a:t>
              </a:r>
              <a:r>
                <a:rPr lang="el-GR" sz="1200" dirty="0">
                  <a:solidFill>
                    <a:srgbClr val="676767"/>
                  </a:solidFill>
                </a:rPr>
                <a:t>π</a:t>
              </a:r>
              <a:r>
                <a:rPr lang="en-GB" sz="1200" dirty="0">
                  <a:solidFill>
                    <a:srgbClr val="676767"/>
                  </a:solidFill>
                </a:rPr>
                <a:t> mm </a:t>
              </a:r>
              <a:r>
                <a:rPr lang="en-GB" sz="1200" dirty="0" err="1">
                  <a:solidFill>
                    <a:srgbClr val="676767"/>
                  </a:solidFill>
                </a:rPr>
                <a:t>mrad</a:t>
              </a:r>
              <a:endParaRPr lang="en-GB" sz="1200" dirty="0">
                <a:solidFill>
                  <a:srgbClr val="676767"/>
                </a:solidFill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2602677-637C-E7F7-4438-456733F858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2836" y="324784"/>
              <a:ext cx="2707643" cy="18000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07CDF22-E3E3-CC81-7E7E-FC46A456C3EA}"/>
                </a:ext>
              </a:extLst>
            </p:cNvPr>
            <p:cNvSpPr txBox="1"/>
            <p:nvPr/>
          </p:nvSpPr>
          <p:spPr>
            <a:xfrm rot="1715438">
              <a:off x="10959828" y="606909"/>
              <a:ext cx="1208796" cy="4134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solidFill>
                    <a:srgbClr val="676767"/>
                  </a:solidFill>
                </a:rPr>
                <a:t>Q</a:t>
              </a:r>
              <a:r>
                <a:rPr lang="en-GB" sz="1200" baseline="-25000" dirty="0" err="1">
                  <a:solidFill>
                    <a:srgbClr val="676767"/>
                  </a:solidFill>
                </a:rPr>
                <a:t>y</a:t>
              </a:r>
              <a:r>
                <a:rPr lang="en-GB" sz="1200" dirty="0">
                  <a:solidFill>
                    <a:srgbClr val="676767"/>
                  </a:solidFill>
                </a:rPr>
                <a:t>=3.800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5A9CA8B-619D-D454-B54D-4846124B2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32836" y="2112186"/>
              <a:ext cx="2707643" cy="18000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3CD68D-0C04-ED3B-119A-15902784D196}"/>
                </a:ext>
              </a:extLst>
            </p:cNvPr>
            <p:cNvSpPr txBox="1"/>
            <p:nvPr/>
          </p:nvSpPr>
          <p:spPr>
            <a:xfrm rot="1715438">
              <a:off x="10959831" y="2279004"/>
              <a:ext cx="1208796" cy="4134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dirty="0" err="1">
                  <a:solidFill>
                    <a:srgbClr val="676767"/>
                  </a:solidFill>
                </a:rPr>
                <a:t>Q</a:t>
              </a:r>
              <a:r>
                <a:rPr lang="en-GB" sz="1200" baseline="-25000" dirty="0" err="1">
                  <a:solidFill>
                    <a:srgbClr val="676767"/>
                  </a:solidFill>
                </a:rPr>
                <a:t>y</a:t>
              </a:r>
              <a:r>
                <a:rPr lang="en-GB" sz="1200" dirty="0">
                  <a:solidFill>
                    <a:srgbClr val="676767"/>
                  </a:solidFill>
                </a:rPr>
                <a:t>=3.810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8BFF1D0-39B9-FECB-0D9E-A8991DE4DFD9}"/>
                </a:ext>
              </a:extLst>
            </p:cNvPr>
            <p:cNvSpPr txBox="1"/>
            <p:nvPr/>
          </p:nvSpPr>
          <p:spPr>
            <a:xfrm>
              <a:off x="9748961" y="34932"/>
              <a:ext cx="1775868" cy="4134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676767"/>
                  </a:solidFill>
                </a:rPr>
                <a:t>50 </a:t>
              </a:r>
              <a:r>
                <a:rPr lang="el-GR" sz="1200" dirty="0">
                  <a:solidFill>
                    <a:srgbClr val="676767"/>
                  </a:solidFill>
                </a:rPr>
                <a:t>π</a:t>
              </a:r>
              <a:r>
                <a:rPr lang="en-GB" sz="1200" dirty="0">
                  <a:solidFill>
                    <a:srgbClr val="676767"/>
                  </a:solidFill>
                </a:rPr>
                <a:t> mm </a:t>
              </a:r>
              <a:r>
                <a:rPr lang="en-GB" sz="1200" dirty="0" err="1">
                  <a:solidFill>
                    <a:srgbClr val="676767"/>
                  </a:solidFill>
                </a:rPr>
                <a:t>mrad</a:t>
              </a:r>
              <a:endParaRPr lang="en-GB" sz="1200" dirty="0">
                <a:solidFill>
                  <a:srgbClr val="676767"/>
                </a:solidFill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A980EFA6-0C76-0633-7B80-5E7453FEB7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055" y="3849094"/>
            <a:ext cx="3398368" cy="21322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1" name="Group 20"/>
          <p:cNvGrpSpPr/>
          <p:nvPr/>
        </p:nvGrpSpPr>
        <p:grpSpPr>
          <a:xfrm>
            <a:off x="4808595" y="3295107"/>
            <a:ext cx="2951460" cy="2454374"/>
            <a:chOff x="4194423" y="4665478"/>
            <a:chExt cx="2972014" cy="2166146"/>
          </a:xfrm>
        </p:grpSpPr>
        <p:pic>
          <p:nvPicPr>
            <p:cNvPr id="19" name="Picture 18" descr="A graph with a blue line&#10;&#10;Description automatically generated">
              <a:extLst>
                <a:ext uri="{FF2B5EF4-FFF2-40B4-BE49-F238E27FC236}">
                  <a16:creationId xmlns:a16="http://schemas.microsoft.com/office/drawing/2014/main" id="{D893A1E9-94CF-5DDF-6250-B93A713B995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423" y="5265396"/>
              <a:ext cx="2972014" cy="156622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FE2DDB2-3DEF-A09F-10E1-BDE0FE3E6EC6}"/>
                </a:ext>
              </a:extLst>
            </p:cNvPr>
            <p:cNvSpPr txBox="1"/>
            <p:nvPr/>
          </p:nvSpPr>
          <p:spPr>
            <a:xfrm>
              <a:off x="4908042" y="4665478"/>
              <a:ext cx="1749391" cy="570429"/>
            </a:xfrm>
            <a:prstGeom prst="rect">
              <a:avLst/>
            </a:prstGeom>
            <a:solidFill>
              <a:schemeClr val="bg1"/>
            </a:solidFill>
            <a:effectLst>
              <a:softEdge rad="2540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676767"/>
                  </a:solidFill>
                </a:rPr>
                <a:t>Low-frequency, narrowband impedance</a:t>
              </a: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2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ISIS R&amp;D - </a:t>
            </a:r>
            <a:r>
              <a:rPr lang="en-GB" dirty="0"/>
              <a:t>Head-Tail </a:t>
            </a:r>
            <a:r>
              <a:rPr lang="en-GB" dirty="0" smtClean="0"/>
              <a:t>Predictions </a:t>
            </a:r>
            <a:br>
              <a:rPr lang="en-GB" dirty="0" smtClean="0"/>
            </a:br>
            <a:r>
              <a:rPr lang="en-GB" dirty="0">
                <a:solidFill>
                  <a:srgbClr val="FF9D1B"/>
                </a:solidFill>
              </a:rPr>
              <a:t>(Dave </a:t>
            </a:r>
            <a:r>
              <a:rPr lang="en-GB" dirty="0" err="1">
                <a:solidFill>
                  <a:srgbClr val="FF9D1B"/>
                </a:solidFill>
              </a:rPr>
              <a:t>Posthuma</a:t>
            </a:r>
            <a:r>
              <a:rPr lang="en-GB" dirty="0">
                <a:solidFill>
                  <a:srgbClr val="FF9D1B"/>
                </a:solidFill>
              </a:rPr>
              <a:t> de Boer, JAI Student)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5110163" cy="435133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Benchmarking of </a:t>
            </a:r>
            <a:r>
              <a:rPr lang="en-GB" dirty="0" err="1"/>
              <a:t>Vlasov</a:t>
            </a:r>
            <a:r>
              <a:rPr lang="en-GB" dirty="0"/>
              <a:t> solver, </a:t>
            </a:r>
            <a:r>
              <a:rPr lang="en-GB" dirty="0" err="1"/>
              <a:t>PyTMCI</a:t>
            </a:r>
            <a:r>
              <a:rPr lang="en-GB" dirty="0"/>
              <a:t> has been performed.</a:t>
            </a:r>
          </a:p>
          <a:p>
            <a:r>
              <a:rPr lang="en-GB" dirty="0"/>
              <a:t>Two impedance models developed, based on RF screen resonators and resistive wall.</a:t>
            </a:r>
          </a:p>
          <a:p>
            <a:r>
              <a:rPr lang="en-GB" dirty="0"/>
              <a:t>In both cases, predicted growth time match observed order-of-magnitude.</a:t>
            </a:r>
          </a:p>
          <a:p>
            <a:r>
              <a:rPr lang="en-GB" dirty="0"/>
              <a:t>CST models have a simplified geometry. Resonator parameters must still be confirmed, but currently believe these screens are primarily responsible for head-tail instability at ISIS. </a:t>
            </a:r>
          </a:p>
          <a:p>
            <a:r>
              <a:rPr lang="en-GB" dirty="0"/>
              <a:t>Refinement of impedance model required and further experimental verification. </a:t>
            </a:r>
          </a:p>
          <a:p>
            <a:r>
              <a:rPr lang="en-GB" dirty="0"/>
              <a:t>Mitigation methods under investigation.</a:t>
            </a:r>
          </a:p>
          <a:p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AFA2E3-893A-5C50-5F6F-5C54289AD980}"/>
              </a:ext>
            </a:extLst>
          </p:cNvPr>
          <p:cNvGrpSpPr/>
          <p:nvPr/>
        </p:nvGrpSpPr>
        <p:grpSpPr>
          <a:xfrm>
            <a:off x="6468566" y="4460420"/>
            <a:ext cx="4371986" cy="1634251"/>
            <a:chOff x="6035741" y="3843836"/>
            <a:chExt cx="5825439" cy="217755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73A8358-B6D7-7DE8-F72C-A28B79D6A9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66820" y="3843836"/>
              <a:ext cx="2894360" cy="2117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211E1A4-9A42-EBD2-ECD4-C96C419C18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5741" y="3903681"/>
              <a:ext cx="2747922" cy="2117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A15CC7B-5890-C830-5A70-7BB96EFC9286}"/>
              </a:ext>
            </a:extLst>
          </p:cNvPr>
          <p:cNvSpPr txBox="1"/>
          <p:nvPr/>
        </p:nvSpPr>
        <p:spPr>
          <a:xfrm>
            <a:off x="7320544" y="1873992"/>
            <a:ext cx="26394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 smtClean="0">
                <a:solidFill>
                  <a:srgbClr val="676767"/>
                </a:solidFill>
              </a:rPr>
              <a:t>Mode-3</a:t>
            </a:r>
            <a:r>
              <a:rPr lang="en-GB" dirty="0">
                <a:solidFill>
                  <a:srgbClr val="676767"/>
                </a:solidFill>
              </a:rPr>
              <a:t>, 𝜏</a:t>
            </a:r>
            <a:r>
              <a:rPr lang="en-US" dirty="0">
                <a:solidFill>
                  <a:srgbClr val="676767"/>
                </a:solidFill>
              </a:rPr>
              <a:t>≈</a:t>
            </a:r>
            <a:r>
              <a:rPr lang="en-GB" dirty="0">
                <a:solidFill>
                  <a:srgbClr val="676767"/>
                </a:solidFill>
              </a:rPr>
              <a:t>440 µs.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802855-679A-EAFC-4DCC-74460453F4F6}"/>
              </a:ext>
            </a:extLst>
          </p:cNvPr>
          <p:cNvSpPr txBox="1"/>
          <p:nvPr/>
        </p:nvSpPr>
        <p:spPr>
          <a:xfrm>
            <a:off x="7320544" y="4008842"/>
            <a:ext cx="3456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dirty="0">
                <a:solidFill>
                  <a:srgbClr val="676767"/>
                </a:solidFill>
              </a:rPr>
              <a:t>Mode-1, 𝜏≈175 µs.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DAB479F-717B-51B9-C50D-773130ACA848}"/>
              </a:ext>
            </a:extLst>
          </p:cNvPr>
          <p:cNvGrpSpPr/>
          <p:nvPr/>
        </p:nvGrpSpPr>
        <p:grpSpPr>
          <a:xfrm>
            <a:off x="6411492" y="2294217"/>
            <a:ext cx="4429061" cy="1631250"/>
            <a:chOff x="6035742" y="693867"/>
            <a:chExt cx="5749861" cy="2117709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72B6B65-659B-B738-9A99-DED2B5A478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5742" y="693870"/>
              <a:ext cx="2747921" cy="21177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28D6239-4318-B806-23FA-EE77F06090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1240" y="693867"/>
              <a:ext cx="2894363" cy="2117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68B78B7-EE78-5661-B331-B1D256A035ED}"/>
              </a:ext>
            </a:extLst>
          </p:cNvPr>
          <p:cNvGrpSpPr/>
          <p:nvPr/>
        </p:nvGrpSpPr>
        <p:grpSpPr>
          <a:xfrm>
            <a:off x="6468566" y="186462"/>
            <a:ext cx="4371986" cy="1640046"/>
            <a:chOff x="6290185" y="-105917"/>
            <a:chExt cx="5925764" cy="222290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B949ECF-07E7-C301-62E7-95FA62A3E347}"/>
                </a:ext>
              </a:extLst>
            </p:cNvPr>
            <p:cNvGrpSpPr/>
            <p:nvPr/>
          </p:nvGrpSpPr>
          <p:grpSpPr>
            <a:xfrm>
              <a:off x="9354555" y="-75873"/>
              <a:ext cx="2861394" cy="2192864"/>
              <a:chOff x="6557229" y="204203"/>
              <a:chExt cx="2861394" cy="2192864"/>
            </a:xfrm>
          </p:grpSpPr>
          <p:pic>
            <p:nvPicPr>
              <p:cNvPr id="18" name="Picture 17" descr="A graph of a graph of a wave&#10;&#10;Description automatically generated with medium confidence">
                <a:extLst>
                  <a:ext uri="{FF2B5EF4-FFF2-40B4-BE49-F238E27FC236}">
                    <a16:creationId xmlns:a16="http://schemas.microsoft.com/office/drawing/2014/main" id="{D625CA04-E509-CF7C-7D45-63D360EC14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557229" y="495813"/>
                <a:ext cx="2582389" cy="1901254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BCBBD6F-A545-0011-81F2-FBE7ED4B3782}"/>
                  </a:ext>
                </a:extLst>
              </p:cNvPr>
              <p:cNvSpPr txBox="1"/>
              <p:nvPr/>
            </p:nvSpPr>
            <p:spPr>
              <a:xfrm>
                <a:off x="8063989" y="549602"/>
                <a:ext cx="1354634" cy="45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676767"/>
                    </a:solidFill>
                  </a:rPr>
                  <a:t>𝜏 = 76 µs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1CE50CF-9912-9410-DE50-8284586603A1}"/>
                  </a:ext>
                </a:extLst>
              </p:cNvPr>
              <p:cNvSpPr txBox="1"/>
              <p:nvPr/>
            </p:nvSpPr>
            <p:spPr>
              <a:xfrm>
                <a:off x="7576312" y="204203"/>
                <a:ext cx="1075627" cy="375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err="1">
                    <a:solidFill>
                      <a:srgbClr val="676767"/>
                    </a:solidFill>
                  </a:rPr>
                  <a:t>PyTMCI</a:t>
                </a:r>
                <a:endParaRPr lang="en-GB" sz="1200" dirty="0">
                  <a:solidFill>
                    <a:srgbClr val="676767"/>
                  </a:solidFill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B0E42D1-D805-CF26-C3A9-150E03736DAD}"/>
                </a:ext>
              </a:extLst>
            </p:cNvPr>
            <p:cNvGrpSpPr/>
            <p:nvPr/>
          </p:nvGrpSpPr>
          <p:grpSpPr>
            <a:xfrm>
              <a:off x="6290185" y="-105917"/>
              <a:ext cx="2903298" cy="2209836"/>
              <a:chOff x="9256962" y="187231"/>
              <a:chExt cx="2903298" cy="2209836"/>
            </a:xfrm>
          </p:grpSpPr>
          <p:pic>
            <p:nvPicPr>
              <p:cNvPr id="15" name="Picture 14" descr="A graph of a graph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F23E9758-842A-9EB5-DD79-280349F2A8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256962" y="495812"/>
                <a:ext cx="2582391" cy="1901255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055A5DD-2293-BEE2-BC72-7DAF71A25FE5}"/>
                  </a:ext>
                </a:extLst>
              </p:cNvPr>
              <p:cNvSpPr txBox="1"/>
              <p:nvPr/>
            </p:nvSpPr>
            <p:spPr>
              <a:xfrm>
                <a:off x="10758024" y="549602"/>
                <a:ext cx="1402236" cy="45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>
                    <a:solidFill>
                      <a:srgbClr val="676767"/>
                    </a:solidFill>
                  </a:rPr>
                  <a:t>𝜏 = 72 µs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FE057D-6118-1BF7-FB34-D9BF3292E3C8}"/>
                  </a:ext>
                </a:extLst>
              </p:cNvPr>
              <p:cNvSpPr txBox="1"/>
              <p:nvPr/>
            </p:nvSpPr>
            <p:spPr>
              <a:xfrm>
                <a:off x="9972146" y="187231"/>
                <a:ext cx="1571755" cy="375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err="1">
                    <a:solidFill>
                      <a:srgbClr val="676767"/>
                    </a:solidFill>
                  </a:rPr>
                  <a:t>PyHEADTAIL</a:t>
                </a:r>
                <a:endParaRPr lang="en-GB" sz="1200" dirty="0">
                  <a:solidFill>
                    <a:srgbClr val="676767"/>
                  </a:solidFill>
                </a:endParaRPr>
              </a:p>
            </p:txBody>
          </p:sp>
        </p:grpSp>
      </p:grp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1680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ISIS R&amp;D - </a:t>
            </a:r>
            <a:r>
              <a:rPr lang="en-GB" dirty="0"/>
              <a:t>RF Screen </a:t>
            </a:r>
            <a:r>
              <a:rPr lang="en-GB" dirty="0" smtClean="0"/>
              <a:t>Impedance </a:t>
            </a:r>
            <a:br>
              <a:rPr lang="en-GB" dirty="0" smtClean="0"/>
            </a:br>
            <a:r>
              <a:rPr lang="en-GB" dirty="0">
                <a:solidFill>
                  <a:srgbClr val="FF9D1B"/>
                </a:solidFill>
              </a:rPr>
              <a:t>(Dave </a:t>
            </a:r>
            <a:r>
              <a:rPr lang="en-GB" dirty="0" err="1">
                <a:solidFill>
                  <a:srgbClr val="FF9D1B"/>
                </a:solidFill>
              </a:rPr>
              <a:t>Posthuma</a:t>
            </a:r>
            <a:r>
              <a:rPr lang="en-GB" dirty="0">
                <a:solidFill>
                  <a:srgbClr val="FF9D1B"/>
                </a:solidFill>
              </a:rPr>
              <a:t> de Boer, JAI Student)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1304925"/>
            <a:ext cx="6434138" cy="4351338"/>
          </a:xfrm>
        </p:spPr>
        <p:txBody>
          <a:bodyPr>
            <a:normAutofit/>
          </a:bodyPr>
          <a:lstStyle/>
          <a:p>
            <a:r>
              <a:rPr lang="en-GB" sz="1600" dirty="0"/>
              <a:t>Simulations of RF screens have been extended to include coupling capacitors.</a:t>
            </a:r>
          </a:p>
          <a:p>
            <a:r>
              <a:rPr lang="en-GB" sz="1600" dirty="0"/>
              <a:t>Predicted very large, low-frequency resonant impedances.</a:t>
            </a:r>
          </a:p>
          <a:p>
            <a:r>
              <a:rPr lang="en-GB" sz="1600" dirty="0"/>
              <a:t>Peak in real part of transverse impedance measured at almost exactly predicted frequency, but with lower magnitude and wider. </a:t>
            </a:r>
          </a:p>
          <a:p>
            <a:r>
              <a:rPr lang="en-GB" sz="1600" dirty="0"/>
              <a:t>Similar structures present in other RCS’s. Discussions are ongoing.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F492BDC-9FBB-97B7-43A6-553D51F44DF0}"/>
              </a:ext>
            </a:extLst>
          </p:cNvPr>
          <p:cNvGrpSpPr/>
          <p:nvPr/>
        </p:nvGrpSpPr>
        <p:grpSpPr>
          <a:xfrm>
            <a:off x="883261" y="3236106"/>
            <a:ext cx="4676026" cy="2466188"/>
            <a:chOff x="6964677" y="962812"/>
            <a:chExt cx="4676026" cy="246618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07ED0E5-0F01-C83D-8010-2FF15D9C2F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64677" y="962812"/>
              <a:ext cx="2483225" cy="246618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DA7837B-4679-E0FB-A0C0-8DA36ED42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71147" y="962812"/>
              <a:ext cx="2069556" cy="2466188"/>
            </a:xfrm>
            <a:prstGeom prst="rect">
              <a:avLst/>
            </a:prstGeom>
          </p:spPr>
        </p:pic>
      </p:grp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13B6189-6DEF-1DF6-ADDB-997EAD0CDC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036" y="161860"/>
            <a:ext cx="3868705" cy="2857566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3748300A-5DAB-8AF1-FE31-44C385330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920" y="3100381"/>
            <a:ext cx="4497821" cy="2977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0E783-1DE5-46C4-801B-4D5BA5A6FE91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SIS PowerPoint template_ModeratRoboto_JAI.potx" id="{161EFC85-C4F9-44EB-A288-72F7B3BA129F}" vid="{CFD2310D-001E-492A-BDCD-74688BF279DB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SIS PowerPoint template_ModeratRoboto_JAI.potx" id="{161EFC85-C4F9-44EB-A288-72F7B3BA129F}" vid="{A244B4F8-C0D4-46BC-B80C-74AA7A023A6F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SIS PowerPoint template_ModeratRoboto_JAI.potx" id="{161EFC85-C4F9-44EB-A288-72F7B3BA129F}" vid="{09759E8A-824E-44FE-A11F-E6DD44B0FB92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ISIS STFC">
      <a:majorFont>
        <a:latin typeface="Moderat Medium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SIS PowerPoint template_ModeratRoboto_JAI.potx" id="{161EFC85-C4F9-44EB-A288-72F7B3BA129F}" vid="{903E3FF1-33CD-419B-A46D-89AEA404066F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5ab27e5c-1d20-493c-90c9-b16c2726ba8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94B87F3768BD4397DF6C0332BAA8CA" ma:contentTypeVersion="8" ma:contentTypeDescription="Create a new document." ma:contentTypeScope="" ma:versionID="54a95ba24aa3814eae266a63f38e5b68">
  <xsd:schema xmlns:xsd="http://www.w3.org/2001/XMLSchema" xmlns:xs="http://www.w3.org/2001/XMLSchema" xmlns:p="http://schemas.microsoft.com/office/2006/metadata/properties" xmlns:ns3="5ab27e5c-1d20-493c-90c9-b16c2726ba81" xmlns:ns4="4ac2f64d-3a7a-4497-8633-9013ee538d29" targetNamespace="http://schemas.microsoft.com/office/2006/metadata/properties" ma:root="true" ma:fieldsID="bbb40687fa3ca59b5b75c7327757a1ad" ns3:_="" ns4:_="">
    <xsd:import namespace="5ab27e5c-1d20-493c-90c9-b16c2726ba81"/>
    <xsd:import namespace="4ac2f64d-3a7a-4497-8633-9013ee538d2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b27e5c-1d20-493c-90c9-b16c2726ba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c2f64d-3a7a-4497-8633-9013ee538d29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62D15E-264E-46BA-8227-F78B9A4A718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5ab27e5c-1d20-493c-90c9-b16c2726ba81"/>
    <ds:schemaRef ds:uri="4ac2f64d-3a7a-4497-8633-9013ee538d2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B8F5E0-6443-4F3B-85F5-E23BF401A0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CC62A9-3967-4CCD-8CCF-D05B3B69DF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b27e5c-1d20-493c-90c9-b16c2726ba81"/>
    <ds:schemaRef ds:uri="4ac2f64d-3a7a-4497-8633-9013ee538d2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ISIS PowerPoint template_ModeratRoboto_JAI</Template>
  <TotalTime>6839</TotalTime>
  <Words>2230</Words>
  <Application>Microsoft Office PowerPoint</Application>
  <PresentationFormat>Widescreen</PresentationFormat>
  <Paragraphs>344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Calibri</vt:lpstr>
      <vt:lpstr>Wingdings</vt:lpstr>
      <vt:lpstr>Verdana</vt:lpstr>
      <vt:lpstr>Moderat Medium</vt:lpstr>
      <vt:lpstr>Cambria Math</vt:lpstr>
      <vt:lpstr>Roboto</vt:lpstr>
      <vt:lpstr>Cambria</vt:lpstr>
      <vt:lpstr>Arial</vt:lpstr>
      <vt:lpstr>1_Title slide</vt:lpstr>
      <vt:lpstr>2_Triangles</vt:lpstr>
      <vt:lpstr>3_Pattern</vt:lpstr>
      <vt:lpstr>4_Blank Layouts</vt:lpstr>
      <vt:lpstr>Intense Hadron Beams at ISIS</vt:lpstr>
      <vt:lpstr>Contents</vt:lpstr>
      <vt:lpstr>PowerPoint Presentation</vt:lpstr>
      <vt:lpstr>The ISIS Facility</vt:lpstr>
      <vt:lpstr>The ISIS RCS</vt:lpstr>
      <vt:lpstr>ISIS R&amp;D – Beam Instability Studies  (Rob Williamson, JAI Lecturer &amp; Former Student, David Posthuma de Boer, JAI Student)</vt:lpstr>
      <vt:lpstr>ISIS R&amp;D – Beam Instability Studies  (Rob Williamson, JAI Lecturer &amp; Former Student)</vt:lpstr>
      <vt:lpstr>ISIS R&amp;D - Head-Tail Predictions  (Dave Posthuma de Boer, JAI Student)</vt:lpstr>
      <vt:lpstr>ISIS R&amp;D - RF Screen Impedance  (Dave Posthuma de Boer, JAI Student)</vt:lpstr>
      <vt:lpstr>ISIS-II Megawatt Upgrade</vt:lpstr>
      <vt:lpstr>ISIS-II Megawatt Upgrade – “Conventional” Rings</vt:lpstr>
      <vt:lpstr>ISIS-II Megawatt Upgrade – “Conventional” Rings R&amp;D</vt:lpstr>
      <vt:lpstr>ISIS-II Environmental Impact Evaluation (Hannah Wakeling, JAI Post-doc)</vt:lpstr>
      <vt:lpstr>ISIS-II Environmental Impact Evaluation (Hannah Wakeling, JAI Post-doc)</vt:lpstr>
      <vt:lpstr>ISIS-II Megawatt Upgrade – Fixed Field Accelerator Option</vt:lpstr>
      <vt:lpstr>ISIS-II Megawatt Upgrade – FETS FFA </vt:lpstr>
      <vt:lpstr>ISIS-II FFA Option: vFFA Studies (Max Topp-Mugglestone)</vt:lpstr>
      <vt:lpstr>ISIS-II FFA Option: Beam Stacking Studies (Carl Jolly, JAI Student)</vt:lpstr>
      <vt:lpstr>ISIS-II FFA Option: Beam Stacking Studies (Carl Jolly, JAI Student)</vt:lpstr>
      <vt:lpstr>IBEX 2.0 (Jake Flowerdew, Former JAI Student)</vt:lpstr>
      <vt:lpstr>IBEX 2.0 (Jake Flowerdew, Former JAI Student)</vt:lpstr>
      <vt:lpstr>IBEX 2.0 (Jake Flowerdew, Former JAI Student)</vt:lpstr>
      <vt:lpstr>Summary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Intense Hadron Beams @ ISIS</dc:title>
  <dc:creator>Kyle, Billy (STFC,RAL,ISIS)</dc:creator>
  <cp:lastModifiedBy>Kyle, Billy (STFC,RAL,ISIS)</cp:lastModifiedBy>
  <cp:revision>61</cp:revision>
  <dcterms:created xsi:type="dcterms:W3CDTF">2024-04-06T10:14:04Z</dcterms:created>
  <dcterms:modified xsi:type="dcterms:W3CDTF">2024-04-15T08:25:06Z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0x0101007194B87F3768BD4397DF6C0332BAA8CA</vt:lpwstr>
  </property>
  <property fmtid="{D5CDD505-2E9C-101B-9397-08002B2CF9AE}" pid="3" name="MediaServiceImageTags">
    <vt:lpwstr/>
  </property>
</Properties>
</file>