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5"/>
  </p:notesMasterIdLst>
  <p:sldIdLst>
    <p:sldId id="256" r:id="rId5"/>
    <p:sldId id="258" r:id="rId6"/>
    <p:sldId id="259" r:id="rId7"/>
    <p:sldId id="261" r:id="rId8"/>
    <p:sldId id="265" r:id="rId9"/>
    <p:sldId id="260" r:id="rId10"/>
    <p:sldId id="262" r:id="rId11"/>
    <p:sldId id="263" r:id="rId12"/>
    <p:sldId id="274" r:id="rId13"/>
    <p:sldId id="273" r:id="rId14"/>
    <p:sldId id="266" r:id="rId15"/>
    <p:sldId id="267" r:id="rId16"/>
    <p:sldId id="268" r:id="rId17"/>
    <p:sldId id="269" r:id="rId18"/>
    <p:sldId id="270" r:id="rId19"/>
    <p:sldId id="272" r:id="rId20"/>
    <p:sldId id="271" r:id="rId21"/>
    <p:sldId id="275" r:id="rId22"/>
    <p:sldId id="276" r:id="rId23"/>
    <p:sldId id="277" r:id="rId24"/>
  </p:sldIdLst>
  <p:sldSz cx="12192000" cy="6858000"/>
  <p:notesSz cx="9872663"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rrison, Andrew (DLSLtd,RAL,CEO)" initials="HA(" lastIdx="2" clrIdx="0">
    <p:extLst>
      <p:ext uri="{19B8F6BF-5375-455C-9EA6-DF929625EA0E}">
        <p15:presenceInfo xmlns:p15="http://schemas.microsoft.com/office/powerpoint/2012/main" userId="S::andrew.harrison@diamond.ac.uk::cbc88a90-b110-41e2-a069-18a49e6e3433" providerId="AD"/>
      </p:ext>
    </p:extLst>
  </p:cmAuthor>
  <p:cmAuthor id="2" name="Walker, Richard (DLSLtd,RAL,TEC)" initials="RPW" lastIdx="9" clrIdx="1">
    <p:extLst>
      <p:ext uri="{19B8F6BF-5375-455C-9EA6-DF929625EA0E}">
        <p15:presenceInfo xmlns:p15="http://schemas.microsoft.com/office/powerpoint/2012/main" userId="Walker, Richard (DLSLtd,RAL,TEC)" providerId="None"/>
      </p:ext>
    </p:extLst>
  </p:cmAuthor>
  <p:cmAuthor id="3" name="Ward, Andrea (DLSLtd,RAL,FCS)" initials="WA(" lastIdx="2" clrIdx="2">
    <p:extLst>
      <p:ext uri="{19B8F6BF-5375-455C-9EA6-DF929625EA0E}">
        <p15:presenceInfo xmlns:p15="http://schemas.microsoft.com/office/powerpoint/2012/main" userId="S::andrea.ward@diamond.ac.uk::cbd0f11d-7c28-4333-8149-d74bc4ff152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8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064DC9-1C0D-4DA9-8232-CA695F1E67E9}" v="20" dt="2024-04-04T12:11:24.578"/>
    <p1510:client id="{EBCCE43B-E57D-4C03-BFAC-0084834D4693}" v="3" dt="2024-04-04T11:05:57.8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29"/>
    <p:restoredTop sz="94694"/>
  </p:normalViewPr>
  <p:slideViewPr>
    <p:cSldViewPr snapToGrid="0" snapToObjects="1">
      <p:cViewPr varScale="1">
        <p:scale>
          <a:sx n="119" d="100"/>
          <a:sy n="119" d="100"/>
        </p:scale>
        <p:origin x="222"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n, Ian (DLSLtd,RAL,TEC)" userId="115fc887-d2f4-40cb-b8cf-b841e9c05e83" providerId="ADAL" clId="{CA064DC9-1C0D-4DA9-8232-CA695F1E67E9}"/>
    <pc:docChg chg="undo custSel modSld">
      <pc:chgData name="Martin, Ian (DLSLtd,RAL,TEC)" userId="115fc887-d2f4-40cb-b8cf-b841e9c05e83" providerId="ADAL" clId="{CA064DC9-1C0D-4DA9-8232-CA695F1E67E9}" dt="2024-04-04T12:44:45.743" v="479" actId="20577"/>
      <pc:docMkLst>
        <pc:docMk/>
      </pc:docMkLst>
      <pc:sldChg chg="modSp mod">
        <pc:chgData name="Martin, Ian (DLSLtd,RAL,TEC)" userId="115fc887-d2f4-40cb-b8cf-b841e9c05e83" providerId="ADAL" clId="{CA064DC9-1C0D-4DA9-8232-CA695F1E67E9}" dt="2024-04-04T11:46:51.474" v="9" actId="1038"/>
        <pc:sldMkLst>
          <pc:docMk/>
          <pc:sldMk cId="2775385816" sldId="258"/>
        </pc:sldMkLst>
        <pc:spChg chg="mod">
          <ac:chgData name="Martin, Ian (DLSLtd,RAL,TEC)" userId="115fc887-d2f4-40cb-b8cf-b841e9c05e83" providerId="ADAL" clId="{CA064DC9-1C0D-4DA9-8232-CA695F1E67E9}" dt="2024-04-04T11:46:51.474" v="9" actId="1038"/>
          <ac:spMkLst>
            <pc:docMk/>
            <pc:sldMk cId="2775385816" sldId="258"/>
            <ac:spMk id="6" creationId="{20BBD3AD-2F88-B45A-73E8-2C929068C1D7}"/>
          </ac:spMkLst>
        </pc:spChg>
      </pc:sldChg>
      <pc:sldChg chg="modSp mod">
        <pc:chgData name="Martin, Ian (DLSLtd,RAL,TEC)" userId="115fc887-d2f4-40cb-b8cf-b841e9c05e83" providerId="ADAL" clId="{CA064DC9-1C0D-4DA9-8232-CA695F1E67E9}" dt="2024-04-04T12:43:01.592" v="400" actId="13926"/>
        <pc:sldMkLst>
          <pc:docMk/>
          <pc:sldMk cId="3668716229" sldId="260"/>
        </pc:sldMkLst>
        <pc:spChg chg="mod">
          <ac:chgData name="Martin, Ian (DLSLtd,RAL,TEC)" userId="115fc887-d2f4-40cb-b8cf-b841e9c05e83" providerId="ADAL" clId="{CA064DC9-1C0D-4DA9-8232-CA695F1E67E9}" dt="2024-04-04T12:43:01.592" v="400" actId="13926"/>
          <ac:spMkLst>
            <pc:docMk/>
            <pc:sldMk cId="3668716229" sldId="260"/>
            <ac:spMk id="4" creationId="{7E666EA1-5C30-9F9C-8A76-90B1935445B0}"/>
          </ac:spMkLst>
        </pc:spChg>
      </pc:sldChg>
      <pc:sldChg chg="modSp mod">
        <pc:chgData name="Martin, Ian (DLSLtd,RAL,TEC)" userId="115fc887-d2f4-40cb-b8cf-b841e9c05e83" providerId="ADAL" clId="{CA064DC9-1C0D-4DA9-8232-CA695F1E67E9}" dt="2024-04-04T11:48:44.981" v="10" actId="167"/>
        <pc:sldMkLst>
          <pc:docMk/>
          <pc:sldMk cId="2589877358" sldId="262"/>
        </pc:sldMkLst>
        <pc:picChg chg="ord">
          <ac:chgData name="Martin, Ian (DLSLtd,RAL,TEC)" userId="115fc887-d2f4-40cb-b8cf-b841e9c05e83" providerId="ADAL" clId="{CA064DC9-1C0D-4DA9-8232-CA695F1E67E9}" dt="2024-04-04T11:48:44.981" v="10" actId="167"/>
          <ac:picMkLst>
            <pc:docMk/>
            <pc:sldMk cId="2589877358" sldId="262"/>
            <ac:picMk id="18" creationId="{25A52A0C-544C-BDDA-73D8-1DB141BCC518}"/>
          </ac:picMkLst>
        </pc:picChg>
      </pc:sldChg>
      <pc:sldChg chg="modSp mod">
        <pc:chgData name="Martin, Ian (DLSLtd,RAL,TEC)" userId="115fc887-d2f4-40cb-b8cf-b841e9c05e83" providerId="ADAL" clId="{CA064DC9-1C0D-4DA9-8232-CA695F1E67E9}" dt="2024-04-04T11:52:41.174" v="79" actId="1038"/>
        <pc:sldMkLst>
          <pc:docMk/>
          <pc:sldMk cId="1939402742" sldId="267"/>
        </pc:sldMkLst>
        <pc:spChg chg="mod">
          <ac:chgData name="Martin, Ian (DLSLtd,RAL,TEC)" userId="115fc887-d2f4-40cb-b8cf-b841e9c05e83" providerId="ADAL" clId="{CA064DC9-1C0D-4DA9-8232-CA695F1E67E9}" dt="2024-04-04T11:52:32.630" v="66" actId="14100"/>
          <ac:spMkLst>
            <pc:docMk/>
            <pc:sldMk cId="1939402742" sldId="267"/>
            <ac:spMk id="10" creationId="{58E21FA6-A766-DD95-8A19-2C6453D4FBE5}"/>
          </ac:spMkLst>
        </pc:spChg>
        <pc:spChg chg="mod">
          <ac:chgData name="Martin, Ian (DLSLtd,RAL,TEC)" userId="115fc887-d2f4-40cb-b8cf-b841e9c05e83" providerId="ADAL" clId="{CA064DC9-1C0D-4DA9-8232-CA695F1E67E9}" dt="2024-04-04T11:52:41.174" v="79" actId="1038"/>
          <ac:spMkLst>
            <pc:docMk/>
            <pc:sldMk cId="1939402742" sldId="267"/>
            <ac:spMk id="12" creationId="{239955ED-CBD7-B575-52AC-C3B3B85DDCB9}"/>
          </ac:spMkLst>
        </pc:spChg>
        <pc:spChg chg="mod">
          <ac:chgData name="Martin, Ian (DLSLtd,RAL,TEC)" userId="115fc887-d2f4-40cb-b8cf-b841e9c05e83" providerId="ADAL" clId="{CA064DC9-1C0D-4DA9-8232-CA695F1E67E9}" dt="2024-04-04T11:52:41.174" v="79" actId="1038"/>
          <ac:spMkLst>
            <pc:docMk/>
            <pc:sldMk cId="1939402742" sldId="267"/>
            <ac:spMk id="15" creationId="{52344D3F-F05D-4CBE-AA26-AAE904581F99}"/>
          </ac:spMkLst>
        </pc:spChg>
        <pc:spChg chg="mod">
          <ac:chgData name="Martin, Ian (DLSLtd,RAL,TEC)" userId="115fc887-d2f4-40cb-b8cf-b841e9c05e83" providerId="ADAL" clId="{CA064DC9-1C0D-4DA9-8232-CA695F1E67E9}" dt="2024-04-04T11:52:41.174" v="79" actId="1038"/>
          <ac:spMkLst>
            <pc:docMk/>
            <pc:sldMk cId="1939402742" sldId="267"/>
            <ac:spMk id="26" creationId="{64BB83B1-0935-F395-53E5-F3F70868A8BC}"/>
          </ac:spMkLst>
        </pc:spChg>
        <pc:spChg chg="mod">
          <ac:chgData name="Martin, Ian (DLSLtd,RAL,TEC)" userId="115fc887-d2f4-40cb-b8cf-b841e9c05e83" providerId="ADAL" clId="{CA064DC9-1C0D-4DA9-8232-CA695F1E67E9}" dt="2024-04-04T11:52:41.174" v="79" actId="1038"/>
          <ac:spMkLst>
            <pc:docMk/>
            <pc:sldMk cId="1939402742" sldId="267"/>
            <ac:spMk id="27" creationId="{4F3A2C74-F57A-CA12-0DD2-7DB2254FC550}"/>
          </ac:spMkLst>
        </pc:spChg>
        <pc:spChg chg="mod">
          <ac:chgData name="Martin, Ian (DLSLtd,RAL,TEC)" userId="115fc887-d2f4-40cb-b8cf-b841e9c05e83" providerId="ADAL" clId="{CA064DC9-1C0D-4DA9-8232-CA695F1E67E9}" dt="2024-04-04T11:52:41.174" v="79" actId="1038"/>
          <ac:spMkLst>
            <pc:docMk/>
            <pc:sldMk cId="1939402742" sldId="267"/>
            <ac:spMk id="28" creationId="{EF29C220-CDDF-7BBB-C5EC-D862B546755B}"/>
          </ac:spMkLst>
        </pc:spChg>
        <pc:spChg chg="mod">
          <ac:chgData name="Martin, Ian (DLSLtd,RAL,TEC)" userId="115fc887-d2f4-40cb-b8cf-b841e9c05e83" providerId="ADAL" clId="{CA064DC9-1C0D-4DA9-8232-CA695F1E67E9}" dt="2024-04-04T11:52:41.174" v="79" actId="1038"/>
          <ac:spMkLst>
            <pc:docMk/>
            <pc:sldMk cId="1939402742" sldId="267"/>
            <ac:spMk id="29" creationId="{418D3BC1-AF7F-2014-470E-5C0A11CE5AD7}"/>
          </ac:spMkLst>
        </pc:spChg>
        <pc:spChg chg="mod">
          <ac:chgData name="Martin, Ian (DLSLtd,RAL,TEC)" userId="115fc887-d2f4-40cb-b8cf-b841e9c05e83" providerId="ADAL" clId="{CA064DC9-1C0D-4DA9-8232-CA695F1E67E9}" dt="2024-04-04T11:52:41.174" v="79" actId="1038"/>
          <ac:spMkLst>
            <pc:docMk/>
            <pc:sldMk cId="1939402742" sldId="267"/>
            <ac:spMk id="30" creationId="{4A1745DD-1904-B99D-6384-EE11CC36EFD7}"/>
          </ac:spMkLst>
        </pc:spChg>
        <pc:picChg chg="mod">
          <ac:chgData name="Martin, Ian (DLSLtd,RAL,TEC)" userId="115fc887-d2f4-40cb-b8cf-b841e9c05e83" providerId="ADAL" clId="{CA064DC9-1C0D-4DA9-8232-CA695F1E67E9}" dt="2024-04-04T11:52:41.174" v="79" actId="1038"/>
          <ac:picMkLst>
            <pc:docMk/>
            <pc:sldMk cId="1939402742" sldId="267"/>
            <ac:picMk id="11" creationId="{8D63CCF6-B2D0-4D76-8DD6-5336E6E2300C}"/>
          </ac:picMkLst>
        </pc:picChg>
        <pc:picChg chg="mod">
          <ac:chgData name="Martin, Ian (DLSLtd,RAL,TEC)" userId="115fc887-d2f4-40cb-b8cf-b841e9c05e83" providerId="ADAL" clId="{CA064DC9-1C0D-4DA9-8232-CA695F1E67E9}" dt="2024-04-04T11:52:41.174" v="79" actId="1038"/>
          <ac:picMkLst>
            <pc:docMk/>
            <pc:sldMk cId="1939402742" sldId="267"/>
            <ac:picMk id="19" creationId="{9ACD1F1D-8AF6-1967-68EE-E8FD6EF0E674}"/>
          </ac:picMkLst>
        </pc:picChg>
        <pc:cxnChg chg="mod">
          <ac:chgData name="Martin, Ian (DLSLtd,RAL,TEC)" userId="115fc887-d2f4-40cb-b8cf-b841e9c05e83" providerId="ADAL" clId="{CA064DC9-1C0D-4DA9-8232-CA695F1E67E9}" dt="2024-04-04T11:52:41.174" v="79" actId="1038"/>
          <ac:cxnSpMkLst>
            <pc:docMk/>
            <pc:sldMk cId="1939402742" sldId="267"/>
            <ac:cxnSpMk id="20" creationId="{0B36D8D0-BFC8-0428-71A8-BB3CC136B246}"/>
          </ac:cxnSpMkLst>
        </pc:cxnChg>
        <pc:cxnChg chg="mod">
          <ac:chgData name="Martin, Ian (DLSLtd,RAL,TEC)" userId="115fc887-d2f4-40cb-b8cf-b841e9c05e83" providerId="ADAL" clId="{CA064DC9-1C0D-4DA9-8232-CA695F1E67E9}" dt="2024-04-04T11:52:41.174" v="79" actId="1038"/>
          <ac:cxnSpMkLst>
            <pc:docMk/>
            <pc:sldMk cId="1939402742" sldId="267"/>
            <ac:cxnSpMk id="21" creationId="{A2406A3E-014D-CFC9-B46C-0A5B7A9EF19B}"/>
          </ac:cxnSpMkLst>
        </pc:cxnChg>
        <pc:cxnChg chg="mod">
          <ac:chgData name="Martin, Ian (DLSLtd,RAL,TEC)" userId="115fc887-d2f4-40cb-b8cf-b841e9c05e83" providerId="ADAL" clId="{CA064DC9-1C0D-4DA9-8232-CA695F1E67E9}" dt="2024-04-04T11:52:41.174" v="79" actId="1038"/>
          <ac:cxnSpMkLst>
            <pc:docMk/>
            <pc:sldMk cId="1939402742" sldId="267"/>
            <ac:cxnSpMk id="22" creationId="{3DD02DB9-7BEA-2051-BCD5-F97707D71431}"/>
          </ac:cxnSpMkLst>
        </pc:cxnChg>
        <pc:cxnChg chg="mod">
          <ac:chgData name="Martin, Ian (DLSLtd,RAL,TEC)" userId="115fc887-d2f4-40cb-b8cf-b841e9c05e83" providerId="ADAL" clId="{CA064DC9-1C0D-4DA9-8232-CA695F1E67E9}" dt="2024-04-04T11:52:41.174" v="79" actId="1038"/>
          <ac:cxnSpMkLst>
            <pc:docMk/>
            <pc:sldMk cId="1939402742" sldId="267"/>
            <ac:cxnSpMk id="23" creationId="{2F1292B0-78A6-DC5B-9BCA-B008645C61AF}"/>
          </ac:cxnSpMkLst>
        </pc:cxnChg>
        <pc:cxnChg chg="mod">
          <ac:chgData name="Martin, Ian (DLSLtd,RAL,TEC)" userId="115fc887-d2f4-40cb-b8cf-b841e9c05e83" providerId="ADAL" clId="{CA064DC9-1C0D-4DA9-8232-CA695F1E67E9}" dt="2024-04-04T11:52:41.174" v="79" actId="1038"/>
          <ac:cxnSpMkLst>
            <pc:docMk/>
            <pc:sldMk cId="1939402742" sldId="267"/>
            <ac:cxnSpMk id="24" creationId="{5F2BF0E8-CF17-A5CB-9405-5AD4AE7197AD}"/>
          </ac:cxnSpMkLst>
        </pc:cxnChg>
        <pc:cxnChg chg="mod">
          <ac:chgData name="Martin, Ian (DLSLtd,RAL,TEC)" userId="115fc887-d2f4-40cb-b8cf-b841e9c05e83" providerId="ADAL" clId="{CA064DC9-1C0D-4DA9-8232-CA695F1E67E9}" dt="2024-04-04T11:52:41.174" v="79" actId="1038"/>
          <ac:cxnSpMkLst>
            <pc:docMk/>
            <pc:sldMk cId="1939402742" sldId="267"/>
            <ac:cxnSpMk id="25" creationId="{35C787AE-E14A-A55A-63E2-8259B29668B0}"/>
          </ac:cxnSpMkLst>
        </pc:cxnChg>
        <pc:cxnChg chg="mod">
          <ac:chgData name="Martin, Ian (DLSLtd,RAL,TEC)" userId="115fc887-d2f4-40cb-b8cf-b841e9c05e83" providerId="ADAL" clId="{CA064DC9-1C0D-4DA9-8232-CA695F1E67E9}" dt="2024-04-04T11:52:41.174" v="79" actId="1038"/>
          <ac:cxnSpMkLst>
            <pc:docMk/>
            <pc:sldMk cId="1939402742" sldId="267"/>
            <ac:cxnSpMk id="31" creationId="{E3E7AB59-E227-B1CE-EAEF-DBF70558249E}"/>
          </ac:cxnSpMkLst>
        </pc:cxnChg>
        <pc:cxnChg chg="mod">
          <ac:chgData name="Martin, Ian (DLSLtd,RAL,TEC)" userId="115fc887-d2f4-40cb-b8cf-b841e9c05e83" providerId="ADAL" clId="{CA064DC9-1C0D-4DA9-8232-CA695F1E67E9}" dt="2024-04-04T11:52:41.174" v="79" actId="1038"/>
          <ac:cxnSpMkLst>
            <pc:docMk/>
            <pc:sldMk cId="1939402742" sldId="267"/>
            <ac:cxnSpMk id="32" creationId="{C49716F7-595C-28F3-C0A4-96CFB2AC2AC8}"/>
          </ac:cxnSpMkLst>
        </pc:cxnChg>
      </pc:sldChg>
      <pc:sldChg chg="modSp mod">
        <pc:chgData name="Martin, Ian (DLSLtd,RAL,TEC)" userId="115fc887-d2f4-40cb-b8cf-b841e9c05e83" providerId="ADAL" clId="{CA064DC9-1C0D-4DA9-8232-CA695F1E67E9}" dt="2024-04-04T12:44:29.398" v="443" actId="20577"/>
        <pc:sldMkLst>
          <pc:docMk/>
          <pc:sldMk cId="896326427" sldId="269"/>
        </pc:sldMkLst>
        <pc:spChg chg="mod">
          <ac:chgData name="Martin, Ian (DLSLtd,RAL,TEC)" userId="115fc887-d2f4-40cb-b8cf-b841e9c05e83" providerId="ADAL" clId="{CA064DC9-1C0D-4DA9-8232-CA695F1E67E9}" dt="2024-04-04T12:44:15.590" v="442" actId="1038"/>
          <ac:spMkLst>
            <pc:docMk/>
            <pc:sldMk cId="896326427" sldId="269"/>
            <ac:spMk id="15" creationId="{B46E36D2-E4D1-1E02-AFDF-DEACBBB6A382}"/>
          </ac:spMkLst>
        </pc:spChg>
        <pc:spChg chg="mod">
          <ac:chgData name="Martin, Ian (DLSLtd,RAL,TEC)" userId="115fc887-d2f4-40cb-b8cf-b841e9c05e83" providerId="ADAL" clId="{CA064DC9-1C0D-4DA9-8232-CA695F1E67E9}" dt="2024-04-04T12:44:15.590" v="442" actId="1038"/>
          <ac:spMkLst>
            <pc:docMk/>
            <pc:sldMk cId="896326427" sldId="269"/>
            <ac:spMk id="19" creationId="{80251206-3402-8813-1587-3A0976717D92}"/>
          </ac:spMkLst>
        </pc:spChg>
        <pc:spChg chg="mod">
          <ac:chgData name="Martin, Ian (DLSLtd,RAL,TEC)" userId="115fc887-d2f4-40cb-b8cf-b841e9c05e83" providerId="ADAL" clId="{CA064DC9-1C0D-4DA9-8232-CA695F1E67E9}" dt="2024-04-04T12:44:15.590" v="442" actId="1038"/>
          <ac:spMkLst>
            <pc:docMk/>
            <pc:sldMk cId="896326427" sldId="269"/>
            <ac:spMk id="20" creationId="{F374CBF6-37F7-F264-5C0D-280EE2A57ECF}"/>
          </ac:spMkLst>
        </pc:spChg>
        <pc:spChg chg="mod">
          <ac:chgData name="Martin, Ian (DLSLtd,RAL,TEC)" userId="115fc887-d2f4-40cb-b8cf-b841e9c05e83" providerId="ADAL" clId="{CA064DC9-1C0D-4DA9-8232-CA695F1E67E9}" dt="2024-04-04T12:44:15.590" v="442" actId="1038"/>
          <ac:spMkLst>
            <pc:docMk/>
            <pc:sldMk cId="896326427" sldId="269"/>
            <ac:spMk id="21" creationId="{8BD93654-E74F-A114-8B0E-822137A21C31}"/>
          </ac:spMkLst>
        </pc:spChg>
        <pc:spChg chg="mod">
          <ac:chgData name="Martin, Ian (DLSLtd,RAL,TEC)" userId="115fc887-d2f4-40cb-b8cf-b841e9c05e83" providerId="ADAL" clId="{CA064DC9-1C0D-4DA9-8232-CA695F1E67E9}" dt="2024-04-04T12:44:15.590" v="442" actId="1038"/>
          <ac:spMkLst>
            <pc:docMk/>
            <pc:sldMk cId="896326427" sldId="269"/>
            <ac:spMk id="22" creationId="{114F15B2-F92B-3F79-AE72-31FC95E32A16}"/>
          </ac:spMkLst>
        </pc:spChg>
        <pc:spChg chg="mod">
          <ac:chgData name="Martin, Ian (DLSLtd,RAL,TEC)" userId="115fc887-d2f4-40cb-b8cf-b841e9c05e83" providerId="ADAL" clId="{CA064DC9-1C0D-4DA9-8232-CA695F1E67E9}" dt="2024-04-04T12:44:15.590" v="442" actId="1038"/>
          <ac:spMkLst>
            <pc:docMk/>
            <pc:sldMk cId="896326427" sldId="269"/>
            <ac:spMk id="23" creationId="{0886EA5A-E456-A252-AF6C-87330AFB952A}"/>
          </ac:spMkLst>
        </pc:spChg>
        <pc:spChg chg="mod">
          <ac:chgData name="Martin, Ian (DLSLtd,RAL,TEC)" userId="115fc887-d2f4-40cb-b8cf-b841e9c05e83" providerId="ADAL" clId="{CA064DC9-1C0D-4DA9-8232-CA695F1E67E9}" dt="2024-04-04T12:44:15.590" v="442" actId="1038"/>
          <ac:spMkLst>
            <pc:docMk/>
            <pc:sldMk cId="896326427" sldId="269"/>
            <ac:spMk id="31" creationId="{CDC36008-DD7B-FB08-EA36-D2B9378C360E}"/>
          </ac:spMkLst>
        </pc:spChg>
        <pc:spChg chg="mod">
          <ac:chgData name="Martin, Ian (DLSLtd,RAL,TEC)" userId="115fc887-d2f4-40cb-b8cf-b841e9c05e83" providerId="ADAL" clId="{CA064DC9-1C0D-4DA9-8232-CA695F1E67E9}" dt="2024-04-04T12:44:15.590" v="442" actId="1038"/>
          <ac:spMkLst>
            <pc:docMk/>
            <pc:sldMk cId="896326427" sldId="269"/>
            <ac:spMk id="32" creationId="{10019836-63BB-63AB-4152-9C20287A7762}"/>
          </ac:spMkLst>
        </pc:spChg>
        <pc:spChg chg="mod">
          <ac:chgData name="Martin, Ian (DLSLtd,RAL,TEC)" userId="115fc887-d2f4-40cb-b8cf-b841e9c05e83" providerId="ADAL" clId="{CA064DC9-1C0D-4DA9-8232-CA695F1E67E9}" dt="2024-04-04T12:44:15.590" v="442" actId="1038"/>
          <ac:spMkLst>
            <pc:docMk/>
            <pc:sldMk cId="896326427" sldId="269"/>
            <ac:spMk id="33" creationId="{08516254-4FED-A8D6-0C8B-CEED18A6B5FE}"/>
          </ac:spMkLst>
        </pc:spChg>
        <pc:spChg chg="mod">
          <ac:chgData name="Martin, Ian (DLSLtd,RAL,TEC)" userId="115fc887-d2f4-40cb-b8cf-b841e9c05e83" providerId="ADAL" clId="{CA064DC9-1C0D-4DA9-8232-CA695F1E67E9}" dt="2024-04-04T12:44:15.590" v="442" actId="1038"/>
          <ac:spMkLst>
            <pc:docMk/>
            <pc:sldMk cId="896326427" sldId="269"/>
            <ac:spMk id="34" creationId="{05780E60-832B-7C19-B728-AA36B34CDDF5}"/>
          </ac:spMkLst>
        </pc:spChg>
        <pc:spChg chg="mod">
          <ac:chgData name="Martin, Ian (DLSLtd,RAL,TEC)" userId="115fc887-d2f4-40cb-b8cf-b841e9c05e83" providerId="ADAL" clId="{CA064DC9-1C0D-4DA9-8232-CA695F1E67E9}" dt="2024-04-04T12:44:15.590" v="442" actId="1038"/>
          <ac:spMkLst>
            <pc:docMk/>
            <pc:sldMk cId="896326427" sldId="269"/>
            <ac:spMk id="39" creationId="{C70A08F8-78D5-223A-4301-DE3B88C36D2A}"/>
          </ac:spMkLst>
        </pc:spChg>
        <pc:spChg chg="mod">
          <ac:chgData name="Martin, Ian (DLSLtd,RAL,TEC)" userId="115fc887-d2f4-40cb-b8cf-b841e9c05e83" providerId="ADAL" clId="{CA064DC9-1C0D-4DA9-8232-CA695F1E67E9}" dt="2024-04-04T12:44:29.398" v="443" actId="20577"/>
          <ac:spMkLst>
            <pc:docMk/>
            <pc:sldMk cId="896326427" sldId="269"/>
            <ac:spMk id="75" creationId="{12927915-A6D6-7AD3-DFB7-CB9697979F60}"/>
          </ac:spMkLst>
        </pc:spChg>
        <pc:picChg chg="mod">
          <ac:chgData name="Martin, Ian (DLSLtd,RAL,TEC)" userId="115fc887-d2f4-40cb-b8cf-b841e9c05e83" providerId="ADAL" clId="{CA064DC9-1C0D-4DA9-8232-CA695F1E67E9}" dt="2024-04-04T12:44:15.590" v="442" actId="1038"/>
          <ac:picMkLst>
            <pc:docMk/>
            <pc:sldMk cId="896326427" sldId="269"/>
            <ac:picMk id="10" creationId="{39119050-4E6B-1EE2-B120-0DD4DC690A1E}"/>
          </ac:picMkLst>
        </pc:picChg>
        <pc:picChg chg="mod">
          <ac:chgData name="Martin, Ian (DLSLtd,RAL,TEC)" userId="115fc887-d2f4-40cb-b8cf-b841e9c05e83" providerId="ADAL" clId="{CA064DC9-1C0D-4DA9-8232-CA695F1E67E9}" dt="2024-04-04T12:44:15.590" v="442" actId="1038"/>
          <ac:picMkLst>
            <pc:docMk/>
            <pc:sldMk cId="896326427" sldId="269"/>
            <ac:picMk id="11" creationId="{7106CC26-8852-E106-E578-02C139BBF4E1}"/>
          </ac:picMkLst>
        </pc:picChg>
        <pc:cxnChg chg="mod">
          <ac:chgData name="Martin, Ian (DLSLtd,RAL,TEC)" userId="115fc887-d2f4-40cb-b8cf-b841e9c05e83" providerId="ADAL" clId="{CA064DC9-1C0D-4DA9-8232-CA695F1E67E9}" dt="2024-04-04T12:44:15.590" v="442" actId="1038"/>
          <ac:cxnSpMkLst>
            <pc:docMk/>
            <pc:sldMk cId="896326427" sldId="269"/>
            <ac:cxnSpMk id="24" creationId="{A4254235-3DEF-1C75-5DC0-6BD7384F6929}"/>
          </ac:cxnSpMkLst>
        </pc:cxnChg>
        <pc:cxnChg chg="mod">
          <ac:chgData name="Martin, Ian (DLSLtd,RAL,TEC)" userId="115fc887-d2f4-40cb-b8cf-b841e9c05e83" providerId="ADAL" clId="{CA064DC9-1C0D-4DA9-8232-CA695F1E67E9}" dt="2024-04-04T12:44:15.590" v="442" actId="1038"/>
          <ac:cxnSpMkLst>
            <pc:docMk/>
            <pc:sldMk cId="896326427" sldId="269"/>
            <ac:cxnSpMk id="25" creationId="{6872D01E-FC40-9378-14F1-7F1381947C00}"/>
          </ac:cxnSpMkLst>
        </pc:cxnChg>
      </pc:sldChg>
      <pc:sldChg chg="modSp mod">
        <pc:chgData name="Martin, Ian (DLSLtd,RAL,TEC)" userId="115fc887-d2f4-40cb-b8cf-b841e9c05e83" providerId="ADAL" clId="{CA064DC9-1C0D-4DA9-8232-CA695F1E67E9}" dt="2024-04-04T11:55:52.904" v="125" actId="20577"/>
        <pc:sldMkLst>
          <pc:docMk/>
          <pc:sldMk cId="689007792" sldId="270"/>
        </pc:sldMkLst>
        <pc:graphicFrameChg chg="modGraphic">
          <ac:chgData name="Martin, Ian (DLSLtd,RAL,TEC)" userId="115fc887-d2f4-40cb-b8cf-b841e9c05e83" providerId="ADAL" clId="{CA064DC9-1C0D-4DA9-8232-CA695F1E67E9}" dt="2024-04-04T11:55:52.904" v="125" actId="20577"/>
          <ac:graphicFrameMkLst>
            <pc:docMk/>
            <pc:sldMk cId="689007792" sldId="270"/>
            <ac:graphicFrameMk id="3" creationId="{96823B25-3527-59D2-C573-FE8CF7367D4D}"/>
          </ac:graphicFrameMkLst>
        </pc:graphicFrameChg>
      </pc:sldChg>
      <pc:sldChg chg="addSp modSp mod">
        <pc:chgData name="Martin, Ian (DLSLtd,RAL,TEC)" userId="115fc887-d2f4-40cb-b8cf-b841e9c05e83" providerId="ADAL" clId="{CA064DC9-1C0D-4DA9-8232-CA695F1E67E9}" dt="2024-04-04T12:13:17.373" v="382" actId="20577"/>
        <pc:sldMkLst>
          <pc:docMk/>
          <pc:sldMk cId="400514685" sldId="271"/>
        </pc:sldMkLst>
        <pc:spChg chg="add mod">
          <ac:chgData name="Martin, Ian (DLSLtd,RAL,TEC)" userId="115fc887-d2f4-40cb-b8cf-b841e9c05e83" providerId="ADAL" clId="{CA064DC9-1C0D-4DA9-8232-CA695F1E67E9}" dt="2024-04-04T12:09:13.786" v="155" actId="1076"/>
          <ac:spMkLst>
            <pc:docMk/>
            <pc:sldMk cId="400514685" sldId="271"/>
            <ac:spMk id="4" creationId="{12B367BD-D3DE-5362-51B6-374C545168FD}"/>
          </ac:spMkLst>
        </pc:spChg>
        <pc:spChg chg="add mod">
          <ac:chgData name="Martin, Ian (DLSLtd,RAL,TEC)" userId="115fc887-d2f4-40cb-b8cf-b841e9c05e83" providerId="ADAL" clId="{CA064DC9-1C0D-4DA9-8232-CA695F1E67E9}" dt="2024-04-04T12:09:28.734" v="170" actId="20577"/>
          <ac:spMkLst>
            <pc:docMk/>
            <pc:sldMk cId="400514685" sldId="271"/>
            <ac:spMk id="6" creationId="{F5E2FFAB-BABC-0066-5535-9D3941D9C8B1}"/>
          </ac:spMkLst>
        </pc:spChg>
        <pc:spChg chg="add mod">
          <ac:chgData name="Martin, Ian (DLSLtd,RAL,TEC)" userId="115fc887-d2f4-40cb-b8cf-b841e9c05e83" providerId="ADAL" clId="{CA064DC9-1C0D-4DA9-8232-CA695F1E67E9}" dt="2024-04-04T12:11:18.012" v="256" actId="14100"/>
          <ac:spMkLst>
            <pc:docMk/>
            <pc:sldMk cId="400514685" sldId="271"/>
            <ac:spMk id="10" creationId="{CE8A681B-FBAA-009F-A710-077FE4A5EE1F}"/>
          </ac:spMkLst>
        </pc:spChg>
        <pc:spChg chg="add mod">
          <ac:chgData name="Martin, Ian (DLSLtd,RAL,TEC)" userId="115fc887-d2f4-40cb-b8cf-b841e9c05e83" providerId="ADAL" clId="{CA064DC9-1C0D-4DA9-8232-CA695F1E67E9}" dt="2024-04-04T12:11:42.980" v="264" actId="1076"/>
          <ac:spMkLst>
            <pc:docMk/>
            <pc:sldMk cId="400514685" sldId="271"/>
            <ac:spMk id="11" creationId="{DAAF1697-0C2F-CB66-FEDA-3BE15AE7019A}"/>
          </ac:spMkLst>
        </pc:spChg>
        <pc:spChg chg="mod">
          <ac:chgData name="Martin, Ian (DLSLtd,RAL,TEC)" userId="115fc887-d2f4-40cb-b8cf-b841e9c05e83" providerId="ADAL" clId="{CA064DC9-1C0D-4DA9-8232-CA695F1E67E9}" dt="2024-04-04T12:13:17.373" v="382" actId="20577"/>
          <ac:spMkLst>
            <pc:docMk/>
            <pc:sldMk cId="400514685" sldId="271"/>
            <ac:spMk id="14" creationId="{6A9B0493-8957-990B-0F17-DF1291968529}"/>
          </ac:spMkLst>
        </pc:spChg>
        <pc:picChg chg="mod">
          <ac:chgData name="Martin, Ian (DLSLtd,RAL,TEC)" userId="115fc887-d2f4-40cb-b8cf-b841e9c05e83" providerId="ADAL" clId="{CA064DC9-1C0D-4DA9-8232-CA695F1E67E9}" dt="2024-04-04T12:11:38.447" v="263" actId="1076"/>
          <ac:picMkLst>
            <pc:docMk/>
            <pc:sldMk cId="400514685" sldId="271"/>
            <ac:picMk id="23" creationId="{8424C439-D193-1F2F-CB73-FA2C6FAE1471}"/>
          </ac:picMkLst>
        </pc:picChg>
        <pc:cxnChg chg="add mod">
          <ac:chgData name="Martin, Ian (DLSLtd,RAL,TEC)" userId="115fc887-d2f4-40cb-b8cf-b841e9c05e83" providerId="ADAL" clId="{CA064DC9-1C0D-4DA9-8232-CA695F1E67E9}" dt="2024-04-04T12:10:57.219" v="248" actId="1076"/>
          <ac:cxnSpMkLst>
            <pc:docMk/>
            <pc:sldMk cId="400514685" sldId="271"/>
            <ac:cxnSpMk id="13" creationId="{D09152BE-A8CE-B336-E928-B5594882FA4C}"/>
          </ac:cxnSpMkLst>
        </pc:cxnChg>
        <pc:cxnChg chg="add mod">
          <ac:chgData name="Martin, Ian (DLSLtd,RAL,TEC)" userId="115fc887-d2f4-40cb-b8cf-b841e9c05e83" providerId="ADAL" clId="{CA064DC9-1C0D-4DA9-8232-CA695F1E67E9}" dt="2024-04-04T12:11:04.404" v="251" actId="14100"/>
          <ac:cxnSpMkLst>
            <pc:docMk/>
            <pc:sldMk cId="400514685" sldId="271"/>
            <ac:cxnSpMk id="16" creationId="{C32097E0-FEB9-9530-7953-4C8B214D71DD}"/>
          </ac:cxnSpMkLst>
        </pc:cxnChg>
        <pc:cxnChg chg="add mod">
          <ac:chgData name="Martin, Ian (DLSLtd,RAL,TEC)" userId="115fc887-d2f4-40cb-b8cf-b841e9c05e83" providerId="ADAL" clId="{CA064DC9-1C0D-4DA9-8232-CA695F1E67E9}" dt="2024-04-04T12:11:23.460" v="258" actId="14100"/>
          <ac:cxnSpMkLst>
            <pc:docMk/>
            <pc:sldMk cId="400514685" sldId="271"/>
            <ac:cxnSpMk id="20" creationId="{C5D5D900-3ECC-6E24-8EA8-CEDD50B97F37}"/>
          </ac:cxnSpMkLst>
        </pc:cxnChg>
        <pc:cxnChg chg="add mod">
          <ac:chgData name="Martin, Ian (DLSLtd,RAL,TEC)" userId="115fc887-d2f4-40cb-b8cf-b841e9c05e83" providerId="ADAL" clId="{CA064DC9-1C0D-4DA9-8232-CA695F1E67E9}" dt="2024-04-04T12:11:31.028" v="261" actId="14100"/>
          <ac:cxnSpMkLst>
            <pc:docMk/>
            <pc:sldMk cId="400514685" sldId="271"/>
            <ac:cxnSpMk id="24" creationId="{B6E40D1C-6626-7943-47DA-10B92057F17F}"/>
          </ac:cxnSpMkLst>
        </pc:cxnChg>
      </pc:sldChg>
      <pc:sldChg chg="modSp mod">
        <pc:chgData name="Martin, Ian (DLSLtd,RAL,TEC)" userId="115fc887-d2f4-40cb-b8cf-b841e9c05e83" providerId="ADAL" clId="{CA064DC9-1C0D-4DA9-8232-CA695F1E67E9}" dt="2024-04-04T12:43:20.030" v="414" actId="20577"/>
        <pc:sldMkLst>
          <pc:docMk/>
          <pc:sldMk cId="3991384810" sldId="273"/>
        </pc:sldMkLst>
        <pc:spChg chg="mod">
          <ac:chgData name="Martin, Ian (DLSLtd,RAL,TEC)" userId="115fc887-d2f4-40cb-b8cf-b841e9c05e83" providerId="ADAL" clId="{CA064DC9-1C0D-4DA9-8232-CA695F1E67E9}" dt="2024-04-04T12:43:20.030" v="414" actId="20577"/>
          <ac:spMkLst>
            <pc:docMk/>
            <pc:sldMk cId="3991384810" sldId="273"/>
            <ac:spMk id="10" creationId="{1B7BD550-9AED-CDF0-89E9-B525E7CB59FE}"/>
          </ac:spMkLst>
        </pc:spChg>
      </pc:sldChg>
      <pc:sldChg chg="modSp mod">
        <pc:chgData name="Martin, Ian (DLSLtd,RAL,TEC)" userId="115fc887-d2f4-40cb-b8cf-b841e9c05e83" providerId="ADAL" clId="{CA064DC9-1C0D-4DA9-8232-CA695F1E67E9}" dt="2024-04-04T12:44:45.743" v="479" actId="20577"/>
        <pc:sldMkLst>
          <pc:docMk/>
          <pc:sldMk cId="1830945325" sldId="277"/>
        </pc:sldMkLst>
        <pc:spChg chg="mod">
          <ac:chgData name="Martin, Ian (DLSLtd,RAL,TEC)" userId="115fc887-d2f4-40cb-b8cf-b841e9c05e83" providerId="ADAL" clId="{CA064DC9-1C0D-4DA9-8232-CA695F1E67E9}" dt="2024-04-04T12:44:45.743" v="479" actId="20577"/>
          <ac:spMkLst>
            <pc:docMk/>
            <pc:sldMk cId="1830945325" sldId="277"/>
            <ac:spMk id="3" creationId="{2E359A85-94D5-0779-A37E-2E3B00D8F8F0}"/>
          </ac:spMkLst>
        </pc:spChg>
      </pc:sldChg>
    </pc:docChg>
  </pc:docChgLst>
  <pc:docChgLst>
    <pc:chgData name="Bobb, Lorraine (DLSLtd,RAL,TEC)" userId="c3f3fe47-c611-418c-971b-7d85519ee02e" providerId="ADAL" clId="{EBCCE43B-E57D-4C03-BFAC-0084834D4693}"/>
    <pc:docChg chg="undo custSel modSld">
      <pc:chgData name="Bobb, Lorraine (DLSLtd,RAL,TEC)" userId="c3f3fe47-c611-418c-971b-7d85519ee02e" providerId="ADAL" clId="{EBCCE43B-E57D-4C03-BFAC-0084834D4693}" dt="2024-04-04T11:09:06.978" v="549" actId="20577"/>
      <pc:docMkLst>
        <pc:docMk/>
      </pc:docMkLst>
      <pc:sldChg chg="addSp delSp modSp mod">
        <pc:chgData name="Bobb, Lorraine (DLSLtd,RAL,TEC)" userId="c3f3fe47-c611-418c-971b-7d85519ee02e" providerId="ADAL" clId="{EBCCE43B-E57D-4C03-BFAC-0084834D4693}" dt="2024-04-04T11:09:06.978" v="549" actId="20577"/>
        <pc:sldMkLst>
          <pc:docMk/>
          <pc:sldMk cId="400514685" sldId="271"/>
        </pc:sldMkLst>
        <pc:spChg chg="del">
          <ac:chgData name="Bobb, Lorraine (DLSLtd,RAL,TEC)" userId="c3f3fe47-c611-418c-971b-7d85519ee02e" providerId="ADAL" clId="{EBCCE43B-E57D-4C03-BFAC-0084834D4693}" dt="2024-04-04T10:56:04.342" v="57" actId="478"/>
          <ac:spMkLst>
            <pc:docMk/>
            <pc:sldMk cId="400514685" sldId="271"/>
            <ac:spMk id="11" creationId="{5A3BB6A3-2E56-7023-7D59-7DF942C7A314}"/>
          </ac:spMkLst>
        </pc:spChg>
        <pc:spChg chg="del">
          <ac:chgData name="Bobb, Lorraine (DLSLtd,RAL,TEC)" userId="c3f3fe47-c611-418c-971b-7d85519ee02e" providerId="ADAL" clId="{EBCCE43B-E57D-4C03-BFAC-0084834D4693}" dt="2024-04-04T10:56:10.351" v="59" actId="478"/>
          <ac:spMkLst>
            <pc:docMk/>
            <pc:sldMk cId="400514685" sldId="271"/>
            <ac:spMk id="13" creationId="{A374A4B8-8B50-9E29-8F71-8EB98F3BDB8D}"/>
          </ac:spMkLst>
        </pc:spChg>
        <pc:spChg chg="mod">
          <ac:chgData name="Bobb, Lorraine (DLSLtd,RAL,TEC)" userId="c3f3fe47-c611-418c-971b-7d85519ee02e" providerId="ADAL" clId="{EBCCE43B-E57D-4C03-BFAC-0084834D4693}" dt="2024-04-04T10:58:43.014" v="110" actId="14100"/>
          <ac:spMkLst>
            <pc:docMk/>
            <pc:sldMk cId="400514685" sldId="271"/>
            <ac:spMk id="14" creationId="{6A9B0493-8957-990B-0F17-DF1291968529}"/>
          </ac:spMkLst>
        </pc:spChg>
        <pc:spChg chg="add mod">
          <ac:chgData name="Bobb, Lorraine (DLSLtd,RAL,TEC)" userId="c3f3fe47-c611-418c-971b-7d85519ee02e" providerId="ADAL" clId="{EBCCE43B-E57D-4C03-BFAC-0084834D4693}" dt="2024-04-04T11:09:06.978" v="549" actId="20577"/>
          <ac:spMkLst>
            <pc:docMk/>
            <pc:sldMk cId="400514685" sldId="271"/>
            <ac:spMk id="17" creationId="{3724FDAD-707B-F163-9A0E-78073F974E6B}"/>
          </ac:spMkLst>
        </pc:spChg>
        <pc:spChg chg="add mod">
          <ac:chgData name="Bobb, Lorraine (DLSLtd,RAL,TEC)" userId="c3f3fe47-c611-418c-971b-7d85519ee02e" providerId="ADAL" clId="{EBCCE43B-E57D-4C03-BFAC-0084834D4693}" dt="2024-04-04T11:05:30.215" v="332" actId="1076"/>
          <ac:spMkLst>
            <pc:docMk/>
            <pc:sldMk cId="400514685" sldId="271"/>
            <ac:spMk id="26" creationId="{2089AC9C-B514-F0E7-DA76-A49EADFCCF8E}"/>
          </ac:spMkLst>
        </pc:spChg>
        <pc:spChg chg="add mod">
          <ac:chgData name="Bobb, Lorraine (DLSLtd,RAL,TEC)" userId="c3f3fe47-c611-418c-971b-7d85519ee02e" providerId="ADAL" clId="{EBCCE43B-E57D-4C03-BFAC-0084834D4693}" dt="2024-04-04T11:07:21.213" v="415" actId="255"/>
          <ac:spMkLst>
            <pc:docMk/>
            <pc:sldMk cId="400514685" sldId="271"/>
            <ac:spMk id="27" creationId="{029FDC41-DC39-66ED-8421-60988FD0ACC7}"/>
          </ac:spMkLst>
        </pc:spChg>
        <pc:picChg chg="del">
          <ac:chgData name="Bobb, Lorraine (DLSLtd,RAL,TEC)" userId="c3f3fe47-c611-418c-971b-7d85519ee02e" providerId="ADAL" clId="{EBCCE43B-E57D-4C03-BFAC-0084834D4693}" dt="2024-04-04T10:56:01.705" v="56" actId="478"/>
          <ac:picMkLst>
            <pc:docMk/>
            <pc:sldMk cId="400514685" sldId="271"/>
            <ac:picMk id="6" creationId="{A6562E3C-5B56-EBE6-136E-090C48E5C3ED}"/>
          </ac:picMkLst>
        </pc:picChg>
        <pc:picChg chg="del mod">
          <ac:chgData name="Bobb, Lorraine (DLSLtd,RAL,TEC)" userId="c3f3fe47-c611-418c-971b-7d85519ee02e" providerId="ADAL" clId="{EBCCE43B-E57D-4C03-BFAC-0084834D4693}" dt="2024-04-04T10:59:10.770" v="116" actId="478"/>
          <ac:picMkLst>
            <pc:docMk/>
            <pc:sldMk cId="400514685" sldId="271"/>
            <ac:picMk id="10" creationId="{278B70E9-DE54-61B5-94F9-EF9B55A5D1F0}"/>
          </ac:picMkLst>
        </pc:picChg>
        <pc:picChg chg="del">
          <ac:chgData name="Bobb, Lorraine (DLSLtd,RAL,TEC)" userId="c3f3fe47-c611-418c-971b-7d85519ee02e" providerId="ADAL" clId="{EBCCE43B-E57D-4C03-BFAC-0084834D4693}" dt="2024-04-04T10:56:08.190" v="58" actId="478"/>
          <ac:picMkLst>
            <pc:docMk/>
            <pc:sldMk cId="400514685" sldId="271"/>
            <ac:picMk id="12" creationId="{796943CC-63FE-1E46-8A8A-3F13492F4C7A}"/>
          </ac:picMkLst>
        </pc:picChg>
        <pc:picChg chg="add del mod">
          <ac:chgData name="Bobb, Lorraine (DLSLtd,RAL,TEC)" userId="c3f3fe47-c611-418c-971b-7d85519ee02e" providerId="ADAL" clId="{EBCCE43B-E57D-4C03-BFAC-0084834D4693}" dt="2024-04-04T11:01:00.037" v="133" actId="478"/>
          <ac:picMkLst>
            <pc:docMk/>
            <pc:sldMk cId="400514685" sldId="271"/>
            <ac:picMk id="16" creationId="{5B4828EE-DE96-47FC-2E23-13C78DDE25F1}"/>
          </ac:picMkLst>
        </pc:picChg>
        <pc:picChg chg="add mod modCrop">
          <ac:chgData name="Bobb, Lorraine (DLSLtd,RAL,TEC)" userId="c3f3fe47-c611-418c-971b-7d85519ee02e" providerId="ADAL" clId="{EBCCE43B-E57D-4C03-BFAC-0084834D4693}" dt="2024-04-04T11:05:41.327" v="334" actId="1076"/>
          <ac:picMkLst>
            <pc:docMk/>
            <pc:sldMk cId="400514685" sldId="271"/>
            <ac:picMk id="19" creationId="{92E730E3-2CFA-09C4-A8CD-1712FD2E8205}"/>
          </ac:picMkLst>
        </pc:picChg>
        <pc:picChg chg="add del mod">
          <ac:chgData name="Bobb, Lorraine (DLSLtd,RAL,TEC)" userId="c3f3fe47-c611-418c-971b-7d85519ee02e" providerId="ADAL" clId="{EBCCE43B-E57D-4C03-BFAC-0084834D4693}" dt="2024-04-04T11:00:45.101" v="129" actId="478"/>
          <ac:picMkLst>
            <pc:docMk/>
            <pc:sldMk cId="400514685" sldId="271"/>
            <ac:picMk id="21" creationId="{524EB13D-4562-0368-2356-4647790C4161}"/>
          </ac:picMkLst>
        </pc:picChg>
        <pc:picChg chg="add mod">
          <ac:chgData name="Bobb, Lorraine (DLSLtd,RAL,TEC)" userId="c3f3fe47-c611-418c-971b-7d85519ee02e" providerId="ADAL" clId="{EBCCE43B-E57D-4C03-BFAC-0084834D4693}" dt="2024-04-04T11:05:44.160" v="335" actId="14100"/>
          <ac:picMkLst>
            <pc:docMk/>
            <pc:sldMk cId="400514685" sldId="271"/>
            <ac:picMk id="23" creationId="{8424C439-D193-1F2F-CB73-FA2C6FAE1471}"/>
          </ac:picMkLst>
        </pc:picChg>
        <pc:picChg chg="add mod">
          <ac:chgData name="Bobb, Lorraine (DLSLtd,RAL,TEC)" userId="c3f3fe47-c611-418c-971b-7d85519ee02e" providerId="ADAL" clId="{EBCCE43B-E57D-4C03-BFAC-0084834D4693}" dt="2024-04-04T11:05:19.519" v="330" actId="1076"/>
          <ac:picMkLst>
            <pc:docMk/>
            <pc:sldMk cId="400514685" sldId="271"/>
            <ac:picMk id="25" creationId="{DBAA60E9-CB65-75B1-8C5D-1407E67EB66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278154" cy="34106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592224" y="1"/>
            <a:ext cx="4278154" cy="341064"/>
          </a:xfrm>
          <a:prstGeom prst="rect">
            <a:avLst/>
          </a:prstGeom>
        </p:spPr>
        <p:txBody>
          <a:bodyPr vert="horz" lIns="91440" tIns="45720" rIns="91440" bIns="45720" rtlCol="0"/>
          <a:lstStyle>
            <a:lvl1pPr algn="r">
              <a:defRPr sz="1200"/>
            </a:lvl1pPr>
          </a:lstStyle>
          <a:p>
            <a:fld id="{E9373CE4-EC84-4735-A6D0-174C69B3558A}" type="datetimeFigureOut">
              <a:rPr lang="en-GB" smtClean="0"/>
              <a:t>04/04/2024</a:t>
            </a:fld>
            <a:endParaRPr lang="en-GB"/>
          </a:p>
        </p:txBody>
      </p:sp>
      <p:sp>
        <p:nvSpPr>
          <p:cNvPr id="4" name="Slide Image Placeholder 3"/>
          <p:cNvSpPr>
            <a:spLocks noGrp="1" noRot="1" noChangeAspect="1"/>
          </p:cNvSpPr>
          <p:nvPr>
            <p:ph type="sldImg" idx="2"/>
          </p:nvPr>
        </p:nvSpPr>
        <p:spPr>
          <a:xfrm>
            <a:off x="2897188" y="849313"/>
            <a:ext cx="4078287" cy="229393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87267" y="3271381"/>
            <a:ext cx="7898130" cy="267658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456612"/>
            <a:ext cx="4278154" cy="34106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592224" y="6456612"/>
            <a:ext cx="4278154" cy="341063"/>
          </a:xfrm>
          <a:prstGeom prst="rect">
            <a:avLst/>
          </a:prstGeom>
        </p:spPr>
        <p:txBody>
          <a:bodyPr vert="horz" lIns="91440" tIns="45720" rIns="91440" bIns="45720" rtlCol="0" anchor="b"/>
          <a:lstStyle>
            <a:lvl1pPr algn="r">
              <a:defRPr sz="1200"/>
            </a:lvl1pPr>
          </a:lstStyle>
          <a:p>
            <a:fld id="{79441DD2-89C4-40A5-9847-70F35BD001EE}" type="slidenum">
              <a:rPr lang="en-GB" smtClean="0"/>
              <a:t>‹#›</a:t>
            </a:fld>
            <a:endParaRPr lang="en-GB"/>
          </a:p>
        </p:txBody>
      </p:sp>
    </p:spTree>
    <p:extLst>
      <p:ext uri="{BB962C8B-B14F-4D97-AF65-F5344CB8AC3E}">
        <p14:creationId xmlns:p14="http://schemas.microsoft.com/office/powerpoint/2010/main" val="12640224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9441DD2-89C4-40A5-9847-70F35BD001EE}" type="slidenum">
              <a:rPr lang="en-GB" smtClean="0"/>
              <a:t>2</a:t>
            </a:fld>
            <a:endParaRPr lang="en-GB"/>
          </a:p>
        </p:txBody>
      </p:sp>
    </p:spTree>
    <p:extLst>
      <p:ext uri="{BB962C8B-B14F-4D97-AF65-F5344CB8AC3E}">
        <p14:creationId xmlns:p14="http://schemas.microsoft.com/office/powerpoint/2010/main" val="6924954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0E9E9E-903B-54BD-254F-5CBEC76B9FE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F972DD-D6D7-D791-214E-BBDA655112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F15AA5-A376-601D-9184-FE29D2489BA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4CB78F1-D745-2235-E6FE-0896EB65678D}"/>
              </a:ext>
            </a:extLst>
          </p:cNvPr>
          <p:cNvSpPr>
            <a:spLocks noGrp="1"/>
          </p:cNvSpPr>
          <p:nvPr>
            <p:ph type="sldNum" sz="quarter" idx="5"/>
          </p:nvPr>
        </p:nvSpPr>
        <p:spPr/>
        <p:txBody>
          <a:bodyPr/>
          <a:lstStyle/>
          <a:p>
            <a:fld id="{79441DD2-89C4-40A5-9847-70F35BD001EE}" type="slidenum">
              <a:rPr lang="en-GB" smtClean="0"/>
              <a:t>11</a:t>
            </a:fld>
            <a:endParaRPr lang="en-GB"/>
          </a:p>
        </p:txBody>
      </p:sp>
    </p:spTree>
    <p:extLst>
      <p:ext uri="{BB962C8B-B14F-4D97-AF65-F5344CB8AC3E}">
        <p14:creationId xmlns:p14="http://schemas.microsoft.com/office/powerpoint/2010/main" val="31616815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439AC6-65BA-23FA-5544-3E0E1415E2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5D4C56-7E65-7861-D22B-F348850995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7FD49E-292C-D237-8A19-BAC266DB644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B0600D8-2FCB-B5EC-3BAD-24E0A3F1913F}"/>
              </a:ext>
            </a:extLst>
          </p:cNvPr>
          <p:cNvSpPr>
            <a:spLocks noGrp="1"/>
          </p:cNvSpPr>
          <p:nvPr>
            <p:ph type="sldNum" sz="quarter" idx="5"/>
          </p:nvPr>
        </p:nvSpPr>
        <p:spPr/>
        <p:txBody>
          <a:bodyPr/>
          <a:lstStyle/>
          <a:p>
            <a:fld id="{79441DD2-89C4-40A5-9847-70F35BD001EE}" type="slidenum">
              <a:rPr lang="en-GB" smtClean="0"/>
              <a:t>12</a:t>
            </a:fld>
            <a:endParaRPr lang="en-GB"/>
          </a:p>
        </p:txBody>
      </p:sp>
    </p:spTree>
    <p:extLst>
      <p:ext uri="{BB962C8B-B14F-4D97-AF65-F5344CB8AC3E}">
        <p14:creationId xmlns:p14="http://schemas.microsoft.com/office/powerpoint/2010/main" val="10428455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14B52D-99DA-2EC5-4F03-2F74D13613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5091B7-ACF7-DDDF-6D2E-B6670511CA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3C3A05-735D-C887-C1B2-BB0A831C350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681EA9C-8CEB-C45C-F2ED-56FA21257298}"/>
              </a:ext>
            </a:extLst>
          </p:cNvPr>
          <p:cNvSpPr>
            <a:spLocks noGrp="1"/>
          </p:cNvSpPr>
          <p:nvPr>
            <p:ph type="sldNum" sz="quarter" idx="5"/>
          </p:nvPr>
        </p:nvSpPr>
        <p:spPr/>
        <p:txBody>
          <a:bodyPr/>
          <a:lstStyle/>
          <a:p>
            <a:fld id="{79441DD2-89C4-40A5-9847-70F35BD001EE}" type="slidenum">
              <a:rPr lang="en-GB" smtClean="0"/>
              <a:t>13</a:t>
            </a:fld>
            <a:endParaRPr lang="en-GB"/>
          </a:p>
        </p:txBody>
      </p:sp>
    </p:spTree>
    <p:extLst>
      <p:ext uri="{BB962C8B-B14F-4D97-AF65-F5344CB8AC3E}">
        <p14:creationId xmlns:p14="http://schemas.microsoft.com/office/powerpoint/2010/main" val="28219280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2D7E15-E628-8875-E55D-F726A9C700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564EB2-028E-BE62-3B5C-AC431D0976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DA3612-3656-BD79-898A-A77092C4CAA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B1A0A6F-6DBB-C3E8-841E-094743AB5E56}"/>
              </a:ext>
            </a:extLst>
          </p:cNvPr>
          <p:cNvSpPr>
            <a:spLocks noGrp="1"/>
          </p:cNvSpPr>
          <p:nvPr>
            <p:ph type="sldNum" sz="quarter" idx="5"/>
          </p:nvPr>
        </p:nvSpPr>
        <p:spPr/>
        <p:txBody>
          <a:bodyPr/>
          <a:lstStyle/>
          <a:p>
            <a:fld id="{79441DD2-89C4-40A5-9847-70F35BD001EE}" type="slidenum">
              <a:rPr lang="en-GB" smtClean="0"/>
              <a:t>14</a:t>
            </a:fld>
            <a:endParaRPr lang="en-GB"/>
          </a:p>
        </p:txBody>
      </p:sp>
    </p:spTree>
    <p:extLst>
      <p:ext uri="{BB962C8B-B14F-4D97-AF65-F5344CB8AC3E}">
        <p14:creationId xmlns:p14="http://schemas.microsoft.com/office/powerpoint/2010/main" val="22427173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DB48D1-930F-744D-104D-AF9910A9C4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75A8ED-FA77-0EF4-F133-AC74FEEE54B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1D79BD-1D48-706C-CBAB-B6C75621D70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21CA72C-F950-B973-AFB0-9F15DEA3C969}"/>
              </a:ext>
            </a:extLst>
          </p:cNvPr>
          <p:cNvSpPr>
            <a:spLocks noGrp="1"/>
          </p:cNvSpPr>
          <p:nvPr>
            <p:ph type="sldNum" sz="quarter" idx="5"/>
          </p:nvPr>
        </p:nvSpPr>
        <p:spPr/>
        <p:txBody>
          <a:bodyPr/>
          <a:lstStyle/>
          <a:p>
            <a:fld id="{79441DD2-89C4-40A5-9847-70F35BD001EE}" type="slidenum">
              <a:rPr lang="en-GB" smtClean="0"/>
              <a:t>15</a:t>
            </a:fld>
            <a:endParaRPr lang="en-GB"/>
          </a:p>
        </p:txBody>
      </p:sp>
    </p:spTree>
    <p:extLst>
      <p:ext uri="{BB962C8B-B14F-4D97-AF65-F5344CB8AC3E}">
        <p14:creationId xmlns:p14="http://schemas.microsoft.com/office/powerpoint/2010/main" val="4723621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3C6288-31D0-FE81-2346-57EC494C65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D44E3C-8E28-A27C-7E4E-A0DB07EFB5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32B5A1-C128-DD5B-5FC6-2714F3C9DA0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2C8E33E-446C-6BDE-5D7F-DEE468D62B58}"/>
              </a:ext>
            </a:extLst>
          </p:cNvPr>
          <p:cNvSpPr>
            <a:spLocks noGrp="1"/>
          </p:cNvSpPr>
          <p:nvPr>
            <p:ph type="sldNum" sz="quarter" idx="5"/>
          </p:nvPr>
        </p:nvSpPr>
        <p:spPr/>
        <p:txBody>
          <a:bodyPr/>
          <a:lstStyle/>
          <a:p>
            <a:fld id="{79441DD2-89C4-40A5-9847-70F35BD001EE}" type="slidenum">
              <a:rPr lang="en-GB" smtClean="0"/>
              <a:t>16</a:t>
            </a:fld>
            <a:endParaRPr lang="en-GB"/>
          </a:p>
        </p:txBody>
      </p:sp>
    </p:spTree>
    <p:extLst>
      <p:ext uri="{BB962C8B-B14F-4D97-AF65-F5344CB8AC3E}">
        <p14:creationId xmlns:p14="http://schemas.microsoft.com/office/powerpoint/2010/main" val="28173335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1CDBE5-D0D1-FA0C-C291-65B71D1206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9F4D64-8D15-24C6-3EFD-E888DA00E8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6B371B-1F97-C9FB-212D-421905739F8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79FC679-9245-6ABF-241D-B9F032FE843F}"/>
              </a:ext>
            </a:extLst>
          </p:cNvPr>
          <p:cNvSpPr>
            <a:spLocks noGrp="1"/>
          </p:cNvSpPr>
          <p:nvPr>
            <p:ph type="sldNum" sz="quarter" idx="5"/>
          </p:nvPr>
        </p:nvSpPr>
        <p:spPr/>
        <p:txBody>
          <a:bodyPr/>
          <a:lstStyle/>
          <a:p>
            <a:fld id="{79441DD2-89C4-40A5-9847-70F35BD001EE}" type="slidenum">
              <a:rPr lang="en-GB" smtClean="0"/>
              <a:t>17</a:t>
            </a:fld>
            <a:endParaRPr lang="en-GB"/>
          </a:p>
        </p:txBody>
      </p:sp>
    </p:spTree>
    <p:extLst>
      <p:ext uri="{BB962C8B-B14F-4D97-AF65-F5344CB8AC3E}">
        <p14:creationId xmlns:p14="http://schemas.microsoft.com/office/powerpoint/2010/main" val="84054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3D67B4-ED1A-968D-FEBC-2C47502131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AA1295-A213-B876-365D-E60B143096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2F1EEF-896F-7A87-1CB7-0C11A2A1524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FA85156-2E3D-61E4-A08E-2DD832E25040}"/>
              </a:ext>
            </a:extLst>
          </p:cNvPr>
          <p:cNvSpPr>
            <a:spLocks noGrp="1"/>
          </p:cNvSpPr>
          <p:nvPr>
            <p:ph type="sldNum" sz="quarter" idx="5"/>
          </p:nvPr>
        </p:nvSpPr>
        <p:spPr/>
        <p:txBody>
          <a:bodyPr/>
          <a:lstStyle/>
          <a:p>
            <a:fld id="{79441DD2-89C4-40A5-9847-70F35BD001EE}" type="slidenum">
              <a:rPr lang="en-GB" smtClean="0"/>
              <a:t>18</a:t>
            </a:fld>
            <a:endParaRPr lang="en-GB"/>
          </a:p>
        </p:txBody>
      </p:sp>
    </p:spTree>
    <p:extLst>
      <p:ext uri="{BB962C8B-B14F-4D97-AF65-F5344CB8AC3E}">
        <p14:creationId xmlns:p14="http://schemas.microsoft.com/office/powerpoint/2010/main" val="41438498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2D979D-BF1F-75BF-6851-996857B9EA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653A7F-BA54-F111-2098-9B1C405537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DBE2F3-0C8F-0C0A-FBD1-0CDEBDA6FF4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1EBD094-4EFA-BD1D-F308-F6C9023CC9A0}"/>
              </a:ext>
            </a:extLst>
          </p:cNvPr>
          <p:cNvSpPr>
            <a:spLocks noGrp="1"/>
          </p:cNvSpPr>
          <p:nvPr>
            <p:ph type="sldNum" sz="quarter" idx="5"/>
          </p:nvPr>
        </p:nvSpPr>
        <p:spPr/>
        <p:txBody>
          <a:bodyPr/>
          <a:lstStyle/>
          <a:p>
            <a:fld id="{79441DD2-89C4-40A5-9847-70F35BD001EE}" type="slidenum">
              <a:rPr lang="en-GB" smtClean="0"/>
              <a:t>19</a:t>
            </a:fld>
            <a:endParaRPr lang="en-GB"/>
          </a:p>
        </p:txBody>
      </p:sp>
    </p:spTree>
    <p:extLst>
      <p:ext uri="{BB962C8B-B14F-4D97-AF65-F5344CB8AC3E}">
        <p14:creationId xmlns:p14="http://schemas.microsoft.com/office/powerpoint/2010/main" val="7991856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369C0E-DB0A-E8A9-CD7C-FB497A01EF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977EDB9-4600-BEC2-B184-79E42CF217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EA6A79-706A-5A53-CCD2-893D42F8198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00EF5E4-1FBB-4806-07CB-55CCFB59B312}"/>
              </a:ext>
            </a:extLst>
          </p:cNvPr>
          <p:cNvSpPr>
            <a:spLocks noGrp="1"/>
          </p:cNvSpPr>
          <p:nvPr>
            <p:ph type="sldNum" sz="quarter" idx="5"/>
          </p:nvPr>
        </p:nvSpPr>
        <p:spPr/>
        <p:txBody>
          <a:bodyPr/>
          <a:lstStyle/>
          <a:p>
            <a:fld id="{79441DD2-89C4-40A5-9847-70F35BD001EE}" type="slidenum">
              <a:rPr lang="en-GB" smtClean="0"/>
              <a:t>20</a:t>
            </a:fld>
            <a:endParaRPr lang="en-GB"/>
          </a:p>
        </p:txBody>
      </p:sp>
    </p:spTree>
    <p:extLst>
      <p:ext uri="{BB962C8B-B14F-4D97-AF65-F5344CB8AC3E}">
        <p14:creationId xmlns:p14="http://schemas.microsoft.com/office/powerpoint/2010/main" val="3120140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DD5E25-CA8D-5EC4-740D-816FBD79C6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A0D04E-9785-DCC2-6B6B-8B78A03952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760F52A-2E35-C034-2B8E-31C49D9B122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A6064A2-BB37-9E15-4CA2-B3CBE89CD753}"/>
              </a:ext>
            </a:extLst>
          </p:cNvPr>
          <p:cNvSpPr>
            <a:spLocks noGrp="1"/>
          </p:cNvSpPr>
          <p:nvPr>
            <p:ph type="sldNum" sz="quarter" idx="5"/>
          </p:nvPr>
        </p:nvSpPr>
        <p:spPr/>
        <p:txBody>
          <a:bodyPr/>
          <a:lstStyle/>
          <a:p>
            <a:fld id="{79441DD2-89C4-40A5-9847-70F35BD001EE}" type="slidenum">
              <a:rPr lang="en-GB" smtClean="0"/>
              <a:t>3</a:t>
            </a:fld>
            <a:endParaRPr lang="en-GB"/>
          </a:p>
        </p:txBody>
      </p:sp>
    </p:spTree>
    <p:extLst>
      <p:ext uri="{BB962C8B-B14F-4D97-AF65-F5344CB8AC3E}">
        <p14:creationId xmlns:p14="http://schemas.microsoft.com/office/powerpoint/2010/main" val="4249100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828B13-C7EC-717F-408C-970A8E93CF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8D10E8-8705-4FCD-3623-9ED1443F59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0F84627-2971-52C4-12FD-9F7A23F5D50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6F91C51-7751-C709-2696-1003985A0A14}"/>
              </a:ext>
            </a:extLst>
          </p:cNvPr>
          <p:cNvSpPr>
            <a:spLocks noGrp="1"/>
          </p:cNvSpPr>
          <p:nvPr>
            <p:ph type="sldNum" sz="quarter" idx="5"/>
          </p:nvPr>
        </p:nvSpPr>
        <p:spPr/>
        <p:txBody>
          <a:bodyPr/>
          <a:lstStyle/>
          <a:p>
            <a:fld id="{79441DD2-89C4-40A5-9847-70F35BD001EE}" type="slidenum">
              <a:rPr lang="en-GB" smtClean="0"/>
              <a:t>4</a:t>
            </a:fld>
            <a:endParaRPr lang="en-GB"/>
          </a:p>
        </p:txBody>
      </p:sp>
    </p:spTree>
    <p:extLst>
      <p:ext uri="{BB962C8B-B14F-4D97-AF65-F5344CB8AC3E}">
        <p14:creationId xmlns:p14="http://schemas.microsoft.com/office/powerpoint/2010/main" val="92449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D4AD19-A243-846D-A37B-5446B8C9A8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4CAEA31-0311-067C-5CA5-36F86174A2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CCF782-7D3C-F7A5-2D17-A8EE63BCBFD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ABA4D4D-395A-2BAC-23AD-C91496BF078D}"/>
              </a:ext>
            </a:extLst>
          </p:cNvPr>
          <p:cNvSpPr>
            <a:spLocks noGrp="1"/>
          </p:cNvSpPr>
          <p:nvPr>
            <p:ph type="sldNum" sz="quarter" idx="5"/>
          </p:nvPr>
        </p:nvSpPr>
        <p:spPr/>
        <p:txBody>
          <a:bodyPr/>
          <a:lstStyle/>
          <a:p>
            <a:fld id="{79441DD2-89C4-40A5-9847-70F35BD001EE}" type="slidenum">
              <a:rPr lang="en-GB" smtClean="0"/>
              <a:t>5</a:t>
            </a:fld>
            <a:endParaRPr lang="en-GB"/>
          </a:p>
        </p:txBody>
      </p:sp>
    </p:spTree>
    <p:extLst>
      <p:ext uri="{BB962C8B-B14F-4D97-AF65-F5344CB8AC3E}">
        <p14:creationId xmlns:p14="http://schemas.microsoft.com/office/powerpoint/2010/main" val="1518116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A763AE-18BC-5EBF-AE46-557AEC8AC8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7A0A97-30BF-6262-9AF7-4A8316B635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73BAA0-56E0-5C9A-29EF-296A1097A02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742F13B-05D7-9C97-F7E3-86449FC517B4}"/>
              </a:ext>
            </a:extLst>
          </p:cNvPr>
          <p:cNvSpPr>
            <a:spLocks noGrp="1"/>
          </p:cNvSpPr>
          <p:nvPr>
            <p:ph type="sldNum" sz="quarter" idx="5"/>
          </p:nvPr>
        </p:nvSpPr>
        <p:spPr/>
        <p:txBody>
          <a:bodyPr/>
          <a:lstStyle/>
          <a:p>
            <a:fld id="{79441DD2-89C4-40A5-9847-70F35BD001EE}" type="slidenum">
              <a:rPr lang="en-GB" smtClean="0"/>
              <a:t>6</a:t>
            </a:fld>
            <a:endParaRPr lang="en-GB"/>
          </a:p>
        </p:txBody>
      </p:sp>
    </p:spTree>
    <p:extLst>
      <p:ext uri="{BB962C8B-B14F-4D97-AF65-F5344CB8AC3E}">
        <p14:creationId xmlns:p14="http://schemas.microsoft.com/office/powerpoint/2010/main" val="3204044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D0DD8-2E9E-FBB9-E217-7BB3E25B1C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063723-6B0D-D620-228D-D40BF30F14A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F7780E-D9FC-5899-DC34-2F131DA4A41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9EB48E1-572E-B005-1794-6765B82DC6DD}"/>
              </a:ext>
            </a:extLst>
          </p:cNvPr>
          <p:cNvSpPr>
            <a:spLocks noGrp="1"/>
          </p:cNvSpPr>
          <p:nvPr>
            <p:ph type="sldNum" sz="quarter" idx="5"/>
          </p:nvPr>
        </p:nvSpPr>
        <p:spPr/>
        <p:txBody>
          <a:bodyPr/>
          <a:lstStyle/>
          <a:p>
            <a:fld id="{79441DD2-89C4-40A5-9847-70F35BD001EE}" type="slidenum">
              <a:rPr lang="en-GB" smtClean="0"/>
              <a:t>7</a:t>
            </a:fld>
            <a:endParaRPr lang="en-GB"/>
          </a:p>
        </p:txBody>
      </p:sp>
    </p:spTree>
    <p:extLst>
      <p:ext uri="{BB962C8B-B14F-4D97-AF65-F5344CB8AC3E}">
        <p14:creationId xmlns:p14="http://schemas.microsoft.com/office/powerpoint/2010/main" val="19836766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24045F-B63D-3F3B-3414-9B3F1A9F63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06035F-61E6-472F-BA06-10E426872F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D8490C-C7A7-8CED-956F-02C4509A135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CD87EBD-939C-556C-0CAB-207113AFA8CA}"/>
              </a:ext>
            </a:extLst>
          </p:cNvPr>
          <p:cNvSpPr>
            <a:spLocks noGrp="1"/>
          </p:cNvSpPr>
          <p:nvPr>
            <p:ph type="sldNum" sz="quarter" idx="5"/>
          </p:nvPr>
        </p:nvSpPr>
        <p:spPr/>
        <p:txBody>
          <a:bodyPr/>
          <a:lstStyle/>
          <a:p>
            <a:fld id="{79441DD2-89C4-40A5-9847-70F35BD001EE}" type="slidenum">
              <a:rPr lang="en-GB" smtClean="0"/>
              <a:t>8</a:t>
            </a:fld>
            <a:endParaRPr lang="en-GB"/>
          </a:p>
        </p:txBody>
      </p:sp>
    </p:spTree>
    <p:extLst>
      <p:ext uri="{BB962C8B-B14F-4D97-AF65-F5344CB8AC3E}">
        <p14:creationId xmlns:p14="http://schemas.microsoft.com/office/powerpoint/2010/main" val="525422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F94277-70F1-8387-2C60-F36A7A693B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BB34B1-64B9-7DFA-BB28-72982A74B8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048140B-C288-A461-DA11-637BF83CD19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578931F-81C6-AE9B-0120-79DD1CA7CD40}"/>
              </a:ext>
            </a:extLst>
          </p:cNvPr>
          <p:cNvSpPr>
            <a:spLocks noGrp="1"/>
          </p:cNvSpPr>
          <p:nvPr>
            <p:ph type="sldNum" sz="quarter" idx="5"/>
          </p:nvPr>
        </p:nvSpPr>
        <p:spPr/>
        <p:txBody>
          <a:bodyPr/>
          <a:lstStyle/>
          <a:p>
            <a:fld id="{79441DD2-89C4-40A5-9847-70F35BD001EE}" type="slidenum">
              <a:rPr lang="en-GB" smtClean="0"/>
              <a:t>9</a:t>
            </a:fld>
            <a:endParaRPr lang="en-GB"/>
          </a:p>
        </p:txBody>
      </p:sp>
    </p:spTree>
    <p:extLst>
      <p:ext uri="{BB962C8B-B14F-4D97-AF65-F5344CB8AC3E}">
        <p14:creationId xmlns:p14="http://schemas.microsoft.com/office/powerpoint/2010/main" val="1317693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B52922-5AE6-D6A4-6C2D-764DB7BF23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6827A2-4675-1A9B-6ADF-41F8FBBBA6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525F7C-8E24-8EAA-7F75-1262B950D21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E14C839-FEC2-2E75-0B5D-78970DA5A3A4}"/>
              </a:ext>
            </a:extLst>
          </p:cNvPr>
          <p:cNvSpPr>
            <a:spLocks noGrp="1"/>
          </p:cNvSpPr>
          <p:nvPr>
            <p:ph type="sldNum" sz="quarter" idx="5"/>
          </p:nvPr>
        </p:nvSpPr>
        <p:spPr/>
        <p:txBody>
          <a:bodyPr/>
          <a:lstStyle/>
          <a:p>
            <a:fld id="{79441DD2-89C4-40A5-9847-70F35BD001EE}" type="slidenum">
              <a:rPr lang="en-GB" smtClean="0"/>
              <a:t>10</a:t>
            </a:fld>
            <a:endParaRPr lang="en-GB"/>
          </a:p>
        </p:txBody>
      </p:sp>
    </p:spTree>
    <p:extLst>
      <p:ext uri="{BB962C8B-B14F-4D97-AF65-F5344CB8AC3E}">
        <p14:creationId xmlns:p14="http://schemas.microsoft.com/office/powerpoint/2010/main" val="2803416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157C36D-A734-B041-BD16-08361CD43950}" type="datetimeFigureOut">
              <a:rPr lang="en-US" smtClean="0"/>
              <a:t>4/4/2024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2" y="6180408"/>
            <a:ext cx="1263383" cy="365125"/>
          </a:xfrm>
        </p:spPr>
        <p:txBody>
          <a:bodyPr/>
          <a:lstStyle/>
          <a:p>
            <a:fld id="{35212B95-9EC4-9549-A171-044945CECD55}" type="slidenum">
              <a:rPr lang="en-US" smtClean="0"/>
              <a:t>‹#›</a:t>
            </a:fld>
            <a:endParaRPr lang="en-US" dirty="0"/>
          </a:p>
        </p:txBody>
      </p:sp>
    </p:spTree>
    <p:extLst>
      <p:ext uri="{BB962C8B-B14F-4D97-AF65-F5344CB8AC3E}">
        <p14:creationId xmlns:p14="http://schemas.microsoft.com/office/powerpoint/2010/main" val="2129126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157C36D-A734-B041-BD16-08361CD43950}" type="datetimeFigureOut">
              <a:rPr lang="en-US" smtClean="0"/>
              <a:t>4/4/2024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973126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157C36D-A734-B041-BD16-08361CD43950}" type="datetimeFigureOut">
              <a:rPr lang="en-US" smtClean="0"/>
              <a:t>4/4/2024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103461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157C36D-A734-B041-BD16-08361CD43950}" type="datetimeFigureOut">
              <a:rPr lang="en-US" smtClean="0"/>
              <a:t>4/4/2024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708319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157C36D-A734-B041-BD16-08361CD43950}" type="datetimeFigureOut">
              <a:rPr lang="en-US" smtClean="0"/>
              <a:t>4/4/2024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1219342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157C36D-A734-B041-BD16-08361CD43950}" type="datetimeFigureOut">
              <a:rPr lang="en-US" smtClean="0"/>
              <a:t>4/4/2024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52063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157C36D-A734-B041-BD16-08361CD43950}" type="datetimeFigureOut">
              <a:rPr lang="en-US" smtClean="0"/>
              <a:t>4/4/2024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1003853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157C36D-A734-B041-BD16-08361CD43950}" type="datetimeFigureOut">
              <a:rPr lang="en-US" smtClean="0"/>
              <a:t>4/4/2024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1141420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57C36D-A734-B041-BD16-08361CD43950}" type="datetimeFigureOut">
              <a:rPr lang="en-US" smtClean="0"/>
              <a:t>4/4/2024</a:t>
            </a:fld>
            <a:endParaRPr lang="en-US" dirty="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378840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157C36D-A734-B041-BD16-08361CD43950}" type="datetimeFigureOut">
              <a:rPr lang="en-US" smtClean="0"/>
              <a:t>4/4/2024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2034921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157C36D-A734-B041-BD16-08361CD43950}" type="datetimeFigureOut">
              <a:rPr lang="en-US" smtClean="0"/>
              <a:t>4/4/2024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1082817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8D56066-B700-9C41-B9FA-B834435A4C7A}"/>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187843"/>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57C36D-A734-B041-BD16-08361CD43950}" type="datetimeFigureOut">
              <a:rPr lang="en-US" smtClean="0"/>
              <a:t>4/4/2024</a:t>
            </a:fld>
            <a:endParaRPr lang="en-US"/>
          </a:p>
        </p:txBody>
      </p:sp>
      <p:sp>
        <p:nvSpPr>
          <p:cNvPr id="5" name="Footer Placeholder 4"/>
          <p:cNvSpPr>
            <a:spLocks noGrp="1"/>
          </p:cNvSpPr>
          <p:nvPr>
            <p:ph type="ftr" sz="quarter" idx="3"/>
          </p:nvPr>
        </p:nvSpPr>
        <p:spPr>
          <a:xfrm>
            <a:off x="3843746" y="6180409"/>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220892" y="6187843"/>
            <a:ext cx="171776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212B95-9EC4-9549-A171-044945CECD55}" type="slidenum">
              <a:rPr lang="en-US" smtClean="0"/>
              <a:t>‹#›</a:t>
            </a:fld>
            <a:endParaRPr lang="en-US"/>
          </a:p>
        </p:txBody>
      </p:sp>
    </p:spTree>
    <p:extLst>
      <p:ext uri="{BB962C8B-B14F-4D97-AF65-F5344CB8AC3E}">
        <p14:creationId xmlns:p14="http://schemas.microsoft.com/office/powerpoint/2010/main" val="1788813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31.emf"/><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emf"/><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3.emf"/><Relationship Id="rId4" Type="http://schemas.openxmlformats.org/officeDocument/2006/relationships/image" Target="../media/image32.emf"/></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35.jpeg"/><Relationship Id="rId4" Type="http://schemas.openxmlformats.org/officeDocument/2006/relationships/image" Target="../media/image34.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39.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42.emf"/><Relationship Id="rId5" Type="http://schemas.openxmlformats.org/officeDocument/2006/relationships/image" Target="../media/image41.emf"/><Relationship Id="rId4" Type="http://schemas.openxmlformats.org/officeDocument/2006/relationships/image" Target="../media/image40.emf"/></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44.png"/><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JP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gif"/><Relationship Id="rId4" Type="http://schemas.openxmlformats.org/officeDocument/2006/relationships/image" Target="../media/image18.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CC84631F-CFFE-239C-2D08-1166C8C82DE8}"/>
              </a:ext>
            </a:extLst>
          </p:cNvPr>
          <p:cNvSpPr>
            <a:spLocks noGrp="1"/>
          </p:cNvSpPr>
          <p:nvPr>
            <p:ph type="ctrTitle"/>
          </p:nvPr>
        </p:nvSpPr>
        <p:spPr>
          <a:xfrm>
            <a:off x="914400" y="1700808"/>
            <a:ext cx="10363200" cy="2304256"/>
          </a:xfrm>
        </p:spPr>
        <p:txBody>
          <a:bodyPr/>
          <a:lstStyle/>
          <a:p>
            <a:r>
              <a:rPr lang="en-GB" sz="4800" b="1" dirty="0"/>
              <a:t>Light Sources Update</a:t>
            </a:r>
            <a:br>
              <a:rPr lang="en-GB" sz="4800" b="1" dirty="0"/>
            </a:br>
            <a:br>
              <a:rPr lang="en-GB" sz="4800" b="1" dirty="0"/>
            </a:br>
            <a:r>
              <a:rPr lang="en-GB" sz="4000" dirty="0"/>
              <a:t>I. Martin</a:t>
            </a:r>
            <a:endParaRPr lang="en-GB" sz="4800" dirty="0"/>
          </a:p>
        </p:txBody>
      </p:sp>
      <p:sp>
        <p:nvSpPr>
          <p:cNvPr id="7" name="Text Placeholder 2">
            <a:extLst>
              <a:ext uri="{FF2B5EF4-FFF2-40B4-BE49-F238E27FC236}">
                <a16:creationId xmlns:a16="http://schemas.microsoft.com/office/drawing/2014/main" id="{49A6FE14-2744-B652-5111-91187517F837}"/>
              </a:ext>
            </a:extLst>
          </p:cNvPr>
          <p:cNvSpPr txBox="1">
            <a:spLocks/>
          </p:cNvSpPr>
          <p:nvPr/>
        </p:nvSpPr>
        <p:spPr>
          <a:xfrm>
            <a:off x="2735149" y="4293096"/>
            <a:ext cx="6721705" cy="1470024"/>
          </a:xfrm>
          <a:prstGeom prst="rect">
            <a:avLst/>
          </a:prstGeom>
        </p:spPr>
        <p:txBody>
          <a:bodyPr vert="horz" lIns="91440" tIns="45720" rIns="91440" bIns="45720" rtlCol="0" anchor="ctr">
            <a:normAutofit/>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2000" dirty="0"/>
              <a:t>JAI Advisory Board Meeting</a:t>
            </a:r>
          </a:p>
          <a:p>
            <a:pPr algn="ctr"/>
            <a:r>
              <a:rPr lang="en-GB" sz="2000" dirty="0"/>
              <a:t>15</a:t>
            </a:r>
            <a:r>
              <a:rPr lang="en-GB" sz="2000" baseline="30000" dirty="0"/>
              <a:t>th</a:t>
            </a:r>
            <a:r>
              <a:rPr lang="en-GB" sz="2000" dirty="0"/>
              <a:t> April 2024</a:t>
            </a:r>
          </a:p>
        </p:txBody>
      </p:sp>
      <p:pic>
        <p:nvPicPr>
          <p:cNvPr id="8" name="Picture 7">
            <a:extLst>
              <a:ext uri="{FF2B5EF4-FFF2-40B4-BE49-F238E27FC236}">
                <a16:creationId xmlns:a16="http://schemas.microsoft.com/office/drawing/2014/main" id="{087C8A3C-AE77-896B-9547-861DFE9DBC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Tree>
    <p:extLst>
      <p:ext uri="{BB962C8B-B14F-4D97-AF65-F5344CB8AC3E}">
        <p14:creationId xmlns:p14="http://schemas.microsoft.com/office/powerpoint/2010/main" val="1570067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36E7B8-221B-011D-A32F-2709C4D291E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36007869-234B-C81C-6358-54D9968A221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B31935DA-6172-1705-3D7F-2159CD42C161}"/>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10</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0845505D-AA5E-4791-4C7A-0C889FB649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6958478E-0657-76FA-F353-6A73229EE7F6}"/>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7" name="TextBox 6">
            <a:extLst>
              <a:ext uri="{FF2B5EF4-FFF2-40B4-BE49-F238E27FC236}">
                <a16:creationId xmlns:a16="http://schemas.microsoft.com/office/drawing/2014/main" id="{69F2E063-5611-D978-31F7-7E7F307D4483}"/>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Vacuum Vessel Prototypes</a:t>
            </a:r>
            <a:endParaRPr lang="en-GB" sz="3600" dirty="0">
              <a:solidFill>
                <a:schemeClr val="bg1"/>
              </a:solidFill>
              <a:latin typeface="+mj-lt"/>
            </a:endParaRPr>
          </a:p>
        </p:txBody>
      </p:sp>
      <p:sp>
        <p:nvSpPr>
          <p:cNvPr id="15" name="TextBox 14">
            <a:extLst>
              <a:ext uri="{FF2B5EF4-FFF2-40B4-BE49-F238E27FC236}">
                <a16:creationId xmlns:a16="http://schemas.microsoft.com/office/drawing/2014/main" id="{D49F1A57-DB51-B5BB-DEF8-F49BC8F64DBE}"/>
              </a:ext>
            </a:extLst>
          </p:cNvPr>
          <p:cNvSpPr txBox="1"/>
          <p:nvPr/>
        </p:nvSpPr>
        <p:spPr>
          <a:xfrm>
            <a:off x="7297545" y="6135143"/>
            <a:ext cx="2863787" cy="307777"/>
          </a:xfrm>
          <a:prstGeom prst="rect">
            <a:avLst/>
          </a:prstGeom>
          <a:noFill/>
        </p:spPr>
        <p:txBody>
          <a:bodyPr wrap="square" rtlCol="0">
            <a:spAutoFit/>
          </a:bodyPr>
          <a:lstStyle/>
          <a:p>
            <a:pPr algn="r"/>
            <a:r>
              <a:rPr lang="en-GB" sz="1400" i="1" dirty="0">
                <a:solidFill>
                  <a:schemeClr val="bg1">
                    <a:lumMod val="50000"/>
                  </a:schemeClr>
                </a:solidFill>
              </a:rPr>
              <a:t>Courtesy M. Cox</a:t>
            </a:r>
          </a:p>
        </p:txBody>
      </p:sp>
      <p:pic>
        <p:nvPicPr>
          <p:cNvPr id="3" name="Picture 2">
            <a:extLst>
              <a:ext uri="{FF2B5EF4-FFF2-40B4-BE49-F238E27FC236}">
                <a16:creationId xmlns:a16="http://schemas.microsoft.com/office/drawing/2014/main" id="{A467A99E-1628-C9F2-93CE-199B42AEA9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20985" y="3461650"/>
            <a:ext cx="3509109" cy="2623388"/>
          </a:xfrm>
          <a:prstGeom prst="rect">
            <a:avLst/>
          </a:prstGeom>
        </p:spPr>
      </p:pic>
      <p:pic>
        <p:nvPicPr>
          <p:cNvPr id="4" name="Picture 3">
            <a:extLst>
              <a:ext uri="{FF2B5EF4-FFF2-40B4-BE49-F238E27FC236}">
                <a16:creationId xmlns:a16="http://schemas.microsoft.com/office/drawing/2014/main" id="{32B6BD31-0C40-8FD3-4E52-01B82453250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74809" y="665808"/>
            <a:ext cx="4055085" cy="2652635"/>
          </a:xfrm>
          <a:prstGeom prst="rect">
            <a:avLst/>
          </a:prstGeom>
        </p:spPr>
      </p:pic>
      <p:sp>
        <p:nvSpPr>
          <p:cNvPr id="6" name="TextBox 5">
            <a:extLst>
              <a:ext uri="{FF2B5EF4-FFF2-40B4-BE49-F238E27FC236}">
                <a16:creationId xmlns:a16="http://schemas.microsoft.com/office/drawing/2014/main" id="{CE154E70-93F8-6AA2-1B3F-25B35565D2F1}"/>
              </a:ext>
            </a:extLst>
          </p:cNvPr>
          <p:cNvSpPr txBox="1"/>
          <p:nvPr/>
        </p:nvSpPr>
        <p:spPr>
          <a:xfrm>
            <a:off x="1238178" y="4837662"/>
            <a:ext cx="5948069" cy="1523494"/>
          </a:xfrm>
          <a:prstGeom prst="rect">
            <a:avLst/>
          </a:prstGeom>
          <a:noFill/>
        </p:spPr>
        <p:txBody>
          <a:bodyPr wrap="square" rtlCol="0">
            <a:spAutoFit/>
          </a:bodyPr>
          <a:lstStyle/>
          <a:p>
            <a:pPr marL="285750" indent="-285750">
              <a:spcAft>
                <a:spcPts val="600"/>
              </a:spcAft>
              <a:buFont typeface="Wingdings" panose="05000000000000000000" pitchFamily="2" charset="2"/>
              <a:buChar char="Ø"/>
            </a:pPr>
            <a:r>
              <a:rPr lang="en-GB" sz="2000" dirty="0"/>
              <a:t>~ 2m long, machined copper and stainless steel</a:t>
            </a:r>
          </a:p>
          <a:p>
            <a:pPr marL="285750" indent="-285750">
              <a:spcAft>
                <a:spcPts val="600"/>
              </a:spcAft>
              <a:buFont typeface="Wingdings" panose="05000000000000000000" pitchFamily="2" charset="2"/>
              <a:buChar char="Ø"/>
            </a:pPr>
            <a:r>
              <a:rPr lang="en-GB" sz="2000" dirty="0"/>
              <a:t>integrated water-cooling channels</a:t>
            </a:r>
          </a:p>
          <a:p>
            <a:pPr marL="285750" indent="-285750">
              <a:spcAft>
                <a:spcPts val="600"/>
              </a:spcAft>
              <a:buFont typeface="Wingdings" panose="05000000000000000000" pitchFamily="2" charset="2"/>
              <a:buChar char="Ø"/>
            </a:pPr>
            <a:r>
              <a:rPr lang="en-GB" sz="2000" dirty="0"/>
              <a:t>made in 3 parts, joined then NEG coated</a:t>
            </a:r>
          </a:p>
          <a:p>
            <a:endParaRPr lang="en-GB" dirty="0"/>
          </a:p>
        </p:txBody>
      </p:sp>
      <p:pic>
        <p:nvPicPr>
          <p:cNvPr id="16" name="Picture 15">
            <a:extLst>
              <a:ext uri="{FF2B5EF4-FFF2-40B4-BE49-F238E27FC236}">
                <a16:creationId xmlns:a16="http://schemas.microsoft.com/office/drawing/2014/main" id="{14C96CFB-D5C5-3947-B7F7-EFFBA81D1E49}"/>
              </a:ext>
            </a:extLst>
          </p:cNvPr>
          <p:cNvPicPr>
            <a:picLocks noChangeAspect="1"/>
          </p:cNvPicPr>
          <p:nvPr/>
        </p:nvPicPr>
        <p:blipFill rotWithShape="1">
          <a:blip r:embed="rId6" cstate="screen">
            <a:clrChange>
              <a:clrFrom>
                <a:srgbClr val="FDFDFE"/>
              </a:clrFrom>
              <a:clrTo>
                <a:srgbClr val="FDFDFE">
                  <a:alpha val="0"/>
                </a:srgbClr>
              </a:clrTo>
            </a:clrChange>
            <a:extLst>
              <a:ext uri="{28A0092B-C50C-407E-A947-70E740481C1C}">
                <a14:useLocalDpi xmlns:a14="http://schemas.microsoft.com/office/drawing/2010/main"/>
              </a:ext>
            </a:extLst>
          </a:blip>
          <a:srcRect/>
          <a:stretch/>
        </p:blipFill>
        <p:spPr>
          <a:xfrm rot="549799">
            <a:off x="274298" y="2726956"/>
            <a:ext cx="7762538" cy="2568213"/>
          </a:xfrm>
          <a:prstGeom prst="rect">
            <a:avLst/>
          </a:prstGeom>
        </p:spPr>
      </p:pic>
      <p:sp>
        <p:nvSpPr>
          <p:cNvPr id="10" name="TextBox 9">
            <a:extLst>
              <a:ext uri="{FF2B5EF4-FFF2-40B4-BE49-F238E27FC236}">
                <a16:creationId xmlns:a16="http://schemas.microsoft.com/office/drawing/2014/main" id="{1B7BD550-9AED-CDF0-89E9-B525E7CB59FE}"/>
              </a:ext>
            </a:extLst>
          </p:cNvPr>
          <p:cNvSpPr txBox="1"/>
          <p:nvPr/>
        </p:nvSpPr>
        <p:spPr>
          <a:xfrm>
            <a:off x="239351" y="670385"/>
            <a:ext cx="6682817" cy="2285241"/>
          </a:xfrm>
          <a:prstGeom prst="rect">
            <a:avLst/>
          </a:prstGeom>
          <a:solidFill>
            <a:schemeClr val="bg1"/>
          </a:solidFill>
        </p:spPr>
        <p:txBody>
          <a:bodyPr wrap="square" rtlCol="0">
            <a:spAutoFit/>
          </a:bodyPr>
          <a:lstStyle/>
          <a:p>
            <a:pPr marL="342900" indent="-342900">
              <a:spcAft>
                <a:spcPts val="900"/>
              </a:spcAft>
              <a:buFont typeface="Arial" panose="020B0604020202020204" pitchFamily="34" charset="0"/>
              <a:buChar char="•"/>
            </a:pPr>
            <a:r>
              <a:rPr lang="en-GB" sz="2000" dirty="0"/>
              <a:t>Prototyping and NEG coating trials are underway.</a:t>
            </a:r>
          </a:p>
          <a:p>
            <a:pPr marL="342900" indent="-342900">
              <a:spcAft>
                <a:spcPts val="900"/>
              </a:spcAft>
              <a:buFont typeface="Arial" panose="020B0604020202020204" pitchFamily="34" charset="0"/>
              <a:buChar char="•"/>
            </a:pPr>
            <a:r>
              <a:rPr lang="en-GB" sz="2000" dirty="0"/>
              <a:t>Complete 8m vacuum string assembled and successfully baked-out (with previous Aluminium dipole vessel).</a:t>
            </a:r>
          </a:p>
          <a:p>
            <a:pPr marL="800100" lvl="1" indent="-342900">
              <a:spcAft>
                <a:spcPts val="900"/>
              </a:spcAft>
              <a:buFont typeface="Wingdings" panose="05000000000000000000" pitchFamily="2" charset="2"/>
              <a:buChar char="Ø"/>
            </a:pPr>
            <a:r>
              <a:rPr lang="en-GB" sz="2000" dirty="0"/>
              <a:t>New copper dipole vessel due Apr ‘24</a:t>
            </a:r>
            <a:endParaRPr lang="en-GB" sz="2000" dirty="0">
              <a:highlight>
                <a:srgbClr val="FFFF00"/>
              </a:highlight>
            </a:endParaRPr>
          </a:p>
          <a:p>
            <a:pPr marL="342900" indent="-342900">
              <a:spcAft>
                <a:spcPts val="900"/>
              </a:spcAft>
              <a:buFont typeface="Arial" panose="020B0604020202020204" pitchFamily="34" charset="0"/>
              <a:buChar char="•"/>
            </a:pPr>
            <a:r>
              <a:rPr lang="en-GB" sz="2000" dirty="0"/>
              <a:t>Prototype kicker ceramic vessels produced and flange welding trials underway prior to Ti coating.</a:t>
            </a:r>
          </a:p>
        </p:txBody>
      </p:sp>
      <p:sp>
        <p:nvSpPr>
          <p:cNvPr id="17" name="TextBox 16">
            <a:extLst>
              <a:ext uri="{FF2B5EF4-FFF2-40B4-BE49-F238E27FC236}">
                <a16:creationId xmlns:a16="http://schemas.microsoft.com/office/drawing/2014/main" id="{3BEF96B0-C55C-7CD9-3B44-A0C8ADC61529}"/>
              </a:ext>
            </a:extLst>
          </p:cNvPr>
          <p:cNvSpPr txBox="1"/>
          <p:nvPr/>
        </p:nvSpPr>
        <p:spPr>
          <a:xfrm>
            <a:off x="1238178" y="3480627"/>
            <a:ext cx="5157873" cy="677108"/>
          </a:xfrm>
          <a:prstGeom prst="rect">
            <a:avLst/>
          </a:prstGeom>
          <a:noFill/>
        </p:spPr>
        <p:txBody>
          <a:bodyPr wrap="square" rtlCol="0">
            <a:spAutoFit/>
          </a:bodyPr>
          <a:lstStyle/>
          <a:p>
            <a:r>
              <a:rPr lang="en-GB" sz="2000" u="sng" dirty="0"/>
              <a:t>Copper dipole vessel</a:t>
            </a:r>
          </a:p>
          <a:p>
            <a:endParaRPr lang="en-GB" dirty="0"/>
          </a:p>
        </p:txBody>
      </p:sp>
    </p:spTree>
    <p:extLst>
      <p:ext uri="{BB962C8B-B14F-4D97-AF65-F5344CB8AC3E}">
        <p14:creationId xmlns:p14="http://schemas.microsoft.com/office/powerpoint/2010/main" val="39913848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A5BF1-0891-A76F-3A22-773395A54F11}"/>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A4E4B7AF-9899-7648-F2F5-AE0713B18990}"/>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8FC07D56-C679-B757-19E8-DA0E3463A372}"/>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11</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84C8D9C1-1288-4939-6E55-35FF145540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158C1A80-1D66-0FCD-BB6A-870B888261CE}"/>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7" name="TextBox 6">
            <a:extLst>
              <a:ext uri="{FF2B5EF4-FFF2-40B4-BE49-F238E27FC236}">
                <a16:creationId xmlns:a16="http://schemas.microsoft.com/office/drawing/2014/main" id="{E1B434D3-B6EC-7464-D9DE-DF06B87EE102}"/>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Diamond-II Injection Scheme</a:t>
            </a:r>
            <a:endParaRPr lang="en-GB" sz="3600" dirty="0">
              <a:solidFill>
                <a:schemeClr val="bg1"/>
              </a:solidFill>
              <a:latin typeface="+mj-lt"/>
            </a:endParaRPr>
          </a:p>
        </p:txBody>
      </p:sp>
      <p:pic>
        <p:nvPicPr>
          <p:cNvPr id="3" name="Picture 2">
            <a:extLst>
              <a:ext uri="{FF2B5EF4-FFF2-40B4-BE49-F238E27FC236}">
                <a16:creationId xmlns:a16="http://schemas.microsoft.com/office/drawing/2014/main" id="{76E809B8-F727-690B-260F-DBDE4F78543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8821"/>
          <a:stretch/>
        </p:blipFill>
        <p:spPr>
          <a:xfrm>
            <a:off x="2217733" y="4451145"/>
            <a:ext cx="7840467" cy="2030787"/>
          </a:xfrm>
          <a:prstGeom prst="rect">
            <a:avLst/>
          </a:prstGeom>
        </p:spPr>
      </p:pic>
      <p:sp>
        <p:nvSpPr>
          <p:cNvPr id="4" name="TextBox 3">
            <a:extLst>
              <a:ext uri="{FF2B5EF4-FFF2-40B4-BE49-F238E27FC236}">
                <a16:creationId xmlns:a16="http://schemas.microsoft.com/office/drawing/2014/main" id="{997C0AC1-B96B-C6A3-30D3-A1BE153B938B}"/>
              </a:ext>
            </a:extLst>
          </p:cNvPr>
          <p:cNvSpPr txBox="1"/>
          <p:nvPr/>
        </p:nvSpPr>
        <p:spPr>
          <a:xfrm>
            <a:off x="239351" y="570031"/>
            <a:ext cx="7805764" cy="1431161"/>
          </a:xfrm>
          <a:prstGeom prst="rect">
            <a:avLst/>
          </a:prstGeom>
          <a:solidFill>
            <a:schemeClr val="bg1"/>
          </a:solidFill>
        </p:spPr>
        <p:txBody>
          <a:bodyPr wrap="square" rtlCol="0">
            <a:spAutoFit/>
          </a:bodyPr>
          <a:lstStyle/>
          <a:p>
            <a:pPr>
              <a:spcAft>
                <a:spcPts val="600"/>
              </a:spcAft>
            </a:pPr>
            <a:r>
              <a:rPr lang="en-GB" dirty="0">
                <a:cs typeface="Calibri" panose="020F0502020204030204" pitchFamily="34" charset="0"/>
              </a:rPr>
              <a:t>Diamond-II will operate two different injection schemes:</a:t>
            </a:r>
          </a:p>
          <a:p>
            <a:pPr marL="361950" indent="-361950">
              <a:spcAft>
                <a:spcPts val="600"/>
              </a:spcAft>
              <a:buFont typeface="+mj-lt"/>
              <a:buAutoNum type="arabicParenR"/>
            </a:pPr>
            <a:r>
              <a:rPr lang="en-GB" dirty="0">
                <a:cs typeface="Calibri" panose="020F0502020204030204" pitchFamily="34" charset="0"/>
              </a:rPr>
              <a:t>Standard four kicker bump (single or multi-bunch)</a:t>
            </a:r>
          </a:p>
          <a:p>
            <a:pPr marL="361950" indent="-361950">
              <a:spcAft>
                <a:spcPts val="600"/>
              </a:spcAft>
              <a:buFont typeface="+mj-lt"/>
              <a:buAutoNum type="arabicParenR"/>
            </a:pPr>
            <a:r>
              <a:rPr lang="en-GB" dirty="0" err="1">
                <a:cs typeface="Calibri" panose="020F0502020204030204" pitchFamily="34" charset="0"/>
              </a:rPr>
              <a:t>Stripline</a:t>
            </a:r>
            <a:r>
              <a:rPr lang="en-GB" dirty="0">
                <a:cs typeface="Calibri" panose="020F0502020204030204" pitchFamily="34" charset="0"/>
              </a:rPr>
              <a:t> kicker injection (single bunch only)</a:t>
            </a:r>
          </a:p>
          <a:p>
            <a:pPr marL="361950" indent="-361950">
              <a:spcAft>
                <a:spcPts val="600"/>
              </a:spcAft>
              <a:buFont typeface="+mj-lt"/>
              <a:buAutoNum type="arabicParenR"/>
            </a:pPr>
            <a:endParaRPr lang="en-GB" dirty="0">
              <a:cs typeface="Calibri" panose="020F0502020204030204" pitchFamily="34" charset="0"/>
            </a:endParaRPr>
          </a:p>
        </p:txBody>
      </p:sp>
      <p:pic>
        <p:nvPicPr>
          <p:cNvPr id="6" name="Picture 5">
            <a:extLst>
              <a:ext uri="{FF2B5EF4-FFF2-40B4-BE49-F238E27FC236}">
                <a16:creationId xmlns:a16="http://schemas.microsoft.com/office/drawing/2014/main" id="{6A2C58D3-4A16-70E2-5F16-95C16A7D4070}"/>
              </a:ext>
            </a:extLst>
          </p:cNvPr>
          <p:cNvPicPr>
            <a:picLocks noChangeAspect="1"/>
          </p:cNvPicPr>
          <p:nvPr/>
        </p:nvPicPr>
        <p:blipFill>
          <a:blip r:embed="rId5"/>
          <a:stretch>
            <a:fillRect/>
          </a:stretch>
        </p:blipFill>
        <p:spPr>
          <a:xfrm>
            <a:off x="6525984" y="2626503"/>
            <a:ext cx="5427950" cy="1628385"/>
          </a:xfrm>
          <a:prstGeom prst="rect">
            <a:avLst/>
          </a:prstGeom>
        </p:spPr>
      </p:pic>
      <p:sp>
        <p:nvSpPr>
          <p:cNvPr id="16" name="TextBox 15">
            <a:extLst>
              <a:ext uri="{FF2B5EF4-FFF2-40B4-BE49-F238E27FC236}">
                <a16:creationId xmlns:a16="http://schemas.microsoft.com/office/drawing/2014/main" id="{4FBCA3EF-CCCE-CAE8-AD27-99BBAAF6D109}"/>
              </a:ext>
            </a:extLst>
          </p:cNvPr>
          <p:cNvSpPr txBox="1"/>
          <p:nvPr/>
        </p:nvSpPr>
        <p:spPr>
          <a:xfrm>
            <a:off x="239351" y="1784980"/>
            <a:ext cx="6205253" cy="2492990"/>
          </a:xfrm>
          <a:prstGeom prst="rect">
            <a:avLst/>
          </a:prstGeom>
          <a:solidFill>
            <a:schemeClr val="bg1"/>
          </a:solidFill>
        </p:spPr>
        <p:txBody>
          <a:bodyPr wrap="square" rtlCol="0">
            <a:spAutoFit/>
          </a:bodyPr>
          <a:lstStyle/>
          <a:p>
            <a:pPr>
              <a:spcAft>
                <a:spcPts val="600"/>
              </a:spcAft>
            </a:pPr>
            <a:r>
              <a:rPr lang="en-GB" u="sng" dirty="0">
                <a:cs typeface="Calibri" panose="020F0502020204030204" pitchFamily="34" charset="0"/>
              </a:rPr>
              <a:t>Standard four kicker bump </a:t>
            </a:r>
          </a:p>
          <a:p>
            <a:pPr marL="360363" indent="-360363">
              <a:spcAft>
                <a:spcPts val="600"/>
              </a:spcAft>
              <a:buFont typeface="Arial" panose="020B0604020202020204" pitchFamily="34" charset="0"/>
              <a:buChar char="•"/>
            </a:pPr>
            <a:r>
              <a:rPr lang="en-GB" dirty="0">
                <a:cs typeface="Calibri" panose="020F0502020204030204" pitchFamily="34" charset="0"/>
              </a:rPr>
              <a:t>Robust, proven technology</a:t>
            </a:r>
          </a:p>
          <a:p>
            <a:pPr marL="342900" indent="-342900">
              <a:spcAft>
                <a:spcPts val="600"/>
              </a:spcAft>
              <a:buFont typeface="Arial" panose="020B0604020202020204" pitchFamily="34" charset="0"/>
              <a:buChar char="•"/>
            </a:pPr>
            <a:r>
              <a:rPr lang="en-GB" dirty="0">
                <a:cs typeface="Calibri" panose="020F0502020204030204" pitchFamily="34" charset="0"/>
              </a:rPr>
              <a:t>Can be adjusted for different stages during commissioning:</a:t>
            </a:r>
          </a:p>
          <a:p>
            <a:pPr marL="800100" lvl="1" indent="-342900">
              <a:spcAft>
                <a:spcPts val="600"/>
              </a:spcAft>
              <a:buFont typeface="Wingdings" panose="05000000000000000000" pitchFamily="2" charset="2"/>
              <a:buChar char="Ø"/>
            </a:pPr>
            <a:r>
              <a:rPr lang="en-GB" dirty="0">
                <a:cs typeface="Calibri" panose="020F0502020204030204" pitchFamily="34" charset="0"/>
              </a:rPr>
              <a:t>single shot, on-axis injection </a:t>
            </a:r>
          </a:p>
          <a:p>
            <a:pPr marL="800100" lvl="1" indent="-342900">
              <a:spcAft>
                <a:spcPts val="600"/>
              </a:spcAft>
              <a:buFont typeface="Wingdings" panose="05000000000000000000" pitchFamily="2" charset="2"/>
              <a:buChar char="Ø"/>
            </a:pPr>
            <a:r>
              <a:rPr lang="en-GB" dirty="0">
                <a:cs typeface="Calibri" panose="020F0502020204030204" pitchFamily="34" charset="0"/>
              </a:rPr>
              <a:t>off-axis accumulation with closed orbit bump</a:t>
            </a:r>
          </a:p>
          <a:p>
            <a:pPr marL="342900" indent="-342900">
              <a:spcAft>
                <a:spcPts val="600"/>
              </a:spcAft>
              <a:buFont typeface="Arial" panose="020B0604020202020204" pitchFamily="34" charset="0"/>
              <a:buChar char="•"/>
            </a:pPr>
            <a:r>
              <a:rPr lang="en-GB" dirty="0">
                <a:cs typeface="Calibri" panose="020F0502020204030204" pitchFamily="34" charset="0"/>
              </a:rPr>
              <a:t>Baseline injection scheme for re-filling during operations</a:t>
            </a:r>
          </a:p>
          <a:p>
            <a:pPr marL="342900" indent="-342900">
              <a:spcAft>
                <a:spcPts val="600"/>
              </a:spcAft>
              <a:buFont typeface="Arial" panose="020B0604020202020204" pitchFamily="34" charset="0"/>
              <a:buChar char="•"/>
            </a:pPr>
            <a:r>
              <a:rPr lang="en-GB" dirty="0">
                <a:cs typeface="Calibri" panose="020F0502020204030204" pitchFamily="34" charset="0"/>
              </a:rPr>
              <a:t>Downside: difficult to make injection invisible to users</a:t>
            </a:r>
          </a:p>
        </p:txBody>
      </p:sp>
      <p:pic>
        <p:nvPicPr>
          <p:cNvPr id="17" name="Picture 16">
            <a:extLst>
              <a:ext uri="{FF2B5EF4-FFF2-40B4-BE49-F238E27FC236}">
                <a16:creationId xmlns:a16="http://schemas.microsoft.com/office/drawing/2014/main" id="{21680FFF-05F8-B213-B6FF-7D03724483D3}"/>
              </a:ext>
            </a:extLst>
          </p:cNvPr>
          <p:cNvPicPr>
            <a:picLocks noChangeAspect="1"/>
          </p:cNvPicPr>
          <p:nvPr/>
        </p:nvPicPr>
        <p:blipFill>
          <a:blip r:embed="rId6"/>
          <a:stretch>
            <a:fillRect/>
          </a:stretch>
        </p:blipFill>
        <p:spPr>
          <a:xfrm>
            <a:off x="6525984" y="838274"/>
            <a:ext cx="5427950" cy="1628385"/>
          </a:xfrm>
          <a:prstGeom prst="rect">
            <a:avLst/>
          </a:prstGeom>
        </p:spPr>
      </p:pic>
      <p:sp>
        <p:nvSpPr>
          <p:cNvPr id="18" name="TextBox 17">
            <a:extLst>
              <a:ext uri="{FF2B5EF4-FFF2-40B4-BE49-F238E27FC236}">
                <a16:creationId xmlns:a16="http://schemas.microsoft.com/office/drawing/2014/main" id="{89FA2556-3686-9147-C7C4-07355538E210}"/>
              </a:ext>
            </a:extLst>
          </p:cNvPr>
          <p:cNvSpPr txBox="1"/>
          <p:nvPr/>
        </p:nvSpPr>
        <p:spPr>
          <a:xfrm>
            <a:off x="1271741" y="4438558"/>
            <a:ext cx="2491960" cy="369332"/>
          </a:xfrm>
          <a:prstGeom prst="rect">
            <a:avLst/>
          </a:prstGeom>
          <a:noFill/>
        </p:spPr>
        <p:txBody>
          <a:bodyPr wrap="square" rtlCol="0">
            <a:spAutoFit/>
          </a:bodyPr>
          <a:lstStyle/>
          <a:p>
            <a:pPr algn="ctr"/>
            <a:r>
              <a:rPr lang="en-GB" u="sng" dirty="0"/>
              <a:t>I01 Injection Straight</a:t>
            </a:r>
          </a:p>
        </p:txBody>
      </p:sp>
    </p:spTree>
    <p:extLst>
      <p:ext uri="{BB962C8B-B14F-4D97-AF65-F5344CB8AC3E}">
        <p14:creationId xmlns:p14="http://schemas.microsoft.com/office/powerpoint/2010/main" val="1482050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302EB9-76FC-C9BA-4837-20CDC2A762F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014B13D7-7850-685F-56FB-15AFB716914A}"/>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779FEDDA-FE53-AC11-94EA-D325D04A526D}"/>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12</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8029D4A0-9F09-D71B-B75C-EBE2615D57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53BF378F-BE2C-8E5A-CC3F-AD09A8CE8599}"/>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7" name="TextBox 6">
            <a:extLst>
              <a:ext uri="{FF2B5EF4-FFF2-40B4-BE49-F238E27FC236}">
                <a16:creationId xmlns:a16="http://schemas.microsoft.com/office/drawing/2014/main" id="{53FB5DF9-5F70-A0BB-DBED-C2585AAC277F}"/>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Diamond-II </a:t>
            </a:r>
            <a:r>
              <a:rPr lang="en-GB" sz="4000">
                <a:solidFill>
                  <a:schemeClr val="bg1"/>
                </a:solidFill>
                <a:latin typeface="+mj-lt"/>
              </a:rPr>
              <a:t>Injection Scheme</a:t>
            </a:r>
            <a:endParaRPr lang="en-GB" sz="3600" dirty="0">
              <a:solidFill>
                <a:schemeClr val="bg1"/>
              </a:solidFill>
              <a:latin typeface="+mj-lt"/>
            </a:endParaRPr>
          </a:p>
        </p:txBody>
      </p:sp>
      <p:sp>
        <p:nvSpPr>
          <p:cNvPr id="10" name="TextBox 9">
            <a:extLst>
              <a:ext uri="{FF2B5EF4-FFF2-40B4-BE49-F238E27FC236}">
                <a16:creationId xmlns:a16="http://schemas.microsoft.com/office/drawing/2014/main" id="{58E21FA6-A766-DD95-8A19-2C6453D4FBE5}"/>
              </a:ext>
            </a:extLst>
          </p:cNvPr>
          <p:cNvSpPr txBox="1"/>
          <p:nvPr/>
        </p:nvSpPr>
        <p:spPr>
          <a:xfrm>
            <a:off x="201023" y="647864"/>
            <a:ext cx="6464374" cy="3077766"/>
          </a:xfrm>
          <a:prstGeom prst="rect">
            <a:avLst/>
          </a:prstGeom>
          <a:solidFill>
            <a:schemeClr val="bg1"/>
          </a:solidFill>
        </p:spPr>
        <p:txBody>
          <a:bodyPr wrap="square" rtlCol="0">
            <a:spAutoFit/>
          </a:bodyPr>
          <a:lstStyle/>
          <a:p>
            <a:pPr>
              <a:spcAft>
                <a:spcPts val="600"/>
              </a:spcAft>
            </a:pPr>
            <a:r>
              <a:rPr lang="en-GB" u="sng" dirty="0" err="1">
                <a:cs typeface="Calibri" panose="020F0502020204030204" pitchFamily="34" charset="0"/>
              </a:rPr>
              <a:t>Stripline</a:t>
            </a:r>
            <a:r>
              <a:rPr lang="en-GB" u="sng" dirty="0">
                <a:cs typeface="Calibri" panose="020F0502020204030204" pitchFamily="34" charset="0"/>
              </a:rPr>
              <a:t> kicker injection</a:t>
            </a:r>
          </a:p>
          <a:p>
            <a:pPr marL="360363" indent="-360363">
              <a:spcAft>
                <a:spcPts val="600"/>
              </a:spcAft>
              <a:buFont typeface="Arial" panose="020B0604020202020204" pitchFamily="34" charset="0"/>
              <a:buChar char="•"/>
            </a:pPr>
            <a:r>
              <a:rPr lang="en-GB" dirty="0">
                <a:cs typeface="Calibri" panose="020F0502020204030204" pitchFamily="34" charset="0"/>
              </a:rPr>
              <a:t>Used for top-up injection with shutters open</a:t>
            </a:r>
          </a:p>
          <a:p>
            <a:pPr marL="361950" indent="-361950">
              <a:spcAft>
                <a:spcPts val="600"/>
              </a:spcAft>
              <a:tabLst>
                <a:tab pos="360363" algn="l"/>
              </a:tabLst>
            </a:pPr>
            <a:r>
              <a:rPr lang="en-GB" dirty="0">
                <a:cs typeface="Calibri" panose="020F0502020204030204" pitchFamily="34" charset="0"/>
              </a:rPr>
              <a:t>	(improved transparency: 1-3 bunches in 899 kicked)</a:t>
            </a:r>
          </a:p>
          <a:p>
            <a:pPr marL="361950" indent="-361950">
              <a:spcAft>
                <a:spcPts val="600"/>
              </a:spcAft>
              <a:buFont typeface="Arial" panose="020B0604020202020204" pitchFamily="34" charset="0"/>
              <a:buChar char="•"/>
            </a:pPr>
            <a:r>
              <a:rPr lang="en-GB" dirty="0">
                <a:cs typeface="Calibri" panose="020F0502020204030204" pitchFamily="34" charset="0"/>
              </a:rPr>
              <a:t>‘Aperture-sharing’ scheme developed for TDR</a:t>
            </a:r>
          </a:p>
          <a:p>
            <a:pPr>
              <a:spcAft>
                <a:spcPts val="600"/>
              </a:spcAft>
            </a:pPr>
            <a:endParaRPr lang="en-GB" sz="1000" dirty="0">
              <a:cs typeface="Calibri" panose="020F0502020204030204" pitchFamily="34" charset="0"/>
            </a:endParaRPr>
          </a:p>
          <a:p>
            <a:pPr>
              <a:spcAft>
                <a:spcPts val="600"/>
              </a:spcAft>
            </a:pPr>
            <a:r>
              <a:rPr lang="en-GB" u="sng" dirty="0">
                <a:cs typeface="Calibri" panose="020F0502020204030204" pitchFamily="34" charset="0"/>
              </a:rPr>
              <a:t>Issues</a:t>
            </a:r>
          </a:p>
          <a:p>
            <a:pPr marL="342900" indent="-342900">
              <a:spcAft>
                <a:spcPts val="600"/>
              </a:spcAft>
              <a:buFont typeface="Arial" panose="020B0604020202020204" pitchFamily="34" charset="0"/>
              <a:buChar char="•"/>
            </a:pPr>
            <a:r>
              <a:rPr lang="en-GB" dirty="0">
                <a:cs typeface="Calibri" panose="020F0502020204030204" pitchFamily="34" charset="0"/>
              </a:rPr>
              <a:t>Stored bunch oscillations reduce photon flux for users</a:t>
            </a:r>
          </a:p>
          <a:p>
            <a:pPr marL="342900" indent="-342900">
              <a:spcAft>
                <a:spcPts val="600"/>
              </a:spcAft>
              <a:buFont typeface="Arial" panose="020B0604020202020204" pitchFamily="34" charset="0"/>
              <a:buChar char="•"/>
            </a:pPr>
            <a:r>
              <a:rPr lang="en-GB" dirty="0">
                <a:cs typeface="Calibri" panose="020F0502020204030204" pitchFamily="34" charset="0"/>
              </a:rPr>
              <a:t>Transverse </a:t>
            </a:r>
            <a:r>
              <a:rPr lang="en-GB" dirty="0" err="1">
                <a:cs typeface="Calibri" panose="020F0502020204030204" pitchFamily="34" charset="0"/>
              </a:rPr>
              <a:t>wakefields</a:t>
            </a:r>
            <a:r>
              <a:rPr lang="en-GB" dirty="0">
                <a:cs typeface="Calibri" panose="020F0502020204030204" pitchFamily="34" charset="0"/>
              </a:rPr>
              <a:t> limit amount of charge that can be stored</a:t>
            </a:r>
          </a:p>
          <a:p>
            <a:pPr marL="342900" indent="-342900">
              <a:spcAft>
                <a:spcPts val="600"/>
              </a:spcAft>
              <a:buFont typeface="Arial" panose="020B0604020202020204" pitchFamily="34" charset="0"/>
              <a:buChar char="•"/>
            </a:pPr>
            <a:r>
              <a:rPr lang="en-GB" dirty="0">
                <a:cs typeface="Calibri" panose="020F0502020204030204" pitchFamily="34" charset="0"/>
              </a:rPr>
              <a:t>Interaction of multi-bunch feedback with off-axis bunches</a:t>
            </a:r>
          </a:p>
        </p:txBody>
      </p:sp>
      <p:pic>
        <p:nvPicPr>
          <p:cNvPr id="11" name="Picture 2">
            <a:extLst>
              <a:ext uri="{FF2B5EF4-FFF2-40B4-BE49-F238E27FC236}">
                <a16:creationId xmlns:a16="http://schemas.microsoft.com/office/drawing/2014/main" id="{8D63CCF6-B2D0-4D76-8DD6-5336E6E2300C}"/>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883397" y="4210420"/>
            <a:ext cx="4943730" cy="192617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239955ED-CBD7-B575-52AC-C3B3B85DDCB9}"/>
              </a:ext>
            </a:extLst>
          </p:cNvPr>
          <p:cNvSpPr txBox="1"/>
          <p:nvPr/>
        </p:nvSpPr>
        <p:spPr>
          <a:xfrm>
            <a:off x="8012854" y="4038406"/>
            <a:ext cx="2491960" cy="369332"/>
          </a:xfrm>
          <a:prstGeom prst="rect">
            <a:avLst/>
          </a:prstGeom>
          <a:noFill/>
        </p:spPr>
        <p:txBody>
          <a:bodyPr wrap="square" rtlCol="0">
            <a:spAutoFit/>
          </a:bodyPr>
          <a:lstStyle/>
          <a:p>
            <a:pPr algn="ctr"/>
            <a:r>
              <a:rPr lang="en-GB" u="sng" dirty="0"/>
              <a:t>K01 Injection Straight</a:t>
            </a:r>
          </a:p>
        </p:txBody>
      </p:sp>
      <p:sp>
        <p:nvSpPr>
          <p:cNvPr id="15" name="TextBox 14">
            <a:extLst>
              <a:ext uri="{FF2B5EF4-FFF2-40B4-BE49-F238E27FC236}">
                <a16:creationId xmlns:a16="http://schemas.microsoft.com/office/drawing/2014/main" id="{52344D3F-F05D-4CBE-AA26-AAE904581F99}"/>
              </a:ext>
            </a:extLst>
          </p:cNvPr>
          <p:cNvSpPr txBox="1"/>
          <p:nvPr/>
        </p:nvSpPr>
        <p:spPr>
          <a:xfrm>
            <a:off x="8012854" y="596288"/>
            <a:ext cx="3393308" cy="369332"/>
          </a:xfrm>
          <a:prstGeom prst="rect">
            <a:avLst/>
          </a:prstGeom>
          <a:noFill/>
        </p:spPr>
        <p:txBody>
          <a:bodyPr wrap="square" rtlCol="0">
            <a:spAutoFit/>
          </a:bodyPr>
          <a:lstStyle/>
          <a:p>
            <a:r>
              <a:rPr lang="en-GB" u="sng" dirty="0"/>
              <a:t>Aperture-sharing injection </a:t>
            </a:r>
          </a:p>
        </p:txBody>
      </p:sp>
      <p:pic>
        <p:nvPicPr>
          <p:cNvPr id="19" name="Picture 18">
            <a:extLst>
              <a:ext uri="{FF2B5EF4-FFF2-40B4-BE49-F238E27FC236}">
                <a16:creationId xmlns:a16="http://schemas.microsoft.com/office/drawing/2014/main" id="{9ACD1F1D-8AF6-1967-68EE-E8FD6EF0E674}"/>
              </a:ext>
            </a:extLst>
          </p:cNvPr>
          <p:cNvPicPr>
            <a:picLocks noChangeAspect="1"/>
          </p:cNvPicPr>
          <p:nvPr/>
        </p:nvPicPr>
        <p:blipFill>
          <a:blip r:embed="rId5"/>
          <a:stretch>
            <a:fillRect/>
          </a:stretch>
        </p:blipFill>
        <p:spPr>
          <a:xfrm>
            <a:off x="6051590" y="917016"/>
            <a:ext cx="6274492" cy="2788663"/>
          </a:xfrm>
          <a:prstGeom prst="rect">
            <a:avLst/>
          </a:prstGeom>
        </p:spPr>
      </p:pic>
      <p:cxnSp>
        <p:nvCxnSpPr>
          <p:cNvPr id="20" name="Straight Connector 19">
            <a:extLst>
              <a:ext uri="{FF2B5EF4-FFF2-40B4-BE49-F238E27FC236}">
                <a16:creationId xmlns:a16="http://schemas.microsoft.com/office/drawing/2014/main" id="{0B36D8D0-BFC8-0428-71A8-BB3CC136B246}"/>
              </a:ext>
            </a:extLst>
          </p:cNvPr>
          <p:cNvCxnSpPr>
            <a:cxnSpLocks/>
          </p:cNvCxnSpPr>
          <p:nvPr/>
        </p:nvCxnSpPr>
        <p:spPr>
          <a:xfrm>
            <a:off x="7617901" y="1656157"/>
            <a:ext cx="147066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2406A3E-014D-CFC9-B46C-0A5B7A9EF19B}"/>
              </a:ext>
            </a:extLst>
          </p:cNvPr>
          <p:cNvCxnSpPr>
            <a:cxnSpLocks/>
          </p:cNvCxnSpPr>
          <p:nvPr/>
        </p:nvCxnSpPr>
        <p:spPr>
          <a:xfrm>
            <a:off x="9035221" y="1953337"/>
            <a:ext cx="269748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DD02DB9-7BEA-2051-BCD5-F97707D71431}"/>
              </a:ext>
            </a:extLst>
          </p:cNvPr>
          <p:cNvCxnSpPr>
            <a:cxnSpLocks/>
          </p:cNvCxnSpPr>
          <p:nvPr/>
        </p:nvCxnSpPr>
        <p:spPr>
          <a:xfrm>
            <a:off x="9035221" y="2555317"/>
            <a:ext cx="269748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F1292B0-78A6-DC5B-9BCA-B008645C61AF}"/>
              </a:ext>
            </a:extLst>
          </p:cNvPr>
          <p:cNvCxnSpPr>
            <a:cxnSpLocks/>
          </p:cNvCxnSpPr>
          <p:nvPr/>
        </p:nvCxnSpPr>
        <p:spPr>
          <a:xfrm>
            <a:off x="7617901" y="2867737"/>
            <a:ext cx="147066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F2BF0E8-CF17-A5CB-9405-5AD4AE7197AD}"/>
              </a:ext>
            </a:extLst>
          </p:cNvPr>
          <p:cNvCxnSpPr/>
          <p:nvPr/>
        </p:nvCxnSpPr>
        <p:spPr>
          <a:xfrm flipV="1">
            <a:off x="10475401" y="1953337"/>
            <a:ext cx="0" cy="60198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35C787AE-E14A-A55A-63E2-8259B29668B0}"/>
              </a:ext>
            </a:extLst>
          </p:cNvPr>
          <p:cNvCxnSpPr>
            <a:cxnSpLocks/>
          </p:cNvCxnSpPr>
          <p:nvPr/>
        </p:nvCxnSpPr>
        <p:spPr>
          <a:xfrm flipV="1">
            <a:off x="8273221" y="1652347"/>
            <a:ext cx="0" cy="121539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64BB83B1-0935-F395-53E5-F3F70868A8BC}"/>
              </a:ext>
            </a:extLst>
          </p:cNvPr>
          <p:cNvSpPr txBox="1"/>
          <p:nvPr/>
        </p:nvSpPr>
        <p:spPr>
          <a:xfrm>
            <a:off x="7214040" y="1097368"/>
            <a:ext cx="2118359" cy="523220"/>
          </a:xfrm>
          <a:prstGeom prst="rect">
            <a:avLst/>
          </a:prstGeom>
          <a:noFill/>
        </p:spPr>
        <p:txBody>
          <a:bodyPr wrap="square" rtlCol="0">
            <a:spAutoFit/>
          </a:bodyPr>
          <a:lstStyle/>
          <a:p>
            <a:pPr algn="ctr"/>
            <a:r>
              <a:rPr lang="en-GB" sz="1400" dirty="0"/>
              <a:t>Oscillation amplitude</a:t>
            </a:r>
          </a:p>
          <a:p>
            <a:pPr algn="ctr"/>
            <a:r>
              <a:rPr lang="en-GB" sz="1400" dirty="0"/>
              <a:t>(Injected beam only)</a:t>
            </a:r>
          </a:p>
        </p:txBody>
      </p:sp>
      <p:sp>
        <p:nvSpPr>
          <p:cNvPr id="27" name="TextBox 26">
            <a:extLst>
              <a:ext uri="{FF2B5EF4-FFF2-40B4-BE49-F238E27FC236}">
                <a16:creationId xmlns:a16="http://schemas.microsoft.com/office/drawing/2014/main" id="{4F3A2C74-F57A-CA12-0DD2-7DB2254FC550}"/>
              </a:ext>
            </a:extLst>
          </p:cNvPr>
          <p:cNvSpPr txBox="1"/>
          <p:nvPr/>
        </p:nvSpPr>
        <p:spPr>
          <a:xfrm>
            <a:off x="9161354" y="2601880"/>
            <a:ext cx="2606038" cy="523220"/>
          </a:xfrm>
          <a:prstGeom prst="rect">
            <a:avLst/>
          </a:prstGeom>
          <a:noFill/>
        </p:spPr>
        <p:txBody>
          <a:bodyPr wrap="square" rtlCol="0">
            <a:spAutoFit/>
          </a:bodyPr>
          <a:lstStyle/>
          <a:p>
            <a:pPr algn="ctr"/>
            <a:r>
              <a:rPr lang="en-GB" sz="1400" dirty="0"/>
              <a:t>Oscillation amplitude</a:t>
            </a:r>
          </a:p>
          <a:p>
            <a:pPr algn="ctr"/>
            <a:r>
              <a:rPr lang="en-GB" sz="1400" dirty="0"/>
              <a:t>(Stored and injected beams)</a:t>
            </a:r>
          </a:p>
        </p:txBody>
      </p:sp>
      <p:sp>
        <p:nvSpPr>
          <p:cNvPr id="28" name="Rectangle 27">
            <a:extLst>
              <a:ext uri="{FF2B5EF4-FFF2-40B4-BE49-F238E27FC236}">
                <a16:creationId xmlns:a16="http://schemas.microsoft.com/office/drawing/2014/main" id="{EF29C220-CDDF-7BBB-C5EC-D862B546755B}"/>
              </a:ext>
            </a:extLst>
          </p:cNvPr>
          <p:cNvSpPr/>
          <p:nvPr/>
        </p:nvSpPr>
        <p:spPr>
          <a:xfrm>
            <a:off x="6874548" y="2779967"/>
            <a:ext cx="385213" cy="9906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418D3BC1-AF7F-2014-470E-5C0A11CE5AD7}"/>
              </a:ext>
            </a:extLst>
          </p:cNvPr>
          <p:cNvSpPr txBox="1"/>
          <p:nvPr/>
        </p:nvSpPr>
        <p:spPr>
          <a:xfrm>
            <a:off x="9416133" y="1173567"/>
            <a:ext cx="1291188" cy="523220"/>
          </a:xfrm>
          <a:prstGeom prst="rect">
            <a:avLst/>
          </a:prstGeom>
          <a:noFill/>
        </p:spPr>
        <p:txBody>
          <a:bodyPr wrap="square" rtlCol="0">
            <a:spAutoFit/>
          </a:bodyPr>
          <a:lstStyle/>
          <a:p>
            <a:pPr algn="ctr"/>
            <a:r>
              <a:rPr lang="en-GB" sz="1400" dirty="0" err="1"/>
              <a:t>Stripline</a:t>
            </a:r>
            <a:r>
              <a:rPr lang="en-GB" sz="1400" dirty="0"/>
              <a:t> kickers</a:t>
            </a:r>
          </a:p>
        </p:txBody>
      </p:sp>
      <p:sp>
        <p:nvSpPr>
          <p:cNvPr id="30" name="TextBox 29">
            <a:extLst>
              <a:ext uri="{FF2B5EF4-FFF2-40B4-BE49-F238E27FC236}">
                <a16:creationId xmlns:a16="http://schemas.microsoft.com/office/drawing/2014/main" id="{4A1745DD-1904-B99D-6384-EE11CC36EFD7}"/>
              </a:ext>
            </a:extLst>
          </p:cNvPr>
          <p:cNvSpPr txBox="1"/>
          <p:nvPr/>
        </p:nvSpPr>
        <p:spPr>
          <a:xfrm>
            <a:off x="7546765" y="2879027"/>
            <a:ext cx="1071908" cy="523220"/>
          </a:xfrm>
          <a:prstGeom prst="rect">
            <a:avLst/>
          </a:prstGeom>
          <a:noFill/>
        </p:spPr>
        <p:txBody>
          <a:bodyPr wrap="square" rtlCol="0">
            <a:spAutoFit/>
          </a:bodyPr>
          <a:lstStyle/>
          <a:p>
            <a:pPr algn="ctr"/>
            <a:r>
              <a:rPr lang="en-GB" sz="1400" dirty="0"/>
              <a:t>Injection septum</a:t>
            </a:r>
          </a:p>
        </p:txBody>
      </p:sp>
      <p:cxnSp>
        <p:nvCxnSpPr>
          <p:cNvPr id="31" name="Straight Arrow Connector 30">
            <a:extLst>
              <a:ext uri="{FF2B5EF4-FFF2-40B4-BE49-F238E27FC236}">
                <a16:creationId xmlns:a16="http://schemas.microsoft.com/office/drawing/2014/main" id="{E3E7AB59-E227-B1CE-EAEF-DBF70558249E}"/>
              </a:ext>
            </a:extLst>
          </p:cNvPr>
          <p:cNvCxnSpPr>
            <a:cxnSpLocks/>
          </p:cNvCxnSpPr>
          <p:nvPr/>
        </p:nvCxnSpPr>
        <p:spPr>
          <a:xfrm flipH="1">
            <a:off x="9096179" y="1568633"/>
            <a:ext cx="617223" cy="57040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C49716F7-595C-28F3-C0A4-96CFB2AC2AC8}"/>
              </a:ext>
            </a:extLst>
          </p:cNvPr>
          <p:cNvCxnSpPr>
            <a:cxnSpLocks/>
          </p:cNvCxnSpPr>
          <p:nvPr/>
        </p:nvCxnSpPr>
        <p:spPr>
          <a:xfrm flipH="1" flipV="1">
            <a:off x="7307423" y="2921828"/>
            <a:ext cx="393516" cy="20327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A28BB97D-00C3-FB81-EE21-66A31746725B}"/>
              </a:ext>
            </a:extLst>
          </p:cNvPr>
          <p:cNvSpPr/>
          <p:nvPr/>
        </p:nvSpPr>
        <p:spPr>
          <a:xfrm>
            <a:off x="233125" y="3912625"/>
            <a:ext cx="2989046" cy="23695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4" name="Picture 33">
            <a:extLst>
              <a:ext uri="{FF2B5EF4-FFF2-40B4-BE49-F238E27FC236}">
                <a16:creationId xmlns:a16="http://schemas.microsoft.com/office/drawing/2014/main" id="{858EAA65-02F0-7EFD-73B6-6576030B27FB}"/>
              </a:ext>
            </a:extLst>
          </p:cNvPr>
          <p:cNvPicPr>
            <a:picLocks noChangeAspect="1"/>
          </p:cNvPicPr>
          <p:nvPr/>
        </p:nvPicPr>
        <p:blipFill rotWithShape="1">
          <a:blip r:embed="rId6"/>
          <a:srcRect t="25270" b="21904"/>
          <a:stretch/>
        </p:blipFill>
        <p:spPr>
          <a:xfrm>
            <a:off x="3322883" y="4195460"/>
            <a:ext cx="3231301" cy="1716243"/>
          </a:xfrm>
          <a:prstGeom prst="rect">
            <a:avLst/>
          </a:prstGeom>
        </p:spPr>
      </p:pic>
      <p:pic>
        <p:nvPicPr>
          <p:cNvPr id="35" name="Picture 34">
            <a:extLst>
              <a:ext uri="{FF2B5EF4-FFF2-40B4-BE49-F238E27FC236}">
                <a16:creationId xmlns:a16="http://schemas.microsoft.com/office/drawing/2014/main" id="{B575E053-55EC-F16A-BB45-9A585769C81A}"/>
              </a:ext>
            </a:extLst>
          </p:cNvPr>
          <p:cNvPicPr>
            <a:picLocks noChangeAspect="1"/>
          </p:cNvPicPr>
          <p:nvPr/>
        </p:nvPicPr>
        <p:blipFill>
          <a:blip r:embed="rId7"/>
          <a:stretch>
            <a:fillRect/>
          </a:stretch>
        </p:blipFill>
        <p:spPr>
          <a:xfrm>
            <a:off x="233125" y="3894292"/>
            <a:ext cx="2984863" cy="2387890"/>
          </a:xfrm>
          <a:prstGeom prst="rect">
            <a:avLst/>
          </a:prstGeom>
        </p:spPr>
      </p:pic>
      <p:sp>
        <p:nvSpPr>
          <p:cNvPr id="36" name="Oval 35">
            <a:extLst>
              <a:ext uri="{FF2B5EF4-FFF2-40B4-BE49-F238E27FC236}">
                <a16:creationId xmlns:a16="http://schemas.microsoft.com/office/drawing/2014/main" id="{7AFBD36B-2A44-0C0A-C9AA-53095C5C6275}"/>
              </a:ext>
            </a:extLst>
          </p:cNvPr>
          <p:cNvSpPr/>
          <p:nvPr/>
        </p:nvSpPr>
        <p:spPr>
          <a:xfrm>
            <a:off x="766353" y="4589417"/>
            <a:ext cx="174172" cy="696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58E1A687-F081-7742-2D01-21303E9AD660}"/>
              </a:ext>
            </a:extLst>
          </p:cNvPr>
          <p:cNvSpPr/>
          <p:nvPr/>
        </p:nvSpPr>
        <p:spPr>
          <a:xfrm>
            <a:off x="1690720" y="4589417"/>
            <a:ext cx="174172" cy="696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D780FEE9-9E9B-9BB1-2BB4-E8F93C88E7CE}"/>
              </a:ext>
            </a:extLst>
          </p:cNvPr>
          <p:cNvSpPr/>
          <p:nvPr/>
        </p:nvSpPr>
        <p:spPr>
          <a:xfrm>
            <a:off x="2615087" y="4589417"/>
            <a:ext cx="174172" cy="696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9" name="Straight Connector 38">
            <a:extLst>
              <a:ext uri="{FF2B5EF4-FFF2-40B4-BE49-F238E27FC236}">
                <a16:creationId xmlns:a16="http://schemas.microsoft.com/office/drawing/2014/main" id="{7D61B33C-1565-4470-8703-7BB5F79482A9}"/>
              </a:ext>
            </a:extLst>
          </p:cNvPr>
          <p:cNvCxnSpPr>
            <a:cxnSpLocks/>
          </p:cNvCxnSpPr>
          <p:nvPr/>
        </p:nvCxnSpPr>
        <p:spPr>
          <a:xfrm flipV="1">
            <a:off x="1079861" y="4850674"/>
            <a:ext cx="0" cy="108857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93E8B416-5923-C3A0-A8AF-4FB10667BC15}"/>
              </a:ext>
            </a:extLst>
          </p:cNvPr>
          <p:cNvCxnSpPr>
            <a:cxnSpLocks/>
          </p:cNvCxnSpPr>
          <p:nvPr/>
        </p:nvCxnSpPr>
        <p:spPr>
          <a:xfrm flipV="1">
            <a:off x="1544318" y="4850674"/>
            <a:ext cx="0" cy="108857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C5288ECC-5D4D-B747-97A3-A6DD5996AFC1}"/>
              </a:ext>
            </a:extLst>
          </p:cNvPr>
          <p:cNvCxnSpPr>
            <a:cxnSpLocks/>
          </p:cNvCxnSpPr>
          <p:nvPr/>
        </p:nvCxnSpPr>
        <p:spPr>
          <a:xfrm flipV="1">
            <a:off x="2473233" y="4850674"/>
            <a:ext cx="0" cy="108857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295688B3-F08D-9515-F04A-3DC7C813F429}"/>
              </a:ext>
            </a:extLst>
          </p:cNvPr>
          <p:cNvCxnSpPr>
            <a:cxnSpLocks/>
          </p:cNvCxnSpPr>
          <p:nvPr/>
        </p:nvCxnSpPr>
        <p:spPr>
          <a:xfrm flipV="1">
            <a:off x="2008775" y="4850674"/>
            <a:ext cx="0" cy="108857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2BA9734D-91F2-FE3B-444E-671CC9EEB492}"/>
              </a:ext>
            </a:extLst>
          </p:cNvPr>
          <p:cNvCxnSpPr>
            <a:cxnSpLocks/>
          </p:cNvCxnSpPr>
          <p:nvPr/>
        </p:nvCxnSpPr>
        <p:spPr>
          <a:xfrm>
            <a:off x="1079862" y="4970416"/>
            <a:ext cx="461555"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BCBC7F46-5A8F-6993-A414-CC02FC0D20EF}"/>
              </a:ext>
            </a:extLst>
          </p:cNvPr>
          <p:cNvCxnSpPr>
            <a:cxnSpLocks/>
          </p:cNvCxnSpPr>
          <p:nvPr/>
        </p:nvCxnSpPr>
        <p:spPr>
          <a:xfrm>
            <a:off x="1545779" y="4970416"/>
            <a:ext cx="461555"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1FE7996A-015B-1A89-E9B3-F97ABF684BBD}"/>
              </a:ext>
            </a:extLst>
          </p:cNvPr>
          <p:cNvCxnSpPr>
            <a:cxnSpLocks/>
          </p:cNvCxnSpPr>
          <p:nvPr/>
        </p:nvCxnSpPr>
        <p:spPr>
          <a:xfrm>
            <a:off x="2011693" y="4970416"/>
            <a:ext cx="461555"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E04FAE0-2E7C-C67D-9854-8DAF7D5D6B9F}"/>
              </a:ext>
            </a:extLst>
          </p:cNvPr>
          <p:cNvCxnSpPr>
            <a:cxnSpLocks/>
          </p:cNvCxnSpPr>
          <p:nvPr/>
        </p:nvCxnSpPr>
        <p:spPr>
          <a:xfrm flipV="1">
            <a:off x="853439" y="4258493"/>
            <a:ext cx="0" cy="34834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80AF7DA-820B-ACA2-E48E-7B8D4896AF60}"/>
              </a:ext>
            </a:extLst>
          </p:cNvPr>
          <p:cNvCxnSpPr>
            <a:cxnSpLocks/>
          </p:cNvCxnSpPr>
          <p:nvPr/>
        </p:nvCxnSpPr>
        <p:spPr>
          <a:xfrm flipV="1">
            <a:off x="1776556" y="4258493"/>
            <a:ext cx="0" cy="34834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B68D2336-C170-F3BC-36C1-20D1E48B9946}"/>
              </a:ext>
            </a:extLst>
          </p:cNvPr>
          <p:cNvCxnSpPr>
            <a:cxnSpLocks/>
          </p:cNvCxnSpPr>
          <p:nvPr/>
        </p:nvCxnSpPr>
        <p:spPr>
          <a:xfrm>
            <a:off x="853439" y="4356463"/>
            <a:ext cx="914408"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B1A1CFC9-077A-918A-9891-EE6D842BA29E}"/>
              </a:ext>
            </a:extLst>
          </p:cNvPr>
          <p:cNvSpPr txBox="1"/>
          <p:nvPr/>
        </p:nvSpPr>
        <p:spPr>
          <a:xfrm>
            <a:off x="1079861" y="4101735"/>
            <a:ext cx="496390" cy="276999"/>
          </a:xfrm>
          <a:prstGeom prst="rect">
            <a:avLst/>
          </a:prstGeom>
          <a:noFill/>
        </p:spPr>
        <p:txBody>
          <a:bodyPr wrap="square" rtlCol="0">
            <a:spAutoFit/>
          </a:bodyPr>
          <a:lstStyle/>
          <a:p>
            <a:r>
              <a:rPr lang="en-GB" sz="1200" dirty="0"/>
              <a:t>2 ns</a:t>
            </a:r>
          </a:p>
        </p:txBody>
      </p:sp>
      <p:sp>
        <p:nvSpPr>
          <p:cNvPr id="50" name="TextBox 49">
            <a:extLst>
              <a:ext uri="{FF2B5EF4-FFF2-40B4-BE49-F238E27FC236}">
                <a16:creationId xmlns:a16="http://schemas.microsoft.com/office/drawing/2014/main" id="{B35A1003-D337-899D-674A-38E4AEF7BED8}"/>
              </a:ext>
            </a:extLst>
          </p:cNvPr>
          <p:cNvSpPr txBox="1"/>
          <p:nvPr/>
        </p:nvSpPr>
        <p:spPr>
          <a:xfrm>
            <a:off x="1056989" y="5091548"/>
            <a:ext cx="635919" cy="276999"/>
          </a:xfrm>
          <a:prstGeom prst="rect">
            <a:avLst/>
          </a:prstGeom>
          <a:noFill/>
        </p:spPr>
        <p:txBody>
          <a:bodyPr wrap="square" rtlCol="0">
            <a:spAutoFit/>
          </a:bodyPr>
          <a:lstStyle/>
          <a:p>
            <a:r>
              <a:rPr lang="en-GB" sz="1200" dirty="0"/>
              <a:t>&lt;1 ns</a:t>
            </a:r>
          </a:p>
        </p:txBody>
      </p:sp>
      <p:sp>
        <p:nvSpPr>
          <p:cNvPr id="51" name="TextBox 50">
            <a:extLst>
              <a:ext uri="{FF2B5EF4-FFF2-40B4-BE49-F238E27FC236}">
                <a16:creationId xmlns:a16="http://schemas.microsoft.com/office/drawing/2014/main" id="{FE94FF2E-F7ED-E188-E72E-22E3D45DA3A6}"/>
              </a:ext>
            </a:extLst>
          </p:cNvPr>
          <p:cNvSpPr txBox="1"/>
          <p:nvPr/>
        </p:nvSpPr>
        <p:spPr>
          <a:xfrm>
            <a:off x="1522803" y="5091548"/>
            <a:ext cx="635919" cy="276999"/>
          </a:xfrm>
          <a:prstGeom prst="rect">
            <a:avLst/>
          </a:prstGeom>
          <a:noFill/>
        </p:spPr>
        <p:txBody>
          <a:bodyPr wrap="square" rtlCol="0">
            <a:spAutoFit/>
          </a:bodyPr>
          <a:lstStyle/>
          <a:p>
            <a:r>
              <a:rPr lang="en-GB" sz="1200" dirty="0"/>
              <a:t>&gt;1 ns</a:t>
            </a:r>
          </a:p>
        </p:txBody>
      </p:sp>
      <p:sp>
        <p:nvSpPr>
          <p:cNvPr id="52" name="TextBox 51">
            <a:extLst>
              <a:ext uri="{FF2B5EF4-FFF2-40B4-BE49-F238E27FC236}">
                <a16:creationId xmlns:a16="http://schemas.microsoft.com/office/drawing/2014/main" id="{34AF3A9A-3176-1DD6-BDB9-A09C9C50D2E0}"/>
              </a:ext>
            </a:extLst>
          </p:cNvPr>
          <p:cNvSpPr txBox="1"/>
          <p:nvPr/>
        </p:nvSpPr>
        <p:spPr>
          <a:xfrm>
            <a:off x="1988617" y="5091548"/>
            <a:ext cx="635919" cy="276999"/>
          </a:xfrm>
          <a:prstGeom prst="rect">
            <a:avLst/>
          </a:prstGeom>
          <a:noFill/>
        </p:spPr>
        <p:txBody>
          <a:bodyPr wrap="square" rtlCol="0">
            <a:spAutoFit/>
          </a:bodyPr>
          <a:lstStyle/>
          <a:p>
            <a:r>
              <a:rPr lang="en-GB" sz="1200" dirty="0"/>
              <a:t>&lt;1 ns</a:t>
            </a:r>
          </a:p>
        </p:txBody>
      </p:sp>
      <p:sp>
        <p:nvSpPr>
          <p:cNvPr id="3" name="TextBox 2">
            <a:extLst>
              <a:ext uri="{FF2B5EF4-FFF2-40B4-BE49-F238E27FC236}">
                <a16:creationId xmlns:a16="http://schemas.microsoft.com/office/drawing/2014/main" id="{4062AAD1-2AC5-54ED-FE5B-26CE0EBC8A09}"/>
              </a:ext>
            </a:extLst>
          </p:cNvPr>
          <p:cNvSpPr txBox="1"/>
          <p:nvPr/>
        </p:nvSpPr>
        <p:spPr>
          <a:xfrm>
            <a:off x="7297545" y="6135143"/>
            <a:ext cx="2863787" cy="307777"/>
          </a:xfrm>
          <a:prstGeom prst="rect">
            <a:avLst/>
          </a:prstGeom>
          <a:noFill/>
        </p:spPr>
        <p:txBody>
          <a:bodyPr wrap="square" rtlCol="0">
            <a:spAutoFit/>
          </a:bodyPr>
          <a:lstStyle/>
          <a:p>
            <a:pPr algn="r"/>
            <a:r>
              <a:rPr lang="en-GB" sz="1400" i="1" dirty="0">
                <a:solidFill>
                  <a:schemeClr val="bg1">
                    <a:lumMod val="50000"/>
                  </a:schemeClr>
                </a:solidFill>
              </a:rPr>
              <a:t>Courtesy A. Morgan, W. Tizzano</a:t>
            </a:r>
          </a:p>
        </p:txBody>
      </p:sp>
    </p:spTree>
    <p:extLst>
      <p:ext uri="{BB962C8B-B14F-4D97-AF65-F5344CB8AC3E}">
        <p14:creationId xmlns:p14="http://schemas.microsoft.com/office/powerpoint/2010/main" val="19394027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9D0EFE-7CA2-9BDF-95B7-CB77F7BD30F6}"/>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553A771-D963-F84C-C851-8DCD803A8648}"/>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0395F0C4-29BD-AFE8-EB85-A1FEA5CDDF8F}"/>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13</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5D62292E-20ED-AAA9-7F16-ACEFC4412D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C8BBD356-46EF-0F5C-A379-AFB8953C99DF}"/>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7" name="TextBox 6">
            <a:extLst>
              <a:ext uri="{FF2B5EF4-FFF2-40B4-BE49-F238E27FC236}">
                <a16:creationId xmlns:a16="http://schemas.microsoft.com/office/drawing/2014/main" id="{95E0AC9C-6147-E511-15F7-8D97FCE70012}"/>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Diamond-II </a:t>
            </a:r>
            <a:r>
              <a:rPr lang="en-GB" sz="4000">
                <a:solidFill>
                  <a:schemeClr val="bg1"/>
                </a:solidFill>
                <a:latin typeface="+mj-lt"/>
              </a:rPr>
              <a:t>Injection Scheme</a:t>
            </a:r>
            <a:endParaRPr lang="en-GB" sz="3600" dirty="0">
              <a:solidFill>
                <a:schemeClr val="bg1"/>
              </a:solidFill>
              <a:latin typeface="+mj-lt"/>
            </a:endParaRPr>
          </a:p>
        </p:txBody>
      </p:sp>
      <p:grpSp>
        <p:nvGrpSpPr>
          <p:cNvPr id="3" name="Group 2">
            <a:extLst>
              <a:ext uri="{FF2B5EF4-FFF2-40B4-BE49-F238E27FC236}">
                <a16:creationId xmlns:a16="http://schemas.microsoft.com/office/drawing/2014/main" id="{D0C9C99D-BFF5-13C2-1B5E-EA912FCCA091}"/>
              </a:ext>
            </a:extLst>
          </p:cNvPr>
          <p:cNvGrpSpPr/>
          <p:nvPr/>
        </p:nvGrpSpPr>
        <p:grpSpPr>
          <a:xfrm>
            <a:off x="6368518" y="682289"/>
            <a:ext cx="5615681" cy="3902816"/>
            <a:chOff x="5789217" y="1064663"/>
            <a:chExt cx="5870969" cy="4089721"/>
          </a:xfrm>
        </p:grpSpPr>
        <p:pic>
          <p:nvPicPr>
            <p:cNvPr id="4" name="Picture 3">
              <a:extLst>
                <a:ext uri="{FF2B5EF4-FFF2-40B4-BE49-F238E27FC236}">
                  <a16:creationId xmlns:a16="http://schemas.microsoft.com/office/drawing/2014/main" id="{FBB7F361-3D80-E1D8-8A78-BF843DEC5E39}"/>
                </a:ext>
              </a:extLst>
            </p:cNvPr>
            <p:cNvPicPr>
              <a:picLocks noChangeAspect="1"/>
            </p:cNvPicPr>
            <p:nvPr/>
          </p:nvPicPr>
          <p:blipFill>
            <a:blip r:embed="rId4"/>
            <a:stretch>
              <a:fillRect/>
            </a:stretch>
          </p:blipFill>
          <p:spPr>
            <a:xfrm>
              <a:off x="6326186" y="1153884"/>
              <a:ext cx="5334000" cy="4000500"/>
            </a:xfrm>
            <a:prstGeom prst="rect">
              <a:avLst/>
            </a:prstGeom>
          </p:spPr>
        </p:pic>
        <p:sp>
          <p:nvSpPr>
            <p:cNvPr id="6" name="TextBox 5">
              <a:extLst>
                <a:ext uri="{FF2B5EF4-FFF2-40B4-BE49-F238E27FC236}">
                  <a16:creationId xmlns:a16="http://schemas.microsoft.com/office/drawing/2014/main" id="{2F4545EB-AEF8-AFA4-F619-4944C36C7D52}"/>
                </a:ext>
              </a:extLst>
            </p:cNvPr>
            <p:cNvSpPr txBox="1"/>
            <p:nvPr/>
          </p:nvSpPr>
          <p:spPr>
            <a:xfrm>
              <a:off x="7370095" y="1064663"/>
              <a:ext cx="1333500" cy="338554"/>
            </a:xfrm>
            <a:prstGeom prst="rect">
              <a:avLst/>
            </a:prstGeom>
            <a:noFill/>
          </p:spPr>
          <p:txBody>
            <a:bodyPr wrap="square" rtlCol="0">
              <a:spAutoFit/>
            </a:bodyPr>
            <a:lstStyle/>
            <a:p>
              <a:r>
                <a:rPr lang="en-GB" sz="1600" u="sng" dirty="0"/>
                <a:t>Straight I01</a:t>
              </a:r>
            </a:p>
          </p:txBody>
        </p:sp>
        <p:sp>
          <p:nvSpPr>
            <p:cNvPr id="13" name="TextBox 12">
              <a:extLst>
                <a:ext uri="{FF2B5EF4-FFF2-40B4-BE49-F238E27FC236}">
                  <a16:creationId xmlns:a16="http://schemas.microsoft.com/office/drawing/2014/main" id="{0CACC88D-13E4-B4C7-62DE-765C662D0693}"/>
                </a:ext>
              </a:extLst>
            </p:cNvPr>
            <p:cNvSpPr txBox="1"/>
            <p:nvPr/>
          </p:nvSpPr>
          <p:spPr>
            <a:xfrm>
              <a:off x="9686725" y="1064663"/>
              <a:ext cx="1333500" cy="338554"/>
            </a:xfrm>
            <a:prstGeom prst="rect">
              <a:avLst/>
            </a:prstGeom>
            <a:noFill/>
          </p:spPr>
          <p:txBody>
            <a:bodyPr wrap="square" rtlCol="0">
              <a:spAutoFit/>
            </a:bodyPr>
            <a:lstStyle/>
            <a:p>
              <a:r>
                <a:rPr lang="en-GB" sz="1600" u="sng" dirty="0"/>
                <a:t>Straight K01</a:t>
              </a:r>
            </a:p>
          </p:txBody>
        </p:sp>
        <p:sp>
          <p:nvSpPr>
            <p:cNvPr id="14" name="TextBox 13">
              <a:extLst>
                <a:ext uri="{FF2B5EF4-FFF2-40B4-BE49-F238E27FC236}">
                  <a16:creationId xmlns:a16="http://schemas.microsoft.com/office/drawing/2014/main" id="{80449F8E-0574-0552-782C-306C90EBFBAF}"/>
                </a:ext>
              </a:extLst>
            </p:cNvPr>
            <p:cNvSpPr txBox="1"/>
            <p:nvPr/>
          </p:nvSpPr>
          <p:spPr>
            <a:xfrm>
              <a:off x="5842024" y="1973634"/>
              <a:ext cx="1181100" cy="338554"/>
            </a:xfrm>
            <a:prstGeom prst="rect">
              <a:avLst/>
            </a:prstGeom>
            <a:noFill/>
          </p:spPr>
          <p:txBody>
            <a:bodyPr wrap="square" rtlCol="0">
              <a:spAutoFit/>
            </a:bodyPr>
            <a:lstStyle/>
            <a:p>
              <a:r>
                <a:rPr lang="en-GB" sz="1600" u="sng" dirty="0"/>
                <a:t>Turn = -3</a:t>
              </a:r>
            </a:p>
          </p:txBody>
        </p:sp>
        <p:sp>
          <p:nvSpPr>
            <p:cNvPr id="16" name="TextBox 15">
              <a:extLst>
                <a:ext uri="{FF2B5EF4-FFF2-40B4-BE49-F238E27FC236}">
                  <a16:creationId xmlns:a16="http://schemas.microsoft.com/office/drawing/2014/main" id="{E2B8E16E-E1D9-78E6-35D3-DF584E6EAA1F}"/>
                </a:ext>
              </a:extLst>
            </p:cNvPr>
            <p:cNvSpPr txBox="1"/>
            <p:nvPr/>
          </p:nvSpPr>
          <p:spPr>
            <a:xfrm>
              <a:off x="5850248" y="3817023"/>
              <a:ext cx="1181100" cy="338554"/>
            </a:xfrm>
            <a:prstGeom prst="rect">
              <a:avLst/>
            </a:prstGeom>
            <a:noFill/>
          </p:spPr>
          <p:txBody>
            <a:bodyPr wrap="square" rtlCol="0">
              <a:spAutoFit/>
            </a:bodyPr>
            <a:lstStyle/>
            <a:p>
              <a:r>
                <a:rPr lang="en-GB" sz="1600" u="sng" dirty="0"/>
                <a:t>Turn = 0</a:t>
              </a:r>
            </a:p>
          </p:txBody>
        </p:sp>
        <p:cxnSp>
          <p:nvCxnSpPr>
            <p:cNvPr id="17" name="Straight Arrow Connector 16">
              <a:extLst>
                <a:ext uri="{FF2B5EF4-FFF2-40B4-BE49-F238E27FC236}">
                  <a16:creationId xmlns:a16="http://schemas.microsoft.com/office/drawing/2014/main" id="{8CA3D8B9-9400-4652-1D08-A6B0CB3C8F74}"/>
                </a:ext>
              </a:extLst>
            </p:cNvPr>
            <p:cNvCxnSpPr>
              <a:cxnSpLocks/>
            </p:cNvCxnSpPr>
            <p:nvPr/>
          </p:nvCxnSpPr>
          <p:spPr>
            <a:xfrm>
              <a:off x="10330514" y="2134959"/>
              <a:ext cx="0" cy="2762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50F865DD-8443-E745-DC59-EC3CD85FE8A5}"/>
                </a:ext>
              </a:extLst>
            </p:cNvPr>
            <p:cNvCxnSpPr>
              <a:cxnSpLocks/>
            </p:cNvCxnSpPr>
            <p:nvPr/>
          </p:nvCxnSpPr>
          <p:spPr>
            <a:xfrm>
              <a:off x="10349564" y="3500555"/>
              <a:ext cx="0" cy="2762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0212C159-409F-7DFD-89F1-57C11CCAC360}"/>
                </a:ext>
              </a:extLst>
            </p:cNvPr>
            <p:cNvCxnSpPr>
              <a:cxnSpLocks/>
            </p:cNvCxnSpPr>
            <p:nvPr/>
          </p:nvCxnSpPr>
          <p:spPr>
            <a:xfrm>
              <a:off x="10349564" y="3776780"/>
              <a:ext cx="0" cy="2762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0544B0B0-391F-1604-4315-8C5E1B733116}"/>
                </a:ext>
              </a:extLst>
            </p:cNvPr>
            <p:cNvSpPr txBox="1"/>
            <p:nvPr/>
          </p:nvSpPr>
          <p:spPr>
            <a:xfrm>
              <a:off x="5911123" y="3238945"/>
              <a:ext cx="839294" cy="523220"/>
            </a:xfrm>
            <a:prstGeom prst="rect">
              <a:avLst/>
            </a:prstGeom>
            <a:noFill/>
          </p:spPr>
          <p:txBody>
            <a:bodyPr wrap="square" rtlCol="0">
              <a:spAutoFit/>
            </a:bodyPr>
            <a:lstStyle/>
            <a:p>
              <a:pPr algn="ctr"/>
              <a:r>
                <a:rPr lang="en-GB" sz="1400" dirty="0"/>
                <a:t>Injected bunch</a:t>
              </a:r>
            </a:p>
          </p:txBody>
        </p:sp>
        <p:sp>
          <p:nvSpPr>
            <p:cNvPr id="55" name="TextBox 54">
              <a:extLst>
                <a:ext uri="{FF2B5EF4-FFF2-40B4-BE49-F238E27FC236}">
                  <a16:creationId xmlns:a16="http://schemas.microsoft.com/office/drawing/2014/main" id="{A54A9688-B466-8C3B-D5C4-195C154ED511}"/>
                </a:ext>
              </a:extLst>
            </p:cNvPr>
            <p:cNvSpPr txBox="1"/>
            <p:nvPr/>
          </p:nvSpPr>
          <p:spPr>
            <a:xfrm>
              <a:off x="8615005" y="2831391"/>
              <a:ext cx="839294" cy="523220"/>
            </a:xfrm>
            <a:prstGeom prst="rect">
              <a:avLst/>
            </a:prstGeom>
            <a:noFill/>
          </p:spPr>
          <p:txBody>
            <a:bodyPr wrap="square" rtlCol="0">
              <a:spAutoFit/>
            </a:bodyPr>
            <a:lstStyle/>
            <a:p>
              <a:pPr algn="ctr"/>
              <a:r>
                <a:rPr lang="en-GB" sz="1400" dirty="0"/>
                <a:t>Stored bunch</a:t>
              </a:r>
            </a:p>
          </p:txBody>
        </p:sp>
        <p:cxnSp>
          <p:nvCxnSpPr>
            <p:cNvPr id="56" name="Straight Arrow Connector 55">
              <a:extLst>
                <a:ext uri="{FF2B5EF4-FFF2-40B4-BE49-F238E27FC236}">
                  <a16:creationId xmlns:a16="http://schemas.microsoft.com/office/drawing/2014/main" id="{10B95C95-B15E-DFFA-AD52-0C5739F71BCD}"/>
                </a:ext>
              </a:extLst>
            </p:cNvPr>
            <p:cNvCxnSpPr/>
            <p:nvPr/>
          </p:nvCxnSpPr>
          <p:spPr>
            <a:xfrm>
              <a:off x="6750417" y="3458226"/>
              <a:ext cx="390525" cy="3587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77D94C46-C93D-A499-EB69-618FD23EDD46}"/>
                </a:ext>
              </a:extLst>
            </p:cNvPr>
            <p:cNvCxnSpPr>
              <a:cxnSpLocks/>
            </p:cNvCxnSpPr>
            <p:nvPr/>
          </p:nvCxnSpPr>
          <p:spPr>
            <a:xfrm flipH="1" flipV="1">
              <a:off x="7981789" y="2279009"/>
              <a:ext cx="973218" cy="55238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B358D938-C99A-FAB4-3F06-B0156A1B7926}"/>
                </a:ext>
              </a:extLst>
            </p:cNvPr>
            <p:cNvSpPr txBox="1"/>
            <p:nvPr/>
          </p:nvSpPr>
          <p:spPr>
            <a:xfrm>
              <a:off x="10320989" y="2325304"/>
              <a:ext cx="928033" cy="523220"/>
            </a:xfrm>
            <a:prstGeom prst="rect">
              <a:avLst/>
            </a:prstGeom>
            <a:noFill/>
          </p:spPr>
          <p:txBody>
            <a:bodyPr wrap="square" rtlCol="0">
              <a:spAutoFit/>
            </a:bodyPr>
            <a:lstStyle/>
            <a:p>
              <a:pPr algn="ctr"/>
              <a:r>
                <a:rPr lang="en-GB" sz="1400" dirty="0"/>
                <a:t>Kick from </a:t>
              </a:r>
              <a:r>
                <a:rPr lang="en-GB" sz="1400" dirty="0" err="1"/>
                <a:t>striplines</a:t>
              </a:r>
              <a:endParaRPr lang="en-GB" sz="1400" dirty="0"/>
            </a:p>
          </p:txBody>
        </p:sp>
        <p:cxnSp>
          <p:nvCxnSpPr>
            <p:cNvPr id="59" name="Straight Arrow Connector 58">
              <a:extLst>
                <a:ext uri="{FF2B5EF4-FFF2-40B4-BE49-F238E27FC236}">
                  <a16:creationId xmlns:a16="http://schemas.microsoft.com/office/drawing/2014/main" id="{D272322F-A83A-F52A-92E3-81A0EB91E84D}"/>
                </a:ext>
              </a:extLst>
            </p:cNvPr>
            <p:cNvCxnSpPr>
              <a:cxnSpLocks/>
            </p:cNvCxnSpPr>
            <p:nvPr/>
          </p:nvCxnSpPr>
          <p:spPr>
            <a:xfrm>
              <a:off x="6497455" y="1505122"/>
              <a:ext cx="643487" cy="25144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ABF32A53-CB2D-FCD1-A11F-92A130B8E707}"/>
                </a:ext>
              </a:extLst>
            </p:cNvPr>
            <p:cNvSpPr txBox="1"/>
            <p:nvPr/>
          </p:nvSpPr>
          <p:spPr>
            <a:xfrm>
              <a:off x="5789217" y="1153884"/>
              <a:ext cx="839294" cy="523220"/>
            </a:xfrm>
            <a:prstGeom prst="rect">
              <a:avLst/>
            </a:prstGeom>
            <a:noFill/>
          </p:spPr>
          <p:txBody>
            <a:bodyPr wrap="square" rtlCol="0">
              <a:spAutoFit/>
            </a:bodyPr>
            <a:lstStyle/>
            <a:p>
              <a:pPr algn="ctr"/>
              <a:r>
                <a:rPr lang="en-GB" sz="1400" dirty="0"/>
                <a:t>Septum plate</a:t>
              </a:r>
            </a:p>
          </p:txBody>
        </p:sp>
      </p:grpSp>
      <p:grpSp>
        <p:nvGrpSpPr>
          <p:cNvPr id="61" name="Group 60">
            <a:extLst>
              <a:ext uri="{FF2B5EF4-FFF2-40B4-BE49-F238E27FC236}">
                <a16:creationId xmlns:a16="http://schemas.microsoft.com/office/drawing/2014/main" id="{9E59016F-CA80-C7E6-2B70-893A60614B7E}"/>
              </a:ext>
            </a:extLst>
          </p:cNvPr>
          <p:cNvGrpSpPr/>
          <p:nvPr/>
        </p:nvGrpSpPr>
        <p:grpSpPr>
          <a:xfrm>
            <a:off x="6096000" y="4322617"/>
            <a:ext cx="6083834" cy="1875072"/>
            <a:chOff x="2970979" y="3534938"/>
            <a:chExt cx="6083834" cy="1875072"/>
          </a:xfrm>
        </p:grpSpPr>
        <p:sp>
          <p:nvSpPr>
            <p:cNvPr id="62" name="TextBox 61">
              <a:extLst>
                <a:ext uri="{FF2B5EF4-FFF2-40B4-BE49-F238E27FC236}">
                  <a16:creationId xmlns:a16="http://schemas.microsoft.com/office/drawing/2014/main" id="{E7660BF0-F14C-8484-839B-B72CFFCBBA91}"/>
                </a:ext>
              </a:extLst>
            </p:cNvPr>
            <p:cNvSpPr txBox="1"/>
            <p:nvPr/>
          </p:nvSpPr>
          <p:spPr>
            <a:xfrm>
              <a:off x="4655233" y="3714134"/>
              <a:ext cx="1333500" cy="369332"/>
            </a:xfrm>
            <a:prstGeom prst="rect">
              <a:avLst/>
            </a:prstGeom>
            <a:noFill/>
          </p:spPr>
          <p:txBody>
            <a:bodyPr wrap="square" rtlCol="0">
              <a:spAutoFit/>
            </a:bodyPr>
            <a:lstStyle/>
            <a:p>
              <a:pPr algn="ctr"/>
              <a:r>
                <a:rPr lang="en-GB" u="sng" dirty="0"/>
                <a:t>I01</a:t>
              </a:r>
            </a:p>
          </p:txBody>
        </p:sp>
        <p:sp>
          <p:nvSpPr>
            <p:cNvPr id="63" name="TextBox 62">
              <a:extLst>
                <a:ext uri="{FF2B5EF4-FFF2-40B4-BE49-F238E27FC236}">
                  <a16:creationId xmlns:a16="http://schemas.microsoft.com/office/drawing/2014/main" id="{0FD85D12-FD0E-7525-0F82-43D53ABF4578}"/>
                </a:ext>
              </a:extLst>
            </p:cNvPr>
            <p:cNvSpPr txBox="1"/>
            <p:nvPr/>
          </p:nvSpPr>
          <p:spPr>
            <a:xfrm>
              <a:off x="6847166" y="3710957"/>
              <a:ext cx="1333500" cy="369332"/>
            </a:xfrm>
            <a:prstGeom prst="rect">
              <a:avLst/>
            </a:prstGeom>
            <a:noFill/>
          </p:spPr>
          <p:txBody>
            <a:bodyPr wrap="square" rtlCol="0">
              <a:spAutoFit/>
            </a:bodyPr>
            <a:lstStyle/>
            <a:p>
              <a:pPr algn="ctr"/>
              <a:r>
                <a:rPr lang="en-GB" u="sng" dirty="0"/>
                <a:t>K01</a:t>
              </a:r>
            </a:p>
          </p:txBody>
        </p:sp>
        <p:sp>
          <p:nvSpPr>
            <p:cNvPr id="64" name="TextBox 63">
              <a:extLst>
                <a:ext uri="{FF2B5EF4-FFF2-40B4-BE49-F238E27FC236}">
                  <a16:creationId xmlns:a16="http://schemas.microsoft.com/office/drawing/2014/main" id="{F496B879-5781-DDD9-19F4-D7FAD008E60F}"/>
                </a:ext>
              </a:extLst>
            </p:cNvPr>
            <p:cNvSpPr txBox="1"/>
            <p:nvPr/>
          </p:nvSpPr>
          <p:spPr>
            <a:xfrm>
              <a:off x="4122598" y="5017859"/>
              <a:ext cx="839294" cy="307777"/>
            </a:xfrm>
            <a:prstGeom prst="rect">
              <a:avLst/>
            </a:prstGeom>
            <a:noFill/>
          </p:spPr>
          <p:txBody>
            <a:bodyPr wrap="square" rtlCol="0">
              <a:spAutoFit/>
            </a:bodyPr>
            <a:lstStyle/>
            <a:p>
              <a:pPr algn="ctr"/>
              <a:r>
                <a:rPr lang="en-GB" sz="1400" dirty="0"/>
                <a:t>septum</a:t>
              </a:r>
            </a:p>
          </p:txBody>
        </p:sp>
        <p:sp>
          <p:nvSpPr>
            <p:cNvPr id="65" name="TextBox 64">
              <a:extLst>
                <a:ext uri="{FF2B5EF4-FFF2-40B4-BE49-F238E27FC236}">
                  <a16:creationId xmlns:a16="http://schemas.microsoft.com/office/drawing/2014/main" id="{413896C5-BEF4-2F96-D51F-6D286E2E8A1B}"/>
                </a:ext>
              </a:extLst>
            </p:cNvPr>
            <p:cNvSpPr txBox="1"/>
            <p:nvPr/>
          </p:nvSpPr>
          <p:spPr>
            <a:xfrm>
              <a:off x="7830735" y="4895554"/>
              <a:ext cx="1028443" cy="307777"/>
            </a:xfrm>
            <a:prstGeom prst="rect">
              <a:avLst/>
            </a:prstGeom>
            <a:noFill/>
          </p:spPr>
          <p:txBody>
            <a:bodyPr wrap="square" rtlCol="0">
              <a:spAutoFit/>
            </a:bodyPr>
            <a:lstStyle/>
            <a:p>
              <a:pPr algn="ctr"/>
              <a:r>
                <a:rPr lang="en-GB" sz="1400" dirty="0" err="1"/>
                <a:t>striplines</a:t>
              </a:r>
              <a:endParaRPr lang="en-GB" sz="1400" dirty="0"/>
            </a:p>
          </p:txBody>
        </p:sp>
        <p:cxnSp>
          <p:nvCxnSpPr>
            <p:cNvPr id="66" name="Straight Arrow Connector 65">
              <a:extLst>
                <a:ext uri="{FF2B5EF4-FFF2-40B4-BE49-F238E27FC236}">
                  <a16:creationId xmlns:a16="http://schemas.microsoft.com/office/drawing/2014/main" id="{9CB7001E-DFEE-03DF-A63A-714D563F7B6B}"/>
                </a:ext>
              </a:extLst>
            </p:cNvPr>
            <p:cNvCxnSpPr>
              <a:cxnSpLocks/>
            </p:cNvCxnSpPr>
            <p:nvPr/>
          </p:nvCxnSpPr>
          <p:spPr>
            <a:xfrm flipV="1">
              <a:off x="3810273" y="4576884"/>
              <a:ext cx="401443" cy="2870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0A4AED71-C67C-B68C-0901-0BEA8B5D43DC}"/>
                </a:ext>
              </a:extLst>
            </p:cNvPr>
            <p:cNvCxnSpPr>
              <a:cxnSpLocks/>
            </p:cNvCxnSpPr>
            <p:nvPr/>
          </p:nvCxnSpPr>
          <p:spPr>
            <a:xfrm flipH="1" flipV="1">
              <a:off x="7653508" y="4600278"/>
              <a:ext cx="353261" cy="36657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620DC2D3-745B-AE51-08EC-32F3E0376CF3}"/>
                </a:ext>
              </a:extLst>
            </p:cNvPr>
            <p:cNvSpPr txBox="1"/>
            <p:nvPr/>
          </p:nvSpPr>
          <p:spPr>
            <a:xfrm>
              <a:off x="2970979" y="4863971"/>
              <a:ext cx="839294" cy="307777"/>
            </a:xfrm>
            <a:prstGeom prst="rect">
              <a:avLst/>
            </a:prstGeom>
            <a:noFill/>
          </p:spPr>
          <p:txBody>
            <a:bodyPr wrap="square" rtlCol="0">
              <a:spAutoFit/>
            </a:bodyPr>
            <a:lstStyle/>
            <a:p>
              <a:pPr algn="ctr"/>
              <a:r>
                <a:rPr lang="en-GB" sz="1400" dirty="0"/>
                <a:t>magnets</a:t>
              </a:r>
            </a:p>
          </p:txBody>
        </p:sp>
        <p:cxnSp>
          <p:nvCxnSpPr>
            <p:cNvPr id="69" name="Straight Arrow Connector 68">
              <a:extLst>
                <a:ext uri="{FF2B5EF4-FFF2-40B4-BE49-F238E27FC236}">
                  <a16:creationId xmlns:a16="http://schemas.microsoft.com/office/drawing/2014/main" id="{A58B148B-461F-B08E-40FE-17223A0E7D48}"/>
                </a:ext>
              </a:extLst>
            </p:cNvPr>
            <p:cNvCxnSpPr>
              <a:cxnSpLocks/>
            </p:cNvCxnSpPr>
            <p:nvPr/>
          </p:nvCxnSpPr>
          <p:spPr>
            <a:xfrm flipV="1">
              <a:off x="4655233" y="4783563"/>
              <a:ext cx="385320" cy="2342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4E328E39-A164-8171-E414-A18967D6F7C3}"/>
                </a:ext>
              </a:extLst>
            </p:cNvPr>
            <p:cNvCxnSpPr/>
            <p:nvPr/>
          </p:nvCxnSpPr>
          <p:spPr>
            <a:xfrm>
              <a:off x="5377481" y="4783563"/>
              <a:ext cx="0" cy="62644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F87EB5A6-79E4-52FA-AFBC-4482E5C3A0FA}"/>
                </a:ext>
              </a:extLst>
            </p:cNvPr>
            <p:cNvCxnSpPr/>
            <p:nvPr/>
          </p:nvCxnSpPr>
          <p:spPr>
            <a:xfrm>
              <a:off x="7653508" y="4576884"/>
              <a:ext cx="0" cy="62644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01AA6EC4-A7AB-789F-3E09-BA8E3C41A981}"/>
                </a:ext>
              </a:extLst>
            </p:cNvPr>
            <p:cNvCxnSpPr/>
            <p:nvPr/>
          </p:nvCxnSpPr>
          <p:spPr>
            <a:xfrm>
              <a:off x="5377481" y="5092337"/>
              <a:ext cx="22760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FC2874F1-DC62-3FCF-F7A9-7D304B5FDCE4}"/>
                </a:ext>
              </a:extLst>
            </p:cNvPr>
            <p:cNvSpPr txBox="1"/>
            <p:nvPr/>
          </p:nvSpPr>
          <p:spPr>
            <a:xfrm>
              <a:off x="5927561" y="5092337"/>
              <a:ext cx="1225899" cy="307777"/>
            </a:xfrm>
            <a:prstGeom prst="rect">
              <a:avLst/>
            </a:prstGeom>
            <a:noFill/>
          </p:spPr>
          <p:txBody>
            <a:bodyPr wrap="square" rtlCol="0">
              <a:spAutoFit/>
            </a:bodyPr>
            <a:lstStyle/>
            <a:p>
              <a:r>
                <a:rPr lang="el-GR" sz="1400" dirty="0"/>
                <a:t>Δμ</a:t>
              </a:r>
              <a:r>
                <a:rPr lang="en-GB" sz="1400" baseline="-25000" dirty="0"/>
                <a:t>x</a:t>
              </a:r>
              <a:r>
                <a:rPr lang="en-GB" sz="1400" dirty="0"/>
                <a:t> ~ 90 </a:t>
              </a:r>
              <a:r>
                <a:rPr lang="en-GB" sz="1400" dirty="0" err="1"/>
                <a:t>deg</a:t>
              </a:r>
              <a:endParaRPr lang="en-GB" sz="1400" dirty="0"/>
            </a:p>
          </p:txBody>
        </p:sp>
        <p:pic>
          <p:nvPicPr>
            <p:cNvPr id="74" name="Picture 73">
              <a:extLst>
                <a:ext uri="{FF2B5EF4-FFF2-40B4-BE49-F238E27FC236}">
                  <a16:creationId xmlns:a16="http://schemas.microsoft.com/office/drawing/2014/main" id="{F8F821C7-47CB-5D7F-EACC-9ECBA47B0E68}"/>
                </a:ext>
              </a:extLst>
            </p:cNvPr>
            <p:cNvPicPr>
              <a:picLocks noChangeAspect="1"/>
            </p:cNvPicPr>
            <p:nvPr/>
          </p:nvPicPr>
          <p:blipFill>
            <a:blip r:embed="rId5"/>
            <a:stretch>
              <a:fillRect/>
            </a:stretch>
          </p:blipFill>
          <p:spPr>
            <a:xfrm>
              <a:off x="3585852" y="3534938"/>
              <a:ext cx="5468961" cy="1875072"/>
            </a:xfrm>
            <a:prstGeom prst="rect">
              <a:avLst/>
            </a:prstGeom>
          </p:spPr>
        </p:pic>
      </p:grpSp>
      <p:sp>
        <p:nvSpPr>
          <p:cNvPr id="75" name="TextBox 74">
            <a:extLst>
              <a:ext uri="{FF2B5EF4-FFF2-40B4-BE49-F238E27FC236}">
                <a16:creationId xmlns:a16="http://schemas.microsoft.com/office/drawing/2014/main" id="{C8F5F21F-1346-05BC-E4A7-AAD4BBF5E593}"/>
              </a:ext>
            </a:extLst>
          </p:cNvPr>
          <p:cNvSpPr txBox="1"/>
          <p:nvPr/>
        </p:nvSpPr>
        <p:spPr>
          <a:xfrm>
            <a:off x="201023" y="647864"/>
            <a:ext cx="6208043" cy="5016758"/>
          </a:xfrm>
          <a:prstGeom prst="rect">
            <a:avLst/>
          </a:prstGeom>
          <a:solidFill>
            <a:schemeClr val="bg1"/>
          </a:solidFill>
        </p:spPr>
        <p:txBody>
          <a:bodyPr wrap="square" rtlCol="0">
            <a:spAutoFit/>
          </a:bodyPr>
          <a:lstStyle/>
          <a:p>
            <a:pPr>
              <a:spcAft>
                <a:spcPts val="600"/>
              </a:spcAft>
            </a:pPr>
            <a:r>
              <a:rPr lang="en-GB" u="sng" dirty="0">
                <a:cs typeface="Calibri" panose="020F0502020204030204" pitchFamily="34" charset="0"/>
              </a:rPr>
              <a:t>‘Kick-and-cancel’ injection</a:t>
            </a:r>
          </a:p>
          <a:p>
            <a:pPr marL="360363" indent="-360363">
              <a:spcAft>
                <a:spcPts val="600"/>
              </a:spcAft>
              <a:buFont typeface="Arial" panose="020B0604020202020204" pitchFamily="34" charset="0"/>
              <a:buChar char="•"/>
            </a:pPr>
            <a:r>
              <a:rPr lang="en-GB" dirty="0">
                <a:cs typeface="Calibri" panose="020F0502020204030204" pitchFamily="34" charset="0"/>
              </a:rPr>
              <a:t>Same as aperture-sharing injection scheme as far as the injected bunch is concerned</a:t>
            </a:r>
          </a:p>
          <a:p>
            <a:pPr marL="360363" indent="-360363">
              <a:spcAft>
                <a:spcPts val="600"/>
              </a:spcAft>
              <a:buFont typeface="Arial" panose="020B0604020202020204" pitchFamily="34" charset="0"/>
              <a:buChar char="•"/>
            </a:pPr>
            <a:r>
              <a:rPr lang="en-GB" dirty="0">
                <a:cs typeface="Calibri" panose="020F0502020204030204" pitchFamily="34" charset="0"/>
              </a:rPr>
              <a:t>Stored bunch gets a pre-kick before injection to start it oscillating</a:t>
            </a:r>
          </a:p>
          <a:p>
            <a:pPr marL="360363" indent="-360363">
              <a:spcAft>
                <a:spcPts val="600"/>
              </a:spcAft>
              <a:buFont typeface="Arial" panose="020B0604020202020204" pitchFamily="34" charset="0"/>
              <a:buChar char="•"/>
            </a:pPr>
            <a:r>
              <a:rPr lang="en-GB" dirty="0">
                <a:cs typeface="Calibri" panose="020F0502020204030204" pitchFamily="34" charset="0"/>
              </a:rPr>
              <a:t>Injection is timed such that stored bunch oscillation phase has advanced 180 degrees and second injection kick cancels the first, placing stored bunch back on-axis</a:t>
            </a:r>
          </a:p>
          <a:p>
            <a:pPr>
              <a:spcAft>
                <a:spcPts val="600"/>
              </a:spcAft>
            </a:pPr>
            <a:endParaRPr lang="en-GB" sz="1000" dirty="0">
              <a:cs typeface="Calibri" panose="020F0502020204030204" pitchFamily="34" charset="0"/>
            </a:endParaRPr>
          </a:p>
          <a:p>
            <a:pPr>
              <a:spcAft>
                <a:spcPts val="600"/>
              </a:spcAft>
            </a:pPr>
            <a:r>
              <a:rPr lang="en-GB" u="sng" dirty="0">
                <a:cs typeface="Calibri" panose="020F0502020204030204" pitchFamily="34" charset="0"/>
              </a:rPr>
              <a:t>Benefits</a:t>
            </a:r>
          </a:p>
          <a:p>
            <a:pPr marL="342900" indent="-342900">
              <a:spcAft>
                <a:spcPts val="600"/>
              </a:spcAft>
              <a:buFont typeface="Arial" panose="020B0604020202020204" pitchFamily="34" charset="0"/>
              <a:buChar char="•"/>
            </a:pPr>
            <a:r>
              <a:rPr lang="en-GB" dirty="0"/>
              <a:t>Improved overall transparency as only injected bunch continues to oscillate </a:t>
            </a:r>
          </a:p>
          <a:p>
            <a:pPr marL="342900" indent="-342900">
              <a:spcAft>
                <a:spcPts val="600"/>
              </a:spcAft>
              <a:buFont typeface="Arial" panose="020B0604020202020204" pitchFamily="34" charset="0"/>
              <a:buChar char="•"/>
            </a:pPr>
            <a:r>
              <a:rPr lang="en-GB" dirty="0"/>
              <a:t>Reduced transverse </a:t>
            </a:r>
            <a:r>
              <a:rPr lang="en-GB" dirty="0" err="1"/>
              <a:t>wakefields</a:t>
            </a:r>
            <a:r>
              <a:rPr lang="en-GB" dirty="0"/>
              <a:t> / interaction with TMBF as stored bunch is back on-axis</a:t>
            </a:r>
          </a:p>
          <a:p>
            <a:pPr marL="342900" indent="-342900">
              <a:spcAft>
                <a:spcPts val="600"/>
              </a:spcAft>
              <a:buFont typeface="Arial" panose="020B0604020202020204" pitchFamily="34" charset="0"/>
              <a:buChar char="•"/>
            </a:pPr>
            <a:r>
              <a:rPr lang="en-GB" dirty="0"/>
              <a:t>Potential to do further aperture sharing by over-kicking the stored bunch</a:t>
            </a:r>
          </a:p>
        </p:txBody>
      </p:sp>
    </p:spTree>
    <p:extLst>
      <p:ext uri="{BB962C8B-B14F-4D97-AF65-F5344CB8AC3E}">
        <p14:creationId xmlns:p14="http://schemas.microsoft.com/office/powerpoint/2010/main" val="36377866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1AE9AF-6EE8-601A-4026-4FD2966FAC6A}"/>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C7B46B2-649E-AD1B-2335-8E03B2E73437}"/>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86E072BF-3879-966B-89E8-3FA0A5F4E3C4}"/>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14</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752A02B7-9C7E-87C6-6347-B9D8A8C772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43E183A8-24E7-DC39-ACD8-B12E2BBF5581}"/>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7" name="TextBox 6">
            <a:extLst>
              <a:ext uri="{FF2B5EF4-FFF2-40B4-BE49-F238E27FC236}">
                <a16:creationId xmlns:a16="http://schemas.microsoft.com/office/drawing/2014/main" id="{98CEB90D-1D54-36D7-8D8E-F9861E7694B0}"/>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Diamond-II </a:t>
            </a:r>
            <a:r>
              <a:rPr lang="en-GB" sz="4000">
                <a:solidFill>
                  <a:schemeClr val="bg1"/>
                </a:solidFill>
                <a:latin typeface="+mj-lt"/>
              </a:rPr>
              <a:t>Injection Scheme</a:t>
            </a:r>
            <a:endParaRPr lang="en-GB" sz="3600" dirty="0">
              <a:solidFill>
                <a:schemeClr val="bg1"/>
              </a:solidFill>
              <a:latin typeface="+mj-lt"/>
            </a:endParaRPr>
          </a:p>
        </p:txBody>
      </p:sp>
      <p:sp>
        <p:nvSpPr>
          <p:cNvPr id="75" name="TextBox 74">
            <a:extLst>
              <a:ext uri="{FF2B5EF4-FFF2-40B4-BE49-F238E27FC236}">
                <a16:creationId xmlns:a16="http://schemas.microsoft.com/office/drawing/2014/main" id="{12927915-A6D6-7AD3-DFB7-CB9697979F60}"/>
              </a:ext>
            </a:extLst>
          </p:cNvPr>
          <p:cNvSpPr txBox="1"/>
          <p:nvPr/>
        </p:nvSpPr>
        <p:spPr>
          <a:xfrm>
            <a:off x="201023" y="647864"/>
            <a:ext cx="7967048" cy="3123932"/>
          </a:xfrm>
          <a:prstGeom prst="rect">
            <a:avLst/>
          </a:prstGeom>
          <a:solidFill>
            <a:schemeClr val="bg1"/>
          </a:solidFill>
        </p:spPr>
        <p:txBody>
          <a:bodyPr wrap="square" rtlCol="0">
            <a:spAutoFit/>
          </a:bodyPr>
          <a:lstStyle/>
          <a:p>
            <a:pPr marL="342900" indent="-342900">
              <a:spcAft>
                <a:spcPts val="600"/>
              </a:spcAft>
              <a:buFont typeface="Arial" panose="020B0604020202020204" pitchFamily="34" charset="0"/>
              <a:buChar char="•"/>
            </a:pPr>
            <a:r>
              <a:rPr lang="en-GB" dirty="0"/>
              <a:t>A multi-pulse, high voltage pulser is under development by Kentech Instruments Ltd.</a:t>
            </a:r>
          </a:p>
          <a:p>
            <a:pPr marL="342900" indent="-342900">
              <a:spcAft>
                <a:spcPts val="600"/>
              </a:spcAft>
              <a:buFont typeface="Arial" panose="020B0604020202020204" pitchFamily="34" charset="0"/>
              <a:buChar char="•"/>
            </a:pPr>
            <a:r>
              <a:rPr lang="en-GB" dirty="0"/>
              <a:t>The second stage prototype is currently being built:</a:t>
            </a:r>
          </a:p>
          <a:p>
            <a:pPr marL="800100" lvl="1" indent="-342900">
              <a:spcAft>
                <a:spcPts val="600"/>
              </a:spcAft>
              <a:buFont typeface="Wingdings" panose="05000000000000000000" pitchFamily="2" charset="2"/>
              <a:buChar char="Ø"/>
            </a:pPr>
            <a:r>
              <a:rPr lang="en-GB" dirty="0"/>
              <a:t>± 4 kV</a:t>
            </a:r>
          </a:p>
          <a:p>
            <a:pPr marL="800100" lvl="1" indent="-342900">
              <a:spcAft>
                <a:spcPts val="600"/>
              </a:spcAft>
              <a:buFont typeface="Wingdings" panose="05000000000000000000" pitchFamily="2" charset="2"/>
              <a:buChar char="Ø"/>
            </a:pPr>
            <a:r>
              <a:rPr lang="en-GB" dirty="0"/>
              <a:t>bursts of up to 10 pulses with programmable amplitude and spacing</a:t>
            </a:r>
          </a:p>
          <a:p>
            <a:pPr marL="800100" lvl="1" indent="-342900">
              <a:spcAft>
                <a:spcPts val="600"/>
              </a:spcAft>
              <a:buFont typeface="Wingdings" panose="05000000000000000000" pitchFamily="2" charset="2"/>
              <a:buChar char="Ø"/>
            </a:pPr>
            <a:r>
              <a:rPr lang="en-GB" dirty="0"/>
              <a:t>5%-5% width ≤ 4 ns (best effort for 3 ns)</a:t>
            </a:r>
          </a:p>
          <a:p>
            <a:pPr marL="342900" indent="-342900">
              <a:spcAft>
                <a:spcPts val="600"/>
              </a:spcAft>
              <a:buFont typeface="Arial" panose="020B0604020202020204" pitchFamily="34" charset="0"/>
              <a:buChar char="•"/>
            </a:pPr>
            <a:r>
              <a:rPr lang="en-GB" dirty="0"/>
              <a:t>Synergies with ILC pulsers</a:t>
            </a:r>
          </a:p>
          <a:p>
            <a:pPr marL="800100" lvl="1" indent="-342900">
              <a:spcAft>
                <a:spcPts val="600"/>
              </a:spcAft>
              <a:buFont typeface="Wingdings" panose="05000000000000000000" pitchFamily="2" charset="2"/>
              <a:buChar char="Ø"/>
            </a:pPr>
            <a:r>
              <a:rPr lang="en-GB" dirty="0"/>
              <a:t>Parallel developments underway with Kentech Instruments Ltd.</a:t>
            </a:r>
          </a:p>
          <a:p>
            <a:pPr marL="800100" lvl="1" indent="-342900">
              <a:spcAft>
                <a:spcPts val="600"/>
              </a:spcAft>
              <a:buFont typeface="Wingdings" panose="05000000000000000000" pitchFamily="2" charset="2"/>
              <a:buChar char="Ø"/>
            </a:pPr>
            <a:r>
              <a:rPr lang="en-GB" dirty="0"/>
              <a:t>Potential to test ILC prototype pulser using Diamond-II prototype </a:t>
            </a:r>
            <a:r>
              <a:rPr lang="en-GB" dirty="0" err="1"/>
              <a:t>striplines</a:t>
            </a:r>
            <a:endParaRPr lang="en-GB" dirty="0"/>
          </a:p>
        </p:txBody>
      </p:sp>
      <p:pic>
        <p:nvPicPr>
          <p:cNvPr id="10" name="Picture 9">
            <a:extLst>
              <a:ext uri="{FF2B5EF4-FFF2-40B4-BE49-F238E27FC236}">
                <a16:creationId xmlns:a16="http://schemas.microsoft.com/office/drawing/2014/main" id="{39119050-4E6B-1EE2-B120-0DD4DC690A1E}"/>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216310" y="581194"/>
            <a:ext cx="3832127" cy="2927738"/>
          </a:xfrm>
          <a:prstGeom prst="rect">
            <a:avLst/>
          </a:prstGeom>
        </p:spPr>
      </p:pic>
      <p:pic>
        <p:nvPicPr>
          <p:cNvPr id="11" name="Picture 10">
            <a:extLst>
              <a:ext uri="{FF2B5EF4-FFF2-40B4-BE49-F238E27FC236}">
                <a16:creationId xmlns:a16="http://schemas.microsoft.com/office/drawing/2014/main" id="{7106CC26-8852-E106-E578-02C139BBF4E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8216310" y="3466160"/>
            <a:ext cx="3832128" cy="3018279"/>
          </a:xfrm>
          <a:prstGeom prst="rect">
            <a:avLst/>
          </a:prstGeom>
        </p:spPr>
      </p:pic>
      <p:sp>
        <p:nvSpPr>
          <p:cNvPr id="15" name="Straight Connector 14">
            <a:extLst>
              <a:ext uri="{FF2B5EF4-FFF2-40B4-BE49-F238E27FC236}">
                <a16:creationId xmlns:a16="http://schemas.microsoft.com/office/drawing/2014/main" id="{B46E36D2-E4D1-1E02-AFDF-DEACBBB6A382}"/>
              </a:ext>
            </a:extLst>
          </p:cNvPr>
          <p:cNvSpPr/>
          <p:nvPr/>
        </p:nvSpPr>
        <p:spPr>
          <a:xfrm flipH="1">
            <a:off x="9283359" y="2454409"/>
            <a:ext cx="293800" cy="0"/>
          </a:xfrm>
          <a:prstGeom prst="line">
            <a:avLst/>
          </a:prstGeom>
          <a:ln w="7200">
            <a:solidFill>
              <a:schemeClr val="bg1"/>
            </a:solidFill>
            <a:round/>
            <a:headEnd type="triangle"/>
            <a:tailEnd type="triangle" w="med" len="med"/>
          </a:ln>
        </p:spPr>
        <p:style>
          <a:lnRef idx="0">
            <a:scrgbClr r="0" g="0" b="0"/>
          </a:lnRef>
          <a:fillRef idx="0">
            <a:scrgbClr r="0" g="0" b="0"/>
          </a:fillRef>
          <a:effectRef idx="0">
            <a:scrgbClr r="0" g="0" b="0"/>
          </a:effectRef>
          <a:fontRef idx="minor"/>
        </p:style>
        <p:txBody>
          <a:bodyPr lIns="93600" tIns="-48600" rIns="93600" bIns="-48600" anchor="ctr">
            <a:noAutofit/>
          </a:bodyPr>
          <a:lstStyle/>
          <a:p>
            <a:endParaRPr lang="en-GB" sz="1800" b="0" strike="noStrike" spc="-1">
              <a:solidFill>
                <a:srgbClr val="000000"/>
              </a:solidFill>
              <a:latin typeface="Arial"/>
              <a:ea typeface="DejaVu Sans"/>
            </a:endParaRPr>
          </a:p>
        </p:txBody>
      </p:sp>
      <p:sp>
        <p:nvSpPr>
          <p:cNvPr id="19" name="Rectangle 18">
            <a:extLst>
              <a:ext uri="{FF2B5EF4-FFF2-40B4-BE49-F238E27FC236}">
                <a16:creationId xmlns:a16="http://schemas.microsoft.com/office/drawing/2014/main" id="{80251206-3402-8813-1587-3A0976717D92}"/>
              </a:ext>
            </a:extLst>
          </p:cNvPr>
          <p:cNvSpPr/>
          <p:nvPr/>
        </p:nvSpPr>
        <p:spPr>
          <a:xfrm>
            <a:off x="9292786" y="2505825"/>
            <a:ext cx="239937" cy="153888"/>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r>
              <a:rPr lang="en-GB" sz="1000" spc="-1" dirty="0">
                <a:solidFill>
                  <a:schemeClr val="bg1"/>
                </a:solidFill>
                <a:latin typeface="Arial"/>
              </a:rPr>
              <a:t>4</a:t>
            </a:r>
            <a:r>
              <a:rPr lang="en-GB" sz="1000" b="0" strike="noStrike" spc="-1" dirty="0">
                <a:solidFill>
                  <a:schemeClr val="bg1"/>
                </a:solidFill>
                <a:latin typeface="Arial"/>
              </a:rPr>
              <a:t> ns</a:t>
            </a:r>
            <a:endParaRPr lang="en-GB" sz="1000" b="0" strike="noStrike" spc="-1" dirty="0">
              <a:solidFill>
                <a:schemeClr val="bg1"/>
              </a:solidFill>
              <a:latin typeface="Arial"/>
              <a:ea typeface="PingFang SC"/>
            </a:endParaRPr>
          </a:p>
        </p:txBody>
      </p:sp>
      <p:sp>
        <p:nvSpPr>
          <p:cNvPr id="20" name="Straight Connector 19">
            <a:extLst>
              <a:ext uri="{FF2B5EF4-FFF2-40B4-BE49-F238E27FC236}">
                <a16:creationId xmlns:a16="http://schemas.microsoft.com/office/drawing/2014/main" id="{F374CBF6-37F7-F264-5C0D-280EE2A57ECF}"/>
              </a:ext>
            </a:extLst>
          </p:cNvPr>
          <p:cNvSpPr/>
          <p:nvPr/>
        </p:nvSpPr>
        <p:spPr>
          <a:xfrm>
            <a:off x="9273932" y="1097642"/>
            <a:ext cx="0" cy="1441609"/>
          </a:xfrm>
          <a:prstGeom prst="line">
            <a:avLst/>
          </a:prstGeom>
          <a:ln w="7200">
            <a:solidFill>
              <a:schemeClr val="bg1"/>
            </a:solidFill>
            <a:round/>
          </a:ln>
        </p:spPr>
        <p:style>
          <a:lnRef idx="0">
            <a:scrgbClr r="0" g="0" b="0"/>
          </a:lnRef>
          <a:fillRef idx="0">
            <a:scrgbClr r="0" g="0" b="0"/>
          </a:fillRef>
          <a:effectRef idx="0">
            <a:scrgbClr r="0" g="0" b="0"/>
          </a:effectRef>
          <a:fontRef idx="minor"/>
        </p:style>
        <p:txBody>
          <a:bodyPr lIns="93600" tIns="48600" rIns="93600" bIns="48600" anchor="ctr">
            <a:noAutofit/>
          </a:bodyPr>
          <a:lstStyle/>
          <a:p>
            <a:endParaRPr lang="en-GB" sz="1800" b="0" strike="noStrike" spc="-1">
              <a:solidFill>
                <a:srgbClr val="000000"/>
              </a:solidFill>
              <a:latin typeface="Arial"/>
              <a:ea typeface="DejaVu Sans"/>
            </a:endParaRPr>
          </a:p>
        </p:txBody>
      </p:sp>
      <p:sp>
        <p:nvSpPr>
          <p:cNvPr id="21" name="Straight Connector 20">
            <a:extLst>
              <a:ext uri="{FF2B5EF4-FFF2-40B4-BE49-F238E27FC236}">
                <a16:creationId xmlns:a16="http://schemas.microsoft.com/office/drawing/2014/main" id="{8BD93654-E74F-A114-8B0E-822137A21C31}"/>
              </a:ext>
            </a:extLst>
          </p:cNvPr>
          <p:cNvSpPr/>
          <p:nvPr/>
        </p:nvSpPr>
        <p:spPr>
          <a:xfrm>
            <a:off x="9577159" y="1097642"/>
            <a:ext cx="0" cy="1441609"/>
          </a:xfrm>
          <a:prstGeom prst="line">
            <a:avLst/>
          </a:prstGeom>
          <a:ln w="7200">
            <a:solidFill>
              <a:schemeClr val="bg1"/>
            </a:solidFill>
            <a:round/>
          </a:ln>
        </p:spPr>
        <p:style>
          <a:lnRef idx="0">
            <a:scrgbClr r="0" g="0" b="0"/>
          </a:lnRef>
          <a:fillRef idx="0">
            <a:scrgbClr r="0" g="0" b="0"/>
          </a:fillRef>
          <a:effectRef idx="0">
            <a:scrgbClr r="0" g="0" b="0"/>
          </a:effectRef>
          <a:fontRef idx="minor"/>
        </p:style>
        <p:txBody>
          <a:bodyPr lIns="93600" tIns="48600" rIns="93600" bIns="48600" anchor="ctr">
            <a:noAutofit/>
          </a:bodyPr>
          <a:lstStyle/>
          <a:p>
            <a:endParaRPr lang="en-GB" sz="1800" b="0" strike="noStrike" spc="-1">
              <a:solidFill>
                <a:srgbClr val="000000"/>
              </a:solidFill>
              <a:latin typeface="Arial"/>
              <a:ea typeface="DejaVu Sans"/>
            </a:endParaRPr>
          </a:p>
        </p:txBody>
      </p:sp>
      <p:sp>
        <p:nvSpPr>
          <p:cNvPr id="22" name="Rectangle 21">
            <a:extLst>
              <a:ext uri="{FF2B5EF4-FFF2-40B4-BE49-F238E27FC236}">
                <a16:creationId xmlns:a16="http://schemas.microsoft.com/office/drawing/2014/main" id="{114F15B2-F92B-3F79-AE72-31FC95E32A16}"/>
              </a:ext>
            </a:extLst>
          </p:cNvPr>
          <p:cNvSpPr/>
          <p:nvPr/>
        </p:nvSpPr>
        <p:spPr>
          <a:xfrm>
            <a:off x="9084991" y="1099128"/>
            <a:ext cx="697580" cy="1602854"/>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0886EA5A-E456-A252-AF6C-87330AFB952A}"/>
              </a:ext>
            </a:extLst>
          </p:cNvPr>
          <p:cNvSpPr/>
          <p:nvPr/>
        </p:nvSpPr>
        <p:spPr>
          <a:xfrm>
            <a:off x="9084991" y="4130954"/>
            <a:ext cx="269954" cy="1237120"/>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 name="Straight Connector 23">
            <a:extLst>
              <a:ext uri="{FF2B5EF4-FFF2-40B4-BE49-F238E27FC236}">
                <a16:creationId xmlns:a16="http://schemas.microsoft.com/office/drawing/2014/main" id="{A4254235-3DEF-1C75-5DC0-6BD7384F6929}"/>
              </a:ext>
            </a:extLst>
          </p:cNvPr>
          <p:cNvCxnSpPr>
            <a:cxnSpLocks/>
          </p:cNvCxnSpPr>
          <p:nvPr/>
        </p:nvCxnSpPr>
        <p:spPr>
          <a:xfrm>
            <a:off x="9084991" y="1099128"/>
            <a:ext cx="0" cy="318401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6872D01E-FC40-9378-14F1-7F1381947C00}"/>
              </a:ext>
            </a:extLst>
          </p:cNvPr>
          <p:cNvCxnSpPr>
            <a:cxnSpLocks/>
          </p:cNvCxnSpPr>
          <p:nvPr/>
        </p:nvCxnSpPr>
        <p:spPr>
          <a:xfrm flipH="1">
            <a:off x="9354945" y="2690831"/>
            <a:ext cx="417259" cy="267724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30" name="Table 15">
            <a:extLst>
              <a:ext uri="{FF2B5EF4-FFF2-40B4-BE49-F238E27FC236}">
                <a16:creationId xmlns:a16="http://schemas.microsoft.com/office/drawing/2014/main" id="{1080E899-D634-E6C3-3610-C02B2A147BC7}"/>
              </a:ext>
            </a:extLst>
          </p:cNvPr>
          <p:cNvGraphicFramePr>
            <a:graphicFrameLocks noGrp="1"/>
          </p:cNvGraphicFramePr>
          <p:nvPr>
            <p:extLst>
              <p:ext uri="{D42A27DB-BD31-4B8C-83A1-F6EECF244321}">
                <p14:modId xmlns:p14="http://schemas.microsoft.com/office/powerpoint/2010/main" val="1060562254"/>
              </p:ext>
            </p:extLst>
          </p:nvPr>
        </p:nvGraphicFramePr>
        <p:xfrm>
          <a:off x="483718" y="3908499"/>
          <a:ext cx="7352199" cy="2133600"/>
        </p:xfrm>
        <a:graphic>
          <a:graphicData uri="http://schemas.openxmlformats.org/drawingml/2006/table">
            <a:tbl>
              <a:tblPr firstRow="1" bandRow="1">
                <a:tableStyleId>{5C22544A-7EE6-4342-B048-85BDC9FD1C3A}</a:tableStyleId>
              </a:tblPr>
              <a:tblGrid>
                <a:gridCol w="1422059">
                  <a:extLst>
                    <a:ext uri="{9D8B030D-6E8A-4147-A177-3AD203B41FA5}">
                      <a16:colId xmlns:a16="http://schemas.microsoft.com/office/drawing/2014/main" val="2255522843"/>
                    </a:ext>
                  </a:extLst>
                </a:gridCol>
                <a:gridCol w="1482535">
                  <a:extLst>
                    <a:ext uri="{9D8B030D-6E8A-4147-A177-3AD203B41FA5}">
                      <a16:colId xmlns:a16="http://schemas.microsoft.com/office/drawing/2014/main" val="2787283606"/>
                    </a:ext>
                  </a:extLst>
                </a:gridCol>
                <a:gridCol w="1482535">
                  <a:extLst>
                    <a:ext uri="{9D8B030D-6E8A-4147-A177-3AD203B41FA5}">
                      <a16:colId xmlns:a16="http://schemas.microsoft.com/office/drawing/2014/main" val="1978730087"/>
                    </a:ext>
                  </a:extLst>
                </a:gridCol>
                <a:gridCol w="1482535">
                  <a:extLst>
                    <a:ext uri="{9D8B030D-6E8A-4147-A177-3AD203B41FA5}">
                      <a16:colId xmlns:a16="http://schemas.microsoft.com/office/drawing/2014/main" val="1735958735"/>
                    </a:ext>
                  </a:extLst>
                </a:gridCol>
                <a:gridCol w="1482535">
                  <a:extLst>
                    <a:ext uri="{9D8B030D-6E8A-4147-A177-3AD203B41FA5}">
                      <a16:colId xmlns:a16="http://schemas.microsoft.com/office/drawing/2014/main" val="955633949"/>
                    </a:ext>
                  </a:extLst>
                </a:gridCol>
              </a:tblGrid>
              <a:tr h="133812">
                <a:tc>
                  <a:txBody>
                    <a:bodyPr/>
                    <a:lstStyle/>
                    <a:p>
                      <a:pPr algn="ctr"/>
                      <a:endParaRPr lang="en-GB" sz="1400" dirty="0"/>
                    </a:p>
                  </a:txBody>
                  <a:tcPr anchor="ctr"/>
                </a:tc>
                <a:tc gridSpan="2">
                  <a:txBody>
                    <a:bodyPr/>
                    <a:lstStyle/>
                    <a:p>
                      <a:pPr algn="ctr"/>
                      <a:r>
                        <a:rPr lang="en-GB" sz="1400" dirty="0"/>
                        <a:t>ILC</a:t>
                      </a:r>
                    </a:p>
                  </a:txBody>
                  <a:tcPr anchor="ctr"/>
                </a:tc>
                <a:tc hMerge="1">
                  <a:txBody>
                    <a:bodyPr/>
                    <a:lstStyle/>
                    <a:p>
                      <a:pPr algn="ctr"/>
                      <a:endParaRPr lang="en-GB" dirty="0"/>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Diamond-II</a:t>
                      </a:r>
                    </a:p>
                  </a:txBody>
                  <a:tcPr anchor="ctr"/>
                </a:tc>
                <a:tc hMerge="1">
                  <a:txBody>
                    <a:bodyPr/>
                    <a:lstStyle/>
                    <a:p>
                      <a:pPr algn="ctr"/>
                      <a:endParaRPr lang="en-GB" dirty="0"/>
                    </a:p>
                  </a:txBody>
                  <a:tcPr/>
                </a:tc>
                <a:extLst>
                  <a:ext uri="{0D108BD9-81ED-4DB2-BD59-A6C34878D82A}">
                    <a16:rowId xmlns:a16="http://schemas.microsoft.com/office/drawing/2014/main" val="1048316549"/>
                  </a:ext>
                </a:extLst>
              </a:tr>
              <a:tr h="133812">
                <a:tc>
                  <a:txBody>
                    <a:bodyPr/>
                    <a:lstStyle/>
                    <a:p>
                      <a:pPr algn="ctr"/>
                      <a:r>
                        <a:rPr lang="en-GB" sz="1400" dirty="0"/>
                        <a:t>Operating mode</a:t>
                      </a:r>
                    </a:p>
                  </a:txBody>
                  <a:tcPr anchor="ctr"/>
                </a:tc>
                <a:tc>
                  <a:txBody>
                    <a:bodyPr/>
                    <a:lstStyle/>
                    <a:p>
                      <a:pPr algn="ctr"/>
                      <a:r>
                        <a:rPr lang="en-GB" sz="1400" dirty="0"/>
                        <a:t>Baseline</a:t>
                      </a:r>
                    </a:p>
                  </a:txBody>
                  <a:tcPr anchor="ctr"/>
                </a:tc>
                <a:tc>
                  <a:txBody>
                    <a:bodyPr/>
                    <a:lstStyle/>
                    <a:p>
                      <a:pPr algn="ctr"/>
                      <a:r>
                        <a:rPr lang="en-GB" sz="1400" dirty="0"/>
                        <a:t>Hi Luminosity</a:t>
                      </a:r>
                    </a:p>
                  </a:txBody>
                  <a:tcPr anchor="ctr"/>
                </a:tc>
                <a:tc>
                  <a:txBody>
                    <a:bodyPr/>
                    <a:lstStyle/>
                    <a:p>
                      <a:pPr algn="ctr"/>
                      <a:r>
                        <a:rPr lang="en-GB" sz="1400" dirty="0"/>
                        <a:t>Aperture-sharing</a:t>
                      </a:r>
                    </a:p>
                  </a:txBody>
                  <a:tcPr anchor="ctr"/>
                </a:tc>
                <a:tc>
                  <a:txBody>
                    <a:bodyPr/>
                    <a:lstStyle/>
                    <a:p>
                      <a:pPr algn="ctr"/>
                      <a:r>
                        <a:rPr lang="en-GB" sz="1400" dirty="0"/>
                        <a:t>Kick-and-cancel</a:t>
                      </a:r>
                    </a:p>
                  </a:txBody>
                  <a:tcPr anchor="ctr"/>
                </a:tc>
                <a:extLst>
                  <a:ext uri="{0D108BD9-81ED-4DB2-BD59-A6C34878D82A}">
                    <a16:rowId xmlns:a16="http://schemas.microsoft.com/office/drawing/2014/main" val="2296426359"/>
                  </a:ext>
                </a:extLst>
              </a:tr>
              <a:tr h="164974">
                <a:tc>
                  <a:txBody>
                    <a:bodyPr/>
                    <a:lstStyle/>
                    <a:p>
                      <a:pPr algn="ctr"/>
                      <a:r>
                        <a:rPr lang="en-GB" sz="1400" dirty="0"/>
                        <a:t>Pulse structure</a:t>
                      </a:r>
                    </a:p>
                  </a:txBody>
                  <a:tcPr anchor="ctr"/>
                </a:tc>
                <a:tc>
                  <a:txBody>
                    <a:bodyPr/>
                    <a:lstStyle/>
                    <a:p>
                      <a:pPr algn="ctr"/>
                      <a:r>
                        <a:rPr lang="en-GB" sz="1400" dirty="0"/>
                        <a:t>1312 burst</a:t>
                      </a:r>
                    </a:p>
                  </a:txBody>
                  <a:tcPr anchor="ctr"/>
                </a:tc>
                <a:tc>
                  <a:txBody>
                    <a:bodyPr/>
                    <a:lstStyle/>
                    <a:p>
                      <a:pPr algn="ctr"/>
                      <a:r>
                        <a:rPr lang="en-GB" sz="1400" dirty="0"/>
                        <a:t>2625 burst</a:t>
                      </a:r>
                    </a:p>
                  </a:txBody>
                  <a:tcPr anchor="ctr"/>
                </a:tc>
                <a:tc>
                  <a:txBody>
                    <a:bodyPr/>
                    <a:lstStyle/>
                    <a:p>
                      <a:pPr algn="ctr"/>
                      <a:r>
                        <a:rPr lang="en-GB" sz="1400" dirty="0"/>
                        <a:t>Single kick</a:t>
                      </a:r>
                    </a:p>
                  </a:txBody>
                  <a:tcPr anchor="ctr"/>
                </a:tc>
                <a:tc>
                  <a:txBody>
                    <a:bodyPr/>
                    <a:lstStyle/>
                    <a:p>
                      <a:pPr algn="ctr"/>
                      <a:r>
                        <a:rPr lang="en-GB" sz="1400" dirty="0"/>
                        <a:t>Double kick</a:t>
                      </a:r>
                    </a:p>
                  </a:txBody>
                  <a:tcPr anchor="ctr"/>
                </a:tc>
                <a:extLst>
                  <a:ext uri="{0D108BD9-81ED-4DB2-BD59-A6C34878D82A}">
                    <a16:rowId xmlns:a16="http://schemas.microsoft.com/office/drawing/2014/main" val="1598851868"/>
                  </a:ext>
                </a:extLst>
              </a:tr>
              <a:tr h="133812">
                <a:tc>
                  <a:txBody>
                    <a:bodyPr/>
                    <a:lstStyle/>
                    <a:p>
                      <a:pPr algn="ctr"/>
                      <a:r>
                        <a:rPr lang="en-GB" sz="1400" dirty="0"/>
                        <a:t>Rep rate</a:t>
                      </a:r>
                    </a:p>
                  </a:txBody>
                  <a:tcPr anchor="ctr"/>
                </a:tc>
                <a:tc>
                  <a:txBody>
                    <a:bodyPr/>
                    <a:lstStyle/>
                    <a:p>
                      <a:pPr algn="ctr"/>
                      <a:r>
                        <a:rPr lang="en-GB" sz="1400" dirty="0"/>
                        <a:t>5 Hz</a:t>
                      </a:r>
                    </a:p>
                  </a:txBody>
                  <a:tcPr anchor="ctr"/>
                </a:tc>
                <a:tc>
                  <a:txBody>
                    <a:bodyPr/>
                    <a:lstStyle/>
                    <a:p>
                      <a:pPr algn="ctr"/>
                      <a:r>
                        <a:rPr lang="en-GB" sz="1400" dirty="0"/>
                        <a:t>5 Hz</a:t>
                      </a:r>
                    </a:p>
                  </a:txBody>
                  <a:tcPr anchor="ctr"/>
                </a:tc>
                <a:tc>
                  <a:txBody>
                    <a:bodyPr/>
                    <a:lstStyle/>
                    <a:p>
                      <a:pPr algn="ctr"/>
                      <a:r>
                        <a:rPr lang="en-GB" sz="1400" dirty="0"/>
                        <a:t>5 Hz</a:t>
                      </a:r>
                    </a:p>
                  </a:txBody>
                  <a:tcPr anchor="ctr"/>
                </a:tc>
                <a:tc>
                  <a:txBody>
                    <a:bodyPr/>
                    <a:lstStyle/>
                    <a:p>
                      <a:pPr algn="ctr"/>
                      <a:r>
                        <a:rPr lang="en-GB" sz="1400" dirty="0"/>
                        <a:t>5 Hz</a:t>
                      </a:r>
                    </a:p>
                  </a:txBody>
                  <a:tcPr anchor="ctr"/>
                </a:tc>
                <a:extLst>
                  <a:ext uri="{0D108BD9-81ED-4DB2-BD59-A6C34878D82A}">
                    <a16:rowId xmlns:a16="http://schemas.microsoft.com/office/drawing/2014/main" val="90163506"/>
                  </a:ext>
                </a:extLst>
              </a:tr>
              <a:tr h="133812">
                <a:tc>
                  <a:txBody>
                    <a:bodyPr/>
                    <a:lstStyle/>
                    <a:p>
                      <a:pPr algn="ctr"/>
                      <a:r>
                        <a:rPr lang="en-GB" sz="1400" dirty="0"/>
                        <a:t>Pulse duration</a:t>
                      </a:r>
                    </a:p>
                  </a:txBody>
                  <a:tcPr anchor="ctr"/>
                </a:tc>
                <a:tc>
                  <a:txBody>
                    <a:bodyPr/>
                    <a:lstStyle/>
                    <a:p>
                      <a:pPr algn="ctr"/>
                      <a:r>
                        <a:rPr lang="en-GB" sz="1400" dirty="0"/>
                        <a:t>&lt;6 ns FW</a:t>
                      </a:r>
                    </a:p>
                  </a:txBody>
                  <a:tcPr anchor="ctr"/>
                </a:tc>
                <a:tc>
                  <a:txBody>
                    <a:bodyPr/>
                    <a:lstStyle/>
                    <a:p>
                      <a:pPr algn="ctr"/>
                      <a:r>
                        <a:rPr lang="en-GB" sz="1400" dirty="0"/>
                        <a:t>&lt;3 ns FW</a:t>
                      </a:r>
                    </a:p>
                  </a:txBody>
                  <a:tcPr anchor="ctr"/>
                </a:tc>
                <a:tc>
                  <a:txBody>
                    <a:bodyPr/>
                    <a:lstStyle/>
                    <a:p>
                      <a:pPr algn="ctr"/>
                      <a:r>
                        <a:rPr lang="en-GB" sz="1400" dirty="0"/>
                        <a:t>&lt;3 ns FW</a:t>
                      </a:r>
                    </a:p>
                  </a:txBody>
                  <a:tcPr anchor="ctr"/>
                </a:tc>
                <a:tc>
                  <a:txBody>
                    <a:bodyPr/>
                    <a:lstStyle/>
                    <a:p>
                      <a:pPr algn="ctr"/>
                      <a:r>
                        <a:rPr lang="en-GB" sz="1400" dirty="0"/>
                        <a:t>&lt;4 ns FW</a:t>
                      </a:r>
                    </a:p>
                  </a:txBody>
                  <a:tcPr anchor="ctr"/>
                </a:tc>
                <a:extLst>
                  <a:ext uri="{0D108BD9-81ED-4DB2-BD59-A6C34878D82A}">
                    <a16:rowId xmlns:a16="http://schemas.microsoft.com/office/drawing/2014/main" val="3188716392"/>
                  </a:ext>
                </a:extLst>
              </a:tr>
              <a:tr h="133812">
                <a:tc>
                  <a:txBody>
                    <a:bodyPr/>
                    <a:lstStyle/>
                    <a:p>
                      <a:pPr algn="ctr"/>
                      <a:r>
                        <a:rPr lang="en-GB" sz="1400" dirty="0"/>
                        <a:t>Pulse separation</a:t>
                      </a:r>
                    </a:p>
                  </a:txBody>
                  <a:tcPr anchor="ctr"/>
                </a:tc>
                <a:tc>
                  <a:txBody>
                    <a:bodyPr/>
                    <a:lstStyle/>
                    <a:p>
                      <a:pPr algn="ctr"/>
                      <a:r>
                        <a:rPr lang="en-GB" sz="1400" dirty="0"/>
                        <a:t>554 ns</a:t>
                      </a:r>
                    </a:p>
                  </a:txBody>
                  <a:tcPr anchor="ctr"/>
                </a:tc>
                <a:tc>
                  <a:txBody>
                    <a:bodyPr/>
                    <a:lstStyle/>
                    <a:p>
                      <a:pPr algn="ctr"/>
                      <a:r>
                        <a:rPr lang="en-GB" sz="1400" dirty="0"/>
                        <a:t>332 ns</a:t>
                      </a:r>
                    </a:p>
                  </a:txBody>
                  <a:tcPr anchor="ctr"/>
                </a:tc>
                <a:tc>
                  <a:txBody>
                    <a:bodyPr/>
                    <a:lstStyle/>
                    <a:p>
                      <a:pPr algn="ctr"/>
                      <a:r>
                        <a:rPr lang="en-GB" sz="1400" dirty="0"/>
                        <a:t>-</a:t>
                      </a:r>
                    </a:p>
                  </a:txBody>
                  <a:tcPr anchor="ctr"/>
                </a:tc>
                <a:tc>
                  <a:txBody>
                    <a:bodyPr/>
                    <a:lstStyle/>
                    <a:p>
                      <a:pPr algn="ctr"/>
                      <a:r>
                        <a:rPr lang="en-GB" sz="1400" dirty="0"/>
                        <a:t>~2-20 µs </a:t>
                      </a:r>
                    </a:p>
                  </a:txBody>
                  <a:tcPr anchor="ctr"/>
                </a:tc>
                <a:extLst>
                  <a:ext uri="{0D108BD9-81ED-4DB2-BD59-A6C34878D82A}">
                    <a16:rowId xmlns:a16="http://schemas.microsoft.com/office/drawing/2014/main" val="369438569"/>
                  </a:ext>
                </a:extLst>
              </a:tr>
              <a:tr h="133812">
                <a:tc>
                  <a:txBody>
                    <a:bodyPr/>
                    <a:lstStyle/>
                    <a:p>
                      <a:pPr algn="ctr"/>
                      <a:r>
                        <a:rPr lang="en-GB" sz="1400" dirty="0"/>
                        <a:t>Voltage</a:t>
                      </a:r>
                    </a:p>
                  </a:txBody>
                  <a:tcPr anchor="ctr"/>
                </a:tc>
                <a:tc>
                  <a:txBody>
                    <a:bodyPr/>
                    <a:lstStyle/>
                    <a:p>
                      <a:pPr algn="ctr"/>
                      <a:r>
                        <a:rPr lang="en-GB" sz="1400" dirty="0"/>
                        <a:t>±10 kV</a:t>
                      </a:r>
                    </a:p>
                  </a:txBody>
                  <a:tcPr anchor="ctr"/>
                </a:tc>
                <a:tc>
                  <a:txBody>
                    <a:bodyPr/>
                    <a:lstStyle/>
                    <a:p>
                      <a:pPr algn="ctr"/>
                      <a:r>
                        <a:rPr lang="en-GB" sz="1400" dirty="0"/>
                        <a:t>±10 kV</a:t>
                      </a:r>
                    </a:p>
                  </a:txBody>
                  <a:tcPr anchor="ctr"/>
                </a:tc>
                <a:tc>
                  <a:txBody>
                    <a:bodyPr/>
                    <a:lstStyle/>
                    <a:p>
                      <a:pPr algn="ctr"/>
                      <a:r>
                        <a:rPr lang="en-GB" sz="1400" dirty="0"/>
                        <a:t>±15-20 kV</a:t>
                      </a:r>
                    </a:p>
                  </a:txBody>
                  <a:tcPr anchor="ctr"/>
                </a:tc>
                <a:tc>
                  <a:txBody>
                    <a:bodyPr/>
                    <a:lstStyle/>
                    <a:p>
                      <a:pPr algn="ctr"/>
                      <a:r>
                        <a:rPr lang="en-GB" sz="1400" dirty="0"/>
                        <a:t>±15-20 kV</a:t>
                      </a:r>
                    </a:p>
                  </a:txBody>
                  <a:tcPr anchor="ctr"/>
                </a:tc>
                <a:extLst>
                  <a:ext uri="{0D108BD9-81ED-4DB2-BD59-A6C34878D82A}">
                    <a16:rowId xmlns:a16="http://schemas.microsoft.com/office/drawing/2014/main" val="3032104680"/>
                  </a:ext>
                </a:extLst>
              </a:tr>
            </a:tbl>
          </a:graphicData>
        </a:graphic>
      </p:graphicFrame>
      <p:sp>
        <p:nvSpPr>
          <p:cNvPr id="31" name="Straight Connector 30">
            <a:extLst>
              <a:ext uri="{FF2B5EF4-FFF2-40B4-BE49-F238E27FC236}">
                <a16:creationId xmlns:a16="http://schemas.microsoft.com/office/drawing/2014/main" id="{CDC36008-DD7B-FB08-EA36-D2B9378C360E}"/>
              </a:ext>
            </a:extLst>
          </p:cNvPr>
          <p:cNvSpPr/>
          <p:nvPr/>
        </p:nvSpPr>
        <p:spPr>
          <a:xfrm flipH="1">
            <a:off x="10718151" y="5450368"/>
            <a:ext cx="226894" cy="0"/>
          </a:xfrm>
          <a:prstGeom prst="line">
            <a:avLst/>
          </a:prstGeom>
          <a:ln w="7200">
            <a:solidFill>
              <a:schemeClr val="bg1"/>
            </a:solidFill>
            <a:round/>
            <a:headEnd type="triangle"/>
            <a:tailEnd type="triangle" w="med" len="med"/>
          </a:ln>
        </p:spPr>
        <p:style>
          <a:lnRef idx="0">
            <a:scrgbClr r="0" g="0" b="0"/>
          </a:lnRef>
          <a:fillRef idx="0">
            <a:scrgbClr r="0" g="0" b="0"/>
          </a:fillRef>
          <a:effectRef idx="0">
            <a:scrgbClr r="0" g="0" b="0"/>
          </a:effectRef>
          <a:fontRef idx="minor"/>
        </p:style>
        <p:txBody>
          <a:bodyPr lIns="93600" tIns="-48600" rIns="93600" bIns="-48600" anchor="ctr">
            <a:noAutofit/>
          </a:bodyPr>
          <a:lstStyle/>
          <a:p>
            <a:endParaRPr lang="en-GB" sz="1800" b="0" strike="noStrike" spc="-1">
              <a:solidFill>
                <a:srgbClr val="000000"/>
              </a:solidFill>
              <a:latin typeface="Arial"/>
              <a:ea typeface="DejaVu Sans"/>
            </a:endParaRPr>
          </a:p>
        </p:txBody>
      </p:sp>
      <p:sp>
        <p:nvSpPr>
          <p:cNvPr id="32" name="Rectangle 31">
            <a:extLst>
              <a:ext uri="{FF2B5EF4-FFF2-40B4-BE49-F238E27FC236}">
                <a16:creationId xmlns:a16="http://schemas.microsoft.com/office/drawing/2014/main" id="{10019836-63BB-63AB-4152-9C20287A7762}"/>
              </a:ext>
            </a:extLst>
          </p:cNvPr>
          <p:cNvSpPr/>
          <p:nvPr/>
        </p:nvSpPr>
        <p:spPr>
          <a:xfrm>
            <a:off x="10658858" y="5566523"/>
            <a:ext cx="345479" cy="153888"/>
          </a:xfrm>
          <a:prstGeom prst="rect">
            <a:avLst/>
          </a:prstGeom>
          <a:noFill/>
          <a:ln w="0">
            <a:noFill/>
          </a:ln>
        </p:spPr>
        <p:style>
          <a:lnRef idx="0">
            <a:scrgbClr r="0" g="0" b="0"/>
          </a:lnRef>
          <a:fillRef idx="0">
            <a:scrgbClr r="0" g="0" b="0"/>
          </a:fillRef>
          <a:effectRef idx="0">
            <a:scrgbClr r="0" g="0" b="0"/>
          </a:effectRef>
          <a:fontRef idx="minor"/>
        </p:style>
        <p:txBody>
          <a:bodyPr wrap="none" lIns="0" tIns="0" rIns="0" bIns="0" anchor="t">
            <a:spAutoFit/>
          </a:bodyPr>
          <a:lstStyle/>
          <a:p>
            <a:r>
              <a:rPr lang="en-GB" sz="1000" b="0" strike="noStrike" spc="-1" dirty="0">
                <a:solidFill>
                  <a:schemeClr val="bg1"/>
                </a:solidFill>
                <a:latin typeface="Arial"/>
              </a:rPr>
              <a:t>1.5 µs</a:t>
            </a:r>
            <a:endParaRPr lang="en-GB" sz="1000" b="0" strike="noStrike" spc="-1" dirty="0">
              <a:solidFill>
                <a:schemeClr val="bg1"/>
              </a:solidFill>
              <a:latin typeface="Arial"/>
              <a:ea typeface="PingFang SC"/>
            </a:endParaRPr>
          </a:p>
        </p:txBody>
      </p:sp>
      <p:sp>
        <p:nvSpPr>
          <p:cNvPr id="33" name="Straight Connector 32">
            <a:extLst>
              <a:ext uri="{FF2B5EF4-FFF2-40B4-BE49-F238E27FC236}">
                <a16:creationId xmlns:a16="http://schemas.microsoft.com/office/drawing/2014/main" id="{08516254-4FED-A8D6-0C8B-CEED18A6B5FE}"/>
              </a:ext>
            </a:extLst>
          </p:cNvPr>
          <p:cNvSpPr/>
          <p:nvPr/>
        </p:nvSpPr>
        <p:spPr>
          <a:xfrm>
            <a:off x="10708724" y="4093601"/>
            <a:ext cx="0" cy="1441609"/>
          </a:xfrm>
          <a:prstGeom prst="line">
            <a:avLst/>
          </a:prstGeom>
          <a:ln w="7200">
            <a:solidFill>
              <a:schemeClr val="bg1"/>
            </a:solidFill>
            <a:round/>
          </a:ln>
        </p:spPr>
        <p:style>
          <a:lnRef idx="0">
            <a:scrgbClr r="0" g="0" b="0"/>
          </a:lnRef>
          <a:fillRef idx="0">
            <a:scrgbClr r="0" g="0" b="0"/>
          </a:fillRef>
          <a:effectRef idx="0">
            <a:scrgbClr r="0" g="0" b="0"/>
          </a:effectRef>
          <a:fontRef idx="minor"/>
        </p:style>
        <p:txBody>
          <a:bodyPr lIns="93600" tIns="48600" rIns="93600" bIns="48600" anchor="ctr">
            <a:noAutofit/>
          </a:bodyPr>
          <a:lstStyle/>
          <a:p>
            <a:endParaRPr lang="en-GB" sz="1800" b="0" strike="noStrike" spc="-1">
              <a:solidFill>
                <a:srgbClr val="000000"/>
              </a:solidFill>
              <a:latin typeface="Arial"/>
              <a:ea typeface="DejaVu Sans"/>
            </a:endParaRPr>
          </a:p>
        </p:txBody>
      </p:sp>
      <p:sp>
        <p:nvSpPr>
          <p:cNvPr id="34" name="Straight Connector 33">
            <a:extLst>
              <a:ext uri="{FF2B5EF4-FFF2-40B4-BE49-F238E27FC236}">
                <a16:creationId xmlns:a16="http://schemas.microsoft.com/office/drawing/2014/main" id="{05780E60-832B-7C19-B728-AA36B34CDDF5}"/>
              </a:ext>
            </a:extLst>
          </p:cNvPr>
          <p:cNvSpPr/>
          <p:nvPr/>
        </p:nvSpPr>
        <p:spPr>
          <a:xfrm>
            <a:off x="10945045" y="4093601"/>
            <a:ext cx="0" cy="1441609"/>
          </a:xfrm>
          <a:prstGeom prst="line">
            <a:avLst/>
          </a:prstGeom>
          <a:ln w="7200">
            <a:solidFill>
              <a:schemeClr val="bg1"/>
            </a:solidFill>
            <a:round/>
          </a:ln>
        </p:spPr>
        <p:style>
          <a:lnRef idx="0">
            <a:scrgbClr r="0" g="0" b="0"/>
          </a:lnRef>
          <a:fillRef idx="0">
            <a:scrgbClr r="0" g="0" b="0"/>
          </a:fillRef>
          <a:effectRef idx="0">
            <a:scrgbClr r="0" g="0" b="0"/>
          </a:effectRef>
          <a:fontRef idx="minor"/>
        </p:style>
        <p:txBody>
          <a:bodyPr lIns="93600" tIns="48600" rIns="93600" bIns="48600" anchor="ctr">
            <a:noAutofit/>
          </a:bodyPr>
          <a:lstStyle/>
          <a:p>
            <a:endParaRPr lang="en-GB" sz="1800" b="0" strike="noStrike" spc="-1">
              <a:solidFill>
                <a:srgbClr val="000000"/>
              </a:solidFill>
              <a:latin typeface="Arial"/>
              <a:ea typeface="DejaVu Sans"/>
            </a:endParaRPr>
          </a:p>
        </p:txBody>
      </p:sp>
      <p:sp>
        <p:nvSpPr>
          <p:cNvPr id="39" name="Rectangle 38">
            <a:extLst>
              <a:ext uri="{FF2B5EF4-FFF2-40B4-BE49-F238E27FC236}">
                <a16:creationId xmlns:a16="http://schemas.microsoft.com/office/drawing/2014/main" id="{C70A08F8-78D5-223A-4301-DE3B88C36D2A}"/>
              </a:ext>
            </a:extLst>
          </p:cNvPr>
          <p:cNvSpPr/>
          <p:nvPr/>
        </p:nvSpPr>
        <p:spPr>
          <a:xfrm>
            <a:off x="10331555" y="2102107"/>
            <a:ext cx="1607750" cy="492443"/>
          </a:xfrm>
          <a:prstGeom prst="rect">
            <a:avLst/>
          </a:prstGeom>
          <a:noFill/>
          <a:ln w="0">
            <a:noFill/>
          </a:ln>
        </p:spPr>
        <p:style>
          <a:lnRef idx="0">
            <a:scrgbClr r="0" g="0" b="0"/>
          </a:lnRef>
          <a:fillRef idx="0">
            <a:scrgbClr r="0" g="0" b="0"/>
          </a:fillRef>
          <a:effectRef idx="0">
            <a:scrgbClr r="0" g="0" b="0"/>
          </a:effectRef>
          <a:fontRef idx="minor"/>
        </p:style>
        <p:txBody>
          <a:bodyPr wrap="square" lIns="0" tIns="0" rIns="0" bIns="0" anchor="t">
            <a:spAutoFit/>
          </a:bodyPr>
          <a:lstStyle/>
          <a:p>
            <a:pPr algn="ctr"/>
            <a:r>
              <a:rPr lang="en-GB" sz="1600" spc="-1" dirty="0">
                <a:solidFill>
                  <a:schemeClr val="bg1"/>
                </a:solidFill>
                <a:latin typeface="Calibri" panose="020F0502020204030204" pitchFamily="34" charset="0"/>
                <a:cs typeface="Calibri" panose="020F0502020204030204" pitchFamily="34" charset="0"/>
              </a:rPr>
              <a:t>Second stage prototype status</a:t>
            </a:r>
            <a:endParaRPr lang="en-GB" sz="1600" b="0" strike="noStrike" spc="-1" dirty="0">
              <a:solidFill>
                <a:schemeClr val="bg1"/>
              </a:solidFill>
              <a:latin typeface="Calibri" panose="020F0502020204030204" pitchFamily="34" charset="0"/>
              <a:ea typeface="PingFang SC"/>
              <a:cs typeface="Calibri" panose="020F0502020204030204" pitchFamily="34" charset="0"/>
            </a:endParaRPr>
          </a:p>
        </p:txBody>
      </p:sp>
    </p:spTree>
    <p:extLst>
      <p:ext uri="{BB962C8B-B14F-4D97-AF65-F5344CB8AC3E}">
        <p14:creationId xmlns:p14="http://schemas.microsoft.com/office/powerpoint/2010/main" val="8963264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0F7FEC-2D28-BBA3-C0F5-1176E2278901}"/>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B2587A5-7FCA-6A4B-52A5-B7E22A6B59EE}"/>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E45A6CC3-CFAD-FC60-D644-90137527058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15</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0C6C4F62-D0FF-9859-CD44-10A987F29D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598FA9AF-5A44-26EF-CD2E-A28830D09E49}"/>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7" name="TextBox 6">
            <a:extLst>
              <a:ext uri="{FF2B5EF4-FFF2-40B4-BE49-F238E27FC236}">
                <a16:creationId xmlns:a16="http://schemas.microsoft.com/office/drawing/2014/main" id="{B464F7C1-964F-DF67-3ED1-7A549BB7F1D1}"/>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Diamond-II Timeline</a:t>
            </a:r>
            <a:endParaRPr lang="en-GB" sz="3600" dirty="0">
              <a:solidFill>
                <a:schemeClr val="bg1"/>
              </a:solidFill>
              <a:latin typeface="+mj-lt"/>
            </a:endParaRPr>
          </a:p>
        </p:txBody>
      </p:sp>
      <p:graphicFrame>
        <p:nvGraphicFramePr>
          <p:cNvPr id="3" name="Table 2">
            <a:extLst>
              <a:ext uri="{FF2B5EF4-FFF2-40B4-BE49-F238E27FC236}">
                <a16:creationId xmlns:a16="http://schemas.microsoft.com/office/drawing/2014/main" id="{96823B25-3527-59D2-C573-FE8CF7367D4D}"/>
              </a:ext>
            </a:extLst>
          </p:cNvPr>
          <p:cNvGraphicFramePr>
            <a:graphicFrameLocks noGrp="1"/>
          </p:cNvGraphicFramePr>
          <p:nvPr>
            <p:extLst>
              <p:ext uri="{D42A27DB-BD31-4B8C-83A1-F6EECF244321}">
                <p14:modId xmlns:p14="http://schemas.microsoft.com/office/powerpoint/2010/main" val="520842483"/>
              </p:ext>
            </p:extLst>
          </p:nvPr>
        </p:nvGraphicFramePr>
        <p:xfrm>
          <a:off x="1075113" y="1196752"/>
          <a:ext cx="9988846" cy="4351338"/>
        </p:xfrm>
        <a:graphic>
          <a:graphicData uri="http://schemas.openxmlformats.org/drawingml/2006/table">
            <a:tbl>
              <a:tblPr/>
              <a:tblGrid>
                <a:gridCol w="6423227">
                  <a:extLst>
                    <a:ext uri="{9D8B030D-6E8A-4147-A177-3AD203B41FA5}">
                      <a16:colId xmlns:a16="http://schemas.microsoft.com/office/drawing/2014/main" val="570040907"/>
                    </a:ext>
                  </a:extLst>
                </a:gridCol>
                <a:gridCol w="3565619">
                  <a:extLst>
                    <a:ext uri="{9D8B030D-6E8A-4147-A177-3AD203B41FA5}">
                      <a16:colId xmlns:a16="http://schemas.microsoft.com/office/drawing/2014/main" val="356609958"/>
                    </a:ext>
                  </a:extLst>
                </a:gridCol>
              </a:tblGrid>
              <a:tr h="483482">
                <a:tc>
                  <a:txBody>
                    <a:bodyPr/>
                    <a:lstStyle/>
                    <a:p>
                      <a:pPr algn="just" rtl="0" fontAlgn="base"/>
                      <a:r>
                        <a:rPr lang="en-GB" sz="2000" b="1" i="0" dirty="0">
                          <a:solidFill>
                            <a:srgbClr val="000000"/>
                          </a:solidFill>
                          <a:effectLst/>
                          <a:latin typeface="+mn-lt"/>
                        </a:rPr>
                        <a:t>Milestone</a:t>
                      </a:r>
                      <a:r>
                        <a:rPr lang="en-GB" sz="2000" b="0" i="0" dirty="0">
                          <a:solidFill>
                            <a:srgbClr val="000000"/>
                          </a:solidFill>
                          <a:effectLst/>
                          <a:latin typeface="+mn-lt"/>
                        </a:rPr>
                        <a:t> </a:t>
                      </a:r>
                      <a:endParaRPr lang="en-GB" sz="2000" b="0" i="0" dirty="0">
                        <a:effectLst/>
                        <a:latin typeface="+mn-lt"/>
                      </a:endParaRPr>
                    </a:p>
                  </a:txBody>
                  <a:tcPr marL="42660" marR="42660" marT="21330" marB="2133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rtl="0" fontAlgn="base"/>
                      <a:r>
                        <a:rPr lang="en-GB" sz="2000" b="1" i="0" dirty="0">
                          <a:solidFill>
                            <a:srgbClr val="000000"/>
                          </a:solidFill>
                          <a:effectLst/>
                          <a:latin typeface="+mn-lt"/>
                        </a:rPr>
                        <a:t>Planned date</a:t>
                      </a:r>
                      <a:r>
                        <a:rPr lang="en-GB" sz="2000" b="0" i="0" dirty="0">
                          <a:solidFill>
                            <a:srgbClr val="000000"/>
                          </a:solidFill>
                          <a:effectLst/>
                          <a:latin typeface="+mn-lt"/>
                        </a:rPr>
                        <a:t> </a:t>
                      </a:r>
                      <a:endParaRPr lang="en-GB" sz="2000" b="0" i="0" dirty="0">
                        <a:effectLst/>
                        <a:latin typeface="+mn-lt"/>
                      </a:endParaRPr>
                    </a:p>
                  </a:txBody>
                  <a:tcPr marL="42660" marR="42660" marT="21330" marB="2133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984242941"/>
                  </a:ext>
                </a:extLst>
              </a:tr>
              <a:tr h="483482">
                <a:tc>
                  <a:txBody>
                    <a:bodyPr/>
                    <a:lstStyle/>
                    <a:p>
                      <a:pPr algn="l" rtl="0" fontAlgn="base"/>
                      <a:r>
                        <a:rPr lang="en-GB" sz="2000" b="0" i="0" dirty="0">
                          <a:solidFill>
                            <a:srgbClr val="000000"/>
                          </a:solidFill>
                          <a:effectLst/>
                          <a:latin typeface="+mn-lt"/>
                        </a:rPr>
                        <a:t>Approval for the Diamond-II Project and start of funding  </a:t>
                      </a:r>
                      <a:endParaRPr lang="en-GB" sz="2000" b="0" i="0" dirty="0">
                        <a:effectLst/>
                        <a:latin typeface="+mn-lt"/>
                      </a:endParaRPr>
                    </a:p>
                  </a:txBody>
                  <a:tcPr marL="42660" marR="42660" marT="21330" marB="2133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rtl="0" fontAlgn="base"/>
                      <a:r>
                        <a:rPr lang="en-GB" sz="2000" b="0" i="0" dirty="0">
                          <a:solidFill>
                            <a:srgbClr val="000000"/>
                          </a:solidFill>
                          <a:effectLst/>
                          <a:latin typeface="Calibri" panose="020F0502020204030204" pitchFamily="34" charset="0"/>
                          <a:cs typeface="Calibri" panose="020F0502020204030204" pitchFamily="34" charset="0"/>
                        </a:rPr>
                        <a:t>July 2023</a:t>
                      </a:r>
                      <a:endParaRPr lang="en-GB" sz="2000" b="0" i="0" dirty="0">
                        <a:effectLst/>
                        <a:latin typeface="+mn-lt"/>
                      </a:endParaRPr>
                    </a:p>
                  </a:txBody>
                  <a:tcPr marL="42660" marR="42660" marT="21330" marB="2133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7592988"/>
                  </a:ext>
                </a:extLst>
              </a:tr>
              <a:tr h="483482">
                <a:tc>
                  <a:txBody>
                    <a:bodyPr/>
                    <a:lstStyle/>
                    <a:p>
                      <a:pPr algn="l" rtl="0" fontAlgn="base"/>
                      <a:r>
                        <a:rPr lang="en-GB" sz="2000" b="0" i="0" dirty="0">
                          <a:solidFill>
                            <a:srgbClr val="000000"/>
                          </a:solidFill>
                          <a:effectLst/>
                          <a:latin typeface="+mn-lt"/>
                        </a:rPr>
                        <a:t>Completion of the Diamond Extension Building </a:t>
                      </a:r>
                      <a:endParaRPr lang="en-GB" sz="2000" b="0" i="0" dirty="0">
                        <a:effectLst/>
                        <a:latin typeface="+mn-lt"/>
                      </a:endParaRPr>
                    </a:p>
                  </a:txBody>
                  <a:tcPr marL="42660" marR="42660" marT="21330" marB="2133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rtl="0" fontAlgn="base"/>
                      <a:r>
                        <a:rPr lang="en-GB" sz="2000" b="0" i="0" baseline="0" dirty="0">
                          <a:solidFill>
                            <a:srgbClr val="000000"/>
                          </a:solidFill>
                          <a:effectLst/>
                          <a:latin typeface="Calibri" panose="020F0502020204030204" pitchFamily="34" charset="0"/>
                          <a:cs typeface="Calibri" panose="020F0502020204030204" pitchFamily="34" charset="0"/>
                        </a:rPr>
                        <a:t>February 2025</a:t>
                      </a:r>
                      <a:endParaRPr lang="en-GB" sz="2000" b="0" i="0" dirty="0">
                        <a:effectLst/>
                        <a:latin typeface="+mn-lt"/>
                      </a:endParaRPr>
                    </a:p>
                  </a:txBody>
                  <a:tcPr marL="42660" marR="42660" marT="21330" marB="2133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3479698"/>
                  </a:ext>
                </a:extLst>
              </a:tr>
              <a:tr h="483482">
                <a:tc>
                  <a:txBody>
                    <a:bodyPr/>
                    <a:lstStyle/>
                    <a:p>
                      <a:pPr algn="l" rtl="0" fontAlgn="base"/>
                      <a:r>
                        <a:rPr lang="en-GB" sz="2000" b="0" i="0" dirty="0">
                          <a:effectLst/>
                          <a:latin typeface="+mn-lt"/>
                        </a:rPr>
                        <a:t>Girder assembly complete</a:t>
                      </a:r>
                    </a:p>
                  </a:txBody>
                  <a:tcPr marL="42660" marR="42660" marT="21330" marB="2133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rtl="0" fontAlgn="base"/>
                      <a:r>
                        <a:rPr lang="en-GB" sz="2000" b="0" i="0" dirty="0">
                          <a:effectLst/>
                          <a:latin typeface="+mn-lt"/>
                        </a:rPr>
                        <a:t>September 2027</a:t>
                      </a:r>
                    </a:p>
                  </a:txBody>
                  <a:tcPr marL="42660" marR="42660" marT="21330" marB="2133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9298013"/>
                  </a:ext>
                </a:extLst>
              </a:tr>
              <a:tr h="483482">
                <a:tc>
                  <a:txBody>
                    <a:bodyPr/>
                    <a:lstStyle/>
                    <a:p>
                      <a:pPr algn="l" rtl="0" fontAlgn="base"/>
                      <a:r>
                        <a:rPr lang="en-GB" sz="2000" b="0" i="0" dirty="0">
                          <a:solidFill>
                            <a:srgbClr val="000000"/>
                          </a:solidFill>
                          <a:effectLst/>
                          <a:latin typeface="+mn-lt"/>
                        </a:rPr>
                        <a:t>Start of the dark period </a:t>
                      </a:r>
                      <a:endParaRPr lang="en-GB" sz="2000" b="0" i="0" dirty="0">
                        <a:effectLst/>
                        <a:latin typeface="+mn-lt"/>
                      </a:endParaRPr>
                    </a:p>
                  </a:txBody>
                  <a:tcPr marL="42660" marR="42660" marT="21330" marB="2133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rtl="0" fontAlgn="base"/>
                      <a:r>
                        <a:rPr lang="en-GB" sz="2000" b="0" i="0" dirty="0">
                          <a:solidFill>
                            <a:srgbClr val="000000"/>
                          </a:solidFill>
                          <a:effectLst/>
                          <a:latin typeface="+mn-lt"/>
                        </a:rPr>
                        <a:t>December 2027 </a:t>
                      </a:r>
                      <a:endParaRPr lang="en-GB" sz="2000" b="0" i="0" dirty="0">
                        <a:effectLst/>
                        <a:latin typeface="+mn-lt"/>
                      </a:endParaRPr>
                    </a:p>
                  </a:txBody>
                  <a:tcPr marL="42660" marR="42660" marT="21330" marB="2133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5334878"/>
                  </a:ext>
                </a:extLst>
              </a:tr>
              <a:tr h="483482">
                <a:tc>
                  <a:txBody>
                    <a:bodyPr/>
                    <a:lstStyle/>
                    <a:p>
                      <a:pPr algn="l" rtl="0" fontAlgn="base"/>
                      <a:r>
                        <a:rPr lang="en-GB" sz="2000" b="0" i="0">
                          <a:effectLst/>
                          <a:latin typeface="+mn-lt"/>
                        </a:rPr>
                        <a:t>Start of storage ring beam commissioning </a:t>
                      </a:r>
                    </a:p>
                  </a:txBody>
                  <a:tcPr marL="42660" marR="42660" marT="21330" marB="2133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rtl="0" fontAlgn="base"/>
                      <a:r>
                        <a:rPr lang="en-GB" sz="2000" b="0" i="0" dirty="0">
                          <a:solidFill>
                            <a:srgbClr val="000000"/>
                          </a:solidFill>
                          <a:effectLst/>
                          <a:latin typeface="+mn-lt"/>
                        </a:rPr>
                        <a:t>December 2028 </a:t>
                      </a:r>
                      <a:endParaRPr lang="en-GB" sz="2000" b="0" i="0" dirty="0">
                        <a:effectLst/>
                        <a:latin typeface="+mn-lt"/>
                      </a:endParaRPr>
                    </a:p>
                  </a:txBody>
                  <a:tcPr marL="42660" marR="42660" marT="21330" marB="2133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0671928"/>
                  </a:ext>
                </a:extLst>
              </a:tr>
              <a:tr h="483482">
                <a:tc>
                  <a:txBody>
                    <a:bodyPr/>
                    <a:lstStyle/>
                    <a:p>
                      <a:pPr algn="l" rtl="0" fontAlgn="base"/>
                      <a:r>
                        <a:rPr lang="en-GB" sz="2000" b="0" i="0" dirty="0">
                          <a:effectLst/>
                          <a:latin typeface="+mn-lt"/>
                        </a:rPr>
                        <a:t>Start of regular beamline X-ray commissioning </a:t>
                      </a:r>
                    </a:p>
                  </a:txBody>
                  <a:tcPr marL="42660" marR="42660" marT="21330" marB="2133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rtl="0" fontAlgn="base"/>
                      <a:r>
                        <a:rPr lang="en-GB" sz="2000" b="0" i="0" dirty="0">
                          <a:solidFill>
                            <a:srgbClr val="000000"/>
                          </a:solidFill>
                          <a:effectLst/>
                          <a:latin typeface="+mn-lt"/>
                        </a:rPr>
                        <a:t>June 2029 </a:t>
                      </a:r>
                      <a:endParaRPr lang="en-GB" sz="2000" b="0" i="0" dirty="0">
                        <a:effectLst/>
                        <a:latin typeface="+mn-lt"/>
                      </a:endParaRPr>
                    </a:p>
                  </a:txBody>
                  <a:tcPr marL="42660" marR="42660" marT="21330" marB="2133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4141632"/>
                  </a:ext>
                </a:extLst>
              </a:tr>
              <a:tr h="483482">
                <a:tc>
                  <a:txBody>
                    <a:bodyPr/>
                    <a:lstStyle/>
                    <a:p>
                      <a:pPr algn="l" rtl="0" fontAlgn="base"/>
                      <a:r>
                        <a:rPr lang="en-GB" sz="2000" b="0" i="0" dirty="0">
                          <a:solidFill>
                            <a:srgbClr val="000000"/>
                          </a:solidFill>
                          <a:effectLst/>
                          <a:latin typeface="+mn-lt"/>
                        </a:rPr>
                        <a:t>First phase of beamlines become operational  </a:t>
                      </a:r>
                      <a:endParaRPr lang="en-GB" sz="2000" b="0" i="0" dirty="0">
                        <a:effectLst/>
                        <a:latin typeface="+mn-lt"/>
                      </a:endParaRPr>
                    </a:p>
                  </a:txBody>
                  <a:tcPr marL="42660" marR="42660" marT="21330" marB="2133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rtl="0" fontAlgn="base"/>
                      <a:r>
                        <a:rPr lang="en-GB" sz="2000" b="0" i="0" dirty="0">
                          <a:solidFill>
                            <a:srgbClr val="000000"/>
                          </a:solidFill>
                          <a:effectLst/>
                          <a:latin typeface="+mn-lt"/>
                        </a:rPr>
                        <a:t>September 2029 </a:t>
                      </a:r>
                      <a:endParaRPr lang="en-GB" sz="2000" b="0" i="0" dirty="0">
                        <a:effectLst/>
                        <a:latin typeface="+mn-lt"/>
                      </a:endParaRPr>
                    </a:p>
                  </a:txBody>
                  <a:tcPr marL="42660" marR="42660" marT="21330" marB="2133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1438543"/>
                  </a:ext>
                </a:extLst>
              </a:tr>
              <a:tr h="483482">
                <a:tc>
                  <a:txBody>
                    <a:bodyPr/>
                    <a:lstStyle/>
                    <a:p>
                      <a:pPr algn="l" rtl="0" fontAlgn="base"/>
                      <a:r>
                        <a:rPr lang="en-GB" sz="2000" b="0" i="0">
                          <a:solidFill>
                            <a:srgbClr val="000000"/>
                          </a:solidFill>
                          <a:effectLst/>
                          <a:latin typeface="+mn-lt"/>
                        </a:rPr>
                        <a:t>End of the Diamond-II project </a:t>
                      </a:r>
                      <a:endParaRPr lang="en-GB" sz="2000" b="0" i="0">
                        <a:effectLst/>
                        <a:latin typeface="+mn-lt"/>
                      </a:endParaRPr>
                    </a:p>
                  </a:txBody>
                  <a:tcPr marL="42660" marR="42660" marT="21330" marB="2133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tc>
                  <a:txBody>
                    <a:bodyPr/>
                    <a:lstStyle/>
                    <a:p>
                      <a:pPr algn="ctr" rtl="0" fontAlgn="base"/>
                      <a:r>
                        <a:rPr lang="en-GB" sz="2000" b="0" i="0" dirty="0">
                          <a:solidFill>
                            <a:srgbClr val="000000"/>
                          </a:solidFill>
                          <a:effectLst/>
                          <a:latin typeface="+mn-lt"/>
                        </a:rPr>
                        <a:t>March 2030 </a:t>
                      </a:r>
                      <a:endParaRPr lang="en-GB" sz="2000" b="0" i="0" dirty="0">
                        <a:effectLst/>
                        <a:latin typeface="+mn-lt"/>
                      </a:endParaRPr>
                    </a:p>
                  </a:txBody>
                  <a:tcPr marL="42660" marR="42660" marT="21330" marB="2133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2686482"/>
                  </a:ext>
                </a:extLst>
              </a:tr>
            </a:tbl>
          </a:graphicData>
        </a:graphic>
      </p:graphicFrame>
    </p:spTree>
    <p:extLst>
      <p:ext uri="{BB962C8B-B14F-4D97-AF65-F5344CB8AC3E}">
        <p14:creationId xmlns:p14="http://schemas.microsoft.com/office/powerpoint/2010/main" val="6890077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DEA6BD-B0AF-9CB0-4904-0FB47CE5653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CB88D1C-A54B-C7D2-7CFF-D2BA03B396B3}"/>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70AAAEB2-9682-ACDC-6E6E-AE7B83D8C7F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16</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B927BB54-B64C-5E8C-0BCE-07641D18AC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D08701C7-731F-5180-8F93-78D72A5A450E}"/>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7" name="TextBox 6">
            <a:extLst>
              <a:ext uri="{FF2B5EF4-FFF2-40B4-BE49-F238E27FC236}">
                <a16:creationId xmlns:a16="http://schemas.microsoft.com/office/drawing/2014/main" id="{11461D38-471C-DFEF-2E73-7720CE631557}"/>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Oxford / DLS PDRA: Riyasat Husain (Feb-Dec 2023)</a:t>
            </a:r>
            <a:endParaRPr lang="en-GB" sz="3600" dirty="0">
              <a:solidFill>
                <a:schemeClr val="bg1"/>
              </a:solidFill>
              <a:latin typeface="+mj-lt"/>
            </a:endParaRPr>
          </a:p>
        </p:txBody>
      </p:sp>
      <p:sp>
        <p:nvSpPr>
          <p:cNvPr id="4" name="TextBox 3">
            <a:extLst>
              <a:ext uri="{FF2B5EF4-FFF2-40B4-BE49-F238E27FC236}">
                <a16:creationId xmlns:a16="http://schemas.microsoft.com/office/drawing/2014/main" id="{462F7141-D083-8269-96B3-613352F90E00}"/>
              </a:ext>
            </a:extLst>
          </p:cNvPr>
          <p:cNvSpPr txBox="1"/>
          <p:nvPr/>
        </p:nvSpPr>
        <p:spPr>
          <a:xfrm>
            <a:off x="201880" y="620688"/>
            <a:ext cx="8581902" cy="2970044"/>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a:t>Joint appointment PDRA created between Oxford University and Diamond Light Source (Feb 2023 to Dec 2023)</a:t>
            </a:r>
          </a:p>
          <a:p>
            <a:pPr marL="285750" indent="-285750">
              <a:spcAft>
                <a:spcPts val="600"/>
              </a:spcAft>
              <a:buFont typeface="Arial" panose="020B0604020202020204" pitchFamily="34" charset="0"/>
              <a:buChar char="•"/>
            </a:pPr>
            <a:r>
              <a:rPr lang="en-GB" dirty="0"/>
              <a:t>Main topic of study was the Diamond-II injector performance, concentrating on studying the impact of collective effects during the booster ramp </a:t>
            </a:r>
          </a:p>
          <a:p>
            <a:pPr marL="742950" lvl="1" indent="-285750">
              <a:spcAft>
                <a:spcPts val="600"/>
              </a:spcAft>
              <a:buFont typeface="Wingdings" panose="05000000000000000000" pitchFamily="2" charset="2"/>
              <a:buChar char="Ø"/>
            </a:pPr>
            <a:r>
              <a:rPr lang="en-GB" dirty="0"/>
              <a:t>Impact of chromaticity and injection energy on extracted charge thresholds</a:t>
            </a:r>
          </a:p>
          <a:p>
            <a:pPr marL="742950" lvl="1" indent="-285750">
              <a:spcAft>
                <a:spcPts val="600"/>
              </a:spcAft>
              <a:buFont typeface="Wingdings" panose="05000000000000000000" pitchFamily="2" charset="2"/>
              <a:buChar char="Ø"/>
            </a:pPr>
            <a:r>
              <a:rPr lang="en-GB" dirty="0"/>
              <a:t>Impact of </a:t>
            </a:r>
            <a:r>
              <a:rPr lang="en-GB" dirty="0" err="1"/>
              <a:t>TiN</a:t>
            </a:r>
            <a:r>
              <a:rPr lang="en-GB" dirty="0"/>
              <a:t> coating thickness for booster kicker ferrites on kicker pulse properties and extracted charge thresholds</a:t>
            </a:r>
          </a:p>
          <a:p>
            <a:pPr marL="742950" lvl="1" indent="-285750">
              <a:spcAft>
                <a:spcPts val="600"/>
              </a:spcAft>
              <a:buFont typeface="Wingdings" panose="05000000000000000000" pitchFamily="2" charset="2"/>
              <a:buChar char="Ø"/>
            </a:pPr>
            <a:r>
              <a:rPr lang="en-GB" dirty="0"/>
              <a:t>Variation of booster ramp profile for faster acceleration</a:t>
            </a:r>
          </a:p>
          <a:p>
            <a:pPr marL="742950" lvl="1" indent="-285750">
              <a:spcAft>
                <a:spcPts val="600"/>
              </a:spcAft>
              <a:buFont typeface="Wingdings" panose="05000000000000000000" pitchFamily="2" charset="2"/>
              <a:buChar char="Ø"/>
            </a:pPr>
            <a:r>
              <a:rPr lang="en-GB" dirty="0"/>
              <a:t>Shot-to-shot position and angle of extracted beam due to ground vibration</a:t>
            </a:r>
          </a:p>
        </p:txBody>
      </p:sp>
      <p:sp>
        <p:nvSpPr>
          <p:cNvPr id="29" name="TextBox 28">
            <a:extLst>
              <a:ext uri="{FF2B5EF4-FFF2-40B4-BE49-F238E27FC236}">
                <a16:creationId xmlns:a16="http://schemas.microsoft.com/office/drawing/2014/main" id="{5C620E9F-1CFD-E4FC-8115-BD35B8CA9D75}"/>
              </a:ext>
            </a:extLst>
          </p:cNvPr>
          <p:cNvSpPr txBox="1"/>
          <p:nvPr/>
        </p:nvSpPr>
        <p:spPr>
          <a:xfrm>
            <a:off x="8898679" y="966755"/>
            <a:ext cx="3085981" cy="646331"/>
          </a:xfrm>
          <a:prstGeom prst="rect">
            <a:avLst/>
          </a:prstGeom>
          <a:noFill/>
        </p:spPr>
        <p:txBody>
          <a:bodyPr wrap="square" rtlCol="0">
            <a:spAutoFit/>
          </a:bodyPr>
          <a:lstStyle/>
          <a:p>
            <a:pPr algn="ctr"/>
            <a:r>
              <a:rPr lang="en-GB" u="sng" dirty="0"/>
              <a:t>Impact of booster girder resonances on electron beam</a:t>
            </a:r>
          </a:p>
        </p:txBody>
      </p:sp>
      <p:pic>
        <p:nvPicPr>
          <p:cNvPr id="1026" name="Picture 2" descr="A comparison of a graph&#10;&#10;Description automatically generated with medium confidence">
            <a:extLst>
              <a:ext uri="{FF2B5EF4-FFF2-40B4-BE49-F238E27FC236}">
                <a16:creationId xmlns:a16="http://schemas.microsoft.com/office/drawing/2014/main" id="{9074E063-FFB0-76D8-AB85-D96B1573BE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83782" y="1793120"/>
            <a:ext cx="3200878" cy="355110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0">
            <a:extLst>
              <a:ext uri="{FF2B5EF4-FFF2-40B4-BE49-F238E27FC236}">
                <a16:creationId xmlns:a16="http://schemas.microsoft.com/office/drawing/2014/main" id="{6972C739-9E85-9305-60A4-19779CFF5333}"/>
              </a:ext>
            </a:extLst>
          </p:cNvPr>
          <p:cNvPicPr>
            <a:picLocks noChangeAspect="1"/>
          </p:cNvPicPr>
          <p:nvPr/>
        </p:nvPicPr>
        <p:blipFill rotWithShape="1">
          <a:blip r:embed="rId5"/>
          <a:srcRect l="11108" r="14067"/>
          <a:stretch/>
        </p:blipFill>
        <p:spPr>
          <a:xfrm>
            <a:off x="5929748" y="3961917"/>
            <a:ext cx="2411010" cy="1817339"/>
          </a:xfrm>
          <a:prstGeom prst="rect">
            <a:avLst/>
          </a:prstGeom>
        </p:spPr>
      </p:pic>
      <p:pic>
        <p:nvPicPr>
          <p:cNvPr id="65" name="Picture 64">
            <a:extLst>
              <a:ext uri="{FF2B5EF4-FFF2-40B4-BE49-F238E27FC236}">
                <a16:creationId xmlns:a16="http://schemas.microsoft.com/office/drawing/2014/main" id="{2268F6B0-79B5-3875-3FC5-5E104BB4C43B}"/>
              </a:ext>
            </a:extLst>
          </p:cNvPr>
          <p:cNvPicPr>
            <a:picLocks noChangeAspect="1"/>
          </p:cNvPicPr>
          <p:nvPr/>
        </p:nvPicPr>
        <p:blipFill rotWithShape="1">
          <a:blip r:embed="rId6"/>
          <a:srcRect t="6168"/>
          <a:stretch/>
        </p:blipFill>
        <p:spPr>
          <a:xfrm>
            <a:off x="3075712" y="3958239"/>
            <a:ext cx="2854036" cy="2210757"/>
          </a:xfrm>
          <a:prstGeom prst="rect">
            <a:avLst/>
          </a:prstGeom>
        </p:spPr>
      </p:pic>
      <p:pic>
        <p:nvPicPr>
          <p:cNvPr id="66" name="Picture 4" descr="A graph showing the number of objects in different colors&#10;&#10;Description automatically generated with medium confidence">
            <a:extLst>
              <a:ext uri="{FF2B5EF4-FFF2-40B4-BE49-F238E27FC236}">
                <a16:creationId xmlns:a16="http://schemas.microsoft.com/office/drawing/2014/main" id="{55BAA085-F91A-4F0A-4130-25928FED49E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6000" y="3827563"/>
            <a:ext cx="2859711" cy="2453575"/>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a:extLst>
              <a:ext uri="{FF2B5EF4-FFF2-40B4-BE49-F238E27FC236}">
                <a16:creationId xmlns:a16="http://schemas.microsoft.com/office/drawing/2014/main" id="{02F8BDFB-21A5-9A1E-2111-15A81473F068}"/>
              </a:ext>
            </a:extLst>
          </p:cNvPr>
          <p:cNvSpPr/>
          <p:nvPr/>
        </p:nvSpPr>
        <p:spPr>
          <a:xfrm>
            <a:off x="6657617" y="5779257"/>
            <a:ext cx="5384891" cy="400110"/>
          </a:xfrm>
          <a:prstGeom prst="rect">
            <a:avLst/>
          </a:prstGeom>
        </p:spPr>
        <p:txBody>
          <a:bodyPr wrap="square">
            <a:spAutoFit/>
          </a:bodyPr>
          <a:lstStyle/>
          <a:p>
            <a:pPr algn="r"/>
            <a:r>
              <a:rPr lang="en-GB" sz="2000" b="1" dirty="0"/>
              <a:t>Supervisors: P. Burrows and I. Martin</a:t>
            </a:r>
          </a:p>
        </p:txBody>
      </p:sp>
      <p:sp>
        <p:nvSpPr>
          <p:cNvPr id="23" name="TextBox 22">
            <a:extLst>
              <a:ext uri="{FF2B5EF4-FFF2-40B4-BE49-F238E27FC236}">
                <a16:creationId xmlns:a16="http://schemas.microsoft.com/office/drawing/2014/main" id="{6C7C1C7B-AA55-5E81-E7D6-EBE85C2A3F42}"/>
              </a:ext>
            </a:extLst>
          </p:cNvPr>
          <p:cNvSpPr txBox="1"/>
          <p:nvPr/>
        </p:nvSpPr>
        <p:spPr>
          <a:xfrm>
            <a:off x="86983" y="3556365"/>
            <a:ext cx="3169741" cy="369332"/>
          </a:xfrm>
          <a:prstGeom prst="rect">
            <a:avLst/>
          </a:prstGeom>
          <a:noFill/>
        </p:spPr>
        <p:txBody>
          <a:bodyPr wrap="square" rtlCol="0">
            <a:spAutoFit/>
          </a:bodyPr>
          <a:lstStyle/>
          <a:p>
            <a:pPr algn="ctr"/>
            <a:r>
              <a:rPr lang="en-GB" u="sng" dirty="0"/>
              <a:t>Single bunch</a:t>
            </a:r>
          </a:p>
        </p:txBody>
      </p:sp>
      <p:sp>
        <p:nvSpPr>
          <p:cNvPr id="67" name="TextBox 66">
            <a:extLst>
              <a:ext uri="{FF2B5EF4-FFF2-40B4-BE49-F238E27FC236}">
                <a16:creationId xmlns:a16="http://schemas.microsoft.com/office/drawing/2014/main" id="{A096909E-9805-5018-949D-8AD45A317242}"/>
              </a:ext>
            </a:extLst>
          </p:cNvPr>
          <p:cNvSpPr txBox="1"/>
          <p:nvPr/>
        </p:nvSpPr>
        <p:spPr>
          <a:xfrm>
            <a:off x="2940701" y="3556365"/>
            <a:ext cx="3169741" cy="369332"/>
          </a:xfrm>
          <a:prstGeom prst="rect">
            <a:avLst/>
          </a:prstGeom>
          <a:noFill/>
        </p:spPr>
        <p:txBody>
          <a:bodyPr wrap="square" rtlCol="0">
            <a:spAutoFit/>
          </a:bodyPr>
          <a:lstStyle/>
          <a:p>
            <a:pPr algn="ctr"/>
            <a:r>
              <a:rPr lang="en-GB" u="sng" dirty="0"/>
              <a:t>Multi-bunch</a:t>
            </a:r>
          </a:p>
        </p:txBody>
      </p:sp>
      <p:sp>
        <p:nvSpPr>
          <p:cNvPr id="68" name="TextBox 67">
            <a:extLst>
              <a:ext uri="{FF2B5EF4-FFF2-40B4-BE49-F238E27FC236}">
                <a16:creationId xmlns:a16="http://schemas.microsoft.com/office/drawing/2014/main" id="{C2E9392B-44A0-BF43-80B3-4BB574BC8C8B}"/>
              </a:ext>
            </a:extLst>
          </p:cNvPr>
          <p:cNvSpPr txBox="1"/>
          <p:nvPr/>
        </p:nvSpPr>
        <p:spPr>
          <a:xfrm>
            <a:off x="5546536" y="3556365"/>
            <a:ext cx="3169741" cy="369332"/>
          </a:xfrm>
          <a:prstGeom prst="rect">
            <a:avLst/>
          </a:prstGeom>
          <a:noFill/>
        </p:spPr>
        <p:txBody>
          <a:bodyPr wrap="square" rtlCol="0">
            <a:spAutoFit/>
          </a:bodyPr>
          <a:lstStyle/>
          <a:p>
            <a:pPr algn="ctr"/>
            <a:r>
              <a:rPr lang="en-GB" u="sng" dirty="0"/>
              <a:t>Booster Arc Girder</a:t>
            </a:r>
          </a:p>
        </p:txBody>
      </p:sp>
    </p:spTree>
    <p:extLst>
      <p:ext uri="{BB962C8B-B14F-4D97-AF65-F5344CB8AC3E}">
        <p14:creationId xmlns:p14="http://schemas.microsoft.com/office/powerpoint/2010/main" val="21097493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E5C2EC-FDFC-370E-8AFD-7A95DC72A95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C34FEB01-4D8A-CE9D-58ED-4F0E2FDD1DC8}"/>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1E457F27-3BF4-3586-70D6-5185E4EADC40}"/>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17</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3D2179CE-DD15-A15B-CA31-A2FB3DE085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A9E50E44-CB2F-3748-DBA5-6D7EE11DCEA5}"/>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7" name="TextBox 6">
            <a:extLst>
              <a:ext uri="{FF2B5EF4-FFF2-40B4-BE49-F238E27FC236}">
                <a16:creationId xmlns:a16="http://schemas.microsoft.com/office/drawing/2014/main" id="{3C3A4D3A-2591-FF79-6B2C-20135675A66E}"/>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PhD Student: Alec Clapp (started 2021)</a:t>
            </a:r>
            <a:endParaRPr lang="en-GB" sz="3600" dirty="0">
              <a:solidFill>
                <a:schemeClr val="bg1"/>
              </a:solidFill>
              <a:latin typeface="+mj-lt"/>
            </a:endParaRPr>
          </a:p>
        </p:txBody>
      </p:sp>
      <p:sp>
        <p:nvSpPr>
          <p:cNvPr id="3" name="Rectangle 2">
            <a:extLst>
              <a:ext uri="{FF2B5EF4-FFF2-40B4-BE49-F238E27FC236}">
                <a16:creationId xmlns:a16="http://schemas.microsoft.com/office/drawing/2014/main" id="{621A1F74-7F2A-D95B-BFA5-68AB5929FD88}"/>
              </a:ext>
            </a:extLst>
          </p:cNvPr>
          <p:cNvSpPr/>
          <p:nvPr/>
        </p:nvSpPr>
        <p:spPr>
          <a:xfrm>
            <a:off x="380706" y="508610"/>
            <a:ext cx="11809310" cy="400110"/>
          </a:xfrm>
          <a:prstGeom prst="rect">
            <a:avLst/>
          </a:prstGeom>
        </p:spPr>
        <p:txBody>
          <a:bodyPr wrap="square">
            <a:spAutoFit/>
          </a:bodyPr>
          <a:lstStyle/>
          <a:p>
            <a:r>
              <a:rPr lang="en-GB" sz="2000" b="1" dirty="0">
                <a:solidFill>
                  <a:srgbClr val="000000"/>
                </a:solidFill>
                <a:latin typeface="Calibri" panose="020F0502020204030204" pitchFamily="34" charset="0"/>
                <a:ea typeface="Times New Roman" panose="02020603050405020304" pitchFamily="18" charset="0"/>
              </a:rPr>
              <a:t>“Feasibility study on the use of incoherent Cherenkov Diffraction Radiation to develop a non-invasive BPM”</a:t>
            </a:r>
            <a:endParaRPr lang="en-GB" sz="2000" b="1" dirty="0">
              <a:latin typeface="Calibri" panose="020F0502020204030204" pitchFamily="34" charset="0"/>
              <a:ea typeface="Calibri" panose="020F0502020204030204" pitchFamily="34" charset="0"/>
            </a:endParaRPr>
          </a:p>
        </p:txBody>
      </p:sp>
      <p:sp>
        <p:nvSpPr>
          <p:cNvPr id="14" name="Content Placeholder 2">
            <a:extLst>
              <a:ext uri="{FF2B5EF4-FFF2-40B4-BE49-F238E27FC236}">
                <a16:creationId xmlns:a16="http://schemas.microsoft.com/office/drawing/2014/main" id="{6A9B0493-8957-990B-0F17-DF1291968529}"/>
              </a:ext>
            </a:extLst>
          </p:cNvPr>
          <p:cNvSpPr txBox="1">
            <a:spLocks/>
          </p:cNvSpPr>
          <p:nvPr/>
        </p:nvSpPr>
        <p:spPr>
          <a:xfrm>
            <a:off x="239351" y="865752"/>
            <a:ext cx="11702933" cy="846779"/>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dirty="0"/>
              <a:t>Cherenkov Diffraction Radiation (</a:t>
            </a:r>
            <a:r>
              <a:rPr lang="en-GB" sz="1800" dirty="0" err="1"/>
              <a:t>ChDR</a:t>
            </a:r>
            <a:r>
              <a:rPr lang="en-GB" sz="1800" dirty="0"/>
              <a:t>) is a type of polarisation radiation. It occurs when a charged particle moves in the vicinity of a medium, with the photon yield dependent upon the distance between the charged particle and the dielectric medium. Enables beam position measurement using purely light signals (</a:t>
            </a:r>
            <a:r>
              <a:rPr lang="en-GB" sz="1800"/>
              <a:t>quartz target + glass fibres; no metal)</a:t>
            </a:r>
            <a:endParaRPr lang="en-GB" sz="1800" dirty="0"/>
          </a:p>
        </p:txBody>
      </p:sp>
      <p:sp>
        <p:nvSpPr>
          <p:cNvPr id="15" name="Rectangle 14">
            <a:extLst>
              <a:ext uri="{FF2B5EF4-FFF2-40B4-BE49-F238E27FC236}">
                <a16:creationId xmlns:a16="http://schemas.microsoft.com/office/drawing/2014/main" id="{E205AA79-663B-6392-32B2-1DF8A0DE40D5}"/>
              </a:ext>
            </a:extLst>
          </p:cNvPr>
          <p:cNvSpPr/>
          <p:nvPr/>
        </p:nvSpPr>
        <p:spPr>
          <a:xfrm>
            <a:off x="6657617" y="5779257"/>
            <a:ext cx="5384891" cy="400110"/>
          </a:xfrm>
          <a:prstGeom prst="rect">
            <a:avLst/>
          </a:prstGeom>
        </p:spPr>
        <p:txBody>
          <a:bodyPr wrap="square">
            <a:spAutoFit/>
          </a:bodyPr>
          <a:lstStyle/>
          <a:p>
            <a:pPr algn="r"/>
            <a:r>
              <a:rPr lang="en-GB" sz="2000" b="1" dirty="0"/>
              <a:t>Supervisors: P. Karataev and L. Bobb</a:t>
            </a:r>
          </a:p>
        </p:txBody>
      </p:sp>
      <p:sp>
        <p:nvSpPr>
          <p:cNvPr id="17" name="Content Placeholder 2">
            <a:extLst>
              <a:ext uri="{FF2B5EF4-FFF2-40B4-BE49-F238E27FC236}">
                <a16:creationId xmlns:a16="http://schemas.microsoft.com/office/drawing/2014/main" id="{3724FDAD-707B-F163-9A0E-78073F974E6B}"/>
              </a:ext>
            </a:extLst>
          </p:cNvPr>
          <p:cNvSpPr txBox="1">
            <a:spLocks/>
          </p:cNvSpPr>
          <p:nvPr/>
        </p:nvSpPr>
        <p:spPr>
          <a:xfrm>
            <a:off x="249716" y="1667787"/>
            <a:ext cx="10636374" cy="1205337"/>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200"/>
              </a:spcBef>
            </a:pPr>
            <a:r>
              <a:rPr lang="en-GB" sz="1800" dirty="0"/>
              <a:t>Single pick-up using one target, collimator and fibre optic is commissioned and evaluated with beam.</a:t>
            </a:r>
          </a:p>
          <a:p>
            <a:pPr>
              <a:spcBef>
                <a:spcPts val="1200"/>
              </a:spcBef>
            </a:pPr>
            <a:r>
              <a:rPr lang="en-GB" sz="1800" dirty="0"/>
              <a:t>Dual pick-up </a:t>
            </a:r>
            <a:r>
              <a:rPr lang="en-GB" sz="1800" dirty="0" err="1"/>
              <a:t>ChDR</a:t>
            </a:r>
            <a:r>
              <a:rPr lang="en-GB" sz="1800" dirty="0"/>
              <a:t> BPM using two targets installed and first beam tests completed on 3-4</a:t>
            </a:r>
            <a:r>
              <a:rPr lang="en-GB" sz="1800" baseline="30000" dirty="0"/>
              <a:t>th</a:t>
            </a:r>
            <a:r>
              <a:rPr lang="en-GB" sz="1800" dirty="0"/>
              <a:t> April 2024</a:t>
            </a:r>
          </a:p>
          <a:p>
            <a:pPr marL="0" indent="0">
              <a:spcBef>
                <a:spcPts val="1200"/>
              </a:spcBef>
              <a:buNone/>
            </a:pPr>
            <a:r>
              <a:rPr lang="en-GB" sz="1800" dirty="0">
                <a:sym typeface="Wingdings" panose="05000000000000000000" pitchFamily="2" charset="2"/>
              </a:rPr>
              <a:t> </a:t>
            </a:r>
            <a:r>
              <a:rPr lang="en-GB" sz="1800" dirty="0"/>
              <a:t>First step towards demonstration of a 1D </a:t>
            </a:r>
            <a:r>
              <a:rPr lang="en-GB" sz="1800" dirty="0" err="1"/>
              <a:t>ChDR</a:t>
            </a:r>
            <a:r>
              <a:rPr lang="en-GB" sz="1800" dirty="0"/>
              <a:t> BPM using pick-ups at visible wavelengths</a:t>
            </a:r>
            <a:endParaRPr lang="en-GB" sz="1400" dirty="0"/>
          </a:p>
          <a:p>
            <a:endParaRPr lang="en-GB" sz="2200" dirty="0"/>
          </a:p>
        </p:txBody>
      </p:sp>
      <p:pic>
        <p:nvPicPr>
          <p:cNvPr id="19" name="Picture 18">
            <a:extLst>
              <a:ext uri="{FF2B5EF4-FFF2-40B4-BE49-F238E27FC236}">
                <a16:creationId xmlns:a16="http://schemas.microsoft.com/office/drawing/2014/main" id="{92E730E3-2CFA-09C4-A8CD-1712FD2E8205}"/>
              </a:ext>
            </a:extLst>
          </p:cNvPr>
          <p:cNvPicPr>
            <a:picLocks noChangeAspect="1"/>
          </p:cNvPicPr>
          <p:nvPr/>
        </p:nvPicPr>
        <p:blipFill rotWithShape="1">
          <a:blip r:embed="rId4"/>
          <a:srcRect b="30086"/>
          <a:stretch/>
        </p:blipFill>
        <p:spPr>
          <a:xfrm>
            <a:off x="9350062" y="2393029"/>
            <a:ext cx="2800131" cy="2803069"/>
          </a:xfrm>
          <a:prstGeom prst="rect">
            <a:avLst/>
          </a:prstGeom>
        </p:spPr>
      </p:pic>
      <p:pic>
        <p:nvPicPr>
          <p:cNvPr id="23" name="Picture 22">
            <a:extLst>
              <a:ext uri="{FF2B5EF4-FFF2-40B4-BE49-F238E27FC236}">
                <a16:creationId xmlns:a16="http://schemas.microsoft.com/office/drawing/2014/main" id="{8424C439-D193-1F2F-CB73-FA2C6FAE1471}"/>
              </a:ext>
            </a:extLst>
          </p:cNvPr>
          <p:cNvPicPr>
            <a:picLocks noChangeAspect="1"/>
          </p:cNvPicPr>
          <p:nvPr/>
        </p:nvPicPr>
        <p:blipFill>
          <a:blip r:embed="rId5"/>
          <a:stretch>
            <a:fillRect/>
          </a:stretch>
        </p:blipFill>
        <p:spPr>
          <a:xfrm>
            <a:off x="4217276" y="2739840"/>
            <a:ext cx="4683289" cy="2400185"/>
          </a:xfrm>
          <a:prstGeom prst="rect">
            <a:avLst/>
          </a:prstGeom>
        </p:spPr>
      </p:pic>
      <p:pic>
        <p:nvPicPr>
          <p:cNvPr id="25" name="Picture 24">
            <a:extLst>
              <a:ext uri="{FF2B5EF4-FFF2-40B4-BE49-F238E27FC236}">
                <a16:creationId xmlns:a16="http://schemas.microsoft.com/office/drawing/2014/main" id="{DBAA60E9-CB65-75B1-8C5D-1407E67EB66E}"/>
              </a:ext>
            </a:extLst>
          </p:cNvPr>
          <p:cNvPicPr>
            <a:picLocks noChangeAspect="1"/>
          </p:cNvPicPr>
          <p:nvPr/>
        </p:nvPicPr>
        <p:blipFill>
          <a:blip r:embed="rId6"/>
          <a:stretch>
            <a:fillRect/>
          </a:stretch>
        </p:blipFill>
        <p:spPr>
          <a:xfrm>
            <a:off x="201103" y="2911516"/>
            <a:ext cx="3852866" cy="2803068"/>
          </a:xfrm>
          <a:prstGeom prst="rect">
            <a:avLst/>
          </a:prstGeom>
        </p:spPr>
      </p:pic>
      <p:sp>
        <p:nvSpPr>
          <p:cNvPr id="26" name="TextBox 25">
            <a:extLst>
              <a:ext uri="{FF2B5EF4-FFF2-40B4-BE49-F238E27FC236}">
                <a16:creationId xmlns:a16="http://schemas.microsoft.com/office/drawing/2014/main" id="{2089AC9C-B514-F0E7-DA76-A49EADFCCF8E}"/>
              </a:ext>
            </a:extLst>
          </p:cNvPr>
          <p:cNvSpPr txBox="1"/>
          <p:nvPr/>
        </p:nvSpPr>
        <p:spPr>
          <a:xfrm>
            <a:off x="4217276" y="4994419"/>
            <a:ext cx="7155341" cy="1200329"/>
          </a:xfrm>
          <a:prstGeom prst="rect">
            <a:avLst/>
          </a:prstGeom>
          <a:noFill/>
        </p:spPr>
        <p:txBody>
          <a:bodyPr wrap="square" rtlCol="0">
            <a:spAutoFit/>
          </a:bodyPr>
          <a:lstStyle/>
          <a:p>
            <a:r>
              <a:rPr lang="en-GB" dirty="0"/>
              <a:t>Electron beam passes between targets </a:t>
            </a:r>
          </a:p>
          <a:p>
            <a:r>
              <a:rPr lang="en-GB" dirty="0" err="1"/>
              <a:t>ChDR</a:t>
            </a:r>
            <a:r>
              <a:rPr lang="en-GB" dirty="0"/>
              <a:t> is emitted by target and collected by collimators</a:t>
            </a:r>
          </a:p>
          <a:p>
            <a:r>
              <a:rPr lang="en-GB" dirty="0"/>
              <a:t>Light is propagated out of vacuum by fibre optic feedthroughs and PMT</a:t>
            </a:r>
          </a:p>
          <a:p>
            <a:endParaRPr lang="en-GB" dirty="0"/>
          </a:p>
        </p:txBody>
      </p:sp>
      <p:sp>
        <p:nvSpPr>
          <p:cNvPr id="27" name="TextBox 26">
            <a:extLst>
              <a:ext uri="{FF2B5EF4-FFF2-40B4-BE49-F238E27FC236}">
                <a16:creationId xmlns:a16="http://schemas.microsoft.com/office/drawing/2014/main" id="{029FDC41-DC39-66ED-8421-60988FD0ACC7}"/>
              </a:ext>
            </a:extLst>
          </p:cNvPr>
          <p:cNvSpPr txBox="1"/>
          <p:nvPr/>
        </p:nvSpPr>
        <p:spPr>
          <a:xfrm>
            <a:off x="239351" y="5779257"/>
            <a:ext cx="3814618" cy="523220"/>
          </a:xfrm>
          <a:prstGeom prst="rect">
            <a:avLst/>
          </a:prstGeom>
          <a:noFill/>
        </p:spPr>
        <p:txBody>
          <a:bodyPr wrap="square" rtlCol="0">
            <a:spAutoFit/>
          </a:bodyPr>
          <a:lstStyle/>
          <a:p>
            <a:r>
              <a:rPr lang="en-GB" sz="1400" dirty="0"/>
              <a:t>A. Clapp et al., Proc. of IBIC’2023, Saskatoon, Canada, MOP032 </a:t>
            </a:r>
          </a:p>
        </p:txBody>
      </p:sp>
      <p:sp>
        <p:nvSpPr>
          <p:cNvPr id="4" name="TextBox 3">
            <a:extLst>
              <a:ext uri="{FF2B5EF4-FFF2-40B4-BE49-F238E27FC236}">
                <a16:creationId xmlns:a16="http://schemas.microsoft.com/office/drawing/2014/main" id="{12B367BD-D3DE-5362-51B6-374C545168FD}"/>
              </a:ext>
            </a:extLst>
          </p:cNvPr>
          <p:cNvSpPr txBox="1"/>
          <p:nvPr/>
        </p:nvSpPr>
        <p:spPr>
          <a:xfrm>
            <a:off x="10832850" y="5243626"/>
            <a:ext cx="1514457" cy="276999"/>
          </a:xfrm>
          <a:prstGeom prst="rect">
            <a:avLst/>
          </a:prstGeom>
          <a:noFill/>
        </p:spPr>
        <p:txBody>
          <a:bodyPr wrap="square" rtlCol="0">
            <a:spAutoFit/>
          </a:bodyPr>
          <a:lstStyle/>
          <a:p>
            <a:r>
              <a:rPr lang="en-GB" sz="1200" dirty="0"/>
              <a:t>Quartz prism target</a:t>
            </a:r>
          </a:p>
        </p:txBody>
      </p:sp>
      <p:sp>
        <p:nvSpPr>
          <p:cNvPr id="6" name="TextBox 5">
            <a:extLst>
              <a:ext uri="{FF2B5EF4-FFF2-40B4-BE49-F238E27FC236}">
                <a16:creationId xmlns:a16="http://schemas.microsoft.com/office/drawing/2014/main" id="{F5E2FFAB-BABC-0066-5535-9D3941D9C8B1}"/>
              </a:ext>
            </a:extLst>
          </p:cNvPr>
          <p:cNvSpPr txBox="1"/>
          <p:nvPr/>
        </p:nvSpPr>
        <p:spPr>
          <a:xfrm>
            <a:off x="1584576" y="3314520"/>
            <a:ext cx="1514457" cy="276999"/>
          </a:xfrm>
          <a:prstGeom prst="rect">
            <a:avLst/>
          </a:prstGeom>
          <a:noFill/>
        </p:spPr>
        <p:txBody>
          <a:bodyPr wrap="square" rtlCol="0">
            <a:spAutoFit/>
          </a:bodyPr>
          <a:lstStyle/>
          <a:p>
            <a:r>
              <a:rPr lang="en-GB" sz="1200" dirty="0"/>
              <a:t>Electron beam</a:t>
            </a:r>
          </a:p>
        </p:txBody>
      </p:sp>
      <p:sp>
        <p:nvSpPr>
          <p:cNvPr id="10" name="TextBox 9">
            <a:extLst>
              <a:ext uri="{FF2B5EF4-FFF2-40B4-BE49-F238E27FC236}">
                <a16:creationId xmlns:a16="http://schemas.microsoft.com/office/drawing/2014/main" id="{CE8A681B-FBAA-009F-A710-077FE4A5EE1F}"/>
              </a:ext>
            </a:extLst>
          </p:cNvPr>
          <p:cNvSpPr txBox="1"/>
          <p:nvPr/>
        </p:nvSpPr>
        <p:spPr>
          <a:xfrm>
            <a:off x="4664660" y="4036921"/>
            <a:ext cx="1580009" cy="461665"/>
          </a:xfrm>
          <a:prstGeom prst="rect">
            <a:avLst/>
          </a:prstGeom>
          <a:noFill/>
        </p:spPr>
        <p:txBody>
          <a:bodyPr wrap="square" rtlCol="0">
            <a:spAutoFit/>
          </a:bodyPr>
          <a:lstStyle/>
          <a:p>
            <a:pPr algn="ctr"/>
            <a:r>
              <a:rPr lang="en-GB" sz="1200" dirty="0"/>
              <a:t>Upstream Inductive BPM reference signals</a:t>
            </a:r>
          </a:p>
        </p:txBody>
      </p:sp>
      <p:sp>
        <p:nvSpPr>
          <p:cNvPr id="11" name="TextBox 10">
            <a:extLst>
              <a:ext uri="{FF2B5EF4-FFF2-40B4-BE49-F238E27FC236}">
                <a16:creationId xmlns:a16="http://schemas.microsoft.com/office/drawing/2014/main" id="{DAAF1697-0C2F-CB66-FEDA-3BE15AE7019A}"/>
              </a:ext>
            </a:extLst>
          </p:cNvPr>
          <p:cNvSpPr txBox="1"/>
          <p:nvPr/>
        </p:nvSpPr>
        <p:spPr>
          <a:xfrm>
            <a:off x="7206330" y="3775742"/>
            <a:ext cx="1245780" cy="461665"/>
          </a:xfrm>
          <a:prstGeom prst="rect">
            <a:avLst/>
          </a:prstGeom>
          <a:noFill/>
        </p:spPr>
        <p:txBody>
          <a:bodyPr wrap="square" rtlCol="0">
            <a:spAutoFit/>
          </a:bodyPr>
          <a:lstStyle/>
          <a:p>
            <a:pPr algn="ctr"/>
            <a:r>
              <a:rPr lang="en-GB" sz="1200" dirty="0"/>
              <a:t>Single </a:t>
            </a:r>
            <a:r>
              <a:rPr lang="en-GB" sz="1200" dirty="0" err="1"/>
              <a:t>ChDR</a:t>
            </a:r>
            <a:r>
              <a:rPr lang="en-GB" sz="1200" dirty="0"/>
              <a:t> pick-up response</a:t>
            </a:r>
          </a:p>
        </p:txBody>
      </p:sp>
      <p:cxnSp>
        <p:nvCxnSpPr>
          <p:cNvPr id="13" name="Straight Arrow Connector 12">
            <a:extLst>
              <a:ext uri="{FF2B5EF4-FFF2-40B4-BE49-F238E27FC236}">
                <a16:creationId xmlns:a16="http://schemas.microsoft.com/office/drawing/2014/main" id="{D09152BE-A8CE-B336-E928-B5594882FA4C}"/>
              </a:ext>
            </a:extLst>
          </p:cNvPr>
          <p:cNvCxnSpPr/>
          <p:nvPr/>
        </p:nvCxnSpPr>
        <p:spPr>
          <a:xfrm>
            <a:off x="2081965" y="3540989"/>
            <a:ext cx="195144" cy="9070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32097E0-FEB9-9530-7953-4C8B214D71DD}"/>
              </a:ext>
            </a:extLst>
          </p:cNvPr>
          <p:cNvCxnSpPr>
            <a:cxnSpLocks/>
          </p:cNvCxnSpPr>
          <p:nvPr/>
        </p:nvCxnSpPr>
        <p:spPr>
          <a:xfrm flipH="1" flipV="1">
            <a:off x="11262049" y="4498586"/>
            <a:ext cx="250369" cy="7737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C5D5D900-3ECC-6E24-8EA8-CEDD50B97F37}"/>
              </a:ext>
            </a:extLst>
          </p:cNvPr>
          <p:cNvCxnSpPr>
            <a:cxnSpLocks/>
          </p:cNvCxnSpPr>
          <p:nvPr/>
        </p:nvCxnSpPr>
        <p:spPr>
          <a:xfrm flipV="1">
            <a:off x="5645199" y="3846076"/>
            <a:ext cx="186434" cy="23823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B6E40D1C-6626-7943-47DA-10B92057F17F}"/>
              </a:ext>
            </a:extLst>
          </p:cNvPr>
          <p:cNvCxnSpPr>
            <a:cxnSpLocks/>
          </p:cNvCxnSpPr>
          <p:nvPr/>
        </p:nvCxnSpPr>
        <p:spPr>
          <a:xfrm flipH="1">
            <a:off x="7131698" y="4207071"/>
            <a:ext cx="124946" cy="10752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5146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BEBFE-6B39-E507-129B-4410E00786B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8593C87-2E01-597D-B098-46DA8E426C86}"/>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6E153464-ACF6-BEE8-809C-AE3C485EB031}"/>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18</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AFC6AF48-CD25-2CFA-455A-2B12D44386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ABCA1374-FA25-FFC0-5D46-E94C56FBEF17}"/>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7" name="TextBox 6">
            <a:extLst>
              <a:ext uri="{FF2B5EF4-FFF2-40B4-BE49-F238E27FC236}">
                <a16:creationId xmlns:a16="http://schemas.microsoft.com/office/drawing/2014/main" id="{B185919E-4A3A-D514-07DD-4C3CD54EA0FE}"/>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DPhil Student: Shaun Preston (started 2023)</a:t>
            </a:r>
            <a:endParaRPr lang="en-GB" sz="3600" dirty="0">
              <a:solidFill>
                <a:schemeClr val="bg1"/>
              </a:solidFill>
              <a:latin typeface="+mj-lt"/>
            </a:endParaRPr>
          </a:p>
        </p:txBody>
      </p:sp>
      <p:pic>
        <p:nvPicPr>
          <p:cNvPr id="3" name="Picture 2">
            <a:extLst>
              <a:ext uri="{FF2B5EF4-FFF2-40B4-BE49-F238E27FC236}">
                <a16:creationId xmlns:a16="http://schemas.microsoft.com/office/drawing/2014/main" id="{41CF197A-E10B-3026-587C-19BCB40560AD}"/>
              </a:ext>
            </a:extLst>
          </p:cNvPr>
          <p:cNvPicPr>
            <a:picLocks noChangeAspect="1"/>
          </p:cNvPicPr>
          <p:nvPr/>
        </p:nvPicPr>
        <p:blipFill>
          <a:blip r:embed="rId4"/>
          <a:stretch>
            <a:fillRect/>
          </a:stretch>
        </p:blipFill>
        <p:spPr>
          <a:xfrm>
            <a:off x="4872034" y="2911807"/>
            <a:ext cx="3314522" cy="1995691"/>
          </a:xfrm>
          <a:prstGeom prst="rect">
            <a:avLst/>
          </a:prstGeom>
        </p:spPr>
      </p:pic>
      <p:sp>
        <p:nvSpPr>
          <p:cNvPr id="4" name="TextBox 3">
            <a:extLst>
              <a:ext uri="{FF2B5EF4-FFF2-40B4-BE49-F238E27FC236}">
                <a16:creationId xmlns:a16="http://schemas.microsoft.com/office/drawing/2014/main" id="{F2743431-B1EB-37E1-8207-7D31A30AB663}"/>
              </a:ext>
            </a:extLst>
          </p:cNvPr>
          <p:cNvSpPr txBox="1"/>
          <p:nvPr/>
        </p:nvSpPr>
        <p:spPr>
          <a:xfrm>
            <a:off x="201880" y="908720"/>
            <a:ext cx="11654760" cy="5247590"/>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sz="2000" dirty="0"/>
              <a:t>Joint appointment between Oxford JAI and Ada Lovelace Centre, hosted by Diamond</a:t>
            </a:r>
          </a:p>
          <a:p>
            <a:pPr marL="285750" indent="-285750">
              <a:spcAft>
                <a:spcPts val="600"/>
              </a:spcAft>
              <a:buFont typeface="Arial" panose="020B0604020202020204" pitchFamily="34" charset="0"/>
              <a:buChar char="•"/>
            </a:pPr>
            <a:r>
              <a:rPr lang="en-GB" sz="2000" dirty="0"/>
              <a:t>Ada Lovelace Centre newly formed cross-disciplinary data intensive science centre at RAL for better exploitation of research carried out at large-scale national facilities (including Diamond, ISIS, CLF, </a:t>
            </a:r>
            <a:r>
              <a:rPr lang="en-GB" sz="2000" dirty="0" err="1"/>
              <a:t>Culham</a:t>
            </a:r>
            <a:r>
              <a:rPr lang="en-GB" sz="2000" dirty="0"/>
              <a:t>, …)</a:t>
            </a:r>
          </a:p>
          <a:p>
            <a:pPr marL="285750" indent="-285750">
              <a:spcAft>
                <a:spcPts val="600"/>
              </a:spcAft>
              <a:buFont typeface="Arial" panose="020B0604020202020204" pitchFamily="34" charset="0"/>
              <a:buChar char="•"/>
            </a:pPr>
            <a:r>
              <a:rPr lang="en-GB" sz="2000" dirty="0"/>
              <a:t>Can provide support and expertise on range of topics (imaging and reconstruction, modelling for data interpretation, machine learning, data management and analysis, automation)</a:t>
            </a:r>
          </a:p>
          <a:p>
            <a:pPr>
              <a:spcAft>
                <a:spcPts val="600"/>
              </a:spcAft>
            </a:pPr>
            <a:endParaRPr lang="en-GB" sz="2000" i="1" dirty="0"/>
          </a:p>
          <a:p>
            <a:pPr>
              <a:spcAft>
                <a:spcPts val="600"/>
              </a:spcAft>
            </a:pPr>
            <a:endParaRPr lang="en-GB" sz="2000" i="1" dirty="0"/>
          </a:p>
          <a:p>
            <a:pPr>
              <a:spcAft>
                <a:spcPts val="600"/>
              </a:spcAft>
            </a:pPr>
            <a:endParaRPr lang="en-GB" sz="2000" i="1" dirty="0"/>
          </a:p>
          <a:p>
            <a:pPr>
              <a:spcAft>
                <a:spcPts val="600"/>
              </a:spcAft>
            </a:pPr>
            <a:endParaRPr lang="en-GB" sz="2000" i="1" dirty="0"/>
          </a:p>
          <a:p>
            <a:pPr>
              <a:spcAft>
                <a:spcPts val="600"/>
              </a:spcAft>
            </a:pPr>
            <a:endParaRPr lang="en-GB" sz="2000" b="1" dirty="0"/>
          </a:p>
          <a:p>
            <a:pPr>
              <a:spcAft>
                <a:spcPts val="600"/>
              </a:spcAft>
            </a:pPr>
            <a:r>
              <a:rPr lang="en-GB" sz="2000" b="1" dirty="0"/>
              <a:t>Primary goals:</a:t>
            </a:r>
          </a:p>
          <a:p>
            <a:pPr marL="342900" indent="-342900">
              <a:spcAft>
                <a:spcPts val="600"/>
              </a:spcAft>
              <a:buFont typeface="Wingdings" panose="05000000000000000000" pitchFamily="2" charset="2"/>
              <a:buChar char="Ø"/>
            </a:pPr>
            <a:r>
              <a:rPr lang="en-GB" sz="2000" i="1" dirty="0"/>
              <a:t>Build tools, techniques, knowledge, experience and collaboration networks in field of ML</a:t>
            </a:r>
          </a:p>
          <a:p>
            <a:pPr marL="342900" indent="-342900">
              <a:spcAft>
                <a:spcPts val="600"/>
              </a:spcAft>
              <a:buFont typeface="Wingdings" panose="05000000000000000000" pitchFamily="2" charset="2"/>
              <a:buChar char="Ø"/>
            </a:pPr>
            <a:r>
              <a:rPr lang="en-GB" sz="2000" i="1" dirty="0"/>
              <a:t>Acquire the tools and experience to assist in the commissioning and early operation of Diamond-II </a:t>
            </a:r>
          </a:p>
          <a:p>
            <a:pPr marL="342900" indent="-342900">
              <a:spcAft>
                <a:spcPts val="600"/>
              </a:spcAft>
              <a:buFont typeface="Wingdings" panose="05000000000000000000" pitchFamily="2" charset="2"/>
              <a:buChar char="Ø"/>
            </a:pPr>
            <a:r>
              <a:rPr lang="en-GB" sz="2000" i="1" dirty="0"/>
              <a:t>Demonstrate improved performance and / or stability of Diamond </a:t>
            </a:r>
          </a:p>
        </p:txBody>
      </p:sp>
      <p:sp>
        <p:nvSpPr>
          <p:cNvPr id="6" name="Rectangle 5">
            <a:extLst>
              <a:ext uri="{FF2B5EF4-FFF2-40B4-BE49-F238E27FC236}">
                <a16:creationId xmlns:a16="http://schemas.microsoft.com/office/drawing/2014/main" id="{B47AB34D-7034-565F-6B17-A99952065625}"/>
              </a:ext>
            </a:extLst>
          </p:cNvPr>
          <p:cNvSpPr/>
          <p:nvPr/>
        </p:nvSpPr>
        <p:spPr>
          <a:xfrm>
            <a:off x="6657617" y="5779257"/>
            <a:ext cx="5384891" cy="400110"/>
          </a:xfrm>
          <a:prstGeom prst="rect">
            <a:avLst/>
          </a:prstGeom>
        </p:spPr>
        <p:txBody>
          <a:bodyPr wrap="square">
            <a:spAutoFit/>
          </a:bodyPr>
          <a:lstStyle/>
          <a:p>
            <a:pPr algn="r"/>
            <a:r>
              <a:rPr lang="en-GB" sz="2000" b="1" dirty="0"/>
              <a:t>Supervisors: P. Burrows and I. Martin</a:t>
            </a:r>
          </a:p>
        </p:txBody>
      </p:sp>
      <p:sp>
        <p:nvSpPr>
          <p:cNvPr id="10" name="Rectangle 9">
            <a:extLst>
              <a:ext uri="{FF2B5EF4-FFF2-40B4-BE49-F238E27FC236}">
                <a16:creationId xmlns:a16="http://schemas.microsoft.com/office/drawing/2014/main" id="{8A6EB823-BC90-2F00-9734-12EC9221804D}"/>
              </a:ext>
            </a:extLst>
          </p:cNvPr>
          <p:cNvSpPr/>
          <p:nvPr/>
        </p:nvSpPr>
        <p:spPr>
          <a:xfrm>
            <a:off x="494880" y="508610"/>
            <a:ext cx="11577784" cy="400110"/>
          </a:xfrm>
          <a:prstGeom prst="rect">
            <a:avLst/>
          </a:prstGeom>
        </p:spPr>
        <p:txBody>
          <a:bodyPr wrap="square">
            <a:spAutoFit/>
          </a:bodyPr>
          <a:lstStyle/>
          <a:p>
            <a:pPr algn="ctr"/>
            <a:r>
              <a:rPr lang="en-GB" sz="2000" b="1" dirty="0"/>
              <a:t>“Application of Machine Learning for Improving Operational Performance of Storage Ring Light Sources”</a:t>
            </a:r>
          </a:p>
        </p:txBody>
      </p:sp>
      <p:sp>
        <p:nvSpPr>
          <p:cNvPr id="11" name="TextBox 10">
            <a:extLst>
              <a:ext uri="{FF2B5EF4-FFF2-40B4-BE49-F238E27FC236}">
                <a16:creationId xmlns:a16="http://schemas.microsoft.com/office/drawing/2014/main" id="{CAB748BC-F711-D606-7645-3351208CE9A4}"/>
              </a:ext>
            </a:extLst>
          </p:cNvPr>
          <p:cNvSpPr txBox="1"/>
          <p:nvPr/>
        </p:nvSpPr>
        <p:spPr>
          <a:xfrm>
            <a:off x="203983" y="2911807"/>
            <a:ext cx="5099929" cy="1400383"/>
          </a:xfrm>
          <a:prstGeom prst="rect">
            <a:avLst/>
          </a:prstGeom>
          <a:noFill/>
        </p:spPr>
        <p:txBody>
          <a:bodyPr wrap="square" rtlCol="0">
            <a:spAutoFit/>
          </a:bodyPr>
          <a:lstStyle/>
          <a:p>
            <a:pPr>
              <a:spcAft>
                <a:spcPts val="600"/>
              </a:spcAft>
            </a:pPr>
            <a:r>
              <a:rPr lang="en-GB" sz="2000" b="1" dirty="0"/>
              <a:t>Project outline:</a:t>
            </a:r>
          </a:p>
          <a:p>
            <a:pPr marL="285750" indent="-285750">
              <a:spcAft>
                <a:spcPts val="600"/>
              </a:spcAft>
              <a:buFont typeface="Arial" panose="020B0604020202020204" pitchFamily="34" charset="0"/>
              <a:buChar char="•"/>
            </a:pPr>
            <a:r>
              <a:rPr lang="en-GB" sz="2000" i="1" dirty="0"/>
              <a:t>Research, test and apply ML techniques to improve understanding / optimise the performance of the Diamond Accelerators</a:t>
            </a:r>
          </a:p>
        </p:txBody>
      </p:sp>
      <p:sp>
        <p:nvSpPr>
          <p:cNvPr id="12" name="TextBox 11">
            <a:extLst>
              <a:ext uri="{FF2B5EF4-FFF2-40B4-BE49-F238E27FC236}">
                <a16:creationId xmlns:a16="http://schemas.microsoft.com/office/drawing/2014/main" id="{C494D043-9457-FB0D-C5CC-5D74418E83C6}"/>
              </a:ext>
            </a:extLst>
          </p:cNvPr>
          <p:cNvSpPr txBox="1"/>
          <p:nvPr/>
        </p:nvSpPr>
        <p:spPr>
          <a:xfrm>
            <a:off x="5180158" y="2726532"/>
            <a:ext cx="2698274" cy="276999"/>
          </a:xfrm>
          <a:prstGeom prst="rect">
            <a:avLst/>
          </a:prstGeom>
          <a:noFill/>
        </p:spPr>
        <p:txBody>
          <a:bodyPr wrap="square" rtlCol="0">
            <a:spAutoFit/>
          </a:bodyPr>
          <a:lstStyle/>
          <a:p>
            <a:r>
              <a:rPr lang="en-GB" sz="1200" dirty="0"/>
              <a:t>Injection efficiency changes with ID gap</a:t>
            </a:r>
          </a:p>
        </p:txBody>
      </p:sp>
      <p:pic>
        <p:nvPicPr>
          <p:cNvPr id="13" name="Picture 12" descr="Chart, scatter chart&#10;&#10;Description automatically generated">
            <a:extLst>
              <a:ext uri="{FF2B5EF4-FFF2-40B4-BE49-F238E27FC236}">
                <a16:creationId xmlns:a16="http://schemas.microsoft.com/office/drawing/2014/main" id="{5BAECE14-8506-5C15-AE71-8D66E5E3FE2D}"/>
              </a:ext>
            </a:extLst>
          </p:cNvPr>
          <p:cNvPicPr>
            <a:picLocks noChangeAspect="1"/>
          </p:cNvPicPr>
          <p:nvPr/>
        </p:nvPicPr>
        <p:blipFill rotWithShape="1">
          <a:blip r:embed="rId5">
            <a:extLst>
              <a:ext uri="{28A0092B-C50C-407E-A947-70E740481C1C}">
                <a14:useLocalDpi xmlns:a14="http://schemas.microsoft.com/office/drawing/2010/main" val="0"/>
              </a:ext>
            </a:extLst>
          </a:blip>
          <a:srcRect l="3784" t="4848" r="8339"/>
          <a:stretch/>
        </p:blipFill>
        <p:spPr>
          <a:xfrm>
            <a:off x="8186556" y="2873468"/>
            <a:ext cx="3888879" cy="1995691"/>
          </a:xfrm>
          <a:prstGeom prst="rect">
            <a:avLst/>
          </a:prstGeom>
        </p:spPr>
      </p:pic>
      <p:sp>
        <p:nvSpPr>
          <p:cNvPr id="14" name="TextBox 13">
            <a:extLst>
              <a:ext uri="{FF2B5EF4-FFF2-40B4-BE49-F238E27FC236}">
                <a16:creationId xmlns:a16="http://schemas.microsoft.com/office/drawing/2014/main" id="{16A0025E-1E7C-A83F-0A09-7B55FDD38987}"/>
              </a:ext>
            </a:extLst>
          </p:cNvPr>
          <p:cNvSpPr txBox="1"/>
          <p:nvPr/>
        </p:nvSpPr>
        <p:spPr>
          <a:xfrm>
            <a:off x="9580245" y="4312190"/>
            <a:ext cx="2436084" cy="276999"/>
          </a:xfrm>
          <a:prstGeom prst="rect">
            <a:avLst/>
          </a:prstGeom>
          <a:noFill/>
        </p:spPr>
        <p:txBody>
          <a:bodyPr wrap="square" rtlCol="0">
            <a:spAutoFit/>
          </a:bodyPr>
          <a:lstStyle/>
          <a:p>
            <a:r>
              <a:rPr lang="en-GB" sz="1200" dirty="0"/>
              <a:t>Seasonal drift in injection efficiency</a:t>
            </a:r>
          </a:p>
        </p:txBody>
      </p:sp>
    </p:spTree>
    <p:extLst>
      <p:ext uri="{BB962C8B-B14F-4D97-AF65-F5344CB8AC3E}">
        <p14:creationId xmlns:p14="http://schemas.microsoft.com/office/powerpoint/2010/main" val="29953085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BB9FF8-8550-A834-0C34-859BFF62560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703F8E3-805A-3796-7D5A-A116964DF9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FDCF8E20-CF10-E9BF-5466-1E092589F20C}"/>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19</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A9462EFD-2538-2070-9726-7FCE914AD2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A5866D72-FD6B-170A-1FA8-640E562CAA06}"/>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7" name="TextBox 6">
            <a:extLst>
              <a:ext uri="{FF2B5EF4-FFF2-40B4-BE49-F238E27FC236}">
                <a16:creationId xmlns:a16="http://schemas.microsoft.com/office/drawing/2014/main" id="{393EEFE5-4C61-AB99-70AC-B79FE38921BA}"/>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DPhil Student: Corey Lehmann (started 2023)</a:t>
            </a:r>
            <a:endParaRPr lang="en-GB" sz="3600" dirty="0">
              <a:solidFill>
                <a:schemeClr val="bg1"/>
              </a:solidFill>
              <a:latin typeface="+mj-lt"/>
            </a:endParaRPr>
          </a:p>
        </p:txBody>
      </p:sp>
      <p:sp>
        <p:nvSpPr>
          <p:cNvPr id="4" name="Rectangle 3">
            <a:extLst>
              <a:ext uri="{FF2B5EF4-FFF2-40B4-BE49-F238E27FC236}">
                <a16:creationId xmlns:a16="http://schemas.microsoft.com/office/drawing/2014/main" id="{759738B6-645E-FC81-AEE5-5B0FC5807090}"/>
              </a:ext>
            </a:extLst>
          </p:cNvPr>
          <p:cNvSpPr/>
          <p:nvPr/>
        </p:nvSpPr>
        <p:spPr>
          <a:xfrm>
            <a:off x="494880" y="508610"/>
            <a:ext cx="11577784" cy="400110"/>
          </a:xfrm>
          <a:prstGeom prst="rect">
            <a:avLst/>
          </a:prstGeom>
        </p:spPr>
        <p:txBody>
          <a:bodyPr wrap="square">
            <a:spAutoFit/>
          </a:bodyPr>
          <a:lstStyle/>
          <a:p>
            <a:pPr algn="ctr"/>
            <a:r>
              <a:rPr lang="en-GB" sz="2000" b="1" dirty="0"/>
              <a:t>“Fast Beam Loss Monitor System for Diamond-II and Machine Learning Applications”</a:t>
            </a:r>
          </a:p>
        </p:txBody>
      </p:sp>
      <p:sp>
        <p:nvSpPr>
          <p:cNvPr id="6" name="TextBox 5">
            <a:extLst>
              <a:ext uri="{FF2B5EF4-FFF2-40B4-BE49-F238E27FC236}">
                <a16:creationId xmlns:a16="http://schemas.microsoft.com/office/drawing/2014/main" id="{BC091237-F57C-EAA6-0E5A-E76597FA7B12}"/>
              </a:ext>
            </a:extLst>
          </p:cNvPr>
          <p:cNvSpPr txBox="1"/>
          <p:nvPr/>
        </p:nvSpPr>
        <p:spPr>
          <a:xfrm>
            <a:off x="201880" y="908720"/>
            <a:ext cx="11990120" cy="400110"/>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sz="2000" dirty="0"/>
              <a:t>Joint appointment between Oxford JAI and Diamond Light Source</a:t>
            </a:r>
            <a:endParaRPr lang="en-GB" sz="900" i="1" dirty="0"/>
          </a:p>
        </p:txBody>
      </p:sp>
      <p:sp>
        <p:nvSpPr>
          <p:cNvPr id="10" name="TextBox 9">
            <a:extLst>
              <a:ext uri="{FF2B5EF4-FFF2-40B4-BE49-F238E27FC236}">
                <a16:creationId xmlns:a16="http://schemas.microsoft.com/office/drawing/2014/main" id="{8C73FBF2-A82E-B496-F506-817DF5B9C62F}"/>
              </a:ext>
            </a:extLst>
          </p:cNvPr>
          <p:cNvSpPr txBox="1"/>
          <p:nvPr/>
        </p:nvSpPr>
        <p:spPr>
          <a:xfrm>
            <a:off x="239351" y="2692416"/>
            <a:ext cx="6072673" cy="3247043"/>
          </a:xfrm>
          <a:prstGeom prst="rect">
            <a:avLst/>
          </a:prstGeom>
          <a:noFill/>
        </p:spPr>
        <p:txBody>
          <a:bodyPr wrap="square" rtlCol="0">
            <a:spAutoFit/>
          </a:bodyPr>
          <a:lstStyle/>
          <a:p>
            <a:pPr>
              <a:spcAft>
                <a:spcPts val="600"/>
              </a:spcAft>
            </a:pPr>
            <a:r>
              <a:rPr lang="en-GB" sz="2000" b="1" dirty="0"/>
              <a:t>Primary goals:</a:t>
            </a:r>
          </a:p>
          <a:p>
            <a:pPr marL="269875" lvl="1" indent="-269875">
              <a:spcAft>
                <a:spcPts val="600"/>
              </a:spcAft>
              <a:buFont typeface="Wingdings" panose="05000000000000000000" pitchFamily="2" charset="2"/>
              <a:buChar char="Ø"/>
            </a:pPr>
            <a:r>
              <a:rPr lang="en-GB" sz="2000" b="0" i="1" dirty="0">
                <a:solidFill>
                  <a:srgbClr val="000000"/>
                </a:solidFill>
                <a:effectLst/>
                <a:latin typeface="Calibri" panose="020F0502020204030204" pitchFamily="34" charset="0"/>
              </a:rPr>
              <a:t>Commission fast BLMs on the storage ring at Diamond</a:t>
            </a:r>
          </a:p>
          <a:p>
            <a:pPr marL="269875" lvl="1" indent="-269875">
              <a:spcAft>
                <a:spcPts val="600"/>
              </a:spcAft>
              <a:buFont typeface="Wingdings" panose="05000000000000000000" pitchFamily="2" charset="2"/>
              <a:buChar char="Ø"/>
            </a:pPr>
            <a:r>
              <a:rPr lang="en-GB" sz="2000" i="1" dirty="0">
                <a:solidFill>
                  <a:srgbClr val="000000"/>
                </a:solidFill>
                <a:latin typeface="Calibri" panose="020F0502020204030204" pitchFamily="34" charset="0"/>
              </a:rPr>
              <a:t>Evaluation of new EPICS tools for fast BLMs in preparation for Diamond-II</a:t>
            </a:r>
          </a:p>
          <a:p>
            <a:pPr marL="269875" lvl="1" indent="-269875">
              <a:spcAft>
                <a:spcPts val="600"/>
              </a:spcAft>
              <a:buFont typeface="Wingdings" panose="05000000000000000000" pitchFamily="2" charset="2"/>
              <a:buChar char="Ø"/>
            </a:pPr>
            <a:r>
              <a:rPr lang="en-GB" sz="2000" b="0" i="1" dirty="0">
                <a:solidFill>
                  <a:srgbClr val="000000"/>
                </a:solidFill>
                <a:effectLst/>
                <a:latin typeface="Calibri" panose="020F0502020204030204" pitchFamily="34" charset="0"/>
              </a:rPr>
              <a:t>Conduct review of machine learning techniques applicable for beam loss data and fault detection</a:t>
            </a:r>
          </a:p>
          <a:p>
            <a:pPr marL="269875" lvl="1" indent="-269875">
              <a:spcAft>
                <a:spcPts val="600"/>
              </a:spcAft>
              <a:buFont typeface="Wingdings" panose="05000000000000000000" pitchFamily="2" charset="2"/>
              <a:buChar char="Ø"/>
            </a:pPr>
            <a:r>
              <a:rPr lang="en-GB" sz="2000" i="1" dirty="0">
                <a:solidFill>
                  <a:srgbClr val="000000"/>
                </a:solidFill>
                <a:latin typeface="Calibri" panose="020F0502020204030204" pitchFamily="34" charset="0"/>
              </a:rPr>
              <a:t>Demonstrate the proof-of-principle application of a suitable ML algorithm to fast BLMs</a:t>
            </a:r>
          </a:p>
          <a:p>
            <a:pPr marL="269875" lvl="1" indent="-269875">
              <a:spcAft>
                <a:spcPts val="600"/>
              </a:spcAft>
              <a:buFont typeface="Wingdings" panose="05000000000000000000" pitchFamily="2" charset="2"/>
              <a:buChar char="Ø"/>
            </a:pPr>
            <a:r>
              <a:rPr lang="en-GB" sz="2000" b="0" i="1" dirty="0">
                <a:solidFill>
                  <a:srgbClr val="000000"/>
                </a:solidFill>
                <a:effectLst/>
                <a:latin typeface="Calibri" panose="020F0502020204030204" pitchFamily="34" charset="0"/>
              </a:rPr>
              <a:t>Document and/or publish findings as appropriate</a:t>
            </a:r>
          </a:p>
        </p:txBody>
      </p:sp>
      <p:pic>
        <p:nvPicPr>
          <p:cNvPr id="11" name="Picture 10">
            <a:extLst>
              <a:ext uri="{FF2B5EF4-FFF2-40B4-BE49-F238E27FC236}">
                <a16:creationId xmlns:a16="http://schemas.microsoft.com/office/drawing/2014/main" id="{3A2A3172-6FE5-2538-029F-42F41F416052}"/>
              </a:ext>
            </a:extLst>
          </p:cNvPr>
          <p:cNvPicPr>
            <a:picLocks noChangeAspect="1"/>
          </p:cNvPicPr>
          <p:nvPr/>
        </p:nvPicPr>
        <p:blipFill>
          <a:blip r:embed="rId4"/>
          <a:stretch>
            <a:fillRect/>
          </a:stretch>
        </p:blipFill>
        <p:spPr>
          <a:xfrm>
            <a:off x="6924510" y="2997822"/>
            <a:ext cx="5068138" cy="2664070"/>
          </a:xfrm>
          <a:prstGeom prst="rect">
            <a:avLst/>
          </a:prstGeom>
        </p:spPr>
      </p:pic>
      <p:sp>
        <p:nvSpPr>
          <p:cNvPr id="12" name="TextBox 11">
            <a:extLst>
              <a:ext uri="{FF2B5EF4-FFF2-40B4-BE49-F238E27FC236}">
                <a16:creationId xmlns:a16="http://schemas.microsoft.com/office/drawing/2014/main" id="{D5A3C2FF-CB84-0277-ADD6-365BEDE88C94}"/>
              </a:ext>
            </a:extLst>
          </p:cNvPr>
          <p:cNvSpPr txBox="1"/>
          <p:nvPr/>
        </p:nvSpPr>
        <p:spPr>
          <a:xfrm>
            <a:off x="8053681" y="2605375"/>
            <a:ext cx="3169741" cy="369332"/>
          </a:xfrm>
          <a:prstGeom prst="rect">
            <a:avLst/>
          </a:prstGeom>
          <a:noFill/>
        </p:spPr>
        <p:txBody>
          <a:bodyPr wrap="square" rtlCol="0">
            <a:spAutoFit/>
          </a:bodyPr>
          <a:lstStyle/>
          <a:p>
            <a:pPr algn="ctr"/>
            <a:r>
              <a:rPr lang="en-GB" u="sng" dirty="0"/>
              <a:t>Existing Fast BLMs on Diamond </a:t>
            </a:r>
          </a:p>
        </p:txBody>
      </p:sp>
      <p:sp>
        <p:nvSpPr>
          <p:cNvPr id="14" name="TextBox 13">
            <a:extLst>
              <a:ext uri="{FF2B5EF4-FFF2-40B4-BE49-F238E27FC236}">
                <a16:creationId xmlns:a16="http://schemas.microsoft.com/office/drawing/2014/main" id="{19A077E3-51ED-41E9-8B11-191305CF20A3}"/>
              </a:ext>
            </a:extLst>
          </p:cNvPr>
          <p:cNvSpPr txBox="1"/>
          <p:nvPr/>
        </p:nvSpPr>
        <p:spPr>
          <a:xfrm>
            <a:off x="201879" y="1384348"/>
            <a:ext cx="11987845" cy="1169551"/>
          </a:xfrm>
          <a:prstGeom prst="rect">
            <a:avLst/>
          </a:prstGeom>
          <a:noFill/>
        </p:spPr>
        <p:txBody>
          <a:bodyPr wrap="square">
            <a:spAutoFit/>
          </a:bodyPr>
          <a:lstStyle/>
          <a:p>
            <a:pPr>
              <a:spcAft>
                <a:spcPts val="600"/>
              </a:spcAft>
            </a:pPr>
            <a:r>
              <a:rPr lang="en-GB" sz="2000" b="1" dirty="0"/>
              <a:t>Project outline:</a:t>
            </a:r>
          </a:p>
          <a:p>
            <a:pPr marL="269875" lvl="1" indent="-269875">
              <a:spcAft>
                <a:spcPts val="600"/>
              </a:spcAft>
              <a:buFont typeface="+mj-lt"/>
              <a:buAutoNum type="arabicPeriod"/>
            </a:pPr>
            <a:r>
              <a:rPr lang="en-GB" sz="2000" b="0" i="1" dirty="0">
                <a:solidFill>
                  <a:srgbClr val="000000"/>
                </a:solidFill>
                <a:effectLst/>
                <a:latin typeface="Calibri" panose="020F0502020204030204" pitchFamily="34" charset="0"/>
              </a:rPr>
              <a:t>Commission a fast BLM system enabling slow and fast loss monitoring at Diamond in preparation for Diamond-II</a:t>
            </a:r>
          </a:p>
          <a:p>
            <a:pPr marL="269875" lvl="1" indent="-269875">
              <a:spcAft>
                <a:spcPts val="600"/>
              </a:spcAft>
              <a:buFont typeface="+mj-lt"/>
              <a:buAutoNum type="arabicPeriod"/>
            </a:pPr>
            <a:r>
              <a:rPr lang="en-GB" sz="2000" i="1" dirty="0">
                <a:solidFill>
                  <a:srgbClr val="000000"/>
                </a:solidFill>
                <a:latin typeface="Calibri" panose="020F0502020204030204" pitchFamily="34" charset="0"/>
              </a:rPr>
              <a:t>E</a:t>
            </a:r>
            <a:r>
              <a:rPr lang="en-GB" sz="2000" b="0" i="1" dirty="0">
                <a:solidFill>
                  <a:srgbClr val="000000"/>
                </a:solidFill>
                <a:effectLst/>
                <a:latin typeface="Calibri" panose="020F0502020204030204" pitchFamily="34" charset="0"/>
              </a:rPr>
              <a:t>xplore ML applications using the new data available from the fast BLMs for fault detection. </a:t>
            </a:r>
          </a:p>
        </p:txBody>
      </p:sp>
      <p:sp>
        <p:nvSpPr>
          <p:cNvPr id="15" name="Rectangle 14">
            <a:extLst>
              <a:ext uri="{FF2B5EF4-FFF2-40B4-BE49-F238E27FC236}">
                <a16:creationId xmlns:a16="http://schemas.microsoft.com/office/drawing/2014/main" id="{709A1E00-F122-88CE-1BEC-24FC121124A2}"/>
              </a:ext>
            </a:extLst>
          </p:cNvPr>
          <p:cNvSpPr/>
          <p:nvPr/>
        </p:nvSpPr>
        <p:spPr>
          <a:xfrm>
            <a:off x="6657617" y="5779257"/>
            <a:ext cx="5384891" cy="400110"/>
          </a:xfrm>
          <a:prstGeom prst="rect">
            <a:avLst/>
          </a:prstGeom>
        </p:spPr>
        <p:txBody>
          <a:bodyPr wrap="square">
            <a:spAutoFit/>
          </a:bodyPr>
          <a:lstStyle/>
          <a:p>
            <a:pPr algn="r"/>
            <a:r>
              <a:rPr lang="en-GB" sz="2000" b="1" dirty="0"/>
              <a:t>Supervisors: P. Burrows and L. Bobb</a:t>
            </a:r>
          </a:p>
        </p:txBody>
      </p:sp>
    </p:spTree>
    <p:extLst>
      <p:ext uri="{BB962C8B-B14F-4D97-AF65-F5344CB8AC3E}">
        <p14:creationId xmlns:p14="http://schemas.microsoft.com/office/powerpoint/2010/main" val="544813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3" name="TextBox 2">
            <a:extLst>
              <a:ext uri="{FF2B5EF4-FFF2-40B4-BE49-F238E27FC236}">
                <a16:creationId xmlns:a16="http://schemas.microsoft.com/office/drawing/2014/main" id="{6DF4A0B0-2282-576F-7E5B-F06563D6C39C}"/>
              </a:ext>
            </a:extLst>
          </p:cNvPr>
          <p:cNvSpPr txBox="1"/>
          <p:nvPr/>
        </p:nvSpPr>
        <p:spPr>
          <a:xfrm>
            <a:off x="3927764" y="-72207"/>
            <a:ext cx="4128655" cy="646331"/>
          </a:xfrm>
          <a:prstGeom prst="rect">
            <a:avLst/>
          </a:prstGeom>
          <a:noFill/>
        </p:spPr>
        <p:txBody>
          <a:bodyPr wrap="square" rtlCol="0">
            <a:spAutoFit/>
          </a:bodyPr>
          <a:lstStyle/>
          <a:p>
            <a:pPr algn="ctr"/>
            <a:r>
              <a:rPr lang="en-GB" sz="3600">
                <a:solidFill>
                  <a:schemeClr val="bg1"/>
                </a:solidFill>
                <a:latin typeface="+mj-lt"/>
              </a:rPr>
              <a:t>Talk Outline</a:t>
            </a:r>
            <a:endParaRPr lang="en-GB" sz="3600" dirty="0">
              <a:solidFill>
                <a:schemeClr val="bg1"/>
              </a:solidFill>
              <a:latin typeface="+mj-lt"/>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2</a:t>
            </a:fld>
            <a:endParaRPr lang="en-GB" sz="1800" dirty="0">
              <a:solidFill>
                <a:schemeClr val="bg1">
                  <a:lumMod val="65000"/>
                </a:schemeClr>
              </a:solidFill>
            </a:endParaRPr>
          </a:p>
        </p:txBody>
      </p:sp>
      <p:sp>
        <p:nvSpPr>
          <p:cNvPr id="6" name="Rectangle 5">
            <a:extLst>
              <a:ext uri="{FF2B5EF4-FFF2-40B4-BE49-F238E27FC236}">
                <a16:creationId xmlns:a16="http://schemas.microsoft.com/office/drawing/2014/main" id="{20BBD3AD-2F88-B45A-73E8-2C929068C1D7}"/>
              </a:ext>
            </a:extLst>
          </p:cNvPr>
          <p:cNvSpPr/>
          <p:nvPr/>
        </p:nvSpPr>
        <p:spPr>
          <a:xfrm>
            <a:off x="419628" y="829708"/>
            <a:ext cx="11435244" cy="5016758"/>
          </a:xfrm>
          <a:prstGeom prst="rect">
            <a:avLst/>
          </a:prstGeom>
        </p:spPr>
        <p:txBody>
          <a:bodyPr wrap="square">
            <a:spAutoFit/>
          </a:bodyPr>
          <a:lstStyle/>
          <a:p>
            <a:pPr>
              <a:spcBef>
                <a:spcPts val="0"/>
              </a:spcBef>
              <a:spcAft>
                <a:spcPts val="600"/>
              </a:spcAft>
            </a:pPr>
            <a:r>
              <a:rPr lang="en-GB" sz="2000" b="1" dirty="0">
                <a:latin typeface="Calibri" panose="020F0502020204030204" pitchFamily="34" charset="0"/>
                <a:cs typeface="Calibri" panose="020F0502020204030204" pitchFamily="34" charset="0"/>
              </a:rPr>
              <a:t>Updates on Diamond-II:</a:t>
            </a:r>
          </a:p>
          <a:p>
            <a:pPr marL="342900" indent="-342900">
              <a:spcBef>
                <a:spcPts val="0"/>
              </a:spcBef>
              <a:spcAft>
                <a:spcPts val="600"/>
              </a:spcAft>
              <a:buFont typeface="Arial" panose="020B0604020202020204" pitchFamily="34" charset="0"/>
              <a:buChar char="•"/>
            </a:pPr>
            <a:r>
              <a:rPr lang="en-GB" sz="2000" i="1" dirty="0">
                <a:latin typeface="Calibri" panose="020F0502020204030204" pitchFamily="34" charset="0"/>
                <a:cs typeface="Calibri" panose="020F0502020204030204" pitchFamily="34" charset="0"/>
              </a:rPr>
              <a:t>Project status</a:t>
            </a:r>
          </a:p>
          <a:p>
            <a:pPr marL="342900" indent="-342900">
              <a:spcAft>
                <a:spcPts val="600"/>
              </a:spcAft>
              <a:buFont typeface="Arial" panose="020B0604020202020204" pitchFamily="34" charset="0"/>
              <a:buChar char="•"/>
            </a:pPr>
            <a:r>
              <a:rPr lang="en-GB" sz="2000" i="1" dirty="0">
                <a:latin typeface="Calibri" panose="020F0502020204030204" pitchFamily="34" charset="0"/>
                <a:cs typeface="Calibri" panose="020F0502020204030204" pitchFamily="34" charset="0"/>
              </a:rPr>
              <a:t>Tendering and prototyping</a:t>
            </a:r>
          </a:p>
          <a:p>
            <a:pPr marL="342900" indent="-342900">
              <a:spcBef>
                <a:spcPts val="0"/>
              </a:spcBef>
              <a:spcAft>
                <a:spcPts val="600"/>
              </a:spcAft>
              <a:buFont typeface="Arial" panose="020B0604020202020204" pitchFamily="34" charset="0"/>
              <a:buChar char="•"/>
            </a:pPr>
            <a:r>
              <a:rPr lang="en-GB" sz="2000" i="1" dirty="0">
                <a:latin typeface="Calibri" panose="020F0502020204030204" pitchFamily="34" charset="0"/>
                <a:cs typeface="Calibri" panose="020F0502020204030204" pitchFamily="34" charset="0"/>
              </a:rPr>
              <a:t>Updated storage ring injection scheme</a:t>
            </a:r>
          </a:p>
          <a:p>
            <a:pPr marL="342900" indent="-342900">
              <a:spcBef>
                <a:spcPts val="0"/>
              </a:spcBef>
              <a:spcAft>
                <a:spcPts val="600"/>
              </a:spcAft>
              <a:buFont typeface="Arial" panose="020B0604020202020204" pitchFamily="34" charset="0"/>
              <a:buChar char="•"/>
            </a:pPr>
            <a:r>
              <a:rPr lang="en-GB" sz="2000" i="1" dirty="0">
                <a:latin typeface="Calibri" panose="020F0502020204030204" pitchFamily="34" charset="0"/>
                <a:cs typeface="Calibri" panose="020F0502020204030204" pitchFamily="34" charset="0"/>
              </a:rPr>
              <a:t>Timeline</a:t>
            </a:r>
          </a:p>
          <a:p>
            <a:pPr>
              <a:spcBef>
                <a:spcPts val="0"/>
              </a:spcBef>
              <a:spcAft>
                <a:spcPts val="600"/>
              </a:spcAft>
            </a:pPr>
            <a:endParaRPr lang="en-GB" sz="1000" dirty="0">
              <a:latin typeface="Calibri" panose="020F0502020204030204" pitchFamily="34" charset="0"/>
              <a:cs typeface="Calibri" panose="020F0502020204030204" pitchFamily="34" charset="0"/>
            </a:endParaRPr>
          </a:p>
          <a:p>
            <a:pPr>
              <a:spcBef>
                <a:spcPts val="0"/>
              </a:spcBef>
              <a:spcAft>
                <a:spcPts val="600"/>
              </a:spcAft>
            </a:pPr>
            <a:r>
              <a:rPr lang="en-GB" sz="2000" b="1" dirty="0">
                <a:latin typeface="Calibri" panose="020F0502020204030204" pitchFamily="34" charset="0"/>
                <a:cs typeface="Calibri" panose="020F0502020204030204" pitchFamily="34" charset="0"/>
              </a:rPr>
              <a:t>Updates from JAI members:</a:t>
            </a:r>
          </a:p>
          <a:p>
            <a:pPr marL="342900" indent="-342900">
              <a:spcBef>
                <a:spcPts val="0"/>
              </a:spcBef>
              <a:spcAft>
                <a:spcPts val="600"/>
              </a:spcAft>
              <a:buFont typeface="Arial" panose="020B0604020202020204" pitchFamily="34" charset="0"/>
              <a:buChar char="•"/>
            </a:pPr>
            <a:r>
              <a:rPr lang="en-GB" sz="2000" i="1" dirty="0">
                <a:latin typeface="Calibri" panose="020F0502020204030204" pitchFamily="34" charset="0"/>
                <a:cs typeface="Calibri" panose="020F0502020204030204" pitchFamily="34" charset="0"/>
              </a:rPr>
              <a:t>Joint-Appointment PDRA between Oxford / Diamond (R. Husain, UO/DLS)</a:t>
            </a:r>
          </a:p>
          <a:p>
            <a:pPr marL="342900" indent="-342900">
              <a:spcAft>
                <a:spcPts val="600"/>
              </a:spcAft>
              <a:buFont typeface="Arial" panose="020B0604020202020204" pitchFamily="34" charset="0"/>
              <a:buChar char="•"/>
            </a:pPr>
            <a:r>
              <a:rPr lang="en-GB" sz="2000" i="1" dirty="0">
                <a:latin typeface="Calibri" panose="020F0502020204030204" pitchFamily="34" charset="0"/>
                <a:cs typeface="Calibri" panose="020F0502020204030204" pitchFamily="34" charset="0"/>
              </a:rPr>
              <a:t>Feasibility Studies of Cherenkov Diffraction Radiation BPMs (A. Clapp, RHUL/DLS)</a:t>
            </a:r>
          </a:p>
          <a:p>
            <a:pPr marL="342900" indent="-342900">
              <a:spcBef>
                <a:spcPts val="0"/>
              </a:spcBef>
              <a:spcAft>
                <a:spcPts val="600"/>
              </a:spcAft>
              <a:buFont typeface="Arial" panose="020B0604020202020204" pitchFamily="34" charset="0"/>
              <a:buChar char="•"/>
            </a:pPr>
            <a:r>
              <a:rPr lang="en-GB" sz="2000" i="1" dirty="0">
                <a:latin typeface="Calibri" panose="020F0502020204030204" pitchFamily="34" charset="0"/>
                <a:cs typeface="Calibri" panose="020F0502020204030204" pitchFamily="34" charset="0"/>
              </a:rPr>
              <a:t>Application of machine learning for improving operational performance of storage ring light sources</a:t>
            </a:r>
            <a:r>
              <a:rPr lang="en-GB" sz="2000" i="1" dirty="0"/>
              <a:t>        (S. Preston, UO/DLS/ALC)</a:t>
            </a:r>
          </a:p>
          <a:p>
            <a:pPr marL="342900" indent="-342900">
              <a:spcAft>
                <a:spcPts val="600"/>
              </a:spcAft>
              <a:buFont typeface="Arial" panose="020B0604020202020204" pitchFamily="34" charset="0"/>
              <a:buChar char="•"/>
            </a:pPr>
            <a:r>
              <a:rPr lang="en-GB" sz="2000" i="1" dirty="0"/>
              <a:t>Fast Beam Loss Monitor System for Diamond-II and Machine Learning Applications (C. Lehmann, UO/DLS)</a:t>
            </a:r>
          </a:p>
          <a:p>
            <a:pPr algn="just">
              <a:spcBef>
                <a:spcPts val="0"/>
              </a:spcBef>
              <a:spcAft>
                <a:spcPts val="600"/>
              </a:spcAft>
            </a:pPr>
            <a:endParaRPr lang="en-GB" sz="1000" b="1" dirty="0">
              <a:latin typeface="Calibri" panose="020F0502020204030204" pitchFamily="34" charset="0"/>
              <a:cs typeface="Calibri" panose="020F0502020204030204" pitchFamily="34" charset="0"/>
            </a:endParaRPr>
          </a:p>
          <a:p>
            <a:pPr algn="just">
              <a:spcBef>
                <a:spcPts val="0"/>
              </a:spcBef>
              <a:spcAft>
                <a:spcPts val="600"/>
              </a:spcAft>
            </a:pPr>
            <a:r>
              <a:rPr lang="en-GB" sz="2000" b="1" dirty="0">
                <a:latin typeface="Calibri" panose="020F0502020204030204" pitchFamily="34" charset="0"/>
                <a:cs typeface="Calibri" panose="020F0502020204030204" pitchFamily="34" charset="0"/>
              </a:rPr>
              <a:t>Conclusions</a:t>
            </a:r>
          </a:p>
        </p:txBody>
      </p:sp>
      <p:pic>
        <p:nvPicPr>
          <p:cNvPr id="8" name="Picture 7">
            <a:extLst>
              <a:ext uri="{FF2B5EF4-FFF2-40B4-BE49-F238E27FC236}">
                <a16:creationId xmlns:a16="http://schemas.microsoft.com/office/drawing/2014/main" id="{9550E644-5D5A-167F-5061-88707810BF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5CDC4DC7-E3B4-9DDF-FCD6-C0FE9DB68687}"/>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Tree>
    <p:extLst>
      <p:ext uri="{BB962C8B-B14F-4D97-AF65-F5344CB8AC3E}">
        <p14:creationId xmlns:p14="http://schemas.microsoft.com/office/powerpoint/2010/main" val="27753858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78CD63-7B83-7522-3FD0-6BBD1CF1284A}"/>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DBEDC8A-F988-3A35-92EC-1DCC658176F6}"/>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196A2F8F-1595-BF9D-05E3-324AF4AB923B}"/>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20</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8A557DA7-88C5-F2EA-486C-E9286BC4AA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1F1B8613-C0D2-3029-52BF-5A7BD8525D1E}"/>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7" name="TextBox 6">
            <a:extLst>
              <a:ext uri="{FF2B5EF4-FFF2-40B4-BE49-F238E27FC236}">
                <a16:creationId xmlns:a16="http://schemas.microsoft.com/office/drawing/2014/main" id="{5B82CB56-F992-34DB-E5E6-C3721CC4E543}"/>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Conclusions</a:t>
            </a:r>
            <a:endParaRPr lang="en-GB" sz="3600" dirty="0">
              <a:solidFill>
                <a:schemeClr val="bg1"/>
              </a:solidFill>
              <a:latin typeface="+mj-lt"/>
            </a:endParaRPr>
          </a:p>
        </p:txBody>
      </p:sp>
      <p:sp>
        <p:nvSpPr>
          <p:cNvPr id="3" name="Rectangle 2">
            <a:extLst>
              <a:ext uri="{FF2B5EF4-FFF2-40B4-BE49-F238E27FC236}">
                <a16:creationId xmlns:a16="http://schemas.microsoft.com/office/drawing/2014/main" id="{2E359A85-94D5-0779-A37E-2E3B00D8F8F0}"/>
              </a:ext>
            </a:extLst>
          </p:cNvPr>
          <p:cNvSpPr/>
          <p:nvPr/>
        </p:nvSpPr>
        <p:spPr>
          <a:xfrm>
            <a:off x="407368" y="836712"/>
            <a:ext cx="10473068" cy="4555093"/>
          </a:xfrm>
          <a:prstGeom prst="rect">
            <a:avLst/>
          </a:prstGeom>
          <a:noFill/>
        </p:spPr>
        <p:txBody>
          <a:bodyPr wrap="square">
            <a:spAutoFit/>
          </a:bodyPr>
          <a:lstStyle/>
          <a:p>
            <a:pPr algn="just">
              <a:spcBef>
                <a:spcPts val="0"/>
              </a:spcBef>
              <a:spcAft>
                <a:spcPts val="600"/>
              </a:spcAft>
            </a:pPr>
            <a:r>
              <a:rPr lang="en-GB" sz="2000" dirty="0">
                <a:latin typeface="Calibri" panose="020F0502020204030204" pitchFamily="34" charset="0"/>
                <a:cs typeface="Calibri" panose="020F0502020204030204" pitchFamily="34" charset="0"/>
              </a:rPr>
              <a:t>JAI continues to be active in a number of areas of light source design and operation:</a:t>
            </a:r>
          </a:p>
          <a:p>
            <a:pPr marL="342900" indent="-342900" algn="just">
              <a:spcBef>
                <a:spcPts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Facility design</a:t>
            </a:r>
          </a:p>
          <a:p>
            <a:pPr marL="342900" indent="-342900" algn="just">
              <a:spcBef>
                <a:spcPts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Enhanced performance / special operating modes</a:t>
            </a:r>
          </a:p>
          <a:p>
            <a:pPr marL="342900" indent="-342900" algn="just">
              <a:spcBef>
                <a:spcPts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Photon / electron beam diagnostics</a:t>
            </a:r>
          </a:p>
          <a:p>
            <a:pPr algn="just">
              <a:spcBef>
                <a:spcPts val="0"/>
              </a:spcBef>
              <a:spcAft>
                <a:spcPts val="600"/>
              </a:spcAft>
            </a:pPr>
            <a:endParaRPr lang="en-GB" sz="2000" dirty="0">
              <a:latin typeface="Calibri" panose="020F0502020204030204" pitchFamily="34" charset="0"/>
              <a:cs typeface="Calibri" panose="020F0502020204030204" pitchFamily="34" charset="0"/>
            </a:endParaRPr>
          </a:p>
          <a:p>
            <a:pPr algn="just">
              <a:spcBef>
                <a:spcPts val="0"/>
              </a:spcBef>
              <a:spcAft>
                <a:spcPts val="600"/>
              </a:spcAft>
            </a:pPr>
            <a:r>
              <a:rPr lang="en-GB" sz="2000" dirty="0">
                <a:latin typeface="Calibri" panose="020F0502020204030204" pitchFamily="34" charset="0"/>
                <a:cs typeface="Calibri" panose="020F0502020204030204" pitchFamily="34" charset="0"/>
              </a:rPr>
              <a:t>Direct support and well-integrated with Diamond-II Project</a:t>
            </a:r>
          </a:p>
          <a:p>
            <a:pPr algn="just">
              <a:spcBef>
                <a:spcPts val="0"/>
              </a:spcBef>
              <a:spcAft>
                <a:spcPts val="600"/>
              </a:spcAft>
            </a:pPr>
            <a:endParaRPr lang="en-GB" sz="2000" dirty="0">
              <a:latin typeface="Calibri" panose="020F0502020204030204" pitchFamily="34" charset="0"/>
              <a:cs typeface="Calibri" panose="020F0502020204030204" pitchFamily="34" charset="0"/>
            </a:endParaRPr>
          </a:p>
          <a:p>
            <a:pPr algn="just">
              <a:spcBef>
                <a:spcPts val="0"/>
              </a:spcBef>
              <a:spcAft>
                <a:spcPts val="600"/>
              </a:spcAft>
            </a:pPr>
            <a:r>
              <a:rPr lang="en-GB" sz="2000" dirty="0">
                <a:latin typeface="Calibri" panose="020F0502020204030204" pitchFamily="34" charset="0"/>
                <a:cs typeface="Calibri" panose="020F0502020204030204" pitchFamily="34" charset="0"/>
              </a:rPr>
              <a:t>Providing training and expertise in light sources for next generation of accelerator physicists:</a:t>
            </a:r>
          </a:p>
          <a:p>
            <a:pPr marL="342900" indent="-342900" algn="just">
              <a:spcBef>
                <a:spcPts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Four PhD/DPhil Studentships (RHUL and Oxford)</a:t>
            </a:r>
          </a:p>
          <a:p>
            <a:pPr marL="342900" indent="-342900" algn="just">
              <a:spcBef>
                <a:spcPts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Joint Diamond / JAI PDRA working on Diamond-II – to be readvertised pending confirmation of JAI grant renewal and availability </a:t>
            </a:r>
            <a:r>
              <a:rPr lang="en-GB" sz="2000">
                <a:latin typeface="Calibri" panose="020F0502020204030204" pitchFamily="34" charset="0"/>
                <a:cs typeface="Calibri" panose="020F0502020204030204" pitchFamily="34" charset="0"/>
              </a:rPr>
              <a:t>of Diamond funding</a:t>
            </a:r>
            <a:endParaRPr lang="en-GB" sz="2000" dirty="0">
              <a:latin typeface="Calibri" panose="020F0502020204030204" pitchFamily="34" charset="0"/>
              <a:cs typeface="Calibri" panose="020F0502020204030204" pitchFamily="34" charset="0"/>
            </a:endParaRPr>
          </a:p>
          <a:p>
            <a:pPr algn="just">
              <a:spcBef>
                <a:spcPts val="0"/>
              </a:spcBef>
              <a:spcAft>
                <a:spcPts val="600"/>
              </a:spcAft>
            </a:pPr>
            <a:endParaRPr lang="en-GB"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30945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97FD5-CE92-2176-9D4A-F00282832344}"/>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C24D7A9-72AC-A516-654E-68C79F3607C6}"/>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3" name="TextBox 2">
            <a:extLst>
              <a:ext uri="{FF2B5EF4-FFF2-40B4-BE49-F238E27FC236}">
                <a16:creationId xmlns:a16="http://schemas.microsoft.com/office/drawing/2014/main" id="{3386ADBB-53A3-0177-3351-076C95AE3B75}"/>
              </a:ext>
            </a:extLst>
          </p:cNvPr>
          <p:cNvSpPr txBox="1"/>
          <p:nvPr/>
        </p:nvSpPr>
        <p:spPr>
          <a:xfrm>
            <a:off x="184474" y="-72207"/>
            <a:ext cx="11847692" cy="646331"/>
          </a:xfrm>
          <a:prstGeom prst="rect">
            <a:avLst/>
          </a:prstGeom>
          <a:noFill/>
        </p:spPr>
        <p:txBody>
          <a:bodyPr wrap="square" rtlCol="0">
            <a:spAutoFit/>
          </a:bodyPr>
          <a:lstStyle/>
          <a:p>
            <a:pPr algn="ctr"/>
            <a:r>
              <a:rPr lang="en-GB" sz="3600" dirty="0">
                <a:solidFill>
                  <a:schemeClr val="bg1"/>
                </a:solidFill>
                <a:latin typeface="+mj-lt"/>
              </a:rPr>
              <a:t>Diamond-II Project Approval</a:t>
            </a:r>
          </a:p>
        </p:txBody>
      </p:sp>
      <p:sp>
        <p:nvSpPr>
          <p:cNvPr id="5" name="Slide Number Placeholder 6">
            <a:extLst>
              <a:ext uri="{FF2B5EF4-FFF2-40B4-BE49-F238E27FC236}">
                <a16:creationId xmlns:a16="http://schemas.microsoft.com/office/drawing/2014/main" id="{1794A244-D0EE-4FA9-B72A-5B3471462B7B}"/>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3</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FB929580-7AE6-813D-0DA8-DEE3050274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0A18D6E6-5B57-08EE-FEA8-3E19C5B99211}"/>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4" name="TextBox 5">
            <a:extLst>
              <a:ext uri="{FF2B5EF4-FFF2-40B4-BE49-F238E27FC236}">
                <a16:creationId xmlns:a16="http://schemas.microsoft.com/office/drawing/2014/main" id="{8A779842-C8DA-C01B-EA84-E9456EF24126}"/>
              </a:ext>
            </a:extLst>
          </p:cNvPr>
          <p:cNvSpPr txBox="1"/>
          <p:nvPr/>
        </p:nvSpPr>
        <p:spPr>
          <a:xfrm>
            <a:off x="184474" y="575056"/>
            <a:ext cx="12007526" cy="1323439"/>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1200"/>
              </a:spcAft>
            </a:pPr>
            <a:r>
              <a:rPr lang="en-GB" sz="2000" dirty="0">
                <a:latin typeface="Calibri" panose="020F0502020204030204" pitchFamily="34" charset="0"/>
                <a:cs typeface="Calibri" panose="020F0502020204030204" pitchFamily="34" charset="0"/>
              </a:rPr>
              <a:t>Status at last JAI AB meeting:</a:t>
            </a:r>
          </a:p>
          <a:p>
            <a:pPr marL="342900" indent="-342900">
              <a:spcAft>
                <a:spcPts val="12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April 2021: </a:t>
            </a:r>
            <a:r>
              <a:rPr lang="en-GB" sz="2000" dirty="0" err="1">
                <a:latin typeface="Calibri" panose="020F0502020204030204" pitchFamily="34" charset="0"/>
                <a:cs typeface="Calibri" panose="020F0502020204030204" pitchFamily="34" charset="0"/>
              </a:rPr>
              <a:t>Wellcome</a:t>
            </a:r>
            <a:r>
              <a:rPr lang="en-GB" sz="2000" dirty="0">
                <a:latin typeface="Calibri" panose="020F0502020204030204" pitchFamily="34" charset="0"/>
                <a:cs typeface="Calibri" panose="020F0502020204030204" pitchFamily="34" charset="0"/>
              </a:rPr>
              <a:t> approved its share of funding (14%) for Diamond-II, subject UK Government approval</a:t>
            </a:r>
          </a:p>
          <a:p>
            <a:pPr marL="342900" indent="-342900">
              <a:spcAft>
                <a:spcPts val="12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June 2022: UKRI confirmed first phase of funding (Apr 22-Mar 25), contingent on Final Business Case approval</a:t>
            </a:r>
          </a:p>
        </p:txBody>
      </p:sp>
      <p:sp>
        <p:nvSpPr>
          <p:cNvPr id="7" name="TextBox 5">
            <a:extLst>
              <a:ext uri="{FF2B5EF4-FFF2-40B4-BE49-F238E27FC236}">
                <a16:creationId xmlns:a16="http://schemas.microsoft.com/office/drawing/2014/main" id="{E1D787CC-A685-11D4-5210-8DF4EC82AE85}"/>
              </a:ext>
            </a:extLst>
          </p:cNvPr>
          <p:cNvSpPr txBox="1"/>
          <p:nvPr/>
        </p:nvSpPr>
        <p:spPr>
          <a:xfrm>
            <a:off x="184474" y="2142517"/>
            <a:ext cx="7889009" cy="3939540"/>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1200"/>
              </a:spcAft>
            </a:pPr>
            <a:r>
              <a:rPr lang="en-GB" sz="2000" dirty="0">
                <a:latin typeface="Calibri" panose="020F0502020204030204" pitchFamily="34" charset="0"/>
                <a:cs typeface="Calibri" panose="020F0502020204030204" pitchFamily="34" charset="0"/>
              </a:rPr>
              <a:t>Since then:</a:t>
            </a:r>
          </a:p>
          <a:p>
            <a:pPr marL="342900" indent="-342900">
              <a:spcAft>
                <a:spcPts val="12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Final Business Case was reviewed by </a:t>
            </a:r>
          </a:p>
          <a:p>
            <a:pPr marL="800100" lvl="1" indent="-342900">
              <a:spcAft>
                <a:spcPts val="1200"/>
              </a:spcAft>
              <a:buFont typeface="Wingdings" panose="05000000000000000000" pitchFamily="2" charset="2"/>
              <a:buChar char="Ø"/>
            </a:pPr>
            <a:r>
              <a:rPr lang="en-GB" sz="2000" dirty="0">
                <a:latin typeface="Calibri" panose="020F0502020204030204" pitchFamily="34" charset="0"/>
                <a:cs typeface="Calibri" panose="020F0502020204030204" pitchFamily="34" charset="0"/>
              </a:rPr>
              <a:t>UKRI Infrastructure Advisory Working Group (April 2023)</a:t>
            </a:r>
          </a:p>
          <a:p>
            <a:pPr marL="800100" lvl="1" indent="-342900">
              <a:spcAft>
                <a:spcPts val="1200"/>
              </a:spcAft>
              <a:buFont typeface="Wingdings" panose="05000000000000000000" pitchFamily="2" charset="2"/>
              <a:buChar char="Ø"/>
            </a:pPr>
            <a:r>
              <a:rPr lang="en-GB" sz="2000" dirty="0">
                <a:latin typeface="Calibri" panose="020F0502020204030204" pitchFamily="34" charset="0"/>
                <a:cs typeface="Calibri" panose="020F0502020204030204" pitchFamily="34" charset="0"/>
              </a:rPr>
              <a:t>UKRI Executive Committee (May 2023)</a:t>
            </a:r>
          </a:p>
          <a:p>
            <a:pPr marL="800100" lvl="1" indent="-342900">
              <a:spcAft>
                <a:spcPts val="1200"/>
              </a:spcAft>
              <a:buFont typeface="Wingdings" panose="05000000000000000000" pitchFamily="2" charset="2"/>
              <a:buChar char="Ø"/>
            </a:pPr>
            <a:r>
              <a:rPr lang="en-GB" sz="2000" dirty="0">
                <a:latin typeface="Calibri" panose="020F0502020204030204" pitchFamily="34" charset="0"/>
                <a:cs typeface="Calibri" panose="020F0502020204030204" pitchFamily="34" charset="0"/>
              </a:rPr>
              <a:t>DSIT Project and Investment Committee (June 2023)</a:t>
            </a:r>
          </a:p>
          <a:p>
            <a:pPr marL="342900" indent="-342900">
              <a:spcAft>
                <a:spcPts val="1200"/>
              </a:spcAft>
              <a:buFont typeface="Arial" panose="020B0604020202020204" pitchFamily="34" charset="0"/>
              <a:buChar char="•"/>
            </a:pPr>
            <a:r>
              <a:rPr lang="en-GB" sz="2000" dirty="0">
                <a:cs typeface="Calibri" panose="020F0502020204030204" pitchFamily="34" charset="0"/>
              </a:rPr>
              <a:t>Confirmation of funding approval from HMT (July 2023)</a:t>
            </a:r>
          </a:p>
          <a:p>
            <a:pPr marL="342900" indent="-342900">
              <a:spcAft>
                <a:spcPts val="1200"/>
              </a:spcAft>
              <a:buFont typeface="Arial" panose="020B0604020202020204" pitchFamily="34" charset="0"/>
              <a:buChar char="•"/>
            </a:pPr>
            <a:r>
              <a:rPr lang="en-GB" sz="2000" dirty="0">
                <a:cs typeface="Calibri" panose="020F0502020204030204" pitchFamily="34" charset="0"/>
              </a:rPr>
              <a:t>Official announcement at Diamond by the Secretary of State for Science, Innovation and Technology (September 2023)</a:t>
            </a:r>
          </a:p>
          <a:p>
            <a:pPr marL="342900" indent="-342900">
              <a:spcAft>
                <a:spcPts val="1200"/>
              </a:spcAft>
              <a:buFont typeface="Arial" panose="020B0604020202020204" pitchFamily="34" charset="0"/>
              <a:buChar char="•"/>
            </a:pPr>
            <a:r>
              <a:rPr lang="en-GB" sz="2000" dirty="0">
                <a:cs typeface="Calibri" panose="020F0502020204030204" pitchFamily="34" charset="0"/>
              </a:rPr>
              <a:t>Staff celebration with Diamond Board and new CEO (October 2023)</a:t>
            </a:r>
          </a:p>
        </p:txBody>
      </p:sp>
      <p:pic>
        <p:nvPicPr>
          <p:cNvPr id="11" name="Picture 2" descr="The celebratory plaque for the funding announcement for Diamond-II is unveiled.&lt;br/&gt;L to R: Beth Thompson MBE Chief Strategy Officer at Wellcome, Secretary of State for Science, Innovation and Technology, the Rt Hon Michelle Donelan MP,  Executive Chair of STFC Professor Mark Thomson, and Sir Adrian Smith, Chair of the Board of Diamond">
            <a:extLst>
              <a:ext uri="{FF2B5EF4-FFF2-40B4-BE49-F238E27FC236}">
                <a16:creationId xmlns:a16="http://schemas.microsoft.com/office/drawing/2014/main" id="{4211EFA8-A24E-25F8-2124-FDF05EC10F34}"/>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834149" y="1907480"/>
            <a:ext cx="3608805" cy="228559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2B47C1C7-361F-1603-B7B2-9C4D3637C106}"/>
              </a:ext>
            </a:extLst>
          </p:cNvPr>
          <p:cNvPicPr>
            <a:picLocks noChangeAspect="1"/>
          </p:cNvPicPr>
          <p:nvPr/>
        </p:nvPicPr>
        <p:blipFill>
          <a:blip r:embed="rId5"/>
          <a:stretch>
            <a:fillRect/>
          </a:stretch>
        </p:blipFill>
        <p:spPr>
          <a:xfrm>
            <a:off x="8109623" y="4347023"/>
            <a:ext cx="3057855" cy="2038570"/>
          </a:xfrm>
          <a:prstGeom prst="rect">
            <a:avLst/>
          </a:prstGeom>
        </p:spPr>
      </p:pic>
    </p:spTree>
    <p:extLst>
      <p:ext uri="{BB962C8B-B14F-4D97-AF65-F5344CB8AC3E}">
        <p14:creationId xmlns:p14="http://schemas.microsoft.com/office/powerpoint/2010/main" val="333623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8C997D-BDCF-5923-1E8E-154B9ECA381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21BFE8A-93E4-47CF-62C4-B67FA93923E9}"/>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F7EC40E2-FCA5-6C3A-819A-B99736FC629E}"/>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4</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73C5A217-165C-5E9D-FCBD-C0BEFBA2DC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4961D8EF-3047-373C-FFB1-3FB8A0095B44}"/>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6" name="TextBox 5">
            <a:extLst>
              <a:ext uri="{FF2B5EF4-FFF2-40B4-BE49-F238E27FC236}">
                <a16:creationId xmlns:a16="http://schemas.microsoft.com/office/drawing/2014/main" id="{18EC114B-E8E5-0DC8-A263-F220080CEB27}"/>
              </a:ext>
            </a:extLst>
          </p:cNvPr>
          <p:cNvSpPr txBox="1"/>
          <p:nvPr/>
        </p:nvSpPr>
        <p:spPr>
          <a:xfrm>
            <a:off x="184474" y="-72207"/>
            <a:ext cx="11847692" cy="646331"/>
          </a:xfrm>
          <a:prstGeom prst="rect">
            <a:avLst/>
          </a:prstGeom>
          <a:noFill/>
        </p:spPr>
        <p:txBody>
          <a:bodyPr wrap="square" rtlCol="0">
            <a:spAutoFit/>
          </a:bodyPr>
          <a:lstStyle/>
          <a:p>
            <a:pPr algn="ctr"/>
            <a:r>
              <a:rPr lang="en-GB" sz="3600" dirty="0">
                <a:solidFill>
                  <a:schemeClr val="bg1"/>
                </a:solidFill>
                <a:latin typeface="+mj-lt"/>
              </a:rPr>
              <a:t>Diamond-II Extension Building (DEB)</a:t>
            </a:r>
          </a:p>
        </p:txBody>
      </p:sp>
      <p:pic>
        <p:nvPicPr>
          <p:cNvPr id="7" name="Picture 6">
            <a:extLst>
              <a:ext uri="{FF2B5EF4-FFF2-40B4-BE49-F238E27FC236}">
                <a16:creationId xmlns:a16="http://schemas.microsoft.com/office/drawing/2014/main" id="{3A1D8F38-5268-E6BC-E8C1-4EF4DC98607B}"/>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52374" y="691397"/>
            <a:ext cx="6715177" cy="5475205"/>
          </a:xfrm>
          <a:prstGeom prst="rect">
            <a:avLst/>
          </a:prstGeom>
        </p:spPr>
      </p:pic>
      <p:pic>
        <p:nvPicPr>
          <p:cNvPr id="10" name="Picture 9">
            <a:extLst>
              <a:ext uri="{FF2B5EF4-FFF2-40B4-BE49-F238E27FC236}">
                <a16:creationId xmlns:a16="http://schemas.microsoft.com/office/drawing/2014/main" id="{C2EA1212-E906-A5DD-0F7F-6B2849A4C65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20306" y="598592"/>
            <a:ext cx="4940392" cy="2638239"/>
          </a:xfrm>
          <a:prstGeom prst="rect">
            <a:avLst/>
          </a:prstGeom>
        </p:spPr>
      </p:pic>
      <p:grpSp>
        <p:nvGrpSpPr>
          <p:cNvPr id="11" name="Group 10">
            <a:extLst>
              <a:ext uri="{FF2B5EF4-FFF2-40B4-BE49-F238E27FC236}">
                <a16:creationId xmlns:a16="http://schemas.microsoft.com/office/drawing/2014/main" id="{E59B6680-FDF9-3E2C-6DEB-3FDCEDAB21F9}"/>
              </a:ext>
            </a:extLst>
          </p:cNvPr>
          <p:cNvGrpSpPr>
            <a:grpSpLocks noChangeAspect="1"/>
          </p:cNvGrpSpPr>
          <p:nvPr/>
        </p:nvGrpSpPr>
        <p:grpSpPr>
          <a:xfrm>
            <a:off x="6286510" y="3341879"/>
            <a:ext cx="5855005" cy="2966500"/>
            <a:chOff x="664746" y="616161"/>
            <a:chExt cx="11435237" cy="5793783"/>
          </a:xfrm>
        </p:grpSpPr>
        <p:pic>
          <p:nvPicPr>
            <p:cNvPr id="12" name="Picture 11">
              <a:extLst>
                <a:ext uri="{FF2B5EF4-FFF2-40B4-BE49-F238E27FC236}">
                  <a16:creationId xmlns:a16="http://schemas.microsoft.com/office/drawing/2014/main" id="{FE0ECF28-C4FA-A208-E6B1-E0E24BC8182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64746" y="616161"/>
              <a:ext cx="10262334" cy="5793783"/>
            </a:xfrm>
            <a:prstGeom prst="rect">
              <a:avLst/>
            </a:prstGeom>
          </p:spPr>
        </p:pic>
        <p:sp>
          <p:nvSpPr>
            <p:cNvPr id="13" name="TextBox 12">
              <a:extLst>
                <a:ext uri="{FF2B5EF4-FFF2-40B4-BE49-F238E27FC236}">
                  <a16:creationId xmlns:a16="http://schemas.microsoft.com/office/drawing/2014/main" id="{340E5622-1EF5-2AFB-4555-BBD5FF59A810}"/>
                </a:ext>
              </a:extLst>
            </p:cNvPr>
            <p:cNvSpPr txBox="1"/>
            <p:nvPr/>
          </p:nvSpPr>
          <p:spPr>
            <a:xfrm>
              <a:off x="1874520" y="2755238"/>
              <a:ext cx="1582194" cy="912131"/>
            </a:xfrm>
            <a:prstGeom prst="rect">
              <a:avLst/>
            </a:prstGeom>
            <a:noFill/>
          </p:spPr>
          <p:txBody>
            <a:bodyPr wrap="square" rtlCol="0">
              <a:spAutoFit/>
            </a:bodyPr>
            <a:lstStyle/>
            <a:p>
              <a:r>
                <a:rPr lang="en-GB" sz="1100" b="1" dirty="0">
                  <a:solidFill>
                    <a:srgbClr val="0070C0"/>
                  </a:solidFill>
                </a:rPr>
                <a:t>Girder assembly</a:t>
              </a:r>
            </a:p>
          </p:txBody>
        </p:sp>
        <p:sp>
          <p:nvSpPr>
            <p:cNvPr id="14" name="TextBox 13">
              <a:extLst>
                <a:ext uri="{FF2B5EF4-FFF2-40B4-BE49-F238E27FC236}">
                  <a16:creationId xmlns:a16="http://schemas.microsoft.com/office/drawing/2014/main" id="{C724BF01-AF67-71C4-561C-FF7654915FB7}"/>
                </a:ext>
              </a:extLst>
            </p:cNvPr>
            <p:cNvSpPr txBox="1"/>
            <p:nvPr/>
          </p:nvSpPr>
          <p:spPr>
            <a:xfrm>
              <a:off x="3942878" y="3418698"/>
              <a:ext cx="1447216" cy="553794"/>
            </a:xfrm>
            <a:prstGeom prst="rect">
              <a:avLst/>
            </a:prstGeom>
            <a:noFill/>
          </p:spPr>
          <p:txBody>
            <a:bodyPr wrap="square" rtlCol="0">
              <a:spAutoFit/>
            </a:bodyPr>
            <a:lstStyle/>
            <a:p>
              <a:r>
                <a:rPr lang="en-GB" sz="1100" b="1" dirty="0">
                  <a:solidFill>
                    <a:srgbClr val="0070C0"/>
                  </a:solidFill>
                </a:rPr>
                <a:t>Bakeout</a:t>
              </a:r>
            </a:p>
          </p:txBody>
        </p:sp>
        <p:sp>
          <p:nvSpPr>
            <p:cNvPr id="15" name="TextBox 14">
              <a:extLst>
                <a:ext uri="{FF2B5EF4-FFF2-40B4-BE49-F238E27FC236}">
                  <a16:creationId xmlns:a16="http://schemas.microsoft.com/office/drawing/2014/main" id="{D235710F-7D32-E2BB-015C-AC8CD1BC36FD}"/>
                </a:ext>
              </a:extLst>
            </p:cNvPr>
            <p:cNvSpPr txBox="1"/>
            <p:nvPr/>
          </p:nvSpPr>
          <p:spPr>
            <a:xfrm>
              <a:off x="6608359" y="3056985"/>
              <a:ext cx="1582194" cy="912131"/>
            </a:xfrm>
            <a:prstGeom prst="rect">
              <a:avLst/>
            </a:prstGeom>
            <a:noFill/>
          </p:spPr>
          <p:txBody>
            <a:bodyPr wrap="square" rtlCol="0">
              <a:spAutoFit/>
            </a:bodyPr>
            <a:lstStyle/>
            <a:p>
              <a:r>
                <a:rPr lang="en-GB" sz="1100" b="1" dirty="0">
                  <a:solidFill>
                    <a:srgbClr val="0070C0"/>
                  </a:solidFill>
                </a:rPr>
                <a:t>Vessel assembly</a:t>
              </a:r>
            </a:p>
          </p:txBody>
        </p:sp>
        <p:sp>
          <p:nvSpPr>
            <p:cNvPr id="16" name="TextBox 15">
              <a:extLst>
                <a:ext uri="{FF2B5EF4-FFF2-40B4-BE49-F238E27FC236}">
                  <a16:creationId xmlns:a16="http://schemas.microsoft.com/office/drawing/2014/main" id="{EB7F45F7-92F5-07C1-A27D-88D2656FB73A}"/>
                </a:ext>
              </a:extLst>
            </p:cNvPr>
            <p:cNvSpPr txBox="1"/>
            <p:nvPr/>
          </p:nvSpPr>
          <p:spPr>
            <a:xfrm>
              <a:off x="10178797" y="2229844"/>
              <a:ext cx="1496567" cy="912131"/>
            </a:xfrm>
            <a:prstGeom prst="rect">
              <a:avLst/>
            </a:prstGeom>
            <a:noFill/>
          </p:spPr>
          <p:txBody>
            <a:bodyPr wrap="square" rtlCol="0">
              <a:spAutoFit/>
            </a:bodyPr>
            <a:lstStyle/>
            <a:p>
              <a:r>
                <a:rPr lang="en-GB" sz="1100" b="1" dirty="0">
                  <a:solidFill>
                    <a:srgbClr val="0070C0"/>
                  </a:solidFill>
                </a:rPr>
                <a:t>Magnet Lab.</a:t>
              </a:r>
            </a:p>
          </p:txBody>
        </p:sp>
        <p:cxnSp>
          <p:nvCxnSpPr>
            <p:cNvPr id="17" name="Straight Arrow Connector 16">
              <a:extLst>
                <a:ext uri="{FF2B5EF4-FFF2-40B4-BE49-F238E27FC236}">
                  <a16:creationId xmlns:a16="http://schemas.microsoft.com/office/drawing/2014/main" id="{A67399FB-68F7-9390-CABB-405A715FB2B1}"/>
                </a:ext>
              </a:extLst>
            </p:cNvPr>
            <p:cNvCxnSpPr/>
            <p:nvPr/>
          </p:nvCxnSpPr>
          <p:spPr>
            <a:xfrm flipH="1">
              <a:off x="8567928" y="2505456"/>
              <a:ext cx="1591056" cy="100759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1ACE2C23-BE21-C8D4-7305-3AD1153FE24C}"/>
                </a:ext>
              </a:extLst>
            </p:cNvPr>
            <p:cNvSpPr txBox="1"/>
            <p:nvPr/>
          </p:nvSpPr>
          <p:spPr>
            <a:xfrm>
              <a:off x="10439119" y="3466885"/>
              <a:ext cx="1660864" cy="912131"/>
            </a:xfrm>
            <a:prstGeom prst="rect">
              <a:avLst/>
            </a:prstGeom>
            <a:noFill/>
          </p:spPr>
          <p:txBody>
            <a:bodyPr wrap="square" rtlCol="0">
              <a:spAutoFit/>
            </a:bodyPr>
            <a:lstStyle/>
            <a:p>
              <a:r>
                <a:rPr lang="en-GB" sz="1100" b="1" dirty="0">
                  <a:solidFill>
                    <a:srgbClr val="0070C0"/>
                  </a:solidFill>
                </a:rPr>
                <a:t>Beamline assembly</a:t>
              </a:r>
            </a:p>
          </p:txBody>
        </p:sp>
        <p:cxnSp>
          <p:nvCxnSpPr>
            <p:cNvPr id="19" name="Straight Arrow Connector 18">
              <a:extLst>
                <a:ext uri="{FF2B5EF4-FFF2-40B4-BE49-F238E27FC236}">
                  <a16:creationId xmlns:a16="http://schemas.microsoft.com/office/drawing/2014/main" id="{B7E2B9D6-05F2-EEC5-4B73-757D83DCF201}"/>
                </a:ext>
              </a:extLst>
            </p:cNvPr>
            <p:cNvCxnSpPr>
              <a:cxnSpLocks/>
            </p:cNvCxnSpPr>
            <p:nvPr/>
          </p:nvCxnSpPr>
          <p:spPr>
            <a:xfrm flipH="1" flipV="1">
              <a:off x="9363456" y="3602736"/>
              <a:ext cx="1207008" cy="18731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
        <p:nvSpPr>
          <p:cNvPr id="20" name="TextBox 19">
            <a:extLst>
              <a:ext uri="{FF2B5EF4-FFF2-40B4-BE49-F238E27FC236}">
                <a16:creationId xmlns:a16="http://schemas.microsoft.com/office/drawing/2014/main" id="{A366843F-B67B-EF66-41EB-D8A6E0049ABE}"/>
              </a:ext>
            </a:extLst>
          </p:cNvPr>
          <p:cNvSpPr txBox="1"/>
          <p:nvPr/>
        </p:nvSpPr>
        <p:spPr>
          <a:xfrm>
            <a:off x="3356517" y="5613327"/>
            <a:ext cx="1243361" cy="646331"/>
          </a:xfrm>
          <a:prstGeom prst="rect">
            <a:avLst/>
          </a:prstGeom>
          <a:noFill/>
        </p:spPr>
        <p:txBody>
          <a:bodyPr wrap="square" rtlCol="0">
            <a:spAutoFit/>
          </a:bodyPr>
          <a:lstStyle/>
          <a:p>
            <a:r>
              <a:rPr lang="en-GB" dirty="0"/>
              <a:t>Girder storage</a:t>
            </a:r>
          </a:p>
        </p:txBody>
      </p:sp>
      <p:cxnSp>
        <p:nvCxnSpPr>
          <p:cNvPr id="21" name="Straight Arrow Connector 20">
            <a:extLst>
              <a:ext uri="{FF2B5EF4-FFF2-40B4-BE49-F238E27FC236}">
                <a16:creationId xmlns:a16="http://schemas.microsoft.com/office/drawing/2014/main" id="{9F80FED8-C609-720A-0187-52906A0B365D}"/>
              </a:ext>
            </a:extLst>
          </p:cNvPr>
          <p:cNvCxnSpPr/>
          <p:nvPr/>
        </p:nvCxnSpPr>
        <p:spPr>
          <a:xfrm flipH="1" flipV="1">
            <a:off x="2376510" y="4817969"/>
            <a:ext cx="1011960" cy="774866"/>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744086C7-6429-D7F3-12D2-3A46C9DE1516}"/>
              </a:ext>
            </a:extLst>
          </p:cNvPr>
          <p:cNvSpPr txBox="1"/>
          <p:nvPr/>
        </p:nvSpPr>
        <p:spPr>
          <a:xfrm>
            <a:off x="2627002" y="1479395"/>
            <a:ext cx="1243361" cy="646331"/>
          </a:xfrm>
          <a:prstGeom prst="rect">
            <a:avLst/>
          </a:prstGeom>
          <a:noFill/>
        </p:spPr>
        <p:txBody>
          <a:bodyPr wrap="square" rtlCol="0">
            <a:spAutoFit/>
          </a:bodyPr>
          <a:lstStyle/>
          <a:p>
            <a:r>
              <a:rPr lang="en-GB" dirty="0"/>
              <a:t>Girder assembly</a:t>
            </a:r>
          </a:p>
        </p:txBody>
      </p:sp>
      <p:cxnSp>
        <p:nvCxnSpPr>
          <p:cNvPr id="23" name="Straight Arrow Connector 22">
            <a:extLst>
              <a:ext uri="{FF2B5EF4-FFF2-40B4-BE49-F238E27FC236}">
                <a16:creationId xmlns:a16="http://schemas.microsoft.com/office/drawing/2014/main" id="{91D3B6D9-5072-3CF9-A81D-4838336B9F16}"/>
              </a:ext>
            </a:extLst>
          </p:cNvPr>
          <p:cNvCxnSpPr>
            <a:cxnSpLocks/>
          </p:cNvCxnSpPr>
          <p:nvPr/>
        </p:nvCxnSpPr>
        <p:spPr>
          <a:xfrm>
            <a:off x="3634584" y="1903378"/>
            <a:ext cx="551210" cy="284333"/>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57DD800C-02FD-19F8-DFEA-1C6770CB6D04}"/>
              </a:ext>
            </a:extLst>
          </p:cNvPr>
          <p:cNvSpPr txBox="1"/>
          <p:nvPr/>
        </p:nvSpPr>
        <p:spPr>
          <a:xfrm>
            <a:off x="7297545" y="6135143"/>
            <a:ext cx="2863787" cy="307777"/>
          </a:xfrm>
          <a:prstGeom prst="rect">
            <a:avLst/>
          </a:prstGeom>
          <a:noFill/>
        </p:spPr>
        <p:txBody>
          <a:bodyPr wrap="square" rtlCol="0">
            <a:spAutoFit/>
          </a:bodyPr>
          <a:lstStyle/>
          <a:p>
            <a:pPr algn="r"/>
            <a:r>
              <a:rPr lang="en-GB" sz="1400" i="1" dirty="0">
                <a:solidFill>
                  <a:schemeClr val="bg1">
                    <a:lumMod val="50000"/>
                  </a:schemeClr>
                </a:solidFill>
              </a:rPr>
              <a:t>Courtesy P. Coll</a:t>
            </a:r>
          </a:p>
        </p:txBody>
      </p:sp>
    </p:spTree>
    <p:extLst>
      <p:ext uri="{BB962C8B-B14F-4D97-AF65-F5344CB8AC3E}">
        <p14:creationId xmlns:p14="http://schemas.microsoft.com/office/powerpoint/2010/main" val="39908485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1C44E0-84AE-C2F7-5C1F-5E030A4E18B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BB8000E-EDBB-BCAA-CB8A-9B60A8A49286}"/>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E8850EEC-BE01-BE4B-799B-F36306DC88FD}"/>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5</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CCE41C2B-872E-57DA-7F22-68968E4F9A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C49DCEBF-ED10-3D6A-FA75-493EA7C73F9B}"/>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6" name="TextBox 5">
            <a:extLst>
              <a:ext uri="{FF2B5EF4-FFF2-40B4-BE49-F238E27FC236}">
                <a16:creationId xmlns:a16="http://schemas.microsoft.com/office/drawing/2014/main" id="{12342546-259F-86DC-D496-B1390F418947}"/>
              </a:ext>
            </a:extLst>
          </p:cNvPr>
          <p:cNvSpPr txBox="1"/>
          <p:nvPr/>
        </p:nvSpPr>
        <p:spPr>
          <a:xfrm>
            <a:off x="184474" y="-72207"/>
            <a:ext cx="11847692" cy="646331"/>
          </a:xfrm>
          <a:prstGeom prst="rect">
            <a:avLst/>
          </a:prstGeom>
          <a:noFill/>
        </p:spPr>
        <p:txBody>
          <a:bodyPr wrap="square" rtlCol="0">
            <a:spAutoFit/>
          </a:bodyPr>
          <a:lstStyle/>
          <a:p>
            <a:pPr algn="ctr"/>
            <a:r>
              <a:rPr lang="en-GB" sz="3600" dirty="0">
                <a:solidFill>
                  <a:schemeClr val="bg1"/>
                </a:solidFill>
                <a:latin typeface="+mj-lt"/>
              </a:rPr>
              <a:t>Diamond-II Extension Building (DEB)</a:t>
            </a:r>
          </a:p>
        </p:txBody>
      </p:sp>
      <p:sp>
        <p:nvSpPr>
          <p:cNvPr id="4" name="TextBox 3">
            <a:extLst>
              <a:ext uri="{FF2B5EF4-FFF2-40B4-BE49-F238E27FC236}">
                <a16:creationId xmlns:a16="http://schemas.microsoft.com/office/drawing/2014/main" id="{ACCA2902-0FB6-3C5A-C36F-D61992ACDF57}"/>
              </a:ext>
            </a:extLst>
          </p:cNvPr>
          <p:cNvSpPr txBox="1"/>
          <p:nvPr/>
        </p:nvSpPr>
        <p:spPr>
          <a:xfrm>
            <a:off x="144266" y="1068944"/>
            <a:ext cx="6265891" cy="1231106"/>
          </a:xfrm>
          <a:prstGeom prst="rect">
            <a:avLst/>
          </a:prstGeom>
          <a:noFill/>
        </p:spPr>
        <p:txBody>
          <a:bodyPr wrap="square" rtlCol="0">
            <a:spAutoFit/>
          </a:bodyPr>
          <a:lstStyle/>
          <a:p>
            <a:pPr marL="268288" indent="-268288">
              <a:spcAft>
                <a:spcPts val="1200"/>
              </a:spcAft>
              <a:buFont typeface="Arial" panose="020B0604020202020204" pitchFamily="34" charset="0"/>
              <a:buChar char="•"/>
            </a:pPr>
            <a:r>
              <a:rPr lang="en-GB" dirty="0"/>
              <a:t>Contract award 12</a:t>
            </a:r>
            <a:r>
              <a:rPr lang="en-GB" baseline="30000" dirty="0"/>
              <a:t>th</a:t>
            </a:r>
            <a:r>
              <a:rPr lang="en-GB" dirty="0"/>
              <a:t> December 2023</a:t>
            </a:r>
          </a:p>
          <a:p>
            <a:pPr marL="268288" indent="-268288">
              <a:spcAft>
                <a:spcPts val="1200"/>
              </a:spcAft>
              <a:buFont typeface="Arial" panose="020B0604020202020204" pitchFamily="34" charset="0"/>
              <a:buChar char="•"/>
            </a:pPr>
            <a:r>
              <a:rPr lang="en-GB" dirty="0"/>
              <a:t>Completion February 2025</a:t>
            </a:r>
          </a:p>
          <a:p>
            <a:pPr marL="342900" indent="-342900">
              <a:spcAft>
                <a:spcPts val="1200"/>
              </a:spcAft>
              <a:buFont typeface="Arial" panose="020B0604020202020204" pitchFamily="34" charset="0"/>
              <a:buChar char="•"/>
            </a:pPr>
            <a:endParaRPr lang="en-GB" dirty="0"/>
          </a:p>
        </p:txBody>
      </p:sp>
      <p:pic>
        <p:nvPicPr>
          <p:cNvPr id="24" name="Content Placeholder 3">
            <a:extLst>
              <a:ext uri="{FF2B5EF4-FFF2-40B4-BE49-F238E27FC236}">
                <a16:creationId xmlns:a16="http://schemas.microsoft.com/office/drawing/2014/main" id="{1CF3C656-B486-6421-531A-046C3010FBB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63121" y="2664243"/>
            <a:ext cx="5957710" cy="3351812"/>
          </a:xfrm>
          <a:prstGeom prst="rect">
            <a:avLst/>
          </a:prstGeom>
        </p:spPr>
      </p:pic>
      <p:sp>
        <p:nvSpPr>
          <p:cNvPr id="25" name="TextBox 24">
            <a:extLst>
              <a:ext uri="{FF2B5EF4-FFF2-40B4-BE49-F238E27FC236}">
                <a16:creationId xmlns:a16="http://schemas.microsoft.com/office/drawing/2014/main" id="{6D152065-C0B2-021C-1050-7374A351D4DE}"/>
              </a:ext>
            </a:extLst>
          </p:cNvPr>
          <p:cNvSpPr txBox="1"/>
          <p:nvPr/>
        </p:nvSpPr>
        <p:spPr>
          <a:xfrm>
            <a:off x="4558755" y="1299381"/>
            <a:ext cx="5445690" cy="1477328"/>
          </a:xfrm>
          <a:prstGeom prst="rect">
            <a:avLst/>
          </a:prstGeom>
          <a:noFill/>
        </p:spPr>
        <p:txBody>
          <a:bodyPr wrap="square" rtlCol="0">
            <a:spAutoFit/>
          </a:bodyPr>
          <a:lstStyle/>
          <a:p>
            <a:r>
              <a:rPr lang="en-GB" b="1" dirty="0" err="1">
                <a:solidFill>
                  <a:srgbClr val="003888"/>
                </a:solidFill>
              </a:rPr>
              <a:t>DEB1</a:t>
            </a:r>
            <a:r>
              <a:rPr lang="en-GB" dirty="0">
                <a:solidFill>
                  <a:srgbClr val="003888"/>
                </a:solidFill>
              </a:rPr>
              <a:t>: </a:t>
            </a:r>
          </a:p>
          <a:p>
            <a:pPr marL="285750" indent="-285750">
              <a:buFont typeface="Arial" panose="020B0604020202020204" pitchFamily="34" charset="0"/>
              <a:buChar char="•"/>
            </a:pPr>
            <a:r>
              <a:rPr lang="en-GB" dirty="0">
                <a:solidFill>
                  <a:srgbClr val="003888"/>
                </a:solidFill>
              </a:rPr>
              <a:t>ground floor: magnet measurement, vacuum assembly and bakeout, girder assembly etc.</a:t>
            </a:r>
          </a:p>
          <a:p>
            <a:pPr marL="285750" indent="-285750">
              <a:buFont typeface="Arial" panose="020B0604020202020204" pitchFamily="34" charset="0"/>
              <a:buChar char="•"/>
            </a:pPr>
            <a:r>
              <a:rPr lang="en-GB" dirty="0">
                <a:solidFill>
                  <a:srgbClr val="003888"/>
                </a:solidFill>
              </a:rPr>
              <a:t>1</a:t>
            </a:r>
            <a:r>
              <a:rPr lang="en-GB" baseline="30000" dirty="0">
                <a:solidFill>
                  <a:srgbClr val="003888"/>
                </a:solidFill>
              </a:rPr>
              <a:t>st</a:t>
            </a:r>
            <a:r>
              <a:rPr lang="en-GB" dirty="0">
                <a:solidFill>
                  <a:srgbClr val="003888"/>
                </a:solidFill>
              </a:rPr>
              <a:t> floor: offices and labs etc.</a:t>
            </a:r>
          </a:p>
          <a:p>
            <a:endParaRPr lang="en-GB" dirty="0"/>
          </a:p>
        </p:txBody>
      </p:sp>
      <p:sp>
        <p:nvSpPr>
          <p:cNvPr id="26" name="TextBox 25">
            <a:extLst>
              <a:ext uri="{FF2B5EF4-FFF2-40B4-BE49-F238E27FC236}">
                <a16:creationId xmlns:a16="http://schemas.microsoft.com/office/drawing/2014/main" id="{A21E0BA2-6C68-D49A-9EF5-F2F5653BB11E}"/>
              </a:ext>
            </a:extLst>
          </p:cNvPr>
          <p:cNvSpPr txBox="1"/>
          <p:nvPr/>
        </p:nvSpPr>
        <p:spPr>
          <a:xfrm>
            <a:off x="8280670" y="646331"/>
            <a:ext cx="4040287" cy="923330"/>
          </a:xfrm>
          <a:prstGeom prst="rect">
            <a:avLst/>
          </a:prstGeom>
          <a:noFill/>
        </p:spPr>
        <p:txBody>
          <a:bodyPr wrap="square" rtlCol="0">
            <a:spAutoFit/>
          </a:bodyPr>
          <a:lstStyle/>
          <a:p>
            <a:r>
              <a:rPr lang="en-GB" b="1" dirty="0" err="1">
                <a:solidFill>
                  <a:srgbClr val="003888"/>
                </a:solidFill>
              </a:rPr>
              <a:t>DEB2</a:t>
            </a:r>
            <a:r>
              <a:rPr lang="en-GB" dirty="0">
                <a:solidFill>
                  <a:srgbClr val="003888"/>
                </a:solidFill>
              </a:rPr>
              <a:t>: </a:t>
            </a:r>
          </a:p>
          <a:p>
            <a:pPr marL="285750" indent="-285750">
              <a:buFont typeface="Arial" panose="020B0604020202020204" pitchFamily="34" charset="0"/>
              <a:buChar char="•"/>
            </a:pPr>
            <a:r>
              <a:rPr lang="en-GB" dirty="0">
                <a:solidFill>
                  <a:srgbClr val="003888"/>
                </a:solidFill>
              </a:rPr>
              <a:t>girder storage and girder mock-up</a:t>
            </a:r>
          </a:p>
          <a:p>
            <a:pPr marL="285750" indent="-285750">
              <a:buFont typeface="Arial" panose="020B0604020202020204" pitchFamily="34" charset="0"/>
              <a:buChar char="•"/>
            </a:pPr>
            <a:r>
              <a:rPr lang="en-GB" dirty="0">
                <a:solidFill>
                  <a:srgbClr val="003888"/>
                </a:solidFill>
              </a:rPr>
              <a:t>will be re-purposed after Diamond-II</a:t>
            </a:r>
          </a:p>
        </p:txBody>
      </p:sp>
      <p:cxnSp>
        <p:nvCxnSpPr>
          <p:cNvPr id="27" name="Straight Arrow Connector 26">
            <a:extLst>
              <a:ext uri="{FF2B5EF4-FFF2-40B4-BE49-F238E27FC236}">
                <a16:creationId xmlns:a16="http://schemas.microsoft.com/office/drawing/2014/main" id="{2105BDB4-1E3B-4065-E1D7-769326F8E257}"/>
              </a:ext>
            </a:extLst>
          </p:cNvPr>
          <p:cNvCxnSpPr>
            <a:cxnSpLocks/>
          </p:cNvCxnSpPr>
          <p:nvPr/>
        </p:nvCxnSpPr>
        <p:spPr>
          <a:xfrm>
            <a:off x="6899564" y="2503456"/>
            <a:ext cx="382036" cy="75799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8553B426-B29C-2DE1-2484-B3936297235D}"/>
              </a:ext>
            </a:extLst>
          </p:cNvPr>
          <p:cNvCxnSpPr>
            <a:cxnSpLocks/>
            <a:stCxn id="26" idx="2"/>
          </p:cNvCxnSpPr>
          <p:nvPr/>
        </p:nvCxnSpPr>
        <p:spPr>
          <a:xfrm>
            <a:off x="10300814" y="1569661"/>
            <a:ext cx="489274" cy="324471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9" name="Picture 28">
            <a:extLst>
              <a:ext uri="{FF2B5EF4-FFF2-40B4-BE49-F238E27FC236}">
                <a16:creationId xmlns:a16="http://schemas.microsoft.com/office/drawing/2014/main" id="{C38B7195-AF7A-38FD-0803-9FB4AAD0825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1169" y="2660080"/>
            <a:ext cx="5876795" cy="3350490"/>
          </a:xfrm>
          <a:prstGeom prst="rect">
            <a:avLst/>
          </a:prstGeom>
        </p:spPr>
      </p:pic>
      <p:sp>
        <p:nvSpPr>
          <p:cNvPr id="30" name="TextBox 29">
            <a:extLst>
              <a:ext uri="{FF2B5EF4-FFF2-40B4-BE49-F238E27FC236}">
                <a16:creationId xmlns:a16="http://schemas.microsoft.com/office/drawing/2014/main" id="{569A6AA4-31E6-C27A-4FD7-28AB5D6F78C8}"/>
              </a:ext>
            </a:extLst>
          </p:cNvPr>
          <p:cNvSpPr txBox="1"/>
          <p:nvPr/>
        </p:nvSpPr>
        <p:spPr>
          <a:xfrm>
            <a:off x="184474" y="2859576"/>
            <a:ext cx="1130157" cy="369332"/>
          </a:xfrm>
          <a:prstGeom prst="rect">
            <a:avLst/>
          </a:prstGeom>
          <a:noFill/>
        </p:spPr>
        <p:txBody>
          <a:bodyPr wrap="square" rtlCol="0">
            <a:spAutoFit/>
          </a:bodyPr>
          <a:lstStyle/>
          <a:p>
            <a:r>
              <a:rPr lang="en-GB" dirty="0">
                <a:solidFill>
                  <a:srgbClr val="FF0000"/>
                </a:solidFill>
              </a:rPr>
              <a:t>28/2/24</a:t>
            </a:r>
          </a:p>
        </p:txBody>
      </p:sp>
      <p:sp>
        <p:nvSpPr>
          <p:cNvPr id="3" name="TextBox 2">
            <a:extLst>
              <a:ext uri="{FF2B5EF4-FFF2-40B4-BE49-F238E27FC236}">
                <a16:creationId xmlns:a16="http://schemas.microsoft.com/office/drawing/2014/main" id="{4DC485BB-1568-EF61-3E3F-A685E688BBD0}"/>
              </a:ext>
            </a:extLst>
          </p:cNvPr>
          <p:cNvSpPr txBox="1"/>
          <p:nvPr/>
        </p:nvSpPr>
        <p:spPr>
          <a:xfrm>
            <a:off x="7297545" y="6135143"/>
            <a:ext cx="2863787" cy="307777"/>
          </a:xfrm>
          <a:prstGeom prst="rect">
            <a:avLst/>
          </a:prstGeom>
          <a:noFill/>
        </p:spPr>
        <p:txBody>
          <a:bodyPr wrap="square" rtlCol="0">
            <a:spAutoFit/>
          </a:bodyPr>
          <a:lstStyle/>
          <a:p>
            <a:pPr algn="r"/>
            <a:r>
              <a:rPr lang="en-GB" sz="1400" i="1" dirty="0">
                <a:solidFill>
                  <a:schemeClr val="bg1">
                    <a:lumMod val="50000"/>
                  </a:schemeClr>
                </a:solidFill>
              </a:rPr>
              <a:t>Courtesy P. Coll</a:t>
            </a:r>
          </a:p>
        </p:txBody>
      </p:sp>
    </p:spTree>
    <p:extLst>
      <p:ext uri="{BB962C8B-B14F-4D97-AF65-F5344CB8AC3E}">
        <p14:creationId xmlns:p14="http://schemas.microsoft.com/office/powerpoint/2010/main" val="1099149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4C949F-F9E5-5624-6035-9D107F9216C3}"/>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2C46ECC-58A2-A181-8F57-F9CB4459E7B6}"/>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2D27B2F9-F74A-89A9-4CDA-6733453D0FB9}"/>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6</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6FE96F43-0B31-9596-73C0-85F5E7D42C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9ABB77EB-B67C-80D4-A3A8-467637073EBA}"/>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4" name="TextBox 5">
            <a:extLst>
              <a:ext uri="{FF2B5EF4-FFF2-40B4-BE49-F238E27FC236}">
                <a16:creationId xmlns:a16="http://schemas.microsoft.com/office/drawing/2014/main" id="{7E666EA1-5C30-9F9C-8A76-90B1935445B0}"/>
              </a:ext>
            </a:extLst>
          </p:cNvPr>
          <p:cNvSpPr txBox="1"/>
          <p:nvPr/>
        </p:nvSpPr>
        <p:spPr>
          <a:xfrm>
            <a:off x="184474" y="753473"/>
            <a:ext cx="12007526" cy="5247590"/>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GB" sz="2000" dirty="0">
                <a:latin typeface="Calibri" panose="020F0502020204030204" pitchFamily="34" charset="0"/>
                <a:cs typeface="Calibri" panose="020F0502020204030204" pitchFamily="34" charset="0"/>
              </a:rPr>
              <a:t>Tendering for major components underway:</a:t>
            </a:r>
          </a:p>
          <a:p>
            <a:pPr marL="342900" indent="-342900">
              <a:spcAft>
                <a:spcPts val="600"/>
              </a:spcAft>
              <a:buFont typeface="Wingdings" panose="05000000000000000000" pitchFamily="2" charset="2"/>
              <a:buChar char="Ø"/>
            </a:pPr>
            <a:r>
              <a:rPr lang="en-GB" sz="2000" dirty="0">
                <a:latin typeface="Calibri" panose="020F0502020204030204" pitchFamily="34" charset="0"/>
                <a:cs typeface="Calibri" panose="020F0502020204030204" pitchFamily="34" charset="0"/>
              </a:rPr>
              <a:t>Solid-state amplifiers for normal conducting RF cavities (ITT Aug ’23, contract placed Nov ‘23)</a:t>
            </a:r>
          </a:p>
          <a:p>
            <a:pPr marL="342900" indent="-342900">
              <a:spcAft>
                <a:spcPts val="600"/>
              </a:spcAft>
              <a:buFont typeface="Wingdings" panose="05000000000000000000" pitchFamily="2" charset="2"/>
              <a:buChar char="Ø"/>
            </a:pPr>
            <a:r>
              <a:rPr lang="en-GB" sz="2000" dirty="0">
                <a:latin typeface="Calibri" panose="020F0502020204030204" pitchFamily="34" charset="0"/>
                <a:cs typeface="Calibri" panose="020F0502020204030204" pitchFamily="34" charset="0"/>
              </a:rPr>
              <a:t>Storage ring quadrupole magnets (ITT Jan ‘24, contract placed Mar ‘24)</a:t>
            </a:r>
          </a:p>
          <a:p>
            <a:pPr marL="342900" indent="-342900">
              <a:spcAft>
                <a:spcPts val="600"/>
              </a:spcAft>
              <a:buFont typeface="Wingdings" panose="05000000000000000000" pitchFamily="2" charset="2"/>
              <a:buChar char="Ø"/>
            </a:pPr>
            <a:r>
              <a:rPr lang="en-GB" sz="2000" dirty="0">
                <a:latin typeface="Calibri" panose="020F0502020204030204" pitchFamily="34" charset="0"/>
                <a:cs typeface="Calibri" panose="020F0502020204030204" pitchFamily="34" charset="0"/>
              </a:rPr>
              <a:t>Superconducting 3</a:t>
            </a:r>
            <a:r>
              <a:rPr lang="en-GB" sz="2000" baseline="30000" dirty="0">
                <a:latin typeface="Calibri" panose="020F0502020204030204" pitchFamily="34" charset="0"/>
                <a:cs typeface="Calibri" panose="020F0502020204030204" pitchFamily="34" charset="0"/>
              </a:rPr>
              <a:t>rd</a:t>
            </a:r>
            <a:r>
              <a:rPr lang="en-GB" sz="2000" dirty="0">
                <a:latin typeface="Calibri" panose="020F0502020204030204" pitchFamily="34" charset="0"/>
                <a:cs typeface="Calibri" panose="020F0502020204030204" pitchFamily="34" charset="0"/>
              </a:rPr>
              <a:t> harmonic RF cavity (ITT Feb ‘24)</a:t>
            </a:r>
          </a:p>
          <a:p>
            <a:pPr marL="342900" indent="-342900">
              <a:spcAft>
                <a:spcPts val="600"/>
              </a:spcAft>
              <a:buFont typeface="Wingdings" panose="05000000000000000000" pitchFamily="2" charset="2"/>
              <a:buChar char="Ø"/>
            </a:pPr>
            <a:r>
              <a:rPr lang="en-GB" sz="2000" dirty="0">
                <a:latin typeface="Calibri" panose="020F0502020204030204" pitchFamily="34" charset="0"/>
                <a:cs typeface="Calibri" panose="020F0502020204030204" pitchFamily="34" charset="0"/>
              </a:rPr>
              <a:t>Storage ring </a:t>
            </a:r>
            <a:r>
              <a:rPr lang="en-GB" sz="2000" dirty="0" err="1">
                <a:latin typeface="Calibri" panose="020F0502020204030204" pitchFamily="34" charset="0"/>
                <a:cs typeface="Calibri" panose="020F0502020204030204" pitchFamily="34" charset="0"/>
              </a:rPr>
              <a:t>sextupole</a:t>
            </a:r>
            <a:r>
              <a:rPr lang="en-GB" sz="2000" dirty="0">
                <a:latin typeface="Calibri" panose="020F0502020204030204" pitchFamily="34" charset="0"/>
                <a:cs typeface="Calibri" panose="020F0502020204030204" pitchFamily="34" charset="0"/>
              </a:rPr>
              <a:t> magnets (ITT Mar ‘24)</a:t>
            </a:r>
          </a:p>
          <a:p>
            <a:pPr marL="342900" indent="-342900">
              <a:spcAft>
                <a:spcPts val="600"/>
              </a:spcAft>
              <a:buFont typeface="Wingdings" panose="05000000000000000000" pitchFamily="2" charset="2"/>
              <a:buChar char="Ø"/>
            </a:pPr>
            <a:r>
              <a:rPr lang="en-GB" sz="2000" dirty="0">
                <a:latin typeface="Calibri" panose="020F0502020204030204" pitchFamily="34" charset="0"/>
                <a:cs typeface="Calibri" panose="020F0502020204030204" pitchFamily="34" charset="0"/>
              </a:rPr>
              <a:t>Booster magnet power supplies (ITT Mar ‘24)</a:t>
            </a:r>
          </a:p>
          <a:p>
            <a:pPr marL="342900" indent="-342900">
              <a:spcAft>
                <a:spcPts val="600"/>
              </a:spcAft>
              <a:buFont typeface="Wingdings" panose="05000000000000000000" pitchFamily="2" charset="2"/>
              <a:buChar char="Ø"/>
            </a:pPr>
            <a:r>
              <a:rPr lang="en-GB" sz="2000" dirty="0">
                <a:latin typeface="Calibri" panose="020F0502020204030204" pitchFamily="34" charset="0"/>
                <a:cs typeface="Calibri" panose="020F0502020204030204" pitchFamily="34" charset="0"/>
              </a:rPr>
              <a:t>Booster girder assemblies (ITT Apr ‘24)</a:t>
            </a:r>
          </a:p>
          <a:p>
            <a:pPr>
              <a:spcAft>
                <a:spcPts val="600"/>
              </a:spcAft>
            </a:pPr>
            <a:endParaRPr lang="en-GB" sz="1000" dirty="0">
              <a:latin typeface="Calibri" panose="020F0502020204030204" pitchFamily="34" charset="0"/>
              <a:cs typeface="Calibri" panose="020F0502020204030204" pitchFamily="34" charset="0"/>
            </a:endParaRPr>
          </a:p>
          <a:p>
            <a:pPr>
              <a:spcAft>
                <a:spcPts val="600"/>
              </a:spcAft>
            </a:pPr>
            <a:r>
              <a:rPr lang="en-GB" sz="2000" dirty="0">
                <a:latin typeface="Calibri" panose="020F0502020204030204" pitchFamily="34" charset="0"/>
                <a:cs typeface="Calibri" panose="020F0502020204030204" pitchFamily="34" charset="0"/>
              </a:rPr>
              <a:t>Major items in next few months:</a:t>
            </a:r>
          </a:p>
          <a:p>
            <a:pPr marL="342900" indent="-342900">
              <a:spcAft>
                <a:spcPts val="600"/>
              </a:spcAft>
              <a:buFont typeface="Wingdings" panose="05000000000000000000" pitchFamily="2" charset="2"/>
              <a:buChar char="Ø"/>
            </a:pPr>
            <a:r>
              <a:rPr lang="en-GB" sz="2000" dirty="0">
                <a:latin typeface="Calibri" panose="020F0502020204030204" pitchFamily="34" charset="0"/>
                <a:cs typeface="Calibri" panose="020F0502020204030204" pitchFamily="34" charset="0"/>
              </a:rPr>
              <a:t>Permanent magnet blocks and shunts for storage ring longitudinal gradient (DL) dipoles</a:t>
            </a:r>
          </a:p>
          <a:p>
            <a:pPr marL="342900" indent="-342900">
              <a:spcAft>
                <a:spcPts val="600"/>
              </a:spcAft>
              <a:buFont typeface="Wingdings" panose="05000000000000000000" pitchFamily="2" charset="2"/>
              <a:buChar char="Ø"/>
            </a:pPr>
            <a:r>
              <a:rPr lang="en-GB" sz="2000" dirty="0">
                <a:latin typeface="Calibri" panose="020F0502020204030204" pitchFamily="34" charset="0"/>
                <a:cs typeface="Calibri" panose="020F0502020204030204" pitchFamily="34" charset="0"/>
              </a:rPr>
              <a:t>Transverse gradient (DQ) electromagnet dipoles</a:t>
            </a:r>
          </a:p>
          <a:p>
            <a:pPr marL="342900" indent="-342900">
              <a:spcAft>
                <a:spcPts val="600"/>
              </a:spcAft>
              <a:buFont typeface="Wingdings" panose="05000000000000000000" pitchFamily="2" charset="2"/>
              <a:buChar char="Ø"/>
            </a:pPr>
            <a:r>
              <a:rPr lang="en-GB" sz="2000" dirty="0">
                <a:latin typeface="Calibri" panose="020F0502020204030204" pitchFamily="34" charset="0"/>
                <a:cs typeface="Calibri" panose="020F0502020204030204" pitchFamily="34" charset="0"/>
              </a:rPr>
              <a:t>Main RF cavities</a:t>
            </a:r>
          </a:p>
          <a:p>
            <a:pPr marL="342900" indent="-342900">
              <a:spcAft>
                <a:spcPts val="600"/>
              </a:spcAft>
              <a:buFont typeface="Wingdings" panose="05000000000000000000" pitchFamily="2" charset="2"/>
              <a:buChar char="Ø"/>
            </a:pPr>
            <a:r>
              <a:rPr lang="en-GB" sz="2000" dirty="0">
                <a:latin typeface="Calibri" panose="020F0502020204030204" pitchFamily="34" charset="0"/>
                <a:cs typeface="Calibri" panose="020F0502020204030204" pitchFamily="34" charset="0"/>
              </a:rPr>
              <a:t>Hybrid permanent magnet undulators</a:t>
            </a:r>
          </a:p>
          <a:p>
            <a:pPr marL="342900" indent="-342900">
              <a:spcAft>
                <a:spcPts val="600"/>
              </a:spcAft>
              <a:buFont typeface="Wingdings" panose="05000000000000000000" pitchFamily="2" charset="2"/>
              <a:buChar char="Ø"/>
            </a:pPr>
            <a:r>
              <a:rPr lang="en-GB" sz="2000" dirty="0">
                <a:latin typeface="Calibri" panose="020F0502020204030204" pitchFamily="34" charset="0"/>
                <a:cs typeface="Calibri" panose="020F0502020204030204" pitchFamily="34" charset="0"/>
              </a:rPr>
              <a:t>Copper and stainless-steel girder vacuum vessels (NEG coated) </a:t>
            </a:r>
          </a:p>
        </p:txBody>
      </p:sp>
      <p:sp>
        <p:nvSpPr>
          <p:cNvPr id="6" name="TextBox 5">
            <a:extLst>
              <a:ext uri="{FF2B5EF4-FFF2-40B4-BE49-F238E27FC236}">
                <a16:creationId xmlns:a16="http://schemas.microsoft.com/office/drawing/2014/main" id="{B750F7FA-FF5B-F3A2-D2C2-058D1627DF1F}"/>
              </a:ext>
            </a:extLst>
          </p:cNvPr>
          <p:cNvSpPr txBox="1"/>
          <p:nvPr/>
        </p:nvSpPr>
        <p:spPr>
          <a:xfrm>
            <a:off x="184474" y="-72207"/>
            <a:ext cx="11847692" cy="646331"/>
          </a:xfrm>
          <a:prstGeom prst="rect">
            <a:avLst/>
          </a:prstGeom>
          <a:noFill/>
        </p:spPr>
        <p:txBody>
          <a:bodyPr wrap="square" rtlCol="0">
            <a:spAutoFit/>
          </a:bodyPr>
          <a:lstStyle/>
          <a:p>
            <a:pPr algn="ctr"/>
            <a:r>
              <a:rPr lang="en-GB" sz="3600" dirty="0">
                <a:solidFill>
                  <a:schemeClr val="bg1"/>
                </a:solidFill>
                <a:latin typeface="+mj-lt"/>
              </a:rPr>
              <a:t>Diamond-II Project Status</a:t>
            </a:r>
          </a:p>
        </p:txBody>
      </p:sp>
    </p:spTree>
    <p:extLst>
      <p:ext uri="{BB962C8B-B14F-4D97-AF65-F5344CB8AC3E}">
        <p14:creationId xmlns:p14="http://schemas.microsoft.com/office/powerpoint/2010/main" val="3668716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058482-28F9-C145-DE06-B589D3C6B62C}"/>
            </a:ext>
          </a:extLst>
        </p:cNvPr>
        <p:cNvGrpSpPr/>
        <p:nvPr/>
      </p:nvGrpSpPr>
      <p:grpSpPr>
        <a:xfrm>
          <a:off x="0" y="0"/>
          <a:ext cx="0" cy="0"/>
          <a:chOff x="0" y="0"/>
          <a:chExt cx="0" cy="0"/>
        </a:xfrm>
      </p:grpSpPr>
      <p:pic>
        <p:nvPicPr>
          <p:cNvPr id="18" name="Picture 17">
            <a:extLst>
              <a:ext uri="{FF2B5EF4-FFF2-40B4-BE49-F238E27FC236}">
                <a16:creationId xmlns:a16="http://schemas.microsoft.com/office/drawing/2014/main" id="{25A52A0C-544C-BDDA-73D8-1DB141BCC518}"/>
              </a:ext>
            </a:extLst>
          </p:cNvPr>
          <p:cNvPicPr>
            <a:picLocks noChangeAspect="1"/>
          </p:cNvPicPr>
          <p:nvPr/>
        </p:nvPicPr>
        <p:blipFill>
          <a:blip r:embed="rId3"/>
          <a:stretch>
            <a:fillRect/>
          </a:stretch>
        </p:blipFill>
        <p:spPr>
          <a:xfrm>
            <a:off x="261707" y="3700555"/>
            <a:ext cx="4445650" cy="2736304"/>
          </a:xfrm>
          <a:prstGeom prst="rect">
            <a:avLst/>
          </a:prstGeom>
        </p:spPr>
      </p:pic>
      <p:sp>
        <p:nvSpPr>
          <p:cNvPr id="2" name="Rectangle 1">
            <a:extLst>
              <a:ext uri="{FF2B5EF4-FFF2-40B4-BE49-F238E27FC236}">
                <a16:creationId xmlns:a16="http://schemas.microsoft.com/office/drawing/2014/main" id="{55A2D9D4-69B2-05D8-42BA-2C6D6DD64562}"/>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46C28329-1046-BBB1-0A00-CE3BCB1D88E2}"/>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7</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F7C75C21-D31A-B53F-9377-26F5661B18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4D65A4E7-A14E-52BF-87FD-7F346500C5B2}"/>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pic>
        <p:nvPicPr>
          <p:cNvPr id="16" name="Picture 15" descr="Chart, histogram&#10;&#10;Description automatically generated">
            <a:extLst>
              <a:ext uri="{FF2B5EF4-FFF2-40B4-BE49-F238E27FC236}">
                <a16:creationId xmlns:a16="http://schemas.microsoft.com/office/drawing/2014/main" id="{3EFD46AE-22BE-25B0-F380-04C2FECE252C}"/>
              </a:ext>
            </a:extLst>
          </p:cNvPr>
          <p:cNvPicPr>
            <a:picLocks noChangeAspect="1"/>
          </p:cNvPicPr>
          <p:nvPr/>
        </p:nvPicPr>
        <p:blipFill>
          <a:blip r:embed="rId5"/>
          <a:stretch>
            <a:fillRect/>
          </a:stretch>
        </p:blipFill>
        <p:spPr>
          <a:xfrm>
            <a:off x="4775219" y="3768908"/>
            <a:ext cx="3488913" cy="2616685"/>
          </a:xfrm>
          <a:prstGeom prst="rect">
            <a:avLst/>
          </a:prstGeom>
        </p:spPr>
      </p:pic>
      <p:sp>
        <p:nvSpPr>
          <p:cNvPr id="17" name="TextBox 16">
            <a:extLst>
              <a:ext uri="{FF2B5EF4-FFF2-40B4-BE49-F238E27FC236}">
                <a16:creationId xmlns:a16="http://schemas.microsoft.com/office/drawing/2014/main" id="{B887BC82-4467-8295-3CE4-12CED7342EB6}"/>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DQ Dipole Prototype</a:t>
            </a:r>
            <a:endParaRPr lang="en-GB" sz="3600" dirty="0">
              <a:solidFill>
                <a:schemeClr val="bg1"/>
              </a:solidFill>
              <a:latin typeface="+mj-lt"/>
            </a:endParaRPr>
          </a:p>
        </p:txBody>
      </p:sp>
      <p:pic>
        <p:nvPicPr>
          <p:cNvPr id="19" name="Picture 2">
            <a:extLst>
              <a:ext uri="{FF2B5EF4-FFF2-40B4-BE49-F238E27FC236}">
                <a16:creationId xmlns:a16="http://schemas.microsoft.com/office/drawing/2014/main" id="{0E6F3E00-5B98-6ACA-BA53-DCEA0749CFCE}"/>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28908"/>
          <a:stretch/>
        </p:blipFill>
        <p:spPr bwMode="auto">
          <a:xfrm>
            <a:off x="6834796" y="612922"/>
            <a:ext cx="4852679" cy="3087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a:extLst>
              <a:ext uri="{FF2B5EF4-FFF2-40B4-BE49-F238E27FC236}">
                <a16:creationId xmlns:a16="http://schemas.microsoft.com/office/drawing/2014/main" id="{DA90A3B3-BC09-B73B-5374-66CCBF0F8933}"/>
              </a:ext>
            </a:extLst>
          </p:cNvPr>
          <p:cNvSpPr txBox="1"/>
          <p:nvPr/>
        </p:nvSpPr>
        <p:spPr>
          <a:xfrm>
            <a:off x="239351" y="670385"/>
            <a:ext cx="6025091" cy="3247043"/>
          </a:xfrm>
          <a:prstGeom prst="rect">
            <a:avLst/>
          </a:prstGeom>
          <a:solidFill>
            <a:schemeClr val="bg1"/>
          </a:solidFill>
        </p:spPr>
        <p:txBody>
          <a:bodyPr wrap="square" rtlCol="0">
            <a:spAutoFit/>
          </a:bodyPr>
          <a:lstStyle/>
          <a:p>
            <a:pPr>
              <a:spcAft>
                <a:spcPts val="600"/>
              </a:spcAft>
            </a:pPr>
            <a:r>
              <a:rPr lang="en-GB" sz="2000" dirty="0">
                <a:cs typeface="Calibri" panose="020F0502020204030204" pitchFamily="34" charset="0"/>
              </a:rPr>
              <a:t>DQ prototype built by </a:t>
            </a:r>
            <a:r>
              <a:rPr lang="en-GB" sz="2000" dirty="0" err="1">
                <a:cs typeface="Calibri" panose="020F0502020204030204" pitchFamily="34" charset="0"/>
              </a:rPr>
              <a:t>Danfysik</a:t>
            </a:r>
            <a:r>
              <a:rPr lang="en-GB" sz="2000" dirty="0">
                <a:cs typeface="Calibri" panose="020F0502020204030204" pitchFamily="34" charset="0"/>
              </a:rPr>
              <a:t> (0.7 T, 33 T/m):</a:t>
            </a:r>
          </a:p>
          <a:p>
            <a:pPr marL="342900" indent="-342900">
              <a:spcAft>
                <a:spcPts val="600"/>
              </a:spcAft>
              <a:buFont typeface="Arial" panose="020B0604020202020204" pitchFamily="34" charset="0"/>
              <a:buChar char="•"/>
            </a:pPr>
            <a:r>
              <a:rPr lang="en-GB" sz="2000" dirty="0">
                <a:cs typeface="Calibri" panose="020F0502020204030204" pitchFamily="34" charset="0"/>
              </a:rPr>
              <a:t>Site Acceptance measurements done by DF using the Stretch Wire Bench (SWB) </a:t>
            </a:r>
          </a:p>
          <a:p>
            <a:pPr marL="342900" indent="-342900">
              <a:spcAft>
                <a:spcPts val="600"/>
              </a:spcAft>
              <a:buFont typeface="Arial" panose="020B0604020202020204" pitchFamily="34" charset="0"/>
              <a:buChar char="•"/>
            </a:pPr>
            <a:r>
              <a:rPr lang="en-GB" sz="2000" dirty="0">
                <a:cs typeface="Calibri" panose="020F0502020204030204" pitchFamily="34" charset="0"/>
              </a:rPr>
              <a:t>Later confirmed by remeasuring at Diamond, both with SWB and Hall probe </a:t>
            </a:r>
          </a:p>
          <a:p>
            <a:pPr marL="342900" indent="-342900">
              <a:spcAft>
                <a:spcPts val="600"/>
              </a:spcAft>
              <a:buFont typeface="Arial" panose="020B0604020202020204" pitchFamily="34" charset="0"/>
              <a:buChar char="•"/>
            </a:pPr>
            <a:r>
              <a:rPr lang="en-GB" sz="2000" dirty="0">
                <a:cs typeface="Calibri" panose="020F0502020204030204" pitchFamily="34" charset="0"/>
              </a:rPr>
              <a:t>Good agreement between model and measurements observed using Hall probe</a:t>
            </a:r>
          </a:p>
          <a:p>
            <a:pPr marL="800100" lvl="1" indent="-342900">
              <a:spcAft>
                <a:spcPts val="600"/>
              </a:spcAft>
              <a:buFont typeface="Wingdings" panose="05000000000000000000" pitchFamily="2" charset="2"/>
              <a:buChar char="Ø"/>
            </a:pPr>
            <a:r>
              <a:rPr lang="en-GB" sz="2000" dirty="0">
                <a:cs typeface="Calibri" panose="020F0502020204030204" pitchFamily="34" charset="0"/>
              </a:rPr>
              <a:t>Magnet in isolation</a:t>
            </a:r>
          </a:p>
          <a:p>
            <a:pPr marL="800100" lvl="1" indent="-342900">
              <a:spcAft>
                <a:spcPts val="600"/>
              </a:spcAft>
              <a:buFont typeface="Wingdings" panose="05000000000000000000" pitchFamily="2" charset="2"/>
              <a:buChar char="Ø"/>
            </a:pPr>
            <a:r>
              <a:rPr lang="en-GB" sz="2000" dirty="0">
                <a:cs typeface="Calibri" panose="020F0502020204030204" pitchFamily="34" charset="0"/>
              </a:rPr>
              <a:t>Cross-talk with adjacent DDBA Quad</a:t>
            </a:r>
          </a:p>
        </p:txBody>
      </p:sp>
      <p:pic>
        <p:nvPicPr>
          <p:cNvPr id="21" name="Picture 20" descr="A picture containing miller&#10;&#10;Description automatically generated">
            <a:extLst>
              <a:ext uri="{FF2B5EF4-FFF2-40B4-BE49-F238E27FC236}">
                <a16:creationId xmlns:a16="http://schemas.microsoft.com/office/drawing/2014/main" id="{CF72BB8B-F0FE-3BAE-862D-01B91C9C2ED6}"/>
              </a:ext>
            </a:extLst>
          </p:cNvPr>
          <p:cNvPicPr>
            <a:picLocks noChangeAspect="1"/>
          </p:cNvPicPr>
          <p:nvPr/>
        </p:nvPicPr>
        <p:blipFill rotWithShape="1">
          <a:blip r:embed="rId7"/>
          <a:srcRect t="23071" b="5971"/>
          <a:stretch/>
        </p:blipFill>
        <p:spPr>
          <a:xfrm>
            <a:off x="8264132" y="4067600"/>
            <a:ext cx="3794400" cy="2019299"/>
          </a:xfrm>
          <a:prstGeom prst="rect">
            <a:avLst/>
          </a:prstGeom>
        </p:spPr>
      </p:pic>
      <p:sp>
        <p:nvSpPr>
          <p:cNvPr id="22" name="TextBox 21">
            <a:extLst>
              <a:ext uri="{FF2B5EF4-FFF2-40B4-BE49-F238E27FC236}">
                <a16:creationId xmlns:a16="http://schemas.microsoft.com/office/drawing/2014/main" id="{051C3022-18F9-9DA4-FB31-4F89DE18EB0D}"/>
              </a:ext>
            </a:extLst>
          </p:cNvPr>
          <p:cNvSpPr txBox="1"/>
          <p:nvPr/>
        </p:nvSpPr>
        <p:spPr>
          <a:xfrm>
            <a:off x="7297545" y="6135143"/>
            <a:ext cx="2863787" cy="307777"/>
          </a:xfrm>
          <a:prstGeom prst="rect">
            <a:avLst/>
          </a:prstGeom>
          <a:noFill/>
        </p:spPr>
        <p:txBody>
          <a:bodyPr wrap="square" rtlCol="0">
            <a:spAutoFit/>
          </a:bodyPr>
          <a:lstStyle/>
          <a:p>
            <a:pPr algn="r"/>
            <a:r>
              <a:rPr lang="en-GB" sz="1400" i="1" dirty="0">
                <a:solidFill>
                  <a:schemeClr val="bg1">
                    <a:lumMod val="50000"/>
                  </a:schemeClr>
                </a:solidFill>
              </a:rPr>
              <a:t>Courtesy A. Shahveh</a:t>
            </a:r>
          </a:p>
        </p:txBody>
      </p:sp>
    </p:spTree>
    <p:extLst>
      <p:ext uri="{BB962C8B-B14F-4D97-AF65-F5344CB8AC3E}">
        <p14:creationId xmlns:p14="http://schemas.microsoft.com/office/powerpoint/2010/main" val="2589877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6FDF21-06DE-85E6-E6CE-71579426CC8E}"/>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51C13680-A7DD-250F-6DE6-6A95B563431E}"/>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48EC1254-C95F-E000-6F10-90DA30F8FE13}"/>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8</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E8C2943C-DAC1-69EB-4306-7111963709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CE2F1A7A-4CBA-8B59-4BF8-4149151BEF85}"/>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7" name="TextBox 6">
            <a:extLst>
              <a:ext uri="{FF2B5EF4-FFF2-40B4-BE49-F238E27FC236}">
                <a16:creationId xmlns:a16="http://schemas.microsoft.com/office/drawing/2014/main" id="{BC63777D-6DE7-609E-7297-46365CFBBB86}"/>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DL Dipole Prototype</a:t>
            </a:r>
            <a:endParaRPr lang="en-GB" sz="3600" dirty="0">
              <a:solidFill>
                <a:schemeClr val="bg1"/>
              </a:solidFill>
              <a:latin typeface="+mj-lt"/>
            </a:endParaRPr>
          </a:p>
        </p:txBody>
      </p:sp>
      <p:sp>
        <p:nvSpPr>
          <p:cNvPr id="10" name="TextBox 9">
            <a:extLst>
              <a:ext uri="{FF2B5EF4-FFF2-40B4-BE49-F238E27FC236}">
                <a16:creationId xmlns:a16="http://schemas.microsoft.com/office/drawing/2014/main" id="{157CFEC1-4A02-6CE2-6E92-C854CB290904}"/>
              </a:ext>
            </a:extLst>
          </p:cNvPr>
          <p:cNvSpPr txBox="1"/>
          <p:nvPr/>
        </p:nvSpPr>
        <p:spPr>
          <a:xfrm>
            <a:off x="239351" y="670385"/>
            <a:ext cx="6682817" cy="2169825"/>
          </a:xfrm>
          <a:prstGeom prst="rect">
            <a:avLst/>
          </a:prstGeom>
          <a:solidFill>
            <a:schemeClr val="bg1"/>
          </a:solidFill>
        </p:spPr>
        <p:txBody>
          <a:bodyPr wrap="square" rtlCol="0">
            <a:spAutoFit/>
          </a:bodyPr>
          <a:lstStyle/>
          <a:p>
            <a:pPr marL="342900" indent="-342900">
              <a:spcAft>
                <a:spcPts val="600"/>
              </a:spcAft>
              <a:buFont typeface="Arial" panose="020B0604020202020204" pitchFamily="34" charset="0"/>
              <a:buChar char="•"/>
            </a:pPr>
            <a:r>
              <a:rPr lang="en-GB" sz="2000" dirty="0">
                <a:cs typeface="Calibri" panose="020F0502020204030204" pitchFamily="34" charset="0"/>
              </a:rPr>
              <a:t>A DL prototype has been built to examine the in-house capacity for building the main DLs</a:t>
            </a:r>
          </a:p>
          <a:p>
            <a:pPr marL="800100" lvl="1" indent="-342900">
              <a:spcAft>
                <a:spcPts val="600"/>
              </a:spcAft>
              <a:buFont typeface="Wingdings" panose="05000000000000000000" pitchFamily="2" charset="2"/>
              <a:buChar char="Ø"/>
            </a:pPr>
            <a:r>
              <a:rPr lang="en-GB" sz="2000" dirty="0">
                <a:cs typeface="Calibri" panose="020F0502020204030204" pitchFamily="34" charset="0"/>
              </a:rPr>
              <a:t>Modules manufactured by UK based company</a:t>
            </a:r>
          </a:p>
          <a:p>
            <a:pPr marL="800100" lvl="1" indent="-342900">
              <a:spcAft>
                <a:spcPts val="600"/>
              </a:spcAft>
              <a:buFont typeface="Wingdings" panose="05000000000000000000" pitchFamily="2" charset="2"/>
              <a:buChar char="Ø"/>
            </a:pPr>
            <a:r>
              <a:rPr lang="en-GB" sz="2000" dirty="0">
                <a:cs typeface="Calibri" panose="020F0502020204030204" pitchFamily="34" charset="0"/>
              </a:rPr>
              <a:t>PM blocks inserted and assembled at Diamond</a:t>
            </a:r>
          </a:p>
          <a:p>
            <a:pPr marL="342900" indent="-342900">
              <a:spcAft>
                <a:spcPts val="600"/>
              </a:spcAft>
              <a:buFont typeface="Arial" panose="020B0604020202020204" pitchFamily="34" charset="0"/>
              <a:buChar char="•"/>
            </a:pPr>
            <a:r>
              <a:rPr lang="en-GB" sz="2000" dirty="0">
                <a:cs typeface="Calibri" panose="020F0502020204030204" pitchFamily="34" charset="0"/>
              </a:rPr>
              <a:t>Good agreement observed between results from the measurements and simulation</a:t>
            </a:r>
          </a:p>
        </p:txBody>
      </p:sp>
      <p:pic>
        <p:nvPicPr>
          <p:cNvPr id="11" name="Picture 10" descr="A machine in a factory&#10;&#10;Description automatically generated">
            <a:extLst>
              <a:ext uri="{FF2B5EF4-FFF2-40B4-BE49-F238E27FC236}">
                <a16:creationId xmlns:a16="http://schemas.microsoft.com/office/drawing/2014/main" id="{8B71CF29-89E5-1162-B7A1-5A88556B535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8500" t="28134"/>
          <a:stretch/>
        </p:blipFill>
        <p:spPr>
          <a:xfrm>
            <a:off x="8325141" y="3623617"/>
            <a:ext cx="3466118" cy="2292297"/>
          </a:xfrm>
          <a:prstGeom prst="rect">
            <a:avLst/>
          </a:prstGeom>
        </p:spPr>
      </p:pic>
      <p:pic>
        <p:nvPicPr>
          <p:cNvPr id="12" name="Picture 11">
            <a:extLst>
              <a:ext uri="{FF2B5EF4-FFF2-40B4-BE49-F238E27FC236}">
                <a16:creationId xmlns:a16="http://schemas.microsoft.com/office/drawing/2014/main" id="{01C21347-4AA9-EC44-7AF6-C19D4CC901F8}"/>
              </a:ext>
            </a:extLst>
          </p:cNvPr>
          <p:cNvPicPr>
            <a:picLocks noChangeAspect="1"/>
          </p:cNvPicPr>
          <p:nvPr/>
        </p:nvPicPr>
        <p:blipFill>
          <a:blip r:embed="rId5"/>
          <a:stretch>
            <a:fillRect/>
          </a:stretch>
        </p:blipFill>
        <p:spPr>
          <a:xfrm>
            <a:off x="4356438" y="3887175"/>
            <a:ext cx="3566871" cy="1675197"/>
          </a:xfrm>
          <a:prstGeom prst="rect">
            <a:avLst/>
          </a:prstGeom>
        </p:spPr>
      </p:pic>
      <p:pic>
        <p:nvPicPr>
          <p:cNvPr id="13" name="Picture 12">
            <a:extLst>
              <a:ext uri="{FF2B5EF4-FFF2-40B4-BE49-F238E27FC236}">
                <a16:creationId xmlns:a16="http://schemas.microsoft.com/office/drawing/2014/main" id="{DD731D06-E6A8-C649-7C38-89FF064812CC}"/>
              </a:ext>
            </a:extLst>
          </p:cNvPr>
          <p:cNvPicPr>
            <a:picLocks noChangeAspect="1"/>
          </p:cNvPicPr>
          <p:nvPr/>
        </p:nvPicPr>
        <p:blipFill>
          <a:blip r:embed="rId6"/>
          <a:stretch>
            <a:fillRect/>
          </a:stretch>
        </p:blipFill>
        <p:spPr>
          <a:xfrm>
            <a:off x="7691238" y="851623"/>
            <a:ext cx="4308089" cy="2495612"/>
          </a:xfrm>
          <a:prstGeom prst="rect">
            <a:avLst/>
          </a:prstGeom>
        </p:spPr>
      </p:pic>
      <p:pic>
        <p:nvPicPr>
          <p:cNvPr id="14" name="Picture 13">
            <a:extLst>
              <a:ext uri="{FF2B5EF4-FFF2-40B4-BE49-F238E27FC236}">
                <a16:creationId xmlns:a16="http://schemas.microsoft.com/office/drawing/2014/main" id="{5ED13375-C575-A1EF-E182-826C99D97E74}"/>
              </a:ext>
            </a:extLst>
          </p:cNvPr>
          <p:cNvPicPr>
            <a:picLocks noChangeAspect="1"/>
          </p:cNvPicPr>
          <p:nvPr/>
        </p:nvPicPr>
        <p:blipFill>
          <a:blip r:embed="rId7"/>
          <a:stretch>
            <a:fillRect/>
          </a:stretch>
        </p:blipFill>
        <p:spPr>
          <a:xfrm>
            <a:off x="163151" y="3375544"/>
            <a:ext cx="3791455" cy="2520000"/>
          </a:xfrm>
          <a:prstGeom prst="rect">
            <a:avLst/>
          </a:prstGeom>
        </p:spPr>
      </p:pic>
      <p:sp>
        <p:nvSpPr>
          <p:cNvPr id="15" name="TextBox 14">
            <a:extLst>
              <a:ext uri="{FF2B5EF4-FFF2-40B4-BE49-F238E27FC236}">
                <a16:creationId xmlns:a16="http://schemas.microsoft.com/office/drawing/2014/main" id="{33571659-5D65-F115-E153-66AD7BF932D9}"/>
              </a:ext>
            </a:extLst>
          </p:cNvPr>
          <p:cNvSpPr txBox="1"/>
          <p:nvPr/>
        </p:nvSpPr>
        <p:spPr>
          <a:xfrm>
            <a:off x="7297545" y="6135143"/>
            <a:ext cx="2863787" cy="307777"/>
          </a:xfrm>
          <a:prstGeom prst="rect">
            <a:avLst/>
          </a:prstGeom>
          <a:noFill/>
        </p:spPr>
        <p:txBody>
          <a:bodyPr wrap="square" rtlCol="0">
            <a:spAutoFit/>
          </a:bodyPr>
          <a:lstStyle/>
          <a:p>
            <a:pPr algn="r"/>
            <a:r>
              <a:rPr lang="en-GB" sz="1400" i="1" dirty="0">
                <a:solidFill>
                  <a:schemeClr val="bg1">
                    <a:lumMod val="50000"/>
                  </a:schemeClr>
                </a:solidFill>
              </a:rPr>
              <a:t>Courtesy A. Shahveh</a:t>
            </a:r>
          </a:p>
        </p:txBody>
      </p:sp>
    </p:spTree>
    <p:extLst>
      <p:ext uri="{BB962C8B-B14F-4D97-AF65-F5344CB8AC3E}">
        <p14:creationId xmlns:p14="http://schemas.microsoft.com/office/powerpoint/2010/main" val="1579435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4AABB7-81D5-CDB5-0185-CE4168A186F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83D2457-BC90-87F2-537E-5E3255D2AB20}"/>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7173F548-6458-64E3-9B65-0DF699C38D5B}"/>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9</a:t>
            </a:fld>
            <a:endParaRPr lang="en-GB" sz="1800" dirty="0">
              <a:solidFill>
                <a:schemeClr val="bg1">
                  <a:lumMod val="65000"/>
                </a:schemeClr>
              </a:solidFill>
            </a:endParaRPr>
          </a:p>
        </p:txBody>
      </p:sp>
      <p:pic>
        <p:nvPicPr>
          <p:cNvPr id="8" name="Picture 7">
            <a:extLst>
              <a:ext uri="{FF2B5EF4-FFF2-40B4-BE49-F238E27FC236}">
                <a16:creationId xmlns:a16="http://schemas.microsoft.com/office/drawing/2014/main" id="{48F7230A-BFDD-456F-4A39-FE2F8C2B18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6316541"/>
            <a:ext cx="1738923" cy="496835"/>
          </a:xfrm>
          <a:prstGeom prst="rect">
            <a:avLst/>
          </a:prstGeom>
        </p:spPr>
      </p:pic>
      <p:sp>
        <p:nvSpPr>
          <p:cNvPr id="9" name="Subtitle 2">
            <a:extLst>
              <a:ext uri="{FF2B5EF4-FFF2-40B4-BE49-F238E27FC236}">
                <a16:creationId xmlns:a16="http://schemas.microsoft.com/office/drawing/2014/main" id="{1903A097-6433-AFE4-594D-B6B208EA2877}"/>
              </a:ext>
            </a:extLst>
          </p:cNvPr>
          <p:cNvSpPr txBox="1">
            <a:spLocks/>
          </p:cNvSpPr>
          <p:nvPr/>
        </p:nvSpPr>
        <p:spPr>
          <a:xfrm>
            <a:off x="4288024" y="6484439"/>
            <a:ext cx="3615952" cy="283840"/>
          </a:xfrm>
          <a:prstGeom prst="rect">
            <a:avLst/>
          </a:prstGeom>
          <a:solidFill>
            <a:schemeClr val="bg1">
              <a:alpha val="80000"/>
            </a:schemeClr>
          </a:solidFill>
        </p:spPr>
        <p:txBody>
          <a:bodyPr>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kern="0" cap="none" spc="0" normalizeH="0" noProof="0" dirty="0">
                <a:ln>
                  <a:noFill/>
                </a:ln>
                <a:solidFill>
                  <a:schemeClr val="tx1">
                    <a:lumMod val="50000"/>
                    <a:lumOff val="50000"/>
                  </a:schemeClr>
                </a:solidFill>
                <a:effectLst/>
                <a:uLnTx/>
                <a:uFillTx/>
                <a:latin typeface="Calibri" pitchFamily="34" charset="0"/>
              </a:rPr>
              <a:t>Ian Martin, Light Sources, </a:t>
            </a:r>
            <a:r>
              <a:rPr lang="en-GB" sz="1400" kern="0" dirty="0">
                <a:solidFill>
                  <a:schemeClr val="tx1">
                    <a:lumMod val="50000"/>
                    <a:lumOff val="50000"/>
                  </a:schemeClr>
                </a:solidFill>
                <a:latin typeface="Calibri" pitchFamily="34" charset="0"/>
              </a:rPr>
              <a:t>JAI AB, 15/04/2024</a:t>
            </a:r>
            <a:endParaRPr kumimoji="0" lang="en-GB" sz="1400" b="0" i="0" u="none" strike="noStrike" kern="0" cap="none" spc="0" normalizeH="0" baseline="0" noProof="0" dirty="0">
              <a:ln>
                <a:noFill/>
              </a:ln>
              <a:solidFill>
                <a:schemeClr val="tx1">
                  <a:lumMod val="50000"/>
                  <a:lumOff val="50000"/>
                </a:schemeClr>
              </a:solidFill>
              <a:effectLst/>
              <a:uLnTx/>
              <a:uFillTx/>
              <a:latin typeface="Calibri" pitchFamily="34" charset="0"/>
            </a:endParaRPr>
          </a:p>
        </p:txBody>
      </p:sp>
      <p:sp>
        <p:nvSpPr>
          <p:cNvPr id="7" name="TextBox 6">
            <a:extLst>
              <a:ext uri="{FF2B5EF4-FFF2-40B4-BE49-F238E27FC236}">
                <a16:creationId xmlns:a16="http://schemas.microsoft.com/office/drawing/2014/main" id="{EBD093A8-A67C-4517-2C97-EC1454842CDD}"/>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Diamond-II Prototype Girder Vibration Tests</a:t>
            </a:r>
            <a:endParaRPr lang="en-GB" sz="3600" dirty="0">
              <a:solidFill>
                <a:schemeClr val="bg1"/>
              </a:solidFill>
              <a:latin typeface="+mj-lt"/>
            </a:endParaRPr>
          </a:p>
        </p:txBody>
      </p:sp>
      <p:pic>
        <p:nvPicPr>
          <p:cNvPr id="12" name="Picture 11" descr="A map of a city&#10;&#10;Description automatically generated with medium confidence">
            <a:extLst>
              <a:ext uri="{FF2B5EF4-FFF2-40B4-BE49-F238E27FC236}">
                <a16:creationId xmlns:a16="http://schemas.microsoft.com/office/drawing/2014/main" id="{82536AD3-A1C5-7E36-620B-AE58BDC288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55673" y="3835629"/>
            <a:ext cx="3371852" cy="2549964"/>
          </a:xfrm>
          <a:prstGeom prst="rect">
            <a:avLst/>
          </a:prstGeom>
          <a:ln>
            <a:solidFill>
              <a:schemeClr val="tx1"/>
            </a:solidFill>
          </a:ln>
        </p:spPr>
      </p:pic>
      <p:pic>
        <p:nvPicPr>
          <p:cNvPr id="13" name="Picture 12" descr="Chart, scatter chart&#10;&#10;Description automatically generated">
            <a:extLst>
              <a:ext uri="{FF2B5EF4-FFF2-40B4-BE49-F238E27FC236}">
                <a16:creationId xmlns:a16="http://schemas.microsoft.com/office/drawing/2014/main" id="{F8049258-8127-7F05-BDB5-408BE5D528AA}"/>
              </a:ext>
            </a:extLst>
          </p:cNvPr>
          <p:cNvPicPr>
            <a:picLocks noChangeAspect="1"/>
          </p:cNvPicPr>
          <p:nvPr/>
        </p:nvPicPr>
        <p:blipFill rotWithShape="1">
          <a:blip r:embed="rId5">
            <a:extLst>
              <a:ext uri="{28A0092B-C50C-407E-A947-70E740481C1C}">
                <a14:useLocalDpi xmlns:a14="http://schemas.microsoft.com/office/drawing/2010/main" val="0"/>
              </a:ext>
            </a:extLst>
          </a:blip>
          <a:srcRect l="30509" t="15843" r="34054" b="14093"/>
          <a:stretch/>
        </p:blipFill>
        <p:spPr>
          <a:xfrm>
            <a:off x="4530514" y="3850359"/>
            <a:ext cx="3203495" cy="2381827"/>
          </a:xfrm>
          <a:prstGeom prst="rect">
            <a:avLst/>
          </a:prstGeom>
          <a:ln>
            <a:noFill/>
          </a:ln>
        </p:spPr>
      </p:pic>
      <p:sp>
        <p:nvSpPr>
          <p:cNvPr id="14" name="Rectangle 13">
            <a:extLst>
              <a:ext uri="{FF2B5EF4-FFF2-40B4-BE49-F238E27FC236}">
                <a16:creationId xmlns:a16="http://schemas.microsoft.com/office/drawing/2014/main" id="{4B97F17B-87E5-92C3-CF5A-C02D3ADD3C9B}"/>
              </a:ext>
            </a:extLst>
          </p:cNvPr>
          <p:cNvSpPr/>
          <p:nvPr/>
        </p:nvSpPr>
        <p:spPr>
          <a:xfrm>
            <a:off x="9716729" y="2692727"/>
            <a:ext cx="344905" cy="978074"/>
          </a:xfrm>
          <a:prstGeom prst="rect">
            <a:avLst/>
          </a:prstGeom>
          <a:noFill/>
          <a:ln w="25400">
            <a:solidFill>
              <a:srgbClr val="FF0000"/>
            </a:solid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C32E3A1B-3A58-16BB-F864-2269A50A24D1}"/>
              </a:ext>
            </a:extLst>
          </p:cNvPr>
          <p:cNvPicPr>
            <a:picLocks noChangeAspect="1"/>
          </p:cNvPicPr>
          <p:nvPr/>
        </p:nvPicPr>
        <p:blipFill rotWithShape="1">
          <a:blip r:embed="rId6"/>
          <a:srcRect t="14850"/>
          <a:stretch/>
        </p:blipFill>
        <p:spPr>
          <a:xfrm>
            <a:off x="295927" y="4077478"/>
            <a:ext cx="3558630" cy="2273170"/>
          </a:xfrm>
          <a:prstGeom prst="rect">
            <a:avLst/>
          </a:prstGeom>
        </p:spPr>
      </p:pic>
      <p:sp>
        <p:nvSpPr>
          <p:cNvPr id="16" name="TextBox 15">
            <a:extLst>
              <a:ext uri="{FF2B5EF4-FFF2-40B4-BE49-F238E27FC236}">
                <a16:creationId xmlns:a16="http://schemas.microsoft.com/office/drawing/2014/main" id="{66F53BB1-9EDA-2406-CCA2-DBC58277819B}"/>
              </a:ext>
            </a:extLst>
          </p:cNvPr>
          <p:cNvSpPr txBox="1"/>
          <p:nvPr/>
        </p:nvSpPr>
        <p:spPr>
          <a:xfrm>
            <a:off x="6589159" y="6435995"/>
            <a:ext cx="2863787" cy="307777"/>
          </a:xfrm>
          <a:prstGeom prst="rect">
            <a:avLst/>
          </a:prstGeom>
          <a:noFill/>
        </p:spPr>
        <p:txBody>
          <a:bodyPr wrap="square" rtlCol="0">
            <a:spAutoFit/>
          </a:bodyPr>
          <a:lstStyle/>
          <a:p>
            <a:pPr algn="r"/>
            <a:r>
              <a:rPr lang="en-GB" sz="1400" i="1" dirty="0">
                <a:solidFill>
                  <a:schemeClr val="bg1">
                    <a:lumMod val="50000"/>
                  </a:schemeClr>
                </a:solidFill>
              </a:rPr>
              <a:t>Courtesy P. Vivian</a:t>
            </a:r>
          </a:p>
        </p:txBody>
      </p:sp>
      <p:sp>
        <p:nvSpPr>
          <p:cNvPr id="25" name="Text Placeholder 6">
            <a:extLst>
              <a:ext uri="{FF2B5EF4-FFF2-40B4-BE49-F238E27FC236}">
                <a16:creationId xmlns:a16="http://schemas.microsoft.com/office/drawing/2014/main" id="{946B0CBF-040D-65D7-2A30-66C247E88BE5}"/>
              </a:ext>
            </a:extLst>
          </p:cNvPr>
          <p:cNvSpPr txBox="1">
            <a:spLocks/>
          </p:cNvSpPr>
          <p:nvPr/>
        </p:nvSpPr>
        <p:spPr>
          <a:xfrm>
            <a:off x="4454989" y="6172349"/>
            <a:ext cx="3354543" cy="454500"/>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GB" sz="2000" dirty="0"/>
              <a:t>Experimental - Rigid roll 27 Hz</a:t>
            </a:r>
          </a:p>
        </p:txBody>
      </p:sp>
      <p:sp>
        <p:nvSpPr>
          <p:cNvPr id="26" name="Text Placeholder 6">
            <a:extLst>
              <a:ext uri="{FF2B5EF4-FFF2-40B4-BE49-F238E27FC236}">
                <a16:creationId xmlns:a16="http://schemas.microsoft.com/office/drawing/2014/main" id="{D7C4BBB4-2E72-45FD-8036-0D733AA02D64}"/>
              </a:ext>
            </a:extLst>
          </p:cNvPr>
          <p:cNvSpPr txBox="1">
            <a:spLocks/>
          </p:cNvSpPr>
          <p:nvPr/>
        </p:nvSpPr>
        <p:spPr>
          <a:xfrm>
            <a:off x="8155925" y="3930461"/>
            <a:ext cx="3354543" cy="454500"/>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GB" sz="2000" dirty="0"/>
              <a:t>FEA - Rigid roll 34.5 Hz</a:t>
            </a:r>
          </a:p>
        </p:txBody>
      </p:sp>
      <p:sp>
        <p:nvSpPr>
          <p:cNvPr id="3" name="TextBox 2">
            <a:extLst>
              <a:ext uri="{FF2B5EF4-FFF2-40B4-BE49-F238E27FC236}">
                <a16:creationId xmlns:a16="http://schemas.microsoft.com/office/drawing/2014/main" id="{D87801BD-13A9-BE64-7337-81D851FE9780}"/>
              </a:ext>
            </a:extLst>
          </p:cNvPr>
          <p:cNvSpPr txBox="1"/>
          <p:nvPr/>
        </p:nvSpPr>
        <p:spPr>
          <a:xfrm>
            <a:off x="179385" y="532422"/>
            <a:ext cx="7916574" cy="3400931"/>
          </a:xfrm>
          <a:prstGeom prst="rect">
            <a:avLst/>
          </a:prstGeom>
          <a:noFill/>
        </p:spPr>
        <p:txBody>
          <a:bodyPr wrap="square" rtlCol="0">
            <a:spAutoFit/>
          </a:bodyPr>
          <a:lstStyle/>
          <a:p>
            <a:pPr marL="0" indent="0">
              <a:spcBef>
                <a:spcPts val="0"/>
              </a:spcBef>
              <a:spcAft>
                <a:spcPts val="600"/>
              </a:spcAft>
              <a:buNone/>
            </a:pPr>
            <a:r>
              <a:rPr lang="en-GB" sz="2000" dirty="0"/>
              <a:t>Magnets for Diamond-II will be supported on single 8m girders per half-cell</a:t>
            </a:r>
          </a:p>
          <a:p>
            <a:pPr marL="0" indent="0">
              <a:spcBef>
                <a:spcPts val="0"/>
              </a:spcBef>
              <a:spcAft>
                <a:spcPts val="600"/>
              </a:spcAft>
              <a:buNone/>
            </a:pPr>
            <a:r>
              <a:rPr lang="en-GB" sz="2000" dirty="0"/>
              <a:t>Design goals:</a:t>
            </a:r>
          </a:p>
          <a:p>
            <a:pPr marL="342900" indent="-342900">
              <a:spcBef>
                <a:spcPts val="0"/>
              </a:spcBef>
              <a:spcAft>
                <a:spcPts val="600"/>
              </a:spcAft>
              <a:buFont typeface="Wingdings" panose="05000000000000000000" pitchFamily="2" charset="2"/>
              <a:buChar char="Ø"/>
            </a:pPr>
            <a:r>
              <a:rPr lang="en-GB" sz="2000" dirty="0"/>
              <a:t>Allow accurate alignment of magnetic centres during girder assembly</a:t>
            </a:r>
          </a:p>
          <a:p>
            <a:pPr marL="342900" indent="-342900">
              <a:spcBef>
                <a:spcPts val="0"/>
              </a:spcBef>
              <a:spcAft>
                <a:spcPts val="600"/>
              </a:spcAft>
              <a:buFont typeface="Wingdings" panose="05000000000000000000" pitchFamily="2" charset="2"/>
              <a:buChar char="Ø"/>
            </a:pPr>
            <a:r>
              <a:rPr lang="en-GB" sz="2000" dirty="0"/>
              <a:t>Rapid installation and in-situ alignment (manual)</a:t>
            </a:r>
          </a:p>
          <a:p>
            <a:pPr marL="342900" indent="-342900">
              <a:spcBef>
                <a:spcPts val="0"/>
              </a:spcBef>
              <a:spcAft>
                <a:spcPts val="600"/>
              </a:spcAft>
              <a:buFont typeface="Wingdings" panose="05000000000000000000" pitchFamily="2" charset="2"/>
              <a:buChar char="Ø"/>
            </a:pPr>
            <a:r>
              <a:rPr lang="en-GB" sz="2000" dirty="0"/>
              <a:t>Low vibration transmissibility, avoiding resonant frequencies that overlap with dominant ground vibrations</a:t>
            </a:r>
          </a:p>
          <a:p>
            <a:pPr marL="0" indent="0">
              <a:spcBef>
                <a:spcPts val="0"/>
              </a:spcBef>
              <a:spcAft>
                <a:spcPts val="600"/>
              </a:spcAft>
              <a:buNone/>
            </a:pPr>
            <a:r>
              <a:rPr lang="en-GB" sz="2000" dirty="0"/>
              <a:t>FEA modelling and experimental validation carried out:</a:t>
            </a:r>
          </a:p>
          <a:p>
            <a:pPr marL="449263" indent="-449263">
              <a:spcBef>
                <a:spcPts val="0"/>
              </a:spcBef>
              <a:spcAft>
                <a:spcPts val="600"/>
              </a:spcAft>
              <a:buFont typeface="Wingdings" panose="05000000000000000000" pitchFamily="2" charset="2"/>
              <a:buChar char="Ø"/>
            </a:pPr>
            <a:r>
              <a:rPr lang="en-GB" sz="2000" dirty="0"/>
              <a:t>Good correlation between model and experimental results</a:t>
            </a:r>
          </a:p>
          <a:p>
            <a:pPr marL="449263" indent="-449263">
              <a:spcAft>
                <a:spcPts val="600"/>
              </a:spcAft>
              <a:buFont typeface="Wingdings" panose="05000000000000000000" pitchFamily="2" charset="2"/>
              <a:buChar char="Ø"/>
            </a:pPr>
            <a:r>
              <a:rPr lang="en-GB" sz="2000" dirty="0"/>
              <a:t>Numerous configurations tested =&gt; revised girder design </a:t>
            </a:r>
          </a:p>
        </p:txBody>
      </p:sp>
      <p:pic>
        <p:nvPicPr>
          <p:cNvPr id="10" name="Picture 9" descr="Chart, scatter chart&#10;&#10;Description automatically generated">
            <a:extLst>
              <a:ext uri="{FF2B5EF4-FFF2-40B4-BE49-F238E27FC236}">
                <a16:creationId xmlns:a16="http://schemas.microsoft.com/office/drawing/2014/main" id="{0469B9A0-EEF1-75B9-F344-825A75404D96}"/>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7948289" y="522883"/>
            <a:ext cx="4243711" cy="3411832"/>
          </a:xfrm>
          <a:prstGeom prst="rect">
            <a:avLst/>
          </a:prstGeom>
        </p:spPr>
      </p:pic>
    </p:spTree>
    <p:extLst>
      <p:ext uri="{BB962C8B-B14F-4D97-AF65-F5344CB8AC3E}">
        <p14:creationId xmlns:p14="http://schemas.microsoft.com/office/powerpoint/2010/main" val="1951706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b6dd6437-eec4-4072-b613-e605fa1dca7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EB5EF72708F146B92D14D39AE66C8B" ma:contentTypeVersion="18" ma:contentTypeDescription="Create a new document." ma:contentTypeScope="" ma:versionID="344a9a0d3e44e36c9cc513afcd3563f4">
  <xsd:schema xmlns:xsd="http://www.w3.org/2001/XMLSchema" xmlns:xs="http://www.w3.org/2001/XMLSchema" xmlns:p="http://schemas.microsoft.com/office/2006/metadata/properties" xmlns:ns3="b6dd6437-eec4-4072-b613-e605fa1dca79" xmlns:ns4="2d7d9568-760a-49a8-9c8d-ea909a5172d6" targetNamespace="http://schemas.microsoft.com/office/2006/metadata/properties" ma:root="true" ma:fieldsID="94d550ec2c96a6627830f4708ed6bf71" ns3:_="" ns4:_="">
    <xsd:import namespace="b6dd6437-eec4-4072-b613-e605fa1dca79"/>
    <xsd:import namespace="2d7d9568-760a-49a8-9c8d-ea909a5172d6"/>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dd6437-eec4-4072-b613-e605fa1dca7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d7d9568-760a-49a8-9c8d-ea909a5172d6"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3440920-8707-4BEF-9203-A5F303816824}">
  <ds:schemaRefs>
    <ds:schemaRef ds:uri="http://purl.org/dc/terms/"/>
    <ds:schemaRef ds:uri="b6dd6437-eec4-4072-b613-e605fa1dca79"/>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2d7d9568-760a-49a8-9c8d-ea909a5172d6"/>
    <ds:schemaRef ds:uri="http://www.w3.org/XML/1998/namespace"/>
    <ds:schemaRef ds:uri="http://purl.org/dc/dcmitype/"/>
  </ds:schemaRefs>
</ds:datastoreItem>
</file>

<file path=customXml/itemProps2.xml><?xml version="1.0" encoding="utf-8"?>
<ds:datastoreItem xmlns:ds="http://schemas.openxmlformats.org/officeDocument/2006/customXml" ds:itemID="{27B9EE8B-AF86-4B5B-9A7A-74D8528F9F15}">
  <ds:schemaRefs>
    <ds:schemaRef ds:uri="http://schemas.microsoft.com/sharepoint/v3/contenttype/forms"/>
  </ds:schemaRefs>
</ds:datastoreItem>
</file>

<file path=customXml/itemProps3.xml><?xml version="1.0" encoding="utf-8"?>
<ds:datastoreItem xmlns:ds="http://schemas.openxmlformats.org/officeDocument/2006/customXml" ds:itemID="{67F5B413-B3BB-4D38-B6F9-C24BD7782A6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dd6437-eec4-4072-b613-e605fa1dca79"/>
    <ds:schemaRef ds:uri="2d7d9568-760a-49a8-9c8d-ea909a5172d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9d27ba74-0100-4d0d-81ff-1d728dae8df6}" enabled="0" method="" siteId="{9d27ba74-0100-4d0d-81ff-1d728dae8df6}" removed="1"/>
</clbl:labelList>
</file>

<file path=docProps/app.xml><?xml version="1.0" encoding="utf-8"?>
<Properties xmlns="http://schemas.openxmlformats.org/officeDocument/2006/extended-properties" xmlns:vt="http://schemas.openxmlformats.org/officeDocument/2006/docPropsVTypes">
  <TotalTime>12939</TotalTime>
  <Words>2198</Words>
  <Application>Microsoft Office PowerPoint</Application>
  <PresentationFormat>Widescreen</PresentationFormat>
  <Paragraphs>350</Paragraphs>
  <Slides>20</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Times</vt:lpstr>
      <vt:lpstr>Wingdings</vt:lpstr>
      <vt:lpstr>Office Theme</vt:lpstr>
      <vt:lpstr>Light Sources Update  I. Martin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Matthews</dc:creator>
  <cp:lastModifiedBy>Martin, Ian (DLSLtd,RAL,TEC)</cp:lastModifiedBy>
  <cp:revision>81</cp:revision>
  <cp:lastPrinted>2022-06-25T13:24:21Z</cp:lastPrinted>
  <dcterms:created xsi:type="dcterms:W3CDTF">2017-11-16T11:38:27Z</dcterms:created>
  <dcterms:modified xsi:type="dcterms:W3CDTF">2024-04-04T12:44:47Z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0x0101003FEB5EF72708F146B92D14D39AE66C8B</vt:lpwstr>
  </property>
</Properties>
</file>