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6" r:id="rId4"/>
    <p:sldMasterId id="2147483710" r:id="rId5"/>
  </p:sldMasterIdLst>
  <p:notesMasterIdLst>
    <p:notesMasterId r:id="rId39"/>
  </p:notesMasterIdLst>
  <p:handoutMasterIdLst>
    <p:handoutMasterId r:id="rId40"/>
  </p:handoutMasterIdLst>
  <p:sldIdLst>
    <p:sldId id="256" r:id="rId6"/>
    <p:sldId id="1531" r:id="rId7"/>
    <p:sldId id="1519" r:id="rId8"/>
    <p:sldId id="374" r:id="rId9"/>
    <p:sldId id="1520" r:id="rId10"/>
    <p:sldId id="257" r:id="rId11"/>
    <p:sldId id="1521" r:id="rId12"/>
    <p:sldId id="1505" r:id="rId13"/>
    <p:sldId id="259" r:id="rId14"/>
    <p:sldId id="1557" r:id="rId15"/>
    <p:sldId id="1560" r:id="rId16"/>
    <p:sldId id="1533" r:id="rId17"/>
    <p:sldId id="1535" r:id="rId18"/>
    <p:sldId id="1556" r:id="rId19"/>
    <p:sldId id="1564" r:id="rId20"/>
    <p:sldId id="1565" r:id="rId21"/>
    <p:sldId id="1566" r:id="rId22"/>
    <p:sldId id="1558" r:id="rId23"/>
    <p:sldId id="1568" r:id="rId24"/>
    <p:sldId id="1526" r:id="rId25"/>
    <p:sldId id="1551" r:id="rId26"/>
    <p:sldId id="1553" r:id="rId27"/>
    <p:sldId id="1545" r:id="rId28"/>
    <p:sldId id="1554" r:id="rId29"/>
    <p:sldId id="1567" r:id="rId30"/>
    <p:sldId id="272" r:id="rId31"/>
    <p:sldId id="365" r:id="rId32"/>
    <p:sldId id="1559" r:id="rId33"/>
    <p:sldId id="1562" r:id="rId34"/>
    <p:sldId id="1561" r:id="rId35"/>
    <p:sldId id="1563" r:id="rId36"/>
    <p:sldId id="1555" r:id="rId37"/>
    <p:sldId id="1462" r:id="rId3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8000"/>
    <a:srgbClr val="00FF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7" autoAdjust="0"/>
    <p:restoredTop sz="97767" autoAdjust="0"/>
  </p:normalViewPr>
  <p:slideViewPr>
    <p:cSldViewPr snapToGrid="0" snapToObjects="1">
      <p:cViewPr varScale="1">
        <p:scale>
          <a:sx n="165" d="100"/>
          <a:sy n="165" d="100"/>
        </p:scale>
        <p:origin x="86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4/15/24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4/15/24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5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15 April,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77C39-B159-950E-FDEB-48A685554C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42148" y="4369438"/>
            <a:ext cx="2612581" cy="8804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87681" cy="4114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651580" y="1"/>
            <a:ext cx="16199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15 April, 2024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" y="4602951"/>
            <a:ext cx="1604010" cy="540550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C23B0598-61D9-5C81-DE27-8F96D0759B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42861" y="0"/>
            <a:ext cx="1501140" cy="40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89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65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1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90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33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55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77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5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7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36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85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756017" y="0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15 April,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9732" y="488154"/>
            <a:ext cx="1953103" cy="1819937"/>
          </a:xfrm>
          <a:prstGeom prst="rect">
            <a:avLst/>
          </a:prstGeom>
        </p:spPr>
      </p:pic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80108CD7-A712-A2BD-D482-36096E83DC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225" y="73294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63804694-1F76-04CE-2869-83AFE0DFD699}"/>
              </a:ext>
            </a:extLst>
          </p:cNvPr>
          <p:cNvSpPr/>
          <p:nvPr userDrawn="1"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LhARA</a:t>
            </a:r>
            <a:endParaRPr lang="en-US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6145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889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91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07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96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6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433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138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471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806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503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5583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26252-0EAF-4FDF-5DE0-4BD91D879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73FF6-B63F-653C-DC5E-41E16588E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D4890-48B3-3CB7-00DA-8467D86A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3B4A3-AA9A-6847-0225-E26C7822D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4D736-E643-1318-4CB7-FE1D8814F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2531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9B6A7-3731-31D7-0C40-E3EF1E91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651D-D695-5F1C-FFA3-DB0C5FA2D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5C18B-3AD6-9B10-8419-E59E334B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727A5-BE15-08A2-401F-FFD016C1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DD7E1-6C8F-358C-CDDD-9EDFABB5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2361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EB171-2B38-65EA-25E7-1DB7890C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FB1A7-DA3D-7A63-D993-27E336A9C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D59D6-91B6-9B7E-B4D4-0DA636B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F21AC-18CC-E381-1C37-5F7C6924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B6C2B-5320-2574-3B9C-8FD9344C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59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924C7-AA71-9521-66CD-798720CD3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1A8C1-D8A6-005F-94D5-2076EE9E3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BDF806-63AF-88B2-E30C-82A6A824B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2821D-E870-3C11-5779-40EB8C8CB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F603A-DD93-5AB5-2782-728CFF4C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EAACCF-3549-F65F-4D3A-E0CDFF80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73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3560E-96E8-C8CB-21F1-F6C60BEB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3EE59-916D-A2AE-9014-9DD1D91AF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4BEEB-5975-D505-E677-6C94559F6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EDEAD-613E-BD0B-902D-0783C8391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52A2F8-E8E9-BB47-6493-DEB913CEA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705BD-8300-682A-4258-07DE4B53B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95DAB1-63F8-3687-FB5D-BAAD7035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143B0B-25B1-1760-B512-89777E652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6074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F1D0-BB9F-268F-61E1-F8D4FC66E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985EB-8FDF-7683-15F8-53A0077D1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29D77-414D-86D0-4582-3DB56C0D9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4F5D7-BE8E-3B62-1137-D75149FD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021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8E266-7EF1-BF44-E7E7-A1BF00089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6FD037-1E37-AD2D-D263-BAE3C9776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B84D3-ED71-C680-1C72-055BBA35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8701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11236-D65C-41EF-5312-E686BF91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BE679-DA9C-D1F9-AF25-01F4A88BA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00861-6CBE-2DB2-6CCA-10E6DFB8B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F7E21-AC2D-E4B7-52C6-B0243FE96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6EDD6-20D0-C06F-1FB5-9CB0B92B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E3E18-6E41-BA7A-88A4-078A7D505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9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8254A-B5A6-EE08-0554-638A36965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0D80C4-61C6-B76C-1D17-CFAFA5FF10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73EE9-3B0E-C548-8E02-9809E0203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6E8A8-9268-C382-FE26-C452527AC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D8080-C25D-DB41-A218-3539DF5CA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D8F8C-60D3-EB72-2079-B5068014E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569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E0AD-5A88-6984-2A3B-10AC3F8D8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58D37-7631-1EFC-B309-E8409E73E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39C23-1965-58A1-99FA-E22B48DFC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00858-8FA6-B137-C821-89CBE8F9B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7FD34-FAD1-E76F-CA2C-91DBDE93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9106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50ED97-36EC-42B6-0F86-4BBFC13A4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123DFC-253A-29CF-CDC2-41FB9F00B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AD71F-C2A6-5670-CDE7-D9CD0455E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F3D53-7BDE-0F6E-AB5C-75211E67C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6494C-D460-68DD-5C95-A776342C0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0666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15 April,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366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6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9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2892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2678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2610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000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7950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017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4774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5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0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5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47607-1452-46B9-6F5B-FCD5A8A9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C3B5F-582F-F262-4E45-2B44F49DB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91B02-7703-3CD7-75B1-70FC7F18F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F072B-C14A-40B0-8865-A3F1FBCEAA86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7165C-7781-852F-C0CD-D3874BC77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2CE6C-B74D-FD68-FAB8-D37FF2C208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BA6E7-5C22-42BC-9A0D-6F83EED26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3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browser/LhARA/Governance/ProjectManagementBoard/LhARA-Gov-PMB-2023-0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7" Type="http://schemas.openxmlformats.org/officeDocument/2006/relationships/image" Target="../media/image75.emf"/><Relationship Id="rId2" Type="http://schemas.openxmlformats.org/officeDocument/2006/relationships/image" Target="../media/image70.tif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4.emf"/><Relationship Id="rId5" Type="http://schemas.openxmlformats.org/officeDocument/2006/relationships/image" Target="../media/image73.emf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ccap.hep.ph.ic.ac.uk/trac/raw-attachment/wiki/Communication/Notes/CCAP-TN-10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68CE-D19B-A978-B2C9-956430A5A0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719" y="812006"/>
            <a:ext cx="8586061" cy="1102519"/>
          </a:xfrm>
        </p:spPr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to serve the ITRF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EDBFE-27D7-8E53-1E32-64B0EE339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719" y="1914525"/>
            <a:ext cx="8586061" cy="1314450"/>
          </a:xfrm>
        </p:spPr>
        <p:txBody>
          <a:bodyPr>
            <a:noAutofit/>
          </a:bodyPr>
          <a:lstStyle/>
          <a:p>
            <a:pPr algn="r"/>
            <a:r>
              <a:rPr lang="en-US" sz="2800" dirty="0"/>
              <a:t>Laser-hybrid Accelerator for Radiobiological Applications</a:t>
            </a:r>
            <a:br>
              <a:rPr lang="en-US" sz="2800" dirty="0"/>
            </a:br>
            <a:r>
              <a:rPr lang="en-US" sz="2800" dirty="0"/>
              <a:t>to serve the Ion Therapy Research Facility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F74EE-8FF6-7C6A-C243-FFB8689EA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839" y="3010577"/>
            <a:ext cx="3240322" cy="1822680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382805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F6A73-1BE9-E7C3-53C2-97B54B7D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design &amp; integration: Stage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1B0AEB-E45C-23D4-EBEA-C1D64615DB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6364" y="3859078"/>
            <a:ext cx="5171269" cy="1237927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900" dirty="0"/>
              <a:t>Activation study</a:t>
            </a:r>
            <a:r>
              <a:rPr lang="en-US" sz="2900" dirty="0">
                <a:sym typeface="Wingdings" pitchFamily="2" charset="2"/>
              </a:rPr>
              <a:t>:</a:t>
            </a:r>
          </a:p>
          <a:p>
            <a:r>
              <a:rPr lang="en-US" dirty="0"/>
              <a:t>Ongoing contract with TUVSUD; seek to determine:</a:t>
            </a:r>
          </a:p>
          <a:p>
            <a:pPr lvl="1"/>
            <a:r>
              <a:rPr lang="en-US" dirty="0"/>
              <a:t>Required shielding thickness and building constraints</a:t>
            </a:r>
          </a:p>
          <a:p>
            <a:pPr lvl="1"/>
            <a:r>
              <a:rPr lang="en-US" dirty="0"/>
              <a:t>Guidance on operation method</a:t>
            </a:r>
          </a:p>
          <a:p>
            <a:pPr lvl="1"/>
            <a:r>
              <a:rPr lang="en-US" dirty="0"/>
              <a:t>Guidance on material use &amp; activation</a:t>
            </a:r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7F23B-42EE-04C3-2952-23B43A90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8B5BEE-53B7-B3CB-22E1-5394C6EB2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90" y="584980"/>
            <a:ext cx="6642019" cy="31901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66BC0B-0483-9B35-6CF0-F8CD722ECC1C}"/>
              </a:ext>
            </a:extLst>
          </p:cNvPr>
          <p:cNvSpPr txBox="1"/>
          <p:nvPr/>
        </p:nvSpPr>
        <p:spPr>
          <a:xfrm>
            <a:off x="0" y="4081342"/>
            <a:ext cx="10887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T.J.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Kuo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defRPr/>
            </a:pPr>
            <a:r>
              <a:rPr lang="en-US" sz="1200" b="1" dirty="0">
                <a:solidFill>
                  <a:srgbClr val="00FFFF"/>
                </a:solidFill>
                <a:latin typeface="Arial"/>
              </a:rPr>
              <a:t>K. Long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Pasternak</a:t>
            </a:r>
          </a:p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Razak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Shields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F161D7-D677-FACD-11F2-82D5E56A4300}"/>
              </a:ext>
            </a:extLst>
          </p:cNvPr>
          <p:cNvSpPr txBox="1"/>
          <p:nvPr/>
        </p:nvSpPr>
        <p:spPr>
          <a:xfrm>
            <a:off x="7373964" y="4589173"/>
            <a:ext cx="17700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Bliss, A. </a:t>
            </a:r>
            <a:r>
              <a:rPr kumimoji="0" lang="en-US" sz="105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Goulden</a:t>
            </a: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b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Hill, H. Owen, C. Whyte</a:t>
            </a:r>
          </a:p>
        </p:txBody>
      </p:sp>
    </p:spTree>
    <p:extLst>
      <p:ext uri="{BB962C8B-B14F-4D97-AF65-F5344CB8AC3E}">
        <p14:creationId xmlns:p14="http://schemas.microsoft.com/office/powerpoint/2010/main" val="209841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034C6-C544-7E4F-B2B8-163EAF6F4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7E6AB-CC3C-28F2-99C0-9DC2ED8DB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1690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R&amp;D objectives:</a:t>
            </a:r>
          </a:p>
          <a:p>
            <a:r>
              <a:rPr lang="en-US" dirty="0"/>
              <a:t>“Full-scale” tests in conditions approaching </a:t>
            </a:r>
            <a:r>
              <a:rPr lang="en-US" dirty="0" err="1"/>
              <a:t>LhARA</a:t>
            </a:r>
            <a:r>
              <a:rPr lang="en-US" dirty="0"/>
              <a:t> specification</a:t>
            </a:r>
          </a:p>
          <a:p>
            <a:r>
              <a:rPr lang="en-US" dirty="0" err="1"/>
              <a:t>LhARA</a:t>
            </a:r>
            <a:r>
              <a:rPr lang="en-US" dirty="0"/>
              <a:t>-focused diagnostic and </a:t>
            </a:r>
            <a:r>
              <a:rPr lang="en-US" dirty="0" err="1"/>
              <a:t>targetry</a:t>
            </a:r>
            <a:r>
              <a:rPr lang="en-US" dirty="0"/>
              <a:t> development</a:t>
            </a:r>
          </a:p>
          <a:p>
            <a:r>
              <a:rPr lang="en-US" dirty="0"/>
              <a:t>High-repetition rate, automation and longevity studies </a:t>
            </a:r>
          </a:p>
          <a:p>
            <a:r>
              <a:rPr lang="en-US" dirty="0"/>
              <a:t>Accurate numerical modelling 3D simulation codes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BEF6E-D8F7-871A-BAC0-8E825681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64BB79-1955-B9AA-5D5D-9C422DDAD876}"/>
              </a:ext>
            </a:extLst>
          </p:cNvPr>
          <p:cNvSpPr txBox="1"/>
          <p:nvPr/>
        </p:nvSpPr>
        <p:spPr>
          <a:xfrm>
            <a:off x="7474857" y="1620677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PhysRevLett.90.185002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72AB35-6892-C870-6791-C75E86678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9268" y="2155139"/>
            <a:ext cx="1725207" cy="10897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B2A031-FA30-8B17-C637-D22E4E9D9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8" y="2471147"/>
            <a:ext cx="5659916" cy="263197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A82068-908B-1101-192C-61987838548B}"/>
              </a:ext>
            </a:extLst>
          </p:cNvPr>
          <p:cNvSpPr txBox="1"/>
          <p:nvPr/>
        </p:nvSpPr>
        <p:spPr>
          <a:xfrm>
            <a:off x="5816091" y="3367108"/>
            <a:ext cx="3317531" cy="166968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Realistic, 2-stage simulation on ARCHER2 using accurate “pre-plasma” profile</a:t>
            </a:r>
          </a:p>
          <a:p>
            <a:endParaRPr lang="en-US" sz="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Study proton production as a function of angle of incidence, spot size, proton-layer thickness</a:t>
            </a:r>
          </a:p>
          <a:p>
            <a:endParaRPr lang="en-US" sz="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Seek to benchmark against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906ECD-EC4B-2BD1-4723-82C0EDC62DED}"/>
              </a:ext>
            </a:extLst>
          </p:cNvPr>
          <p:cNvSpPr txBox="1"/>
          <p:nvPr/>
        </p:nvSpPr>
        <p:spPr>
          <a:xfrm>
            <a:off x="0" y="4550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Dover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9AA97-5689-D0D7-38F4-ABDE05F9D69C}"/>
              </a:ext>
            </a:extLst>
          </p:cNvPr>
          <p:cNvSpPr txBox="1"/>
          <p:nvPr/>
        </p:nvSpPr>
        <p:spPr>
          <a:xfrm>
            <a:off x="0" y="281549"/>
            <a:ext cx="9557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T.S. </a:t>
            </a:r>
            <a:r>
              <a:rPr kumimoji="0" lang="en-US" sz="105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Dascalu</a:t>
            </a:r>
            <a:endParaRPr kumimoji="0" lang="en-US" sz="105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14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553C7F-8EB6-40CF-AB60-29CAF2A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Experiments at SCAPA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EFB20D-2F5C-A87E-9BA3-D7802A1CE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31790A-7C79-C655-D284-A380C3CD8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77"/>
          <a:stretch/>
        </p:blipFill>
        <p:spPr>
          <a:xfrm>
            <a:off x="60295" y="3005203"/>
            <a:ext cx="3183412" cy="208454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44A34134-387B-50AC-F98A-A1AA5DE7B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" y="103646"/>
            <a:ext cx="3183411" cy="28387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96A779-8E00-F3F0-729D-317B3D46A956}"/>
              </a:ext>
            </a:extLst>
          </p:cNvPr>
          <p:cNvSpPr txBox="1"/>
          <p:nvPr/>
        </p:nvSpPr>
        <p:spPr>
          <a:xfrm>
            <a:off x="7931644" y="4774278"/>
            <a:ext cx="70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R. Gray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CB19E7-1D3C-2E66-AC5F-A9F197879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999" y="805662"/>
            <a:ext cx="2085614" cy="117315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2D4BC9-9364-4E06-5713-44927FB8D6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149" t="4335" r="6811" b="8669"/>
          <a:stretch/>
        </p:blipFill>
        <p:spPr>
          <a:xfrm>
            <a:off x="5468209" y="574391"/>
            <a:ext cx="3084382" cy="4242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FC98D-9AB3-1F28-04AB-F74CD7E7FC1C}"/>
              </a:ext>
            </a:extLst>
          </p:cNvPr>
          <p:cNvSpPr txBox="1"/>
          <p:nvPr/>
        </p:nvSpPr>
        <p:spPr>
          <a:xfrm>
            <a:off x="6293644" y="4334734"/>
            <a:ext cx="9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Laser energy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D106A8-64A8-B903-B2C3-32AB7160421A}"/>
              </a:ext>
            </a:extLst>
          </p:cNvPr>
          <p:cNvSpPr txBox="1"/>
          <p:nvPr/>
        </p:nvSpPr>
        <p:spPr>
          <a:xfrm>
            <a:off x="3489182" y="1978819"/>
            <a:ext cx="1561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Dover, G.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Casati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449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29D2C05-A860-921F-50D0-C56C4042B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14" y="1171094"/>
            <a:ext cx="4127772" cy="2559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CD0444-D6FC-980E-6772-CAFBE884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 source: </a:t>
            </a:r>
            <a:r>
              <a:rPr lang="en-US" sz="4000" dirty="0"/>
              <a:t>diagnostics &amp; high rep-rate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E7B62-A3D0-FDEA-C913-F8943CDF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A535D4-F69B-3CD8-2F98-2DF7F20BF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0" b="11733"/>
          <a:stretch/>
        </p:blipFill>
        <p:spPr>
          <a:xfrm>
            <a:off x="4572000" y="1129230"/>
            <a:ext cx="4522335" cy="26875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7914D1A-0450-14F3-F9E9-306E9CD9B23F}"/>
              </a:ext>
            </a:extLst>
          </p:cNvPr>
          <p:cNvSpPr txBox="1">
            <a:spLocks/>
          </p:cNvSpPr>
          <p:nvPr/>
        </p:nvSpPr>
        <p:spPr>
          <a:xfrm>
            <a:off x="0" y="642351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Diagnostics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5E1613FB-6C9C-9845-3606-4217EAC4771A}"/>
              </a:ext>
            </a:extLst>
          </p:cNvPr>
          <p:cNvSpPr txBox="1">
            <a:spLocks/>
          </p:cNvSpPr>
          <p:nvPr/>
        </p:nvSpPr>
        <p:spPr>
          <a:xfrm>
            <a:off x="4572000" y="641722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High-rep rate / longevity …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7B3DA026-B4FF-99AA-9E2A-CC56D81E4792}"/>
              </a:ext>
            </a:extLst>
          </p:cNvPr>
          <p:cNvSpPr txBox="1">
            <a:spLocks/>
          </p:cNvSpPr>
          <p:nvPr/>
        </p:nvSpPr>
        <p:spPr>
          <a:xfrm>
            <a:off x="0" y="3878472"/>
            <a:ext cx="4572000" cy="1265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Scintillators: key for high rep rate operation</a:t>
            </a:r>
          </a:p>
          <a:p>
            <a:r>
              <a:rPr lang="en-US" dirty="0"/>
              <a:t>Dedicated calibration effort led by </a:t>
            </a:r>
            <a:br>
              <a:rPr lang="en-US" dirty="0"/>
            </a:br>
            <a:r>
              <a:rPr lang="en-US" dirty="0"/>
              <a:t>N. Dover (ICL):</a:t>
            </a:r>
          </a:p>
          <a:p>
            <a:pPr lvl="1"/>
            <a:r>
              <a:rPr lang="en-US" dirty="0"/>
              <a:t>Birmingham MC40 cyclotron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E79E58-863D-8A77-B39B-0DEF4ED58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1787" y="4169410"/>
            <a:ext cx="1118562" cy="9148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CD6B68-4AA1-7578-63AC-7C3C04C6D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1827" y="3810343"/>
            <a:ext cx="3982508" cy="7039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341A0-C93D-E860-E0C1-89B1ADB99614}"/>
              </a:ext>
            </a:extLst>
          </p:cNvPr>
          <p:cNvSpPr txBox="1"/>
          <p:nvPr/>
        </p:nvSpPr>
        <p:spPr>
          <a:xfrm>
            <a:off x="5111827" y="4626846"/>
            <a:ext cx="3168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Dover, O.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Ettlinger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N. Xu, Z.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Najmudin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835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8344-80F1-73CA-2CE7-6B7EF0F34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design &amp; integration: Stage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A6921A-2A7A-F6AE-19AB-B0318EBFD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42351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Standardised</a:t>
            </a:r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TNSA source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5269F3-2110-7017-AC21-AAD4FA5C4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3070668"/>
            <a:ext cx="4572000" cy="20731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Impact: look at entrance to arc: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070731-4CD9-DD5F-6A5E-5EDC42F14B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0" y="641722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Revised Stage 1 baseline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BC66A98-F047-47BB-0D7D-516A3202C4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2000" y="3111052"/>
            <a:ext cx="4572000" cy="21306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7 Gabor lens adopted</a:t>
            </a:r>
          </a:p>
          <a:p>
            <a:r>
              <a:rPr lang="en-US" dirty="0"/>
              <a:t>Greater flexibility</a:t>
            </a:r>
          </a:p>
          <a:p>
            <a:r>
              <a:rPr lang="en-US" dirty="0"/>
              <a:t>Drifts longer:</a:t>
            </a:r>
          </a:p>
          <a:p>
            <a:pPr lvl="1"/>
            <a:r>
              <a:rPr lang="en-US" dirty="0"/>
              <a:t>Diagnostics</a:t>
            </a:r>
          </a:p>
          <a:p>
            <a:pPr lvl="1"/>
            <a:r>
              <a:rPr lang="en-US" dirty="0"/>
              <a:t>Shielding</a:t>
            </a:r>
          </a:p>
          <a:p>
            <a:r>
              <a:rPr lang="en-US" dirty="0"/>
              <a:t>Gabor lens/solenoid</a:t>
            </a:r>
            <a:br>
              <a:rPr lang="en-US" dirty="0"/>
            </a:br>
            <a:r>
              <a:rPr lang="en-US" dirty="0"/>
              <a:t>focusing equivalence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26CFD-0D62-6FA6-514C-C9C615EE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F6612A-0F98-801F-8342-6F9E0BD3A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06" y="1141038"/>
            <a:ext cx="3170428" cy="192054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F86593-9B6A-33E7-3046-32B61957C3E4}"/>
              </a:ext>
            </a:extLst>
          </p:cNvPr>
          <p:cNvSpPr txBox="1"/>
          <p:nvPr/>
        </p:nvSpPr>
        <p:spPr>
          <a:xfrm>
            <a:off x="-19350" y="513683"/>
            <a:ext cx="2319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M. </a:t>
            </a:r>
            <a:r>
              <a:rPr lang="en-US" sz="1200" b="1" dirty="0" err="1">
                <a:solidFill>
                  <a:srgbClr val="00FFFF"/>
                </a:solidFill>
                <a:latin typeface="Calibri" panose="020F0502020204030204"/>
              </a:rPr>
              <a:t>Maxouti</a:t>
            </a:r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, N. Dover, K. Long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C3BC31-4A6B-4233-0479-2001164A9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05" y="3428723"/>
            <a:ext cx="1978042" cy="13370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B96924-10FF-62E4-7CA2-5BB14E9BF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1051" y="3435936"/>
            <a:ext cx="2057884" cy="13391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1259472-F9FD-3D69-F04A-E6A70E11BC8E}"/>
              </a:ext>
            </a:extLst>
          </p:cNvPr>
          <p:cNvSpPr txBox="1"/>
          <p:nvPr/>
        </p:nvSpPr>
        <p:spPr>
          <a:xfrm>
            <a:off x="266333" y="4774815"/>
            <a:ext cx="411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Important for (e.g.) activation calculation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082D63-BA12-2A13-4745-87F9D12C71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2566" y="1141039"/>
            <a:ext cx="3091752" cy="192963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306064-9140-3B94-AB71-F40C9B95203A}"/>
              </a:ext>
            </a:extLst>
          </p:cNvPr>
          <p:cNvCxnSpPr/>
          <p:nvPr/>
        </p:nvCxnSpPr>
        <p:spPr>
          <a:xfrm>
            <a:off x="1307162" y="4002461"/>
            <a:ext cx="0" cy="43452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76307B-3FCC-B94A-8104-BC9CBE0D2EB4}"/>
              </a:ext>
            </a:extLst>
          </p:cNvPr>
          <p:cNvCxnSpPr/>
          <p:nvPr/>
        </p:nvCxnSpPr>
        <p:spPr>
          <a:xfrm>
            <a:off x="1557753" y="4002461"/>
            <a:ext cx="0" cy="43452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0E5076-142E-F607-E203-6E74EE30331E}"/>
              </a:ext>
            </a:extLst>
          </p:cNvPr>
          <p:cNvSpPr txBox="1"/>
          <p:nvPr/>
        </p:nvSpPr>
        <p:spPr>
          <a:xfrm>
            <a:off x="944629" y="3655660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Momentum</a:t>
            </a:r>
            <a:b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000" b="1" dirty="0">
                <a:solidFill>
                  <a:schemeClr val="accent2">
                    <a:lumMod val="75000"/>
                  </a:schemeClr>
                </a:solidFill>
              </a:rPr>
              <a:t>selection in arc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62115FE-E3C4-ED67-41FD-81DF494BB7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4" t="52307" r="66379" b="1387"/>
          <a:stretch/>
        </p:blipFill>
        <p:spPr>
          <a:xfrm>
            <a:off x="7044189" y="3132391"/>
            <a:ext cx="1155182" cy="10084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D0AC5D-64EE-760C-34F5-B45375202B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91" t="52588" r="66582" b="1107"/>
          <a:stretch/>
        </p:blipFill>
        <p:spPr>
          <a:xfrm>
            <a:off x="7953440" y="4102205"/>
            <a:ext cx="1155182" cy="100841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5D25C4C-F751-6383-F38A-F25422FD0658}"/>
              </a:ext>
            </a:extLst>
          </p:cNvPr>
          <p:cNvSpPr txBox="1"/>
          <p:nvPr/>
        </p:nvSpPr>
        <p:spPr>
          <a:xfrm>
            <a:off x="8467100" y="3113380"/>
            <a:ext cx="540533" cy="4308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Gabor</a:t>
            </a:r>
            <a:br>
              <a:rPr lang="en-US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lenses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C80D8CF-BA7F-66ED-46EC-F8AAA2BACA0D}"/>
              </a:ext>
            </a:extLst>
          </p:cNvPr>
          <p:cNvCxnSpPr>
            <a:stCxn id="24" idx="1"/>
          </p:cNvCxnSpPr>
          <p:nvPr/>
        </p:nvCxnSpPr>
        <p:spPr>
          <a:xfrm flipH="1">
            <a:off x="8070040" y="3328824"/>
            <a:ext cx="397060" cy="5261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EADC086-C1D7-7220-B866-B58E3B63C319}"/>
              </a:ext>
            </a:extLst>
          </p:cNvPr>
          <p:cNvSpPr txBox="1"/>
          <p:nvPr/>
        </p:nvSpPr>
        <p:spPr>
          <a:xfrm>
            <a:off x="8375729" y="3835618"/>
            <a:ext cx="732893" cy="26161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Solenoids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45C80-8651-8673-1CC3-6DAB81F02F29}"/>
              </a:ext>
            </a:extLst>
          </p:cNvPr>
          <p:cNvSpPr txBox="1"/>
          <p:nvPr/>
        </p:nvSpPr>
        <p:spPr>
          <a:xfrm>
            <a:off x="6824249" y="533449"/>
            <a:ext cx="2319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W. Shields, J. Pasternak, K. Long</a:t>
            </a:r>
          </a:p>
        </p:txBody>
      </p:sp>
    </p:spTree>
    <p:extLst>
      <p:ext uri="{BB962C8B-B14F-4D97-AF65-F5344CB8AC3E}">
        <p14:creationId xmlns:p14="http://schemas.microsoft.com/office/powerpoint/2010/main" val="179769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0E5B1-73B6-8153-D136-343183B6D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capture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D817D-585A-4B4B-4879-E416A01FB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Key issues:</a:t>
            </a:r>
          </a:p>
          <a:p>
            <a:pPr lvl="1"/>
            <a:r>
              <a:rPr lang="en-US" dirty="0"/>
              <a:t>Electron density, plasma stability</a:t>
            </a:r>
          </a:p>
          <a:p>
            <a:r>
              <a:rPr lang="en-US" dirty="0"/>
              <a:t>Measurements on Penning-</a:t>
            </a:r>
            <a:r>
              <a:rPr lang="en-US" dirty="0" err="1"/>
              <a:t>Malmberg</a:t>
            </a:r>
            <a:r>
              <a:rPr lang="en-US" dirty="0"/>
              <a:t> trap at Swansea University</a:t>
            </a:r>
          </a:p>
          <a:p>
            <a:pPr lvl="1"/>
            <a:r>
              <a:rPr lang="en-US" dirty="0"/>
              <a:t>“Moving potential well” capture</a:t>
            </a:r>
          </a:p>
          <a:p>
            <a:pPr lvl="1"/>
            <a:r>
              <a:rPr lang="en-US" dirty="0"/>
              <a:t>“Rotating wall” to “spin-up” plasma to gain stability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Ongoing campaign:</a:t>
            </a:r>
          </a:p>
          <a:p>
            <a:pPr lvl="1"/>
            <a:r>
              <a:rPr lang="en-US" dirty="0"/>
              <a:t>Already significant increase in hold time and plasma density</a:t>
            </a:r>
          </a:p>
          <a:p>
            <a:pPr lvl="1"/>
            <a:r>
              <a:rPr lang="en-US" dirty="0"/>
              <a:t>Next steps:</a:t>
            </a:r>
          </a:p>
          <a:p>
            <a:pPr lvl="2"/>
            <a:r>
              <a:rPr lang="en-US" dirty="0"/>
              <a:t>Improved diagnostics</a:t>
            </a:r>
          </a:p>
          <a:p>
            <a:pPr lvl="2"/>
            <a:r>
              <a:rPr lang="en-US" dirty="0"/>
              <a:t>Numerical analysis to interpret and </a:t>
            </a:r>
            <a:r>
              <a:rPr lang="en-US" dirty="0" err="1"/>
              <a:t>optimise</a:t>
            </a:r>
            <a:r>
              <a:rPr lang="en-US" dirty="0"/>
              <a:t>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5984E-B57A-DD9D-5A7D-0AC0E70EE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8EA397-0AC7-2C3F-EFC6-571B9A066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271" y="1872997"/>
            <a:ext cx="2952521" cy="19721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DCAE42-7B6F-4E47-EF29-A1F4541DE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33" y="1870453"/>
            <a:ext cx="3374298" cy="197469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5B5A43-73CB-EA44-3733-BE4A7F71B7E2}"/>
              </a:ext>
            </a:extLst>
          </p:cNvPr>
          <p:cNvSpPr txBox="1"/>
          <p:nvPr/>
        </p:nvSpPr>
        <p:spPr>
          <a:xfrm>
            <a:off x="0" y="-4609"/>
            <a:ext cx="2319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/>
              </a:rPr>
              <a:t>P. 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/>
              </a:rPr>
              <a:t>Ruksasakchia</a:t>
            </a:r>
            <a:r>
              <a:rPr lang="en-US" sz="1100" dirty="0">
                <a:solidFill>
                  <a:schemeClr val="bg1"/>
                </a:solidFill>
                <a:latin typeface="Calibri" panose="020F0502020204030204"/>
              </a:rPr>
              <a:t>, A. Isaac, S. Eriksson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B6BF2-C0CA-7FEB-774A-468F1A6EAA4E}"/>
              </a:ext>
            </a:extLst>
          </p:cNvPr>
          <p:cNvSpPr txBox="1"/>
          <p:nvPr/>
        </p:nvSpPr>
        <p:spPr>
          <a:xfrm>
            <a:off x="6652414" y="4417711"/>
            <a:ext cx="249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Future plan: </a:t>
            </a:r>
            <a:b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</a:br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K. Long, C. Dyson (PhD from Oct24)</a:t>
            </a:r>
          </a:p>
        </p:txBody>
      </p:sp>
    </p:spTree>
    <p:extLst>
      <p:ext uri="{BB962C8B-B14F-4D97-AF65-F5344CB8AC3E}">
        <p14:creationId xmlns:p14="http://schemas.microsoft.com/office/powerpoint/2010/main" val="1812010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real-time dose </a:t>
            </a:r>
            <a:r>
              <a:rPr lang="en-US" dirty="0" err="1"/>
              <a:t>measurment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A2DB97-6667-B6B0-2AED-4586E093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521" y="3267780"/>
            <a:ext cx="2158789" cy="1662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1BBCD7-E03C-7ED1-B730-0ECD09F4F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5" y="656738"/>
            <a:ext cx="4888199" cy="21673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08559-A1EF-7FB4-30A7-D27650DF5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2" y="2893998"/>
            <a:ext cx="4886072" cy="21021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E469A-BFCE-7D3D-432E-DAC9D3A68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6859" y="656738"/>
            <a:ext cx="4084115" cy="246654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23A3DA-13B4-08AA-DC9C-D0CFDE9A01AF}"/>
              </a:ext>
            </a:extLst>
          </p:cNvPr>
          <p:cNvSpPr txBox="1"/>
          <p:nvPr/>
        </p:nvSpPr>
        <p:spPr>
          <a:xfrm>
            <a:off x="8188688" y="3406439"/>
            <a:ext cx="9553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FFFF"/>
                </a:solidFill>
                <a:latin typeface="Calibri" panose="020F0502020204030204"/>
              </a:rPr>
              <a:t>M. </a:t>
            </a:r>
            <a:r>
              <a:rPr lang="en-US" sz="1200" b="1" u="sng" dirty="0" err="1">
                <a:solidFill>
                  <a:srgbClr val="00FFFF"/>
                </a:solidFill>
                <a:latin typeface="Calibri" panose="020F0502020204030204"/>
              </a:rPr>
              <a:t>Maxouti</a:t>
            </a:r>
            <a:r>
              <a:rPr lang="en-US" sz="1200" b="1" u="sng" dirty="0">
                <a:solidFill>
                  <a:srgbClr val="00FFFF"/>
                </a:solidFill>
                <a:latin typeface="Calibri" panose="020F0502020204030204"/>
              </a:rPr>
              <a:t>, 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C. Bird,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O. Jeremy,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K. </a:t>
            </a:r>
            <a:r>
              <a:rPr lang="en-US" sz="1200" b="1" dirty="0" err="1">
                <a:solidFill>
                  <a:srgbClr val="00FFFF"/>
                </a:solidFill>
                <a:latin typeface="Calibri" panose="020F0502020204030204"/>
              </a:rPr>
              <a:t>Ladhams</a:t>
            </a:r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K. Long,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D. </a:t>
            </a:r>
            <a:r>
              <a:rPr lang="en-US" sz="1200" b="1" dirty="0" err="1">
                <a:solidFill>
                  <a:srgbClr val="00FFFF"/>
                </a:solidFill>
                <a:latin typeface="Calibri" panose="020F0502020204030204"/>
              </a:rPr>
              <a:t>Nardini</a:t>
            </a:r>
            <a:endParaRPr lang="en-US" sz="1200" b="1" dirty="0">
              <a:solidFill>
                <a:srgbClr val="00FFFF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06D143-E080-8854-659D-460C57D6B34C}"/>
              </a:ext>
            </a:extLst>
          </p:cNvPr>
          <p:cNvSpPr txBox="1"/>
          <p:nvPr/>
        </p:nvSpPr>
        <p:spPr>
          <a:xfrm>
            <a:off x="5156529" y="4902452"/>
            <a:ext cx="2319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anose="020F0502020204030204"/>
              </a:rPr>
              <a:t>B. Cox, J. Bamber</a:t>
            </a:r>
          </a:p>
        </p:txBody>
      </p:sp>
    </p:spTree>
    <p:extLst>
      <p:ext uri="{BB962C8B-B14F-4D97-AF65-F5344CB8AC3E}">
        <p14:creationId xmlns:p14="http://schemas.microsoft.com/office/powerpoint/2010/main" val="623640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real-time dose </a:t>
            </a:r>
            <a:r>
              <a:rPr lang="en-US" dirty="0" err="1"/>
              <a:t>measurment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6F4A6F-62F0-5440-17AE-78EA40C31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623" y="662029"/>
            <a:ext cx="6860754" cy="23773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0673A4-E7AE-BAB9-DC9A-0CBCD584B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5515" y="3095397"/>
            <a:ext cx="4252970" cy="19909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CBFC1E-0431-A28A-E87A-D29F4B6A3050}"/>
              </a:ext>
            </a:extLst>
          </p:cNvPr>
          <p:cNvSpPr txBox="1"/>
          <p:nvPr/>
        </p:nvSpPr>
        <p:spPr>
          <a:xfrm>
            <a:off x="8133456" y="1068819"/>
            <a:ext cx="9553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FFFF"/>
                </a:solidFill>
                <a:latin typeface="Calibri" panose="020F0502020204030204"/>
              </a:rPr>
              <a:t>M. </a:t>
            </a:r>
            <a:r>
              <a:rPr lang="en-US" sz="1200" b="1" u="sng" dirty="0" err="1">
                <a:solidFill>
                  <a:srgbClr val="00FFFF"/>
                </a:solidFill>
                <a:latin typeface="Calibri" panose="020F0502020204030204"/>
              </a:rPr>
              <a:t>Maxouti</a:t>
            </a:r>
            <a:r>
              <a:rPr lang="en-US" sz="1200" b="1" u="sng" dirty="0">
                <a:solidFill>
                  <a:srgbClr val="00FFFF"/>
                </a:solidFill>
                <a:latin typeface="Calibri" panose="020F0502020204030204"/>
              </a:rPr>
              <a:t>, 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C. Bird,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O. Jeremy,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K. </a:t>
            </a:r>
            <a:r>
              <a:rPr lang="en-US" sz="1200" b="1" dirty="0" err="1">
                <a:solidFill>
                  <a:srgbClr val="00FFFF"/>
                </a:solidFill>
                <a:latin typeface="Calibri" panose="020F0502020204030204"/>
              </a:rPr>
              <a:t>Ladhams</a:t>
            </a:r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K. Long,</a:t>
            </a:r>
          </a:p>
          <a:p>
            <a:r>
              <a:rPr lang="en-US" sz="1200" b="1" dirty="0">
                <a:solidFill>
                  <a:srgbClr val="00FFFF"/>
                </a:solidFill>
                <a:latin typeface="Calibri" panose="020F0502020204030204"/>
              </a:rPr>
              <a:t>D. </a:t>
            </a:r>
            <a:r>
              <a:rPr lang="en-US" sz="1200" b="1" dirty="0" err="1">
                <a:solidFill>
                  <a:srgbClr val="00FFFF"/>
                </a:solidFill>
                <a:latin typeface="Calibri" panose="020F0502020204030204"/>
              </a:rPr>
              <a:t>Nardini</a:t>
            </a:r>
            <a:endParaRPr lang="en-US" sz="1200" b="1" dirty="0">
              <a:solidFill>
                <a:srgbClr val="00FFFF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483E95-FD98-6B4B-8D38-C776D5A49890}"/>
              </a:ext>
            </a:extLst>
          </p:cNvPr>
          <p:cNvSpPr txBox="1"/>
          <p:nvPr/>
        </p:nvSpPr>
        <p:spPr>
          <a:xfrm>
            <a:off x="6769017" y="4712613"/>
            <a:ext cx="2319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>
                <a:solidFill>
                  <a:schemeClr val="bg1"/>
                </a:solidFill>
                <a:latin typeface="Calibri" panose="020F0502020204030204"/>
              </a:rPr>
              <a:t>P. Hobson,</a:t>
            </a:r>
          </a:p>
          <a:p>
            <a:r>
              <a:rPr lang="en-US" sz="1100" dirty="0">
                <a:solidFill>
                  <a:schemeClr val="bg1"/>
                </a:solidFill>
                <a:latin typeface="Calibri" panose="020F0502020204030204"/>
              </a:rPr>
              <a:t>B. Cox, J. Bamber</a:t>
            </a:r>
          </a:p>
        </p:txBody>
      </p:sp>
    </p:spTree>
    <p:extLst>
      <p:ext uri="{BB962C8B-B14F-4D97-AF65-F5344CB8AC3E}">
        <p14:creationId xmlns:p14="http://schemas.microsoft.com/office/powerpoint/2010/main" val="2797898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8344-80F1-73CA-2CE7-6B7EF0F34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Stage 2: injection &amp; FFA magnet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A6921A-2A7A-F6AE-19AB-B0318EBFD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42351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Injection-line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070731-4CD9-DD5F-6A5E-5EDC42F14B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0" y="636214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FFA 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26CFD-0D62-6FA6-514C-C9C615EE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10FECA8-FE8E-3441-FA43-74610C97C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23" y="1123027"/>
            <a:ext cx="3873500" cy="1943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2A952C2E-4EE8-FE74-4AE9-D21F1A8B00E7}"/>
              </a:ext>
            </a:extLst>
          </p:cNvPr>
          <p:cNvSpPr txBox="1">
            <a:spLocks/>
          </p:cNvSpPr>
          <p:nvPr/>
        </p:nvSpPr>
        <p:spPr>
          <a:xfrm>
            <a:off x="98010" y="3089443"/>
            <a:ext cx="4572000" cy="2130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Resign revision </a:t>
            </a:r>
            <a:r>
              <a:rPr lang="en-US" dirty="0" err="1"/>
              <a:t>encorporates</a:t>
            </a:r>
            <a:r>
              <a:rPr lang="en-US" dirty="0"/>
              <a:t>:</a:t>
            </a:r>
          </a:p>
          <a:p>
            <a:r>
              <a:rPr lang="en-US" dirty="0"/>
              <a:t>Shielding, collimation &amp; diagnostics</a:t>
            </a:r>
          </a:p>
          <a:p>
            <a:r>
              <a:rPr lang="en-US" dirty="0"/>
              <a:t>Continued design effort:</a:t>
            </a:r>
          </a:p>
          <a:p>
            <a:pPr lvl="1"/>
            <a:r>
              <a:rPr lang="en-US" dirty="0"/>
              <a:t>Match to FFA cell requirements</a:t>
            </a:r>
          </a:p>
          <a:p>
            <a:pPr lvl="1"/>
            <a:r>
              <a:rPr lang="en-US" dirty="0"/>
              <a:t>Study &amp; mitigate space charge</a:t>
            </a:r>
          </a:p>
          <a:p>
            <a:r>
              <a:rPr lang="en-US" dirty="0"/>
              <a:t>BDSIM model now synced with accommodates:</a:t>
            </a:r>
          </a:p>
          <a:p>
            <a:pPr lvl="1"/>
            <a:r>
              <a:rPr lang="en-US" dirty="0"/>
              <a:t>Vacuum valves, diagnostics, shielding shutters,</a:t>
            </a:r>
            <a:br>
              <a:rPr lang="en-US" dirty="0"/>
            </a:br>
            <a:r>
              <a:rPr lang="en-US" dirty="0"/>
              <a:t>correctors …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46CD0B6-E365-44CC-3720-1B8D06253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098" y="1123027"/>
            <a:ext cx="2969804" cy="1943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9A2E5A9-62F0-0525-BE78-3CC82FD70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098" y="3354894"/>
            <a:ext cx="2969804" cy="15343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23A318-2C21-2D98-92AF-5B19AF1DC812}"/>
              </a:ext>
            </a:extLst>
          </p:cNvPr>
          <p:cNvSpPr txBox="1"/>
          <p:nvPr/>
        </p:nvSpPr>
        <p:spPr>
          <a:xfrm>
            <a:off x="4307212" y="563098"/>
            <a:ext cx="10887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T.J.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Kuo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defRPr/>
            </a:pPr>
            <a:r>
              <a:rPr lang="en-US" sz="1200" b="1" dirty="0">
                <a:solidFill>
                  <a:srgbClr val="00FFFF"/>
                </a:solidFill>
                <a:latin typeface="Arial"/>
              </a:rPr>
              <a:t>K. Long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Pasternak</a:t>
            </a:r>
          </a:p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Razak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Shields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F2B535-277C-1FF7-B38D-EC6F4C3E6127}"/>
              </a:ext>
            </a:extLst>
          </p:cNvPr>
          <p:cNvSpPr txBox="1"/>
          <p:nvPr/>
        </p:nvSpPr>
        <p:spPr>
          <a:xfrm>
            <a:off x="5395972" y="4907663"/>
            <a:ext cx="34227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Bliss, A. </a:t>
            </a:r>
            <a:r>
              <a:rPr kumimoji="0" lang="en-US" sz="9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Goulden</a:t>
            </a: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C. Hill, J.B. Lagrange,</a:t>
            </a:r>
            <a:r>
              <a:rPr lang="en-US" sz="900" dirty="0">
                <a:solidFill>
                  <a:schemeClr val="bg1"/>
                </a:solidFill>
                <a:latin typeface="Arial"/>
              </a:rPr>
              <a:t> </a:t>
            </a: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H. Owen, C. Whyte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9A2F7-F55C-CB02-F0E1-BE3F4C9DACD6}"/>
              </a:ext>
            </a:extLst>
          </p:cNvPr>
          <p:cNvSpPr txBox="1"/>
          <p:nvPr/>
        </p:nvSpPr>
        <p:spPr>
          <a:xfrm>
            <a:off x="5048909" y="3032779"/>
            <a:ext cx="3758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8000"/>
                </a:solidFill>
              </a:rPr>
              <a:t>Emerging collaboration with ISIS u/g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A1EDA7-9959-71C5-E507-646C1793A452}"/>
              </a:ext>
            </a:extLst>
          </p:cNvPr>
          <p:cNvSpPr txBox="1"/>
          <p:nvPr/>
        </p:nvSpPr>
        <p:spPr>
          <a:xfrm>
            <a:off x="7586642" y="2728847"/>
            <a:ext cx="743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FFFF"/>
                </a:solidFill>
              </a:rPr>
              <a:t>T.J. </a:t>
            </a:r>
            <a:r>
              <a:rPr lang="en-US" sz="1400" b="1" dirty="0" err="1">
                <a:solidFill>
                  <a:srgbClr val="00FFFF"/>
                </a:solidFill>
              </a:rPr>
              <a:t>Kuo</a:t>
            </a:r>
            <a:endParaRPr lang="en-US" sz="1400" b="1" dirty="0">
              <a:solidFill>
                <a:srgbClr val="00FF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E842FD-EA0B-B6FA-4D1D-FC6CA703AA02}"/>
              </a:ext>
            </a:extLst>
          </p:cNvPr>
          <p:cNvSpPr txBox="1"/>
          <p:nvPr/>
        </p:nvSpPr>
        <p:spPr>
          <a:xfrm>
            <a:off x="5546033" y="4098846"/>
            <a:ext cx="743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FFFF"/>
                </a:solidFill>
              </a:rPr>
              <a:t>T.J. </a:t>
            </a:r>
            <a:r>
              <a:rPr lang="en-US" sz="1400" b="1" dirty="0" err="1">
                <a:solidFill>
                  <a:srgbClr val="00FFFF"/>
                </a:solidFill>
              </a:rPr>
              <a:t>Kuo</a:t>
            </a:r>
            <a:endParaRPr lang="en-US" sz="1400" b="1" dirty="0">
              <a:solidFill>
                <a:srgbClr val="00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AADA7C-5505-99C7-EA97-AB817224B76D}"/>
              </a:ext>
            </a:extLst>
          </p:cNvPr>
          <p:cNvSpPr txBox="1"/>
          <p:nvPr/>
        </p:nvSpPr>
        <p:spPr>
          <a:xfrm>
            <a:off x="1059659" y="1378378"/>
            <a:ext cx="1918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FFFF"/>
                </a:solidFill>
              </a:rPr>
              <a:t>J. Pasternak, W. Shields</a:t>
            </a:r>
          </a:p>
        </p:txBody>
      </p:sp>
    </p:spTree>
    <p:extLst>
      <p:ext uri="{BB962C8B-B14F-4D97-AF65-F5344CB8AC3E}">
        <p14:creationId xmlns:p14="http://schemas.microsoft.com/office/powerpoint/2010/main" val="3140432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4CDEA96-6775-304F-DDDF-9B93D6ABB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consultation &amp; end-station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173127F-E161-C706-0136-6B414D153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Peer-group consultation: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Stage 1 </a:t>
            </a:r>
            <a:r>
              <a:rPr lang="en-US" i="1" dirty="0"/>
              <a:t>in vitro </a:t>
            </a:r>
            <a:r>
              <a:rPr lang="en-US" dirty="0"/>
              <a:t>&amp; 2 </a:t>
            </a:r>
            <a:r>
              <a:rPr lang="en-US" i="1" dirty="0"/>
              <a:t>in vivo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Focus on Stage 1 </a:t>
            </a:r>
            <a:r>
              <a:rPr lang="en-US" i="1" dirty="0"/>
              <a:t>in vitro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Focus on Stage 2 </a:t>
            </a:r>
            <a:r>
              <a:rPr lang="en-US" i="1" dirty="0"/>
              <a:t>in vivo</a:t>
            </a:r>
          </a:p>
          <a:p>
            <a:pPr marL="571500" indent="-514350"/>
            <a:r>
              <a:rPr lang="en-US" dirty="0"/>
              <a:t>Beam-line diagnostics:</a:t>
            </a:r>
          </a:p>
          <a:p>
            <a:pPr marL="971550" lvl="1" indent="-514350"/>
            <a:r>
              <a:rPr lang="en-US" dirty="0"/>
              <a:t>Gas-jet (Liverpool): tested at DCF</a:t>
            </a:r>
          </a:p>
          <a:p>
            <a:pPr marL="571500" indent="-514350"/>
            <a:r>
              <a:rPr lang="en-US" dirty="0"/>
              <a:t>Seek increasing engagement with more novel techniques:</a:t>
            </a:r>
          </a:p>
          <a:p>
            <a:pPr marL="971550" lvl="1" indent="-514350"/>
            <a:r>
              <a:rPr lang="en-US" dirty="0"/>
              <a:t>Initiated “ART” meeting series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192F9-345B-1FE3-DC38-F294AE31D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4FC9DF2-5B87-DABF-0FA4-FFBB975B0C81}"/>
              </a:ext>
            </a:extLst>
          </p:cNvPr>
          <p:cNvSpPr/>
          <p:nvPr/>
        </p:nvSpPr>
        <p:spPr>
          <a:xfrm>
            <a:off x="5371139" y="814508"/>
            <a:ext cx="3596128" cy="16136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Conclusions and </a:t>
            </a:r>
            <a:br>
              <a:rPr lang="en-US" dirty="0"/>
            </a:br>
            <a:r>
              <a:rPr lang="en-US" dirty="0"/>
              <a:t>recommendations documented at:</a:t>
            </a:r>
          </a:p>
          <a:p>
            <a:pPr algn="ctr"/>
            <a:r>
              <a:rPr lang="en-US" sz="1050" dirty="0">
                <a:hlinkClick r:id="rId2"/>
              </a:rPr>
              <a:t>https://ccap.hep.ph.ic.ac.uk/trac/browser/LhARA/Governance/ProjectManagementBoard/LhARA-Gov-PMB-2023-04</a:t>
            </a:r>
            <a:endParaRPr lang="en-US" sz="1050" dirty="0"/>
          </a:p>
          <a:p>
            <a:pPr algn="ctr"/>
            <a:r>
              <a:rPr lang="en-US" dirty="0"/>
              <a:t>to  be updated!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8A9818-D591-3B66-086C-8A79FC414269}"/>
              </a:ext>
            </a:extLst>
          </p:cNvPr>
          <p:cNvSpPr txBox="1"/>
          <p:nvPr/>
        </p:nvSpPr>
        <p:spPr>
          <a:xfrm>
            <a:off x="6599885" y="4912668"/>
            <a:ext cx="1967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Kumar, R. McLauchlan, T. Price</a:t>
            </a:r>
          </a:p>
        </p:txBody>
      </p:sp>
    </p:spTree>
    <p:extLst>
      <p:ext uri="{BB962C8B-B14F-4D97-AF65-F5344CB8AC3E}">
        <p14:creationId xmlns:p14="http://schemas.microsoft.com/office/powerpoint/2010/main" val="346822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603197" y="3169137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D3FCED29-5C20-533D-8EFB-58C31CB58160}"/>
              </a:ext>
            </a:extLst>
          </p:cNvPr>
          <p:cNvSpPr/>
          <p:nvPr/>
        </p:nvSpPr>
        <p:spPr>
          <a:xfrm>
            <a:off x="610596" y="3669371"/>
            <a:ext cx="7930207" cy="83235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712099" y="784598"/>
            <a:ext cx="7719802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</a:t>
            </a: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mission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425" y="3073452"/>
            <a:ext cx="2027150" cy="683148"/>
          </a:xfrm>
          <a:prstGeom prst="rect">
            <a:avLst/>
          </a:prstGeom>
          <a:ln>
            <a:noFill/>
          </a:ln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7214C34C-89DF-7264-5F7B-13D4CB679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49" y="3881729"/>
            <a:ext cx="2295330" cy="58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A80F8D-E2E4-DFF9-F802-348093383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867" y="3925035"/>
            <a:ext cx="1769889" cy="596451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54E996-AB7A-28D3-D571-6A4362CB3958}"/>
              </a:ext>
            </a:extLst>
          </p:cNvPr>
          <p:cNvSpPr txBox="1"/>
          <p:nvPr/>
        </p:nvSpPr>
        <p:spPr>
          <a:xfrm>
            <a:off x="6107563" y="3681646"/>
            <a:ext cx="917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</a:rPr>
              <a:t>ITRF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5316D8-0FD0-7F9D-2538-A2E9EEEBC846}"/>
              </a:ext>
            </a:extLst>
          </p:cNvPr>
          <p:cNvSpPr txBox="1"/>
          <p:nvPr/>
        </p:nvSpPr>
        <p:spPr>
          <a:xfrm>
            <a:off x="6910310" y="3681647"/>
            <a:ext cx="360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DFA8B7-F648-9976-AA22-BB076C2BE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C4C149-53E1-60AF-AACD-7C3D5AC72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6" y="79829"/>
            <a:ext cx="3851150" cy="498384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8D55F9-1C45-8A41-E580-0491DB307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16" y="1478366"/>
            <a:ext cx="5701426" cy="11829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97F8AF-F915-4909-82EA-1575BFF6F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15" y="2958554"/>
            <a:ext cx="5701427" cy="7892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C421F2-4634-AA14-4FA7-7DB3B3304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8687" y="3804217"/>
            <a:ext cx="3693886" cy="13175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446D9F-374B-AB16-5B35-42A4B157BB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8247" y="148927"/>
            <a:ext cx="5699338" cy="10321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7639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6456-C038-8D67-2CF8-C1C2CEA9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PA2 proposal to STFC Visions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BFF98-8066-40BB-EBD0-3F9C9FCF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4116" y="480060"/>
            <a:ext cx="5719884" cy="46558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Broad support </a:t>
            </a:r>
          </a:p>
          <a:p>
            <a:pPr lvl="1"/>
            <a:r>
              <a:rPr lang="en-US" dirty="0"/>
              <a:t>High impact potential</a:t>
            </a:r>
          </a:p>
          <a:p>
            <a:pPr lvl="1"/>
            <a:r>
              <a:rPr lang="en-US" dirty="0"/>
              <a:t>Could deliver step change</a:t>
            </a:r>
          </a:p>
          <a:p>
            <a:pPr lvl="1"/>
            <a:r>
              <a:rPr lang="en-US" dirty="0"/>
              <a:t>Potential for broad reach</a:t>
            </a:r>
          </a:p>
          <a:p>
            <a:pPr lvl="1"/>
            <a:r>
              <a:rPr lang="en-US" dirty="0"/>
              <a:t>Ambitious</a:t>
            </a:r>
          </a:p>
          <a:p>
            <a:pPr lvl="2"/>
            <a:endParaRPr lang="en-US" dirty="0"/>
          </a:p>
          <a:p>
            <a:r>
              <a:rPr lang="en-US" dirty="0"/>
              <a:t>But not selected</a:t>
            </a:r>
          </a:p>
          <a:p>
            <a:pPr lvl="1"/>
            <a:r>
              <a:rPr lang="en-US" dirty="0"/>
              <a:t>Fit with international landscape unclear</a:t>
            </a:r>
          </a:p>
          <a:p>
            <a:pPr lvl="1"/>
            <a:r>
              <a:rPr lang="en-US" dirty="0"/>
              <a:t>Potential for target community unclear</a:t>
            </a:r>
          </a:p>
          <a:p>
            <a:pPr lvl="1"/>
            <a:r>
              <a:rPr lang="en-US" dirty="0"/>
              <a:t>Progress of first preliminary activity unclear (but only 9 months into 2 year project when written)</a:t>
            </a:r>
          </a:p>
          <a:p>
            <a:pPr lvl="2"/>
            <a:endParaRPr lang="en-US" dirty="0"/>
          </a:p>
          <a:p>
            <a:r>
              <a:rPr lang="en-US" dirty="0"/>
              <a:t>Now seeking access to bridging funds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E4CC867-9506-BBDD-14CC-61B79B7C5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88" y="480060"/>
            <a:ext cx="3237941" cy="458209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FF2D80-B4D8-D85A-78E6-9BC8EAA27B37}"/>
              </a:ext>
            </a:extLst>
          </p:cNvPr>
          <p:cNvSpPr/>
          <p:nvPr/>
        </p:nvSpPr>
        <p:spPr>
          <a:xfrm>
            <a:off x="3424116" y="2334803"/>
            <a:ext cx="5568341" cy="20728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075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Structuring the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82614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Biology/proof-of-principle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programme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R&amp;D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programme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to address key project risks</a:t>
            </a: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Strategic partnerships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2E0514-E291-960A-3FED-544E2653A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364" y="2606297"/>
            <a:ext cx="6763272" cy="23426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434" y="38101"/>
            <a:ext cx="4261584" cy="1884005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133350" indent="-133350"/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marL="357188" lvl="1" indent="-168275"/>
            <a:r>
              <a:rPr lang="en-US" dirty="0"/>
              <a:t>At existing facilities:</a:t>
            </a:r>
          </a:p>
          <a:p>
            <a:pPr marL="490538" lvl="2" indent="-107950"/>
            <a:r>
              <a:rPr lang="en-US" dirty="0"/>
              <a:t>Novel (e.g. laser driven)</a:t>
            </a:r>
          </a:p>
          <a:p>
            <a:pPr marL="490538" lvl="2" indent="-107950"/>
            <a:r>
              <a:rPr lang="en-US" dirty="0"/>
              <a:t>Conventional</a:t>
            </a:r>
          </a:p>
          <a:p>
            <a:pPr marL="133350" indent="-133350"/>
            <a:r>
              <a:rPr lang="en-US" dirty="0" err="1"/>
              <a:t>LhARA</a:t>
            </a:r>
            <a:r>
              <a:rPr lang="en-US" dirty="0"/>
              <a:t> proof-of-principle experiment:</a:t>
            </a:r>
          </a:p>
          <a:p>
            <a:pPr marL="357188" lvl="1" indent="-168275"/>
            <a:r>
              <a:rPr lang="en-US" dirty="0"/>
              <a:t>CW: “… include as many of key </a:t>
            </a:r>
            <a:r>
              <a:rPr lang="en-US" dirty="0" err="1"/>
              <a:t>LhARA</a:t>
            </a:r>
            <a:r>
              <a:rPr lang="en-US" dirty="0"/>
              <a:t> elements as possible …”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718" y="26124"/>
            <a:ext cx="5397591" cy="9798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268BDF-B91E-F6AA-65A9-20DE528083D0}"/>
              </a:ext>
            </a:extLst>
          </p:cNvPr>
          <p:cNvSpPr txBox="1"/>
          <p:nvPr/>
        </p:nvSpPr>
        <p:spPr>
          <a:xfrm>
            <a:off x="5875523" y="910026"/>
            <a:ext cx="323999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4">
                    <a:lumMod val="50000"/>
                  </a:schemeClr>
                </a:solidFill>
              </a:rPr>
              <a:t>“WP7”, led by J. Parsons</a:t>
            </a:r>
          </a:p>
          <a:p>
            <a:r>
              <a:rPr lang="en-US" sz="900" b="1" dirty="0">
                <a:solidFill>
                  <a:schemeClr val="accent4">
                    <a:lumMod val="50000"/>
                  </a:schemeClr>
                </a:solidFill>
              </a:rPr>
              <a:t>       Increasingly import aspect of the </a:t>
            </a:r>
            <a:r>
              <a:rPr lang="en-US" sz="900" b="1" dirty="0" err="1">
                <a:solidFill>
                  <a:schemeClr val="accent4">
                    <a:lumMod val="50000"/>
                  </a:schemeClr>
                </a:solidFill>
              </a:rPr>
              <a:t>programme</a:t>
            </a:r>
            <a:r>
              <a:rPr lang="en-US" sz="900" b="1" dirty="0">
                <a:solidFill>
                  <a:schemeClr val="accent4">
                    <a:lumMod val="50000"/>
                  </a:schemeClr>
                </a:solidFill>
              </a:rPr>
              <a:t> going forward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6A60CC-E89C-1EDC-C1F3-242C73571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562" y="1345244"/>
            <a:ext cx="2541623" cy="373604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C2D78A-85DC-03A2-65E7-520CEC3F5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772" y="1952600"/>
            <a:ext cx="2350673" cy="31527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37596C-2754-AE1D-B838-234CCF1C6587}"/>
              </a:ext>
            </a:extLst>
          </p:cNvPr>
          <p:cNvSpPr/>
          <p:nvPr/>
        </p:nvSpPr>
        <p:spPr>
          <a:xfrm>
            <a:off x="2473569" y="2028092"/>
            <a:ext cx="472831" cy="6916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9D4CA9-FDD4-5AFA-E408-9BAEA9A30973}"/>
              </a:ext>
            </a:extLst>
          </p:cNvPr>
          <p:cNvCxnSpPr/>
          <p:nvPr/>
        </p:nvCxnSpPr>
        <p:spPr>
          <a:xfrm>
            <a:off x="2958123" y="2028092"/>
            <a:ext cx="1604439" cy="0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4F728B4-48E6-713E-77DC-21F733D91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9718" y="1599587"/>
            <a:ext cx="1905365" cy="8570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97B2E9-0829-1996-D197-A2FBCF09E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8581" y="2571750"/>
            <a:ext cx="1905934" cy="248010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E26C5-21E4-DC7F-71EE-1B892597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6449F-39AE-00E9-C670-3F93DB8B5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Significant progress in ITRF/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Beamline design and </a:t>
            </a:r>
            <a:r>
              <a:rPr lang="en-US" dirty="0" err="1"/>
              <a:t>optimisation</a:t>
            </a:r>
            <a:endParaRPr lang="en-US" dirty="0"/>
          </a:p>
          <a:p>
            <a:pPr lvl="1"/>
            <a:r>
              <a:rPr lang="en-US" dirty="0"/>
              <a:t>Engineering, initial studies of FFA magnet</a:t>
            </a:r>
          </a:p>
          <a:p>
            <a:pPr lvl="1"/>
            <a:r>
              <a:rPr lang="en-US" dirty="0"/>
              <a:t>Initial </a:t>
            </a:r>
            <a:r>
              <a:rPr lang="en-US" dirty="0" err="1"/>
              <a:t>characterisation</a:t>
            </a:r>
            <a:r>
              <a:rPr lang="en-US" dirty="0"/>
              <a:t> of laser-driven source</a:t>
            </a:r>
          </a:p>
          <a:p>
            <a:pPr lvl="1"/>
            <a:r>
              <a:rPr lang="en-US" dirty="0"/>
              <a:t>Progress on understanding and </a:t>
            </a:r>
            <a:r>
              <a:rPr lang="en-US" dirty="0" err="1"/>
              <a:t>stablisation</a:t>
            </a:r>
            <a:r>
              <a:rPr lang="en-US" dirty="0"/>
              <a:t> of plasma for Gabor lens</a:t>
            </a:r>
          </a:p>
          <a:p>
            <a:pPr lvl="1"/>
            <a:r>
              <a:rPr lang="en-US" dirty="0"/>
              <a:t>Design of ion-acoustic proof-of-principle experiment</a:t>
            </a:r>
          </a:p>
          <a:p>
            <a:pPr lvl="1"/>
            <a:r>
              <a:rPr lang="en-US" dirty="0"/>
              <a:t>Peer-group consultation leading to specification of end-station </a:t>
            </a:r>
          </a:p>
          <a:p>
            <a:pPr lvl="4"/>
            <a:endParaRPr lang="en-US" dirty="0"/>
          </a:p>
          <a:p>
            <a:r>
              <a:rPr lang="en-US" dirty="0"/>
              <a:t>Looking forward:</a:t>
            </a:r>
          </a:p>
          <a:p>
            <a:pPr lvl="1"/>
            <a:r>
              <a:rPr lang="en-US" dirty="0"/>
              <a:t>Recognition of importance of development of biological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First steps in design and specification of proof-of-principle experiment as part of broader radiation-biology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Project </a:t>
            </a:r>
            <a:r>
              <a:rPr lang="en-US" dirty="0" err="1"/>
              <a:t>programme</a:t>
            </a:r>
            <a:r>
              <a:rPr lang="en-US" dirty="0"/>
              <a:t> for Bridging Period now being developed</a:t>
            </a:r>
          </a:p>
          <a:p>
            <a:pPr lvl="2"/>
            <a:endParaRPr lang="en-US" dirty="0"/>
          </a:p>
          <a:p>
            <a:r>
              <a:rPr lang="en-US" dirty="0"/>
              <a:t>Exciting </a:t>
            </a:r>
            <a:r>
              <a:rPr lang="en-US" dirty="0" err="1"/>
              <a:t>programme</a:t>
            </a:r>
            <a:r>
              <a:rPr lang="en-US" dirty="0"/>
              <a:t>, but, clear need to </a:t>
            </a:r>
            <a:r>
              <a:rPr lang="en-US" i="1" u="sng" dirty="0"/>
              <a:t>make the case!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EC210-01AF-BADF-A880-90E9805E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01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E696-8B89-FE6A-5130-EA84D5AFE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401AB-EFC2-4C38-51FA-5E69D39AB1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63003-B30F-9F71-7E49-8A29ED7D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11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9858B1-F925-EC6E-A573-F2F7CECD2A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8" t="4768" r="745" b="8867"/>
          <a:stretch/>
        </p:blipFill>
        <p:spPr>
          <a:xfrm>
            <a:off x="0" y="0"/>
            <a:ext cx="9144000" cy="45371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B916E6-004A-D7E0-4FB6-FA38B69173A5}"/>
              </a:ext>
            </a:extLst>
          </p:cNvPr>
          <p:cNvSpPr txBox="1">
            <a:spLocks/>
          </p:cNvSpPr>
          <p:nvPr/>
        </p:nvSpPr>
        <p:spPr>
          <a:xfrm>
            <a:off x="143691" y="4564027"/>
            <a:ext cx="8852263" cy="5236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buFont typeface="Arial"/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CCDD7-CECE-945F-0DF3-CE7EE0560E88}"/>
              </a:ext>
            </a:extLst>
          </p:cNvPr>
          <p:cNvSpPr txBox="1"/>
          <p:nvPr/>
        </p:nvSpPr>
        <p:spPr>
          <a:xfrm>
            <a:off x="3145035" y="2037751"/>
            <a:ext cx="7473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N. Bliss (DL)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D6C0AF-4DE4-88F1-DF7F-9A8839E61005}"/>
              </a:ext>
            </a:extLst>
          </p:cNvPr>
          <p:cNvSpPr txBox="1"/>
          <p:nvPr/>
        </p:nvSpPr>
        <p:spPr>
          <a:xfrm>
            <a:off x="8699886" y="4204249"/>
            <a:ext cx="457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Draft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7E71CA-8899-985B-B51F-7301B2EDD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766" y="4564027"/>
            <a:ext cx="1711234" cy="5766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714EF-AA87-13C3-58AF-A8D2D502BE6D}"/>
              </a:ext>
            </a:extLst>
          </p:cNvPr>
          <p:cNvSpPr txBox="1"/>
          <p:nvPr/>
        </p:nvSpPr>
        <p:spPr>
          <a:xfrm>
            <a:off x="308452" y="4190600"/>
            <a:ext cx="3922615" cy="2539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13919170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09AA5-57DD-2E2C-5A7A-1B7801CCA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selected engineering highlights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3D289A-CEE2-F2A6-19BB-F1D50126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66CC0C-0264-F014-BD04-4B64042E6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084" y="590720"/>
            <a:ext cx="6387832" cy="44460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8196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4793-43BD-2DDA-DA57-0C52DD3F9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Progress capture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191F755-5609-6BF6-A714-58A4135A4B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776" y="599469"/>
            <a:ext cx="8014448" cy="4508126"/>
          </a:xfrm>
          <a:ln>
            <a:solidFill>
              <a:srgbClr val="FF0000"/>
            </a:solidFill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D38F8-EB66-C908-0843-F112F51F1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1DC3ABC-92C2-B748-ABF3-8546144348B4}" type="slidenum">
              <a:rPr lang="en-US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29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77038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Autofit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LhARA</a:t>
            </a:r>
            <a:r>
              <a:rPr lang="en-US" sz="4000" dirty="0"/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23" y="653198"/>
            <a:ext cx="3503565" cy="226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BDBCB-D9D3-27DD-882D-C110C336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Progress: capture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78B9B1B-50EA-48AF-26B0-E28674DB6F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369" y="600927"/>
            <a:ext cx="8009262" cy="4505210"/>
          </a:xfr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9F133-391E-B3A6-6309-F92E30EF1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01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FDFFC-0526-F5D9-370D-859FAD327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Progress capture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042FB37-140C-C0EF-1C5E-48B005E10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224" y="607033"/>
            <a:ext cx="7987552" cy="4492998"/>
          </a:xfr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60B82-E821-BCF0-1441-F37F32D58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049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E9CBA-DBCC-B05E-C15D-D753FD69B2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4034" y="442888"/>
            <a:ext cx="6858000" cy="4406698"/>
          </a:xfrm>
        </p:spPr>
        <p:txBody>
          <a:bodyPr>
            <a:normAutofit/>
          </a:bodyPr>
          <a:lstStyle/>
          <a:p>
            <a:pPr algn="l"/>
            <a:br>
              <a:rPr lang="en-US" dirty="0"/>
            </a:br>
            <a:br>
              <a:rPr lang="en-GB" b="1" dirty="0"/>
            </a:br>
            <a:br>
              <a:rPr lang="en-US" dirty="0"/>
            </a:br>
            <a:br>
              <a:rPr lang="en-US" sz="975" dirty="0"/>
            </a:br>
            <a:br>
              <a:rPr lang="en-US" sz="975" b="1" dirty="0"/>
            </a:br>
            <a:r>
              <a:rPr lang="en-US" sz="975" b="1" dirty="0"/>
              <a:t> </a:t>
            </a:r>
            <a:br>
              <a:rPr lang="en-GB" sz="975" b="1" dirty="0"/>
            </a:br>
            <a:br>
              <a:rPr lang="en-US" sz="975" b="1" dirty="0">
                <a:solidFill>
                  <a:srgbClr val="161515"/>
                </a:solidFill>
                <a:latin typeface="firasans"/>
              </a:rPr>
            </a:br>
            <a:endParaRPr lang="en-GB" sz="9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935781-4EF1-250F-7A14-FD01885A25E6}"/>
              </a:ext>
            </a:extLst>
          </p:cNvPr>
          <p:cNvSpPr txBox="1"/>
          <p:nvPr/>
        </p:nvSpPr>
        <p:spPr>
          <a:xfrm>
            <a:off x="473528" y="56215"/>
            <a:ext cx="8172450" cy="5087285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defTabSz="685800"/>
            <a:r>
              <a:rPr lang="en-US" sz="3000" b="1" dirty="0">
                <a:solidFill>
                  <a:prstClr val="black"/>
                </a:solidFill>
                <a:latin typeface="Calibri" panose="020F0502020204030204"/>
              </a:rPr>
              <a:t>Outreach &amp; engagement (WP8); progress to date</a:t>
            </a:r>
          </a:p>
          <a:p>
            <a:pPr defTabSz="685800"/>
            <a:endParaRPr lang="en-US" sz="675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Communication Strategy 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prstClr val="black"/>
                </a:solidFill>
                <a:latin typeface="Calibri" panose="020F0502020204030204"/>
              </a:rPr>
              <a:t>Public: 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LhARA Website – strategy devised for web development, 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management/domains/social media/LinkedIn for public and patient engagement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Public engagement events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: Planning for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Great Exhibition and Royal Society Exhibition 2025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Media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: Mentioned as future innovation in cancer care on Radio4 Today podcast Feb 2024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Parliamentary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: Mentioned in UK Radiotherapy ten year Vision documents launched at HOC Feb 2024. Meetings being planned with Scottish SNP science spokesman </a:t>
            </a:r>
            <a:r>
              <a:rPr lang="en-GB" sz="1350" dirty="0">
                <a:solidFill>
                  <a:srgbClr val="111111"/>
                </a:solidFill>
                <a:latin typeface="Calibri" panose="020F0502020204030204"/>
              </a:rPr>
              <a:t>Carol Monaghan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and Shadow science minister </a:t>
            </a:r>
            <a:r>
              <a:rPr lang="en-GB" sz="1350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Chi </a:t>
            </a:r>
            <a:r>
              <a:rPr lang="en-GB" sz="1350" dirty="0" err="1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Onwurah</a:t>
            </a:r>
            <a:r>
              <a:rPr lang="en-GB" sz="1350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 Planned to be included in future Westminster MedTech commission .</a:t>
            </a:r>
            <a:endParaRPr lang="en-GB" sz="675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Stakeholder engagement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GB" sz="1350" kern="100" dirty="0">
                <a:solidFill>
                  <a:prstClr val="black"/>
                </a:solidFill>
                <a:latin typeface="Calibri" panose="020F0502020204030204"/>
                <a:ea typeface="Aptos" panose="020B0004020202020204" pitchFamily="34" charset="0"/>
                <a:cs typeface="Times New Roman" panose="02020603050405020304" pitchFamily="18" charset="0"/>
              </a:rPr>
              <a:t>Discission with MRC, the Radiotherapy UK charity and NGO-Global Coalition for Radiotherapy on </a:t>
            </a:r>
            <a:r>
              <a:rPr lang="en-GB" sz="1350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engaging national and international clinical colleagues and radiobiology community, patients and the radiotherapy industry in parallel.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International workshop of clinical/biologists planed for Q3 2024 </a:t>
            </a:r>
            <a:endParaRPr lang="en-GB" sz="1350" kern="100" dirty="0">
              <a:solidFill>
                <a:prstClr val="black"/>
              </a:solidFill>
              <a:latin typeface="Calibri" panose="020F0502020204030204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1" defTabSz="685800"/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Professional Bodies Engagement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Links with IPO via Richard Amos and arranging engagement with other professional bodies 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MRC Engagement 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Work started to engage MCR in biological/translational clinical areas</a:t>
            </a:r>
            <a:endParaRPr lang="en-US" sz="675" b="1" i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sz="1500" b="1" dirty="0">
                <a:solidFill>
                  <a:prstClr val="black"/>
                </a:solidFill>
                <a:latin typeface="Calibri" panose="020F0502020204030204"/>
              </a:rPr>
              <a:t>International Engagement</a:t>
            </a:r>
          </a:p>
          <a:p>
            <a:pPr marL="582613" indent="-279400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LMU, HZDR, CNRS/Institute Curie</a:t>
            </a:r>
          </a:p>
          <a:p>
            <a:pPr marL="582613" indent="-279400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CERN</a:t>
            </a:r>
          </a:p>
          <a:p>
            <a:pPr marL="582613" indent="-279400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ELI/ELIMED</a:t>
            </a:r>
          </a:p>
        </p:txBody>
      </p:sp>
    </p:spTree>
    <p:extLst>
      <p:ext uri="{BB962C8B-B14F-4D97-AF65-F5344CB8AC3E}">
        <p14:creationId xmlns:p14="http://schemas.microsoft.com/office/powerpoint/2010/main" val="7744036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-87" y="83460"/>
            <a:ext cx="303153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Multiple ion source &amp; capture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207790" y="1833086"/>
            <a:ext cx="282365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Dosimetry, instrumentation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 processing, 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1407885" y="4413709"/>
            <a:ext cx="162356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Fundamental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3031448" y="2571750"/>
            <a:ext cx="4817230" cy="2165125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3031448" y="2223477"/>
            <a:ext cx="4817231" cy="712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047828B-31B8-76B3-EF1C-249492E2E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107" y="1956730"/>
            <a:ext cx="1062336" cy="637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B35F48-EBFC-D9D8-81A7-BD5CB00AB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094" y="3876037"/>
            <a:ext cx="1518829" cy="84310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585B40-24B0-AE49-53B6-EC8236C08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661" y="1691887"/>
            <a:ext cx="2467564" cy="11819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4E8148-A3D5-6636-4C6B-E1E8279EBA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0953" y="171518"/>
            <a:ext cx="1406979" cy="13923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98D181-9F76-7D11-F062-E2742C6131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9994" y="757385"/>
            <a:ext cx="852562" cy="100612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03446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A9CA13-E045-3F7B-D049-3B0066791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20" y="1086757"/>
            <a:ext cx="8859960" cy="29699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51C6B3-DDFF-78F0-575B-4C791DF2CE48}"/>
              </a:ext>
            </a:extLst>
          </p:cNvPr>
          <p:cNvSpPr txBox="1"/>
          <p:nvPr/>
        </p:nvSpPr>
        <p:spPr>
          <a:xfrm>
            <a:off x="5321846" y="832841"/>
            <a:ext cx="3783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Schneider, C. Fernandez-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Palomo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Annaïg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Bertho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08F566-27F0-B60A-F1DA-7472F050742E}"/>
              </a:ext>
            </a:extLst>
          </p:cNvPr>
          <p:cNvSpPr txBox="1"/>
          <p:nvPr/>
        </p:nvSpPr>
        <p:spPr>
          <a:xfrm>
            <a:off x="554967" y="4406433"/>
            <a:ext cx="8034066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91BDDA-3B37-8CE7-46BC-420716758FE5}"/>
              </a:ext>
            </a:extLst>
          </p:cNvPr>
          <p:cNvSpPr txBox="1"/>
          <p:nvPr/>
        </p:nvSpPr>
        <p:spPr>
          <a:xfrm>
            <a:off x="5157095" y="2709654"/>
            <a:ext cx="779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&gt; 40 </a:t>
            </a:r>
            <a:r>
              <a:rPr lang="en-US" sz="1200" dirty="0" err="1"/>
              <a:t>Gy</a:t>
            </a:r>
            <a:r>
              <a:rPr lang="en-US" sz="1200" dirty="0"/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30226-E8B4-A326-D897-07592A5D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Proton FLASH data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B1DBC-584A-9E05-4228-A59F4D8A4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099392"/>
            <a:ext cx="9144000" cy="104410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Study impact of beam parameters </a:t>
            </a:r>
            <a:r>
              <a:rPr lang="en-US" i="1" dirty="0"/>
              <a:t>in vitro &amp; in vivo</a:t>
            </a:r>
            <a:endParaRPr lang="en-US" dirty="0"/>
          </a:p>
          <a:p>
            <a:r>
              <a:rPr lang="en-US" dirty="0"/>
              <a:t>Overall picture somewhat unclear</a:t>
            </a:r>
          </a:p>
          <a:p>
            <a:r>
              <a:rPr lang="en-US" dirty="0"/>
              <a:t>Continuing analysis of impact on </a:t>
            </a:r>
            <a:r>
              <a:rPr lang="en-US" dirty="0" err="1"/>
              <a:t>LhARA</a:t>
            </a:r>
            <a:r>
              <a:rPr lang="en-US" dirty="0"/>
              <a:t> specification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FBDA3-1DC6-9DCB-6FE5-1ECCD9B37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0CBAC-5E19-024C-1BD1-080FA3DE4CA7}"/>
              </a:ext>
            </a:extLst>
          </p:cNvPr>
          <p:cNvSpPr txBox="1"/>
          <p:nvPr/>
        </p:nvSpPr>
        <p:spPr>
          <a:xfrm>
            <a:off x="-31786" y="0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McGarrigle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F45498-193B-7AB4-0E3C-F52E20EAB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2" y="679559"/>
            <a:ext cx="4705711" cy="33500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75AF95-166E-2705-EB03-8DC517E70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924" y="679559"/>
            <a:ext cx="4197243" cy="335009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27EEEC-30CA-B94C-BAC5-458F98222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951" y="389713"/>
            <a:ext cx="1863456" cy="231616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8DF9C0-2682-214B-2BFB-668CB45C48C2}"/>
              </a:ext>
            </a:extLst>
          </p:cNvPr>
          <p:cNvSpPr txBox="1"/>
          <p:nvPr/>
        </p:nvSpPr>
        <p:spPr>
          <a:xfrm>
            <a:off x="2272169" y="151459"/>
            <a:ext cx="972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To appear in</a:t>
            </a:r>
          </a:p>
        </p:txBody>
      </p:sp>
    </p:spTree>
    <p:extLst>
      <p:ext uri="{BB962C8B-B14F-4D97-AF65-F5344CB8AC3E}">
        <p14:creationId xmlns:p14="http://schemas.microsoft.com/office/powerpoint/2010/main" val="407909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30226-E8B4-A326-D897-07592A5D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SFTR data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B1DBC-584A-9E05-4228-A59F4D8A4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94302"/>
            <a:ext cx="9144000" cy="84919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Study impact of beam parameters on effect </a:t>
            </a:r>
            <a:r>
              <a:rPr lang="en-US" i="1" dirty="0"/>
              <a:t>in vivo</a:t>
            </a:r>
            <a:endParaRPr lang="en-US" dirty="0"/>
          </a:p>
          <a:p>
            <a:r>
              <a:rPr lang="en-US" dirty="0"/>
              <a:t>Seeking now to pursue experimental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FBDA3-1DC6-9DCB-6FE5-1ECCD9B37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0CBAC-5E19-024C-1BD1-080FA3DE4CA7}"/>
              </a:ext>
            </a:extLst>
          </p:cNvPr>
          <p:cNvSpPr txBox="1"/>
          <p:nvPr/>
        </p:nvSpPr>
        <p:spPr>
          <a:xfrm>
            <a:off x="-31786" y="0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McGarrigle</a:t>
            </a:r>
          </a:p>
        </p:txBody>
      </p:sp>
      <p:pic>
        <p:nvPicPr>
          <p:cNvPr id="12" name="Google Shape;412;p45">
            <a:extLst>
              <a:ext uri="{FF2B5EF4-FFF2-40B4-BE49-F238E27FC236}">
                <a16:creationId xmlns:a16="http://schemas.microsoft.com/office/drawing/2014/main" id="{AD97DD95-0C1F-6828-8DFA-CBC5D221B57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4507" y="673450"/>
            <a:ext cx="4633993" cy="34661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3" name="Google Shape;411;p45">
            <a:extLst>
              <a:ext uri="{FF2B5EF4-FFF2-40B4-BE49-F238E27FC236}">
                <a16:creationId xmlns:a16="http://schemas.microsoft.com/office/drawing/2014/main" id="{DDD28833-D1F1-7634-95EC-4E279408F83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95" y="676377"/>
            <a:ext cx="4399033" cy="3463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755494-5A03-390E-3F89-C03A21DD5C94}"/>
              </a:ext>
            </a:extLst>
          </p:cNvPr>
          <p:cNvSpPr txBox="1"/>
          <p:nvPr/>
        </p:nvSpPr>
        <p:spPr>
          <a:xfrm>
            <a:off x="389125" y="363445"/>
            <a:ext cx="1852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Publication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82854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40D67-78A3-6ED5-8DE5-868204824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on specification of </a:t>
            </a:r>
            <a:r>
              <a:rPr lang="en-US" dirty="0" err="1"/>
              <a:t>LhARA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FA862-399F-0B01-ACF0-638827D0E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Initiative to build-up evidence base leading to </a:t>
            </a:r>
            <a:r>
              <a:rPr lang="en-US" dirty="0" err="1"/>
              <a:t>prioritised</a:t>
            </a:r>
            <a:r>
              <a:rPr lang="en-US" dirty="0"/>
              <a:t> parameter set underway:</a:t>
            </a:r>
          </a:p>
          <a:p>
            <a:pPr lvl="1"/>
            <a:r>
              <a:rPr lang="en-US" dirty="0"/>
              <a:t>Measurements:</a:t>
            </a:r>
          </a:p>
          <a:p>
            <a:pPr lvl="2"/>
            <a:r>
              <a:rPr lang="en-US" dirty="0"/>
              <a:t>At Birmingham MC-40 cyclotron</a:t>
            </a:r>
          </a:p>
          <a:p>
            <a:pPr lvl="2"/>
            <a:r>
              <a:rPr lang="en-US" dirty="0"/>
              <a:t>Later at SCAPA (see later)</a:t>
            </a:r>
          </a:p>
          <a:p>
            <a:pPr lvl="1"/>
            <a:r>
              <a:rPr lang="en-US" dirty="0"/>
              <a:t>Simulation/study:</a:t>
            </a:r>
          </a:p>
          <a:p>
            <a:pPr lvl="2"/>
            <a:r>
              <a:rPr lang="en-US" dirty="0"/>
              <a:t>TOPAZ-</a:t>
            </a:r>
            <a:r>
              <a:rPr lang="en-US" dirty="0" err="1"/>
              <a:t>nBio</a:t>
            </a:r>
            <a:endParaRPr lang="en-US" dirty="0"/>
          </a:p>
          <a:p>
            <a:r>
              <a:rPr lang="en-US" dirty="0"/>
              <a:t>Develop </a:t>
            </a:r>
            <a:r>
              <a:rPr lang="en-US" dirty="0" err="1"/>
              <a:t>programme</a:t>
            </a:r>
            <a:r>
              <a:rPr lang="en-US" dirty="0"/>
              <a:t> to build:</a:t>
            </a:r>
          </a:p>
          <a:p>
            <a:pPr lvl="1"/>
            <a:r>
              <a:rPr lang="en-US" dirty="0"/>
              <a:t>Evidence base and understanding</a:t>
            </a:r>
          </a:p>
          <a:p>
            <a:pPr lvl="1"/>
            <a:r>
              <a:rPr lang="en-US" dirty="0"/>
              <a:t>Collaborations with biologists</a:t>
            </a:r>
          </a:p>
          <a:p>
            <a:pPr lvl="1"/>
            <a:r>
              <a:rPr lang="en-US" dirty="0"/>
              <a:t>Provide basis for </a:t>
            </a:r>
            <a:r>
              <a:rPr lang="en-US" dirty="0" err="1"/>
              <a:t>prioritised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beam/instrumentation specification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FA22-B00E-0115-359C-49AC326A3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2760DA-0BBE-04E7-CB4B-6536FFA79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803" y="1309607"/>
            <a:ext cx="3493349" cy="14722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F9B5F3-5E69-D4FB-F79B-00033A791E07}"/>
              </a:ext>
            </a:extLst>
          </p:cNvPr>
          <p:cNvSpPr txBox="1"/>
          <p:nvPr/>
        </p:nvSpPr>
        <p:spPr>
          <a:xfrm>
            <a:off x="7158868" y="1070587"/>
            <a:ext cx="1880515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Parsons/McGarrigle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DE7CCE-10FA-9166-808A-CA0400603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277" y="2840344"/>
            <a:ext cx="3511266" cy="13906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FB4C19-662B-192E-DE8F-75C2AB7EF9E8}"/>
              </a:ext>
            </a:extLst>
          </p:cNvPr>
          <p:cNvSpPr txBox="1"/>
          <p:nvPr/>
        </p:nvSpPr>
        <p:spPr>
          <a:xfrm>
            <a:off x="7507582" y="4213074"/>
            <a:ext cx="1520673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Puerta/</a:t>
            </a:r>
            <a:r>
              <a:rPr lang="en-US" sz="1600" b="1" dirty="0" err="1">
                <a:solidFill>
                  <a:srgbClr val="C00000"/>
                </a:solidFill>
              </a:rPr>
              <a:t>Prezado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8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4458483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4920789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4458483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3948226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7696840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3854403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7931336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4647671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4FAA96-6999-FD38-91F7-842185893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2" y="669630"/>
            <a:ext cx="3531955" cy="437506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1498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36814-FD35-E217-8B88-4D288B1E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4DF66-588C-E2A9-8706-0C14571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9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F56B0CFB-006D-2134-61A0-D77872308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799" y="753618"/>
            <a:ext cx="2653370" cy="3111914"/>
          </a:xfrm>
          <a:ln>
            <a:solidFill>
              <a:srgbClr val="FF000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dirty="0"/>
              <a:t>To serve ITRF: 2 + 3-year project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olidFill>
                  <a:srgbClr val="00B050"/>
                </a:solidFill>
              </a:rPr>
              <a:t>in 6 work packages: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240334" lvl="5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Novel, automated, end-station development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43140F-27FC-D931-DA4B-DE8BE4CF3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4" y="664331"/>
            <a:ext cx="3125337" cy="442274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2F348C-3536-C094-42EF-6E642844C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144" y="664330"/>
            <a:ext cx="3125337" cy="442274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15631F-80AF-018C-4523-2D500FF99D56}"/>
              </a:ext>
            </a:extLst>
          </p:cNvPr>
          <p:cNvSpPr txBox="1"/>
          <p:nvPr/>
        </p:nvSpPr>
        <p:spPr>
          <a:xfrm>
            <a:off x="6390798" y="3942935"/>
            <a:ext cx="2653370" cy="71558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  <a:t>First two years of</a:t>
            </a:r>
            <a:b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</a:br>
            <a: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  <a:t>“Five-year plan”</a:t>
            </a:r>
          </a:p>
          <a:p>
            <a:pPr algn="ctr" defTabSz="685800"/>
            <a:r>
              <a:rPr lang="en-US" sz="1350" b="1" i="1" dirty="0">
                <a:solidFill>
                  <a:srgbClr val="024812"/>
                </a:solidFill>
                <a:latin typeface="Calibri" panose="020F0502020204030204"/>
                <a:hlinkClick r:id="rId4"/>
              </a:rPr>
              <a:t>CCAP-TN-10</a:t>
            </a:r>
            <a:endParaRPr lang="en-US" sz="1350" b="1" i="1" dirty="0">
              <a:solidFill>
                <a:srgbClr val="024812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04A05A-525E-FFAE-5C8D-7E5D99AF574F}"/>
              </a:ext>
            </a:extLst>
          </p:cNvPr>
          <p:cNvSpPr txBox="1"/>
          <p:nvPr/>
        </p:nvSpPr>
        <p:spPr>
          <a:xfrm>
            <a:off x="746907" y="306935"/>
            <a:ext cx="498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50">
              <a:defRPr/>
            </a:pPr>
            <a:r>
              <a:rPr lang="en-US" b="1" i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2-year Preliminary Activity – Project start 01Oct22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2953A6-5ABB-7633-29C9-484CB4329313}"/>
              </a:ext>
            </a:extLst>
          </p:cNvPr>
          <p:cNvSpPr/>
          <p:nvPr/>
        </p:nvSpPr>
        <p:spPr>
          <a:xfrm>
            <a:off x="6439359" y="1729648"/>
            <a:ext cx="2341084" cy="8421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923AB1-4992-1877-3952-742B0459F063}"/>
              </a:ext>
            </a:extLst>
          </p:cNvPr>
          <p:cNvSpPr/>
          <p:nvPr/>
        </p:nvSpPr>
        <p:spPr>
          <a:xfrm>
            <a:off x="6439359" y="2971256"/>
            <a:ext cx="2341084" cy="350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62321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2-06-Slides-4-Panos.pptx" id="{8DF5C5B6-16FF-2D47-8407-61FA34EE9F84}" vid="{D4DDA227-394A-4B40-9CBB-EDE796966776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-Black.pptx" id="{6485037C-ADCB-C44F-89BE-2A90453F199A}" vid="{B105A753-9D45-7D4B-A934-7DACF6E27F72}"/>
    </a:ext>
  </a:extLst>
</a:theme>
</file>

<file path=ppt/theme/theme3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414</TotalTime>
  <Words>1699</Words>
  <Application>Microsoft Macintosh PowerPoint</Application>
  <PresentationFormat>On-screen Show (16:9)</PresentationFormat>
  <Paragraphs>327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Aptos</vt:lpstr>
      <vt:lpstr>Arial</vt:lpstr>
      <vt:lpstr>Calibri</vt:lpstr>
      <vt:lpstr>Calibri Light</vt:lpstr>
      <vt:lpstr>firasans</vt:lpstr>
      <vt:lpstr>Symbol</vt:lpstr>
      <vt:lpstr>Wingdings</vt:lpstr>
      <vt:lpstr>KL-standard-black</vt:lpstr>
      <vt:lpstr>Office Theme</vt:lpstr>
      <vt:lpstr>1_KL-standard-black</vt:lpstr>
      <vt:lpstr>1_Office Theme</vt:lpstr>
      <vt:lpstr>2_KL-standard-black</vt:lpstr>
      <vt:lpstr>LhARA to serve the ITRF</vt:lpstr>
      <vt:lpstr>PowerPoint Presentation</vt:lpstr>
      <vt:lpstr>What is LhARA?</vt:lpstr>
      <vt:lpstr>Radiobiology in new regimens</vt:lpstr>
      <vt:lpstr>Proton FLASH data review</vt:lpstr>
      <vt:lpstr>SFTR data review</vt:lpstr>
      <vt:lpstr>Impact on specification of LhARA?</vt:lpstr>
      <vt:lpstr>Radiobiology in new regimens</vt:lpstr>
      <vt:lpstr>Status: resources</vt:lpstr>
      <vt:lpstr>Progress: design &amp; integration: Stage 1</vt:lpstr>
      <vt:lpstr>Progress: source</vt:lpstr>
      <vt:lpstr>Experiments at SCAPA</vt:lpstr>
      <vt:lpstr>Progress source: diagnostics &amp; high rep-rate</vt:lpstr>
      <vt:lpstr>Progress: design &amp; integration: Stage 1</vt:lpstr>
      <vt:lpstr>Progress: capture</vt:lpstr>
      <vt:lpstr>Progress: real-time dose measurment</vt:lpstr>
      <vt:lpstr>Progress: real-time dose measurment</vt:lpstr>
      <vt:lpstr>Progress: Stage 2: injection &amp; FFA magnet</vt:lpstr>
      <vt:lpstr>Progress: consultation &amp; end-station</vt:lpstr>
      <vt:lpstr>PowerPoint Presentation</vt:lpstr>
      <vt:lpstr>Feedback on PA2 proposal to STFC Visions Team</vt:lpstr>
      <vt:lpstr>Structuring the bridging activity</vt:lpstr>
      <vt:lpstr>PowerPoint Presentation</vt:lpstr>
      <vt:lpstr>Conclusions</vt:lpstr>
      <vt:lpstr>Backup</vt:lpstr>
      <vt:lpstr>PowerPoint Presentation</vt:lpstr>
      <vt:lpstr>The case for fundamental radiobiology</vt:lpstr>
      <vt:lpstr>Progress: selected engineering highlights</vt:lpstr>
      <vt:lpstr>Progress capture</vt:lpstr>
      <vt:lpstr>Progress: capture</vt:lpstr>
      <vt:lpstr>Progress capture</vt:lpstr>
      <vt:lpstr>     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to serve the ITRF</dc:title>
  <dc:creator>Long, Kenneth R</dc:creator>
  <cp:lastModifiedBy>Long, Kenneth R</cp:lastModifiedBy>
  <cp:revision>22</cp:revision>
  <dcterms:created xsi:type="dcterms:W3CDTF">2024-04-11T07:46:55Z</dcterms:created>
  <dcterms:modified xsi:type="dcterms:W3CDTF">2024-04-15T09:20:33Z</dcterms:modified>
</cp:coreProperties>
</file>