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5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7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Ex1.xml" ContentType="application/vnd.ms-office.chartex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>
  <p:sldMasterIdLst>
    <p:sldMasterId id="2147492577" r:id="rId1"/>
    <p:sldMasterId id="2147492614" r:id="rId2"/>
    <p:sldMasterId id="2147492922" r:id="rId3"/>
    <p:sldMasterId id="2147492975" r:id="rId4"/>
    <p:sldMasterId id="2147492996" r:id="rId5"/>
    <p:sldMasterId id="2147493004" r:id="rId6"/>
    <p:sldMasterId id="2147493021" r:id="rId7"/>
    <p:sldMasterId id="2147493068" r:id="rId8"/>
  </p:sldMasterIdLst>
  <p:notesMasterIdLst>
    <p:notesMasterId r:id="rId32"/>
  </p:notesMasterIdLst>
  <p:handoutMasterIdLst>
    <p:handoutMasterId r:id="rId33"/>
  </p:handoutMasterIdLst>
  <p:sldIdLst>
    <p:sldId id="1489" r:id="rId9"/>
    <p:sldId id="1522" r:id="rId10"/>
    <p:sldId id="3039" r:id="rId11"/>
    <p:sldId id="3053" r:id="rId12"/>
    <p:sldId id="265" r:id="rId13"/>
    <p:sldId id="258" r:id="rId14"/>
    <p:sldId id="1521" r:id="rId15"/>
    <p:sldId id="3066" r:id="rId16"/>
    <p:sldId id="272" r:id="rId17"/>
    <p:sldId id="3059" r:id="rId18"/>
    <p:sldId id="3047" r:id="rId19"/>
    <p:sldId id="3071" r:id="rId20"/>
    <p:sldId id="3068" r:id="rId21"/>
    <p:sldId id="3070" r:id="rId22"/>
    <p:sldId id="1518" r:id="rId23"/>
    <p:sldId id="1519" r:id="rId24"/>
    <p:sldId id="1520" r:id="rId25"/>
    <p:sldId id="266" r:id="rId26"/>
    <p:sldId id="3063" r:id="rId27"/>
    <p:sldId id="3064" r:id="rId28"/>
    <p:sldId id="3061" r:id="rId29"/>
    <p:sldId id="3065" r:id="rId30"/>
    <p:sldId id="1516" r:id="rId31"/>
  </p:sldIdLst>
  <p:sldSz cx="9144000" cy="6858000" type="screen4x3"/>
  <p:notesSz cx="6743700" cy="98806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Arial" panose="020B0604020202020204" pitchFamily="34" charset="0"/>
        <a:ea typeface="ヒラギノ角ゴ ProN W3"/>
        <a:cs typeface="ヒラギノ角ゴ ProN W3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498" autoAdjust="0"/>
    <p:restoredTop sz="95413" autoAdjust="0"/>
  </p:normalViewPr>
  <p:slideViewPr>
    <p:cSldViewPr>
      <p:cViewPr varScale="1">
        <p:scale>
          <a:sx n="108" d="100"/>
          <a:sy n="108" d="100"/>
        </p:scale>
        <p:origin x="848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17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21" Type="http://schemas.openxmlformats.org/officeDocument/2006/relationships/slide" Target="slides/slide13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file:////Users\mdosanjh\Desktop\TotalImagingcapacity-MapsForProjectReport.xlsx" TargetMode="External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Sheet1!$A$2:$A$13</cx:f>
        <cx:nf>Sheet1!$A$1</cx:nf>
        <cx:lvl ptCount="12" name="country">
          <cx:pt idx="0">Armenia</cx:pt>
          <cx:pt idx="1">Azerbaijan</cx:pt>
          <cx:pt idx="2">Estonia</cx:pt>
          <cx:pt idx="3">Georgia</cx:pt>
          <cx:pt idx="4">Kazakhstan</cx:pt>
          <cx:pt idx="5">Kyrgyzstan</cx:pt>
          <cx:pt idx="6">Latvia</cx:pt>
          <cx:pt idx="7">Lithuania</cx:pt>
          <cx:pt idx="8">Moldova</cx:pt>
          <cx:pt idx="9">Tajikistan</cx:pt>
          <cx:pt idx="10">Ukraine</cx:pt>
          <cx:pt idx="11">Uzbekistan</cx:pt>
        </cx:lvl>
      </cx:strDim>
      <cx:numDim type="colorVal">
        <cx:f>Sheet1!$D$2:$D$13</cx:f>
        <cx:nf>Sheet1!$D$1</cx:nf>
        <cx:lvl ptCount="12" formatCode="General" name="Imaging">
          <cx:pt idx="0">28.199999999999999</cx:pt>
          <cx:pt idx="1">23.559999999999999</cx:pt>
          <cx:pt idx="2">52.630000000000003</cx:pt>
          <cx:pt idx="3">73.75</cx:pt>
          <cx:pt idx="4">10.67</cx:pt>
          <cx:pt idx="5">3.9199999999999999</cx:pt>
          <cx:pt idx="6">83.379999999999995</cx:pt>
          <cx:pt idx="7">60.109999999999999</cx:pt>
          <cx:pt idx="8">20.23</cx:pt>
          <cx:pt idx="9">0.10000000000000001</cx:pt>
          <cx:pt idx="10">24.309999999999999</cx:pt>
          <cx:pt idx="11">1.29</cx:pt>
        </cx:lvl>
      </cx:numDim>
    </cx:data>
  </cx:chartData>
  <cx:chart>
    <cx:title pos="t" align="ctr" overlay="0">
      <cx:tx>
        <cx:txData>
          <cx:v>Number of total imaging equipment per 1000 000 population</cx:v>
        </cx:txData>
      </cx:tx>
      <cx:txPr>
        <a:bodyPr spcFirstLastPara="1" vertOverflow="ellipsis" horzOverflow="overflow" wrap="square" lIns="0" tIns="0" rIns="0" bIns="0" anchor="ctr" anchorCtr="1"/>
        <a:lstStyle/>
        <a:p>
          <a:pPr algn="ctr" rtl="0">
            <a:defRPr sz="1200" b="1"/>
          </a:pPr>
          <a:r>
            <a:rPr lang="en-GB" sz="1200" b="0" i="0" u="none" strike="noStrike" baseline="0">
              <a:solidFill>
                <a:sysClr val="windowText" lastClr="000000"/>
              </a:solidFill>
              <a:latin typeface="Calibri" panose="020F0502020204030204"/>
            </a:rPr>
            <a:t>Number of total imaging equipment per 1000 000 population</a:t>
          </a:r>
        </a:p>
      </cx:txPr>
    </cx:title>
    <cx:plotArea>
      <cx:plotAreaRegion>
        <cx:plotSurface>
          <cx:spPr>
            <a:solidFill>
              <a:schemeClr val="bg1"/>
            </a:solidFill>
            <a:ln w="12700">
              <a:solidFill>
                <a:srgbClr val="0070C0">
                  <a:alpha val="49000"/>
                </a:srgbClr>
              </a:solidFill>
            </a:ln>
          </cx:spPr>
        </cx:plotSurface>
        <cx:series layoutId="regionMap" uniqueId="{613311AC-9C35-AE42-9287-9FEAC10DA82F}">
          <cx:dataPt idx="4"/>
          <cx:dataLabels>
            <cx:visibility seriesName="0" categoryName="0" value="1"/>
            <cx:separator>, </cx:separator>
          </cx:dataLabels>
          <cx:dataId val="0"/>
          <cx:layoutPr>
            <cx:regionLabelLayout val="showAll"/>
            <cx:geography projectionType="mercator" viewedRegionType="dataOnly" cultureLanguage="en-GB" cultureRegion="CH" attribution="Powered by Bing">
              <cx:geoCache provider="{E9337A44-BEBE-4D9F-B70C-5C5E7DAFC167}">
                <cx:binary>zHtbk504svVf6ejnDzdIIKSJMydiBOxd+1I3l+8vRLlcBgkhQBJI8OtP2u72Z9f4TPeDI/rgCFcY
lZDITK1cuRL/10P4x4N6vDe/hF5p+4+H8M9fW+fGf/z2m31oH/t7+6wXD2aww0f37GHofxs+fhQP
j799MPde6OY3FCfpbw/tvXGP4df//i94WvM4nIeHeycGfTs/mvX5o52Vs/9h7IdDvzwMs3afpjfw
pH/++nJ7/9gJ6+71r788aifc+mIdH//563e/9usvvz192L8t/IuCvbn5A8xNk2cY4RzHaR5/vpJf
f1GDbn4fJvgZyxCNKaZ/rHl138O8v7aXzzu5//DBPFr7y+8/v5/73d6/HxJ2KL4YoBg+bfXlu8/v
9tv3Bv7v/3pyA972yZ1vfPDUNH829NQFl4P6MCz3f9jiJ9g/f4ZihJI8Zr9f39kf0WcpyeIYs//v
ni+u/+KGv7CfH/vg68QnDvh6/6n1L8u/3/ovO3Mv9ONPtD57FidxnDFMvjM7hlPBCMMUoz8W+z3s
/3wHP7b3160/sffX+0/t/fJff7+9X9xL8bMBB9NnBNEkB9v+CHDy+BlNMgh5hr+chye489e29GMf
fDv3iRu+HXrqiRfHv98TZ+Ha+V6Ln4g8WfYMY5KTDLEvjoBQ/wb5ESB/nDKc5+lXP32LPH9pRz/2
wzdTn7jhm5GnXji/+Pu9cFpNs24/PQFnMWU4jZOvAf+NG/L0WY7SmMVZ/mU4+x6Q/tqWfuyHb+c+
ccS3Q089cdr//Z7YPw6m+ZmnIUXPEhqTnGH0Jdzxd6chxc+ymCQUk9+Hn+SFv7CfH/vg68QnDvh6
/6n199Xfb/1/bY/m/b2QP5WIxpByMcEx+z3QAfi/OQdp/iynOcri7HcHAE/9Fo7+2pZ+7INv5z5x
w7dDTz3xr/8DfPR0v9137U9GJPosiRPEspR8gZz8O08Q8izPP1cEXw5K/BSR/tKWfuyJb1/niSe+
HXrqidP/AU+c793yMwEpI89oBkkhgb8+X0/Sc/qMoTwmgFi/X9+fhz/fzo898Me8J9b/4/ZTy59f
/R9AI9M//lRmlMbPcsIIIuT3lPz9AUjTZyTHhHzKyp8vSBXfQdGf7+fHtv/XHxOfGP/r/afW/9fl
32/9yrrhp1o/gwIB8iz5xHo+X99bH2XPKJBSlifki/WfJIK/sJ8fW//rxCfW/3r/qfWrn5KJ/3et
4qtsU967++qz3vONXPGfRz+/YvM4PJn6n2SjLyF8+PDPXwHQv2pInx7wfXT/W+7/fcrjvXUwF+q3
nFFG4zxBlMUEYMs/fhqBY5MTnGV5ClyXohiD4/RgXPtZhGIxBZEDqr44ybMccr8d5k9DUC5iBrkI
/qQ5Ihk87493uxnU2gz6qyF+//cveu5vBqGd/eevEDrjl9/6tMk8zkiKkiSNU5xQRj6vMz7cPwcV
D345+X/9LFvZowZVWRx4nPpd1FYdjS6sm3hSU/6NYX6wWpL+yXIMxr9ZDtPIyqRtUeV2c4V3XRWS
QkyclrZMiqYYrttQ9O//ZNE/eUcaf7+o3Bya5qVGFZL0bb1Zcj36Thf97KspQfu50Rd47gqZ1YXe
0mant7kr2TK/bmg3csSa16MYZUGaMBVeWfQlA3wR5X5glB/aBMUsyRKQHfFnm31jE4HnfB1SjarJ
mENQdiey7k9M8Mms/+blb5aAeP7W7LSR02wmhqotyBvnY3YbvLpa/VgXmZJ7hOxxrbcqVSj/E4+D
avT9yoBLQFEhWFkGNd2nOP52ZRTSOhtd5Kp4+EhDzOfh1reqbEO++xMvQ6X+dK1POglFiCRZlhGg
zd+vpWbhaDLlY5UOrJdFQkP3xmG3toVxqyyDGedjCJM5Tz6fXqcbJSuvRTYqxjefknva42UqRzt3
h8Q0uMLpYo5rOvS7SfnxInHN+6WJ58KzJj4OsYpOOHfsMptZfxGPKF8Pa8rQrYv1yLdlsbcJM8Nd
HWf2lBqyrYVO2viess5KPqDOJ8W2ynQnhhwVIsTrSQz1dtE7T17OfrAf+7yP7/pVmp3tMIVz6WLl
dksYN8dllMqPiWjWd0tmxHvfZWzbpVEaTkrOWb/L25CUvR1Swx0lVhc6jOtH7zpXNWolVSq2pOUb
y6eLVgh2G9fO7lxuY8EDDdlrum1kP9curdyWhIeosb6Y05E0nHXbtBY+VmjvTSBlIrdxKuNYDpa3
SszRztTLuqPplBdM6XCkW26KeW3VziRbc6f7KC17ES+ON2yLqr4ZdaWnlrzJ8pgWs2TkWuKMCE7x
3ByWZB7fWSNbbgSm1/UaiYrE21y2GNFzkJEvbJu1O2JDWngdzJ4G+UjrjuY8S1S+cBn76bVKu1Ry
CQUVPUQRHtsqpbV+1+R2fG2o7D4kYdJvtyUnxyyzfke22TQcm1YK7tBs+TgN83jI+4bt3ETis227
I4GeAacIp2KHIpTOfEaJ4V4vunJkwgOf0sydUVMvF3k+0ENqVPpmdhK9SLK+XLfxbdDtLsvdvPKB
ZOzGNL0+tnJhd1si32x4O41e9vvZ1/Vtjlityr5pu7cmzIDWtPP0ZprnbuZ1JpKeI59Nb10aH4Px
pIp8OpdrlqzVVGsPyEbijkcU5WUNsFbGppl4z9KrIUaqoKh+04dVVw0LCUebOOUyvBayf7MhsVRz
0/i9NjZ9m3prToj2umgmawvjXcIbs5SQ/fLSxd4d+nh+bTJzpMN4OZj1AovxdUibUzMxf94kMXtZ
ZwFiE2ynjV6OfZQRxXOdGlk0JBkLk2i696HJT3lnS0vZwBmlH7d2Fsd4nQ/d5vZ0Yn2VDDXerWYo
tPdjlfl6z7ZZ8KlOJl5H7XDwjK67MVlsNbc5OtoFYYi3JS7I1ivetjjm+WjJLsF4+xjNWL5K6Jxw
UQ+3gx7vJBovQ5QcAm33KhaK43YrZESrOtL7Dqn6Vk3q2iTdc0goG4TIHJdTg4th8qJUcd+Wa+p2
ySzKXNmytekbO+uwS/LhRe+yiozTuzmIjNssf60zdrQmCsXYyWIKpt2J1gq+ro0srLCKZyhKbn3v
9mTJSrtCADQRO4RsPLtNvyHTWO9jAdinl9Kn4nLYzKkd3Y4laeEkeT1H7PUi+tOa1aVJhNiLISYX
CqjLOa4nzRspdDHH1J2XtX7ZzPLlIPWO6KRsR1JlEAonry0AeN6cSSf3Uy3wgaZIXoUOzmC+rfeJ
yjQXYfBFkiSva8ReGIxHPkPaxKMQ3LC0aGMCJozn28ihu3GQu9U68zxKY8wxW89thzG818zNGOxO
W7OVpmMfjdhuwWpXjV7vaBY6Pg3qnbUAMO1YzUtS1X4rTBa/Hhanis05fAHZuqi77dUSJWfbdefg
hnPOJEQqXk1h1BAVizV7NsQXcWN7bnDuy4mScy7WIwmY8JzO+8ksVUrSy6CGG0fHKxlnF5km7Lgg
MOPUTrzLwruNbQeWJRv3XXdX17L0Oep5brJLTRFna3tfGz0VVOXH1Om7hCxrwda8zAyr2lpUFqsX
TUePrduumnQ5sSzfDQKdFpNer9kU3xDvu13brM9nK+WpztnMx2U7+DC8WkV/ydr+GiJG8hEOGZhv
UoWKo/zM4vHObvVzl5orn2aXkwNgM/1pCHYplJ3MTngWruJpMlWtbMTHGZdoZPvAUsSnfm74RnSR
rhiXrG0f0z6VR2VrUq5Ienhk1+580uMDc/aB+i25oZM+DqvdKd3sc7uWYWO8D+PJskwt5SR89AHs
8wqzZuRZE15BY+QyE+RjPtk3eI2uA0rGisVt/XZqtvSYpF4avkUjOwZrH/t52s82awsV4jJZgC3O
5FILeu4avbOru4rX7XWLVFr1wzBXPV7h0IUiI4S3sVjehy7PKmrWgwjJvrNqP2f2GHtaBTwVyZqO
PCTinaQjPndIvxezeRcSJKvE1HnMQ41PFPJS4aZpKybVocJPXXsZ6nQqRm0WXrfzwEWy3JjFCZ5E
YuZJs141c3pp2bADmr9vp66aR3K2S1SXUZNFHJ72wfjk0KXLa7w1axmpdOC+XT3Hoh0qZsIbMmcn
oDBJJRvm+dQEWbk42uXxomDl6Xo228zdOE48zZKBZx26qLfpdst0MbTx3ipqeKwwOju8irKblmZf
AynjoWvi8zYPolxi5Haho54nqD02qDX7rVOiyPq+K1BAxQyAW/iFoMoEtxW6rdfKpPXE45yex0kM
HKfolWyGZeZpMzSlkKkpxna6qcPUPUeBNMcUcrKwshJiKNTcZCPMaY0v6mS+WVe195QUgXT9O+/F
UDZJNt7ONp4vUDLXVTOu9IQQ1UeGZVNC+pC3g9hKOdr9ZFlJZ4xuEJubVylq304CV60fCkzn62bx
J9n7lkcqv0mX+Zj0ecTNbO8QVntTZyvvNhq1PKwTvnbOjM870quPXTfOZQrYu8v1CDmjVqcuUbqc
o4Zet1bXD2lAiG9i6g4qWuYW8nDUfgwuOMnNwpbbtm/Xx75n4/vO9d5czEKsoTKiMX0xpku6cieb
nlzMtkNvG5wl7GTrZiOHjnaIXqgmGbqzzJtFczttLbrZYiHrh9A0WdOVGMgohTzEkrdEAoUAtlZf
yVzQQqsEHRg2kThk41gPpzhIILshGpY7bWaVleNszMi1EM2rUSfUF6hF/bVa+yF/DQ6zb5cmNBcm
37DmrZiy85DX4Q7OFwICmqsLO9mtRCqkDxFyaqeHqDtmOB5Oyzimjg9zvtUQ6LY5eJviG0ju0XkZ
O/pykoI+p0qkN5sUpiSjX1ve28W+J5Fgl3Sph7doHAHFReav8lwZPmZLBzjrxW4x03a9Ts0KpEOn
WHAbjL5bqZCv4lzaG5dgAF+pWFpuTtBjQ6LkronZeFzCIHY4BP8x24bokmb1J6THL3uwQ3OdI9ff
qGn0R7RBsMSNXK5XPGnE4yzJricDpCA2GDiok3TnRTLvOxKnPR9Jmr/1A1UPY99P3MTeXzhcx6UE
mNtp2bMq2qC+WKMpedMltYgL6bZN8n4h7pSNIuAi6my9M+OkytzO223MNCs2iaJTtMru0lo8n+Y8
G+9YXY8zF+vgriYg+jmHur1reM3WsaS6gWIWOPhLb5PtrldAflQ0iJHHGs6JXS17pXWnSlw39WnS
ot3KAaVRwYLBhzVax7OKYw3QIcwsim4dl/OqVJ9ycBx75UKrb6I2Mzebcrrjc5IrwChkDRBXny0Y
6FuGVo63AZL0MKPjBEKiLxpt2QvaJeaUBLsesW+yo9rmlO7BMVTxRMd9CclGiCKmUXfSXT5ino00
vyGxGS7dGteP9ezY86jx21tg13Exbp6WjKppz7p+OORyTYDLy7REfYYLMmBSONvowDFVjvscI97E
8VzOuZwOKEQeKEfUVasGdoV9tFYyy5Zd0yTdhzUzAGPtyHiEZ1WgKU/3GVlu/ArpXHeDK1ljW96p
SBXJRmXpIhqdu6Ud99u06cPSYMMRFHnlOCWE9+2Inkudop0f4qYQ2SB4iyEaFiJ7SCcIX1mTdsUS
lD8TbQcuRQ/lExu2am1pVLZkpPttaVU1Il/fpE2iikaNb7q1XUqBe+CW1ueVFqHfdTqIKqJ6qCZM
x31tk6iK+toVirCx9K6ZC9qszXM3uZRvLR4Oq+rULvQEkqSnqqSNYKWfHeAgqqUs03joimmZmpKp
7QWAWnyrZfdeWDTt7QZfKkk8mY5TIgMgTw160RYtMXdtCmRhMbIUysynbtrEngC8VUR1Q5H3AkyH
jP7op355nqA02emRrgXQbXkBRXhfWOnZEWV+Lq006giitKmyHIeDY5KUcWf7YiICvYBkYsuxTlrL
pUohGeqE8UT67ZR7bKG0mN0xo2CZTTWqTEmi9qHJ1ElB5QMB7LPd2tuat5Fiz+sVOCqEaQBiM2f7
rB1DsTKJ95rGkDcIBo6R6HaCnJTIl3SO5puURu7dOtXDXejrPr+oyaZfELrNI6dpWN8iE9pLO47R
A9TbWRUis04nlYzxzdr7aeFL67S66NOGnbDxUI0sEucXLl2B2g2dPM16msbjJIIeS7Ot4wuPB2Wq
pHez2K+CiqmkIWm3qtMZvkCA1LsAB9IW7drVt1j5pIHCWM9jKdIMAXmEVGm7aT3oJd8gk8txYlWT
pOod8110MaVL23FCvbMcZBQzlRqy+EvaDvVLSyN5a+pV3nYM9E0u2gRfx80wXk1d6M1JLaPkTtR4
b5ByNynp0gKLbjzHcMj5pi19bkTc7JdhXeFo9L7/dFKm3Qhfgb3Upta7PBf2xBiwFJwPbbU1fqmS
TciSbWtzApWh3bcBswK+DAsfVEyOuRygqATEBUEjh8McNnM3h9G+FJt0I08nb89kisYKGtiQX6AM
FvsIh+ig56g/xiwMN/Eo+vu5jtc3Dd2ag21D4AzSVjVvzhZkjqB8T7atbHAwkM279uyyyb5sN90M
vHN6vgC9S56iUbP9FreqENZAPYB6a6rBeQPQWk8XjtRLtcV43CtHgXngjUEWmVZQZLqoH2/9FJpr
EnK2dxC7zw0cqoqFqV54EncKtpuvwCQ7DGLNsrUaXkX2oi9CyObCdiQ7+TRNL6LQkYEPdd8eZcfU
fp3j9k2u8+gGolLt5TDWV6BOt76KNMhAEtxaMKIbKNc8jj42sN+9V7Sr+ijQNxhF3aVrk66ShtFD
F1y0mySQ6EWM896SZLqqdZ8/+tGkz0lmY1m0E0oPaLDkUkZQDdZhDBfMOzjsqsumhxUA+tospLsJ
OltcMdgG4lyTedBlDbqaLRqTmOs2rYFasmVMy7y2UdEm3l+tbQ4eXQxpFB+wCze5aAMwDCAKPMya
HRRZ16nCzWhvBKhY46dSLhTC1YBODNXuTOatOZEop4WDI6MKPeXuFXbN+paK2ZX1FOmNY6fiC591
ueTrRpsLBIYu+lqaByLrwEqNjXyNhiw+LKtZDkozcgijSlzRO8dKtejc81mm08hdTO0BL0l3P22T
uM9FlD6QMLdFw+Z176FUL5PQ0om3vhFFQmr21ps66QqSNiAddj7Xzw2120kF2rzI3LR5ECiTzBRW
OfJxzZxNCr0Y9yCxxvep6tKyUVlrCj8s222Wbe46fCJ/xbyJ5TADYXo1x/lQbHR1+87VOAGxG7Eb
kmf69eBde1yYQdcJdeYcat+88JROZ2m6deB1vYCwCcWJugdNSlT5rHWpxnXaR7lxd2xK3od86m/T
ptFAutbpslOdeTGkyuxXP6HjEI2d+sQ0jdglIBKGohM1vRKuV3eJzD9aArlkg+cMRTtkcuXRYtoq
1xu6YKuEOrWL4zNNnbmI0tofIjf2O8m6eeZhmeAwzTmpL0A2qHkzxr6Algqk9HTExwFaLTf9XPtT
KmOQx3oNCocaJwsOXqBYl3UHubedogdUe/+86yPDu0hJUkja9zfeMR9K0FjsBXjZv0/zCLBxznJx
ADGkC4DgHS2ySZnjrJMHsTDLnSXrBZVN/EbJPDlRbQErBtgbJJck2s0sik4bBFKx2bTeIdrmkJ5N
Vox12FyBzGoOeVfn13G9tqA7Tn196u1KyiYz8ZtuEoiTJa8vrJLdncicPNRkxh/D0oxASvMNBEvb
SwnG1v5ty4ZIc9KN482Qjc0tBdy9nLHJS9BMp6GIlhxq6wjS6H3bCZEV87Dq42dRse7S7VUs83yH
thSoxjJEWyXzzFyNw2ROmWv99UrS6ahbcK3C23KoO4SOSgYC7svjEhBcAcvQ5IUFUvsSZLKW06jZ
CpF4xl0+j6dOj9l1h3L23AQNRTZCNQUFddvqkoSgFZcJcbs8mqJDMHNGisGBVMzrIRl2ZFD5lWlc
XElgdGWdLoSvg04uRISWgjilDtvch31eY3vNlAFwDoto+diT+jDEYrgkivUnISSwwYa4vTTA1Xme
buEQN2MArTlRD2zz7pSuCXvZjj57L+LZAziZ7kVndfschJfsGopQx0E6Wa971kb3vlt8RbeWXtbe
JP5QgyJQrPHYXhqLQX5ltk4yrtSW7exndg7KMtT5E5L9IYFUfzHSnvJ6C2+VYWEnCFr4FNz7zlh/
NtngKzfX4pDEtD9svRgPUL/Hl/2auyqaZ124BOrtBudN0ZpNPZgeRzejzALo77BR8rpRUzRDfNct
1OZ93yccNE8zFXrQ7GZCHdBfGyUxp/M0nFQPPZA+B6LUDZPcLS7O346mm/jQTBHoBLHMSkKhdMTp
RiB1bs3Fajt5sS5teln3LLshE2nK1LZrmcF/L+CozeI7vOKUtzXyvIfgRWWXOpD7JNGd5GhBIvDU
zeQic0HuHSCBLkm8pHUVAcAoENQX9ypWADgceFBIeZaNa+konlrIFqF5wLkYd32E4CWM8/TgUB1K
O2dbVm59vh1iGAE0m2bEW41BJqa2e01B093hDY3llnfxpdBh60qNwnSHNk0o15FNr4FXjYWDgmFX
tx167XsGfHNo2y3jZILWUhFkiF+rTbSXCc3kDbOpepSxym67Fncfa5xZUAttP74zgZIddCKgVQJJ
NyuHAF2a1HV25qthcvzSZf9f+4v4B30xklL4PgA+nIEPxp724CI2O4d0Az04HyWgk4y4Ut1Ce85a
2V3pfGXPhzFoEEWXbNcS0VVm2eLzuPTXUq+gJlvNgRK4YvF+r3wk9pglaCo+ZeNrNOmsDHFk79Yo
kEMb9/6wQoPG8k4szcfaCnet67oH/WqFrlOiC9ozdqbLcAG9vEey9AOP/DpX3kA4+o7ovWuwOsxT
7fb/uUWI4n9rtULjHL6nYwnBmGY0e9IhbMYEJNMWFKhpiODFstZfStLIY955OGkagYgN5XRXpUib
ywnNyytpp3ZvdbQ9oJ51EZ/iT6Ul9MHSK0zXcCvHfti3nVfHeovWYxc5CYJJtsHjEtjAKwJK83tm
5/WuQWMPpVW3RqeBCigoEUHrfskIkLoOfUKwT83Fl6xOMCpAkPSFbA1523XDtpeS5UWdKglCaRq9
SFlEr1aMyFp0cSsrOZHlmKpcX7YgXlZLQLTKRgOk3K2o6AenH+DIx7cxtMeOaZqAVuR9TBaojn36
MIPec47cOl7hiaiEuwVvH7ZUzce+seOxrb18mbqsTYq1XlELBf8cXhrG8kMvdP6i8+m0T3DIdsus
BsiFAUG3LKT5WbOu20O/YNlppJKFG2+3T72l5o6pdXlNcL6CStizEiSS9CpuqDVlLKmC5lQCGWJn
QLjbpWxTj9AQGi9BJaeVmkDTQJCLsjKnXr9fVbrtotBuJ4IQNGCHDTgxsAnH2wG0e4JNusfY410b
VAxvrcmFiQZykFmcA8kE1urkgg8AK/NVn63RHdBZqGInrc1LXXd1kYCWW6UBxHEH4XGaSGRBFBoQ
t6n0t2YLoM1NXuq3jg5uD0Xosku22DzmSC5vhmlM9k3GJLRWMdqt0dAfhLP1hTOpq2Yc1B2A0Hoi
U9KeiVLQQqXyAtqZ4XkfDLqZ8eorRkRdwocKbzxoriBmIyR4j/v2bLaJFk0suj3qR3bn7difpW5F
US9psjdMkyvzP+Sdx3bcutatn4j/AEgQBDu3wVRBOVmyOxyyLDOBJJjA8PR3snaSatdR3f90b2sP
bdleRRBhYa05v+KFu0157e56lbgzirvd7HcYkH2dNep+HmMn6IzJ3GUm7y2P1TR+Ly1S7hjNqD8Y
rQyaote3jcFRtEqdCf1UYU3mj1j3+q5NMP1CV81qS1KH/uK4SXoFNrpL3sVT7rcTG0O7IuKCdlRr
ry8H2fhuMlu+LUyB7tY4FOjiVeWr0Q3ZVuVm9w1/FcVqUrEfapmtTV3S1PZRPTIvHVKWT9hkb92y
iiM5OwsKVXN2Uags3jfawO5eiPbGNMrMF8VCqN/0qCAUbTr+MNM870MLFdWX1HTib6rpJ29hrbhl
VsV+pgW2Kle72Rn5A4Xy7bP+AZ0SXFwh36LQ2Lhi/f0HcYcqc2o4PcQdaIpF9HHZGmHhW/vEnwOc
QHvjD43/f9zrqXkm3roDfoyHmpfDqsEMu5BGToSMCDVD9GsiGpKti3cQ+19vqv8SeLgMCiUXfQXI
kRgV6wf6EDA2q1q5WQlpiX7Be/GJM79aRf3UcrX9OtK/N+/PkY6GspmHjjNbmmhVqUtWZZs06Z+/
DrHqYD7pZI4e5nj0mtGy+gJqKJrx276sA6wpz0nmX1+HOTdmR3KctoAioKigghrZfGE469EZ32hB
ok7yM6+HQkP25SOtn+XD+7FYWzZ6RCz09cWGhfWG7UTqkcgMssgJvn4wukqpvhrAowMWtf14gQjE
RMHSZcrXg+Cv0KdAWgJtgD9a5fiW5dNPqk3yo3eW9NmYHbc99ylOLIJPc/JIdNQn06JMjmeGsMZ6
MPcszEIRZEY046mLSJxJsE4tuk/xjlRtKHJbWUYQjz6gnLCponjXfZ98M5Ihirhnspj1w/9riNHn
QmfepCYET59fqB4SbbgFdhTW1PW2smCW8Yyybu/QA0oDaozJbbxYAhWBgp3bzU4OrMnhjxUuDGnH
UjVaCqLpupt14RgyX0aQ5cQR4m9kWD3x+zOz6eTcRSBmWQ52Fudo7qopQ+mgaGloezogYecvW3Pn
bKwwi9I/hMD/ceO0Ts7cD7GOZi7tltaddUVDPXbPaG/QgNgN2zCT2OHQoRmT2UEZo4It0hua977r
Sgz+uDHRKW+TX3XJnuxyQcmVRBkrn3BcG1zfl41A69kOSdvcURJHTV/5xogSk42qckV/yWbKgrkz
nTPL3jw1dKsaDgJSQgTUp59nSdXLTJjapmEi5m3eld22rSzjRoqqfRksidZLavENryTfTKVVX6qZ
ILeXVumxNEEdwRy4x/m0XMnF6a74opM8IHVPtmJmkz/Z7eTlbTJ5fEnac8tp3ciPZzgVjqCMc3uV
px59dmO0UJg2aEhviG/6VSQf4kDP2yGIvToat3Q8s6TWbf2rgOu0/7BHLkPPUI1yICPBE9nQGfCb
r2fyOnn+FcBlXEBAj/sHO9oglOgtiKdiGrrNFNl1senGi6K8Q0fX07M+s0pPbRA4jP8KZh/JXbO+
WDLI5CAWKEe022voNwRKzoUHbVQQpzcT2l1fP96pYxP7uWW6MGgg0zl6PNSqHBP6IxpCWQgNSekR
FDsL5/HrKCcPFwbbt21alDiWtb7GD6+py1Ozs2uEyXd6Vz2kwVu5wzV1c24vOLmffwx0dD7TnHeQ
IyAQ2etdm3ppAKmE3+xomIbJQ3xmvp8aPU6gaHSY68JHcTR6mEdLX2WI1lqJ1xjv2fSALsaZSXHq
mZhp2gyeMc6oxY720nzgA9EQt4XGlu2bfbKHjMuLPdvPcUblZ7afU2kvM3FM4BZF4SIURyNoT53E
BQbRbOotyEPHJ/QDN+bg6RAq76h9ys8s4X8ry132KeLR8xVzxhe3Qy949I1oipp7a2v443fmVV57
XQZZwK/PTMd1Vzha1J8iHp0YbZ5JdInZYToGNCggL9+4/uSzqIyG7HyWcWJb/BTvaEuP1ZIZQ2ut
T0j8JaiCYrqz6r3r6xB6g3AuX3p6ZmGfyh5hL1ytbxbOYGEfzU1J9CysXpPQuhnCZIvrBKpy3uKn
W7SY03PRTozox2j8aOdCbl+ZjYXznm1M30Dby09C17c3PJrQPg/EmVl6Ytu3kUg5wkKfmQmyfpwP
+4mS8dKPc03QJzfCxq5DytqHryfJibWN3Qp9TJzDCOMcHWWqxeHP24qE7pyMnpa88VwFcWjTVc2Z
bYSeOGQ+xTp6nAwty66SeFfE9oxLtpkC5pPG09vCr36jjjdHPFIbewcF2XT79WOenCegF4APYa9y
/9XJ8nEoaTE2eWOWGEp3v94y1nybOBsddo/Q+55b6ydWgm2ZUPmjVgVh8Upi+RgNfnTodRpJME9K
yCwSr3tPA/5Ll+EclEHP/QVide/rRzw1WaAoZ8h+YZNhztGOJmYxQLmSImZMjY0SXfmaDIk6s6mc
jAL2jMsIUnv89/OTZaiWlXxUJJRpfkdL+25JzpUkTk1J658Qh1P2w6wXGe6eTtYgxIDy9xCgQ+ol
45mlfOo5bNNZHU8MlRzzaCVXhm1lg4W5CLPPeEcTc743aBd8/UrWwTjagOGB4i6hcEHhnrNOkw9P
sjjoFNRqwOaUvqqGW0Elorh9NMp5s0AA6ukBQiq9+zroiewKTkgLORxq3ISzo1Vm5bLKh0xOYa6p
187M71gCRegDMm6otn63vT4z208saxAnnFX8h5wOFuTPTxlLWs7SQsAxhzZbodg+NRADWOQ2q+tH
SIKev37AU/Gw3duUwFQIt9r6+w+jGkPR1lhpNodJk3b3bmpVYemOetM6RRPWizP7hjKLc5vXOmxH
7xJ2N9NGTAc6QfdoWNPembhhImq6a3f2ZR6U/nrOxC/9pvLPpScnHvFTsKOJQ2H4iF3ovHEtY2+S
SWzKks6e1vE9TuC7dIh/fT2mJ9acQIVstesJC1XAo3fIl0aqrmlwZ5bNTcf4ZraXbWPnZ3aPU88F
nyFuGdga11ifX91S2zx37WoKTafZWNXSeDPtL0djuuC9/T2FKO3MpnjiuYBEgd8KxCDYT48D6mJw
F6riMdSF9nD9jfLBzD3So5nx9QCeSu8+RTraGImdtHU1IlIXziE6mBExtgsuq5gja/LT/cyiujqz
1E/lzB+DHucjM+r6M4eAIGyDOaRBFsoFNwFogiMYB2zf/t/vZ5/CHR2iuV1kE0RDY2gtDzF91rVv
G+O12UzBIB9L87EqkjMRzRNb6KeQR8suTkYzERZC9sGIYc3CGr4eL9mjDmCH+U3+HcocFKwZGpMB
QekF1y0fHTy//l0QD06NaNK7c6vz1OXh04c6Wp5lii62WscBFUNUmTp8LMMv/DYkEQxK0blE/swk
5ux41UinJg7CGck95dLX6M0N9L+45X16qPVTfNhW54bnmQOnDFqv+ZZ12HKK3pv1uTCn5yx2UBNU
EAZI3dEeMKtY9WPn/jV46N88tRdd0OzKKC69c+/q5Nh9iHa0LOdB6cqAUCZseTiib6aH2JNCnFmI
6/Z4dDgA9/P3M7lH2cSSG0gC12eqJb8USFmG3TLusHGfKdOcHjwYrykyF4fgQvn5JQmtMtx2MBXW
7knq023Fdq4P69ZWP9l6e270zsY7mumWIFmcrrvaeqVjfhVA2JZttG9sykgy79yF5/TK+vB8R1O9
6+H0mkcM5PRGfBowaA/eeQBTUCQh4tUedFdndphTt5K1Bvn3kB7NexxXGactQuooveXfuiv4PiGU
2hWhce+ECx4Vg3un0u2w/frIOOSY/5o1HyIfHbp9RplZrLMGjruo82RghmWY3nYeNLIRuRU7x09f
h8vhQSTe2Pnnnvzk0vgQ/iiPcrVTo0OJ8O3AHuNMXlTZQxK356p96yv76imP1jvkz5I46xkV590+
bq+oY5wZSLr+E1+FOFrkrdOhlb4OJL+a/WRbBUnYbqcsWosdwoNY24Ny8sKF8HJzrrVyKjTMgmgA
2IBbIPX8vCBpkYwZ8EjoIo/Zspc1hTwI8lfFxU+55ME8LP5MjdevZw499eo+Rj0a07yoO8edEBX3
y2vYqn1rm9yhmvQmPMsvA1l4yfmS2alN7mPQo1FOkknAPYQXies7jSB3KzalHaSB4y8+hfU0fKh+
VGOYP5272Z4JfFwvNrMaKitrnag2hPF2urWnK1EbgVnHd18PrHnmddpHGQ4vFTGa9XX2AY3EN+p1
xXUqvKYIUK5uL7D5hUazEUGPi3wNf6UXO555rSA8CZb0na9p1y57ds4cL6eW0IeRt492fVhZ6ob2
GHnDXbxGxz7T8ZkQJzJzF9NY8LWQhgvr0YMTasRQDSPEQLZTfkHckLd8W3Z3fX62OnJ6kP+JdfQ4
8HIMlpEhFg6xFxJWQTdBtBE0AVzHu8Rv/arYMBFVd1mQv5870k4tHdN2UZZhKP7iwvp5wa6e0RTs
kClU8Ei5ZhYkZbZpUb77eiademUfwxwtFrQ3ktIUCBOPMFt4KptHH27ZWHn/RRwgLMA+AuELbMjP
j+PIuchnpqbQpe8ZLN71cObKdvJ8hMj17whHO1zSGyVEnIggnmaf76sojeJxr57p9Vxhf53C3k/D
FPccA/2bM7Py3y/LBuzVEUALOCYATuvvP+Sk1tpgTSW0vTTdmEYaSHhpxuT710N44hz+HOVoDFUy
uoVjIgrZW1Hng6GyaTYaQhiym/bQsYYmLnCol19bu3R3bm2ffEQ0PiB7xBJHSvf5EVMFn03PGFwd
KHsa/W5w4PLQl18/4om8yqYgFqM8g4IyUu+jlwjvPl9GhbKd/cD3qQ9j2HOM0quZIMHBiRENW6n+
i2b856BHSw2CLJqRDuVr64ZGbgTbuN8Ea4808YvAPlfh/feKsylD+4gjNcY6OCQJH+YKT/tptsuC
IJtqIa5+Nsft2haDNi6i2Dn5QxHF93/mUH8Snm7/SDL+wBW91WqG8TX9Ewr+94//5+ov0vgBYv3P
/1+x4v/8dKPeq4e+fX/vr17V8Z9c4/39RxHuz/gryenTD/9CSv0FVjqCRv1BL/8Pv/x/I0phhnxB
lPoLe/YPgQp//g+cFOP/A/GqRQSjyIfYodT+J07K+h/GHAow9goKJsCOfMRJQaDCwPK0VhIP2Dgf
cVKC4aYI2hScQsiz3P8NToqTdap/TBYPOjfsKBYqQvjn+NHp0/Kunw1nQEkGnXC/SdppO6MBvXXr
WoZ2A9uNZ8S1BW+NCzSJWZPORy0dRql0MV+a1DYuOGxirT85Rn47sMzcVZmZ3DRN1u/N3rJ24BNA
ANmOk/vUZkOxejZWO0OpJicocl5eqdXt0MVGfcOtCibnWtP0RZbDtG0Kc7kcq5YkuHnDM2Gs7gm0
7PNdvzoqGp0bWwhMYRhN4+WlWp0XqSHcC3qwY8x9mV6r0i03iWlw5perc2OAl9wnq5tDr0rmsiqb
62QsWQjbYhw4BwNI2hbmhXB68tKbE5p1Ir221WIFRKtvnOckygGHgd/Qhqkk5nm+sw9Wk/LgOqnN
bjsdrCgGzIy3sJ7CoCIJgAFUptwnuUpCYE3m6wpiGX85OFvK1eRSrXYXMSfOb8Mc2yu1umH0PFt7
kAPyqJkrJ0z6rrs1YJS6XulkjtcKXUboOlh4mDa7gk+ZXTHK9C4ZYclRLJ7vhW2iPkTKKYK+qKJ+
v7p3GHo/L/nq6jEPBp/6YPYB9SyHCWRcPUBAjEBdAl+QbkVzlUOkmAJoMv9cLAjHy9VNpKeugu4X
DqMCZ9LrkKUctqODBUnZFewhymh2tjkaYYpZDmeW2T0NGUv9EbCCPYrK1XOxeprkwd4Et1a/iVur
9vXqfop5o3fZWFuPIwg+N/zgkFq9UunBNmWvDirmLPkT8jR6Y7MZzcB+9VphnGG74gcLVirq9LE7
+LJWh5ZzMGtNB+OWuXq4stXNlabaAYUh1iqYSp1eLKVtlN6c2tnrEufytVu9YYOCYcAr/rCMJYsL
u0wJcIck0/wI17716iR2/pxxd4bvbLWg0RlmNLjB0+2IJmMOswDMavG81Ivnrha2nNX9U6nk/Gqa
hYC/zh1K315tb7loxtvJ1Mtbt7ri0EZBZJbAKwfjL2xz8+qgU6uXThxsdWp12I0Hs92SrsY7GHbG
a7G68RaArmYwlfLxNiFNe2McjHv1wcQHoz8MffPB3GdpKW+X1fGXFf3yc+QsQyk/HbFYIGzeOlbC
XqUZs51zsA4mlcXuzZg67+3qLGwhL99kscs9ufoOK1u6O9C+4EmYlbwybUO8JDEc0UYFz2I2VhAr
wZwDJ6ORl7VvyjJ+HXsCwlWxmh5nMsiNWI2QmSjTl0oW5UatNslkXh2T02qeFHy0L+bVULkcvJWO
mg5C/dVzCZsthOe22/2ESB4FEqOcmhDNKH0/58TdoLmsL4S1ep1qLW+7g69zqnPY0mxzGfb4GgO1
GVYLaLyaQWtYRH1rNYjmB6+opV20uBsYSN3VSloUethmB39pt1pNrQysnbEfWq9RwwIJOKTvejWn
UqM2wsUYcRl22mSH67/50ldj+0pXY2ue1tW+rTh8U6vtVal6gdislPBIrrZYeGFXP+Vqll1W22zq
aOu3m0yph3vLsB+G2Mb+Qt5n0T7mFfdj8L8wDQQ6T/FcDwG6NMJflFCXQlAo2UpC4dpNzd1gVdTL
m4T4Uqagr6zGXnfKTYRxm6hZbb/jwQEsS2vYyKqqEq8mdHmSYpx3ZgbyT6ch6yWL5GGlCXuwRTmF
1AUdpKgkuZrLabzu6krsYOOIPSdPsTXOg3jV3QLCiMv0npeVc+sSw9xBy1DfljM3Nj2sL1dwy7Nf
ULdnUd5L9Rw3Q3VLGCiATQpfhufadRtWpi3hX6/MPZIggGFccJ+8WKknOs7LDq0U84LWpQ1Iglu1
v1xgBT1OxwUmurLEmlvKJsptPe5578oQktDJXxIDHKGsTOAbMFOgRqDCcnNaha0xjj/QKppCcMKm
q5rF2aUzgd8B8Eunrl1Y3QqAxEhKvLxzFJxrsaZRnxPjYtQq3k1Tae4gZudR19p9xBvT3SA0vPGM
KXo/6cKElSuGw6g2pai9Hs37je5G+32Ycxf1LmMsg2TOYdOdOz5Jr+Nl8aPOs2beohqz4M2lGXwc
1ExgsksmmHpyWxlT0LaV4RsThSscJA/nIjan5Kl2uvz7CHTD1nJc/d4OQ3NPhqX8KcHzeeUGSWHw
H01WXrpD11yIpk73ltVVl0lrkhsi3WRPDasSQM/R+mm2RvOydWJY12FVmh9SN+FbRp1qV5BZqYs4
NQfLn2Tb3eTTVLzKVoirTIPOYSxudQUeHpSDi0UCyyHOlsGm4ZldbGMkFnYLAfkCH8NCVhxXG5RV
b2+AG0rDeLbVUy+c+LVs0qrzLNz8gjbO0fgcdeVbZjmEOOeW745p9gGSrJ+67ApP9rq3QE1bJG70
ybidjWq8MsCieRjLBSdzXgvYc4Adc1sD7I+0Nh51LPMYlh/Vm77TDiX2VLu37+O2dN5MCMUuG7Ju
6X0tN6DyLU8VFnUETzHbVu1Mg8Es2x1XVfekCgU6C01bFoDPRX8Y0zAOfgJy22OuefzaDQymRleP
8s4xSTGGM/TmV8VCzW1dzpBV9vqAGgN0quqp79RGuaWtjSwiqdM7QEKm75Z0kre2JyBVxHbp41sq
rK2UqL+zYuK3oiccPtohReHIbWLX8ot0nm+yhC6ge9ZURSBwZW+JgBXSWdoFHDdDgPoJe8+mUVmz
Aa2jDdOCq+s4S42Ni3e+bQzb/eZ0bhyMU9FfVWAO+XKahkBklXnTjFzdKEH7d7oYycUIF+Vr6cIL
eznoub6LVyfQtHqCFjmmNzJ1sOLtUSr4GlsRKlk2V4nOy3eD0DFaDjaj5WA5Wg72o7ZwrGsQUd0A
nWrYFlmhn2G0zO7cBOquJcuyt9wU83XGQa8z4BCAoRhsiBpFSaiTR9X6GinopVyNUc1qkapWs9R0
8E1ZBw9VstqpSkIUyJKwWKWiJL8w1+F9yxkAYyXSh8skTey3SfXlZaeoeV1bMrU9iOzavaWT8mfr
iBnfvcRhxraFCJPV8zXpabphqLZvO1hZAbRazWHW6hOrzNZ4dFfvWLa6yIiTLJsqFvZ3WZdgJxq9
hD6DGD+H1X2WH4xocNvClEZXf1p1sKrR1bVm0NXAJlYvm7262tJF2984zKowsqccpQPTMed9snrh
stUVt3TVdFevTjl1MM3Rg4EO+8fylrhKRkkBWhdjbnPlrp67cnXf8T+MeIple72683Djhk+PNtYn
3vn/zxfLteH3n2+Wf3+Jwj83y/Uv/H21hMzERY0SqbntHHjEf14tyf+Qg5ITdRRwVSG3+edqie+B
wFlKV2UUALbcwYXvT1IxvkmLoCACSSuunYJZ0Ez9dWf+9IZAZf7z54+kYvdQHf50tSSODVYJLr8O
RO0wcn6u5QhA8ICF6MGqY2QxtmaWxS8UJmIJsBfLO89dwEqpQNfDzaWefWWQ5N60inbTAEwLC5lF
IwNK7GCw4bke3AYkST5bHrbS2FsUToiyoL9NCJx3fJm6jZ25eQCuRQWXg9XvxQiqzNTYy4WWtgsP
Yplskk6DQcJcAGb6ShVPy0qnaReDB0Mj9a5bki40x0zup5ioYAYfZK8trXyxzM6mjCFTYyrh0djF
42PlMP17nI0U2MIYxETuNCCFzUBv6Ky5mPQIgu3ogs83gdNDgKXynLp3frugGHqVMHjpZVmDc7Gd
+QqGe1symlZebjuNL520gHnBBdpHLJUbZCvvx55q22Om00eNCb88XH6WZ85ue99arvIdA2ChFCSt
TWnlRYRbwhxqN202MMDGHqhFTlCv2CGRO2NUgxgScl7qYDH6l9oZpd+swCI8JrhsaplAZ11ArjWZ
CsG0UxuVY9jsHkjCnLQL7iPNfAOBsu2BI4a2Z2vYXilltdGCT7e15nhJQNUGWcLe3FzGISNSX9Mx
EbiKVhLOHiCwnHily5HkTWkw7jrQOrDB3TBQ+HasWW34HTAAsQZ2owQZ6k2Xjoq01aNIHitwUGzb
CEDcVEAecGs7mBN0vTGsDg2+N270RjkyHxtWGtR13Ab20OgQp4y74WZGNhaIub6wGx0kKTBVXU1L
XLKyhj2CazaBYlWJW7tjcHeCLQC/PigRuN7ErIVTPXNuhZnWxUUtUwhfF1y4nHbfIMqFEQ/Fd3wL
zrgtEurs3VGw71NeJVeDqcmmU3b9fTIbhrQ5x7EBL3qebWjVQ2pXuPif7RS/DDPAk6CPpSnkcBwO
B+3KPOqg/vpRt528q4vMvmlN8K4hTR0V9EIaJxEoUmyPtrQbOZkcge0yk+taFXYPSa4rrsiERGEe
BvMiUSm5H5EwXRHZkx1uSOp2bqocwKsy+b1YoOaAJoT6QlEX8pHEpHo0SyG8PB/r700skssc2d6F
UTkLDv8ZwNRKJMk1qZfpBlDzAtZw2xy2yu1rLCbKAkmsXPhMluoGFih7Z8M9ewU4yHgJdKe153yO
HwaZd5seWfYeWW72oC3cAejSgqNj2Gk9B25c1Vdu2fCbAkiDab2ttJcVQfbs9aM1vlsFca7GilUX
iSGbW6VFtZmVtRad8n54ceJC3hk8lc/xUueGB8OtuJrmZNrVQDhES9yAgNjFTvZbdMl0Z4yLgUTJ
Fpuco5TQAGmwcRI5vOMwtUCptdI7AtobnEOVGiRIPp25HxwtcRPocuNKAWj4Ro0S1Ck99pHQgGJ5
UKhQUIFsPSceCH1ITxepVAJGnj38UE6a3Lk8HTcziiIEMBCnunTzcgKDER1GUOPaJQumokhvx7zm
twUWmm/E3LoDpNaIuip37vI8Ld+J3ceOP6c9IoLoPL4gLQKmCDnki+Q1Zx7PBW32LBm7Xwbj/Zse
M2ObpQX9USQTJpPVZF0RcEAlYy8veYmsBFxrr8U2DUNXO7YRBwZaeQnL9KuyULnB0wh84R0fBLoC
3QjzeQnObQNQ+Q+zNGUoJGt+Fc4E5VEL9aNXq67cubhR3Sey1b9kLgCdiN04GrU1IrfFQilAlalL
spNpHEO+WA86oDwVYzDAkB9mLgob0shxN5sJqCCFAfCV1tM1SD3tRdPYza4BLfpKA/qT+A7qd7EX
Y0RvwGF2trhxZpYvQIt5yuDouhvAi7qblwkwzAx7x2W1qArI6HkGRCmpGywN1QPJ0tsZZFW93NGZ
NrsKQGIXN2gHRjKk4PwBoRjoJxVXVlDWY/ptah36OthgHdcasjcX2VHlTVnabkstSQQkTLlXtaCp
7zTjtMP7rPcpozYuzKKDZk2STVGIzPCcgpW5Zww98Q1ig31WGRy9/K5KoswVGkxNhi01szToVLFw
4VXrp4ZeNWAtRQ2fKfChLblHPpz4WrXZTT1V8dNELYCWaGOnLx0DvHbRHf+t5DLv2nqZ0ScQ9UWO
Yh5ODoPephCoK68R1fTTyGv9EAMnDp6CHOqw7howQFC8WSpPAm++X7Dn/8Aaar/jN/JXpwA5RZ0J
pJLEhO6AAp0FyIRR73Oh6W0zVnWBEYzHwAKzk/lu7zqzNzOe7SRNgCYes8l4zu3c3haGSi8HUEW3
DFzIB1pyFuL6wt56I3GeB262Muzy2r10C5FfZY10XpreKi5oFcvvtGnFS4lvFWi9rHFAh23AMgPp
s7tvEiHfe9NeNlgT9rYSvQZASQ0DGt19B7iO2UM+KBtAjYBK2IJnvmwy5tYhoGU9qmN5HIC+RIWv
VJ5BdVDmfGvAmOZVrLPvCZKVb8rOzCjrgCcH6rVpIiLi+FoZHIRv1ZmguuhWl9yfkyTDtbewGRw4
M41Iv+TX0m2T3OsoTW7IZOff0PjXv9KeK9O3db36E0ZziqpyMH73hdC3fSucyyQvUzA1W0KvRpEV
mALEtnBXYcZ64szgxYOAhqYamNvkqmckiRiwVRGo2u5t4S6gMKfNrLjfgYdD1spJeTmbwroE0Akl
cNdMSmiBCI73DUrpJeC0SV3oABxIpCRwg4CzjenZeoM1uz8X2mYA4ti4AgJQk+7rPoajXUlJ2Zbm
plUGTa8gx4ZRbWiifu6LEXa+WPQeKEJDdsPBSMwAwh34LyRMyQ+sXxymXYKbvgtGdHmxYKy6sETh
NPfoXM/XBpg7z2MO9PLq7FyAH2q5jaopqcniGW1qRZVAMRjfNdAX9bXpUAb++ID77ia2EhdauHhC
eSCWEnzKhcB9iT6unTws6mcV/8YauVrAGB173J3s5HWB4hMlc+1ljt37WdG8DROLbLD4YhvURBSn
yFJfd07uj91Dq77l4kknD44GvDq7QHMC2Nd6q6b97Lx36T1F831IXD+uZVCgOLLoK9xNr7P2rlMP
tcu3Lm/fUEqBK9sCkglkLWCTBXRS+EdG8jDrdiMBCmFGc4s1tZsb+WwNzVNpDxdOT/d2rh4bZT85
LXBzVesDWxt2y1sDIG0FzsSYOx4xqh/o77y0rEHG1D+2xdhuWD67O6Nk03exgj9Q9TapR8r4ARwL
64IrBTZwb2XxZW8OD7KIt+AThdwAxYDmU+cxOr6b09gGcTU7TwXgye+wukYS+7ZALeoVk2cOx9S5
MVPQr1zVFfsesPTLuMmWzZgKbBmJlWoU6no4R6rcmoLMLGrgUuRjxnP5M2NDCZiWTTf9oG1vKbsE
uWj8Q8SDDFTm/IKH/VbhAPQBFO39sVdRZ0/P+K4CAANWD8AMnuSAkkYJKiYMwU47zxFAHYGbJfaV
rJ0EXxCR0KAfF+6nS1f4di3dUOrF9GblsAjlvm9JUxN/VMDeOgbqMU42pCj3AzNd94a+T7oYrRzu
AooLlBU45ag99R3GW6G5Bhw0ZPoVGmwDm38CeNf5Fe86xHMxF0iXo+iaNk+x5FdTze7qdHIBVK7u
FRu5r2t3CqoRJLNh1C9IVn/0iwtrW51sjHy51q7herG1+JzUk5ct8wwQO3zRQ4vTvsjYT0MjbZBW
+twr7AGtixM9yyRWhMEJjMUo+FaTg53eGp6XBKv6/zJ3Zr2NK1uW/kUskMEhyJd+oKhZsjynM18I
52DODE7B6dfXp7zVVacLjQbqrYEL3ZNG2j5HFIN777X2+lxlgDvRHZn9Qc4Mbq5JfncmMnFtbIKk
sFvROpFa2wVWHumq+dBWwQ6wZ6tX6SfpFrGC5RVJ49BU8ufKgzgsmrk7yDg3ozGIVdSQS7s3CTnc
ZIH5OdvKjtZ2diI9FEHolrEmhrFsjm1V9KFrxsV2bAf3I0hn98aehdQ0Y3P/5RtaPrnpkp4Nf7Sv
nojdb5my1yEyKLcuCwX385x0xU+zNr1NAk3ks3eq5uyWZERRzCXexvA60lmSpnwrDMd6CPBclaGu
Y+2RqGjmCH+Gj3XeoI50URXAbpjWzR4IxVU6JRWQiFXvbVKCDfSOxGhElfu7JlxSlseYp3xgxfGG
7N7gjs7OnxvBf+lkx8WxUoH/U7defG06b3idyiLZ+WhF34o6Wwha0eJiLnad0eNg8ubTn1NvWj3f
LZamouaR+pYGrY8fvV9fDLcXu5rUT3kk9st5UyQuvfZWaZ4rDo+KJiMP+k3D/b1LRqX6h6C0p49u
FcOyDWpyuaJqrvN1z55fe//3F8HOymLithhIT6Rz3cfNqWHeR8/9fZBLuOTUEGHYiY/MI1WfdaVp
rSNnrertPAhj0yGW/iAUT/4xB4XHtKhodToCqI7+3QgdAt6oX1YjqNBb5VR/MxvLPVmoNUTW5TyL
GiM7WMzAc7zLbU82YKAkYaz94F5nf+U2F2ia1A6OanfS8Kcd5JVsEwh/PNjm6m+9Besspqd4V6dL
crEs7uPazsQmQNvc5r7qj/bSvPXmEiNadvrLV9a6j6113hjtsP4xRdrQLK6iOpd9Z5LyZsqMWzRp
zh31+tVyBvKxfUKI5L3tITJnkIzl/eImqsL+nntrH1V6Kb/oprILb5q7TznsbpY288em0sGZUS+I
kGnSyy/QKMvFmZaYjCoerlEvqvK8qmC69TqW2xYz1UtW9M5pldjywE+1pxUAAQt28TK+O+iif/pi
kWfW/zVhz566eL5WUdoEKfJk3uxaozV3iek0ZN9JFIPQXWR/Ax5DVOLYklwaJqTnvmVq8V7Hgh6S
GOM61SGF6fjFvpb5wGZd/xZXsz1upWcDv6jjVu6SXtnHxCm4BhMDzkiQiZlusnvUrUuL0Gx6FJF9
tnb9QbRwtLZukvTJNhm7gI+rXHxqLK3TV6uYiyoizi43OTcqg6zoOlbPg+IAu1vq95JsXtIClZNH
RTm+NZV/Q8JKNo67UpMrRVzUImgBLFoQd64iT/xFdjQGwfWmR6MkuiTCI8GdYBrNgyI0+Fs6avvR
VNxUZ9tOccwgNl0ZT6vdPSb9cu+zvmtV5op/pdZ//Tvf+x9ZaF5Vxf/+uyvmn6aY/8Vg8M7z7v/7
X/r/0DpDJvT/a8T5n/zw/xpx/v2O/5hxmtDlHQ87A0kMULcFhrF/zTgFvFtiRkgsZJQppX23iv0H
jc0V/8bwErno71ImHijGn/97xun8GzuvOL74ibZHIor1P5lx3q1w/5xwsv0MCo4jM/AATSPl/58T
ToYDcUDgJw7rWO1jQ/xqVfeY25AWbPHrH2/K/2Wcii/o71buP34ds9y7Ld91LSvw7vDAu+frH54u
x7LasnSzMfLqrH8qM2MrBuE/yRQglJ8m/aEOiLf0zSUhjJsgkD3zg/dgdeIzt5TezZxKYUe0/1Nn
/3bLCbyQDOqDn/bpY3x/KW1QIZ6tj4DGqNPpmK52adxENpk3Ur8ror9HcdC1VZE2eiJSjLWuKYCg
RDT9ZfnPl4ACninzdLAbU4AroHn2zRxpRUJ/UJZ/iqvlHsKXB1Hvxp9DbnzvUi9/tLrhS67M8Nap
K/b4fJLDkhBrZk/mmyMrytwYng8HZXPV6D4h6b/kJ+t83jleeWacZ72mne2d46AJiNWeWNmT6xyN
GB/QnSnJR3zDz6T3m89y2I+NX1C8jP0RF0v/xFjlmki1XqjqyaIs8omMbVU84cJ6tArgLjOXJ+o5
hLb1OonH3hPVJnAXBrxFMJ9Wv1xOROQvp3Scp9PAaWQ0T7ZxtEkbvTlMPY9i8gKKsHnaux1ksyIk
sqK4IG2KvRTGiydq51JbOjh0bv026zE7FjkaHnSRY9VB27AmVsrmwnypOhZBjBf2XY03rP7Wi95a
xqDOVvXGEgORdPOkL14cL2jAvTwsVaQnhsyjNbsvYKUYRCcQmQzTfAWU0h7NbasDnoSzhJKFA2Lj
2jweZJHoraiyw6jS9bERHeg5BxMhicz9a64uQ+ONL0YcnxvtdmE+Yf72EELf+77+ngf2eC60r88W
hyq1oneYyKJ85rHSPE9onUQDnwByNCdSI5eNQ4TI0ZTmh3IL59JnJvM7cnsfaFdOLU3cYZmZKKt8
HV8buGOPlkOCXn2egra69Ukgb5zx8tYUPDU9dwJx01HeJGxrnwMVG4eic47MF6bHvy8I2ied1cvl
v76EFm1F7lg7xFmWNJKiXt6aPDFCVzbZB78hYsNWHeKy+MX04WKLpX/wk+7gD9Cz3MKKjByBwUr9
lz5Tv5zCT4ngLwgztFRwc8kJP5Sj5tYr8iHSxDY8aOZ+u3H1f1ALXd2mWT7ItP6Tt1l5yAmfj6Qq
DVrgSl2IHXMjbrFs0ynHvYxlcc3XODj4/eydB/2arEWG5cTOLo62zZ0152+pH78YZTK9ZzkPPqcd
Imcxh4jOA46fwFC24/5AglCudZwE9Bmyo5anjASVp4p4etQA655hK670sW2dsLSph8k81WpkBeiO
ekr9cT6xewvlqJ1PTNeA68hu568zxikbN9w9JTGd4PiU3vclc7IwTuAy+PAmyIifNngGN/NSjAf8
HOxf64NT4kupdDE8JoEJN6kyn6u+NaNkhjtoFcxiXDJd/dDK1ABuII4poMS5S/ufLdGBW1VML6yc
L4SHJwYSxLpTxfKmPORwy0i460dcHHch6NFu+9dKMv0RJKFsVsLTX9aWEajX5x+FH5EHaNBtJMMp
s+z+Hy9/v5Z3LjyBdEj2NATmsTapkE2zUs/sgD4ZYAvpqHR5qellLkpnf/jvfWJ4VpzH0cW537K1
1Ra4ggpV7kZmoLtmWrqnpiQvn/rzOBfWS87c/3VIqz0nT7+3i36MZsS6x84xL4Kg1b7B9ZNyOBIA
rIaLLKz+Mom4vzirkucGjWHi/wH2ef96sXPG1Gs/b9f47sgDBvRWcejN2vk2jml+mAP3I1E+Tia+
ZUvcjPysCUndtmXcbeBDMXv0m/bYTO0zjIT8QWrrHuscJ7u0K5dn143pX1FW0ngMzgml2Ivl5PfS
NHtYDZlsAUpcpkUGm7yfP2kB3H09iiJUbWBuZUvviMGhu5TV8K59xapMktPj2e14HiRdautJpio9
g8A0F+mbGoejnfbB9yJpePCtzs4vpDqovv7mu5YGRmFXJ6wf3SVuxs0wyOmiRgKxDLN4ihkhA72q
12uSua9LqqeT4UrxGEjgVMUq+r26n+kpHcvjukzFHqDhrqIpGFf3V2m647urp+o8zib573Kd3qth
VkTOmygcoFu2QVFaROka+OQEc4mkGw5oHAhNd41euOq1ROP65VcYu6pJqRfldtMWZe+k43i+tGII
0Ejz6rVbADo5meP8mod048bz/JXNaHg5E7zCnH/hov3Bc819LVdv3Tvlah0qiz01MrArfLMMWePS
fweuQmhPUxovy7IWW8kY4CFfHZ6maJanpu+tM2S4dONU4nsls4JOcc7DmXvuYZyt/Fs7q7B0127j
1AyPYj+tSXFHhhrKRX3C+ShwP/zARrNEVtxe4HflO+Uq/UanaEAoy5hn3P9oKs/fT7mXb/LF32qj
LJ7+vgDGKLaTKT2y2cqNh7FmDgssSNfq/rI6BfOKyeroNBJrj6niaRH4CInna+zkSvSyilQXNFeP
462ydPHDEqXiWKBn96zll3RzebUIpBaLg1Ghcq9//ykD2nIV2dHkgCnsMT6LRTsPrd3g7FGiOU4e
rWNZ9dapavnsrYGnMfD1xiOyN41o7b7YFawThufbzDHTl3XS1jXP68deyYe5DbJnrzSLoxt032SV
Fr+beD2BCPDeq5Shd298TLNBEmZfqquT18MmzwrzkMxZv+U5uVnc3j7OuES3cTEyHYO6sPNrQoIb
2eNu5uREux1JyM/KKLCAYMEX6qJy7pubcqvTGthBlNB/bxbebTHPuxT2TUYENMmz/ZERNAkUbt4f
CfhOGaGn656fxEB07K0Xc4T/1vSWeba7Fvrl5MhtZ6zdPvZLEbUGTIGlL9w/6mg3LO+DvLwRqzI/
/n2RefE+2oL71ELOMNckuI4aRtwwd/21mM9ZzOOxs5oOqW+E6lnFzMYr+3tZTT+UrD+y2mZbnYfo
jg+kQkHNCOK+v2S67raOM9E64vzc6VxDfJNt+WQPCheO5/36+6fKKZ7WfI4v89qy1ojr7AeR5I99
Sn9bT+67xlgcqQWTNwiC4ORCLYgQ4E8lOt2Lw7g2dMZa/CzNehtXjfWlnekSO7LcpwNcGdVKn7ia
qn01rDrZqiCtb6lfBPuWkKJT4DOx1Nh6IjUl5ROzERhG+MR/9s30kOe5T9nWZpsVre1hTepPm5Tu
vTmO06ZdFYnrvWlfZTmqrbStB3NazbCf7PR9CDKAhq5DvvdSTM+WXxzpT8dIAdW5EX5rULlVw2kF
aHVh7UDtjL5ZHry0+tDgPNCixue64htzmCVbNRtD1DX2Blxq8OrhKT7hnOA08VL10nc/4UqXt7IV
aj+XfMps3uHb/Y29zW2N7cFuCopDPV+MFHkMTfYHdzHwJOmro7PKS5kwzSB+nYXo+3Nqys2rZHng
CCZ1vv59WWwmuIvtrVtIeodqGk5GyvjCIp/4Hke8BUCR8ZFwi3dnucekVNMpUZbeBauH9GkhbwWL
ixue59U2ruvxagI2PAelIP1JJj/I7A5AoXX5rWjdBz+oiE1SgXNzbcCBwHROXMzsWOm9wgZ9aH3W
3hegT8QlDz9HUDO3Oakfs9UNXsTwXKPonrrekfu5K86apPov/grOSoC96Oxx6I9CPpcjkZHpmC3n
1MWCkVpVH5le3XF79OMpyKzlFCeArkrc18BLg3nDjIeA/7KtvjWit3cJY6VdXlbZleHClzNa9Y2G
CEGGx5MPGfHWeG19q+8vlUtg++wvp//6UhqUHWcupAu3c051nDH86brqWBs0SqLzKE95aYSZbA07
xiPBfPZcmRw5qiyTD2bL+H3z30mqq+e0snDqGhkEGeohKBHDSTM5ToV97fJkpkUrom5QCSKzaHaL
ajweMtQHQ5e6z1WV7BaBk6Ym9emlIe43bEjg+POR9evPLsWmVrdxesKOwqi/yLqPRqlmk6LVXKrS
6PdM3BFpHJOvmX3xnHDJdlnTxiF+y3XjwLR77wwHyoVdflcLSJXZHgSWykPN9uCNse5841kThFMV
QKJSIB4R9dEM7jdAOvfjc9e8UtD6yD6gGdJemg+FbiAMMuza676BFCRevUz7+9mcvGszpZiHzS5e
w6Jt863HEIj6l1LAnIvXxcdK1y8odZlorGPteJpNhTg4N4X+Ocrldby3zjEHGXPQk0cS0R+Ybntw
TYBIFEnm7tiAfuLTgUM+JRoNnOMzE2UL8phYn6bSbbYGUsYtKTBLHTRb+DsI6BmkO4Vut4xr6Pv1
imrW6QcIajGt+8oGcM8mIJrVlrLtiXvKuVWKbYO8kRc7zteDnTkfoG5FmC3cye5oZWd47qS/Bukp
0HV+1sI6d3J5KXsSg8wVPYI0K/skiY13c9N5NKdePTMWcPbGXZPKfWcj1iTdG2s7MShftmU/1A8Z
UOMnBe/iaEtYmIA25KPO3JMefP+c46SmNo2/I5dWn6vHDM51fvOw4mdCWFoTZz4KXe9EslrUVXW5
KeDg7VMfvlWNVrs1EwgamU2p02R6j7xcghIJxpNMvPaNtdoD3W3+NBG1F8EhXLY6XYwwGNLlrQWz
zS52vR4tWZVbZ8CQ7zntdFCziLz1c/I6yJim+95LB86iN0f06AZUbH3OV5QAk+0X9DhlQTEp5UYn
xsfoDgj2prlhRilo/Ox0MxhkEamv2e6++YztN3NBJ4lkssk1i0u1Sn7D+niihXGKBCSQq1ApL1Xf
+yfnCg4LH1gP3mkKsLaMFdHx09Qa2NX0jnn6NWucInTmxiKh2fnGxt+JMFh3T+hruek8oSPJSX1g
lPIGk0aeS+eGJXkNvfJdDMzIjcYSm5Z84TDhH7xBvnmZPYd1A0rXHKyn2J8u1hovYVWANIuLaa88
6xZzVoWK9HOILhjBL/eoK0xLI3VaunzXDwTQvKq2vFbgWSs/uAXF8kcQibkLyqThRDSixBz846KT
iaXwRG465zNzFvB0JgtA2OY9EHBsl9ppvI1F8TB7qMfoyF24ZJt2IcymqcwuBKIs1ThGacccveJS
5UCmo3zCw2wPOQ96kJqZsR6W7mfvor8Fq+SXL220eBXIiNL8aNaSbM5KbPok3WDcZzYiGxH1/QPI
meAstIDlpeZoXfXFThYRdWlzN9Hb6Kg1tvtyYvJeUt1tKp40YcPMA9WOa4GW1/RNtxsKwc6U0Xjq
9PfFCbLmpKaOHZhuK1d3RtNvcEU1otoiFF7mPnhbzJIjeJSfU+M9+4H4bmguJouvu8oJLsVdgod5
d6qaZNkObvyYzeJdjMHRKgzUoXrcFrGpTzH9LXbAdtyxaLXLal9FS5MbG7XVzvC7G7JPc3HGEAn+
Lc+mmz/LVyBML+xHoewF7ctsmMgmyHXi08Oz69Uy21Dfc+CvLusKwKicPO83VWsf4SPlB3uwWEOY
Dwv9Udi5/Yw7xf+QjFPCpPwacIhQW7tMIF7Kqd0xIjs28/Q8te2PNfNvdZ4/pUvzElDcXbrBuUxQ
PGAXnouhiRIg1gqaDVgleA563M+9/HSb6bdYxbtTJniP0j/zkPyp+cTA7CJjyWLjMBCEkMTJdqJB
wc1XFWFuEw0WZ9iSrNXZdp169RQnVuqjyYrYZI8fnNXObOy3dPRWDHqy24LFKbld/GwjnP4+4RC0
dEABIbCeE1vc8ItLoIlGaC5dxeYIbhjf0yNCsnoplp8AJKDNlQDneRZxAy9YLmfsjpgW15fJJYMj
b9D55hiHzp2OXdbAWZz2Z+6bMR4L+aWM9Bq05Un6wSszChNJUUNuMHOE/qZDsG3vVgQy1Rb7M7DK
KmKN8Ne66BFyR/I1zSw21lU6bCj113yCs9u21iYtmNB05fcydThZ0vSbb7JTcE/A0yYp45gcrCgJ
nsY0+CziQO9Ac7PoZDj7ZSm+TEDCbMfACCQe/mNdvZc109fUUHlUL86PSeNwBTKlWS9hpGV9NnWm
HvDfvRqmIy5ilmJTkoJotBjyUxaj2PTCzIiuBHnKwyjrdI8Fo3s+mjB/ncJ5kSLOIvJCilBkLf74
lJUptOhsK0rn++iID6euYJWR3xp6koWg2ohDuB4u0HFYX43Q5F2Hag3Knd15GXt6MmyhU5R1c1Ca
fVXZ2UzoO/0cW/2VQJ0sHA1VQuZ4c+/bQMpz/xR286ezH8uCG3Ceg4OdnN1F/G6kJNcOamgoF/eg
l+oCxNMKhW71k9nj5nMXj4RJuXBokBRTzAjQ+YhNuHAYxmWZ3hi+tTeZBoZ1aQx4c/sJ+glrBpXZ
ciBUy8GrkqdyHjlrUl1HpBVGTJHVrfXjaJnj+CjMVpyrscWYzILCJlnYMGIQqsdUnFbkiVDVubEH
8E6lSwfE7mYwXslDWV8ysBL4RIJwNtoG78yKzhVj2TV0yiOdN0qaVh8qEXhMdkEveRMFqaz3BvSk
sBmQ2h2PwlXN3Q9tX5lI0cS5Nu90i2YeO8Per1oBOtSVAIHGNJoYtMFGQhWvYhOetFnSNg0O1yNd
QTVjbymq9zFpA0If/SfotJgK9eLsWDXsdwuS9MFwiTFLxl9muYqLv7TuY5d9w6wO/qWJD1kw4ZK1
g/UcZGQf9CqOZrDA6B1dfFLO9D0GhIItU4tN4jbzTlVYTwfaAlsDmp3Tfrx15jhEIyo/Ljsl9+SH
7O5Osy0onmo7JAVAcqxQgEo32lS3Eb9vznJEP1E1jDvNYk5o2d3XIMbXYjAeEsmThSr/T1pOf/wC
SxgPl7uXK3vRKRa/rk9Y3+hwPPQMASiGd1Y5sLLjTjvpcVd3c0WyR28s4So+OwwDl3Z6XgLzTzA4
X57vPDXz8iWIfAgNyH8hu9isWTXWxTVq5kUrISv5TEyDP3deFCzijGNBUZDppx4PdeuWiMiGjB+q
uzHQNzFID67zOZcp/E6K1UlUcziv9bpP8UDVNQNlIh2tHWpPGaaopH7XNHgdcj+y704Bs54E7opq
r63mwpwd2zHCx8ZKEhaT7xC4AG++lwV7B1d9OBZ2tV3BMoUYFGo+ZYjNTVmzkuV8YvboolSlsJsy
Kyyz/uD0OjgNQXVnR4ORZEOJC8cwd8jhjiXj9DTK3tlMHXAkpl8Hb2CUrWn3mk1eCE7zGcpzDTaH
Jkq+8lFkRZzMu6SSEYsHHDlsGgOYrQ58qOODld4JV8XATa1V/mhPDS2Iw1r3v76YVIl4EBNEcCYk
a0D5IepyN9Wij/q1ms+rtvu9iI3g1jqGGdVFeqaVR8+JiY9IZH8ZgOrFfledrL8UKCzKW09M38Zk
wvRoj99Nv9ibret8a2D/bRZscKfE0t03g0bmBk4P/k+vufkn6+QAaLwGC8EbOlFXatjkLNIW7nDf
gQYQzaYS/U+UmjgS9bAjurjY+nH6E8v9k4d1IMzN7B03+5kw45M/m933qbJ/qbKSx+B+0Rl/hWuP
paMu2Npb0uPSzww8+iZ98mIyPkzr3c1beXGoirbu9GWZ3wqRbTsGs5GX0GFjaI7G2fusCiJcMRMe
hyEutyDsddQBYNKtwL9mrKHOxufMbVictnoVzb2boLcw4WQKZe7N++/qlwB7WXop7Hg4sfo+wMfa
+m7mRTRujMBKEFmQJanfJaE4VC3nqqvOKZmc1OZYIZRmgbIe8oi+VYRaiJpdYHGzq+SaAmD60xYk
3SfLchissjiAaSqAv2fmuZQjDxvATptpnfrXfrLszVQ/ymqYrlkOc5B4zoO7ONPeqM1yP9B6bTwt
py0l8XWIAUK6Mq0va85QxXCgLDjO/M7aoMRK2KizU/U+/a0/7igv3XtnRMNaxFhLwT62VXpdccUi
swXtVqv7M5H0Vg+OI39PR2xny1vPlPvmVDSXxcwl6TuWSa033awjM/CJczT2iNJJbWQdS770yB+f
0mJMnS/aPpkLTbQoiaipgk8xOsZ+gqodpkMLb8qWv52/ax4Ol9KtXfNmCbkXbtW/yGDpIf8hFS7Z
bB3//lFZxN2zCPBdUjU1g3TvpT312+wTeuzs5GJ8grQ0n3rT+SgYBs0xI1tZl9e0xOTliQffQxqK
rb2NI4vMI+9kmRMpeqvsIto/19Qsoxmcc35f2lHv8xQ1hFke3WqIGmVt10LUL0os63WSyGOMjhEo
iIqPi2hQ7XT0ugC7ftoUEd4TcfnFOrx+IBwC2iCTV0ywGDnYmn6vR9LKRzjgZVZdE7+pTh7XMZSB
b11dBrVpuTob9N+ZJdymfrJZqbYBSh9VhweFJbeKrm9YI6de9kXQypfUnptI2FZ+8h2Tw29AmVw1
+ilNBNwrzClZ9oDRmv56bB0OQKjtzFz9s9nilceEw5QOcX3vBtMHi3z6ecW7iwUOwTApoCDPANIa
ka23sZiaB58qHFHvqW7q8pzrie4xyIy9byrwXfVcoy8YSAjUxI/zPKePVtJ/BKOS5DGQdoActrXs
efwu0+UxozHmGO7kyTKIb+dG2JnyMa2niJ/7PujG3xiGuGVViV+LQ8dtY/ngtoVxZB2S3VQeH/nw
MBgI0tDENt6vXCXeVk/d8pr2HZZEz2RRwcvX2yQL1G/zvccJSDOZEsDcjP1hSBlrzqc7fGCzGBja
YH9y7a9yjWnL7cbYmV19JpAiwANv0OylPKyaxn0JknSOKrLZ5ariA9xlhBr/h0AUB6p46tFQKn7V
xjSZdTWJUYSj1a27bI5fW2dpztoS05E7mVOVGKqWzJLTqOJbl7njtrPwM8xJcRzcoY/Y02InVr0V
d8t8n6HVzOi9z2bgHuu2C1OvUtfMJDkIFuiCv228gQwWWxiTCwb8In/oY7vcOURuUpHWxwA78Bos
u8KSP8fEYBVhwtrIytiMO2rnT/qLcIEKK8cYH5Ttsdw+B9WdW8i1tZ1sX1KxsZWGQlwyZ5jWZTjz
aY0Ws0NcpIPfAEtkTEt6VZj2/Q/F9jXw3o4l0hxvtFq6cKD0cZlbhobZOBvvLsFlefHUGl3yMOYD
8yDQoC7pL8Qf7LLx5xLLk7eMP4yaDS+T7VQya9RNO+bW9haJgRn84GJMO7I2YHuHcVD7t6bx/T0h
8DTxxWfQ8BFtcX1sdS8eamZAoe/SDHX3a8xmbhHBSjxXNTmkFi4yauJ62KbhhNz5kHQq2IIa5LPl
jfYpG7BaL9Lvd0XmfePJhwWw56Hkd8s+nukMx8L47QJh3BRjAOo0K85y8d5k00S2HMWt5hAHwJPs
08UZNq2YD+DDxjNxCvONVbn5NjDqRonaZCsIRNYC6NgcHZqq+LaWN8XgO5o8hIUiN049xtGoSgPA
6LP4SjCtVRPa4uhscstc2JzromB27Efc02wpbs2Vnxm6TYWVBLcE9mnjRXkjdRiOtqmlxOpIow6J
hSx2FqjukDqyiVSRPE4Vnx3w3OXrUlr9093CmsmY2QlSUrhmi//guTGL6k1XRbA8F6adS/lbMWha
S46qBeHugqlBRSzm+tcclNClmeJqO9Y5C3Mpcj7oLVYbB+PIofgrbhJ4eyY9Aw+tqBAejlxrcVDc
EOm81v3EOL+1JuFgd58pY92l36qsTqPKkhRjY30KgpaLTn9Yiuy3Pzk4d+L0iDkCC3O7HgskY7I7
WOyXHnUfNDr6U8/a/X1RFd5yzOnjeckmI1xYDAtTPYodCt8V7B+EvJZYQW4dBj9pfZDBsJ1NCLx+
AYFXL2fhNyQXMB8lGtBaHnM17VzagXia9XXSNbudPIRzzUfP7+9Tsmxtd26sf8qxGHaGN0Pg7juP
shOzUZKqcdP2aRXOZr7P2Gl7YjF9CtE87jzIEGwpKzoe9qpHeBQ/2oSdU7vB/sDWwqn/lc5CnhOK
u21a4V6x48w/qKC+1EvMQmxvFxQDo3X6+1InRG+oRf8gaxG5igY3RBjXp/w+dmCWcWz5RgifA90R
/qMlGOQjj5C/5W5xzIJSAzqNRxE5Gs2nm7HKExM37VFSjBubbfbW19LdoItiWcFuo1nEmxvnUdn1
1yibV6eq3I+85kx3wZIN2CLZmjSZCVrtdhal3pp5Auu18YoLjRU1mLey+8R7YKtpREuZvzdDs7WJ
+tjZhn7ME9/AJ5RsM8+M3HVlNjL1epMmRXVx3dnb/dozzfkiXvnc9hD17ptSmoHtazBAK15qpz13
fCpfrB+ZaywHpcy3JdbLO3kle55K07NYhx9mJ8tL0KaYeaUH8TgNonwV8HDtBOzw2vzIMZyunmc/
WvcXRJtu41pjES0iJxKfkmvbLav3UPTMwqpS7Q09etuKXfumrRhImz86BkhRXQ05GQElB+y9HahZ
ccSaJTdFibTr3K+iMaanlI21J3Ydh8hO1reEKxDOtWddPNXBjwTwGFKAJZv83zk6j+XIjS2IfhEi
4M22Ydo3m37IDYLkDAvemwK+XgdaPIU0epI43TB1b2aebLc+X1MFQICW4New/jjoTCXGNu3ZmpBR
wbwUcBSc+YwwKs///9mIfhqVnvJtOo0N7+WQ1muPpYPYIq28lGAVJszjgSjjyEm55GCkL8q3ZXQR
WcBk27IFQ+kUEbNP+uYuMYWznlHsXGp7OaBY1pMHuCAvO9ot3fWf4dh6NDvxPi91cVFbVGNTSV/H
rgXCm2nlrndD12ZLGuuW8QNQktbR/glvsY2R0Hugjpj62+HdkyOFhdnCiLJVi2caG1ZoFwGjG07d
MU+jVp2zB4UXQFouyg0E0LSbzhPMpz+LtSXAEALgnRh7hGX7BWzQgpHHO9uMHFElcC9kTkURtlTM
yOwq7Ba0tDsTizf28Dz48wuecZhXW4DLwg4xa+q+rl14oYXsXkQs1d3Yegcs5sjWg1oE2LEujj7K
s6mCBeszHMGtuwzEXQJUyzEqRlkCDlPqCAf10U4y+Pm1YMaplqM2JR9LbZeHLm/Uqye0t4ljdNQ4
2bOizBb8ku2axCnlq3WZ30z9vdR0/bmrdnlJdLxJk6/ayPmTlt43OTv/MI4bHNuoGKboOndm5VDV
89tCUfqJWnRCd2XdHruyMPzB6Y/ZQ5Gt86M1qR3fY8r2MK2OAIzJh/IeMxuHTFtcBoiayrHjrtvN
dv1j4/HhmuYsxodpBRZufK4+A2j8ZF4nYtu5jhh1wrJUhUbDYoa+XHCzyzIGZC35cGSFbkN1+W7N
PWpqbIMHQNacbDQ/qxl2U30iG5wfVjsOKJcsGRlo5iaHlI9yX9A2PbTVjcXsjufhQ5aSXJLNkh10
SfHUUj1W4xz7qkn4xM0SoLKJZNVgeDXr3wm4Zl2Nt7TN72IpROSoKd+rx1enN8UeVNvmcIzFtsAg
+jB/8bo6lRUieOIp3c4e+eeXKdvLMvm1Gt5NFgf+pFe7m2E6/5x5zR/UV5vH/G5peclWyZarRF8H
pYUdMqsPS7YXBEkZ8tkWSbufLyRZwjWVw0ErD3EKYMTs2mtlqjtnFifX4EbuG+LoHWR3sw8kCc/z
Sir7whOaaaTKh48FfOALH9G+WnmkARRZL5MsqU3F9mVr5VdtD+6Z9fccIvSeKTph66zC/rSy+Vf2
8XQcMNPfMqUmN9bJq5r0NYs3k6VAPGp4BzjhQ2MewwpTPhtIA3DeLEMcb15ExDUDARaOeKZ9Jc8w
6VpTUI3JGmgieWqoqYja1b5Xg5ldKMXY6TUPnE4DDrDME98KvU/wJpKwjQWvpDKeIhvdvpgm4zIm
ryNi6iQQHTOJPmPT6xw0hfPkxjVznzu/kaLgmNoa/VMDOSC0DIQo+hGv7lB8pKsKmQ9mSkMm4n0c
+GR7UIV1Ie6q/k5Pu3tMlY4TP+Y5Sk+eygG3YUZmK1jgCTH/OEeq4Y19UVcDX9u2hx76B6BFHQEu
pQlxIE7vUpNfhJNrVmpzF7p8QTD7VsLj/AfxznWSDuTZk/uyNVnQgh1LZO0eRKbeY0eVJyMrs8Cc
jI6y+f55zLI3Wy252wDT7wk3gqoSdZDFaDCTN73RJPvH4iAbMPz2LFhp3OZ/il+NEEGXm4YLlVNh
i0tFWR/Q7VjROb9zP4zkZ2eyzrZU/bi1y5s72W91lr8r8+w8biJaw+shiBsvtEyjxpXb78p0dc+Y
ud4z41W0wjtkectUKzFuZfa+KE1xy0tn28kRgRBtODcmmpg1M7eaHQ5HD39ioRgRw3oazq3ZHZeB
w7VQlogzFrE/RSw7ZPyMRSo+q///wI1qXZPa/WfIASa+NXenzjlaO73v8tvQa7uamMmNI5GGz8d8
c/p6CKvCuoE0EPtYtA8YxowTbhJSpnSyq8j/pzobXjfO4q0ZutOYNbcmcQ80m+oh2JtrkWGLYSYk
OcZDrf+gRjukvCXZrzo+H28ZQjtvhr2XebXPGZYnBy8hmJGgiE6pYv2mbekee0N6N73u/45ud7da
fWKhhoorspzHXYY1rNfVFFcvmD6zkkznj9YiF39pFyJ/JkeEos0fZJ9FdozGnGsb6E8UwA51dslJ
tnKCFeUV7MP7BDdqC4OzTEvSM/5Cl7qMcu3rR9tTjrnT9TyY9M+VrGvoLPOVBlLGobblWeKm09VB
3ErJJ08r/Pay5dCm8GSIJiGeLUGItstWBUPVvO9AbbFk0+NT6mo7q/qjFbr54Br1U53VtxjlWGTj
XxJ7/si90RGtozOk5mCjxt+rxreCK/Vz4SW748jwz+q7Q+2WBihG+mO9vAwzr622iYMK9fSuGr0F
UqJCf3Y2GwiYhc1gEiZLr+yKrgLmUvQHp18DdVC8g5I3SCQV16rDOz1MiShjn553Wqkb5+RZ6eW7
TLMorhQlOBbg/w7cDWmYSo4dWeku935xTmM/p7xZyz5EUSKlv6QKc27b+/lQs3V2hpp/X/0sLaFz
cEFmb9RH9sLpvidBvWOGwC+zmkbYJvTCsv4nJj9Tt9lnhybXAUgwj6HEEZtUFELYTpEEU0WN/KoT
3HQscZoMowingXWB4LnS2UV2qTJeWkXuxjwPCShBdmGHiZvaE0QqYhXhjQ7gEwrc0+qqj/pI47JY
JVLckPA4x1AQEjPfpewpX/GsPFgZPn+wGioR//JD50DpT5rZo75Gua7BwbBCjhFNoJZsM63EJnWh
LCVbgv6cq5Ma8gI5SyG8o54RWExi5cnEKX5iPKcO2CLQNhrpQ2IizLhS6cMuiYu93mCDUTd5UdTZ
u6YNLaBNxIBh++mG8uh6/K3CTPauLONg0I2VJ5X48taRMIWmosHGANmTsf5bosT7vdNzGIPeoLYM
ICnoVz+uPPXi4ufyV43CyTYRHg8X5sDO8axbaS7I/D3PbTcjCskGqZLaQ68jY3l2i/aqbvtaD7he
URPYYOuSkCfsMWahmw08R5NkI37cbVd7nhRcpHr8qdo2sGNt0oK5TYyXplp9TkbgxLYZH1iYEmER
+oF6R4YYOmmgg9zUjQsfXXNPOZXjT8u0aw42JMNtAmawO4miNp6dtVIPBtchT9oxWAsxYNfuWaAv
6x/bmDktsaGiyzcqKs5PPXsXH0trwBHXCXhL7x13fa860/XRuxYQjXddnicM8+wpB/rKdP3DpoeK
RHdXgs+cm8Ai3e6jQn0N9jDxKVQ/CqdkNU7G/ZRqNow6+mlpKvQd7ibguvM9TfC+eXn/Ry4ccsQg
ulfb46MfOpnwntHw4ENESGTDjKdV9TN1VEQ0l4HAXu4Fw+qIu5N24apZ5b7vzVDj1vZLpwRgxppR
am7jx3r2mMZVzMRTfeaIebsFrMcOE3N2EHr12pEAvK4eQgFhghOmeQyRw3FVmjjU1eyJZghACHSb
pCiixSfpa4zV9szBkV/FhJK4TO28dgZHHrPZeeOScFn5J/G+bfEejNipDoq34BOs+5QHq/676jW8
i5ilis75NqpbW9tVG3tCAyGsYgKPFumCFu2Qm4s9BBqWsKzWs8LuiRM2iPX5jTn6rvn0cz2TOYCC
PiZpBDYnDRSrKsG3/lltyVeEwRwm6YscIGzYi3XReZIQ0EDhX6uj3mYYvKU6HoAhYxJBoPZ5O6QH
W6z3DGCll6ocfDrc6rSvIsYIdT9O5ZsmnFeOowJcCafzfDF/RcWOvNCnLQ0TrMYi9tlac5tm+teK
EB6t3oqq0+T7KSmui15ZV2NtrIj4WxXEaffKhlrZjVPT+tLNjYPjZs/Sy60gJV9ODReB1Zp2jluS
dGdDNR4tq68eRmW+g+X6hCPEjrlgHVPK0zwQ4l6LGgBF7OB9ZIG6H86EWJ8Tkksnwj76Pq4JKeDG
FIGXDBb7fSS82sryUBs4US+ZuBCPjiab8A57ImAgmfcIGuqkeT124xGpvOCBzjsaLyfI9KDj7HXq
WU5eMCsBLR3dg57MyplYYOZbltEHGJisMysS+1zo8x9IF1YAmznM1tU6WbX1vQ5tCdrZfV3xrrw0
Li8nAWqXncTZ9hwaF1bzPZbdjsW/dVtJePaj5j2M1r9qZPhZrDC1BDtKZ9kJORkP7m5W7WdgmiZ7
vW7et532orFGjaZhY4Aiebqd8SjBP/t4iGrfS5USaEPVb7fYozlI7dJAYgb/mYG9WjDs2Gl9t5Ko
Uh0W+4kRmPhb/CYj0KHVJ459HHDWNSgN04vSEYJHXBb6rRvK0NHZNbWFBYPyj6VhFEgLxzkTv/qZ
c1WP7DHtdzipk8hUlO8O2k3Q1ewIcj1ew8EuU24adC1EWEVvzL1qzdi9ljfNnXkasyLxXa07kCwb
H5sNXIBBN7JEzFoaiKCvTBbvbzuu+YQICXWufemZ5H01GYi5VemLMREULkzxCoqHTZor/oIO6bMf
XUUBcbPqq4IEt4wz093CqceM3T95Yn1oGtwqMlTkysc3qeRs9xZGlNwsfM8j5QzE0fMbBzVjrpEi
BthRCbdfie3jMnSCCHcrgqTlcTm2jsSbjTJiJ3dPZ+eRaNm3bvJ/jMuJQ3Ci3OJx/pYLQFXPdkJ1
ED92ajl7DcPrbh088GF2BlTi5kjH3TNFXUvB+RCfdd0I9hVebJ2KzSIhMAWp8B0JM4dKBtU6Lecd
Z/DJ143hnC0WR7CuPRWVNxxcR//yMhk6BukdzkalYrzMC6Al8tTDrixXDkryxVBXUixV7HF5u+fR
rJ5wEb63apHsDFvV/DiRQ/C1UNrsp6r3gtkfn3cHPIIJJ7wPbSMhlPFUsbBEKY3R7usRC3Z7sdoy
DilZmKOiu08on5sZ8I57cmPMlL4+Dr+qLEKHq7iEct6XDCTYDubfeHqjtkEN5/Vct+OnkmDVhfd+
miU5IYuAKQKR86tl8WFq6nebnYXFfUnf33a4ydTK9AFCK+jl9r8cFNS48vLS0Oaz5YTg1YTkjU5z
bhSIVMi8qIj7qnVCDjqXhms+Ivr25oDmkADOKgpoFj5c3C3GoZskmYcZr01feydB37JcN5KLbMIV
40KYpXyqgt+zvR2bq2+SCffGyl7trPvb07EYSB0f35yGEsNmE+9NCYNZT/VD19fHxUROaB5zZ/qr
A7wLN+y3Lj6xxj60C4SAvq1YdZRDiwMX+03ZWW8JTwEDOkbkav27M7HhgHcT2m6KKyDD9DUTUyRr
Q1BeN+h+wBLCjeWW+O4GPVyl82z1dQ0IPnagSeEZmleGxVE7KeU3OKeBu035ZrplUT4Ahypxw2M8
YMm1KSiGO/mO95Sj3AYbdMRxleftG1mT1TmvxvQ8/I5lN0QM6qwvFjy5duMzVutnKPVsl/tU2+dW
fpYIa76acuiqZr6nuHp0oDzzKRMiyleEt1ji4c9d7gPrCUlShh/2OmFtb+vzIApv10w/LNjZOUBm
P9DvKpIujsgc3Ga30ZEN03NMXcpg5XrYkf3hVUaow5smPL5A+bSF/qSV+QU16tew++MwrumOlfWF
hTZOFAfpBO3wCkCSm9y6TrN4q1cO/B5LDDm/l9bqRoUwQTAkfQTkLgGZqgStRA03zJuLkiOsYT/0
yrHqeSEbWSLDtp/YwOXJL4MfGxE8NDvXGBz0tuxLrcrncdDMV/QU0B5HQ1GsF3KT9xxlIiq8FkL4
mt4SY2g+luy84+DPFyp1Wr9ZcNYDADK3xVqWIBobVhfvPM/6azgdZzMJQ4vtnckvpajQmLkDaBGa
X2npc107D6TAKYbWuUYZMb8bg43U6CkGKI5nAqNR2ZEeHnlUm41rBkmyErbL6DjnsLIcOtoKdsY4
Z2eznsZ9NiVXPIDVARNzVNpyuKQOwSfxXMWre7ARZqNEadjMcAEvE46DFpPYqE6UNSzyL+PffPAy
drB5NR9XmyNXazB4FGXNM8yY3wxFN/y005ZDq3DLu9yR6SiMh7pMP6rRXXa6mhSgOnEhigQCUV3W
bHHLqzHELqLWuMEhB+Y6mMktZNwH1ZDPg8WPi+v2kxzskdaF+Ti5Y4goFl91FYJeKngM6yXLvszG
QCIhq2PVo9MU51BLsDOF9bi8smX9MAyqrmtmerXEDCcwTeg94I5B79vLwPXWsnAmlJiYgWPob30c
s/ZX4LohTf5Olp2eusE1EABM68BZyE3PtapY+76a/6ZtrGNf8I5JOWDuUSF/5CaXavcCZyaYTGvE
DIyzPs89PbBKi7ON4x7Z90IM80xxipdHiSR3qVLx4a7Qoda5Se9EKpmv6mNGROc+ewo00X6AKGWL
OYQI4425e8SH+ckyzvcKk+0DOCaj0NVd2+d8RApuKNjuR2Jk/L43kiiriedO5Q1Qke/Djf3Ekgdn
G8z/SNjKK+dQuMAsRxVo5HxXyocNy59jVnzOZHoFUpJd9Np+0W1cDDYrWu6O/myrgnBeaWz2H8qb
3fVarCvMpcBytC15VNnXonjXO/ml0Ir8mQign2XrIAVXmhZQgV77yohZgFAg0dn+OmustWynB6Vd
KVuupqf6wolmCHAYdiDxd2jGO5nlrwuQH1w1zs1DIrtNqjgtBvZ3pTGf6159S7xB3wOpaU/qyKPX
2XJaTEYEVCFZFZ8tn8SfNrYYfpyOBHeX4LRtzFe1eMiFXUYpkMEdh0uwjaTEHswuTOcW/reMvf1c
2gl067TdFcPY+wT907BytKM1VE5gaJxehjqhDE4DKIjDASilwqZdnUNFtkoAa5xkZSrqfZpxqOK0
dNJjvjEphuPAnfmEnYHsjgvzcRyBkVtsGWxrhMuJNckQhPsmNgKtDY4xl8tBTMwEmkfAUO+/jca8
qfnKfqBh4kjWTvCasv1qtosoc7M3HBzbh7cMB0vVxb6lSwQEeD5fcKE+lQTDzkOmHcwVj6aReI/D
FuXjcOPsmP3UY2lq32Yz1RHr/MxXtzixmWrXGslPwWy+83gFWYC1iervB/Cj1zTXX+aR5Vuaz/e+
pC0C9pG/5s4+5azxE6MV7DrPaUI+QpPwA4ZiXQoLYjnmPD0RkC3av7yGiKMWDrJskrZ+CifEn6Ei
I4JgX3ebCmYU4oE0l4Ph8oHqxCM6mjgiQtxO6Gj8uhdDqcWf/ySLdT531p/FtVk05dz2sQo0WM91
dx/H7Os2PY3Awjvg5H+ma9OXWzS4zEiZQw8zwh4PLBtLjhow2BtLZx5G2dGr/qBt6Nxm1EQ0rO2v
IbpPY67JCGnrV6pmC5xArh7PYZWuT+KDJYtyshVbCWoTz6pLsj0wXdbLncuzS3Hgq3fs/6y6CsfG
Ma/jZ+mZ1EU6Khlo0bRclJOzJ1KW+L3JPJx2cX2UhKdCG0m8Eg5DOP/AngXHI3RJN7SkeXJq790j
+plSyFjOSXteSgc6nzujFC0PHsIK238lv3oDFDo1YxAu3Y8pdeOL6e4rNV+ibZHTKQaT6RMusTgQ
iJ+b65CWX6yHQNaZ5kD4LRvEzMxzEgnEvYMmSw5J4aGlCtuLSun4Q61OO9Gq00lCkL61NEbswBuE
g74CJ8t6KoaI9M6GNYRK01rsUeqbpxGo3eDBTPxq2FjLiZM118RIvU8ilXNnMJx7XRzmuO4Dg2UC
dhJ0cAlyf5rRfVRhm/dV6Ie4/cxBzj86yvJUYIEO8KBPpHaCJLeeizj5VAeWvr3dHEGlckJrtJOr
mj+ttv71TM2nHcPdWd84A1y2iMa6ByXoC0yTRxB3z4vpbs/347KUqB+tcYZgPx8lG7Q5mzCHswQ4
rFRC7ah8McJ1Iy5JNockoQJd5uhtq3Mfm9ZmX127p6r4/d/5aUq9urJR/8sV4PhGWwCyy5KFQRNP
ojeOX45dn4HjbJxPl7hNkqISmDUBOq46kxmXmD7TchZfV8AClYdPkXOHvILO3WN/faWOxg71lAnJ
VuVfxZuRoBQt9UWhvgKoRprQuINquItCoArnJ3ZxElcyDBa36Y6g4J3QLpQ/hWWaJ066BKhb3kSq
YaV+o88WonurkMRS/sZupZD5MUY8187WzLFSBF5O007DyGTmGgtPu0JoHQ/5pB66YsKsaY5/4d7Y
oUydt3WrX5gSOM+K8YQxl50qil1Q4ERuoay86pp16MXQ7mpEobCf2Np3RP0DsikSYhpnezPBDcqy
idHvhXyfypMus0OtVuZ320kevP+tv7SnRRajFmGjLDLy/K3PsxeMedhz6izxXfR0v8yInMhCFT4k
aPAtwj3HtfvDaRpD7UpDILtpbqSOtELnFvdMSbOzm35XrPiCCldm0IpKv+LgR6HNjrHe/mT4Zh5Y
fowsPBnaHSwDAPTkDo5afeMi5qyVjvhXJtZvadv5GsItpuAUnErcvYNvjax0tmhY1WJ8Jnjk9FaY
jOB9HcHcwu4svtD/VH81K+IoMNMBWrG4SwQuN+mqX6hYTtBufqJyVJdDI8xrVxPwaAaaGHAAJm4x
7ak92Q9uSSq5emX/YF5EI9VgVgrQfGCeiaInEcLpK4F1Y28rrQittX3h8WLuRgbQoHI+XB1JNWFY
OGjmA36p+Ia1Z63liu+JE5dHdtVc3crXPQlyg0vJN+RGTEmPFG1YnJkY/LDnGhXm/K44Nm4tw4Ke
giBGaGcFPO9zM4kx7xhnClGQ8larBXFtnkelChFE40MPKGRcvJBDX7FjrboE2GkcPzbitwoV+bAx
QlNo2OdUdVbuhRyket5cwGQ/jwTxM2LQe3LvrD1Q6lkgQQXIixruJZRVN+bA5RG1xPlyEh2JA5GW
/+ScEdJdvMMCDfi6WsVnamKm95JmPukISAudkpdCi3/GYcX4eG/ixbmqjoMZU3cPZiycAA7xRnFU
7hSkrUdZNx9IRgvr3V+Z4EYurQILCLlxyXTiT329X+j1OmpYwaBonNXxUWuh4HgkC3xLpJ3vZHEV
1Akh6XTqMTrjGFzzMlptdsC1YLPdtsc+BqLK+4lWy3Q0Q47xFheUBA0E/vbMkMBKvGFCf7PnVTvj
dC0B5LFAQ9ZGY0rBW+L+b3PhnrramKgD0fdc2uNxUfh+KT7t7mMHrDSWVDqBC9kZ1VvuavaZA0WQ
FBWdq8OiA1bqlzAdMWGCdoXTDBgFxa7mFT89Qo1QTlVvKCe4NgjMNRRJY8T8160Z3U8ru524W3wd
/+4RdB6mZApLIjnBxElYiZ7ZhN4XUiwHuUCdX/W1P/SNy8oi8eShX9igbeNZOCEd+cOoQqMjCYsp
dPzlCE55SYeYT8rkO9fg7ncrVqJdQYjPd1lEBWrXKWf0JhRsD9QERJxPe2icM8bOn5QKGwYzi7rc
YXX3hl0DW7SIevXAf5GsyBhqZmw99Klz+iLMnh8nQtVDwdRtaA0NbBo5C5VtcAg20MYjbAJhTzEc
50ksflpnRlFBb3OLF1mWxlNqdodMT8X7Ugn9ktdbE8z2l3GnufRZNTWKA39pMWpyosqL48BjB5u1
Ul+TZrKghwOLTg37lOCMO42Je1WUBMcDcL5LWcfiVMdGMBEqhpGrfCmJ8Qv/Io0G62ho8Ro1cf1H
YhzbFUv/lcJkDFgM8vKdqDV7WDRxo8tHP+kdYwtNXEOkNft2GNRXB6XTL1fjRKUZL+O4Itfvg36u
z4WwwKRqOLKWZZn8hgMUwTdN3RVO6oUQLUU4Ai7EQWgH0yTUx2oiXK+OSWBITTnLtnjJaySQwSQB
NTo8qymtmcxcuRLycpiQQGMXw5vrIOYjtdlIIPWM8aj04vLaepO+jUsZlphOP/XM2IusgIeSYHWp
+WHBUImbrnYYBT6Hlu4jgIIxzkL7NW/fU/djSURUui+CvcTKbsSpOCHUBPAYFE37UQAfnRz32ncp
VUpp1FAdUJcHdVqx65RnziN7gSUX+uAcx1gewCQjgvj0hZHVJ9jCt5nm4GTuKGf7Us5+WUK3whwx
996OYNRrgwlglW5g0/xFgdbAs1fVvBcNia8foQbI9ig7Elt0aEyyI/2NRiDftX7Zjf0AQp2OvuFs
TVimxFFZHZza6UkrblQgBgOCq9MSiyxRLMApn/uJRAFWARZQl4oMW72KoOR3pNOM6LbvHhuwFgAH
RvNTi4lbyoDtkpHhd2puc/rtDmbY6sqh3aiqyJ8KSCtt+aDokUSHi6zUH6S1EOerI/bHh1ldWRR2
H4nFnbgkTQhssbSp/lrQJUZGKMxzKhyVEd5F1fWXxvPOjB7EMr6U1n7iuw+swQkn812V60ltB7+g
pQmo3h3BHojd8ApudQd5nd/zg/ImMv15FK+WVe3hYoXUesTKdwN170D0oErf9eWPAO/jgOu2WsYI
hXmhRetnpjLai2yRCesmjIffkqgmLmcwCP7SzbiqZJDnDe7gGrPmt+M+022QVwRz4qCf4Hd5yquj
4d7Kr4AOiowofvbpom2YOYT+AW/D6vqM9wJPFd5jr6X/qG6ilXVI4TJejCe+Y3+YGkZuec66LgBJ
46NAvAMO3E3YtxW12w8GToLqjppDYvuGvTbKycZzApLqBzk339zsYJz0PO+5IT7RlGeNVRp8ia3t
HRY+vo95V9lz2BoXQl+jhenbrNmCIMgOYVo/lGZ5levnOEe4EH3FwuQuNV/lY1ztSCmbY+ZYJ8ku
zKEr2iKYygLsisFyvwJkoJXFX9vCz/qfmFULBFd8zc+FydeDLbDE7WfGeyfvPnFwUI4yRomMXxt9
2k+gvGgJUWIGTtOOgJat2peJ9NywD83Xf2ltn3VK3IV1RdFXFqoQkf30iXBpl3Df87Ms8/OIAuSK
kvPbtrLzc1fsZKyHRhVfElhomQH1gx1ybptRk5ya9EzK7GDTsrrKP7jOD4LTP/AMzjrGkW6n/WR/
i/Y5174GiPRD+aSy5M29F33411vpX4Nrtsp+LIJMlFEBe7MY0ezhq1HPylzgJ+oOIx+V/czwG4DC
8IurxFFSA5iB2LWDIr9DYURbgPOP8ym+VS1YhEvKtZTbdIlq2X4m2CayUCFjqnuPYz9+FBWTEUsC
5OzDQuufkb4NxQ+O7x0JX2pUw7R5UMtrM0w8+QhE6Kj66S3fgAgTN7r12VcvJZ4VxRogdT0U3Rv4
sAOuj5tqnVQsqnF1d+tmrxUUyNvXVjlxg/h5fiEC4U+69MsXs0FbX7pwAjQeF5rf20e3eKjEodoW
oxKo9vhnk8FFflFQKHFvqta1j/coyVheTwBkTw5O+JKu+KxnDcbPlhCWbolYphMW0y9sqGk60CDC
nnOOJiTtaVV9Tbng/ttXVMvpI+ZZdn3tu17QPrEvsTlU5Co1vg/aKMtDxmNRIWg86sTWewjoXtgu
P5scOEwf7TC+DSSQvHkJ6H7jFB6QezwoeIQxbwYEOiPEzYA+3QMlomSRW3PYGezM5djuZ30K5cgk
VYH16P7RIeF7LGWFdxth07s1EMI5p13orBCvbmDqUcFGBO06dw51HtauR7Ng88DKmDCoHRYzYU6M
z/kNeMnJGR+6mJuuSK5Oe1ToCiBNqy8PcHnIKgBw5wQ5ZSHA+IQqMypMj66e+jU1eLWXRmOJIiwY
x/toBKJJqpIHfNRPNBhgFK3ysPrHCci3UQNUahF5vSPx8H33UaE6Z844kLc2hw3UrRiiBMARLIvt
PDxVSf2Ygv3jTe3PKU4CWmH7/GGUPEni/sQx1/dIxAiDIkc2mZT/hUuRHB/lkj2SZt6rDDdYEDDq
dxDPHhqMrZhJAgu/kvDY1BGEju2PRRo+4dedQK2HlATB+bHsmGcn2oqwmWZYs3XOVwQm0BsGv0v/
afJlQ09k+LIR11BA6BIgFdRx+nNCrjSJyNRgKS20HzXmv1O9t1oWVU2xM3tSIwOB3xYNlNx6FkvG
iUegPjsbOrvGc6tKHmEYMJTQLRtHRR/7mEACtdo8MOwvFnb21KfgLetNDW6KAhbr75ZNIBh+rY3+
6OJ2HnLt6GIfmbV3lZTMqp8n8axQP6B0DUl8++q5z2VKuQL3+dMWDreXewfj3TOUV0gSqFK8RNwd
lrCZV+26+bIodLHCzEyu3aZqbTarcT5IvD5Y9magezWtFZwuD0BIdqzo9x3Arjw3yx2CiaAujxnZ
z/RrSeyAkZiv+MG4W/VV3aT7DExDhJLBCG49TjzGJTf10p8QbceyJxNV0F1a41KZOLcyoOn4zbJ0
U6HfVeUPZi2HKPRY7dvlWFToY4Bj0f/ZgL2I4Ta2P3H/Y8zvacf+7tWR6jNmtSgRaC+M7UMSB2NN
GD5Zvs2FOoXk0Hm/1oSZnNu0nuizrueXzv6eVSyONbsP9ang92hypyY9+/SzvtbPmnWv5tPcs3G2
ynNvPOCZ22hUYRnfuyZ7dKG01/E5ddMQ4ldQJc0lj509R/tTlR4aS/2T2n9T2/QH6lse3f5mY0iq
HA/3moT1OfsuQO+M4sMYiSVfWn5cDvtjezAGFtS5D8iOIplXfTjjqjwIt8BUz8oMxqb7H0fnsdy4
FQXRL0IVctgSgQBzUKC0QSmMkHPG1/vQC7u88NgSCbx3Q/fpH7U8SuUQGNBX9Dz3pKGEqRRTBxAB
q/mteupqLKhJChG2dyNeN7LaLjLHfVwYJ4hhH7EMnSOzsK98Dzlz6CfVlFAYMH0MnLGiC2bsZdly
7VR5JzDA0eZdOwchk+FaQVsVnjo1Q6j9J6yKzW5pn7cPufungvaJmG+OsYB445HLpTcr0/VS4KcC
CmvIGYPwp98Xh3B10kg/WDGJLlzj3c2wdEcaAdlrkWuYDESQAHCqm1O8XUgFlTPan0fTUjchP2DA
1p87lbnGjGBufo8yzin0YM/tJPSQI82mK5kcwkVXuE2KGbH1qr6VuMeqoEpVl+fpxwJdLkUKgcua
Jy5/tOL7cqiuckNUt2X1Xjk9TSUWb4i6z3g5tfDPFF8TJk9Nquza9THpL7n6OwH8VwRgO3DvwL1V
MFSN9VqW5nWySAYyBTcKhV9S1fbFym5VeEWj/jIxCmGx8isQSZtpBbMfRMATAzXACa86xkYLO7DK
NgILFn0Od+RyLASjZ9CpenoiHZpYOEKEys15Hxvq50o3RsUEn4hzXRcPVSXjNJw2UGGohynxqbsw
/WVxezbTaD8v2QM1FdUpxE6Vml81XtTbgmRxIbyNkjFBPiKkb7wVjmw2hwo9lKK31zWOGH7myLqZ
JISSYxn03013JzOAsVB1B4WLLFRBXYBYjzwAYYoPprruGr3d4sjUNIj6cVDNS4Dtp1ewQKwC7/6B
RmW7VJIvQCxMz22ce7nfQFddau0Ax9SNCgrC0Iy+k1Q8G0wKWFEFwEe3rfrorZMVkxbGvWTQ7VeU
GFYtcAeywhlNzcv7ajvwb2qZb/WI+KzG71lQNp3lxNFzO90BuBN+1qdQKmVmPLCY20t16BCdsdUW
f9U6tybiSHsWFkLHvr16083KTitmQJIXosPgYVEKPx8VSJzfhJYjDZdfyFS+gzp1RZq/QsVhyeNO
rIqjj6DL5N2sBmJloffkZ0mzxDcW3yRUxhAG1wJxpRjExo4vz8iIZ78pQn/t7ErUGZdDOSGYZGCa
/ASBkv4qx2cG+RSBkzOV59FQPI3ouh5hdZ8/CD2w0/4Czoy1cgy9rwH2Vke2Nrwq5AMZLQnmg35e
h9tTESKNX7qh7LXnbjH6XBS6z2F2auOqrXi1F7xq6JwfZZFyli+2yQQv0RGB0C51xxqrbZjqOyWh
IF2DtT/lYB4z/TIukGpZ7VvCew0rA3uNx/GzVntLqLay2b53LKJUnHwdsCasBmVdBIzc3VDUfBl6
cMo5vAjHVRjv01zekiykzwCFTjCyCi43bjq/IvhwiPBMMcVOws8WG4lRDBtZRj1v8F0D3/htoQBD
yHEmsN5dk+zmDnTURI5s60nYf8zkA2DlIWK+163BMLFWVC9dd2vb6xP/AmFYUC+GclppkFAt5FDY
Z8rkWHfTGXJchBOIRT+5Wme9grFuumVIBwyQKXsCW2UWUaiwxXR9s1T0NwOSrByssYhKV1QrkEQI
6FLD9Dmh3ZlqgjKO7LNTHfb28iTFsctL+N1kKSgWaRPzDtScDQyDPFmOnCl9qyRtGymI8ePXkDgx
QYIwcqVTt1vC7t5HaWtG5dEgFEfHtW8eMkoVq75iYZ2GL+7R9OktwPGItzNCh9pwyvF59qh1ouFf
S0acSK3Bb4vB81ckexp/fYZISZIYRA+zG2Ve2f4U6J3HgbTarHa7+or8NjCV5w4VVdsEEmEDtHiT
Q01AmDWlOzpG12IgO1TnpK+BtaGAJ+d3LhDllXbUthdJ9FlXQqXfYWvZN9xkXUIiULcFSmezhXlQ
8KNXJgACBD6E0kAPD8nT9ypOJyQGQCPMHZVXooXQKbBk14XTqR86w2FROEk4FuaooiS0Lmx2WQlL
FdKsvSKI+9GQKfKoU9dbJO0UiFMim5yEwQpjQq+PLyze1E3bkUyGaCgWHIPfDPUai+bSa0N/ggYc
Aa5c+httgtzogL2CRdY3ibjYbZ29yNEFSETWsm05VWAiQv0T7wYyQUgXef0+zChAbkMV7XU2UKx6
7LLZdybWQ1z1eeY1CV6I91DpadYNAjE6r3gWMiog38hrkb8WffEFIvZzVvc6HV1ehr6M88doVH+K
IHsz+qwr42ul1RvL0rfYwxoVFDHmLNWuwjlVM0uDvdPrFwuqGs9bbMUYa3hRlpK7+2SIf7UQEYkG
KDRAA1MWktdZlEmcuaZ+i7p7RhB7UzNcNjx2kOQ86wIwlJ8s/qysYGqrMzAVJ2Tg364MqCamPMN5
lDj03dr8iiQxAC60KYB65h1eC6eKnEwYbKl9rttMm+EUyKUgaw997xukrVBOjmAFK9KQKjxoJvtM
KCux7scsCVhNedrYOmsngZgft81ggnG1vvJkeVnl3hvw3NVZOByzcjyoAjWYrrWHCoinPamEXmuD
eFfaX20cUw8ywC6U4UYp09y4liiN3lhD3rAmrTuBWiBthIDV7Dlm0XYJUAkCE6zXTFMH8LOsi6Hp
MZwJsyjQ6skfe75g0uRUGpkYrGKHX2JQiEyqn5asgrTYAzwrpvskPnXoFGMl286Res/qJgkaLNEJ
Agx3SQtyUzNyybtYvs9tN53RXZYueq6IGSRsq1SNOFHRcCLkmdBxbKyyEt2uKH7hKoyc5cVX0lRM
hhRGLAobtJTtbYhc4Rw16clU0lM0zupWGpjQFaPJPFJBozM5NQxQf0CwGqysm1TyXB0ipN8JkMyO
jO3euqeeoCDdPROSXcYihiX+sxfEUd1YpKpVyHgSXNdqtMRHCFhv5YR5sTebYS+kDI1huwaq3nnG
Sttn5In5mjKl3A5qCgqo6hxdp2ewCHbDVn6eE332wcngWR/H0k94crTOwtxgvbNvuI0lUB9REl8Z
578ROIEUijQIyFokvnCLFy8S0VhoH5himpgZZrRvpdF/183E9C2s4eQbr3QJgwuk2qsZgbpJMkp2
3YXz1kBGo4rjVu6T4fx0M9S5iAsDsjpcBP3GQX7L5hHYcwU8eBA5E4tJ/ZMQpZ+Axit6CBufsz8E
FtEbK6nmhS2lK+jYaf6H/nvYoV8kVS5Uhu08Y9CSckm5MuL+DuP22utG/ZODcIawFWiDVARjTm0z
pjH7JC12F+7w6rcCqOtPFo1tsaQXE5jXJCkyeUIfrQawaLs0/FTtxJS7eq5r9DDydZDxm85Zkvif
ZAgsplbstHK81i5ECmsS/kkhroeS3xRULnIAudhZjF8rCInqOdWgJq9CSfeaQvBph5QhrVzaehKl
zlesULxMKu25MQJ4JeFk1atLkaG5XcFa/FRZZ/nSKPxD6k1/yrZmY4Tho55S7iS4MwDX9YeoLVyQ
GLk4Gq66FnHoKAnjGMRkkyySw7iy3eiy7l8cW8/CZ+RamRe3FmXBYcXD/mdJvMwU+A4JOcJmBEpy
vZto2Z7PRTNaqr+qAOoKyWq2rR6+TgIsLi3Kd2as75NIAFXNWELSkjc04cZOxdM7JCyX1yb5MeSH
RBgjtTCXkNAepUWft8qaEy6HjGpEzwmWGihmmwVqxQg6fFbEM2AuRdNfVGsqTotkHPO628lWxumH
H7eqJeaGUMg3Y4IqBxQiQt0+G7y0llb8+Nybc6xLjByycaOXGP9QIkx9/AUOnANrnqqD3D9GCOKh
Mn3nSuObCTdfI0fc7MIe7elGydpgZahodYY3rMpRaJqtAkxE0fLdMqxohCGs6UhglbMSNwxNr+S1
OVjvdlXy2qfmTpIHN0P0Go251xoK/IrvVlcgTUqImojoRLYFO8CQBf63/zSAs61c78wSWymtW3oq
4cvYcQWikAvax3bkUq97KgPfNLozusElvXg191qTL+jvubarV4wjHgJyULgEzLAWF8TypiW3KrG+
6Y8LMCWk5OHH+p7VH9IfmKJ+ls/pBQ+WlZK12W0zdNprjX3hyzDPUot01dqR8MBSgpiscnjX42wL
SQpfT+MY43u0Lr7cgUwOf5imvWRh5TeJsW8lgkPcpW1sjEREg4Z8tGy2YIJmGf4rXdknsbgl39Ib
CQnQrYve91tZfm3Wv0z+mtF7TmCpaprIkPlxyMBaahYbw/NJ+ihqqoeTYJmuIr0RLtrP4N6fH1PJ
nKU23zqRomw4tlsNE6SyFYevjLkLNEbG4OxbM2IZstGGDXJZGTIoMZ0FyMG0dWMOvxXzv6j8gYZA
js7tNCPlor9IaPySFt1x1u0k9SWLAeEgp5r4uLHd4fCzbiNjmyxjO4hIfCjnDbTNnZJuZPPTKLZl
GugaeXh2El6V9m02DzoPVfzEbv+W5hrUkMTIsqFZSQ850yqBxi0p3IiqoYTeaCbzJZcO63AGyWJH
dWnXU2MvCpD64Sqr2mVSXkmuTMyX/6e+hg8rg1kMK+aWYvOppzAH3bbC24hPRcsUFB2ISZf5mBWr
k0Shbeh3k6jQokEUse7UHupNVh5LcPeLBP+FJ2pW7gPhsXAN4gY4FMI7BeF0KQcN4g5as5yIW2Lw
uOGuhZgeabRpeQDD814yREFDRt5QnDDkMOw6FoLVQn2DDExVDJ525OdCAMzjvFSrjz2GzVPhZCqt
CSV+8ZOq70SL0AuCOevhn3j6ZCGRcHmZBq2zx+wzRaeUK++45bcKLUaHSHnTCiKrHwXKOpBR5otj
v63YXqwLvk6NMStlQEFzIx3mgZCztnUj9TAsTDRM6bZmpmdN5GHTxJeImUiyg0UKs3dkngSF057Z
NWcIJOd9V3zAWFgnFEnmDskFprqnQg8ZvM1sCpOIXVUI6qB/WgPDb08lejKuv4DVPEdHw00azhVq
z6kHTkK8y4TCK60dk8VdkR9RPZka/oKYdyRy1Mpfw0uckPaQ8iAT7NZN7Iq2ZK5A8WXIc6rMa6KT
EYELi0iBDZ9WEm2poY35KAlMXdb7if3ArWrejfomI7MEQkmu5UcL3qtVsD8hMDNDRNSBkHYHwPds
ft9SNnWAqlxW1RCDf1MO0LmDIJ3wRiF2Fb8EKrx8IBsz/BTQO/U5FyfyzXnEmc8yw0LJXkknXfpq
8k/yAR0x3CIzsmVyI5NOIn4cOy2z+Ymf/TjkH42keRb1y0zEYchQKJVRdTVAZ3IqLvNHJH9PZyYh
ZrHL+nYT5i00Yl4nDSMMtIg2fYZYSPfMFPlyKrqQdt/E3XldVNoB69inxqmnX1rF6KAWd7h/HvcM
c2cQRgl+uVpE3/o6yuOv1BAzi2SOvNbEmF/aXNqmsJ3oLjZtHz7GtLS1bD7pdfw7yvG7kT7TZpjv
8CFOFiVVrKAnWozhbwZHnBQkFoElCffGDIg3NEgwrBRpo8+dQ3bQNcRgK66XsVPcoVQ/IZtf+ycV
k4ouPhmR6RmSy+L8Zg446ELLLjsZkQpuu3SjM58fm/mwWCm1zlT+vyoaWwE/EtegWVOb4iPI+9cB
cSOgl/cMYY4kf41S9T3CRc77/FQWdIjcqUU0PBnz7JeSXax8ytK7XkcX/Uvqry3ms7D7zYV9qMTf
aifuOpnwxNr8mITZk9fnUZl9pDNhP3wyHOAf3cCwiZrW4Gl+2nxZh4xA5cOiRfyWXUpc3OxvGfq3
NDRjbGITqnZR8swIRrBjMUyva4tHWA8iS90OwD4tkVxU0gzJsGBR8iFKOQrj5Z0A0Zehq27CZPgi
b12pfHXQKDSShLXB3K/zlzSA6lGgRlVTkMDdLsET6ERdS3T0m+p3OnQ6nF47d+XRHsIC4W29kQyT
3XISrDEo6/rWYs+TWxT8Q3wurJg/0Qd1DCqq2QtP7xzeWzmdX9Dk7ax6sJvDy6TSO9LkiKNw0aUV
v5xi16LLRyAYxIadCxaG7LQwXOyrWnsJF3ZEyzeFoUR/7PQgh0yG6vDlWIGrZD1abFjN9tQKI1FJ
CQVrv+EZgjsXP8mMNcoh/lI5z3X08BK3vYi7JVL/oSIosdKjwJPWc2zZSuhGzVFJd2L3kVvmVUy2
1nJDAk49m0j7tdXh6Up+Coy/OsRoCWKO2bX6ufC+eUv8Su6Qg5J4P+jGVij++lLyny/FmLzH9V3D
sVMCtYoKheP+jFAVvoW2uICNNCiKx6I4t0RmEu6Q4+H1jQzys4N5XG/wOsGJHLg7SdLrRaw2Dmxe
rEQGF4nicTSCRGWdhZuV3AIFAM01fePwxrEuAFnHCqMxu0QByS1mGwTMA0RFLUxWwZ3FsH7gEWi1
jfAm/1qNB9zAJQhCHGyZOi+7W4hAN8kBwQkbaTlADtH+pYr8mssaoC2G/jLcEQsjvAmWZJDYK9eX
VC99ndvOaAHltQVLys649oVq/+RsAmNTDGSJbwbTrYtvXWwCM65t0gOCvMJMNUwMQbnrhzwoMuSU
kF41KXIkRiUWix9uFAYFU+0T75f3iZPgR/f5PKQjrQKa0Pk1Qz3voCbNWzsMN8VF+Su/FvT45wo1
JoARYZcES9C9zK8YTomzNSmFa6f5YCpgIWce7Y/oUb3wuj0VxxcraC6gdzdYWhZMijfkxHiy1fwl
QrcwcZPzPZ5zOANjgYRoXEh9y5md4Flim0gtubA4m6XvJKwYnRvjnzA6yufE8rZxVtvaIRQYXtSD
xC0kY3km6My2/tFwWBDakZgy+WA5AoTkt7ggqcM8R+NXCu+wz1ntSourNkf9XmGEMbd8bX22m2tu
1k3r1lhEcZajDlhJj35rF6Dtm/JveUAlQKeM74IydMUOX7qW8lE8nSs+c1+0w0TIIl8xTcRvPLsU
QRtqBZ57frRxJZiHH5AfBc/5sHoNK8J8R0Zdn/MzoTrEeOeFtSNUdzw1yAPwcE7RIRddS/JpSd1p
3KkR0cz7It5z+9VLQFEc9cyNfaHeoxJCBzPAN9pV0Or4AiHDc20+Kq8/YpKQw01n/GLyNf6RB4di
toIyNvlsThijsN+DhNesJ4l1enRsjO/WZHI67/UBHpHTwMMJULtK2mlRXtkqR/mL2N2V2tOa15a7
i2Y0uteflepr5mHQzlkVRNm5a/gRZjTrMHOGc9hxexxftYg34V1MvULze1QBgDGo2kJ+Uf0+8E+V
fBPmYwGtXkcGLP2EuSf81b0ni8D4XGLK4xsnEQJpxmwY+CgGE0JpN6jY2LZkPxJKRSBApvuKsqBT
X2kGeibTxpHCD8VJp3FgbTWoylu2B2ZxVNHj40GG1rTa+G9UxmBINaVtmBGISIfqZbmHe7uRDxpb
zuRVCt0089F0qv22yT25C6DaTM0LBwWPd4ghgueMpCAWF0zMom8w2WGMgofHnjQVr1RezMHu08CQ
tst9Kuxl3U/vMiP5GGXKSRPcSSWxaUSI7VifhHdHeA3woCkvPCIlYcnFruv5w8dw3LYVHEuWXZy0
vl4fV16XKDxqKKi3RRvwEKNCYxx+zd9j1Alp0LbPX0khAfF9JerOtLVto3Gqxl+aeNTnvVHtu84X
hZ1JJGq+41SXTDt1qH1IzIa3ylyiJI1lufMLiTFt3GklN6sAsq9um+hnNWyp4rKor6vhmDXuLEdf
ML1sZeKBsqCs/nJlp8g7MDshFNP13PSuCrLkj4+C75B7snHNzJ41R9FPcFv4evpgPqH9rVEkxVvV
ojIDBxtvmSGW8nmSL/PJFsEatA7tF2tcodxKq1u3v0yyDQhyfdBGgCHdFBQGpxC54707YvRGKXek
5GQhG2LrL22F74vNQfdO4EdKGQoCBbFexTbSrsd7Rzlj/VIOqh1rN1baDrBcq9mIVEMZzqhNc8Z4
GJ1z+NjjEfsWC2+egPBn/FzJ/8igYNkkZg3lpkalJ0NKY3GBQBdXnP1kHKmwPJmr7EaE6oSpSR6o
t5Z2CDGDVhLhhQ37nN3xVcndnj8XIrakoN+0OvMUB/WN/i78JdwoawAqggLe7UeALNucG7G689bw
q5NLM26Z65dwQ3O+wbda8dLPJ8bvoUCSs3bI9USqlN5Gb1fwD9Av0w1xsHzNgAf5dMm5afHCsrFC
qfDST3rQM8LjsCPlS2tQN93nmb5QpO1mKgRAX74+BSWjcDMIhEA/hI8FtsDWGH25PTaIjjAfiSiY
X0t5y8otGXYmZzAvSA6ngNhNkiudVjoujNIS8dRzyKjLXWWZqbkzI3kV042fVtu24/hwAB9kl8n5
UOgKN1m0j/iwHsXscRDLYVBETo7EcL6AOWObQnR3MlxXtjJsrdod80SrsZkPEF9qyVtdh68N5SDm
7T4QNMt7uCDDnR1jdZsChxiDic10eHq2VlcCuEucUyVCZ+XE9vDO5fE1poUAiIPExpFRTI3b5GO2
7MU6TgkVno+UMySlU3VQqvSirdS4P53I8EHy1OBHCLDIPHnYRC/M15ofiei6V94xCjg+WRCKjclJ
6ijtQYnPHQ8Og+3iZn2Viz3USGRwy53JlMqe54Gtt4z4SbfzUasJqR8ji7dOPchlDIG1DVKsib6I
ctQJOpN3tejzq1Wxm6luBYuAXf6/SXL4+RYYcKxqPiNkknehPakXDfsYOBQWlcRMatztTvuVJawm
AlooxKy4eNQH0TPUS9yZ4IJ69VFWP2LjjO2NqJmRf6V1p9+OzBvqE5fXideCr60LeHiIIsm/4tOK
/IxNBFl/3fO0hWsiTvuMr3q9QItYVIZQpBBuhoOQ3XV+zcFmscI6rmqDLNyxyNDpIXj0Q/OsWjuL
JCLWbm5h+BzUGsEFwjsD+7lAeeulbPDrTY9fdsOubj5xGswMXQZs3TfggixBsXYdZCQD/U6DLCWE
74vhI8RTF69T/q2kFSRYus/jH7486AE/VeuY/Xaxvkwj6ECzqxAeWr9rCEaa7kq5j/sDY6xUZHIJ
QglpmZ8hKGiNO5M35ZXjYjpzMxf4PhK/OitvlfZTGN9L6084gruaETf/0QH0F/IPIC4QUc2gQtFl
oL33Wtg4ra+Hu8bcjiy4qdVRaqxH7JgsPSeuhSK3VeTj2Dc2MuMMl3eIKxZ7WQeNATsTuvB1Qy9Q
8a6ggNGeVaK87vFjcaShT22Ar3BEYn2lPpbt7EFJPZzrk3F9YiAD/aHsemKV0snOV4SRMBpugsED
70ICo4OiLjEAeF0ik/oD/Z+Ti2cK1GFk/oMlfMOsuKz/UZQkxg/WCm4d3nyhcMg6y6wgq89rB/qW
hsEzdDKnwKq4EzvE8AvrrT2QyXEm6oLtOddXxqCdjHGPe5uKHnFjb92z9BUGVGzLD0hw+sRUcA/e
o+W+k47YFSIGJqPT5o5W7lrEC+V0UMnSQMhBnNrUH+v4LM03IUX3W3OuEyOCa9SgRpIPKZqUlxUZ
/AqzNzI8HjPqqooWEghzNe+x9hBjy3vBccdLV594/IyJztIHHQagBp0Y3Ktt1B5jkYzKJ0+Ch854
5cnaVXPJKgCa1LN85bGKyy0FLRVActGZ/j9UazPusgPJkRwc/J1xC6UML7mssEp7naYdWRosZAId
syDObcNVnutD5su2gocngsJE3i6nzwGmKFAfKXMrFgLJjzU44AVIRYp+5xO3Q3NZi/sywZwVL0JN
XAKyGji0NLesmEVhk5DJ1IZzEFtiENXJblgHP4JOO9eEKtOcog1EYotupHF11qp6L96eaR6L9o9L
e0onpAqEwgwPUsKpygziwl8SEw3WdBYmZHh5oDJ2YUqiSL79nGiD6aSVTI7QVp6gNAZbAiNRMvAY
hyEnnMnd5ZmrxGazqgKy6peuJh5DwxFslY5oENotoNGmQxjGC4xPp7kszXmZB/qMY1l9E0jD8Y7O
Lr62nOxV+am0q1suXzn2bbSe5WfHybuQP5WS8iBIJuoXBDLSp9b14Kxrz6z4nEfJFZEXTIHGUKwG
lZANKV99Tp0Bew37UWZwrPCyNKeV018dH73RQyZSg474KK1hlzVJxzlfsLMg3NCuEbGA6cqkScH1
2GoXM4caxINgzMycc2MzDQQYroeciQ8r3nZkki0ARI+8QUUB56jNORnYZf3yIfcZZ/n6msg/ZUvq
RES4dfOlQnDp6swuxonZFzQ+6ji+u47ZZ3TpxHdFxor1/VrmF1UDVsCC8adTj0zsw/FzrLVNbzHa
u8zApvLmISqfZGOhd7+t8RuiD49AxFuO6hjipO7P43uuNow7Iw0YyDMmXKXdialQh57wsYUsBa1a
tWBoSJDSTCIU1Ok2SLO+ZeHWSjh+TNWi3sdLP8aDF6k0BnLK6SyZpR9ZbFyEuSvYfU0l+WYzdaDJ
mdgPSFlm3Oyi5QjZzDGDrQ/RFUn17FrcpmFz1zKgZff415XshvpR9o2CU0lfwVxRe6ByywS2U3A+
lAZSQMOKsrEjqaWMC03GYqjfCeRehZTrKhRoxheWowRo25m2jfU82wkQUVn914dZ59GLDok5vCVQ
XSJLC1GBaNdwwa+ghXcSLiKEwALbeR3OWoO6W7dM9FWy8d79z+C5LUiShH+hqhwrPfNDk+8gEidM
jrQQSfdeIaWohoKVrCnB0pIuatljNFTccGa81eujWyT1q8apRHwSPuZgqNQPXG8j3dDoaYoV5Et7
qgf1pxWiK0mwrqWHW6lnYJCsdD9Pg9W6KLELCAWrx1vV40YPq34vmtFLIWWprd4otNUGCu4qkMPb
GQzGFtG6DFbxp3fG90imaVoq3rjke8zYgdT0//pQw0xOG1Gz+ipLw56WGHuCTKsp77o8/ajFSGH1
8gwVrA7hqKCyqU2CfOeDLEESaH9nzkytrlaUQhnUSdn6bQrhO60Z3FekeKHfwN9j9RW4rgi1i6kT
9lf1u5DsWvYLz5i222wsBw3HrpMfyzm7ieGUsgBP92A28Hx2FA09CQNyzcAPZLrqjYbgDQLwMElT
deatDGwIgkYb/6yFZk7nXBlaIFL4w5v4qfHetlm7zyCnldSueO1ZQ+LXdZA4iujPF+LMVFKuxnEG
EsTnKMkvohpf88p4z2YoggM+ApAP+6Eoboo47J/qYIrkxpRIUE8jLO7t3hJZRzSSP0fxL5p0WOUA
AhkRQlhribzBWXNgA3gimwSzNYcLWFHSkU1lDOLpqDFka4ih0kI+/crQefqLvVDqJ9ka/ukt778h
PObw1izPOre/yClY8YhRP5zzVUt3pNTvchPp9jzw++Wuxhi0TPW/udX2PZxfwZiuHRTnjTlzqpTj
XiJxI0NOnPHlDaxuS0a763quWQ6lkrLtWuMboCAWFgJrIHWhcKoy7DSM9bMw/x6M8D3j1N3ECLj4
ET0ori+A84/SKvDe6GUAEYD9YbVTusjTpCSoLVJaYpC0DAajmzYgYx3+GHkeQ3U+Dot5x0eq9P0V
cDpZFwKIt5DeUqbH5zHyXYWGjtLDN9luisBvFcbMSu7QfqzWGZrt3ZQYX7fqtu25Yp/TsYR8g5o5
Y38b6l1TsdU0imMba9ts3LfL6GdFd1YUnJSa9ZpI4bFJH8oTBflc+yuojTF/FX3iJ8pLq2DD7plQ
FLRrI4Oy9JAhmzShxS0UYzqB5M+Q2xT92UDiI1lRFeXMdSwKZo45CqHHnH5n0+eajvDGD6XyA3cT
TtS66Vj5Qnnyp56gpJW5FhtCfFooUkvW6cWsuTUFSNIhGqUSH7FLyfVMOJGJvyS0UwxpzVOWwJWi
Nl812rGOz0VKBKeeYzxLbHdy1oyA0IjJRKeVMh9fO90exNQOhdIWl51Emlvya0QfbYftiU6Zw8wT
kJpBHWQr0wEyQV4tVfbAMRtllTtPj9b8VMxP0GdEjbtmfK+zD0IPGPVM9FkoMsfi0HUJQkPV6Ybo
0CYcMH0e5OC1o/4sP2MtVeBEYbdNC80rQZBVA7NKkSSzVocYCxmAZAdptFgFk9JGcCuhaJ4MxVoF
2sML0NdwUJYfmFwb7bUb+lOlRF6ifZYlauTOYvT7BwaTzJ14C9fQJeoEDafiymHNq4aQHTTWDCCo
Ww71/BBN6yjlLJdzG+fwIV3DXaasO3keiUUZSHsr6erYyck7dQq/JODSrCAOVb+yOy2JC1vQbYgg
5oSZPSUg8zgkTlk6sE7ZpsTIRngJp4FF/DQxRgJrOCjaQ6UWw0hAIos6t3eRE5jdsDNFCw4KsAOl
4dJEMmgBgWJHVmfL1LsV/kA7zZmuaqLT8KeJ/KqL5TSGKpgc4yKzaO97rNkTY5Cpo9cYkKGHQ8Cp
eUGE5EdZvK3Lko0EnSyoqYvKcDMx+a8zW17K+ZI0Jw3A3MZKxG00YP8IxVNLmDZn9EVeyaHUhH3D
+kMrzH8NkiBhNW8UICHGfVE2gHyBXTviiCaor/IRHOd1+Cfo0zthRHtple96vO6woB4MlJbEnUB1
J6VFAABvSJcSBqlcQRY2Zz8Sv7v4GDaRN4XCqdxaI7dw5UMsvcpzcbIKZZut7XnVGWmzs7Ek67Yk
LfxTeN+jfogx+88zkB5Inq8lxpUIaU6CTFkh6QawWmBA0y5pemcLs391UNYM9Et5GqYWDfLdWqFK
9NM3Vj+mGBKfLdYGHIVZHwfKZDJX/h2Y6uqTx374JMd9IJSqo4XVn9gjG06il6XPParSMz1eTyfS
C+j0mdPphviq6BJ4F9Xn/8lASvwTO/O0JIvdNwoQNdHXAJRooNbSTn5vp/oxDN1Jm5o9eZiEBD/m
DA2zLB+gXRKoPnFFDi+6ZhBnBTIrRlmN/KtdxweLIkrzrW7culjxk1kgfSI7rmygIfuAoTPuBcvJ
ZgxvLXNZrUC1ZOA+tupHPX7043Jcs+ZejutDlJPjQBoT/ntYm9nPMF96Ek6j+U2gjUsbpkh4+cEx
F0d55QlK7ykf7hxRpReJY8T1DZ4Za5xoZH/UHeBeAdElT77P3BwIWSddeV891FDHAbdDzmuoxcqP
OYeMHGt4Mcm32HebJum8KEquvWyRS0vS438cncdy5EYWRb8IEfBmy/LeF4u9QdDC20TCfb0OtOgZ
SdMjsllA5jP3nmvZ3SlFvM4amWaow/ZGnvBDJ4oBpeCxV9JbM3rPXA1uFmNwjUEdtJ9Npjl/qsRD
6iRUVTkQYUZI0LlLLMoqxCDvlknjroNWgiUMRaM5ioJFf0wWInv5IrWB5EeHFllx5stvJ+KRh+M6
Z8Xj0E/wVaehEKABq7/2k5B5vEFbvna18/Tq6L12q2UZGD+1QJkTF8UrRDJAOPmyr+sDhEvyiW3v
aHn1ebD0WcQOXi3RVjnjrpqWCA53uF9/IIJQVWdtWdpH2LgnmjBOdHdfF8XeMSedRR1gwmtOrrls
sCRnqe29WRJ/DWKSTcj6gjCvBHdBU4gndNknl9cqxbBh9g8YUO8lsXSFTB/Kvu/qo1slD1Fq66zo
eEpRk9Xad5nOwrBfJ4WJGKQRt9K/+r78oUBC0dguzOnjJkUd83SPtq24oWz6GswDosRzV1RbS0te
Oj8kMK0ICVfV1LFBp1r7o79LBh62Qf0BH7tWggh9/7EjdaQC7JS07NDiaKdPKREWStmy1WgLwluV
asdCarOkk6uu7o+haH4HmZ/MVFnmdvW/lBLpGPPRoGH2nPYGaUpz26f9r51PCC5nY5oteIRRW/2H
5ohTruUHc0C8CcdvGFCuFx9EzZ10kA7LMcE75WZ76opAN97tsST2ymVmqbQrt5iqDn9XBHIPHwkO
RDprvD3pisuCyWancABBZAhSbV2jfKnZp5ZRMtmIePMme1PyL4vhAul/BXY/KDzwsH5kuxTKrqOK
EOU7uHmgkc8kZVKDKy5AiiEQDPDKaukX4QuEdUOAWDXcghNrOQNDTgP41pViWWOvURmnZqgYRMSG
yn1WTKYU7HSD0WK1gWECs8RO58GEb2mgNIo/gmEpFT7dnhksRdjgt+DBYB40KCEs0JYlBE3sjswl
FCAuydCTL4aMTA3XHYilkPC+HoM53pp1CTNS19AjFEh036MEyQLfnBt8QBUkX3ZYZXFJklGwlu1P
WQ/zjml5CYisQZ/VesTOV2wD2TYZnjsbhxSCPsmQ5jk5+TFVY1fvwHpsOhHQk/mw3SosJqybnRx9
m7kYEcdUKOg0BA8OeXBJ4WyU4iKxYiXtoy9OClSeOgZoq/xzmOrV6GMtYaGMwks6hYT0WLaHZhVz
vQw4fxsTMThrZSRmvgGGGIYAtsm2V5GnEgo/5ZZCuHIjvGY0iGr+NIUzU1iOVXozJ6uCbWCPktNd
2EFwiuN2rVSM0LpmS9m78I8SrWfCsTK9AT4sZAEnVcVIyTUyH+3sxwgezKmQ5i2ozvuB/Tdz3bi8
OO2tLPst+SDLpl5zxtFX8UNomTJOEkWCBWos/jG5tqVgPKw3C7tCVAY3ImKv4cDy1H4H3LkjIVcc
iaZ1QS5heDb7EmtVssPBQFZT5vJfnXwa1SbS7X1gtlt03foHzralWfxMX6abxqXYSmoE/Nmphwmk
g0H0GeASwP0WMofKkeXAO6y/uRLfOrFH3/iWYWuuvwYET2rA8Nj6ljmFXpuyAbn4GQ/Ie+LdUGuM
5QH0AYTHfjOhXfVk29rfQjk3csXvNOIH5H+vfTfztd7+YheptC/8sUn0IbHBJfGJvFxdAPq6Amfi
TFwWJTl13HCZiA6ElR1CTBXYOeuNF7CKrOQxcfsHACdkLOWB4THTxcDRduQlo9pBonBVFbEGa04N
+ymKH4E4Kds6zMUs+e7K0+iO/5fdafrJO27K7DUgodXMaxW1ANc9JF8OroSFI2f2eLJ5JT10njby
AyaQFNMdAoo8GuYqkv16eBfsn6gVWBY9ionmnf6BTmcp9CiBRCGsJVWW2Ti9KpJlCAqQTCluNGah
VrUGmML4VUOUbRzh3yVw0vRJESW9uURKhrsTUeW6TVHKlk8Pg11kvRRU+9ieWb9DrOEqqdEkJeM+
xGEy4uSXENwElmsRaqAxeGjwBMB14bda8yB0l9OBQszqwkDnUandykVcwnxVQhow1FPoe0xH2fpx
oIU1nvLOWdOGk0VU04/ufUSKbedvW9Dskgl2gcVvhKYggftYKEKVcKDcQmmu7+l8TNXeiIoBAuNu
AQjP7fuZyqRJosEbC7Y+AVTLCvcVMs9BX6cwYWzUOSZfLydAq2Df0VXJ1oWF5kqAF9hhAyajoLJm
RYgZB1OyrzwrZKE9S+qLDfM1GmggcdFyPjIGA9SWLEeVpSiiXA0BhcddHTImRG6LnHMZhsAUIsaC
mCKI9irgGQxgslpcKXaMLjcBLFeyHggeZoL/14eCLiImbd46EkwNkrUQREZ1RJxEKAg67WNw0wM3
xoKmcZVjLPHNfKnvGKCxJqMZWZYsY8ZgnAN6J0a4hI9rHhVya2FWGPhuhgFaH6CaLkw2aWKsSv4I
icVuDPESl9aFFNADKV0VWwg/hE6WdvNJUxqV8Q5a09Lypn82ETzhaJXGqsM25XXmbnLskn69bTTM
iAFRFkVGbkgHBUUlOwt5LJJimJjE1LJrgyeJqWUxgpzW1jkaV6m1c3LO5ybaBvQRa8JT8FpXb/wm
a1AXTVjBGFXmtJMr8KFXyCDLsEFfxE0fdtEGVva06o2dp5C/acLOoL04kxSYM9S0/wlmzLz5RXoX
WLrqbMI/z5j/Ieof5maG/z36k2Ayu0ouFfW3Sui+nPvA2Agw4DL/rmHk8JI1pBlY+UdbXUAZ/u88
Qh1jA7pUTfpwalFiyJHnY5OB74z/RcnZxb5ihnXopBvxT6HHCsd7oFzUEbEvNzCCpd2AYShILrn7
TJqzpfwEPhBTJDCWQz7ZU2b8PuAjCrvyht3eiNtUv2TiGUWXLnzp9S+R4Wn94TSv0niODGwN1q61
QpRS9A4K0lU/CnryFk1Vz0olQ/7dybMlD1q06qmnvOhrQKMNvNF08HCs1P4U+Gew4xjI3yL00DZq
Q/0N0Ht3Q1hlpGdV3kb9lca/tgk1PIOdB6P0Iun8+nsYki67JKl40B4aYbIdbBIH6WkJ+UFjY9u6
vzRtZrYOsgIrXDPzYp4ghLFR+9sEW065tUkiHnFs3MKvWMt+LKr9DAdww9LIhffhtPeohSIzVEtj
0BEAAMBLs5VPLsfAvmFAWJCNXHlYw0JQME6CecQoD965J9fFUgD6eBCleZSCwkZEnFCCdbOH6tcz
LIRL1WNlm7BJZNJBJy35GDxGjHpyMcevSSEMMByMA++Vbr3V0bMdXq0AaAeTJaObc7Bw5i2T7vSe
uTSyp5FZmPbAMOcqO69Y2tWi6v4i+x8D5VawqJ3qO4fpjYuwF9EMyGykmKjLER2OskR3KmdZQfXR
Wkhfrflkto6T4wi6qNMXACLdcZmozNspTjJCiLgyfCJVuwNQTb6ZfR7c+/KLK1ex30lw41H/lwZA
IK5a9DMaNxVFvNn+WgZkePPGx2mM90xc2uKvHCCKn1x3k7pzwfjFf/RtsEwszMRcvWLNHyQdLrLe
B1N8auiBmQHUz6xCeRWs0IR6j8NnsQjim9t8ZohjABR1mDebLgEJRXWxdRyTD+pQ2utSe1os7pvi
klOTpJSgnnwvqAdCY1YoA9qVL5clto0UmwCjN9u68Dp24kzUJzoKkDjxLQFGMqrPoqDURsGE+yfo
UHN756L712nssbOdV5+s4jKiaHMD+B/MwkVGyamzxcWhADYkKCYpI2/JObFZVVcIbewPC3F44bXk
0iKTtL6IpJ8Bi2h4d9OUeWR4d8Un3xDGcNt/5crKyz4rVGi18d57PxEoioKVSBh9M5GaN/HZbI71
1D0WeynP0rkE5sYzjmF85j+TcBkU28Q8oc3vFQQ4CqBwZIUmXTqGax4eNPHOZIsySxZ7VI0xUs+4
32AEYsY3LoQ6bEzpn1xJK9p06xitqdPhmiyU42TyG8Wmd7LH9LeKTHZjWLHjRj1JJ0qvvu7CmlN3
OABhAJJO9kR47Upe0hHLK6QlLR72euRu9Rhthmlv+2Qf9MTODf9sXVtVICEIxlrKjlZLM4gZ1UhO
1PYgnoH/qYQTaGDAwLQAVLc0EIqJuXJ9yaaYbqdwkWfGZ6j5R0Dh3wEaUD9k0u001yjSLux6Ps20
XvWTJQs/rGzsJTdsmcpNxGxTZeDkSmBvXrGLjqI2IS9FJ6cjhSMUKEb7D73Wrkj1cUH072qgk1ky
LOH/rtvkERk6a0qIQkXMgDNfGV18JapzO3TK1pjCRYN+l1BW5W67SCZAe13sh3Rq1jhupryY3v0o
uNTsCNOdHPaOrMhVwq7RxS9hBnfSTS8t+dUdNjNhoxPT/RUZn+uM8VWqfysI2TrSeOEiTPM1bbTW
jt/htrK3OcAsP85WY2JtfEocG+YkgAz06M4W8L0Supu4bjYGU0tHD9eBT4oL2MGQkk8naqRgqA0i
x2hwWComq6duXMeuf7NsnHhG9tD1XnnTrdbB+rwJGhakedc9xorNZMDWnxSxS2vwJfVcf9gTDzYs
Gdz5PAEIj9h3ssOdxFwcjv2imw2dRCpSI7Mlsom6TPspSeK09KlHqV6ig5KlXwqjaXdTrmvmM1VJ
g+pmKObels1Kiyq2cApkFOPIN7mJUcoUrAxnrQqDfSwOZlZ+CrVdj2DTJ8dlNi2MJr5WZ9EOD96X
hKg3ECX1Fgiiig37nFDrOmQ8cAmMp9qgsPDhNdKCA9Wfg0zfY2+8dFoHm+qvTdpjYrBm7EP1r4VS
R8lbgs1UlezfmPOQmu6nQumm/NjgPEbyoypAH71OEvFkJcLg2PVfbrVLnpmr3C3EeT7qtbouT3iZ
PjNsI0VGejf5V6wCWQvglLCE9t17kLrslm+6ilgsMIvw+2OtaUeT7x2uz7FzurOw1XPInrCNoYuU
N12OX5UMzxg+PsuXEw3Uoqz780klAdLT9ps71P19zzlmZNBF6azZ9+xMd7gKKPuO9ejcaO03vwm0
sNJV3oXqns0qvVr0gSgFFrad7iwPi6W9skbm9EV7GW3jBFdybxvxfmD5J+DACklWqLqtmPLn0bj3
63FVtNkVKo9NGG5GwLmqBAxrtP4WxeHLd1mbSonJXmdmnINrz2jlnFxf4EZZlH29MIi98JyVAWM6
RUSTxu6hQcsbKcGqJ02XyGEg4z7RExCpu4K1KC4DDnYQG2e1IQqUXHrJxUOmFrDw5q1U/7Rk6THf
xKE9Gt+5D/gpZzIlWRgUWrOOAwph5y7BjdTJV9QOmxGVTmyC5YzshVE0y6k3DIG+uOPDZspqsc3l
C1mDtlfD8mzk2rubjLMxftitso3ZrruQrYYAMb7xNk/Ui+F8xkDCwICTGxDhcmIfCqYTBMXazrwT
IibnVnomzmYG4AR+YzyaWxFUEZPpAoAhOzt0xrSPe5MwH1zBA9798+1hC2wXHaS2CBu5HgUqQlNj
evhpjqce/SihRMizQxinwusulh9d4IQewaqsibhUESO1o4+GFQF0ExEHGWLJyOTSVSijKCT69hWn
HtIQMv/iFAMNUE+DSisGzY7gOc8YMsFDsSEt1mtubX2dQwYNeelLVz/H/DJs++xb7jltUO+D3tIT
BQE7C+SX7QSXgBIX9uQWaN2/mJy7pow2GRsGKc21rpT7AZqAPqFflXyTGrRnzjBu/MjZF9VPg5RX
lBZ2jXQrPA8vAlZy1T64vbG3XuHZDsqjzi+QbBfSEqC3Gxc3xClR6p8VquYC3F+fWs9x0N4jVfkX
9Ok5EOMChJzzKobkaIlklUoUkKRyWTYDOozlmRZsc6t+p5E0Q5hFmwi5F01/CxHMuevFgm6If8pf
AFIBUEbWDC4hBEv5eXQ2o/vpcyDlwcpsriQAF/oB78lXQcJgtRfdWqu3UQQwjcdxb3b3MefQXoMw
jZKpKvI5UkAT+Negeo/j7xCQmsWvJpum8RHyMRQuwz7cFrQInnnWs02N1JX2NVsU4goqaiTWz/yW
2B/Lu2b8DWX0FtXnOP6s+xuj1/6l5acx+2AF0lPcm9fGWTN7o+cr25fjrTJtI7WN4m6VZlOA6qm8
meMf1OFfh3+T9aqTfwjGDW7zNPR3WYM5pMDDJ9IoP2CaOM5+MFwhe/1JiDzopm93IHLH/E2r76ZE
fPahA3oq9B/XvGo8tijQJ2vZEtl6hVwju4wxMKt7LT+oss3oTlo37jKKK9yFjvqLBIF1aSvSxTiN
LFAOJngRu5Sysnzyh2+jPSQ6bjM0SVtT2Tn51XbwXx4aEvPyc1JhrcV0U9MtFZ6PzekPr8RirDcw
5I8Eys0MKOGJ4M3lF2psyl4oeM3Lghap5Cdd2cPYEOOXFLu6/XC6bUDhJzgiGPwprLC7Xepv++EI
OqNCyMUmMjk0WGHxpOp/veRHNd709B3U9IiUMNo7zaFojpoXYI2N3gz3N3LdbYqbifrXB8Hjmxab
1YnlOiPDkPU86T3I0iuYqH14hfQyfbw83oW+CQP0pKAjE7RYZQb9fk99p2JcNb8tl333u1Zv+M46
byfrXQl42gFN8gzyn8b9HCETt927yiyvyYkce5nKvpbsBs5IouNfegtYmk1/cLp15i0VcujJzJab
0LgG7pGCPsXCbTnAHr6d4p9G2wfOwhRfCYRh7exXR3NcYNssQ5JNOMHvRcnIu/m13D9D3svsSqZT
WDwY2Gv+T6rfGqpo1ou8Ay6TV8e/pgpLJf0zsw4BbXPtg/Mbvgrz0DcnZsOpBbNlBoO0tjBlPnhp
xhj3xl2TB6FDucfUO7Hvrt2AxH3rj/9Ca5+5O4RXecNUldyck83Y1n2newm0zxhLc80b1zNgz1ME
OicP9BVzLsY8J1N+Duzmsz5ZuJgKGpBErE3etD6Zmdnv1G9P5wTfPJBNhhTD2SsOA2c9VPeoBY//
lYmvCFLMdLkdFY4//+mhIiY5CLVMtGizQ9ovQ/un7989/TfW/2znJnm8ekbuukt+DfbskszNiBb5
q+0Ad5Vzu0bkVb7r/l6BNmPPI3TYON6VSRGNlTE8uybolnXjn9pmI+tjOu4ccWm0o2sf7fqRpWdH
vMcIsjzLeHOwnmjeXSRngO+KdfKTFX+RcjBqODPyPz8AO+C+XKgjEfRhjVE6DCfAP4fQ/q3SLRnt
KhJS9Zwo50G/A3mmRWBb3eOMe/DRqxhO4B9ofCR6+az0uxkcamzWWrrEtDUIdEEHu0N49AyDP8+4
MUCxMQ5KcozyL51pk4mh0mTmprKjZKoEN/dXiHMfYD8onhmDUi4B17sN3rGM/4nxYMCt0d7T6t/0
guExVSfvmwY8VftjothhsBjse8KwO8jfZHoLjK2pH6pqObZHNm09JnP9FmEacP2rV2yz5OwNCHvm
tXwnCgQ8OMK4ncai09R3DkW7ttH8E4sPn3mtxGXQH9sJXICJspGIv/uxBIcCrSf1C3ueKIFNjLP1
JNH+FbiolBEynIcRW93gv0IagkCP0FwSbTTlLtOmEjotnGum2I88D7+UpPoe0mQhKXa0Qfw6VJpz
r30luP/eSp0ZhstyUZD7OxIgx5JePfc25XEvxbPNOnT3gQpxJAAz7jrunBARcrQzQq88myztMnYW
GSGdVZMdNL0ERaUBatcCRLAAtflEKiVhgVDGc8j3JmrdCb2mdL9JVSIigtftGKG1KEyBIN3HRsGW
5Q/KB9uwMJ1QB+TG40Cy0eb3xlpzGPlIs2CMa+LBiM2YVi62lDkvX7aym2JDoe/vUibI6NVXiqzO
tiHncWfM/194EreBCrCuWH2GyzFDgOs0YciEw+ZBG+Hj4WaFLD7KZd2q25QYFUa79ll1S9ZRJdCZ
caC3KvtVY7nDEY6rqULst2IGxs2AOj9V0K+jHeeHYc19GepLIprnfRE1y0ZyIOoRDVQ5er+Z1ujL
BKpZobPEjZWNO2gROBYxl1EGBUK1sUya4cA7fO1bY5epIQGNqWBerSh7kyKKZWlGNUiXTl4mFwOb
DIc+jHy16uSH3srNXXJKBEmWLkPdtqomsk/wIbF4N8PwWSj4WeqJjWvleU+1UezcBK1kEXCETJ83
lP6NSzg3wiXui64iadz7cRiWqzkAOQu0XAUAl597tOlioEuK4Lvt2F/PHFq2voG87PQD9wP0ChJN
lLdBwwTD1n4XVeawbmrzr3bdnMinHzNLJ0pHqcxkq4abkejzZdqVqL5rRuwktgGujWp9yaQzV5+m
BrZzRIcgLX0XasW16uryqvGAs1YGF4u7q7PKbwu2DVE+YseWRGzbgivepOlsiwS2gQK6FyXrLGxw
RVR2es9RBYn6NWIICg1LW5GNyKmpGfMQfelsEEW1ItZoMeQOoV5dvGQZ6SI4maZ+071ORjRzeCdX
l8LW/kqdCYN0KvyIjAX4yq7AFzxgVNZb5WYp3gkMS45hkdy13MuPblZVJGS2K798b0ZElY4LcjTK
zHwjyeMaWlc5RDAFfFXvtnFE6RPiAIbsvxcGXrHUiRGSh1y1qdxp9XBIJu2D2vroTct6ZSp08F5J
ynvGyBvvC7sZiPREQVWhvvBFDA+nx5TdR7yxJtOdokIzYdRA7vgXUx+E9n7I3Pgk5fjhijRfjm60
UhXTmDcACvHFG+nGyz17FUqCqTI3IN0FLefbUPBbbNFTE40GqGVgcOZAza5n2XkdER25KH0VX7QT
vPoMHxQwIwdVTaxeWjEipR+vPVO7VVqyTLak8mEm/onCy9/1RQeEpcE9kkUKa4xGY8IH5qxzToMD
gGAsQGvpnuNQVzlbh0wsapDgDIcNYb4odjzV6kyJEuj8yeStts0L+TJ4A5L00GY2u4wYG0HYXrU8
nqcmKybLjvVlVGNCT5CS6yamldI3McyqxLoUtE+N/1b2XTPvNHgY6HHntce4qzNHOTN6G7GxXnzW
Rpe+5QWhEqZS455B5Q85P5iR2ILYqCWLI2cU5hKRi9yUAa/KzjlLlXVc0SZZrQfFha1REqOot2UN
Vq3ylzrjOqTSfAxmmrNOYKMsS5sdWdj2M0EYBzGI0aJuLVwU3qmXSOSFO4DJR1oFSLvdtEOOjjYe
X1FIRpcCJn3JZOUWZ/aDJ21FyfbH5Bng6mgyHm27J/B9AwtCcQJ49bJiwfrYlVQC2o8PYcYq8GWQ
wbNBW3VJfD7jOB4EL1C4SXWlY0oU/FU6Bi4xsJXskSCAnpIzk85Xlc0lzbAQx1kHPc67eBlMN8XH
gsXcgsMdgWJKpvRCVs4zbsK9byg75m6KwyntFeWr7cw7SKGrxEQnEn/e6ZoOOL8iV5Qfri3B5wnV
+05h+65MGW8Lg8WXwmwCtVBwEhm3iKafI73dDqw+AVs8Ys7smY0JKLCNRdGwEXCHYK93IcOkAW0L
IfL8yGrsjazS0ia5Q/EnjcQev11D/SSl4jPTvjvGSPFgE10P2YGU4Xqh1/3f9J527VDxNxUUZvcg
7MjYRAZEAUmIS0kW3cx1rLMTcKs7aUt4dAof3gZuW0OCxPHBOoLj5M0wEQeL2FBX9Zg/J+g8hGW0
3qraLxKFaI6g1edeNK2n0JuNIZNxa2RTikTjZkGb9nqLctfSfyK4zwh8oKRP7Lw4M1/pWKfnBilm
bx67Md16yfAdFlInroX5XutP29TUI3chC6wl1FSOXsxCyeCQRLSleqeS41HkrPK5pB8GUWelOWVS
8cYva6/CX0evWFa/WcucNghLe9mJHRtcVNzCZSOP9NGu/MugO9kaIbvDDUm2ZbYYhNNwGLL2btMK
fl9+tiuVLSTJpV4EUyq2xSlC1Qub69CYFuB5tbn7DWykENoXclu591jBNAZWkInDCfrZ79g+ileL
9YRFO7POAwKmU0PH5TgjfS7vl8El01EWevXab+ncSaIz5nkG3nRE7jrEfzRk3J07f2T76Rv8NBXd
uEWOGu61btHga9cdXElOQ6ZYaeJNYykJSVLgl6vOZs/PUW8a483q/acyarPW4DCVIUGA0kZkXRR4
/qyBe2rAQ+3wHvuG+eGq46VQTJ3euNkPevGqyP+I+xbNSIgbV7m4ngyWwOb5kbHVHdiDu9L5DjRv
WYCf3ZSxmqIHvbd+urUarExdmLm8PNwJqHb5dPwabhh6FyWzKUsxbwUx/lSIN6z9XYwDRNOhn+Lt
ypVblgMvMEX9U4kJstPW52ywu7lG2RgrNjIjqGYFWV9JZq1St+4Y3kCf7THsp84rcnRQR9hhkMve
vTHGrcuYwWfOOhdefI8yl5ytqHwJdONz8T9apMZNrM3VIvsesHEFXQw6PWQL07nar1S8u+olK72g
5tQdigPTXsWcuwBdwk8h46up8lh6Hvpuac0bXcaYp26+0rmzynl4MXBQcl5+B6cKNkMDRo71+MRn
9vFFJYxGLbYg/JCU+GQn3pSCB2i+dwgHYA8SWxYejDYlmNXTPXJYjH3eis+2kcc0fjDb/Q2Ddh0p
7Yb0t7WFqsZVb1qFYaZvOpbHVoXvWP5a8Z+XGAy+JCulAo92Mk0NPFJBpZO+Mtt+IKHgyeCziA2c
jmlR8KrG+MUT4LN6Rn5WC2yrxcMDlkHdSoVlbaIasL2HJaYEAM2sitpw2AaUv0LSkFc6n4bh1ofe
Qq0SB83DIg6eCAJGNxjr1g1FHkSZTsN3wjqAHeSmnVKIU2gqQwml0FEMpsnetzP93/KOJmBMaO07
c14MtoWLBkusi8JsnqXJyfKZXMaZavA/Nsoss/TDaLZodlRC/swElVHJRR7HNPmse0m9IVfXHH7B
TmGRCIyIcBs6TmQkvlnVpLgE2opqH7ySYZA877EbNSBsVQInh0qOom5iqXeHp2lW17Rcce0v1Lr7
dVK42sGxGQGxtDY6zKaVaz23dtZIUniVNPP/f0cx/WvGIj778fB0uoKuqam4vA288xmSg94Htw9i
nK2N+upG7zPQuWcrpuJvzGlHL+eqqDDmDp3YIH/hgbXaQwq4WCO9xi3ROcQ+NmpF0W8ix0ZjDDn1
11kqaO8CIcVMU8tHWFLaRaVOYmla3isBJkjDnVNKwgdtJSadR8cBpSTQMxxiP7MMU1nRxHebthUd
zlc20G6Hf57ldMvaAHgY0k0Ksp0mAxasmtze2k7VQ4nK3SU54BuhyH5rliHW9RZVd20zy/SQYUTd
HkI3FoOyu6sjj8LY2OBgxw5pugmExMa9Vwwt0F11XNJ8jjQV3bfPeD4IUS1VHAWhgtwP5nCO80sG
V99uXSao8VK4WYyWPWEzHbWIYAFqOPajSdSn1+O4ycloEk526qZgGz+V74Izij82mhep80Gawzui
aSoc9qIAAM6dqn6bwaRgF/Y+UcNHHDIb7IMK4XSBmR/SDzveTlkadJ9vQ4sYxw9uZqK8Kz4O8Sgw
EcRpbIkr0/m2AqopRBhIkRrAmr0P+4QhxUykQbxyMWAqjbULoD8ygEBdWbue9zYkkyNHz9eqGGGn
lXdSlmeqMX4WgmaUzBpmOvbWzeXK7TughYnU5hJKNAp1lKYuyhv0jTkkgETBFgf9+64VxHCyi2i4
i17ahEgjXgyBsk5ygu9cVCXmo0w87PFBuIwhAaP2crxFWwy7Ush8m5UVhzBnRS/2ICrhK+gRfuwh
zHb4UAiArTcmD/EQM4GoE/CspFNJTBRWuG7H9Kc3qIgDG/vBkG+jtPvNia2ceZVOmnRySsr0pum1
MU+MJ1qrjyYq780jO1GVTLQa2PtDiKzJIXGKYeWyc5BWGx4BgnR4V8RYf0kfBvj760dTMbhNzbku
HGDTcTIxoLkFmCnDt/vKrfxNr53lEFuPEv3WGCs/To182pLFKtdRWowqN35J5EAWcUKX3YdWMG0l
/B1sRK10a9HYxJRIBFnqQGVhkrzuKmReZFTTLXxaRt0K6zXDqxaBfrRzaLCdZu5N0TezbVyHd9p1
8KdBFO4Cw1w6ZazDDcZGEBhsRaIlRkGIWaSHMckoqnNrajhpOstdwF8b+PGQDmNkT08yLXchSygV
QZbSDRC7tHMIrC/VLuTSn4ISaxyGY0rNYciHNMI9l7waIFVoHZaNZm02CGlBE6XDJFSzGM3I3CXW
Aa5wr4p11CJz8yDX15mvr7U0hGPVkPjkgxmexHF4STH2NBthI3BVoJg0dC1dEeHUsZrrqIhTiaxP
MQg9oHJjuJX9xG7LzLfatzL47Rr1KyNrSWtsLAHwT+J0vGuudgceS8uQh1iKNDRfVn2sWlBndoQx
PsVRJXrYgoo1Eh2rjxeZUlUTUcoyKvTWBs8JpbKyUQjKVntYwgn1XF5FXzII3+nm+DNEDR0G92ij
FpvKRB2jaAQkhwl3XzfRXIploJFyMgR8rQ5FGwsIHnpGforb39KmOsbKeJ6EeCLo+R5oBmKZhJtI
OVUlmXl5bm3jQN5rj/e9cmW2Jyl7VrgGW2zHQTDT9+pbXiK7TZOISsMDEmnliBoqreePScZUlThr
bsZ3j6y7RjEv4xTv6urhDYch1gGu9cqobY6EHA+bTiqCozeCyp4Xi7KWZLIUwcdNz8IITX94jiat
AVajZNC6mTN9JQ9vW9yS5ue7yuaXtDKYSFnTLjrvWjWcEU1lEuKgvjsBV5BlfJJKhOu52plBvMt6
+cURg2MtwZTB7GCNG3KNoO7b99t9ETjBzBHtmc8ilMq7RxC4hXGYJSkkRuyTgG6yaXBICR/EPV1S
kKLMEKeg1JfDFKuRlY+hzS+NwGASqQbWVe3lhyqtl8s30yTlsqr6u0OYEXNtTpeBh6UsxD8Mn9Wc
DMxvlJf3uoHdO+RYHCKdaLNRp8qJXSbbaecslLYM5s1vWRRnQ3E3lqP8x9iZLTeOnNv6VTr6+sA7
kRgysWPbFxInURI1l1R1g5BUKsxjYn7684HdZ9vuC8eJsNklkaJEDDn8/1rfQrxTEfsCre9Bo7VZ
3QHmUoQu6jkyMcZcsdsc21c3kcuxk9iEyxEkA1hXqBAioQw9PnQqP3h1g7GwYUXeF6sndsKSTaiD
h+J6YznhR+BSIAqm6NFyDnMin1FS/CL4Qm/nEV69MuQEuuiwY7JNLjwKJ1bEFjcMJuhM9UuPZ/95
mT6VjujZCUrD2RocMtGZHbr4LXUTjE11sVBgptTd2RP5zcSJAT3JqMoM0T1zFdiLQkHnEMi3mlrO
l2UffI/njpVYAvM2F3oXbR2SghEPspSoiVFxZmCoIygsKsKkbqTQBdz0c3B890J29sc4pC1ystUo
SOm98b1vdhQ9UNW6JTT4ukhc5mvGGIrMmw6M0uQwLXl986sd5CXV5x/GKwiIYIS36XjnLayudQ+J
WhulxzubEIrd7nEsCevDgJNc+Hq4mmtkQsbQHrF9xmBWqGsN8RLAA6RJDXYyRPFzKawQ8iBJUAS3
4S1gN5Pn6V1sueOxzVf2zXC5ePOHlZZvHnUi7XpXWiMXXPC+DqjRKZra32TSf2RCffOT+BJ+4ITm
iRtQN0B9EjTV5DsM6yGWgDPgR78LYnPxFk83yI021FTfc2QOBsFTh8VRuhmxs03AUpqVy9JH5SbU
DMOi9p9Ga7nzCBFgAw2S2l/nOmfPQm6AaZK4uxJNjvGIQ2iJHQCFfwy79Idk44+U1SZgaqQ7FfhS
bzVhYUOBxLUIs4KUs+RrktmLMv4vHXIPsms3JYb+snrpe43VnNW3HADP9B1ciCYPyNJYH0gzgV9R
rj1RvH909yGN2j4GDk/u7TovtkHtPOOHxZOALqxcYB7g3UolQU7J6BxTzvRu8sFJxlgUdbqyCklW
nBPMb50HT3PVyJDm9mtacJohfggW2OwiRNZWB6LakWu6Fp613Erxayr6b35YPJYky8tBPoAiTk/O
SOyJpeC7VjNI1KxdHp04pN4TrdV3+LPxcZmZogDLBpumCF/dqXgNU4Skc0gJcAXtFVEGJTNu3xoC
nXIF/AO3M8OvFRh8Faww0xTJxzKl7wDfnbD/sSx5i86ffgzJsCuFDFSNQ9jz3cBNScbIa7qet0CH
ZLpARnSOhSm7F4f+jFdBBR+6ChFrTfJPQx1p67bZvAlq+iely5qn9mC6t33Vrn/gxzz7r4ZQD1xf
EZ0fnBbEXLf7TIHUdpaFDnH23WsoCiqt7oeqRmNhRXIT24ehh9xZBFV0aow2F6zC5aFy0GtlKW76
Elky+kmE1+SSJYeBgDFOJddn6DTOlSkpUc4orGFv0p/0Zw3o0sVCj/wVDhKJxDNLVau8EBmMqnya
HaStxwHBL0VLtMspVkUKpxzadjNoUOHVIIOLsO5aOmYZM3qyayq6y8EQQLCT9ISdgh93XCgVpJFM
AqZHQ0Qu2nhh7zBITnHeQ4+af9YIPstq/pBrNtdogfZb/CfulZ/D7AuUvLnc5LRJC8IDD2k9P1cS
92U/oVALcphzpauogNRUIA+N5h3cqoy3aISW9mvU4ugBXLUjmie2AuqdAq2xSj0fFSQlJbNuFxbd
W+gX+TZ3aSCUFgHyCxdoG1ffYRS8VdUApqqnTsBRqa2YBWwfrV66e01EARU2rFFFC8qllbifF/oN
lwWhvpGnD8HgAKTUAAt779Exub9zFc1RC+h7zhx6aef468RpbB17V2sieHxWmH7bfkPETxBN92xl
OBma5UAJ+XuufHBh+M3UVMODs2mJ2uXPMByPjldaLCrpiA9LfzJsEcaMrWNnTeT6KRBQOUwVSBmY
QZINIXPNZWr1GCg7uXaWB5K5H9zef20iamC2BdgunH0ygO3m2A7TVe+DAobvWm6mX0WUqEtE/SEL
OhvTFi1G68Wql+7WkImNVXTaG8c6UJi7t+bOXLbUELHdkw9IZNmlawHtdjCdcyfaW6nGRxU4ULpC
9MBqtndOsnRHp0A6WdHa2ulVtFH2uEUWl7qFl7b09DRJ5iCHFcKvFYDp5AZeEyYoM5A02gYV+ZZ+
I6hwT9ampX18bXeUdipUCU1zNDOJmfk0rNtb7s4C3UeSjqwfvIKw6hESRkDUVNFUVCGgZjk2TZRJ
nXLhYJJ3yQCPYvFclNymNYvIXOkBi2z20Fah++B304UXkT/qZyilqYUSlqNQ/BLcRSIpuxn6eyW8
JF/527rIyo3Thtl2zPEsjIBcLEcO9x6O8zm5H2dPHjxJyqJHkZFaki8ONjHFrHUDVJudZz2kdn3Q
UNBGrOrHeC6/2V0xXOV+deOHgGccyyOpx3aIqpjElgANwkZm2lpRY71TyftlCqiF2q8/rDgAI9WE
LxroDBUBDnbWkoXbcSkk0wyzVCpI7cnP3gXvEgv/c1CC8Gt0nfWIkQaJwaxCgPV9Mm+9dDmMbIQJ
a5LjZYkBIQkECmp4o85q9MnB3CL6xvLBUL1B0mwRkJe78o0d+Y86XSYwnejTl4YuTzESLftuJuYJ
+eYigiNuixobG0Q9LW+ZB7Qu9t6n9GaamSadeLyD40t7ILrrjQvDNRA4yIYIsNVAX3N58+ZGEQvV
fCOA2b9ElfdYufnDaJElI2L7h/HrB3KrqFJwwJiyqcfSow2pOEAeAhYcZGuTO1wPz1J/JN78GBuk
651bPs6T++TNy0D5CxbN6NsvvZdfsYCnbz3gqGxQFvNr0/CWnTmEfXQjBKTg6loemj54aodXi0xL
319uSCaRF5TuYFoAOOs11d1OLcOhoNkae0R4tj72kxpipLTnI5WmiC49ucFUF9mNksXT+ySJRFTF
VkPdJIFQLBOS4Xo/LPD05EVHt80JB2ZMIrfJyu2neV8BSEuRb5P7zAkBCNNikMjHK8NNuYBktIvv
Mc2jMP+Kgvaq7NNTw1BsfmUB87fqqXUM9KZa6yiHvqPwlsOVaqtNRrN8z6rNsExCsVFZW5F5D0lS
/AiL6JUuINyPgd5ugNYp3EVs6Ae90C+jSoY8LOJX+LchEXpVcB9YkvETS50jtz46zZZ16lTeLNXL
VOOFFDCn2+rFjL6LShmOakA0iUN0dKiJLaFN3jnVjxzvTsUayOtG9IrTbQpzv0CuZKM8iqjDZABa
S8l/NTjitLnwivc2uc/7gQIdZlYMMD1rdnJaNwmWHzL1qNt+2p1zILI+5gZHBrT0EKGT2L6U68DU
aGqXKIB4/6WaNxRbLgQo/rUW6EA+N2zqRramLTvrKHEvMbE624RScREEoAZoCNfJoSTWFiYvpXK/
Z1tJ2YoeFL1vmKgoCd0RUiTrQveDhJjLgVagYAON2WnTVPali9alyC69hi5RvcSfnUcZuAz207L0
F3NOKY+chuGSNc39mGL7ykgsZwUIazImRBaxQm41HvlNHgAya/Xc79sgYNL2D431VmOSNYPC4pHs
akLJcsB2Wc8Gvc5OayJ7gFB2EmyedH7s8ckxtt2wYek4x9FthPxgKN+FevaojuZrZqouCCZKmOfQ
SQscI/ZXVAp4x7p51V3vsHypgp3vVNhF4XmGg83+OkQlE0TZds1VXcP9fFy/AnDLbCHShQecUsAE
GlCws8+HGddMeUPtGWd1c6O9HwjQCk/7pMKijYwY2lKCSByDHz7IiKbGzbsO2fgcgD4gk5zNm113
32XIsJh56k52zluVBlDzbXZGwE1qKcVl7FBazeuEXreVv/Sus/OtctOV3VMn2MM4M1hAN1yV83tP
gprERtiQjxts6rTyXiRhaLI18Xe3wiTq9yARaOZaj6ZAtjPlw3KzeCiFB9/vUS253bEgQxTcCzwe
0r7ZQgZMw4NjvUdpPzw7A6AZM7LHmV6ZbEQ/v/hLGj2cH1CGz9cDK7lQWS95PsUnoUZsNEj77yIN
znIophu6JM31YkNjUmVY3lQjva5ZD9k93ePgwqhI7LXVesQOQOFYFO5lnX5z63Z8tDrtbAZnVlfR
MJDkOXmnxKs1aqS6JuCBs0AxJj/WNdofbpQj7p/5R6Ck5tQ641FFffWyfp+witFBjOuHq184zn6G
8yJu6PYPV4qYTyfV1Ztr4kfLOO5D1RVY3Hj1+dtL5vsknTR6mww93a+ubth4pvGh8BCUG8oHLysq
xZQF+ZBOr46R4A5x/CV7892KvKVGndzWmnf0u6vXeCkfHVvpe7pdzcsIz/P8bSo21PlrXD+lUc2l
I2P9/VzXT6ewPIwVBt1JsUA3EwJ5TOEBfNV1PTaX3pZ9NTyrwZK7GnXTU1XBFzeO6rjyt/EUuz/l
VFOs1Z1+TAJEJuVEha0zSXSnOoDqY++0FyIY25tuQe7TEhb3koyZd6lxYjypDsWBb+wfo3HTE+U2
Qgrc2f+S1Oi6exF44kFnbXCXmvbekyDS+M2vbQLsWoS6u+nwa7X5yEYtaue3pF4+ay9u7qn+DY9N
Md8FzLiuoj29RHsDFwRy1+zcLJaGNWb3jzn5VxtteW91g+C3KLHGLXWb7bWDXsdBvcBGyDLX0GUu
EhAUhxlR+ZNFVqKCRxbbdXVlZDdx7cA9qrKu3qd+9LQ2OA7KjYPbOe6/K6cz1w3WVnhM0xFIW+xF
PNNJ69QzkmcUF2/nLO+It5yOs8klqqgEh1Bh/ciXka985gzYYKhnovyuDeDLtT1RLD3whLusAFRu
WP+SrADw+/xQKCRCS1boPXvfW19wyYtQjtd+Oiy7aNGg8bmC7idXfkbA2t4nJH9AAt2TkxJcSBWV
Jp0KnVOCx2ribqUeZYatH9Y514l0b6q6Rgbii50WBBXmbfN9CskMkBNU9AUG6MxcFVeAedtkIgxA
SPgl47IDhAHP2B4/fHvvlqwOL5ZE7RZa3Fvh+t1+HDidkwrAp6X7eB4xQyXdu5v03P46m69jHwYy
fJT0coHqJi78ujVXDpw3tTbbY0pYS1SdAhudOkttYDgWlICWXvnOdtfEbslSlZrRoQ5iREL9kCiU
bOhcR2EjkFlku2Vd/tiNZXQ7+WCxdc4SuGjnI7OGf1QZALZYdfN3VH745eoE8reRAYix5V10sn0u
a0xIpgP46+uckqOQlyO16pt5Zh6vxq65duBG6iJcWBYKtirSQiBWga1gPrtqJsmGa7avFZw1vFF3
Af8etERg52fwlkhu6iqlj0AkyleKY6wCsu57D4YegS71aKCeVhs/zj3sJ9OrahvTt6QlLLrLVNiQ
y5H51lNhP0kH4WDE9fApZHmXe+nGmpFLu5413qbQVmjDItY2szVRzmoQ0bDJ2fG26bFxd07t+zds
7zHhWlJtG07HVe4mV50ezZt0YG8ITBYeIwQMIS+/1Sugxl+t7bALSsV+Oho61ide0hwoqiAzcUS6
9+dUH5rJpVs7iLY+zTH4JBvIGbiPls7u+QE3BUSopUR594N+DcJ+etN3WKCYUvMZwliXI9laH0xH
R91aUJajfNFHZwZoTYjfbZUj6Uz64ZqeGfvIOm0JdhzErSuSh74e3UOq+uwW1md3ETdttTt/6VpZ
dnuxuBChHG6SiwXg5KrTpGDRUR0slSS20DLPWAibe+1h+7N1jn+Mq/VeufY9Ud34l1TXXnfrg2hy
SFBCHpKm8I5a2+EVEpT0J6QArFxtPj9KNAf70Tg/O+F9Zm3RXAeB32EkCQQpO2XGmsRcxaxkN8CI
umdC3se9rLuOJh+Ubrfyo1sfpcKF8S37LpAOvKmcMJQ+SOdTMUkwF3pnJk9/lSGi0UzO1rYNoKBG
XUhy1eIsO/kNNVNCEfxTso0cLeNf+7KoTmPPfjaYHNbaIy4ugBveTQcbM2nZ7PQ2OrlsKqlPBYYQ
Yl+8BOMqDfShSFdstI+tn/TbJK4w71jIEUsLMaAFnK9vg+vKi9xvNXlOQ8kVWIYzdJgUn8YSUt2K
JfCqfsQZW7XImiIjHvpw1YwQdiusXeUXVJi81EYbRzpUbGfXHU6o66wJdn0ZjuuwdlEK5dOxdrPr
yBqyazHkvG/Btkci9/k2ecTsLIVdHbicPjpYMKdJUl31TQFiP2Pi025F+HzQX2WV7p+C2q7vQ1+z
EYxZx2fRkU1AfO3nNJqqfVQbcarZlj0VdcmPEl6FanG+0KOS150Mp2ttkSTXQfQ6P9BCIFWFaq2m
HH8TUYutgWQcoXECuCbly36TUxc+dL197bnp8LRCj/rY6VF4OeGhS697BtnbmloJ/cGhfNINaSZl
Mt4z4F4vmCdvbbeRuO2o5JDLlQe+f72EFjip9YHPg04lLucN8dIOk1DKVo5BRm4Sh+Zb1Qjnplgf
uiR9mfEl7XsRhz18ab53fjYdC4BdafjALq9cHa7PFNyA9kMDOJ0fzt8//6uTy4+5Z/X9l++fv3TE
GkIkewK2gzak8ds0KUmPLO2LbNYnA4EWd2t6qKS9nYZxgDXMCFCVbGhI3pVYUCQKipDbR+v6fvEj
LP1LGJ+m0kKOvmR2vtX5mqBgRHyy4Q6ezv/iAATXtjHgfxg8UpZg160TiCN9YY96eoKqr6UftRtc
C4pdPJwsQcnMM+vdc4Y7rQ+0lZedjvBIJEPZ3+bUY5uIZU/btxBUyzS4W7I+uCs9FNNpoBgjZfPs
4mI7RMNr69vj0Wqz8UjdXIB8yr3vg9CsAvsghOmRqluVh2++zXEea9GBm4gfUI2xFF7P4Plf3frl
+V+tpJRDtwZUIZ+zXu2QVR9dCVkvoKp5yLMM3/CCXy9BfxF5WcP7dOLu/AAyFI+tca9nIa6cKKwP
GEc9IP9Rd4Q0WOeec9OuD2nTtnshaW15XvkrSN3pynh1CjJH/nLTurv+50ONy/WgU5sU51YPYmWc
IrWDPkDwCcMa2xjayL0JPgNhyLFgQsEm+mtKIvlNUSBjElj7iwFptQFm17jGvxEb3SPJCfAI2Y31
kizYLpMY0HExtk+rwqZnIztZYX89zMK7PT/QXkm27tJAVVmi4gNesU9YQk8XW0I4LAnSZV7aoCqZ
MZPNVDuQSVSL3/3K2XO1BkOQr8Nyp1BNHFHB6Buat0ddsP+VbXVXt8MpxUzAPc1omk34nuZxpkjj
3aEyhsdmoa5w8zh8mlFxXsqO6oCTsx4Xlpevt49+zoKSVhApiJA73hvqq4+RD4qocA1Iop4pDdiG
VRESsuBqPVEvIdRLeBBPLedtGWZ93eZ5gAKenRoOS/BnoU/qmorq11Q4NfcN65wWgmGBBGFH2/7Y
afj2E5Zwi03Wxi6h/SoQXhsigtgqOtq+EicRVOT1upl4HjMUHgOFpnD+0aCGucTXkZx8EBnXSSse
+cHXdNDzlZwh6Yc0clCkbHNVQH4ylKVaSK3bEGbmtjQ39EYJ7Y4petQwK4vEB6SoBI6L2H6kUrKx
a/UzDRr2NEPg3E8ZuU1hZnJCNyKPMD6HakvsBA9pRdRDMbVsq4RzS+2TDKD1ooDsU9IBjTCRDpyy
0JafbkpBaaSHmw5TeHCmRt6WuX5Kk6fkK1xcaxuU3bQD05R8E/wZ23IRpHOTl7atuzRg5PDQMYXH
yvspAr2m5q2mtzJ+jjL5Nngl3e1cPlca+lRMNOpxWmODfVkdux5zUSHFnUrYtbklOSKs6uJ9mrFl
KBYMuDMtNYmEZTuYBqCHJiMyDdz2VgcIsk2iBeSsns1wMTwLiYtetOQlApAssYBRDold3z6FRS5P
jUSUt4ThLl2HJEnRLkARjqgVYxAeIthLsvyRx06MUyzQm8Hvp1u0KBVrUvSkS3zAHSC2Y2zVVxMI
ICtx1sCEbn7LLbGzrMZ+isJhpUNVbFRwJJ8QFj6AxCwOld1Dhumj5HkcFEqMJjmMoabcPeTdbrRV
8uLY34U/yKeyrdIXMMDXDdThi7oj5RpB5/wczy5S9Gj8tThQ+1GtySOdOCQ2Afh+zjyrvD7s90Ef
zxsnh20WBBW1iyR2nhd20wCbaAvVo5DPRYxKtGwoVXsV/XXr11jfurE0d11u4Z3L18GE1dk+SUT6
qMeKwmUscmwiUGJQuE/HOOmnPTKslGpAEH2TIewHIM/RzozqbqK98Qjt4ntoW8OnFOumlv26t5YL
llC+BqanHMo6cNtZubcb0OCAjScmNaitCtf+QLrLMH0RIDr8Mbeep9Dawk43jnhvc+1Xd6bMDAkJ
obU9f1nMeX1XvNogAbcR0Xis/GyqltY92RIlKAcveitJG9JLiBe09/fGLcxVrbFx470ioIAVCBsM
GIYy0ulJrA9oQuad3bLVw8IIdNeFztHSfXxMC8t7rNSDRuZG7XvCkeE2dEpkIw9BQUIhhEhEKKgh
EZSZ6kG0y7d8tMZnxq0vMYEBGbw4OpTCiZ6UdbEQNs2d75ZfQf2iHHxdo9s5x2yyWPiti85p5VAG
F4sFvwuitHUfVhEqyQn3pIrt16IK6eiW3b1qYEdVpbAOVoUypXUEeuACDafd1fZ+COeHdO7VjdZv
cYR0Wc5k/yiTkXHqT0SosCGmLkiOjzN/NOn4jg5RPS1DsQtgve5s5Ya73MTZK0P6NVmG3sfUEiai
PMAUM90SdCwNwi+kga+Vrwpc1AQUR2M5P0aWuUI6Xm4StpD7lpzB57hFyRWNo9nhaGZ0XgxWq3Fi
f5ZcvGsB/NGFwXyixEuvNVGEcMYJjiR7EIfO9zDWJUS/QgVFh4A9T0M+tcyIvRhkw6XqxfwGpiiZ
nfamTGMDYg7BZZOmaFgSmLZAcSUAExl8CtO5V7qdzFblutlaETiSFVh/GxT4f4rkB1lj+8AFhoAN
iD06bPHETW8RzpJLPclp41XfKiR7cEOIcGiMgSCknXGrrCE4RD67jmXGrzX5Wct9Dm3J5R8U49y3
n2Zsik8EoDVlooRSf1DdC66Bq0CvtsLWfxQ1cgX0meYQW7G8nQqo+34Uu3doRuTG81yEKl36wtbX
AhbnNrdWxd0uW4/AI1PFN2OQfpYFDf2pBodL5ReMkGFDqnT+xAGuTso1zfb33/7rH//zX5/Tf0df
1T2bRFwI5h//w9efHPs2ieLuL1/+47kq+N/5Z/73Nf/+E/+4TT7bylS/uv/4qv1XdXovvsxfX7T+
Nf/7zvz2P/+6zXv3/m9fbEuKH/ND/9XOj1+mz7vzX8HnWF/5//vkb1/nd3me66+///5JQkG3vluU
VOXvfz519fPvvytxPk5/HKb17f98bv37//771uD9St7/+gNf76b7++9S/00yG2oEK1p6WFSd338b
v87P2H/TwtMq8AKpA88T+vffyopElL//7gV/8/3AwYVpK0dLbcvffzNVf35K/c2zfZsfUOd346n/
97n/7fz983z+VvbFPQbAzqx/ze+/1X+c5j8+l1DSUS6/xwP94EqleP7z/ZE6Gq+2/88SI7fM/Mim
XzpP98XQBqgl+7dUAPZaVLbsJjfYz2bSxFDoL+ODS0QIF2O5RIfbk8U7eHez5dC9VEG1zQuA+LHf
s9Lzx25rFxeywDvsNu507/rZVdInw1W5kAzlGoj/vYWPL0QX+S9H/88P+a8fSjkcnr98Kkd4WFCU
7dAVQKP4759qVB0azB6oeTqJb7IeIH4EdPXd2B6IO8Gi5llmuAnC4Oj2mk3eou+E/X3xMCANkbZA
b/zyK0Ls1pc2EN8uKrh6eVsAKCFbAO+8521lPRIkQvmWepa8nRWgwDoAmb4ayRHmWpCeajqk7VKR
RmJHOzDCtI3jmNyf3IMBBZKdlIbh8vy2XlM6jEFUziiCUVobBWtVODJdA1xMVSTSemWttjldlslD
6er3PkNRAQBDFCTEORhF+MjiwObmOQSotEPsBvYMmH+SRDm1ZSrfQMTM3ksT/4I94hMt2lX0SjmJ
qrp6DGhRUIDzvhI7T7axnHHGrb9bCFwGK0ubw83fSt/0EifKvnX99QX1svN9QJaTLL+yIfsee1mw
b6EqzrnVb/MSWoEt6d8Tok2JN9o2dYFxvTtYHtq6tO5rljsMgjFM3NIbzKY1db2Z6/xEorM5mqz4
NaQUU63npf02vJcjZeDK6OuqlQ2a0O6bHpG4ZAvsyvNhw08ezMraJOsVGHlJz3BZ+BuEiAC6Kppl
toWEYErnkcwy9NpFODyJxfoRz4WDDEh9nU9D2vPTNeaHfbw6OXQ9sJ8IHlruU1ztathDoyJCZD1P
aZhhEQKcjwuupQpoPZbl8BHSNqPa0Sy78yFMIzr0S4HkMHDCox+39XVOYBXmi80s4EyVwfCZ0yjd
qpLvGvlaRQ59WlOIa6/h4GknvYqW5dMxFsFiBhV7BY5oHtk8eQ1rzhQqwNFdj2EnsLCVE62FRrYb
mcv2KhUYmF3b+TyfPxbLHz7/xxGwnsejtskbO7/OLrgNZYsgvEHbn8uIFKVG1leLM7wUimqeNVTB
3sCpY5wIjsD7jvbSfCIhI1yILJMxtG+GjpX/+Y0U7fyt6HdQGtFd1PRlhIm/AdKiajP6bA8Ie784
NwVWUJKdVs9+ioNlvZYJhRzT8hQMc8ACgt8ZT5hwc4dTeL59k7Qmnnm9MWF8RLZEbR+OfJi6wXjR
InGgicQlW/Lbg4jEBye8Uan+eb4kOihko93/+fN0vPX+oyqgU7hFY8g+4qDUNs/2Cb76nt8Thyu6
AvarG6gt3fzh8nytQgsBPNzf//M156s3dbB9RxmayQzB8h8nX5O+urUkbg//Klufr62c8riTPuCH
XzlnvbtJwvw+KRlROxPA/+sxI7fRwKVi8ymTGGHzUoKeXk/9+YOf/5Vj5Ljs2rq/QId9ex6MwvUY
AJzn++ute/5k55e1yPMuswFltZMAlxip0whpJw8JUYtqFuzoGu8RoSX1n1RStmwtZFeoWvsaP9b5
5ee3VqtBiu015aM2eF68fZUp1j4dbbM0XJGJxU9qLs+9g3RjSrInwJvtlVo/BDVzwyvhU5+/FAzN
qzyADe2EH0K5+/NfHVviFHnAQ6IIKj+hI/sgp0yQGf0R2unrzNxJVMBL1GE2Pd/TPkzlmSXonlIg
HQAWSGob5R/lige3eh+Xt8N6t0V+KymEMtd53OXJHpFaf1UV1dVItg8sCzDbhc/OOEBfv2NiuvDJ
BMGjVu3PZ7sSHfjYHLcLV2OOMvyWiERjlYbEL3aQE7S1bB0yVADMM9X3zTp0OMHwnnXZY47bLwhf
/ZAzyyaCIbTPXqAPPCcsKym31eaVKiJAGhAQXDvoOxJSK5dA2TdFTfoUUZQzjLGKESU11+V6J1KH
Zs6xjU2EITe9TQuoiyKIk5jcHWnfABAh4yceUcm+pA0Au3Ji854SanI+ys1com9yEFREEa3dKV+g
k/vk69Lut83EfLdAbdeUqHqDnCrkzjhP5uHQoRtamtfSYtGscCNdqtzfZjm3pwcGYTNb8KHPH96q
9yzUYVKsA2+dE/ez2Ovu73x5YriiEE9YXFwxDvEB0iF8nhK+7TcVuNyKXkfwHK0YizJhmnDXqdHg
/sQ1QAaliKNN4rq36GVA+iml2Zct94WBPKt7OKYtV1rdM5r65SwfyzG5dd3l3qxTVevASpXSOpzv
jPPENSIWpRWzjUMmtvX3QuxAjrcORHrNFiK9MgjlTvkMBjAx0h0u5lskGbw99MlNlLObVhrRUzOd
6iaBSoJXDCe2AcnCB3hHak5SU8zUhgD4YzmXCgMzgQDCNR0ywUFKyKjKNz3ZdWwsFaXKFFPWhqIf
Cl2L097lWYQVGTZTLYy8p4nD/dtwa2AxwOQ+YPeIr3oY3twyFlczt3/tFynBFYUCAVAR5Rg43TZ3
/efzygw3lzggAd+eX6pMgMu3KR5t7drHMUP326hXUTfL8Xx15c3M5nTciuZ1dsLxMPdWsl0VBIVn
b5tpPjipRzFhoEhLvfI8PFkunJhyXHERF8rmnA8pVy0BSpiQDAESTo0udwoENW2RLDsr6x7aAeh+
TWF2t54DizJb2WwFElh6Tps2In0qX6fTwVFQsMyP2GZGARcyUqNRGCE6Vh2xSBH1snfp10nQuMh8
Gm3Sa8OYX8WBfWPD54B2woy+InUSXTwKN33MJv/1fCAq34PlD9L2PPeBWvAuCqIJ8MeUNW7eOecA
h24fP43NzAS2rjDKUG5Lv42hWTG+B5o+YxcJj7zj6a2WAySx5pAJb6I5HTxzqZMJWE9UtNvF5fTZ
l03OeUmKtTuvW+K5Cq5BtOEAJBm9159hiO/AKrAKX7+K0jV/B6QDxQWUtKzCfKWek3UFmiHB28Sx
qi/PC4mCfKxNa3uI3/m5of5BzJXenpcI55vw/K8YDwdjFqqz84cZR+5VOeaHKlgYav32quu5lHRK
EBNiBwiTo9MjL0RDidn4XtGHup4vnFI/n2dBpRgcE4VV3Dwl/m3uMgYStcYsVCGnLEmfibPVSdoq
VuB6fikcGI1hRo/g/GvO8+e4jjXBOrVX1VHky/fBUw7C8ETS9232ZgpnAr552ssoIZWYt6E1P5lx
PiEj/sDZg1iO64suLlFdQGgz91GgqwGx7YP9m2kqx2QqlSOdXruR2yJJfpG+dDlNORF9HCiZUgnE
8HUbLYzN56uiX48BTb9fYxbMm/O3zkOJV/avjdM+moXZfEoTi4t8um/cn3M8OX98hiZ23oHYABJh
aDuPVmFGZPN57LHXpVnFAi9eB/X6M3Jzg4aF6cE5r0SYiXtasnRN+EPOg36LlRYS5arcZEw8j12W
xy0B6XW50F0BRY7zNyrIHgAgmArdbluTtZw29C9V7x7nRT+bdVVRgje6+M8bLvnX/Ra7Lamk7yok
trTZFXvcf91F4pOsU79t9R9rqPOF3EykfoF/pQPhvsZU74hXEOEeumex1agNhM/iIE3iK8TxuODc
+LvlGsYq4f2iPfHqTwxvBVU85F40iER71yoknf/573b+L2HntWM3smTRLyKQSc/X4115VZVKL0TL
0XvPr5+VWYOZNkD3w73obkmlc2gyIyP2Xtv+2znREq7JtmxJ07ZMx/I55v/5c8cluqwMt8a+G2zy
lpSDlaDC2C136sYfjGC9ZBnO+ghwj1qA6nh4yhhqbbte5VHH3XqENcKwTlJokEZz7AzjzvSo9UNn
KpiZIflHPhen+MgnY2ygWLB4WADOM3MlRzKRL7y6I/b1nyP7zfH/tDJr3H22bv7Sufnzodh0//ld
LYhujCwc03RN2/nrdw04qzhtXIY7sfCaxQUVOswwHi9VABv1hNYwNjjDqs/LGeHzaOu4bYgV13jU
9U4mCLgAUGtuyq62FAiAjlXbng3qSKTn1UnfeSGxx0Q9DgufxJGSyXkx9//xbSz1af/ct+DO8dBJ
x7NtNN6uapD8+c65JVXvuibhjsFynzi/B5s0ZWmGpzXqIqB/0aNsyfkROIxZgsbkrBeOWvhKH++h
9cwfEjG9Fsb4v2+ZfrdxmzDhCppDn2OCJafDFwUYHgqlg0W4SNqRIe3gCTopOgx4neDYLxZ2P87J
6qLSmMTHZR/H+Md/PKjqBfrb13U8E8+SKxGcO7Zq4/ypTTNBOcQf2CT7yY5DkmJHQA4P1qK2iWK4
Vh3NhJYwtCoN74slnSmPqS9MOcZ8JrZDXcCpJU7fisKfDp7n5VsnwUG2MJcLB1bqZuFfVWGwNlh3
7BO3uD37cEGgHwREIqoFhkYSsdhj96JcjpNv/v737yn/8T0l35BYR5pegSd8/28PKRbUlRNw5u70
FgXwqt/FIxvkwq4MuQFomDlypIzHwywvS5Dh1IKTDvum2mP9efv3T2N5qk/0l8vOxzE9IRxPyoBH
Ta0ff77sifCCSGb2LnDlT8Im4mOyGpw0alVDh1OXA6ul0SFnJIZZE7tbuyYiuSkjd++E7mMgZH6x
QgnMHa3e0ovoBLQHRWw2n0Pbbs+xzR8cuzt99Awz7HcpJXApghvHVKontYFy8qSDPX+WR2Mj4Fqs
7BXHdOG9rWviReA5bfTZQld7RkgnxwuHJzto2R/0uXhi2O3gSDJRCok1p9WgfrJ+/X26K35xFS0J
xpFq60Wp02z5ccR4OP4fmc05MAnGgzsrFKA6Aqt6PU3pSlcRwa7zM2/OVR84/d7aU5B91/s4LgKw
+Ca1exv6SCqBW0RIjf0RuEIUvev3pcVAQhHJuTYAbnaYoDtvu3U6MiENL7rHKNYJ8BVjZnU2100G
wBbPoTKHwhvYZHlk7cEqVbAeFtSnpr2preALs7r9bFF30PNRh/0RcnzIJzFmFj1VEsEYme5gWR/W
pb8wjVk5t3Rv+iCm+zrlaN+v0Gc2U0FfZ4athXot+RVl7g0OzYflQOHPPHqlHfGg2JxRhRakaacO
+HZgBCtWShxFffwaucfJ5k7qEniu5D4f7O8lfeJbgZn61hbJY6tsqVAaTHfJnid+GFb9Zb5fF1p9
1QojRLWWTDf9bRO6ITKCZVrnEud2vDN96olQfaeoXi6phTPGb2PjS0GpP0oyKEwqQHW3KLiJxORO
79yRvcnL+/mxi6jQFnzZyRLjEgZVPhoTcj6Q4TbnAahVTA/Eo7OwdkuX/IkZ4fZELpysR3Tm7AE5
KBzy7gHfmEULRMFy3/Re4qJa4BlNf+olN/MWekpG81k8yZAf96sgIQjPPFjHIWHjBAtALSiap8hI
MBKPMFoK/GnzCpfC85gvLYt3kcw3GkJPMVwI1mCnPWNzYf01OK+NZGh2Uqmc1al8qjixrfTc9Jft
Eb7vkhm16oL01PFH/2b/1EUmyDGDcTOVNIc7tTgyEIHgztpq0WNkrv382bdW589crM2ZhcZmcgoa
sKLIhGaSF+tR9g3ZA0gP9Qbixv1DTVlOzp9ygKtjI6sKDrUO+TDedf425uPHskdwr9ow2YxwsEEg
PVTNS0B44IHp/gjWIB32q3rme9u4Tzt4knoJN3wDwzbivAVGzwWaP4gaCCCjzH4VzWocwggefwgk
FfE3jIi04dbQLDAKtmYP9KbbMupevOWgT4+yBVYi5ibUJ25BhUdYI7pT1fSKqqU+qPCgeOBkm1xp
YWGnIjuFEwrgmkKdifQ7XIYN7C2EAPq4+NnFjdiOYhyYssHJuy4cXW2oqBgV644cE9XqTCmYKHFr
1NTBK2fXM0bwbscU9KmunHWHgj07YEX50NvAkLNCwH54avvAPzg1COCuT8Gtu8nRKNru5LaYYcjU
4Mc5j2ZF/qCkVtQdS7sle7MFtEWXO7hgbGYz5GyyxZ7Fy8+enfkDvahYqSaCIEDLwgOKk4rEn8i9
idV7CNKeiO4Sxy61OKbYfj+wxUd+K6hh53hPxK/+6pNaJZIGJTlEnaMUUXWuEI/pp2uyWnnthsfu
+xg++mn7PVHlF27j9znrT/qp1ZWhfmOihYXH4IC0cfEYHKAhnOBmQkJWB0G7Tr5adroezcb5PqAt
OP77nifV1Onvex5FYkCN6PtuQKvrr3ueVdoBGgkotYsnyLNFzEmu3K5Sh9O+IvVSf0ZbbTlmHt4w
UEQT0TG6hR9zDq88qG1ofMQt3LOUVbTZK1uwn/MwA6zjN7BIr0Ny5ybdG0FlQGG6e3yo8qZWbiVP
JDmpvunWkZ/14WX1WR8DoNsrYGTDrV71i1bGL1nWB1t1AKV31kO4MrkxHJwHb2zPsiTYKPXbvb4r
HhgyIL7oeRrJw64WCU/dZ8PPj3Imj1If80qLI2sQ7SuIpntAK2c0lzF233eRzfKm21Azob2eu87E
qVV3M67pouheg8R/1Qcyq6Qv1LDWfnaJ9RlsdvAvOwi2J9/HU2JbWxed9p2Kc/Dq4jxYRJgiyjia
nCh2rQ18ifa02qLU1bAn42uU+CROqSHK//0SANqedAvVggjIPgKdTvS16g7nA2YyQCVnfTvAc9KG
Ijdgkx6FKoY53k67yrH65/94Zv5RjEvTx0bICdChEAr84K+PjAwWfJ25yngWTKr0CdfME2wN2Nwo
GvWzk/vjt1EsP4wBOlk4pNeJ78PJiBUyCWm2tGN+/o+P9c/qzRLCoo8sbOl70v7bFLBM4fDMHoFi
DeMkPKTGfhztL7YDvP/zSVGHe8rRbT65w6FrYkJZTHM4/MfHcNUM9a9VpCVMaj3bZcbrMzH76+UJ
Yh/+3koDuJUpxPXszkx7YydIdqoSZWtjI9ZVR1RQqIQdBrZycNR8hn2Ow+VIti8kVInxkTGWKtH0
715nebZMn6BMtzzZ8U/ESRmoJ4Im0TVucp4P+Rpm3p7gpcacPkLVoDGwFGxbrL24Ip/dwXzl4EpL
6Q4+Ak+dVyV7pXlH+Xnf++xOMo2uYyHr+wg6S9ov9xGt1CRpy2vPaDNZBP52mvgzMBxULolD4PTy
OkjBilsGhHV5Bn+CzoZ+YxfV4k0bDsETD3MjGS0kFhPVAH+9R9yLdJa3ubBeCY4sHQOjjlpSMNOX
SF7S59kgNmpq8YaqD0Zr8w2jGUeCyvqY6bx8nlO98ph3bEyTmilLA9DubDOlUK/GLOE8ZbGZb/Jk
eW4munIcgb6kGVdFr2jDMsOKsSDsTD6ZuwHb92KR0Gg14iCF+EXFcUuylGhKj/5wR6Cdgz4+kml4
0KO1NKReolb7XB9d33KO3s2c6ePrtQGxxxcn7j7y0n7Sp+TPV7Qevy+V/EM1Z2hV/zKik/7augLU
Y98gvgTRzCo70ys0Qg8HuPfZNtdvVYS/uL5VgndKv3bqgEtQHuubKvD1kU2oNW+qrnW4RPuRQmUY
uBH6b0vdW2q35TZtTz2dKSgL5BTxQuoJqP7YnTvt09aBwVmpcNEGg4y6LYMXfXcWGAOqbFJj2s5H
t/nv780/m0rSkkHgoZpwBPGD4m+vL4lTEeqkytxFaqrhuOnXNfsmjfYdO8Z6sNQd0rdWbxV6hawD
ZgL6YdOfMlrjX+bsEOfd+W++tf1rvTIGKLECP33/j4/9z/3TwvrG/umY6P1d8289pbAkCw2XPiy8
yuO0obYkE/4S48OagKrohMWMA6SebjnD89KrBoXaXE11VjJ7G/dDve5jL/yi35iayM7ACVuM16ql
SnvYKwh2ddQqoUbmfTA91Hb5ChVhrwe1zGf/q9si/7nAo4Gi9WAq15xtO3/rtvSBUQ6uU3ifI2yM
qOQZS/fRSMr14EwwBjK7NXa6Ld+B75hmir1ekuEatoxt1LzIWMzXjoJr9+9X21JX869rq+2KwJQ8
Hr5NF+9v+hUPk+wYZ5ML+756tZmrrQvvPtQPNSGvD/SIZoLT1aGVRo8+b6Ypg5hM6SW4M+vEQltW
hdzyMJ4L5snH/Lc6P+kNQrdf9RSz9ronmNjWflFFmC4FdddcOqSp+1nF8cOXt3//brQa/tEOoeVD
M4QuvGp0uX/vP0R5tAwRnX70BTn+6rRlxFdN53oNkSLI5bc5cbDzGEmJYGfGdnrsE+/J7ex6l2WX
qC2Ll2l+dT3smX2Aw2SY++fWJEx9rAaI1ILwIPV/EYJVrhbY9rk7YLr8VlRQ7UnwkjitbliehKhv
M1awi7j00eDde/hkN4izfxj5iO0sdJ9z6D+dnI+Iv5e9fYcBmxQcKsFtufCWycI9JVFXge6wnkd2
Wz4z8YnoSpztOBotpIkIiSMtglWOwz6ysDOkE4Md5iJfKueOeTzT05l9biZrOIdC9kVkd4FKHAbO
sZ7g3z8EQJSuGAMCiAp4yeMwvFUAhLeBkdLkItdJOuOT7ZbQMpqEHGPexAosNhbWXWviijN8YNGL
kd0lI/AbmYOmtw0HEjql7I7ISOZ0O7jBRmbsaIddOHYfM4Gjx4C3hdtgnAiGWo493dMkeE5sQl+I
A4G1wD60PmQqF4RGmtyFyG8yTiMJSRxWhBfOHn6vLL72jBI6oNUcx/DSMQtiWfvtG8aXNPIf4mHv
TTya1gidTpLHZxs7y2NwWcXntOcJhLyK7mjT5f0T7G2YA9BGYgT9jKo2cWjcygXuETCWpAmO7m4l
QaICPAuf/bTky6UwfvTFuSnIsO26/JvfAHGp2XMS3/nK8P0Qe+U7wokg3i2v0N03Lg0zzOvFS4fo
OEW0mov3uSeqNvFjyC3mvq6dY1x5d+3V/D0gchczCp2ufoyJDGh8yYt44qNuhLzLJlSVCeyJn006
3lk4God1e5AFw8zM3twt6V1Qf53oTm6TwboPDbGzkIx780Fdxzx6G/tiN2EdLKn3V7/Abz7+9qaa
efPN88hdIuTVhRtNh+aEDxltWpKcVxuLDeQvaxy/8ze2VcDjWxLgeCyuBrE9Yop2FO1+e98z0fcX
637puYykdTPhw6iB/NYzyDZBV4W+m9lWcpbucr/2zNOIqdwHc0KJ5gV3UVPcMNtdGVwxR3evnUVS
LT+8auzvTpPvAET/kQ/xPgScg48rt7PzUo2bMQseVxhZc4TJp3Gml9luaZrVNuKJ8VybMSlz4R0I
4kMfzw+u2Z/ywCFIKEKzAG81yj9ATz47fNs8xHeWPeYpYLHGeVuc+KvR2TSj/BP2cPDIpnmMqvFa
zi11aA0Oo+jqbQaIFW7NAQfMaXY5wJv9fcNsY/bXS1xMB+kKYP6DeRT4SyYHHmYRfs1DqLM4zS7M
hPdmTLfWyagtmzE+VSHOFhJsArN5XqoDIqCbQ+xJlwdPkSnOBTZtY3mYiNesu6+oxECNVc9ZZZG+
ln0IomnSOrqWNNFCdG/Yhgr876bRPdZr/YAD4MOxwHS0+XacmZjZRXmZ3eoI9e/BzJm/Vt1db4xI
Sp6SMLwv4ajWPlmGDUm74hYTnJLk2dNaxe+zGz4GJMEluIld8jnVEN/2rywkOzZ5CuPwkIEZMpi2
xwGbidHasLfBsJ6M7Clok29ZLb8HCYmqtuiJVQyuc3AzyLQVprszq5dKAk9I93J8t+JfMn69lmW1
SYZubwJ6acBjipfEd5/KaPdgjn/w0ecwOtUWzW7QBK8hTsHc+11BkShpN+bRae1reLEVQgOPsgFb
0o3m/g4G9oZYNXB5gfkirK1X3YcYKtsfon4U7YwU6T4yeOX75czEhoEWWilyzcIlf8pAJaeVWj+x
VtDrBZcwUKqEAwFYK+DOvn0Z6L+VQ/bQQIqORIAQEn91eQ2Dq9leOrLaQlwhM+o4copoDGQbX3Fx
+/ph7i4tL3RtFEgCWoAcK3qk733kPHtrf+3s6LCL52AzhFefO+R71n4iqComKSoCt2j9mI0BwHT7
7CgWh2duFz7cZNdXw84vkJuAkPhARcebj/ewhEwfLHSib2sT7CRZXUULyi1pD773Ybc1HjUkPia8
b7A9dPf3A8Y60ttGB7U5x+QVhE5eoo/win3blfR8HuPwjh7UqZFwTszsli5HAfo+xGI32MXZksRF
OC09z+9jbd7msj1bNDwVkq9NuAZtdpnnY0O6XIWvZDuhRYcs91LQ22YXh/wYYqbjKHduq/zYMKc2
JDFM4MJge3B66ECUj/TcHONMMMWz6bynDF8MRqPTeBZJtAvD3xUWWbWShGyhVr/1/J8znEXzIgH7
NDZhtTBT6Ihv+p6ppOP+GCwCtf3qyuF5I9o3Gfsc4DoAmA9yoiOO1tIl6R4Cb7IfjYyIb2OLV+Ts
zb8dml8x8npwV9tQ+u9JQDHqhHsE4V8GPqKMKsBVhUDcQWOFjDKboTvIKfrHOWJfkqFk+RqJ5aUV
qCsDoKpcugskrMtEnjEaQt4xWoYqkaU9GU0ao38EBCPEQ5UNBytrjrIF0gdCDf7ksTBOgxw/wKeZ
uLyafFvW0xXqB3F85g+Xdr0yfbWLzeacQ5Jme7EimC3XkKy30vKIPbUf6zj7MXfg2AqYFFswzG9Y
/0namKXYkClJ8L0tiGeMynJnm3yfwXufgurVI4VTzhgTzAy3He3oHjmulOmj+Vakxc41ntd+hkxi
Ydne2Lgc2hdbRo+tILBsCuyflYTLHkNsLh0eZkgqt1F4J4s8lmG6G8hAja3X0f1Zj+XVNBrEvpBq
vAxwjGoKU9cQYCtr0pTfB/j54CmOMUZbWRw6Gm1LVv1hwfkBDPbR+orNnUFl8Y2TmWVP0QgiL736
DDTNIjsxrn6MbZsJb36okJGQE/8o+aP+h+c5BKICU1IZ41cUdXcJDGFX0evC5hFuAmsgrQvAPhnY
gsqkAkEZ/R0rxfcmHC7uWiVXtxsvY7QwYIn9q5lT6VA1rTRpnf3SRvKZAfxWhrn4WFHQIwmlbMM8
Ojyl9kmyB01B5lA/ErvcmoK1JZXfe0h3qHvJX7VLrK64nxAN7orWFX+gDESghUNtDiCsRx7/lC5E
RpR92d6m3h9ZO6byWrucquO4WM5ZKRNEP1FzMo3QeGlhVW2MFVJ23bTRF9cthqOV+/VO/6qbG9OD
3y+XsVgiWMu9SUM6L9mL+KOhE4S7tZwR0ap/jatKXGsLQtnnb06XX25SjbsRyc+hKdbsi+thRqO3
SRpDE8HetCTJZZQyt44Yy03mXtslKt+WMgDHmkFbsJRJW0xDf/JbBRILwTuEDrT1eSRUqa17Z69/
Syu7YY+rozzqHzDTy2WBWL3TNK/Fm5eyoHWGkBf9q5Ya+VYTx2v9q0GKchuDGOdWCJHo5cL3oDL3
2dQwD7bDCnVRt6VHqXKHqSjCjyVcvndAHiJgVUpqX1cJZMyX3C1Ib19NXgc4oQvSvcFbTsyNpoh2
zjJS8I/JXk75j/QmZfMUp0jGU/xoBFrlbFkj+RHOhQjPQ0nqkj1aL763WpvDbDMKZqr1NUV1xmQr
eZ+6n7SOL2IuX2I/bFDHsJLOk1LS/l7SydsheIBJaqxH21h/+ey06n8S3hBI1Hgz4eVsBDmZee05
G8JjJUZn9F5otFo+bH6KJ3MC72HunbIgJnQoNuQ7PXTussun+ZBUgnFcHL0GVncYzG5ftv4pIcGu
UZmJS7oSV/QQDvN0NJBKlLC+UFVER8Asl8UsvsXiEA6re1DqtBjzdS6IA/ehP66CUs9k1FKj0ozX
GNWrfIJCvW1TcIIbZLjxZSRKkwFx9OEpr1/Uovm3CTEsJ9Dqjb/eL1n6wZpzCabyySrcmgMuQSN0
lpFvsUaVDBXW9tCjg0pslTVSxY8wu0wx4dUeO7rgtXvHFBPJHqPuYVKsXoOsFRG/u9DQtyMzKZR0
849BMLSFCwZ35cF0q6tnNI9V0PNYVOuxJxLA7lBAtiZq2drDj7vOh4YR844SvgeM2ldVeWgXUAyU
B0GTcuY8d3GOB8+/E3D+jcx5y3BbNHCCI/gDE2bg1rHISXW20ok3nuhf7OYx9n7W/NCotn8xXca0
F26SxDtx4CU5rTiYqRMeisw4zhENiSlvcHAlJ9O0tn1PXytbiplPsr455K+3ovlltj0Xm7yTTUlt
N+Ffx5tZbIhogZTpoBdOY51disc6u58S1AdOSJ5JZdVfKzbCPVrcR2PZoXOFapbvaS+PYGSpbMIR
YuTccjDpnlciaCwDSercxK+eQwx33V3sFEd4mabyWL9ZuWFf8COXZlndgygkMSDeF5kZ3MEohjmN
jvAOtcjj0DxBQkrPzkImTI/748YhQ8/1XNNd6QOAGKtNF490nWzXwgCKI/vkKEv3YNRFfPZM9Dtm
mcOzrF5NTpI7tKvPVW9UyznovZ6laDoCT2ouWbXcMdBgOq3GFIa7vofkP11zH756GFn2vi396S6a
wstipZw/xjbceZkp7pHEEn23duFHg87wXEgjuorc2jpUVCRDqS5vYTnN3TQUAAPI04LeZ/LAF0ZN
SDfaq13M2XXTLeHLipj9GMm6OTVFCyaxCa/EAl0lExTObIy/aTdZx74R1tUcfPbtoUkPNNfGUyyX
ccP0pjqNPjGmU+W9F+SfPQYjTd9I9I++FfzKYnkdLHtG0019PiaJdQN7uO6SzH6aJHXQMJLcq4XL
Yz5axxZmpb6mA1SDEvxEYbX7AQAmPf11QR5tI7mgy7yp+9Xcs449VT5ZrQEEbi1a131MvxtOxuiv
W44NUOOAgpWd/1Qu4U+J34HJJMrHNRK/1qh8oTZxdvpS1oiz9wudloopgIvfyloqkGv+9KrtKLoR
qgUMHuj1RMGme4pL22Nqqn63n7n3eY7BNnQ5IFr0Ej7/RMXL0LiztXdthzLfhmCSZsHHNNqUKQTM
j0rDNg6Ex/2AdIijAXTBbq2K8XOyJhL6CFG8oJUnhphcgYLXMBuvY2Cdcgtdqaj4Q6IJyDbkb/JR
52tPR9cidkUU0IMf3gRqPAc96tQmzVvhGdDSjG7fGO3EMNt/1aIm3aAu4DqChwCbomW6AR2mDdUO
pB20d04MzEtJVvT3JdvrlwmI5DpL+1PcrOfzrjH/8lKcvjURWFnCj9N/uRZpaLnC/zcK9TevCm/r
xwge9GxL/2RzFQaTyHGvP1dqlsYXEc13Tu/w4CnNvx8wdlFJNEqdjVKtoJWO8YZx0TEx2yf2J2Zi
n4IL/Vtiiblj9VG5+krmbSh5FsaShgVu3nrKqkDeH7uh3NkBM6M8hUpau/l7j7d1Ay3yCYIHxhU1
6YcudJriuD0k0IRxpx9n6MhqQiCZOXy6Q8RmUUtYBiJJdzbVTLWWiL9MHG4Z9PE9QvwnSN3Uz2qs
EJnRh1l0IEoQYHg41RiQkgZkJ9s2KHkJ5+ziIRneMbeHVemJx7DwtRTWaJd8x5wTaEMPHvycqaLW
o0CZuq9akdAN8m3t1ivYA2zJ6qtnakCTYLPamG73rm0u6/rsuul6p0a0+ivqXq0JHYPfI456fdKT
gGhuXuhEuFoDMxVoLFNWf33FIiuAMJQ0ey3g1TN63W2P8D5Y4wJXVyl0tYJAT2uWQMGr8doyG9tr
m5WWkMDR4UDc0B70EMNsDckxrQ6MnT85b4ZBi14rifXl1p6C0FtPUbGeXcN2wSUKFaYUHPRA2hhY
A2fEpjvXIfUxzM1l040GZz8CCyBhk9Oqxst62KFnYJ++HGP9rXB7NLwM7OfdpxuiJGeC4yJtb8AS
SuqY1oSCG03Ae9vYZ7VF7WpQBFsc1rsqRP4EuJn2IUp+GM/exlPilalSYyKfJ4XEqulQWIS+KXmJ
tn2GSjMDgf4MoyXZ1j70ff1Te8d6dZKWFVB11+lEA6hk5KRFhpyJSdmpFohMtADUjFtPtGcOS43D
ETauGZIMtQ16vhogRfMZ4npPVkOGtH3E9h8Zx8/JnmvW2zhqduN7l3QEpatZoh5/uaJiISiOk4FT
pTi2fpSdkrYweWB4blvOGEd9H+YBRU2bfNGLgxuosm6gT90aPHUCGkPc/ux6zsR2Qk/P7B60v6cd
meyrARsMseu6Eh+fN9EVAjB+ORw9W9MKTvr25PToMP2g6/3chC0TMqU/BZ+vv0M85jx7HbQ+2qcB
ypUoiwzmKREhA1391NasRWYXmc9rC+ItZ5n+VNromVY246mMT3oYFMzdz2EtnK2awlUBQVmD88UH
KBd1pIWnSp+WeSOEqWzG7LMgvlbGFaAGHUIufiaDEqbuKDuV9qZc0M+LIhsPNguKGtt/LprKyWew
E/t91ZIIMlAbEy2AnZKxYc9iqxd5u22Jtuq87qgf+LZh31/jB/3TwwQLqTNm48ZICVAkS4hLmo4/
o8r+mCKXIIgsIE0YMQMJg8+tPRVchuq7tNZ7sic+JE2rOGi/VjHq8MREKODI9Bpm1os1FvFJgHne
dFG9M0RdnxuEa58GgqaIOfB2B/1+6xdMUEGdTUpO/QwJYiE3qpwZ85SQWGq/ITLvvNJi2mDa34YI
LEQyALbhdtSooJS/rMcstMXBAFhYjdGVAUkvE/oxT01qrhDbrPDlvVaexegtdoNXC/i83sp2C3My
ae7CAokQZF+KODZhz50fbBfurTJJjuQTbDqkzRvLc/yD39T1Vi95JBQQ4uK52Np4hNHfrqemhQ0c
k1fPwCDbEbpx09YOpUM4MkX8qFUhDwX5nCsTFdDf35P32owtLYbW+WEbvceTMHxrocCXrgt4jzd6
Y6PypKvMWDEGobORi1tu7cCsdk7sogK0ogNmW9qOVU7LLZudoy+J49ZfRL/++iUUBqbBzHzQ8ipj
OTLMPgVRVX0aXIqRsNw6cgTTi3XXK3EjTG4sRCrJdFYWv9D6oxjWYwtd5dPoYEmi0aMCCiDKMTEG
tN153bie3/WATg+B9XKhlzx9X0xcHnurBSGuDBpFFv00JPR0Xahp7ZXlorM1P0p3IrJXVY09kJp7
EzcYyiwPhhIaOD2WVZuh65jnGqkJCozkl+s6qKLIuAFk/EpqBB0QWt8kclZ3XQcFRa2dKeTpbVLS
wsPgpJd/vSGJDD4LBCj9ksQmcPMWHxVXG6c6GDxSlZjZVGqIrWf0mYs/z3hiovKcVMn7YIjwYCPp
1CVCljnsXrFxBFHzKbn5XKQsZCPTIghsMHjZQU3zwBcUNRH6aORCfDj9cGoVE0Ef0UbQlbkM7UmX
lFq1C/7xa+IMv/U2o1edtA+eBMqNz90HgVbPBCtb0R7lSC2VjM6XP9KUCHKW73IN3EMKa1Q7exIr
+VqyiupdTd9BLWVw8/h7GdFy1HuvmB0WefeeKv35/zfjPiSkukvGY9rSbfXa6aTNO5aSkrnZNzyK
pOdgtF+HgFa88morSaWT2DfQbSWnfOSNXbkCFyE8Xq2RXhdhsCfy3LDhS39qoNE1bMoovWS0H0I3
/xgx3R0L3uNGLuVJX6u0HheUmuFZv+gjPTTWTUS+uPbIDIptxuIlaEkt9tDqxnbm3E7UVvi/RuWK
OCcotK9aaKI1iHlF981tnQcZO+ElU7b6KYH6Bk20Y6lODrKevBOAgp1POOqUms8Lzn69tDlKj6rd
hXp3yZ2eRu9DphzbWvrm19xotMA/vTSN98IrUNphtYkBK08Ebsxc9YPendcWALhHFEaCq7v3WGvs
wgwwibLvI2vvqP+Ns37D0HISqvJjqJEvRWHyZhnpWY4p3bXcB1Vo2eVWPxlaI+dJLH8xcKWj3nTd
nIml8KbHtIv32uWsdDfrSLWTdOlzl8WvdrWbV1K+tSTGIoOIkiA8Gpg4tskSPsCN/VRt63LBRwGx
IkyfuwBWcP7KNw0vju2eHWf+0q1pTznAx3TD7n3h1G0OymaEBrowDfSr0dE2G/M4tsicjeqH1Vv9
kzcBZdVW04iM6GPpR+SL5PtA4pCYzKTnIfippRbaJaEviDeGN5o19Jmyr+sEy88ckQXU6qiBmvcG
Q4bHT8l3tWdPP2ga86AVKIGJ96/wyBuP5jz8iFbcKO16BLTBbKsdfmmd5xAr/2yIst0SZIU2lnh0
PbqnqRMzKmjd25J5d03Is1oJ80imzS1bREJIr7vrlEJKfWWrr3HqjOQlqIWz71kJo8b7Qqile/TC
fquvtx0MbyPcKL2nqZdEyxZ1lVRGhA1XrGGS/K7c/qafDF0a6IugC+1endr0m7ZUzrMfulA31Q9R
extdPTrT/6tMMp34t1tXX/WvhOSQQXQix3Vs5IkdinQvdTRqVadz9dVOIDi2tPNOBO6l8foXIcGF
Sd/RCqa2FOhL2uG3UVGGLo6SgALGmkhngOmQdgcGAbzCiIaVZuZzBVMObX+wD9WQk6AgzFszLOVB
qzXHlrG4qS4WAbaf9YMxzSptpSdVIV0e9TkgyGzg6g0ZQPoN1Gt46hXJvuk/y74uGe6MLuywL2DJ
hGty44B3c9PiPlQ+Ky01sc30LXQYSbmu8tcPIkGAiKNxku4TEqqv8JNv9AE+NWuMG782oXMMHWDw
vqh2enXoh/a7vnNmMT3nszxZsvF4T6nFtCRU2a+CtSLhrLd+6bpKLzu6jkh7N9i5JeCljsHDwoBc
qai0NnddOnAaEEa1oVSbSxzcwGiNyk8xmVZh94R7BZ1orvpcqx94vYGVVfToR/U+dMQbscP1dn3T
T/20MkWdo5lM1dz+XBAm5LZhX+5fm5mggFY9P1nNcZcOLATw4hiOFnIzwsFuSSfeQaj91rsGljRj
U0jmGL5R7PXJXQvVQ1E8hkH5bS0xAiR9HzwyBomQEWohtyBFJazXu8QlnC/sgYEZv1vlBRccHvV9
XDIX/wSexHG5UqkYW33ID0ePihrdoL52yXQYquHJU3LkgfTVHcFKBeMJkss4nWq1rmzDi5khKoiX
r2u00JHFY3oarPgJ2hve8bwTwDmzq/6qk+F/sfL0zY07QvVqpmf676rSnHBXxxXbVnlGSdpR90ap
IHvxuyUrtYcQ9Ln06//cBMQvVymhvdXJUcugYRigjEf7q5FejUk0F71iOnOO+Tk5pqsgIsOm4ThU
yCW0j9lm4VRLhb5Z6h9SdRYgwxgMEFTbiZlXa0cvBTEEn8uFMHFPMOv4tO3qhWVY8oo+RPabhuQd
ap7yLFx50RdOl5LLAMEiFDXDD9PeqmmV/raRYdATx+SAtJ8KNVTZk0hPbqKw5S0zUxwoDtc/Yst2
0Ez4rJdhNS8HY3wZOT7RxS3Tfe+MxsEe6y/RWDfX0JfP/iogxuvSgxMl55ah21SJHsRQaup1XD/0
+vOl8BEpEzmg+JlNLyruvoI7LYKFZnhpD5xw7F8R4U5NHsrnZDpG/8PeeSzZjWxZ9lf6B5AG5e7A
pAdxddwbWpExgQUVHFrLr6+F4Ksu8iaL7Kw3rUmapZEMBJTj+Dl7r03Uw/ddFEy3u3GOL4HTIS1f
yEADKiW2eRgfk9pt+LCmKWHv01YinGIsHzirqrNBg89Zu9XzxazbjzPBHRdETJRMudu1SZS7MYYM
Nrzy/p1DwFZhOAKEI0RiMZ0DkUak1ZTs1Fli31WnXcyetPe9m8RVV+/fW5yLbPvfTRnYwQc3XdWz
81i50ZNu7G+wMo/vy/j7nlkRerfpIqQF78tHoexsozR0VEJ2NonHWWDJDZkmGre1oM9jJOWdcLkh
aQ6iNS35TkoieRaT8lgxY+fL664CJNcXRcw3xtmQpZDuVPmsc0tsMvhouucnhx0tn4y55ns9prz+
0vNp7Qs0HCN1+d5wMgwafXMft+qBNhWXhv1qGnTBTbtIvqqk3PsOFEYy/KBn5M0hpjU28y1u8oDg
8hR5kp1gh8wd8KYdALzAGWp6zbrbWRCutgrI01pCYRLoCshj79JtTf7cMDAydby+xCtCk89WMtvY
qrlNyyrYMjh+M0ZXbRubTn+u9rlHHZYN8aeATKc1ZuyPSpC7mNtLiBamvAo0UGIk+barjxjSjmy5
WO68JYvJHm/CAvG1oZOdTmLGs2Ri18SY6LANd7HD62XAoVxbbtetSX6e425AEKBqovRIzKi66lgh
FZN5cmnX9IDTrmdmjQmqM5KQ5i6Sa8cLjx4xruz05+reC8kxIEPl6zBMAQIA+CVDEx116F0kUwPB
qDM2QpHAFY0MsZzCONg8iauA8JuwBe1Bqra3oiEVzUl56ouFYZWUt01Gbltnl94mDjfdYLZXBH9c
FCIgWqIUd3hMiDdeqCFjTlJKywZjbU0sk3q89vSo99ahqqtsPc3GpSx4qnvtPPA+hM23Nso/65q3
pLdG9+gM7m07Vh/mwDQ3/QDC4f0/JR2YoilZhW2j2OZ6uKXDRMO6c77NExrDpJzXjkEoc6DMbdZY
6OxQqsqOEBysmtmmybDScmVyPMQD1I7Q7g4jgtZMlzHfW3ErXe+hEaXCOzyF4BnTbdsPL1WTnXJB
c8hWqPgbm3gV8LL7QpTkAOFL1MrrXj2/evPDptzWKkfelFLrkRxNNUpqUxV36b7xbXJdGEsxdaPl
4KA7GQr95E8grjyUIbSY7dskj4mfcTQCX1iybQX3RpGG5I0lHIBlP8f46Y2AzztG4qgBSaxY5U32
gHXtC65TKNfADwgDPdaejjY+qmQcPANhN036XI1dz34hHi+C9qiznn5h5zNuFuEqbXfxVTsCyonZ
Z2+c2E32ul7+XRU5y4xkF8c95GIVw6a3DPwbPt68cUg/stkQu7mrnw36rPMApKUm8YORzhad3hbZ
HY0u/8EJvyjEFKcydpAPeuNRDY3/3NlvfuV8gV/ubHUYfYrM0b6KMNjZC7/6GaXxfAwwRzZYh8Bx
0dpyVLFuPfbe6OMRGbBxSRi3ozY6kBbG8ZXt73KlHzqmAAB18B2onqtv2eYadZkPPGV67qxabVr0
jjlwpoNLqNVtg8N5qC0iHyurvyKhtRnwJCWxRV4KaM/Ud0mmKd0PIz2cY94vfaGGEQnAvmnVBPFn
PzWig5u1Hol1w003D2obUUUhCGHLMRRvWWmHK7uijWcmDJZ18S1RY4qloTvQG4uPY9VzGtGUoN7E
YGksaxu7TfgdXg66Da3Wsisoshw1IxhT5ILmqXA8BzmnoMjv7E0juudgrMSukaCVMJVvoDkFJ48e
kauBig6qfKIVt3NcpLdSYFIjo0FiMNbhrvOG5iqmR09Iy0SGeEZ2QsHk3qTbcVl7ORYansIlJGj0
k2MTEbCDqcveZn6PikdwIUo/hHlpEF5cLDsjVbnfjQH/C6Gk3/07CKW1iNuhdf43FMrj2/yW6Ibk
xR9BlO//6DuJ0lN/AYCwlHQgJ0jpmjj7vpMoXfmXi9LLUq708N8rCwPXf5IoxV/MKjH4Wp7vCkAZ
WAP+RaJ0zb+E9CT9P6LR6dl73j8hUfIDf5LySxiZ6NylkA4uA5c0sjMpfzNOSRaj8d8hoKmGvQjV
ske2M+n7J99Jo/kqt2bDOdYDeDkMkuRfos7mnaXNjsLlbkDYgPOT9KjGxnBLwOp2GIymOnWyl/UT
jli6e7TZa4IrbGNuvpa545AkFSWN/xUFVJtfMkzzPLQhbjjFt3VjADJiiU6JrhZZI8x10Prl+MVT
qo7uPVD9pCJaBk5KAG0p9H1Gpflj1LpBf2M5cR0cx34IxZ0O0O5cTi7U4YPtTnn3XEyohfeAduth
lRi+qJiHOM3kfA7TxlAUykEbHUPbC5JTQoqUcweq1ZD7jGmMYgdgMnd9GkOCS6d9ltk5sbm21ULC
iDU0z6039GX9VCeI6b/kgPnewzFlpuklhKWBf0lCqvNvyWsYzcvGYxtxUeCH9N5MSjBz3TYJW0xt
UneFbUkkHL1QhrRCmL79iYlONR7SUJKJOYmeEdDWYBub0bXKhryi91g6Q5Ii/E1IvUHkWdX951FG
Uk7HpkJogG/KbqsrgHH2IhwdqV/o4o1xKTYlTi4kGUNbZcXzRJyFQO5GE7fcocaSN7GovxIAHxiv
ioZxe0/LpWABZ+xCc8slI+tCulEGFd1OTd28lYRSePCSgwV67DuOkRaMKFr8DoXXOMXJaMdpcIGD
sDvfzaG0gkcRowBsaO+LmBWv61VxioykYkQjdI6rm48HoFcWYBmRH1gxuzGf5eQiMs+DMcqPiedU
9b4fOlMc5g6SHHPEGK5WjKpf9Q5FP9IaLs6QZLb5heTOzN1rbA/hQ9656IfWqcXMcpUh3U8f5mLW
Dwot9EiIOknGe4kMEAmnCntH3I64chnoCCG7667yRL11Zy3rl4HPNRvZonbnh8gN6/lbn7UW8XHh
VBgFDfVK96a9ns2QefwF4T9SXsHi6ElVqHqz/eyw3XBOAI1LZFlNVAcvHNxnYEFR4phUg2yK11Ht
+BWKFqvz/eswb4LgBq44ezk4HZNl0k2c58AH5G1MguSc0RzL+rawySLfOJCTu0dHkuBOyLeNXIRd
fZ+SOX9h0Jl1r8rCEgbic6RuaL21K+aK7xOO5+AuHufKo88ajaaN1H4gu5k7S6vXRZZvloaINnZZ
ILkmEloZJMsPUziZ3qaSsYgvo8itSFntDUFEGoNbijMCHtMYme3YRdHWpYtg4wXskuTW6goEoo7C
Zo4Zg28tdR2oPqP/AJRg8lEbMk5Gy9UkA1CAwc2RJlKn+M5NjeTI2yqTaA0UqmGfxae2CfzyyiDv
nr3Q7Priw1yVZknF7Mb4kn2JBfU4m8Izn9KMK35VQv+fHu16NOUWZ2CP+wDFl8ByGAY6B13WzAE0
EXxepzhPppLGhEl8EMG6uU20ZIDu0qX/kLkhzlewsauiV9n0WsLeKPGglla+NjwUYLeFpjrZ+BUK
48CfpuJmaOtUn7RBx+llsseOvQJPXUIOFFSZraNqe34ca0HaBdI+j8RgEDxsezeuMRARNDMqT+8b
Z5wB5g7+xAY48Sly8osmCexsQqVvhil9FVAVdwwmUN5BURciishxTMpJr/KZrFQ3rcdllz3or2Go
FaT+jBMkr9PU/rjTIhmoasMu6feiHyTxlwE5wdnaqpo0xTgfSSqOurTgZPd0UdubGo0Pdv6xq7ln
E0VOcI1Fw9YfejM1y89TVhkJrko6TsUCiM399eTZUXyVaYfsM2B2iuI5mBwVEZIaGFNX3U5poBua
YC0+ieYqxDLvPNZNWAkPCqAbNf1uqHXAJDkeYgYL7EZFCPKxpJO1imbCnT9XNpF0zzny5Jmpiumg
QwwHXbxF7ix53mf4uhgJqrSw2K75cf2VTueygpVNpKMbJYtwLB9tm4L1svdS+1WgTrVbWo9NMoNF
c4HC7p3IYss9+XFuHziXQn+sBRMS8rJze9iMWZ1Xr+1Ud85RKTsarmYtWEecJoQSE4cKi0wdWCLd
CDYS6UvDm0UmUDXZzXPu4Khai7QharjEl2cx4O6SgMQ3SsRlIUdE/NExvBmxCIJykx6tmwMsCXu7
P5Je6tX4vtzJOfIfT+WIZAPXb6ALUV3eTMQjy3WeEoS6LQh4J5swAjt4CtJgfCFIucqPBUEQbDVF
XqPDMYQzKmYBveoXFrBb1mvu+KTvgynKvBefjZm17hmoDB+C3DDDkyt6t7slzchIdk1YdPV1lltm
c3LDWH2Lh86akfo1KD22fZHDiPY9Mv+oRIouyu48q4yy0xQ6Ub5Kg3DM9gQ4uO02TKtieB7Z6k7m
SqjEGg+q8mfvFMig654q3Ecp83XlpF/sMEinV9EHIqG1HA9YDAb2iAxTp3mik7CIT7VTlfqrDbEy
pbeWmj4DPYK1cWzEga3WNu8E6a22HfvfmNCX6i4XVurfsC91iqu2jHNj3zSliRbfCuPBesK+p8av
AI375GXCiSMv/cigkXDBjozoLqMlkf1kUkGV6cqJpjh2gbq2jXHIUVNlX3Q0e8mpRbtXv6TOhB4k
DxpdfphGDyMYtBPXJfu3VZWHG6LANh5lMSofr65BNfkd++KV4+f0ZbI85BOJ0IKt4SLXgbLSm4bJ
ftZOCzLAuEFzyBwaYw9wvIwoKxZeE0BwWM65s528LGq/Eb47mOUX7U2T3sdtr0a+P5Merv2abPVo
NU2B062MeAiIQR0zIJLIFMogu8F+MQtoa7j7aNvCXWX2F8Ns25CPpIdP7cg6eed0mkXrgsQIUAfr
0GgmRCRDZbo7oIIsacgbTzR+lfdcmFGf4bbDWaROtQmf8WHIR0S8VLCq2LmZrmH2SOav2WVjOvmA
acY11G4ohkrsC51W5iWpQd5wqe2eKK/1GIgp3NlM1p2NcuO6+zhEPp0pFxY8xW5eE3wR234KTzaR
wKfKmfALKLYpU/s5SLPXgZ28eEkrwNBbotuj6FSlLdouXKv1DMs0HJNNYVRl/BCVlsQ3SvieurXl
kHsXKiXGhh66T4TVJqio4265ajm+iMbkX17EzdRNZCnSAz1B4vHwQ3aVv2rjJGvvBY1YutBlOJeP
okuz4n4cxxrlRDR6xasx21mOWDtNo6dWjl7/hAtQN/t8SJxmIwhYDE+o2psAQhFrUwTBW6BOVgri
6Wl2VdtwTnH7FS+mnK818Z32Hge1obatmUXuVVwV5oC01ARUVWP867BMG0HEvLFP7J035zMZfW3S
YSRJVdxaW6ug5DiWkWuVd5Zng3vtxOxMB2XNQ3lTzz2VdUOh1B01aotKrJEq4obAUdBUr2WV4OlC
AzzGKIPD1mhe6QUG8W0UDHgPQR/FBV/GSY4pEWF+5H5rUPfjlq/9Nip2rSa/xN/2vqRbPwEsT+/d
QYo+3M10NsXlTAiE+RpYxDifDOmPrrlVsy2G+aQKDw0KsO2Q2GBcly4m1cJxyuY5BPZJPHYYyfkj
YsvZPMjcS3rwsnR8gqOgwooPAyUoYktSvf2TzVC4fxJWnRox+V56MEBQx4O8tVJp6T3UnKFa8muQ
cpGD0TZc7jqYPseTR8JUjUUivbI6UYhrO+nTkFRczDSbYWAFpR5qi/FhKKU2vyK7Ip/e5UtbLEGI
RfdZIlIdkExkAj2zwn/hbwxN6uTXKYpGjadpZrc2I2Hg5Pbj7CxKNpn44tKgBTM9DSzGFb4Wi/ml
pZQOPywNnfDSVRMhR1ldZv3NmDNLXbdUiR3JRXxi/D31danuK+Z19WNTx9I7GkZuLrXDIKppb6mY
AFlWLolSYrJtAMqpqwb72M95bB/SJuvrz43TpMMO/6kNqVnCMXlNMT/Rrm6cRchgsHsgFrvqxipH
IztXWPQ6aSKhZ1Newd6WqTNQnZUJU/hpbMb8tsysKb1W0zj62arNyyXhNrGVCbkLbiIBk1UXoU7K
QW8F67KczJpsVZac+6mffXeFAEL3aA2Djm0qIRSsHyWDsV2J69K96pKmM6FscTuO1LykVW3zOZ8U
WdlsBW5zdlzDHYr9FkV6PPpVedUnZB4eu6hLqldTZ21MPWh58wMUp6l6w2ZSiUNWxNI+kZml5rWV
UBEj/83RCPZxUhn2SmcM2ba2dDzjUIoi8e7iumX4WWYjB5gzFOAXRhvhkgYF5ZPeE6u+XzeljQ8z
ZuR9HJSIu51AlFVdktGFTLJ1h2Fm0DMzb6vnzB4m5H3NAHsO6jhY6SzTCRGyiOfVsRu6YjwkyQz9
fYqcNLtEiFBaX01418mDiSBHY8WdJ1XvIvK0dXvBd5n9yqQtP9nOgmrn22gBHETQE45mccp8Nfqb
rAlKeWnzAcsIhLMJCfzQk/QSb3E0eNlXIwUTfMjDRJDembTITkjC0CjkTyEAQ/mqZE53+MIcZ9fY
UniXGeHrU1S96JrgatguQCD4aDgMcrHggrSrAsLF1DzvjSHz+nwVBo7JSB9rYPYZd2UKNcZIEbtE
V0WjJVm+icxsANy26SDhNTTAvKziK7yvyanKCSv1SFJBVTfxGKV5xb1dt6XX6n0p+faueadoTaAZ
MVRnr5TOQ97DBEveQMBPkDDT6dthIrRs4qtcwBaQ7JI/a5cV+TIoqsh9MGYRy2utyJz8GqKNFm8j
yTbzQRAz4qUXULM6DS3elmxEjSZMhiuWdPqyFwu0BjjUFFJDMUxpiusYmSpPftLrR62yoVvx9fat
NSg8nX7wbG4X7VDH9o2HpBBgHAS7p6C8SHqb1jW2vma+tmLp968tKD3/YIcsp9tZxXm4pZSs3PXI
tL+/p8saq8vc06kgz6OoqmJbWJnpvvlKDfcj9tCKWsWMzMcpnE3nocynnHyqJoqBczuurZ3n2B00
5vdWSO2eBiYnJv3wyLOsTyhgaRfXMpUDmk+6EffSZTt70xh2F8RXkfCnch2b0zKHJsxBrfwkKg64
bnx1RYBEllyy4oT8wnOcpfs+d+psZwEZ9ugtMDdAPc1nSry1WT/bN1mY9PFNK4gz+OTaSTxC4DGI
qs+LuNfHUHfNcIMsNvEQLUVA3GLOB0aZSnW9NpAIhRp7fF45ajMVGJqunZKGF8EisiuhPPT+SB9l
BbCpxs04t/TXn2YH/+a3DgYyIMosb+kXhDW9l4sk74f4Fd4Eqd1sleZ8uEshLfjPpov9b+DRHjrj
GmOooEklA1kFi1vBrC8z1wUNko+RmVn8GgSxXJkpMWObiaK7/jjaMsOR2fR23Q1b8h4z59McILne
ZDEzTORKoSob6JuhpeCN6NoQtHrQs38m2gpnHB16z6yRyEOEsNZI3xymTRqFtwOIvHMElqnc7tsS
g2qhw+k+n4DDfJnRBgLnmlWHgigpMxJOQ42ClWf1PcC1aMYFNW9a+AZG00XRxvzNSJi4Lrs39VQ7
Rt1exjHzwmeyoYS7qjzDb5pNaOc+OX5pEs/tdCxCGSaElBKgpZsHeLVx8Ukig4Wdm2atTtZJbWns
SEFnLNPPOKa5sk2JikP0zZKSb5jWd/LFwuOktxVzEuYfxClXx86MZ2WofeHYIe62sOrL1t+bXVE3
wQe88WEsnyXgU6kuKaRN13+O5RSW4We/yqWJGLRKZpd7Lvq6u5MZ0tBhI9xMZuWLKSfRweGsweeW
24q8Nkt+ccdeV952GFvEoiPJb/QfHLOJpmIndY/LnQT5ALPjSlei6YAFBNOYrHwyZwEE2jxBRL3F
uDIRnI+zdqedbvvQB3lrOo28Z8qq45ppmOk5zcFvlBhvU9BfWAwGftIycGqgt11xB+gNkhvoLfEj
OcxLdOxV/mi2rG57CfwqULs8wXHx+EO3/fY7c+ZHwPLSJP8JRSOUqSxH0l4XjhSWfcYrKo2uCAeS
JLcMVHdEuIuttScBaby37mos0Rc0A1f5Jt9hU3uhOWR9+f3xFy7fjySc98O7Dqwkl5aiJ87a55mI
0paNWbwdgVy52OPsYdfH8a4b/4B7W3BlPx+IkZHPA21L4EzUFfz5D1BcOdiuyn2cxmxgxAsh8Ggp
YQlO7R8AUMsvfH4c13Q8ZgGWCy9rgeP8cBw6+FrKIci2BN4OV+yWc+xHk7z1KlCvfmwQOR+qYfX7
q/jzEEKZglsoXHh2noLRZZ6TzPFJZOgNCcXDwsEHY+QT1dICDzBcZpr1PyEjWE93vz/or86U+aAF
o0Y5Ll+Yn8+0F0o1ui25oja2RLIRi53Z2cV0wdoUXPIK6SeSH6vn3x/1b1QnYvGQYfqcMcAWWjxn
N5IcWkyLvRlv9cHbEWKrWPzX477c6GtrVesPZHesUPn/4QqfPz5nR30nOv1wW0eEukZgc1TOa1NG
iAv8PxD3zi8nR3DRBdrkpvkuZ3d2OWGtsiUe6nQLHtgqNnE0lQ9VP7on3/SNcV13U9AzOu/K199f
0F+cmevQDoRGhW5KncOrTQxSDJ0Qk9BOB5zHJb/smUD94WE5f8+XsxPu8gIq/xcPSzZKY+hoq26d
zC6/BUJNX6ZOwN4j0QaBSGoFf3hOfnU5MVuavik5M3G+rs3wyPzWsZItyPVEfPCpt8n3KbARbBXB
SdEqINphm7E/KW9/f0GthSv24xLAubKQgpY0HVcocX4n3cqnzM0WeG+1duODs002ek2eZflo7Job
VGGffn/A87d/OR4vPicqaVoqebaE03EPxqTLYM8mGOIvKgPJwF0R5MlwSysHPYGlaxg3DglC6t5g
iz29/KNfwBLcV7at0hLCcV3ezZ9XAiPFpDwjtkMygBA8pqXiNISO9tW3bhkY9tVdSR3++2OePbbf
j+lxNOV6THqds3W2qoI4TmcwwpWAu0S1MhzaWmd/OMr5avN+GKDuHIVAPjTeZ6fmqEzafWTNJIIG
JFJ7+9pkmMGOkzZAgtlpbu8sMcM6dbwvYA/QJCCI8q2EyAh9U7ThTSDK69+f+dntfv+VHCFtIgKV
i39juTI/LEXOwBJkV3rc9jR20V5N7ErtV+l/oSvz6tsKxkUV/mFxss6IdctBXbZyFAu+6Vi8Vj8f
tGKW2QZNF2/jQ3vortq9e4GZ5lDvmv3vz+6sHjk/0Psv8sPZgcsxhEf7byvdDwyOn83AvMnhandq
BoIZvkZpBR1q+MNX+/yd/X5Ylzkot9iGcXN2fsT8tDQKOb9hRb24Beywzlbhydwi1FqLP6wQZ4vh
+8F83/WE6VF0eX97dlH1jx4ZL9sg9nOD4XMV+xdJPGBg7VrvDQH6PP/hBM9YiJbga2k7fFdMn0rL
PD/kNAa51J4LhHRINxIbh1faG0md+vu7d7bq/u0wy6/xw91z2qBWRpGY20Sz21ANjLlAA3iJy2dM
p0BLht2/d8DlUv9wQNNE/hlbhbkl+Hxe+3RYE1QLZDFcxy3j8NyrHn5/wL+tO0vZwY2zqVjJ6Tqn
Bmvt9VEOSmhrt/IqjvKTl+R/uIi/PoSSvs1YlYL17CJGbIA8ryHTPK79Vwmy4zJonOH4+/NYfsgP
H6n3O7V0GWzP5UBEYfx84XCu5ENRsbAV6UvC5LJrgZj/Kb7lTwc5W6piR7YTJHAOUlk7PQPp8kBL
XP57Z3J2uQioKI3Q4o70vr+IPe2XihfsoiuDm98f6Jf3BSKzI5misQSefQsYUIsEIv64DaVdHWwN
d8po7PGfLoDvde1/HWVZ/n94ot1YJV5Yw2lxZG/uXT4+hymZvVsrEcaa0xxf2D9qkl+Tmei9pjn8
eyd5thCSFpfnEbqareHT+gkxsBTEkv3hHH9/JS3zrGLBolgRdcAnLLMFZvxxcC8byWj096fyq6dv
iWOhBEMN5lln9ysdhQxL38EvHPV3aH42nZUc0sz5w/f4T4c5u2EF8hk9LEurdvFWkUF8HZlA9REr
NH84ofPN+vtL++MZnd2cZoyqnihAEhgWk1KXpW8z258hblewa69gRuY7mmvBhYnA4KIdelIc3fQ6
n5KnLqnvoDs+WELuqwLHUZwP10OJl8UwzP/BC/nDb3nOEp7KEmsiJgvShwBi2zcRcvXK+/j7m/u3
byivyY8HOXuEDFn2I9P7BXPdEfoaX2oVPgIrQlyr1r8/1K8uu4TqzJoPJ36pc39+JWl5gmJPzWnL
mHyFdO/zEqtnLk6QyBlQqKALQBSSZl+c0V0Df9kZHdQ82RJVVB6twdorR14TZ7gbGcIwC378/e/3
vuU9W8sl33aaSK7FBss8WwGVQpILF3HaToWJFYqCmYFNCWVGEPAXG2uj7g8Uiscma74wXjqhT1qZ
4VM/k9AL9EAxXMYmUulXlAYbbSLiy+NVX4IgCxV0Pfce+ttdi3ybGLWLmUx5C7tjbPxh5fl7jbl0
LpTFDlhSLjvy/OmG9ut1AeaTKqggmL2GtNoFNmPPXw9OtfZ6klDsbevl/2xvv7xVHNeDh84HUVjn
l29MqiwuLQwuifOh1zdVWf3hAL+oin46wFmRUhoEh3fOANZEA4jTHWx4f7ukyZTRvvWef/80/GI5
UjRIlIVWdtG+nn3YW7tDX21yNpFx28plJHLPDOj7SvSP1MxX0WdMYMW39j3r/nNB0EwU6u959v/1
fzfl1/yhrb9+ba/eyvO/uRzv//3V5v++/zER8EtW/U//s3mPu7/rvtbE3Ddd+v0g//qb/79/+H++
vv+UP+mVXbY+/71e+fTW9tHbT1rl5R981yrb3l+2ayth0n2mrJJ8Cb5LlW3zL1/SEPBp1AmH7zM3
5T+lyt5fFJMO1YTNLprgBxaXf0mVhfiLn0FPVCwYbejs1j+RKjvO8ov9WPOZfAWFz9eQDpN0+FXO
nkMziUEpkZ6yhmYAeLErj4CgSWOzUxCrTgvcCvMkNlMyXLPycvbvSMiAqUCOqQe/cloF7aHuDuAi
7ltQZUEtAMzRRIH6ZKxk319ggYWo16DKaMjvSHyMCyHT5I3VMWTtUmJ4LN+Q0NgeszK7TdPUemZ7
fYNueTVbeJKb3F67/cJr6LBORd1pYjkSqWSKYDbHqXNe0FObq5T8gKYMWwhDuA0oINI8v6UwR8fp
tMcqdq5UYjxAuXxJGWhf9LU3LVo262oyhxMSSoiYfnCUwE47U18tcF1Pgg0fC3eLFOeDkkazFROu
P2l2BG95jKNxfhX+pzwq3ubsbY6dL1jftm5TrBxa+C55mdB6n2RdHlxGjivmbJhu0TQjHLyLXOda
YtdhQPU1sz6O4HRXpY8SN8U5BzmZ658Gb6Euj7L8pDHqdkZwPdjpXYH1wtHzAaMGs+YXZANbBgfk
n9mkeHnbynV2OV5j9Fc72Y4rZzauCrfYEL1CrFDmnCCbZ0Ryi01eGGu3CGnrB6DOn7AbAbSeICnX
uLiyBjE5hRKQt09NyPAhY+Zfb82IgKiKYDDfzJ6rvH2OT6wqXyNVML+ArQaBV/rTp5Z8EObsl11Q
bnNrPPY54EW4mRaCb8ORn3pT7yuVoig8qt69ciMDPwseYj2qF2ILDyzN0N/HfU+qeOvah1o5d4w4
Lww9O2uPeSDcqp3BU0f6DoFsQRQicpOzfZnyl7yOzCQPU2gLQ7eaANeqWdwnL37+VFnJeob6ouPb
VJGsSFZcGIl1b/ODUgkgIMkPfgZiOx93hfsBNjmkogHfEEihFRU4gsz8jWH2lkTdcR1P/qOEp3gs
HYOSVXnrqCVMoCAeqXfdJyD9l3MA6/oazN1F17SfTSRYZIBdTPVbYpoH9ldf6icQs8e2GR8RhgHT
9uLLSQPELWkA9AyctrDwboTZfcMns3ETTVBdsGjNinHTNnZ7UadYX7R3F7SCQUmIBVvj8Vzn2scp
byYf9MhYqrbc1wY9ABZfxtGMTE89mL4d2QjmKqIYWWWeKrdtkR8RL5CmsUMpBVshB8VxCRlgBTNw
vQCFu/7NEa+kbvbBp6gZdkWWxodeq+jaFBkhcJYDWB3od9b1011e+eDRcmALTQcfHMGjT5JRxpDY
vjKbBBiQ1P66sVAsKpRU8BHdxyxs3YeuuEZC0B593d+1JGGbKAh77KiDuSqte3+TjuA1Kv598goZ
nUTaozaS49iNCNuTx64D2EBmZV/ca/OqxWKYQygT+HsSV+5dtTK9YIWG6gJRI/m+KAl0cjEpUhnb
b5Ui+Q0TkMRJprtpIxEV8Y0UGNcGKz018I7rwb5uufeUKvgkiMb7MFg+k91LC+tVOO0yZT70/bgG
IY7J4C0w622X2is7+Qwh++BV4GI6KMU2VH+Xos/LLrDvA3lLL2aQ3aQnynIAPxyR2E0Ko2SkC6Cx
yx6sCqhC3ux6Va9RfW0a+27MP0g0OHX66hR7m0QYNVckADy287FMglXKAxOb2PXN2zm/a+4aqicz
1ZeiBQVlPRmiX+P1COtrR1hLzxAAsrFT2tzBMzxGWEwL58aHzmY4DCqbj3q0eNemO27TKmqTNZww
3PUUr7kDrwv4d3mHy+K2gI4yWysdAT6aUUnrkIw+RGIv5J0/FrjBBbz7cYGOtM7aCOttaRkrYQMJ
MiaKdN99nuJ0i7jlcoS5mMfrKA02QTg9Z9Yes8Z6lt8at7802NLPUEaruDwwot3EZEo2EAdqArfq
lwgbAKqnmD8YoQzFEGUzQDPptedFm9GLdmjpn8Mhuk1GHz3UpnMuo+Rz5W1aFW5wnu0yIAXZBDYd
gloKPryJgITWzYrvIor1ig6Wu4kYp4V5igsRNd4lemEiiokKzF4GL3poofpKG0ozdLmse8sq/G2Z
fQDCG1546HzMvkR4cQr9D1VY7Pqo32aZ2pgWxe236j+YO5PdyJU0Sz8RE5yMw6YXTp8nuSTXFBtC
EZI40zjTyKevj1GFRmY2CqjaNXAh3IybESG5O83+4ZzvTG4wTz/I9f/UxI9NitjF5DEx3HtTchwu
YGLffGzgLqgCqKMJdY7rTJDbwXnSQpzKXIIWOU3s4me2Zm4AsdNK1oyEyF7Ntr3Eab/29PRQt/Ix
HbU16QjEtPGx2olukqvZ9H9SkX/8/TV/DvQaYGOf1jcHR7GNXg6JewoXaaVPIWmIIaKwwvbSoLZq
c5vJnF2t4pWKX4fZOjZ+s5+anDMo8/bd1NFgZM8ih4hSABvFh6kc1IEfofGgCtwJ5e+uq9eIedfz
vNiIJJb3323yWnYezAk4/CYnqUB8AeGNVQ7EGlrVGk/BiDEgfYa2vGatc27Mp8IZ10X+StAOT9CG
SCjETPNFr7aJOhhhfIgwO/SG/J3F1U6UHZ4/xK2uh1nxNeyKs0zUZkxMKDzlbvLgOIsPph8Bohpi
HpsVfpq1tykHckCb8gHTFR/6eIVvBisXgj8jz/aTWxwbZR1xSAJ45iLN9rPVMlCrtoXTPZCuu0Ys
t/GIUtC+fE7XuObKEt8lRx4jpS2+nq1qOkqJ6b3oyCQ20e+XMiDPKjTGrQchIirUBlvMWur1nut9
16dyN6lqn7fMVGVGySZA8FaHwsT7GfK2Mc/+HVq7oR4+ROevyxmKl1TtHv/Mk1TGGXMJZz4XIwgf
DKPnVCI3KfyfyJ72Ybh4cdcS5xgCracLci5gebbzjCPkM57Gu1Omv8eeD3hs1FtXTci+Tf9SEKM3
wtEN7PI59/igFqj9OTqLLCgK/Rd1DIVkmJLHqtqOY2Dob1acDBvJoDgjbjRwNURNMoqOLjasVfk1
p+oL3yqCokG81JENMKNeKz4Bno6BbEZAg+PjmA/q3JcOufbG8BQlc2C0IOB9rsjonON4g1HmvRO3
mawIDtw3HkMzFa0TDDy9kTz3HvBTsJ9fOTomssuWag77le+/mGn9QPW4j8rpydXjs537z4rUtUHB
2PVHUhXSU8/pOA/ETJw6y/yJWAF14DRdssv6Zjo2o/bVRJySVRZUdcv5UXMckHtcKY/QkXcUgpQ4
q9k7dvNVVA5jeYl0KZTks/4RKYHsZb51J3NlePWbk32BcN1btRN0WF9NLAyTR7zMsMQSqk2PjEzm
p4X0q/dtMOCa6w0Q0sWDwmaXEG0QP+YTrKiyOvV2fmZ4su21ivwZCrW24CoPrRV8w4EmmQmF+Aj9
H+nLc5U3+zFLgEdehd4dFpnLYieWrsGR2Jy0+TWJzROkTs5rjqyq2nNI8xS0cCIrUkfYAYTWZYTC
WPADeMTWm/jiUg+Lz7PpW3upqVcynfchkTNJucb3tHKlgS07vcSWE/SvKLAgRXwludyl4whKd9zP
6M8j/VedOhsbK7+r3U0v26s6P4QGLXY37XPexsIrgmkYuInzu8O5MfGZS8SnLG0w56SpcLoaIdih
HFoyboVsVqfCfc7l3vXucwbvmyxOHx5XDGaX0DAc/FrQJPIOJYnAOGebS+fR4fFfhXazHd0pqHr6
eR2chE32C6PaMPrDY3rUSo104BQYtY7mtnqLre7R76kfQvtQGpUgwaZ6MPWegYqZfWejBTJBPYEV
XpFbCsinqNqVThVDpC2AYxLmNG1wKDLd7LFHDL1NHHRIcua4TGFrHDHUvA+V/eG57EK54G/1ZD2n
TgVNHVC2Bka8qvMXb0nPRgA2/+ls1N7zQ4RFoBoovRamXpcEPlEicUcEbfhq9ZSi1NYy/nLYLku6
OIocH8cfGaTB8tpxdAaTBWNDEmGOmlb7KrOXzu1WBj7MGY7xnMUHCJQ2H17IqCtT2PFKjz67zqXS
wPQ1GdBr9wStZOrYDdaGOReBdO4mswE32+cUpTC2SzJor059w3910KaJoqvClSSfYMqvNJdwwI7S
JTso0E2Z3l/4tG9kyZPiQpp0cFSm5tqfEKTNGKAmeja4tyoE5zNsZ5+Em5SVGC2uaaD0mssHt4UV
N+jbOekuxcXrHrgsuVi4h8JkrzvRSelvnbMUv/tx7j4z4Ktt2B+SST1F5CSL6icCgRyGx4FqQ3Kp
dRwWQ/nDxJZnM+EHnNP7kpVCKvMOy8iqkgX5g2R6VOEl8teZRstpDnsE/3sDIl+RihOun8AAPVlS
pBTz0R2tU26+Jk6yz9w3g2YpD38XiCA7TGaGFC+6zkd1nIlx+QHiA/c9x4QQbdzyyfA+2wZLbi2D
yvrTlGSx+J+lcZpCKHKrJKfu3zJktu6eLm4pDLY+PehJRr95A9pRUYMJcc6IFUkW8qF4H6J4Mzvc
2Gm2mjte1RANP6h1guogiAeeplaqu5OoACoOzy1HRas9iwlSGbxHwKNbY1oyInh1W/yV+RuWAi5l
j0ArrlT1gc2I9vRh4v1J3Wg76+4O3+O2q5xAtiPdEkSheNhV+gJPvRS6/3uYKV1y0mDLeZNhaKO8
MqdLlUWAq+5iAhFjXfryt5M13OdfbNu3wPACq90nc7NzyUZazEKzi4sMcV5DHIlHQGMmn5KxP+XE
pMv+OAsf2jf65bnb8WAEzvzpUsIvmLRWFTuHAssti32cgKrzKpDtdD1te3bwpHgcO9PZK59Eou0z
q1w5Fe4h/9Y07ro2rashKKq1/OrH/gcuZcDwGVcydiDKjgmAvqPMqzk124z3sJc9rl0yRvJX0/4h
sfMyFTZK5GZXxXhe8YthPT0PPUFFyMwBqsn0YPrNQypjEPZ1uLYG7bdIk8ecubXCwb0aNbEOhQ3o
S9PCDWa058lMCWqDQ18Pb67gLKh5BXOXIwNMSzBW42PjRuMaW5e5HjvtAYTdVtfrP4X7kpSuxowT
bLZRPGYRSTlaTX2ov4T5BDOYyGG6F9UXx9D6aUDIUphuW5ckDb+7NRScfupt5zTbAWEmCyKfg1Y+
KPLMgUrMXretlpRmElWiRSk+ArVMtX3t9MvY4JGt2aoZ7V2XUX9P5AnYIKP/tB0gPo4ruivQ68hW
F6xi0Evjj4f8t8hydDIUh2V1iHiFyFP5GDlbTdA7kh7BFycDe+A8/7FywDOiONphwd35qfhs6Lxu
FSmjtPVRqNZVqVaNRY6YVrxxJqyaiZ2h9w1HfDfa9VqAvCQ+DGZisZ5BLVZtAdoGAiOUSq3KNp2Z
kmwwH6c8Jgzp3Rkk1Ax8YGX5ruOjAW6I7mMk3DvdIpQlfo4UwcLDMtls7DBfe+Kee/3O9WGrjx++
/T3lXxN5WCG+sFaIx5aQJIWeTYDEL81giEgbNGXgjvWNfAZu92xtSO/C7ubT9Z2NyZBrNYBzGp9y
3X0gzBozpvQ9aFufI91rYzyxgKuPWidA2JARg8UJkIGfg10d4PHgzdLGn1K60TrvaoySOiBnYRAp
wUrjdEk44H5gqkWafrg79UvqfkEd3MiRsrNBZQtZKNxgK9WWFJ+CKCtj70TatJJWRhxW/W3Z3xbi
dcvOzi6ttmJ5Li2SMXAmmD19v4Ogws/cmzMReESNXqTjr0RqryL1uBlAvPB4Y6wP8LTS8e/68SDz
9qjImSBWeeuMh2rARJpv8IRTFE8sePTjrDGjdIafOMIr0NiH3jxK4rUjixqMYehY3Mgyfq6tjBfv
eS7lHrVxmoldI/bEVu40L1wzmAHh9uHYJHQtqX/+Y94mTw7PgbK55ElMiSIbposjr9ik+T6Aczn6
PcRjmkeUtLnv/ZoI/vPRWw4mhjt57NL5i3adHPpyrY/+vQmDugUbaq6d/qzVbwsvPtR+nLI9E4Bm
EihOi/33ptTr9A0V4g57GZ+MHCiUxQ1MBSF+mwkcwnzauuM3ofRUjC5VIn7bhGT03v5Rw8XR0LCz
6lonFji5ob+qZhnI0qK5MwZWcs4o8w3QSmUrD7RDKzKWTPTgK3Mz8Afxabh1FYxlGatPP6tfIm1Q
HFz8XZ6GKD1rXq20/Wyy8Rtk18pq6MxAlzPBhnQbiOIX2U6jtmM8SHYRlEa72iJIXHE11jwrYcso
A/5eNhfHUUzEsoHYpPBgDBtUonnDw3Sxp+rEbz/pafY60jLq5t5U/t7xz1Pand2JEXV3UZCCJsOk
oE3WdSMx5SSPdviMivkkqIHj7i3b+KuScrpGux4W+aUZX+0xsNuvummvQ3MvQu5OetrCplx2yRNT
9nMxXmAurq04PJkseDEk1FWA7CyYQvK5/CreY0GO956RvbR6TzMo0PUVJzPjHcd7TxTTb3/yT1ru
r/1a3geVf1VMfDTi20q/AwdOEuelTv/0gEQNpmd+7GIlZIzEBKBEdg+eanB3Pmk2vBDr3pxOtgCc
xd2IJIo3jQLWsehlqyBNH+3slZAUnKkYo+tXgLD7sKzvSo48G38K8YsMmWuVf/BynDpnN5Wvwn7J
BE9qajN4+Cwk4Q/gpJZMNjOuVy1wLDMeLhE66dFXB7rkcOyfRyCOubS99ehB2q5JTURvm87+1SNK
U/i/UuexmHWcun9Shh7pnHOEdzsgrt+iIF4gP06h2o9wt50WUn3jnYWRBAZvkek/tQ1xedr4Yg07
zc/Weh6tO4qTTAB4dja5S2eVVOsp/RVlrzM9Ryx++YLDzzMeQ2Ks2vQbBSXVBX4GASctYiPixc9Q
br+SMTk4kC4PvQ//G3pcg+vIC6YiW4FA2bVGycw6e8UQDePQvFCj31qzYXO8KMJdEOcrC8dWu5Ah
RnPWtnmuoY21eKlwaxiEOHsmETxsNAzrknratY68O3wyGdCI8/QV9kOTU6tp5UUOeBWs1nPPvRZV
B6xFb0bakceScjIk5XvhJq8dlCfOl/JmZ1s1JTGDjOkTe9Zqbsojl+b02CoOeC9N3tzOsDfYkShH
fetQ5K7FbaZ2lknVXMSdsen4CzzsSJSTNWOhBdZo3DTJidzH22Q6jHF7zBuou02yK5N++d0bvQGu
DVEU09pA/oFLJO10tKULyzo6FkyctNIAH27RgLpvTFvbBkJD0Y1bCA+riJmem75PJrHxnVmttBIG
jNPMbxXWZhVr8envF6apeNNS/ZyG/mNiLVGL5lk0TbaPrGHtg5PSKEYjN9/ilb+YYb/HwrWFdDBy
47OmQTzfVLs+TsXW0s0H36nuDqdKc6zcGkJj6S2ml1WJCRg/Bx70KfpJB5787FQV5Tv4mz9ZN22q
iNqHCa7JSDTCB7Qq4oLbG9OTUt6bF/cyMAdKwMkEq19VZCUydMK92ntiq28I3YBFB/ezXxxhzMqI
0lTHpueaa1KcvhxB5Gu04XjmhYewW28S4NVs3PxUBLEkviAmLqkvNzXDZ5NPS41iIuMcGgiHbfqt
WrJixZIai5mdYnXigWDEc2ncJD1oXg+WEB1zRbNsZVm0J3H8JJZEWlMMjwYRteGSVQuAJA00YifP
LkG2tU6ibWjr+akn5LZb0m7DJffWyC7FRA7utDzFSzIu436xrsQlt73mnhGeGy8purpBnm5HsK5Y
EnZH6JwMr0jdxX3Fk0He2F4rrCdAJnILaGmPqhDQ3ZLbm8R6vI3OCjrYRmS92gkSQtPJeZqjfltn
7h+kreRVsGG6ZgeYx/bRC8vzpLZQFifCgtcFuuIHOYcfqiU3gzSQyKpdeveG0OHlC2iC/qDVNH16
3j1htPNPzly82NlLVLn5s+4eagmuRETiEcx9ujNAYWNYt0YSj1EO/nQmCopO9IBYc2vdIr24eDXp
GyPMsW6hj4E1WqjjEMn4EDTHeaGUdX95ZSw2BgBm40Iya0GaGQvbLFsoZ+7CO4s6yGcZCLRhYaHV
AEN25cJHcxdSmm3zEmZ82pVbvYiFpoY4+5wtfDUT0Fq3ENdgDood39prv9DYdLBs1cJnSwFh+1qI
q2Jht/WEtqx6ZyUWqtu48N3+Brw0C/NtXOhv08KBmxcinAQNly+MON/68aQC2SnbBF2Kw9RRyU+X
7Wa6EOYwbLpbzxofMNR7x3Dh0HULkG4h0/ULo04utLpp4dZ5lf0OQKs8+3+ZdhR83UK5oz2bGWJe
IodaCRs55Jh+vs2Qgw4kcKxCD9CGO+qv+cLPaxaSnnJZTZc2n+sBzJ4Et6cv3D2/YqvnwmMm6oSn
tCECy+6PYCkw5i3cPn8h+HWg/GCKIKCC7XezFs5fCvAv/Uv+i5LfzsICDIECDuYnb4X/mgELZClt
Bt7CD7Sjr3zhCRIQOIIXFAtnsAzzd9yhF+K06NyqV3A/9s6P049kMPqg7R1QvDbfULYQDH1Qhv7C
NEwazll74RxmC/GwX9iH2SWm9SwYYvip+5oshEStOw0LMRGF07DDwffaLzTFcOEqwtxONi2oRZXK
eW8DX8yAMBJw9Eyl7xPlSw0WueEt8uNPzWAl6S8MRw+YY79QHeuF72gDeoRpS3kN+tFfGJBiyTFT
YCEHCz6kAyiSTUt46/CArpoUiqS18CTjhSwZEStDMVnewGcSew5+Mlk4lC3wnQoAyqZeGJUdsErL
hVopF36lY2ZnlfZvpZttzX6gdG9jnrrZeYabdcPAnEKcILdz4WKicQPPsrAym4WaWS38TNFD0tQw
4rD3mX6wYm9tPvmHHPWwPnGyxIA47YXIKUFzRhaMzmqhddZgO9li8KYtX6zY1XnBa2a49m1caJ/4
0WcWBuUfLWp/FMx663kC1Un2GQDCBl6oeaB3iPcWGFETnGi/cEWnhTDqLKzR2VXFupXW4whCFTsM
41tVd5cBECwQ043n2eBdi/IG6K0NkhTEV7GQrDDhchzSxvZTUGgd6ZIy0g5a1rSbziYqw0HPpZMp
kfPzZCpNTlahHaWqw73myO92Vi5DubJ+8nqN+WOtHSFs8VkjfHurOxWg86x7tRZWqwu0tQHeOgNf
OWnsWrOF66oJeFPI3NRY9et50vt1aQvuW3hmOy8lq3vo88AvkzU/VbqT2vwixfAAFsDnPqkBlwOY
HRbOLLxZzrZoM4KgZeIFi7av92kjP6ApjwRnRL/ZLFFzEJqO02MTTRBt0Yl8FgvjNvTqG8kVxQaE
Mgu1uamCSJBbXNJImxYzdIzuPR2gdbQQ6SzQfn/LHQJ2qG2boKi8IC16XujKkyTnjoJkGQGPN0re
ta5aY21pDk3jvSlGTavM9OQeOgXAdri+BioVkzHEOgP5G43tU2TDAC6q8RDBxp1diygGP0OSMTrO
FkAJ8bKF2WzzJqVbVFkcNKzS966JuaRLrl7WHXSYBackacXGabzl2bWMu2ORUxuO5gEwV73VbPcZ
CsQ3LLD+SbpiYrmU8ZJIEsyjyfW3haeVz2YC+lnQwAR1x3pgNPtF9mkSMCbEqar9A6+gtpvCAu2M
P1xjr33RUq/bw2qZRhoKQs/g4O4Vpy1ynUIc3Rmja1sCgShK139Mh2hTC2bojByMe4Mqij4we6hN
3d5o7SzeS7FNZag+TL8V+8JCqTNU8k84hNEH9vBfmvxyBxlfprme7jl2jyDreQezRLx2Q+PerYkz
OxxihDXL/6wmX9F/Eg2i2clzUhC4yr1OaUSQ0n4AvcZIjPVc1YLH6pjgNVPlbVPdKe9JHe4oihei
U1sdnSzjR8/IsjX0ur6BLJNBJnwBet2ob1TI68TlnpWmnVxiBU1LFOG0DqHsBM5U4vUm2DTwtdg4
/v1CoLpxTJyCMJb4KoR0j3pDauvKGBgLhrFFsK3+uzBljNcbcuzQsgKYvP5qz+gnMzs8cqkkNzc1
94q58zEqOAmAckOAqQ1xwuQ+nFDoLEGWbnmZvai+GMuXoiV0AP8qpsuU27ZPJ+3qtEl3H+MQEbI/
3UcbeY1wPom8iO+hbbPYhu2zSQjm3oCFE2tpEP1hYIA+okhIV/Yk1G4UzXwqZX0bDM29CtYmqtsS
lWIeq4axwNTQOiYzueNGTExgV35pft1csiw9VkRuPrtmtu6Aw5yTLo2RzOT7ph+GK9CBYWfV2cfM
eC2czOJWGC1yLWxUt7lSP0UVV3jGTe7ppCxfZyJ31sCKXB4LYR+i2Os3hbnFLMOkz41sWHmquZc1
KUyWpHErRXnouEZehUPospN2xsEBkKHrsHwaQAEnv2M65DnlE2CZ8omlbJCPfho0tt7sU6Hcu8e9
tLV6MYDHLhk+hmN+kImzrhrTAx8U1+RkgTMBX2HtHaawW1lV7QZHtXGsrfxnttP4lPb7RLfLh9as
iSIeIPerCYa6b9dHyrXHYhzNrWq5fSDosWqTQ3z1li/OYP2alTltYtZSbaOFD3NVaw/G8iVTUgSZ
Yb+ktAYBPCJ1a2Nd3czUYfbEJglX53j7++ueO9G8DgJ3D8ixTdVidWwEKA5gvTaRPpnv0eKL4oJq
7cR7oR4dZ1CPwotGUpptwutSf2PpXCIZpsmLDQ3qUhkmmqiigKfstAHUommPs5ppSEXYup715BRS
u2xMT7RWkPYWFAIK7W0zC+vqQ/dgRhyaW6fU2dt3k/lKLK/PfKzYk3jg3qxJ+3ZZmHJr5eYD+GQH
mV7KOG+QBHasxrpv6A3T6RwrvzsDT6MfYOrJkq2QBPfNeJj0tr8aCf8Bks8bG4Z2O5qT9tHRzaZz
e61sStkRNgeJoy2be/QBdRhB1nG14qjaNLr3jUBENAnWe3N+0bOSFHJYRJwzgjwCC1WO15oHo6LM
hioRIr6z3jvVtw/SY84VFZlDhVSOYLXZaVTkosVrBJAuhKV6vtZWvydP013iYsaHtkpAlERd8mAR
r5NVLlFVYGU+41luOLjDN2Iy0eNkaA55fn+jsqVMG+VDFjrjqztzjXAD7VPi/1jpCvc2+Z17g+7n
raJUY8CXAmqxUerdI0uJZ5NYuwy4XWjY80kgqr6Xqb3PTNJAS/0iWhL2HARiASnX9L59TjEh7YmB
nopouj1oCA4V/DZOHUjXZlffpmGsD1o4oGmKDZZDDICO1thU783SlPmsuxVCyrlIppubMcXgjxx3
ypusS5GoXdu20THRG8B8VvMrDi3rorGh22Ruw4AbetdLmLjNIyX5PUq06tShW9tWYZ2Rat7kO4WG
bBX2jK0niJ3JSEmaMzNRdZlsHCst9sDLnjMzfIy8Jt2JnmQksoHt9yQxd3hZ1IrUU4Kgq5xRjxk2
LESHLxdQzXvkj5c2dB48R4lVPLDjiFSS7QGsGgFUnISgvJTGceOY83TxBnsNeHbYxp33jXT7qRBd
uq3n3EGPOIDWTNmQKnEb/fmtqGhdHeAem3EgDMoCG7duFHubham56rgXt+TvvetqTF74jatG6g8V
oM8HMMhvZig/y1D/SPrplRcogWkY6ozjrTN8RwLxJKsxmY9X0qn8F6fo1rE/2r8mCCdcOVyaqmRa
HhW9/4jbdzNbgHl7WQFdJ3JQN8kpNr35TD0SbwcvYbU9DB/QSuZjE9qA/nMBv2YgJrwYDVZlONz4
HrV0BlUTl2KXaxGLVwPPW0YhVetoydrRoS9ieFFwGujI9+nJaD+q0p7JbdbRtZl6cYKxne/KRfmV
xQDy/d4et+Bsi7M9+N2uop61WaHhsWe/IuI1vXsTkNBarFVWjTt8GYepGK+tN4z8spcdMjK+/Q5I
cfSJlPa1haO1r3rvPOlyePah4ExLQkET6ahbdIsC9dSkaXtMCZyislbxTZnPMpLF3h4RHride0GC
NK4m8hEPlVeg0O0Ta6OsIPMZIloLhJfRS9MwKo98poQE3ngFZ4UXvrm0p4HuZmD+TJOIAvbxG7wi
nJ3DYJ2ziuZxIIqSCq2xApMszUDU9cmSKQhNDaVOGR48JGYXRMNPcd0aTDNp1vsyHzewpcpN5NmL
FMRqOFhYGXjxvWlCeVHIBdgfFWJD+jWKsrjX0byg4axcK1uJnI/zZCQPhL6nD7137WreAJvRMOgY
QVKNRu6o9OfykLCvFDnjGmFP14qsyY2a3RN7iq3gGz4nxucEWe+aVdpnrzvttpvcCCK8S1DdPHnb
PE5+q7zTj0U3HXJIp1XOALgDNj/6UOYiB9K6HlXkPZXFwY+GozU8DqqYWHDbDvTTg1TV5+ygAvXU
L6g5zDBq49tMTYHuiBlmmqKB7JLO5P/4oGd5dQLDALceSlZgshM7g6tcJnxdugEuRXC4as6E7T0U
Uv/udI1sn4lFfsfAUk3+NbfR8omYixF5HKHZRKkywSbih0EOyK6eaVHsvaRkAgWhg9xqYCSSdR0R
Lx3Jwl4C/Vcak/bM6GmVwsCD5WnnaATkojnI2hPzsw4dMNPcxfXIZ4/ym8mI7SZs1gg7Bc7Up/u2
pB6lZ7+2LSkXDg8QAbjGdqaN3mvKcra10740avqp+16d/dhWZ+hY/JupbavKCaHa4TjPKO/hak7R
JrZhHXmGs09yIqcLx7oPkKIpl5udTeI4m6iK67OvzeuMf/DSZu+2XxCgHkJd0bMndgYKqcw0PTRj
x5wgbW08f6SuppZrBZIhHSjWS2RUpzAK272y+4gPHvnolT392LnmPs6i9h41CXvEIIGKRb669m0S
gexP4hU7Lhu+OaHBDDIORTYaB5d0ScVw82jdI33WzyLvN9LuP8yBwVPpwYWrvjnICbryAOUUQn3C
XiW+vCJpwXmBp8syyuvnh9k7pN17PPYO2wqvWCctBQmZ8pt8WnJcB0z6ve6DAO6x7Ge0x0pHVgEG
hok4V3hdtVeO8xXSX3XA/L3NHOqTOfzj5VIeKihZ+Gcz4hcNPdDNumWsT79dhfGrZb/pAtGEObBJ
6x28wNgNbEZ4EMMphupr4aCAmDNFz9ogiNIYczSCJOpyJIQutcBiMoNkvtGELVIOYNMSvSHG3wCI
fHEa7bZGR2RkG7tMQ+abNDhGTqxi0uYkd5nSRiqQXjm7xnVSsO4OtbPv1cbRKJxns1Terqs63tvc
2/pjjDfDqoozAcvPrD/JLLNT6IQR7Z+VyHPnhXeAaqS4lPwgHhosIJZbLY71APpTeuv+ED/GPN28
5MhdGNoGWOjVTgP4cKgd+eoxUtqNJgpNAMHso9BlmN1ySVO4lzNKShkmPFu5UGdCZl6Gzn4y06R7
sMfhZKnowtn/y2xnkjPm5ECAnaPy9Nwu7gSjZZibLTvuTGoGD0zAq7pNI7I/7fKLY1bb1BFui3xw
qj1N/VkyVDgOFCzInlm6mdbMOGmNZ6BBvk0EGFf2osUhh1XnfZ6YL7UNpBWegWE9JeTVeuVXg7xv
JjbZKpCy2AnXuzGMLslMu75yhoPIo6d8JM+7NUCuyxYYjE+lGNLqrIxJssEHlRnNZ1BQ6scdPkpI
70hqi+7iR9+RBPnmEo+7K2J95c9mth1zTAgJAxBgatAjaDIn3jJ0/S4rhMkna5NE9bjIEyrp+KXp
Q3rbisd1+W0ckXor27OPs575ZPidmIWA27rldjdQ5gD6Gx1/o8+WWsNu+BpBeROXAdzJtTXSuuYE
HElxgNW4g7SHUsmYm7WRYKEsO2lsRpddY8zeKYAVP1H01ZeGmuoElRyNj70J8TIEdnqvk7oMfDfy
Vxa987p1ePPVBK1h0lJ3O7bD3aj5BiN3indirn41HY4HlCiClDz15LEzW49VAzDM7eWaAM7vAadD
zkDkaOskFTgEsER+1RCF+TwS97dmqB1vi1486I6Tb0YdbZBDPxjEDvoLr3sJQ1SpFF+gtwe5y+qS
OdPIteF9DaDROY5iULvDnyojKzKtEV6w6aD3TnwCH+doXCkjWUSlmMh7QpM5BLwy1ekAln6WYXGc
biovllv9KEc0NckMIRt3KLNURsqIL8ZVYSJ6ytDFt1UX1BzFK2Ux7CtqUmmM+S0cHN5jpgT0bx9a
bFW7Lvpunag5axqsPpF749rWh4OZDL87w6mWLY++n55Mac7r3pFjEHeMe72c7aKgAY/YPbnjII/9
OLAsbSUlYaz/0s2i23jSaoMwfKy7GjakGfUMIni7/SHU2Ov1ZPx53XmMs3bvifpTN1tsRZXmB2Y/
8+RP8m5rnBWMDXiBhta4uguhXfxBh0BeXt58SCu52IUrvt1QO/jWs5/K9gYQ170zuPs9clCdI1wD
pOw8gra393m0sBnCnh3kmD3H9XjrcQGs3T52dqpV7p6pWIRLp/ydZ+a9V8n02AlqoPLFa4DLO0As
VhCg0Wmk4slNGnkuyZpinCJ/22UZuOlNpcZMCAfvfrts0L2OHOSQVhC6nWAxzHPJW8LYzi8wQ1iO
pjM5coy92eSvWVh5J8PRxA7YVRyYzYzy0uAl+esX/F9ZJ++y4J9/d0P+sxny//zP3JW7b3n9LL7b
f/+j/n80Vi7MrP/eWHmammia/98gmP9rrvT0f5iLgZI7V/cwuNpABf7TXen4/+AYIOjF9yxE3O7i
3/4vd6Vt8Z8YS5D04mCj9Bbuy3+5Ky3/H0Cv/hqOwSfRvP+v3JX/6rolBsa1PBesymLYhKmh8/f8
M7UhSqhwcoZze0DQ7rkoKn8z2yoMYjftN//0utz+09f9L8g+vvF/MXIufxuQGhdiHcYtj1fj34yc
E2JFCkEbGySMcrVyk3neJKzOdmFvmnvQyqgpnNzWrqqbWWlzKh0qizRV1zUKZvxxcvenunxHeak9
9GGYups07MINJirj8B/Uncdy7EqWZf+lxok0ODQGNQnBUGRE8AbV5QR2FaEcwgG4Q3x9rXjZbZ1Z
XdbdNezpffbIIAnhZ5+916aKb6S8kSP5E8003VeFkVWtgATSo5FAieaxJqcGE6rVvyN+eTl+/szg
uaFMb1dN7puK5tZmOZh7Hwgx5Y/ez1kQc0QcnnE0UesiVGwdR9EB6R7o5MYQY1C+6opnbdP8Zcw2
zr6dlohEFaDhhszBiveF897mhfdH5Hm660fcizzimkNhD96BYY+DGujmYgtPEW9IxoE/zjEFdVXY
v3ecOlYu9Qfb2FHISwhcdsGbuJQvbHKaj75R1o6ekupSlVS8EeaJh2eKRZZv4JltEhayvQ2wwze1
jsihx011sKBf4m4oUOT2br3QiJkLa76BIU//TIXfnKjyRp6ps0Z8w6rR4/yo6ijfFNosPziL18d6
cvy3uGO/wU9JcmByDbjHyd9i1ogvxuvESzRb3lOP1ZtYQOPVT7INAWPaUHuKAt5ValKMGvjl/8BR
rY9hqwYKU+Ya8xAksOKeAMh/CxFWJGZF95DqIIS/7dj4eoqM3Cl+q+LkVbyXnT4Up5LKHKbvoN+W
TZMiU06ehP+YOOIj7tBILT9h9KMet3h2Crs/uRHccpfNlQ99XQrafuvli8pva8S1PhLFS/LhPEIP
b2kKcPoPci7WruJQwGtrMu+1jyy5NqXxf2VBXx/aEpEJA5+Ln2J0NeneuXQ5NhdCfFmcZI7aBoUZ
lY34ar183jqUPdBNF1fNRoWVPqVxKXCGEVU6NMa2DpylhpdBe/5jZBG52FQkebccAeyzZHe1ZUcM
h70O6WFqEs562mbPRzaP532pCoUCmJDScoxJThkFjUhqIJk/Aj/0zV5L7pDIoAr3w5z1Wy/osPZY
UU58gdyBejcd1gE4AiR1mwm8Mptxb4+9CaO1znt0g2XS9d62cpIoIXFIRRncRjH/PS1AXD9Y45hN
qlqm9b5iB5XkY0Gj4t13nYJw3owzWjsNke2NpEKHDTky83uu2rE9lJ012hs8Xf46aLz8/ucl9GeQ
/AZd2x+e1/tXC0iYBxnEGT8DKj6vicqK5zA08gQXFrN0U7vsS3xqNTO/wtRY5/imwtleGKms5jlR
2hxtjzLiLCjnNcK7d62bvjv3gc53/tTQO9fX7JKa3obYXoYMrpX/IYeFkUPxfGrU4D2FZg4PQVUV
OwShnOIUSDMj9qRrVunxTzpqdw2qKn6aRn/Z+qRNnzNhqbfeWsaT1dtcvosLJX9iBjrD0y2o2aJx
dGrAQK/sQqhnEO/T+wzhnywHTSuvCUU+d5M+rpOYjnZ2BBNHegQ1ooKRsuqt7zrOF9rB+Bj1MR2p
MphOiZ68Y2nAurpt+V5wmrgKYZzXOrLw/WIGUetCmGhrzQoBMB4nZs8sGR6itCgPuGE4wE6W+yrL
nCwqpUw46ub0jPmrfWw4qWwsu5xPqSuTPfVYOVd7n2IMkC5nN5jwzWeklX4KykyR/7LhYFilSTaC
zrtrDNj+aUrs4g1HLAuHLKfcs9HNq8u78Gjwyj4OjUH5dH0fNNzQkKPjAkja3t0G2f16Hq3wLWxa
72Hi/zsCzKbIe3CiU+In4PN5k7AZx7GwyuxlOFMgPGMp7IPiEHk5dOyoGHC3odxeHeTnz7ER8bkA
aUv+sccaZxVG7f2FWot49gLqSjthIckmzCNd4mYrejVm1iVOvy6zkamzLaX4bIFzPEQyb9sHC4/o
AyUJZiuc1D+YMBufIXD3FICUapNZcXr06DJep3QF7SiajP/EbkBGkw52mOVCevupNME+lcgppE/b
X7luugfdstkMeNjlYJmn6MQqitqjtAl/0jGxsO2j/l13RHCYQjcRZTKEOTBYJprzXGEt4lLowPnG
RYZflJrzctVbijeJEzY1C0wOHjiPI4l/hTzDyumygY53lg+tMxcfLUyDPwXGg9fFo8IGEvIQrzyT
Mh/0yg312ixqYK84++9WW/lPbgJVgQW7cLcaXWHbk9EjA1NkV1MvnNF9L7pb0DIn+NVUSfyN52fu
bupAJ1vuyBp1YCG6TInwfNCF7p7TpMV413QyJnGoJesVlXGdquZLGba5JUtYzavIcTaS+/qBh5fm
lnOdASl7oGAaFQ+1j6WlQ/Byvwx99RbpGd5jNFakC0kYpid2pv1lnnKxK5vYP2dJzECRLt87qjVw
rqkpfR4oITpmrWV+1Er1O6eSzkHhed9Xo+viEO3xJ5syvafGI6acDvuZZyXxUywLnEMjciwvSN/e
ucuk3nMP5YglK/eQYw2PRZC0x0K4427JY/0RsXZGUMOJQumcdZqczH5zJEuYqlLxSQmMrZ1lJ+82
b5p1Wbk18ZI40yeqq9yrVfXWllYbbLq5haJaOnhc+UtF0UtamIg901hSZbRMKxv09wA2x0fx7o30
Tp60p9e8RX5aJ6QktpHOmLxzgmJ4dUXLg0JXbbGLx7x7DvzB2lKagsYQSRSkmGXExvHdapfOMctE
UH3hsYiagD0DpbdnituAH2ZVNy0ANoP0mNBSriRdoMbE+fsYgOpdFbTweA820M1LzsaYFYFLp2sx
wp62Sk3QOS0fyNTUq9o45RuJlOtgfLyoNOH8rpYmxRQ0hu1bXKL0yfEu58e+Oz/HRertwqRyCAA6
OfcVt/KmCzLGbU86OwsvwFsdjpw8JGuKr1TMepNhsgLSX8YB6llcv0edcrBp1/KJEb46Z6WsnuwC
CzvRb5fAVCjDAyUomLabxc3+hI3lRo80VNxtqaHmgMPKidQlbGX2zH56c/rZz9d+UaZnnLQdYU4p
xBb5xz6GXi9/1TDFuRWdpGg3koYH2oySDvU01sJ7B0fAvq51afNm4++tKQJJ5X5QGgqHZ2XWzzGK
2Mb2qfUjAfL9FLY5GbmJ5VWwrTACVtAitgG/5t2Uekm3kk1YHgvf7k71YNUvBfInjSa5wKbqDues
WpZvoo7Vrf3rzdWMuJdU3se3hNTl1aHv9g+v+xGuCLXAxNCbO6SFNTVLLkSwKHHJlqiZpF4sHLX2
UZG32B/zX3HB8mI7arxuPMqsR5Nra8PCjV7UEfeJHr3qW8tK+eqOPjnrYnI3rAO6VzVWzmtJ8cMf
Z7BzMNGTSr9blJf9ZLnprXvHI2Iw4Vh5E7XMbs2Y+W9K1eyasa34X46n430mRx4TY8gv2Wcbd+6K
mANxiZZndQk6TVJHF1r9eKllvWvvp8BO+EbBLMmLzfP70AJ4SkXiHGqHZBfnhPjQ5WVxs3wEZon0
+jP3g/Y5gI9z8YbM+qWDYMoeMt+hgGNYYFQh9SzbulIp4c3aUqt6FvQfzZO/Fqakqbxw+vqpcvtq
zfqxeBKeXz+PdpagKFrSfXSxSr6oScqrqKgNAo3TgiPpcrkTzeAd0dLyfdwNw867r2BZkowsghEM
FfXD50pyr8hREqesFJnYCZT6jlswOOVBVj0rMAI3YOTi5icZWpUg1NuGdrxPVdSlvDE4nq4nFVXX
eXKm7zn7r58hYzKrzHn4Y/KgO0ZgkzdKUACyZCZ5wwYLld2bbEJZha5vLkWTClTA4DwoImsEcyt5
xORDCioih4/lytq4rUUWZEGkR/bIcsS1PkfF1ZY/PbBSSEhMoGtZVJT4q1775lP6jbp357LqjZbO
flQ6ysC9Tg3ymewWcvKtmbbg+2KbRPqoIcy49T2HhzVY3nw10A8ofDsrVn7uZZ8R653poeulfyid
YUjWXhYKolIMJp8KE+tWVgIDs1W0Q751cx8vP8eaPDhJ1x+3gyV+ICTpPcau7Nwrcpk9jeZ7H0v6
haD3uMen830yo7e15+FTx8WznusXiGjDjrmvxfUc1WfqFVvs/ondnue+tJCvKyodsja4xspPn/p8
id46MQ78BfviWFaJvy0rbDP3lSVhgZB9UNdkjyonjq28mFPfJILHOGSF7PgDIpwSrKFsV6WwAjz6
Crv0uzu6XDAtCbkhMFRTkA2/zLK5Uq2W7EgOZ5+IX2wqyVBerKmLm3UzaIGhJqhwbLrF0aoMIXta
EZIjJxDyKnG0ZIecdU65irh4rZ3ufdbtOfXsrGUxoWOImZvopvrA2tWj7p94d1VUtHVzf8sSwDPr
uiuA/NN/Qu6dbRtwxN4ZyZxYrrO8BQzLwy5vBA5bykR3buPKfUn89CvhNkiw8sVUoSRjkD3aKg5v
UdmX1f1T9dm2K+u2W9e0CVBCFjfit6/KbloXCwY73LtacwV7rN4H1xseOelwdxOhIGA3mrZ7nTJe
QmAEFr2q8rB8mgYomGuu/egq52Ymc9CFmMQ4HvDley+19DH02xYPk7ENgUvVMLLE0xgdAvTbYNuK
vOgf+pG/+9Zrg+Wgo6L67jlhEdDbOjoGaPLkupjKojgYV4zG1jU2Tv8drpB/6bjNfiem4JP7y1R/
URPZ5aCABja0ERaVh3bAP01DEi5rlMSc2jY9ZcPZTcCqkDMbPbnJNfPiWrh5cJFU9n40All0gxVs
ZkQIipYIY+N+2mK2r8xs3s4u7fbNaa0Qngt0uPg+zPvQrb65kRa/MaHobdcS3zYRdThRQH4gy/2M
JSiv1kuUZNG5zDFngN0I+mtlOd4xiYEcIFXd2zdQcgiq25T84Ra4syVEFN9CKoLdtT3FoQKcYuHN
L8PUPlQpOXOq1GrrY8iymeHbCW4uvXIvZW0NH1zW+tzyUR6KDCQN7hXW8e6i0LvNvZEsx7UWu2Py
HEUMoKsgKxV2o0idjMyKI9Vvw2uO1/K3gzPmcSzovyLUz+JE9QO/eJf0DX+2T6iDRm7dyO6JIQbF
b+NP5ugA2Dy6vverxLi8wkol7rp1g5fGpEdtEptmlqFFIOd4tO64I1Ei8HR90ubLMspX3pW5yHsq
wyo/o23Qx2w7fvOzw2O0jSNS7IpNxzHlzUQKYiLwqIeunleBdupfadkSqB9n6g7qVuxyOF9HWbve
idBQTeHQ0t+8qsJ+L33nEUvz8MfPHB7drhX8SJrOB13IoNnZoc2jbkr9p2bUc7fCxsTLo2B824eL
xyDpqOS+GnCtC0+X+CI5v37EoQ39RriTRaxPWJt5KoZzy/GfhHUc+KCOM1grgdYfk6OwT3itnpc1
6XLS+FAWymYzpkHJfwzGfa47vlWEPSCMSNCRsanxStl0OU8ssA6zixMbQbHq5geSLOObMkIelDOb
twUu1mOHVHPEneVREBYOLFjnMZm+2aCXLmhSBEoyt4qOdIaJI7cOaxLpeUza5PUWgpi4QEXqr60+
zA9xWONIkIEPdY4+GML0aueFStxmUWWHkV67Fwhj5aEQlNdNwdJe2CONGU/5hqNV75CiLDz53mKZ
fYomI7bL/RK1hehOwnKz11FZRb8pEVUgSKZeS2ZhATOT5NiZCy8Jo7Weh/aHgVd943S3nJY4N9+7
YZZ/YktRKEl3HgdFSjwbNmZNWPyZIPWk69yZ650gL/LOxvQrYo58W1oIKbaIp23BCn1T5Dw4pLfY
e8ejqwergnVJxhkAwUBX+B6cAUyHdCyTZ7RimwicTjd2UYO4klm/WSIbs/bCCW+OA++AEuYCOkgl
v2u0ioERLuvTb/4cFFeKk/yTK7QPY41tcjR21lVHjX5VVjjB3E/Mm6WAxLcynA8MMd66rnpOHwtH
OnrfOrmVXSVeXc8vgLhkOBpLCitZp1GK1b9XDjXAbsbLRmK/2uAW6d7tsMdea9lOecHAb54ozal/
OoMYT54u+nLju4HD+qm2LgXtc9d4GX1Og111bpsmoNyJU4+xg2wrwgHXGcoAlr8KBwN6yamjnfLo
stdaiXvmcUmc8CHIdfWcJBbu1LQCPi9q5z1YmvAsOMScOEzKfRhgoi8wIU4zCAQMfRnkO+rQvclw
pQVFeqx7z/mISy+9NF396fdGMdZP+U54APFmJJdb1w8wA5IpudE2zY75zj6mXSv+BTTO/yqlNM8T
yuIFua3ZssQc9l0XpIipfhbgLwvkvk3RB1d92sZ73ah7sHFKcwwtDqAiidTtrS0eituMfdopjrvy
7DVB82CVRCIL2QMPTkQzPeJCrjYVUNbf0pftZXabEtt/x7/ZbfAwYpk5xMJyXgKehm+MpViNFUB8
DHcme3Sie9oTTFrJs35syW4vjbdvHJeUn2uGr5qt+ANfsTvywidXQ99ivHZblovDXLaPc8dO2W26
+bkHU7W1QhM8xVNQYhFbcu9BZKPzDXhkfyn9egFrgMVonSU6/Jk3bXNI5yIJeUCPbPxnR5DqGyKj
XOIanji1nmCeoSP7sFiB3vSlox6acCTxYZRNRFCH5Ol8wHRTlx7meNHYwhJSj4rT6LZxWTbPY2fI
X7BhsGELH0cs3LyPCXWh2zzTwIi9cu4asx4Tx1tlXSyheTS0UeAsXgjEK+NEZ7+HyOj6BoenDIVa
tXOUE1wnwH8WiUigcGDrWbdz4/DqqoOfNEGJdSWgVRUdNV1BLlvmdz1L2vB8wC8BfJBvJbPcbqDG
fic5ybzYfeRdmOsxKLY9bR0riHX2a58h4q/HqUx+2XmC7IANvpfrFMLAbYroKi7navptLXoZCIdV
yVnOS0yNfWO9D5kjNjK2cP9L5X30pi/OavLrLV2D0S/jCkkwBPsYbXcc7DDhoF4Zm4wTHzoLk40i
1Y1uF9rLMVjm4WdOKOEmh0Q+aHciDmk7VJgNbZsd5dCKzbjQXg8nctqWmeMGq8hN653kWPjDylqX
OG+jN7abeu+zDDrYkLkNHS/H+GHwLc2AgAqwAmrExX2P71Zru47TX5RRahIJuYdiOvb+M4luF+vF
rF8NKJMzfSLmlPQpBOL2vqEAdN5OfJF2PnttV/+yR0BbHbGnN42b/+ne5kdsY8nwFoGRHL4nsg3o
M9c23ATeFd+IH2UP3ZhgKzcNlmZ3Gd8bHojHeLk3isFyxuvh9Il4JgzoPbOucoFSztk27OPlgpfR
gdw2NmeYyHkOdZi22LCMq+9NOROL8LzqiXp7Kwf4wVxyNzryAu7vAdG7EULpstoPcRAdO0Owg+Nf
AQzGCr6bti02BlvDnzEgC40rTtQHUg7zjS5Lquo97Abcf3yNL4TpYhtT2XAgfsz5XvqJ4+5twlV0
mo/CehIA/X9hFOh/th3h2sWEwU5no/uLS7z7oMmi3pW6Tm6zjuLoTMm8AwquHw9FEfCwqE3BgYAQ
9nPiT+D3RBpsAsStK0R78vBYfGljZBxckwpon+fMTMU+HGoOQlN0l0uiCDhRBL30EsfanMbQCzcj
LNcXHr1sLKqknEjn42ScNthFibRxkMHCu1BgfCkSHnakgJvylU1u/8JvMtfrNGvhLyh8tmRaobgN
TzURJkokEpi0ImyqNUd4K3miiDPSh4yuezoau4AkrzO9TRFUkTDsQzxusptXXpeWH1QJlo9k3NRz
pXR4FX5OEq7mIf3bLpLq0cGq++zMeYFrx8E41g0i3DVOOl5yo4onHl3Npg108c0YrHipjquXUIf+
d/ahiUMgr/Ju+GW9fSCXYNtQI38iP93+hEKi11MEYigM7eq9XXwWwENz3wLj8+oLKrDH1Le3i4Gr
SANp+6Pig1eQw8nyKArDaJfx+62WXX2lW9F5EU0Klk8U9sME6+wiBsKRiZvCFquJJ8/Z7DzIdpaQ
EQdGgZSeabxm/pi8zg0lstai7ItMbLCC7pxdQUUnF+37kG/auLnJrr/bycHF4Y72fej4AxPiWjbV
QBLWg7Ckw9z+AWaWjRlRgb1fy/hE6aY8tnAQYEF44qc0uj9x3mFUMAFAtGC2V22gumuXJDlget/Z
z57j7Uiie1uAjPORrP42suaBLFIY6nfYURNpST1smaZksYn9Gj1vDGkFXKJleAnwzt6ikOAxG4cE
wJSAwVbH1sjYCZOSkczBZmqPxTUbkuY7EsJ8kmxkmIdlMWH+nyLGiJmKSrYamIoTdU/Bd5l77T1t
P/t1kuKZmuV9dV30/BFUBvQqmD7aoXVPeec5x86d1DOFwJh1LaqFb67d5ZtQWMFX3BbOKUdFOqPL
e2dAIPJYG4hOeME4YAeNXX5Fw0Bot4rjEwp68p5gxceFVeVVs5bzpH6RGKveFa9YEF+t1XEzGN4w
hZ7F3hoYFLdox9l3ZjJ1nMu8fsj6zHuuq7F/bSRVOI6S8Qtvo+KrGoTYJZMLW63gyZByC6yGcnI+
dFsER8UYzuKbgvlbriaCxrxn0uChpYHcWgvIPc9thzt01WjbP1I9WOZrJu7+RTt59GRNctjHiYH1
0GTx2bLr+tT5lbvDtT6xNUEYF638g77OydWSrCV4IrvYeoJsl1CsufEr/4DI3jkrgExQXryx/lW7
qCopg8KPNjQ47ixcYCfbscTFx/L+R8FKP+dtSk4Bt/h05QQe/NaBco6JpwWTm6JTmV+kQyZAeePX
PbeA0VegtGvb1da+xbRI1DhGmF3bcvR++zxh93njE6Mf+vhFuUbsRJGyXs2qKV/3Q6OfLG7Az4wu
rQN2TU16XcxHwTkG0gtOtWuacXnyGORgQal2QI44Ur+RN8MHP7OjB2fq+FntWXwbWRwQm5q6y9/c
KhNz6hEvBkmICEjHG+hRnFh8U5qD69T6sgNlfzeVP+9NM42XRTvFe4uU+NGA8mL1MPJUYtM9F4cx
UA21so5uD+OMNDUCT94GceW+9rp2LtjmIJegGmHVKONNO+D0W3V16/50OfI9Io02p8JR5e+/OdMw
pl2ZcVvL2L/Cmk5PUVePF8MO+DVCCX3wQaEAKqFP9c9ownKd5h727kilrw2VrISxx5SoEa/ARC9/
MEA2Zw6kNYA6zjkha2FruDUeSYw9KwBpMEv61McOufMJtB6rnh+6zUNC5uRiEf/aClL8Z5W4Ps72
oLhVuchuga7MF+bmCTpHSY6oped0nU+tfG689AkbafCdb+CTiTRU6g699W3B8TZuwi4mUBrFHvu1
PjvbFZWvi9fQ+daM1VPHInkzCWKF4UCL54rNrnXo9dTdpjqDkdPI+qBRDaE347tEpRkYokf3+9+G
uqzSXoQ5R3wDr1NZBEkjCd/OwtVCZfX0hqQOYg5bgVyFugpw5uFM/+6lIcsyyyWzPSOF5grHX9OD
nVzl9uhf/c7Wt2mEjsbKiAC11qZc/22gJDnKXJntp9TV1yLJ3RcrmCFeu2nx9Zel6L/lSft/M5z9
/4bzxyP1T+6qe7HA/6gBuNvm/v3fXpeff8r8P7vO/vqf/oH0D92/U9ftRZ4bYvn6h9/M9/9OaIoS
KA8VmyqgALPX//Sb+X/3+YcwpgkjRGsI/8lvFv5dRA7/xKriH4az/w7N/3/3m2EPvZcb0jCKC+w/
1zf9r4vDZt/2hbm23Nas01/G+7XyT7+R/8pv9q+1AXe3GQtVL+ST+3Sa+ncf3z9729zBxGFBhmHv
glbmQU0whEkBd/a8quMYYMtUt0FH+HKy3siEkky3EDJI9AG6Ef+XLpZ7mc4/LHGH3//+b//4LAwe
tCgIzg0co/71s6CeVYB47WKf3ElVjbtKHEDUKBog+tzuV1yn165X+er//CsI/voZ//X7/uW4o8Qh
sv+LjpBmIv2tFl3tvPJeWd8kOsAYUHZxiM+DWhGgy+wG51uqexuUdJp4e+aSNLw5YgnnPQQNe6yR
kVi8od1L/xdB7Ln6WOogby4CT7t4n/gh6EUOpYc2pzi27bvQtuJvZs7s+khcMPphoGi5j1VKmOvB
dTWoowYBczwBXzVvNoN6slokG9kTgheDnB9ClWAEnYmFcEwhXmBiEgi7JWHJsO20BKTfGNEcK3N/
S+YBSJSdME0M71d0U7WOB4njLAx6CBxWbtPmFmFgIfrVCmnWqV1l1nmhtxkEUm+DDZVeN7Hx9Ox8
B114BjtjE6m7i5S6B7ws6mHbhLSM0WEzHEKbOkVOx0qeVU0OBBK7AdvfaidOyJ1pk284uLVXlfL2
weM0lmptx26x7JXXN9mWGCazw5TNESD4SBekr6uCXYozGZSooSwnbCepsubnRpj5R2jd4e/ssN3i
5kB6mL5BYcO9J0uT/tSx1ZsnNRf2vFvcsY63A9detBajqCIolZFKDiixyH9+rifMZjoeXpK40d+4
ZNn8przbvbXgXYGTIkc3XWl6yb8D2GzdCxOR/iTG6CQ7LoC4PhRILd6DN+HDWrMDme2HtLJA2UZN
F4l1Oxqf8AXsBF6wpb0E3RNAmInERDQzOLpejszDSR8WIG+/2fzkTKz7myTw4264KLB2WJH9mDjl
wPm+gQsP6LPInVWv+6aFBV/Un24oHfjJfnMnpI0RMHgNWwcPd1jabE/zJul5I8sRTgCXNQf+GVxf
JcsOA5szgLDEnggmiMVgZ2OomceTCUJjPTi4UmFPZGUzvHfo891m6gHdbU0wAB5cTb5tvBtwqgUz
QT01G/aB5s7QJXyM+ktAoTgA702olaflyrLW+NrjV0QoV96m+wC5yQsnerErZwSCR9o/9u1JnY1m
28eQHrQJea7cdzBqSqd/hzjlZBRiSC95Jp9bdYdw8nxMgqlbBte0cHArGSbj4MYkW3WPfN654uJE
tXu2chi4D55prBpPLyrTmCb89vEcjhXIBXqe18JaOhojSAtVW03Zcr6+pxnyjew8la67zgMiLxn2
IUZ1cU/wZkgHVDrmia0VcHzaeKD3iLhQaNHDJo4lHBAzk4wt/D4+k6ZInxdPJ+HBoldhOhq3Te0X
bbVBu7OTuBoRHTMvI8/T1TeP85xcqyolasFJywXP6nNrg6gkLsdtb+k/sV0RGVAcfy6J8n2YW3jB
rE02mfkTa4pWD6NH+GnqvMz5WGIK47e9q2CXNcQQwi3jQfadjMXIlJHEHZDmOmhhFYVMS/uBIssJ
egy3y7ksanWUrEptXg+1fcXCg5xYNCIlPjNPVIZWDTlcmWMGqNC0ZTqfsihg34f/eLzpaJxdkIFs
sd/LrqXEA3PrfC3vgmi8FFGGpn8XTBm2wh9DzFoNWyIG2E02wlneWAiegPbt0e42VeICorcAOzpr
1OUuvfLpg2pfNjNE2lK4VbLuhv7Da6CTYzF1NpYMBN91qD8QbmJE2wkY0nmcGuc1VHXv7ihTr31Q
aHcZnARe47ExllSi2I/YYuaO+E0c5wc6LgZBgqAFryir0UKaKH3zTcWeBQWRqhobBGiV1RuSfjbo
pb+WA/lfRuduYB13zU3ghKfSteFiK4UNeOvCeLEO45TUgEtgeQ5R4DpvIguz5JGwt/o0Y+tFO+2A
bj25zkSSJMD1OUbkvktbWtFZCeDEPfzF9BGi1BA85HZLpgygXNsdG29odh6Pdaqz53LGcyObZVl3
dRclCNbI7Qd4ADUuycVq7jZY0Pm6I+O5WYSC38WqPt4aUd/9UMRax/XcLz19hVIs9hkTwUIQNCT3
JbdWNITOrrH4k/9MZG0vGFSM/c5Fa0AVM3GB3pk7IvQBS6o348dkvxoFeOhaqEXIS0y7rQB4zqyz
sTxUlIdUBDhpvCbWxbOahylnViryT7QlJ35q4dJXh6odo/6NQT7+Edsjbpo6DqtHuldMcwFZMM5b
xaQ7wLzN4mg6oGYK3tM8XdMNUjBKN+o8jnPDbXNJbbIGa8tY/oW3Xh9T10Gx0kNY9xU0zGQME24Q
xjdy3QIAdZEh9uKIDsyn4ol+x+tQSqoJHKWrIM5coLSmcumKqWZDCQ1WH5zb6DfET72sQ63OQqft
nwg4RG8ydQO8uCqyKSspa7xSFMxKECBEgng+tx34fVIWUM/q0IOj3kmMCSunCbsvkdEyu2ElfLfn
GjxAj2hLvtongSG6rOGAJ5tpmPvhLq0uCYpfPozrOIs6tdZpxZlkGsgPI97ppGGbjB1Rx6tQtiDO
OjNGH2Sn7fcgCdtPY0vKIHB6Y4pmogNsXXLs+RECDeswm0KkWbU89sHs8/dj0VMqj2V6z/PuiR/D
Hvej4Y92y3wzsYuc2sidrsaJGZsOKXHqkA6MuKsrvZrbxF8g55LqwaHLKgqfw0akHagau+sdiFkk
TjJ7BplPlA73YDUHFcbhJJ97VKgyLUiKR3GiIarPlkTw30zw6+HKW0sAQSaJQx03xxiLrwfAx+9B
/fi+UlmDnc/J2SGtCvCLY/Q02rZ2oi1HsE4/s/gHlF5izWy9ddgtd/N9pzmnt99SYtsVpUAapli9
50hFruQVShURMkCiXhZQGs0VCANKh1UFVJWiA3IIoAPvCWSLwmBLwJYVWR2TjXekgWoFRMo+AzBB
UfIrlQzA+9L/YO88diTHsi37Lz1ngVpMjaRpc2Fu5mpCuIiglpf663vdrAIa7zUajZ53DRKJzMrM
CHdz8t5z9l5LLoEBz6yBiItqPIweo6UbU6gB+k+9dvW2dWYPWrbCL2DrTk0K1YjkBpnmrrOG6Xke
EkUktEAEkQpP6XkJzXnqnrppVe4ucQtkzL3KloXybfrFtINARRoPa7V1l1itsQwLJgFLxa3W5xPd
eqDQPWjVvbayqgAw1R372Vy/mqHgx6AczIQFBue5ctPb5LS3tTI2qe8YaUTVlNXhvGffhPiiUxvL
fGzWKdIOmE9IJ5MyBL5Tw+x+5ocpZqQp9Lk0rysYUf5c9K7yovIvgMrb2Us/7ct+JOhqJU0E74C3
DEAYaC2Jv+SCkFhoLU7Z3WxykuOViofdvUdmqZJM4EsbdEoXTw9NDJ1608fj2kPpz3LD2FVLWipA
ySEwnTodyF3AQJwkcqmzDWS+RoyXBCmR3AcEsmV8yK22eGwaIssB+vCM8qwJTHKbJIlweYurFgsC
V19AyiJTNsiZDea4cxYTmRPCISxm/bSov7MFYCfOGfmpfRT/SYu8Rv1jjWr6S4WdHnVLv+HZmyYF
8ZfIPWtvg982t+zROATyNHMTjQCacD3jbc0VWOxorXCYGg091MtcQXO7W2Mtsm3Sm/DUhr7S7K3t
zNVDOnChuPSLMaF90mKAFyLucXZBSXXXmiMDlZHQVW00V2smIvOlSdW48tNhIplO9WZo1Ve+xZ75
5fTW8mkMC7l9MQlWLMpQigHcJbvSw5Jo0JWIwy/rgVF1LU07Fv2b/rWxidJsDZeQg7ZRexWiUgXD
L3V20cod6BSTyvNuU6R4pXwNOUWUA/ZPO6ixDhc5mpbg3Uuz2U25NwAEEvOY/c4EjiqfEEg7H3rk
bYA3BvL8wZAmnJzKxeqPXB+qEVxmOyWBVmWieicJPU1nBWJrvG+VNM3oHw7gZlNTyQFnLU5L5UFH
p/mbmYs8oQwkxGQpJb2ac4wxtMWZ/ZupE3EQhx6vSxKjXY0dzx6XiqeuLd7jRNrbPlte6yaHRpsA
UhetxvNtUtcVtItZFW1IzTLt/i/mSl2qTf/LvdelcqdihrJoHdn/m/NYYB4WoxfH+xgQHduu2WGI
DqSAuZluJEoXwgaRoDcOZiMnMLulZr2uoINJgjGPbCbQy1NXsyzk6jZ3X3bUgdguPEMfLnPMaeoY
JXN7jhZL/DWdqq79Ia3L8uSqfAP/PTv4/1Ou/6GZfN/+z91KotDJ8FX9d28l/8x/vJX2v9jZUY8k
9mXKbzd/59+jLl39l2cy/3GZuDi6bls0Df8z6rLsf5mm7eKx10xGYAyo/lOstIx/sbI1XQKiKq8q
Q3f/XwZdBv/7L59BRzVNzWACZQGKYCnoaf/N4+xqWq/3iUBjltumn79mifiyWYailjdfdIerbk0x
qnU2ap1/SYXFnIMz1JmSs0/lWSSs7liaezhRN5PcUkoYntslg15vCwsZIYb9x3VqwLrSH9aEaTM/
kUo5Tr3z6sJFivqSOxaM5M75WSv3UBM/8cgpJhSPUspVQ3sxZy7ymfPMPt4XXKA10qis66/W+jRU
p4GeO5GbMynZG2WXPUtwevJmcxyb5Rw74xH7F+0IJ9q0xgcp3p1ua+CcC+O9nfu7nj0r5APJpXy1
k3joOrHLigjAtQCIIQKuMlxK5fzZfRw1mLUw/3IYyL336zzqQ7qNMYfU/PbV6ClLrtynr30zHMsF
LaFdEobEudDGDx41+55XNpvP13XbEICnusCKG0o83fxWGPivsgPJ2mAa07CmhaSY+BgF2wcb9Df7
3bgon1q2HFV8XLT+uerzR+ZR0KztbZZO38ao3hJhcXTLD+2rBmgXUMZEQ4JjSx8NUNWMM7v2kPLo
8+KZHa3z8qnLli3HXBo2Bfn5YkcXNWCsHgdmXlBTMbZ1Lq6NHm35+H7oSb+lgYPSirJ9kR4YPxgY
dhN4jmtQmUAoIvPmFB85n5oG304NlwJcBVx3awjqLNpkLs181SS8XFi+Cb2MK/lzPvIJYFcqzQgX
q5jgv5XRxpic39pyQqVM7wa/ixULG5tdHzbMkL1FJqp7F+/a6EJ1400AGDvthltvuySAEt8ZxDfr
LdyDDmQddBHCU9TQI/MRuYWEsR7HpH3qkuJAYj0ktOk661tqRURYmC3W3Fy9R6drgK91z2NshlbU
h6KxjioIvAWrFBKYU2Z8saLbceUgZ/7ViPwzmytjo4/IyjRlzzKCWiLk/ZbFOIIFZqnWMcmuXIV8
7m++KJQTQY8HR1PPtcrtCrAn2fjtOlphKXBPrA5XWZoHl763XqBEbWo9uo34IysuDIyCg5pMHEf7
nTmnAUHWl6U9J9G0dQf0CxS9thXt3H4lP9vEJ7v+BiHmV2INotVBlahkj4lx94R7N4vl2BIgILZQ
XklU3gVSoyk9tfG+K0kj1yWZqJRRBTbJNAc4Db4sK7qvxIIt5IgnB1aDWH7Uwv61UsfnHglwA8Nq
K6J37mRkLSUgLXMUeSo6MDzCRqeTLl0s5E9G3N1nAC7+EBkHbwhVd7nXMqXujGdD9NGGk7CvWkVg
LuKo9c6jsObnKK9gm8WQaIBWis565+hIbiM+KE68Jxqlbvr0U29eBSo9zmFhyWmmtZPEb8AnZQ0H
XvWVuANI2cecAaGyQvpV/iTlcm5Bp9Xgi4dMC7GrwnLYk8O4UgehzVgaW8WIv9Vh/ehp7CR2/Cex
weAwQiuZkhbYq0aW4Pa9t1vaJO0ROhwn/MrTgo4DRLAMv2kDKqLjFONFP5VtEVmIKcqaKkJSPb55
RveVUp/aKK1NfK35abND49gnVYrQNQDx3IL3C2FnsjjWxzqIXdqDRDLUhNqthV5kGfZ6mdy4D6Jd
KU7eVBFAdOOXPiJS2v4aBIn1XFxUs8ceeITa9iby/NlrxdWZMIhWzng1x85HgMjstA5XlopZjaIp
b17yrLkvQ3GVvh8jK3bj5AV1l1xzY+YHF7eUrnBI9PadEZrl+GWC9c0cDbuo4Tt6+mwMTmCMC52H
5dWJkrNRFwFdMuJPmT9D3pqJegXpa290VUASngNlZ/xWLj8GORkL4DFLzEIacrwCmDSevyoNwx83
x6H9ruJfb6Q6D4ta8IOw3Krp1ufpLqJCoUiScr1uYXBTR6uOKt4fm6eSrifP3JmgUbXeioLxlK8x
GjjAnbTiKl+3lmPRvauu5VfZ58iTzQJZx21zsxgAh5IB1gi8GihJXTxsplUcZyQJtkXmfFY/9IzO
ntlY7w5VoZbWvyO6IwWSl25ch13GFSxdvW8W+H9zy3gQbFo3K1Amf5x0yl/ZEph8lJ1EYooTmwPh
NncdwbhnuOhldKTw/lYynSAAsZ94snnALVEDDfCL20XbJZgztUmfQNBcDfQ6MUnsuOARTdnfoKC4
cebuw3BrQufFH7am79lU/aH4tJmY/xFnaF9UBksbJSk+ta45ggeMRuMayQxkAQnc7FBq1hDk+6T/
quP229NdLXDicW+mDjt8vsbEIIhVJeDZqg8D5pyODFftk6DPlN1El9zziA472g5aCl9o49q56oXS
7F+6Zz4dXeyqtzzl5J0AYmS6AURIhWKqKtklXTgbtMnPIJaGngyQn+W7nIik2MFijVszplArZiKK
SUgqxeTZkd1yWxLFqlf63ToMm9HGeNEyjcse2RoROewYpwnlC46khw+AfNZhpTwyVflLrLEUWQV7
JGwisUWg0qX5Vcf8d6aQm6ZP+SwOakZ7lkOIKO72zrzivRqTr1ItwqZdrjTKQyRI29TWuYVpZ90c
34ASPShjxXdEqV+VQjupbnZaLPNMuD0QWhogDybUbZP/MQzkD9o3yzo8lq0FmA1rlQU6uW8hs1Im
dPwqtve2OXNpihMCVeQhFw9aVGu9pPgm3Ko+VlZ988bikVvBftTLx8jpkLGVzhkyeEAFDiYnAHMz
ct+IPpuh+xzYzvonVlyCNs95dph1B9UWcKq2O9llx+eXKkyTFhQlFPBxTD5v8kHuTC/6QP4wYjfQ
ZCSMs+SPG4sDQOPAmaBgT9c6il4JUgZqND5oqH76lo9xZhL+Xmv9QuqWpod3ZnzzoQwNhjPjZrDW
ScgV+2kFs1c+JhMlvduwlXA2EfAOOM9yjsCwycwj4kZYefcJMTEWUX8uSIx7OKj/sAnYES7xzf6P
hm/INC8Vyypafsva8eYqiNRE6ALV9REW0yOJyDPjExaKZOUIE73OVrxNXOsJgDlQirDw7lQE7wT7
wGHopw4WEsUIPuXKzuPDVLZsxvhirPmttfWHoczuJmm+1dJPit4/N7xIhAJSm+I94s5jelziF6Xf
DW26N23v2mLPUAoRDPESwz+y/LQmE9N/mMxxQy+KtzZHKacrH1Uj+SDgsDHd5DfphTh4WUMP1vF8
01VCOo6eUqo8aOrvhlktAFOH1DlYUl7DVgnJNRI7iPthbTWf/GhA6rg7hvVdihnHBnwkBeCSYq43
4KwtlHM4C16Jx4pfFm/RQoVDqRyBKt5p0dztnlUfo5pjkhuBaVTY5HFmhQY8TKYZE4jMZQhNmAwt
4hT809uqTOMNMI09CjNqzSsPOTCuhf1Q8g0/6DM6T3j/zkrSqJK49MTA4iaM6M2MVt/UhmCpNZyD
bnwrAEl2OFjUqL4OBaOWqDZ2UYFznhVQsY7hQD++Z+jIbpaxld2EtgkjX4cqNoArbefsJ6qi7zy2
jrlGIC8VcFOKcT0Rdfe5cKOT8t0ELHPkMFEuLDw/KE78Mq18QRissnRaIxoZ7xStj0xD6YQkNR1k
IOzTCpJm9KTtE8e914OiAMhgFJgPf5Bj+yBA23m5wE/kx54enO6dpih+XqwB7gWvJONvy+smKjj2
MfcXTEs3TUtzl2fOxp70H2uZMAcRKPJrHXp8O++0RMAFE+9ekp/6d2eorjD6jkVpXaEJnPQuuTku
UVkkgslKosb5GTFFOtFdGepjwQCLMZVCfxBDCi80A6ZTyg9RHAEJc+f3fuVk6pK5XoxjqYN2zyfc
Q9KCxpqDoNd7ZGCu5pqlnAz+L5zownRMT6ix8XU2HErBbat9u+9LxMu0Bo9K02PxQuwI4IZD+XKs
UiRzYHtLyDoOjLgmIu6FEi8C6tfPMO+8d9KZ29H7YRh9zudwbW3eR27/mqPjVWb2TSTvTLKfeUe2
npdZkiuBKOM7eIX9Shtvia54lklPD2vxrFNy2HJ7w9E1vg8JIqda32pu/pE/x0kt8wf5c0Ntf5Np
2c30VqlNnTKfL+HN6Rw8csyrmVBvKxF4/XBsyYtuVBSgR0v7Xitrn8jA6zxbh2x51VcoOlk/hLpn
X9tZHvMhaXPJ1Y32r6kqdOT29LQ3Vu8cESQ6K9Hn/l7E+qH3koOZvzBi5cxnWLdhFGE3i90Eqbk3
8kd37jdj2eyKDAWBijOJNoPabxO4o5u1YUVpx89FuR6Epl/s2T6oEDL5GXQcEqLnno0RQfDd6mgP
Zvcq8Dd5fxaLHwBG63+nMTuSUjxFfOBWCumsd2F6n9vxUot+o/Mk1KN241BMVK23jqq7w3F2oOHg
gWkmUvMlTx0jtskFYJ61VGyab5heHPu7cKiOMx5MhvhlQapG2tE3h2XfaBwOinHrjFaQxOHCWqpJ
aEVbsI40xPX58hAb/VUmRCN+BwNcOzPPA1c/OXyoVo4WVv/KJXpTNB0ZgV/D8nZsS86k+Z+BDp1t
i2457fWRKrx14mBQBG3LAUxLeRyPQcf1s1KGHX83/02duUdqSbM//wakZhA6ZXSrPMdqwrpnPTSW
mnPWZ3BZYTSZql/H6nk1TKeytR/pPX7Cp3qc5vJIrvtWWs2pW3USs3X7oQnnbCWVz9LiNEKlpIMC
Ms2G57NhKsrnLZ9BP3V8E9fxbGVqACBnxxLqCawbzQvLeFRdnNfUVQNn/W3QXNqtc2NOxLZHTT/p
/B1EOl0GD3i/Pl/BqxSncuy/Y7fj210W86ZPYl4GhYt3QAtoM4b2gPmOEtSGP9wVjZNtb/5kEoaX
NAcSJ7fOXgPTWikjd1T0lvZtbNQPO6X31ZuBBh/Qy3K8k8Y+FSkX2HZbeOtOs9d9XZgvtsao92kp
vTVUox7Ah3HSCg618+yzKHgvmXZYuPQ2bFd/MgM2Q2d8CMQO+sq2rlXTAAfFtS17jhLdpUh4CKVz
/1xXK0rxuj9FHmo4JGKiN32A3U+kgfPNOClPDgcCOLpRAoozf58S/RYvOEhGxSZjxH5NS5SLVUHw
oOp4ZD5gBq6I7t5o7pp52segrjacvIiXH9eZto1NKvDUlfWyYTn4NEJJ26eods4DA/NkYeE25I8G
8vm52LGBaLglYDPIiqMKuYkj2knU2TdttJeFs4ae56EovP2qcfFPATSYg6XQCYxDi6o66A2SELy7
jQcHuNiYAhitvD+5lm/NtWi2eZnvJrZaZO1t8F3gaAgNNfskifjHm09NLAHEBKnz29kEXATRHY6P
+SZbfmPk003t7mr13PVfChWZyVauXge9q7Bfs9Xlc8w0LDHp25pm71eG9p0R3kwhjLP3BPyDMIVs
N4B360fMdIxn7mcbvRxunsAzYuiHweAJQbDvkqvKFyKDhsNI3+G9eNYT0MBGyKbjIoY00JLXplsC
+MOhazLjp2tMDcYHYXOGpZiWya6ezuBCwGwwA8MH5BbvTfTZsMkGabUhqv0y5zo9lJrm3OwPgE5g
u6scPVXorzytre0YHV2DxUIdYyFNS9LX5nDvxioPrVFQUeMC2FpEByy8DwVlB9GCThZoC3T7CKcz
DXKuE6pWH6YofzeE99hFbwonHC7jyh2sjrdNG3EuoujvfGiZWChkSXxH1Znf5evV0JMfVx3+uITR
4fmagM6zXKKm0qARla84WNNqhxRss5AqS9a/eRcz6DPOQ/PEc5nS2FMJW0RplcBFVVILrtNMV1fX
CHKK9B0phoFEGd7dL+a3ocZvb+YTyWnWuUMt/i5q4ZNOM8r0mLuxT+DYcJTHfkiCYUwuueXezKx4
oJJM8F/9zVIuvy6nGrjGM6oBlluDOp5mK2U8l1mMJ9t+33CxoaZ/TFvuSj1KgtUCaty98S2+KEwf
inEMUtfbLnl94kznIi1EzLRLE30b1RgP4YmS8fVpMYSWdcEqkfE6eoKuhDuCY0QbkMQL1fSH2DRs
7u4xrVgAethEuGGiiRjIB6naC9MahyAPN4IYs+LUPJTevG2bK3VSRpAxcz5ehTn6+oKhBqYJ1IJN
dS7poqgA6JT5qBfmH72irzRz9kVZgvUuzy8RM2V9mY+GYNhLLr7ZkLT0S3fd1rPxB8gKmLxgdt/d
PNqt9GzwPx4c/pM5InD4HD43j5e+P0xYb0l8cnARISu7ff6QrnwewsS+EBF/7PMGIcnkK9Q+1zI7
1ILmkWxGKxR/rEBpzuNwHyUgMCX0lHkcV8KxDhcREu8nPrYF7jmuqCJ6AFMJR/4mrPJ9mmJdW6Og
n+ltCN1v2FsD+9oMg/A1xmgKUHsBL2LFLDSsJJ6R8lW6CCdTweQ07NbOpzccTNhuhDyJMLgymhet
HnajGbKJ2xCoGdUq7OgrM5HgjbajecUlCzE5onKKQADS7zjk+UDurUg5xarta/NC91Zsu3La0cKf
1eeB/yxS1BxiHUk1SDE1YVeV793sW953lNEzrcj6Te5jQ2MNNEEhtksqOGJ892l5KGxUa2taXuhk
ctTV70khNqJqL5zOVxxSzYj/ekS0BEWer0CoAuatcpqDeBZ0mx8jCsSa1AoZf4nphEp6E5m7jysn
5IoRVJif4uSuas6Lhy5cqXladNfJECxk7S0T+WOZeKQZ39vhgOaNK1+/RW5hpucMOur6oPR3ymkX
Rl1wwp8gSe/aVfV7e731Ktts3lETjCEyjyCrdna+18fUN9Tio3Lroz5/Ugi3dyx6T5x/nLAqqPx1
5qWumOms1W3urKvjGE+Tkj9EuXGOpiiIOmUOWRR6vq0a+jFGuqfpBsruVnxoNg38VtWDmdhN2Cz5
j+nwyo+bGkb6yoe9im/ED/2WUVfHYQyx4sOUk6GLh7g5ioUBhcICqMFuQgDqdYmGrzHBRVUuJA06
uzhCAOAzKi97Ufkz2Sl3H5vDNxpRLAP0LEqws6232Geu6TL7sjHtftu7M7IgHFJsjdZFCzI4lpW1
XqsaksAc0WD6KWlYefNIg+MTgv+ujMptw+MjJjoEBXI7jx+01yhibxs331kLJz1WJYazN/q3OrG3
a3PEdA+9a7TLjZYyKXB93p/lBCNRu9j91f1MQeUl7iHhJjQKNMbQ0NiXZ8wUWHApMaQ8YpNMlrLi
WY3Lnae1ge29kVxE3qKFcUNEhS3ZqDlbNsoHYmxMNcvHCqBjrBdIx8OJ/ZQF+C538XFmUQbuUk4S
HeLcJf3DkBDRJSUzf85GJTlaivFKU+86ThOXjE67rZRCBLPDI1XR+MSRfQrHmP2VJuH8HR9xTQOq
ZnRkGq1/OLo2RN1CsnUNILvODG3XZEaCHZclAMkhKDGSygtITQuiFt+d18Ps7W3ovbbk+C6S6Otm
TxaAX0uSfuthCFzJ/qV0yegPGrDzDxdYEoLr+yB5waMkB6NTuU2ghPEzxMEi6cLuAGd4lMThFPTw
IhnEhqQRl2CJXQU+MUqO4jkx0DFBLlb4sV7+YRlnUI0j48UFcmyVjvWnAXucefCPHUDICUBk1wyS
ET4yhPqYrxjMZBJcN0NSlMkAegRA+JIQQfqaJWuZBBwGQ0lflhxmZHY7PpcUILuek4USPXuS2qzp
MADxWX6Wkug8Srazyyj/mIB7tsE+e5L/nPaQoEfJhDYkHRpeqWRFD5IabYCPJm174CQtLa94L3ob
xvQAhpwF6M4CPk1PhSt8stKk1t8GsYac9QVhLoh0Pehq9MXlpgJmncKPlXXuZEN0C6OYmG4m6C8/
P3iALrZpxvIFgpADItuTrOwWkGsn6dmlJDCC09YkVzuRhG1MMPklb6Futzn87XX8oRiFB02YAqj4
b+RWJ6FmOlaMahf3NAminvN6ntxTkqeQ+5mRwvCnI2zzrtYn43HogMRDLuKnuHtJJCfckMRwC3Q4
orf0SG9vNzrer2o0HMQIAwaS5RKo9ngtzcpiTAmNHLjEZ0IDeEc1yubJPd5weztbku68sSXP3JRk
c+in3qaTJV8ruyk9Zy+I92Eltew2JfdOrS98fRYeJ/TGa1LipGDgqOuSqD5JtronKesZ3+6+PAhJ
X3clh72VRPZZstkHIO3aykuhldz2DID7LEnuzrRl6mgFWM/+RJL1rknqO0WpkuuskDR4IbnwDoD4
VJLie/d55bMWuCDko39Y8pIqz1bK8zNJmp8lPL5hcLmtoNW4kkdPSpxpDuh1SaqvB5j17vixrDDs
k/WcgrTXF9j2pT2Pm6bjQZItadgTVYSsDgvfBopP+HU8NKAYyfHx2YObDz0COgjFvlYi9UHrw2vb
eJ1C/5/PcbhybAYgV+6bPjtVFmR+sxeQDECA+Dx6uQl+xaU6+ZPec9yRZH8VxP9sLw1OPaoGqeNE
nA9+oDKm23LF8gzKZnHAtVOI4LeHd1g14Eu0ucsUhcPt0qVEWKdvCiqfnR2dY68/lUS+HrNWv3aD
nJmO87lOFBdeToq3wO7D0mNoBZ3T4xyv+/VSVpvcQ6QCsAahFV2HXFXnnafj2bUm6uSGdkHKYX1S
EuAnf3RXZr3ruvWqAFGV9HrgWRgQLqzSvIDAfgdAmZuVtDJ06Bkc6WmIpLFhke6GAYmDIW0O0Pxe
sDdqzLbO2NkH3yz5wI9z8pCOnvG0aEoSMpZsw4k/JQjrePsUvkg4MVcKaMOXp7ZZ8J5N6NaFucUf
I/xJ+idyg7sIIFAu5RaDrLjCxslwDG0Yb89hJR9grKjnU6wW+mxOvMVeKHVu6dwqfwmMsBV+m6UP
g4IQDywMGap0ZTjSmiEfAp70aKjRD6wAvBoINmxp2kh7LJ44MsZZDZRUaw49JuAA/FfMLo6sujR2
ODThNqW0eBjS59GCKkHIA2vKaGwm+2+Vemj40j5qZH5ZjdzBMPzmLo4QvaOynE0sYKK03hrmn1zm
h4fFCBtz+LDBRTJvU8/mjW68dXQpPOvcsg9uBETaFC7uhtUMJ9qQm0HYCtnU6cHi4e0jYaPhL2Un
5Gud5z4a/y4eXidybvFGb3UuHFpzmjJMKU21zw2H6IF0qDjSpiImvCpE+xeC9/y4LkhXINBk5AtK
guHvqrSyDAN+llmaWpidQtiT9pYJjUtlG+CBvSbIG2vfE63i/Sji0IXmuLWnEZIh97O9NUbbTtpi
GvkH287n82iMfxtb3KkE29sR1vC+9HRtCxgvUPlcXPNkeXCrJUMTBpSmUoELWQ6emk4aa2S8Xxps
IE5PfimtNoX026jSdEO/p9jm0n6TE2xupA/Hk2YcOApgHdSZwfKIN0dBoMPFrvErlDoDZ1UmCFh2
Gunb4QoTgjuwAgAC9H7SgeWK7jwsGvvLyEIoalqkG8b5D+rex8RtzlS5WWR1FZafDsNo1Jb12Z3p
vDuuFKembn2aysdBeoJyYMBhPLP8MaRFiJzcH2iVC+GIz5EYyalWyq85Pbj9ageMwNhnjs9RPB4b
FUMR/tNml0hrkSv9RUN1bqXPiBvcrkJwtPxjOkJ5RETQ3cYzHOlB+pBGFTNSgSJpla6kTPuy4XCc
c6qpfFhOXks02EavZEvPUoZRA9VihWSwJJNicy0y+0HOOqOc/vbDwGDocbHiR2LnjLD+sTnFeJ00
aXgq+9YJwadj1Ek5/1YDLx0vueXSDBVJR1RCkxHHljwDSYNUvuKS4jqs7Qz0Uh77rYuGcIqY4ibz
6LEBjpQPwdUHbMXk2034R2jtb0oLNOKcMeJyMx4uqQmIIc+IxKg93VQxv2Ef4zEBwIvMWDg2Bjca
8IKo6viLK8/5xdcaVw8L2O+0suP+QOoQvxbCeMi53nbqYwws+ss44+LKc04nPB/JBFenRUFKN5bI
k+SEY6bjvYzu8ALH95zTwgKo179q82fSpdazOr15iZofXNEh6OwGcrLWQfOSaVekS8nVmayiThRa
kV4xTpl+i2jMksYxft88aQcsZO7gLXLHmAVgNiTKpYNFBsqFcSX9ByLoZKIUm48C1YWEfg0MZIRN
S6uWvlipgBfinBDw2hBLAY7qci1nCXtfXPOSrfwUFSPRIUTcN0BbUkRSrEct7j86qik0/Tm7lOQ6
mJM3B6pGzBILZTMWWGqXmRT6nHrPWuS28gSGvbOGLaXNqfnZkvvqdNeFcTU88KDPebutHasY7Wx0
5EvGpmVGn02vzrB8kJr9MjTnrZaGORLyjwMTh9zN0nufTu8WYuTtPLCGNhq+1pnNPGqW1joHrmZY
SZPd7K1vzWw9gQ40N44L08yCegRVM0MTpF8L1eIh249bdzICgmtsjWxiy8lVSx26OjK0x4cbZcpG
B5SEbxBv4kBNyS8Y6faZ07Bebn1RpshSuDTReki745hp7yMj+4MVwbSLaSVRNuJrTfxveCsS7e8E
tWAZqJnXRYOyqLyu0BGYpjBUmpeR+wKvfDbqBaXGA6US9VQUGNB5uV+YFsS5886Qm6AQRQPKZ3V9
mTQOM1Au8O4mcxCTnMfttx24zzBu065DlhMDSPlVN6TE/JyhygkI9RosbKXJIFX2icN+csrVFztp
mgdacMslaU9Ly/3KjXXEtXSInhMJF+KxwJ0v//Iq0Z5a1dXvEpzqaRFPYdTMBJ1gGkz04Tew3Muv
3GamXCVKEURjbW69No/2/BrhlcCu8KkH4/ClCEE8ptSp4utRUMQsjrzCSc4xR+B//9n/+mtckOYT
9Cv6eOnZYaXNN1JQ7UWUx0OR61jutMtp1nhXqJblM4zjgx/r03Y0qMnY6awdNJI4iiBfpY7qxRZm
5atpp1FVCMp5NsPB1DoAkstX1UH3rLFIHUjIqGwRLr2aZVeVRbSoqndlHXMOwvPCQdqaD8JO/TyG
2EM6rEHTLAyOsndvNvhWcL4uBVSoYTroiRFYtAjQF2DijkZBhL7W7msGP07PnU95x9+ZKRFIO46M
XSxifmErMLV4vJRux1l7GJcLLtAe9th6bNpZQ6JQXcykn4+q1iJcc5/p6HkPw1SB2dW5OJhe2hw1
e8YfkQ3PjT2eRUpHlKsKjsckxbel05CNohWEl64+gpEaFFe70KxRLmOvbmqqIzxz8h0gsO65G9sD
jAbkyQBrg0Zz7V38uOrMNNyVQJxpuvEW+vth7ehy6DVhDUavm0YCPGJB5dWuzWwHNZZlh2Et/rrA
48/M7mgXmh64Fr/Z2MHDCJNRtnYjF6jggn8iynuAY2goDcsx9ylW0dYtPnOFEzXNNXuvL3u3m84r
oOrTXGYeexbn3PRAexEkoH48GKBdAZupX/rwq3uFwtxWnZjDwBGHp/ucr7W15WifbJopiXcwjC3W
4s2roqoxQUkiubUbQQbnELEZx7Z9jphNcNx8RVs5Hbqke50p4e/F2LBwEjOgImv4dAWngThBdyn2
MIWc17JQq8ug8lPsDQynqzi9VvMzBWJri3JcOeuKR7qzJs25WFfTs3goDF+Q5vgkM/ZCXuEyzC7y
bbwQYS8zoO9Y9WgFkfEr7GdLg0AqCmIIylhALI2a93VK/+AWDmqNe7FOKxEPK/fKzvgxHJ617ZS+
aQakCUP5Bo//Su1gg9Ytvyy58uMpxtPqNfk+sWIMrbX1YnLeUd0ptPphZrvFNo2pjO+18BKNVvnb
9v2RLZa7iXLR0ZLCXQ4vOepxPY4t4VZA8iA1bSNUeOT6SqCmxXBk09n6jlnS0kh4u8Z7r57TrbdK
QFYcf8VmuzX/J3tnshs5smXbf6nxY8JIGmnk4E28byS5eik0IdSE2Pc0dl//FpV16+W91aFqWCgg
kUBmZGRIcnejnX32Xtu3aT9qcpsOWAXkWLiPflZdCb+lyBA78grIIbsYg5tw1WEoxogSz0O/nl6r
vFnPWK761j5y605Cu9kQBJRbiXhPkyFbzrgyqAls353e2gS69Td5gQGxwJW5SoKBisVmWe8wrRRB
lW0cXoZGqpl6QTbwtRx3vSGOdmGSh7XVXRKN97i0h7XA1A0HLJiay4gn115eGHdeK/hRA0H02uPZ
WxfBOrF4B2UkdNC520TfTjJC053LCEdc/sqM/NnaI4+hcXgJ24HP21x+Rcmg2FwyekTFxYy1uLgP
4+jB/cdVkNjYs93CozjcbrEbrRivJnq1G8xipr1Buhx2XOTGvRX1q8g1xQFc5CkF178LJHN0b/Uk
FntNnMd1n70gpqFKU1kZTSgs/SzX9PZtS5Slq8aCVMCT+wI1xHvwO8ovqdbdGyYVsIl5gc+KcJUL
cRxY+/WMP26RyqswHG9l6LPXMpOTctMjsKxfvEz0HtRYnSrya1Ps0D3jDAc6RR4KcNzcvf12iw0c
b00zasLJA12SEY6KcdmyFQTgljKSqUWs8hpVrKM68qg8KTqMboem6NTGjwjeJXCbrIFKVBosCE45
C23PKE+OxqBbN+w1wIfjAhuTXaajaa0Zvjd2fFvEzoAiaj63vAMt7VC/IEH2BSVQMYGPWKfZ7yat
p1XQOvPe0+kG/X08NcmHmOgmCKP0refrZzmRbHEnwK814kuIx7I06O/eeMRxca1lR8+jhwbgtsU7
OP3wp6Y6ECZH9/Oq65IPJh51CyadNW7oIIjZ/Gf1gAU65wsKOvcCGJh8I8t+qjIYgjD3DJso69Qe
1M29L28mrKn3ytbmihnpim8O7pFuAMdVfXlNVvSZgopxx2V4bXpJukN24Y0wBfUN1igMdclVnwh1
O8ysdVqrdrZll7PfpSXUrKrxWBiCKVHVDnHJfmvNqfvAhwLakOFTT6x4CxZ48wxfXCGsxKnh7w1O
bTU33l5qCEUN38yFzC13vJd0TKq9AWMCEHkeEe9E/u0G2WP5Xkp2rOk2adayydKrho1wysPqC4jF
qvUAHc46PbBQBGJziRubo71+6ihTT6Csu79INLPyaw8B2Ci7/+U2D2bC9Yiz1HBA/7BQUxV6dLoN
p/cmeDf5qmdrN7TexmP+N/zvIMNYNW5puLlNvJnrLbRtd9NZlH7zetjqO2juPYinQ/mbdu1VmlNX
F/wu2epF/DAgSx9H8NtF257akFxaLs8uUDqvT0+5qbceRro6ao93uuT5n6ldyzfeB2xQSpyiO+wF
Ls7sbHrsSrkW7nUOidDH4T9Y4OXxfcS/LFlviVJe4TLaBqH1piwa4xaXd8qQJKunNsTTkRg3niNu
3dF6Dl3WDh2s4LxwPs0JNbFLPwy7OYVe/+riIphR45M++ioSffKC274rL6FmEzWK44yZN0/LB9dH
X3Wa3z2p2eY5zT5FeRWzCfHlc9OfSY6xqrCfK+XWdLmyLwJyYhLapatizWAYFLhPwIpkCbZnHMk2
SzLvpdThIdWkxzt5bER6JaZ0M0FRG2sPqjm8702kDZDNmtzmK+RDOOP4ZchcNcRMfe/3ENe3YaYZ
uuJVJcyDHbcndADiWhLqKytPupyG8noJUUh2GfHoLJ8XinV9og24jsjg4ku4abmOjsld0b4W6mMW
3dbSeJIbBP85toJVhGRousFD2iAAdwI7mxceUSNv26w6SUnd9kM2cumvnWVp7aAYwsOCNHKA3buf
ocSsReK+dV535uyx4KwZN0VEPiTwuERoI1/MX4fRX0ppZvpDPfMOLAY6tjCwTrjel51Z/OAgqw/9
jsuDYBHdscqcg91s25fOMj/cmiNj8u09V5aNa/fnqgFxl+TvAcZvo3t1uEJV3Nys6NqV1DJXJtGV
ZWeS7wBy0JQwkjvdOZp/dOXbWGB0tiDQ4qZaT6yTNzQuvYZG9j7AOLDpWBuWawmjstVmH4ZOTt6U
XSVAe3OTD1aP5zV273puqGEzHSBgjGs/xoAUUy9lKI9FKScOu8Az9iHNZR2AMaYhYh9YAjaBwyMi
9O+6mt4j2C+86WyqFJ3h2MJELr3wNGLahyB/QaXdZbjAnHy6BWzxBvLmyVMa3hn+pcGx1gCdryO5
tJMuvULoYDE2kobtNOCBYzXU60oaL4bffps5hlH7gHUS9ROz5OJuaeqDX8utiwPLisEHQrt0HQPf
KjsOcGFtyxmjAWz5GFjLxjgWfUGBKfMt0QSjfMrdE/rtufOW4HB4hBfIZZiVrU6725gbcN6rZ7vg
nusH6aZxnKuuka/p9JkU4FCz7OhYrBftjR+Yj0EznAUNdsVk/ErHHFFQUTsd3jODvoLxiyhticw9
TQZX2B3hn5SbeOq3o2GcC5zWrpftzIkybYf2Hxh7kjq4dd/1NwA3gbnQpFWV793I1qCrAAlMubn2
2vj1L0m+2z+jmH/XBkjt4V8Smks6TuKeMuF8e7ZNfGT59c/3e4Jr7f/9J/P/lFliTUvb+oatFDSb
5IlihnhTB5i1SoMIc0xVDS8+0q9PtDSP9LVdQXNrKG8LxRT/NzKWJDj46x8rKf9nt1tapBz/gwTm
43sSp+xM3wsylwXohGnBWf38pn/mjDl/cFr5lFt6vIR/5in/jGC66g8ikRaBSmmyfnd8XuC/0cbM
P4R0BGlLXncFVJav4W/tlu4fFGGavC3+ltD8r4QwTf6wv3ubQTHiPq+o+SHzadsel4G/f5sFVi3U
TOvFHiy2uUukG7zwJyt9HhU1Z4D8YLgHtONNBGdc1CB7aZge5yn7bBv6veBK2nfam4e9N/rq2Y/m
8IGbheusrcSebiMn8nbSikOUdYt2iSFrMN347FsAlkIbS0r2Zlt37IrnnFORnAjE5IMeKgp9oghG
JBA3noR51HyQN+gOUMLsnWlJ733MrBquTtc4/taWNcAX13G6jR7zgaIPE57A2ulQ+vsusM906oXz
qs4AqR6qqRlDbLxDeRgKrF9c2XR+ByalwdvkZ1cVhuhrehQx3gwQK9Gtx+7eMDzWhUQV5v5am4RB
CktkLwU2NvqSSwu7bsZ6ZQAJeURS5Tz28gq3djm7w2kM0t7cVAR0n4jiQ6XJBivZEV6sKEkrLBYd
aVCrjeqnllQSFb33xaQ5vycL+TFX7HvIWTMpBX6vTkXRD3sMbAawmzS5nehNpBw0ZCzMxujFTLE3
QyAyMIx36BVLoeCKFaV4Rp5Pb6o47Pc8C+RRQL19SkM97kdH09HbjXCIVBo/RfzyVzyxGkzI4fNQ
KA39Menc+DUHWEfz3OyvGxmPOwtR7SqopVzljERb2+lDrpN+v7d7G2GwHNBv4yLwTs0whC/0tDb4
Bjozuecd0hNFDAkFEZOHelJQFc6+Og8fwh5vNwHRuEXZpIjIRv4KmYIOsKFpDgX5v8uzotxolReX
lDouBCOjewvLNr4UY2HdUKvUnQsDCFc7SnUckjLSK4O3F6z2uvpMZafuWjVN3zk1Zin3pUgtfYKE
RU0rZukAjAXdZuqv0qEe61M9hOpNpR1TMjQkZlQWZjiUnI4wmo1DpLW66AgGyMQV3TP2YXOBySPC
o2da2bnAy4PZLAmfOwrHv2lbw5sJMMBZ2zzbPgfHAAzA1mm6ZWAjlZQbE1N7OeMUZsGevNXu6H0Y
Ue7dgSQEz2C45YXxtbxEUpITMNsKmcJs5HCuE7O5HuCCYMV2mFJyEcqrBDgwdi+3u85CId+wapmE
kaOk/rSqeLxzUX2nVWi0zomNX42m5bmv0tcDAkJDlMPw1Ps4scOHg+Quq9s8fg2dKT3zNJyvzFQE
TNuR07K1NjxkjzE+zwU9EQRr6q96bAT3LzvPTwEZtpNRO+WlNYf8letmvM+1ag7M5awhWUqcqqni
gsV741z2U79rChUygipiZEhjeJjQZLwrIx3EfWVHLyNPwA3bdHXmjUZMdZpCc5XnhT7z6R2/dFra
GHu68bGNAutTOom+bjQ8ON4WPg59yNL2JMXR6YR9KmTaAKges46OhkRcgDLI6tCnlE7JlIJUSsTL
9Guy9ZUw0/ETm7hbIDT74sPmGfCmKBzZegMXqCEbg6toMt0PH2f9ukkSbAytGLaoA6xuIz8jmWYk
Yf3mS6PG0CnzX9moywhILW9MxBDNrW00yH7pYfJ+jQkypDTTmuVezBaltPLxhlIkf51hwdqOtLl9
K7+k1MECiE7J/MhJJUfglUj9XIKqssF13ksXl0SHnb4DjHOEMEz4tzWtQ66sglBHYr9wqBAWUxHM
mGkeL2yLJBsxoW6YoHC5kmqlLL4H7LUCRe2RZvED46E2KuMUTcKg1q6qj5129Q5EeH03Ct95zUdn
vG+6HBtS2ETe2Qf2t22LOP4kn1dfuVXpn+yKbE/SGA64Zhv/vTRZxft9+1BhY/2GWj4/G1SAnwsR
kaYhbHgNKj94iFuE84TE44KcQycgrqn5W9q8tahxW26HVoAcnSKoyk1r389z9YyuA74p0ZFk7dEN
T4KC14Mh8ILOPmL1kI79HgRG9BjIMt0YzbKrbjPH7jY21RqPzk+nsBO7QIFgS7VHmriq1xJuETfU
3r2ra665NJuxGi/wnR8F1cJHEal8Bxk/3HftbP+uOsd64UY9sSmrMfIEfrA3iDPIoFAvavCrnTkK
GN4/pclcIlhejK0w4Agstcq+Gro74fRxR5yS3uVxaWAeGc9DHIcFzIOUDpG1INECWccc25fup8g5
jF3O77JrWIXPQ1mv0oTW58HVHdD4CKcnz2bzGC/90LmtYrV1qDW7BEt/dF+Z0SM/rPwEcsZZ8/yo
74elcbqeO+MGp4CkoBeaMT1kPFC4V9i7QI2UAvmhNE7O0HjnbBA0OtHc7O0K3ES7aSEq975kxbZQ
lksYPw7B/Hi4tfoFw2zNAY7AeGxPXDiKY9jCa2bM7a4tg8TF2uHwYydTsu90DO9xEhO054C8WdnM
/dHH9ncV/RChfQiSSxeJrY1DLHIMmyhqC3qnHL9tnsRvdhDLd+MHNd0TMDv1buN+sTEcb2Nwjv4a
n7G8CarpDfVSPtMlaV4gJHVbeJTtdV+BegdgKKzVUFNgVv6wrh2jACAB/9pqQcxxnIQ3Xsp21dIE
oEs2YD6rD8vd+pEcrtuFrz3PQX7WNuUVDDbqOStm84mTuHlkc5EA6dTAumvAfFirY+ndsb1BlolA
Sjs73lRQvu0F+O32wFsXgYsYGbGnuypsMbI7bUmzZ9s+hU0L2l8QcXEXjri9EMVhqOqzHPCK8gyi
QcoC2HOKFxK5ClIn2WalNdybSmMXJQBTi5WTgzHPF6B5/cM2N34457y4wUupZv88qyFAueYKzMDZ
ZefWYodIrRyo0o47S6a99FQ50r6Zp5mh1Vvw6lPe0SaBAM62Gg23puijt05+GtpEPbvxFROvz/9T
B/V+xK+8M0PBVYmmFHGXkAK4DTXDmSE7m2cgF0D6DHx13SxAeDdb2PBjr9S0ygpnPMcLPL4UWXIL
6haifOABl2+KDKGQS/baX9Dznis4PNUCpC9U7X1REjjtKmvg42T+sOstnHo0lSxAe6X0C+QkRP+J
IxiUpqVOYN9qSKv+doC/fyV4hGzjDmF3XCj57cLLN22jvu0Whj5WpORs5ApGwULYt0VlfoBtd3ZO
3WYndyHxV5UJAkFC59elmN+nH2R/vtD7tU7xtQwJwfv4B+8fJQZZAt1W1YMw2nRf1cADonqyb8al
GIBqdjZQvIqXqYA+Gfa59WxFjfd7+qkVyJeGAdeR1o7VEJstswBo31rNyVeVe5mXdgJr6SnwZmE9
WrlV3NaCFgN39JNDnqf6vvgpOeiEWb0bPTIUnifSP6ZSG/ZULSIunYCQzII1h5BzP9V1h2Ba8qpR
BHo2oYKuyRDFyIA9YX4vgCLl9NN3IQffWkOhImeSp/Yt/STGQwmJCkTm2F2HfTNc6iXmlpHyWyl/
hvrXuJP5WOKikUBPnIV8MTnq1hD0RDScymzPyeJEwKhWtCp5Gqss3RKBmp7pefSsq4xNCbaNCUlc
iXD2LkLBVmCDG6IHlBoWYpJQVD2VFFeihC+lFvZPwYVHA+s9BTLha/xTgDGBMr14UC1YGv5UZMw/
dRma6wr4iZ8aDUIq4rFXdGtEiezPaunbyFr2WDhTSvbalaXp5cBR0j+lnYOOY86VebSXCg8mgvIy
GkJtIfpgqvb76K5cSj9qOIrwmXLZHIOlFMR3xohkd58kN+ABg13aU+7I8Nq+Wrlhf4Knc/fl0jBC
83b3MVKL+Dn3ZUaaaAhxIjtJ1dyH/hKERaPGGe9ycFa7Gp7as6IWD0wWxNibUC78XmswveskkP1n
bzXEQig7q/EfB9q40EaffUimrrMz94a3gTe1LL9p/LhyIFtReE3QYp9WAYllfEoYT6QKgXVSLkUY
wJPUtUMfs1kwSr2EtlMHz+ngwKPbtqVrPxTLKqKhmPQpWuixKp14RNa21leFjq0dpSzVQ90kJj5s
s6GDow/9Z1pjFX0iNqMuKiDOlo5zZ6vmWb2GLr27hBQjKtFoGFZrqKQddKHeOg+zx4VVkz7PFo4P
2VfnNzea4kkavd7Tc1mc5MzHfQlAkPkJ3Cn/Ck3dHsfCZOdPNTDbUhCTcF64rM65ttdRmfgH0llw
GdgS2E8tUmiGC2COH6vMdPc8xHmA9tAIN3OFfQezDK9XYcojZlmliO84zQOyV8+tJiCcRH/Sr2au
jOu4cMfPwuwzsB/UfYLVLz202tC60VUx3Jr2YrCcKACX8DyqmlrwqP9lo54+ml6d3pqVk91YE8zg
DNdrw9baIWnhFhhzV25LPsJPiY7OyTVVMmsz6RE6qQogzlNsQc36J9oYMIEqbzpPRYb8yWrkYIte
48oJxE3qVupMzSnBzbF3JiJbjUEJZiv2WTnpGyPNqztRw04TSQvZow1iuqhqTmu2tNe2MzaPbVWD
BDFrQS17MefvcxekTG52rTd2lAQ74RVUJ5k8QfdeaLg8ZyKlLQpUG8IaoFF2kOzSJ5fGoXPv9uU5
rmWzswreKgOOwhO3WMtcFW5gbZisiOn1qRzPAGyiZebAY2dE1EmbLeuLzI7lFvqmegh/YMyFEevH
qrTdl6Y0KO7hW3h20BAP3TCiMU4ainMSRu/BHBnGNUExlV8nIfs74jLc04cieaXnpthGft2wnkKF
4Ye/MKF7XhggTu5Mo4sbquGSgF1trifLsQhM82BNtxUQS5f7JG+/Y5UPaApJFZCoTXw22wjhPPW6
Bn9IWzrJZ40/gBeT8uWzK5kaVxwa005nIRnWtuIuk1TFd27BIh+l1k9DTk4my3z5CzinrTa5HjFo
AGtd5BlietdglLNLbZUdqRjGLbiLMrqwNrWPaUhLaiN6C1aTqC79wGTHbEj9dJoBNNpNlZd/u2qM
9mnY909MaJycXRy2W8Z+m6z90B5tn7F5CM3xpKXBxMvr/9UWrrpIHLD7AGTjvdFB7Z7bns11R1Ll
2Ut6RU3wzB1nlYHjvfN8xvPIFd2d3+bFlzlRgZtzh3rNNJ43JzOnraGNtFxPydTfYgq3D6kxLkSN
OIACQzNLbdQmZSBhdJqEstlpeHbGsstsH2eeNVjFvTI8mBU+tdIw2y+nC8MPZ/AsgmvUBW21O0Sn
su6az1FEGZvxJvquiwHrPbpyTNAyVkvFETWtzOgtx441lOA3aNbMSL8W9l2uqKnkFozhNKoEtcsj
H4RdWDrzUyZwza8jNRDNt38Y6SYxcG7ovWccOdjSg9GaHLalV0E9abjZNYqWVi8s3vLYa98mqNtX
EqcZhd1oZTl3pYn7dIz2TJU06UmchfarF83Ds2ORryKV2H9MUTBetXzq3yueVQtihNB63ke6Xsm5
IJtkJOJ2rkOBjmiU/JKohgc4lpwoYY/FyGihsUVRTXCpHiySf3Zedmvc3ePy3/r2Q+w388wKqpkq
VDIA865vVJ8upbVH6tTyg4o11jR4srtOF+WF91PmEUq3QDzNqd2QGh+nn2aDbscHh82q7P3B2nL+
G2Cci/yV/32/TSb2D11O9+WUtTmwdGJ9BgoWxE5zRG7o9UdLUPe2tg2DZhDukF9W6VJsmA4Rq8KO
d4KXzf7zHHrF02CPw6OgPPU7NOxx16H93kU8Oe4V+5YDtnJCTb3JerHooE6lbXff5I1POjXwRmYA
GeyT2i6OsArU3pGY02GmuA9RS9+aH8z6vZM9gGWkRj4+5M7XLjtXhvx2DG7y0hXHHkLwmxeHHnqM
K+eLtrGtiWEUL0GiA/wJtdWTnxTW0taKumXK/M21m4rDApg4Pha1fIKAF0WbhPazXSsJbq/KpF+G
zDGdTiP7T0pZHf8UzakWG7+YpmV2J+LNEV8/dJgpMb2YAtwKZDKbkmPkDbEQUsuDPdO5nvYFEW3P
y988kLe4S0aqXnMpdlU8qVOH4e1Q9yoiAzljJguk6byMEcNzj1p+qaU735N15Yfe+JR1yp593cqA
c/jRYeANkShCHO9D7L5XsOzPnenwkQjDnsm0K2oobFk3vGk186wYwJHpQxsD+doOeNrAKLC/2np+
s/g4chqERjfgXhnm0PLacIIBz6Vx51qy4BAmj/LsGOCsEM/FuU8xYZva4eETanO9UOXw6iZe8NvM
Am5wOT1Bb2naenc5jsEVreiFOJuYE3B3zZW17kPdX4+RuaR+tYzPA6cX3OgoklBb+sQngyVm8Av0
1JEX9DvH+DVx0mxCa2m4K0h6r+3OEJ9Wkhb3BS/yrwr5KLhvrMqwyXaFLGs594s7pSz15GYFQ8NY
q+7N12Z+MVSGodjlTnSpKfAqUMEbZKUZvFFcm9Hd0FFZ6ghRX5HGKzizU13Rn9wlIIB9o5luMwSV
kzcrea28IaXmkk8YpVCkGdRo3hsyrs9AcOc9kSz12haCG88gSWYFIqaNtYSjcZSih3vQ1UBa40Qg
V2Fgv3HCvnuvrJw5zAA/9UwnW7obKqLgU2jZryYIFHDKVo1bqsN7PvmlPJrOZKDQhiVWFr8UpE/K
mbTUBuhI/MUwM14bbAhebWYFdcTKYn9bKfEbI0zyfTxRSAlAkGgqOhG99wUhGa4g4OLdfPTuue3i
iJSVbeKsbZp8p902vc97DPstbqG16ab1JxMhErfBl1Jn83QfpjVphQEqFobo6Ukop0Reg8LoI5hv
Zxf2n4AnfEiysDjovDR2IifDYtIQfkhF479IaUcPsq5hbRdp/9bZFo73MchPTkt52joFgUy1n5/d
sqeaHxlsNeIFcW1kfUY+wQdKcB5SA8MkPzZImXR8FlZexts6GuJDUaTuLZOwwNhhK/9zAMd8jOj8
fmJ1KnaE94zvsHfy3UCo+loN4bwPR4ljrISviZLPk5yqpTpZ+yLxtuxP8Nvr3Dt2icbI1PVsacVk
dCfKs9rr0oy9A8cFHy7GfpRMAYSpCkaPy8TU7ZJGitfGrwL2HwkQr6puz8ubc8tQRRVwHicXxA/v
cRyFuI+wndxNWHivE168U6nj/kEjpsQr21A1bh8eNfXO73L3zo4Yb1fzREFxK6kSWYXYX+5TuybY
bgXyvSxxpWWUITy5Uvs8XRCZ04kOKMZZfR6mQXKJdLV1lhApN31mwnwBjw7VM4rDjzmiawwjd+xF
wOe7AJO+du+yOZsueL3tdxXm5jbJ8s7dAkJT96a2YLZkxJ6P3eCZOL5S+JodRqZhykr6USJOjDlL
Z4zjHeZwfue6SblV8SW4T23b5m/acCYaPlWD8qIEuPyiKawnKJBoeJ6k+5VCj+9wIgSL5tKvg0k4
T/FghwS+q/bDk2W1LG6o0cQ+SVlp15wk15mbUs+k7LJh3pRenBKPD4rbPpyG31ZrzY+1mUJwSQN7
3iiq0tdV3FQ74dZcRXA6GlsorxUmxLK9x3NZkDIJ63U3O/mWIEF1dIyKDGQ+SnF2CqR2+OqwLCUn
/Z7opHdbtSQ8OmTIcyb77Oz23bTRNgnECiQB5kTFXbKZyl+R01hvrPHSmx6v42mYqB5v8YQ9JV4D
Xz5o5RXdciTOaWY0Xuilt175bbBkZN5Qp2jS6yAVxY1GY1MKQZXsr66Ms5uZV+Fc9GFw6ebR2RYQ
O66oFsANj2PicWqhbNUUvGLg6Mtb9ExPrxTIZHIMbB4pQFfBM9Gy6LqNnJTYat+4D8LN+sscsYhY
GX5Uvrszc4thiuHBtOkJW9noWzS1BLYcVzj5+kUsH+wAwa8rCP9EcXxVxylvvTC1MG8LR9LQag3u
VpQV9ZMJC7wKtyjgHN2L/CbqA5YBtElngJ+qGlyD9LZcM4OPcelywjRoui8u58Cj0OjWOA6rFhE5
o5fXm4rdVFvWRyjIJTXJlD16k1e8aHJuCP6xV+8dwJ3sgJC2H7zRqItVNKJYr5u8dKBvRhmny5zM
NzbQGAdlzBgv3NqhCQYNwxQzDxyHbpLyk3aNYFtRLpz+J0VOy1b+L24J1tjU9pieWJjGpkve6R9Y
wva/lPEVORzDFVpAd5SAD67GUIlP0RaQ1w0/xVPYUxiQLn160VAXt4is9XOpy3ELBYp2VpJax9Gt
KeODvUVpzbBU9FU/dX3UBI+vk6bDj/98uCgjBPD00/CHMPvNOcClDkIuj3OaAO2lE/AvzoJ/yxHy
r/u6FEhm2/UR/yzcjjCb/+oIqZN0ZjOj40NkdQQlULaOcWI1DUAby9+Z/BsoOQbJVJ0FV56neds7
FlLI1X/8dfyrH7WHXmsKOkqECThc/ENVVxybIQAhQFxONNprlu7UT3XDYXLVl8KeuDK1/04j65/f
/f9Cvv/JdCiT+/ch3xhYv8r+/a/+kp/f8ae/xBZ/mK6tpKB6TngmyY1/QXzjFDE92N+uIudvQlj7
//4S7w/pMxX6juVgoPgxhfyzv0Q6f0gKWFzflp6JtmOb/yV/CV+L/3efTCUccg6s91Ek+YOE7S2/
/hcf0zyMYeXWEr8wRgDCZrZBOxTk1MLo8o3geN8UdlLvWrNpt45PYI5PgKKJLEp3HWDsjd0hB+ca
aBQSDra3kemM2HSPxwz4H8Lvrg2APPMd5TtTDfc+/PJtNAjyEIa+dqMwQFxuN+C4cLFPHTkiS91i
hjx0Kp6oHW/AQfjddfPqK+WeKDfbuB6UKza0ag0UlzhWQfhiWDyV49EIWgLLjgI0TgC9Cdlyl8p7
MR4A6YxUtyA72Nwxtpw89Zqwxca2Kp72LFjWvE5HvzPGw5iyMkV6dPuZy5rX/ZZOQS4hGE6BWXyV
mYnRZKwO3OuvU2zgfOXARuv5QJvmxl2qczv/zjW755gNr2lG4K4SjDoiuKnm6ZWfZ7/u2GKuVR0/
JUXrIuyAeqTHY8R2vmVaOoRWtSNkTJbXwn+RNbCqfjCEwkjtlWzkbabDi+UxxNgofqytNWn4nsmz
eG2j8peX8HzJjR7JwSw21kzlihY9S0PoYQUWwYZu9hOWqF2EeWiLeoheBs6l1NapUL95LIVzFAHR
gdGsxwMwwec8YW8dseae/VgCiBkoI+zFI+pkdsDThq7AtljlAfuTovkyg+BhNIpvG2ovpsjpA5fg
+9ROX1OEN1JHPHYEBIoA5+okcLk2LbaEqFZy1fSnsgCE7cw4kJuSWcfHOONjkKWvtFmHHXG5hHN1
o4eN8Kp1b8Ol7EuP2+MIYUCQDasdnNMNacDUJO6CaWUm9Eq8dOGOFy59SRZePNpJyNX2+T61xqNO
ZvsYsbtcJyZ8StT25FCGcClJazskG4p0NSjgynjHrMNkG+3KSmYA3ayBVj5Fel1ubYayIofrqVu3
RtTr5vRXb8/zKVMeHallsyfrAheIb4srF+AGw3uZpvmjcFqeDWZB8L0gbUWuzVpLq5ooW+PugDML
Z5EDSb5zJHVGWDLI4HRPzVXIDFrlxQxInk4anXQvwzx+UmRhXHJKhFa5BCY4zlZyFnPW3MtAv0na
6+cxeQcVzcoZaji9d+2mKyawj1ahdvHo7htfN695RzmiWTM4A3EPqDpeO2P+QmzyZW4afyMmtE+W
/qf8jnpAcZJRYJJab+b7aioPoQdXQQ4TGkkvEq4b1h0Poq0K8ntzGJ4tbNBJH9vb2Vq4wZ0qaRqH
pxaNfbhxS/vKrPqrpi6/rUE/8NxKNzTGh1vbxTmcusOViqAGDWxWbG4zLFqdk0G1EV4pXOCMiwYb
wRsMqVgdnMcogUmXBRAWGHQ18MeVO0BgKgqOKE9ljEGZr//8W4dLFF+bN60D2XgrTYrfKsqnroie
NYkHpiAij/a3zqsnM4x/U2iS75PeYWGP47tKfA+LCR78VBCQRi/iZxtkb10ZnobmJ68Jtif1gYMo
e8dI2JNc2ge851e0FKN6Ld4n177MlfvgU8SznnRYIO/kW3d2uNAWS6gzd99a4t2OZ15KP3w3HExx
YryaTRgYUSbeNXuE2ZDVtv5KKCNdDSXLmxDCgRNZw00MpK2tnOdANx/KnZ7Zvbj8MelJeV14onwU
S1y0Cjg97M78sGaYJvTDAWMfT1VEWw5VeRWWORbOCoKNERxyHk0YxgHJBkmKntJGyM/0aVV4XzB8
863NVXpFJvfIWy7mTNDGRpfy/5F0XjuOY1cU/SICzOGVQVROJVV6IaorMOfMr/fiGDBgj2e6e0oi
7z1h77X3hP1dxlb7GuIAD4StsYABGRzhEB4Y2Gr5I5LjT6VS1s3k3wgBgROMQOjGlUZNt4uYCjtS
lkNWoToIw1ucma9cSBADdLADGe+SxL9/D4eE9TtDcgsedxF10BWYEFC4/cl1kdhqNzANTak23SlD
/QBE9kB3G/h5b32QeAUjLu1UO0F5yE5ZQAQyhFdMIbPTKpAeSB5ncBIylQzjYUGgBMsMmPx7y+Q7
WLApKzmyraJMOzqFb+be0QPptGVN5S4ISRlXzeQCVhWC+gKscxhQcCv4tgOBiAK5y/+mWH4ECqiN
KbwjTPUDJfhHzbniYWRwGpyZXZ4d1NrC/1XViLaNbDvn/Q2BWvIQ+uwIMZIlpdrm7mgEC24IAEhD
JHgoGZkYVsZrNeQA5jsmZmpd3iSm17ZuYHVRBXNXl+W1/w3HKgQEMhKz0CuSow0Gno6YpMdZ7j4E
Vl7YHtJHvWjfRtUgmSvbT/gguBiSAYx63Ll4Ox8V4+8STAk9mYG1X1HeZ0m79S3e+nisbqyunjoE
4nKtFuA/smTfCzFhQutaEZsimLYqEmk5+fvqyCtogt3pIusNvTuDveu4KvLYTB/VWfyukSDq/PBb
o8CMLGjlpreaf2GPLzg6GHICflv5QnPRYGsR39pa/cBeuaYz3tEzDB4h8Z33k7AR2cWD9s9sVF9J
IN+akT46ACMqDwaw2rCw7+T4klsvHP35ZapzRxUNuxhL8LQ6sse6KqxthRPcLjLm7CN0PlwsL/ME
GjBCyRjJy0WDV4wB2dhO1WNuEJBI65/UW3piz+mY+lbHIpVFFkHrBsaDwlQCuBuqUzdqDh6fBaqS
j488GRGgdDGR1lelb6OdHusu+oyBmQ+MO6ILhKE6s79+iZezBsnDHkfYkfoAwy+SwsCTOXuVEYJ2
lMow8kcaeRVlVtmWuxZgnxk1t46ZB71S9FbW8T+2sBAUcYSEgeXGHeYAFgqI2q0twccjS1jG+rq8
3EKdoX0qKYxUZA0foZJb3OoAFrXmzFYHRUcROWMLcAZA/EMAa6W2Qw780eBHZZ/Vif8gLP40S40B
ZrjKevkDiGQfqoXo1jPfeNxchKW6l4jy3QLJEwkgfloDFEoznZi6tLoWfB1J0G2lDhxeFtWOPKCE
0gzhkJDZ4fDRttsCYNxQmF4N6hCvptg7iqRT3jZqx2vDKazoBRd67sptclzQBYejwQop+rMaYgMW
vew3kh5+VAFSUDH5BVZNTWgKCWd7fw+Zjtk44md3KRcTVo6kYtMo66sZCyoKlzHYqkm8KVFKz2br
KWIj7xhxb/Sg5mlFYmELY/JgFz1hwZUYmOQN1L7wwqUHzhdQJNjDWfX7IoTIKyc/aYaINsZSAKhj
VSl2aEwaYdzqhUEWZom7rx4/ipgxdV2VTwWasc01QG0lY1UbSKadE+GHSb89t8azh6+RNCVPGRB/
uLnyKgJNUpJXWiNxc9Xta/zS4Nmf6WSRcT8af3ohQgGIos1ktAzyjY2pEWizRKzrgoKnpFJaUkQu
/bOPq0erlR9t+jZlFDzaxFK3iIGzyB+wFEnAzMbfpdgTn2GgTBIr9HPxD7b5CGIse1Yh4QWhy2bm
wmqwYou0S8pvnO8ZvHWwvSLPL9xB0Js5K+KKIqbti/1Yzgf86dYK3cHbEkaEy2qi3YosCsDKBHJT
uYkIUXuSlo5x51svswSo4pEDYqkfmaBApGYV6KPtJGIN+xJW+YH+gBWL5FoTUyirIMAh1Pe9gn8I
5IujzP0XjnvACg9RHbgZzL7Y6mhMmL+QGqHOgTOaOfMgcgHNJd5MBBP6Jj8DzDjAHY0xkoAG/EUP
RwbBffANwC8/zIqh8KeWjTtO0bsaJy9zr7pJzaHA8lrYNHLCl5gycZ7DGpd/m250I3kGLQlmYctG
XxS/Z/U6MpiA6g3PLGzHt4QujfNW1QGQ1Ltcb97CEMhnKqQXw1J2WlKvZtvpFYyhBKjDCRME5i33
Z2fSPiUJMAp9IIChD+8dyXUeJizKyxgRShjgUQu6ys3l+TtWYRzVukjai5R6gcLnPQYraplxEJZl
Y7eOgDil5kekkMfbxuNxVKz0gtXSw0tWXLUqeu1YDuwXDQ1/BUTCAG9O5azvZaGS7Kjgl5nRxGh5
oFTqkcDrQ/rXW1fVmv/NPO/lkj36BvlHa7BBC7PyVZQD0zHAxrl1D6iZQhgiWtJDQa4eCZsN16pI
69HM5hm1EDMpsxrHUi+KAre6KyYcwYhcCOZm3RcqNrOV3UQq1Bj2JyHsO29hOx42KazVngxTsOpx
jBES5W8LqtP6GsT3JCWcuWuUhaFcnIKNBRrY5fg5NTo9WRtehzq6Igmd2WKuj0NOzT6ChM4X5aCx
hV7yVuRAp/4Fy7P+E1Iz/qLx9aqRDWV9X8z5NYDQLVry+7z+NotSAY2wiChX/hsU9+SsohQgaGBq
NjlmCZVYSDExYhYGaeBq829v8XValZZjtVLsvCJiQghD3Wmj9KAQl0o2lHQKZWyf3K2ASHja3CJL
L5ZQVK6pD7jpZ9wmos4pqGgXWCmazXpn3fhZ32g97nWjRO7IFwrqmXpdaHZVEmJqTDtA38ZKeFm0
bVaaqZN1Bb+sHJ7kYlA5m82pI6mStMte4xHN7DFiBYqRXzWn3l5DHNJZdWUqNsa1yz4ZwAPDZ4V6
kYdf4gwb3CIoOi/JRVT4n2D5KYICFdjPpD77PnmfLTQ4ooKUugsBmkT8KFKIQDr5C8H1m1r9Mndj
a085hjXkOZ1u3Ca83yD4d2yGt1YW/Ezyw5jbc9oUX8UImQi5B2cu6ppUwymemPvZKCufIk2m7OSE
Zi1/yckeqeUGY0v6lqmI1ftY29QSSmPdmMNd3SW/DCQ4XMrXgOEOEA+6HSnZJGhyXa35oBkNXJw8
93JIv1JVIMtQ9+Wl4bWLSJJqs9wP4N9PpvSL4g1lAjYMZ0FCKVrld2rIbi+dzCCP3VbVY+axzTsL
VpINkvyBYi93MwOA+pJQoaTCo+qWp67rSOirD3hWTh6LwbZKxXFnDojYTBHpEevcFLynh20/NwVi
svruWifFuB+T/ifPY8GeKZMjngBLV+zWxJxvqXwZYwnDVAK20mgwKotRpKnhjKoxIGP25aybMF/Y
ekcQzxhk+HgeiLczkj/SaBeaAaEKwbdqKgzGl7AD2X4cFiPcJA/8s/mGy1GAr0SuUNK8Y9M+qpKJ
DEaWboKifpQG4YpL5bO1BjidED6Ax0m02WDFbmLgvTTg1CK7e1U6xIbaRDluTPU1FxDCjqy9vSxC
RkqKlEIqhyvIqavJXmKIoGEU5UVQaJnkKos85BzLuk2fkz9kRy9JOaBVh+cji6UBaGWLox+NuFTc
ieKgb112Pe+nEPQXYY5OdMf2Ep4i4S2ArzCILaku1om86oQX98Qo7GiNU4a3H5ORJnaPaJAq7L+n
qIk0e7Dqi7oiXuFioQybsNKa+E+zfAXvM+lpDU6TAtaJiagvS5xFNhB11AS6s233CXmBw4UOd2oP
UVTpm2Lglabm/4UraxcSdQa541A0RMlJTIX6/9EVlI5IRynskdOl456UZ4PoUYIumvaFSY22kTI+
xzHAvD0yyLJjRlJOgIM0TNF/qOdew0iyNNk1zdX3xBpLex4b1Uv4MPE0/ERtrOyhazjhlLzoSwoy
OmJPjzp5U2n00vNcya5W5BsReKBXihWhT2kGTap47RJF9HHtMDuhibdmLXJa9AdU9IRrk2Lvmxlr
BjMsqZoM7Uqhr0ORglKZ4G9IB53dWKuf8rn4I9S9JoFsPiEn+YuyovGGejqmM8j4qbH+Cuk7wJxq
KeJXpS/fUoXIIu/SBw73bQh3xjOQ3m1KkTemxyVhzSEkGJXxGOgRo9S+i9pIHCGen7NYrpyt/SSL
146kVbb9l7AaWN3nFsDmANt+2lZ+G+jfMXgce6aDJiY4ZyA3Ip3jbOcNshMjvPej+kDq9p6YYuJL
nA1xcAgTfL618RppMWSBmoSL0lRJ1wZVoJn0vrlm3Fh3e2mOLdzsmpsaTtuSzPe5mQOP0FgqQxmM
HU0aQjVIscRBA4ibW5bK+eKFaXgTNd3a6SzuhMbad6n0g4v2IWXMTMNsfI+n+qKVUOmGVHrVuelX
uTmDxnT4S+PEB13wHMX+pSn0aDMz2cRAsrwzeCrsdsZwYORQBtapgpVbFftP41KUyqMHjM3cBKjg
VE9OMPEo0r/zI2XEzqtWug6kU7usgw1hq6UtNkptT3hbbKkTyHikzOo5f3NcVxt0gMie4shvhYEo
SqRNRlmmKLdYXi3NqtWRuuMyK7LfKkwEEfF94f6JPbKXe6e1RgTKC2PDVJ+4W8ENaWZFiV2UWz0Q
731FpEPHy2pncr9D9kDbg/dTWyviCYgqsI3+Xhvc/ojV0y45mSwP9qkm38QIfyHJyMTFM8QhHKw8
6KjXWX+H1yFg2MneitEvCVFiyUW+sIncJYt2GULGKklNhkVOu2nSicHwUNZ6PDhoaXDRe+Ejr5gS
zWUZ+2TL30eQA93Uizd8TKYHLGVwRCN8rwPR9BKmkN4Oc9m1ZC6+k8pgy+qS+MV2KumJAOUtfcaH
qSvFQZo4TIPC0skbUbIdwzcMkcD0me+iPG95GVJh/NBRml/0SD+aiWEeSRtbnApNgoP2npp6ipmK
TCqWHe6EvI7WMCc6gV5kelwQUeYGFYeMJhgc22HV+Cgjgy1cRbbHM3r1rD8I0SU3EmP9ZkxnJJKr
EeZkJyTRVba6cR/zAkHyFE4BUegJ/FqAJ2rCWLFgSV29tR3NAcGaZ7gt59LMGL1YXCySJVx6KXog
4x9czCOHKM/uAmGaAreWNDQM8cIFfUskbhqNzyOrariyCPexxGSm3xCaUQvzuAMCSDZqVCN5Qukz
9uv1IOW3mPBgRDUj5W/5DuqgFpMH3JjaHXqJrBCByKKSZTdTqoZpVnZPay6IeawPjCoMyCXtN2ev
E1iR5ckZk+axqe6xVN4HTT6Iw/LOcVTANhRfj8iOAdOmWrxVJYqpKMpZ86DjJSiH13opU4RiC7ej
qH4Pqljs+kb9A9qEr6WvD/gUMpz7DfuZPlSBnE3zEXjbYWBXPUQJPZ5pAn3NUZdPwRzvWGDtpTy6
S0zHPcCDDkVUrbIfKoWZ4hsW1BxZOyUUZa/C5mGlAsj1hue8KCb02jHZdgOlpiAMX32EKVcMP+qZ
EU6FAI4hDsxkVCSw5wzEhPg1K3RoeUxWC45XRD+ovxHj5k6o69emDI7kJalUMBYCFEM6TPLNKgiV
IIY5xMmMut1gHI77KN6jqcJ7NB30BKoOEr5NvVi/CCQWp++FxE9ko90EzG0FiM0bzHcazLwti/iZ
M0VbixCyNcbYopWACKKZ83lUeoo2ou0K2LQ03wTyTOq1QrXsK9a8V+Ku39A1enLJ4NOSCF0wO+pQ
4igRxkebrKkj9OBwrmWJ/PcCxZ+m9GCi6iv49JR0bLcl5f2gdeUOzmLui4kmuLGatO6i0h92KsBU
0YBELfUTUQShidW8VmibsmwTAjmSL0QN/mkh31JpFDQFk4GvpihOPP8sb4r+V5Qa0raSWN1QG7g1
Om+bkAlAyXJID9BJAcspuVJcPo1TSmipFluwFy09dWRkjUuYDY7FxLknogZOM983tKaATrd9nXWG
ZH0sXlFXJdsugfSLtl8K1urRogevVopEnbmTXv0Sjv498XwHiL8SMfjKZfVZtcZ9TrxAQolQ5lzq
DJ5B+yz6fpG097qTET4zQsMyhyFqfocW9NoWpuaATNZdpYTCMi/VSxRhkDcZ8TgZZNPou2xe6sXV
uosp/ltMKO6XNL2oWEbqijmM+WHJLwACiYO6hvJDT/dK6KfDcczPKZNS49DDs9LvQIvS7TLsEZYW
0j2jYy2hlr4o0h2soMFqgOimUfb5tbwFA1slSbub5sucz3DZ3qLyKfExV2wqUJDnMK+qGGQzHgWr
KtxqYvdVMymFxXwv9dPSe0p5K/BisV1gIPJhIiaWwTWlr+KonwI8QkyVkEU9l2A3RhIhhkwagnMR
31uGoOPLXJyz+hMKPdjc70KVyJp4V8ZHob6Y87FXn8HyF6ivmvEe45xLo621fOojyzz9Lhhkax76
wUmnzWId9TWwBzxN3PmRiSRkj2pnAZWYH6zmvVHvIpJavca8AsI0JRWabL8E6HFHL/aGTGRj4eFc
NUb4RdJjx7ynuor6Qa4B+rwa0i+6L651aJ35eW7/+u5ZirdFvYfVH8YPghw5QIACSueu+IzCf10A
HIsCQphrJ10TiFg/zTr/zSMdfmj5PzF4oMYJGAEF6lOW7kpAZhjDyqR2+aEHcsdStlpSKtPwOjGH
VJwv29TkMdNMZyoYw0t8sGwJLKBRNLgCNL96xBG3pvRY6OufOZpfI+Utoxyf9J9CeJbwU8qdbFpo
TYnIOqT5Nhl8tbvX3XG2rkHJA34CaRnzuKnHItyYiNb36bjhwxyUt248kSVlp/9Jl3YmoOd4OyG/
BuOCmxI0vLY3jAvOqoEJEYOAwQHBZS3NNq7rbThUbkUWCfmUzohAl05UggnVkkKyYOAEjsAQ5VPj
dBcZ/luWRCYQiXyMr+n9CDnW0YtGGxlUrsQAaQG1ii3QXrO+5GQLqRa6LlMQ/Qu1BBUpj3T9MQ2W
HeN8kCilIoN4GBLx1mG7RcTLxMaZ5ffKVXGwjma8BCZUonoJmSH7yXKNVDSEPbU8a/tFeu/k94hi
4yKmlyy9Zs0naV3+ZBzrctdNXg1RnQoNUHXSX5LkMMTnet6N0gO4eq7xksZOAlAQQkQAZqA8RtNN
mx58z6QKzO3LVoNsmcjvYgPmnqkE1l1blnFn2TUA2ibgb+yD9FLcQqLnRpVzLf/HK4KXPq9fpOrT
TF4m8S/P/iT5J2WdZySfzcyUjWFDpvzh+2Df48zKbR6/phqMENJReBF2zBA25y6W4icXp2Tt6xnh
IGYctjkp8E/cHLauf87j1WSgjgi0AuTAwzr/TdTSYha5Kv2KfOd+s0fxu2CHTWwMyTwLovHJiZUI
pq5F/0OcTMI0UHriKzEfsfw11iSapVf2xC4fhQhj09gDs8Nx9Kr0OXVHhJSMR378RU/ixdOPSeZM
MhEYWMVIHbVNqG7Wp7ziS1rfy5Yzp+Ova4vsZAlFX3AUYXrKSPDU4SfITkbzNOo/jYAdXFQtXOnX
ar5U0iMpzuFE9uNXw2cRMaGerLdqhFzE3A5jst26GNHssBRx0tx43BnW4aH8J3y0TYPcTqPKWuzq
iSTKMZJ1BCrasmhsZfr1wsJNVHAe5cT40tfqQ4Idiqf4a+y+2MF7zLZsSgL1PhsEMDLthhTPrmcC
XP1t5qwKGl8UdL5/y3zUyqFFShEtb4imaY1DgHE4JtZUXIIWzXVj+BV3fxk7kUzi4an/gSPrmAJr
cvvf2WMS/igahT1Plh91iHHne5d4Kd1L0BJAwb9rweE+JyO7TcpcghOlyHShB+Dyg2AX/9boQVgv
l4o3nAdG9LnCFLIiOLRkucHVTODDVmsVr+RtUqmSBJAu2URzWwQ25QUPPphLlkF9T34ZXWM05xR8
6GszqiU+vrp18M7jQdvOESKFuXOnYNrw2KESETzsr4jt8x36Z6czUDb2C59drbWOpZESKD5nJNPm
SFIgpdPq3VCB+Axw0nq92nTKW7r6Tgh0BS29YVnk6Wrj6NyqQdl4UcAoHo5Bm4NZMtBglx/oSp7q
UHjoCJ0yxJJTewm/YUPPI5Cpy8i/uuUd9LEcoiv8T3hRCqvtlDSqEaXTR6jxEhszzMPZLhlCZOmr
NtI6A979TE3S+IhRX5N3Qw3py8tI3aUHRDXyLyfj8JKnIzpmd2QHmPc/ZNAZpJAml1H7VHiPy+Fn
ZoNAp0aKaoILT/VmlbSg5WNWYbwvUNN2AjFMTPNcHv4wBXgImN5aKru0PhQ8qCVNz8BFK3KAVhjJ
J5C3Y/sPVp4O9Exk0Jo3kmchpVbgocFHxcq0EuoyIhRb/hk8A5XldJCoK4IaRpLQFSY0A1PABpyZ
bpxbPpHJuq9/DsFq8JEV3pT14+1IL7Vyddv1BnofRrMUxuV/GHwigeTTysZsXlKqV4TutvXT9B+Y
DWwTbwzWF7YiBvtQ9EEpjxZ+QItHSmMdOCg/VaXas/EIxH+i+tXmx4gknUkPeSSCvxx5E8GhXsAY
ued2YDxHGZriJDTdmC4mW2q/K2SHXTT7eKhzDXNwbC2ppG7KoL/BznfCeLkJXBWsSBjqZM7CFl8N
ICLgmEBQ9TKG0znN1m3fO4RN7urKphlhSPyKAURsSQPkTkVhjVUaOmKNkCRjGAm/AhYo4UqVXy7j
qde1a28l/CS5+YRJwh20vnPypjM0rKIMwGTUb5pO5CwvsNTvSwQQIoxEaks7JVtBLdGJDfFJMIpj
2UfnphL3Yh5sg4HtqvTeyv8WoP8dUzdZrXwLmksgiSRil8QB8xTNk4+WgJ8Vp0g4OUJU7ytZdLTq
Ho4RSyXYONJGj1Fz5wSiw/oc1NSfmdCGGYWOrCLft24m2I6iGX/Gfj4Iq5OdG7snyHVBT4dVw+ny
Fzr1M1CIi4nGqzRJM2M/GU6k8g7pPR2qkxwJxzLEjxV4KmamEY3QTm2Du25JvqG1505uz55cSaeR
OV2uJpuuxdk4JIjJ15QhMpoDRFYkiqmtZKvFfJQSczNN60gNJj/XjJ6jM4jLJ+7JeydmVO1F5yy5
RJxr/17LBtvS/ASl8hjW4cEA2q+onW9GzHtN5a2WxA/STM5Nq76gizwTROOX2Sca/n/asrWM9lxX
u9aCPBsJBykpD3LE4J3CNBNzwnzy5VVWrSuZy39TylaEJuCkCtIVnhH8onab7bum/myE5K/WzHMx
ho9Md3W82rVu/LbkeefhyBQsOYUBVmFYUCzE6q/MYorM8ZExBkSlpiNZXM/20fyoczLnpS+JkS/y
aVdS+J53dVpuy/qfyB49HVQnS84TkNNy+G2SQ9AeAljg1iZHY2UxsCStO0M1cZst4DJ+vLzEPdsR
P+vuifwoKSXaY5MSj/sdGxznZWUX7XHQMHkEfDlEsYaMDrTDUmIDin1CJIFJsS74DNVzG78WqM9J
d3cz8gLAMTmQ4W1SAdijPjlrnUa+6OZJ2tvYSeQP5jNurhBuFN2H4reyEbSxcM+D0ZFny35SrUxX
cdgX4iVRbuxWHT3y8/xCxAzyKGcdS0R/1XSrRm4pV0k9UXkm7SdvNQfxSbEt14CGcEq4tCWQhIty
tuKr7jGZAkR+5lUC6YFXemRRjqAUzadXkJBRgp0dKBVMdEsKWgwlfLbyVjUeGQcwvhm7V55ys5cY
kKZ4u/2x95HG8Z9YITZ2DdD6rKC3ixvakfJPSd8aYqUFiI5bZAdLsovqV+5KuwDDrF/M+tTYcG0b
p3IaQuj3o00KkHbidDEtnzPNUapNg7JO+s4YnSCGHfw6OzJxUgov8Up3GjFaoFRzY3dJ/3F54XU+
dwzwsJlk1UlB2ikNL5W119lYy2g+4plIWcNJHMY1hkfksvAjM/O23KKtuAv+KcMttwoQZp8px0V8
W0cGPU+FaAJ/eo7LQQ92lnSJPFSK+nWlwOqPZiLu7mOSAWq/1gt94AP0WKy/0h81iwe0fLaeyPGp
cyB+uPyAtDNbNvuEst75N99E2jVPT9huQWxOm56YgINZnjv1XlXErWH/bucL6XiuaLg0IvN0qSt/
ELHcvfLLUmU3a5fCvJqQxdoNIZOEXYkuYlBeBOr0fJ944HDkTebz4BS7ODpObCkr7I/Fd778CtpL
DXvYec6IsH7Jr2ulexT/UayPFkEdt7TbAi8nSByYo/ozzpvSelKH23X9oUtnXfeF6cFhLJo3KDM8
9z+VS5qgcU52EN6Li1GfSLXj3HTi7IXf0+ksPyx/idCypfJDZzCO6dRlURybbIGZNHNl99X3qL7P
3W8j+AYxE+pZm/ZCcljqTeGEDo95n5NRcxCDW+E8iQdxlH70uvazwupO8lO87/rvgULN6O4wLnDG
w7YbXhL1JNfb1Pri8/cMCSX0jfyA9avw8eghXE4e0exnYBw4M0wvg1m8wYvtgCoCgZ5yHb0NG801
SeGkYDVszqOOz8Fw5fWngzbV6L/FABviGlIs9uTg9bUDJbWly5UhMS1IkgR6SF8Xidmsj5rFQnnL
HgdfzutKNKJOxPu/Diksv/ojesWuWRxFzEfi4S1o/ZypBMpl27ilDXNw8SJlW40MLtZxOvFk2ZoX
RiZ5xfRvaV6DFn/mGyj09UkrJrBeceQyTaByZ8Hl8P9SlFT1p9wcYmXHbMzW7B9U5TQm74V6XdZv
7DSql6pc7GK+WfCcw2sk4yISPAKtv8LmREtE34RRB8pvvavac9SdAflq47EUD7N176qJpWRtN4ga
p3Kbj7tZ+DPQYjQC0/b4ZxR+Yx+GsPExU2H2yrUrv9cf8OMqyq9Njc4WieXU3iswLvXOYNvuSyAS
LJaWh6Z5tPUVz7T1jhp7sDhedq3wGrkcuK48nOgX+YnPA6du2t9aV3UX6aMMTnLzjuQGvZ+9Bt1Q
uXAUnaNs2/f+aD7JXrRN5TVsTwnTAz4vR3RnOn3C7HbM2TYZbXEd7CKIUoIXzV//7afZ6cl+HXyZ
8lFhG59kL6HyF8yb4d43PorQ7L1k1srMqjvE1kYkxivw4o3RUUjHV3LQ43UpQ09NlUz0DHulmSjB
hzTcIs4XnXuvR8BGwU2xV+oEynoLAWxorhP1wHxaoRdEUVrqu67/J+dO3e+t8NYvh9n+EmsPaQPN
yd5sDzmLtzl/H0j28ThakZtvWhZUbpl7KZ1l2v61XkVkcQWcCCgzXk9UsgSanxdku/NR0M66tiOG
q+/3NV3kqP7QK4nRHcs/n+XdDP1KRAfL8hBCzEEKjqX2qqQMuLZT4RNhoUVvkbQX0XwM3rhZykNS
+mj+peGS8YRG2luKfXqK9sV0svjgy5X7diARggi073D5LrAwCurbqhynQXFCV6YXf+N0Tm9KsO0t
d5Wj8gNMrupT3jnaMeOdsPoNGWwe1jKvaLnBSXDBTuCsn6bypEAPY2+sLgrb3WF6zkCKLP8LKEVD
1eZbu8rXZ3fmPNf9nyffXRXusBFa1d0qHU3wjPEpc5qHI5Jqf6iubeMa0j4M/fOVnzp0uNC7jZht
ClSYFbvvfUUCFRddoPlx45OF4ZYoluF9hts2deLltdZ2VnPOGSlbNnWOHd0Y8OFU1chD/2RBw7a4
cg1XKh4jQajNoWMVhJkuPZGhomDK/kZIZWOB2CymPdn/TFdl6XqhjG7hG2vGZeq3g8IYfSdYr6m1
ybDgcuWEwEo37dG0yTrcoOogwC90GdbRWxH1ydjoKhlHi4MYBRafBDlqacaw9jIZTEGAtCnaW5dd
++GsUPAYb9jzYXi4Q7dR64+OJNOWWbuP4OT/0xC87pzGr4D3mQOSGEKSBNQtRlbwxxs/Ti+K6XEs
Zg+DimobbhTcHC3d87bSHJVlKSKqDdlSXL6cBulB716y0qNhp4lBzn3OpptRPTukXQiqaCX+BXzk
rbIt5S8pCs4mU7he24sxfsE7B/w4uyIvubJrTCx1m4kTozh28ZU3E3V9roz07K/yXYsOgQhViruN
1yMnGZhSozc+hOVQEmWwW0iqT87YUzdzwul8IHgPM57DI5lmp5jX12Rvi+DTSYXCjrXLMj2MaC/g
W87eulfqGK+xPB5puzCPRbQT2AyLG7V7YTHNFJAkYMyzGdML/KO9DiqW+fm+iLBbkzfkN/lZ4IXR
eEFYxCuUvoJ4iOSXnHpHLrajssVHQtFryT4PY5pv0JtAkTGn82jtFydlCOAjCuDhjPlkDWydg1m7
4YQ1Dq7WMSR5JoQsrYYbdipOF/CX+qrTwySErTJHiLxwUEH4sblFyzck6JZ+bGufYG/+bIXfJNjq
lS+C+AF/KrPfEYNDDgkDuYRrYBOuu4PSXUj3Ab5HZ02LVXvAcc1fJfie5LdOpvGOzT1aQNZR93y6
dBsNNTYIBxFllZwfkI80/AzZR04UsV7ua5ZcXuQJ4Q9Xua757bgpCB6JvTbGRZo40fBljm8i5aqy
DsrYnKjqnVfGGUPfbHZLzHYlhat1mv4mTvPoq51ehOVkJG9YfF0tf1mLuOUzbG9mxApmQyCnnXhz
vZfzkyytNk2op+8cl5q6X194PfgQe8Yf+uf6QvUd/gOCO0HdtODmuHl1An/VgGHXQIjYkXgbcb6r
2ueQrjVkLRL2cC3kvRaedPOCeUqZt1lxwMJILPSJNsFuK5b5HRKGNziCXHukyPpMPE1us2K5kN7J
NueE2JAyHcanOzc+1aCbMebmGFF2ifJW0jJqLHH6mBxDqhvG7zQJCcFEovk2YmWvXia+7Gk4mdPR
7K9KcujhvLNyWkGmm443q4MU2WGgl1C28bNZNNDB3zzcSFKihd3K9U67NcI1Fc9Vtl0/QDXYYLTA
CU2V9GENN23H2ygXe2PgNe+zXdv/rqNTof9Il+8esEQ2fbBgcvT+TNujys9KuCNXwKPEU+lmDhU0
dqT1clCU+6Tede2Q6u8qIDjqtKH4+B9H57HbOpKF4SciwBy2IpWzZMmWN4R9bTPnzKfvrxqYxaAx
47YlsuqcP7b1RzV8xgTMdByY7WKIz81w4sBlxtVYUVRyQraUUHbTxQ9uoXOnSbKd3HwhahsuPVu8
cmAZbPzdiDrRCt9lCFMPBBegPT/PO9smuPRQNFswaLfAKO1lHpeGOICm6Eybr5iQVZoni12Qovbn
E+j+Yua9DVyqCpdtMFU8lWBLJqFsLmfpVLrlopPeglW45HgxmUk76YOFl12ZFDG6Obg9drZzSvH1
VVd6J3U4gBSegLApsHuUt85dL04qEWbxsPfL71K/JDMT9TsS53xYKunSyIH1tpH9Xcs8us8x3lX/
zEWLa2crWyx4+8ZgVMKVIGu/QImDPDLudQvCRwmr+M2M3yI4OUTMlS7LGk4grnIn+LXCH1PfjPjO
+l1aAuRfo/paJYeHYEmPQbuptauBoyZJzxPzUDcdov7khD8oAeRvnRtiVmgqhZEBzOCS0Bs2Ca+z
X7NmMEkeoBKbFJnF2WzWIyPpnL7rwV6VvpuGq4sjs7gxPlSElIpDhaI9tb5r8gdXVG4yjo4basVT
8z2GHJakm7hl0Aw0GfGyaxvy4NHTAFGiCZeBsqXxJMmHofoW3rsYZHCE1Cn1mz5qWz39rZxLMvyr
s5tpMyYcScCJTEINuUvzLy1DRb2kq4PFx+tdmF6MSOnXTO+Axi+Z7PzGIzvaxc/EoaGK8uMjBq9l
gXItvNNeoIrqyovPCKeCzlKW4cqgqHi7YCQeJZl61sqM0bztQava7piV7ya+eQ09r0lQJqrORULP
SqK+Zg8xiZZAm16jJdpO581Pv5Pq0bWfdksoyCoO9pr2N+R/aJV6yEXmWEP7EQtblu7oAfRyf502
BDbvdP9UT/ek+Taqj6Z7DsqDL4Sq6TlZh/VB0XaRITQloctyD3egy5cIbUL1zDtMS9Mjaq+sQAGh
Btkg027yxLw+l4fB2vnql7aIMPWgGj3UHkOa9q9b8hzHD0oeuC04M7SrGtKBQjwxpLE7UEU2NL9q
f8DrCeH/N2R7FuPOZDol29GpEWoNP1FtL7WuWCTDD9uVO7d8IosfyXxSj+PF6nMEBQk25tpxtmp0
1VGdFMEdo6kbsJ64IUktPTyKR8hTqJ973ljuE2gxQm1BYsWvwdehhMt0Bq2jV6R4BdJlUK6Gcqgm
zizGfOy4C2JFYKnWGQ4ZX4hu0ktIKjwVl9q3aVPu4NUIs74Tk/fhfR5BqJKCophbgoZHLGuayslK
x0rR6uts8acMlDzR5cgrdur6J5ldLADZwh/oeELtkT8kaIv0wFKADI5r+TqZZ9Z8hmRv8lmM+IkV
bGAVvWX60dnE5dECXGQMRnBhIjKFlImBtSqahNzC3yfjD+9lPr5JAHTs14Z1IcZH+rPnVfLKojUR
SI2xJY1qIVCIjoaKU2t7819mb2Aiau3Im6Cou5pWP//MGcCpMGHQUNhY2b5Kg2eWiO9hb9n3LryJ
XBFzU5c0tQNs6h81UCsd0mKVk4hCyY0PGyZrKM7+uOeH9cEqMDcTu1zFCBr8deDSUW8TvoWszDoC
2FSr2dpPLP3lqQOSVLZlcEXwjEyWXKTsVTYXU8MJtLDcoDo6V8miImAtTWD7UF7Luj78/8MxfI3P
IHuLaVPM/lXDSQzJBjH2TTKgy6TMungYwzqBAg7zm8MFY5CLK6Z8WPKOYd1aD9OmZbapOWQWoB4W
URW8paHPOcvHJO10En1Evi5T7qatP9UIOcu7ri6rft04j6/ZzSqC9JhsWryGV7ZIj4a1IfkgnREv
IB6W9HvYmMYZFrMwl+iStWSbvJnpSnzmEBaRfcPM4oYyjXyYNadNHpDI+9vyu3JvuETDCxAgNLlE
S7zv7zRx0l7FRzM8iMbvoGWmhUkalWu3SGY+VPmbkb3XF0W34Q4tky10KZ7trXiaJXVf7/qn9Mlp
bqSbVjlrZPsC+6Oe5khetwU6wIOANS0V8eKKkLQ5vYfKi1lBmTZqtJ9oHO4u6Jagbh+9y6pYf3cU
3GsAJXAlgsBAvTgS/K5dxb9Yhj+I5xffjFTcLecAXzxBgWpEfJ/RmPOJALmIU7ZdoVhGdvVpIehp
20+uQaLZM2cbzCsCw92vFCvWljhVMap6hHnjnprciIslk2+6fo7LB4ByYaEsHS+YDSPpPE3gcesp
O5Rr5FRkV9lXASFVyQdgnakdS4cooZeSv/xjAXJQX9PQWikoI5v5M4aPVeo3O3mXnLPVrtXpWPd7
IiU5OFbkvw00gGdk1vCqpOExLn8mnRCd4qkBlaTNd4WV0wGtdeqDuehd2tPGT24plIrvfO1msBc7
XnoaNhGRKe9ic6ZQe2Q2oIvLRUuGmVDdoivjWN3VXHrZ+NmQlguUQBVQnH/5NNyVGHM69mBr1y0m
3rhNP165rvlh4uasV+aytx4sO/h/9UXXs/mQnxfIZ3E8Gu0mLK6lPS+TYGU5D6qy0fu0ipeoGxOb
db+aolWJRDL5nZKMgM+DQF2McNcJMsA/ZtGr6RaQZqSL29JXzT9OqhdxbIiToSP3RXXOwm8ThdUY
H3MAGit4a1C469Y/yvwK6WxC7YXwKEwqcnOU1VvkfY1Qlvjr3KZ6b/x951qeH5z7ZCXuBHPeZmBD
c2fAjH6The4bZOW+m93DMbeVumnT7zZgOtqN5ffcfUoS4l8u8vB/LHtkWJM/Df8eYjgX6ECivItV
XtPvQbWrgztQs5vHe/bDpS1kql9IwBZ20jBQMldQO1Vx22YDOT3jHVy+IHQbDKJa+0GxMKgPKXlu
Io7+U6WQh89HnXFSp3XhWjireyZdH9zDyoTk4k9wCt3IOOg85OndlGsqlA81YhuOuep7CFuKKx5b
p7u05U4NUdukbxKvK6JdIpuXnbRua9SZv4ktGF1C/3LeG1IlKBd144DHkx8vBcfBAFdaqenKrLwI
o/OzR4NfrTBHsXKI523SP9XynjWnIv8hTdnt2Nyy5C7LL3pKXN+48qCNiH7UgF84v7XJJbnH89Ua
ucLBOTfjVODe8UKx8yBhQOMWgObzry9V2BBgEmTrnHvjP9TM0KrAmwgXy3itK49OAEUymun+HWUX
Y8HZCm8RrQnNFg/EMs2vofed+hhEJIhZLAAc8eRfyicLxdM4pktdC3DzOq6hqwsSIRLbxcEwhheA
IbZc09mn7NtkObv1gKGQYI7pqGicNfxd4z4oXuJNLOQTrVUinI3scHwx03vNsdcEJ93fipVbLAlc
EzyI3PkAOQ3XSbTBbEQf+suptrO0iun7EH+ACipqQjcPQhQ+Pcjj7ac7UuWFVp7niUMDie+WvSDL
1hSUK9aytA+ZGAnQJpTd2eSqKtRvLfkHbG+p+yo/ZsYmxOgoq8Ticjf06gwIt52U2wjeYC/zNdth
rtAYdpA/m2Xnqs0N6e6SXgc+fp58XnQmNMvcmNO2NB99DX/Ex59kV619aiYmyVVanmz1T3wSlvam
DY88+Ki/IrNZpANXtHRkJeSkovAT3kd9T6Q94OTzb4yweV0nv1hQQeMqFotH8BNoVHsRLJB+zPmB
zy2GOepUGIAFidr5wRo+Kn1FRSaThekwWK+V4WTXJ3yPqPisBb432H20ismpxuTbrkZpN+0mCTVD
Wbs2ZnSinT09uvL1Kmj4GtYHuPgZ8WUufwTO1a/vkAyeiXK53/SkFhztI22QTXdorR/qRsa3qrpg
xLenjbHAoMj/W1QZXqmxfdBkKX4KGc8L9hQmJUdlIiPrrv7M2vs4vfmMcPGI5oDhNWd3XlfEg/Gr
8b0jLhTYXmHJqD2/LQtrZnu1jKds7/Xor3C/84HFdwJeGHEpHyvKQoRf7xiyyNN55NIbSqSLGMzP
vrm29/1EeNf0rOcvSXt15h+qfL+nvfVbK3GFLED/jHd1vpn9U/A5vv8BPKyZMG9IUpbFPaLld/Ta
6qfEY4TEnRu01hEJ2MfWQVrPUaULMu/R2bXH3exnjJqrjgGeCPP4iuJOcD5WsjL8HT3Oa/RuMpEq
+tuYParoT4MaRvvv8IQo8DczLEhS85qzfNehSkSHcUNi5tbKocO2rVynlKF0ma4oN0zfCkIrLG1e
0kzrynPNaPWZly9xuJrtl8IFM1zVljeLjHAZ83DXqMyN6Jzzm02qOatWG6Ob7RiWkEAnEscC3baW
/9OuuCOSPwsL69w6nh2wJZsbezyH6k9lLdQO2ufo9BAHX3PINMXRNWWF1+e8qP5LIT/BKKlRDAkb
BbDUJpzej8C/MjLMNjwGjinsuO2W9Mqp6BdS+VeHb85Asx136hZgGTzxPq5oRE+inXC89JhEM16O
jqSWYJe0+wQ1XWIfORNlfO3TQDq79U9F3lOYHF3lqbEagLf1mGwlKEnNaxF4YrmG+cxx3PN1aMSn
cfQIvQqoO6IL/gMpZsWAdsCmsobYZL6Rj+HDZvWGV4/blLSPnMCgnaJcddZO3f+Uqu965po8DN6w
irsDjYAe93e04kIx/t9lwL8MwmPy+JT0FyHQ9kkllcttZT57ZQa3DV19fE/996lnh/9zpA8p/cip
woyQXWxGeZXMa0bmDcbXBvHStDXW1HkiP0eMgX2DV+D9i0PX+EUFCGeeLnTMXp2wUU24v3quCiRJ
ev2uy62Hes+YPsReiDPRqc9i76zq7+Yv4QQxgLRmtEJ1cdaIRyOoB0KiuCnVPq1/icEEiypIBcrP
uri6xV1rD1xujVdZN+g3pbpRBgnZsoqAHwCqLOoepOAfTbuuEvQrhZByCr4x6mHnQ7TUakj++n++
/GU7+1BTMLl95yYNflt2mIizFgewJ+Q/oH40oKrOY0SRFnIbiEQDdUfIiYeDRX3PopWuncvu6Af8
RKSpfvEe4aHP+4IYAMZxmVssZAJUgCDJs8wmspR3mrq3ayD1NaI4Hb0sTneQRC27m9FDG1jtzH8w
VMRG/D7Qo1ofTv8VGT9DhezP+OmYsUiDcSef+wvm3nAlduQ1Nd5Y/qW1nkK3LkEoGa6IDeqRsBvy
4vhsu8orwdgsOB2/71Ak37EztdaBTiVoegWrHvqzbj6Z4Y3v1CbSvGY0okPGayiJmihCeuWcWKJK
qOr7VTX9mihiUlDWqrvUbP0d0juyyN0+/aqzs59dADN7hjyR+twihRpG9Gt579bzRXBh8Vsr/WnV
1xxsRU68ssA5JoHQJIwbU7qMQVljhVs6Cel9RVJb8aoaoxsogKT7Rj4Vb8xBCaIS+d70ECvlZpBe
SgiDzP6Qk+AhLqq44GB80Q7TlRgHchGxPC1jTuq0YgKh0yBB2VsuQ9K5Ee6DOygb5inxbZQahZsN
Z3vA+sHuJLSwNppKCOe4PfCD1pG/zm26nT5TDpKFjzdNI8bLnYxN8zay0uorAG7H2LcM39HFwq83
G0eHgY/sV/a8HQ3IDGeuVe0BV0x+F1wxLvpTBjtdZJmwYfjTSSku4nlPyenIqreKL78YyLnhJSh9
nqU1X35wF/ey0JvAXanTVnz5nf/ekIIWFWyy4QBCQQgCyI6zV2VW9pCv0QLUYdrhqjadlzwftPJW
SW8FcTPdzs9fHAqatlajp8iVb5i8aJKQHSBMKlYL7LRtyYjrF9hpX2QjsOwhAAXMFK4XHLRaecGO
5xnpXkxdYUcPO7+zxQ2NOIOCdcazGVi4FtYk/vCCoBvaqyhO93D7GXmy0QOyLCMHeFzalPq8zpNm
rTcZhKwg9RC0wgHlZPloGOup+W7VRc1VILYss3Pc/IAxCWCslMy9D4bqMDONS0f2OOCBv2FB4Myg
ISUFZfRNXVlryjxK402O0T18VfXaZ9hpQUDxYy1ywHo7oXY6JB1OPDYgipK1/bRFMzw1JMq1mo9E
NukGM0WfekKUmqp8R6igK5vA+zWwXR+vkYbpBNdUkMZb/hU4ouuMTvTdDKbr0JrAW8/qgFrJ4sXt
7XtLTCvXAtSBQSfvpdXBXNGo4mUKrc8Ki76GIcWZvoUsauiWnM7sz6uCxgRGXp7JMjjP2Saa7qNz
n5Alhj1UGvvAJeEIwK6KMO9vdh1OhP2kPGuSIuv6X/HSqodRIg0BSTNHhnzkgcacbmPxVgGLyTaZ
EAlveZx746UOYYfIOAUz60GI6XxBmNKBlV1S/9MAdhwM8HtQU2uXkvDa7XK+ZYzF+S/l7dinNop/
F4ep+EW9L7mpIXRkV1ZmWDoHyBBlFOqqDI6bs5Q3Wy9INfpSQeSl4vyNCXoGPVTdnPQmr3Ht+DIl
T105T7DMwk4S2n8t2QhSeOHCmcNxE2ifCr1CDpVg/koTUVf3BoVHRAAO2auR8BNA99toJEC2XANJ
vADA6qhetK66KtM1Q/pyMo5UCyxr9Z2XeFM5p878qBFnTCnjXIB6nFdksvkl44k3LlqiNUCR8CeZ
zPDfYf4FAdHoG6YHyYdS4nBJ5W1D+wK/hOJSGx99VQKys/ZawNJVuwOrxMC8APykm9dq+MebLKce
tmpVogpPUGuPzroafr6WiWYpMdbVOsPonAIDDx5uQkJ8MHbB1VkZvMOxsYhzQa2CRpegAC9c9vSE
WMvaA+hs14PzXscsCQ0h2dx2zcYy+CSTT4bIiEzT8FIYxyCDjOLp0JhonLnzrLL5FyDItvkGk7gk
ovDHXwarKN/6X4bQUu5bsGU+zhiZH7IX2ZLAS14S+mIr4C/0vQ32BLeTsm0pqt3xo2gFzDZh7ikM
wbBkDcqKBSAl0sQPzsCFND+JYlEBzC9k083euOpJROIlh9KfvVxgbvtkEmWJJqaV2I2ZDkdGQ6k7
2t2z5U+dZZPTKFUUVmhnSTT4UgEAbCrJdXiL4/JAKnnl/1PDJXpyqT7FOEIodIEbuxmYHSjRW/z7
rZsLxCw/65XiAOmL5+QcE5xpyZ1CCTzbxHl0O3FaU+rJdbTQFVoXFyEOdedPI2qIqEuG9YCQXcf/
KeSHQIeUemKyqldOoS47nZuA304ORZ3KIsaiVBysHhDwOuQytOZqUkGiCYf8za1X1i+bVbDWiGbm
KAjDI3mOtYvUxln1004lxCK8qpEnhycBseGxEPoYlJEbRVswjy2jbA3uGPKPJq+f9pX10QABmwR4
B+lOVE7b+dPJUSTw5SNp8m8hSmTh+siPqn01i22R3tQ6dzvlllgWxDX6E0Tzg1bSu4mZAwHVWV/X
aM43anvgT2JTWXbqMeMIbJgn1fRPS798YjV+Kq408T0whLuY2abyQ1H4MDOCVzyFEb04i3OjLe5O
dRAfbJmsrRfPm7gC0u6ayddWPZX14Fn2vA3LYmvN8jKZHaJDat69YjVwdy3+Zgp//JwQAKqp6YdF
KAGyqf9My3EVowHFQTr/1qjILGPbBB+B9lYjeE7aDjnyS9Y+EZ39/9GBK6F4dWQyS6cte5tWfFWY
U0iwkECmIx8aD2xptN6n9hphMqJL2TLdfM2rVz66/ldCIDRpjEvtqiifw7JbJoBveEnIzoIuPZel
vBjNmw6uUTrnASCjeo+DP0oQGXNJXDPJIHjmvOwU1HhjjUl0RuqubOp8WdmPotkp8TXs/zRc8UXQ
kilBco/SesTqs2r0LlomLVqD0FKNZZK+SIQ5PKTWHqoB7cqMpyOHLSOcvjv014L3XtyPkk2Kngdd
AyTeLAn/UBbdX9WsTHlDopnNMte5Yfyo8h8zfAvSjwmnwgx+1A9v8Uisz3RlfHB+FflTnk41OoXy
QT4QasGNTbjrnx6so4/Ovv5g6dHugXUlqQezx6mZbkVyJZhS70aPUio3Ql/eNzJN42AKix+D6c7E
kZI/uQAUaQfcx2GxgozDlru3PeqKEMKkrJvJvCNQo5A/Hfvsx/e0OWsQ79iWMbuwnckIse6+jzNe
pfRqq9ZbDcoflTxC1UTfWvzpHTZYZ/wwVBwJUGDi8ZpsY6eTbWbaAf9bFBdi46XqDKU4UkgDzQQF
65OMmJo8qzMY3OC/1bDQ5UuXjgKzcmgwQH4RFxdcbItyPvv03bj/y4UkdRWEZMKQGnoVJ5jlf8qm
h6p9kQi7ByIN1gyL4crEk15zBKbxTz1exUA8ZgCIdQ/0QItl94KLdX5L9zGbZOPQD+SCH2bQy0gf
zH0Av1bpP9V8sfJnLtp8aM9oeOl7TsCcqQeLNwApM7lrE6JKitZRxc1ko7vga5FYV3E6+ms1A0ra
o5ys1Z2FOwpmofuxmxekv4PxnRD+DfA/pVHul82ZcySoatFWh+kbzNbSGX7r9xprgq4tJuRqZgg/
SNHBBJkmlkiz+Qv5i+cGDkhy3GDekkGFBQ5tDJdrN16whaY3ullDqoQrtIGk3TJwksdgQQgbrxr6
VhyCfYW5DDE2Re5EUsVbR33O3rxSq4uP6UhEmk20G5b/1GwTaneb36QEvsXf6NfHXjtiDeR2411B
CorwRy23LIJxtmmbfzM2yh7ylixA7Z+DG9msP4fiFkQbo9jYXrBsdLagRY5od5Vs8xFh0QTQ8/9p
NoKKjEWzlDDrRTuouGREbdkxDClvlX2O9EuwVEegkZVcfykEvKTN/0SqUexMT3I7mIKl7pUkEdXg
1PzYJTlk4AcJ6i0S8zDrLAg1Q3rDkIM7GVx1ZCbZ0hqyyoqdjCU4OTbNJVF2w3AgDJi8pAfJOEc/
uo4cq1XpWiwsNgO6g4uQUb5QkLt2GMIg0RXw7sPcrMbhgY1/QSnaImzx4kJDrCLE+bpL/2m6yvj3
/jrLcBUGL7EIsQXF+UZbG0tdWvnxoZFWGiG5Nts0cSWrEAAPyAhCVO5gHjm2YMsKKjzC11MFfmY/
Ydtro2dVvmfpB7hhLm3EsqssufhM/L6gMrTB8ozBNZnMLiTt9RCiQr88MFyk9b+Hie8zX4KdDuxh
X/3wlWl/DpFu01I9TwFBXRup+20g8WLjk79kSbiUd4AWv9vBDfDFC60P1d7QMEYm6VJ+B8UwpA1t
TmTduIOaLKp7yPdRRWs5JEf5L+5/ZMT0YECZdq/MS8fgzSfipdp2vGX6kkMN0Gg1ypui3cj1ldg4
0jXfJsAPMSs66pF8Xjdp7ohGuBtNfFfk5soPQ7sA/lGQN6HJJZeX8GQ5REEUfn3l7OBL3fzH9goy
FY5LEc8fnYK/Fop2lka+FIxkaBrS6SPrVr3zDONnGP615l0abrl/oKdSas7TWlpVxr5UD12G/ZLx
iwykGujdZOPs4HQk+B0KU5RDhDWVe23YSNO6TC6mflbl29CQGkSz9Z/mHAC3imongo6/q2pNbBfG
ug1jrAdHq8ZbO+PkLreWfWvnBle5QYXOaepvpIvY9ntpHTRS/iA8oZWwWM7P0nxzxg3qNsN4MwC5
jHJvDF+TaHhXL1a2E38489iQX4WUjwTfUj/VGqDCTTTGjOGPCpVKv3vqLP2SnAR4CRdnuI3KtXva
+ZvUfvVLsvSBTJOeNm2OFI1NW+c5jQhsTWZi4fTjPBI67hEP0/JsB4tuWDvJEY7aw4uIDmkkXdsT
E2PCYgbcMpSAFOcx3aCR4ik3ootA42fCARj+tPCkdhO2q3oZYZPX96p6diIcATuNiBgQzvZGfCwg
7z0GnZjVNz4HT4KPZsL/ndtzGv2oxDz10p/TbxBKC010DmBjDz9+BsJsfI7A/WgB9ZG0GS4K3/h0
+pdyNGjRQzXjEC94lElrRdIifdL+wlvizrzVTJsesBxSBir4loK67/B0IaGKpb+U6QBs1rWcn4JC
xtrtdNKZj6UsidkFRanKgSFi8VZT+FVAs6Js9yiTYct5aPYHEEmkvEevaVoNEk1mj5g09PjfQPyP
o21wJy4xyZFA+otKo1mVmwKpmPEBdoUurHGYTcNjDjfGuEOuWVMfEaLywoyEb+hIorjBTfnEfyNT
Y6iYyLax8/LLr3j+iedf3j/PafYB0KfabYB6Ke/xplWJDYwRAB+pCG2nSYMfyCuUfsrGscdazlYM
X0fbXryutNQNma5phmLB8F3yV5AkbtX0rao5Mgt0z+k56raFcagIYHH806xd+fWUo4VEHs1B5Fyp
imY9cw6C+S0haEAizGqvwkxwoYUCB6qeOkyVEX859vfQMzZjnimWZOJmNpkEi7k/IsXsjVfeclXL
T9KiFrGy0aJQ3F2Kuh7qIyECSBX3+Rr5PKVEm3gNzd4eLa2+NMqDxwVmP9Z2QsRvOKeLUl5K+Syn
n5BIiM8ljmwr2Q/A97X0N8lMPxR5RlwsCjrjyn6zpC3ZnjiiMRvvB81GGd0jMP6nG7shuY4F3TWe
riF8xmg1Fl/pMWVu9t2WWIf0Jo6AKX7v/WNjfjj11nAwQ3q6siTABkycvy2vL9Wbrf8AcCQcPbRj
CXULilLXoC4XoQMOtDUUt/Pif76OSAns0fEW6bFSNTJwtgl+g4LHCECAnG4pBaucSes1srW1ZdEv
VoiOsz+9uKh/Pkets0cqOUVXELyFprAnOdck+m3SvRYtg2INwxIUzwyB/zxyoFdMxyC+SFPpF6CU
tLP++dANeY2tGWevbpxJ8gnX8XrGQ98ifUOcjsjEg2KIVUhutV8FNaClfMsZ+rQRpdmwIhBSAYPj
Ew3Y7W9S/0RYwU34hjbS0zQ6u7gXVK7JRWN8DxFfcAZaTG8UE8aUHCCcvO5HRhooYIzpn8XX1PnY
tWEvGWcTPnKwfQ9PerJiBlq3+m8LDCAwT64PHOgNhDhhorCYKNBDdWP7j7r/cvKfBFzeAB9dptPM
OYDWud2WbJ5BuZ2Gv04nHx0VABkvyZV4rpCJgsGiR80wow7G1aMTii+3YJFBvR7UbUS8pX1N1G/F
vpgZvmLi9O0aBNjvmTpAr5VTIL879V9nL7rNtBlGqmmWibwe5iN9XrAXN1l8tcx0PYEGcr6RMSDn
dDDgJ/cA9kNlbaxV7S/6gVQT1I3un2eGxfQ+YcsIgBXsld0v0/Zd+FyCDIV/AD5wHPmtQYZmCSHc
afCgjJptb+3Tal/Ftzj4oMQSNImClyv0IVfSoR0Qp4RL8G9sLksGf6aPmBhGTqphX5v/20J8DiYI
MOD7ew7bjGyKa4DPHO3I0dkOG4R6abyU+PT8S8KzLh/j4Z0l0C6WEjVOzN4FmEsxsWmkW8tcoaZC
VA1qoSnEknMVSt0TZJ1C5U27rLA07uH5eozJCesQUcMtYoeg5gSj2Ca8Iozv2n0KO2q8Em6EkJbG
6SIkjjF3XNhKXkItJ2KqdkfuPYkX4KpFvlUROHckuLDrRg4WGyIxc6ToqGlqay9bm2ZcjTENbv6G
ULV23jb22gy+JiQVkXTkSkmzdzW6AcAji2e7xK2YMe8souputwgIyVhuNL77DQt2On5k0bmUbl34
6tOTaPVu5gMIR7MZNo2+FvtBkXoovfrqqLpo2vN1rv3arDJF+9UO8JH1PiWPiCm+2Zg9xY/N0er4
46qVL+05u6HIeTbTtSOvPgg9XkiA8jyT4OyLMNiGhO4ry2F4DsBdQ49cIziLLAvNPDkmsXC7hLw8
gjQnP/Ms9ZXCIRqcgCPZAwUXdbl4b6dPtfnQV84aoZQQrZDND9CJxgqIPFb2k7Hra/SLJrWe/Oux
08Irg41ea7bsuQowX26CYQf8YUknvMaAXDxyJFXEDVHiyKnaQ/3Eg0XQYd2iJl4l2qnpiMTi4FrP
T+4iMfyYoNOU0y7lOoQU+GXwwqVcvMdb/l9UOf6UueEaPowrAjIsNQ7Sn9bLDGFy/BEmJiL/s+PU
X6LuPe3/kRmIeSAAQuQ9Q1fZyP5Caj/j9jHOGp/40W93zPH1lbzsgctugE1hbCgh/5PFX6ihxuNY
XKvrAPR2ZAcLsveA84bBDYk7KRWP2IN7QBrZX3IT36q0iZpFAQLGThTfGRrJOY3xL9rPlj19eBMb
8NBfNOuCIVCUvIRr3fht010KtqKwUYi9OsMCBZlG1Ig/QeAia8n9Z6hwQsy7kDMOb1H7WWHD1dYj
BnnuXv6MEHgy20z9clT541i4qNuM6CJfzjRFCZZ7wRu4HEe4WNgP/U69h9B49Cntugzl4YnHfFCY
ZvuRqtbRddrPAH2MTIDsj2xs2J2mmk1t8Dpnw5gwNg+ckxzPvACIyMiv82iFDUt4cr5GbJRlV61T
+8BPRDukEEgJkGV/2e3R0YWMiZZa7cKGI8Mg4rli1hCgYBAeHB4CMRqS6ujVNZcE8SMRMG5f3MgR
JIHklHX38bNN1/z5enxjaFCbLe9zVbwklsu+/q7ig+CnbIQFJOgvGAyycM/zJXZrtTslpgVYxMfl
/0bfdJsICZY0cX2U11GPaTkJXQlBeHexhz8sCrQ1Qomvw2T9CKy18FPOzadKjhBBpB3zvY3em6Gp
Mf96jeZii8gDdiHhAmDYpca1zm+qzQFEhHATvYSA68uMMpdc7cw5h8nOzl4jU3dTxmgb8AKm7wJ1
yCGL+SSMGDNq4GkVkXhDB4f4T+Zx4OKq7oDHOPnT6J16ncXgJNxjWBW4ayLcVsqr5vZq6G3kHdQN
wpxIqgowl4uRU1BgSCD1chdjC1Z7YJVbXD1U9SFVB8Xez2guaZtjrMrST9FDNvP0Z8athAQq8hd8
s2luZIfBWfZSbicGUUQG5ScMv7HtKBbdFM4eWCxHIgWW2v9oFdCBQZEQ3NisgKSIMTssT1HJCqDo
mIFrrLGs5d3T9Lomc22emSrplpSALGbzldlf5fiZQ5wt4CIa8OPJs3ILTQgsscZ3wumZHU0TL9Jw
FKc8R54wCxdcQ9N0gN9ihiEmiV4fdRWPnCk7zpxG/8W0KTwzo6p79TUafztkkryuRB5F5Z0z2tUa
Cy+bw1x1w6aB8S+b/8Rbgoo0sX8Ne+D657Li4bZJ/UEvXTOxD7jM3WTYh/WeOWFqkSn1gHfgWSLs
dRK5ekvfk5jdAMZT5Sq29ETnvCPcKgKNDxARlBMFlyIWGTUH/g+XfywQEvGl9k9+RSZG/5tbGZ5m
andfDd7D9YjoBFjF7wBQNrG5l3kgJq40JBUaLifNgfyrr7zJ0cVABK5smZcHjIOoo4iXNw9FBOdz
E3NODKLzJoSe+jst96sm39j6Tmd/RcWPqJOAvdhDzmKsAY8qRJ4MK2Ow7ooLYfKtspqjf5GDs4+D
pjqhQ5GxHiHUzov1bO+hNYd+F2JyE+IiiZafjVjKmL1AEDAjshrv85iE2DPQPywXtbkOmLyndN6r
+SgIJNGQk6tu6Hz8R92ZLDeSJd35VWi10Sryj3mQ/d1mRcwjQYBjbmAACSIiEBNiQAwyPY1WWmin
pXb9YvoumcwimNmZVUWou1RtvcgkM4Ybfv26Hz9+nGGu5yqyDDIsR6OCDFm52AXjAmTMf+ZbVwUK
c96jq6yXNurpXb+bIVRPtb8tEA3VmxbVnbQFpSUGgdZcUhe/x5UKWjKWSmukcHGS1bkxmTGQ81dC
tM678RkRYYK6ucbCNC/0W5nuAEUbhYhI+agBJcncxTb9CZ3ce4k2lkGejpy9iZhUwby7nq239/7M
9EbgiWgnn5ddqwW8xHNRfV1U0cLnrVVXbjGRq7TCtu4L4dKBt52aAGatFcGjAX3D6hbWlY+IDjCB
CQKJvgPhB6o4eVc151L41Bhk3mEHlRdEKc41XHcV9yh5CvkC77k3uaF3dVzWA6fRID0hM3JZUHEj
uQDF7hyKoS/GL5j46JktzWTzbknh37mgKMDAFKcalrizWm5Ros/DqSlTk29G+LetAdlNFs2MPpn3
cy3CalvWymGu1rYE50aGJukts6nOyUrSJlQN2wpjrH1gCiXshDpCRUB5tDDDDME0rlNH6gclg4Ka
sQ+J2+OAQ9rNPSdP3rrzPKM1mkkGqjrW4wtSLWTtOEhVOLwXMuygaIAwgTAxndo+pcrkgIM1ilZq
dXxwmqXblXz6CCkCDPWe2QFwNR5qZiMnqHP4YCE+8moBhYlwLgugF/9bpgsZiM+FWDlH5msrEcPs
HjF3RsZvnYvd8jpz1/EhYzBbd6of6BUAoDJmESjLLmEYAs9SNPy/eshodlNHBmzUjBkAjImW9jDA
ye5p79trY4OPRjdt0qOXqO5B2y6qtXCsOWMd3P1FJNH1wcyKiBAxhrrGdJcxPbcmqgLJ/nGn3exp
P74xy9u9BW8b0Q2tuV9SMjOiR82iNq027amaK+dW/VkkqolldFP10pGH4BtWbzeg3pG39G7i2C3i
UqMaVNW9kG0LduSIUMrtLjkApCc23E0Z3SzpsQxNUjeF22pB10UpQSLWVftu2YkQ8za3rT2xW5R/
Vi0LYTFecYnz7ZZym67AiiiI3L4yQ2glCHvnw4jEhJEfXJSz+xpzo74k5Ly08t5Q7hDnYdctSTLh
okBFK+Yg1+ckeTgIAxUvXiUjwsjBVy22go1ITfX5GRENF77EMK51iAR4PTGtoVbfwzLd2wM6/Q1r
sQ3D83oL7CdywnC19R40gexub1wokEXm0JNP+Tu8CIvLIjnPmCcQo2AhLk2fCy0Hena1q2GPEQvW
OWItHuyVO0dfWCROpnUleL5OeKHL9yX6R1Zvv0e5FJlhpasdJoyhk5QedSPPfAjwabWnU1++RkgX
Lks40A6E3vtb85GGeh21/sxjQhC5dbllnjP8aAaYtQSWBIIiEa4p8h37UMRkABjwPjifEAZj7FhC
E6pqUYaB29X4nxP1CXWRZTrOsowjrd9Eq5CCk6Ed+DfAGECHUNoZVjMHIyNYLEQf6eDA3MCY2Tuf
VagGnvFg+p+X+8u6hsVLeFUQJ8u9gwOcwkw2+m9uPfLFfYnS8DmFz6KNdCjVmwaXoLvTvcmnT27r
eJUw9c2Hh6jmyYVyuClFfaQvvKNCfcctocNaT8AodFPCBvHOs/WOvv4lcrFMS+/UKoMJ6EY64FlH
hxI+P7HW9NZaBm0Noge/xYkCGfZSSUap3ErAYqxtX3pc7olgmEvGOGS5XfXidBBJxvl++xD5DjEx
JCkI/UU/azsAoxNRBnPQSciTWaxvlIqJaswU0w89lxx92VB13F/t7J460w+XuX4RR9L5Q4wYVTEQ
fUwq2t7OLaDdeRZfsMst9dJMD0jmgaEszISp9fC+2nk2DIvVHrm2MIz5ToiHw5tkqFwsmsk7sqDE
jozimoYP0cM8vKW2Lnr4dXqaq3MogJSSt/pnKhPI7Tqi+WpI0VXn+yfVwx5G8FJ6UKK+AIAB/93d
ou5qvS0R1hVjvET52nc3XjkLnNGhV/r0d5p7GmzIhM4PVgd8KNv1K7ysbxLq9zzlUnVmejQl5dGg
t0BgRmIB1oeO+Xr2kkMbpAuqI4R5SkFoVNtoBOJ0l42QAyPi9i5UhL2YnrmD50FfFDSa3efDOfIj
ayC95b69r7v086AJNNNMEtd0E2l3cQ6+KxfdWvI6Hh1+ENqQiCA4I+Dguxd0nqVCOjxZSGQdsjzS
VIWOfabFOzdyjrr/SFqDwiMi42XzbfzAdEpuxRK2LLrS0PwEVcunVIm45k0SPkKAg2LA1CUJLamL
LUwGjInYN1uQgosC9DKfifrpFuCk8sZO8JA0V1/wPpe2a9dnPl4PsUJptza1AZPJWwmHgnJPqOwP
6p5VT0FMHYo/Tc81e1kwi3SnpRljtOUK5qCjDcunIjtVsrzrHMq2GaBloc5obwP0DgHEBDdIVI4O
IWs+g2sfS0viRvhX3tAW0C8nc1FmfL0ryR5LwRS1C6qeotmZ3mt9tFcWKuTTBqgwTfKODyFIxUK2
HR/1IGyXFKxgDzxXCMuuGB9ltxOEqyTIqAndmfleJEgtkmhiIMoGvqCeSw+I5UKIJwOiGhxC07Ns
ov3dNLhEgD9AI2RHobNcCB4feI66Q7WElAN/LBqwMmpYRMCwKTQOQP8yPL8khNCYfuM9oBLDEX7Y
WdA5YaejBMX6irgSrIWxa21p3yZc7cTxSODSTKkEXgqWa3XPht9UzS3quFSFUNIIeJB9eKfsrxXy
uowBAo1oCePgDpDaouIa0T04VrmwPc1RrNbizzHNmcmYim4Vb4yMRs4eVZNs2XSX4eedTC8jSR9V
OosdrTVCO5NhYSatxYhBHSoED2GTKohh5TEnr0nCCn1F5eB5JmCCZrq3JOH4crwEilyVJbdUnViM
STs7ajpbZ5XEDx5BZDbKzUnYQ8ArGjAer3uwEOLriVocUIwC+CpyvZCkoEa8J8JCoQoqXdGZY0i9
UBs0+YSud/qEqa8lE+Sz6AEx404kpJ6RRBhLJlSbbrFHxGAY0O8hG3OXDiDUTiGUOq1D5ZDozveo
ZlAwBUrLrAE6VDTld7J6VCzoG7VJwwJrhmz7+bIYgS4ZNCHZ+Jq+D21L2mRl1neTXYs5Y+A6MMrp
0aDVIZ7jWAr1yjPvosAeqHxAn0I5xglc2CuSsS4DExg9HQuwYD+p9o1Hq4pD4XmO79554blm4U/6
102rOsxdFynmtY2adpSpbUZ6dfYq3o5xB7KJg7mrsz64k2dfaBxuO7QM0vhBti/ksseEatTrd/Zd
SjBcFNiYNkZ9rrsHuyM87EYMa+2wL7tOceMnC0ZSoISXtxIUPRufOgxaN/0kmpSOBH8UlBNxrj2u
ETnngSNfN88sLnGi6M4FpaJ6CY0Ipyoq4xBLLaGcqo62dMQ2NTBwfOkhkWqndOPSOk0niDxJ/b4m
WxjY444UUEJ1Jr0wq7ssQlnujrq25EPI1p8ijdE2AJDAU972rkym6spN+shtIN/OMUAuEiON180k
FyBsTCPP+fIwuocmsPaaGSXDmsJ5hmt0PKp12WWdXNi769J+9A8Ppdz0GQ5AsJYE0LysubHFDyjI
Mk3lokeWHS4JzBkfotMRAGXl5YA58P2WnI5SG4NAYcDPNKGq2c59pbO0XTqLLosu0d5yBhM80ICs
iekpPKiHTYi8ixutY+9eQgQuXQGRohxnML44AU24tM4fa3uKopqrPBnMcHUWvty0veqzgfZ5PpGc
J6OYqOZQpSdgeeNoC016wlCbaO7vIP0MbLpuL1S1QyOhRn+42rbK7UALCAJgITJMt43giBddaNb9
VmGHwyKS66HU8bt7v0ciKQ5UkdXx5PDBOtJy0UDcyA70ZMHXN0S5Pb+Tpa5oklClIbV9FaRG2SHe
eyFd0uybKBUl9LtQHcsWRB8kNUZJVeJ+KQtBUGLSBFXeAXQ6rxXfq5QkC5fRoOc2FZMUQYbPsjfW
y56GNGToPSoajejK3EwLCmZ0QdVXFVWiplf19z3IGUkfQzQHJXV9z78WwFlNMOpR9rRIr+UGGq2O
SlneTaAGI+WbB4AdHsGlmYO8X6Px3PKUaSkDQgEyOhUKBwuLkyDGVAJ65zglIdMQlhNugfU4g7qP
jxY5kBZ16YwWwpoZSAnRazLkTDh4fUD6XXObZYhJTiLtMggXBVoC3pjuG2nfNTB3yjkdp0dWLlIj
xOyJJLJkEZIxM9yHxrmVHu3g6vUT0m0Fo6QG1EaEArp6hf4mSV3mXyPuUsVPFaiIRZ4hOlVyFbQv
bNvMz1HYfwZcP22QjcK6nzKPDdmf3MZ3UzdZ5usweziYc7e17VfNo+syQ4Xug13HMVYhLNr06lnn
bgQ/sBAHEGGn3VsGxB4jSAwMfgCI3LjkajazLotpRlJl6/1dcudWc6WJ2XnDPcbnH8bK9q5xJ/ad
7gzkxh2batpxakZi3WZo3IoCNZVkHK2QS5Qz2JTmVHIg1golNxa5FMJPgsBJTYsJUoSRKHNuVyHT
y9KQ+KYwic75OozQ8ylQuF2qtQbjNMGyd4QWSO2hKkD3P70wh3p2gMUfUxFL0j6IkaF2deo7YZEy
MztmsCLIZ9a/Rhe06PDJkv3MoEELtXRrXMA/V1nRkCRePlzJyCJ4MPzqfALftXUgHV3ORPaCOrKg
N9uHnqi2pAyFTA3skPM/VRJgovJ8Bwk/g6nrUJPdSWxM5J6AA5suS4UWgZ4NdEYUxo+pjmyGBPGK
46vBJDSLfenqTEmX+g8g3MDMHSQgX2RydGsteHQ5Azjgk4BD7/LFjmBpa2jnZPlIrLYyjQbhLU1E
6IIUFQQM0hCGJeSHew3GUHWpIRi+ZbBHWd2kyPcndAQPtJsY4TF/YajgcPVMTS4VcvCEUGH3uUEy
EI4vcScc7vSmYc4OcQ44tYZPd/y+nnaqfKaLQoQIEO37GTfTUFQcHSjiqvcOm4yOOaUvCgc7DjDk
H23jhoGQ1JtH1PPIqyZ7m3Hz7T16oQK5WOpktSR1Wn0V6COKDzKTLa62yf2z85Fr2J7jLZbkCIUH
0me+FPKCgd5VfUBQBBbLwXKe0pHfjeQRrNtCvoyKQW11lznakv39ksu10QMAZdKC4dLa9YxkmpCL
VJoM+7kL/NqglxWND6ynSy8g7SEk3UpbfghQFUTDC4XviaBsKEKg3jXg8i2vnGBqVZOhXHYR3hVy
L5AzYWi4CXMib7dEMMvLtGbMaj+EirLvN9fgM8xPqtqg7/gjEjnfvSjYetlubZUPnt8+0LiVATtc
pe5ENudZch/t4Uv1hMhh2SVaK6g97bMSKT4kyfa92O6iV7VPIJ13l8sJYEi5+6yJXmuPSjPNt5qM
k3syqnlTIrchUdRbaxQ/FBpDBztrIGraXSRQg6qdqSkhA+C1O6mzK5tmDbTUmXi6xEwQZghQkRhu
MUR9knEMdtDpdFeAQwGFAEZw0DIETR+np1POFRI3yZAmGS+/ypRprd9YqFXQ2wc7dLfsbdmwB6C8
QZwMm2oYeTd6HfRN/XOsXmOdqkJ7FUxOkcE2UIX2nO0WXSmo1FRNH9lb5EouqD1xmoqUq6EXpmwx
NeS8VtepQl9Xt0guHaY2e+qiUlYqXJOMve0V7cb0Wo59XxMI7hia1F8uh7k70fR7ZXuJ/Ku8HCb6
JDCHfjAxvRvHuoLAVqBRcd8oA8jIrrvYgeMr1mzLDtCGmHXiLFxglS2gqPFArahOJ1I+Ngid0ZOQ
lwOamfcNM7RqpRttoR7pNZAorEvpzmZ0akV3YhegS0fzKGXYbVsnIQqgy+jaTSXNmmYg6XcqZJgA
5EqWQGmD+yq+Sci24hGiabtCxBcHd9uh/NxKryvownL5yIJKBVMkRhF0JBnx+pRZELaHElh85cpP
zOtGwjEzhwe3v9x3Yr2FUvUQWcgAdl8Mg9OUZ0tEbvOBIH4tzQuvnDYQTYxeFK9qpVPbV7FOJN7m
kKXCZedDWxnLC4Qw1exe867U+LpBiosCi9Tz9E6A9jB82Q43INgttoiU34NDNQED/IplL+ZbhyDJ
NfR857BeuuyEThMwoOPeRpbAbMthtzRpSuA59wd6+5ByAOHyy7mbzip6p2BqHmDSkEYiNmzW44qh
1SmSIwCrUkEjPQ1X/gx5g21R0Uvbcaw7JSDkmrg7OrbokYjR0LBpXdyudPXJ51lLGvBkaw3Uwoic
rtjziYWG3yyAoQTY2LG1QShfMyiyzmcIP2fGBBirMWfMUASBpZcKrftn4rb7FJRs5gYx2FVcPwYk
fGbIqAx5Dn0WLk0xiZZ5q51Jdwgl0SUSxXMZnZPwprAeG6xAIoIPBYWxvIaf4HlEOsqQQck79UZQ
6mykVa+5JXM40VimKEdNgCI9IizJoYPEentZXoiyRaiFLV/diDkhvnJTu1dwqbUt9FxUACYH5SIN
gEUmej6UciJtgdXFjyHNLQT6ptXHOYiSVuEh2HntoInKUivNXZifO1nJoCAKNPhv1+UwcIB27fEy
HzGHhq+lFz2R1KtXUzdEIwC1f66408bsHCRRlmg1XgidKySxclFpCPbnGQBZkBmtnGPFN6YgPBWi
R0p5H/rGeSCEMbZPHH/o/FQ+s0nCG6Q/t43HjIapGVwG8p3eIPJVXflDiZcrhzETbClipwxpHxNe
uftZDZaVk+TG5qNDcFVup8+GA/SXj5QtQD5bnnGXVwFU9Gq5iXitEgl7UeDOpRsK93s40/YeagsZ
OTjrQT2vlANAA+IVi7CbVpN9xDSpLlkc7qogtHqG+Yp2Ae4RIoaHEC5iO6Md1Q1q9ctkQNGD2ahN
MktL+PychHCvd8Fner/CADJ2j5k7S118rP12rKMB4dH7LfzdllISq6eaF4rSV8nY6JOm6SRF0wDH
MVHljQCCEYZL/TvNnuLbMkRE0fh1Pqu0UmbxnSsBvyPSXj0EOo2GCL+5/RS42hnphzubJ1PuRGnS
Er7TuHCtlkFebY5CojXan7NhqeLvRMflFDNpdgOqSzg2RESIaJiWC5hTI6XJPBtIimgM39DQhtin
gqKTjctxQKujoSKPWPC4umF+GlQgl1W/8+HCE91P9HLVVCMlZVxjhwDQlgHiGPdAqS8tuXb5tC9R
M+0B8iz3sBcpkA13BAzVyEBUe9xU8BQIn4E2AUocSIZ9a+Cy5Q6LONgYyqI6dNA9cTYgr1a82ccX
O29emaO66OX5GKZ9CWcwgwMmTSr9ygEGZUBcdqWzLejJ9Z8UGQAwBnbKbpposXwwyrbtUWkf2+4M
xOQQ9QNimgLQxGNSUPzAGFvK1AF5FHUgXYeSiK40hY0DOlYwG5EdCAc+QwcDt6uGcDKHPtNLlMu8
Bi7qNlGPpoNCgoKDciCUKe06ghyeLQ67meff11BHsh2AQ3M4T41pLkEKuoqgPSDoF1OgXIhZL8A8
Uj7f1yMh1k7QUzGgaEjVz7LadkpV/MLbzpfyTb5fZ9rcUx8lD610iPbJaEf21eWWrj+T6NdLD53m
0N/q/b3Ftt2hFj9ZRsi2XAd7GJO0aYJZHwZsSDTDqIAjWYx8bZ3dVQT0KaIsRY/uDNrjt61cPIh5
cIcpMha2PD8gk4MzqkFnpkvmE6QDk1ndfJ/qPKdnoism++bLqh8x2BGIiBIkIAzNu+p4yZQHeeJ5
cEcZU2L1LfXKl24d3D9Ss4JuOFBA9bKKTVP2aoZpZE+6n3RT6iVm3afOEdJ1WCIO1FeXV1XcKWRm
7vR2pYRYz8TyNg18uEPSrWrMoJUkLeI/eomSYID3NZ31ksqkf20HXQa1mPshY+u7OWexh4oAOozQ
bSGDJYgaeKs9ajc07pf7iVf0dJNscUwzqhnOqyykS0tQ9bqR203Izi3i5Po6Dx9KlYPYMsiahDQU
tX6iLZ8R5KCv8cQ6LEw62LN0LWkduxI8TcguKZoX5mFmqjBp/Olex7Rs+j1pjBoriAPsUFym95HW
aqSn2HRLuPAHKPX6AB1N0geduQ4HCJK0giDrIqqO4YUk+cxgHFdUSAp6hb3Ddc7jNwZ9nG10qw7X
/o5BqECBGRJ9jdU7oKC97x2qIWJcW7+7s+aFQ+RDfKHQWUIX4AENMRcyJk0txgT53tDqaSg/HA5j
SbtKinVoIBh6XWZDqQ7Izu8oGPp0x3A+BVOIsLk2MeDXWHPGEFAgKfGdKI+HHqZGTDJikIteP6TJ
2AZhTlmsXlmNtGaSVBe19CCJqd7rwO6C3zODvpH7ur+Cq2PJCJvQxo2G64VT92L8Y0STgUYDt3Oz
zxb1yIvuSkALMGoZ9B2DMvMnNCFNhDXTDgco/A0QowAl+fqWm4J8IITryaSO5ZMd39FOWoCAueul
g6EPAwQydJhe3cTkSuhoEFj6U+ZnWlQ7/PLCqi6r/XVc3kTsmCxB2aheSxYqjPTfB95DmHRQrLX4
Zu5wmfclFWjGerDNuQGsCI+clAH6DONlExLZturOm2JlINyiKFdMPMitUdyMHG2oR1kLnqyctVuQ
hxglI0O+F5AvAvOGfYFwDdYQQblg0EsOSWKaINS7Ba5LSPBM/aaUF030wLg9EeWUWl/icBKygj5t
OdSvU8qivBLl92h7Ve+uTWsttixYrH8r+qgZ/9jak69QLAJrN9J5aowU9ZLBX43wEfTIWHHX8+4L
qFYhJ3xB9h+44KLevYhC6Tog+UXjbFvAuHhakmajcqFMD9vbsN4Ept8uPUCWymbo3oXBJo47FYJa
QYgI+CwxkCi200Vdz5nsGjLAY7fmC6CnzSCHkjpNRWJFVxysEDRDYW6avQChbf4VGxu6PuVadBoS
m2G6g5KxxgSku+3agYpHNArdHXMlIeKjpCr6MNYS2HPBojPUjeiZKkfIOxUGdWdDjJRYZctLlHnD
DG832DnXe5S2UJFRH9PoJqFMYUGnla/IGxNEIKmsxwMMPNFvefrAGzEFnX26ry7Qkc5pPNzeh4wA
W6KiTBX7ytnS+U6XwKVGtznit6KK4j9k5YZlLMqZZY+88Fp2eoCiRJu2Nw/VGUtlSxMAUneLsMck
clC1ntCOKXXj/eUerHdZjgrpAlSvBn2y0050WHalbI7Eb0FuFU9xxQzGBgeGLJxmotxCs7MwnC1t
gfgA7RE3SIa9ZUyq184MRFP354WajA7hqgGSpCVp229K5BXGnnGjAKcUFBhKxHnoibM4wVBNm7o7
JAXuJHMYbmPAEBIYRH01Kg0Uhjq8ERqtUn5dHkZNr/GH3DqorkX0xQuiQSG0Tijp7RHaH6j6LGVY
8mGj1OOldJNYF7UzzpKxebikiIAo6q6eeerG2OXswMs0m/vZXJVvkmgWlO0dOFUEpbHNHtlWzIh4
UpY3ZnhVcty5PanpIzKfJrfx7kDaRVlri3gvTSQ5NUDt2o7ntT1LQPz98FIFg4THq69dtJ8aeqiB
5dHZ/3xoBrsG0lKf7Ie+nVhe+PupmMlrMGmuAVcjqoLNjMqyAnv5gN5ov7CuDXi8rDLuNAiHcjVT
lSkDfrb+tb5sek6SdNWdzzDdixLqugaC5hMpcA9+x0VRrNyDPqocRd4wNlZBaLWWpT1Vs4rMcKgg
jq0NjP1nDQl7R5cGVgEyb13uqX0nNMtx+pF5wXVhVC+ehCpv+XSQ5gh36e5FDc2ENt/OPl0kZdCW
cpvCdzEAZjUPj4j3Qb7aHboF2HiO+Fdvh+CSlOZQmB6r5DHR0IXo5toooIOurmnFetIhAkTbDax8
aUnr/edDcl/k4MC8OpDsBYG7QVULptyu57h3Mvp8KugwwWSnibqpP85R3LLZ2siMWiaJ9eWWrLRu
UaCo0EnWB7JCcrEDjV1eoqmp7aa0AWTpOLDWusGoFHiMwbhJBqU53QNFy+rdDvkQtPdQ7NQ6gbGO
MqpYoIuQoRw0bgnnd/dVcKNYqKjT66YT5dfMvqNsovhAstDolblb3pdq36nIha53q9iGpJXjdVzE
orIHoyBokVYNTcc6nBJLCAKVI+YSQ2ayU8g7XY9HNlLO+RTiz0OG7qpP89AYB5QksP7gXOJksma6
3V/GiCRJBimR9DncfYZpRqKSgFhA2QOFcZg8QG2OBjtYCXu/I1M/kvcBrmtYMtWr7Odaty6GSbna
C+wmh4tXzBE51JwDIPOYs28JcB0QvxXaagkM1oDbtPKSAjxplLu7qenJWI7ssJ8WfaarcChyqHJ+
uREEDQ2Gh4oZKrdGTaC4mxcoznBuUVreylPRpBhBFaFWyyZTgdgZid4VAt2cm8K/buHsC559aAxc
JlMQQGhDcuR5ad6Irgi5j1YYOjfUQ3mzbXVpVsNkfxsTmEgHSD7VWlBr/KzLMEXQf46GJbz2EhDf
hCB+cEWj760kZDKkB3/5ZAFnxfCPJvHhrqFJSgJNLXBHy2qhqzeWtYhl0AzWTgGRwQEyeXQPUY6S
kj5lVrGQCVhyW8vJIedAQhYqSQwFCO4yiblwAz+8DZtbitXTJuxvjYRU9D7XL4mpYE1nnL1N09Xx
9i7qFcA/rsOg0FWTXnjmEGMSZHNlSxe3ybHL1DNbYuY49NOU+eIYrZYLIY09kNtTuf2cekC3EPRD
cGWn6zAAgJlO13DW/PquqoYkbrZ+IZWXZf2Y7leOt1mSg+xNZhdYwyihvWMR83PmhxwcBJ5lvhzE
VXGKmQyo6OXeaJtPZWUFDCYwMUZPnyuDWPx8qbUdfcuYsx0kt1spVaD9kGu6iHRIgEXURKhY+Xe/
nP3H3//zPx6q/7rdxLM4qLdxlP39P/nzQ5zUPLybv/vj368QEojD53/z9XeO/8XfJ95DGmfxU/7D
3+pt4ukq3GTvf0k8zdcrc/cvT9de5aujP3Si3Mvry2KT1vNNVgT5j3/68h68prjQjLnZOUSt95f4
Xb/0/Lb/9EJnm+eLXtXJ5m+/PMRFlIvn23px9MuXHw0e//aLolnPS/+y8l8f6fltfnSFYMVLF49c
Wrc/KbKiOoZuOs//ccEgjrZffmyanyzLlm3Nll/+M95+6q83/M4a/Pj1Xpf63YMfXedHL/CyOmIJ
PrwA8ifLdEzVNJXvLYCufzItzTR12XlZAO2vtgCKoX7UBqxPqqyqiiW/rIDjHNmAan/STUOWNcd6
WQLlr7YEtv3RFVA/KbZsWo6mfv3Kb3aBrn0yZFOxNfPLj19W/I1L+Wee4F+2C+QProBhfzJ5P1PF
0L/jB1Tjk01x1LEU8y9qA6r+YpbvPMofcYXOJ1mRZcPRzCP715RPmmM6mq395T678uGXNoxPmmZa
pqF+8W+84xvLV7VPjqw7fHr9L/vdP3wC8H1VzdJk/Tf/9mYJTJbAUJ/PwL+a33s5jD9g8TKWrZma
7Fgvmx4/+ubNdeuTZVuqIRtf3N5fzvEr+of9nvnJNnQZBY0vBv7O/vVPjmrJJkfDl//+ajagaB9d
Al3hdLMdjVX4nhVY+idLnAqy8WUN/nIhoKp+9PzXOP1Um/zf1r66uTcbwZI/2YpBDORoX1fot4Tn
x1Hw7wgSvqYLLYShHp+zCdQZ3qQkP/2F1zDj2wu8TRaI8H85+k2RXbxc+7ds4+9HycZz2vTmhyKn
e/PHo999ScHe/PQ153p+qi/3+rIc3z7o0YN1RPLDGrz+Zd/bpKv0AS7xc1b05aVE3ve3X36Ncn4E
y3v1NjMiXnv943dzqN8+39GjfE3+jv72zad4faI//vM3X8LSOG74n03mIWIqVVY+/GHeLuzP1/rt
b78u9qnfEr9pq//i93o5C48+zusX+5ENnW8Cr9m8GoxIK1X99U//zHxebvWjq0Igy1dn8/eWeYIr
d4KzxSo4rB7j9PUxn3NhDq/f9t83uAE2//OH7hWrfBOugqPdJDLCj164z2SPIl1lr1d6xi9+vkt/
/sRTFjhdbYujJ1YwvQ8/8mxFg9vxZZ2fXvZ7W+tf41ZUzbA/7khY8N8+9fFp8G/y8C0+w+PRZ9BO
YI+9dLOJglX0+GonwiAd4J3f3v7P7aDJpvIe4tfrPJu5+dPD6OdmvlgBNp7NOAnTzRmPfTbx9sWG
KOXtndRTbKjryMs3j2eLHE9wtF1V/QS+q8X6pqvg7Ndwk75zjS8nxj//ADzM7/JhrVXqrdeb1dHS
kNprDhMCX5frO3795fr/vg1s6R8/L/962/fXYMuXPtq/JzCjX2HxvjukfvBlf6fhoLKUlXib1ys9
b94T+JrzTeQdGaPIWD7qZ86LtIgevdcLiWfVTnDZlrs6cokCYvroo843sIhgyZzFT2e5uzlrUWE4
8pD6CfxuexPGDymVjYezn9/vBBbYIv1I42P/q5/AWFpxGFP4el118V2NH3mt32nbX/3uk3C70dc1
OroPuf1Hv3VrlWzObjbp41E8bYDSffTKbd9bx0V+ZPHmT+Oxn5+sNAUk+evjieU2T/CwnT2BdIzf
C856hRdtjnyKeQIz6aRenh5f1jrBVu3krodQ59HjWifYnVds+94qXB9f2T5BYNRbrY83oX2Cz9dz
3x0D9gk+2beGQFDyanjfiUd+787+x//ON2eP/2VwiL30aNcpygmeerSJ6iNzoFz88Ycee+v3UQFT
LE5w3U0W5+7R4aLoJ7AynvfdKugnOGwnJDbbVUYC+/rmzyHHKY6RyaqO8/zYHIwTbOQJ2EDpHT2u
cYL15bLvLnqCXTzhIH14l4sZJzDeyarA+66iY2emnOIwmsSN8JKkdkdLbJ7A2KYegfjRVU/h2J+v
+m4hLOP1Nn/eq704S6a4Z9mqeL3c8+5wTmBuc8L8Y0xBlU8QEy429YO7CYJ3ebN8gq+3IPRxz359
jt7eLocqn8CgF5tos10FR9dVTnA0LQRcsTobb+LoyJ5V5QSeaBGDUx5bnqqcwDYWxeMxdKCe4hhl
Qt3RqaQKOsFHQ+LFP/5HfAaR7h//8xkSmqX/+F/Rg5ccr7V2grW+KiIve7fW2gk2zNUqYqDX+wuf
wKKvt99scFEs/uiCk3TvvGh11l1lx19TP4HLo6DlvQuQVeMEi0z7CWlxdHS+quYJVuPzNwG9ap7A
2D574Xq1Lo+t2DzBQrz40G/3t3UCr/Hrut4crbBFXZrqvKPblmMqqkKN/Wf29++DHnXLVD5eO3j7
/OLkp4D79q86X8q6z5XG12LUHy/WrVxGgx/BacoJYkWktNMie/1Cz6jLT7/Xz7GF3qpZgaSnXvL2
yop8At8/SI9PKeUUZ98gS1ebozhAOcXi8qz7owVQTwBVDOP03UGtqCfYyKOiRLP96GkFI/CjJ8d4
s15Fx0CFcoo61kX4zgxO4SgvYbcfpwrOCbbYYlU8eme/pqv3h5x8gsNzQaPBEUyhqifYZF9qYeKZ
zzqhB7z8LrQ/BVHgdpPlZ+eraPdqZcL7qMYJFuV+E26OPKVqnmDj9ai8RGf9zXNjx9miWD96GS7u
4WjT6CpU2tcX+vNpIIHn+myQiULtkXNWIGQrlnOCt/l1XZxNiuzIdr5c/QQG9N/mnUVnftNp//cz
8Zk3aXT2jaUKjqVuaAQJtmo6tq7/HP/53rH6g8P2uN/i6Mj9XbSfL95P2KXmyJb8u2g9nPYRXvMn
HLL4gULtT37nL8Ez+ybzFuXad8fCl1f+ncDt96lriuDpfey67zO17yC2f+xJO0UaH2eVimx8Wxn8
YxedxqlANL7DA3gmsnxsCQo80jfoAIy0Dy7tFxTm22fWOMy/iRL+2HpciJ1wfIaZmm3rtmrrhg5d
EBfx7TH8x+4x42CnO+/dXXQdLqKsGappkKxA8/hmlYrfGtBww7+LhYHNrN4ZIi0mtq7a3IF8SLFh
nn9zxv2x15mA9ieMRgqPXwiHajiGrRrMG7AszTDhRb0zpz/xQpPV1k0369crCWf4PSbnx2/0lb9y
Nt1QLk+/OfxsHSqLptKYIbq2gKd+COy/fLB/34nxva9+lP19SRV/QF35/+B8oBE13R6boehL+2ja
MC+yd5tIlbWPX/bqH/8HIKs+hli0b3bjm13yvOv/fUb0lb71Uct5+wr/zzCKX9NifRxQfvyTES14
sFyfgd7zVboGpX696HO+8PqHPx9rw6kqvOCYVaX81CZ+DoKIp4WrfBy/n2BvCE7B+cqFo3t06VPk
fQzQIa/+XuKhnyARbr2zjlMUUNtxCMR73AVxCjD29brfZwyZJzAPmLjvCb6nyOtgsj/Cjy2O49Zv
g7T3Pu7n9twHH/Jet5vYe8opXPIQO373/ZRToAuTVSrA//cV5VNwyiYxQ4ZEhe8o81dOgVzMUGTI
Y9E9cVxnOQVy+kKlHnl5nj170+nm4B17EPkEm/zlLuPi4TgoUJVTeL6UL/q4enx+/Kt4TUz/1h5V
9QTb8opS18v6tLDLOPueM1RPQQV6WagbL3ogWHp+I8ERffEKIAjHX+YUrJtzyBte5p7deERs33Xy
ADKv6/nnj9PrxQ/v8A148Mcd0f/l7tpy2zai6Fb4mQA1AtKWJf4UkGTLD9mGGskO0L+xNJEmYkSB
D7nyV1fQ/y6h68hOupKeITU175AxHfEiDgIURRMUI/LOcObcc8+5g4sWhSX58toM4/aRuk0FXVLt
w+YRGQuKirw2R1FP+yJOke+jxkkLOB6HDiVfnYAwyeLLP4H8vDVh0Bt/i0ckgRe4FvgFytWidsih
RM1fID8FnDcDVI2m8m3xJQ6RQ5aoi29fjF/+CqBClE4gnBuxEXEsnXe7/xK7vcN5c6JitCqEu0RA
u+rcjrsH592LyQV5HhCgxz7+aSF5913f69QLGIqg/hQ4OTePVv3ti+jOOrp0l9XpFZDzPk2TkmdS
31cyXXWjOXZjSB2KKwUl4sYJbS8M1MY6EhlWXy8Sj4oULjn0NZopl+ad9XRzSElxb2VoC6FbDJE9
nQLxUkcoh/FsAHg+XWgVuyWJ5lBNDESw1PRWFbho+yby+5/BZ+nWemq0u2o+7Bj6T3hDydJwnyUZ
X0iajnIrKzlk3A4DmhvJKDXvnaUsHCr52ygFI0EeFtePmZ/Zf9buIEd8hLmRbD6gO+tGrtrwv09V
zNMllp/wFPg4hxEC1V2qMWCAgt1HCVJIfaIDMyz0boSSNz1fGJI5VOfnAfiEeGHWoP6IPIZAXGOD
+kzFFh7HAy9Se9IYsHYPlkOqctMdCDVQSLb7f+5w0t2HMzpnHGLNcaScK8gqyDZSLtp+O9QFLKDA
iEP9iQYJc2eo/zXuvjdBzbZqDmX6xWoGDbZVSnA5AB1GplPncoi7L8Wabg24zd0EZf+VNtxG8y36
M1tD6x5KTRdxXs0ehpYnzz3kgBuZ9r9ibIZPegiF4nJRDgnDd30lLM6fw598rZmJ0ifCgZ/BZsJT
bq1lDv01vE0ztaFElsvBnGsv1tb+pjk4gxu5pm4Qt83AWmpwO5VBFdZ3OWqlI7EsQRXXZ/i2R0gD
1XpdIiNZUgm1muOWXmrc9DjKbpOFUDq3Mntbhlg4sMVEfFLlSGdt2JruohOh4MwiT8yBMDSXrWGh
vc15HDvS7eO9rAgHR6HwTskEeSaJB8dWd5GgecR69yEWR0c3YY7axzBdiXihoqpfaB9xlCXHa1Sd
gm3VXnLoai9D4wP9Ws1mYDRPRZyYwfQXlDslvj46yhUvkkeNF2oJ5ZIpPxR/AgJAqJZqs936QmV2
PghnCLYi+PfPv+Ol2AqU1GZzQlxAFXd8yJG2TxQ6VxxcaZlr8XXanu8fclRI4VJcimVq5vzdicJt
fkhzlPMbOqHQeoXfbrU9jprFSbichWCyJ2KJ7E/RfmB++/gIUjPztg2AqUgV7ko0A+WwHyrkts8A
8UbiIFAH04USB3FMWSB0PMZvMFA2YyTIFU/PgiLXycJCI/lj10KSV+SDMqnpT0gIVelqXYbMDOnT
xzBYVhwYxy1wa52Of3zsu0edDrTBtYvq9ea9SrD7E66CXP8MK4P4HBJ2haMe2pPRZ1vcxgDicdsk
OiuZ8xbHdI5V9VbLkf/3wnQjk4r1y2Ee64dagPFmKNGodDV/a07A4jtwCCMyDkNbVFAt1tWeqt/R
1000Rfn9MDRfOpmHVu2OXo95LkUENU/FPHD44gbqkzKvrxcOR1Y8kDN0N37quKibpGV335Toumeb
F74Qdu6qefqWnvL4DFPbA0yqgv0dBqp89+yZB0OvUl03/N9Do5leahHjKJtBREiyr7L/In1yRrxw
Cs6liEzBM3uH6+kJhDyB+TvyScBnYxbc/ujyPHwoFFnNeDnIrD1M6z85o6fKmOCVk/lYnAl0gQod
0Lbk51wGOHsZLlZxgp28m4QBKfm7HOwGLhada+3veyk/kmfnEBQMgfLvIVSiAzN8G/1FBHYDSuiK
nc+tF/bXT/IIVw5u0culHHSOrrB5RyVLv4XLZkyc9l/7N/LB6YtAovxhUbuwMTY+yW6U1aiJowff
nViheSBN1DiUcjdoW0VH5ThRdIB/l2CiKdOI65Kah3ekkikUjpWgDf4xhh8Qa1gq9CtUNOfjyb0D
u30Vw4YOfBYjJ66m0sv20W8/o3LR4LkMIM3/xenGkObGuHwuO64meqfBBjkTTj9dLQj+h62v+aRM
wiW0H2SlehwQfYICD31ajuLcJN2IwHpYhpX5AdMLHKsxziBNwKeauOpjG85G88f9d8YPgGoVp4XH
gcJLiaHHwZKBkn0QlZwv9DcshX1d5tHGA7PjmCjroLegk8UdaGAgfB+02VGrXYudXpGIqPD0NiUi
im+jl93z7X2K//fpTpPLrb7NXehN3wvg5ymj/SGuPOgGaBZD4QrDB9+FBgRmneKaZki4u5oSpM/K
gfJxJ8tcpST54mga1AtjBDbbVs9l9Cjn4cbS8nB4Z/DwwuomxeGU6aXBXDMzxRnkwPYnUkvQSPWB
o0/MRYQwUFTI0cf0VCd/NAgcUL7/KHWJpBhbDv/IQJVuGak/N+rTsYGIQnN6E8KAQ4Wcm0SKkegw
5O1n6h4tOazGUhzyjDN4BVexJExD/UU99TE+AxEtVnRYjjjg5pmpLEbXZ9iG+1EIXoEsX7QcNL+y
P0o8TwGaLRaHo+XsBZRA1ubgclQPLhIRkClDo5HmUbiUkbXAXA7x7yXSKDTqpr4vl+MEuhKJ5bLJ
Lst8wjn7XW50pZJFakOT7BrapiOPg3AD/RZdwBz3glwp7Ouw1kGVYHWN5FDtXqV/SKiX02huFllG
q3KIf67DYIaYkHE5qi/QOQrqqnY5Uj6ITRL6sBw6n690wHE5zEcodyGdJPHlOJpRW7E3No5+BiO0
y0qtJt0ux4Vl79FH28JTuPDXhGX/k0N/0bYVA3k6w8DZrgkHFnUoc2Qd47XVWhYNlhgeGAzRPYo+
ZqSMwvE4QvyA4iGVS3IkSeMHlcCfYy9jj+PIu13q7r0E/mR3tzc9P3adOnX1ZhbStJGDGboDuNLX
JvXhdCHT+GzrrRdWBHUfDd2BP6ILmiOrGcNmRQ9Vj6NEgY6cMitUU7GuC60OA1GReymg9K+o2qCX
NgOeG4ZxuCHRBqd3dFxuD5ha5d0qVuv7WAyrmto1Zb6Kb/NjMHpVre1+sLcsBu20TGzuWNFpgDL/
r/8BAAD//w==</cx:binary>
              </cx:geoCache>
            </cx:geography>
          </cx:layoutPr>
          <cx:valueColors>
            <cx:minColor>
              <a:srgbClr val="FF0000"/>
            </cx:minColor>
            <cx:midColor>
              <a:srgbClr val="FFFF00"/>
            </cx:midColor>
            <cx:maxColor>
              <a:srgbClr val="00B050"/>
            </cx:maxColor>
          </cx:valueColors>
          <cx:valueColorPositions count="3">
            <cx:minPosition>
              <cx:number val="0.10000000000000001"/>
            </cx:minPosition>
            <cx:midPosition>
              <cx:number val="41.740000000000002"/>
            </cx:midPosition>
            <cx:maxPosition>
              <cx:number val="83.379999999999995"/>
            </cx:maxPosition>
          </cx:valueColorPositions>
        </cx:series>
      </cx:plotAreaRegion>
    </cx:plotArea>
    <cx:legend pos="t" align="ctr" overlay="1">
      <cx:txPr>
        <a:bodyPr spcFirstLastPara="1" vertOverflow="ellipsis" horzOverflow="overflow" wrap="square" lIns="0" tIns="0" rIns="0" bIns="0" anchor="ctr" anchorCtr="1"/>
        <a:lstStyle/>
        <a:p>
          <a:pPr algn="ctr" rtl="0">
            <a:defRPr/>
          </a:pPr>
          <a:endParaRPr lang="en-US" sz="900" b="0" i="0" u="none" strike="noStrike" baseline="0">
            <a:solidFill>
              <a:sysClr val="windowText" lastClr="000000">
                <a:lumMod val="65000"/>
                <a:lumOff val="35000"/>
              </a:sysClr>
            </a:solidFill>
            <a:latin typeface="Calibri" panose="020F0502020204030204"/>
          </a:endParaRPr>
        </a:p>
      </cx:txPr>
    </cx:legend>
  </cx:chart>
  <cx:spPr>
    <a:ln>
      <a:noFill/>
    </a:ln>
  </cx:spPr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4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85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3175">
        <a:solidFill>
          <a:schemeClr val="dk1">
            <a:lumMod val="50000"/>
            <a:lumOff val="50000"/>
          </a:schemeClr>
        </a:solidFill>
      </a:ln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050">
            <a:extLst>
              <a:ext uri="{FF2B5EF4-FFF2-40B4-BE49-F238E27FC236}">
                <a16:creationId xmlns:a16="http://schemas.microsoft.com/office/drawing/2014/main" id="{42EA3B27-3699-7A43-92A6-D7BD38A8038B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2" tIns="46106" rIns="92212" bIns="46106" numCol="1" anchor="t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2051">
            <a:extLst>
              <a:ext uri="{FF2B5EF4-FFF2-40B4-BE49-F238E27FC236}">
                <a16:creationId xmlns:a16="http://schemas.microsoft.com/office/drawing/2014/main" id="{FB0ABA47-C02E-BC41-85A4-29D79DDE3EA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2" tIns="46106" rIns="92212" bIns="46106" numCol="1" anchor="t" anchorCtr="0" compatLnSpc="1">
            <a:prstTxWarp prst="textNoShape">
              <a:avLst/>
            </a:prstTxWarp>
          </a:bodyPr>
          <a:lstStyle>
            <a:lvl1pPr algn="r" defTabSz="9223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0" name="Rectangle 2052">
            <a:extLst>
              <a:ext uri="{FF2B5EF4-FFF2-40B4-BE49-F238E27FC236}">
                <a16:creationId xmlns:a16="http://schemas.microsoft.com/office/drawing/2014/main" id="{5093CA05-1280-F44D-A01B-298B648B4850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6888"/>
            <a:ext cx="29210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2" tIns="46106" rIns="92212" bIns="46106" numCol="1" anchor="b" anchorCtr="0" compatLnSpc="1">
            <a:prstTxWarp prst="textNoShape">
              <a:avLst/>
            </a:prstTxWarp>
          </a:bodyPr>
          <a:lstStyle>
            <a:lvl1pPr defTabSz="9223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1" name="Rectangle 2053">
            <a:extLst>
              <a:ext uri="{FF2B5EF4-FFF2-40B4-BE49-F238E27FC236}">
                <a16:creationId xmlns:a16="http://schemas.microsoft.com/office/drawing/2014/main" id="{C9CA0F7E-5EBA-FF41-A926-22EA553FE42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86888"/>
            <a:ext cx="2921000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212" tIns="46106" rIns="92212" bIns="46106" numCol="1" anchor="b" anchorCtr="0" compatLnSpc="1">
            <a:prstTxWarp prst="textNoShape">
              <a:avLst/>
            </a:prstTxWarp>
          </a:bodyPr>
          <a:lstStyle>
            <a:lvl1pPr algn="r" defTabSz="922338">
              <a:defRPr kumimoji="0" sz="1200">
                <a:latin typeface="Times New Roman" panose="02020603050405020304" pitchFamily="18" charset="0"/>
              </a:defRPr>
            </a:lvl1pPr>
          </a:lstStyle>
          <a:p>
            <a:fld id="{0D1DB532-A3C5-4B62-B2A7-6A03C66B599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>
            <a:extLst>
              <a:ext uri="{FF2B5EF4-FFF2-40B4-BE49-F238E27FC236}">
                <a16:creationId xmlns:a16="http://schemas.microsoft.com/office/drawing/2014/main" id="{16E2A8EE-50C8-8A45-95AA-12349CD9102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 defTabSz="9096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67" name="Rectangle 3">
            <a:extLst>
              <a:ext uri="{FF2B5EF4-FFF2-40B4-BE49-F238E27FC236}">
                <a16:creationId xmlns:a16="http://schemas.microsoft.com/office/drawing/2014/main" id="{4D177724-5B34-C54C-892F-309746194C9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>
            <a:lvl1pPr algn="r" defTabSz="9096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>
            <a:extLst>
              <a:ext uri="{FF2B5EF4-FFF2-40B4-BE49-F238E27FC236}">
                <a16:creationId xmlns:a16="http://schemas.microsoft.com/office/drawing/2014/main" id="{D8B282AC-DB46-4C15-B188-6ACA04A473B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41363"/>
            <a:ext cx="4940300" cy="3705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2469" name="Rectangle 5">
            <a:extLst>
              <a:ext uri="{FF2B5EF4-FFF2-40B4-BE49-F238E27FC236}">
                <a16:creationId xmlns:a16="http://schemas.microsoft.com/office/drawing/2014/main" id="{5B927006-5D4C-4E46-ADDD-6414C4A2D96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92650"/>
            <a:ext cx="5394325" cy="444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2470" name="Rectangle 6">
            <a:extLst>
              <a:ext uri="{FF2B5EF4-FFF2-40B4-BE49-F238E27FC236}">
                <a16:creationId xmlns:a16="http://schemas.microsoft.com/office/drawing/2014/main" id="{2C1C6E93-E2DC-DA44-A112-A43C28ED29A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530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 defTabSz="909638">
              <a:spcBef>
                <a:spcPct val="0"/>
              </a:spcBef>
              <a:buClrTx/>
              <a:defRPr kumimoji="0"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2471" name="Rectangle 7">
            <a:extLst>
              <a:ext uri="{FF2B5EF4-FFF2-40B4-BE49-F238E27FC236}">
                <a16:creationId xmlns:a16="http://schemas.microsoft.com/office/drawing/2014/main" id="{5D964FC4-16AF-4949-85CB-986CE5A470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85300"/>
            <a:ext cx="29210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19" tIns="45510" rIns="91019" bIns="45510" numCol="1" anchor="b" anchorCtr="0" compatLnSpc="1">
            <a:prstTxWarp prst="textNoShape">
              <a:avLst/>
            </a:prstTxWarp>
          </a:bodyPr>
          <a:lstStyle>
            <a:lvl1pPr algn="r" defTabSz="909638">
              <a:defRPr kumimoji="0" sz="1200">
                <a:latin typeface="Times New Roman" panose="02020603050405020304" pitchFamily="18" charset="0"/>
              </a:defRPr>
            </a:lvl1pPr>
          </a:lstStyle>
          <a:p>
            <a:fld id="{347CA11E-8838-4BAF-9FF2-8854047D8E1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414171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7816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22920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28685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6634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52716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642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8159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2" name="CustomShape 1"/>
          <p:cNvSpPr/>
          <p:nvPr/>
        </p:nvSpPr>
        <p:spPr>
          <a:xfrm>
            <a:off x="3886200" y="8686800"/>
            <a:ext cx="2971080" cy="4564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6120" tIns="47880" rIns="96120" bIns="47880" anchor="b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0" algn="l"/>
              </a:tabLst>
              <a:defRPr/>
            </a:pPr>
            <a:fld id="{6737A9F9-1B37-48EE-8A0E-C3AC78518ECB}" type="slidenum">
              <a:rPr kumimoji="0" lang="en-GB" sz="2400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/>
                <a:ea typeface="ＭＳ Ｐゴシック"/>
                <a:cs typeface="+mn-cs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>
                  <a:tab pos="0" algn="l"/>
                </a:tabLst>
                <a:defRPr/>
              </a:pPr>
              <a:t>2</a:t>
            </a:fld>
            <a:endParaRPr kumimoji="0" lang="en-US" sz="24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  <a:sym typeface="Arial"/>
            </a:endParaRPr>
          </a:p>
        </p:txBody>
      </p:sp>
      <p:sp>
        <p:nvSpPr>
          <p:cNvPr id="743" name="PlaceHolder 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</p:sp>
      <p:sp>
        <p:nvSpPr>
          <p:cNvPr id="744" name="PlaceHolder 3"/>
          <p:cNvSpPr>
            <a:spLocks noGrp="1"/>
          </p:cNvSpPr>
          <p:nvPr>
            <p:ph type="body"/>
          </p:nvPr>
        </p:nvSpPr>
        <p:spPr>
          <a:xfrm>
            <a:off x="914400" y="4343400"/>
            <a:ext cx="5028480" cy="41140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16000" indent="-215640">
              <a:lnSpc>
                <a:spcPct val="100000"/>
              </a:lnSpc>
              <a:tabLst>
                <a:tab pos="0" algn="l"/>
              </a:tabLst>
            </a:pPr>
            <a:endParaRPr lang="en-US" sz="12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602707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4</a:t>
            </a:fld>
            <a:endParaRPr kumimoji="0" lang="en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162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24792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851869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8962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731715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7CA11E-8838-4BAF-9FF2-8854047D8E1D}" type="slidenum">
              <a:rPr lang="en-US" altLang="en-US" smtClean="0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2415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54" y="2130848"/>
            <a:ext cx="7773293" cy="147004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824" y="3886647"/>
            <a:ext cx="6400354" cy="1752451"/>
          </a:xfrm>
        </p:spPr>
        <p:txBody>
          <a:bodyPr/>
          <a:lstStyle>
            <a:lvl1pPr marL="0" indent="0" algn="ctr">
              <a:buNone/>
              <a:defRPr/>
            </a:lvl1pPr>
            <a:lvl2pPr marL="321457" indent="0" algn="ctr">
              <a:buNone/>
              <a:defRPr/>
            </a:lvl2pPr>
            <a:lvl3pPr marL="642915" indent="0" algn="ctr">
              <a:buNone/>
              <a:defRPr/>
            </a:lvl3pPr>
            <a:lvl4pPr marL="964372" indent="0" algn="ctr">
              <a:buNone/>
              <a:defRPr/>
            </a:lvl4pPr>
            <a:lvl5pPr marL="1285829" indent="0" algn="ctr">
              <a:buNone/>
              <a:defRPr/>
            </a:lvl5pPr>
            <a:lvl6pPr marL="1607287" indent="0" algn="ctr">
              <a:buNone/>
              <a:defRPr/>
            </a:lvl6pPr>
            <a:lvl7pPr marL="1928744" indent="0" algn="ctr">
              <a:buNone/>
              <a:defRPr/>
            </a:lvl7pPr>
            <a:lvl8pPr marL="2250201" indent="0" algn="ctr">
              <a:buNone/>
              <a:defRPr/>
            </a:lvl8pPr>
            <a:lvl9pPr marL="2571659" indent="0" algn="ctr">
              <a:buNone/>
              <a:defRPr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C7E1743-B099-4927-B8E5-386CCB63049B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FA94A0-86CD-400A-919B-CAD67325A79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438199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9B006CD4-17F4-4084-9EA1-F3047528DAD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64B607-967A-4C01-AA2B-53980E0A38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674583"/>
      </p:ext>
    </p:extLst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Title Text"/>
          <p:cNvSpPr txBox="1">
            <a:spLocks noGrp="1"/>
          </p:cNvSpPr>
          <p:nvPr>
            <p:ph type="title"/>
          </p:nvPr>
        </p:nvSpPr>
        <p:spPr>
          <a:xfrm>
            <a:off x="629842" y="457200"/>
            <a:ext cx="2949180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t>Title Text</a:t>
            </a:r>
          </a:p>
        </p:txBody>
      </p:sp>
      <p:sp>
        <p:nvSpPr>
          <p:cNvPr id="672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3887390" y="987428"/>
            <a:ext cx="462915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67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2" y="2057400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/>
            </a:lvl1pPr>
            <a:lvl2pPr marL="0" indent="257175">
              <a:buSzTx/>
              <a:buFontTx/>
              <a:buNone/>
              <a:defRPr sz="900"/>
            </a:lvl2pPr>
            <a:lvl3pPr marL="0" indent="514350">
              <a:buSzTx/>
              <a:buFontTx/>
              <a:buNone/>
              <a:defRPr sz="900"/>
            </a:lvl3pPr>
            <a:lvl4pPr marL="0" indent="771525">
              <a:buSzTx/>
              <a:buFontTx/>
              <a:buNone/>
              <a:defRPr sz="900"/>
            </a:lvl4pPr>
            <a:lvl5pPr marL="0" indent="1028700">
              <a:buSzTx/>
              <a:buFontTx/>
              <a:buNone/>
              <a:defRPr sz="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8445301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878908-82D4-324C-82EA-9CE25DF44F63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4F1-D793-6A4F-968D-B986D057B85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3950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945874" y="6577337"/>
            <a:ext cx="198129" cy="196208"/>
          </a:xfrm>
        </p:spPr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64142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7094499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420" cy="11449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1650" b="0" strike="noStrike" spc="-1">
              <a:latin typeface="Arial"/>
            </a:endParaRPr>
          </a:p>
        </p:txBody>
      </p:sp>
      <p:sp>
        <p:nvSpPr>
          <p:cNvPr id="269" name="PlaceHolder 2"/>
          <p:cNvSpPr>
            <a:spLocks noGrp="1"/>
          </p:cNvSpPr>
          <p:nvPr>
            <p:ph type="subTitle"/>
          </p:nvPr>
        </p:nvSpPr>
        <p:spPr>
          <a:xfrm>
            <a:off x="457200" y="1604700"/>
            <a:ext cx="8229420" cy="39774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46695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420" cy="11449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en-US" sz="1650" b="0" strike="noStrike" spc="-1">
              <a:latin typeface="Arial"/>
            </a:endParaRPr>
          </a:p>
        </p:txBody>
      </p:sp>
      <p:sp>
        <p:nvSpPr>
          <p:cNvPr id="271" name="PlaceHolder 2"/>
          <p:cNvSpPr>
            <a:spLocks noGrp="1"/>
          </p:cNvSpPr>
          <p:nvPr>
            <p:ph type="body"/>
          </p:nvPr>
        </p:nvSpPr>
        <p:spPr>
          <a:xfrm>
            <a:off x="457200" y="1604700"/>
            <a:ext cx="8229420" cy="39774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1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7306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3321" y="312539"/>
            <a:ext cx="2018109" cy="602753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992" y="312539"/>
            <a:ext cx="5947172" cy="602753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06D45932-BEF8-4F05-B353-BE2FF8E91FAE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45D98-C755-42FC-8056-5187A4E7DC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3021350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1235B4-5D82-4072-878C-F97DD8979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9EC47D-4C58-6448-BDDF-E19986145A73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7DC3DD-5FE9-4DC8-902B-9DBBB661F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36C75D-B6B8-4FCB-BA8B-4F06FC9C6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E915-A349-4B48-B79C-CD44BB07171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29662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DEAD9-E44F-4E2D-89C0-34608A68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86567-3B8C-9D45-9846-118E635C7C35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3AF45A-CD0F-4FC3-B460-DA8611F34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CC13F-A6D5-4C7B-99A1-5C94F930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BAF3A5-6CBF-46A9-BF1F-D20D2ACDC9E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09311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68075E-1D9F-496F-8BEA-81976EAB0B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BDC14E-6B3D-204B-A02D-DC8F2C0D6872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331C4D-F279-4942-96C5-7E823CC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841403-2915-4691-BFDC-F92880907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74A4C5-3D4C-4BDA-A8D5-28EDE935406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9950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E5F33E-A517-4B7E-A932-803DF61F4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1D65-CA63-EA41-B0A2-EAA6F6960DF6}" type="datetime1">
              <a:rPr lang="de-CH" smtClean="0"/>
              <a:t>15.04.24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91068D0-9255-46DE-A3A2-DE3B868BDD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A546B56-B1C8-4F08-AA7F-4593D0011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8D61D-E12C-450F-BFE3-24A9328B2F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5895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2BB1FDD-7AE8-42CB-BD07-FB93DA29F9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5D620-3C4B-DE49-9F4C-BECB35F1E429}" type="datetime1">
              <a:rPr lang="de-CH" smtClean="0"/>
              <a:t>15.04.24</a:t>
            </a:fld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628A79-A31B-4E52-987E-A9918C04E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31C7FC24-6341-481E-8F94-967A389A3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E0B305-3541-4D61-A6BD-5E0D1266A1E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175250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1251D7E-31CF-4647-BB0B-65D51D917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E7BCF-DE30-414B-BEAC-B3BAB1264451}" type="datetime1">
              <a:rPr lang="de-CH" smtClean="0"/>
              <a:t>15.04.24</a:t>
            </a:fld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C21D1AC-987B-4A36-AD3B-ABD6F189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2AC5AB1-706D-4B47-9AA8-41D525676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2FC1B-9FAF-482B-BCCA-33848F0500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9330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4976605E-0241-4D16-AC34-D9460798B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A70E5-17AA-594F-A43F-5FC3757108C5}" type="datetime1">
              <a:rPr lang="de-CH" smtClean="0"/>
              <a:t>15.04.24</a:t>
            </a:fld>
            <a:endParaRPr lang="en-GB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8D8CED-D0B8-4D11-A72C-862128EF0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4FB7CB2-DDB4-446A-80DD-B76EC2DFEC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DF81F3-7FBC-4FC1-84B2-BD4D483395E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7118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2009301-064D-4997-BF87-CA28B334E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D949D9-CC83-1743-A56A-A839376F7F10}" type="datetime1">
              <a:rPr lang="de-CH" smtClean="0"/>
              <a:t>15.04.24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0F6512-A95E-461C-8BE4-3EF3DCC8D6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393A3A2-4024-4DA9-BE08-2C213D4CF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A15370-17E7-45A5-ADA5-2AE6684458B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81358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6054" y="312539"/>
            <a:ext cx="6877516" cy="54471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7F937808-4171-4115-B205-2745C2DDB30E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45EEB2-C80F-41E0-8B10-0473FB59DF0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5272201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4E09CD-A9F6-4132-A099-4238C1843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A8E45-1C9A-5F44-A2A7-111AC0FEE6B1}" type="datetime1">
              <a:rPr lang="de-CH" smtClean="0"/>
              <a:t>15.04.24</a:t>
            </a:fld>
            <a:endParaRPr lang="en-GB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31F334-7126-44CF-A0AA-D9105B2A0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24E0847-D22F-4CCF-956C-FDC72CC340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F837BB-E985-47A4-99D9-5A0BE73E04A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227806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1775E5-6306-47E1-A736-7624590AD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D1CA9-6A96-B149-B677-2C51D37CF3DE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8B322-826D-4ABC-9408-640331C558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715E5E-9435-4397-8B2E-E3C1D7B6E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1443F-1321-41D3-8213-19919B2F70E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12759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71CDF2-0482-4527-8EBC-1C0A0D5CC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ADF8B-39E4-4E40-BC92-2D2357F2161D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059F0E-FC00-434F-A0CB-1F9697837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60E2A7-3B9A-4BA2-8563-D3AFD0D0A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BC2F9-FF1E-4C25-8590-554A11A34CA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866840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533FB-DDEE-5C44-9379-5D51ABD497CF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991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8061F-AEFF-9547-AD31-50769043BC09}" type="datetime1">
              <a:rPr lang="de-CH" smtClean="0"/>
              <a:t>15.04.24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17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2" y="6492879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81135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Manjit Dosanjh, JAI-AB, 15.04.2024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7680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4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4CA26DD8-4E90-D049-8E9A-B76DBA667CD6}" type="datetime1">
              <a:rPr lang="de-CH" smtClean="0"/>
              <a:t>15.04.24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6591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33497"/>
            <a:ext cx="8226854" cy="940443"/>
          </a:xfrm>
          <a:prstGeom prst="rect">
            <a:avLst/>
          </a:prstGeom>
        </p:spPr>
        <p:txBody>
          <a:bodyPr lIns="91184" tIns="45594" rIns="91184" bIns="45594"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25634"/>
            <a:ext cx="8226854" cy="46674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1276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C9039-3521-BF43-B81F-4A17C9B54ABF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651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189" y="4406801"/>
            <a:ext cx="7772176" cy="1361777"/>
          </a:xfrm>
        </p:spPr>
        <p:txBody>
          <a:bodyPr anchor="t"/>
          <a:lstStyle>
            <a:lvl1pPr algn="l">
              <a:defRPr sz="2812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189" y="2906613"/>
            <a:ext cx="7772176" cy="1500188"/>
          </a:xfrm>
        </p:spPr>
        <p:txBody>
          <a:bodyPr anchor="b"/>
          <a:lstStyle>
            <a:lvl1pPr marL="0" indent="0">
              <a:buNone/>
              <a:defRPr sz="1406"/>
            </a:lvl1pPr>
            <a:lvl2pPr marL="321457" indent="0">
              <a:buNone/>
              <a:defRPr sz="1266"/>
            </a:lvl2pPr>
            <a:lvl3pPr marL="642915" indent="0">
              <a:buNone/>
              <a:defRPr sz="1125"/>
            </a:lvl3pPr>
            <a:lvl4pPr marL="964372" indent="0">
              <a:buNone/>
              <a:defRPr sz="984"/>
            </a:lvl4pPr>
            <a:lvl5pPr marL="1285829" indent="0">
              <a:buNone/>
              <a:defRPr sz="984"/>
            </a:lvl5pPr>
            <a:lvl6pPr marL="1607287" indent="0">
              <a:buNone/>
              <a:defRPr sz="984"/>
            </a:lvl6pPr>
            <a:lvl7pPr marL="1928744" indent="0">
              <a:buNone/>
              <a:defRPr sz="984"/>
            </a:lvl7pPr>
            <a:lvl8pPr marL="2250201" indent="0">
              <a:buNone/>
              <a:defRPr sz="984"/>
            </a:lvl8pPr>
            <a:lvl9pPr marL="2571659" indent="0">
              <a:buNone/>
              <a:defRPr sz="984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Box 6">
            <a:extLst>
              <a:ext uri="{FF2B5EF4-FFF2-40B4-BE49-F238E27FC236}">
                <a16:creationId xmlns:a16="http://schemas.microsoft.com/office/drawing/2014/main" id="{C199C114-E6AD-4AF6-87BB-C44DAF412113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0D1D92-0A4D-45F4-B505-270AA58216A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938683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F187-70AA-854C-9F05-B6836E938B1E}" type="datetime1">
              <a:rPr lang="de-CH" smtClean="0"/>
              <a:t>15.04.24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96233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1" y="6492877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077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Manjit Dosanjh, JAI-AB, 15.04.2024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58940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02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>
              <a:defRPr/>
            </a:pPr>
            <a:fld id="{7636E096-CE9A-BC4B-9013-602C84DAA133}" type="datetime1">
              <a:rPr lang="de-CH" smtClean="0"/>
              <a:t>15.04.24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8561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5"/>
            <a:ext cx="8226854" cy="940443"/>
          </a:xfrm>
          <a:prstGeom prst="rect">
            <a:avLst/>
          </a:prstGeom>
        </p:spPr>
        <p:txBody>
          <a:bodyPr lIns="91184" tIns="45594" rIns="91184" bIns="45594"/>
          <a:lstStyle>
            <a:lvl1pPr>
              <a:defRPr>
                <a:solidFill>
                  <a:srgbClr val="050A4F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34"/>
            <a:ext cx="8226854" cy="466742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173206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6885F-00A6-D54E-B998-796E5BC9D801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93806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5FC5A-0FA4-E24A-BA05-F906CF5C070D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7070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735291" y="6492877"/>
            <a:ext cx="408710" cy="365125"/>
          </a:xfrm>
        </p:spPr>
        <p:txBody>
          <a:bodyPr/>
          <a:lstStyle/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552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45963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lIns="91184" tIns="45594" rIns="91184" bIns="45594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294922" y="6356376"/>
            <a:ext cx="1218243" cy="365125"/>
          </a:xfrm>
        </p:spPr>
        <p:txBody>
          <a:bodyPr/>
          <a:lstStyle/>
          <a:p>
            <a:fld id="{286F0352-8F08-1643-98D8-44BCC6504CDC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4F1-D793-6A4F-968D-B986D057B853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4982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992" y="1384101"/>
            <a:ext cx="3982641" cy="4955977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8789" y="1384101"/>
            <a:ext cx="3982641" cy="4955977"/>
          </a:xfrm>
        </p:spPr>
        <p:txBody>
          <a:bodyPr/>
          <a:lstStyle>
            <a:lvl1pPr>
              <a:defRPr sz="1969"/>
            </a:lvl1pPr>
            <a:lvl2pPr>
              <a:defRPr sz="1687"/>
            </a:lvl2pPr>
            <a:lvl3pPr>
              <a:defRPr sz="1406"/>
            </a:lvl3pPr>
            <a:lvl4pPr>
              <a:defRPr sz="1266"/>
            </a:lvl4pPr>
            <a:lvl5pPr>
              <a:defRPr sz="1266"/>
            </a:lvl5pPr>
            <a:lvl6pPr>
              <a:defRPr sz="1266"/>
            </a:lvl6pPr>
            <a:lvl7pPr>
              <a:defRPr sz="1266"/>
            </a:lvl7pPr>
            <a:lvl8pPr>
              <a:defRPr sz="1266"/>
            </a:lvl8pPr>
            <a:lvl9pPr>
              <a:defRPr sz="126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AF669412-64B2-4842-A512-910415598C52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F99878F-F6FA-48A2-9B45-95B7A39121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6041672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32"/>
            <a:ext cx="8226854" cy="4667421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3972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A516F-341F-7A48-90B5-D29B0BCCA4AF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15.04.24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C0402-8A9C-4E06-8ABD-F22A017DAB6B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78144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C7A7F-161D-EA4C-81A8-1588D191FBF2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36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BE6FD-A769-A647-9653-B60D12D969CE}" type="datetime1">
              <a:rPr lang="de-CH" smtClean="0"/>
              <a:t>15.04.24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3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Manjit Dosanjh, JAI-AB, 15.04.2024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F2D2-28F1-3E41-9B6B-DD73EEAF37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91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5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36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82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82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59055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411377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376175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lIns="91184" tIns="0" rIns="91184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8"/>
            <a:ext cx="2743200" cy="914400"/>
          </a:xfrm>
        </p:spPr>
        <p:txBody>
          <a:bodyPr lIns="45594" tIns="0" rIns="45594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90917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4588"/>
            <a:ext cx="82287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647" y="1534791"/>
            <a:ext cx="4039568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47" y="2174379"/>
            <a:ext cx="4039568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4555" y="1534791"/>
            <a:ext cx="4041799" cy="639589"/>
          </a:xfrm>
        </p:spPr>
        <p:txBody>
          <a:bodyPr anchor="b"/>
          <a:lstStyle>
            <a:lvl1pPr marL="0" indent="0">
              <a:buNone/>
              <a:defRPr sz="1687" b="1"/>
            </a:lvl1pPr>
            <a:lvl2pPr marL="321457" indent="0">
              <a:buNone/>
              <a:defRPr sz="1406" b="1"/>
            </a:lvl2pPr>
            <a:lvl3pPr marL="642915" indent="0">
              <a:buNone/>
              <a:defRPr sz="1266" b="1"/>
            </a:lvl3pPr>
            <a:lvl4pPr marL="964372" indent="0">
              <a:buNone/>
              <a:defRPr sz="1125" b="1"/>
            </a:lvl4pPr>
            <a:lvl5pPr marL="1285829" indent="0">
              <a:buNone/>
              <a:defRPr sz="1125" b="1"/>
            </a:lvl5pPr>
            <a:lvl6pPr marL="1607287" indent="0">
              <a:buNone/>
              <a:defRPr sz="1125" b="1"/>
            </a:lvl6pPr>
            <a:lvl7pPr marL="1928744" indent="0">
              <a:buNone/>
              <a:defRPr sz="1125" b="1"/>
            </a:lvl7pPr>
            <a:lvl8pPr marL="2250201" indent="0">
              <a:buNone/>
              <a:defRPr sz="1125" b="1"/>
            </a:lvl8pPr>
            <a:lvl9pPr marL="2571659" indent="0">
              <a:buNone/>
              <a:defRPr sz="1125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555" y="2174379"/>
            <a:ext cx="4041799" cy="3951387"/>
          </a:xfrm>
        </p:spPr>
        <p:txBody>
          <a:bodyPr/>
          <a:lstStyle>
            <a:lvl1pPr>
              <a:defRPr sz="1687"/>
            </a:lvl1pPr>
            <a:lvl2pPr>
              <a:defRPr sz="1406"/>
            </a:lvl2pPr>
            <a:lvl3pPr>
              <a:defRPr sz="1266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Text Box 6">
            <a:extLst>
              <a:ext uri="{FF2B5EF4-FFF2-40B4-BE49-F238E27FC236}">
                <a16:creationId xmlns:a16="http://schemas.microsoft.com/office/drawing/2014/main" id="{F829558D-D113-44D3-B67D-E2ECE0E3D22E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807385-378B-47D8-B292-05FE175F902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9071581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lIns="91184" tIns="45594" rIns="91184" bIns="45594"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202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594" rIns="4559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29063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/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195537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1" y="274666"/>
            <a:ext cx="2057400" cy="5851525"/>
          </a:xfrm>
          <a:prstGeom prst="rect">
            <a:avLst/>
          </a:prstGeom>
        </p:spPr>
        <p:txBody>
          <a:bodyPr vert="eaVert" lIns="91184" tIns="45594" rIns="91184" bIns="45594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66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70125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53228"/>
            <a:ext cx="2133600" cy="365125"/>
          </a:xfrm>
          <a:prstGeom prst="rect">
            <a:avLst/>
          </a:prstGeom>
        </p:spPr>
        <p:txBody>
          <a:bodyPr lIns="91184" tIns="45594" rIns="91184" bIns="45594"/>
          <a:lstStyle>
            <a:lvl1pPr>
              <a:defRPr>
                <a:solidFill>
                  <a:prstClr val="white"/>
                </a:solidFill>
              </a:defRPr>
            </a:lvl1pPr>
          </a:lstStyle>
          <a:p>
            <a:pPr defTabSz="911938">
              <a:defRPr/>
            </a:pPr>
            <a:fld id="{6198C166-1263-F14B-8E89-AD339618771C}" type="datetime1">
              <a:rPr lang="de-CH" smtClean="0">
                <a:latin typeface="Calibri"/>
              </a:rPr>
              <a:t>15.04.24</a:t>
            </a:fld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859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xfrm>
            <a:off x="6553205" y="6597653"/>
            <a:ext cx="2132013" cy="474663"/>
          </a:xfrm>
          <a:prstGeom prst="rect">
            <a:avLst/>
          </a:prstGeom>
        </p:spPr>
        <p:txBody>
          <a:bodyPr lIns="91184" tIns="45594" rIns="91184" bIns="45594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defTabSz="911938">
              <a:defRPr/>
            </a:pPr>
            <a:fld id="{A0786541-F76F-4823-AF02-8C9E9624E1A0}" type="slidenum">
              <a:rPr lang="de-DE" smtClean="0">
                <a:solidFill>
                  <a:srgbClr val="969696"/>
                </a:solidFill>
                <a:latin typeface="Arial"/>
              </a:rPr>
              <a:pPr defTabSz="911938">
                <a:defRPr/>
              </a:pPr>
              <a:t>‹#›</a:t>
            </a:fld>
            <a:endParaRPr lang="de-DE" dirty="0">
              <a:solidFill>
                <a:srgbClr val="969696"/>
              </a:solidFill>
              <a:latin typeface="Arial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323529" y="6597354"/>
            <a:ext cx="6408712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48" tIns="46673" rIns="89748" bIns="46673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defTabSz="449263" rtl="0" fontAlgn="base"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z="1400" kern="1200">
                <a:solidFill>
                  <a:schemeClr val="accent3"/>
                </a:solidFill>
                <a:latin typeface="Times New Roman" pitchFamily="16" charset="0"/>
                <a:ea typeface="Microsoft YaHei" charset="-122"/>
                <a:cs typeface="Arial Unicode MS" charset="0"/>
              </a:defRPr>
            </a:lvl1pPr>
            <a:lvl2pPr marL="742950" indent="-28575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2pPr>
            <a:lvl3pPr marL="11430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3pPr>
            <a:lvl4pPr marL="16002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4pPr>
            <a:lvl5pPr marL="2057400" indent="-228600" algn="l" defTabSz="449263" rtl="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bg1"/>
                </a:solidFill>
                <a:latin typeface="Arial" charset="0"/>
                <a:ea typeface="Microsoft YaHei" pitchFamily="34" charset="-122"/>
                <a:cs typeface="+mn-cs"/>
              </a:defRPr>
            </a:lvl9pPr>
          </a:lstStyle>
          <a:p>
            <a:pPr algn="l">
              <a:defRPr/>
            </a:pPr>
            <a:r>
              <a:rPr lang="de-DE" dirty="0">
                <a:solidFill>
                  <a:srgbClr val="969696"/>
                </a:solidFill>
              </a:rPr>
              <a:t>16.09.16   ENLIGHT   |	Armin Lühr:</a:t>
            </a:r>
            <a:r>
              <a:rPr lang="en-US" dirty="0">
                <a:solidFill>
                  <a:srgbClr val="969696"/>
                </a:solidFill>
              </a:rPr>
              <a:t>	Does RBE depend on LET and ion type?</a:t>
            </a:r>
            <a:endParaRPr lang="de-DE" dirty="0">
              <a:solidFill>
                <a:srgbClr val="9696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23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50852" y="958877"/>
            <a:ext cx="7345363" cy="12541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184" tIns="45594" rIns="91184" bIns="45594" anchor="ctr"/>
          <a:lstStyle/>
          <a:p>
            <a:pPr algn="ctr" defTabSz="911938"/>
            <a:endParaRPr lang="en-GB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9949" y="397049"/>
            <a:ext cx="7455788" cy="530788"/>
          </a:xfrm>
        </p:spPr>
        <p:txBody>
          <a:bodyPr>
            <a:noAutofit/>
          </a:bodyPr>
          <a:lstStyle>
            <a:lvl1pPr marL="0" indent="0">
              <a:lnSpc>
                <a:spcPct val="85000"/>
              </a:lnSpc>
              <a:buFontTx/>
              <a:buNone/>
              <a:defRPr sz="3400"/>
            </a:lvl1pPr>
            <a:lvl2pPr marL="0" indent="0">
              <a:lnSpc>
                <a:spcPct val="85000"/>
              </a:lnSpc>
              <a:spcBef>
                <a:spcPts val="0"/>
              </a:spcBef>
              <a:buFontTx/>
              <a:buNone/>
              <a:defRPr sz="3400">
                <a:solidFill>
                  <a:schemeClr val="tx2">
                    <a:lumMod val="60000"/>
                    <a:lumOff val="40000"/>
                  </a:schemeClr>
                </a:solidFill>
              </a:defRPr>
            </a:lvl2pPr>
            <a:lvl3pPr marL="0" indent="0">
              <a:lnSpc>
                <a:spcPct val="85000"/>
              </a:lnSpc>
              <a:buFontTx/>
              <a:buNone/>
              <a:defRPr sz="3400"/>
            </a:lvl3pPr>
            <a:lvl4pPr marL="0" indent="0">
              <a:lnSpc>
                <a:spcPct val="85000"/>
              </a:lnSpc>
              <a:buFontTx/>
              <a:buNone/>
              <a:defRPr sz="3400"/>
            </a:lvl4pPr>
            <a:lvl5pPr marL="0" indent="0">
              <a:lnSpc>
                <a:spcPct val="85000"/>
              </a:lnSpc>
              <a:buFontTx/>
              <a:buNone/>
              <a:defRPr sz="3400"/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269" y="1277676"/>
            <a:ext cx="7442468" cy="5589872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8024817" y="377826"/>
            <a:ext cx="968375" cy="323850"/>
          </a:xfrm>
          <a:prstGeom prst="rect">
            <a:avLst/>
          </a:prstGeom>
        </p:spPr>
        <p:txBody>
          <a:bodyPr lIns="91184" tIns="45594" rIns="91184" bIns="45594"/>
          <a:lstStyle>
            <a:lvl1pPr>
              <a:defRPr/>
            </a:lvl1pPr>
          </a:lstStyle>
          <a:p>
            <a:pPr defTabSz="911938"/>
            <a:fld id="{BE0864B1-4CAA-9C4E-96C1-51FBE162AF1A}" type="slidenum">
              <a:rPr lang="en-GB">
                <a:solidFill>
                  <a:srgbClr val="0C377B"/>
                </a:solidFill>
                <a:latin typeface="Arial"/>
              </a:rPr>
              <a:pPr defTabSz="911938"/>
              <a:t>‹#›</a:t>
            </a:fld>
            <a:endParaRPr lang="en-GB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63433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86790378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29842" y="365128"/>
            <a:ext cx="78867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2" y="1681166"/>
            <a:ext cx="3868342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350" b="1"/>
            </a:lvl1pPr>
            <a:lvl2pPr marL="0" indent="257175">
              <a:buSzTx/>
              <a:buFontTx/>
              <a:buNone/>
              <a:defRPr sz="1350" b="1"/>
            </a:lvl2pPr>
            <a:lvl3pPr marL="0" indent="514350">
              <a:buSzTx/>
              <a:buFontTx/>
              <a:buNone/>
              <a:defRPr sz="1350" b="1"/>
            </a:lvl3pPr>
            <a:lvl4pPr marL="0" indent="771525">
              <a:buSzTx/>
              <a:buFontTx/>
              <a:buNone/>
              <a:defRPr sz="1350" b="1"/>
            </a:lvl4pPr>
            <a:lvl5pPr marL="0" indent="1028700">
              <a:buSzTx/>
              <a:buFontTx/>
              <a:buNone/>
              <a:defRPr sz="135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29151" y="1681166"/>
            <a:ext cx="388739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71591768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5487446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2" y="457200"/>
            <a:ext cx="2949180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0" y="987428"/>
            <a:ext cx="4629151" cy="48736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404133" indent="-146958">
              <a:defRPr sz="1800"/>
            </a:lvl2pPr>
            <a:lvl3pPr marL="685800" indent="-171450">
              <a:defRPr sz="1800"/>
            </a:lvl3pPr>
            <a:lvl4pPr marL="977265" indent="-205740">
              <a:defRPr sz="1800"/>
            </a:lvl4pPr>
            <a:lvl5pPr marL="1234440" indent="-20574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9841" y="2057400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814846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Box 6">
            <a:extLst>
              <a:ext uri="{FF2B5EF4-FFF2-40B4-BE49-F238E27FC236}">
                <a16:creationId xmlns:a16="http://schemas.microsoft.com/office/drawing/2014/main" id="{86D0B7D4-5EBF-4AA7-B4AE-A3DA08D8A9AE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707E54-76E9-48B8-8727-0C61DD3B704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77860105"/>
      </p:ext>
    </p:extLst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12;p2" descr="Google Shape;12;p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Title Text"/>
          <p:cNvSpPr txBox="1">
            <a:spLocks noGrp="1"/>
          </p:cNvSpPr>
          <p:nvPr>
            <p:ph type="title"/>
          </p:nvPr>
        </p:nvSpPr>
        <p:spPr>
          <a:xfrm>
            <a:off x="2971800" y="1964269"/>
            <a:ext cx="5398296" cy="2421465"/>
          </a:xfrm>
          <a:prstGeom prst="rect">
            <a:avLst/>
          </a:prstGeom>
        </p:spPr>
        <p:txBody>
          <a:bodyPr lIns="45699" tIns="45699" rIns="45699" bIns="45699" anchor="b"/>
          <a:lstStyle>
            <a:lvl1pPr algn="r">
              <a:lnSpc>
                <a:spcPct val="100000"/>
              </a:lnSpc>
              <a:defRPr sz="27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971800" y="4385731"/>
            <a:ext cx="5398296" cy="1405468"/>
          </a:xfrm>
          <a:prstGeom prst="rect">
            <a:avLst/>
          </a:prstGeom>
        </p:spPr>
        <p:txBody>
          <a:bodyPr lIns="45699" tIns="45699" rIns="45699" bIns="45699"/>
          <a:lstStyle>
            <a:lvl1pPr marL="192882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1pPr>
            <a:lvl2pPr marL="192882" indent="135732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2pPr>
            <a:lvl3pPr marL="192882" indent="400050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3pPr>
            <a:lvl4pPr marL="192882" indent="664369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4pPr>
            <a:lvl5pPr marL="192882" indent="921544" algn="r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189639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26599264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9;p3" descr="Google Shape;19;p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Title Text"/>
          <p:cNvSpPr txBox="1">
            <a:spLocks noGrp="1"/>
          </p:cNvSpPr>
          <p:nvPr>
            <p:ph type="title"/>
          </p:nvPr>
        </p:nvSpPr>
        <p:spPr>
          <a:xfrm>
            <a:off x="514351" y="609600"/>
            <a:ext cx="7598571" cy="1456268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04" name="Body Level One…"/>
          <p:cNvSpPr txBox="1">
            <a:spLocks noGrp="1"/>
          </p:cNvSpPr>
          <p:nvPr>
            <p:ph type="body" idx="1"/>
          </p:nvPr>
        </p:nvSpPr>
        <p:spPr>
          <a:xfrm>
            <a:off x="514351" y="2142066"/>
            <a:ext cx="7598571" cy="3649134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257175" indent="-19288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1pPr>
            <a:lvl2pPr marL="538461" indent="-21699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2pPr>
            <a:lvl3pPr marL="826634" indent="-24799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3pPr>
            <a:lvl4pPr marL="1125141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4pPr>
            <a:lvl5pPr marL="1382316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67640749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Section Head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26;p4" descr="Google Shape;26;p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514351" y="3308583"/>
            <a:ext cx="7598571" cy="1468801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lnSpc>
                <a:spcPct val="100000"/>
              </a:lnSpc>
              <a:defRPr sz="225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49" y="4777383"/>
            <a:ext cx="7598574" cy="860401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9051820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wo Conten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Google Shape;33;p5" descr="Google Shape;33;p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23" name="Title Text"/>
          <p:cNvSpPr txBox="1">
            <a:spLocks noGrp="1"/>
          </p:cNvSpPr>
          <p:nvPr>
            <p:ph type="title"/>
          </p:nvPr>
        </p:nvSpPr>
        <p:spPr>
          <a:xfrm>
            <a:off x="514351" y="609600"/>
            <a:ext cx="7598571" cy="1456268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2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4352" y="2142069"/>
            <a:ext cx="3746502" cy="3649135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257175" indent="-19288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1pPr>
            <a:lvl2pPr marL="538461" indent="-21699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2pPr>
            <a:lvl3pPr marL="826634" indent="-24799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3pPr>
            <a:lvl4pPr marL="1125141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4pPr>
            <a:lvl5pPr marL="1382316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5" name="Google Shape;36;p5"/>
          <p:cNvSpPr txBox="1">
            <a:spLocks noGrp="1"/>
          </p:cNvSpPr>
          <p:nvPr>
            <p:ph type="body" sz="half" idx="21"/>
          </p:nvPr>
        </p:nvSpPr>
        <p:spPr>
          <a:xfrm>
            <a:off x="4366422" y="2142066"/>
            <a:ext cx="3746499" cy="3649134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228600" indent="-17145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lvl1pPr>
          </a:lstStyle>
          <a:p>
            <a:pPr marL="457200" indent="-34290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67778141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mparis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514351" y="609600"/>
            <a:ext cx="7598571" cy="1456268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30254" y="2218269"/>
            <a:ext cx="3531792" cy="576263"/>
          </a:xfrm>
          <a:prstGeom prst="rect">
            <a:avLst/>
          </a:prstGeom>
        </p:spPr>
        <p:txBody>
          <a:bodyPr lIns="45699" tIns="45699" rIns="45699" bIns="45699" anchor="b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Google Shape;43;p6"/>
          <p:cNvSpPr txBox="1">
            <a:spLocks noGrp="1"/>
          </p:cNvSpPr>
          <p:nvPr>
            <p:ph type="body" sz="quarter" idx="21"/>
          </p:nvPr>
        </p:nvSpPr>
        <p:spPr>
          <a:xfrm>
            <a:off x="514351" y="2870200"/>
            <a:ext cx="3747693" cy="2921000"/>
          </a:xfrm>
          <a:prstGeom prst="rect">
            <a:avLst/>
          </a:prstGeom>
        </p:spPr>
        <p:txBody>
          <a:bodyPr lIns="45699" tIns="45699" rIns="45699" bIns="45699"/>
          <a:lstStyle>
            <a:lvl1pPr marL="228600" indent="-17145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lvl1pPr>
          </a:lstStyle>
          <a:p>
            <a:pPr marL="457200" indent="-34290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Google Shape;44;p6"/>
          <p:cNvSpPr txBox="1">
            <a:spLocks noGrp="1"/>
          </p:cNvSpPr>
          <p:nvPr>
            <p:ph type="body" sz="quarter" idx="22"/>
          </p:nvPr>
        </p:nvSpPr>
        <p:spPr>
          <a:xfrm>
            <a:off x="4572004" y="2226737"/>
            <a:ext cx="3542110" cy="576263"/>
          </a:xfrm>
          <a:prstGeom prst="rect">
            <a:avLst/>
          </a:prstGeom>
        </p:spPr>
        <p:txBody>
          <a:bodyPr lIns="45699" tIns="45699" rIns="45699" bIns="45699" anchor="b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7" name="Google Shape;45;p6"/>
          <p:cNvSpPr txBox="1">
            <a:spLocks noGrp="1"/>
          </p:cNvSpPr>
          <p:nvPr>
            <p:ph type="body" sz="quarter" idx="23"/>
          </p:nvPr>
        </p:nvSpPr>
        <p:spPr>
          <a:xfrm>
            <a:off x="4367613" y="2870200"/>
            <a:ext cx="3746502" cy="2921000"/>
          </a:xfrm>
          <a:prstGeom prst="rect">
            <a:avLst/>
          </a:prstGeom>
        </p:spPr>
        <p:txBody>
          <a:bodyPr lIns="45699" tIns="45699" rIns="45699" bIns="45699"/>
          <a:lstStyle>
            <a:lvl1pPr marL="228600" indent="-17145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lvl1pPr>
          </a:lstStyle>
          <a:p>
            <a:pPr marL="457200" indent="-34290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33309797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Only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50;p7" descr="Google Shape;50;p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514351" y="609600"/>
            <a:ext cx="7598571" cy="1456268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2081259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56;p8" descr="Google Shape;56;p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69037730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Content with Cap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61;p9" descr="Google Shape;61;p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Title Text"/>
          <p:cNvSpPr txBox="1">
            <a:spLocks noGrp="1"/>
          </p:cNvSpPr>
          <p:nvPr>
            <p:ph type="title"/>
          </p:nvPr>
        </p:nvSpPr>
        <p:spPr>
          <a:xfrm>
            <a:off x="514351" y="2074336"/>
            <a:ext cx="2760666" cy="1371601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lnSpc>
                <a:spcPct val="100000"/>
              </a:lnSpc>
              <a:defRPr sz="135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6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486151" y="609604"/>
            <a:ext cx="4626771" cy="5181601"/>
          </a:xfrm>
          <a:prstGeom prst="rect">
            <a:avLst/>
          </a:prstGeom>
        </p:spPr>
        <p:txBody>
          <a:bodyPr lIns="45699" tIns="45699" rIns="45699" bIns="45699" anchor="ctr"/>
          <a:lstStyle>
            <a:lvl1pPr marL="257175" indent="-19288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1pPr>
            <a:lvl2pPr marL="538461" indent="-21699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2pPr>
            <a:lvl3pPr marL="826634" indent="-24799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3pPr>
            <a:lvl4pPr marL="1125141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4pPr>
            <a:lvl5pPr marL="1382316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5" name="Google Shape;64;p9"/>
          <p:cNvSpPr txBox="1">
            <a:spLocks noGrp="1"/>
          </p:cNvSpPr>
          <p:nvPr>
            <p:ph type="body" sz="quarter" idx="21"/>
          </p:nvPr>
        </p:nvSpPr>
        <p:spPr>
          <a:xfrm>
            <a:off x="514351" y="3445936"/>
            <a:ext cx="2760666" cy="1828801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FFFFFF"/>
                </a:solidFill>
              </a:defRPr>
            </a:lvl1pPr>
          </a:lstStyle>
          <a:p>
            <a: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18154011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icture with Cap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69;p10" descr="Google Shape;69;p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Title Text"/>
          <p:cNvSpPr txBox="1">
            <a:spLocks noGrp="1"/>
          </p:cNvSpPr>
          <p:nvPr>
            <p:ph type="title"/>
          </p:nvPr>
        </p:nvSpPr>
        <p:spPr>
          <a:xfrm>
            <a:off x="514351" y="1600200"/>
            <a:ext cx="4623492" cy="1371600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lnSpc>
                <a:spcPct val="100000"/>
              </a:lnSpc>
              <a:defRPr sz="157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75" name="Google Shape;71;p10"/>
          <p:cNvSpPr>
            <a:spLocks noGrp="1"/>
          </p:cNvSpPr>
          <p:nvPr>
            <p:ph type="pic" sz="quarter" idx="21"/>
          </p:nvPr>
        </p:nvSpPr>
        <p:spPr>
          <a:xfrm>
            <a:off x="5652191" y="914400"/>
            <a:ext cx="2460732" cy="4572000"/>
          </a:xfrm>
          <a:prstGeom prst="rect">
            <a:avLst/>
          </a:prstGeom>
          <a:ln w="50800" cap="sq">
            <a:solidFill>
              <a:srgbClr val="FFFFFF"/>
            </a:solidFill>
            <a:miter lim="800000"/>
          </a:ln>
          <a:effectLst>
            <a:outerShdw blurRad="254000" rotWithShape="0">
              <a:srgbClr val="000000">
                <a:alpha val="42745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1" y="2971800"/>
            <a:ext cx="4623492" cy="1828800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0213626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anoramic Picture with Cap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Google Shape;77;p11" descr="Google Shape;77;p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85" name="Title Text"/>
          <p:cNvSpPr txBox="1">
            <a:spLocks noGrp="1"/>
          </p:cNvSpPr>
          <p:nvPr>
            <p:ph type="title"/>
          </p:nvPr>
        </p:nvSpPr>
        <p:spPr>
          <a:xfrm>
            <a:off x="514351" y="4732867"/>
            <a:ext cx="7598571" cy="566739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lnSpc>
                <a:spcPct val="100000"/>
              </a:lnSpc>
              <a:defRPr sz="135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86" name="Google Shape;79;p11"/>
          <p:cNvSpPr>
            <a:spLocks noGrp="1"/>
          </p:cNvSpPr>
          <p:nvPr>
            <p:ph type="pic" sz="half" idx="21"/>
          </p:nvPr>
        </p:nvSpPr>
        <p:spPr>
          <a:xfrm>
            <a:off x="1028701" y="932112"/>
            <a:ext cx="6569872" cy="3164976"/>
          </a:xfrm>
          <a:prstGeom prst="rect">
            <a:avLst/>
          </a:prstGeom>
          <a:ln w="50800" cap="sq">
            <a:solidFill>
              <a:srgbClr val="FFFFFF"/>
            </a:solidFill>
            <a:miter lim="800000"/>
          </a:ln>
          <a:effectLst>
            <a:outerShdw blurRad="254000" rotWithShape="0">
              <a:srgbClr val="000000">
                <a:alpha val="42745"/>
              </a:srgbClr>
            </a:outerShdw>
          </a:effectLst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1" y="5299605"/>
            <a:ext cx="7598571" cy="493713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788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788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788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788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788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874944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>
            <a:extLst>
              <a:ext uri="{FF2B5EF4-FFF2-40B4-BE49-F238E27FC236}">
                <a16:creationId xmlns:a16="http://schemas.microsoft.com/office/drawing/2014/main" id="{F7341E0E-BAD7-4FC2-A27F-C017956E81B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060322-05A4-4A6C-89D2-876F37556A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746066"/>
      </p:ext>
    </p:extLst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ap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5" name="Google Shape;85;p12" descr="Google Shape;85;p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514352" y="609601"/>
            <a:ext cx="7598571" cy="3124200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18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1" y="4343400"/>
            <a:ext cx="7598572" cy="1447800"/>
          </a:xfrm>
          <a:prstGeom prst="rect">
            <a:avLst/>
          </a:prstGeom>
        </p:spPr>
        <p:txBody>
          <a:bodyPr lIns="45699" tIns="45699" rIns="45699" bIns="45699" anchor="ctr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232222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with Caption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92;p13" descr="Google Shape;92;p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Google Shape;93;p13"/>
          <p:cNvSpPr txBox="1"/>
          <p:nvPr/>
        </p:nvSpPr>
        <p:spPr>
          <a:xfrm>
            <a:off x="7712696" y="2663383"/>
            <a:ext cx="388614" cy="744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06" tIns="25706" rIns="25706" bIns="25706" anchor="ctr">
            <a:spAutoFit/>
          </a:bodyPr>
          <a:lstStyle>
            <a:lvl1pPr algn="r">
              <a:defRPr sz="8000">
                <a:solidFill>
                  <a:srgbClr val="FFFFFF"/>
                </a:solidFill>
              </a:defRPr>
            </a:lvl1pPr>
          </a:lstStyle>
          <a:p>
            <a:r>
              <a:rPr sz="4500"/>
              <a:t>”</a:t>
            </a:r>
          </a:p>
        </p:txBody>
      </p:sp>
      <p:sp>
        <p:nvSpPr>
          <p:cNvPr id="207" name="Google Shape;94;p13"/>
          <p:cNvSpPr txBox="1"/>
          <p:nvPr/>
        </p:nvSpPr>
        <p:spPr>
          <a:xfrm>
            <a:off x="400502" y="743520"/>
            <a:ext cx="388614" cy="744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06" tIns="25706" rIns="25706" bIns="25706" anchor="ctr">
            <a:spAutoFit/>
          </a:bodyPr>
          <a:lstStyle>
            <a:lvl1pPr algn="r">
              <a:defRPr sz="8000">
                <a:solidFill>
                  <a:srgbClr val="FFFFFF"/>
                </a:solidFill>
              </a:defRPr>
            </a:lvl1pPr>
          </a:lstStyle>
          <a:p>
            <a:r>
              <a:rPr sz="4500"/>
              <a:t>“</a:t>
            </a:r>
          </a:p>
        </p:txBody>
      </p:sp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744202" y="609601"/>
            <a:ext cx="7162801" cy="2743200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18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23408" y="3352800"/>
            <a:ext cx="7004389" cy="381000"/>
          </a:xfrm>
          <a:prstGeom prst="rect">
            <a:avLst/>
          </a:prstGeom>
        </p:spPr>
        <p:txBody>
          <a:bodyPr lIns="45699" tIns="45699" rIns="45699" bIns="45699" anchor="ctr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Google Shape;97;p13"/>
          <p:cNvSpPr txBox="1">
            <a:spLocks noGrp="1"/>
          </p:cNvSpPr>
          <p:nvPr>
            <p:ph type="body" sz="quarter" idx="21"/>
          </p:nvPr>
        </p:nvSpPr>
        <p:spPr>
          <a:xfrm>
            <a:off x="515599" y="4343400"/>
            <a:ext cx="7614277" cy="1447800"/>
          </a:xfrm>
          <a:prstGeom prst="rect">
            <a:avLst/>
          </a:prstGeom>
        </p:spPr>
        <p:txBody>
          <a:bodyPr lIns="45699" tIns="45699" rIns="45699" bIns="45699" anchor="ctr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lvl1pPr>
          </a:lstStyle>
          <a:p>
            <a: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727945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me Card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102;p14" descr="Google Shape;102;p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514351" y="3308583"/>
            <a:ext cx="7598571" cy="1468801"/>
          </a:xfrm>
          <a:prstGeom prst="rect">
            <a:avLst/>
          </a:prstGeom>
        </p:spPr>
        <p:txBody>
          <a:bodyPr lIns="45699" tIns="45699" rIns="45699" bIns="45699" anchor="b"/>
          <a:lstStyle>
            <a:lvl1pPr>
              <a:lnSpc>
                <a:spcPct val="100000"/>
              </a:lnSpc>
              <a:defRPr sz="18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1" y="4777383"/>
            <a:ext cx="7598571" cy="860401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1pPr>
            <a:lvl2pPr marL="128588" indent="25717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2pPr>
            <a:lvl3pPr marL="128588" indent="51435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3pPr>
            <a:lvl4pPr marL="128588" indent="771525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4pPr>
            <a:lvl5pPr marL="128588" indent="102870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125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5606352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 Name Card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Google Shape;109;p15" descr="Google Shape;109;p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Google Shape;110;p15"/>
          <p:cNvSpPr txBox="1"/>
          <p:nvPr/>
        </p:nvSpPr>
        <p:spPr>
          <a:xfrm>
            <a:off x="7712696" y="2663383"/>
            <a:ext cx="388614" cy="744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06" tIns="25706" rIns="25706" bIns="25706" anchor="ctr">
            <a:spAutoFit/>
          </a:bodyPr>
          <a:lstStyle>
            <a:lvl1pPr algn="r">
              <a:defRPr sz="8000">
                <a:solidFill>
                  <a:srgbClr val="FFFFFF"/>
                </a:solidFill>
              </a:defRPr>
            </a:lvl1pPr>
          </a:lstStyle>
          <a:p>
            <a:r>
              <a:rPr sz="4500"/>
              <a:t>”</a:t>
            </a:r>
          </a:p>
        </p:txBody>
      </p:sp>
      <p:sp>
        <p:nvSpPr>
          <p:cNvPr id="230" name="Google Shape;111;p15"/>
          <p:cNvSpPr txBox="1"/>
          <p:nvPr/>
        </p:nvSpPr>
        <p:spPr>
          <a:xfrm>
            <a:off x="400502" y="743520"/>
            <a:ext cx="388614" cy="7444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706" tIns="25706" rIns="25706" bIns="25706" anchor="ctr">
            <a:spAutoFit/>
          </a:bodyPr>
          <a:lstStyle>
            <a:lvl1pPr algn="r">
              <a:defRPr sz="8000">
                <a:solidFill>
                  <a:srgbClr val="FFFFFF"/>
                </a:solidFill>
              </a:defRPr>
            </a:lvl1pPr>
          </a:lstStyle>
          <a:p>
            <a:r>
              <a:rPr sz="4500"/>
              <a:t>“</a:t>
            </a:r>
          </a:p>
        </p:txBody>
      </p:sp>
      <p:sp>
        <p:nvSpPr>
          <p:cNvPr id="231" name="Title Text"/>
          <p:cNvSpPr txBox="1">
            <a:spLocks noGrp="1"/>
          </p:cNvSpPr>
          <p:nvPr>
            <p:ph type="title"/>
          </p:nvPr>
        </p:nvSpPr>
        <p:spPr>
          <a:xfrm>
            <a:off x="744202" y="609601"/>
            <a:ext cx="7162801" cy="2743200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180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3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1" y="3886200"/>
            <a:ext cx="7601578" cy="889000"/>
          </a:xfrm>
          <a:prstGeom prst="rect">
            <a:avLst/>
          </a:prstGeom>
        </p:spPr>
        <p:txBody>
          <a:bodyPr lIns="45699" tIns="45699" rIns="45699" bIns="45699" anchor="b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350">
                <a:solidFill>
                  <a:srgbClr val="FFFFFF"/>
                </a:solidFill>
              </a:defRPr>
            </a:lvl1pPr>
            <a:lvl2pPr marL="610791" indent="-289323">
              <a:lnSpc>
                <a:spcPct val="100000"/>
              </a:lnSpc>
              <a:spcBef>
                <a:spcPts val="0"/>
              </a:spcBef>
              <a:buSzPts val="2400"/>
              <a:buFontTx/>
              <a:defRPr sz="1350">
                <a:solidFill>
                  <a:srgbClr val="FFFFFF"/>
                </a:solidFill>
              </a:defRPr>
            </a:lvl2pPr>
            <a:lvl3pPr marL="909297" indent="-330654">
              <a:lnSpc>
                <a:spcPct val="100000"/>
              </a:lnSpc>
              <a:spcBef>
                <a:spcPts val="0"/>
              </a:spcBef>
              <a:buSzPts val="2400"/>
              <a:buFontTx/>
              <a:defRPr sz="1350">
                <a:solidFill>
                  <a:srgbClr val="FFFFFF"/>
                </a:solidFill>
              </a:defRPr>
            </a:lvl3pPr>
            <a:lvl4pPr marL="1221582" indent="-385763">
              <a:lnSpc>
                <a:spcPct val="100000"/>
              </a:lnSpc>
              <a:spcBef>
                <a:spcPts val="0"/>
              </a:spcBef>
              <a:buSzPts val="2400"/>
              <a:buFontTx/>
              <a:defRPr sz="1350">
                <a:solidFill>
                  <a:srgbClr val="FFFFFF"/>
                </a:solidFill>
              </a:defRPr>
            </a:lvl4pPr>
            <a:lvl5pPr marL="1478757" indent="-385763">
              <a:lnSpc>
                <a:spcPct val="100000"/>
              </a:lnSpc>
              <a:spcBef>
                <a:spcPts val="0"/>
              </a:spcBef>
              <a:buSzPts val="2400"/>
              <a:buFontTx/>
              <a:defRPr sz="135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3" name="Google Shape;114;p15"/>
          <p:cNvSpPr txBox="1">
            <a:spLocks noGrp="1"/>
          </p:cNvSpPr>
          <p:nvPr>
            <p:ph type="body" sz="quarter" idx="21"/>
          </p:nvPr>
        </p:nvSpPr>
        <p:spPr>
          <a:xfrm>
            <a:off x="514349" y="4775200"/>
            <a:ext cx="7601580" cy="1016000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0451834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rue or Fals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1" name="Google Shape;119;p16" descr="Google Shape;119;p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Title Text"/>
          <p:cNvSpPr txBox="1">
            <a:spLocks noGrp="1"/>
          </p:cNvSpPr>
          <p:nvPr>
            <p:ph type="title"/>
          </p:nvPr>
        </p:nvSpPr>
        <p:spPr>
          <a:xfrm>
            <a:off x="514352" y="609601"/>
            <a:ext cx="7598571" cy="2743200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4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14352" y="3505200"/>
            <a:ext cx="7598572" cy="838200"/>
          </a:xfrm>
          <a:prstGeom prst="rect">
            <a:avLst/>
          </a:prstGeom>
        </p:spPr>
        <p:txBody>
          <a:bodyPr lIns="45699" tIns="45699" rIns="45699" bIns="45699" anchor="b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>
                <a:solidFill>
                  <a:srgbClr val="FFFFFF"/>
                </a:solidFill>
              </a:defRPr>
            </a:lvl1pPr>
            <a:lvl2pPr marL="659011" indent="-337542">
              <a:lnSpc>
                <a:spcPct val="100000"/>
              </a:lnSpc>
              <a:spcBef>
                <a:spcPts val="0"/>
              </a:spcBef>
              <a:buSzPts val="2800"/>
              <a:buFontTx/>
              <a:defRPr>
                <a:solidFill>
                  <a:srgbClr val="FFFFFF"/>
                </a:solidFill>
              </a:defRPr>
            </a:lvl2pPr>
            <a:lvl3pPr marL="964407" indent="-385763">
              <a:lnSpc>
                <a:spcPct val="100000"/>
              </a:lnSpc>
              <a:spcBef>
                <a:spcPts val="0"/>
              </a:spcBef>
              <a:buSzPts val="2800"/>
              <a:buFontTx/>
              <a:defRPr>
                <a:solidFill>
                  <a:srgbClr val="FFFFFF"/>
                </a:solidFill>
              </a:defRPr>
            </a:lvl3pPr>
            <a:lvl4pPr marL="1285875" indent="-450057">
              <a:lnSpc>
                <a:spcPct val="100000"/>
              </a:lnSpc>
              <a:spcBef>
                <a:spcPts val="0"/>
              </a:spcBef>
              <a:buSzPts val="2800"/>
              <a:buFontTx/>
              <a:defRPr>
                <a:solidFill>
                  <a:srgbClr val="FFFFFF"/>
                </a:solidFill>
              </a:defRPr>
            </a:lvl4pPr>
            <a:lvl5pPr marL="1543050" indent="-450057">
              <a:lnSpc>
                <a:spcPct val="100000"/>
              </a:lnSpc>
              <a:spcBef>
                <a:spcPts val="0"/>
              </a:spcBef>
              <a:buSzPts val="2800"/>
              <a:buFontTx/>
              <a:defRPr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4" name="Google Shape;122;p16"/>
          <p:cNvSpPr txBox="1">
            <a:spLocks noGrp="1"/>
          </p:cNvSpPr>
          <p:nvPr>
            <p:ph type="body" sz="quarter" idx="21"/>
          </p:nvPr>
        </p:nvSpPr>
        <p:spPr>
          <a:xfrm>
            <a:off x="514350" y="4343400"/>
            <a:ext cx="7598574" cy="1447800"/>
          </a:xfrm>
          <a:prstGeom prst="rect">
            <a:avLst/>
          </a:prstGeom>
        </p:spPr>
        <p:txBody>
          <a:bodyPr lIns="45699" tIns="45699" rIns="45699" bIns="45699"/>
          <a:lstStyle>
            <a:lvl1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</a:lstStyle>
          <a:p>
            <a:pPr indent="0">
              <a:lnSpc>
                <a:spcPct val="100000"/>
              </a:lnSpc>
              <a:spcBef>
                <a:spcPts val="0"/>
              </a:spcBef>
              <a:buSzTx/>
              <a:buFontTx/>
              <a:buNone/>
              <a:defRPr sz="18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7939007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" name="Google Shape;127;p17" descr="Google Shape;127;p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53" name="Title Text"/>
          <p:cNvSpPr txBox="1">
            <a:spLocks noGrp="1"/>
          </p:cNvSpPr>
          <p:nvPr>
            <p:ph type="title"/>
          </p:nvPr>
        </p:nvSpPr>
        <p:spPr>
          <a:xfrm>
            <a:off x="514351" y="609600"/>
            <a:ext cx="7598571" cy="1456268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4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2489070" y="167348"/>
            <a:ext cx="3649134" cy="7598571"/>
          </a:xfrm>
          <a:prstGeom prst="rect">
            <a:avLst/>
          </a:prstGeom>
        </p:spPr>
        <p:txBody>
          <a:bodyPr lIns="45699" tIns="45699" rIns="45699" bIns="45699"/>
          <a:lstStyle>
            <a:lvl1pPr marL="257175" indent="-19288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1pPr>
            <a:lvl2pPr marL="538461" indent="-21699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2pPr>
            <a:lvl3pPr marL="826634" indent="-24799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3pPr>
            <a:lvl4pPr marL="1125141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4pPr>
            <a:lvl5pPr marL="1382316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38645467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134;p18" descr="Google Shape;134;p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3"/>
            <a:ext cx="9141619" cy="6856215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Title Text"/>
          <p:cNvSpPr txBox="1">
            <a:spLocks noGrp="1"/>
          </p:cNvSpPr>
          <p:nvPr>
            <p:ph type="title"/>
          </p:nvPr>
        </p:nvSpPr>
        <p:spPr>
          <a:xfrm rot="5400000">
            <a:off x="4712663" y="2390943"/>
            <a:ext cx="5181602" cy="1618914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lnSpc>
                <a:spcPct val="100000"/>
              </a:lnSpc>
              <a:defRPr sz="2025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64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860596" y="263356"/>
            <a:ext cx="5181601" cy="5874088"/>
          </a:xfrm>
          <a:prstGeom prst="rect">
            <a:avLst/>
          </a:prstGeom>
        </p:spPr>
        <p:txBody>
          <a:bodyPr lIns="45699" tIns="45699" rIns="45699" bIns="45699"/>
          <a:lstStyle>
            <a:lvl1pPr marL="257175" indent="-19288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1pPr>
            <a:lvl2pPr marL="538461" indent="-216992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2pPr>
            <a:lvl3pPr marL="826634" indent="-247990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3pPr>
            <a:lvl4pPr marL="1125141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4pPr>
            <a:lvl5pPr marL="1382316" indent="-289323">
              <a:lnSpc>
                <a:spcPct val="100000"/>
              </a:lnSpc>
              <a:spcBef>
                <a:spcPts val="0"/>
              </a:spcBef>
              <a:buClr>
                <a:srgbClr val="FFFFFF"/>
              </a:buClr>
              <a:buSzPts val="1800"/>
              <a:defRPr sz="1013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932466" y="5970032"/>
            <a:ext cx="180456" cy="178917"/>
          </a:xfrm>
          <a:prstGeom prst="rect">
            <a:avLst/>
          </a:prstGeom>
        </p:spPr>
        <p:txBody>
          <a:bodyPr lIns="45699" tIns="45699" rIns="45699" bIns="45699"/>
          <a:lstStyle>
            <a:lvl1pPr>
              <a:defRPr sz="563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54974244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6"/>
          </a:xfrm>
          <a:prstGeom prst="rect">
            <a:avLst/>
          </a:prstGeom>
        </p:spPr>
        <p:txBody>
          <a:bodyPr/>
          <a:lstStyle>
            <a:lvl1pPr algn="ctr" defTabSz="257175">
              <a:lnSpc>
                <a:spcPct val="100000"/>
              </a:lnSpc>
            </a:lvl1pPr>
          </a:lstStyle>
          <a:p>
            <a:r>
              <a:t>Title Text</a:t>
            </a:r>
          </a:p>
        </p:txBody>
      </p:sp>
      <p:sp>
        <p:nvSpPr>
          <p:cNvPr id="27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 defTabSz="257175">
              <a:lnSpc>
                <a:spcPct val="100000"/>
              </a:lnSpc>
              <a:spcBef>
                <a:spcPts val="394"/>
              </a:spcBef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257175" algn="ctr" defTabSz="257175">
              <a:lnSpc>
                <a:spcPct val="100000"/>
              </a:lnSpc>
              <a:spcBef>
                <a:spcPts val="394"/>
              </a:spcBef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514350" algn="ctr" defTabSz="257175">
              <a:lnSpc>
                <a:spcPct val="100000"/>
              </a:lnSpc>
              <a:spcBef>
                <a:spcPts val="394"/>
              </a:spcBef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771525" algn="ctr" defTabSz="257175">
              <a:lnSpc>
                <a:spcPct val="100000"/>
              </a:lnSpc>
              <a:spcBef>
                <a:spcPts val="394"/>
              </a:spcBef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1028700" algn="ctr" defTabSz="257175">
              <a:lnSpc>
                <a:spcPct val="100000"/>
              </a:lnSpc>
              <a:spcBef>
                <a:spcPts val="394"/>
              </a:spcBef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79322951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Title Text"/>
          <p:cNvSpPr txBox="1">
            <a:spLocks noGrp="1"/>
          </p:cNvSpPr>
          <p:nvPr>
            <p:ph type="title"/>
          </p:nvPr>
        </p:nvSpPr>
        <p:spPr>
          <a:xfrm>
            <a:off x="722314" y="4406901"/>
            <a:ext cx="7772401" cy="1362076"/>
          </a:xfrm>
          <a:prstGeom prst="rect">
            <a:avLst/>
          </a:prstGeom>
        </p:spPr>
        <p:txBody>
          <a:bodyPr anchor="t"/>
          <a:lstStyle>
            <a:lvl1pPr defTabSz="257175">
              <a:lnSpc>
                <a:spcPct val="100000"/>
              </a:lnSpc>
              <a:defRPr sz="2250" b="1" cap="all"/>
            </a:lvl1pPr>
          </a:lstStyle>
          <a:p>
            <a:r>
              <a:t>Title Text</a:t>
            </a:r>
          </a:p>
        </p:txBody>
      </p:sp>
      <p:sp>
        <p:nvSpPr>
          <p:cNvPr id="29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4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 defTabSz="257175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125">
                <a:solidFill>
                  <a:srgbClr val="888888"/>
                </a:solidFill>
              </a:defRPr>
            </a:lvl1pPr>
            <a:lvl2pPr marL="0" indent="257175" defTabSz="257175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125">
                <a:solidFill>
                  <a:srgbClr val="888888"/>
                </a:solidFill>
              </a:defRPr>
            </a:lvl2pPr>
            <a:lvl3pPr marL="0" indent="514350" defTabSz="257175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125">
                <a:solidFill>
                  <a:srgbClr val="888888"/>
                </a:solidFill>
              </a:defRPr>
            </a:lvl3pPr>
            <a:lvl4pPr marL="0" indent="771525" defTabSz="257175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125">
                <a:solidFill>
                  <a:srgbClr val="888888"/>
                </a:solidFill>
              </a:defRPr>
            </a:lvl4pPr>
            <a:lvl5pPr marL="0" indent="1028700" defTabSz="257175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125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114575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Title Text"/>
          <p:cNvSpPr txBox="1">
            <a:spLocks noGrp="1"/>
          </p:cNvSpPr>
          <p:nvPr>
            <p:ph type="title"/>
          </p:nvPr>
        </p:nvSpPr>
        <p:spPr>
          <a:xfrm>
            <a:off x="457200" y="274641"/>
            <a:ext cx="8229600" cy="1143001"/>
          </a:xfrm>
          <a:prstGeom prst="rect">
            <a:avLst/>
          </a:prstGeom>
        </p:spPr>
        <p:txBody>
          <a:bodyPr/>
          <a:lstStyle>
            <a:lvl1pPr algn="ctr" defTabSz="257175">
              <a:lnSpc>
                <a:spcPct val="100000"/>
              </a:lnSpc>
            </a:lvl1pPr>
          </a:lstStyle>
          <a:p>
            <a:r>
              <a:t>Title Text</a:t>
            </a:r>
          </a:p>
        </p:txBody>
      </p:sp>
      <p:sp>
        <p:nvSpPr>
          <p:cNvPr id="30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4"/>
          </a:xfrm>
          <a:prstGeom prst="rect">
            <a:avLst/>
          </a:prstGeom>
        </p:spPr>
        <p:txBody>
          <a:bodyPr/>
          <a:lstStyle>
            <a:lvl1pPr marL="192882" indent="-192882" defTabSz="257175">
              <a:lnSpc>
                <a:spcPct val="100000"/>
              </a:lnSpc>
              <a:spcBef>
                <a:spcPts val="338"/>
              </a:spcBef>
            </a:lvl1pPr>
            <a:lvl2pPr marL="444699" indent="-187524" defTabSz="257175">
              <a:lnSpc>
                <a:spcPct val="100000"/>
              </a:lnSpc>
              <a:spcBef>
                <a:spcPts val="338"/>
              </a:spcBef>
              <a:buChar char="–"/>
            </a:lvl2pPr>
            <a:lvl3pPr defTabSz="257175">
              <a:lnSpc>
                <a:spcPct val="100000"/>
              </a:lnSpc>
              <a:spcBef>
                <a:spcPts val="338"/>
              </a:spcBef>
            </a:lvl3pPr>
            <a:lvl4pPr defTabSz="257175">
              <a:lnSpc>
                <a:spcPct val="100000"/>
              </a:lnSpc>
              <a:spcBef>
                <a:spcPts val="338"/>
              </a:spcBef>
              <a:buChar char="–"/>
            </a:lvl4pPr>
            <a:lvl5pPr defTabSz="257175">
              <a:lnSpc>
                <a:spcPct val="100000"/>
              </a:lnSpc>
              <a:spcBef>
                <a:spcPts val="338"/>
              </a:spcBef>
              <a:buChar char="»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56946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647" y="273473"/>
            <a:ext cx="3008189" cy="116197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24" y="273472"/>
            <a:ext cx="5111130" cy="5852294"/>
          </a:xfrm>
        </p:spPr>
        <p:txBody>
          <a:bodyPr/>
          <a:lstStyle>
            <a:lvl1pPr>
              <a:defRPr sz="2250"/>
            </a:lvl1pPr>
            <a:lvl2pPr>
              <a:defRPr sz="1969"/>
            </a:lvl2pPr>
            <a:lvl3pPr>
              <a:defRPr sz="1687"/>
            </a:lvl3pPr>
            <a:lvl4pPr>
              <a:defRPr sz="1406"/>
            </a:lvl4pPr>
            <a:lvl5pPr>
              <a:defRPr sz="1406"/>
            </a:lvl5pPr>
            <a:lvl6pPr>
              <a:defRPr sz="1406"/>
            </a:lvl6pPr>
            <a:lvl7pPr>
              <a:defRPr sz="1406"/>
            </a:lvl7pPr>
            <a:lvl8pPr>
              <a:defRPr sz="1406"/>
            </a:lvl8pPr>
            <a:lvl9pPr>
              <a:defRPr sz="140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647" y="1435448"/>
            <a:ext cx="3008189" cy="469031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8BF5AA6E-8D43-4E93-A94C-C7D6BCD22A34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6E65669-1319-4896-A12C-ACEF072F5AC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6464056"/>
      </p:ext>
    </p:extLst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Title Text"/>
          <p:cNvSpPr txBox="1">
            <a:spLocks noGrp="1"/>
          </p:cNvSpPr>
          <p:nvPr>
            <p:ph type="title"/>
          </p:nvPr>
        </p:nvSpPr>
        <p:spPr>
          <a:xfrm>
            <a:off x="457200" y="274641"/>
            <a:ext cx="8229600" cy="1143001"/>
          </a:xfrm>
          <a:prstGeom prst="rect">
            <a:avLst/>
          </a:prstGeom>
        </p:spPr>
        <p:txBody>
          <a:bodyPr/>
          <a:lstStyle>
            <a:lvl1pPr algn="ctr" defTabSz="257175">
              <a:lnSpc>
                <a:spcPct val="100000"/>
              </a:lnSpc>
            </a:lvl1pPr>
          </a:lstStyle>
          <a:p>
            <a:r>
              <a:t>Title Text</a:t>
            </a:r>
          </a:p>
        </p:txBody>
      </p:sp>
      <p:sp>
        <p:nvSpPr>
          <p:cNvPr id="3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1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 defTabSz="257175">
              <a:lnSpc>
                <a:spcPct val="100000"/>
              </a:lnSpc>
              <a:spcBef>
                <a:spcPts val="282"/>
              </a:spcBef>
              <a:buSzTx/>
              <a:buFontTx/>
              <a:buNone/>
              <a:defRPr sz="1350" b="1"/>
            </a:lvl1pPr>
            <a:lvl2pPr marL="0" indent="257175" defTabSz="257175">
              <a:lnSpc>
                <a:spcPct val="100000"/>
              </a:lnSpc>
              <a:spcBef>
                <a:spcPts val="282"/>
              </a:spcBef>
              <a:buSzTx/>
              <a:buFontTx/>
              <a:buNone/>
              <a:defRPr sz="1350" b="1"/>
            </a:lvl2pPr>
            <a:lvl3pPr marL="0" indent="514350" defTabSz="257175">
              <a:lnSpc>
                <a:spcPct val="100000"/>
              </a:lnSpc>
              <a:spcBef>
                <a:spcPts val="282"/>
              </a:spcBef>
              <a:buSzTx/>
              <a:buFontTx/>
              <a:buNone/>
              <a:defRPr sz="1350" b="1"/>
            </a:lvl3pPr>
            <a:lvl4pPr marL="0" indent="771525" defTabSz="257175">
              <a:lnSpc>
                <a:spcPct val="100000"/>
              </a:lnSpc>
              <a:spcBef>
                <a:spcPts val="282"/>
              </a:spcBef>
              <a:buSzTx/>
              <a:buFontTx/>
              <a:buNone/>
              <a:defRPr sz="1350" b="1"/>
            </a:lvl4pPr>
            <a:lvl5pPr marL="0" indent="1028700" defTabSz="257175">
              <a:lnSpc>
                <a:spcPct val="100000"/>
              </a:lnSpc>
              <a:spcBef>
                <a:spcPts val="282"/>
              </a:spcBef>
              <a:buSzTx/>
              <a:buFontTx/>
              <a:buNone/>
              <a:defRPr sz="135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0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7" y="1535112"/>
            <a:ext cx="4041777" cy="639763"/>
          </a:xfrm>
          <a:prstGeom prst="rect">
            <a:avLst/>
          </a:prstGeom>
        </p:spPr>
        <p:txBody>
          <a:bodyPr anchor="b"/>
          <a:lstStyle>
            <a:lvl1pPr marL="0" indent="0" defTabSz="228600">
              <a:lnSpc>
                <a:spcPct val="100000"/>
              </a:lnSpc>
              <a:spcBef>
                <a:spcPts val="250"/>
              </a:spcBef>
              <a:buSzTx/>
              <a:buFontTx/>
              <a:buNone/>
              <a:defRPr sz="2400" b="1"/>
            </a:lvl1pPr>
          </a:lstStyle>
          <a:p>
            <a:pPr marL="0" indent="0" defTabSz="457200">
              <a:lnSpc>
                <a:spcPct val="100000"/>
              </a:lnSpc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3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4446281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Title Text"/>
          <p:cNvSpPr txBox="1">
            <a:spLocks noGrp="1"/>
          </p:cNvSpPr>
          <p:nvPr>
            <p:ph type="title"/>
          </p:nvPr>
        </p:nvSpPr>
        <p:spPr>
          <a:xfrm>
            <a:off x="457200" y="274641"/>
            <a:ext cx="8229600" cy="1143001"/>
          </a:xfrm>
          <a:prstGeom prst="rect">
            <a:avLst/>
          </a:prstGeom>
        </p:spPr>
        <p:txBody>
          <a:bodyPr/>
          <a:lstStyle>
            <a:lvl1pPr algn="ctr" defTabSz="257175">
              <a:lnSpc>
                <a:spcPct val="100000"/>
              </a:lnSpc>
            </a:lvl1pPr>
          </a:lstStyle>
          <a:p>
            <a:r>
              <a:t>Title Text</a:t>
            </a:r>
          </a:p>
        </p:txBody>
      </p:sp>
      <p:sp>
        <p:nvSpPr>
          <p:cNvPr id="3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5886161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9736285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Title Text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defTabSz="257175">
              <a:lnSpc>
                <a:spcPct val="100000"/>
              </a:lnSpc>
              <a:defRPr sz="1125" b="1"/>
            </a:lvl1pPr>
          </a:lstStyle>
          <a:p>
            <a:r>
              <a:t>Title Text</a:t>
            </a:r>
          </a:p>
        </p:txBody>
      </p:sp>
      <p:sp>
        <p:nvSpPr>
          <p:cNvPr id="334" name="Body Level One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1" cy="5853114"/>
          </a:xfrm>
          <a:prstGeom prst="rect">
            <a:avLst/>
          </a:prstGeom>
        </p:spPr>
        <p:txBody>
          <a:bodyPr/>
          <a:lstStyle>
            <a:lvl1pPr marL="192882" indent="-192882" defTabSz="257175">
              <a:lnSpc>
                <a:spcPct val="100000"/>
              </a:lnSpc>
              <a:spcBef>
                <a:spcPts val="394"/>
              </a:spcBef>
              <a:defRPr sz="1800"/>
            </a:lvl1pPr>
            <a:lvl2pPr marL="440871" indent="-183696" defTabSz="257175">
              <a:lnSpc>
                <a:spcPct val="100000"/>
              </a:lnSpc>
              <a:spcBef>
                <a:spcPts val="394"/>
              </a:spcBef>
              <a:buChar char="–"/>
              <a:defRPr sz="1800"/>
            </a:lvl2pPr>
            <a:lvl3pPr marL="685800" indent="-171450" defTabSz="257175">
              <a:lnSpc>
                <a:spcPct val="100000"/>
              </a:lnSpc>
              <a:spcBef>
                <a:spcPts val="394"/>
              </a:spcBef>
              <a:defRPr sz="1800"/>
            </a:lvl3pPr>
            <a:lvl4pPr marL="977265" indent="-205740" defTabSz="257175">
              <a:lnSpc>
                <a:spcPct val="100000"/>
              </a:lnSpc>
              <a:spcBef>
                <a:spcPts val="394"/>
              </a:spcBef>
              <a:buChar char="–"/>
              <a:defRPr sz="1800"/>
            </a:lvl4pPr>
            <a:lvl5pPr marL="1234440" indent="-205740" defTabSz="257175">
              <a:lnSpc>
                <a:spcPct val="100000"/>
              </a:lnSpc>
              <a:spcBef>
                <a:spcPts val="394"/>
              </a:spcBef>
              <a:buChar char="»"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35" name="Text Placeholder 3"/>
          <p:cNvSpPr>
            <a:spLocks noGrp="1"/>
          </p:cNvSpPr>
          <p:nvPr>
            <p:ph type="body" sz="half" idx="21"/>
          </p:nvPr>
        </p:nvSpPr>
        <p:spPr>
          <a:xfrm>
            <a:off x="457201" y="1435103"/>
            <a:ext cx="3008314" cy="4691063"/>
          </a:xfrm>
          <a:prstGeom prst="rect">
            <a:avLst/>
          </a:prstGeom>
        </p:spPr>
        <p:txBody>
          <a:bodyPr/>
          <a:lstStyle>
            <a:lvl1pPr marL="0" indent="0" defTabSz="228600">
              <a:lnSpc>
                <a:spcPct val="100000"/>
              </a:lnSpc>
              <a:spcBef>
                <a:spcPts val="150"/>
              </a:spcBef>
              <a:buSzTx/>
              <a:buFontTx/>
              <a:buNone/>
              <a:defRPr sz="1400"/>
            </a:lvl1pPr>
          </a:lstStyle>
          <a:p>
            <a:pPr marL="0" indent="0" defTabSz="457200">
              <a:lnSpc>
                <a:spcPct val="100000"/>
              </a:lnSpc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3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88673" y="6440811"/>
            <a:ext cx="198129" cy="196208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1380680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Title Text"/>
          <p:cNvSpPr txBox="1">
            <a:spLocks noGrp="1"/>
          </p:cNvSpPr>
          <p:nvPr>
            <p:ph type="title"/>
          </p:nvPr>
        </p:nvSpPr>
        <p:spPr>
          <a:xfrm>
            <a:off x="1143000" y="1122365"/>
            <a:ext cx="6858000" cy="2387601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t>Title Text</a:t>
            </a:r>
          </a:p>
        </p:txBody>
      </p:sp>
      <p:sp>
        <p:nvSpPr>
          <p:cNvPr id="5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3602040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350"/>
            </a:lvl1pPr>
            <a:lvl2pPr marL="0" indent="257175" algn="ctr">
              <a:buSzTx/>
              <a:buFontTx/>
              <a:buNone/>
              <a:defRPr sz="1350"/>
            </a:lvl2pPr>
            <a:lvl3pPr marL="0" indent="514350" algn="ctr">
              <a:buSzTx/>
              <a:buFontTx/>
              <a:buNone/>
              <a:defRPr sz="1350"/>
            </a:lvl3pPr>
            <a:lvl4pPr marL="0" indent="771525" algn="ctr">
              <a:buSzTx/>
              <a:buFontTx/>
              <a:buNone/>
              <a:defRPr sz="1350"/>
            </a:lvl4pPr>
            <a:lvl5pPr marL="0" indent="1028700" algn="ctr">
              <a:buSzTx/>
              <a:buFontTx/>
              <a:buNone/>
              <a:defRPr sz="13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2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1880001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2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0782476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" name="Title Text"/>
          <p:cNvSpPr txBox="1"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t>Title Text</a:t>
            </a:r>
          </a:p>
        </p:txBody>
      </p:sp>
      <p:sp>
        <p:nvSpPr>
          <p:cNvPr id="5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9" y="4589462"/>
            <a:ext cx="78867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50">
                <a:solidFill>
                  <a:srgbClr val="888888"/>
                </a:solidFill>
              </a:defRPr>
            </a:lvl1pPr>
            <a:lvl2pPr marL="0" indent="257175">
              <a:buSzTx/>
              <a:buFontTx/>
              <a:buNone/>
              <a:defRPr sz="1350">
                <a:solidFill>
                  <a:srgbClr val="888888"/>
                </a:solidFill>
              </a:defRPr>
            </a:lvl2pPr>
            <a:lvl3pPr marL="0" indent="514350">
              <a:buSzTx/>
              <a:buFontTx/>
              <a:buNone/>
              <a:defRPr sz="1350">
                <a:solidFill>
                  <a:srgbClr val="888888"/>
                </a:solidFill>
              </a:defRPr>
            </a:lvl3pPr>
            <a:lvl4pPr marL="0" indent="771525">
              <a:buSzTx/>
              <a:buFontTx/>
              <a:buNone/>
              <a:defRPr sz="1350">
                <a:solidFill>
                  <a:srgbClr val="888888"/>
                </a:solidFill>
              </a:defRPr>
            </a:lvl4pPr>
            <a:lvl5pPr marL="0" indent="1028700">
              <a:buSzTx/>
              <a:buFontTx/>
              <a:buNone/>
              <a:defRPr sz="135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1105104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1530882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Title Text"/>
          <p:cNvSpPr txBox="1">
            <a:spLocks noGrp="1"/>
          </p:cNvSpPr>
          <p:nvPr>
            <p:ph type="title"/>
          </p:nvPr>
        </p:nvSpPr>
        <p:spPr>
          <a:xfrm>
            <a:off x="629842" y="365128"/>
            <a:ext cx="78867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2" y="1681166"/>
            <a:ext cx="3868342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350" b="1"/>
            </a:lvl1pPr>
            <a:lvl2pPr marL="0" indent="257175">
              <a:buSzTx/>
              <a:buFontTx/>
              <a:buNone/>
              <a:defRPr sz="1350" b="1"/>
            </a:lvl2pPr>
            <a:lvl3pPr marL="0" indent="514350">
              <a:buSzTx/>
              <a:buFontTx/>
              <a:buNone/>
              <a:defRPr sz="1350" b="1"/>
            </a:lvl3pPr>
            <a:lvl4pPr marL="0" indent="771525">
              <a:buSzTx/>
              <a:buFontTx/>
              <a:buNone/>
              <a:defRPr sz="1350" b="1"/>
            </a:lvl4pPr>
            <a:lvl5pPr marL="0" indent="1028700">
              <a:buSzTx/>
              <a:buFontTx/>
              <a:buNone/>
              <a:defRPr sz="135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29151" y="1681166"/>
            <a:ext cx="388739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210278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6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9788348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35" y="4800824"/>
            <a:ext cx="5486177" cy="567035"/>
          </a:xfrm>
        </p:spPr>
        <p:txBody>
          <a:bodyPr anchor="b"/>
          <a:lstStyle>
            <a:lvl1pPr algn="l">
              <a:defRPr sz="1406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35" y="612800"/>
            <a:ext cx="5486177" cy="4114354"/>
          </a:xfrm>
        </p:spPr>
        <p:txBody>
          <a:bodyPr/>
          <a:lstStyle>
            <a:lvl1pPr marL="0" indent="0">
              <a:buNone/>
              <a:defRPr sz="2250"/>
            </a:lvl1pPr>
            <a:lvl2pPr marL="321457" indent="0">
              <a:buNone/>
              <a:defRPr sz="1969"/>
            </a:lvl2pPr>
            <a:lvl3pPr marL="642915" indent="0">
              <a:buNone/>
              <a:defRPr sz="1687"/>
            </a:lvl3pPr>
            <a:lvl4pPr marL="964372" indent="0">
              <a:buNone/>
              <a:defRPr sz="1406"/>
            </a:lvl4pPr>
            <a:lvl5pPr marL="1285829" indent="0">
              <a:buNone/>
              <a:defRPr sz="1406"/>
            </a:lvl5pPr>
            <a:lvl6pPr marL="1607287" indent="0">
              <a:buNone/>
              <a:defRPr sz="1406"/>
            </a:lvl6pPr>
            <a:lvl7pPr marL="1928744" indent="0">
              <a:buNone/>
              <a:defRPr sz="1406"/>
            </a:lvl7pPr>
            <a:lvl8pPr marL="2250201" indent="0">
              <a:buNone/>
              <a:defRPr sz="1406"/>
            </a:lvl8pPr>
            <a:lvl9pPr marL="2571659" indent="0">
              <a:buNone/>
              <a:defRPr sz="1406"/>
            </a:lvl9pPr>
          </a:lstStyle>
          <a:p>
            <a:pPr lvl="0"/>
            <a:r>
              <a:rPr lang="en-GB" noProof="0">
                <a:sym typeface="Helvetica Neue Medium" charset="0"/>
              </a:rPr>
              <a:t>Drag picture to placeholder or click icon to add</a:t>
            </a:r>
            <a:endParaRPr lang="en-US" noProof="0">
              <a:sym typeface="Helvetica Neue Medium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35" y="5367859"/>
            <a:ext cx="5486177" cy="804788"/>
          </a:xfrm>
        </p:spPr>
        <p:txBody>
          <a:bodyPr/>
          <a:lstStyle>
            <a:lvl1pPr marL="0" indent="0">
              <a:buNone/>
              <a:defRPr sz="984"/>
            </a:lvl1pPr>
            <a:lvl2pPr marL="321457" indent="0">
              <a:buNone/>
              <a:defRPr sz="844"/>
            </a:lvl2pPr>
            <a:lvl3pPr marL="642915" indent="0">
              <a:buNone/>
              <a:defRPr sz="703"/>
            </a:lvl3pPr>
            <a:lvl4pPr marL="964372" indent="0">
              <a:buNone/>
              <a:defRPr sz="633"/>
            </a:lvl4pPr>
            <a:lvl5pPr marL="1285829" indent="0">
              <a:buNone/>
              <a:defRPr sz="633"/>
            </a:lvl5pPr>
            <a:lvl6pPr marL="1607287" indent="0">
              <a:buNone/>
              <a:defRPr sz="633"/>
            </a:lvl6pPr>
            <a:lvl7pPr marL="1928744" indent="0">
              <a:buNone/>
              <a:defRPr sz="633"/>
            </a:lvl7pPr>
            <a:lvl8pPr marL="2250201" indent="0">
              <a:buNone/>
              <a:defRPr sz="633"/>
            </a:lvl8pPr>
            <a:lvl9pPr marL="2571659" indent="0">
              <a:buNone/>
              <a:defRPr sz="63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Box 6">
            <a:extLst>
              <a:ext uri="{FF2B5EF4-FFF2-40B4-BE49-F238E27FC236}">
                <a16:creationId xmlns:a16="http://schemas.microsoft.com/office/drawing/2014/main" id="{F602CDC5-20B6-4673-BD75-D457BC3C5749}"/>
              </a:ext>
            </a:extLst>
          </p:cNvPr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4F7AA3-5664-4C73-9D71-7D84D5287A4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6312514"/>
      </p:ext>
    </p:extLst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8714512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" name="Title Text"/>
          <p:cNvSpPr txBox="1">
            <a:spLocks noGrp="1"/>
          </p:cNvSpPr>
          <p:nvPr>
            <p:ph type="title"/>
          </p:nvPr>
        </p:nvSpPr>
        <p:spPr>
          <a:xfrm>
            <a:off x="629842" y="457200"/>
            <a:ext cx="2949180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t>Title Text</a:t>
            </a:r>
          </a:p>
        </p:txBody>
      </p:sp>
      <p:sp>
        <p:nvSpPr>
          <p:cNvPr id="58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0" y="987428"/>
            <a:ext cx="4629151" cy="48736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404133" indent="-146958">
              <a:defRPr sz="1800"/>
            </a:lvl2pPr>
            <a:lvl3pPr marL="685800" indent="-171450">
              <a:defRPr sz="1800"/>
            </a:lvl3pPr>
            <a:lvl4pPr marL="977265" indent="-205740">
              <a:defRPr sz="1800"/>
            </a:lvl4pPr>
            <a:lvl5pPr marL="1234440" indent="-20574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2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9841" y="2057400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5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4049823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Title Text"/>
          <p:cNvSpPr txBox="1">
            <a:spLocks noGrp="1"/>
          </p:cNvSpPr>
          <p:nvPr>
            <p:ph type="title"/>
          </p:nvPr>
        </p:nvSpPr>
        <p:spPr>
          <a:xfrm>
            <a:off x="629842" y="457200"/>
            <a:ext cx="2949180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t>Title Text</a:t>
            </a:r>
          </a:p>
        </p:txBody>
      </p:sp>
      <p:sp>
        <p:nvSpPr>
          <p:cNvPr id="591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3887390" y="987428"/>
            <a:ext cx="462915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59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2" y="2057400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/>
            </a:lvl1pPr>
            <a:lvl2pPr marL="0" indent="257175">
              <a:buSzTx/>
              <a:buFontTx/>
              <a:buNone/>
              <a:defRPr sz="900"/>
            </a:lvl2pPr>
            <a:lvl3pPr marL="0" indent="514350">
              <a:buSzTx/>
              <a:buFontTx/>
              <a:buNone/>
              <a:defRPr sz="900"/>
            </a:lvl3pPr>
            <a:lvl4pPr marL="0" indent="771525">
              <a:buSzTx/>
              <a:buFontTx/>
              <a:buNone/>
              <a:defRPr sz="900"/>
            </a:lvl4pPr>
            <a:lvl5pPr marL="0" indent="1028700">
              <a:buSzTx/>
              <a:buFontTx/>
              <a:buNone/>
              <a:defRPr sz="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01133381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Title Text"/>
          <p:cNvSpPr txBox="1">
            <a:spLocks noGrp="1"/>
          </p:cNvSpPr>
          <p:nvPr>
            <p:ph type="title"/>
          </p:nvPr>
        </p:nvSpPr>
        <p:spPr>
          <a:xfrm>
            <a:off x="1143000" y="1122365"/>
            <a:ext cx="6858000" cy="2387601"/>
          </a:xfrm>
          <a:prstGeom prst="rect">
            <a:avLst/>
          </a:prstGeom>
        </p:spPr>
        <p:txBody>
          <a:bodyPr anchor="b"/>
          <a:lstStyle>
            <a:lvl1pPr algn="ctr">
              <a:defRPr sz="3375"/>
            </a:lvl1pPr>
          </a:lstStyle>
          <a:p>
            <a:r>
              <a:t>Title Text</a:t>
            </a:r>
          </a:p>
        </p:txBody>
      </p:sp>
      <p:sp>
        <p:nvSpPr>
          <p:cNvPr id="6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3602040"/>
            <a:ext cx="6858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350"/>
            </a:lvl1pPr>
            <a:lvl2pPr marL="0" indent="257175" algn="ctr">
              <a:buSzTx/>
              <a:buFontTx/>
              <a:buNone/>
              <a:defRPr sz="1350"/>
            </a:lvl2pPr>
            <a:lvl3pPr marL="0" indent="514350" algn="ctr">
              <a:buSzTx/>
              <a:buFontTx/>
              <a:buNone/>
              <a:defRPr sz="1350"/>
            </a:lvl3pPr>
            <a:lvl4pPr marL="0" indent="771525" algn="ctr">
              <a:buSzTx/>
              <a:buFontTx/>
              <a:buNone/>
              <a:defRPr sz="1350"/>
            </a:lvl4pPr>
            <a:lvl5pPr marL="0" indent="1028700" algn="ctr">
              <a:buSzTx/>
              <a:buFontTx/>
              <a:buNone/>
              <a:defRPr sz="13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2654147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Title Text"/>
          <p:cNvSpPr txBox="1"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3375"/>
            </a:lvl1pPr>
          </a:lstStyle>
          <a:p>
            <a:r>
              <a:t>Title Text</a:t>
            </a:r>
          </a:p>
        </p:txBody>
      </p:sp>
      <p:sp>
        <p:nvSpPr>
          <p:cNvPr id="61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9" y="4589462"/>
            <a:ext cx="78867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350">
                <a:solidFill>
                  <a:srgbClr val="888888"/>
                </a:solidFill>
              </a:defRPr>
            </a:lvl1pPr>
            <a:lvl2pPr marL="0" indent="257175">
              <a:buSzTx/>
              <a:buFontTx/>
              <a:buNone/>
              <a:defRPr sz="1350">
                <a:solidFill>
                  <a:srgbClr val="888888"/>
                </a:solidFill>
              </a:defRPr>
            </a:lvl2pPr>
            <a:lvl3pPr marL="0" indent="514350">
              <a:buSzTx/>
              <a:buFontTx/>
              <a:buNone/>
              <a:defRPr sz="1350">
                <a:solidFill>
                  <a:srgbClr val="888888"/>
                </a:solidFill>
              </a:defRPr>
            </a:lvl3pPr>
            <a:lvl4pPr marL="0" indent="771525">
              <a:buSzTx/>
              <a:buFontTx/>
              <a:buNone/>
              <a:defRPr sz="1350">
                <a:solidFill>
                  <a:srgbClr val="888888"/>
                </a:solidFill>
              </a:defRPr>
            </a:lvl4pPr>
            <a:lvl5pPr marL="0" indent="1028700">
              <a:buSzTx/>
              <a:buFontTx/>
              <a:buNone/>
              <a:defRPr sz="135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67919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2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4152383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Title Text"/>
          <p:cNvSpPr txBox="1">
            <a:spLocks noGrp="1"/>
          </p:cNvSpPr>
          <p:nvPr>
            <p:ph type="title"/>
          </p:nvPr>
        </p:nvSpPr>
        <p:spPr>
          <a:xfrm>
            <a:off x="629842" y="365128"/>
            <a:ext cx="78867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2" y="1681166"/>
            <a:ext cx="3868342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350" b="1"/>
            </a:lvl1pPr>
            <a:lvl2pPr marL="0" indent="257175">
              <a:buSzTx/>
              <a:buFontTx/>
              <a:buNone/>
              <a:defRPr sz="1350" b="1"/>
            </a:lvl2pPr>
            <a:lvl3pPr marL="0" indent="514350">
              <a:buSzTx/>
              <a:buFontTx/>
              <a:buNone/>
              <a:defRPr sz="1350" b="1"/>
            </a:lvl3pPr>
            <a:lvl4pPr marL="0" indent="771525">
              <a:buSzTx/>
              <a:buFontTx/>
              <a:buNone/>
              <a:defRPr sz="1350" b="1"/>
            </a:lvl4pPr>
            <a:lvl5pPr marL="0" indent="1028700">
              <a:buSzTx/>
              <a:buFontTx/>
              <a:buNone/>
              <a:defRPr sz="135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29151" y="1681166"/>
            <a:ext cx="3887391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</a:lstStyle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6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1895356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4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03978541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4885094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1" name="Title Text"/>
          <p:cNvSpPr txBox="1">
            <a:spLocks noGrp="1"/>
          </p:cNvSpPr>
          <p:nvPr>
            <p:ph type="title"/>
          </p:nvPr>
        </p:nvSpPr>
        <p:spPr>
          <a:xfrm>
            <a:off x="629842" y="457200"/>
            <a:ext cx="2949180" cy="1600200"/>
          </a:xfrm>
          <a:prstGeom prst="rect">
            <a:avLst/>
          </a:prstGeom>
        </p:spPr>
        <p:txBody>
          <a:bodyPr anchor="b"/>
          <a:lstStyle>
            <a:lvl1pPr>
              <a:defRPr sz="1800"/>
            </a:lvl1pPr>
          </a:lstStyle>
          <a:p>
            <a:r>
              <a:t>Title Text</a:t>
            </a:r>
          </a:p>
        </p:txBody>
      </p:sp>
      <p:sp>
        <p:nvSpPr>
          <p:cNvPr id="66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0" y="987428"/>
            <a:ext cx="4629151" cy="4873625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404133" indent="-146958">
              <a:defRPr sz="1800"/>
            </a:lvl2pPr>
            <a:lvl3pPr marL="685800" indent="-171450">
              <a:defRPr sz="1800"/>
            </a:lvl3pPr>
            <a:lvl4pPr marL="977265" indent="-205740">
              <a:defRPr sz="1800"/>
            </a:lvl4pPr>
            <a:lvl5pPr marL="1234440" indent="-205740"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63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629841" y="2057400"/>
            <a:ext cx="2949180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</a:lstStyle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6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818586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mailto:Marko.mayr@physics.ox.ac.uk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3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6.xml"/><Relationship Id="rId1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1.xml"/><Relationship Id="rId4" Type="http://schemas.openxmlformats.org/officeDocument/2006/relationships/slideLayout" Target="../slideLayouts/slideLayout45.xml"/><Relationship Id="rId9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9.xml"/><Relationship Id="rId18" Type="http://schemas.openxmlformats.org/officeDocument/2006/relationships/slideLayout" Target="../slideLayouts/slideLayout74.xml"/><Relationship Id="rId26" Type="http://schemas.openxmlformats.org/officeDocument/2006/relationships/slideLayout" Target="../slideLayouts/slideLayout82.xml"/><Relationship Id="rId39" Type="http://schemas.openxmlformats.org/officeDocument/2006/relationships/slideLayout" Target="../slideLayouts/slideLayout95.xml"/><Relationship Id="rId21" Type="http://schemas.openxmlformats.org/officeDocument/2006/relationships/slideLayout" Target="../slideLayouts/slideLayout77.xml"/><Relationship Id="rId34" Type="http://schemas.openxmlformats.org/officeDocument/2006/relationships/slideLayout" Target="../slideLayouts/slideLayout90.xml"/><Relationship Id="rId42" Type="http://schemas.openxmlformats.org/officeDocument/2006/relationships/slideLayout" Target="../slideLayouts/slideLayout98.xml"/><Relationship Id="rId47" Type="http://schemas.openxmlformats.org/officeDocument/2006/relationships/theme" Target="../theme/theme7.xml"/><Relationship Id="rId7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8.xml"/><Relationship Id="rId16" Type="http://schemas.openxmlformats.org/officeDocument/2006/relationships/slideLayout" Target="../slideLayouts/slideLayout72.xml"/><Relationship Id="rId29" Type="http://schemas.openxmlformats.org/officeDocument/2006/relationships/slideLayout" Target="../slideLayouts/slideLayout85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24" Type="http://schemas.openxmlformats.org/officeDocument/2006/relationships/slideLayout" Target="../slideLayouts/slideLayout80.xml"/><Relationship Id="rId32" Type="http://schemas.openxmlformats.org/officeDocument/2006/relationships/slideLayout" Target="../slideLayouts/slideLayout88.xml"/><Relationship Id="rId37" Type="http://schemas.openxmlformats.org/officeDocument/2006/relationships/slideLayout" Target="../slideLayouts/slideLayout93.xml"/><Relationship Id="rId40" Type="http://schemas.openxmlformats.org/officeDocument/2006/relationships/slideLayout" Target="../slideLayouts/slideLayout96.xml"/><Relationship Id="rId45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71.xml"/><Relationship Id="rId23" Type="http://schemas.openxmlformats.org/officeDocument/2006/relationships/slideLayout" Target="../slideLayouts/slideLayout79.xml"/><Relationship Id="rId28" Type="http://schemas.openxmlformats.org/officeDocument/2006/relationships/slideLayout" Target="../slideLayouts/slideLayout84.xml"/><Relationship Id="rId36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66.xml"/><Relationship Id="rId19" Type="http://schemas.openxmlformats.org/officeDocument/2006/relationships/slideLayout" Target="../slideLayouts/slideLayout75.xml"/><Relationship Id="rId31" Type="http://schemas.openxmlformats.org/officeDocument/2006/relationships/slideLayout" Target="../slideLayouts/slideLayout87.xml"/><Relationship Id="rId44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70.xml"/><Relationship Id="rId22" Type="http://schemas.openxmlformats.org/officeDocument/2006/relationships/slideLayout" Target="../slideLayouts/slideLayout78.xml"/><Relationship Id="rId27" Type="http://schemas.openxmlformats.org/officeDocument/2006/relationships/slideLayout" Target="../slideLayouts/slideLayout83.xml"/><Relationship Id="rId30" Type="http://schemas.openxmlformats.org/officeDocument/2006/relationships/slideLayout" Target="../slideLayouts/slideLayout86.xml"/><Relationship Id="rId35" Type="http://schemas.openxmlformats.org/officeDocument/2006/relationships/slideLayout" Target="../slideLayouts/slideLayout91.xml"/><Relationship Id="rId43" Type="http://schemas.openxmlformats.org/officeDocument/2006/relationships/slideLayout" Target="../slideLayouts/slideLayout99.xml"/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73.xml"/><Relationship Id="rId25" Type="http://schemas.openxmlformats.org/officeDocument/2006/relationships/slideLayout" Target="../slideLayouts/slideLayout81.xml"/><Relationship Id="rId33" Type="http://schemas.openxmlformats.org/officeDocument/2006/relationships/slideLayout" Target="../slideLayouts/slideLayout89.xml"/><Relationship Id="rId38" Type="http://schemas.openxmlformats.org/officeDocument/2006/relationships/slideLayout" Target="../slideLayouts/slideLayout94.xml"/><Relationship Id="rId4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76.xml"/><Relationship Id="rId41" Type="http://schemas.openxmlformats.org/officeDocument/2006/relationships/slideLayout" Target="../slideLayouts/slideLayout9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5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4" Type="http://schemas.openxmlformats.org/officeDocument/2006/relationships/theme" Target="../theme/theme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E237DD93-AA7D-4229-8452-B6C3474290B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366838" y="312738"/>
            <a:ext cx="7196137" cy="54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800" tIns="50800" rIns="50800" bIns="50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sym typeface="Helvetica Neue"/>
              </a:rPr>
              <a:t>Click to edit Master title style</a:t>
            </a:r>
            <a:endParaRPr lang="en-US" altLang="en-US">
              <a:sym typeface="Helvetica Neue"/>
            </a:endParaRPr>
          </a:p>
        </p:txBody>
      </p:sp>
      <p:sp>
        <p:nvSpPr>
          <p:cNvPr id="1027" name="Rectangle 2">
            <a:extLst>
              <a:ext uri="{FF2B5EF4-FFF2-40B4-BE49-F238E27FC236}">
                <a16:creationId xmlns:a16="http://schemas.microsoft.com/office/drawing/2014/main" id="{796D2FBF-A0E9-4361-AEFE-0FB13F633D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509588" y="1384300"/>
            <a:ext cx="8072437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>
                <a:sym typeface="Helvetica Neue Medium"/>
              </a:rPr>
              <a:t>Click to edit Master text styles</a:t>
            </a:r>
          </a:p>
          <a:p>
            <a:pPr lvl="1"/>
            <a:r>
              <a:rPr lang="en-GB" altLang="en-US">
                <a:sym typeface="Helvetica Neue"/>
              </a:rPr>
              <a:t>Second level</a:t>
            </a:r>
          </a:p>
          <a:p>
            <a:pPr lvl="2"/>
            <a:r>
              <a:rPr lang="en-GB" altLang="en-US">
                <a:sym typeface="Helvetica Neue"/>
              </a:rPr>
              <a:t>Third level</a:t>
            </a:r>
          </a:p>
          <a:p>
            <a:pPr lvl="3"/>
            <a:r>
              <a:rPr lang="en-GB" altLang="en-US">
                <a:sym typeface="Helvetica Neue"/>
              </a:rPr>
              <a:t>Fourth level</a:t>
            </a:r>
          </a:p>
          <a:p>
            <a:pPr lvl="4"/>
            <a:r>
              <a:rPr lang="en-GB" altLang="en-US">
                <a:sym typeface="Helvetica Neue"/>
              </a:rPr>
              <a:t>Fifth level</a:t>
            </a:r>
            <a:endParaRPr lang="en-US" altLang="en-US">
              <a:sym typeface="Helvetica Neue"/>
            </a:endParaRPr>
          </a:p>
        </p:txBody>
      </p:sp>
      <p:pic>
        <p:nvPicPr>
          <p:cNvPr id="1028" name="Picture 3">
            <a:extLst>
              <a:ext uri="{FF2B5EF4-FFF2-40B4-BE49-F238E27FC236}">
                <a16:creationId xmlns:a16="http://schemas.microsoft.com/office/drawing/2014/main" id="{3B0EF1FB-FCFB-4F82-A2D3-C27AFAB307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63" y="133350"/>
            <a:ext cx="7588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4">
            <a:extLst>
              <a:ext uri="{FF2B5EF4-FFF2-40B4-BE49-F238E27FC236}">
                <a16:creationId xmlns:a16="http://schemas.microsoft.com/office/drawing/2014/main" id="{7D836AA7-4F32-9F4B-9542-BD0B6C887BD8}"/>
              </a:ext>
            </a:extLst>
          </p:cNvPr>
          <p:cNvSpPr>
            <a:spLocks/>
          </p:cNvSpPr>
          <p:nvPr/>
        </p:nvSpPr>
        <p:spPr bwMode="auto">
          <a:xfrm rot="10800000" flipH="1">
            <a:off x="330200" y="6527800"/>
            <a:ext cx="8474075" cy="7938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algn="ctr" eaLnBrk="1" hangingPunct="1">
              <a:defRPr/>
            </a:pPr>
            <a:endParaRPr lang="en-US" altLang="en-US" sz="2953">
              <a:cs typeface="+mn-cs"/>
            </a:endParaRPr>
          </a:p>
        </p:txBody>
      </p:sp>
      <p:sp>
        <p:nvSpPr>
          <p:cNvPr id="3078" name="Rectangle 5">
            <a:extLst>
              <a:ext uri="{FF2B5EF4-FFF2-40B4-BE49-F238E27FC236}">
                <a16:creationId xmlns:a16="http://schemas.microsoft.com/office/drawing/2014/main" id="{CF831D9C-7DEB-2347-9770-367E1D628D8C}"/>
              </a:ext>
            </a:extLst>
          </p:cNvPr>
          <p:cNvSpPr>
            <a:spLocks/>
          </p:cNvSpPr>
          <p:nvPr/>
        </p:nvSpPr>
        <p:spPr bwMode="auto">
          <a:xfrm>
            <a:off x="317500" y="6527800"/>
            <a:ext cx="3409950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1pPr>
            <a:lvl2pPr marL="742950" indent="-28575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2pPr>
            <a:lvl3pPr marL="11430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3pPr>
            <a:lvl4pPr marL="16002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4pPr>
            <a:lvl5pPr marL="2057400" indent="-228600" eaLnBrk="0" hangingPunct="0"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4200">
                <a:solidFill>
                  <a:srgbClr val="000000"/>
                </a:solidFill>
                <a:latin typeface="Gill Sans" charset="0"/>
                <a:ea typeface="ヒラギノ角ゴ ProN W3" charset="-128"/>
                <a:sym typeface="Gill Sans" charset="0"/>
              </a:defRPr>
            </a:lvl9pPr>
          </a:lstStyle>
          <a:p>
            <a:pPr eaLnBrk="1" hangingPunct="1">
              <a:defRPr/>
            </a:pPr>
            <a:r>
              <a:rPr lang="en-US" altLang="en-US" sz="1125" dirty="0">
                <a:solidFill>
                  <a:schemeClr val="tx1"/>
                </a:solidFill>
                <a:latin typeface="Helvetica Neue" charset="0"/>
                <a:ea typeface="MS PGothic" pitchFamily="34" charset="-128"/>
                <a:cs typeface="+mn-cs"/>
                <a:sym typeface="Helvetica Neue" charset="0"/>
                <a:hlinkClick r:id="rId14"/>
              </a:rPr>
              <a:t>Marko.Mayr@physics.ox.ac.uk</a:t>
            </a:r>
            <a:endParaRPr lang="en-US" altLang="en-US" sz="1125" dirty="0">
              <a:solidFill>
                <a:schemeClr val="tx1"/>
              </a:solidFill>
              <a:latin typeface="Helvetica Neue" charset="0"/>
              <a:ea typeface="MS PGothic" pitchFamily="34" charset="-128"/>
              <a:cs typeface="+mn-cs"/>
              <a:sym typeface="Helvetica Neue" charset="0"/>
            </a:endParaRPr>
          </a:p>
        </p:txBody>
      </p:sp>
      <p:sp>
        <p:nvSpPr>
          <p:cNvPr id="2054" name="Text Box 6">
            <a:extLst>
              <a:ext uri="{FF2B5EF4-FFF2-40B4-BE49-F238E27FC236}">
                <a16:creationId xmlns:a16="http://schemas.microsoft.com/office/drawing/2014/main" id="{D1D2DFE7-AACA-3E4C-AA1B-4AAB49284D9D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8599488" y="6527800"/>
            <a:ext cx="239712" cy="2317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>
                <a:latin typeface="Helvetica Neue"/>
                <a:ea typeface="MS PGothic" panose="020B0600070205080204" pitchFamily="34" charset="-128"/>
                <a:sym typeface="Helvetica Neue"/>
              </a:defRPr>
            </a:lvl1pPr>
          </a:lstStyle>
          <a:p>
            <a:fld id="{86EC85EE-B049-43A0-A94D-BB79B2895A0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638" r:id="rId1"/>
    <p:sldLayoutId id="2147492639" r:id="rId2"/>
    <p:sldLayoutId id="2147492640" r:id="rId3"/>
    <p:sldLayoutId id="2147492641" r:id="rId4"/>
    <p:sldLayoutId id="2147492642" r:id="rId5"/>
    <p:sldLayoutId id="2147492643" r:id="rId6"/>
    <p:sldLayoutId id="2147492644" r:id="rId7"/>
    <p:sldLayoutId id="2147492645" r:id="rId8"/>
    <p:sldLayoutId id="2147492646" r:id="rId9"/>
    <p:sldLayoutId id="2147492647" r:id="rId10"/>
    <p:sldLayoutId id="2147492648" r:id="rId11"/>
  </p:sldLayoutIdLst>
  <p:transition/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+mj-lt"/>
          <a:ea typeface="+mj-ea"/>
          <a:cs typeface="+mj-cs"/>
          <a:sym typeface="Helvetica Neue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/>
        </a:defRPr>
      </a:lvl5pPr>
      <a:lvl6pPr marL="321457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 charset="0"/>
        </a:defRPr>
      </a:lvl6pPr>
      <a:lvl7pPr marL="642915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 charset="0"/>
        </a:defRPr>
      </a:lvl7pPr>
      <a:lvl8pPr marL="964372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 charset="0"/>
        </a:defRPr>
      </a:lvl8pPr>
      <a:lvl9pPr marL="1285829" algn="l" rtl="0" eaLnBrk="1" fontAlgn="base" hangingPunct="1">
        <a:spcBef>
          <a:spcPct val="0"/>
        </a:spcBef>
        <a:spcAft>
          <a:spcPct val="0"/>
        </a:spcAft>
        <a:defRPr sz="2250">
          <a:solidFill>
            <a:schemeClr val="tx1"/>
          </a:solidFill>
          <a:latin typeface="Helvetica Neue" charset="0"/>
          <a:ea typeface="ヒラギノ角ゴ ProN W3" charset="0"/>
          <a:cs typeface="ヒラギノ角ゴ ProN W3" charset="0"/>
          <a:sym typeface="Helvetica Neue" charset="0"/>
        </a:defRPr>
      </a:lvl9pPr>
    </p:titleStyle>
    <p:bodyStyle>
      <a:lvl1pPr marL="266700" indent="-177800" algn="l" rtl="0" eaLnBrk="0" fontAlgn="base" hangingPunct="0">
        <a:spcBef>
          <a:spcPts val="850"/>
        </a:spcBef>
        <a:spcAft>
          <a:spcPct val="0"/>
        </a:spcAft>
        <a:buSzPct val="100000"/>
        <a:buFont typeface="Lucida Grande"/>
        <a:buChar char="‣"/>
        <a:defRPr sz="1400">
          <a:solidFill>
            <a:schemeClr val="tx1"/>
          </a:solidFill>
          <a:latin typeface="+mn-lt"/>
          <a:ea typeface="+mn-ea"/>
          <a:cs typeface="+mn-cs"/>
          <a:sym typeface="Helvetica Neue Medium"/>
        </a:defRPr>
      </a:lvl1pPr>
      <a:lvl2pPr marL="446088" indent="-177800" algn="l" rtl="0" eaLnBrk="0" fontAlgn="base" hangingPunct="0">
        <a:spcBef>
          <a:spcPts val="850"/>
        </a:spcBef>
        <a:spcAft>
          <a:spcPct val="0"/>
        </a:spcAft>
        <a:buSzPct val="100000"/>
        <a:buFont typeface="Lucida Grande"/>
        <a:buChar char="‣"/>
        <a:defRPr sz="1400">
          <a:solidFill>
            <a:schemeClr val="tx1"/>
          </a:solidFill>
          <a:latin typeface="+mj-lt"/>
          <a:ea typeface="+mn-ea"/>
          <a:cs typeface="+mn-cs"/>
          <a:sym typeface="Helvetica Neue"/>
        </a:defRPr>
      </a:lvl2pPr>
      <a:lvl3pPr marL="623888" indent="-177800" algn="l" rtl="0" eaLnBrk="0" fontAlgn="base" hangingPunct="0">
        <a:spcBef>
          <a:spcPts val="850"/>
        </a:spcBef>
        <a:spcAft>
          <a:spcPct val="0"/>
        </a:spcAft>
        <a:buSzPct val="100000"/>
        <a:buFont typeface="Lucida Grande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/>
        </a:defRPr>
      </a:lvl3pPr>
      <a:lvl4pPr marL="803275" indent="-177800" algn="l" rtl="0" eaLnBrk="0" fontAlgn="base" hangingPunct="0">
        <a:spcBef>
          <a:spcPts val="850"/>
        </a:spcBef>
        <a:spcAft>
          <a:spcPct val="0"/>
        </a:spcAft>
        <a:buSzPct val="100000"/>
        <a:buFont typeface="Lucida Grande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/>
        </a:defRPr>
      </a:lvl4pPr>
      <a:lvl5pPr marL="981075" indent="-177800" algn="l" rtl="0" eaLnBrk="0" fontAlgn="base" hangingPunct="0">
        <a:spcBef>
          <a:spcPts val="850"/>
        </a:spcBef>
        <a:spcAft>
          <a:spcPct val="0"/>
        </a:spcAft>
        <a:buSzPct val="100000"/>
        <a:buFont typeface="Lucida Grande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/>
        </a:defRPr>
      </a:lvl5pPr>
      <a:lvl6pPr marL="1303688" indent="-178587" algn="l" rtl="0" eaLnBrk="1" fontAlgn="base" hangingPunct="1">
        <a:spcBef>
          <a:spcPts val="844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 charset="0"/>
        </a:defRPr>
      </a:lvl6pPr>
      <a:lvl7pPr marL="1625145" indent="-178587" algn="l" rtl="0" eaLnBrk="1" fontAlgn="base" hangingPunct="1">
        <a:spcBef>
          <a:spcPts val="844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 charset="0"/>
        </a:defRPr>
      </a:lvl7pPr>
      <a:lvl8pPr marL="1946603" indent="-178587" algn="l" rtl="0" eaLnBrk="1" fontAlgn="base" hangingPunct="1">
        <a:spcBef>
          <a:spcPts val="844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 charset="0"/>
        </a:defRPr>
      </a:lvl8pPr>
      <a:lvl9pPr marL="2268060" indent="-178587" algn="l" rtl="0" eaLnBrk="1" fontAlgn="base" hangingPunct="1">
        <a:spcBef>
          <a:spcPts val="844"/>
        </a:spcBef>
        <a:spcAft>
          <a:spcPct val="0"/>
        </a:spcAft>
        <a:buSzPct val="100000"/>
        <a:buFont typeface="Lucida Grande" charset="0"/>
        <a:buChar char="‣"/>
        <a:defRPr>
          <a:solidFill>
            <a:schemeClr val="tx1"/>
          </a:solidFill>
          <a:latin typeface="+mj-lt"/>
          <a:ea typeface="+mn-ea"/>
          <a:cs typeface="+mn-cs"/>
          <a:sym typeface="Helvetica Neue" charset="0"/>
        </a:defRPr>
      </a:lvl9pPr>
    </p:bodyStyle>
    <p:otherStyle>
      <a:defPPr>
        <a:defRPr lang="en-US"/>
      </a:defPPr>
      <a:lvl1pPr marL="0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1pPr>
      <a:lvl2pPr marL="32145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2pPr>
      <a:lvl3pPr marL="642915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3pPr>
      <a:lvl4pPr marL="964372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4pPr>
      <a:lvl5pPr marL="128582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5pPr>
      <a:lvl6pPr marL="1607287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6pPr>
      <a:lvl7pPr marL="1928744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7pPr>
      <a:lvl8pPr marL="2250201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8pPr>
      <a:lvl9pPr marL="2571659" algn="l" defTabSz="321457" rtl="0" eaLnBrk="1" latinLnBrk="0" hangingPunct="1">
        <a:defRPr sz="126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>
            <a:extLst>
              <a:ext uri="{FF2B5EF4-FFF2-40B4-BE49-F238E27FC236}">
                <a16:creationId xmlns:a16="http://schemas.microsoft.com/office/drawing/2014/main" id="{DC09E1A7-98C6-46B3-BE3E-DE3A81DD2D3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3315" name="Text Placeholder 2">
            <a:extLst>
              <a:ext uri="{FF2B5EF4-FFF2-40B4-BE49-F238E27FC236}">
                <a16:creationId xmlns:a16="http://schemas.microsoft.com/office/drawing/2014/main" id="{3C9169C0-42AA-4CC2-AFCC-DB7C272FB29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  <a:endParaRPr lang="en-GB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8FB001-62DD-484E-8DFB-FBE19080E7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fld id="{4CEB1E3F-173D-BB43-95F3-0A4EB57F88C4}" type="datetime1">
              <a:rPr lang="de-CH" smtClean="0"/>
              <a:t>15.04.24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5221D-5E94-0144-AD89-ECD97E1B5E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Manjit Dosanjh, JAI-AB, 15.04.2024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01DBF7-5ECE-5143-96E7-FCE5C7F51D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D67DE1CA-8FA4-410B-9CA9-D54A008E772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2649" r:id="rId1"/>
    <p:sldLayoutId id="2147492650" r:id="rId2"/>
    <p:sldLayoutId id="2147492651" r:id="rId3"/>
    <p:sldLayoutId id="2147492652" r:id="rId4"/>
    <p:sldLayoutId id="2147492653" r:id="rId5"/>
    <p:sldLayoutId id="2147492654" r:id="rId6"/>
    <p:sldLayoutId id="2147492655" r:id="rId7"/>
    <p:sldLayoutId id="2147492656" r:id="rId8"/>
    <p:sldLayoutId id="2147492657" r:id="rId9"/>
    <p:sldLayoutId id="2147492658" r:id="rId10"/>
    <p:sldLayoutId id="2147492659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4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C4E0B-7414-D049-B862-5433DD80D486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959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923" r:id="rId1"/>
    <p:sldLayoutId id="2147492924" r:id="rId2"/>
    <p:sldLayoutId id="2147492925" r:id="rId3"/>
    <p:sldLayoutId id="2147492926" r:id="rId4"/>
    <p:sldLayoutId id="2147492927" r:id="rId5"/>
    <p:sldLayoutId id="2147492928" r:id="rId6"/>
  </p:sldLayoutIdLst>
  <p:hf hdr="0" ftr="0" dt="0"/>
  <p:txStyles>
    <p:titleStyle>
      <a:lvl1pPr algn="ctr" defTabSz="3429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Font typeface="Arial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Font typeface="Arial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Font typeface="Arial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DB6EF-3F33-7446-957C-E81276CBD9B9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88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976" r:id="rId1"/>
    <p:sldLayoutId id="2147492977" r:id="rId2"/>
    <p:sldLayoutId id="2147492978" r:id="rId3"/>
    <p:sldLayoutId id="2147492979" r:id="rId4"/>
    <p:sldLayoutId id="2147492980" r:id="rId5"/>
    <p:sldLayoutId id="2147492981" r:id="rId6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9E46D-B22D-2449-A382-8D7111F14101}" type="datetime1">
              <a:rPr lang="de-CH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15.04.24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50651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2997" r:id="rId1"/>
    <p:sldLayoutId id="2147492998" r:id="rId2"/>
    <p:sldLayoutId id="2147492999" r:id="rId3"/>
    <p:sldLayoutId id="2147493000" r:id="rId4"/>
    <p:sldLayoutId id="2147493001" r:id="rId5"/>
    <p:sldLayoutId id="2147493002" r:id="rId6"/>
    <p:sldLayoutId id="2147493003" r:id="rId7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D0CF39-A876-3E42-946F-382D9D0047C7}" type="datetime1">
              <a:rPr lang="de-CH" smtClean="0"/>
              <a:t>15.04.24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Manjit Dosanjh, JAI-AB, 15.04.2024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344F2-E03E-A64A-9940-6862D1A638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342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005" r:id="rId1"/>
    <p:sldLayoutId id="2147493006" r:id="rId2"/>
    <p:sldLayoutId id="2147493007" r:id="rId3"/>
    <p:sldLayoutId id="2147493009" r:id="rId4"/>
    <p:sldLayoutId id="2147493010" r:id="rId5"/>
    <p:sldLayoutId id="2147493011" r:id="rId6"/>
    <p:sldLayoutId id="2147493012" r:id="rId7"/>
    <p:sldLayoutId id="2147493013" r:id="rId8"/>
    <p:sldLayoutId id="2147493014" r:id="rId9"/>
    <p:sldLayoutId id="2147493015" r:id="rId10"/>
    <p:sldLayoutId id="2147493016" r:id="rId11"/>
    <p:sldLayoutId id="2147493017" r:id="rId12"/>
    <p:sldLayoutId id="2147493018" r:id="rId13"/>
    <p:sldLayoutId id="2147493019" r:id="rId14"/>
    <p:sldLayoutId id="2147493020" r:id="rId15"/>
  </p:sldLayoutIdLst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7223" y="6440810"/>
            <a:ext cx="198129" cy="196208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75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06108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022" r:id="rId1"/>
    <p:sldLayoutId id="2147493023" r:id="rId2"/>
    <p:sldLayoutId id="2147493024" r:id="rId3"/>
    <p:sldLayoutId id="2147493025" r:id="rId4"/>
    <p:sldLayoutId id="2147493026" r:id="rId5"/>
    <p:sldLayoutId id="2147493027" r:id="rId6"/>
    <p:sldLayoutId id="2147493028" r:id="rId7"/>
    <p:sldLayoutId id="2147493029" r:id="rId8"/>
    <p:sldLayoutId id="2147493030" r:id="rId9"/>
    <p:sldLayoutId id="2147493031" r:id="rId10"/>
    <p:sldLayoutId id="2147493032" r:id="rId11"/>
    <p:sldLayoutId id="2147493033" r:id="rId12"/>
    <p:sldLayoutId id="2147493034" r:id="rId13"/>
    <p:sldLayoutId id="2147493035" r:id="rId14"/>
    <p:sldLayoutId id="2147493036" r:id="rId15"/>
    <p:sldLayoutId id="2147493037" r:id="rId16"/>
    <p:sldLayoutId id="2147493038" r:id="rId17"/>
    <p:sldLayoutId id="2147493039" r:id="rId18"/>
    <p:sldLayoutId id="2147493040" r:id="rId19"/>
    <p:sldLayoutId id="2147493041" r:id="rId20"/>
    <p:sldLayoutId id="2147493042" r:id="rId21"/>
    <p:sldLayoutId id="2147493043" r:id="rId22"/>
    <p:sldLayoutId id="2147493044" r:id="rId23"/>
    <p:sldLayoutId id="2147493045" r:id="rId24"/>
    <p:sldLayoutId id="2147493046" r:id="rId25"/>
    <p:sldLayoutId id="2147493047" r:id="rId26"/>
    <p:sldLayoutId id="2147493048" r:id="rId27"/>
    <p:sldLayoutId id="2147493049" r:id="rId28"/>
    <p:sldLayoutId id="2147493050" r:id="rId29"/>
    <p:sldLayoutId id="2147493051" r:id="rId30"/>
    <p:sldLayoutId id="2147493052" r:id="rId31"/>
    <p:sldLayoutId id="2147493053" r:id="rId32"/>
    <p:sldLayoutId id="2147493054" r:id="rId33"/>
    <p:sldLayoutId id="2147493055" r:id="rId34"/>
    <p:sldLayoutId id="2147493056" r:id="rId35"/>
    <p:sldLayoutId id="2147493057" r:id="rId36"/>
    <p:sldLayoutId id="2147493058" r:id="rId37"/>
    <p:sldLayoutId id="2147493059" r:id="rId38"/>
    <p:sldLayoutId id="2147493060" r:id="rId39"/>
    <p:sldLayoutId id="2147493061" r:id="rId40"/>
    <p:sldLayoutId id="2147493062" r:id="rId41"/>
    <p:sldLayoutId id="2147493063" r:id="rId42"/>
    <p:sldLayoutId id="2147493064" r:id="rId43"/>
    <p:sldLayoutId id="2147493065" r:id="rId44"/>
    <p:sldLayoutId id="2147493066" r:id="rId45"/>
    <p:sldLayoutId id="2147493067" r:id="rId46"/>
  </p:sldLayoutIdLst>
  <p:transition spd="med"/>
  <p:hf hdr="0" ftr="0" dt="0"/>
  <p:txStyles>
    <p:titleStyle>
      <a:lvl1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l" defTabSz="51435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128588" marR="0" indent="-128588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407194" marR="0" indent="-150019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694372" marR="0" indent="-180022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971550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1228725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1485900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1743075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2000250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2257425" marR="0" indent="-200025" algn="l" defTabSz="514350" rtl="0" latinLnBrk="0">
        <a:lnSpc>
          <a:spcPct val="90000"/>
        </a:lnSpc>
        <a:spcBef>
          <a:spcPts val="563"/>
        </a:spcBef>
        <a:spcAft>
          <a:spcPts val="0"/>
        </a:spcAft>
        <a:buClrTx/>
        <a:buSzPct val="100000"/>
        <a:buFont typeface="Arial"/>
        <a:buChar char="•"/>
        <a:tabLst/>
        <a:defRPr sz="1575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57175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514350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771525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028700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285875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543050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800225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2057400" algn="r" defTabSz="5143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75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420" cy="114498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165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267" name="PlaceHolder 2"/>
          <p:cNvSpPr>
            <a:spLocks noGrp="1"/>
          </p:cNvSpPr>
          <p:nvPr>
            <p:ph type="body"/>
          </p:nvPr>
        </p:nvSpPr>
        <p:spPr>
          <a:xfrm>
            <a:off x="457200" y="1604700"/>
            <a:ext cx="8229420" cy="39774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200" b="0" strike="noStrike" spc="-1">
                <a:latin typeface="Arial"/>
              </a:rPr>
              <a:t>Click to edit the outline text format</a:t>
            </a:r>
          </a:p>
          <a:p>
            <a:pPr marL="324000" lvl="1" indent="-121500">
              <a:spcBef>
                <a:spcPts val="425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050" b="0" strike="noStrike" spc="-1">
                <a:latin typeface="Arial"/>
              </a:rPr>
              <a:t>Second Outline Level</a:t>
            </a:r>
          </a:p>
          <a:p>
            <a:pPr marL="486000" lvl="2" indent="-108000">
              <a:spcBef>
                <a:spcPts val="31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900" b="0" strike="noStrike" spc="-1">
                <a:latin typeface="Arial"/>
              </a:rPr>
              <a:t>Third Outline Level</a:t>
            </a:r>
          </a:p>
          <a:p>
            <a:pPr marL="648000" lvl="3" indent="-81000">
              <a:spcBef>
                <a:spcPts val="213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750" b="0" strike="noStrike" spc="-1">
                <a:latin typeface="Arial"/>
              </a:rPr>
              <a:t>Fourth Outline Level</a:t>
            </a:r>
          </a:p>
          <a:p>
            <a:pPr marL="810000" lvl="4" indent="-81000">
              <a:spcBef>
                <a:spcPts val="10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latin typeface="Arial"/>
              </a:rPr>
              <a:t>Fifth Outline Level</a:t>
            </a:r>
          </a:p>
          <a:p>
            <a:pPr marL="972000" lvl="5" indent="-81000">
              <a:spcBef>
                <a:spcPts val="10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latin typeface="Arial"/>
              </a:rPr>
              <a:t>Sixth Outline Level</a:t>
            </a:r>
          </a:p>
          <a:p>
            <a:pPr marL="1134000" lvl="6" indent="-81000">
              <a:spcBef>
                <a:spcPts val="10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750" b="0" strike="noStrike" spc="-1"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820108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069" r:id="rId1"/>
    <p:sldLayoutId id="2147493070" r:id="rId2"/>
    <p:sldLayoutId id="2147493071" r:id="rId3"/>
  </p:sldLayoutIdLst>
  <p:hf sldNum="0" hdr="0" ftr="0" dt="0"/>
  <p:txStyles>
    <p:titleStyle>
      <a:lvl1pPr algn="l" defTabSz="342900" rtl="0" eaLnBrk="1" latinLnBrk="0" hangingPunct="1">
        <a:lnSpc>
          <a:spcPct val="90000"/>
        </a:lnSpc>
        <a:spcBef>
          <a:spcPct val="0"/>
        </a:spcBef>
        <a:buNone/>
        <a:defRPr sz="16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4000" indent="-243000" algn="l" defTabSz="342900" rtl="0" eaLnBrk="1" latinLnBrk="0" hangingPunct="1">
        <a:lnSpc>
          <a:spcPct val="90000"/>
        </a:lnSpc>
        <a:spcBef>
          <a:spcPts val="1063"/>
        </a:spcBef>
        <a:buClr>
          <a:srgbClr val="000000"/>
        </a:buClr>
        <a:buSzPct val="45000"/>
        <a:buFont typeface="Wingdings" charset="2"/>
        <a:buChar char=""/>
        <a:defRPr sz="105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286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6000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7715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9429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1144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8587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457325" indent="-85725" algn="l" defTabSz="342900" rtl="0" eaLnBrk="1" latinLnBrk="0" hangingPunct="1">
        <a:lnSpc>
          <a:spcPct val="90000"/>
        </a:lnSpc>
        <a:spcBef>
          <a:spcPts val="188"/>
        </a:spcBef>
        <a:buFont typeface="Arial" panose="020B0604020202020204" pitchFamily="34" charset="0"/>
        <a:buChar char="•"/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34290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9.png"/><Relationship Id="rId7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0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7.jpe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7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1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18.png"/><Relationship Id="rId9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5.png"/><Relationship Id="rId5" Type="http://schemas.openxmlformats.org/officeDocument/2006/relationships/image" Target="../media/image20.jpeg"/><Relationship Id="rId4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19.png"/><Relationship Id="rId7" Type="http://schemas.openxmlformats.org/officeDocument/2006/relationships/image" Target="../media/image4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6.jpeg"/><Relationship Id="rId5" Type="http://schemas.openxmlformats.org/officeDocument/2006/relationships/image" Target="../media/image21.png"/><Relationship Id="rId10" Type="http://schemas.openxmlformats.org/officeDocument/2006/relationships/image" Target="../media/image45.png"/><Relationship Id="rId4" Type="http://schemas.openxmlformats.org/officeDocument/2006/relationships/image" Target="../media/image20.jpe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4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6.xml"/><Relationship Id="rId4" Type="http://schemas.openxmlformats.org/officeDocument/2006/relationships/image" Target="../media/image9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775F02B5-ECA6-034C-9848-B53E876CD0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7625" y="1256072"/>
            <a:ext cx="9096374" cy="3087328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GB" sz="4000" b="1" i="0" u="none" strike="noStrike" dirty="0">
                <a:solidFill>
                  <a:schemeClr val="accent5">
                    <a:lumMod val="50000"/>
                  </a:schemeClr>
                </a:solidFill>
                <a:effectLst/>
                <a:latin typeface="Calibri" panose="020F0502020204030204" pitchFamily="34" charset="0"/>
              </a:rPr>
              <a:t>STELLA and FLASH therapy</a:t>
            </a:r>
            <a:br>
              <a:rPr lang="en-GB" altLang="en-US" sz="4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</a:br>
            <a:r>
              <a:rPr lang="en-GB" altLang="en-US" sz="44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GB" altLang="en-US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Manjit Dosanjh</a:t>
            </a:r>
          </a:p>
        </p:txBody>
      </p:sp>
      <p:pic>
        <p:nvPicPr>
          <p:cNvPr id="52228" name="Picture 1">
            <a:extLst>
              <a:ext uri="{FF2B5EF4-FFF2-40B4-BE49-F238E27FC236}">
                <a16:creationId xmlns:a16="http://schemas.microsoft.com/office/drawing/2014/main" id="{A70948D2-79F7-124A-A078-63DB44F255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47625" y="6013450"/>
            <a:ext cx="543877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9" name="Picture 1">
            <a:extLst>
              <a:ext uri="{FF2B5EF4-FFF2-40B4-BE49-F238E27FC236}">
                <a16:creationId xmlns:a16="http://schemas.microsoft.com/office/drawing/2014/main" id="{90320012-1E7A-624F-85DD-734FD0FAE7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524000" y="0"/>
            <a:ext cx="1620000" cy="72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863171F-6F8A-4449-9C95-333EB31E6732}"/>
              </a:ext>
            </a:extLst>
          </p:cNvPr>
          <p:cNvSpPr txBox="1"/>
          <p:nvPr/>
        </p:nvSpPr>
        <p:spPr>
          <a:xfrm>
            <a:off x="1981201" y="5036403"/>
            <a:ext cx="556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JAI Advisory Board Meeting</a:t>
            </a:r>
          </a:p>
          <a:p>
            <a:pPr algn="ctr"/>
            <a:r>
              <a:rPr lang="en-GB" sz="24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15 April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9B11F-D537-23D0-4118-BB813BE0B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0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F5B0-8A83-562E-88A6-9E9E2D269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94172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cs typeface="Calibri Light"/>
              </a:rPr>
              <a:t>Studies in CLEAR</a:t>
            </a: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63B0B4A7-A4FD-767A-4210-4C01A9892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8000" y="3077411"/>
            <a:ext cx="1908000" cy="703178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DD90D67-27DF-61B5-1701-864435E53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7008" y="1866660"/>
            <a:ext cx="3140242" cy="896137"/>
          </a:xfrm>
          <a:prstGeom prst="rect">
            <a:avLst/>
          </a:prstGeom>
        </p:spPr>
      </p:pic>
      <p:pic>
        <p:nvPicPr>
          <p:cNvPr id="7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4A9AD0D-EA04-F358-E1C5-207038622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81278" y="4550077"/>
            <a:ext cx="756000" cy="741731"/>
          </a:xfrm>
          <a:prstGeom prst="rect">
            <a:avLst/>
          </a:prstGeom>
        </p:spPr>
      </p:pic>
      <p:pic>
        <p:nvPicPr>
          <p:cNvPr id="8" name="Picture 8" descr="Logo&#10;&#10;Description automatically generated">
            <a:extLst>
              <a:ext uri="{FF2B5EF4-FFF2-40B4-BE49-F238E27FC236}">
                <a16:creationId xmlns:a16="http://schemas.microsoft.com/office/drawing/2014/main" id="{E76E8C1B-1D77-D2D2-164C-971E48C64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505" y="1260462"/>
            <a:ext cx="3192879" cy="21085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C761EC-A122-11A8-187E-183605F63EA6}"/>
              </a:ext>
            </a:extLst>
          </p:cNvPr>
          <p:cNvSpPr txBox="1"/>
          <p:nvPr/>
        </p:nvSpPr>
        <p:spPr>
          <a:xfrm>
            <a:off x="1146505" y="5585690"/>
            <a:ext cx="1428750" cy="7155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R. </a:t>
            </a:r>
            <a:r>
              <a:rPr kumimoji="1" lang="en-GB" sz="140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Corsini</a:t>
            </a:r>
            <a:r>
              <a:rPr kumimoji="1" lang="en-GB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GB" sz="14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Head of CLEAR Facility </a:t>
            </a:r>
            <a:endParaRPr kumimoji="1" lang="en-US" sz="14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id="{79F1546C-C672-338B-CEDA-9671F8FC55ED}"/>
              </a:ext>
            </a:extLst>
          </p:cNvPr>
          <p:cNvSpPr txBox="1"/>
          <p:nvPr/>
        </p:nvSpPr>
        <p:spPr>
          <a:xfrm>
            <a:off x="5734050" y="5541031"/>
            <a:ext cx="2743200" cy="71558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P. </a:t>
            </a:r>
            <a:r>
              <a:rPr kumimoji="1" lang="en-US" sz="140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Korysko</a:t>
            </a:r>
            <a:endParaRPr kumimoji="1" lang="en-US" sz="140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JAI Oxford </a:t>
            </a:r>
            <a:r>
              <a:rPr kumimoji="1" lang="en-US" sz="140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Postdo</a:t>
            </a:r>
            <a:r>
              <a:rPr lang="en-US" sz="1400" i="1" dirty="0">
                <a:solidFill>
                  <a:prstClr val="black"/>
                </a:solidFill>
                <a:latin typeface="Calibri" panose="020F0502020204030204"/>
              </a:rPr>
              <a:t>c &amp;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sz="140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CLEAR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A6CA871-3C46-242C-301D-0BE343C5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EBCA0D65-DCF9-AA4F-B356-43DA0C91BC7E}" type="slidenum">
              <a:rPr kumimoji="1" lang="en-GB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1" lang="en-GB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  <p:pic>
        <p:nvPicPr>
          <p:cNvPr id="16" name="Picture 2" descr="Roberto CORSINI | Senior Scientist | Dottore in Fisica ...">
            <a:extLst>
              <a:ext uri="{FF2B5EF4-FFF2-40B4-BE49-F238E27FC236}">
                <a16:creationId xmlns:a16="http://schemas.microsoft.com/office/drawing/2014/main" id="{3ECAEA96-9127-DB97-BE07-CD01554B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347" y="4176517"/>
            <a:ext cx="1153066" cy="1250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">
            <a:extLst>
              <a:ext uri="{FF2B5EF4-FFF2-40B4-BE49-F238E27FC236}">
                <a16:creationId xmlns:a16="http://schemas.microsoft.com/office/drawing/2014/main" id="{C4A613FF-A9A9-6434-7DB0-9D310E594A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524000" y="0"/>
            <a:ext cx="1620000" cy="721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EEB9991-147A-F630-8BF4-FA9EDFEBE43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4176517"/>
            <a:ext cx="1295400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889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994BD7F-E176-AF45-8097-B818AAD920EF}"/>
              </a:ext>
            </a:extLst>
          </p:cNvPr>
          <p:cNvSpPr/>
          <p:nvPr/>
        </p:nvSpPr>
        <p:spPr>
          <a:xfrm>
            <a:off x="0" y="849658"/>
            <a:ext cx="9144000" cy="8715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GB" sz="2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09B3CE-6302-3D40-8B19-C25ABE762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2" y="376694"/>
            <a:ext cx="7829550" cy="1009985"/>
          </a:xfrm>
          <a:noFill/>
        </p:spPr>
        <p:txBody>
          <a:bodyPr>
            <a:no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CLEAR Accelerator</a:t>
            </a:r>
            <a:b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  <a:t>C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ERN </a:t>
            </a:r>
            <a: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  <a:t>L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inear </a:t>
            </a:r>
            <a: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  <a:t>E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lectron </a:t>
            </a:r>
            <a: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  <a:t>A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ccelerator for </a:t>
            </a:r>
            <a: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  <a:t>R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esearch</a:t>
            </a:r>
            <a:br>
              <a:rPr lang="en-GB" sz="3200" u="sng" dirty="0">
                <a:solidFill>
                  <a:schemeClr val="accent5">
                    <a:lumMod val="50000"/>
                  </a:schemeClr>
                </a:solidFill>
              </a:rPr>
            </a:b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5B50D-B4AE-C945-8E20-2490097704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895332"/>
            <a:ext cx="4081588" cy="4908550"/>
          </a:xfrm>
        </p:spPr>
        <p:txBody>
          <a:bodyPr>
            <a:normAutofit/>
          </a:bodyPr>
          <a:lstStyle/>
          <a:p>
            <a:pPr marL="144000">
              <a:lnSpc>
                <a:spcPct val="10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Experimental beamline, as a multi-purpose user facility</a:t>
            </a:r>
          </a:p>
          <a:p>
            <a:pPr marL="144000">
              <a:lnSpc>
                <a:spcPct val="10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high quality e-beams</a:t>
            </a:r>
          </a:p>
          <a:p>
            <a:pPr marL="144000">
              <a:lnSpc>
                <a:spcPct val="10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60 – 220 MeV electron beam.</a:t>
            </a:r>
          </a:p>
          <a:p>
            <a:pPr marL="14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User facility detached from LHC complex</a:t>
            </a:r>
          </a:p>
          <a:p>
            <a:pPr marL="14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10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pC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– 70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nC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/ pulse</a:t>
            </a:r>
          </a:p>
          <a:p>
            <a:pPr marL="144000">
              <a:lnSpc>
                <a:spcPct val="100000"/>
              </a:lnSpc>
              <a:spcBef>
                <a:spcPts val="0"/>
              </a:spcBef>
              <a:spcAft>
                <a:spcPts val="900"/>
              </a:spcAft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0.833 Hz - 10 Hz pulse rep. freq.</a:t>
            </a:r>
          </a:p>
          <a:p>
            <a:pPr marL="1440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Pulse length 1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ps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– 50 ns</a:t>
            </a:r>
          </a:p>
          <a:p>
            <a:pPr marL="144000">
              <a:lnSpc>
                <a:spcPct val="10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Used for accelerator and component R&amp;D, electronics irradiations and medical applications.</a:t>
            </a:r>
          </a:p>
          <a:p>
            <a:pPr marL="144000">
              <a:lnSpc>
                <a:spcPct val="100000"/>
              </a:lnSpc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Significant focus on  FLASH-UHDR VHEE RT research.</a:t>
            </a:r>
          </a:p>
          <a:p>
            <a:pPr>
              <a:lnSpc>
                <a:spcPct val="100000"/>
              </a:lnSpc>
            </a:pPr>
            <a:endParaRPr lang="en-GB" sz="18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endParaRPr lang="en-GB" sz="1800" dirty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sz="1800" dirty="0">
              <a:solidFill>
                <a:srgbClr val="002060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F5B7CCA-E2A8-E191-7D58-D783AE9A57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5756" y="2982639"/>
            <a:ext cx="4156519" cy="3325214"/>
          </a:xfrm>
          <a:prstGeom prst="rect">
            <a:avLst/>
          </a:prstGeom>
        </p:spPr>
      </p:pic>
      <p:pic>
        <p:nvPicPr>
          <p:cNvPr id="16" name="Picture 4" descr="CLEAR | CLEAR">
            <a:extLst>
              <a:ext uri="{FF2B5EF4-FFF2-40B4-BE49-F238E27FC236}">
                <a16:creationId xmlns:a16="http://schemas.microsoft.com/office/drawing/2014/main" id="{657F0B50-0777-E171-27A2-CED3DC84C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42220"/>
            <a:ext cx="1907320" cy="70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8AEC27-62F0-FCB8-3C26-35FD5FB75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617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CLEAR VHEE FLASH Experiments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lvl="1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r>
              <a:rPr lang="en-US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More and more </a:t>
            </a:r>
            <a:r>
              <a:rPr lang="en-US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users</a:t>
            </a:r>
            <a:r>
              <a:rPr lang="en-US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 are studying the </a:t>
            </a:r>
            <a:r>
              <a:rPr lang="en-US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FLASH effect</a:t>
            </a:r>
            <a:r>
              <a:rPr lang="en-US" sz="2000" b="1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, Irradiation Methods and Dosimetry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 in CLEAR, </a:t>
            </a:r>
            <a:r>
              <a:rPr lang="en-US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leading to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:</a:t>
            </a:r>
          </a:p>
          <a:p>
            <a:pPr lvl="2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r>
              <a:rPr lang="en-US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14 weeks </a:t>
            </a:r>
            <a:r>
              <a:rPr lang="en-US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of beam dedicated to </a:t>
            </a:r>
            <a:r>
              <a:rPr lang="en-US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medical applications</a:t>
            </a:r>
            <a:r>
              <a:rPr lang="en-US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 in </a:t>
            </a:r>
            <a:r>
              <a:rPr lang="en-US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2023.</a:t>
            </a:r>
          </a:p>
          <a:p>
            <a:pPr lvl="2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r>
              <a:rPr lang="fr-FR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A new robot, the </a:t>
            </a:r>
            <a:r>
              <a:rPr lang="fr-FR" sz="2000" b="1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C-Robot 2.0</a:t>
            </a:r>
            <a:r>
              <a:rPr lang="fr-FR" sz="2000" strike="noStrike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. (</a:t>
            </a:r>
            <a:r>
              <a:rPr lang="en-GB" sz="2000" spc="-1" dirty="0">
                <a:solidFill>
                  <a:schemeClr val="accent5">
                    <a:lumMod val="50000"/>
                  </a:schemeClr>
                </a:solidFill>
                <a:latin typeface="+mn-ea"/>
                <a:cs typeface="Calibri" panose="020F0502020204030204" pitchFamily="34" charset="0"/>
              </a:rPr>
              <a:t>3 similar robots are being built inc. one at PITZ, DESY).</a:t>
            </a:r>
          </a:p>
          <a:p>
            <a:pPr lvl="2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r>
              <a:rPr lang="en-US" sz="2000" b="1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New beam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 line with flexible beam parameters, particularly suited for </a:t>
            </a:r>
            <a:r>
              <a:rPr lang="en-US" sz="2000" b="1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medical applications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.</a:t>
            </a:r>
          </a:p>
          <a:p>
            <a:pPr lvl="2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latin typeface="+mn-ea"/>
              </a:rPr>
              <a:t>Example collaborations with CLEAR and JAI Oxford on next few slides…</a:t>
            </a:r>
          </a:p>
          <a:p>
            <a:pPr lvl="2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buClr>
                <a:schemeClr val="tx1"/>
              </a:buClr>
              <a:buSzPct val="120000"/>
            </a:pPr>
            <a:endParaRPr lang="en-GB" sz="2000" b="0" strike="noStrike" spc="-1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731678" lvl="2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731678" lvl="2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3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11</a:t>
            </a:fld>
            <a:endParaRPr lang="en-US" altLang="en-US" dirty="0"/>
          </a:p>
        </p:txBody>
      </p:sp>
      <p:pic>
        <p:nvPicPr>
          <p:cNvPr id="3" name="Picture 5" descr="Logo&#10;&#10;Description automatically generated">
            <a:extLst>
              <a:ext uri="{FF2B5EF4-FFF2-40B4-BE49-F238E27FC236}">
                <a16:creationId xmlns:a16="http://schemas.microsoft.com/office/drawing/2014/main" id="{1E3D4FA2-275B-937F-662A-142389EFF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333" y="41395"/>
            <a:ext cx="1628630" cy="600218"/>
          </a:xfrm>
          <a:prstGeom prst="rect">
            <a:avLst/>
          </a:prstGeom>
        </p:spPr>
      </p:pic>
      <p:pic>
        <p:nvPicPr>
          <p:cNvPr id="11" name="Content Placeholder 6">
            <a:extLst>
              <a:ext uri="{FF2B5EF4-FFF2-40B4-BE49-F238E27FC236}">
                <a16:creationId xmlns:a16="http://schemas.microsoft.com/office/drawing/2014/main" id="{958E7E6C-4E21-9557-662A-D2612FCADAF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4" t="25706" r="4218" b="6153"/>
          <a:stretch/>
        </p:blipFill>
        <p:spPr>
          <a:xfrm>
            <a:off x="4367044" y="4540886"/>
            <a:ext cx="4765381" cy="23094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</p:pic>
      <p:pic>
        <p:nvPicPr>
          <p:cNvPr id="12" name="Image 5">
            <a:extLst>
              <a:ext uri="{FF2B5EF4-FFF2-40B4-BE49-F238E27FC236}">
                <a16:creationId xmlns:a16="http://schemas.microsoft.com/office/drawing/2014/main" id="{8A162F83-3851-A57D-1CCD-A71CB89C954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" r="686"/>
          <a:stretch/>
        </p:blipFill>
        <p:spPr>
          <a:xfrm>
            <a:off x="-25122" y="4676701"/>
            <a:ext cx="2663573" cy="218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322743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Collaboration with Prof </a:t>
            </a:r>
            <a:r>
              <a:rPr lang="en-GB" sz="2800" b="1" dirty="0" err="1">
                <a:solidFill>
                  <a:schemeClr val="accent5">
                    <a:lumMod val="50000"/>
                  </a:schemeClr>
                </a:solidFill>
              </a:rPr>
              <a:t>Vozenin’s</a:t>
            </a: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 group HUG (prev. CHUV) </a:t>
            </a:r>
          </a:p>
          <a:p>
            <a:pPr marL="227012" lvl="1" indent="0" algn="ctr">
              <a:buNone/>
              <a:defRPr/>
            </a:pP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VHEE FLASH Radiobiology and </a:t>
            </a:r>
            <a:r>
              <a:rPr lang="en-GB" sz="2000" b="1" i="1" dirty="0" err="1">
                <a:solidFill>
                  <a:schemeClr val="accent5">
                    <a:lumMod val="50000"/>
                  </a:schemeClr>
                </a:solidFill>
              </a:rPr>
              <a:t>Physico</a:t>
            </a:r>
            <a:r>
              <a:rPr lang="en-GB" sz="2000" b="1" i="1" dirty="0">
                <a:solidFill>
                  <a:schemeClr val="accent5">
                    <a:lumMod val="50000"/>
                  </a:schemeClr>
                </a:solidFill>
              </a:rPr>
              <a:t>-Chemistry Experiments</a:t>
            </a:r>
          </a:p>
          <a:p>
            <a:pPr marL="227012" lvl="1" indent="0" algn="ctr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FLASH Radiobiology studies investigating mechanisms behind FLASH effect using:</a:t>
            </a:r>
          </a:p>
          <a:p>
            <a:pPr marL="731678" lvl="2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Chemistry experiments measuring ROS generation in water for FLASH and CONV</a:t>
            </a:r>
          </a:p>
          <a:p>
            <a:pPr marL="731678" lvl="2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Plasmid irradiations to measure DNA damage</a:t>
            </a:r>
          </a:p>
          <a:p>
            <a:pPr marL="731678" lvl="2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Zebrafish eggs as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biodosimeters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to measure FLASH sparing effect</a:t>
            </a:r>
          </a:p>
          <a:p>
            <a:pPr marL="731678" lvl="2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Normal and cancerous cell irradiations</a:t>
            </a:r>
          </a:p>
          <a:p>
            <a:pPr marL="444500" lvl="1" indent="-217488">
              <a:defRPr/>
            </a:pP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Publication under review </a:t>
            </a:r>
          </a:p>
          <a:p>
            <a:pPr marL="731678" lvl="2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731678" lvl="2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3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12</a:t>
            </a:fld>
            <a:endParaRPr lang="en-US" altLang="en-US" dirty="0"/>
          </a:p>
        </p:txBody>
      </p:sp>
      <p:pic>
        <p:nvPicPr>
          <p:cNvPr id="3" name="Picture 5" descr="Logo&#10;&#10;Description automatically generated">
            <a:extLst>
              <a:ext uri="{FF2B5EF4-FFF2-40B4-BE49-F238E27FC236}">
                <a16:creationId xmlns:a16="http://schemas.microsoft.com/office/drawing/2014/main" id="{1E3D4FA2-275B-937F-662A-142389EFF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333" y="41395"/>
            <a:ext cx="1628630" cy="600218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211FF5B0-DE19-7F44-3F2F-BA0836245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79695"/>
            <a:ext cx="2057400" cy="52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Vozenin Marie-Catherine (@VozeninC) / X">
            <a:extLst>
              <a:ext uri="{FF2B5EF4-FFF2-40B4-BE49-F238E27FC236}">
                <a16:creationId xmlns:a16="http://schemas.microsoft.com/office/drawing/2014/main" id="{B8E56057-DF20-02C8-D264-C1C1C3BC0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995" y="4670193"/>
            <a:ext cx="1331280" cy="133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ustomShape 15">
            <a:extLst>
              <a:ext uri="{FF2B5EF4-FFF2-40B4-BE49-F238E27FC236}">
                <a16:creationId xmlns:a16="http://schemas.microsoft.com/office/drawing/2014/main" id="{40076F30-5D82-C214-FA84-7E9B5AE3AB6D}"/>
              </a:ext>
            </a:extLst>
          </p:cNvPr>
          <p:cNvSpPr/>
          <p:nvPr/>
        </p:nvSpPr>
        <p:spPr>
          <a:xfrm>
            <a:off x="6096000" y="6050884"/>
            <a:ext cx="2491474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Prof. M. C.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Vozenin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Head of Radiobiology and Radio-oncology, HUG, Geneva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8" name="Image 7" descr="Une image contenant Bleu Majorelle, Bleu électrique, bleu, capture d’écran&#10;&#10;Description générée automatiquement">
            <a:extLst>
              <a:ext uri="{FF2B5EF4-FFF2-40B4-BE49-F238E27FC236}">
                <a16:creationId xmlns:a16="http://schemas.microsoft.com/office/drawing/2014/main" id="{6506624F-C3D0-7153-27B1-3DFD0B1C7F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347" y="4543738"/>
            <a:ext cx="3359914" cy="2093280"/>
          </a:xfrm>
          <a:prstGeom prst="rect">
            <a:avLst/>
          </a:prstGeom>
        </p:spPr>
      </p:pic>
      <p:pic>
        <p:nvPicPr>
          <p:cNvPr id="9" name="Image 10" descr="Une image contenant texte, intérieur, Appareils électroniques, machine&#10;&#10;Description générée automatiquement">
            <a:extLst>
              <a:ext uri="{FF2B5EF4-FFF2-40B4-BE49-F238E27FC236}">
                <a16:creationId xmlns:a16="http://schemas.microsoft.com/office/drawing/2014/main" id="{EDC5E15E-2C7E-2E74-5D51-C52B43E8FC0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38" b="8622"/>
          <a:stretch/>
        </p:blipFill>
        <p:spPr>
          <a:xfrm>
            <a:off x="384589" y="4543738"/>
            <a:ext cx="1779169" cy="1997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722358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-76200" y="838200"/>
            <a:ext cx="92202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Collaboration with Prof </a:t>
            </a:r>
            <a:r>
              <a:rPr lang="en-GB" sz="2800" b="1" dirty="0" err="1">
                <a:solidFill>
                  <a:schemeClr val="accent5">
                    <a:lumMod val="50000"/>
                  </a:schemeClr>
                </a:solidFill>
              </a:rPr>
              <a:t>Bazalova</a:t>
            </a:r>
            <a:r>
              <a:rPr lang="en-GB" sz="2800" b="1" dirty="0">
                <a:solidFill>
                  <a:schemeClr val="accent5">
                    <a:lumMod val="50000"/>
                  </a:schemeClr>
                </a:solidFill>
              </a:rPr>
              <a:t>-Carter’s group Victoria Uni</a:t>
            </a:r>
          </a:p>
          <a:p>
            <a:pPr marL="227012" lvl="1" indent="0" algn="ctr">
              <a:buNone/>
              <a:defRPr/>
            </a:pPr>
            <a:r>
              <a:rPr lang="en-GB" sz="1800" b="1" i="1" dirty="0">
                <a:solidFill>
                  <a:schemeClr val="accent5">
                    <a:lumMod val="50000"/>
                  </a:schemeClr>
                </a:solidFill>
              </a:rPr>
              <a:t>VHEE Spatial Fractionation – Scintillator Dosimetry – Drosophilae </a:t>
            </a:r>
            <a:r>
              <a:rPr lang="en-GB" sz="1800" b="1" i="1" dirty="0" err="1">
                <a:solidFill>
                  <a:schemeClr val="accent5">
                    <a:lumMod val="50000"/>
                  </a:schemeClr>
                </a:solidFill>
              </a:rPr>
              <a:t>Biodosimeters</a:t>
            </a:r>
            <a:r>
              <a:rPr lang="en-GB" sz="1800" b="1" i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pPr marL="227012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Spatial Fractionation using tungsten GRID collimator.</a:t>
            </a:r>
          </a:p>
          <a:p>
            <a:pPr marL="569912" lvl="2" indent="0">
              <a:buNone/>
              <a:defRPr/>
            </a:pP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(paper published in Phys. Med. Bio.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endParaRPr lang="en-GB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UHDR Real-time dosimetry using plastic scintillator-coupled fibres at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MedScint</a:t>
            </a:r>
            <a:r>
              <a:rPr lang="en-GB" sz="2000" baseline="30000" dirty="0" err="1">
                <a:solidFill>
                  <a:schemeClr val="accent5">
                    <a:lumMod val="50000"/>
                  </a:schemeClr>
                </a:solidFill>
              </a:rPr>
              <a:t>TM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CCD spectrometer.</a:t>
            </a:r>
          </a:p>
          <a:p>
            <a:pPr marL="227012" lvl="1" indent="0">
              <a:buNone/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en-GB" sz="2000" i="1" dirty="0">
                <a:solidFill>
                  <a:schemeClr val="accent5">
                    <a:lumMod val="50000"/>
                  </a:schemeClr>
                </a:solidFill>
              </a:rPr>
              <a:t>(paper published in IEEE Sensors)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US" sz="2000" i="1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In vivo 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radiobiology studies on drosophila melanogaster larvae as </a:t>
            </a:r>
            <a:r>
              <a:rPr lang="en-US" sz="2000" spc="-1" dirty="0" err="1">
                <a:solidFill>
                  <a:schemeClr val="accent5">
                    <a:lumMod val="50000"/>
                  </a:schemeClr>
                </a:solidFill>
                <a:ea typeface="Century Gothic"/>
              </a:rPr>
              <a:t>biodosimeters</a:t>
            </a:r>
            <a:r>
              <a:rPr lang="en-US" sz="2000" spc="-1" dirty="0">
                <a:solidFill>
                  <a:schemeClr val="accent5">
                    <a:lumMod val="50000"/>
                  </a:schemeClr>
                </a:solidFill>
                <a:ea typeface="Century Gothic"/>
              </a:rPr>
              <a:t> to investigate VHEE RBE and FLASH mechanisms/parameter space.</a:t>
            </a: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3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13</a:t>
            </a:fld>
            <a:endParaRPr lang="en-US" altLang="en-US" dirty="0"/>
          </a:p>
        </p:txBody>
      </p:sp>
      <p:pic>
        <p:nvPicPr>
          <p:cNvPr id="3" name="Picture 5" descr="Logo&#10;&#10;Description automatically generated">
            <a:extLst>
              <a:ext uri="{FF2B5EF4-FFF2-40B4-BE49-F238E27FC236}">
                <a16:creationId xmlns:a16="http://schemas.microsoft.com/office/drawing/2014/main" id="{1E3D4FA2-275B-937F-662A-142389EFF6C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333" y="41395"/>
            <a:ext cx="1628630" cy="600218"/>
          </a:xfrm>
          <a:prstGeom prst="rect">
            <a:avLst/>
          </a:prstGeom>
        </p:spPr>
      </p:pic>
      <p:pic>
        <p:nvPicPr>
          <p:cNvPr id="14" name="Image 404">
            <a:extLst>
              <a:ext uri="{FF2B5EF4-FFF2-40B4-BE49-F238E27FC236}">
                <a16:creationId xmlns:a16="http://schemas.microsoft.com/office/drawing/2014/main" id="{3FFE5C84-459B-3045-8DFA-171C8C8353F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2895600" y="-5468"/>
            <a:ext cx="1405906" cy="683008"/>
          </a:xfrm>
          <a:prstGeom prst="rect">
            <a:avLst/>
          </a:prstGeom>
          <a:ln w="0">
            <a:noFill/>
          </a:ln>
        </p:spPr>
      </p:pic>
      <p:pic>
        <p:nvPicPr>
          <p:cNvPr id="3076" name="Picture 4" descr="Magdalena BAZALOVA-CARTER | Professor ...">
            <a:extLst>
              <a:ext uri="{FF2B5EF4-FFF2-40B4-BE49-F238E27FC236}">
                <a16:creationId xmlns:a16="http://schemas.microsoft.com/office/drawing/2014/main" id="{ADFE08D6-D994-8849-0972-7BB399CA8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9915" y="4606242"/>
            <a:ext cx="1291101" cy="1291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ustomShape 15">
            <a:extLst>
              <a:ext uri="{FF2B5EF4-FFF2-40B4-BE49-F238E27FC236}">
                <a16:creationId xmlns:a16="http://schemas.microsoft.com/office/drawing/2014/main" id="{4AC0DD9A-5586-13C9-A2F2-C10284AC053E}"/>
              </a:ext>
            </a:extLst>
          </p:cNvPr>
          <p:cNvSpPr/>
          <p:nvPr/>
        </p:nvSpPr>
        <p:spPr>
          <a:xfrm>
            <a:off x="6937721" y="5978371"/>
            <a:ext cx="2015487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Prof. M.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Bazalova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-Carter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Head of XCITE Lab, UVic, Canada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3078" name="Picture 6" descr="XCITE Lab">
            <a:extLst>
              <a:ext uri="{FF2B5EF4-FFF2-40B4-BE49-F238E27FC236}">
                <a16:creationId xmlns:a16="http://schemas.microsoft.com/office/drawing/2014/main" id="{061EA8C7-FB0F-4767-0823-35FAB9CFD6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128"/>
            <a:ext cx="1412151" cy="425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mage 349">
            <a:extLst>
              <a:ext uri="{FF2B5EF4-FFF2-40B4-BE49-F238E27FC236}">
                <a16:creationId xmlns:a16="http://schemas.microsoft.com/office/drawing/2014/main" id="{E97AADBD-68B3-235E-9D9C-DB8DD9D4658D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64691" y="4606242"/>
            <a:ext cx="1905120" cy="1807560"/>
          </a:xfrm>
          <a:prstGeom prst="rect">
            <a:avLst/>
          </a:prstGeom>
          <a:ln w="0">
            <a:noFill/>
          </a:ln>
        </p:spPr>
      </p:pic>
      <p:pic>
        <p:nvPicPr>
          <p:cNvPr id="19" name="Picture 10" descr="A picture containing text, device, screenshot&#10;&#10;Description automatically generated">
            <a:extLst>
              <a:ext uri="{FF2B5EF4-FFF2-40B4-BE49-F238E27FC236}">
                <a16:creationId xmlns:a16="http://schemas.microsoft.com/office/drawing/2014/main" id="{5C2D154A-894C-9EC7-ABD4-AAD8BAD06F65}"/>
              </a:ext>
            </a:extLst>
          </p:cNvPr>
          <p:cNvPicPr/>
          <p:nvPr/>
        </p:nvPicPr>
        <p:blipFill rotWithShape="1">
          <a:blip r:embed="rId9"/>
          <a:srcRect l="19029" r="8186"/>
          <a:stretch/>
        </p:blipFill>
        <p:spPr>
          <a:xfrm>
            <a:off x="2133600" y="4972234"/>
            <a:ext cx="2782602" cy="988775"/>
          </a:xfrm>
          <a:prstGeom prst="rect">
            <a:avLst/>
          </a:prstGeom>
          <a:ln w="0">
            <a:noFill/>
          </a:ln>
        </p:spPr>
      </p:pic>
      <p:pic>
        <p:nvPicPr>
          <p:cNvPr id="20" name="Image 5" descr="Une image contenant texte, capture d’écran&#10;&#10;Description générée automatiquement">
            <a:extLst>
              <a:ext uri="{FF2B5EF4-FFF2-40B4-BE49-F238E27FC236}">
                <a16:creationId xmlns:a16="http://schemas.microsoft.com/office/drawing/2014/main" id="{06D4AFFB-DDEF-B5F0-9B9A-437E2F1EDB32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86" r="42775" b="50503"/>
          <a:stretch/>
        </p:blipFill>
        <p:spPr>
          <a:xfrm>
            <a:off x="4916202" y="4465283"/>
            <a:ext cx="2094198" cy="207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562014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VHEE UHDR Beam Dosimetry (</a:t>
            </a: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Joseph Bateman</a:t>
            </a: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)</a:t>
            </a:r>
          </a:p>
          <a:p>
            <a:pPr marL="227012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Continued to contribute to development and optimisation of dosimetry protocols at the CLEAR Facility for VHEE and FLASH radiobiological and physics experiments (shown in previous slides).</a:t>
            </a:r>
          </a:p>
          <a:p>
            <a:pPr marL="569912" lvl="2" indent="0">
              <a:buNone/>
              <a:defRPr/>
            </a:pPr>
            <a:endParaRPr lang="en-GB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Developed and tested first prototype of the Fibre Optic FLASH Monitor (FOFM) – a novel detector for real-time beam profile and dose monitoring at ultrahigh dose rates for VHEE-FLASH RT. </a:t>
            </a:r>
          </a:p>
          <a:p>
            <a:pPr marL="444500" lvl="1" indent="-217488">
              <a:defRPr/>
            </a:pPr>
            <a:endParaRPr lang="en-GB" sz="23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14</a:t>
            </a:fld>
            <a:endParaRPr lang="en-US" altLang="en-US" dirty="0"/>
          </a:p>
        </p:txBody>
      </p:sp>
      <p:pic>
        <p:nvPicPr>
          <p:cNvPr id="7" name="Picture 35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89CAA06E-2336-27D9-548A-4D60C834457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181600" y="4736704"/>
            <a:ext cx="791640" cy="1021680"/>
          </a:xfrm>
          <a:prstGeom prst="rect">
            <a:avLst/>
          </a:prstGeom>
          <a:ln>
            <a:noFill/>
          </a:ln>
        </p:spPr>
      </p:pic>
      <p:sp>
        <p:nvSpPr>
          <p:cNvPr id="8" name="CustomShape 15">
            <a:extLst>
              <a:ext uri="{FF2B5EF4-FFF2-40B4-BE49-F238E27FC236}">
                <a16:creationId xmlns:a16="http://schemas.microsoft.com/office/drawing/2014/main" id="{B4DAFCAB-E55C-9FC6-7FF4-AB2334073F2A}"/>
              </a:ext>
            </a:extLst>
          </p:cNvPr>
          <p:cNvSpPr/>
          <p:nvPr/>
        </p:nvSpPr>
        <p:spPr>
          <a:xfrm>
            <a:off x="4635846" y="5809578"/>
            <a:ext cx="17384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CH" sz="1400" b="0" i="1" strike="noStrike" spc="-1">
                <a:solidFill>
                  <a:srgbClr val="000000"/>
                </a:solidFill>
                <a:latin typeface="Calibri"/>
                <a:ea typeface="ヒラギノ角ゴ ProN W3"/>
              </a:rPr>
              <a:t>A.Gerbershagen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PARTREC, Groningen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4094BB-4379-8421-89C8-DD52BA42D797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6435094" y="4864771"/>
            <a:ext cx="871560" cy="871560"/>
          </a:xfrm>
          <a:prstGeom prst="rect">
            <a:avLst/>
          </a:prstGeom>
          <a:ln>
            <a:noFill/>
          </a:ln>
        </p:spPr>
      </p:pic>
      <p:sp>
        <p:nvSpPr>
          <p:cNvPr id="10" name="CustomShape 16">
            <a:extLst>
              <a:ext uri="{FF2B5EF4-FFF2-40B4-BE49-F238E27FC236}">
                <a16:creationId xmlns:a16="http://schemas.microsoft.com/office/drawing/2014/main" id="{EE1F431B-F33D-C0F1-2622-1E1685D9D0DF}"/>
              </a:ext>
            </a:extLst>
          </p:cNvPr>
          <p:cNvSpPr/>
          <p:nvPr/>
        </p:nvSpPr>
        <p:spPr>
          <a:xfrm>
            <a:off x="6050270" y="5801578"/>
            <a:ext cx="17384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CH" sz="1400" b="0" i="1" strike="noStrike" spc="-1">
                <a:solidFill>
                  <a:srgbClr val="000000"/>
                </a:solidFill>
                <a:latin typeface="Calibri"/>
                <a:ea typeface="ヒラギノ角ゴ ProN W3"/>
              </a:rPr>
              <a:t>R.Corsini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CH" sz="1400" b="0" i="1" strike="noStrike" spc="-1">
                <a:solidFill>
                  <a:srgbClr val="000000"/>
                </a:solidFill>
                <a:latin typeface="Calibri"/>
                <a:ea typeface="ヒラギノ角ゴ ProN W3"/>
              </a:rPr>
              <a:t>CLEAR</a:t>
            </a:r>
            <a:r>
              <a:rPr lang="en-GB" sz="1400" b="0" i="1" strike="noStrike" spc="-1" dirty="0">
                <a:solidFill>
                  <a:srgbClr val="000000"/>
                </a:solidFill>
                <a:latin typeface="Calibri"/>
                <a:ea typeface="ヒラギノ角ゴ ProN W3"/>
              </a:rPr>
              <a:t>, CERN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88D8CCE-BF00-ADC2-54F8-8E906206A3EE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57" t="10203" r="9702" b="34695"/>
          <a:stretch/>
        </p:blipFill>
        <p:spPr>
          <a:xfrm>
            <a:off x="7813788" y="4821651"/>
            <a:ext cx="851378" cy="957800"/>
          </a:xfrm>
          <a:prstGeom prst="rect">
            <a:avLst/>
          </a:prstGeom>
        </p:spPr>
      </p:pic>
      <p:sp>
        <p:nvSpPr>
          <p:cNvPr id="13" name="CustomShape 16">
            <a:extLst>
              <a:ext uri="{FF2B5EF4-FFF2-40B4-BE49-F238E27FC236}">
                <a16:creationId xmlns:a16="http://schemas.microsoft.com/office/drawing/2014/main" id="{FC269124-CC3F-AB52-FF7C-AF046EEA512F}"/>
              </a:ext>
            </a:extLst>
          </p:cNvPr>
          <p:cNvSpPr/>
          <p:nvPr/>
        </p:nvSpPr>
        <p:spPr>
          <a:xfrm>
            <a:off x="7370257" y="5768055"/>
            <a:ext cx="17384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I. Ortega Ruiz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b="0" i="1" strike="noStrike" spc="-1" dirty="0">
                <a:solidFill>
                  <a:srgbClr val="000000"/>
                </a:solidFill>
                <a:latin typeface="Calibri"/>
                <a:ea typeface="ヒラギノ角ゴ ProN W3"/>
              </a:rPr>
              <a:t>BI, CERN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383ED7-FD8D-DC26-77A3-BE8A297F7C59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5" t="8426" r="23041" b="53366"/>
          <a:stretch/>
        </p:blipFill>
        <p:spPr>
          <a:xfrm>
            <a:off x="560462" y="4724400"/>
            <a:ext cx="1401844" cy="1512000"/>
          </a:xfrm>
          <a:prstGeom prst="rect">
            <a:avLst/>
          </a:prstGeom>
        </p:spPr>
      </p:pic>
      <p:sp>
        <p:nvSpPr>
          <p:cNvPr id="16" name="CustomShape 15">
            <a:extLst>
              <a:ext uri="{FF2B5EF4-FFF2-40B4-BE49-F238E27FC236}">
                <a16:creationId xmlns:a16="http://schemas.microsoft.com/office/drawing/2014/main" id="{E42BA437-95AC-7B55-63B8-980D34D4838F}"/>
              </a:ext>
            </a:extLst>
          </p:cNvPr>
          <p:cNvSpPr/>
          <p:nvPr/>
        </p:nvSpPr>
        <p:spPr>
          <a:xfrm>
            <a:off x="115256" y="6260034"/>
            <a:ext cx="2246944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J. Bateman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JAI Oxford 4</a:t>
            </a:r>
            <a:r>
              <a:rPr lang="en-GB" sz="1400" i="1" spc="-1" baseline="30000" dirty="0">
                <a:solidFill>
                  <a:srgbClr val="000000"/>
                </a:solidFill>
                <a:latin typeface="Calibri"/>
              </a:rPr>
              <a:t>th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year DPhil</a:t>
            </a:r>
            <a:endParaRPr lang="en-GB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4694684"/>
      </p:ext>
    </p:extLst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3810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Fibre Optic FLASH Monitor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Novel detector consisting of two orthogonal arrays of silica fibre-based Cherenkov sensors readout using CMOS camera.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Multiple experiments conducted at the CLEAR facility to dosimetrically characterise the detector and evaluate its feasibility for VHEE FLASH beam profile and dose monitoring. 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So far demonstrated linear response at ultrahigh dose-per-pulses (up to 40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Gy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/pulse) and accurate beam profile measurements.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92875"/>
            <a:ext cx="2057400" cy="365125"/>
          </a:xfrm>
        </p:spPr>
        <p:txBody>
          <a:bodyPr/>
          <a:lstStyle/>
          <a:p>
            <a:fld id="{BABAF3A5-6CBF-46A9-BF1F-D20D2ACDC9EC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93B3DA-E55F-808D-3736-7C87A60FFF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518" y="4561929"/>
            <a:ext cx="2484400" cy="19618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554613F-C775-BC49-FD2D-F9CFF2D1577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1570" y="4635235"/>
            <a:ext cx="2898230" cy="2160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D28B08-6863-A967-AB51-862D7E1EB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844" y="4599547"/>
            <a:ext cx="2726639" cy="2138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101575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6858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Fibre Optic FLASH Monitor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1</a:t>
            </a:r>
            <a:r>
              <a:rPr lang="en-GB" sz="2000" baseline="30000" dirty="0">
                <a:solidFill>
                  <a:schemeClr val="accent5">
                    <a:lumMod val="75000"/>
                  </a:schemeClr>
                </a:solidFill>
              </a:rPr>
              <a:t>st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publication in </a:t>
            </a:r>
            <a:r>
              <a:rPr lang="en-GB" sz="2000" i="1" dirty="0">
                <a:solidFill>
                  <a:schemeClr val="accent5">
                    <a:lumMod val="75000"/>
                  </a:schemeClr>
                </a:solidFill>
              </a:rPr>
              <a:t>Phys. Med. Bio. 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in April 2024.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Proffered paper presentation at European Society for Radiotherapy and Oncology (ESTRO) 2024 Congress in Glasgow in May along with invited publication in ESTRO journal.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Envisioned continued development of FOFM prototype with future DPhil and </a:t>
            </a:r>
            <a:r>
              <a:rPr lang="en-GB" sz="2000" dirty="0" err="1">
                <a:solidFill>
                  <a:schemeClr val="accent5">
                    <a:lumMod val="75000"/>
                  </a:schemeClr>
                </a:solidFill>
              </a:rPr>
              <a:t>MPhys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students alongside PARTREC &amp; CERN BI doctoral students.</a:t>
            </a: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0B84C8-61C0-6F83-4BC6-ED5E42FACB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673" y="2133600"/>
            <a:ext cx="2971800" cy="1595348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33FB9AE-4403-ECA5-BDE8-0F885CCD97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400" y="5843619"/>
            <a:ext cx="579194" cy="568262"/>
          </a:xfrm>
          <a:prstGeom prst="rect">
            <a:avLst/>
          </a:prstGeom>
        </p:spPr>
      </p:pic>
      <p:pic>
        <p:nvPicPr>
          <p:cNvPr id="9" name="Picture 9" descr="Logo&#10;&#10;Description automatically generated">
            <a:extLst>
              <a:ext uri="{FF2B5EF4-FFF2-40B4-BE49-F238E27FC236}">
                <a16:creationId xmlns:a16="http://schemas.microsoft.com/office/drawing/2014/main" id="{6DB8AF31-5047-8288-2FE1-B92913DD01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78880" y="5702050"/>
            <a:ext cx="2096892" cy="81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84074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CF5B0-8A83-562E-88A6-9E9E2D269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0"/>
            <a:ext cx="7886700" cy="994172"/>
          </a:xfrm>
        </p:spPr>
        <p:txBody>
          <a:bodyPr/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Calibri Light"/>
              </a:rPr>
              <a:t>Delivery systems for treatment beams</a:t>
            </a:r>
            <a:br>
              <a:rPr lang="en-GB" sz="32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Calibri Light"/>
              </a:rPr>
            </a:br>
            <a:r>
              <a:rPr lang="en-GB" sz="3200" dirty="0">
                <a:solidFill>
                  <a:schemeClr val="accent5">
                    <a:lumMod val="50000"/>
                  </a:schemeClr>
                </a:solidFill>
                <a:latin typeface="+mn-lt"/>
                <a:cs typeface="Calibri Light"/>
              </a:rPr>
              <a:t>(Cameron Robertson)</a:t>
            </a:r>
          </a:p>
        </p:txBody>
      </p:sp>
      <p:pic>
        <p:nvPicPr>
          <p:cNvPr id="5" name="Picture 5" descr="Logo&#10;&#10;Description automatically generated">
            <a:extLst>
              <a:ext uri="{FF2B5EF4-FFF2-40B4-BE49-F238E27FC236}">
                <a16:creationId xmlns:a16="http://schemas.microsoft.com/office/drawing/2014/main" id="{63B0B4A7-A4FD-767A-4210-4C01A9892E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6262" y="2293705"/>
            <a:ext cx="2177715" cy="802579"/>
          </a:xfrm>
          <a:prstGeom prst="rect">
            <a:avLst/>
          </a:prstGeom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EDD90D67-27DF-61B5-1701-864435E530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849" y="1348397"/>
            <a:ext cx="3140242" cy="896137"/>
          </a:xfrm>
          <a:prstGeom prst="rect">
            <a:avLst/>
          </a:prstGeom>
        </p:spPr>
      </p:pic>
      <p:pic>
        <p:nvPicPr>
          <p:cNvPr id="7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4A9AD0D-EA04-F358-E1C5-207038622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930" y="4926461"/>
            <a:ext cx="1008000" cy="988974"/>
          </a:xfrm>
          <a:prstGeom prst="rect">
            <a:avLst/>
          </a:prstGeom>
        </p:spPr>
      </p:pic>
      <p:pic>
        <p:nvPicPr>
          <p:cNvPr id="8" name="Picture 8" descr="Logo&#10;&#10;Description automatically generated">
            <a:extLst>
              <a:ext uri="{FF2B5EF4-FFF2-40B4-BE49-F238E27FC236}">
                <a16:creationId xmlns:a16="http://schemas.microsoft.com/office/drawing/2014/main" id="{E76E8C1B-1D77-D2D2-164C-971E48C64C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5552" y="762000"/>
            <a:ext cx="3192879" cy="2108534"/>
          </a:xfrm>
          <a:prstGeom prst="rect">
            <a:avLst/>
          </a:prstGeom>
        </p:spPr>
      </p:pic>
      <p:pic>
        <p:nvPicPr>
          <p:cNvPr id="13" name="Picture 13">
            <a:extLst>
              <a:ext uri="{FF2B5EF4-FFF2-40B4-BE49-F238E27FC236}">
                <a16:creationId xmlns:a16="http://schemas.microsoft.com/office/drawing/2014/main" id="{66EBB241-10A7-30B8-9B58-667D02E36EB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7306" y="4753856"/>
            <a:ext cx="1207294" cy="12072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C761EC-A122-11A8-187E-183605F63EA6}"/>
              </a:ext>
            </a:extLst>
          </p:cNvPr>
          <p:cNvSpPr txBox="1"/>
          <p:nvPr/>
        </p:nvSpPr>
        <p:spPr>
          <a:xfrm>
            <a:off x="914400" y="6096000"/>
            <a:ext cx="1428750" cy="5001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i="1" dirty="0">
                <a:cs typeface="Calibri"/>
              </a:rPr>
              <a:t>Andrea Latina CERN</a:t>
            </a:r>
            <a:endParaRPr lang="en-US" sz="1400" i="1" dirty="0"/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7DC77A1C-8344-A2C3-033B-E1A6E2A3C9D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070" y="1295400"/>
            <a:ext cx="1254825" cy="1404000"/>
          </a:xfrm>
          <a:prstGeom prst="rect">
            <a:avLst/>
          </a:prstGeom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79F1546C-C672-338B-CEDA-9671F8FC55ED}"/>
              </a:ext>
            </a:extLst>
          </p:cNvPr>
          <p:cNvSpPr txBox="1"/>
          <p:nvPr/>
        </p:nvSpPr>
        <p:spPr>
          <a:xfrm>
            <a:off x="-152400" y="2772976"/>
            <a:ext cx="3140243" cy="623248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algn="ctr"/>
            <a:r>
              <a:rPr lang="en-US" sz="1800" b="1" i="1" dirty="0">
                <a:latin typeface="+mn-lt"/>
              </a:rPr>
              <a:t>Cameron Robertson,</a:t>
            </a:r>
          </a:p>
          <a:p>
            <a:pPr algn="ctr"/>
            <a:r>
              <a:rPr lang="en-US" sz="1800" b="1" i="1" dirty="0">
                <a:latin typeface="+mn-lt"/>
              </a:rPr>
              <a:t>University of Oxford/CERN</a:t>
            </a:r>
          </a:p>
        </p:txBody>
      </p:sp>
      <p:pic>
        <p:nvPicPr>
          <p:cNvPr id="14" name="Picture 1">
            <a:extLst>
              <a:ext uri="{FF2B5EF4-FFF2-40B4-BE49-F238E27FC236}">
                <a16:creationId xmlns:a16="http://schemas.microsoft.com/office/drawing/2014/main" id="{CAB09AEB-94C8-F058-530D-81EE7CF0CA4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174164D9-804A-C82A-8698-763C44201DE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91000" y="4542219"/>
            <a:ext cx="1257300" cy="125015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913C15-A5FE-1AE5-980B-05D5C8107565}"/>
              </a:ext>
            </a:extLst>
          </p:cNvPr>
          <p:cNvSpPr txBox="1"/>
          <p:nvPr/>
        </p:nvSpPr>
        <p:spPr>
          <a:xfrm>
            <a:off x="4230290" y="5913819"/>
            <a:ext cx="3473710" cy="7155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>
                <a:cs typeface="Calibri"/>
              </a:rPr>
              <a:t>Alexander </a:t>
            </a:r>
            <a:r>
              <a:rPr lang="en-GB" sz="1400" b="1" i="1" dirty="0" err="1">
                <a:cs typeface="Calibri"/>
              </a:rPr>
              <a:t>Gerbershagen</a:t>
            </a:r>
            <a:r>
              <a:rPr lang="en-GB" sz="1400" i="1" dirty="0">
                <a:cs typeface="Calibri"/>
              </a:rPr>
              <a:t>, </a:t>
            </a:r>
          </a:p>
          <a:p>
            <a:r>
              <a:rPr lang="en-GB" sz="1400" i="1" dirty="0">
                <a:cs typeface="Calibri"/>
              </a:rPr>
              <a:t>Groningen  and PARTREC </a:t>
            </a:r>
          </a:p>
          <a:p>
            <a:r>
              <a:rPr lang="en-GB" sz="1400" i="1" dirty="0">
                <a:cs typeface="Calibri"/>
              </a:rPr>
              <a:t>(Particle Therapy Research </a:t>
            </a:r>
            <a:r>
              <a:rPr lang="en-GB" sz="1400" i="1" dirty="0" err="1">
                <a:cs typeface="Calibri"/>
              </a:rPr>
              <a:t>Center</a:t>
            </a:r>
            <a:r>
              <a:rPr lang="en-GB" sz="1400" i="1" dirty="0">
                <a:cs typeface="Calibri"/>
              </a:rPr>
              <a:t>) </a:t>
            </a:r>
            <a:endParaRPr lang="en-GB" sz="1400" i="1" dirty="0"/>
          </a:p>
        </p:txBody>
      </p:sp>
      <p:pic>
        <p:nvPicPr>
          <p:cNvPr id="20" name="Picture 9" descr="Logo&#10;&#10;Description automatically generated">
            <a:extLst>
              <a:ext uri="{FF2B5EF4-FFF2-40B4-BE49-F238E27FC236}">
                <a16:creationId xmlns:a16="http://schemas.microsoft.com/office/drawing/2014/main" id="{074B2A72-C394-456A-0C41-38690A43DF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505598" y="4652594"/>
            <a:ext cx="3493670" cy="135252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F5835D-D14F-0C3D-C021-A5500D4B2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0D65-DCF9-AA4F-B356-43DA0C91BC7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14733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457200"/>
            <a:ext cx="9144000" cy="3596675"/>
          </a:xfrm>
        </p:spPr>
        <p:txBody>
          <a:bodyPr rtlCol="0">
            <a:normAutofit/>
          </a:bodyPr>
          <a:lstStyle/>
          <a:p>
            <a:pPr marL="226695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VHEE Dual-Sca</a:t>
            </a: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ttering Systems</a:t>
            </a:r>
            <a:endParaRPr lang="en-US" sz="3200" dirty="0">
              <a:solidFill>
                <a:schemeClr val="accent5">
                  <a:lumMod val="50000"/>
                </a:schemeClr>
              </a:solidFill>
            </a:endParaRPr>
          </a:p>
          <a:p>
            <a:pPr marL="226695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Beam magnification and flattening for conformal VHEE Radiotherapy  - passive scattering commonly used in other modalities</a:t>
            </a:r>
            <a:endParaRPr lang="en-GB" sz="20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Regained interest due to dose rate independence for FLASH - few studies for VHEE</a:t>
            </a:r>
            <a:endParaRPr lang="en-GB" sz="2000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Calibri" panose="020F0502020204030204"/>
                <a:cs typeface="Calibri" panose="020F0502020204030204"/>
              </a:rPr>
              <a:t>Extensive simulation work on impact of particle production, energy spread and losses on dose</a:t>
            </a: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18</a:t>
            </a:fld>
            <a:endParaRPr lang="en-US" altLang="en-US" dirty="0"/>
          </a:p>
        </p:txBody>
      </p:sp>
      <p:pic>
        <p:nvPicPr>
          <p:cNvPr id="3" name="Picture 2" descr="A blue lines with black text&#10;&#10;Description automatically generated">
            <a:extLst>
              <a:ext uri="{FF2B5EF4-FFF2-40B4-BE49-F238E27FC236}">
                <a16:creationId xmlns:a16="http://schemas.microsoft.com/office/drawing/2014/main" id="{9377F680-A46A-E9D4-1217-BC5E7CCD7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737439"/>
            <a:ext cx="7990702" cy="140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790199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441950"/>
          </a:xfrm>
        </p:spPr>
        <p:txBody>
          <a:bodyPr rtlCol="0">
            <a:normAutofit fontScale="92500" lnSpcReduction="20000"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Update on STELLA  and VHEE</a:t>
            </a:r>
          </a:p>
          <a:p>
            <a:pPr marL="444500" lvl="1" indent="-217488">
              <a:defRPr/>
            </a:pP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STELLA </a:t>
            </a:r>
            <a:r>
              <a:rPr lang="en-GB" sz="2200" dirty="0">
                <a:solidFill>
                  <a:srgbClr val="0070C0"/>
                </a:solidFill>
              </a:rPr>
              <a:t>(Smart Technologies to Extend Lives with a Linear Accelerator)</a:t>
            </a:r>
          </a:p>
          <a:p>
            <a:pPr marL="227012" lvl="1" indent="0">
              <a:buNone/>
              <a:defRPr/>
            </a:pPr>
            <a:endParaRPr lang="en-GB" sz="2200" dirty="0">
              <a:solidFill>
                <a:schemeClr val="accent5">
                  <a:lumMod val="50000"/>
                </a:schemeClr>
              </a:solidFill>
            </a:endParaRPr>
          </a:p>
          <a:p>
            <a:pPr marL="787400" lvl="2" indent="-217488"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global multidisciplinary collaboration with CERN, Oxford, Lancaster, STFC, Europe, USA, Canada, Africa, Balkans, Baltics, Central Asia, Caucasus under the umbrella of ICEC  (International Cancer Expert Corps)</a:t>
            </a:r>
          </a:p>
          <a:p>
            <a:pPr marL="787400" lvl="2" indent="-217488"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1.75M$  funding  from DOE to ICEC , collaboration established between ICEC, CERN, Oxford, Cambridge,  Lancaster  and  African  partners:  kick-off meeting 29-30 May  CERN  </a:t>
            </a:r>
          </a:p>
          <a:p>
            <a:pPr marL="787400" lvl="2" indent="-217488"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Use ML and AI for early fault prediction: MLC fault analysis in  Oxford, Exeter and Abuja</a:t>
            </a:r>
          </a:p>
          <a:p>
            <a:pPr marL="787400" lvl="2" indent="-217488">
              <a:defRPr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Funding  for  Moldova  for a scoping  study for sustainable RT and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Regional  workshop in Tbilisi, Georgia to help with establishing cancer </a:t>
            </a:r>
            <a:r>
              <a:rPr kumimoji="0" lang="en-US" sz="2000" i="0" u="none" strike="noStrike" kern="0" cap="none" spc="0" normalizeH="0" baseline="0" noProof="0" dirty="0" err="1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registrie</a:t>
            </a:r>
            <a:r>
              <a:rPr lang="en-US" sz="2000" kern="0" dirty="0">
                <a:solidFill>
                  <a:schemeClr val="accent1">
                    <a:lumMod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s  and </a:t>
            </a: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training</a:t>
            </a:r>
            <a:endParaRPr lang="en-GB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227012" lvl="1" indent="0">
              <a:buNone/>
              <a:defRPr/>
            </a:pPr>
            <a:endParaRPr lang="en-GB" sz="2600" b="1" dirty="0">
              <a:solidFill>
                <a:schemeClr val="accent6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VHEE FLASH Activities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(</a:t>
            </a:r>
            <a:r>
              <a:rPr lang="en-GB" sz="2000" dirty="0">
                <a:solidFill>
                  <a:schemeClr val="accent1"/>
                </a:solidFill>
              </a:rPr>
              <a:t>Very High Energy Electrons (50-250 MeV)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) </a:t>
            </a:r>
            <a:endParaRPr lang="en-GB" sz="20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912812" lvl="2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CLEAR Collaborations</a:t>
            </a:r>
          </a:p>
          <a:p>
            <a:pPr marL="912812" lvl="2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UHDR Dosimetry and Beam Monitoring</a:t>
            </a:r>
          </a:p>
          <a:p>
            <a:pPr marL="912812" lvl="2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Dose Delivery </a:t>
            </a:r>
          </a:p>
          <a:p>
            <a:pPr marL="912812" lvl="2" indent="-34290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VHEE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</a:rPr>
              <a:t>GaToroid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</a:rPr>
              <a:t> Gantry</a:t>
            </a: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</p:cSld>
  <p:clrMapOvr>
    <a:masterClrMapping/>
  </p:clrMapOvr>
  <p:transition spd="slow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459260"/>
            <a:ext cx="9144000" cy="3729682"/>
          </a:xfrm>
        </p:spPr>
        <p:txBody>
          <a:bodyPr rtlCol="0">
            <a:normAutofit fontScale="70000" lnSpcReduction="20000"/>
          </a:bodyPr>
          <a:lstStyle/>
          <a:p>
            <a:pPr marL="226695" lvl="1" indent="0" algn="ctr">
              <a:buNone/>
              <a:defRPr/>
            </a:pPr>
            <a:r>
              <a:rPr lang="en-GB" sz="4600" b="1" dirty="0">
                <a:solidFill>
                  <a:schemeClr val="accent5">
                    <a:lumMod val="50000"/>
                  </a:schemeClr>
                </a:solidFill>
              </a:rPr>
              <a:t>VHEE Dual-Sca</a:t>
            </a:r>
            <a:r>
              <a:rPr lang="en-GB" sz="4600" b="1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ttering Systems</a:t>
            </a:r>
            <a:endParaRPr lang="en-US" sz="4600" dirty="0">
              <a:solidFill>
                <a:schemeClr val="accent5">
                  <a:lumMod val="50000"/>
                </a:schemeClr>
              </a:solidFill>
            </a:endParaRPr>
          </a:p>
          <a:p>
            <a:pPr marL="226695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444500" lvl="1" indent="-217170">
              <a:defRPr/>
            </a:pPr>
            <a:r>
              <a:rPr lang="en-GB" sz="2900" dirty="0">
                <a:solidFill>
                  <a:schemeClr val="accent5">
                    <a:lumMod val="50000"/>
                  </a:schemeClr>
                </a:solidFill>
                <a:ea typeface="Calibri" panose="020F0502020204030204"/>
                <a:cs typeface="Calibri" panose="020F0502020204030204"/>
              </a:rPr>
              <a:t>Successful experiments demonstrating magnified, flattened dose distributions at CLEAR – publication in </a:t>
            </a:r>
            <a:r>
              <a:rPr lang="en-GB" sz="2900" i="1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Phys. Med. Bio. </a:t>
            </a:r>
            <a:r>
              <a:rPr lang="en-GB" sz="2900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under review</a:t>
            </a:r>
          </a:p>
          <a:p>
            <a:pPr marL="227330" lvl="1" indent="0">
              <a:buNone/>
              <a:defRPr/>
            </a:pPr>
            <a:endParaRPr lang="en-GB" sz="29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r>
              <a:rPr lang="en-GB" sz="2900" b="1" dirty="0">
                <a:solidFill>
                  <a:schemeClr val="accent5">
                    <a:lumMod val="50000"/>
                  </a:schemeClr>
                </a:solidFill>
              </a:rPr>
              <a:t>Permanent </a:t>
            </a:r>
            <a:r>
              <a:rPr lang="en-GB" sz="2900" dirty="0">
                <a:solidFill>
                  <a:schemeClr val="accent5">
                    <a:lumMod val="50000"/>
                  </a:schemeClr>
                </a:solidFill>
              </a:rPr>
              <a:t>in-vacuum CLEAR dual-scattering system developed and installed by operators in beamline</a:t>
            </a:r>
            <a:endParaRPr lang="en-GB" sz="29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9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r>
              <a:rPr lang="en-GB" sz="2900" dirty="0">
                <a:solidFill>
                  <a:schemeClr val="accent5">
                    <a:lumMod val="50000"/>
                  </a:schemeClr>
                </a:solidFill>
                <a:ea typeface="Calibri"/>
                <a:cs typeface="Calibri"/>
              </a:rPr>
              <a:t>System well characterised and operational with collimator to provide up to 1cm uniform beam profile for sample irradiations and conformal VHEE dose studies – </a:t>
            </a:r>
            <a:r>
              <a:rPr lang="en-GB" sz="2900" u="sng" dirty="0">
                <a:solidFill>
                  <a:schemeClr val="accent5">
                    <a:lumMod val="50000"/>
                  </a:schemeClr>
                </a:solidFill>
                <a:ea typeface="Calibri"/>
                <a:cs typeface="Calibri"/>
              </a:rPr>
              <a:t>now used as standard for CLEAR radiobiological studies</a:t>
            </a:r>
          </a:p>
          <a:p>
            <a:pPr marL="227330" lvl="1" indent="0">
              <a:buNone/>
              <a:defRPr/>
            </a:pPr>
            <a:endParaRPr lang="en-GB" sz="2900" dirty="0">
              <a:solidFill>
                <a:schemeClr val="accent5">
                  <a:lumMod val="50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r>
              <a:rPr lang="en-GB" sz="2900" dirty="0">
                <a:solidFill>
                  <a:schemeClr val="accent5">
                    <a:lumMod val="50000"/>
                  </a:schemeClr>
                </a:solidFill>
                <a:ea typeface="Calibri"/>
                <a:cs typeface="Calibri"/>
              </a:rPr>
              <a:t>Further publication on dose characterisation and uniform VHEE beam evolution in preparation</a:t>
            </a: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19</a:t>
            </a:fld>
            <a:endParaRPr lang="en-US" altLang="en-US" dirty="0"/>
          </a:p>
        </p:txBody>
      </p:sp>
      <p:pic>
        <p:nvPicPr>
          <p:cNvPr id="5" name="Picture 4" descr="A graph of a function&#10;&#10;Description automatically generated">
            <a:extLst>
              <a:ext uri="{FF2B5EF4-FFF2-40B4-BE49-F238E27FC236}">
                <a16:creationId xmlns:a16="http://schemas.microsoft.com/office/drawing/2014/main" id="{D78762F4-94AF-A012-8BBD-C463148326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99" y="4876800"/>
            <a:ext cx="5660205" cy="1707930"/>
          </a:xfrm>
          <a:prstGeom prst="rect">
            <a:avLst/>
          </a:prstGeom>
        </p:spPr>
      </p:pic>
      <p:pic>
        <p:nvPicPr>
          <p:cNvPr id="7" name="Picture 6" descr="zoom">
            <a:extLst>
              <a:ext uri="{FF2B5EF4-FFF2-40B4-BE49-F238E27FC236}">
                <a16:creationId xmlns:a16="http://schemas.microsoft.com/office/drawing/2014/main" id="{46C30ED8-C70B-BF71-16A7-93A3F8E69E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159" t="2029" r="14509" b="-290"/>
          <a:stretch/>
        </p:blipFill>
        <p:spPr>
          <a:xfrm>
            <a:off x="5932414" y="4553461"/>
            <a:ext cx="2234636" cy="2129849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DD7701-6B91-D5C8-BDBB-8FA64282EAC9}"/>
              </a:ext>
            </a:extLst>
          </p:cNvPr>
          <p:cNvCxnSpPr/>
          <p:nvPr/>
        </p:nvCxnSpPr>
        <p:spPr>
          <a:xfrm flipV="1">
            <a:off x="6524365" y="4370172"/>
            <a:ext cx="1050735" cy="205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D5253E0-2E4E-A72E-C7FF-DADEFEBF986B}"/>
              </a:ext>
            </a:extLst>
          </p:cNvPr>
          <p:cNvSpPr txBox="1"/>
          <p:nvPr/>
        </p:nvSpPr>
        <p:spPr>
          <a:xfrm>
            <a:off x="6594563" y="4631569"/>
            <a:ext cx="12067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dirty="0">
                <a:solidFill>
                  <a:schemeClr val="bg1"/>
                </a:solidFill>
                <a:latin typeface="Arial"/>
              </a:rPr>
              <a:t>~2mm</a:t>
            </a:r>
            <a:endParaRPr lang="en-GB" sz="1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186824"/>
      </p:ext>
    </p:extLst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3">
            <a:extLst>
              <a:ext uri="{FF2B5EF4-FFF2-40B4-BE49-F238E27FC236}">
                <a16:creationId xmlns:a16="http://schemas.microsoft.com/office/drawing/2014/main" id="{66EBB241-10A7-30B8-9B58-667D02E36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198" y="4261645"/>
            <a:ext cx="1207294" cy="120729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5C761EC-A122-11A8-187E-183605F63EA6}"/>
              </a:ext>
            </a:extLst>
          </p:cNvPr>
          <p:cNvSpPr txBox="1"/>
          <p:nvPr/>
        </p:nvSpPr>
        <p:spPr>
          <a:xfrm>
            <a:off x="914400" y="5562600"/>
            <a:ext cx="1428750" cy="50013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400" b="1" i="1" dirty="0">
                <a:latin typeface="Calibri"/>
                <a:cs typeface="Calibri"/>
              </a:rPr>
              <a:t>Andrea Latina CERN</a:t>
            </a:r>
            <a:endParaRPr lang="en-US" sz="1400" b="1" i="1" dirty="0">
              <a:latin typeface="Calibri"/>
              <a:cs typeface="Calibri"/>
            </a:endParaRPr>
          </a:p>
        </p:txBody>
      </p:sp>
      <p:pic>
        <p:nvPicPr>
          <p:cNvPr id="3" name="Picture 9">
            <a:extLst>
              <a:ext uri="{FF2B5EF4-FFF2-40B4-BE49-F238E27FC236}">
                <a16:creationId xmlns:a16="http://schemas.microsoft.com/office/drawing/2014/main" id="{7DC77A1C-8344-A2C3-033B-E1A6E2A3C9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1430250"/>
            <a:ext cx="1254825" cy="1404000"/>
          </a:xfrm>
          <a:prstGeom prst="rect">
            <a:avLst/>
          </a:prstGeom>
        </p:spPr>
      </p:pic>
      <p:sp>
        <p:nvSpPr>
          <p:cNvPr id="11" name="TextBox 5">
            <a:extLst>
              <a:ext uri="{FF2B5EF4-FFF2-40B4-BE49-F238E27FC236}">
                <a16:creationId xmlns:a16="http://schemas.microsoft.com/office/drawing/2014/main" id="{79F1546C-C672-338B-CEDA-9671F8FC55ED}"/>
              </a:ext>
            </a:extLst>
          </p:cNvPr>
          <p:cNvSpPr txBox="1"/>
          <p:nvPr/>
        </p:nvSpPr>
        <p:spPr>
          <a:xfrm>
            <a:off x="6003757" y="2772976"/>
            <a:ext cx="3140243" cy="5001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algn="ctr"/>
            <a:r>
              <a:rPr lang="en-US" sz="1400" b="1" i="1" dirty="0">
                <a:latin typeface="+mn-lt"/>
              </a:rPr>
              <a:t>Cameron Robertson,</a:t>
            </a:r>
          </a:p>
          <a:p>
            <a:pPr algn="ctr"/>
            <a:r>
              <a:rPr lang="en-US" sz="1400" b="1" i="1" dirty="0">
                <a:latin typeface="+mn-lt"/>
              </a:rPr>
              <a:t>University of Oxford/CERN</a:t>
            </a:r>
          </a:p>
        </p:txBody>
      </p:sp>
      <p:pic>
        <p:nvPicPr>
          <p:cNvPr id="17" name="Picture 12">
            <a:extLst>
              <a:ext uri="{FF2B5EF4-FFF2-40B4-BE49-F238E27FC236}">
                <a16:creationId xmlns:a16="http://schemas.microsoft.com/office/drawing/2014/main" id="{174164D9-804A-C82A-8698-763C44201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4008819"/>
            <a:ext cx="1257300" cy="125015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A913C15-A5FE-1AE5-980B-05D5C8107565}"/>
              </a:ext>
            </a:extLst>
          </p:cNvPr>
          <p:cNvSpPr txBox="1"/>
          <p:nvPr/>
        </p:nvSpPr>
        <p:spPr>
          <a:xfrm>
            <a:off x="6382426" y="5462797"/>
            <a:ext cx="3473710" cy="71558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sz="1400" b="1" i="1" dirty="0">
                <a:latin typeface="Calibri"/>
                <a:cs typeface="Calibri"/>
              </a:rPr>
              <a:t>Alexander </a:t>
            </a:r>
            <a:r>
              <a:rPr lang="en-GB" sz="1400" b="1" i="1" dirty="0" err="1">
                <a:latin typeface="Calibri"/>
                <a:cs typeface="Calibri"/>
              </a:rPr>
              <a:t>Gerbershagen</a:t>
            </a:r>
            <a:r>
              <a:rPr lang="en-GB" sz="1400" b="1" i="1" dirty="0">
                <a:latin typeface="Calibri"/>
                <a:cs typeface="Calibri"/>
              </a:rPr>
              <a:t>, </a:t>
            </a:r>
          </a:p>
          <a:p>
            <a:r>
              <a:rPr lang="en-GB" sz="1400" b="1" i="1" dirty="0">
                <a:latin typeface="Calibri"/>
                <a:cs typeface="Calibri"/>
              </a:rPr>
              <a:t>Groningen  and PARTREC </a:t>
            </a:r>
          </a:p>
          <a:p>
            <a:r>
              <a:rPr lang="en-GB" sz="1400" b="1" i="1" dirty="0">
                <a:latin typeface="Calibri"/>
                <a:cs typeface="Calibri"/>
              </a:rPr>
              <a:t>(Particle Therapy Research </a:t>
            </a:r>
            <a:r>
              <a:rPr lang="en-GB" sz="1400" b="1" i="1" dirty="0" err="1">
                <a:latin typeface="Calibri"/>
                <a:cs typeface="Calibri"/>
              </a:rPr>
              <a:t>Center</a:t>
            </a:r>
            <a:r>
              <a:rPr lang="en-GB" sz="1400" b="1" i="1" dirty="0">
                <a:latin typeface="Calibri"/>
                <a:cs typeface="Calibri"/>
              </a:rPr>
              <a:t>)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F5835D-D14F-0C3D-C021-A5500D4B2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A0D65-DCF9-AA4F-B356-43DA0C91BC7E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 descr="Luca Bottura - ESAS - European Society for Applied Superconductivity">
            <a:extLst>
              <a:ext uri="{FF2B5EF4-FFF2-40B4-BE49-F238E27FC236}">
                <a16:creationId xmlns:a16="http://schemas.microsoft.com/office/drawing/2014/main" id="{8F045B70-1E25-EDD8-9F36-9841752CCB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15263" y="3800443"/>
            <a:ext cx="1435444" cy="1862329"/>
          </a:xfrm>
          <a:prstGeom prst="rect">
            <a:avLst/>
          </a:prstGeom>
        </p:spPr>
      </p:pic>
      <p:pic>
        <p:nvPicPr>
          <p:cNvPr id="6" name="Picture 5" descr="A person wearing glasses and a scarf&#10;&#10;Description automatically generated">
            <a:extLst>
              <a:ext uri="{FF2B5EF4-FFF2-40B4-BE49-F238E27FC236}">
                <a16:creationId xmlns:a16="http://schemas.microsoft.com/office/drawing/2014/main" id="{C8E94F92-34CC-D1D3-EB68-03DAB0CD96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18355" y="1021492"/>
            <a:ext cx="1429261" cy="1859691"/>
          </a:xfrm>
          <a:prstGeom prst="rect">
            <a:avLst/>
          </a:prstGeom>
        </p:spPr>
      </p:pic>
      <p:sp>
        <p:nvSpPr>
          <p:cNvPr id="7" name="TextBox 5">
            <a:extLst>
              <a:ext uri="{FF2B5EF4-FFF2-40B4-BE49-F238E27FC236}">
                <a16:creationId xmlns:a16="http://schemas.microsoft.com/office/drawing/2014/main" id="{1E240AD6-2213-6294-9A22-32AF4496DCF6}"/>
              </a:ext>
            </a:extLst>
          </p:cNvPr>
          <p:cNvSpPr txBox="1"/>
          <p:nvPr/>
        </p:nvSpPr>
        <p:spPr>
          <a:xfrm>
            <a:off x="2863081" y="2927435"/>
            <a:ext cx="3140243" cy="5001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algn="ctr"/>
            <a:r>
              <a:rPr lang="en-US" sz="1400" b="1" i="1" dirty="0">
                <a:latin typeface="+mn-lt"/>
              </a:rPr>
              <a:t>Thomas Fogg,</a:t>
            </a:r>
          </a:p>
          <a:p>
            <a:pPr algn="ctr"/>
            <a:r>
              <a:rPr lang="en-US" sz="1400" b="1" i="1" dirty="0">
                <a:latin typeface="+mn-lt"/>
              </a:rPr>
              <a:t>University of Oxford</a:t>
            </a: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39CD2F61-AD7F-9F07-87AC-3DE6D8E0C199}"/>
              </a:ext>
            </a:extLst>
          </p:cNvPr>
          <p:cNvSpPr txBox="1"/>
          <p:nvPr/>
        </p:nvSpPr>
        <p:spPr>
          <a:xfrm>
            <a:off x="2863081" y="5666516"/>
            <a:ext cx="3140243" cy="5001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algn="ctr"/>
            <a:r>
              <a:rPr lang="en-US" sz="1400" b="1" i="1" dirty="0">
                <a:latin typeface="+mn-lt"/>
              </a:rPr>
              <a:t>Luca </a:t>
            </a:r>
            <a:r>
              <a:rPr lang="en-US" sz="1400" b="1" i="1" dirty="0" err="1">
                <a:latin typeface="+mn-lt"/>
              </a:rPr>
              <a:t>Bottura</a:t>
            </a:r>
            <a:endParaRPr lang="en-US"/>
          </a:p>
          <a:p>
            <a:pPr algn="ctr"/>
            <a:r>
              <a:rPr lang="en-US" sz="1400" b="1" i="1" dirty="0">
                <a:latin typeface="Calibri"/>
              </a:rPr>
              <a:t>CERN</a:t>
            </a:r>
          </a:p>
        </p:txBody>
      </p:sp>
      <p:pic>
        <p:nvPicPr>
          <p:cNvPr id="10" name="Picture 9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5BB9FD5B-D718-DC2E-734C-9549EF5C6B7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4849" y="1127039"/>
            <a:ext cx="1730976" cy="1638301"/>
          </a:xfrm>
          <a:prstGeom prst="rect">
            <a:avLst/>
          </a:prstGeom>
        </p:spPr>
      </p:pic>
      <p:sp>
        <p:nvSpPr>
          <p:cNvPr id="12" name="TextBox 5">
            <a:extLst>
              <a:ext uri="{FF2B5EF4-FFF2-40B4-BE49-F238E27FC236}">
                <a16:creationId xmlns:a16="http://schemas.microsoft.com/office/drawing/2014/main" id="{D8322398-90B8-DE9C-7797-8419CAB90184}"/>
              </a:ext>
            </a:extLst>
          </p:cNvPr>
          <p:cNvSpPr txBox="1"/>
          <p:nvPr/>
        </p:nvSpPr>
        <p:spPr>
          <a:xfrm>
            <a:off x="432" y="2772976"/>
            <a:ext cx="3140243" cy="500137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5pPr>
            <a:lvl6pPr marL="22860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6pPr>
            <a:lvl7pPr marL="27432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7pPr>
            <a:lvl8pPr marL="32004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8pPr>
            <a:lvl9pPr marL="3657600" algn="l" defTabSz="914400" rtl="0" eaLnBrk="1" latinLnBrk="0" hangingPunct="1">
              <a:defRPr kumimoji="1" sz="2800" kern="1200">
                <a:solidFill>
                  <a:schemeClr val="tx1"/>
                </a:solidFill>
                <a:latin typeface="Arial" panose="020B0604020202020204" pitchFamily="34" charset="0"/>
                <a:ea typeface="ヒラギノ角ゴ ProN W3"/>
                <a:cs typeface="ヒラギノ角ゴ ProN W3"/>
              </a:defRPr>
            </a:lvl9pPr>
          </a:lstStyle>
          <a:p>
            <a:pPr algn="ctr"/>
            <a:r>
              <a:rPr lang="en-US" sz="1400" b="1" i="1" dirty="0">
                <a:latin typeface="+mn-lt"/>
              </a:rPr>
              <a:t>Sam Leadley,</a:t>
            </a:r>
          </a:p>
          <a:p>
            <a:pPr algn="ctr"/>
            <a:r>
              <a:rPr lang="en-US" sz="1400" b="1" i="1" dirty="0">
                <a:latin typeface="+mn-lt"/>
              </a:rPr>
              <a:t>University of Oxford</a:t>
            </a:r>
          </a:p>
        </p:txBody>
      </p:sp>
      <p:sp>
        <p:nvSpPr>
          <p:cNvPr id="15" name="Rectangle 3">
            <a:extLst>
              <a:ext uri="{FF2B5EF4-FFF2-40B4-BE49-F238E27FC236}">
                <a16:creationId xmlns:a16="http://schemas.microsoft.com/office/drawing/2014/main" id="{C7B58B12-87E2-6E31-5682-98EF376BC8F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1" y="179172"/>
            <a:ext cx="9144000" cy="622816"/>
          </a:xfrm>
        </p:spPr>
        <p:txBody>
          <a:bodyPr rtlCol="0">
            <a:normAutofit/>
          </a:bodyPr>
          <a:lstStyle/>
          <a:p>
            <a:pPr marL="226695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 VHEE </a:t>
            </a:r>
            <a:r>
              <a:rPr lang="en-GB" sz="3200" b="1" dirty="0" err="1">
                <a:solidFill>
                  <a:schemeClr val="accent5">
                    <a:lumMod val="50000"/>
                  </a:schemeClr>
                </a:solidFill>
              </a:rPr>
              <a:t>GaToroid</a:t>
            </a:r>
            <a:endParaRPr lang="en-US" dirty="0" err="1">
              <a:solidFill>
                <a:schemeClr val="accent5">
                  <a:lumMod val="50000"/>
                </a:schemeClr>
              </a:solidFill>
            </a:endParaRPr>
          </a:p>
          <a:p>
            <a:pPr marL="226695" lvl="1" indent="0" algn="ctr">
              <a:buNone/>
              <a:defRPr/>
            </a:pPr>
            <a:endParaRPr lang="en-GB" sz="3200" b="1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50000"/>
                </a:schemeClr>
              </a:solidFill>
              <a:ea typeface="+mn-lt"/>
              <a:cs typeface="+mn-lt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1455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609992"/>
            <a:ext cx="9144000" cy="3063275"/>
          </a:xfrm>
        </p:spPr>
        <p:txBody>
          <a:bodyPr rtlCol="0">
            <a:normAutofit/>
          </a:bodyPr>
          <a:lstStyle/>
          <a:p>
            <a:pPr marL="226695" lvl="1" indent="0">
              <a:buNone/>
              <a:defRPr/>
            </a:pPr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 Initial Studies and Magnetic Design</a:t>
            </a:r>
            <a:endParaRPr lang="en-GB" sz="3200" b="1" dirty="0">
              <a:solidFill>
                <a:schemeClr val="accent5">
                  <a:lumMod val="50000"/>
                </a:schemeClr>
              </a:solidFill>
              <a:ea typeface="Calibri" panose="020F0502020204030204"/>
              <a:cs typeface="Calibri" panose="020F0502020204030204"/>
            </a:endParaRP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Calibri" panose="020F0502020204030204"/>
                <a:cs typeface="Calibri" panose="020F0502020204030204"/>
              </a:rPr>
              <a:t>Novel concept for static gantry based on toroidal magnets</a:t>
            </a: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Calibri" panose="020F0502020204030204"/>
                <a:cs typeface="Calibri" panose="020F0502020204030204"/>
              </a:rPr>
              <a:t>Optics design and sensitivity analysis carried out for normal conducting VHEE version</a:t>
            </a: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Calibri" panose="020F0502020204030204"/>
                <a:cs typeface="Calibri" panose="020F0502020204030204"/>
              </a:rPr>
              <a:t>System geometry defined and studies on magnet design    </a:t>
            </a:r>
            <a:r>
              <a:rPr lang="en-GB" sz="1600" i="1" dirty="0">
                <a:solidFill>
                  <a:srgbClr val="0070C0"/>
                </a:solidFill>
                <a:effectLst/>
                <a:cs typeface="Calibri" panose="020F0502020204030204" pitchFamily="34" charset="0"/>
              </a:rPr>
              <a:t>Magnetic Design of a Compact </a:t>
            </a:r>
            <a:r>
              <a:rPr lang="en-GB" sz="1600" i="1" dirty="0" err="1">
                <a:solidFill>
                  <a:srgbClr val="0070C0"/>
                </a:solidFill>
                <a:effectLst/>
                <a:cs typeface="Calibri" panose="020F0502020204030204" pitchFamily="34" charset="0"/>
              </a:rPr>
              <a:t>GaToroid</a:t>
            </a:r>
            <a:r>
              <a:rPr lang="en-GB" sz="1600" i="1" dirty="0">
                <a:solidFill>
                  <a:srgbClr val="0070C0"/>
                </a:solidFill>
                <a:effectLst/>
                <a:cs typeface="Calibri" panose="020F0502020204030204" pitchFamily="34" charset="0"/>
              </a:rPr>
              <a:t> for Very High Energy Electron and Pre-clinical Hadron Beams </a:t>
            </a:r>
            <a:r>
              <a:rPr lang="en-GB" sz="1600" dirty="0">
                <a:solidFill>
                  <a:srgbClr val="0070C0"/>
                </a:solidFill>
                <a:ea typeface="Calibri" panose="020F0502020204030204"/>
                <a:cs typeface="Calibri" panose="020F0502020204030204"/>
              </a:rPr>
              <a:t> </a:t>
            </a:r>
            <a:r>
              <a:rPr lang="en-GB" sz="1600" dirty="0" err="1">
                <a:solidFill>
                  <a:srgbClr val="0070C0"/>
                </a:solidFill>
                <a:ea typeface="Calibri"/>
                <a:cs typeface="Calibri"/>
              </a:rPr>
              <a:t>Bottura</a:t>
            </a:r>
            <a:r>
              <a:rPr lang="en-GB" sz="1600" dirty="0">
                <a:solidFill>
                  <a:srgbClr val="0070C0"/>
                </a:solidFill>
                <a:ea typeface="Calibri"/>
                <a:cs typeface="Calibri"/>
              </a:rPr>
              <a:t> et. al </a:t>
            </a:r>
            <a:r>
              <a:rPr lang="en-GB" sz="1600" dirty="0">
                <a:ea typeface="Calibri"/>
                <a:cs typeface="Calibri"/>
              </a:rPr>
              <a:t>in </a:t>
            </a:r>
            <a:r>
              <a:rPr lang="en-GB" sz="1600" i="1" dirty="0">
                <a:ea typeface="+mn-lt"/>
                <a:cs typeface="+mn-lt"/>
              </a:rPr>
              <a:t>IEEE Transactions on Applied Superconductivity</a:t>
            </a:r>
          </a:p>
          <a:p>
            <a:pPr marL="444500" lvl="1" indent="-217170">
              <a:defRPr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Fogg , Oxford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MPhys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 student and </a:t>
            </a:r>
            <a:r>
              <a:rPr lang="en-GB" sz="2000" dirty="0" err="1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Roberstson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ea typeface="+mn-lt"/>
                <a:cs typeface="+mn-lt"/>
              </a:rPr>
              <a:t> have extended this further</a:t>
            </a: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444500" lvl="1" indent="-217170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  <a:p>
            <a:pPr marL="227330" lvl="1" indent="0">
              <a:buNone/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27653" name="Picture 1">
            <a:extLst>
              <a:ext uri="{FF2B5EF4-FFF2-40B4-BE49-F238E27FC236}">
                <a16:creationId xmlns:a16="http://schemas.microsoft.com/office/drawing/2014/main" id="{A0FE7DC7-0AC8-4241-86EC-19FD9F0F92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ADD7701-6B91-D5C8-BDBB-8FA64282EAC9}"/>
              </a:ext>
            </a:extLst>
          </p:cNvPr>
          <p:cNvCxnSpPr/>
          <p:nvPr/>
        </p:nvCxnSpPr>
        <p:spPr>
          <a:xfrm flipV="1">
            <a:off x="6524365" y="4370172"/>
            <a:ext cx="1050735" cy="2059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4D5253E0-2E4E-A72E-C7FF-DADEFEBF986B}"/>
              </a:ext>
            </a:extLst>
          </p:cNvPr>
          <p:cNvSpPr txBox="1"/>
          <p:nvPr/>
        </p:nvSpPr>
        <p:spPr>
          <a:xfrm>
            <a:off x="6612632" y="4010819"/>
            <a:ext cx="120677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GB" sz="1800" dirty="0">
                <a:solidFill>
                  <a:schemeClr val="bg1"/>
                </a:solidFill>
                <a:latin typeface="Arial"/>
              </a:rPr>
              <a:t>~2mm</a:t>
            </a:r>
            <a:endParaRPr lang="en-GB" sz="1800">
              <a:solidFill>
                <a:schemeClr val="bg1"/>
              </a:solidFill>
            </a:endParaRPr>
          </a:p>
        </p:txBody>
      </p:sp>
      <p:pic>
        <p:nvPicPr>
          <p:cNvPr id="3" name="Picture 2" descr="A diagram of a circular object&#10;&#10;Description automatically generated">
            <a:extLst>
              <a:ext uri="{FF2B5EF4-FFF2-40B4-BE49-F238E27FC236}">
                <a16:creationId xmlns:a16="http://schemas.microsoft.com/office/drawing/2014/main" id="{796D63C8-B397-76CA-1D78-BF2F64C0B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0432" y="4136178"/>
            <a:ext cx="3089190" cy="2569422"/>
          </a:xfrm>
          <a:prstGeom prst="rect">
            <a:avLst/>
          </a:prstGeom>
        </p:spPr>
      </p:pic>
      <p:pic>
        <p:nvPicPr>
          <p:cNvPr id="6" name="Picture 5" descr="A blue circle with a black circle&#10;&#10;Description automatically generated">
            <a:extLst>
              <a:ext uri="{FF2B5EF4-FFF2-40B4-BE49-F238E27FC236}">
                <a16:creationId xmlns:a16="http://schemas.microsoft.com/office/drawing/2014/main" id="{38679F5F-F628-DE8A-4016-0618004BB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7314" y="4059193"/>
            <a:ext cx="2693238" cy="2570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2878"/>
      </p:ext>
    </p:extLst>
  </p:cSld>
  <p:clrMapOvr>
    <a:masterClrMapping/>
  </p:clrMapOvr>
  <p:transition spd="slow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3">
            <a:extLst>
              <a:ext uri="{FF2B5EF4-FFF2-40B4-BE49-F238E27FC236}">
                <a16:creationId xmlns:a16="http://schemas.microsoft.com/office/drawing/2014/main" id="{F57A3D67-40B9-F24F-8955-9EDB39421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489075"/>
            <a:ext cx="9144000" cy="4352925"/>
          </a:xfrm>
        </p:spPr>
        <p:txBody>
          <a:bodyPr/>
          <a:lstStyle/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CH" sz="2800" b="1"/>
          </a:p>
          <a:p>
            <a:pPr marL="342900" lvl="1" indent="0" eaLnBrk="1" hangingPunct="1">
              <a:buFont typeface="Arial" panose="020B0604020202020204" pitchFamily="34" charset="0"/>
              <a:buNone/>
            </a:pPr>
            <a:endParaRPr lang="en-GB" altLang="en-CH" sz="2500" b="1"/>
          </a:p>
          <a:p>
            <a:pPr marL="0" indent="0" eaLnBrk="1" hangingPunct="1"/>
            <a:endParaRPr lang="en-GB" altLang="en-CH" sz="2800" b="1"/>
          </a:p>
          <a:p>
            <a:pPr marL="0" indent="0" eaLnBrk="1" hangingPunct="1">
              <a:buFont typeface="Arial" panose="020B0604020202020204" pitchFamily="34" charset="0"/>
              <a:buNone/>
            </a:pPr>
            <a:endParaRPr lang="en-GB" altLang="en-CH" sz="2800" b="1">
              <a:solidFill>
                <a:srgbClr val="FF0000"/>
              </a:solidFill>
            </a:endParaRPr>
          </a:p>
        </p:txBody>
      </p:sp>
      <p:pic>
        <p:nvPicPr>
          <p:cNvPr id="95235" name="Picture 1">
            <a:extLst>
              <a:ext uri="{FF2B5EF4-FFF2-40B4-BE49-F238E27FC236}">
                <a16:creationId xmlns:a16="http://schemas.microsoft.com/office/drawing/2014/main" id="{B3284F3E-634F-D44C-9508-12AD4ECBAE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26"/>
          <a:stretch>
            <a:fillRect/>
          </a:stretch>
        </p:blipFill>
        <p:spPr bwMode="auto">
          <a:xfrm>
            <a:off x="47625" y="6013450"/>
            <a:ext cx="5438775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6" name="Picture 1">
            <a:extLst>
              <a:ext uri="{FF2B5EF4-FFF2-40B4-BE49-F238E27FC236}">
                <a16:creationId xmlns:a16="http://schemas.microsoft.com/office/drawing/2014/main" id="{AB2EAE4C-1600-634A-8276-836AF05247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Title 2">
            <a:extLst>
              <a:ext uri="{FF2B5EF4-FFF2-40B4-BE49-F238E27FC236}">
                <a16:creationId xmlns:a16="http://schemas.microsoft.com/office/drawing/2014/main" id="{AB475E8E-DDBD-E447-A77D-46E53BBF51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52400"/>
            <a:ext cx="8763000" cy="762000"/>
          </a:xfrm>
        </p:spPr>
        <p:txBody>
          <a:bodyPr/>
          <a:lstStyle/>
          <a:p>
            <a:pPr algn="ctr"/>
            <a:r>
              <a:rPr lang="en-US" altLang="en-CH" sz="32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In summary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1CA1962-C020-354E-96D2-EA57C5372621}"/>
              </a:ext>
            </a:extLst>
          </p:cNvPr>
          <p:cNvSpPr txBox="1">
            <a:spLocks/>
          </p:cNvSpPr>
          <p:nvPr/>
        </p:nvSpPr>
        <p:spPr bwMode="auto">
          <a:xfrm>
            <a:off x="76200" y="1016000"/>
            <a:ext cx="9088437" cy="4999037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171450" indent="-171450" algn="l" defTabSz="685800" rtl="0" eaLnBrk="0" fontAlgn="base" hangingPunct="0">
              <a:lnSpc>
                <a:spcPct val="90000"/>
              </a:lnSpc>
              <a:spcBef>
                <a:spcPts val="75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STELLA is progressing …..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Following ART Study:  funding for Moldova and regional workshop in Tbilisi, Georgia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FLASH, lots of interest and progress but much remains to be done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First  series of research publications by  Bateman </a:t>
            </a:r>
            <a:r>
              <a:rPr kumimoji="0" lang="en-US" sz="2000" i="1" dirty="0">
                <a:solidFill>
                  <a:schemeClr val="accent5">
                    <a:lumMod val="50000"/>
                  </a:schemeClr>
                </a:solidFill>
              </a:rPr>
              <a:t>on </a:t>
            </a:r>
            <a:r>
              <a:rPr kumimoji="0" lang="en-US" sz="2000" i="1" dirty="0" err="1">
                <a:solidFill>
                  <a:srgbClr val="0070C0"/>
                </a:solidFill>
              </a:rPr>
              <a:t>Fibre</a:t>
            </a:r>
            <a:r>
              <a:rPr kumimoji="0" lang="en-US" sz="2000" i="1" dirty="0">
                <a:solidFill>
                  <a:srgbClr val="0070C0"/>
                </a:solidFill>
              </a:rPr>
              <a:t> Optic FLASH Monitor </a:t>
            </a: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and Robertson on </a:t>
            </a:r>
            <a:r>
              <a:rPr lang="en-GB" sz="2000" dirty="0">
                <a:solidFill>
                  <a:srgbClr val="0070C0"/>
                </a:solidFill>
              </a:rPr>
              <a:t>VHEE Dual-Sca</a:t>
            </a:r>
            <a:r>
              <a:rPr lang="en-GB" sz="2000" dirty="0">
                <a:solidFill>
                  <a:srgbClr val="0070C0"/>
                </a:solidFill>
                <a:ea typeface="+mn-lt"/>
                <a:cs typeface="+mn-lt"/>
              </a:rPr>
              <a:t>ttering Systems for uniform beam profiles</a:t>
            </a:r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GB" sz="2000" dirty="0">
                <a:ea typeface="+mn-lt"/>
                <a:cs typeface="+mn-lt"/>
              </a:rPr>
              <a:t>Initial studies and magnet  design for VHEE </a:t>
            </a:r>
            <a:r>
              <a:rPr kumimoji="0" lang="en-GB" sz="2000" dirty="0" err="1">
                <a:ea typeface="+mn-lt"/>
                <a:cs typeface="+mn-lt"/>
              </a:rPr>
              <a:t>GaToroid</a:t>
            </a:r>
            <a:r>
              <a:rPr kumimoji="0" lang="en-GB" sz="2000" dirty="0">
                <a:ea typeface="+mn-lt"/>
                <a:cs typeface="+mn-lt"/>
              </a:rPr>
              <a:t> getting ready for future funding</a:t>
            </a:r>
            <a:endParaRPr kumimoji="0" lang="en-US" sz="20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2000" dirty="0">
                <a:solidFill>
                  <a:schemeClr val="accent5">
                    <a:lumMod val="50000"/>
                  </a:schemeClr>
                </a:solidFill>
              </a:rPr>
              <a:t>Seminars, conferences and talks: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VHEE 2023 Conference in Hamburg, July 2023 (M. Dosanjh on </a:t>
            </a:r>
            <a:r>
              <a:rPr kumimoji="0" lang="en-US" sz="1700" dirty="0" err="1">
                <a:solidFill>
                  <a:schemeClr val="accent5">
                    <a:lumMod val="50000"/>
                  </a:schemeClr>
                </a:solidFill>
              </a:rPr>
              <a:t>Organising</a:t>
            </a: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 and Scientific committee)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Posters at IPAC 2023, 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Oral presentations at PPRIG, FRPT 2023 and VHEE’23 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Best poster prize in dosimetry @ VHEE’23 (J. Bateman). 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Proffered paper talk at ESTRO 2024.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800" dirty="0">
                <a:solidFill>
                  <a:schemeClr val="accent5">
                    <a:lumMod val="50000"/>
                  </a:schemeClr>
                </a:solidFill>
              </a:rPr>
              <a:t>From  Particle Physics  Medicine:  CERN’s  70th  Anniversary  event (2024)</a:t>
            </a:r>
          </a:p>
          <a:p>
            <a:pPr lvl="1" fontAlgn="auto">
              <a:spcAft>
                <a:spcPts val="0"/>
              </a:spcAft>
              <a:buFont typeface="Arial"/>
              <a:buChar char="•"/>
              <a:defRPr/>
            </a:pPr>
            <a:r>
              <a:rPr kumimoji="0" lang="en-US" sz="1700" dirty="0" err="1">
                <a:solidFill>
                  <a:schemeClr val="accent5">
                    <a:lumMod val="50000"/>
                  </a:schemeClr>
                </a:solidFill>
              </a:rPr>
              <a:t>HITRIplus</a:t>
            </a:r>
            <a:r>
              <a:rPr kumimoji="0" lang="en-US" sz="1700" dirty="0">
                <a:solidFill>
                  <a:schemeClr val="accent5">
                    <a:lumMod val="50000"/>
                  </a:schemeClr>
                </a:solidFill>
              </a:rPr>
              <a:t>: Global  seminar (2023)</a:t>
            </a:r>
          </a:p>
          <a:p>
            <a:pPr marL="0" indent="0" fontAlgn="auto">
              <a:spcAft>
                <a:spcPts val="0"/>
              </a:spcAft>
              <a:buNone/>
              <a:defRPr/>
            </a:pPr>
            <a:endParaRPr kumimoji="0" lang="en-US" sz="2400" dirty="0"/>
          </a:p>
          <a:p>
            <a:pPr fontAlgn="auto">
              <a:spcAft>
                <a:spcPts val="0"/>
              </a:spcAft>
              <a:buFont typeface="Arial"/>
              <a:buChar char="•"/>
              <a:defRPr/>
            </a:pPr>
            <a:endParaRPr kumimoji="0" lang="en-US" sz="2400" dirty="0">
              <a:solidFill>
                <a:srgbClr val="FF0000"/>
              </a:solidFill>
            </a:endParaRPr>
          </a:p>
          <a:p>
            <a:pPr marL="342900" lvl="1" indent="0" fontAlgn="auto">
              <a:spcAft>
                <a:spcPts val="0"/>
              </a:spcAft>
              <a:buNone/>
              <a:defRPr/>
            </a:pPr>
            <a:endParaRPr kumimoji="0" lang="en-US" sz="2000" dirty="0">
              <a:solidFill>
                <a:srgbClr val="00A111"/>
              </a:solidFill>
            </a:endParaRPr>
          </a:p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kumimoji="0"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390250-2B4B-14B0-228A-A140FC8D6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58000" y="6400800"/>
            <a:ext cx="2057400" cy="365125"/>
          </a:xfrm>
        </p:spPr>
        <p:txBody>
          <a:bodyPr/>
          <a:lstStyle/>
          <a:p>
            <a:fld id="{BABAF3A5-6CBF-46A9-BF1F-D20D2ACDC9EC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27828436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30B67AD-9CA3-F441-B9ED-DE5232EC6411}"/>
              </a:ext>
            </a:extLst>
          </p:cNvPr>
          <p:cNvGrpSpPr>
            <a:grpSpLocks noChangeAspect="1"/>
          </p:cNvGrpSpPr>
          <p:nvPr/>
        </p:nvGrpSpPr>
        <p:grpSpPr>
          <a:xfrm>
            <a:off x="2971800" y="1670400"/>
            <a:ext cx="5877053" cy="3816000"/>
            <a:chOff x="3169920" y="1579880"/>
            <a:chExt cx="4770120" cy="3556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9F461EA-584E-CD4E-9361-A3962E99AF97}"/>
                </a:ext>
              </a:extLst>
            </p:cNvPr>
            <p:cNvSpPr/>
            <p:nvPr/>
          </p:nvSpPr>
          <p:spPr>
            <a:xfrm>
              <a:off x="3535680" y="2499360"/>
              <a:ext cx="1082040" cy="2407920"/>
            </a:xfrm>
            <a:prstGeom prst="rect">
              <a:avLst/>
            </a:prstGeom>
            <a:solidFill>
              <a:srgbClr val="4F81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2000" dirty="0">
                  <a:solidFill>
                    <a:prstClr val="white"/>
                  </a:solidFill>
                  <a:latin typeface="Arial"/>
                  <a:sym typeface="Arial"/>
                </a:rPr>
                <a:t>Pillar I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srgbClr val="4F81BD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New LINAC Prototype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Steinar </a:t>
              </a:r>
              <a:r>
                <a:rPr kumimoji="0" lang="en-US" sz="1200" dirty="0" err="1">
                  <a:solidFill>
                    <a:prstClr val="white"/>
                  </a:solidFill>
                  <a:latin typeface="Arial"/>
                  <a:sym typeface="Arial"/>
                </a:rPr>
                <a:t>Stapnes</a:t>
              </a: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CERN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3FEBFDA-CA1E-8243-87DA-34B5AF1CB487}"/>
                </a:ext>
              </a:extLst>
            </p:cNvPr>
            <p:cNvSpPr/>
            <p:nvPr/>
          </p:nvSpPr>
          <p:spPr>
            <a:xfrm>
              <a:off x="5013960" y="2499360"/>
              <a:ext cx="1082040" cy="2407920"/>
            </a:xfrm>
            <a:prstGeom prst="rect">
              <a:avLst/>
            </a:prstGeom>
            <a:solidFill>
              <a:srgbClr val="4F81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35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2000" dirty="0">
                  <a:solidFill>
                    <a:prstClr val="white"/>
                  </a:solidFill>
                  <a:latin typeface="Arial"/>
                  <a:sym typeface="Arial"/>
                </a:rPr>
                <a:t>Pillar II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35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Software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Integrated Platform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Raj Jena 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Cambridge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FC21261-B902-A740-B906-52846CF6DE1E}"/>
                </a:ext>
              </a:extLst>
            </p:cNvPr>
            <p:cNvSpPr/>
            <p:nvPr/>
          </p:nvSpPr>
          <p:spPr>
            <a:xfrm>
              <a:off x="6492240" y="2499360"/>
              <a:ext cx="1082040" cy="2407920"/>
            </a:xfrm>
            <a:prstGeom prst="rect">
              <a:avLst/>
            </a:prstGeom>
            <a:solidFill>
              <a:srgbClr val="4F81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35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2000" dirty="0">
                  <a:solidFill>
                    <a:prstClr val="white"/>
                  </a:solidFill>
                  <a:latin typeface="Arial"/>
                  <a:sym typeface="Arial"/>
                </a:rPr>
                <a:t>Pillar III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35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Training &amp;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Mentoring</a:t>
              </a: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1200" dirty="0">
                <a:solidFill>
                  <a:prstClr val="white"/>
                </a:solidFill>
                <a:latin typeface="Arial"/>
                <a:sym typeface="Arial"/>
              </a:endParaRPr>
            </a:p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200" dirty="0">
                  <a:solidFill>
                    <a:prstClr val="white"/>
                  </a:solidFill>
                  <a:latin typeface="Arial"/>
                  <a:sym typeface="Arial"/>
                </a:rPr>
                <a:t>ICEC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AF7DA2-3F29-0A4A-AD06-3B886FB2E34A}"/>
                </a:ext>
              </a:extLst>
            </p:cNvPr>
            <p:cNvSpPr/>
            <p:nvPr/>
          </p:nvSpPr>
          <p:spPr>
            <a:xfrm>
              <a:off x="3169920" y="2316480"/>
              <a:ext cx="4770120" cy="10668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675">
                <a:solidFill>
                  <a:prstClr val="white"/>
                </a:solidFill>
                <a:latin typeface="Arial"/>
                <a:sym typeface="Arial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186A2117-8B01-1E49-B93E-E3C865E3ED5B}"/>
                </a:ext>
              </a:extLst>
            </p:cNvPr>
            <p:cNvSpPr/>
            <p:nvPr/>
          </p:nvSpPr>
          <p:spPr>
            <a:xfrm>
              <a:off x="3169920" y="5029200"/>
              <a:ext cx="4770120" cy="106680"/>
            </a:xfrm>
            <a:prstGeom prst="rect">
              <a:avLst/>
            </a:prstGeom>
            <a:solidFill>
              <a:srgbClr val="4F81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kumimoji="0" lang="en-US" sz="675">
                <a:solidFill>
                  <a:prstClr val="white"/>
                </a:solidFill>
                <a:latin typeface="Arial"/>
                <a:sym typeface="Arial"/>
              </a:endParaRPr>
            </a:p>
          </p:txBody>
        </p:sp>
        <p:sp>
          <p:nvSpPr>
            <p:cNvPr id="22" name="Triangle 21">
              <a:extLst>
                <a:ext uri="{FF2B5EF4-FFF2-40B4-BE49-F238E27FC236}">
                  <a16:creationId xmlns:a16="http://schemas.microsoft.com/office/drawing/2014/main" id="{41C55B90-C99C-EB4E-B927-FCC05117FFE3}"/>
                </a:ext>
              </a:extLst>
            </p:cNvPr>
            <p:cNvSpPr/>
            <p:nvPr/>
          </p:nvSpPr>
          <p:spPr>
            <a:xfrm>
              <a:off x="3169920" y="1579880"/>
              <a:ext cx="4770120" cy="599440"/>
            </a:xfrm>
            <a:prstGeom prst="triangle">
              <a:avLst>
                <a:gd name="adj" fmla="val 48585"/>
              </a:avLst>
            </a:prstGeom>
            <a:solidFill>
              <a:srgbClr val="4F81BD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2000" dirty="0">
                  <a:solidFill>
                    <a:prstClr val="white"/>
                  </a:solidFill>
                  <a:latin typeface="Arial"/>
                  <a:sym typeface="Arial"/>
                </a:rPr>
                <a:t>Project STELLA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B11B3B7-E17B-78E5-4013-B02A1ABB6E19}"/>
              </a:ext>
            </a:extLst>
          </p:cNvPr>
          <p:cNvGrpSpPr/>
          <p:nvPr/>
        </p:nvGrpSpPr>
        <p:grpSpPr>
          <a:xfrm>
            <a:off x="228600" y="6032700"/>
            <a:ext cx="8382000" cy="596700"/>
            <a:chOff x="275811" y="5086736"/>
            <a:chExt cx="10607012" cy="7956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EC11D7-F1D0-9FA8-15CE-17DC991E5C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5811" y="5086736"/>
              <a:ext cx="9051766" cy="795600"/>
            </a:xfrm>
            <a:prstGeom prst="rect">
              <a:avLst/>
            </a:prstGeom>
          </p:spPr>
        </p:pic>
        <p:pic>
          <p:nvPicPr>
            <p:cNvPr id="32" name="image7.png">
              <a:extLst>
                <a:ext uri="{FF2B5EF4-FFF2-40B4-BE49-F238E27FC236}">
                  <a16:creationId xmlns:a16="http://schemas.microsoft.com/office/drawing/2014/main" id="{ED6ADFFF-36CE-1933-3395-51C75680AC3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0430" t="2320" r="8752" b="1584"/>
            <a:stretch/>
          </p:blipFill>
          <p:spPr>
            <a:xfrm>
              <a:off x="10306628" y="5184331"/>
              <a:ext cx="576195" cy="6840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8778E3E5-6FCA-B5DF-A2AA-CE1FCC92E9CB}"/>
              </a:ext>
            </a:extLst>
          </p:cNvPr>
          <p:cNvSpPr txBox="1"/>
          <p:nvPr/>
        </p:nvSpPr>
        <p:spPr>
          <a:xfrm>
            <a:off x="76200" y="304800"/>
            <a:ext cx="8991600" cy="1200329"/>
          </a:xfrm>
          <a:prstGeom prst="rect">
            <a:avLst/>
          </a:prstGeom>
          <a:solidFill>
            <a:schemeClr val="accent2"/>
          </a:solidFill>
        </p:spPr>
        <p:txBody>
          <a:bodyPr wrap="square" lIns="137160" rIns="137160" rtlCol="0">
            <a:spAutoFit/>
          </a:bodyPr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kumimoji="0" lang="en-US" sz="24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Project STELLA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: improving access by </a:t>
            </a:r>
            <a:r>
              <a:rPr kumimoji="0" lang="en-US" sz="2400" b="1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examining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all aspects for optimal </a:t>
            </a:r>
            <a:r>
              <a:rPr kumimoji="0" lang="en-US" sz="2400" b="1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delivery of RT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, from </a:t>
            </a:r>
            <a:r>
              <a:rPr kumimoji="0" lang="en-US" sz="24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hardware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to </a:t>
            </a:r>
            <a:r>
              <a:rPr kumimoji="0" lang="en-US" sz="2400" b="1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software</a:t>
            </a:r>
            <a:r>
              <a:rPr kumimoji="0" lang="en-US" sz="2400" kern="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including consideration of </a:t>
            </a:r>
            <a:r>
              <a:rPr kumimoji="0" lang="en-US" sz="2400" b="1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capacity building </a:t>
            </a:r>
            <a:r>
              <a:rPr kumimoji="0" lang="en-US" sz="2400" kern="0" dirty="0">
                <a:solidFill>
                  <a:srgbClr val="ED7D31">
                    <a:lumMod val="20000"/>
                    <a:lumOff val="80000"/>
                  </a:srgbClr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that address the </a:t>
            </a:r>
            <a:r>
              <a:rPr kumimoji="0" lang="en-US" sz="2400" b="1" kern="0" dirty="0">
                <a:solidFill>
                  <a:prstClr val="white"/>
                </a:solidFill>
                <a:latin typeface="Calibri" panose="020F0502020204030204" pitchFamily="34" charset="0"/>
                <a:cs typeface="Calibri" panose="020F0502020204030204" pitchFamily="34" charset="0"/>
                <a:sym typeface="Arial"/>
              </a:rPr>
              <a:t>unique challenges in LMICs</a:t>
            </a:r>
          </a:p>
        </p:txBody>
      </p:sp>
      <p:pic>
        <p:nvPicPr>
          <p:cNvPr id="6" name="Picture 5" descr="A person in a suit and tie&#10;&#10;Description automatically generated">
            <a:extLst>
              <a:ext uri="{FF2B5EF4-FFF2-40B4-BE49-F238E27FC236}">
                <a16:creationId xmlns:a16="http://schemas.microsoft.com/office/drawing/2014/main" id="{154A8C58-E22C-6D2B-7166-49061752B1C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" y="2565400"/>
            <a:ext cx="2556000" cy="227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8B485E-5470-C992-B994-D28F311384EA}"/>
              </a:ext>
            </a:extLst>
          </p:cNvPr>
          <p:cNvSpPr txBox="1"/>
          <p:nvPr/>
        </p:nvSpPr>
        <p:spPr>
          <a:xfrm>
            <a:off x="-28994" y="4987636"/>
            <a:ext cx="31531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C. Norman Coleman 1945-2024)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F326569-9959-12CA-AF89-351109D02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000" y="6019800"/>
            <a:ext cx="79200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30566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TextBox 3"/>
          <p:cNvSpPr txBox="1"/>
          <p:nvPr/>
        </p:nvSpPr>
        <p:spPr>
          <a:xfrm>
            <a:off x="0" y="76200"/>
            <a:ext cx="9144000" cy="2062103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25717" rIns="25717">
            <a:spAutoFit/>
          </a:bodyPr>
          <a:lstStyle>
            <a:lvl1pPr algn="ctr" defTabSz="457200">
              <a:defRPr sz="4000">
                <a:solidFill>
                  <a:srgbClr val="C0504D"/>
                </a:solidFill>
              </a:defRPr>
            </a:lvl1pPr>
          </a:lstStyle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Arial"/>
                <a:sym typeface="Arial"/>
              </a:rPr>
              <a:t>Access to Radiotherapy Technologies Study (ART) 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Arial"/>
                <a:sym typeface="Arial"/>
              </a:rPr>
              <a:t>in Former  Soviet  Union countries lead by ICEC 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rgbClr val="4F81BD"/>
                </a:solidFill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Azerbaijan, Estonia, Georgia, Kazakhstan, Kyrgyzstan, Latvia, Lithuania, Moldova, Tajikistan, Turkmenistan, Ukraine and Uzbekistan</a:t>
            </a:r>
          </a:p>
          <a:p>
            <a:pPr marL="0" marR="0" lvl="0" indent="0" algn="ctr" defTabSz="3429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81FA8DB-38A4-6F54-B59D-7577817FE217}"/>
              </a:ext>
            </a:extLst>
          </p:cNvPr>
          <p:cNvSpPr txBox="1"/>
          <p:nvPr/>
        </p:nvSpPr>
        <p:spPr>
          <a:xfrm>
            <a:off x="76200" y="5499067"/>
            <a:ext cx="8991600" cy="10541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4289" tIns="34289" rIns="34289" bIns="34289" numCol="1" spcCol="38100" rtlCol="0" anchor="t">
            <a:spAutoFit/>
          </a:bodyPr>
          <a:lstStyle/>
          <a:p>
            <a:pPr marL="0" marR="0" lvl="0" indent="0" algn="l" defTabSz="685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kern="0" dirty="0"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We have  received funding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for follow up projects arising from  the ART study</a:t>
            </a:r>
            <a:r>
              <a:rPr kumimoji="0" lang="en-US" sz="2400" kern="0" dirty="0"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in Moldova and  </a:t>
            </a: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workshop in Tbilisi, Georgia</a:t>
            </a:r>
          </a:p>
          <a:p>
            <a:pPr marL="0" marR="0" lvl="0" indent="0" algn="l" defTabSz="685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60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BE26A2-6C3D-A249-DE2C-D417CE76F2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800" y="1945865"/>
            <a:ext cx="4356000" cy="3235735"/>
          </a:xfrm>
          <a:prstGeom prst="rect">
            <a:avLst/>
          </a:prstGeom>
        </p:spPr>
      </p:pic>
      <mc:AlternateContent xmlns:mc="http://schemas.openxmlformats.org/markup-compatibility/2006" xmlns:cx4="http://schemas.microsoft.com/office/drawing/2016/5/10/chartex">
        <mc:Choice Requires="cx4">
          <p:graphicFrame>
            <p:nvGraphicFramePr>
              <p:cNvPr id="8" name="Chart 7">
                <a:extLst>
                  <a:ext uri="{FF2B5EF4-FFF2-40B4-BE49-F238E27FC236}">
                    <a16:creationId xmlns:a16="http://schemas.microsoft.com/office/drawing/2014/main" id="{E1491F9E-8024-15AB-409B-3E1F8C2F02A3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604785214"/>
                  </p:ext>
                </p:extLst>
              </p:nvPr>
            </p:nvGraphicFramePr>
            <p:xfrm>
              <a:off x="4495800" y="1828800"/>
              <a:ext cx="4572000" cy="3352026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8" name="Chart 7">
                <a:extLst>
                  <a:ext uri="{FF2B5EF4-FFF2-40B4-BE49-F238E27FC236}">
                    <a16:creationId xmlns:a16="http://schemas.microsoft.com/office/drawing/2014/main" id="{E1491F9E-8024-15AB-409B-3E1F8C2F02A3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95800" y="1828800"/>
                <a:ext cx="4572000" cy="3352026"/>
              </a:xfrm>
              <a:prstGeom prst="rect">
                <a:avLst/>
              </a:prstGeom>
            </p:spPr>
          </p:pic>
        </mc:Fallback>
      </mc:AlternateContent>
      <p:sp>
        <p:nvSpPr>
          <p:cNvPr id="2" name="TextBox 1">
            <a:extLst>
              <a:ext uri="{FF2B5EF4-FFF2-40B4-BE49-F238E27FC236}">
                <a16:creationId xmlns:a16="http://schemas.microsoft.com/office/drawing/2014/main" id="{2BDA1DCA-F081-597F-CEFE-33474EBA7653}"/>
              </a:ext>
            </a:extLst>
          </p:cNvPr>
          <p:cNvSpPr txBox="1"/>
          <p:nvPr/>
        </p:nvSpPr>
        <p:spPr>
          <a:xfrm>
            <a:off x="8205849" y="6400800"/>
            <a:ext cx="170879" cy="2769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+mn-ea"/>
                <a:cs typeface="Calibri"/>
                <a:sym typeface="Calibri"/>
              </a:rPr>
              <a:t>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03CBBF-68F6-8C70-00FA-5E9E2A2DA64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1" lang="en-CH" sz="563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1" lang="en-CH" sz="56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69986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4" name="CustomShape 2"/>
          <p:cNvSpPr/>
          <p:nvPr/>
        </p:nvSpPr>
        <p:spPr>
          <a:xfrm>
            <a:off x="412666" y="685800"/>
            <a:ext cx="8533208" cy="570101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33750" tIns="16875" rIns="33750" bIns="16875">
            <a:spAutoFit/>
          </a:bodyPr>
          <a:lstStyle/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endParaRPr kumimoji="0" lang="en-US" sz="2025" b="1" kern="0" spc="-1" dirty="0"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r>
              <a:rPr kumimoji="0" lang="en-US" sz="2400" kern="0" spc="-1" dirty="0">
                <a:solidFill>
                  <a:srgbClr val="0070C0"/>
                </a:solidFill>
                <a:cs typeface="Calibri" panose="020F0502020204030204" pitchFamily="34" charset="0"/>
                <a:sym typeface="Arial"/>
              </a:rPr>
              <a:t>Good news is that  we now have 1.75 M $ from DOE-NNSA  to ICEC for STELLA </a:t>
            </a:r>
            <a:r>
              <a:rPr kumimoji="0" lang="en-US" sz="2000" kern="0" spc="-1" dirty="0">
                <a:cs typeface="Calibri" panose="020F0502020204030204" pitchFamily="34" charset="0"/>
                <a:sym typeface="Arial"/>
              </a:rPr>
              <a:t>(Manjit Dosanjh coordinator)</a:t>
            </a:r>
          </a:p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endParaRPr kumimoji="0" lang="en-US" sz="2400" kern="0" spc="-1" dirty="0">
              <a:cs typeface="Calibri" panose="020F0502020204030204" pitchFamily="34" charset="0"/>
              <a:sym typeface="Arial"/>
            </a:endParaRPr>
          </a:p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r>
              <a:rPr kumimoji="0" lang="en-US" sz="2200" b="1" kern="0" spc="-1" dirty="0">
                <a:cs typeface="Calibri" panose="020F0502020204030204" pitchFamily="34" charset="0"/>
                <a:sym typeface="Arial"/>
              </a:rPr>
              <a:t>Define the overall desired RTT system from hardware  to software and training</a:t>
            </a:r>
            <a:endParaRPr kumimoji="0" lang="en-US" sz="2200" b="1" kern="0" spc="-1" dirty="0">
              <a:solidFill>
                <a:srgbClr val="0070C0"/>
              </a:solidFill>
              <a:cs typeface="Calibri" panose="020F0502020204030204" pitchFamily="34" charset="0"/>
              <a:sym typeface="Arial"/>
            </a:endParaRPr>
          </a:p>
          <a:p>
            <a:pPr marL="343170" indent="-34290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buFont typeface="Arial" panose="020B0604020202020204" pitchFamily="34" charset="0"/>
              <a:buChar char="•"/>
              <a:tabLst>
                <a:tab pos="0" algn="l"/>
              </a:tabLst>
            </a:pPr>
            <a:r>
              <a:rPr kumimoji="0" lang="en-US" sz="2000" b="1" kern="0" spc="-1" dirty="0">
                <a:cs typeface="Calibri" panose="020F0502020204030204" pitchFamily="34" charset="0"/>
                <a:sym typeface="Arial"/>
              </a:rPr>
              <a:t>Steinar </a:t>
            </a:r>
            <a:r>
              <a:rPr kumimoji="0" lang="en-US" sz="2000" b="1" kern="0" spc="-1" dirty="0" err="1">
                <a:cs typeface="Calibri" panose="020F0502020204030204" pitchFamily="34" charset="0"/>
                <a:sym typeface="Arial"/>
              </a:rPr>
              <a:t>Stapnes</a:t>
            </a:r>
            <a:r>
              <a:rPr kumimoji="0" lang="en-US" sz="2000" b="1" kern="0" spc="-1" dirty="0">
                <a:cs typeface="Calibri" panose="020F0502020204030204" pitchFamily="34" charset="0"/>
                <a:sym typeface="Arial"/>
              </a:rPr>
              <a:t> </a:t>
            </a:r>
            <a:r>
              <a:rPr kumimoji="0" lang="en-US" sz="2000" kern="0" spc="-1" dirty="0">
                <a:cs typeface="Calibri" panose="020F0502020204030204" pitchFamily="34" charset="0"/>
                <a:sym typeface="Arial"/>
              </a:rPr>
              <a:t>from CERN is taking the  accelerator  Pillar 1 lead, </a:t>
            </a:r>
            <a:r>
              <a:rPr kumimoji="0" lang="en-US" sz="2000" b="1" kern="0" spc="-1" dirty="0">
                <a:cs typeface="Calibri" panose="020F0502020204030204" pitchFamily="34" charset="0"/>
                <a:sym typeface="Arial"/>
              </a:rPr>
              <a:t>Raj Jena </a:t>
            </a:r>
            <a:r>
              <a:rPr kumimoji="0" lang="en-US" sz="2000" kern="0" spc="-1" dirty="0">
                <a:cs typeface="Calibri" panose="020F0502020204030204" pitchFamily="34" charset="0"/>
                <a:sym typeface="Arial"/>
              </a:rPr>
              <a:t>from Cambridge for Pillar 2 and </a:t>
            </a:r>
            <a:r>
              <a:rPr kumimoji="0" lang="en-US" sz="2000" b="1" kern="0" spc="-1" dirty="0">
                <a:cs typeface="Calibri" panose="020F0502020204030204" pitchFamily="34" charset="0"/>
                <a:sym typeface="Arial"/>
              </a:rPr>
              <a:t>ICEC </a:t>
            </a:r>
            <a:r>
              <a:rPr kumimoji="0" lang="en-US" sz="2000" kern="0" spc="-1" dirty="0">
                <a:cs typeface="Calibri" panose="020F0502020204030204" pitchFamily="34" charset="0"/>
                <a:sym typeface="Arial"/>
              </a:rPr>
              <a:t>for Pillar 3 for mentoring, collaborators    from Africa, UK, USA. Kick-off meeting at CERN, 29-30 May, 18 months.</a:t>
            </a:r>
          </a:p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r>
              <a:rPr kumimoji="0" lang="en-US" sz="2400" kern="0" spc="-1" dirty="0">
                <a:solidFill>
                  <a:srgbClr val="0070C0"/>
                </a:solidFill>
                <a:cs typeface="Calibri" panose="020F0502020204030204" pitchFamily="34" charset="0"/>
                <a:sym typeface="Arial"/>
              </a:rPr>
              <a:t>Provide written reports  and develop  strategy for the  next steps beyond the current funding…….</a:t>
            </a:r>
          </a:p>
          <a:p>
            <a:pPr marL="270" defTabSz="685800" eaLnBrk="1" fontAlgn="auto" hangingPunct="1">
              <a:spcBef>
                <a:spcPts val="0"/>
              </a:spcBef>
              <a:spcAft>
                <a:spcPts val="0"/>
              </a:spcAft>
              <a:buClr>
                <a:srgbClr val="0C377B"/>
              </a:buClr>
              <a:tabLst>
                <a:tab pos="0" algn="l"/>
              </a:tabLst>
            </a:pPr>
            <a:endParaRPr kumimoji="0" lang="en-US" sz="2400" kern="0" spc="-1" dirty="0">
              <a:cs typeface="Calibri" panose="020F0502020204030204" pitchFamily="34" charset="0"/>
              <a:sym typeface="Arial"/>
            </a:endParaRPr>
          </a:p>
          <a:p>
            <a:pPr marL="0" marR="0" lvl="0" indent="0" algn="l" defTabSz="685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kern="0" dirty="0"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We have also received funding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 for follow up projects from  the ART study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ea typeface="Times New Roman" panose="02020603050405020304" pitchFamily="18" charset="0"/>
              <a:cs typeface="Times New Roman" panose="02020603050405020304" pitchFamily="18" charset="0"/>
              <a:sym typeface="Arial"/>
            </a:endParaRPr>
          </a:p>
          <a:p>
            <a:pPr marL="342900" marR="0" lvl="0" indent="-342900" algn="l" defTabSz="6858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o-RO" sz="2000" dirty="0" err="1"/>
              <a:t>Chişinău</a:t>
            </a:r>
            <a:r>
              <a:rPr lang="ro-RO" sz="2000" dirty="0"/>
              <a:t>, Moldova, </a:t>
            </a:r>
            <a:r>
              <a:rPr lang="en-US" sz="2000" dirty="0">
                <a:effectLst/>
                <a:ea typeface="MS Mincho" panose="02020609040205080304" pitchFamily="49" charset="-128"/>
              </a:rPr>
              <a:t>PHOI (Public Hospital Oncology Institute)  scoping  study   of how  to </a:t>
            </a:r>
            <a:r>
              <a:rPr lang="en-US" sz="2000" dirty="0">
                <a:effectLst/>
                <a:ea typeface="Calibri" panose="020F0502020204030204" pitchFamily="34" charset="0"/>
              </a:rPr>
              <a:t>support the sustainable adoption of the new Varian </a:t>
            </a:r>
            <a:r>
              <a:rPr lang="en-US" sz="2000" dirty="0" err="1">
                <a:effectLst/>
                <a:ea typeface="Calibri" panose="020F0502020204030204" pitchFamily="34" charset="0"/>
              </a:rPr>
              <a:t>Linac</a:t>
            </a:r>
            <a:r>
              <a:rPr lang="en-US" sz="2000" dirty="0">
                <a:effectLst/>
                <a:ea typeface="Calibri" panose="020F0502020204030204" pitchFamily="34" charset="0"/>
              </a:rPr>
              <a:t> being provided via  IAEA.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sz="2000" i="0" u="none" strike="noStrike" kern="0" cap="none" spc="0" normalizeH="0" baseline="0" noProof="0" dirty="0">
                <a:ln>
                  <a:noFill/>
                </a:ln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Regional  workshop in Tbilisi, Georgia  </a:t>
            </a:r>
            <a:r>
              <a:rPr kumimoji="0" lang="en-US" sz="2000" kern="0" dirty="0">
                <a:ea typeface="Times New Roman" panose="02020603050405020304" pitchFamily="18" charset="0"/>
                <a:cs typeface="Times New Roman" panose="02020603050405020304" pitchFamily="18" charset="0"/>
                <a:sym typeface="Arial"/>
              </a:rPr>
              <a:t>at the beginning of  September 2024</a:t>
            </a:r>
            <a:endParaRPr kumimoji="0" lang="en-US" sz="2400" kern="0" spc="-1" dirty="0">
              <a:cs typeface="Calibri" panose="020F0502020204030204" pitchFamily="34" charset="0"/>
              <a:sym typeface="Arial"/>
            </a:endParaRPr>
          </a:p>
        </p:txBody>
      </p:sp>
      <p:pic>
        <p:nvPicPr>
          <p:cNvPr id="3" name="Picture 1">
            <a:extLst>
              <a:ext uri="{FF2B5EF4-FFF2-40B4-BE49-F238E27FC236}">
                <a16:creationId xmlns:a16="http://schemas.microsoft.com/office/drawing/2014/main" id="{1DACE1B1-76F8-961E-3227-12500ACF2E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832"/>
          <a:stretch>
            <a:fillRect/>
          </a:stretch>
        </p:blipFill>
        <p:spPr bwMode="auto">
          <a:xfrm>
            <a:off x="7704000" y="0"/>
            <a:ext cx="1440000" cy="6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F05772-FCD0-3DA0-970D-3ED45FB74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44F2-E03E-A64A-9940-6862D1A63882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398FD4E-AF8D-5BF8-EC18-1CD34B56D846}"/>
              </a:ext>
            </a:extLst>
          </p:cNvPr>
          <p:cNvSpPr txBox="1"/>
          <p:nvPr/>
        </p:nvSpPr>
        <p:spPr>
          <a:xfrm>
            <a:off x="2514600" y="303588"/>
            <a:ext cx="4577786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30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STELLA – Current Status</a:t>
            </a:r>
            <a:endParaRPr lang="en-GB" sz="3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000"/>
    </mc:Choice>
    <mc:Fallback xmlns:p15="http://schemas.microsoft.com/office/powerpoint/2012/main" xmlns="">
      <p:transition spd="slow" advTm="69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C902C-E79E-5D98-DF36-CB67E70CC4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6200"/>
            <a:ext cx="78867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Early fault detection in the STELLA RT LINAC</a:t>
            </a:r>
            <a:b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GB" sz="3200" dirty="0">
                <a:solidFill>
                  <a:schemeClr val="accent5">
                    <a:lumMod val="50000"/>
                  </a:schemeClr>
                </a:solidFill>
              </a:rPr>
              <a:t>(collaboration with Cambridge,  CERN and Oxford)</a:t>
            </a:r>
            <a:endParaRPr lang="en-GB" sz="32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7" name="Picture 6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0BC76F47-149C-3B3C-341D-8E9D56B316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85" y="1980265"/>
            <a:ext cx="1617938" cy="215725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D7E087-5AE2-BDA1-FE1B-5CCA682C437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GB" smtClean="0"/>
              <a:t>5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8649D3C-7C6C-FAF0-E994-959CDBC39ED3}"/>
              </a:ext>
            </a:extLst>
          </p:cNvPr>
          <p:cNvSpPr txBox="1"/>
          <p:nvPr/>
        </p:nvSpPr>
        <p:spPr>
          <a:xfrm>
            <a:off x="76200" y="1600200"/>
            <a:ext cx="563528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Existing machines are highly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susceptible to breakdowns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Non-optimal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infrastructure  conditions</a:t>
            </a:r>
          </a:p>
          <a:p>
            <a:pPr marL="342900" lvl="1"/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(heat, humidity fluctuations, power brownouts)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Lack of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qualified maintenance personnel</a:t>
            </a:r>
          </a:p>
          <a:p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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Long downtimes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while the RT machines are fixed, lack of spare parts</a:t>
            </a:r>
            <a:endParaRPr lang="en-GB" sz="20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Early fault detection allows for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reductions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in LINAC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downtime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Increased patient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access &amp; throughput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More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consistent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 treatment over extended time periods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Timely 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</a:rPr>
              <a:t>maintenance</a:t>
            </a:r>
          </a:p>
          <a:p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 Use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AI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 and </a:t>
            </a: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machine learning </a:t>
            </a:r>
            <a:r>
              <a:rPr lang="en-GB" sz="2000" dirty="0">
                <a:solidFill>
                  <a:schemeClr val="accent5">
                    <a:lumMod val="50000"/>
                  </a:schemeClr>
                </a:solidFill>
                <a:latin typeface="+mn-lt"/>
                <a:sym typeface="Wingdings" panose="05000000000000000000" pitchFamily="2" charset="2"/>
              </a:rPr>
              <a:t>to reduce  LINAC faults, allowing for more efficient repair, more uptime</a:t>
            </a:r>
            <a:endParaRPr lang="en-GB" sz="2000" dirty="0">
              <a:solidFill>
                <a:schemeClr val="accent5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" name="CustomShape 15">
            <a:extLst>
              <a:ext uri="{FF2B5EF4-FFF2-40B4-BE49-F238E27FC236}">
                <a16:creationId xmlns:a16="http://schemas.microsoft.com/office/drawing/2014/main" id="{EF4F773D-B7E7-642A-AC32-1CA2687B5218}"/>
              </a:ext>
            </a:extLst>
          </p:cNvPr>
          <p:cNvSpPr/>
          <p:nvPr/>
        </p:nvSpPr>
        <p:spPr>
          <a:xfrm>
            <a:off x="6677847" y="4183348"/>
            <a:ext cx="173844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S.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Leadley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JAI Oxford 1st year DPhil</a:t>
            </a:r>
            <a:endParaRPr lang="en-GB" sz="1400" b="0" strike="noStrike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2612027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533400"/>
            <a:ext cx="9144000" cy="5441950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Failure and Downtime of </a:t>
            </a:r>
            <a:r>
              <a:rPr lang="en-GB" sz="3200" b="1" dirty="0" err="1">
                <a:solidFill>
                  <a:schemeClr val="accent5">
                    <a:lumMod val="75000"/>
                  </a:schemeClr>
                </a:solidFill>
              </a:rPr>
              <a:t>Linacs</a:t>
            </a:r>
            <a:r>
              <a:rPr lang="en-GB" sz="3200" b="1" dirty="0">
                <a:solidFill>
                  <a:schemeClr val="accent5">
                    <a:lumMod val="75000"/>
                  </a:schemeClr>
                </a:solidFill>
              </a:rPr>
              <a:t> linked  to MLCs: a comparative study between Oxford, Exeter &amp; Abuja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Processed and analysed </a:t>
            </a:r>
            <a:r>
              <a:rPr lang="en-GB" sz="2000" dirty="0" err="1">
                <a:solidFill>
                  <a:schemeClr val="accent5">
                    <a:lumMod val="75000"/>
                  </a:schemeClr>
                </a:solidFill>
              </a:rPr>
              <a:t>linac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fault logbook data from Oxford, Exeter and Abuja hospitals.</a:t>
            </a:r>
          </a:p>
          <a:p>
            <a:pPr marL="444500" lvl="1" indent="-217488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Investigation to aid and inform the next steps of the STELLA project on how well faults can be predicted and whether simplifying MLC design can reduce </a:t>
            </a:r>
            <a:r>
              <a:rPr lang="en-GB" sz="2000" dirty="0" err="1">
                <a:solidFill>
                  <a:schemeClr val="accent5">
                    <a:lumMod val="75000"/>
                  </a:schemeClr>
                </a:solidFill>
              </a:rPr>
              <a:t>Linac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downtime.</a:t>
            </a: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281FB54-3DFB-4C53-373A-E172B18965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31" t="8426" r="23290" b="53366"/>
          <a:stretch/>
        </p:blipFill>
        <p:spPr>
          <a:xfrm>
            <a:off x="4000706" y="4135200"/>
            <a:ext cx="1386420" cy="1656000"/>
          </a:xfrm>
          <a:prstGeom prst="rect">
            <a:avLst/>
          </a:prstGeom>
        </p:spPr>
      </p:pic>
      <p:sp>
        <p:nvSpPr>
          <p:cNvPr id="5" name="CustomShape 15">
            <a:extLst>
              <a:ext uri="{FF2B5EF4-FFF2-40B4-BE49-F238E27FC236}">
                <a16:creationId xmlns:a16="http://schemas.microsoft.com/office/drawing/2014/main" id="{5DD2A82A-DDD4-A3FE-BAD8-5EAA2072CC41}"/>
              </a:ext>
            </a:extLst>
          </p:cNvPr>
          <p:cNvSpPr/>
          <p:nvPr/>
        </p:nvSpPr>
        <p:spPr>
          <a:xfrm>
            <a:off x="1828800" y="5961460"/>
            <a:ext cx="173844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D. Pugh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Oxford 4</a:t>
            </a:r>
            <a:r>
              <a:rPr lang="en-GB" sz="1400" i="1" spc="-1" baseline="30000" dirty="0">
                <a:solidFill>
                  <a:srgbClr val="000000"/>
                </a:solidFill>
                <a:latin typeface="Calibri"/>
              </a:rPr>
              <a:t>th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year </a:t>
            </a:r>
            <a:r>
              <a:rPr lang="en-GB" sz="1400" i="1" spc="-1" dirty="0" err="1">
                <a:solidFill>
                  <a:srgbClr val="000000"/>
                </a:solidFill>
                <a:latin typeface="Calibri"/>
              </a:rPr>
              <a:t>MPhys</a:t>
            </a:r>
            <a:endParaRPr lang="en-GB" sz="1400" b="0" strike="noStrike" spc="-1" dirty="0">
              <a:latin typeface="Arial"/>
            </a:endParaRPr>
          </a:p>
        </p:txBody>
      </p:sp>
      <p:sp>
        <p:nvSpPr>
          <p:cNvPr id="6" name="CustomShape 15">
            <a:extLst>
              <a:ext uri="{FF2B5EF4-FFF2-40B4-BE49-F238E27FC236}">
                <a16:creationId xmlns:a16="http://schemas.microsoft.com/office/drawing/2014/main" id="{E37F27F1-E170-862E-5551-03945853A900}"/>
              </a:ext>
            </a:extLst>
          </p:cNvPr>
          <p:cNvSpPr/>
          <p:nvPr/>
        </p:nvSpPr>
        <p:spPr>
          <a:xfrm>
            <a:off x="5881560" y="5954971"/>
            <a:ext cx="1738440" cy="52176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L. Wroe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CERN Fellow</a:t>
            </a:r>
            <a:endParaRPr lang="en-GB" sz="1400" b="0" strike="noStrike" spc="-1" dirty="0">
              <a:latin typeface="Arial"/>
            </a:endParaRPr>
          </a:p>
        </p:txBody>
      </p:sp>
      <p:sp>
        <p:nvSpPr>
          <p:cNvPr id="7" name="CustomShape 15">
            <a:extLst>
              <a:ext uri="{FF2B5EF4-FFF2-40B4-BE49-F238E27FC236}">
                <a16:creationId xmlns:a16="http://schemas.microsoft.com/office/drawing/2014/main" id="{E06C99E8-A138-1857-332B-596D4DDA8E43}"/>
              </a:ext>
            </a:extLst>
          </p:cNvPr>
          <p:cNvSpPr/>
          <p:nvPr/>
        </p:nvSpPr>
        <p:spPr>
          <a:xfrm>
            <a:off x="3810000" y="5867400"/>
            <a:ext cx="1738440" cy="7372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J. Bateman</a:t>
            </a:r>
            <a:endParaRPr lang="en-GB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JAI Oxford 4</a:t>
            </a:r>
            <a:r>
              <a:rPr lang="en-GB" sz="1400" i="1" spc="-1" baseline="30000" dirty="0">
                <a:solidFill>
                  <a:srgbClr val="000000"/>
                </a:solidFill>
                <a:latin typeface="Calibri"/>
              </a:rPr>
              <a:t>th</a:t>
            </a:r>
            <a:r>
              <a:rPr lang="en-GB" sz="1400" i="1" spc="-1" dirty="0">
                <a:solidFill>
                  <a:srgbClr val="000000"/>
                </a:solidFill>
                <a:latin typeface="Calibri"/>
              </a:rPr>
              <a:t> year DPhil</a:t>
            </a:r>
            <a:endParaRPr lang="en-GB" sz="1400" b="0" strike="noStrike" spc="-1" dirty="0">
              <a:latin typeface="Arial"/>
            </a:endParaRPr>
          </a:p>
        </p:txBody>
      </p:sp>
      <p:pic>
        <p:nvPicPr>
          <p:cNvPr id="1026" name="Picture 2" descr="2 &quot;Laurence Wroe&quot; profiles | LinkedIn">
            <a:extLst>
              <a:ext uri="{FF2B5EF4-FFF2-40B4-BE49-F238E27FC236}">
                <a16:creationId xmlns:a16="http://schemas.microsoft.com/office/drawing/2014/main" id="{0E1CA616-B8C8-7A07-E736-F53F8EAE123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01" t="14000" r="13999"/>
          <a:stretch/>
        </p:blipFill>
        <p:spPr bwMode="auto">
          <a:xfrm>
            <a:off x="6013913" y="4114800"/>
            <a:ext cx="1386420" cy="16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2">
            <a:extLst>
              <a:ext uri="{FF2B5EF4-FFF2-40B4-BE49-F238E27FC236}">
                <a16:creationId xmlns:a16="http://schemas.microsoft.com/office/drawing/2014/main" id="{DDC279E6-02A7-4048-85A2-C112889D91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4E8BC3B-EDFF-5EA8-51B8-383EBF12F82D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23" t="15659" r="18346" b="31237"/>
          <a:stretch/>
        </p:blipFill>
        <p:spPr>
          <a:xfrm>
            <a:off x="2057400" y="4191000"/>
            <a:ext cx="1272326" cy="16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0228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3">
            <a:extLst>
              <a:ext uri="{FF2B5EF4-FFF2-40B4-BE49-F238E27FC236}">
                <a16:creationId xmlns:a16="http://schemas.microsoft.com/office/drawing/2014/main" id="{AB0441C5-B561-DE45-8EFC-8CEFFAB5EDD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228600"/>
            <a:ext cx="9144000" cy="5859786"/>
          </a:xfrm>
        </p:spPr>
        <p:txBody>
          <a:bodyPr rtlCol="0">
            <a:normAutofit/>
          </a:bodyPr>
          <a:lstStyle/>
          <a:p>
            <a:pPr marL="227012" lvl="1" indent="0" algn="ctr">
              <a:buNone/>
              <a:defRPr/>
            </a:pPr>
            <a:r>
              <a:rPr lang="en-GB" sz="3200" dirty="0">
                <a:solidFill>
                  <a:schemeClr val="accent5">
                    <a:lumMod val="75000"/>
                  </a:schemeClr>
                </a:solidFill>
              </a:rPr>
              <a:t>Failure and Downtime of </a:t>
            </a:r>
            <a:r>
              <a:rPr lang="en-GB" sz="3200" dirty="0" err="1">
                <a:solidFill>
                  <a:schemeClr val="accent5">
                    <a:lumMod val="75000"/>
                  </a:schemeClr>
                </a:solidFill>
              </a:rPr>
              <a:t>Linacs</a:t>
            </a:r>
            <a:r>
              <a:rPr lang="en-GB" sz="3200" dirty="0">
                <a:solidFill>
                  <a:schemeClr val="accent5">
                    <a:lumMod val="75000"/>
                  </a:schemeClr>
                </a:solidFill>
              </a:rPr>
              <a:t> and MLCs: a comparative study between Oxford, Exeter &amp; Abuja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684212" lvl="1" indent="-457200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Analysis shows higher frequency of severe MLC faults in Abuja AND more </a:t>
            </a:r>
            <a:r>
              <a:rPr lang="en-GB" sz="2000" dirty="0" err="1">
                <a:solidFill>
                  <a:schemeClr val="accent5">
                    <a:lumMod val="75000"/>
                  </a:schemeClr>
                </a:solidFill>
              </a:rPr>
              <a:t>Linac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downtime per fault.</a:t>
            </a:r>
          </a:p>
          <a:p>
            <a:pPr marL="684212" lvl="1" indent="-457200">
              <a:defRPr/>
            </a:pP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Study provided valuable insight on level of fault reporting required for </a:t>
            </a:r>
            <a:r>
              <a:rPr lang="en-GB" sz="2000" dirty="0" err="1">
                <a:solidFill>
                  <a:schemeClr val="accent5">
                    <a:lumMod val="75000"/>
                  </a:schemeClr>
                </a:solidFill>
              </a:rPr>
              <a:t>Linac</a:t>
            </a:r>
            <a:r>
              <a:rPr lang="en-GB" sz="2000" dirty="0">
                <a:solidFill>
                  <a:schemeClr val="accent5">
                    <a:lumMod val="75000"/>
                  </a:schemeClr>
                </a:solidFill>
              </a:rPr>
              <a:t> fault prediction.</a:t>
            </a:r>
          </a:p>
          <a:p>
            <a:pPr marL="227012" lvl="1" indent="0" algn="ctr">
              <a:buNone/>
              <a:defRPr/>
            </a:pPr>
            <a:endParaRPr lang="en-GB" sz="3200" b="1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  <a:p>
            <a:pPr marL="444500" lvl="1" indent="-217488">
              <a:defRPr/>
            </a:pPr>
            <a:endParaRPr lang="en-GB" sz="20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D92106-2857-DAA7-F6C2-26C4D83AC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BAF3A5-6CBF-46A9-BF1F-D20D2ACDC9EC}" type="slidenum">
              <a:rPr lang="en-US" altLang="en-US" smtClean="0"/>
              <a:pPr/>
              <a:t>7</a:t>
            </a:fld>
            <a:endParaRPr lang="en-US" alt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EE0BB20-13C7-1B88-B34C-B13B90696890}"/>
              </a:ext>
            </a:extLst>
          </p:cNvPr>
          <p:cNvGrpSpPr>
            <a:grpSpLocks noChangeAspect="1"/>
          </p:cNvGrpSpPr>
          <p:nvPr/>
        </p:nvGrpSpPr>
        <p:grpSpPr>
          <a:xfrm>
            <a:off x="2062049" y="3160808"/>
            <a:ext cx="4872151" cy="3312000"/>
            <a:chOff x="203829" y="3160808"/>
            <a:chExt cx="4670910" cy="31752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47DA7B1-9C80-F882-AC5E-891C35BED23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3829" y="3160808"/>
              <a:ext cx="4065434" cy="31752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66B69D8-76D6-EFEC-9B66-494D24CA76A6}"/>
                </a:ext>
              </a:extLst>
            </p:cNvPr>
            <p:cNvSpPr txBox="1"/>
            <p:nvPr/>
          </p:nvSpPr>
          <p:spPr>
            <a:xfrm>
              <a:off x="1400852" y="4807312"/>
              <a:ext cx="14416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chemeClr val="accent5">
                      <a:lumMod val="75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Oxford</a:t>
              </a:r>
              <a:endParaRPr lang="en-GB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3711851-B3B3-2A81-D7A1-E2AC2FDF93D7}"/>
                </a:ext>
              </a:extLst>
            </p:cNvPr>
            <p:cNvSpPr txBox="1"/>
            <p:nvPr/>
          </p:nvSpPr>
          <p:spPr>
            <a:xfrm>
              <a:off x="3130351" y="4475465"/>
              <a:ext cx="14416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00B05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Abuja</a:t>
              </a:r>
              <a:endParaRPr lang="en-GB" dirty="0">
                <a:solidFill>
                  <a:srgbClr val="00B05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B2A2C93-B36A-3542-4082-EAB6029C9835}"/>
                </a:ext>
              </a:extLst>
            </p:cNvPr>
            <p:cNvSpPr txBox="1"/>
            <p:nvPr/>
          </p:nvSpPr>
          <p:spPr>
            <a:xfrm>
              <a:off x="3433090" y="5112648"/>
              <a:ext cx="144164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C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Exeter</a:t>
              </a:r>
              <a:endParaRPr lang="en-GB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93760565"/>
      </p:ext>
    </p:extLst>
  </p:cSld>
  <p:clrMapOvr>
    <a:masterClrMapping/>
  </p:clrMapOvr>
  <p:transition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09B3CE-6302-3D40-8B19-C25ABE7622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815828"/>
            <a:ext cx="9144000" cy="994172"/>
          </a:xfrm>
        </p:spPr>
        <p:txBody>
          <a:bodyPr>
            <a:normAutofit/>
          </a:bodyPr>
          <a:lstStyle/>
          <a:p>
            <a:pPr algn="ctr"/>
            <a:r>
              <a:rPr lang="en-GB" sz="3200" b="1" dirty="0">
                <a:solidFill>
                  <a:schemeClr val="accent5">
                    <a:lumMod val="50000"/>
                  </a:schemeClr>
                </a:solidFill>
              </a:rPr>
              <a:t>The FLASH Effect –  still gaining momentum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6D6550-31AB-3D4B-18E8-2C1CB657F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BE04F1-D793-6A4F-968D-B986D057B85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3246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tle &amp; Bullets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40027"/>
      </a:accent1>
      <a:accent2>
        <a:srgbClr val="333399"/>
      </a:accent2>
      <a:accent3>
        <a:srgbClr val="FFFFFF"/>
      </a:accent3>
      <a:accent4>
        <a:srgbClr val="000000"/>
      </a:accent4>
      <a:accent5>
        <a:srgbClr val="AAAAAC"/>
      </a:accent5>
      <a:accent6>
        <a:srgbClr val="2D2D8A"/>
      </a:accent6>
      <a:hlink>
        <a:srgbClr val="009999"/>
      </a:hlink>
      <a:folHlink>
        <a:srgbClr val="99CC00"/>
      </a:folHlink>
    </a:clrScheme>
    <a:fontScheme name="Title &amp; Bullets">
      <a:majorFont>
        <a:latin typeface="Helvetica Neue"/>
        <a:ea typeface="ヒラギノ角ゴ ProN W3"/>
        <a:cs typeface="ヒラギノ角ゴ ProN W3"/>
      </a:majorFont>
      <a:minorFont>
        <a:latin typeface="Helvetica Neue Medium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0"/>
            <a:cs typeface="ヒラギノ角ゴ ProN W3" charset="0"/>
            <a:sym typeface="Gill Sans" charset="0"/>
          </a:defRPr>
        </a:defPPr>
      </a:lstStyle>
    </a:lnDef>
  </a:objectDefaults>
  <a:extraClrSchemeLst>
    <a:extraClrScheme>
      <a:clrScheme name="Title &amp; Bullet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9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4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24405</TotalTime>
  <Words>1738</Words>
  <Application>Microsoft Macintosh PowerPoint</Application>
  <PresentationFormat>On-screen Show (4:3)</PresentationFormat>
  <Paragraphs>283</Paragraphs>
  <Slides>23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23</vt:i4>
      </vt:variant>
    </vt:vector>
  </HeadingPairs>
  <TitlesOfParts>
    <vt:vector size="43" baseType="lpstr">
      <vt:lpstr>MS Mincho</vt:lpstr>
      <vt:lpstr>Arial</vt:lpstr>
      <vt:lpstr>Calibri</vt:lpstr>
      <vt:lpstr>Calibri Light</vt:lpstr>
      <vt:lpstr>Century Gothic</vt:lpstr>
      <vt:lpstr>Gill Sans</vt:lpstr>
      <vt:lpstr>Helvetica Neue</vt:lpstr>
      <vt:lpstr>Helvetica Neue Medium</vt:lpstr>
      <vt:lpstr>Lucida Grande</vt:lpstr>
      <vt:lpstr>Symbol</vt:lpstr>
      <vt:lpstr>Times New Roman</vt:lpstr>
      <vt:lpstr>Wingdings</vt:lpstr>
      <vt:lpstr>Title &amp; Bullets</vt:lpstr>
      <vt:lpstr>Office Theme</vt:lpstr>
      <vt:lpstr>1_Custom Design</vt:lpstr>
      <vt:lpstr>Custom Design</vt:lpstr>
      <vt:lpstr>9_Custom Design</vt:lpstr>
      <vt:lpstr>2_Custom Design</vt:lpstr>
      <vt:lpstr>4_Office Theme</vt:lpstr>
      <vt:lpstr>7_Office Theme</vt:lpstr>
      <vt:lpstr>STELLA and FLASH therapy  Manjit Dosanjh</vt:lpstr>
      <vt:lpstr>PowerPoint Presentation</vt:lpstr>
      <vt:lpstr>PowerPoint Presentation</vt:lpstr>
      <vt:lpstr>PowerPoint Presentation</vt:lpstr>
      <vt:lpstr>PowerPoint Presentation</vt:lpstr>
      <vt:lpstr>Early fault detection in the STELLA RT LINAC (collaboration with Cambridge,  CERN and Oxford)</vt:lpstr>
      <vt:lpstr>PowerPoint Presentation</vt:lpstr>
      <vt:lpstr>PowerPoint Presentation</vt:lpstr>
      <vt:lpstr>The FLASH Effect –  still gaining momentum</vt:lpstr>
      <vt:lpstr>Studies in CLEAR</vt:lpstr>
      <vt:lpstr>CLEAR Accelerator CERN Linear Electron Accelerator for Research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Delivery systems for treatment beams (Cameron Robertson)</vt:lpstr>
      <vt:lpstr>PowerPoint Presentation</vt:lpstr>
      <vt:lpstr>PowerPoint Presentation</vt:lpstr>
      <vt:lpstr>PowerPoint Presentation</vt:lpstr>
      <vt:lpstr>PowerPoint Presentation</vt:lpstr>
      <vt:lpstr>In summary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NLC</dc:title>
  <dc:creator>Philip Burrows</dc:creator>
  <cp:lastModifiedBy>Manjit Dosanjh</cp:lastModifiedBy>
  <cp:revision>1286</cp:revision>
  <cp:lastPrinted>1999-04-23T20:10:29Z</cp:lastPrinted>
  <dcterms:created xsi:type="dcterms:W3CDTF">1999-10-14T20:04:30Z</dcterms:created>
  <dcterms:modified xsi:type="dcterms:W3CDTF">2024-04-15T11:59:45Z</dcterms:modified>
</cp:coreProperties>
</file>