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0"/>
  </p:notesMasterIdLst>
  <p:handoutMasterIdLst>
    <p:handoutMasterId r:id="rId31"/>
  </p:handoutMasterIdLst>
  <p:sldIdLst>
    <p:sldId id="321" r:id="rId2"/>
    <p:sldId id="452" r:id="rId3"/>
    <p:sldId id="498" r:id="rId4"/>
    <p:sldId id="993" r:id="rId5"/>
    <p:sldId id="994" r:id="rId6"/>
    <p:sldId id="503" r:id="rId7"/>
    <p:sldId id="504" r:id="rId8"/>
    <p:sldId id="1001" r:id="rId9"/>
    <p:sldId id="460" r:id="rId10"/>
    <p:sldId id="441" r:id="rId11"/>
    <p:sldId id="494" r:id="rId12"/>
    <p:sldId id="466" r:id="rId13"/>
    <p:sldId id="456" r:id="rId14"/>
    <p:sldId id="455" r:id="rId15"/>
    <p:sldId id="1045" r:id="rId16"/>
    <p:sldId id="495" r:id="rId17"/>
    <p:sldId id="1003" r:id="rId18"/>
    <p:sldId id="999" r:id="rId19"/>
    <p:sldId id="995" r:id="rId20"/>
    <p:sldId id="500" r:id="rId21"/>
    <p:sldId id="997" r:id="rId22"/>
    <p:sldId id="1044" r:id="rId23"/>
    <p:sldId id="497" r:id="rId24"/>
    <p:sldId id="474" r:id="rId25"/>
    <p:sldId id="501" r:id="rId26"/>
    <p:sldId id="1002" r:id="rId27"/>
    <p:sldId id="1046" r:id="rId28"/>
    <p:sldId id="451" r:id="rId29"/>
  </p:sldIdLst>
  <p:sldSz cx="9144000" cy="6858000" type="screen4x3"/>
  <p:notesSz cx="6781800" cy="9918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33"/>
    <a:srgbClr val="000099"/>
    <a:srgbClr val="CC0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97" autoAdjust="0"/>
    <p:restoredTop sz="94737"/>
  </p:normalViewPr>
  <p:slideViewPr>
    <p:cSldViewPr>
      <p:cViewPr varScale="1">
        <p:scale>
          <a:sx n="109" d="100"/>
          <a:sy n="109" d="100"/>
        </p:scale>
        <p:origin x="1872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5" d="100"/>
        <a:sy n="115" d="100"/>
      </p:scale>
      <p:origin x="0" y="55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FABC723F-E2F6-446C-8A35-0A1056C55768}" type="datetimeFigureOut">
              <a:rPr lang="en-US"/>
              <a:pPr>
                <a:defRPr/>
              </a:pPr>
              <a:t>4/11/24</a:t>
            </a:fld>
            <a:endParaRPr lang="en-US"/>
          </a:p>
        </p:txBody>
      </p:sp>
      <p:sp>
        <p:nvSpPr>
          <p:cNvPr id="144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BBC542D4-B34C-46C6-82B5-C038153F6E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6320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1750" y="0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F105689-3D9D-4A95-9F52-F43CB9F025C1}" type="datetimeFigureOut">
              <a:rPr lang="en-US"/>
              <a:pPr>
                <a:defRPr/>
              </a:pPr>
              <a:t>4/11/24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4538"/>
            <a:ext cx="495935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863" y="4711700"/>
            <a:ext cx="5426075" cy="4462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1813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1750" y="9421813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F1EB8AD-FA17-4ED8-9D90-C423630ACBC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25262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AFC6AB1-149B-4FC4-A279-4CE6CCE80078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25CC-7E57-46BD-8BD9-69B594015B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2FEDCA-A90B-412A-83B3-F8888C9554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DEB279-CBEA-46D5-96CE-DAEFCD31222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2DBE5-98A0-4CE2-B8E9-39B4ABAB97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E01966-5733-4D63-BAD0-5AA42A1660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EC141C-77B4-4C30-8D07-C7AD6DA3CD1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EC8225-C8D2-40C7-A3FB-299F2E7B81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10D79-0C3D-4F9C-9A42-2CF8BD7669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831774-367D-44FC-A5F9-04D89E018C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AA8B9-4A3D-4EC2-B642-461085A328A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EC0E8-EA1B-425F-91AB-7A80CBAE2F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2C6196-7DD4-4451-BA47-916936272E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20D127-E70A-4581-8F51-66C88122D7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pPr>
              <a:defRPr/>
            </a:pPr>
            <a:fld id="{EBA73328-9EF5-495F-AB42-06A4B3BDE19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3" r:id="rId1"/>
    <p:sldLayoutId id="2147484281" r:id="rId2"/>
    <p:sldLayoutId id="2147484282" r:id="rId3"/>
    <p:sldLayoutId id="2147484283" r:id="rId4"/>
    <p:sldLayoutId id="2147484284" r:id="rId5"/>
    <p:sldLayoutId id="2147484285" r:id="rId6"/>
    <p:sldLayoutId id="2147484286" r:id="rId7"/>
    <p:sldLayoutId id="2147484287" r:id="rId8"/>
    <p:sldLayoutId id="2147484288" r:id="rId9"/>
    <p:sldLayoutId id="2147484289" r:id="rId10"/>
    <p:sldLayoutId id="2147484290" r:id="rId11"/>
    <p:sldLayoutId id="2147484291" r:id="rId12"/>
    <p:sldLayoutId id="2147484292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indico.cern.ch/category/5869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2057399"/>
            <a:ext cx="9143999" cy="1942965"/>
          </a:xfrm>
          <a:solidFill>
            <a:srgbClr val="002060"/>
          </a:solidFill>
        </p:spPr>
        <p:txBody>
          <a:bodyPr/>
          <a:lstStyle/>
          <a:p>
            <a:pPr algn="ctr" eaLnBrk="1" hangingPunct="1"/>
            <a:r>
              <a:rPr lang="en-US" sz="3600" dirty="0">
                <a:solidFill>
                  <a:srgbClr val="FFFF00"/>
                </a:solidFill>
              </a:rPr>
              <a:t>Update on</a:t>
            </a:r>
            <a:br>
              <a:rPr lang="en-US" sz="3600" dirty="0">
                <a:solidFill>
                  <a:srgbClr val="FFFF00"/>
                </a:solidFill>
              </a:rPr>
            </a:br>
            <a:r>
              <a:rPr lang="en-US" sz="3600" dirty="0">
                <a:solidFill>
                  <a:srgbClr val="FFFF00"/>
                </a:solidFill>
              </a:rPr>
              <a:t>Education &amp; Training and Public Engagement</a:t>
            </a:r>
            <a:br>
              <a:rPr lang="en-US" sz="3600" dirty="0">
                <a:solidFill>
                  <a:srgbClr val="FFFF00"/>
                </a:solidFill>
              </a:rPr>
            </a:br>
            <a:r>
              <a:rPr lang="en-US" sz="3600" dirty="0">
                <a:solidFill>
                  <a:srgbClr val="FFFF00"/>
                </a:solidFill>
              </a:rPr>
              <a:t>at JAI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-186" y="4343400"/>
            <a:ext cx="9127067" cy="2490710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en-US" sz="2000" dirty="0">
                <a:solidFill>
                  <a:srgbClr val="000090"/>
                </a:solidFill>
              </a:rPr>
              <a:t>Emmanuel Tsesmelis 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en-US" sz="2000" dirty="0">
                <a:solidFill>
                  <a:srgbClr val="000090"/>
                </a:solidFill>
              </a:rPr>
              <a:t>CERN &amp; JAI University of Oxford</a:t>
            </a:r>
          </a:p>
          <a:p>
            <a:pPr marL="0" indent="0" algn="ctr" eaLnBrk="1" hangingPunct="1">
              <a:buFont typeface="Wingdings" pitchFamily="2" charset="2"/>
              <a:buNone/>
            </a:pPr>
            <a:endParaRPr lang="de-CH" sz="2000" dirty="0">
              <a:solidFill>
                <a:srgbClr val="000090"/>
              </a:solidFill>
            </a:endParaRPr>
          </a:p>
          <a:p>
            <a:pPr marL="0" indent="0" algn="ctr" eaLnBrk="1" hangingPunct="1">
              <a:buNone/>
            </a:pPr>
            <a:r>
              <a:rPr lang="en-GB" sz="2000" dirty="0">
                <a:solidFill>
                  <a:srgbClr val="000090"/>
                </a:solidFill>
              </a:rPr>
              <a:t>JAI Advisory Board 2024</a:t>
            </a:r>
          </a:p>
          <a:p>
            <a:pPr marL="0" indent="0" algn="ctr" eaLnBrk="1" hangingPunct="1">
              <a:buNone/>
            </a:pPr>
            <a:r>
              <a:rPr lang="de-CH" sz="2000" dirty="0">
                <a:solidFill>
                  <a:srgbClr val="000090"/>
                </a:solidFill>
              </a:rPr>
              <a:t>15 April 2024</a:t>
            </a:r>
            <a:endParaRPr lang="en-US" sz="2000" dirty="0">
              <a:solidFill>
                <a:srgbClr val="000090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278" cy="194296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6280473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">
            <a:extLst>
              <a:ext uri="{FF2B5EF4-FFF2-40B4-BE49-F238E27FC236}">
                <a16:creationId xmlns:a16="http://schemas.microsoft.com/office/drawing/2014/main" id="{008D16A2-3647-054B-A691-7037BC4AEB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26"/>
          <a:stretch>
            <a:fillRect/>
          </a:stretch>
        </p:blipFill>
        <p:spPr bwMode="auto">
          <a:xfrm>
            <a:off x="2743200" y="6202687"/>
            <a:ext cx="3946167" cy="612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Consolidated Accelerator Course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2038"/>
            <a:ext cx="8686800" cy="5638800"/>
          </a:xfrm>
        </p:spPr>
        <p:txBody>
          <a:bodyPr/>
          <a:lstStyle/>
          <a:p>
            <a:r>
              <a:rPr lang="en-US" sz="1800" dirty="0"/>
              <a:t>Graduate lecture course includes plasma research training.</a:t>
            </a:r>
          </a:p>
          <a:p>
            <a:pPr lvl="1"/>
            <a:r>
              <a:rPr lang="en-US" sz="1400" dirty="0"/>
              <a:t>Lectures provided by ICL, as part of development of </a:t>
            </a:r>
            <a:r>
              <a:rPr lang="en-US" sz="1400" b="1" dirty="0"/>
              <a:t>integrated accelerator-laser-plasma training,</a:t>
            </a:r>
          </a:p>
          <a:p>
            <a:pPr lvl="1"/>
            <a:r>
              <a:rPr lang="en-US" sz="1400" dirty="0"/>
              <a:t>Training in </a:t>
            </a:r>
            <a:r>
              <a:rPr lang="en-US" sz="1400" b="1" dirty="0"/>
              <a:t>‘Centre for Postgraduate Training in Plasma Physics &amp; High Energy Density Science’</a:t>
            </a:r>
            <a:r>
              <a:rPr lang="en-US" sz="1400" dirty="0"/>
              <a:t> – established in 2014 by ICL, Oxford, and Warwick.</a:t>
            </a:r>
          </a:p>
          <a:p>
            <a:pPr lvl="1"/>
            <a:r>
              <a:rPr lang="en-US" sz="1400" b="1" dirty="0"/>
              <a:t>Plasma-related</a:t>
            </a:r>
            <a:r>
              <a:rPr lang="en-US" sz="1400" dirty="0"/>
              <a:t> lecture courses also provided in Oxford.</a:t>
            </a:r>
          </a:p>
          <a:p>
            <a:r>
              <a:rPr lang="en-US" sz="1800" dirty="0"/>
              <a:t>Graduate students take </a:t>
            </a:r>
            <a:r>
              <a:rPr lang="en-US" sz="1800" b="1" dirty="0"/>
              <a:t>additional courses in related subjects </a:t>
            </a:r>
            <a:r>
              <a:rPr lang="en-US" sz="1800" dirty="0"/>
              <a:t>– statistics, EM, safety, particle physics and astrophysics.</a:t>
            </a:r>
          </a:p>
          <a:p>
            <a:r>
              <a:rPr lang="en-US" sz="1800" dirty="0"/>
              <a:t>Universities offer </a:t>
            </a:r>
            <a:r>
              <a:rPr lang="en-US" sz="1800" b="1" dirty="0"/>
              <a:t>courses on transferable skills </a:t>
            </a:r>
            <a:r>
              <a:rPr lang="en-US" sz="1800" dirty="0"/>
              <a:t>– Research Skills &amp; Techniques, Written &amp; Oral Communication, Team Working.</a:t>
            </a:r>
          </a:p>
          <a:p>
            <a:endParaRPr lang="en-GB" sz="1800" dirty="0"/>
          </a:p>
          <a:p>
            <a:r>
              <a:rPr lang="en-GB" sz="1800" b="1" dirty="0"/>
              <a:t>Lecturers &amp; Instructors</a:t>
            </a:r>
          </a:p>
          <a:p>
            <a:pPr lvl="1"/>
            <a:r>
              <a:rPr lang="en-GB" sz="1400" dirty="0"/>
              <a:t>M. Dosanjh (Oxford), M. Fraser (CERN), H. Garcia-Morales (Oxford/</a:t>
            </a:r>
            <a:r>
              <a:rPr lang="en-GB" sz="1400" dirty="0" err="1"/>
              <a:t>PickleTech</a:t>
            </a:r>
            <a:r>
              <a:rPr lang="en-GB" sz="1400" dirty="0"/>
              <a:t>),</a:t>
            </a:r>
            <a:r>
              <a:rPr lang="en-CH" sz="1400" dirty="0"/>
              <a:t> </a:t>
            </a:r>
            <a:r>
              <a:rPr lang="en-GB" sz="1400" dirty="0"/>
              <a:t>A. </a:t>
            </a:r>
            <a:r>
              <a:rPr lang="en-GB" sz="1400" dirty="0" err="1"/>
              <a:t>Gerbershagen</a:t>
            </a:r>
            <a:r>
              <a:rPr lang="en-GB" sz="1400" dirty="0"/>
              <a:t> (Groningen), D. </a:t>
            </a:r>
            <a:r>
              <a:rPr lang="en-GB" sz="1400" dirty="0" err="1"/>
              <a:t>Kelliher</a:t>
            </a:r>
            <a:r>
              <a:rPr lang="en-GB" sz="1400" dirty="0"/>
              <a:t> (RAL), S. Lawrie (RAL), S. Mangles (ICL), I. Martin (Diamond), A. Milanese (CERN), Z. </a:t>
            </a:r>
            <a:r>
              <a:rPr lang="en-GB" sz="1400" dirty="0" err="1"/>
              <a:t>Najmudin</a:t>
            </a:r>
            <a:r>
              <a:rPr lang="en-GB" sz="1400" dirty="0"/>
              <a:t> (ICL), S. Patel (RAL), C. </a:t>
            </a:r>
            <a:r>
              <a:rPr lang="en-GB" sz="1400" dirty="0" err="1"/>
              <a:t>Plostinar</a:t>
            </a:r>
            <a:r>
              <a:rPr lang="en-GB" sz="1400" dirty="0"/>
              <a:t> (ESS), </a:t>
            </a:r>
            <a:r>
              <a:rPr lang="en-US" sz="1400" dirty="0"/>
              <a:t>M. Schippers (PSI),</a:t>
            </a:r>
            <a:r>
              <a:rPr lang="en-GB" sz="1400" dirty="0"/>
              <a:t> P. Tait (Oxford), F. Tecker (CERN), E. Tsesmelis (CERN/Oxford), H. </a:t>
            </a:r>
            <a:r>
              <a:rPr lang="en-GB" sz="1400" dirty="0" err="1"/>
              <a:t>Wakeling</a:t>
            </a:r>
            <a:r>
              <a:rPr lang="en-GB" sz="1400" dirty="0"/>
              <a:t> (Oxford), Rob Williamson (RAL)</a:t>
            </a:r>
            <a:endParaRPr lang="en-GB" sz="1400" i="1" dirty="0">
              <a:solidFill>
                <a:srgbClr val="006633"/>
              </a:solidFill>
            </a:endParaRPr>
          </a:p>
          <a:p>
            <a:pPr lvl="1"/>
            <a:r>
              <a:rPr lang="en-GB" sz="1400" dirty="0"/>
              <a:t>Lecturers / instructors from </a:t>
            </a:r>
            <a:r>
              <a:rPr lang="en-GB" sz="1400" b="1" dirty="0"/>
              <a:t>JAI universities </a:t>
            </a:r>
            <a:r>
              <a:rPr lang="en-GB" sz="1400" dirty="0"/>
              <a:t>and from external institutes – </a:t>
            </a:r>
            <a:r>
              <a:rPr lang="en-GB" sz="1400" b="1" dirty="0"/>
              <a:t>CERN, Uni. Groningen, DIAMOND, ESS, PSI, RAL</a:t>
            </a:r>
            <a:r>
              <a:rPr lang="en-GB" sz="1400" dirty="0"/>
              <a:t>.</a:t>
            </a:r>
          </a:p>
          <a:p>
            <a:pPr marL="0" indent="0">
              <a:buNone/>
            </a:pPr>
            <a:endParaRPr lang="en-GB" sz="18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56444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JAI Student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62" y="1066800"/>
            <a:ext cx="4038600" cy="5176838"/>
          </a:xfrm>
        </p:spPr>
        <p:txBody>
          <a:bodyPr/>
          <a:lstStyle/>
          <a:p>
            <a:r>
              <a:rPr lang="en-US" sz="1800" b="1" dirty="0"/>
              <a:t>Student Handbook </a:t>
            </a:r>
            <a:r>
              <a:rPr lang="en-US" sz="1800" dirty="0"/>
              <a:t>provides information to the students of the training </a:t>
            </a:r>
            <a:r>
              <a:rPr lang="en-US" sz="1800" dirty="0" err="1"/>
              <a:t>programme</a:t>
            </a:r>
            <a:r>
              <a:rPr lang="en-US" sz="1800" dirty="0"/>
              <a:t> in accelerator science at JAI.</a:t>
            </a:r>
          </a:p>
          <a:p>
            <a:pPr lvl="1"/>
            <a:r>
              <a:rPr lang="en-US" sz="1800" dirty="0"/>
              <a:t>Syllabus &amp; course content, course resources, assessment, evaluation, recommended textbooks.</a:t>
            </a:r>
          </a:p>
          <a:p>
            <a:pPr lvl="1"/>
            <a:r>
              <a:rPr lang="en-US" sz="1800" dirty="0"/>
              <a:t>Supplementary information (public engagement, lecture series, summer student </a:t>
            </a:r>
            <a:r>
              <a:rPr lang="en-US" sz="1800" dirty="0" err="1"/>
              <a:t>programme</a:t>
            </a:r>
            <a:r>
              <a:rPr lang="en-US" sz="1800" dirty="0"/>
              <a:t> etc.)</a:t>
            </a:r>
          </a:p>
          <a:p>
            <a:r>
              <a:rPr lang="en-GB" sz="1800" dirty="0"/>
              <a:t>Dedicated site on </a:t>
            </a:r>
            <a:r>
              <a:rPr lang="en-GB" sz="1800" b="1" dirty="0"/>
              <a:t>INDICO</a:t>
            </a:r>
          </a:p>
          <a:p>
            <a:pPr lvl="1"/>
            <a:r>
              <a:rPr lang="en-GB" sz="1800" dirty="0">
                <a:solidFill>
                  <a:srgbClr val="000099"/>
                </a:solidFill>
                <a:hlinkClick r:id="rId2"/>
              </a:rPr>
              <a:t>https://indico.cern.ch/category/5869/</a:t>
            </a:r>
            <a:endParaRPr lang="en-GB" sz="1800" dirty="0">
              <a:solidFill>
                <a:srgbClr val="000099"/>
              </a:solidFill>
            </a:endParaRPr>
          </a:p>
          <a:p>
            <a:pPr lvl="1"/>
            <a:r>
              <a:rPr lang="en-GB" sz="1800" dirty="0"/>
              <a:t>Timetable, slides / documents, Zoom connection</a:t>
            </a:r>
          </a:p>
          <a:p>
            <a:pPr lvl="1"/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810D79-0C3D-4F9C-9A42-2CF8BD766948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82450B-19C7-DE6A-6A06-7358647B4F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600" y="329540"/>
            <a:ext cx="2038423" cy="296814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D5ACF63-6AA7-63C0-79F1-405E63673F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8277" y="3374105"/>
            <a:ext cx="3778798" cy="2681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425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382000" cy="631825"/>
          </a:xfrm>
        </p:spPr>
        <p:txBody>
          <a:bodyPr/>
          <a:lstStyle/>
          <a:p>
            <a:r>
              <a:rPr lang="en-GB" sz="3000" b="1" dirty="0"/>
              <a:t>New Graduate Students 2024-2025 Academic Year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938" y="1219200"/>
            <a:ext cx="8839200" cy="5791200"/>
          </a:xfrm>
        </p:spPr>
        <p:txBody>
          <a:bodyPr/>
          <a:lstStyle/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Oxford</a:t>
            </a:r>
          </a:p>
          <a:p>
            <a:pPr lvl="1">
              <a:spcAft>
                <a:spcPts val="0"/>
              </a:spcAft>
            </a:pPr>
            <a:r>
              <a:rPr lang="en-GB" sz="2000" b="0" i="0" u="none" strike="noStrike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Joshua Appleby – ISIS (A. </a:t>
            </a:r>
            <a:r>
              <a:rPr lang="en-GB" sz="2000" b="0" i="0" u="none" strike="noStrike" dirty="0" err="1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Oeftiger</a:t>
            </a:r>
            <a:r>
              <a:rPr lang="en-GB" sz="2000" b="0" i="0" u="none" strike="noStrike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); ISIS funding</a:t>
            </a:r>
          </a:p>
          <a:p>
            <a:pPr lvl="1">
              <a:spcAft>
                <a:spcPts val="0"/>
              </a:spcAft>
            </a:pPr>
            <a:r>
              <a:rPr lang="en-GB" sz="2000" b="0" i="0" u="none" strike="noStrike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Ibrahim </a:t>
            </a:r>
            <a:r>
              <a:rPr lang="en-GB" sz="2000" b="0" i="0" u="none" strike="noStrike" dirty="0" err="1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Najmudin</a:t>
            </a:r>
            <a:r>
              <a:rPr lang="en-GB" sz="2000" b="0" i="0" u="none" strike="noStrike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GB" sz="2000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GB" sz="2000" b="0" i="0" u="none" strike="noStrike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akefield </a:t>
            </a:r>
            <a:r>
              <a:rPr lang="en-GB" sz="2000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2000" b="0" i="0" u="none" strike="noStrike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cceleration (R. D’Arcy); STFC funding</a:t>
            </a:r>
          </a:p>
          <a:p>
            <a:pPr lvl="1">
              <a:spcAft>
                <a:spcPts val="0"/>
              </a:spcAft>
            </a:pPr>
            <a:r>
              <a:rPr lang="en-GB" sz="2000" b="0" i="0" u="none" strike="noStrike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Sabrina Wang – VHEE/FLASH (M. Dosanjh); STFC funding</a:t>
            </a:r>
          </a:p>
          <a:p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RHUL</a:t>
            </a:r>
          </a:p>
          <a:p>
            <a:pPr lvl="1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N.N. on STFC funding</a:t>
            </a:r>
          </a:p>
          <a:p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ICL</a:t>
            </a:r>
          </a:p>
          <a:p>
            <a:pPr lvl="1"/>
            <a:r>
              <a:rPr lang="en-GB" sz="2000" dirty="0">
                <a:cs typeface="Arial" panose="020B0604020202020204" pitchFamily="34" charset="0"/>
              </a:rPr>
              <a:t>Calvin Dyson – ITRF/</a:t>
            </a:r>
            <a:r>
              <a:rPr lang="en-GB" sz="2000" dirty="0" err="1">
                <a:cs typeface="Arial" panose="020B0604020202020204" pitchFamily="34" charset="0"/>
              </a:rPr>
              <a:t>LhARA</a:t>
            </a:r>
            <a:r>
              <a:rPr lang="en-GB" sz="2000" dirty="0">
                <a:cs typeface="Arial" panose="020B0604020202020204" pitchFamily="34" charset="0"/>
              </a:rPr>
              <a:t> (K. Long); STFC funding</a:t>
            </a:r>
          </a:p>
          <a:p>
            <a:pPr marL="344487" lvl="1" indent="0">
              <a:buNone/>
            </a:pPr>
            <a:endParaRPr lang="en-GB" sz="2000" i="1" dirty="0">
              <a:solidFill>
                <a:srgbClr val="C00000"/>
              </a:solidFill>
            </a:endParaRPr>
          </a:p>
          <a:p>
            <a:pPr marL="344487" lvl="1" indent="0">
              <a:buNone/>
            </a:pPr>
            <a:r>
              <a:rPr lang="en-GB" sz="1800" b="1" i="1" dirty="0">
                <a:solidFill>
                  <a:srgbClr val="C00000"/>
                </a:solidFill>
              </a:rPr>
              <a:t>Process for graduate student selection on-going at all JAI universities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134195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Graduate Student Funding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" y="1028700"/>
            <a:ext cx="8763000" cy="4914900"/>
          </a:xfrm>
        </p:spPr>
        <p:txBody>
          <a:bodyPr/>
          <a:lstStyle/>
          <a:p>
            <a:r>
              <a:rPr lang="en-GB" sz="2000" dirty="0"/>
              <a:t>Since 2019, JAI included in </a:t>
            </a:r>
            <a:r>
              <a:rPr lang="en-GB" sz="2000" b="1" dirty="0"/>
              <a:t>STFC quota </a:t>
            </a:r>
            <a:r>
              <a:rPr lang="en-GB" sz="2000" dirty="0"/>
              <a:t>PhD studentships scheme receiving three studentships per year. Expect four per year as of 2024.</a:t>
            </a:r>
          </a:p>
          <a:p>
            <a:endParaRPr lang="en-GB" sz="2000" dirty="0"/>
          </a:p>
          <a:p>
            <a:r>
              <a:rPr lang="en-GB" sz="2000" dirty="0"/>
              <a:t>This </a:t>
            </a:r>
            <a:r>
              <a:rPr lang="en-GB" sz="2000" b="1" dirty="0"/>
              <a:t>leverages additional funding sources </a:t>
            </a:r>
            <a:r>
              <a:rPr lang="en-GB" sz="2000" dirty="0"/>
              <a:t>allowing JAI to recruit typically an additional 6 PhD students / year. </a:t>
            </a:r>
          </a:p>
          <a:p>
            <a:endParaRPr lang="en-GB" sz="2000" dirty="0"/>
          </a:p>
          <a:p>
            <a:r>
              <a:rPr lang="en-GB" sz="2000" b="1" dirty="0"/>
              <a:t>Various funding sources </a:t>
            </a:r>
            <a:r>
              <a:rPr lang="en-GB" sz="2000" dirty="0"/>
              <a:t>include JAI universities, the Royal Society, EPSRC Industrial CASE &amp; Centres for Doctoral Training, DLS, CLF RAL/ISIS/PPD, CERN Doctoral Student programme, European Research Council, Helmholtz Foundation, Marie Curie Fellowships, Thai government fellowships, industry (e.g. TRUMPF Scientific Lasers) &amp; other non-UK sources. Collaboration with external universities through cooperation agreements, e.g. Humboldt University Berlin.</a:t>
            </a:r>
          </a:p>
          <a:p>
            <a:endParaRPr lang="en-GB" sz="1800" dirty="0"/>
          </a:p>
          <a:p>
            <a:pPr marL="0" indent="0" algn="ctr">
              <a:buNone/>
            </a:pPr>
            <a:endParaRPr lang="en-GB" sz="20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en-GB" sz="2000" b="1" dirty="0">
                <a:solidFill>
                  <a:srgbClr val="C00000"/>
                </a:solidFill>
              </a:rPr>
              <a:t>Continue to explore wide range of possibilities for sustainable funding.</a:t>
            </a:r>
            <a:endParaRPr lang="en-GB" sz="2000" dirty="0"/>
          </a:p>
          <a:p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84160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07321"/>
          </a:xfrm>
        </p:spPr>
        <p:txBody>
          <a:bodyPr/>
          <a:lstStyle/>
          <a:p>
            <a:r>
              <a:rPr lang="en-GB" sz="3200" b="1" dirty="0"/>
              <a:t>Undergraduate Accelerator Physics Courses</a:t>
            </a:r>
            <a:br>
              <a:rPr lang="en-GB" sz="3200" b="1" dirty="0"/>
            </a:b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950" y="1219200"/>
            <a:ext cx="8712642" cy="5181600"/>
          </a:xfrm>
        </p:spPr>
        <p:txBody>
          <a:bodyPr/>
          <a:lstStyle/>
          <a:p>
            <a:r>
              <a:rPr lang="en-GB" sz="2000" dirty="0">
                <a:solidFill>
                  <a:srgbClr val="000099"/>
                </a:solidFill>
              </a:rPr>
              <a:t>RHUL</a:t>
            </a:r>
          </a:p>
          <a:p>
            <a:pPr lvl="1"/>
            <a:r>
              <a:rPr lang="en-GB" sz="2000" dirty="0"/>
              <a:t>Short option course (12hr) for 3</a:t>
            </a:r>
            <a:r>
              <a:rPr lang="en-GB" sz="2000" baseline="30000" dirty="0"/>
              <a:t>rd</a:t>
            </a:r>
            <a:r>
              <a:rPr lang="en-GB" sz="2000" dirty="0"/>
              <a:t> year students.</a:t>
            </a:r>
          </a:p>
          <a:p>
            <a:pPr lvl="1"/>
            <a:r>
              <a:rPr lang="en-GB" sz="2000" dirty="0"/>
              <a:t>Annual intercollegiate course for 4</a:t>
            </a:r>
            <a:r>
              <a:rPr lang="en-GB" sz="2000" baseline="30000" dirty="0"/>
              <a:t>th</a:t>
            </a:r>
            <a:r>
              <a:rPr lang="en-GB" sz="2000" dirty="0"/>
              <a:t> year MSc students from the University of London and as well as BSc/MSc project students.</a:t>
            </a:r>
          </a:p>
          <a:p>
            <a:pPr lvl="1"/>
            <a:endParaRPr lang="en-GB" sz="2000" dirty="0"/>
          </a:p>
          <a:p>
            <a:r>
              <a:rPr lang="en-GB" sz="2000" dirty="0">
                <a:solidFill>
                  <a:srgbClr val="000099"/>
                </a:solidFill>
              </a:rPr>
              <a:t>University of Oxford</a:t>
            </a:r>
          </a:p>
          <a:p>
            <a:pPr lvl="1"/>
            <a:r>
              <a:rPr lang="en-GB" sz="2000" dirty="0"/>
              <a:t>4</a:t>
            </a:r>
            <a:r>
              <a:rPr lang="en-GB" sz="2000" baseline="30000" dirty="0"/>
              <a:t>th</a:t>
            </a:r>
            <a:r>
              <a:rPr lang="en-GB" sz="2000" dirty="0"/>
              <a:t> year undergraduate </a:t>
            </a:r>
            <a:r>
              <a:rPr lang="en-GB" sz="2000"/>
              <a:t>projects undertaken </a:t>
            </a:r>
            <a:r>
              <a:rPr lang="en-GB" sz="2000" dirty="0"/>
              <a:t>annually (e.g. plasma accelerators, medical accelerators).</a:t>
            </a:r>
          </a:p>
          <a:p>
            <a:pPr lvl="1"/>
            <a:r>
              <a:rPr lang="en-GB" sz="2000" dirty="0"/>
              <a:t>Undergraduate course is currently being revised and is expected to become available during STFC funding period 2025-2029.</a:t>
            </a:r>
          </a:p>
          <a:p>
            <a:pPr lvl="1"/>
            <a:endParaRPr lang="en-GB" sz="2000" dirty="0"/>
          </a:p>
          <a:p>
            <a:pPr lvl="1"/>
            <a:endParaRPr lang="en-GB" sz="2000" dirty="0"/>
          </a:p>
          <a:p>
            <a:pPr lvl="1"/>
            <a:endParaRPr lang="en-GB" sz="2000" dirty="0"/>
          </a:p>
          <a:p>
            <a:pPr lvl="1"/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51950" y="5029200"/>
            <a:ext cx="871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Expect </a:t>
            </a:r>
            <a:r>
              <a:rPr lang="en-US" b="1" dirty="0" err="1">
                <a:solidFill>
                  <a:srgbClr val="FF0000"/>
                </a:solidFill>
              </a:rPr>
              <a:t>programmes</a:t>
            </a:r>
            <a:r>
              <a:rPr lang="en-US" b="1" dirty="0">
                <a:solidFill>
                  <a:srgbClr val="FF0000"/>
                </a:solidFill>
              </a:rPr>
              <a:t> to attract undergraduate students to accelerator science</a:t>
            </a:r>
            <a:r>
              <a:rPr lang="en-US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466086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/>
              <a:t>Undergraduate Accelerator Physics</a:t>
            </a:r>
            <a:br>
              <a:rPr lang="en-GB" sz="3200" b="1" dirty="0"/>
            </a:br>
            <a:r>
              <a:rPr lang="en-GB" sz="3200" b="1" dirty="0"/>
              <a:t>Summer Student Internships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950" y="1494542"/>
            <a:ext cx="8712642" cy="5181600"/>
          </a:xfrm>
        </p:spPr>
        <p:txBody>
          <a:bodyPr/>
          <a:lstStyle/>
          <a:p>
            <a:r>
              <a:rPr lang="en-GB" sz="2000" dirty="0">
                <a:solidFill>
                  <a:srgbClr val="000099"/>
                </a:solidFill>
              </a:rPr>
              <a:t>Oxford University Internship Programme (CERN in July/August annually)</a:t>
            </a:r>
          </a:p>
          <a:p>
            <a:pPr lvl="1"/>
            <a:r>
              <a:rPr lang="en-GB" sz="2000" b="1" dirty="0"/>
              <a:t>Two students</a:t>
            </a:r>
            <a:r>
              <a:rPr lang="en-GB" sz="2000" dirty="0"/>
              <a:t> join </a:t>
            </a:r>
            <a:r>
              <a:rPr lang="en-GB" sz="2000" b="1" dirty="0"/>
              <a:t>CLEAR</a:t>
            </a:r>
            <a:r>
              <a:rPr lang="en-GB" sz="2000" dirty="0"/>
              <a:t> accelerator project supervised by Oxford faculty &amp; graduate students.</a:t>
            </a:r>
          </a:p>
          <a:p>
            <a:pPr lvl="1"/>
            <a:r>
              <a:rPr lang="en-GB" sz="2000" dirty="0"/>
              <a:t>Participate in </a:t>
            </a:r>
            <a:r>
              <a:rPr lang="en-GB" sz="2000" b="1" dirty="0"/>
              <a:t>CERN Summer Student</a:t>
            </a:r>
            <a:r>
              <a:rPr lang="en-GB" sz="2000" dirty="0"/>
              <a:t> lecture series and in an accelerator project.</a:t>
            </a:r>
          </a:p>
          <a:p>
            <a:r>
              <a:rPr lang="en-GB" sz="2000" dirty="0">
                <a:solidFill>
                  <a:srgbClr val="000099"/>
                </a:solidFill>
              </a:rPr>
              <a:t>Imperial College</a:t>
            </a:r>
          </a:p>
          <a:p>
            <a:pPr lvl="1"/>
            <a:r>
              <a:rPr lang="en-GB" sz="2000" dirty="0"/>
              <a:t>Around </a:t>
            </a:r>
            <a:r>
              <a:rPr lang="en-GB" sz="2000" b="1" dirty="0"/>
              <a:t>4 students </a:t>
            </a:r>
            <a:r>
              <a:rPr lang="en-GB" sz="2000" dirty="0"/>
              <a:t>appointed annually.</a:t>
            </a:r>
          </a:p>
          <a:p>
            <a:pPr lvl="1"/>
            <a:r>
              <a:rPr lang="en-GB" sz="2000" dirty="0"/>
              <a:t>Spend 8 weeks working at </a:t>
            </a:r>
            <a:r>
              <a:rPr lang="en-GB" sz="2000" b="1" dirty="0"/>
              <a:t>Imperial College &amp; RAL</a:t>
            </a:r>
            <a:r>
              <a:rPr lang="en-GB" sz="2000" dirty="0"/>
              <a:t>.</a:t>
            </a:r>
          </a:p>
          <a:p>
            <a:r>
              <a:rPr lang="en-GB" sz="2000" dirty="0">
                <a:solidFill>
                  <a:srgbClr val="000099"/>
                </a:solidFill>
              </a:rPr>
              <a:t>RHUL</a:t>
            </a:r>
          </a:p>
          <a:p>
            <a:pPr lvl="1"/>
            <a:r>
              <a:rPr lang="en-GB" sz="2000" dirty="0"/>
              <a:t>Around </a:t>
            </a:r>
            <a:r>
              <a:rPr lang="en-GB" sz="2000" b="1" dirty="0"/>
              <a:t>2 students </a:t>
            </a:r>
            <a:r>
              <a:rPr lang="en-GB" sz="2000" dirty="0"/>
              <a:t>appointed annually.</a:t>
            </a:r>
          </a:p>
          <a:p>
            <a:pPr lvl="1"/>
            <a:r>
              <a:rPr lang="en-GB" sz="2000" dirty="0"/>
              <a:t>Carry out research work at </a:t>
            </a:r>
            <a:r>
              <a:rPr lang="en-GB" sz="2000" b="1" dirty="0"/>
              <a:t>RHUL</a:t>
            </a:r>
            <a:r>
              <a:rPr lang="en-GB" sz="2000" dirty="0"/>
              <a:t>.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51950" y="5797402"/>
            <a:ext cx="871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Expect </a:t>
            </a:r>
            <a:r>
              <a:rPr lang="en-US" b="1" dirty="0" err="1">
                <a:solidFill>
                  <a:srgbClr val="FF0000"/>
                </a:solidFill>
              </a:rPr>
              <a:t>programmes</a:t>
            </a:r>
            <a:r>
              <a:rPr lang="en-US" b="1" dirty="0">
                <a:solidFill>
                  <a:srgbClr val="FF0000"/>
                </a:solidFill>
              </a:rPr>
              <a:t> to attract undergraduate students to accelerator science</a:t>
            </a:r>
            <a:r>
              <a:rPr lang="en-US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453952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UK Accelerator Institutes Seminar Series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031" y="1027050"/>
            <a:ext cx="8229600" cy="4803900"/>
          </a:xfrm>
        </p:spPr>
        <p:txBody>
          <a:bodyPr/>
          <a:lstStyle/>
          <a:p>
            <a:r>
              <a:rPr lang="en-US" sz="1800" dirty="0"/>
              <a:t>JAI has teamed up with </a:t>
            </a:r>
            <a:r>
              <a:rPr lang="en-US" sz="1800" dirty="0" err="1"/>
              <a:t>ASTeC</a:t>
            </a:r>
            <a:r>
              <a:rPr lang="en-US" sz="1800" dirty="0"/>
              <a:t> and the Cockcroft Institute to </a:t>
            </a:r>
            <a:r>
              <a:rPr lang="en-US" sz="1800" dirty="0" err="1"/>
              <a:t>organise</a:t>
            </a:r>
            <a:r>
              <a:rPr lang="en-US" sz="1800" dirty="0"/>
              <a:t> jointly the new </a:t>
            </a:r>
            <a:r>
              <a:rPr lang="en-CH" sz="1800" b="1" dirty="0"/>
              <a:t>UK Accelerator Institutes Seminar Series</a:t>
            </a:r>
            <a:r>
              <a:rPr lang="en-CH" sz="1800" b="1" dirty="0">
                <a:solidFill>
                  <a:srgbClr val="7030A0"/>
                </a:solidFill>
              </a:rPr>
              <a:t> </a:t>
            </a:r>
            <a:r>
              <a:rPr lang="en-CH" sz="1800" dirty="0">
                <a:solidFill>
                  <a:srgbClr val="7030A0"/>
                </a:solidFill>
              </a:rPr>
              <a:t>https://indico.cern.ch/category/13863/</a:t>
            </a:r>
            <a:endParaRPr lang="en-US" sz="1800" b="1" dirty="0"/>
          </a:p>
          <a:p>
            <a:pPr lvl="1"/>
            <a:r>
              <a:rPr lang="en-US" sz="1800" dirty="0"/>
              <a:t>Delivered by distinguished speakers from the participating institutes and from laboratories / universities world-wide.</a:t>
            </a:r>
          </a:p>
          <a:p>
            <a:pPr marL="344487" lvl="1" indent="0">
              <a:buNone/>
            </a:pPr>
            <a:r>
              <a:rPr lang="en-US" sz="1800" b="1" dirty="0"/>
              <a:t> </a:t>
            </a:r>
          </a:p>
          <a:p>
            <a:r>
              <a:rPr lang="en-US" sz="1800" dirty="0"/>
              <a:t>Seminars held in person and via videoconference and scheduled so that the graduate student body can attend. </a:t>
            </a: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16</a:t>
            </a:fld>
            <a:endParaRPr lang="en-US" alt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B408DE6-2E0F-2E42-90DC-63D5DFB0FFD2}"/>
              </a:ext>
            </a:extLst>
          </p:cNvPr>
          <p:cNvSpPr txBox="1"/>
          <p:nvPr/>
        </p:nvSpPr>
        <p:spPr>
          <a:xfrm>
            <a:off x="2299582" y="3471450"/>
            <a:ext cx="4544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C00000"/>
                </a:solidFill>
              </a:rPr>
              <a:t>Latest Session in January – March 2024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B96FE5B2-517F-0C67-B406-35AD85919C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8250864"/>
              </p:ext>
            </p:extLst>
          </p:nvPr>
        </p:nvGraphicFramePr>
        <p:xfrm>
          <a:off x="114299" y="3840782"/>
          <a:ext cx="8915400" cy="285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57700">
                  <a:extLst>
                    <a:ext uri="{9D8B030D-6E8A-4147-A177-3AD203B41FA5}">
                      <a16:colId xmlns:a16="http://schemas.microsoft.com/office/drawing/2014/main" val="4195140093"/>
                    </a:ext>
                  </a:extLst>
                </a:gridCol>
                <a:gridCol w="4457700">
                  <a:extLst>
                    <a:ext uri="{9D8B030D-6E8A-4147-A177-3AD203B41FA5}">
                      <a16:colId xmlns:a16="http://schemas.microsoft.com/office/drawing/2014/main" val="3883140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Title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Speaker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21074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200" dirty="0"/>
                        <a:t>R&amp;D on CW Normal-conducting VHF Gun at Tsinghua University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Y. Du (Tsinghua Uni.)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54977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200" dirty="0"/>
                        <a:t>A Hybrid, Asymmetric, Linear Higgs Factory based on Plasma Acceleration . </a:t>
                      </a:r>
                      <a:r>
                        <a:rPr lang="en-GB" sz="1200" dirty="0"/>
                        <a:t>The</a:t>
                      </a:r>
                      <a:r>
                        <a:rPr lang="en-CH" sz="1200" dirty="0"/>
                        <a:t> HALHF Concept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R. D’Arcy (JAI Oxford)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53593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200" dirty="0"/>
                        <a:t>Gamma Factory – A Tool-driven Revolution?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M. W. Krasny (LPNHE, Paris)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8368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200" dirty="0"/>
                        <a:t>Physics at the CERN Secondary Beamlines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N. Charitonidis (CERN)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90767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200" dirty="0"/>
                        <a:t>Future Particle Physics Colliders with Sustainable Accelerating Systems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J. D’Hondt (Vrije Universiteit Brussel)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39595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200" dirty="0"/>
                        <a:t>Beam Irradiation Facilities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A. Nasreddine (ARIEL)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89846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56444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FA398-885A-4E7E-3B25-1A427AF64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JAI AB Recommendation 2023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2E8D3B-6D48-01DD-6230-84C5CBEE6C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9615" y="1026013"/>
            <a:ext cx="8229600" cy="5166507"/>
          </a:xfrm>
        </p:spPr>
        <p:txBody>
          <a:bodyPr/>
          <a:lstStyle/>
          <a:p>
            <a:r>
              <a:rPr lang="en-CH" sz="2400" dirty="0"/>
              <a:t>Include accelerator sustainability &amp; commercialisation</a:t>
            </a:r>
          </a:p>
          <a:p>
            <a:endParaRPr lang="en-CH" sz="2400" dirty="0"/>
          </a:p>
          <a:p>
            <a:pPr lvl="1"/>
            <a:r>
              <a:rPr lang="en-CH" sz="2400" dirty="0"/>
              <a:t>Graduate Lectures</a:t>
            </a:r>
          </a:p>
          <a:p>
            <a:endParaRPr lang="en-CH" dirty="0"/>
          </a:p>
          <a:p>
            <a:pPr marL="0" indent="0">
              <a:buNone/>
            </a:pPr>
            <a:endParaRPr lang="en-CH" dirty="0"/>
          </a:p>
          <a:p>
            <a:pPr lvl="1">
              <a:lnSpc>
                <a:spcPct val="200000"/>
              </a:lnSpc>
            </a:pPr>
            <a:r>
              <a:rPr lang="en-CH" sz="2400" dirty="0"/>
              <a:t>UK Accelerator Institute Seminar Series</a:t>
            </a:r>
          </a:p>
          <a:p>
            <a:pPr>
              <a:lnSpc>
                <a:spcPct val="200000"/>
              </a:lnSpc>
            </a:pPr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087123-33B5-74DA-C7AB-56277DA62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213B3A0-A3FD-8089-1B15-5B00945B5D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8162785"/>
              </p:ext>
            </p:extLst>
          </p:nvPr>
        </p:nvGraphicFramePr>
        <p:xfrm>
          <a:off x="498231" y="2316480"/>
          <a:ext cx="81534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6700">
                  <a:extLst>
                    <a:ext uri="{9D8B030D-6E8A-4147-A177-3AD203B41FA5}">
                      <a16:colId xmlns:a16="http://schemas.microsoft.com/office/drawing/2014/main" val="2452167918"/>
                    </a:ext>
                  </a:extLst>
                </a:gridCol>
                <a:gridCol w="4076700">
                  <a:extLst>
                    <a:ext uri="{9D8B030D-6E8A-4147-A177-3AD203B41FA5}">
                      <a16:colId xmlns:a16="http://schemas.microsoft.com/office/drawing/2014/main" val="11676410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Title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Speaker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68942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Particle Accelerator Sustainability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H. Wakeling (Oxford)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94617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Commercialisation of Accelerator Technologies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/>
                        <a:t>P. Tait (Oxford)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3391621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E0A09D3-062D-A958-C6A5-F1C9CA8DA5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4632408"/>
              </p:ext>
            </p:extLst>
          </p:nvPr>
        </p:nvGraphicFramePr>
        <p:xfrm>
          <a:off x="480646" y="4114800"/>
          <a:ext cx="8071338" cy="200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>
                  <a:extLst>
                    <a:ext uri="{9D8B030D-6E8A-4147-A177-3AD203B41FA5}">
                      <a16:colId xmlns:a16="http://schemas.microsoft.com/office/drawing/2014/main" val="4281764729"/>
                    </a:ext>
                  </a:extLst>
                </a:gridCol>
                <a:gridCol w="4032738">
                  <a:extLst>
                    <a:ext uri="{9D8B030D-6E8A-4147-A177-3AD203B41FA5}">
                      <a16:colId xmlns:a16="http://schemas.microsoft.com/office/drawing/2014/main" val="12625842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Title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Speaker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7168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+mn-lt"/>
                        </a:rPr>
                        <a:t>Future Particle Physics Colliders with Sustainable Accelerating Systems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+mn-lt"/>
                        </a:rPr>
                        <a:t>J. D’Hondt (Vrije Universiteit Brussel)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05009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+mn-lt"/>
                        </a:rPr>
                        <a:t>Beam Irradiation Facilities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+mn-lt"/>
                        </a:rPr>
                        <a:t>A. Nasreddine (ARIEL)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04726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+mn-lt"/>
                        </a:rPr>
                        <a:t>The Sustainable HECAP+ Initiative</a:t>
                      </a:r>
                      <a:endParaRPr lang="en-CH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+mn-lt"/>
                        </a:rPr>
                        <a:t>K. </a:t>
                      </a:r>
                      <a:r>
                        <a:rPr lang="en-GB" sz="1400" dirty="0" err="1">
                          <a:latin typeface="+mn-lt"/>
                        </a:rPr>
                        <a:t>Lohwasser</a:t>
                      </a:r>
                      <a:r>
                        <a:rPr lang="en-GB" sz="1400" dirty="0">
                          <a:latin typeface="+mn-lt"/>
                        </a:rPr>
                        <a:t> (University of Sheffield)</a:t>
                      </a:r>
                      <a:endParaRPr lang="en-CH" sz="14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00041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+mn-lt"/>
                        </a:rPr>
                        <a:t>Particle Accelerators for Security Applications</a:t>
                      </a:r>
                      <a:endParaRPr lang="en-CH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+mn-lt"/>
                        </a:rPr>
                        <a:t>M. Jenkins (Rapiscan Systems)</a:t>
                      </a:r>
                      <a:endParaRPr lang="en-CH" sz="14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66081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28457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382000" cy="788987"/>
          </a:xfrm>
        </p:spPr>
        <p:txBody>
          <a:bodyPr/>
          <a:lstStyle/>
          <a:p>
            <a:r>
              <a:rPr lang="en-GB" sz="3400" b="1" dirty="0"/>
              <a:t>External Training Commitments (Abridged)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00296"/>
            <a:ext cx="8839200" cy="5486400"/>
          </a:xfrm>
        </p:spPr>
        <p:txBody>
          <a:bodyPr/>
          <a:lstStyle/>
          <a:p>
            <a:r>
              <a:rPr lang="en-GB" sz="2000" dirty="0">
                <a:solidFill>
                  <a:srgbClr val="000099"/>
                </a:solidFill>
              </a:rPr>
              <a:t>In addition to providing courses on accelerator physics at JAI, academic staff are invited to participate at various international forums:</a:t>
            </a:r>
          </a:p>
          <a:p>
            <a:endParaRPr lang="en-GB" sz="1400" dirty="0"/>
          </a:p>
          <a:p>
            <a:pPr lvl="1">
              <a:spcBef>
                <a:spcPts val="0"/>
              </a:spcBef>
            </a:pPr>
            <a:r>
              <a:rPr lang="en-GB" sz="1200" dirty="0"/>
              <a:t>EU Integrating Activity Projects on Training, Communications &amp; Outreach in Accelerators – </a:t>
            </a:r>
            <a:br>
              <a:rPr lang="en-GB" sz="1200" dirty="0"/>
            </a:br>
            <a:r>
              <a:rPr lang="en-GB" sz="1200" dirty="0"/>
              <a:t>TIARA 2011-2014, ARIES 2017-2021, I.FAST 2021-2025 (P. Burrows serves as WP Leader). Will coordinate new European panel on education &amp; training in accelerator science under TIARA auspices.</a:t>
            </a:r>
          </a:p>
          <a:p>
            <a:pPr lvl="1">
              <a:spcBef>
                <a:spcPts val="0"/>
              </a:spcBef>
            </a:pPr>
            <a:endParaRPr lang="en-GB" sz="1200" dirty="0"/>
          </a:p>
          <a:p>
            <a:pPr lvl="1">
              <a:spcBef>
                <a:spcPts val="0"/>
              </a:spcBef>
            </a:pPr>
            <a:r>
              <a:rPr lang="en-GB" sz="1200" dirty="0"/>
              <a:t>CERN Accelerator School CAS (various JAI faculty and staff, P. Burrows serves on CAS AB).</a:t>
            </a:r>
          </a:p>
          <a:p>
            <a:pPr marL="344487" lvl="1" indent="0">
              <a:spcBef>
                <a:spcPts val="0"/>
              </a:spcBef>
              <a:buNone/>
            </a:pPr>
            <a:r>
              <a:rPr lang="en-GB" sz="1200" dirty="0"/>
              <a:t> </a:t>
            </a:r>
          </a:p>
          <a:p>
            <a:pPr lvl="1">
              <a:spcBef>
                <a:spcPts val="0"/>
              </a:spcBef>
            </a:pPr>
            <a:r>
              <a:rPr lang="en-GB" sz="1200" dirty="0"/>
              <a:t>Joint Universities Accelerator School (JAI is partner institute, P. Burrows serves on JUAS AB).</a:t>
            </a:r>
          </a:p>
          <a:p>
            <a:pPr lvl="1">
              <a:spcBef>
                <a:spcPts val="0"/>
              </a:spcBef>
            </a:pPr>
            <a:endParaRPr lang="en-GB" sz="1200" dirty="0"/>
          </a:p>
          <a:p>
            <a:pPr lvl="1">
              <a:spcBef>
                <a:spcPts val="0"/>
              </a:spcBef>
            </a:pPr>
            <a:r>
              <a:rPr lang="en-GB" sz="1200" dirty="0"/>
              <a:t>US Particle Accelerator School (USPAS, various JAI faculty and staff).</a:t>
            </a:r>
          </a:p>
          <a:p>
            <a:pPr marL="344487" lvl="1" indent="0">
              <a:spcBef>
                <a:spcPts val="0"/>
              </a:spcBef>
              <a:buNone/>
            </a:pPr>
            <a:endParaRPr lang="en-GB" sz="1200" dirty="0"/>
          </a:p>
          <a:p>
            <a:pPr lvl="1">
              <a:spcBef>
                <a:spcPts val="0"/>
              </a:spcBef>
            </a:pPr>
            <a:r>
              <a:rPr lang="en-GB" sz="1200" dirty="0"/>
              <a:t>Cockcroft Institute graduate accelerator physics course (S. Gibson). </a:t>
            </a:r>
          </a:p>
          <a:p>
            <a:pPr lvl="1">
              <a:spcBef>
                <a:spcPts val="0"/>
              </a:spcBef>
            </a:pPr>
            <a:endParaRPr lang="en-GB" sz="1200" dirty="0"/>
          </a:p>
          <a:p>
            <a:pPr lvl="1">
              <a:spcBef>
                <a:spcPts val="0"/>
              </a:spcBef>
            </a:pPr>
            <a:r>
              <a:rPr lang="en-GB" sz="1200" dirty="0"/>
              <a:t>University of London intercollegiate undergraduate &amp; graduate accelerator physics courses (S. Gibson, P. </a:t>
            </a:r>
            <a:r>
              <a:rPr lang="en-GB" sz="1200" dirty="0" err="1"/>
              <a:t>Karataev</a:t>
            </a:r>
            <a:r>
              <a:rPr lang="en-GB" sz="1200" dirty="0"/>
              <a:t>).</a:t>
            </a:r>
          </a:p>
          <a:p>
            <a:pPr lvl="1">
              <a:spcBef>
                <a:spcPts val="0"/>
              </a:spcBef>
            </a:pPr>
            <a:endParaRPr lang="en-GB" sz="1200" dirty="0"/>
          </a:p>
          <a:p>
            <a:pPr lvl="1">
              <a:spcBef>
                <a:spcPts val="0"/>
              </a:spcBef>
            </a:pPr>
            <a:r>
              <a:rPr lang="en-GB" sz="1200" dirty="0"/>
              <a:t>University of Melbourne Medical Accelerator Physics Programme (S. Sheehy).</a:t>
            </a:r>
          </a:p>
          <a:p>
            <a:pPr lvl="1">
              <a:spcBef>
                <a:spcPts val="0"/>
              </a:spcBef>
            </a:pPr>
            <a:endParaRPr lang="en-GB" sz="1200" dirty="0"/>
          </a:p>
          <a:p>
            <a:pPr lvl="1">
              <a:spcBef>
                <a:spcPts val="0"/>
              </a:spcBef>
            </a:pPr>
            <a:r>
              <a:rPr lang="en-GB" sz="1200" dirty="0"/>
              <a:t>Nanyang Technological University undergraduate lectures on accelerator physics (E. </a:t>
            </a:r>
            <a:r>
              <a:rPr lang="en-GB" sz="1200" dirty="0" err="1"/>
              <a:t>Tsesmelis</a:t>
            </a:r>
            <a:r>
              <a:rPr lang="en-GB" sz="1200" dirty="0"/>
              <a:t>).</a:t>
            </a:r>
          </a:p>
          <a:p>
            <a:pPr lvl="1">
              <a:spcBef>
                <a:spcPts val="0"/>
              </a:spcBef>
            </a:pPr>
            <a:endParaRPr lang="en-GB" sz="1200" dirty="0"/>
          </a:p>
          <a:p>
            <a:pPr lvl="1">
              <a:spcBef>
                <a:spcPts val="0"/>
              </a:spcBef>
            </a:pPr>
            <a:r>
              <a:rPr lang="en-GB" sz="1200" dirty="0"/>
              <a:t>York Fusion Frontiers Lecture Series – Laser Plasma Accelerators (Z. </a:t>
            </a:r>
            <a:r>
              <a:rPr lang="en-GB" sz="1200" dirty="0" err="1"/>
              <a:t>Najmudin</a:t>
            </a:r>
            <a:r>
              <a:rPr lang="en-GB" sz="1200" dirty="0"/>
              <a:t>)</a:t>
            </a:r>
          </a:p>
          <a:p>
            <a:pPr lvl="1">
              <a:spcBef>
                <a:spcPts val="0"/>
              </a:spcBef>
            </a:pPr>
            <a:endParaRPr lang="en-GB" sz="1200" dirty="0"/>
          </a:p>
          <a:p>
            <a:pPr lvl="1">
              <a:spcBef>
                <a:spcPts val="0"/>
              </a:spcBef>
            </a:pPr>
            <a:r>
              <a:rPr lang="en-GB" sz="1200" dirty="0" err="1"/>
              <a:t>Culham</a:t>
            </a:r>
            <a:r>
              <a:rPr lang="en-GB" sz="1200" dirty="0"/>
              <a:t> Summer School on Plasma Physics - Laser Wakefield Accelerators (S. Mangles)</a:t>
            </a:r>
          </a:p>
          <a:p>
            <a:pPr lvl="1">
              <a:spcBef>
                <a:spcPts val="0"/>
              </a:spcBef>
            </a:pPr>
            <a:endParaRPr lang="en-GB" sz="1200" dirty="0"/>
          </a:p>
          <a:p>
            <a:pPr lvl="1">
              <a:spcBef>
                <a:spcPts val="0"/>
              </a:spcBef>
            </a:pPr>
            <a:r>
              <a:rPr lang="en-GB" sz="1200" dirty="0"/>
              <a:t>Centre for Postgraduate Training on Plasma Physics &amp; High Energy Density Science</a:t>
            </a:r>
          </a:p>
          <a:p>
            <a:pPr lvl="1">
              <a:spcBef>
                <a:spcPts val="0"/>
              </a:spcBef>
            </a:pPr>
            <a:endParaRPr lang="en-GB" sz="1200" dirty="0"/>
          </a:p>
          <a:p>
            <a:pPr lvl="1">
              <a:spcBef>
                <a:spcPts val="0"/>
              </a:spcBef>
            </a:pPr>
            <a:r>
              <a:rPr lang="en-GB" sz="1200" dirty="0"/>
              <a:t>High Power Laser Meeting on Laser Wakefield Acceleration of Electrons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71248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>
            <a:extLst>
              <a:ext uri="{FF2B5EF4-FFF2-40B4-BE49-F238E27FC236}">
                <a16:creationId xmlns:a16="http://schemas.microsoft.com/office/drawing/2014/main" id="{171CF3A2-0FDB-4542-B903-9DF294FC4B5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199" y="290513"/>
            <a:ext cx="7924801" cy="762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altLang="en-US" sz="4700" b="1" dirty="0"/>
              <a:t>Future Programme - Training</a:t>
            </a:r>
            <a:br>
              <a:rPr lang="en-GB" altLang="en-US" sz="4400" b="1" dirty="0">
                <a:latin typeface="+mn-lt"/>
              </a:rPr>
            </a:br>
            <a:endParaRPr lang="en-GB" altLang="en-US" sz="4400" b="1" i="1" dirty="0">
              <a:latin typeface="+mn-lt"/>
            </a:endParaRPr>
          </a:p>
        </p:txBody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52081387-A782-E843-9BB6-0CA1B02C4A7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8582" y="1052513"/>
            <a:ext cx="9144000" cy="5227637"/>
          </a:xfrm>
        </p:spPr>
        <p:txBody>
          <a:bodyPr rtlCol="0">
            <a:normAutofit fontScale="475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en-US" sz="4500" b="1" dirty="0"/>
              <a:t>Proposal &amp; plan </a:t>
            </a:r>
            <a:r>
              <a:rPr lang="en-US" sz="4500" dirty="0"/>
              <a:t>for the future education &amp; training </a:t>
            </a:r>
            <a:r>
              <a:rPr lang="en-US" sz="4500" dirty="0" err="1"/>
              <a:t>programme</a:t>
            </a:r>
            <a:r>
              <a:rPr lang="en-US" sz="4500" dirty="0"/>
              <a:t> at JAI:</a:t>
            </a:r>
          </a:p>
          <a:p>
            <a:pPr>
              <a:buFont typeface="Arial" charset="0"/>
              <a:buChar char="•"/>
              <a:defRPr/>
            </a:pPr>
            <a:endParaRPr lang="en-US" sz="4500" dirty="0"/>
          </a:p>
          <a:p>
            <a:pPr lvl="1">
              <a:buFont typeface="Arial" charset="0"/>
              <a:buChar char="•"/>
              <a:defRPr/>
            </a:pPr>
            <a:r>
              <a:rPr lang="en-US" sz="4500" dirty="0"/>
              <a:t>World-class </a:t>
            </a:r>
            <a:r>
              <a:rPr lang="en-US" sz="4500" b="1" dirty="0"/>
              <a:t>graduate &amp; undergraduate training </a:t>
            </a:r>
            <a:r>
              <a:rPr lang="en-US" sz="4500" dirty="0"/>
              <a:t>in accelerator science &amp; technology.</a:t>
            </a:r>
          </a:p>
          <a:p>
            <a:pPr lvl="1">
              <a:buFont typeface="Arial" charset="0"/>
              <a:buChar char="•"/>
              <a:defRPr/>
            </a:pPr>
            <a:r>
              <a:rPr lang="en-US" sz="4500" b="1" dirty="0"/>
              <a:t>Strengthen current graduate training </a:t>
            </a:r>
            <a:r>
              <a:rPr lang="en-US" sz="4500" b="1" dirty="0" err="1"/>
              <a:t>programme</a:t>
            </a:r>
            <a:r>
              <a:rPr lang="en-US" sz="4500" b="1" dirty="0"/>
              <a:t> </a:t>
            </a:r>
            <a:r>
              <a:rPr lang="en-US" sz="4500" dirty="0"/>
              <a:t>within JAI and develop further collaboration with outside institutes.</a:t>
            </a:r>
          </a:p>
          <a:p>
            <a:pPr lvl="1">
              <a:buFont typeface="Arial" charset="0"/>
              <a:buChar char="•"/>
              <a:defRPr/>
            </a:pPr>
            <a:r>
              <a:rPr lang="en-US" sz="4500" b="1" dirty="0"/>
              <a:t>Enhance integration of the 3 universities </a:t>
            </a:r>
            <a:r>
              <a:rPr lang="en-US" sz="4500" dirty="0"/>
              <a:t>by fostering &amp; supporting student exchanges, common lectures and seminars, and other events, e.g. the UK Accelerator Institutes Seminar Series. </a:t>
            </a:r>
          </a:p>
          <a:p>
            <a:pPr lvl="1">
              <a:buFont typeface="Arial" charset="0"/>
              <a:buChar char="•"/>
              <a:defRPr/>
            </a:pPr>
            <a:r>
              <a:rPr lang="en-US" sz="4500" dirty="0"/>
              <a:t>Increase frequency of </a:t>
            </a:r>
            <a:r>
              <a:rPr lang="en-US" sz="4500" b="1" dirty="0"/>
              <a:t>joint JAI and CI </a:t>
            </a:r>
            <a:r>
              <a:rPr lang="en-US" sz="4500" b="1" dirty="0" err="1"/>
              <a:t>programme</a:t>
            </a:r>
            <a:r>
              <a:rPr lang="en-US" sz="4500" b="1" dirty="0"/>
              <a:t> of lectures </a:t>
            </a:r>
            <a:r>
              <a:rPr lang="en-US" sz="4500" dirty="0"/>
              <a:t>on </a:t>
            </a:r>
            <a:r>
              <a:rPr lang="en-US" sz="4500" dirty="0" err="1"/>
              <a:t>specialised</a:t>
            </a:r>
            <a:r>
              <a:rPr lang="en-US" sz="4500" dirty="0"/>
              <a:t> topics of advanced accelerator physics &amp; applications. </a:t>
            </a:r>
          </a:p>
          <a:p>
            <a:pPr lvl="1">
              <a:buFont typeface="Arial" charset="0"/>
              <a:buChar char="•"/>
              <a:defRPr/>
            </a:pPr>
            <a:r>
              <a:rPr lang="en-US" sz="4500" b="1" dirty="0"/>
              <a:t>Pre-PhD </a:t>
            </a:r>
            <a:r>
              <a:rPr lang="en-US" sz="4500" b="1" dirty="0" err="1"/>
              <a:t>programmes</a:t>
            </a:r>
            <a:r>
              <a:rPr lang="en-US" sz="4500" b="1" dirty="0"/>
              <a:t> - </a:t>
            </a:r>
            <a:r>
              <a:rPr lang="en-US" sz="4500" dirty="0"/>
              <a:t>Summer studentship </a:t>
            </a:r>
            <a:r>
              <a:rPr lang="en-US" sz="4500" dirty="0" err="1"/>
              <a:t>programmes</a:t>
            </a:r>
            <a:r>
              <a:rPr lang="en-US" sz="4500" dirty="0"/>
              <a:t> at all 3 universities; BSc, </a:t>
            </a:r>
            <a:r>
              <a:rPr lang="en-US" sz="4500" dirty="0" err="1"/>
              <a:t>MSci</a:t>
            </a:r>
            <a:r>
              <a:rPr lang="en-US" sz="4500" dirty="0"/>
              <a:t> and MSc. </a:t>
            </a:r>
            <a:r>
              <a:rPr lang="en-US" sz="4500" dirty="0" err="1"/>
              <a:t>programmes</a:t>
            </a:r>
            <a:r>
              <a:rPr lang="en-US" sz="4500" dirty="0"/>
              <a:t> at RHUL; restructured undergraduate module</a:t>
            </a:r>
            <a:r>
              <a:rPr lang="en-US" sz="4500" b="1" dirty="0"/>
              <a:t> </a:t>
            </a:r>
            <a:r>
              <a:rPr lang="en-US" sz="4500" dirty="0"/>
              <a:t>at Oxford making it more attractive. </a:t>
            </a:r>
          </a:p>
          <a:p>
            <a:pPr lvl="1">
              <a:buFont typeface="Arial" charset="0"/>
              <a:buChar char="•"/>
              <a:defRPr/>
            </a:pPr>
            <a:r>
              <a:rPr lang="en-US" sz="4500" dirty="0"/>
              <a:t>JAI academic staff continue to deliver courses &amp; lectures at </a:t>
            </a:r>
            <a:r>
              <a:rPr lang="en-US" sz="4500" b="1" dirty="0"/>
              <a:t>international accelerator schools</a:t>
            </a:r>
            <a:r>
              <a:rPr lang="en-US" sz="4500" dirty="0"/>
              <a:t>, thus providing important accelerator community service. 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GB" sz="3800" b="1" dirty="0"/>
          </a:p>
          <a:p>
            <a:pPr marL="342900" lvl="1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sz="2500" b="1" dirty="0"/>
          </a:p>
          <a:p>
            <a:pPr marL="0" indent="0" eaLnBrk="1" fontAlgn="auto" hangingPunct="1">
              <a:spcAft>
                <a:spcPts val="0"/>
              </a:spcAft>
              <a:defRPr/>
            </a:pPr>
            <a:endParaRPr lang="en-GB" sz="2800" b="1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29699" name="Slide Number Placeholder 4">
            <a:extLst>
              <a:ext uri="{FF2B5EF4-FFF2-40B4-BE49-F238E27FC236}">
                <a16:creationId xmlns:a16="http://schemas.microsoft.com/office/drawing/2014/main" id="{FB62B8CF-1D6D-BB48-A15B-0A2E4B54D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6896100" y="6280150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9pPr>
          </a:lstStyle>
          <a:p>
            <a:fld id="{E1216511-07EA-9E4C-998A-3C24A5B8393A}" type="slidenum">
              <a:rPr kumimoji="0"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19</a:t>
            </a:fld>
            <a:endParaRPr kumimoji="0" lang="en-GB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808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rgbClr val="000090"/>
                </a:solidFill>
              </a:rPr>
              <a:t>The JAI programme is organised around three pillars:</a:t>
            </a:r>
          </a:p>
          <a:p>
            <a:pPr marL="0" indent="0">
              <a:buNone/>
            </a:pPr>
            <a:endParaRPr lang="en-GB" dirty="0">
              <a:solidFill>
                <a:srgbClr val="000090"/>
              </a:solidFill>
            </a:endParaRPr>
          </a:p>
          <a:p>
            <a:pPr lvl="1"/>
            <a:r>
              <a:rPr lang="en-GB" dirty="0"/>
              <a:t>Research &amp; development in accelerator science.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Training next generation of accelerator scientists.</a:t>
            </a:r>
          </a:p>
          <a:p>
            <a:pPr lvl="1"/>
            <a:r>
              <a:rPr lang="en-GB" dirty="0"/>
              <a:t>Knowledge exchange, impact &amp;</a:t>
            </a:r>
            <a:r>
              <a:rPr lang="en-GB" dirty="0">
                <a:solidFill>
                  <a:srgbClr val="FF0000"/>
                </a:solidFill>
              </a:rPr>
              <a:t> public engagement.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04668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1027E-4551-7F4A-AE98-1805ADAC8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171" y="2906713"/>
            <a:ext cx="7772400" cy="1362075"/>
          </a:xfrm>
        </p:spPr>
        <p:txBody>
          <a:bodyPr/>
          <a:lstStyle/>
          <a:p>
            <a:r>
              <a:rPr lang="en-GB" dirty="0"/>
              <a:t>P</a:t>
            </a:r>
            <a:r>
              <a:rPr lang="en-CH" dirty="0"/>
              <a:t>ublic engagement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D71D4C-52D7-564D-ADBA-C4388B7A56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059666-E35F-6247-A8CD-38BB9E940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EC8225-C8D2-40C7-A3FB-299F2E7B818B}" type="slidenum">
              <a:rPr lang="en-US" altLang="en-US" smtClean="0"/>
              <a:pPr>
                <a:defRPr/>
              </a:pPr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53037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1F23-EA26-3F41-A656-F094C0040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b="1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5090A-73EF-A448-A3D1-9C9CCD876E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JAI continues to develop its high-profile public engagement in difficult post-Covid environment.</a:t>
            </a:r>
          </a:p>
          <a:p>
            <a:r>
              <a:rPr lang="en-CH" dirty="0"/>
              <a:t>Covid pandemic devastated in-person events, throwing them into online events.</a:t>
            </a:r>
          </a:p>
          <a:p>
            <a:r>
              <a:rPr lang="en-CH" dirty="0"/>
              <a:t>Greatly reduced activities and only now events are approaching pre-pandemic levels.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E1618F-EDEF-3A40-BAC6-A970519F3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14157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>
            <a:extLst>
              <a:ext uri="{FF2B5EF4-FFF2-40B4-BE49-F238E27FC236}">
                <a16:creationId xmlns:a16="http://schemas.microsoft.com/office/drawing/2014/main" id="{A3DC27B8-4E71-41E7-ACC3-CF1A6957A8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1000" y="280377"/>
            <a:ext cx="8229600" cy="762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altLang="en-US" sz="3600" b="1" dirty="0"/>
              <a:t>Public Engagement &amp; Schools Outreach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D3BCCB6D-B4B7-7912-8055-1165BB6072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9308" y="1041304"/>
            <a:ext cx="9296400" cy="1152525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en-US" sz="2000" b="1" dirty="0">
                <a:solidFill>
                  <a:srgbClr val="FF0000"/>
                </a:solidFill>
              </a:rPr>
              <a:t>‘Particle Accelerators: from Higgs Bosons to Curing Cancer’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en-US" sz="2000" b="1" dirty="0">
                <a:solidFill>
                  <a:srgbClr val="FF0000"/>
                </a:solidFill>
              </a:rPr>
              <a:t>Delivered 40 times in pre-pandemic decade 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en-US" sz="2000" b="1" dirty="0">
                <a:solidFill>
                  <a:srgbClr val="FF0000"/>
                </a:solidFill>
              </a:rPr>
              <a:t>Continued in 2023 at nearby school: &gt;100 attendees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en-GB" altLang="en-US" sz="2000" b="1" dirty="0">
              <a:solidFill>
                <a:srgbClr val="FF0000"/>
              </a:solidFill>
            </a:endParaRP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en-US" sz="2000" b="1" dirty="0">
                <a:solidFill>
                  <a:srgbClr val="FF0000"/>
                </a:solidFill>
              </a:rPr>
              <a:t>																</a:t>
            </a:r>
          </a:p>
        </p:txBody>
      </p:sp>
      <p:sp>
        <p:nvSpPr>
          <p:cNvPr id="5124" name="Slide Number Placeholder 4">
            <a:extLst>
              <a:ext uri="{FF2B5EF4-FFF2-40B4-BE49-F238E27FC236}">
                <a16:creationId xmlns:a16="http://schemas.microsoft.com/office/drawing/2014/main" id="{3FF55DE5-682A-D2C8-6DBB-97BAAA2CC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6896100" y="6280150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9pPr>
          </a:lstStyle>
          <a:p>
            <a:fld id="{A080E570-AC67-4346-A017-76E0E690EA9E}" type="slidenum">
              <a:rPr kumimoji="0"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22</a:t>
            </a:fld>
            <a:endParaRPr kumimoji="0" lang="en-GB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5127" name="Picture 2">
            <a:extLst>
              <a:ext uri="{FF2B5EF4-FFF2-40B4-BE49-F238E27FC236}">
                <a16:creationId xmlns:a16="http://schemas.microsoft.com/office/drawing/2014/main" id="{3448B04C-E7E4-6742-5B7E-1CFC45E489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14405"/>
            <a:ext cx="5597525" cy="372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8" name="TextBox 3">
            <a:extLst>
              <a:ext uri="{FF2B5EF4-FFF2-40B4-BE49-F238E27FC236}">
                <a16:creationId xmlns:a16="http://schemas.microsoft.com/office/drawing/2014/main" id="{BAEE6C59-8A88-2074-C17F-35338A3385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97525" y="2171456"/>
            <a:ext cx="3554413" cy="4278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9pPr>
          </a:lstStyle>
          <a:p>
            <a:r>
              <a:rPr lang="en-GB" altLang="en-CH" sz="1600" dirty="0"/>
              <a:t>Feedback from female GCSE student:</a:t>
            </a:r>
          </a:p>
          <a:p>
            <a:endParaRPr lang="en-GB" altLang="en-CH" sz="1600" dirty="0"/>
          </a:p>
          <a:p>
            <a:r>
              <a:rPr lang="en-GB" altLang="en-CH" sz="1600" i="1" dirty="0"/>
              <a:t>‘It meant a lot to me that you spent your time discussing my ambition to have a career in physics once I am older. I greatly appreciate that you talked with me and I thank you for the advice you gave me. </a:t>
            </a:r>
          </a:p>
          <a:p>
            <a:r>
              <a:rPr lang="en-GB" altLang="en-CH" sz="1600" i="1" dirty="0"/>
              <a:t>  </a:t>
            </a:r>
          </a:p>
          <a:p>
            <a:r>
              <a:rPr lang="en-GB" altLang="en-CH" sz="1600" i="1" dirty="0"/>
              <a:t>Our discussion really inspired me and I am more determined than ever, … at the moment I am likely to be the only student at my school taking Physics and Further Maths A-Level, but this will not deter me.’</a:t>
            </a:r>
          </a:p>
          <a:p>
            <a:endParaRPr lang="en-GB" altLang="en-CH" sz="1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6322CC1-EC75-3072-177D-621220329583}"/>
              </a:ext>
            </a:extLst>
          </p:cNvPr>
          <p:cNvSpPr txBox="1"/>
          <p:nvPr/>
        </p:nvSpPr>
        <p:spPr>
          <a:xfrm>
            <a:off x="1828800" y="6209323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Phil Burrows</a:t>
            </a:r>
          </a:p>
        </p:txBody>
      </p:sp>
    </p:spTree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76D9108D-8D66-48E0-8F6C-84BEDCD0D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b="1" dirty="0"/>
              <a:t>Public Engagement &amp; Music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2175A19-15F5-4B56-9A05-83FAAF236F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163637"/>
            <a:ext cx="4114800" cy="4932363"/>
          </a:xfrm>
        </p:spPr>
        <p:txBody>
          <a:bodyPr/>
          <a:lstStyle/>
          <a:p>
            <a:r>
              <a:rPr lang="en-US" sz="2200" b="1" i="1" dirty="0"/>
              <a:t>Oxford May Music Festival </a:t>
            </a:r>
            <a:r>
              <a:rPr lang="en-US" sz="2200" dirty="0"/>
              <a:t>(17</a:t>
            </a:r>
            <a:r>
              <a:rPr lang="en-US" sz="2200" baseline="30000" dirty="0"/>
              <a:t>th</a:t>
            </a:r>
            <a:r>
              <a:rPr lang="en-US" sz="2200" dirty="0"/>
              <a:t> season).</a:t>
            </a:r>
          </a:p>
          <a:p>
            <a:endParaRPr lang="en-US" sz="2200" dirty="0"/>
          </a:p>
          <a:p>
            <a:r>
              <a:rPr lang="en-US" sz="2200" b="1" i="1" dirty="0"/>
              <a:t>Einstein’s Universe </a:t>
            </a:r>
            <a:r>
              <a:rPr lang="en-US" sz="2200" dirty="0"/>
              <a:t>given over 100 times over almost 20 years to a live audience </a:t>
            </a:r>
            <a:r>
              <a:rPr lang="en-US" sz="2200" dirty="0" err="1"/>
              <a:t>totalling</a:t>
            </a:r>
            <a:r>
              <a:rPr lang="en-US" sz="2200" dirty="0"/>
              <a:t> more than 30,000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3C2115-397D-9E4F-835A-4C858C379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 wrap="square" anchor="b">
            <a:normAutofit/>
          </a:bodyPr>
          <a:lstStyle/>
          <a:p>
            <a:pPr>
              <a:spcAft>
                <a:spcPts val="600"/>
              </a:spcAft>
              <a:defRPr/>
            </a:pPr>
            <a:fld id="{B3EC141C-77B4-4C30-8D07-C7AD6DA3CD10}" type="slidenum">
              <a:rPr lang="en-US" altLang="en-US" smtClean="0"/>
              <a:pPr>
                <a:spcAft>
                  <a:spcPts val="600"/>
                </a:spcAft>
                <a:defRPr/>
              </a:pPr>
              <a:t>23</a:t>
            </a:fld>
            <a:endParaRPr lang="en-US" alt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5455288-5767-5895-6138-F36B250559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4620" y="3754437"/>
            <a:ext cx="6212180" cy="234156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1F26067-821C-0135-4900-C36A6C41EA51}"/>
              </a:ext>
            </a:extLst>
          </p:cNvPr>
          <p:cNvSpPr txBox="1"/>
          <p:nvPr/>
        </p:nvSpPr>
        <p:spPr>
          <a:xfrm>
            <a:off x="766419" y="5277331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Brian Foster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5C425B7-35B7-D937-D15F-4D1F9937A6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211337"/>
            <a:ext cx="3111500" cy="23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7809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7813"/>
            <a:ext cx="8593869" cy="1139825"/>
          </a:xfrm>
        </p:spPr>
        <p:txBody>
          <a:bodyPr/>
          <a:lstStyle/>
          <a:p>
            <a:r>
              <a:rPr lang="en-US" sz="3000" b="1" dirty="0"/>
              <a:t>Public Engagement &amp; The Big Bang Experience!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990600"/>
            <a:ext cx="4038600" cy="4876800"/>
          </a:xfrm>
        </p:spPr>
        <p:txBody>
          <a:bodyPr/>
          <a:lstStyle/>
          <a:p>
            <a:r>
              <a:rPr lang="en-US" sz="2400" dirty="0"/>
              <a:t>Brief history and future of the LHC revealing wonders of the LHC at CERN and how it is unravelling mysteries of the universe.</a:t>
            </a:r>
          </a:p>
          <a:p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810D79-0C3D-4F9C-9A42-2CF8BD766948}" type="slidenum">
              <a:rPr lang="en-US" altLang="en-US" smtClean="0"/>
              <a:pPr>
                <a:defRPr/>
              </a:pPr>
              <a:t>24</a:t>
            </a:fld>
            <a:endParaRPr lang="en-US" altLang="en-US"/>
          </a:p>
        </p:txBody>
      </p:sp>
      <p:pic>
        <p:nvPicPr>
          <p:cNvPr id="8" name="Picture 7" descr="A picture containing diagram&#10;&#10;Description automatically generated">
            <a:extLst>
              <a:ext uri="{FF2B5EF4-FFF2-40B4-BE49-F238E27FC236}">
                <a16:creationId xmlns:a16="http://schemas.microsoft.com/office/drawing/2014/main" id="{58DF6E03-B38A-B44B-BBB2-AEFB2FA8F6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196" y="4684849"/>
            <a:ext cx="3964204" cy="1395705"/>
          </a:xfrm>
          <a:prstGeom prst="rect">
            <a:avLst/>
          </a:prstGeom>
        </p:spPr>
      </p:pic>
      <p:pic>
        <p:nvPicPr>
          <p:cNvPr id="10" name="Picture 9" descr="A picture containing indoor, person, ceiling, office&#10;&#10;Description automatically generated">
            <a:extLst>
              <a:ext uri="{FF2B5EF4-FFF2-40B4-BE49-F238E27FC236}">
                <a16:creationId xmlns:a16="http://schemas.microsoft.com/office/drawing/2014/main" id="{69B608CF-01A7-874D-B882-88C1CC4A38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20" y="3281183"/>
            <a:ext cx="3676282" cy="2799371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CD54375-0CF9-D540-ACA6-BFC6931743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4398" y="866556"/>
            <a:ext cx="4283315" cy="6372443"/>
          </a:xfrm>
        </p:spPr>
        <p:txBody>
          <a:bodyPr/>
          <a:lstStyle/>
          <a:p>
            <a:r>
              <a:rPr lang="en-CH" sz="2400" dirty="0"/>
              <a:t>Re-started in-person events at RHUL foll</a:t>
            </a:r>
            <a:r>
              <a:rPr lang="en-GB" sz="2400" dirty="0"/>
              <a:t>ow</a:t>
            </a:r>
            <a:r>
              <a:rPr lang="en-CH" sz="2400" dirty="0"/>
              <a:t>ing Covid-19.</a:t>
            </a:r>
          </a:p>
          <a:p>
            <a:pPr lvl="1"/>
            <a:r>
              <a:rPr lang="en-GB" sz="2000" dirty="0"/>
              <a:t>Annual Physics Taster Days (June 2022)</a:t>
            </a:r>
          </a:p>
          <a:p>
            <a:pPr lvl="1"/>
            <a:r>
              <a:rPr lang="en-GB" sz="2000" dirty="0"/>
              <a:t>Particle Physics Masterclass: A-level students (March 2023)</a:t>
            </a:r>
          </a:p>
          <a:p>
            <a:pPr lvl="1"/>
            <a:r>
              <a:rPr lang="en-GB" sz="2000" dirty="0"/>
              <a:t>Royal Holloway Science Festival (May 2023)</a:t>
            </a:r>
          </a:p>
          <a:p>
            <a:pPr lvl="1"/>
            <a:r>
              <a:rPr lang="en-GB" sz="2000" dirty="0"/>
              <a:t>Girls into </a:t>
            </a:r>
            <a:r>
              <a:rPr lang="en-GB" sz="2000" dirty="0" err="1"/>
              <a:t>AstroPhysics</a:t>
            </a:r>
            <a:r>
              <a:rPr lang="en-GB" sz="2000" dirty="0"/>
              <a:t> residential (July 2023)</a:t>
            </a:r>
            <a:endParaRPr lang="en-CH" sz="2000" dirty="0"/>
          </a:p>
        </p:txBody>
      </p:sp>
    </p:spTree>
    <p:extLst>
      <p:ext uri="{BB962C8B-B14F-4D97-AF65-F5344CB8AC3E}">
        <p14:creationId xmlns:p14="http://schemas.microsoft.com/office/powerpoint/2010/main" val="15396909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434DD-7C43-1240-98CA-2342950B4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b="1" dirty="0">
                <a:latin typeface="+mj-lt"/>
                <a:ea typeface="+mj-ea"/>
                <a:cs typeface="+mj-cs"/>
              </a:rPr>
              <a:t>Public Engagement &amp; Literature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AFFBC8F8-6511-C64D-B900-08099DC5CFB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723069"/>
            <a:ext cx="4038600" cy="4284987"/>
          </a:xfrm>
          <a:prstGeom prst="rect">
            <a:avLst/>
          </a:prstGeom>
          <a:noFill/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CD07222-1A0A-814E-88D8-2888F9512117}"/>
              </a:ext>
            </a:extLst>
          </p:cNvPr>
          <p:cNvSpPr txBox="1"/>
          <p:nvPr/>
        </p:nvSpPr>
        <p:spPr bwMode="auto">
          <a:xfrm>
            <a:off x="4648200" y="1600200"/>
            <a:ext cx="4038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85000" lnSpcReduction="10000"/>
          </a:bodyPr>
          <a:lstStyle/>
          <a:p>
            <a:pPr eaLnBrk="0" hangingPunct="0">
              <a:spcBef>
                <a:spcPct val="20000"/>
              </a:spcBef>
              <a:buFont typeface="Wingdings" pitchFamily="2" charset="2"/>
            </a:pPr>
            <a:endParaRPr lang="en-US" sz="2800" dirty="0">
              <a:latin typeface="+mn-lt"/>
            </a:endParaRPr>
          </a:p>
          <a:p>
            <a:pPr eaLnBrk="0" hangingPunct="0">
              <a:spcBef>
                <a:spcPct val="20000"/>
              </a:spcBef>
              <a:buFont typeface="Wingdings" pitchFamily="2" charset="2"/>
            </a:pPr>
            <a:r>
              <a:rPr lang="en-US" sz="2800" dirty="0">
                <a:latin typeface="+mn-lt"/>
              </a:rPr>
              <a:t>Popular science book</a:t>
            </a:r>
          </a:p>
          <a:p>
            <a:pPr eaLnBrk="0" hangingPunct="0">
              <a:spcBef>
                <a:spcPct val="20000"/>
              </a:spcBef>
              <a:buFont typeface="Wingdings" pitchFamily="2" charset="2"/>
            </a:pPr>
            <a:r>
              <a:rPr lang="en-US" sz="2800" dirty="0">
                <a:latin typeface="+mn-lt"/>
              </a:rPr>
              <a:t>by Suzie Sheehy </a:t>
            </a:r>
          </a:p>
          <a:p>
            <a:pPr eaLnBrk="0" hangingPunct="0">
              <a:spcBef>
                <a:spcPct val="20000"/>
              </a:spcBef>
              <a:buFont typeface="Wingdings" pitchFamily="2" charset="2"/>
            </a:pPr>
            <a:endParaRPr lang="en-US" sz="2800" dirty="0">
              <a:latin typeface="+mn-lt"/>
            </a:endParaRPr>
          </a:p>
          <a:p>
            <a:pPr eaLnBrk="0" hangingPunct="0">
              <a:spcBef>
                <a:spcPct val="20000"/>
              </a:spcBef>
              <a:buFont typeface="Wingdings" pitchFamily="2" charset="2"/>
            </a:pPr>
            <a:r>
              <a:rPr lang="en-US" sz="2800" dirty="0">
                <a:latin typeface="+mn-lt"/>
              </a:rPr>
              <a:t>Outreach events, interviews and coverage in Australia, the UK and the US reaching over 4000 people live.</a:t>
            </a:r>
          </a:p>
          <a:p>
            <a:pPr eaLnBrk="0" hangingPunct="0">
              <a:spcBef>
                <a:spcPct val="20000"/>
              </a:spcBef>
              <a:buFont typeface="Wingdings" pitchFamily="2" charset="2"/>
            </a:pPr>
            <a:endParaRPr lang="en-US" sz="2800" dirty="0">
              <a:latin typeface="+mn-lt"/>
            </a:endParaRPr>
          </a:p>
          <a:p>
            <a:pPr eaLnBrk="0" hangingPunct="0">
              <a:spcBef>
                <a:spcPct val="20000"/>
              </a:spcBef>
              <a:buFont typeface="Wingdings" pitchFamily="2" charset="2"/>
            </a:pPr>
            <a:r>
              <a:rPr lang="en-US" sz="2800" dirty="0">
                <a:latin typeface="+mn-lt"/>
              </a:rPr>
              <a:t>Spin-off </a:t>
            </a:r>
            <a:r>
              <a:rPr lang="en-US" sz="2800" i="1" dirty="0">
                <a:latin typeface="+mn-lt"/>
              </a:rPr>
              <a:t>Nature</a:t>
            </a:r>
            <a:r>
              <a:rPr lang="en-US" sz="2800" dirty="0">
                <a:latin typeface="+mn-lt"/>
              </a:rPr>
              <a:t> article ‘The Woman Who Broke Parity’ (January 2024).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3E1F99-5CE8-C043-9248-7CEA868A4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  <a:defRPr/>
            </a:pPr>
            <a:fld id="{E8810D79-0C3D-4F9C-9A42-2CF8BD766948}" type="slidenum">
              <a:rPr lang="en-US" altLang="en-US" kern="1200">
                <a:latin typeface="+mj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25</a:t>
            </a:fld>
            <a:endParaRPr lang="en-US" altLang="en-US" kern="1200">
              <a:latin typeface="+mj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71844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434DD-7C43-1240-98CA-2342950B4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b="1"/>
              <a:t>Public Engagement &amp; the SDGs</a:t>
            </a:r>
          </a:p>
        </p:txBody>
      </p:sp>
      <p:sp>
        <p:nvSpPr>
          <p:cNvPr id="71" name="Content Placeholder 2">
            <a:extLst>
              <a:ext uri="{FF2B5EF4-FFF2-40B4-BE49-F238E27FC236}">
                <a16:creationId xmlns:a16="http://schemas.microsoft.com/office/drawing/2014/main" id="{EA8A302F-EEA9-5FB4-508A-9CCB4B8B05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3753" y="1267806"/>
            <a:ext cx="4038600" cy="4530725"/>
          </a:xfrm>
        </p:spPr>
        <p:txBody>
          <a:bodyPr wrap="square" anchor="t">
            <a:normAutofit fontScale="77500" lnSpcReduction="20000"/>
          </a:bodyPr>
          <a:lstStyle/>
          <a:p>
            <a:pPr>
              <a:lnSpc>
                <a:spcPct val="90000"/>
              </a:lnSpc>
            </a:pPr>
            <a:r>
              <a:rPr lang="en-US" sz="1900" b="1" i="1" dirty="0"/>
              <a:t>SDG 3 – Good Health and Well-being</a:t>
            </a:r>
          </a:p>
          <a:p>
            <a:pPr lvl="1">
              <a:lnSpc>
                <a:spcPct val="90000"/>
              </a:lnSpc>
            </a:pPr>
            <a:r>
              <a:rPr lang="en-US" sz="1900" dirty="0"/>
              <a:t>Climate Change and Health Task Force Meeting (World Health Organization).</a:t>
            </a:r>
          </a:p>
          <a:p>
            <a:pPr lvl="1">
              <a:lnSpc>
                <a:spcPct val="90000"/>
              </a:lnSpc>
            </a:pPr>
            <a:r>
              <a:rPr lang="en-US" sz="1900" dirty="0"/>
              <a:t>Member of Conference of Non-Governmental Organizations in Consultative Relationship with the United Nations (</a:t>
            </a:r>
            <a:r>
              <a:rPr lang="en-US" sz="1900" dirty="0" err="1"/>
              <a:t>CoNGO</a:t>
            </a:r>
            <a:r>
              <a:rPr lang="en-US" sz="1900" dirty="0"/>
              <a:t>) Board and Invited Speaker at WSIS 2022.</a:t>
            </a:r>
          </a:p>
          <a:p>
            <a:pPr lvl="1">
              <a:lnSpc>
                <a:spcPct val="90000"/>
              </a:lnSpc>
            </a:pPr>
            <a:endParaRPr lang="en-US" sz="1900" dirty="0"/>
          </a:p>
          <a:p>
            <a:pPr lvl="1">
              <a:lnSpc>
                <a:spcPct val="90000"/>
              </a:lnSpc>
            </a:pPr>
            <a:endParaRPr lang="en-US" sz="1900" i="1" dirty="0"/>
          </a:p>
          <a:p>
            <a:pPr>
              <a:lnSpc>
                <a:spcPct val="90000"/>
              </a:lnSpc>
            </a:pPr>
            <a:r>
              <a:rPr lang="en-US" sz="1900" b="1" i="1" dirty="0"/>
              <a:t>SDG 5 – Gender Equality</a:t>
            </a:r>
          </a:p>
          <a:p>
            <a:pPr lvl="1">
              <a:lnSpc>
                <a:spcPct val="90000"/>
              </a:lnSpc>
            </a:pPr>
            <a:r>
              <a:rPr lang="en-US" sz="1900" dirty="0"/>
              <a:t>Committee on Status of Women - Geneva (CSW-Geneva)</a:t>
            </a:r>
          </a:p>
          <a:p>
            <a:pPr lvl="1">
              <a:lnSpc>
                <a:spcPct val="90000"/>
              </a:lnSpc>
            </a:pPr>
            <a:r>
              <a:rPr lang="en-US" sz="1900" dirty="0"/>
              <a:t>UK Civil Society Women’s Alliance (UKCSWA)</a:t>
            </a:r>
          </a:p>
          <a:p>
            <a:pPr lvl="1">
              <a:lnSpc>
                <a:spcPct val="90000"/>
              </a:lnSpc>
            </a:pPr>
            <a:endParaRPr lang="en-US" sz="1900" dirty="0"/>
          </a:p>
          <a:p>
            <a:pPr>
              <a:lnSpc>
                <a:spcPct val="90000"/>
              </a:lnSpc>
            </a:pPr>
            <a:r>
              <a:rPr lang="en-US" sz="1900" dirty="0"/>
              <a:t>Participated in </a:t>
            </a:r>
            <a:r>
              <a:rPr lang="en-US" sz="1900" b="1" dirty="0"/>
              <a:t>UN General Assembly Third Committee with Non-Governmental </a:t>
            </a:r>
            <a:r>
              <a:rPr lang="en-US" sz="1900" b="1" dirty="0" err="1"/>
              <a:t>Organisations</a:t>
            </a:r>
            <a:r>
              <a:rPr lang="en-US" sz="1900" dirty="0"/>
              <a:t>.</a:t>
            </a:r>
          </a:p>
          <a:p>
            <a:pPr>
              <a:lnSpc>
                <a:spcPct val="90000"/>
              </a:lnSpc>
            </a:pPr>
            <a:endParaRPr lang="en-US" sz="1900" dirty="0"/>
          </a:p>
          <a:p>
            <a:pPr>
              <a:lnSpc>
                <a:spcPct val="90000"/>
              </a:lnSpc>
            </a:pPr>
            <a:r>
              <a:rPr lang="en-US" sz="1900" dirty="0"/>
              <a:t>Talk to UN ‘</a:t>
            </a:r>
            <a:r>
              <a:rPr lang="en-US" sz="1900" b="1" dirty="0"/>
              <a:t>Commission on the Status of Women’</a:t>
            </a:r>
            <a:r>
              <a:rPr lang="en-US" sz="1900" dirty="0"/>
              <a:t> Forum.</a:t>
            </a:r>
          </a:p>
          <a:p>
            <a:pPr>
              <a:lnSpc>
                <a:spcPct val="90000"/>
              </a:lnSpc>
            </a:pPr>
            <a:endParaRPr lang="en-US" sz="1100" i="1" dirty="0"/>
          </a:p>
        </p:txBody>
      </p:sp>
      <p:pic>
        <p:nvPicPr>
          <p:cNvPr id="1026" name="Picture 2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48E278E6-11FD-0B4C-A678-E2E1445E7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0" y="1075810"/>
            <a:ext cx="4038600" cy="3119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3E1F99-5CE8-C043-9248-7CEA868A4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  <a:defRPr/>
            </a:pPr>
            <a:fld id="{E8810D79-0C3D-4F9C-9A42-2CF8BD766948}" type="slidenum">
              <a:rPr lang="en-US" altLang="en-US" kern="1200"/>
              <a:pPr>
                <a:spcAft>
                  <a:spcPts val="600"/>
                </a:spcAft>
                <a:defRPr/>
              </a:pPr>
              <a:t>26</a:t>
            </a:fld>
            <a:endParaRPr lang="en-US" altLang="en-US" kern="12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751164-E0C8-1701-20B1-24EC5831889C}"/>
              </a:ext>
            </a:extLst>
          </p:cNvPr>
          <p:cNvSpPr txBox="1"/>
          <p:nvPr/>
        </p:nvSpPr>
        <p:spPr>
          <a:xfrm>
            <a:off x="439615" y="5738202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Manjit Dosanjh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C98CA1-98D6-1C64-77D4-D641B73CA8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1648" y="3876971"/>
            <a:ext cx="3870712" cy="1956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7932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975D6-213F-8BDA-7F98-5A1706BB4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Proposal and Plan for Future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0BBA44-4B9E-B63D-C731-189F2F7D31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417638"/>
            <a:ext cx="8610600" cy="4678362"/>
          </a:xfrm>
        </p:spPr>
        <p:txBody>
          <a:bodyPr/>
          <a:lstStyle/>
          <a:p>
            <a:r>
              <a:rPr lang="en-CH" sz="2200" dirty="0"/>
              <a:t>JAI continues to be </a:t>
            </a:r>
            <a:r>
              <a:rPr lang="en-CH" sz="2200" b="1" dirty="0"/>
              <a:t>leader in communicating accelerators &amp; associated physics</a:t>
            </a:r>
            <a:r>
              <a:rPr lang="en-CH" sz="2200" dirty="0"/>
              <a:t>.</a:t>
            </a:r>
          </a:p>
          <a:p>
            <a:r>
              <a:rPr lang="en-CH" sz="2200" dirty="0"/>
              <a:t>Envisage </a:t>
            </a:r>
            <a:r>
              <a:rPr lang="en-CH" sz="2200" b="1" dirty="0"/>
              <a:t>significant return to previous strengths</a:t>
            </a:r>
            <a:r>
              <a:rPr lang="en-CH" sz="2200" dirty="0"/>
              <a:t> in in-person events post-Covid.</a:t>
            </a:r>
          </a:p>
          <a:p>
            <a:r>
              <a:rPr lang="en-CH" sz="2200" dirty="0"/>
              <a:t>Activities for future include:</a:t>
            </a:r>
          </a:p>
          <a:p>
            <a:pPr lvl="1"/>
            <a:r>
              <a:rPr lang="en-CH" sz="2200" b="1" dirty="0"/>
              <a:t>Training days for teachers </a:t>
            </a:r>
            <a:r>
              <a:rPr lang="en-CH" sz="2200" dirty="0"/>
              <a:t>(APPEAL – Accelerator and Particle Physics at A-Level) and IoP events for science teachers.</a:t>
            </a:r>
          </a:p>
          <a:p>
            <a:pPr lvl="1"/>
            <a:r>
              <a:rPr lang="en-CH" sz="2200" dirty="0"/>
              <a:t>Long-standing </a:t>
            </a:r>
            <a:r>
              <a:rPr lang="en-CH" sz="2200" b="1" dirty="0"/>
              <a:t>schools programmes </a:t>
            </a:r>
            <a:r>
              <a:rPr lang="en-CH" sz="2200" dirty="0"/>
              <a:t>– ‘Accelerate’, ‘Einstein’s Universe’ and ‘Big Bang Experience’.</a:t>
            </a:r>
          </a:p>
          <a:p>
            <a:pPr lvl="1"/>
            <a:r>
              <a:rPr lang="en-CH" sz="2200" b="1" dirty="0"/>
              <a:t>High-profile collaborative public engagement </a:t>
            </a:r>
            <a:r>
              <a:rPr lang="en-CH" sz="2200" dirty="0"/>
              <a:t>attracting new audience to science – Big Bang Fair &amp; Oxford May Music.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44E5EE-76BA-E59F-4865-F2161C4DB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67722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0638"/>
            <a:ext cx="8763000" cy="5181600"/>
          </a:xfrm>
        </p:spPr>
        <p:txBody>
          <a:bodyPr/>
          <a:lstStyle/>
          <a:p>
            <a:r>
              <a:rPr lang="en-GB" sz="2800" dirty="0">
                <a:solidFill>
                  <a:srgbClr val="000099"/>
                </a:solidFill>
              </a:rPr>
              <a:t>JAI continues to deliver </a:t>
            </a:r>
            <a:r>
              <a:rPr lang="en-GB" sz="2800" dirty="0">
                <a:solidFill>
                  <a:srgbClr val="FF0000"/>
                </a:solidFill>
              </a:rPr>
              <a:t>world-class</a:t>
            </a:r>
            <a:r>
              <a:rPr lang="en-GB" sz="2800" dirty="0">
                <a:solidFill>
                  <a:srgbClr val="000099"/>
                </a:solidFill>
              </a:rPr>
              <a:t> accelerator science </a:t>
            </a:r>
            <a:r>
              <a:rPr lang="en-GB" sz="2800" dirty="0">
                <a:solidFill>
                  <a:srgbClr val="FF0000"/>
                </a:solidFill>
              </a:rPr>
              <a:t>education &amp; training </a:t>
            </a:r>
            <a:r>
              <a:rPr lang="en-GB" sz="2800" dirty="0">
                <a:solidFill>
                  <a:srgbClr val="000099"/>
                </a:solidFill>
              </a:rPr>
              <a:t>and </a:t>
            </a:r>
            <a:r>
              <a:rPr lang="en-GB" sz="2800" dirty="0">
                <a:solidFill>
                  <a:srgbClr val="FF0000"/>
                </a:solidFill>
              </a:rPr>
              <a:t>public engagement</a:t>
            </a:r>
            <a:r>
              <a:rPr lang="en-GB" sz="2800" dirty="0">
                <a:solidFill>
                  <a:srgbClr val="000099"/>
                </a:solidFill>
              </a:rPr>
              <a:t> programmes.</a:t>
            </a:r>
          </a:p>
          <a:p>
            <a:pPr marL="0" indent="0">
              <a:buNone/>
            </a:pPr>
            <a:endParaRPr lang="en-GB" sz="2800" dirty="0">
              <a:solidFill>
                <a:srgbClr val="000099"/>
              </a:solidFill>
            </a:endParaRPr>
          </a:p>
          <a:p>
            <a:pPr lvl="1"/>
            <a:r>
              <a:rPr lang="en-GB" sz="2400" dirty="0"/>
              <a:t>Intense </a:t>
            </a:r>
            <a:r>
              <a:rPr lang="en-GB" sz="2400" b="1" dirty="0"/>
              <a:t>accelerator physics course</a:t>
            </a:r>
            <a:r>
              <a:rPr lang="en-GB" sz="2400" dirty="0"/>
              <a:t>.</a:t>
            </a:r>
          </a:p>
          <a:p>
            <a:pPr lvl="1"/>
            <a:r>
              <a:rPr lang="en-GB" sz="2400" dirty="0"/>
              <a:t>Innovative and </a:t>
            </a:r>
            <a:r>
              <a:rPr lang="en-GB" sz="2400" b="1" dirty="0"/>
              <a:t>educational accelerator design projects</a:t>
            </a:r>
            <a:r>
              <a:rPr lang="en-GB" sz="2400" dirty="0"/>
              <a:t>.</a:t>
            </a:r>
          </a:p>
          <a:p>
            <a:pPr lvl="1"/>
            <a:r>
              <a:rPr lang="en-GB" sz="2400" b="1" dirty="0"/>
              <a:t>Successful placement of students </a:t>
            </a:r>
            <a:r>
              <a:rPr lang="en-GB" sz="2400" dirty="0"/>
              <a:t>once they enter professional careers.</a:t>
            </a:r>
          </a:p>
          <a:p>
            <a:pPr lvl="1"/>
            <a:r>
              <a:rPr lang="en-GB" sz="2400" b="1" dirty="0"/>
              <a:t>Recognised and award-winning public engagement </a:t>
            </a:r>
            <a:r>
              <a:rPr lang="en-GB" sz="2400" dirty="0"/>
              <a:t>activities with global reach - continue strengthening existing portfolio and encourage new &amp; innovative ideas.</a:t>
            </a:r>
          </a:p>
          <a:p>
            <a:pPr lvl="1"/>
            <a:endParaRPr lang="en-GB" sz="2800" dirty="0"/>
          </a:p>
          <a:p>
            <a:pPr lvl="1"/>
            <a:endParaRPr lang="en-GB" sz="2800" dirty="0"/>
          </a:p>
          <a:p>
            <a:pPr lvl="1"/>
            <a:endParaRPr lang="en-GB" sz="2800" dirty="0"/>
          </a:p>
          <a:p>
            <a:pPr lvl="2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304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3B122-1454-084B-A5A6-AD4DC0584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2906713"/>
            <a:ext cx="7772400" cy="1362075"/>
          </a:xfrm>
        </p:spPr>
        <p:txBody>
          <a:bodyPr/>
          <a:lstStyle/>
          <a:p>
            <a:r>
              <a:rPr lang="en-CH" dirty="0"/>
              <a:t>Education and Training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AFD922-1745-AE4E-8C53-5C9AF794EA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B5C67C-4FB8-5E43-AF73-3F5A2A35B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EC8225-C8D2-40C7-A3FB-299F2E7B818B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6264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>
            <a:extLst>
              <a:ext uri="{FF2B5EF4-FFF2-40B4-BE49-F238E27FC236}">
                <a16:creationId xmlns:a16="http://schemas.microsoft.com/office/drawing/2014/main" id="{537E1FF9-34AD-7E47-BDFF-F971F4D86B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90513"/>
            <a:ext cx="8572500" cy="762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altLang="en-US" b="1" dirty="0"/>
              <a:t>Guiding Strategy</a:t>
            </a:r>
          </a:p>
        </p:txBody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7501CCE0-1644-A645-960D-3FF9518D2EF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-7716" y="1600200"/>
            <a:ext cx="9144000" cy="4352925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/>
              <a:t>Training in accelerator science &amp; technology is </a:t>
            </a:r>
            <a:r>
              <a:rPr lang="en-US" sz="2800" b="1" dirty="0"/>
              <a:t>one of the pillars </a:t>
            </a:r>
            <a:r>
              <a:rPr lang="en-US" sz="2800" dirty="0"/>
              <a:t>of JAI mission and </a:t>
            </a:r>
            <a:r>
              <a:rPr lang="en-US" sz="2800" dirty="0" err="1"/>
              <a:t>recognised</a:t>
            </a:r>
            <a:r>
              <a:rPr lang="en-US" sz="2800" dirty="0"/>
              <a:t> by JAI Advisory Board to be </a:t>
            </a:r>
            <a:r>
              <a:rPr lang="en-US" sz="2800" b="1" dirty="0"/>
              <a:t>world-leading</a:t>
            </a:r>
            <a:r>
              <a:rPr lang="en-US" sz="2800" dirty="0"/>
              <a:t>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/>
              <a:t>Objective is to </a:t>
            </a:r>
            <a:r>
              <a:rPr lang="en-US" sz="2800" b="1" dirty="0"/>
              <a:t>develop skills </a:t>
            </a:r>
            <a:r>
              <a:rPr lang="en-US" sz="2800" dirty="0"/>
              <a:t>of next generation accelerator scientists.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/>
              <a:t>JAI has provided </a:t>
            </a:r>
            <a:r>
              <a:rPr lang="en-US" sz="2800" b="1" dirty="0"/>
              <a:t>graduate &amp; undergraduate training </a:t>
            </a:r>
            <a:r>
              <a:rPr lang="en-US" sz="2800" dirty="0"/>
              <a:t>in accelerator science &amp; technology since first course delivered in 2005 (</a:t>
            </a:r>
            <a:r>
              <a:rPr lang="en-US" sz="2800" b="1" dirty="0"/>
              <a:t>for 20 academic years</a:t>
            </a:r>
            <a:r>
              <a:rPr lang="en-US" sz="2800" dirty="0"/>
              <a:t>).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/>
              <a:t>Students participate in </a:t>
            </a:r>
            <a:r>
              <a:rPr lang="en-US" sz="2800" b="1" dirty="0"/>
              <a:t>comprehensive core formal training </a:t>
            </a:r>
            <a:r>
              <a:rPr lang="en-US" sz="2800" dirty="0"/>
              <a:t>through academic courses &amp; projects and 3 years of cutting-edge research at state-of-the-art facilities (national &amp; international).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/>
              <a:t>Many JAI academic staff invited to give courses &amp; lectures at </a:t>
            </a:r>
            <a:r>
              <a:rPr lang="en-US" sz="2800" b="1" dirty="0"/>
              <a:t>international accelerator schools</a:t>
            </a:r>
            <a:r>
              <a:rPr lang="en-US" sz="2800" dirty="0"/>
              <a:t>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sz="2800" dirty="0"/>
          </a:p>
          <a:p>
            <a:pPr eaLnBrk="1" fontAlgn="auto" hangingPunct="1">
              <a:spcAft>
                <a:spcPts val="0"/>
              </a:spcAft>
              <a:defRPr/>
            </a:pPr>
            <a:endParaRPr lang="en-GB" sz="2800" b="1" dirty="0"/>
          </a:p>
          <a:p>
            <a:pPr marL="0" indent="0" eaLnBrk="1" fontAlgn="auto" hangingPunct="1">
              <a:spcAft>
                <a:spcPts val="0"/>
              </a:spcAft>
              <a:defRPr/>
            </a:pPr>
            <a:endParaRPr lang="en-GB" sz="2800" b="1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27651" name="Slide Number Placeholder 4">
            <a:extLst>
              <a:ext uri="{FF2B5EF4-FFF2-40B4-BE49-F238E27FC236}">
                <a16:creationId xmlns:a16="http://schemas.microsoft.com/office/drawing/2014/main" id="{F7E40AB4-C9D5-314E-95EC-BBEA8AACC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6896100" y="6280150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9pPr>
          </a:lstStyle>
          <a:p>
            <a:fld id="{FA9D6F7A-EC23-9E43-A5B0-121D46522A80}" type="slidenum">
              <a:rPr kumimoji="0"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4</a:t>
            </a:fld>
            <a:endParaRPr kumimoji="0" lang="en-GB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>
            <a:extLst>
              <a:ext uri="{FF2B5EF4-FFF2-40B4-BE49-F238E27FC236}">
                <a16:creationId xmlns:a16="http://schemas.microsoft.com/office/drawing/2014/main" id="{46A4E30A-B5A8-9D48-8181-8AF62D84DA8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90513"/>
            <a:ext cx="8153399" cy="762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altLang="en-US" b="1" dirty="0"/>
              <a:t>JAI Graduates &amp; Careers</a:t>
            </a:r>
          </a:p>
        </p:txBody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5C6552A7-D374-804B-A2D5-93291B9CB54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1489075"/>
            <a:ext cx="9144000" cy="4352925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400" dirty="0"/>
              <a:t>JAI training is </a:t>
            </a:r>
            <a:r>
              <a:rPr lang="en-US" sz="8400" b="1" dirty="0"/>
              <a:t>well aligned with STFC strategic aims </a:t>
            </a:r>
            <a:r>
              <a:rPr lang="en-US" sz="8400" dirty="0"/>
              <a:t>to address national demand for scientifically-skilled workforce to sustain UK’s world-leading position in research &amp; technology </a:t>
            </a:r>
            <a:r>
              <a:rPr lang="en-US" sz="8400" b="1" dirty="0"/>
              <a:t>(</a:t>
            </a:r>
            <a:r>
              <a:rPr lang="en-US" sz="8400" b="1" i="1" dirty="0"/>
              <a:t>2017 STFC Accelerator Strategy Review &amp; 2019 Accelerator </a:t>
            </a:r>
            <a:r>
              <a:rPr lang="en-US" sz="8400" b="1" i="1" dirty="0" err="1"/>
              <a:t>Programme</a:t>
            </a:r>
            <a:r>
              <a:rPr lang="en-US" sz="8400" b="1" i="1" dirty="0"/>
              <a:t> Evaluation</a:t>
            </a:r>
            <a:r>
              <a:rPr lang="en-US" sz="8400" b="1" dirty="0"/>
              <a:t>)</a:t>
            </a:r>
            <a:r>
              <a:rPr lang="en-US" sz="8400" dirty="0"/>
              <a:t>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sz="84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8400" b="1" dirty="0"/>
              <a:t>PhD graduates </a:t>
            </a:r>
            <a:r>
              <a:rPr lang="en-US" sz="8400" b="1"/>
              <a:t>more than 120</a:t>
            </a:r>
            <a:r>
              <a:rPr lang="en-US" sz="8400"/>
              <a:t>; </a:t>
            </a:r>
            <a:r>
              <a:rPr lang="en-US" sz="8400" dirty="0"/>
              <a:t>all obtained </a:t>
            </a:r>
            <a:r>
              <a:rPr lang="en-US" sz="8400" b="1" dirty="0"/>
              <a:t>fruitful employment</a:t>
            </a:r>
            <a:r>
              <a:rPr lang="en-US" sz="8400" dirty="0"/>
              <a:t>; about </a:t>
            </a:r>
            <a:r>
              <a:rPr lang="en-US" sz="8400" b="1" dirty="0"/>
              <a:t>20% female</a:t>
            </a:r>
            <a:r>
              <a:rPr lang="en-US" sz="8400" dirty="0"/>
              <a:t>. 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sz="8400" dirty="0"/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sz="8400" dirty="0"/>
              <a:t>Alumni consistently pursue </a:t>
            </a:r>
            <a:r>
              <a:rPr lang="en-US" sz="8400" b="1" dirty="0"/>
              <a:t>careers in science &amp; technology</a:t>
            </a:r>
            <a:endParaRPr lang="en-US" sz="8400" dirty="0"/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sz="8400" dirty="0"/>
              <a:t>Destinations include </a:t>
            </a:r>
            <a:r>
              <a:rPr lang="en-US" sz="8400" b="1" dirty="0"/>
              <a:t>research positions </a:t>
            </a:r>
            <a:r>
              <a:rPr lang="en-US" sz="8400" dirty="0"/>
              <a:t>in universities, </a:t>
            </a:r>
            <a:r>
              <a:rPr lang="en-US" sz="8400" dirty="0" err="1"/>
              <a:t>ASTeC</a:t>
            </a:r>
            <a:r>
              <a:rPr lang="en-US" sz="8400" dirty="0"/>
              <a:t>, BNL, CERN, CI, DESY, LBNL, LLNL, NPL, RAL, SLAC, PSI etc.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sz="8400" dirty="0"/>
              <a:t>Some reached </a:t>
            </a:r>
            <a:r>
              <a:rPr lang="en-US" sz="8400" b="1" dirty="0"/>
              <a:t>full academic positions; </a:t>
            </a:r>
            <a:r>
              <a:rPr lang="en-US" sz="8400" dirty="0"/>
              <a:t>about </a:t>
            </a:r>
            <a:r>
              <a:rPr lang="en-US" sz="8400" b="1" dirty="0"/>
              <a:t>15% work in industry</a:t>
            </a:r>
            <a:r>
              <a:rPr lang="en-US" sz="8400" dirty="0"/>
              <a:t>. 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endParaRPr lang="en-US" sz="2500" dirty="0"/>
          </a:p>
          <a:p>
            <a:pPr eaLnBrk="1" fontAlgn="auto" hangingPunct="1">
              <a:spcAft>
                <a:spcPts val="0"/>
              </a:spcAft>
              <a:defRPr/>
            </a:pPr>
            <a:endParaRPr lang="en-GB" sz="2800" b="1" dirty="0"/>
          </a:p>
          <a:p>
            <a:pPr marL="342900" lvl="1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sz="2500" b="1" dirty="0"/>
          </a:p>
          <a:p>
            <a:pPr marL="0" indent="0" eaLnBrk="1" fontAlgn="auto" hangingPunct="1">
              <a:spcAft>
                <a:spcPts val="0"/>
              </a:spcAft>
              <a:defRPr/>
            </a:pPr>
            <a:endParaRPr lang="en-GB" sz="2800" b="1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28675" name="Slide Number Placeholder 4">
            <a:extLst>
              <a:ext uri="{FF2B5EF4-FFF2-40B4-BE49-F238E27FC236}">
                <a16:creationId xmlns:a16="http://schemas.microsoft.com/office/drawing/2014/main" id="{4AB9A47F-561E-AF4C-B421-6A423E360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6896100" y="6280150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9pPr>
          </a:lstStyle>
          <a:p>
            <a:fld id="{C1CE6AC0-03C3-BF41-9AEE-84C3003E516A}" type="slidenum">
              <a:rPr kumimoji="0"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5</a:t>
            </a:fld>
            <a:endParaRPr kumimoji="0" lang="en-GB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C9E78-FA09-4D48-8055-F78AB202A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/>
              <a:t>Graduate Accelerator Physics Course</a:t>
            </a:r>
            <a:br>
              <a:rPr lang="en-GB" sz="4000" b="1" dirty="0"/>
            </a:br>
            <a:r>
              <a:rPr lang="en-GB" sz="4000" b="1" dirty="0"/>
              <a:t>Term I October-December 2023</a:t>
            </a:r>
            <a:endParaRPr lang="en-CH" sz="4000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E29842-225C-5144-921D-151DF67C4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810D79-0C3D-4F9C-9A42-2CF8BD766948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1FA2AB3-6600-B94C-A56D-865807241986}"/>
              </a:ext>
            </a:extLst>
          </p:cNvPr>
          <p:cNvSpPr/>
          <p:nvPr/>
        </p:nvSpPr>
        <p:spPr>
          <a:xfrm>
            <a:off x="4152900" y="43434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ctr">
              <a:buNone/>
            </a:pPr>
            <a:r>
              <a:rPr lang="en-GB" i="1" dirty="0">
                <a:solidFill>
                  <a:srgbClr val="006633"/>
                </a:solidFill>
              </a:rPr>
              <a:t>* Combined Particle Physics &amp; </a:t>
            </a:r>
            <a:br>
              <a:rPr lang="en-GB" i="1" dirty="0">
                <a:solidFill>
                  <a:srgbClr val="006633"/>
                </a:solidFill>
              </a:rPr>
            </a:br>
            <a:r>
              <a:rPr lang="en-GB" i="1" dirty="0">
                <a:solidFill>
                  <a:srgbClr val="006633"/>
                </a:solidFill>
              </a:rPr>
              <a:t>Accelerator Physics cohort</a:t>
            </a:r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75D26491-0E50-EC4F-B3B5-9B41C7E4B2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4510504"/>
              </p:ext>
            </p:extLst>
          </p:nvPr>
        </p:nvGraphicFramePr>
        <p:xfrm>
          <a:off x="4315347" y="1567170"/>
          <a:ext cx="435265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2650">
                  <a:extLst>
                    <a:ext uri="{9D8B030D-6E8A-4147-A177-3AD203B41FA5}">
                      <a16:colId xmlns:a16="http://schemas.microsoft.com/office/drawing/2014/main" val="866098450"/>
                    </a:ext>
                  </a:extLst>
                </a:gridCol>
              </a:tblGrid>
              <a:tr h="295819">
                <a:tc>
                  <a:txBody>
                    <a:bodyPr/>
                    <a:lstStyle/>
                    <a:p>
                      <a:r>
                        <a:rPr lang="en-CH" dirty="0"/>
                        <a:t>Exercise Classes (6)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7565615"/>
                  </a:ext>
                </a:extLst>
              </a:tr>
              <a:tr h="295819"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rgbClr val="006633"/>
                          </a:solidFill>
                        </a:rPr>
                        <a:t>Introduction to Accelerators*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0525294"/>
                  </a:ext>
                </a:extLst>
              </a:tr>
              <a:tr h="295819">
                <a:tc>
                  <a:txBody>
                    <a:bodyPr/>
                    <a:lstStyle/>
                    <a:p>
                      <a:r>
                        <a:rPr lang="en-CH" dirty="0"/>
                        <a:t>Transverse Dynamics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7177564"/>
                  </a:ext>
                </a:extLst>
              </a:tr>
              <a:tr h="295819">
                <a:tc>
                  <a:txBody>
                    <a:bodyPr/>
                    <a:lstStyle/>
                    <a:p>
                      <a:r>
                        <a:rPr lang="en-CH" dirty="0"/>
                        <a:t>Longitudinal Dynamics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4738617"/>
                  </a:ext>
                </a:extLst>
              </a:tr>
              <a:tr h="295819">
                <a:tc>
                  <a:txBody>
                    <a:bodyPr/>
                    <a:lstStyle/>
                    <a:p>
                      <a:r>
                        <a:rPr lang="en-CH" dirty="0"/>
                        <a:t>RF Cavities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5889605"/>
                  </a:ext>
                </a:extLst>
              </a:tr>
              <a:tr h="295819"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Hamiltonian Dynamics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3224106"/>
                  </a:ext>
                </a:extLst>
              </a:tr>
              <a:tr h="295819">
                <a:tc>
                  <a:txBody>
                    <a:bodyPr/>
                    <a:lstStyle/>
                    <a:p>
                      <a:r>
                        <a:rPr lang="en-CH" dirty="0"/>
                        <a:t>Synchrotron Radiation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701538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4AE1EC51-CDCF-5C44-BA56-42C42EB7AF9E}"/>
              </a:ext>
            </a:extLst>
          </p:cNvPr>
          <p:cNvSpPr txBox="1"/>
          <p:nvPr/>
        </p:nvSpPr>
        <p:spPr>
          <a:xfrm>
            <a:off x="4425553" y="5062686"/>
            <a:ext cx="40575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</a:rPr>
              <a:t>Course carried out in hybrid format</a:t>
            </a:r>
          </a:p>
          <a:p>
            <a:pPr algn="ctr"/>
            <a:r>
              <a:rPr lang="en-CH" b="1" dirty="0">
                <a:solidFill>
                  <a:srgbClr val="C00000"/>
                </a:solidFill>
              </a:rPr>
              <a:t>(in person &amp; Zoom)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48F2F20-2A00-E86C-F8B4-9F3478FF92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9329605"/>
              </p:ext>
            </p:extLst>
          </p:nvPr>
        </p:nvGraphicFramePr>
        <p:xfrm>
          <a:off x="130548" y="1567170"/>
          <a:ext cx="4057521" cy="47958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7521">
                  <a:extLst>
                    <a:ext uri="{9D8B030D-6E8A-4147-A177-3AD203B41FA5}">
                      <a16:colId xmlns:a16="http://schemas.microsoft.com/office/drawing/2014/main" val="4954615"/>
                    </a:ext>
                  </a:extLst>
                </a:gridCol>
              </a:tblGrid>
              <a:tr h="246118">
                <a:tc>
                  <a:txBody>
                    <a:bodyPr/>
                    <a:lstStyle/>
                    <a:p>
                      <a:r>
                        <a:rPr lang="en-CH" dirty="0"/>
                        <a:t>Lectures (23)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464601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>
                          <a:solidFill>
                            <a:srgbClr val="006633"/>
                          </a:solidFill>
                        </a:rPr>
                        <a:t>Types of Accelerators*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9259548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>
                          <a:solidFill>
                            <a:srgbClr val="006633"/>
                          </a:solidFill>
                        </a:rPr>
                        <a:t>Applications of Accelerators*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4400371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>
                          <a:solidFill>
                            <a:srgbClr val="006633"/>
                          </a:solidFill>
                        </a:rPr>
                        <a:t>Live Connection – LHC Control Centre*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6862492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/>
                        <a:t>Transverse Optics 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1955685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/>
                        <a:t>Longitudinal Dynamics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285206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/>
                        <a:t>Momentum Effects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3519626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/>
                        <a:t>Lattice Design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2715204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/>
                        <a:t>Beams &amp; Imperfections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66616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/>
                        <a:t>Basic Plasma Physics Concepts for Plasma Accelerators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778444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/>
                        <a:t>Plasma-based Electron Acceleration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6396343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/>
                        <a:t>Plasma-based Ion Acceleration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5172445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/>
                        <a:t>RF Cavities (4)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6992509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/>
                        <a:t>Beam Diagnostics &amp; Instrumentation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867595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/>
                        <a:t>Synchrotron Radiation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5839742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/>
                        <a:t>Wigglers &amp; Undulators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8656214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/>
                        <a:t>Radiation Damping &amp; Excitation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9645815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GB" sz="1000" dirty="0"/>
                        <a:t>H</a:t>
                      </a:r>
                      <a:r>
                        <a:rPr lang="en-CH" sz="1000" dirty="0"/>
                        <a:t>amiltonian Dynamics 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4866871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>
                          <a:solidFill>
                            <a:srgbClr val="7030A0"/>
                          </a:solidFill>
                        </a:rPr>
                        <a:t>Parameters for LhARA Student Project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13599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3913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2875C-A76F-9D43-9F88-C38F7F7B1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532" y="183778"/>
            <a:ext cx="8229600" cy="1139825"/>
          </a:xfrm>
        </p:spPr>
        <p:txBody>
          <a:bodyPr/>
          <a:lstStyle/>
          <a:p>
            <a:pPr>
              <a:lnSpc>
                <a:spcPts val="4800"/>
              </a:lnSpc>
            </a:pPr>
            <a:r>
              <a:rPr lang="en-GB" sz="4000" b="1" dirty="0"/>
              <a:t>Graduate Accelerator Physics Course</a:t>
            </a:r>
            <a:br>
              <a:rPr lang="en-GB" sz="4000" b="1" dirty="0"/>
            </a:br>
            <a:r>
              <a:rPr lang="en-GB" sz="4000" b="1" dirty="0"/>
              <a:t>Term II January-March 2024</a:t>
            </a:r>
            <a:endParaRPr lang="en-CH" sz="4000" b="1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FB8F8E69-9DDA-4649-B691-CA793205025D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100359726"/>
              </p:ext>
            </p:extLst>
          </p:nvPr>
        </p:nvGraphicFramePr>
        <p:xfrm>
          <a:off x="4495800" y="1600200"/>
          <a:ext cx="4191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>
                  <a:extLst>
                    <a:ext uri="{9D8B030D-6E8A-4147-A177-3AD203B41FA5}">
                      <a16:colId xmlns:a16="http://schemas.microsoft.com/office/drawing/2014/main" val="9484035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Exercise Classes 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9302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Magnet Design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3002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Introduction to LhARA Student Project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7469935"/>
                  </a:ext>
                </a:extLst>
              </a:tr>
            </a:tbl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C4CA3F-AFF0-E549-917D-E6E1B0CA3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810D79-0C3D-4F9C-9A42-2CF8BD766948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ED7FF55F-9760-8C4B-A24E-A417AD8B34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1514326"/>
              </p:ext>
            </p:extLst>
          </p:nvPr>
        </p:nvGraphicFramePr>
        <p:xfrm>
          <a:off x="4529454" y="3058160"/>
          <a:ext cx="415734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7345">
                  <a:extLst>
                    <a:ext uri="{9D8B030D-6E8A-4147-A177-3AD203B41FA5}">
                      <a16:colId xmlns:a16="http://schemas.microsoft.com/office/drawing/2014/main" val="2518421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Tutorials (6)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4494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LhARA Student Project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2321902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B4AF2531-B28F-3A46-93E8-655295EFBEFF}"/>
              </a:ext>
            </a:extLst>
          </p:cNvPr>
          <p:cNvSpPr txBox="1"/>
          <p:nvPr/>
        </p:nvSpPr>
        <p:spPr>
          <a:xfrm>
            <a:off x="4540332" y="5061189"/>
            <a:ext cx="40575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rgbClr val="C00000"/>
                </a:solidFill>
              </a:rPr>
              <a:t>Course carried out in hybrid format</a:t>
            </a:r>
          </a:p>
          <a:p>
            <a:pPr algn="ctr"/>
            <a:r>
              <a:rPr lang="en-GB" b="1" dirty="0">
                <a:solidFill>
                  <a:srgbClr val="C00000"/>
                </a:solidFill>
              </a:rPr>
              <a:t>(in person &amp; Zoom)</a:t>
            </a:r>
          </a:p>
          <a:p>
            <a:endParaRPr lang="en-GB" b="1" dirty="0">
              <a:solidFill>
                <a:srgbClr val="C00000"/>
              </a:solidFill>
            </a:endParaRPr>
          </a:p>
        </p:txBody>
      </p:sp>
      <p:graphicFrame>
        <p:nvGraphicFramePr>
          <p:cNvPr id="14" name="Table 8">
            <a:extLst>
              <a:ext uri="{FF2B5EF4-FFF2-40B4-BE49-F238E27FC236}">
                <a16:creationId xmlns:a16="http://schemas.microsoft.com/office/drawing/2014/main" id="{1C9BF792-04E4-8D47-B21C-D1F1F20185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0017392"/>
              </p:ext>
            </p:extLst>
          </p:nvPr>
        </p:nvGraphicFramePr>
        <p:xfrm>
          <a:off x="4495800" y="4145280"/>
          <a:ext cx="415734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7345">
                  <a:extLst>
                    <a:ext uri="{9D8B030D-6E8A-4147-A177-3AD203B41FA5}">
                      <a16:colId xmlns:a16="http://schemas.microsoft.com/office/drawing/2014/main" val="2518421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JAI Seminar (1)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4494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LhARA Student Project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2321902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F62CC60-34E5-AF49-84CF-B231C3FA24D5}"/>
              </a:ext>
            </a:extLst>
          </p:cNvPr>
          <p:cNvSpPr txBox="1"/>
          <p:nvPr/>
        </p:nvSpPr>
        <p:spPr>
          <a:xfrm>
            <a:off x="4248690" y="5744747"/>
            <a:ext cx="4724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* Lectures following proposal of JAI AB 2023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9E5E80D-237E-049F-8999-500258DE47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8669754"/>
              </p:ext>
            </p:extLst>
          </p:nvPr>
        </p:nvGraphicFramePr>
        <p:xfrm>
          <a:off x="425533" y="1457462"/>
          <a:ext cx="3657600" cy="51126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600">
                  <a:extLst>
                    <a:ext uri="{9D8B030D-6E8A-4147-A177-3AD203B41FA5}">
                      <a16:colId xmlns:a16="http://schemas.microsoft.com/office/drawing/2014/main" val="1937691742"/>
                    </a:ext>
                  </a:extLst>
                </a:gridCol>
              </a:tblGrid>
              <a:tr h="351727">
                <a:tc>
                  <a:txBody>
                    <a:bodyPr/>
                    <a:lstStyle/>
                    <a:p>
                      <a:r>
                        <a:rPr lang="en-CH" dirty="0"/>
                        <a:t>Lectures (22)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157569"/>
                  </a:ext>
                </a:extLst>
              </a:tr>
              <a:tr h="263795">
                <a:tc>
                  <a:txBody>
                    <a:bodyPr/>
                    <a:lstStyle/>
                    <a:p>
                      <a:r>
                        <a:rPr lang="en-CH" sz="1200" dirty="0"/>
                        <a:t>Magnet Design 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0232339"/>
                  </a:ext>
                </a:extLst>
              </a:tr>
              <a:tr h="263795">
                <a:tc>
                  <a:txBody>
                    <a:bodyPr/>
                    <a:lstStyle/>
                    <a:p>
                      <a:r>
                        <a:rPr lang="en-CH" sz="1200" dirty="0"/>
                        <a:t>Non-linear Dynamics 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394405"/>
                  </a:ext>
                </a:extLst>
              </a:tr>
              <a:tr h="263795">
                <a:tc>
                  <a:txBody>
                    <a:bodyPr/>
                    <a:lstStyle/>
                    <a:p>
                      <a:r>
                        <a:rPr lang="en-CH" sz="1200" dirty="0"/>
                        <a:t>Beam-beam Effects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9736055"/>
                  </a:ext>
                </a:extLst>
              </a:tr>
              <a:tr h="263795">
                <a:tc>
                  <a:txBody>
                    <a:bodyPr/>
                    <a:lstStyle/>
                    <a:p>
                      <a:r>
                        <a:rPr lang="en-CH" sz="1200" dirty="0"/>
                        <a:t>Space Charge Tune Shift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0095403"/>
                  </a:ext>
                </a:extLst>
              </a:tr>
              <a:tr h="263795">
                <a:tc>
                  <a:txBody>
                    <a:bodyPr/>
                    <a:lstStyle/>
                    <a:p>
                      <a:r>
                        <a:rPr lang="en-CH" sz="1200" dirty="0"/>
                        <a:t>Injection, Beam Transport and Extraction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3805939"/>
                  </a:ext>
                </a:extLst>
              </a:tr>
              <a:tr h="263795">
                <a:tc>
                  <a:txBody>
                    <a:bodyPr/>
                    <a:lstStyle/>
                    <a:p>
                      <a:r>
                        <a:rPr lang="en-CH" sz="1200" dirty="0"/>
                        <a:t>Linear Colliders (4)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9039140"/>
                  </a:ext>
                </a:extLst>
              </a:tr>
              <a:tr h="263795">
                <a:tc>
                  <a:txBody>
                    <a:bodyPr/>
                    <a:lstStyle/>
                    <a:p>
                      <a:r>
                        <a:rPr lang="en-CH" sz="1200" dirty="0"/>
                        <a:t>Instabilities 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046805"/>
                  </a:ext>
                </a:extLst>
              </a:tr>
              <a:tr h="263795">
                <a:tc>
                  <a:txBody>
                    <a:bodyPr/>
                    <a:lstStyle/>
                    <a:p>
                      <a:r>
                        <a:rPr lang="en-CH" sz="1200" dirty="0"/>
                        <a:t>Beamlines for Fixed-target Experiments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8562786"/>
                  </a:ext>
                </a:extLst>
              </a:tr>
              <a:tr h="263795">
                <a:tc>
                  <a:txBody>
                    <a:bodyPr/>
                    <a:lstStyle/>
                    <a:p>
                      <a:r>
                        <a:rPr lang="en-CH" sz="1200" dirty="0"/>
                        <a:t>Cyclotrons for Various Applications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601373"/>
                  </a:ext>
                </a:extLst>
              </a:tr>
              <a:tr h="263795">
                <a:tc>
                  <a:txBody>
                    <a:bodyPr/>
                    <a:lstStyle/>
                    <a:p>
                      <a:r>
                        <a:rPr lang="en-CH" sz="1200" dirty="0"/>
                        <a:t>Particle Sources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7202466"/>
                  </a:ext>
                </a:extLst>
              </a:tr>
              <a:tr h="263795">
                <a:tc>
                  <a:txBody>
                    <a:bodyPr/>
                    <a:lstStyle/>
                    <a:p>
                      <a:r>
                        <a:rPr lang="en-CH" sz="1200" dirty="0"/>
                        <a:t>Free Electron Lasers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2317398"/>
                  </a:ext>
                </a:extLst>
              </a:tr>
              <a:tr h="263795">
                <a:tc>
                  <a:txBody>
                    <a:bodyPr/>
                    <a:lstStyle/>
                    <a:p>
                      <a:r>
                        <a:rPr lang="en-CH" sz="1200" dirty="0"/>
                        <a:t>Vacuum and Surface Science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094071"/>
                  </a:ext>
                </a:extLst>
              </a:tr>
              <a:tr h="263795">
                <a:tc>
                  <a:txBody>
                    <a:bodyPr/>
                    <a:lstStyle/>
                    <a:p>
                      <a:r>
                        <a:rPr lang="en-CH" sz="1200" dirty="0"/>
                        <a:t>Accelerator Science &amp; Particle Therapy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1343592"/>
                  </a:ext>
                </a:extLst>
              </a:tr>
              <a:tr h="449237">
                <a:tc>
                  <a:txBody>
                    <a:bodyPr/>
                    <a:lstStyle/>
                    <a:p>
                      <a:r>
                        <a:rPr lang="en-CH" sz="1200" dirty="0"/>
                        <a:t>Introduction to Radiobiology &amp; its Applications to Accelerator Science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5252979"/>
                  </a:ext>
                </a:extLst>
              </a:tr>
              <a:tr h="263795">
                <a:tc>
                  <a:txBody>
                    <a:bodyPr/>
                    <a:lstStyle/>
                    <a:p>
                      <a:r>
                        <a:rPr lang="en-CH" sz="1200" dirty="0">
                          <a:solidFill>
                            <a:srgbClr val="FF0000"/>
                          </a:solidFill>
                        </a:rPr>
                        <a:t>Particle Accelerator Sustainability*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9247423"/>
                  </a:ext>
                </a:extLst>
              </a:tr>
              <a:tr h="449237">
                <a:tc>
                  <a:txBody>
                    <a:bodyPr/>
                    <a:lstStyle/>
                    <a:p>
                      <a:r>
                        <a:rPr lang="en-CH" sz="1200" dirty="0">
                          <a:solidFill>
                            <a:srgbClr val="FF0000"/>
                          </a:solidFill>
                        </a:rPr>
                        <a:t>Commercialisation of Accelerator Technologies*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71217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1673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>
            <a:extLst>
              <a:ext uri="{FF2B5EF4-FFF2-40B4-BE49-F238E27FC236}">
                <a16:creationId xmlns:a16="http://schemas.microsoft.com/office/drawing/2014/main" id="{46A4E30A-B5A8-9D48-8181-8AF62D84DA8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90513"/>
            <a:ext cx="8382000" cy="762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200" b="1" dirty="0"/>
              <a:t>Graduate Accelerator Physics Course 2023-2024</a:t>
            </a:r>
            <a:endParaRPr lang="en-GB" altLang="en-US" sz="3200" b="1" dirty="0"/>
          </a:p>
        </p:txBody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5C6552A7-D374-804B-A2D5-93291B9CB54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1060430"/>
            <a:ext cx="9144000" cy="5111770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sz="45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3300" dirty="0"/>
              <a:t>Number of Students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sz="3000" b="1" dirty="0"/>
              <a:t>University of Oxford</a:t>
            </a:r>
          </a:p>
          <a:p>
            <a:pPr lvl="3" eaLnBrk="1" fontAlgn="auto" hangingPunct="1">
              <a:spcAft>
                <a:spcPts val="0"/>
              </a:spcAft>
              <a:defRPr/>
            </a:pPr>
            <a:r>
              <a:rPr lang="en-US" sz="3000" dirty="0"/>
              <a:t>Particle Physics (13) *</a:t>
            </a:r>
          </a:p>
          <a:p>
            <a:pPr lvl="3" eaLnBrk="1" fontAlgn="auto" hangingPunct="1">
              <a:spcAft>
                <a:spcPts val="0"/>
              </a:spcAft>
              <a:defRPr/>
            </a:pPr>
            <a:r>
              <a:rPr lang="en-US" sz="3000" dirty="0"/>
              <a:t>JAI Accelerator Physics (4)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sz="3000" b="1" dirty="0"/>
              <a:t>JAI Royal Holloway, University of London </a:t>
            </a:r>
            <a:r>
              <a:rPr lang="en-US" sz="3000" dirty="0"/>
              <a:t>(2)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sz="3000" b="1" dirty="0"/>
              <a:t>JAI Imperial College London </a:t>
            </a:r>
            <a:r>
              <a:rPr lang="en-US" sz="3000" dirty="0"/>
              <a:t>(4)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endParaRPr lang="en-US" sz="4500" i="1" dirty="0"/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US" sz="4500" i="1" dirty="0"/>
              <a:t>* </a:t>
            </a:r>
            <a:r>
              <a:rPr lang="en-US" sz="2600" i="1" dirty="0"/>
              <a:t>Registered for first three lectures and tutorial of Term I only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endParaRPr lang="en-US" sz="2500" dirty="0"/>
          </a:p>
          <a:p>
            <a:pPr eaLnBrk="1" fontAlgn="auto" hangingPunct="1">
              <a:spcAft>
                <a:spcPts val="0"/>
              </a:spcAft>
              <a:defRPr/>
            </a:pPr>
            <a:endParaRPr lang="en-GB" sz="2800" b="1" dirty="0"/>
          </a:p>
          <a:p>
            <a:pPr marL="342900" lvl="1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sz="2500" b="1" dirty="0"/>
          </a:p>
          <a:p>
            <a:pPr marL="0" indent="0" eaLnBrk="1" fontAlgn="auto" hangingPunct="1">
              <a:spcAft>
                <a:spcPts val="0"/>
              </a:spcAft>
              <a:defRPr/>
            </a:pPr>
            <a:endParaRPr lang="en-GB" sz="2800" b="1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28675" name="Slide Number Placeholder 4">
            <a:extLst>
              <a:ext uri="{FF2B5EF4-FFF2-40B4-BE49-F238E27FC236}">
                <a16:creationId xmlns:a16="http://schemas.microsoft.com/office/drawing/2014/main" id="{4AB9A47F-561E-AF4C-B421-6A423E360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6896100" y="6280150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9pPr>
          </a:lstStyle>
          <a:p>
            <a:fld id="{C1CE6AC0-03C3-BF41-9AEE-84C3003E516A}" type="slidenum">
              <a:rPr kumimoji="0"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8</a:t>
            </a:fld>
            <a:endParaRPr kumimoji="0" lang="en-GB" altLang="en-US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47419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Accelerator Design Project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949" y="1034143"/>
            <a:ext cx="4484914" cy="5061857"/>
          </a:xfrm>
        </p:spPr>
        <p:txBody>
          <a:bodyPr/>
          <a:lstStyle/>
          <a:p>
            <a:r>
              <a:rPr lang="en-GB" sz="1800" dirty="0"/>
              <a:t>Accelerator Design Study for </a:t>
            </a:r>
          </a:p>
          <a:p>
            <a:pPr lvl="1"/>
            <a:r>
              <a:rPr lang="en-GB" sz="1800" b="1" dirty="0"/>
              <a:t>FCC-</a:t>
            </a:r>
            <a:r>
              <a:rPr lang="en-GB" sz="1800" b="1" dirty="0" err="1"/>
              <a:t>ee</a:t>
            </a:r>
            <a:r>
              <a:rPr lang="en-GB" sz="1800" b="1" dirty="0"/>
              <a:t> Booster Ring</a:t>
            </a:r>
            <a:r>
              <a:rPr lang="en-GB" sz="1800" dirty="0"/>
              <a:t>: 2021-2022</a:t>
            </a:r>
          </a:p>
          <a:p>
            <a:pPr lvl="1"/>
            <a:r>
              <a:rPr lang="en-GB" sz="1800" b="1" dirty="0"/>
              <a:t>FCC-</a:t>
            </a:r>
            <a:r>
              <a:rPr lang="en-GB" sz="1800" b="1" dirty="0" err="1"/>
              <a:t>ee</a:t>
            </a:r>
            <a:r>
              <a:rPr lang="en-GB" sz="1800" b="1" dirty="0"/>
              <a:t> Positron Damping Ring: </a:t>
            </a:r>
            <a:r>
              <a:rPr lang="en-GB" sz="1800" dirty="0"/>
              <a:t>2022-2023</a:t>
            </a:r>
          </a:p>
          <a:p>
            <a:pPr lvl="1"/>
            <a:r>
              <a:rPr lang="en-GB" sz="1800" b="1" dirty="0" err="1"/>
              <a:t>LhARA</a:t>
            </a:r>
            <a:r>
              <a:rPr lang="en-GB" sz="1800" b="1" dirty="0"/>
              <a:t> Stage I: </a:t>
            </a:r>
            <a:r>
              <a:rPr lang="en-GB" sz="1800" dirty="0"/>
              <a:t>2023-2024</a:t>
            </a:r>
          </a:p>
          <a:p>
            <a:pPr lvl="1"/>
            <a:r>
              <a:rPr lang="en-US" sz="1800" dirty="0"/>
              <a:t>Design work consisted of study of the lattice, magnet systems and RF cavities.</a:t>
            </a:r>
          </a:p>
          <a:p>
            <a:pPr marL="0" indent="0">
              <a:buNone/>
            </a:pPr>
            <a:r>
              <a:rPr lang="en-US" sz="1600" i="1" dirty="0"/>
              <a:t>“The design project significantly contributes to the value of a PhD at the JAI and is a very effective learning tool ... it played an essential role in helping me to find a postdoc.”</a:t>
            </a:r>
          </a:p>
          <a:p>
            <a:pPr marL="0" indent="0">
              <a:buNone/>
            </a:pPr>
            <a:endParaRPr lang="en-US" sz="1600" i="1" dirty="0"/>
          </a:p>
          <a:p>
            <a:pPr marL="0" indent="0">
              <a:buNone/>
            </a:pPr>
            <a:r>
              <a:rPr lang="en-US" sz="1600" i="1" dirty="0"/>
              <a:t>“To me, the design project was by far the best part of the course. It puts the material taught into context and bridges the gap between lectures ... and a DPhil project ... .”</a:t>
            </a:r>
          </a:p>
          <a:p>
            <a:pPr marL="0" indent="0">
              <a:buNone/>
            </a:pPr>
            <a:endParaRPr lang="en-GB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6BD92CF-4219-8345-8718-16BE863C8BFE}"/>
              </a:ext>
            </a:extLst>
          </p:cNvPr>
          <p:cNvSpPr txBox="1"/>
          <p:nvPr/>
        </p:nvSpPr>
        <p:spPr>
          <a:xfrm>
            <a:off x="6553200" y="1005459"/>
            <a:ext cx="2589170" cy="27084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+mn-lt"/>
              </a:rPr>
              <a:t>For 2022-2023: FCC-</a:t>
            </a:r>
            <a:r>
              <a:rPr lang="en-US" sz="1000" dirty="0" err="1">
                <a:latin typeface="+mn-lt"/>
              </a:rPr>
              <a:t>ee</a:t>
            </a:r>
            <a:r>
              <a:rPr lang="en-US" sz="1000" dirty="0">
                <a:latin typeface="+mn-lt"/>
              </a:rPr>
              <a:t> Positron Damping</a:t>
            </a:r>
            <a:br>
              <a:rPr lang="en-US" sz="1000" dirty="0">
                <a:latin typeface="+mn-lt"/>
              </a:rPr>
            </a:br>
            <a:r>
              <a:rPr lang="en-US" sz="1000" dirty="0">
                <a:latin typeface="+mn-lt"/>
              </a:rPr>
              <a:t>Ring &amp; Transfer Line Design Report</a:t>
            </a:r>
          </a:p>
          <a:p>
            <a:r>
              <a:rPr lang="en-US" sz="1000" dirty="0">
                <a:latin typeface="+mn-lt"/>
              </a:rPr>
              <a:t>published on CDS </a:t>
            </a:r>
          </a:p>
          <a:p>
            <a:r>
              <a:rPr lang="en-US" sz="1000" b="1" dirty="0">
                <a:latin typeface="+mn-lt"/>
              </a:rPr>
              <a:t>(</a:t>
            </a:r>
            <a:r>
              <a:rPr lang="en-GB" sz="1000" b="1" dirty="0">
                <a:effectLst/>
                <a:latin typeface="+mn-lt"/>
                <a:ea typeface="Times New Roman" panose="02020603050405020304" pitchFamily="18" charset="0"/>
              </a:rPr>
              <a:t>DOI 10.17181/CERN.E06E.3CHI</a:t>
            </a:r>
            <a:r>
              <a:rPr lang="en-CH" sz="1000" dirty="0">
                <a:effectLst/>
                <a:latin typeface="+mn-lt"/>
              </a:rPr>
              <a:t> </a:t>
            </a:r>
            <a:r>
              <a:rPr lang="en-US" sz="1000" b="1" dirty="0">
                <a:latin typeface="+mn-lt"/>
              </a:rPr>
              <a:t>)</a:t>
            </a:r>
          </a:p>
          <a:p>
            <a:r>
              <a:rPr lang="en-GB" sz="1000" dirty="0">
                <a:latin typeface="+mn-lt"/>
              </a:rPr>
              <a:t>and students delivered JAI Seminar.</a:t>
            </a:r>
            <a:br>
              <a:rPr lang="en-GB" sz="1000" dirty="0">
                <a:latin typeface="+mn-lt"/>
              </a:rPr>
            </a:br>
            <a:r>
              <a:rPr lang="en-GB" sz="1000" dirty="0">
                <a:latin typeface="+mn-lt"/>
              </a:rPr>
              <a:t>on  9 March 2024.</a:t>
            </a:r>
          </a:p>
          <a:p>
            <a:endParaRPr lang="en-GB" sz="1000" dirty="0">
              <a:latin typeface="+mn-lt"/>
            </a:endParaRPr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C49070-E550-FA4E-9AFB-DE0B01751FC4}"/>
              </a:ext>
            </a:extLst>
          </p:cNvPr>
          <p:cNvSpPr txBox="1"/>
          <p:nvPr/>
        </p:nvSpPr>
        <p:spPr>
          <a:xfrm>
            <a:off x="4469065" y="5456473"/>
            <a:ext cx="356300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1400" dirty="0"/>
          </a:p>
          <a:p>
            <a:pPr algn="ctr"/>
            <a:r>
              <a:rPr lang="en-GB" sz="1400" dirty="0" err="1"/>
              <a:t>LhARA</a:t>
            </a:r>
            <a:br>
              <a:rPr lang="en-GB" sz="1400" dirty="0"/>
            </a:br>
            <a:r>
              <a:rPr lang="en-GB" sz="1400" dirty="0"/>
              <a:t>Design Report to be published</a:t>
            </a:r>
          </a:p>
          <a:p>
            <a:pPr algn="ctr"/>
            <a:r>
              <a:rPr lang="en-GB" sz="1400" dirty="0"/>
              <a:t>on CDS &amp; students delivered JAI Seminar on 15 March 2024</a:t>
            </a:r>
            <a:endParaRPr lang="en-CH" sz="1400" dirty="0"/>
          </a:p>
          <a:p>
            <a:endParaRPr lang="en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92556D-C6A1-2D18-3B12-15CC4D17C5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2511" y="945521"/>
            <a:ext cx="2119304" cy="25242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04EC7FD-1853-07AF-A686-1B78CD3FFC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9463" y="3655286"/>
            <a:ext cx="3608006" cy="2045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168815"/>
      </p:ext>
    </p:extLst>
  </p:cSld>
  <p:clrMapOvr>
    <a:masterClrMapping/>
  </p:clrMapOvr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20886</TotalTime>
  <Words>2705</Words>
  <Application>Microsoft Macintosh PowerPoint</Application>
  <PresentationFormat>On-screen Show (4:3)</PresentationFormat>
  <Paragraphs>368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Calibri</vt:lpstr>
      <vt:lpstr>Garamond</vt:lpstr>
      <vt:lpstr>Times New Roman</vt:lpstr>
      <vt:lpstr>Wingdings</vt:lpstr>
      <vt:lpstr>Edge</vt:lpstr>
      <vt:lpstr>Update on Education &amp; Training and Public Engagement at JAI </vt:lpstr>
      <vt:lpstr>Introduction</vt:lpstr>
      <vt:lpstr>Education and Training</vt:lpstr>
      <vt:lpstr>Guiding Strategy</vt:lpstr>
      <vt:lpstr>JAI Graduates &amp; Careers</vt:lpstr>
      <vt:lpstr>Graduate Accelerator Physics Course Term I October-December 2023</vt:lpstr>
      <vt:lpstr>Graduate Accelerator Physics Course Term II January-March 2024</vt:lpstr>
      <vt:lpstr>Graduate Accelerator Physics Course 2023-2024</vt:lpstr>
      <vt:lpstr>Accelerator Design Project</vt:lpstr>
      <vt:lpstr>Consolidated Accelerator Course</vt:lpstr>
      <vt:lpstr>JAI Student Resources</vt:lpstr>
      <vt:lpstr>New Graduate Students 2024-2025 Academic Year</vt:lpstr>
      <vt:lpstr>Graduate Student Funding </vt:lpstr>
      <vt:lpstr>Undergraduate Accelerator Physics Courses </vt:lpstr>
      <vt:lpstr>Undergraduate Accelerator Physics Summer Student Internships</vt:lpstr>
      <vt:lpstr>UK Accelerator Institutes Seminar Series</vt:lpstr>
      <vt:lpstr>JAI AB Recommendation 2023</vt:lpstr>
      <vt:lpstr>External Training Commitments (Abridged)</vt:lpstr>
      <vt:lpstr>Future Programme - Training </vt:lpstr>
      <vt:lpstr>Public engagement</vt:lpstr>
      <vt:lpstr>Introduction</vt:lpstr>
      <vt:lpstr>Public Engagement &amp; Schools Outreach</vt:lpstr>
      <vt:lpstr>Public Engagement &amp; Music</vt:lpstr>
      <vt:lpstr>Public Engagement &amp; The Big Bang Experience!</vt:lpstr>
      <vt:lpstr>Public Engagement &amp; Literature</vt:lpstr>
      <vt:lpstr>Public Engagement &amp; the SDGs</vt:lpstr>
      <vt:lpstr>Proposal and Plan for Future 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Comments</dc:title>
  <dc:creator>emmanuel</dc:creator>
  <cp:lastModifiedBy>Emmanuel Tsesmelis</cp:lastModifiedBy>
  <cp:revision>689</cp:revision>
  <dcterms:created xsi:type="dcterms:W3CDTF">2007-08-29T13:08:22Z</dcterms:created>
  <dcterms:modified xsi:type="dcterms:W3CDTF">2024-04-11T18:12:14Z</dcterms:modified>
</cp:coreProperties>
</file>