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  <p:sldMasterId id="2147483685" r:id="rId2"/>
  </p:sldMasterIdLst>
  <p:notesMasterIdLst>
    <p:notesMasterId r:id="rId65"/>
  </p:notesMasterIdLst>
  <p:sldIdLst>
    <p:sldId id="256" r:id="rId3"/>
    <p:sldId id="278" r:id="rId4"/>
    <p:sldId id="279" r:id="rId5"/>
    <p:sldId id="275" r:id="rId6"/>
    <p:sldId id="281" r:id="rId7"/>
    <p:sldId id="310" r:id="rId8"/>
    <p:sldId id="311" r:id="rId9"/>
    <p:sldId id="282" r:id="rId10"/>
    <p:sldId id="307" r:id="rId11"/>
    <p:sldId id="329" r:id="rId12"/>
    <p:sldId id="280" r:id="rId13"/>
    <p:sldId id="314" r:id="rId14"/>
    <p:sldId id="315" r:id="rId15"/>
    <p:sldId id="277" r:id="rId16"/>
    <p:sldId id="276" r:id="rId17"/>
    <p:sldId id="316" r:id="rId18"/>
    <p:sldId id="317" r:id="rId19"/>
    <p:sldId id="274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266" r:id="rId29"/>
    <p:sldId id="258" r:id="rId30"/>
    <p:sldId id="259" r:id="rId31"/>
    <p:sldId id="260" r:id="rId32"/>
    <p:sldId id="261" r:id="rId33"/>
    <p:sldId id="262" r:id="rId34"/>
    <p:sldId id="264" r:id="rId35"/>
    <p:sldId id="269" r:id="rId36"/>
    <p:sldId id="270" r:id="rId37"/>
    <p:sldId id="271" r:id="rId38"/>
    <p:sldId id="309" r:id="rId39"/>
    <p:sldId id="272" r:id="rId40"/>
    <p:sldId id="283" r:id="rId41"/>
    <p:sldId id="273" r:id="rId42"/>
    <p:sldId id="284" r:id="rId43"/>
    <p:sldId id="285" r:id="rId44"/>
    <p:sldId id="308" r:id="rId45"/>
    <p:sldId id="288" r:id="rId46"/>
    <p:sldId id="330" r:id="rId47"/>
    <p:sldId id="291" r:id="rId48"/>
    <p:sldId id="292" r:id="rId49"/>
    <p:sldId id="293" r:id="rId50"/>
    <p:sldId id="328" r:id="rId51"/>
    <p:sldId id="295" r:id="rId52"/>
    <p:sldId id="296" r:id="rId53"/>
    <p:sldId id="299" r:id="rId54"/>
    <p:sldId id="297" r:id="rId55"/>
    <p:sldId id="312" r:id="rId56"/>
    <p:sldId id="327" r:id="rId57"/>
    <p:sldId id="331" r:id="rId58"/>
    <p:sldId id="326" r:id="rId59"/>
    <p:sldId id="303" r:id="rId60"/>
    <p:sldId id="313" r:id="rId61"/>
    <p:sldId id="304" r:id="rId62"/>
    <p:sldId id="305" r:id="rId63"/>
    <p:sldId id="298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DA4093-E65B-5CB6-02EC-DF46E675C2FB}" v="26" dt="2023-03-20T18:07:19.470"/>
    <p1510:client id="{88871117-E288-9302-69D0-21BCA20CF24C}" v="43" dt="2023-03-21T14:53:02.931"/>
    <p1510:client id="{9751A9A9-722B-BC7E-8E6D-5FD9A82DC8C6}" v="62" dt="2023-03-20T12:28:49.810"/>
    <p1510:client id="{E0AEAC73-9F3C-FA54-38A5-DD6362F1A30C}" v="23" dt="2023-03-27T10:23:29.124"/>
    <p1510:client id="{F80CD896-CEBF-D407-4234-5853187D40D2}" v="55" dt="2023-03-25T17:32:08.4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72"/>
  </p:normalViewPr>
  <p:slideViewPr>
    <p:cSldViewPr snapToGrid="0">
      <p:cViewPr varScale="1">
        <p:scale>
          <a:sx n="112" d="100"/>
          <a:sy n="112" d="100"/>
        </p:scale>
        <p:origin x="18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4" Type="http://schemas.openxmlformats.org/officeDocument/2006/relationships/image" Target="../media/image3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svg"/><Relationship Id="rId1" Type="http://schemas.openxmlformats.org/officeDocument/2006/relationships/image" Target="../media/image27.png"/><Relationship Id="rId4" Type="http://schemas.openxmlformats.org/officeDocument/2006/relationships/image" Target="../media/image3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57E3E8-2CFE-4A21-93EF-D3D6173583AF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3283FA36-0271-4CB6-A0E3-14AF3E530BD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="1"/>
            <a:t>Pre-injector complex</a:t>
          </a:r>
          <a:r>
            <a:rPr lang="en-GB"/>
            <a:t>: currently in development</a:t>
          </a:r>
          <a:endParaRPr lang="en-US"/>
        </a:p>
      </dgm:t>
    </dgm:pt>
    <dgm:pt modelId="{3FB951D6-08AD-4E86-BA66-F9AF2FF74C2D}" type="parTrans" cxnId="{72FAECE6-D2BF-4E49-953E-DA9DA593F7DB}">
      <dgm:prSet/>
      <dgm:spPr/>
      <dgm:t>
        <a:bodyPr/>
        <a:lstStyle/>
        <a:p>
          <a:endParaRPr lang="en-US"/>
        </a:p>
      </dgm:t>
    </dgm:pt>
    <dgm:pt modelId="{D8A47AC1-83C5-4DF4-A354-102C411D4ABE}" type="sibTrans" cxnId="{72FAECE6-D2BF-4E49-953E-DA9DA593F7DB}">
      <dgm:prSet/>
      <dgm:spPr/>
      <dgm:t>
        <a:bodyPr/>
        <a:lstStyle/>
        <a:p>
          <a:endParaRPr lang="en-US"/>
        </a:p>
      </dgm:t>
    </dgm:pt>
    <dgm:pt modelId="{763EC217-7E59-4BA1-BC91-09F4A91D3B1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Focus of this project: </a:t>
          </a:r>
          <a:r>
            <a:rPr lang="en-GB" b="1"/>
            <a:t>positron damping ring</a:t>
          </a:r>
          <a:r>
            <a:rPr lang="en-GB" b="1">
              <a:latin typeface="Calibri Light" panose="020F0302020204030204"/>
            </a:rPr>
            <a:t> of pre-injector complex</a:t>
          </a:r>
          <a:endParaRPr lang="en-US" b="1"/>
        </a:p>
      </dgm:t>
    </dgm:pt>
    <dgm:pt modelId="{73D6047E-029B-42F9-B55A-38974FD4AEDD}" type="parTrans" cxnId="{AE8A69AF-7CCF-4443-A40A-F35E4BD0766D}">
      <dgm:prSet/>
      <dgm:spPr/>
      <dgm:t>
        <a:bodyPr/>
        <a:lstStyle/>
        <a:p>
          <a:endParaRPr lang="en-US"/>
        </a:p>
      </dgm:t>
    </dgm:pt>
    <dgm:pt modelId="{C0B2FB45-2C3C-4C4F-B7D3-7CAFB0EFBEF7}" type="sibTrans" cxnId="{AE8A69AF-7CCF-4443-A40A-F35E4BD0766D}">
      <dgm:prSet/>
      <dgm:spPr/>
      <dgm:t>
        <a:bodyPr/>
        <a:lstStyle/>
        <a:p>
          <a:endParaRPr lang="en-US"/>
        </a:p>
      </dgm:t>
    </dgm:pt>
    <dgm:pt modelId="{4A865A64-F120-F941-AC0D-B093362A1D1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Transfer line </a:t>
          </a:r>
          <a:r>
            <a:rPr lang="en-US" b="0"/>
            <a:t>of</a:t>
          </a:r>
          <a:r>
            <a:rPr lang="en-US" b="1"/>
            <a:t> </a:t>
          </a:r>
          <a:r>
            <a:rPr lang="en-US" b="0"/>
            <a:t>pre-injector complex</a:t>
          </a:r>
        </a:p>
      </dgm:t>
    </dgm:pt>
    <dgm:pt modelId="{B5B8C49F-0748-314D-90B3-669E61EE92A5}" type="parTrans" cxnId="{A76815D4-69B1-0040-AFE0-9E48664EFD9C}">
      <dgm:prSet/>
      <dgm:spPr/>
      <dgm:t>
        <a:bodyPr/>
        <a:lstStyle/>
        <a:p>
          <a:endParaRPr lang="en-GB"/>
        </a:p>
      </dgm:t>
    </dgm:pt>
    <dgm:pt modelId="{733509F2-FC25-5B43-888B-7E57EB24BA60}" type="sibTrans" cxnId="{A76815D4-69B1-0040-AFE0-9E48664EFD9C}">
      <dgm:prSet/>
      <dgm:spPr/>
      <dgm:t>
        <a:bodyPr/>
        <a:lstStyle/>
        <a:p>
          <a:endParaRPr lang="en-GB"/>
        </a:p>
      </dgm:t>
    </dgm:pt>
    <dgm:pt modelId="{96B18AF2-3560-4DA1-BB11-A41AFA288C7F}" type="pres">
      <dgm:prSet presAssocID="{6E57E3E8-2CFE-4A21-93EF-D3D6173583AF}" presName="root" presStyleCnt="0">
        <dgm:presLayoutVars>
          <dgm:dir/>
          <dgm:resizeHandles val="exact"/>
        </dgm:presLayoutVars>
      </dgm:prSet>
      <dgm:spPr/>
    </dgm:pt>
    <dgm:pt modelId="{3421C731-B238-4DEA-B121-543F2E018145}" type="pres">
      <dgm:prSet presAssocID="{3283FA36-0271-4CB6-A0E3-14AF3E530BD6}" presName="compNode" presStyleCnt="0"/>
      <dgm:spPr/>
    </dgm:pt>
    <dgm:pt modelId="{57C84784-50D6-4BAB-8D27-3A8B9520A9F3}" type="pres">
      <dgm:prSet presAssocID="{3283FA36-0271-4CB6-A0E3-14AF3E530BD6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 dropper"/>
        </a:ext>
      </dgm:extLst>
    </dgm:pt>
    <dgm:pt modelId="{A1DEB0BD-47EC-4A3F-B096-26A06AB33735}" type="pres">
      <dgm:prSet presAssocID="{3283FA36-0271-4CB6-A0E3-14AF3E530BD6}" presName="spaceRect" presStyleCnt="0"/>
      <dgm:spPr/>
    </dgm:pt>
    <dgm:pt modelId="{79990A08-5C1B-45B9-AC33-356C8AC55EB4}" type="pres">
      <dgm:prSet presAssocID="{3283FA36-0271-4CB6-A0E3-14AF3E530BD6}" presName="textRect" presStyleLbl="revTx" presStyleIdx="0" presStyleCnt="3">
        <dgm:presLayoutVars>
          <dgm:chMax val="1"/>
          <dgm:chPref val="1"/>
        </dgm:presLayoutVars>
      </dgm:prSet>
      <dgm:spPr/>
    </dgm:pt>
    <dgm:pt modelId="{BF0BAD60-4BB7-4456-8B42-EFA8AA885A8D}" type="pres">
      <dgm:prSet presAssocID="{D8A47AC1-83C5-4DF4-A354-102C411D4ABE}" presName="sibTrans" presStyleCnt="0"/>
      <dgm:spPr/>
    </dgm:pt>
    <dgm:pt modelId="{D2291F61-E8C4-47B3-9528-FBD0B1EF0142}" type="pres">
      <dgm:prSet presAssocID="{763EC217-7E59-4BA1-BC91-09F4A91D3B1F}" presName="compNode" presStyleCnt="0"/>
      <dgm:spPr/>
    </dgm:pt>
    <dgm:pt modelId="{E9CD391E-74BC-497F-8ED2-7B146BF46C9A}" type="pres">
      <dgm:prSet presAssocID="{763EC217-7E59-4BA1-BC91-09F4A91D3B1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fresh"/>
        </a:ext>
      </dgm:extLst>
    </dgm:pt>
    <dgm:pt modelId="{780D0B12-2D75-4743-B83A-5AE66FBE7907}" type="pres">
      <dgm:prSet presAssocID="{763EC217-7E59-4BA1-BC91-09F4A91D3B1F}" presName="spaceRect" presStyleCnt="0"/>
      <dgm:spPr/>
    </dgm:pt>
    <dgm:pt modelId="{1AE533D1-EE92-49E7-8E0F-7FAB01FB10BD}" type="pres">
      <dgm:prSet presAssocID="{763EC217-7E59-4BA1-BC91-09F4A91D3B1F}" presName="textRect" presStyleLbl="revTx" presStyleIdx="1" presStyleCnt="3">
        <dgm:presLayoutVars>
          <dgm:chMax val="1"/>
          <dgm:chPref val="1"/>
        </dgm:presLayoutVars>
      </dgm:prSet>
      <dgm:spPr/>
    </dgm:pt>
    <dgm:pt modelId="{4BAF78F9-5172-4247-81E8-768300DDD40E}" type="pres">
      <dgm:prSet presAssocID="{C0B2FB45-2C3C-4C4F-B7D3-7CAFB0EFBEF7}" presName="sibTrans" presStyleCnt="0"/>
      <dgm:spPr/>
    </dgm:pt>
    <dgm:pt modelId="{6B840A36-284F-0A4A-83EF-3BEDA262DC73}" type="pres">
      <dgm:prSet presAssocID="{4A865A64-F120-F941-AC0D-B093362A1D19}" presName="compNode" presStyleCnt="0"/>
      <dgm:spPr/>
    </dgm:pt>
    <dgm:pt modelId="{33089BD9-ECC2-A54E-B09F-C07CE283DC18}" type="pres">
      <dgm:prSet presAssocID="{4A865A64-F120-F941-AC0D-B093362A1D19}" presName="iconRect" presStyleLbl="node1" presStyleIdx="2" presStyleCnt="3"/>
      <dgm:spPr/>
    </dgm:pt>
    <dgm:pt modelId="{BBE0FB42-0488-814E-AB41-9D06FB551868}" type="pres">
      <dgm:prSet presAssocID="{4A865A64-F120-F941-AC0D-B093362A1D19}" presName="spaceRect" presStyleCnt="0"/>
      <dgm:spPr/>
    </dgm:pt>
    <dgm:pt modelId="{B73D658D-6F41-E942-99C4-6F810979B468}" type="pres">
      <dgm:prSet presAssocID="{4A865A64-F120-F941-AC0D-B093362A1D19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D0EE560F-00BF-5F4D-95CD-3550E0881F9D}" type="presOf" srcId="{4A865A64-F120-F941-AC0D-B093362A1D19}" destId="{B73D658D-6F41-E942-99C4-6F810979B468}" srcOrd="0" destOrd="0" presId="urn:microsoft.com/office/officeart/2018/2/layout/IconLabelList"/>
    <dgm:cxn modelId="{7769D256-BBA5-4359-B3A6-88F57D885214}" type="presOf" srcId="{763EC217-7E59-4BA1-BC91-09F4A91D3B1F}" destId="{1AE533D1-EE92-49E7-8E0F-7FAB01FB10BD}" srcOrd="0" destOrd="0" presId="urn:microsoft.com/office/officeart/2018/2/layout/IconLabelList"/>
    <dgm:cxn modelId="{23E99F9A-A3FB-4BBF-9431-4F2896AF2335}" type="presOf" srcId="{6E57E3E8-2CFE-4A21-93EF-D3D6173583AF}" destId="{96B18AF2-3560-4DA1-BB11-A41AFA288C7F}" srcOrd="0" destOrd="0" presId="urn:microsoft.com/office/officeart/2018/2/layout/IconLabelList"/>
    <dgm:cxn modelId="{AE8A69AF-7CCF-4443-A40A-F35E4BD0766D}" srcId="{6E57E3E8-2CFE-4A21-93EF-D3D6173583AF}" destId="{763EC217-7E59-4BA1-BC91-09F4A91D3B1F}" srcOrd="1" destOrd="0" parTransId="{73D6047E-029B-42F9-B55A-38974FD4AEDD}" sibTransId="{C0B2FB45-2C3C-4C4F-B7D3-7CAFB0EFBEF7}"/>
    <dgm:cxn modelId="{A76815D4-69B1-0040-AFE0-9E48664EFD9C}" srcId="{6E57E3E8-2CFE-4A21-93EF-D3D6173583AF}" destId="{4A865A64-F120-F941-AC0D-B093362A1D19}" srcOrd="2" destOrd="0" parTransId="{B5B8C49F-0748-314D-90B3-669E61EE92A5}" sibTransId="{733509F2-FC25-5B43-888B-7E57EB24BA60}"/>
    <dgm:cxn modelId="{30A05ADF-DBE9-4B6D-BAA8-3E35277CF062}" type="presOf" srcId="{3283FA36-0271-4CB6-A0E3-14AF3E530BD6}" destId="{79990A08-5C1B-45B9-AC33-356C8AC55EB4}" srcOrd="0" destOrd="0" presId="urn:microsoft.com/office/officeart/2018/2/layout/IconLabelList"/>
    <dgm:cxn modelId="{72FAECE6-D2BF-4E49-953E-DA9DA593F7DB}" srcId="{6E57E3E8-2CFE-4A21-93EF-D3D6173583AF}" destId="{3283FA36-0271-4CB6-A0E3-14AF3E530BD6}" srcOrd="0" destOrd="0" parTransId="{3FB951D6-08AD-4E86-BA66-F9AF2FF74C2D}" sibTransId="{D8A47AC1-83C5-4DF4-A354-102C411D4ABE}"/>
    <dgm:cxn modelId="{E9F68582-8D0D-4002-9A48-38AF06B236AC}" type="presParOf" srcId="{96B18AF2-3560-4DA1-BB11-A41AFA288C7F}" destId="{3421C731-B238-4DEA-B121-543F2E018145}" srcOrd="0" destOrd="0" presId="urn:microsoft.com/office/officeart/2018/2/layout/IconLabelList"/>
    <dgm:cxn modelId="{957FE1F2-4BB6-4BD7-A2EB-91F3F75E4FD3}" type="presParOf" srcId="{3421C731-B238-4DEA-B121-543F2E018145}" destId="{57C84784-50D6-4BAB-8D27-3A8B9520A9F3}" srcOrd="0" destOrd="0" presId="urn:microsoft.com/office/officeart/2018/2/layout/IconLabelList"/>
    <dgm:cxn modelId="{37C1BE93-A8A4-4734-92F9-4068832B1C51}" type="presParOf" srcId="{3421C731-B238-4DEA-B121-543F2E018145}" destId="{A1DEB0BD-47EC-4A3F-B096-26A06AB33735}" srcOrd="1" destOrd="0" presId="urn:microsoft.com/office/officeart/2018/2/layout/IconLabelList"/>
    <dgm:cxn modelId="{61CEEAD9-8275-48A6-8DDF-BAAE08A2595A}" type="presParOf" srcId="{3421C731-B238-4DEA-B121-543F2E018145}" destId="{79990A08-5C1B-45B9-AC33-356C8AC55EB4}" srcOrd="2" destOrd="0" presId="urn:microsoft.com/office/officeart/2018/2/layout/IconLabelList"/>
    <dgm:cxn modelId="{D9E56B5A-5559-45A8-ACB2-80C837535627}" type="presParOf" srcId="{96B18AF2-3560-4DA1-BB11-A41AFA288C7F}" destId="{BF0BAD60-4BB7-4456-8B42-EFA8AA885A8D}" srcOrd="1" destOrd="0" presId="urn:microsoft.com/office/officeart/2018/2/layout/IconLabelList"/>
    <dgm:cxn modelId="{06DE5CC8-3609-443F-8ACB-D893ABDC47B1}" type="presParOf" srcId="{96B18AF2-3560-4DA1-BB11-A41AFA288C7F}" destId="{D2291F61-E8C4-47B3-9528-FBD0B1EF0142}" srcOrd="2" destOrd="0" presId="urn:microsoft.com/office/officeart/2018/2/layout/IconLabelList"/>
    <dgm:cxn modelId="{2F9B6B49-FC78-49BB-A776-4FBD4D877507}" type="presParOf" srcId="{D2291F61-E8C4-47B3-9528-FBD0B1EF0142}" destId="{E9CD391E-74BC-497F-8ED2-7B146BF46C9A}" srcOrd="0" destOrd="0" presId="urn:microsoft.com/office/officeart/2018/2/layout/IconLabelList"/>
    <dgm:cxn modelId="{8DFFDA34-8E74-4F68-964D-935E0C86BC0D}" type="presParOf" srcId="{D2291F61-E8C4-47B3-9528-FBD0B1EF0142}" destId="{780D0B12-2D75-4743-B83A-5AE66FBE7907}" srcOrd="1" destOrd="0" presId="urn:microsoft.com/office/officeart/2018/2/layout/IconLabelList"/>
    <dgm:cxn modelId="{99A13348-9D9F-4E8C-AD75-0577EAC50E6A}" type="presParOf" srcId="{D2291F61-E8C4-47B3-9528-FBD0B1EF0142}" destId="{1AE533D1-EE92-49E7-8E0F-7FAB01FB10BD}" srcOrd="2" destOrd="0" presId="urn:microsoft.com/office/officeart/2018/2/layout/IconLabelList"/>
    <dgm:cxn modelId="{964F7F70-374C-AD4B-AD63-4D730C694B67}" type="presParOf" srcId="{96B18AF2-3560-4DA1-BB11-A41AFA288C7F}" destId="{4BAF78F9-5172-4247-81E8-768300DDD40E}" srcOrd="3" destOrd="0" presId="urn:microsoft.com/office/officeart/2018/2/layout/IconLabelList"/>
    <dgm:cxn modelId="{5F1EEA2D-3230-254F-8667-D947A735B73C}" type="presParOf" srcId="{96B18AF2-3560-4DA1-BB11-A41AFA288C7F}" destId="{6B840A36-284F-0A4A-83EF-3BEDA262DC73}" srcOrd="4" destOrd="0" presId="urn:microsoft.com/office/officeart/2018/2/layout/IconLabelList"/>
    <dgm:cxn modelId="{05C51FD4-71B9-5A49-B983-6754BAD71B5E}" type="presParOf" srcId="{6B840A36-284F-0A4A-83EF-3BEDA262DC73}" destId="{33089BD9-ECC2-A54E-B09F-C07CE283DC18}" srcOrd="0" destOrd="0" presId="urn:microsoft.com/office/officeart/2018/2/layout/IconLabelList"/>
    <dgm:cxn modelId="{85C98E5A-DFB8-6649-905D-B1F15C01FDF6}" type="presParOf" srcId="{6B840A36-284F-0A4A-83EF-3BEDA262DC73}" destId="{BBE0FB42-0488-814E-AB41-9D06FB551868}" srcOrd="1" destOrd="0" presId="urn:microsoft.com/office/officeart/2018/2/layout/IconLabelList"/>
    <dgm:cxn modelId="{75ACAFD7-DA59-B044-80A0-79E50530B492}" type="presParOf" srcId="{6B840A36-284F-0A4A-83EF-3BEDA262DC73}" destId="{B73D658D-6F41-E942-99C4-6F810979B46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84784-50D6-4BAB-8D27-3A8B9520A9F3}">
      <dsp:nvSpPr>
        <dsp:cNvPr id="0" name=""/>
        <dsp:cNvSpPr/>
      </dsp:nvSpPr>
      <dsp:spPr>
        <a:xfrm>
          <a:off x="738477" y="596029"/>
          <a:ext cx="1079825" cy="10798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90A08-5C1B-45B9-AC33-356C8AC55EB4}">
      <dsp:nvSpPr>
        <dsp:cNvPr id="0" name=""/>
        <dsp:cNvSpPr/>
      </dsp:nvSpPr>
      <dsp:spPr>
        <a:xfrm>
          <a:off x="78583" y="1993491"/>
          <a:ext cx="239961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/>
            <a:t>Pre-injector complex</a:t>
          </a:r>
          <a:r>
            <a:rPr lang="en-GB" sz="1500" kern="1200"/>
            <a:t>: currently in development</a:t>
          </a:r>
          <a:endParaRPr lang="en-US" sz="1500" kern="1200"/>
        </a:p>
      </dsp:txBody>
      <dsp:txXfrm>
        <a:off x="78583" y="1993491"/>
        <a:ext cx="2399612" cy="720000"/>
      </dsp:txXfrm>
    </dsp:sp>
    <dsp:sp modelId="{E9CD391E-74BC-497F-8ED2-7B146BF46C9A}">
      <dsp:nvSpPr>
        <dsp:cNvPr id="0" name=""/>
        <dsp:cNvSpPr/>
      </dsp:nvSpPr>
      <dsp:spPr>
        <a:xfrm>
          <a:off x="3558022" y="596029"/>
          <a:ext cx="1079825" cy="10798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E533D1-EE92-49E7-8E0F-7FAB01FB10BD}">
      <dsp:nvSpPr>
        <dsp:cNvPr id="0" name=""/>
        <dsp:cNvSpPr/>
      </dsp:nvSpPr>
      <dsp:spPr>
        <a:xfrm>
          <a:off x="2898129" y="1993491"/>
          <a:ext cx="239961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Focus of this project: </a:t>
          </a:r>
          <a:r>
            <a:rPr lang="en-GB" sz="1500" b="1" kern="1200"/>
            <a:t>positron damping ring</a:t>
          </a:r>
          <a:r>
            <a:rPr lang="en-GB" sz="1500" b="1" kern="1200">
              <a:latin typeface="Calibri Light" panose="020F0302020204030204"/>
            </a:rPr>
            <a:t> of pre-injector complex</a:t>
          </a:r>
          <a:endParaRPr lang="en-US" sz="1500" b="1" kern="1200"/>
        </a:p>
      </dsp:txBody>
      <dsp:txXfrm>
        <a:off x="2898129" y="1993491"/>
        <a:ext cx="2399612" cy="720000"/>
      </dsp:txXfrm>
    </dsp:sp>
    <dsp:sp modelId="{33089BD9-ECC2-A54E-B09F-C07CE283DC18}">
      <dsp:nvSpPr>
        <dsp:cNvPr id="0" name=""/>
        <dsp:cNvSpPr/>
      </dsp:nvSpPr>
      <dsp:spPr>
        <a:xfrm>
          <a:off x="6377567" y="596029"/>
          <a:ext cx="1079825" cy="1079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3D658D-6F41-E942-99C4-6F810979B468}">
      <dsp:nvSpPr>
        <dsp:cNvPr id="0" name=""/>
        <dsp:cNvSpPr/>
      </dsp:nvSpPr>
      <dsp:spPr>
        <a:xfrm>
          <a:off x="5717674" y="1993491"/>
          <a:ext cx="239961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Transfer line </a:t>
          </a:r>
          <a:r>
            <a:rPr lang="en-US" sz="1500" b="0" kern="1200"/>
            <a:t>of</a:t>
          </a:r>
          <a:r>
            <a:rPr lang="en-US" sz="1500" b="1" kern="1200"/>
            <a:t> </a:t>
          </a:r>
          <a:r>
            <a:rPr lang="en-US" sz="1500" b="0" kern="1200"/>
            <a:t>pre-injector complex</a:t>
          </a:r>
        </a:p>
      </dsp:txBody>
      <dsp:txXfrm>
        <a:off x="5717674" y="1993491"/>
        <a:ext cx="2399612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0AF60-D836-FA4C-9460-3D98A2324D2F}" type="datetimeFigureOut">
              <a:rPr lang="en-NL" smtClean="0"/>
              <a:t>03/27/2023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7AC90-B65D-4046-865F-1CCD55E556AC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32442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A7AC90-B65D-4046-865F-1CCD55E556AC}" type="slidenum">
              <a:rPr lang="en-NL" smtClean="0"/>
              <a:t>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618948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2165659a6e9_4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err="1"/>
              <a:t>This</a:t>
            </a:r>
            <a:r>
              <a:rPr lang="nl-NL"/>
              <a:t> is </a:t>
            </a:r>
            <a:r>
              <a:rPr lang="nl-NL" err="1"/>
              <a:t>our</a:t>
            </a:r>
            <a:r>
              <a:rPr lang="nl-NL"/>
              <a:t> </a:t>
            </a:r>
            <a:r>
              <a:rPr lang="nl-NL" err="1"/>
              <a:t>normal</a:t>
            </a:r>
            <a:r>
              <a:rPr lang="nl-NL"/>
              <a:t> </a:t>
            </a:r>
            <a:r>
              <a:rPr lang="nl-NL" err="1"/>
              <a:t>conducting</a:t>
            </a:r>
            <a:r>
              <a:rPr lang="nl-NL"/>
              <a:t> 2D model in </a:t>
            </a:r>
            <a:r>
              <a:rPr lang="nl-NL" err="1"/>
              <a:t>Superfish</a:t>
            </a:r>
            <a:r>
              <a:rPr lang="nl-NL"/>
              <a:t>, </a:t>
            </a:r>
            <a:r>
              <a:rPr lang="nl-NL" err="1"/>
              <a:t>optimised</a:t>
            </a:r>
            <a:r>
              <a:rPr lang="nl-NL"/>
              <a:t> </a:t>
            </a:r>
            <a:r>
              <a:rPr lang="nl-NL" err="1"/>
              <a:t>for</a:t>
            </a:r>
            <a:r>
              <a:rPr lang="nl-NL"/>
              <a:t> </a:t>
            </a:r>
            <a:r>
              <a:rPr lang="nl-NL" err="1"/>
              <a:t>this</a:t>
            </a:r>
            <a:r>
              <a:rPr lang="nl-NL"/>
              <a:t> </a:t>
            </a:r>
            <a:r>
              <a:rPr lang="nl-NL" err="1"/>
              <a:t>length</a:t>
            </a:r>
            <a:r>
              <a:rPr lang="nl-NL"/>
              <a:t> </a:t>
            </a:r>
            <a:r>
              <a:rPr lang="nl-NL" err="1"/>
              <a:t>and</a:t>
            </a:r>
            <a:r>
              <a:rPr lang="nl-NL"/>
              <a:t> </a:t>
            </a:r>
            <a:r>
              <a:rPr lang="nl-NL" err="1"/>
              <a:t>frequency</a:t>
            </a:r>
            <a:r>
              <a:rPr lang="nl-NL"/>
              <a:t> </a:t>
            </a:r>
            <a:r>
              <a:rPr lang="nl-NL" err="1"/>
              <a:t>using</a:t>
            </a:r>
            <a:r>
              <a:rPr lang="nl-NL"/>
              <a:t> </a:t>
            </a:r>
            <a:r>
              <a:rPr lang="nl-NL" err="1"/>
              <a:t>accelerating</a:t>
            </a:r>
            <a:r>
              <a:rPr lang="nl-NL"/>
              <a:t> </a:t>
            </a:r>
            <a:r>
              <a:rPr lang="nl-NL" err="1"/>
              <a:t>gradient</a:t>
            </a:r>
            <a:r>
              <a:rPr lang="nl-NL"/>
              <a:t> on next slide. We </a:t>
            </a:r>
            <a:r>
              <a:rPr lang="nl-NL" err="1"/>
              <a:t>tweaked</a:t>
            </a:r>
            <a:r>
              <a:rPr lang="nl-NL"/>
              <a:t> </a:t>
            </a:r>
            <a:r>
              <a:rPr lang="nl-NL" err="1"/>
              <a:t>to</a:t>
            </a:r>
            <a:r>
              <a:rPr lang="nl-NL"/>
              <a:t> get:</a:t>
            </a:r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nl-NL"/>
              <a:t>Low </a:t>
            </a:r>
            <a:r>
              <a:rPr lang="nl-NL" err="1"/>
              <a:t>kilpatric</a:t>
            </a:r>
            <a:endParaRPr lang="nl-NL"/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nl-NL"/>
              <a:t>Low </a:t>
            </a:r>
            <a:r>
              <a:rPr lang="nl-NL" err="1"/>
              <a:t>Bmax</a:t>
            </a:r>
            <a:r>
              <a:rPr lang="nl-NL"/>
              <a:t>/</a:t>
            </a:r>
            <a:r>
              <a:rPr lang="nl-NL" err="1"/>
              <a:t>Emax</a:t>
            </a:r>
            <a:endParaRPr lang="nl-NL"/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nl-NL"/>
              <a:t>Flat energy profile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err="1"/>
              <a:t>Importantly</a:t>
            </a:r>
            <a:endParaRPr lang="nl-NL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l-NL" err="1"/>
              <a:t>Frequency</a:t>
            </a:r>
            <a:endParaRPr lang="nl-NL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l-NL" err="1"/>
              <a:t>Length</a:t>
            </a:r>
            <a:endParaRPr lang="nl-NL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l-NL" err="1"/>
              <a:t>Bore</a:t>
            </a:r>
            <a:r>
              <a:rPr lang="nl-NL"/>
              <a:t> radius </a:t>
            </a:r>
            <a:br>
              <a:rPr lang="nl-NL"/>
            </a:br>
            <a:br>
              <a:rPr lang="nl-NL"/>
            </a:br>
            <a:r>
              <a:rPr lang="nl-NL"/>
              <a:t>The rest is </a:t>
            </a:r>
            <a:r>
              <a:rPr lang="nl-NL" err="1"/>
              <a:t>not</a:t>
            </a:r>
            <a:r>
              <a:rPr lang="nl-NL"/>
              <a:t> important </a:t>
            </a:r>
            <a:r>
              <a:rPr lang="nl-NL" err="1"/>
              <a:t>to</a:t>
            </a:r>
            <a:r>
              <a:rPr lang="nl-NL"/>
              <a:t> </a:t>
            </a:r>
            <a:r>
              <a:rPr lang="nl-NL" err="1"/>
              <a:t>mention</a:t>
            </a:r>
            <a:r>
              <a:rPr lang="nl-NL"/>
              <a:t>!</a:t>
            </a:r>
          </a:p>
        </p:txBody>
      </p:sp>
      <p:sp>
        <p:nvSpPr>
          <p:cNvPr id="352" name="Google Shape;352;g2165659a6e9_4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16876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2165659a6e9_4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- </a:t>
            </a:r>
            <a:r>
              <a:rPr lang="nl-NL" err="1"/>
              <a:t>Consequently</a:t>
            </a:r>
            <a:r>
              <a:rPr lang="nl-NL"/>
              <a:t> </a:t>
            </a:r>
            <a:r>
              <a:rPr lang="nl-NL" err="1"/>
              <a:t>modelled</a:t>
            </a:r>
            <a:r>
              <a:rPr lang="nl-NL"/>
              <a:t> in CST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l-NL" err="1"/>
              <a:t>Good</a:t>
            </a:r>
            <a:r>
              <a:rPr lang="nl-NL"/>
              <a:t> agreement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l-NL" err="1"/>
              <a:t>Mention</a:t>
            </a:r>
            <a:r>
              <a:rPr lang="nl-NL"/>
              <a:t> voltage </a:t>
            </a:r>
            <a:r>
              <a:rPr lang="nl-NL" err="1"/>
              <a:t>and</a:t>
            </a:r>
            <a:r>
              <a:rPr lang="nl-NL"/>
              <a:t> </a:t>
            </a:r>
            <a:r>
              <a:rPr lang="nl-NL" err="1"/>
              <a:t>how</a:t>
            </a:r>
            <a:r>
              <a:rPr lang="nl-NL"/>
              <a:t> </a:t>
            </a:r>
            <a:r>
              <a:rPr lang="nl-NL" err="1"/>
              <a:t>much</a:t>
            </a:r>
            <a:r>
              <a:rPr lang="nl-NL"/>
              <a:t> we </a:t>
            </a:r>
            <a:r>
              <a:rPr lang="nl-NL" err="1"/>
              <a:t>need</a:t>
            </a:r>
            <a:endParaRPr lang="nl-NL"/>
          </a:p>
        </p:txBody>
      </p:sp>
      <p:sp>
        <p:nvSpPr>
          <p:cNvPr id="359" name="Google Shape;359;g2165659a6e9_4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188698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165659a6e9_4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err="1"/>
              <a:t>Briefly</a:t>
            </a:r>
            <a:r>
              <a:rPr lang="nl-NL"/>
              <a:t> </a:t>
            </a:r>
            <a:r>
              <a:rPr lang="nl-NL" err="1"/>
              <a:t>mention</a:t>
            </a:r>
            <a:r>
              <a:rPr lang="nl-NL"/>
              <a:t> </a:t>
            </a:r>
            <a:r>
              <a:rPr lang="nl-NL" err="1"/>
              <a:t>frequency</a:t>
            </a:r>
            <a:r>
              <a:rPr lang="nl-NL"/>
              <a:t> </a:t>
            </a:r>
            <a:r>
              <a:rPr lang="nl-NL" err="1"/>
              <a:t>and</a:t>
            </a:r>
            <a:r>
              <a:rPr lang="nl-NL"/>
              <a:t> </a:t>
            </a:r>
            <a:r>
              <a:rPr lang="nl-NL" err="1"/>
              <a:t>length</a:t>
            </a:r>
            <a:endParaRPr/>
          </a:p>
        </p:txBody>
      </p:sp>
      <p:sp>
        <p:nvSpPr>
          <p:cNvPr id="373" name="Google Shape;373;g2165659a6e9_4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9221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2165659a6e9_4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- </a:t>
            </a:r>
            <a:r>
              <a:rPr lang="nl-NL" err="1"/>
              <a:t>Consequently</a:t>
            </a:r>
            <a:r>
              <a:rPr lang="nl-NL"/>
              <a:t> </a:t>
            </a:r>
            <a:r>
              <a:rPr lang="nl-NL" err="1"/>
              <a:t>modelled</a:t>
            </a:r>
            <a:r>
              <a:rPr lang="nl-NL"/>
              <a:t> in CST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- Great agreement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err="1"/>
              <a:t>Also</a:t>
            </a:r>
            <a:r>
              <a:rPr lang="nl-NL"/>
              <a:t> </a:t>
            </a:r>
            <a:r>
              <a:rPr lang="nl-NL" err="1"/>
              <a:t>mention</a:t>
            </a:r>
            <a:r>
              <a:rPr lang="nl-NL"/>
              <a:t> voltage </a:t>
            </a:r>
            <a:r>
              <a:rPr lang="nl-NL" err="1"/>
              <a:t>and</a:t>
            </a:r>
            <a:r>
              <a:rPr lang="nl-NL"/>
              <a:t> </a:t>
            </a:r>
            <a:r>
              <a:rPr lang="nl-NL" err="1"/>
              <a:t>how</a:t>
            </a:r>
            <a:r>
              <a:rPr lang="nl-NL"/>
              <a:t> </a:t>
            </a:r>
            <a:r>
              <a:rPr lang="nl-NL" err="1"/>
              <a:t>many</a:t>
            </a:r>
            <a:r>
              <a:rPr lang="nl-NL"/>
              <a:t> we </a:t>
            </a:r>
            <a:r>
              <a:rPr lang="nl-NL" err="1"/>
              <a:t>need</a:t>
            </a:r>
            <a:endParaRPr/>
          </a:p>
        </p:txBody>
      </p:sp>
      <p:sp>
        <p:nvSpPr>
          <p:cNvPr id="384" name="Google Shape;384;g2165659a6e9_4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89514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165659a6e9_4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err="1"/>
              <a:t>Briefly</a:t>
            </a:r>
            <a:r>
              <a:rPr lang="nl-NL"/>
              <a:t> </a:t>
            </a:r>
            <a:r>
              <a:rPr lang="nl-NL" err="1"/>
              <a:t>mention</a:t>
            </a:r>
            <a:r>
              <a:rPr lang="nl-NL"/>
              <a:t> </a:t>
            </a:r>
            <a:r>
              <a:rPr lang="nl-NL" err="1"/>
              <a:t>frequency</a:t>
            </a:r>
            <a:r>
              <a:rPr lang="nl-NL"/>
              <a:t> </a:t>
            </a:r>
            <a:r>
              <a:rPr lang="nl-NL" err="1"/>
              <a:t>and</a:t>
            </a:r>
            <a:r>
              <a:rPr lang="nl-NL"/>
              <a:t> </a:t>
            </a:r>
            <a:r>
              <a:rPr lang="nl-NL" err="1"/>
              <a:t>length</a:t>
            </a:r>
            <a:endParaRPr lang="nl-NL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g2165659a6e9_4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69203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165659a6e9_4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- </a:t>
            </a:r>
            <a:r>
              <a:rPr lang="nl-NL" err="1"/>
              <a:t>Consequently</a:t>
            </a:r>
            <a:r>
              <a:rPr lang="nl-NL"/>
              <a:t> </a:t>
            </a:r>
            <a:r>
              <a:rPr lang="nl-NL" err="1"/>
              <a:t>modelled</a:t>
            </a:r>
            <a:r>
              <a:rPr lang="nl-NL"/>
              <a:t> in CST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- Great agreement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err="1"/>
              <a:t>Also</a:t>
            </a:r>
            <a:r>
              <a:rPr lang="nl-NL"/>
              <a:t> </a:t>
            </a:r>
            <a:r>
              <a:rPr lang="nl-NL" err="1"/>
              <a:t>mention</a:t>
            </a:r>
            <a:r>
              <a:rPr lang="nl-NL"/>
              <a:t> voltage </a:t>
            </a:r>
            <a:r>
              <a:rPr lang="nl-NL" err="1"/>
              <a:t>and</a:t>
            </a:r>
            <a:r>
              <a:rPr lang="nl-NL"/>
              <a:t> </a:t>
            </a:r>
            <a:r>
              <a:rPr lang="nl-NL" err="1"/>
              <a:t>how</a:t>
            </a:r>
            <a:r>
              <a:rPr lang="nl-NL"/>
              <a:t> </a:t>
            </a:r>
            <a:r>
              <a:rPr lang="nl-NL" err="1"/>
              <a:t>many</a:t>
            </a:r>
            <a:r>
              <a:rPr lang="nl-NL"/>
              <a:t> we </a:t>
            </a:r>
            <a:r>
              <a:rPr lang="nl-NL" err="1"/>
              <a:t>need</a:t>
            </a:r>
            <a:endParaRPr lang="nl-NL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9" name="Google Shape;399;g2165659a6e9_4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6084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2165659a6e9_4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err="1"/>
              <a:t>Describe</a:t>
            </a:r>
            <a:r>
              <a:rPr lang="nl-NL"/>
              <a:t> </a:t>
            </a:r>
            <a:r>
              <a:rPr lang="nl-NL" err="1"/>
              <a:t>each</a:t>
            </a:r>
            <a:r>
              <a:rPr lang="nl-NL"/>
              <a:t> square, </a:t>
            </a:r>
            <a:r>
              <a:rPr lang="nl-NL" err="1"/>
              <a:t>then</a:t>
            </a:r>
            <a:r>
              <a:rPr lang="nl-NL"/>
              <a:t> </a:t>
            </a:r>
            <a:r>
              <a:rPr lang="nl-NL" err="1"/>
              <a:t>each</a:t>
            </a:r>
            <a:r>
              <a:rPr lang="nl-NL"/>
              <a:t> </a:t>
            </a:r>
            <a:r>
              <a:rPr lang="nl-NL" err="1"/>
              <a:t>arrow</a:t>
            </a:r>
            <a:r>
              <a:rPr lang="nl-NL"/>
              <a:t>, </a:t>
            </a:r>
            <a:r>
              <a:rPr lang="nl-NL" err="1"/>
              <a:t>then</a:t>
            </a:r>
            <a:r>
              <a:rPr lang="nl-NL"/>
              <a:t> </a:t>
            </a:r>
            <a:r>
              <a:rPr lang="nl-NL" err="1"/>
              <a:t>which</a:t>
            </a:r>
            <a:r>
              <a:rPr lang="nl-NL"/>
              <a:t> of </a:t>
            </a:r>
            <a:r>
              <a:rPr lang="nl-NL" err="1"/>
              <a:t>the</a:t>
            </a:r>
            <a:r>
              <a:rPr lang="nl-NL"/>
              <a:t> </a:t>
            </a:r>
            <a:r>
              <a:rPr lang="nl-NL" err="1"/>
              <a:t>three</a:t>
            </a:r>
            <a:r>
              <a:rPr lang="nl-NL"/>
              <a:t> </a:t>
            </a:r>
            <a:r>
              <a:rPr lang="nl-NL" err="1"/>
              <a:t>works</a:t>
            </a:r>
            <a:r>
              <a:rPr lang="nl-NL"/>
              <a:t> best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err="1"/>
              <a:t>Finally</a:t>
            </a:r>
            <a:r>
              <a:rPr lang="nl-NL"/>
              <a:t> we </a:t>
            </a:r>
            <a:r>
              <a:rPr lang="nl-NL" err="1"/>
              <a:t>selected</a:t>
            </a:r>
            <a:r>
              <a:rPr lang="nl-NL"/>
              <a:t> a SC </a:t>
            </a:r>
            <a:r>
              <a:rPr lang="nl-NL" err="1"/>
              <a:t>cavatiy</a:t>
            </a:r>
            <a:r>
              <a:rPr lang="nl-NL"/>
              <a:t> </a:t>
            </a:r>
            <a:r>
              <a:rPr lang="nl-NL" err="1"/>
              <a:t>due</a:t>
            </a:r>
            <a:r>
              <a:rPr lang="nl-NL"/>
              <a:t> </a:t>
            </a:r>
            <a:r>
              <a:rPr lang="nl-NL" err="1"/>
              <a:t>to</a:t>
            </a:r>
            <a:r>
              <a:rPr lang="nl-NL"/>
              <a:t> </a:t>
            </a:r>
            <a:r>
              <a:rPr lang="nl-NL" err="1"/>
              <a:t>space</a:t>
            </a:r>
            <a:r>
              <a:rPr lang="nl-NL"/>
              <a:t> </a:t>
            </a:r>
            <a:r>
              <a:rPr lang="nl-NL" err="1"/>
              <a:t>and</a:t>
            </a:r>
            <a:r>
              <a:rPr lang="nl-NL"/>
              <a:t> 400 MHz </a:t>
            </a:r>
            <a:r>
              <a:rPr lang="nl-NL" err="1"/>
              <a:t>because</a:t>
            </a:r>
            <a:r>
              <a:rPr lang="nl-NL"/>
              <a:t> ??</a:t>
            </a:r>
            <a:endParaRPr/>
          </a:p>
        </p:txBody>
      </p:sp>
      <p:sp>
        <p:nvSpPr>
          <p:cNvPr id="422" name="Google Shape;422;g2165659a6e9_4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98246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2165659a6e9_4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g2165659a6e9_4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99702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165659a6e9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165659a6e9_0_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g2165659a6e9_0_9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NL"/>
              <a:t>57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93226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165659a6e9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g2165659a6e9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err="1"/>
              <a:t>Very</a:t>
            </a:r>
            <a:r>
              <a:rPr lang="nl-NL"/>
              <a:t> </a:t>
            </a:r>
            <a:r>
              <a:rPr lang="nl-NL" err="1"/>
              <a:t>similar</a:t>
            </a:r>
            <a:r>
              <a:rPr lang="nl-NL"/>
              <a:t> </a:t>
            </a:r>
            <a:r>
              <a:rPr lang="nl-NL" err="1"/>
              <a:t>luminosity</a:t>
            </a:r>
            <a:endParaRPr lang="en-NL"/>
          </a:p>
          <a:p>
            <a:r>
              <a:rPr lang="en-NL">
                <a:cs typeface="Calibri"/>
              </a:rPr>
              <a:t>Lowish COM energy but only Higgs factory for now</a:t>
            </a:r>
            <a:endParaRPr lang="en-GB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A7AC90-B65D-4046-865F-1CCD55E556AC}" type="slidenum">
              <a:rPr lang="en-NL" smtClean="0"/>
              <a:t>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53497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2165659a6e9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g2165659a6e9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165659a6e9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g2165659a6e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2165659a6e9_4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We </a:t>
            </a:r>
            <a:r>
              <a:rPr lang="nl-NL" err="1"/>
              <a:t>compared</a:t>
            </a:r>
            <a:r>
              <a:rPr lang="nl-NL"/>
              <a:t> </a:t>
            </a:r>
            <a:r>
              <a:rPr lang="nl-NL" err="1"/>
              <a:t>nc</a:t>
            </a:r>
            <a:r>
              <a:rPr lang="nl-NL"/>
              <a:t> </a:t>
            </a:r>
            <a:r>
              <a:rPr lang="nl-NL" err="1"/>
              <a:t>and</a:t>
            </a:r>
            <a:r>
              <a:rPr lang="nl-NL"/>
              <a:t> </a:t>
            </a:r>
            <a:r>
              <a:rPr lang="nl-NL" err="1"/>
              <a:t>sc</a:t>
            </a:r>
            <a:r>
              <a:rPr lang="nl-NL"/>
              <a:t> on a few points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/>
              <a:t>Name </a:t>
            </a:r>
            <a:r>
              <a:rPr lang="nl-NL" err="1"/>
              <a:t>them</a:t>
            </a:r>
            <a:r>
              <a:rPr lang="nl-NL"/>
              <a:t> </a:t>
            </a:r>
            <a:r>
              <a:rPr lang="nl-NL" err="1"/>
              <a:t>all</a:t>
            </a:r>
            <a:endParaRPr/>
          </a:p>
        </p:txBody>
      </p:sp>
      <p:sp>
        <p:nvSpPr>
          <p:cNvPr id="412" name="Google Shape;412;g2165659a6e9_4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/>
              <a:t>Example of emittance of the beam before the damping 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A7AC90-B65D-4046-865F-1CCD55E556AC}" type="slidenum">
              <a:rPr lang="en-NL" smtClean="0"/>
              <a:t>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25028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165659a6e9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165659a6e9_0_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g2165659a6e9_0_9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NL"/>
              <a:t>17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165659a6e9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165659a6e9_0_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g2165659a6e9_0_9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NL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6810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Fields and derivatives calculated using multipole expansion</a:t>
            </a:r>
          </a:p>
          <a:p>
            <a:endParaRPr lang="en-GB"/>
          </a:p>
          <a:p>
            <a:r>
              <a:rPr lang="en-GB"/>
              <a:t>200 Samples, at 0.95*Beam Pipe Radius, 20 harmonics evaluated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A7AC90-B65D-4046-865F-1CCD55E556AC}" type="slidenum">
              <a:rPr lang="en-NL" smtClean="0"/>
              <a:t>36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841742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165659a6e9_9_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g2165659a6e9_9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165659a6e9_9_7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g2165659a6e9_9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2165659a6e9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l-NL" err="1"/>
              <a:t>Objective</a:t>
            </a:r>
            <a:r>
              <a:rPr lang="nl-NL"/>
              <a:t> of </a:t>
            </a:r>
            <a:r>
              <a:rPr lang="nl-NL" err="1"/>
              <a:t>the</a:t>
            </a:r>
            <a:r>
              <a:rPr lang="nl-NL"/>
              <a:t> </a:t>
            </a:r>
            <a:r>
              <a:rPr lang="nl-NL" err="1"/>
              <a:t>cavity</a:t>
            </a:r>
            <a:r>
              <a:rPr lang="nl-NL"/>
              <a:t> is </a:t>
            </a:r>
            <a:r>
              <a:rPr lang="nl-NL" err="1"/>
              <a:t>to</a:t>
            </a:r>
            <a:r>
              <a:rPr lang="nl-NL"/>
              <a:t> </a:t>
            </a:r>
            <a:r>
              <a:rPr lang="nl-NL" err="1"/>
              <a:t>cumulatively</a:t>
            </a:r>
            <a:r>
              <a:rPr lang="nl-NL"/>
              <a:t> </a:t>
            </a:r>
            <a:r>
              <a:rPr lang="nl-NL" err="1"/>
              <a:t>add</a:t>
            </a:r>
            <a:r>
              <a:rPr lang="nl-NL"/>
              <a:t> 4 MV </a:t>
            </a:r>
            <a:r>
              <a:rPr lang="nl-NL" err="1"/>
              <a:t>to</a:t>
            </a:r>
            <a:r>
              <a:rPr lang="nl-NL"/>
              <a:t> </a:t>
            </a:r>
            <a:r>
              <a:rPr lang="nl-NL" err="1"/>
              <a:t>the</a:t>
            </a:r>
            <a:r>
              <a:rPr lang="nl-NL"/>
              <a:t> </a:t>
            </a:r>
            <a:r>
              <a:rPr lang="nl-NL" err="1"/>
              <a:t>bunch</a:t>
            </a:r>
            <a:endParaRPr lang="nl-NL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l-NL" err="1"/>
              <a:t>Constraint</a:t>
            </a:r>
            <a:r>
              <a:rPr lang="nl-NL"/>
              <a:t>: 1.5 m </a:t>
            </a:r>
            <a:r>
              <a:rPr lang="nl-NL" err="1"/>
              <a:t>length</a:t>
            </a:r>
            <a:endParaRPr lang="nl-NL"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nl-NL"/>
              <a:t>Quick </a:t>
            </a:r>
            <a:r>
              <a:rPr lang="nl-NL" err="1"/>
              <a:t>rundown</a:t>
            </a:r>
            <a:r>
              <a:rPr lang="nl-NL"/>
              <a:t> of </a:t>
            </a:r>
            <a:r>
              <a:rPr lang="nl-NL" err="1"/>
              <a:t>other</a:t>
            </a:r>
            <a:r>
              <a:rPr lang="nl-NL"/>
              <a:t> </a:t>
            </a:r>
          </a:p>
        </p:txBody>
      </p:sp>
      <p:sp>
        <p:nvSpPr>
          <p:cNvPr id="331" name="Google Shape;331;g2165659a6e9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5500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FCC9A-2AF5-063A-EC48-3927A2B14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9E3E39-0C9C-7E85-5E23-A83F2261AB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25C1F-3B9E-7B88-18AE-5F8D50FB84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83139" y="6362234"/>
            <a:ext cx="802911" cy="365125"/>
          </a:xfrm>
        </p:spPr>
        <p:txBody>
          <a:bodyPr/>
          <a:lstStyle/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B5EEC-431A-7C2F-3FE0-95B8A9FAB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13CDE-B5F5-D5F7-2434-EBDAC5EB7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514350" cy="365125"/>
          </a:xfrm>
        </p:spPr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221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F1437-F2C6-2877-95E1-D27744343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93F408-F31E-9D53-598F-C48BC3556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38575-514B-149D-3DE8-9737FC06E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9E21F-2F50-B874-9044-C8DB5CAAE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5BE6C-5015-7E43-6C2C-79402C9A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39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DC8CB2-3C67-D0DC-E0B6-4E916243C6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08DED0-A4F8-17F9-1242-ED5120A6F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83239-BF2B-E376-5768-85AC93FCA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B8ED3-29AB-EC3E-0073-55B0A12FB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58D92-A917-FD9A-518D-2FFEE5998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470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两栏内容">
  <p:cSld name="两栏内容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165659a6e9_4_8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g2165659a6e9_4_8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5" name="Google Shape;175;g2165659a6e9_4_89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g2165659a6e9_4_8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g2165659a6e9_4_8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g2165659a6e9_4_8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NL" smtClean="0"/>
              <a:pPr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87952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 preserve="1">
  <p:cSld name="Title Slide with logo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0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29598" y="710117"/>
            <a:ext cx="1492818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0"/>
          <p:cNvSpPr txBox="1">
            <a:spLocks noGrp="1"/>
          </p:cNvSpPr>
          <p:nvPr>
            <p:ph type="ctrTitle"/>
          </p:nvPr>
        </p:nvSpPr>
        <p:spPr>
          <a:xfrm>
            <a:off x="305991" y="3429001"/>
            <a:ext cx="8532019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375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subTitle" idx="1"/>
          </p:nvPr>
        </p:nvSpPr>
        <p:spPr>
          <a:xfrm>
            <a:off x="305991" y="5700253"/>
            <a:ext cx="8532020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5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/>
            </a:lvl3pPr>
            <a:lvl4pPr lvl="3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0716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1"/>
          <p:cNvSpPr txBox="1">
            <a:spLocks noGrp="1"/>
          </p:cNvSpPr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1"/>
          <p:cNvSpPr txBox="1">
            <a:spLocks noGrp="1"/>
          </p:cNvSpPr>
          <p:nvPr>
            <p:ph type="body" idx="1"/>
          </p:nvPr>
        </p:nvSpPr>
        <p:spPr>
          <a:xfrm>
            <a:off x="305992" y="1592263"/>
            <a:ext cx="8532018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11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1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5007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 preserve="1">
  <p:cSld name="Logo Slide">
    <p:bg>
      <p:bgPr>
        <a:solidFill>
          <a:schemeClr val="dk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1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27302" y="2169047"/>
            <a:ext cx="1890000" cy="2494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8450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 preserve="1">
  <p:cSld name="Title Slide  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3"/>
          <p:cNvSpPr txBox="1">
            <a:spLocks noGrp="1"/>
          </p:cNvSpPr>
          <p:nvPr>
            <p:ph type="ctrTitle"/>
          </p:nvPr>
        </p:nvSpPr>
        <p:spPr>
          <a:xfrm>
            <a:off x="1143000" y="10461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/>
            </a:lvl3pPr>
            <a:lvl4pPr lvl="3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3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3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1423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" preserve="1">
  <p:cSld name="Content  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4"/>
          <p:cNvSpPr txBox="1">
            <a:spLocks noGrp="1"/>
          </p:cNvSpPr>
          <p:nvPr>
            <p:ph type="body" idx="1"/>
          </p:nvPr>
        </p:nvSpPr>
        <p:spPr>
          <a:xfrm>
            <a:off x="305992" y="1592263"/>
            <a:ext cx="8532018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350">
                <a:solidFill>
                  <a:schemeClr val="dk2"/>
                </a:solidFill>
              </a:defRPr>
            </a:lvl2pPr>
            <a:lvl3pPr marL="1028700" lvl="2" indent="-252413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371600" lvl="3" indent="-2476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1714500" lvl="4" indent="-2476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4"/>
          <p:cNvSpPr txBox="1">
            <a:spLocks noGrp="1"/>
          </p:cNvSpPr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4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4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08602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 preserve="1">
  <p:cSld name="Bulleted Conten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>
            <a:spLocks noGrp="1"/>
          </p:cNvSpPr>
          <p:nvPr>
            <p:ph type="body" idx="1"/>
          </p:nvPr>
        </p:nvSpPr>
        <p:spPr>
          <a:xfrm>
            <a:off x="305992" y="1592263"/>
            <a:ext cx="8532018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271463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350">
                <a:solidFill>
                  <a:srgbClr val="171717"/>
                </a:solidFill>
              </a:defRPr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350">
                <a:solidFill>
                  <a:srgbClr val="171717"/>
                </a:solidFill>
              </a:defRPr>
            </a:lvl3pPr>
            <a:lvl4pPr marL="1371600" lvl="3" indent="-2476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marL="1714500" lvl="4" indent="-2476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5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4632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 preserve="1">
  <p:cSld name="Big Pictur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6"/>
          <p:cNvSpPr txBox="1">
            <a:spLocks noGrp="1"/>
          </p:cNvSpPr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6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51" name="Google Shape;51;p16"/>
          <p:cNvSpPr>
            <a:spLocks noGrp="1"/>
          </p:cNvSpPr>
          <p:nvPr>
            <p:ph type="pic" idx="2"/>
          </p:nvPr>
        </p:nvSpPr>
        <p:spPr>
          <a:xfrm>
            <a:off x="305991" y="1439863"/>
            <a:ext cx="8532019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84982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12831-5360-EC93-EA23-AA353D009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272B0D-75A6-2C43-51A2-6A0264153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60413-3728-496C-24F7-A3329352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E2BA8-68E7-6D79-5391-7A6813760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2ABA1-B5D4-C23C-FCCF-F0096BE30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5716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 preserve="1">
  <p:cSld name="Full page Pictur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7"/>
          <p:cNvSpPr>
            <a:spLocks noGrp="1"/>
          </p:cNvSpPr>
          <p:nvPr>
            <p:ph type="pic" idx="2"/>
          </p:nvPr>
        </p:nvSpPr>
        <p:spPr>
          <a:xfrm>
            <a:off x="0" y="-29980"/>
            <a:ext cx="9144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4" name="Google Shape;54;p17"/>
          <p:cNvSpPr txBox="1">
            <a:spLocks noGrp="1"/>
          </p:cNvSpPr>
          <p:nvPr>
            <p:ph type="body" idx="1"/>
          </p:nvPr>
        </p:nvSpPr>
        <p:spPr>
          <a:xfrm>
            <a:off x="6056710" y="-52466"/>
            <a:ext cx="3087290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100">
                <a:solidFill>
                  <a:schemeClr val="lt1"/>
                </a:solidFill>
              </a:defRPr>
            </a:lvl1pPr>
            <a:lvl2pPr marL="685800" lvl="1" indent="-271463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1575">
                <a:solidFill>
                  <a:schemeClr val="lt1"/>
                </a:solidFill>
              </a:defRPr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350">
                <a:solidFill>
                  <a:schemeClr val="lt1"/>
                </a:solidFill>
              </a:defRPr>
            </a:lvl3pPr>
            <a:lvl4pPr marL="1371600" lvl="3" indent="-2476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1714500" lvl="4" indent="-2476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7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85977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 preserve="1">
  <p:cSld name="2 Contents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8"/>
          <p:cNvSpPr txBox="1">
            <a:spLocks noGrp="1"/>
          </p:cNvSpPr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body" idx="1"/>
          </p:nvPr>
        </p:nvSpPr>
        <p:spPr>
          <a:xfrm>
            <a:off x="305991" y="1592264"/>
            <a:ext cx="4212431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body" idx="2"/>
          </p:nvPr>
        </p:nvSpPr>
        <p:spPr>
          <a:xfrm>
            <a:off x="4629150" y="1592265"/>
            <a:ext cx="4208860" cy="460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8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8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8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42227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 preserve="1">
  <p:cSld name="Subtitle and Comparis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9"/>
          <p:cNvSpPr txBox="1"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1800" b="1">
                <a:solidFill>
                  <a:schemeClr val="accent2"/>
                </a:solidFill>
              </a:defRPr>
            </a:lvl1pPr>
            <a:lvl2pPr marL="685800" lvl="1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68" name="Google Shape;68;p19"/>
          <p:cNvSpPr txBox="1">
            <a:spLocks noGrp="1"/>
          </p:cNvSpPr>
          <p:nvPr>
            <p:ph type="body" idx="2"/>
          </p:nvPr>
        </p:nvSpPr>
        <p:spPr>
          <a:xfrm>
            <a:off x="305991" y="2427287"/>
            <a:ext cx="4212431" cy="3762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271463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body" idx="3"/>
          </p:nvPr>
        </p:nvSpPr>
        <p:spPr>
          <a:xfrm>
            <a:off x="4629150" y="1604966"/>
            <a:ext cx="421245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1800" b="1">
                <a:solidFill>
                  <a:schemeClr val="accent2"/>
                </a:solidFill>
              </a:defRPr>
            </a:lvl1pPr>
            <a:lvl2pPr marL="685800" lvl="1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body" idx="4"/>
          </p:nvPr>
        </p:nvSpPr>
        <p:spPr>
          <a:xfrm>
            <a:off x="4629150" y="2427287"/>
            <a:ext cx="4208860" cy="3762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271463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9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9169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 preserve="1">
  <p:cSld name="Text and Pictur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>
            <a:spLocks noGrp="1"/>
          </p:cNvSpPr>
          <p:nvPr>
            <p:ph type="title"/>
          </p:nvPr>
        </p:nvSpPr>
        <p:spPr>
          <a:xfrm>
            <a:off x="305992" y="373593"/>
            <a:ext cx="4212431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body" idx="1"/>
          </p:nvPr>
        </p:nvSpPr>
        <p:spPr>
          <a:xfrm>
            <a:off x="305991" y="1598658"/>
            <a:ext cx="4212431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0"/>
          <p:cNvSpPr>
            <a:spLocks noGrp="1"/>
          </p:cNvSpPr>
          <p:nvPr>
            <p:ph type="pic" idx="2"/>
          </p:nvPr>
        </p:nvSpPr>
        <p:spPr>
          <a:xfrm>
            <a:off x="4625578" y="0"/>
            <a:ext cx="451842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8" name="Google Shape;78;p20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23981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 preserve="1">
  <p:cSld name="Text and 2 Pictures horizontal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body" idx="1"/>
          </p:nvPr>
        </p:nvSpPr>
        <p:spPr>
          <a:xfrm>
            <a:off x="305991" y="1598658"/>
            <a:ext cx="4212431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87" name="Google Shape;87;p21"/>
          <p:cNvSpPr>
            <a:spLocks noGrp="1"/>
          </p:cNvSpPr>
          <p:nvPr>
            <p:ph type="pic" idx="2"/>
          </p:nvPr>
        </p:nvSpPr>
        <p:spPr>
          <a:xfrm>
            <a:off x="4625579" y="1592264"/>
            <a:ext cx="4212431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8" name="Google Shape;88;p21"/>
          <p:cNvSpPr>
            <a:spLocks noGrp="1"/>
          </p:cNvSpPr>
          <p:nvPr>
            <p:ph type="pic" idx="3"/>
          </p:nvPr>
        </p:nvSpPr>
        <p:spPr>
          <a:xfrm>
            <a:off x="4625579" y="3969704"/>
            <a:ext cx="4212431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3038239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 preserve="1">
  <p:cSld name="Text and 4 Pictures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 txBox="1"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2"/>
          <p:cNvSpPr txBox="1">
            <a:spLocks noGrp="1"/>
          </p:cNvSpPr>
          <p:nvPr>
            <p:ph type="body" idx="1"/>
          </p:nvPr>
        </p:nvSpPr>
        <p:spPr>
          <a:xfrm>
            <a:off x="305991" y="1598658"/>
            <a:ext cx="2781301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685800" lvl="1" indent="-257175" algn="l">
              <a:lnSpc>
                <a:spcPct val="12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2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2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95" name="Google Shape;95;p22"/>
          <p:cNvSpPr>
            <a:spLocks noGrp="1"/>
          </p:cNvSpPr>
          <p:nvPr>
            <p:ph type="pic" idx="2"/>
          </p:nvPr>
        </p:nvSpPr>
        <p:spPr>
          <a:xfrm>
            <a:off x="6056710" y="1592264"/>
            <a:ext cx="27813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6" name="Google Shape;96;p22"/>
          <p:cNvSpPr>
            <a:spLocks noGrp="1"/>
          </p:cNvSpPr>
          <p:nvPr>
            <p:ph type="pic" idx="3"/>
          </p:nvPr>
        </p:nvSpPr>
        <p:spPr>
          <a:xfrm>
            <a:off x="6093511" y="3969704"/>
            <a:ext cx="2744499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7" name="Google Shape;97;p22"/>
          <p:cNvSpPr>
            <a:spLocks noGrp="1"/>
          </p:cNvSpPr>
          <p:nvPr>
            <p:ph type="pic" idx="4"/>
          </p:nvPr>
        </p:nvSpPr>
        <p:spPr>
          <a:xfrm>
            <a:off x="3194447" y="1592264"/>
            <a:ext cx="2744499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22"/>
          <p:cNvSpPr>
            <a:spLocks noGrp="1"/>
          </p:cNvSpPr>
          <p:nvPr>
            <p:ph type="pic" idx="5"/>
          </p:nvPr>
        </p:nvSpPr>
        <p:spPr>
          <a:xfrm>
            <a:off x="3194447" y="3978016"/>
            <a:ext cx="2744499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2539008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 preserve="1">
  <p:cSld name="Subtitles and 2 Pictures 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 txBox="1"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3"/>
          <p:cNvSpPr txBox="1"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1800" b="1">
                <a:solidFill>
                  <a:schemeClr val="accent2"/>
                </a:solidFill>
              </a:defRPr>
            </a:lvl1pPr>
            <a:lvl2pPr marL="685800" lvl="1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102" name="Google Shape;102;p23"/>
          <p:cNvSpPr txBox="1">
            <a:spLocks noGrp="1"/>
          </p:cNvSpPr>
          <p:nvPr>
            <p:ph type="body" idx="2"/>
          </p:nvPr>
        </p:nvSpPr>
        <p:spPr>
          <a:xfrm>
            <a:off x="4629150" y="1604966"/>
            <a:ext cx="421245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1800" b="1">
                <a:solidFill>
                  <a:schemeClr val="accent2"/>
                </a:solidFill>
              </a:defRPr>
            </a:lvl1pPr>
            <a:lvl2pPr marL="685800" lvl="1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103" name="Google Shape;103;p23"/>
          <p:cNvSpPr>
            <a:spLocks noGrp="1"/>
          </p:cNvSpPr>
          <p:nvPr>
            <p:ph type="pic" idx="3"/>
          </p:nvPr>
        </p:nvSpPr>
        <p:spPr>
          <a:xfrm>
            <a:off x="305992" y="2420939"/>
            <a:ext cx="4212431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4" name="Google Shape;104;p23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3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3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107" name="Google Shape;107;p23"/>
          <p:cNvSpPr>
            <a:spLocks noGrp="1"/>
          </p:cNvSpPr>
          <p:nvPr>
            <p:ph type="pic" idx="4"/>
          </p:nvPr>
        </p:nvSpPr>
        <p:spPr>
          <a:xfrm>
            <a:off x="4629151" y="2420939"/>
            <a:ext cx="4212431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077488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3 Pictures" preserve="1">
  <p:cSld name="Subtitle and 3 Picture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4"/>
          <p:cNvSpPr txBox="1"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4"/>
          <p:cNvSpPr txBox="1">
            <a:spLocks noGrp="1"/>
          </p:cNvSpPr>
          <p:nvPr>
            <p:ph type="body" idx="1"/>
          </p:nvPr>
        </p:nvSpPr>
        <p:spPr>
          <a:xfrm>
            <a:off x="305991" y="1592264"/>
            <a:ext cx="27813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 b="1">
                <a:solidFill>
                  <a:schemeClr val="accent2"/>
                </a:solidFill>
              </a:defRPr>
            </a:lvl1pPr>
            <a:lvl2pPr marL="685800" lvl="1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111" name="Google Shape;111;p24"/>
          <p:cNvSpPr txBox="1">
            <a:spLocks noGrp="1"/>
          </p:cNvSpPr>
          <p:nvPr>
            <p:ph type="body" idx="2"/>
          </p:nvPr>
        </p:nvSpPr>
        <p:spPr>
          <a:xfrm>
            <a:off x="6056710" y="1604966"/>
            <a:ext cx="278489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1800" b="1">
                <a:solidFill>
                  <a:schemeClr val="accent2"/>
                </a:solidFill>
              </a:defRPr>
            </a:lvl1pPr>
            <a:lvl2pPr marL="685800" lvl="1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112" name="Google Shape;112;p24"/>
          <p:cNvSpPr>
            <a:spLocks noGrp="1"/>
          </p:cNvSpPr>
          <p:nvPr>
            <p:ph type="pic" idx="3"/>
          </p:nvPr>
        </p:nvSpPr>
        <p:spPr>
          <a:xfrm>
            <a:off x="305992" y="2420939"/>
            <a:ext cx="27813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3" name="Google Shape;113;p24"/>
          <p:cNvSpPr>
            <a:spLocks noGrp="1"/>
          </p:cNvSpPr>
          <p:nvPr>
            <p:ph type="pic" idx="4"/>
          </p:nvPr>
        </p:nvSpPr>
        <p:spPr>
          <a:xfrm>
            <a:off x="6056710" y="2416176"/>
            <a:ext cx="278489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4" name="Google Shape;114;p24"/>
          <p:cNvSpPr txBox="1">
            <a:spLocks noGrp="1"/>
          </p:cNvSpPr>
          <p:nvPr>
            <p:ph type="body" idx="5"/>
          </p:nvPr>
        </p:nvSpPr>
        <p:spPr>
          <a:xfrm>
            <a:off x="3190385" y="1601228"/>
            <a:ext cx="27813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1575" b="1">
                <a:solidFill>
                  <a:schemeClr val="accent2"/>
                </a:solidFill>
              </a:defRPr>
            </a:lvl1pPr>
            <a:lvl2pPr marL="685800" lvl="1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115" name="Google Shape;115;p24"/>
          <p:cNvSpPr>
            <a:spLocks noGrp="1"/>
          </p:cNvSpPr>
          <p:nvPr>
            <p:ph type="pic" idx="6"/>
          </p:nvPr>
        </p:nvSpPr>
        <p:spPr>
          <a:xfrm>
            <a:off x="3190386" y="2429903"/>
            <a:ext cx="27813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6" name="Google Shape;116;p24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5358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 preserve="1">
  <p:cSld name="Text and 3 Pictures with boxes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5"/>
          <p:cNvSpPr txBox="1">
            <a:spLocks noGrp="1"/>
          </p:cNvSpPr>
          <p:nvPr>
            <p:ph type="body" idx="1"/>
          </p:nvPr>
        </p:nvSpPr>
        <p:spPr>
          <a:xfrm>
            <a:off x="3087290" y="1601377"/>
            <a:ext cx="297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342900" lvl="0" indent="-17145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 b="0">
                <a:solidFill>
                  <a:schemeClr val="lt1"/>
                </a:solidFill>
              </a:defRPr>
            </a:lvl1pPr>
            <a:lvl2pPr marL="685800" lvl="1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122" name="Google Shape;122;p25"/>
          <p:cNvSpPr>
            <a:spLocks noGrp="1"/>
          </p:cNvSpPr>
          <p:nvPr>
            <p:ph type="pic" idx="2"/>
          </p:nvPr>
        </p:nvSpPr>
        <p:spPr>
          <a:xfrm>
            <a:off x="3087290" y="2732443"/>
            <a:ext cx="2969419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3" name="Google Shape;123;p25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126" name="Google Shape;126;p25"/>
          <p:cNvSpPr txBox="1">
            <a:spLocks noGrp="1"/>
          </p:cNvSpPr>
          <p:nvPr>
            <p:ph type="body" idx="3"/>
          </p:nvPr>
        </p:nvSpPr>
        <p:spPr>
          <a:xfrm>
            <a:off x="2456" y="5078525"/>
            <a:ext cx="297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342900" lvl="0" indent="-17145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 b="0">
                <a:solidFill>
                  <a:schemeClr val="lt1"/>
                </a:solidFill>
              </a:defRPr>
            </a:lvl1pPr>
            <a:lvl2pPr marL="685800" lvl="1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127" name="Google Shape;127;p25"/>
          <p:cNvSpPr>
            <a:spLocks noGrp="1"/>
          </p:cNvSpPr>
          <p:nvPr>
            <p:ph type="pic" idx="4"/>
          </p:nvPr>
        </p:nvSpPr>
        <p:spPr>
          <a:xfrm>
            <a:off x="3038" y="1601377"/>
            <a:ext cx="2969419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8" name="Google Shape;128;p25"/>
          <p:cNvSpPr txBox="1">
            <a:spLocks noGrp="1"/>
          </p:cNvSpPr>
          <p:nvPr>
            <p:ph type="body" idx="5"/>
          </p:nvPr>
        </p:nvSpPr>
        <p:spPr>
          <a:xfrm>
            <a:off x="6174291" y="5078525"/>
            <a:ext cx="297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342900" lvl="0" indent="-17145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1575" b="0">
                <a:solidFill>
                  <a:schemeClr val="lt1"/>
                </a:solidFill>
              </a:defRPr>
            </a:lvl1pPr>
            <a:lvl2pPr marL="685800" lvl="1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1500" b="1"/>
            </a:lvl2pPr>
            <a:lvl3pPr marL="1028700" lvl="2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350" b="1"/>
            </a:lvl3pPr>
            <a:lvl4pPr marL="1371600" lvl="3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200" b="1"/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200" b="1"/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 b="1"/>
            </a:lvl9pPr>
          </a:lstStyle>
          <a:p>
            <a:endParaRPr/>
          </a:p>
        </p:txBody>
      </p:sp>
      <p:sp>
        <p:nvSpPr>
          <p:cNvPr id="129" name="Google Shape;129;p25"/>
          <p:cNvSpPr>
            <a:spLocks noGrp="1"/>
          </p:cNvSpPr>
          <p:nvPr>
            <p:ph type="pic" idx="6"/>
          </p:nvPr>
        </p:nvSpPr>
        <p:spPr>
          <a:xfrm>
            <a:off x="6174291" y="1601377"/>
            <a:ext cx="2969419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009437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 preserve="1">
  <p:cSld name="Picture Horizontal and text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"/>
          <p:cNvSpPr txBox="1"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6"/>
          <p:cNvSpPr>
            <a:spLocks noGrp="1"/>
          </p:cNvSpPr>
          <p:nvPr>
            <p:ph type="pic" idx="2"/>
          </p:nvPr>
        </p:nvSpPr>
        <p:spPr>
          <a:xfrm>
            <a:off x="309582" y="1592263"/>
            <a:ext cx="8532018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3" name="Google Shape;133;p26"/>
          <p:cNvSpPr txBox="1">
            <a:spLocks noGrp="1"/>
          </p:cNvSpPr>
          <p:nvPr>
            <p:ph type="body" idx="1"/>
          </p:nvPr>
        </p:nvSpPr>
        <p:spPr>
          <a:xfrm>
            <a:off x="305992" y="4294189"/>
            <a:ext cx="2781300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4" name="Google Shape;134;p26"/>
          <p:cNvSpPr txBox="1">
            <a:spLocks noGrp="1"/>
          </p:cNvSpPr>
          <p:nvPr>
            <p:ph type="body" idx="3"/>
          </p:nvPr>
        </p:nvSpPr>
        <p:spPr>
          <a:xfrm>
            <a:off x="3200401" y="4294189"/>
            <a:ext cx="2749153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26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6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6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138" name="Google Shape;138;p26"/>
          <p:cNvSpPr txBox="1">
            <a:spLocks noGrp="1"/>
          </p:cNvSpPr>
          <p:nvPr>
            <p:ph type="body" idx="4"/>
          </p:nvPr>
        </p:nvSpPr>
        <p:spPr>
          <a:xfrm>
            <a:off x="6064251" y="4294189"/>
            <a:ext cx="2777349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685800" lvl="1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855778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CAFAF-F016-393C-FA82-F0AE2B129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09D8D-F239-100F-C243-E72486D60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6B967-E39B-5B57-587B-536545EA6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9B0E2-E109-D50E-B4BD-7B41523C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1EF69-6676-C39B-EE0D-28561421C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5936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 preserve="1">
  <p:cSld name="Picture Horizontal and text in boxes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7"/>
          <p:cNvSpPr>
            <a:spLocks noGrp="1"/>
          </p:cNvSpPr>
          <p:nvPr>
            <p:ph type="pic" idx="2"/>
          </p:nvPr>
        </p:nvSpPr>
        <p:spPr>
          <a:xfrm>
            <a:off x="0" y="1592263"/>
            <a:ext cx="9144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2" name="Google Shape;142;p27"/>
          <p:cNvSpPr txBox="1">
            <a:spLocks noGrp="1"/>
          </p:cNvSpPr>
          <p:nvPr>
            <p:ph type="body" idx="1"/>
          </p:nvPr>
        </p:nvSpPr>
        <p:spPr>
          <a:xfrm>
            <a:off x="305992" y="4294189"/>
            <a:ext cx="27813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342900" lvl="0" indent="-171450" algn="ctr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685800" lvl="1" indent="-257175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028700" lvl="2" indent="-252413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7"/>
          <p:cNvSpPr txBox="1">
            <a:spLocks noGrp="1"/>
          </p:cNvSpPr>
          <p:nvPr>
            <p:ph type="body" idx="3"/>
          </p:nvPr>
        </p:nvSpPr>
        <p:spPr>
          <a:xfrm>
            <a:off x="3200401" y="4294189"/>
            <a:ext cx="2749153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342900" lvl="0" indent="-171450" algn="ctr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685800" lvl="1" indent="-257175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028700" lvl="2" indent="-252413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p27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7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7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147" name="Google Shape;147;p27"/>
          <p:cNvSpPr txBox="1">
            <a:spLocks noGrp="1"/>
          </p:cNvSpPr>
          <p:nvPr>
            <p:ph type="body" idx="4"/>
          </p:nvPr>
        </p:nvSpPr>
        <p:spPr>
          <a:xfrm>
            <a:off x="6064251" y="4294189"/>
            <a:ext cx="2777349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342900" lvl="0" indent="-171450" algn="ctr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685800" lvl="1" indent="-257175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028700" lvl="2" indent="-252413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371600" lvl="3" indent="-257175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2228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 preserve="1">
  <p:cSld name="Chapter Header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>
            <a:spLocks noGrp="1"/>
          </p:cNvSpPr>
          <p:nvPr>
            <p:ph type="title"/>
          </p:nvPr>
        </p:nvSpPr>
        <p:spPr>
          <a:xfrm>
            <a:off x="305991" y="1709739"/>
            <a:ext cx="8532019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375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8"/>
          <p:cNvSpPr txBox="1">
            <a:spLocks noGrp="1"/>
          </p:cNvSpPr>
          <p:nvPr>
            <p:ph type="body" idx="1"/>
          </p:nvPr>
        </p:nvSpPr>
        <p:spPr>
          <a:xfrm>
            <a:off x="305990" y="4589464"/>
            <a:ext cx="853202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42900" lvl="0" indent="-171450" algn="l">
              <a:lnSpc>
                <a:spcPct val="90000"/>
              </a:lnSpc>
              <a:spcBef>
                <a:spcPts val="135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1800">
                <a:solidFill>
                  <a:schemeClr val="accent2"/>
                </a:solidFill>
              </a:defRPr>
            </a:lvl1pPr>
            <a:lvl2pPr marL="685800" lvl="1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1500">
                <a:solidFill>
                  <a:srgbClr val="888DBD"/>
                </a:solidFill>
              </a:defRPr>
            </a:lvl2pPr>
            <a:lvl3pPr marL="1028700" lvl="2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350">
                <a:solidFill>
                  <a:srgbClr val="888DBD"/>
                </a:solidFill>
              </a:defRPr>
            </a:lvl3pPr>
            <a:lvl4pPr marL="1371600" lvl="3" indent="-17145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200">
                <a:solidFill>
                  <a:srgbClr val="888DBD"/>
                </a:solidFill>
              </a:defRPr>
            </a:lvl4pPr>
            <a:lvl5pPr marL="1714500" lvl="4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200">
                <a:solidFill>
                  <a:srgbClr val="888DBD"/>
                </a:solidFill>
              </a:defRPr>
            </a:lvl5pPr>
            <a:lvl6pPr marL="2057400" lvl="5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200">
                <a:solidFill>
                  <a:srgbClr val="888DBD"/>
                </a:solidFill>
              </a:defRPr>
            </a:lvl6pPr>
            <a:lvl7pPr marL="2400300" lvl="6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200">
                <a:solidFill>
                  <a:srgbClr val="888DBD"/>
                </a:solidFill>
              </a:defRPr>
            </a:lvl7pPr>
            <a:lvl8pPr marL="2743200" lvl="7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200">
                <a:solidFill>
                  <a:srgbClr val="888DBD"/>
                </a:solidFill>
              </a:defRPr>
            </a:lvl8pPr>
            <a:lvl9pPr marL="3086100" lvl="8" indent="-1714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2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151" name="Google Shape;151;p28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28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8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5393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" type="titleOnly" preserve="1">
  <p:cSld name="Title Only  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>
            <a:spLocks noGrp="1"/>
          </p:cNvSpPr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9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9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9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2302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 preserve="1">
  <p:cSld name="1_Blank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0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0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0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99984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preserve="1">
  <p:cSld name="Last slide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1"/>
          <p:cNvSpPr txBox="1"/>
          <p:nvPr/>
        </p:nvSpPr>
        <p:spPr>
          <a:xfrm>
            <a:off x="305991" y="6196406"/>
            <a:ext cx="8532019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L"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3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Google Shape;165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23928" y="2244864"/>
            <a:ext cx="1296144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43626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 preserve="1">
  <p:cSld name="Two Content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165659a6e9_4_2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g2165659a6e9_4_2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9" name="Google Shape;169;g2165659a6e9_4_27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2165659a6e9_4_2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2165659a6e9_4_2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2165659a6e9_4_2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25820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两栏内容" preserve="1">
  <p:cSld name="两栏内容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165659a6e9_4_8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g2165659a6e9_4_8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g2165659a6e9_4_89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7" name="Google Shape;177;g2165659a6e9_4_8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g2165659a6e9_4_8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2165659a6e9_4_8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7657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1FC00-629A-6E7F-0E80-E292B73FD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ACEC3-94DC-49A7-543E-C52DA1C245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15F656-45E8-00E1-098D-8CF8B775D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EFD512-A9F7-B240-8B17-EEB20B87D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9CC5B2-5B6B-E708-0B67-E1536A5F6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A57DD-8ABB-09CA-A40E-47426C9EE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289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F40C6-7714-AD07-49C5-0E66DDB8E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8CC7E9-8463-88D1-FE97-7C2D50351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B7BF25-3430-EB71-A166-94B7FE15DB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6B6EAC-159A-0324-6930-AE9111D468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260F68-ACCA-BAA0-8EC4-03DAF3003F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B84CB5-631D-B92A-351B-9FC3201DA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A929CC-C223-DF54-A550-8E688C642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D11A98-81E4-1FA4-EC0A-79BA880D3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521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B81BC-A319-3747-B0E5-55D5D64EC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828019-2107-4E1F-F1B3-8FE9D4B82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47DFF6-F258-6565-9923-5F5E5691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1F3527-4CD3-6D12-5B56-03C6D3AAB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555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C36DB5-D567-74F5-F834-419749FD4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7F6368-F734-718C-0AA9-B4F3ACAC5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963172-5782-5FCE-C2DE-DE9295D0D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903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D7DFF-B47C-75A0-D254-63B1E37FA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EEF16-BB1B-4AA6-FF39-1F78927BE1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CB4BDC-E029-8BEB-EBFA-002FABA46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3385C3-9A3E-CDAC-02EB-C0D6FBE09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73C18B-F858-90EC-EF47-728682F79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415F76-80BF-2503-F892-66B2B4FBF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369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8DDC7-8EC9-BA11-B5C1-DE868DDCD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54E0E6-7B45-2183-9B3C-B0BD9354CA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9DB990-CC3D-A70F-3854-B33D6F335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3FC0A-28F1-ED2B-95B3-44070C097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1F0621-B772-91CD-C6F4-66C89641F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FDEF83-3FBF-8B03-8F83-DA24C2FB1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58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3910B3-DBC4-58F1-17D1-08955DF44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7515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25C427-8E40-D036-377C-D6B3DB871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935865"/>
            <a:ext cx="7886700" cy="4241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3DCF6-F845-F554-1BE2-1EB925B361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27/03/2023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2E3DA-9B75-388C-2D7E-742CA1C39F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407A2-7E1C-619B-CA2B-46D4C435F2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9327BA-8799-DADF-F66C-F3B7E7B80E7E}"/>
              </a:ext>
            </a:extLst>
          </p:cNvPr>
          <p:cNvSpPr/>
          <p:nvPr userDrawn="1"/>
        </p:nvSpPr>
        <p:spPr>
          <a:xfrm>
            <a:off x="540000" y="6318000"/>
            <a:ext cx="6714000" cy="540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pic>
        <p:nvPicPr>
          <p:cNvPr id="8" name="Picture 2" descr="About the John Adams Institute | John Adams Institute for Accelerator  Science">
            <a:extLst>
              <a:ext uri="{FF2B5EF4-FFF2-40B4-BE49-F238E27FC236}">
                <a16:creationId xmlns:a16="http://schemas.microsoft.com/office/drawing/2014/main" id="{1ABBF5D0-87EA-0CD8-07DE-F309717BB38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54000" y="6318000"/>
            <a:ext cx="189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AACB01B-DB21-7383-54E8-F870BF46C57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0" y="6318000"/>
            <a:ext cx="540000" cy="540000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A9953E4-B499-B61B-EBBB-3BB8BDD3817F}"/>
              </a:ext>
            </a:extLst>
          </p:cNvPr>
          <p:cNvSpPr txBox="1">
            <a:spLocks/>
          </p:cNvSpPr>
          <p:nvPr userDrawn="1"/>
        </p:nvSpPr>
        <p:spPr>
          <a:xfrm>
            <a:off x="8628239" y="6405437"/>
            <a:ext cx="402872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0EA680-D336-4FF7-8B7A-9848BB0A1C32}" type="slidenum">
              <a:rPr lang="en-GB" sz="1400" smtClean="0">
                <a:solidFill>
                  <a:schemeClr val="bg1"/>
                </a:solidFill>
              </a:rPr>
              <a:pPr/>
              <a:t>‹#›</a:t>
            </a:fld>
            <a:endParaRPr lang="en-GB" sz="1400">
              <a:solidFill>
                <a:schemeClr val="bg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DD52CCF-A2D5-F4D1-ABBC-57AB74294EBD}"/>
              </a:ext>
            </a:extLst>
          </p:cNvPr>
          <p:cNvSpPr txBox="1">
            <a:spLocks/>
          </p:cNvSpPr>
          <p:nvPr userDrawn="1"/>
        </p:nvSpPr>
        <p:spPr>
          <a:xfrm>
            <a:off x="673537" y="6405437"/>
            <a:ext cx="1324595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chemeClr val="bg1"/>
                </a:solidFill>
              </a:rPr>
              <a:t>09/03/2023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F9CB0F-73C2-BB8D-23EC-19437EEF1B1A}"/>
              </a:ext>
            </a:extLst>
          </p:cNvPr>
          <p:cNvSpPr/>
          <p:nvPr userDrawn="1"/>
        </p:nvSpPr>
        <p:spPr>
          <a:xfrm>
            <a:off x="0" y="0"/>
            <a:ext cx="9144000" cy="5400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l"/>
            <a:r>
              <a:rPr lang="en-GB" sz="1200">
                <a:solidFill>
                  <a:schemeClr val="bg1"/>
                </a:solidFill>
              </a:rPr>
              <a:t>JAI Student Design Project 2023			           Accelerator Design Studies for the FCC-ee Positron Damping Ring</a:t>
            </a:r>
          </a:p>
        </p:txBody>
      </p:sp>
    </p:spTree>
    <p:extLst>
      <p:ext uri="{BB962C8B-B14F-4D97-AF65-F5344CB8AC3E}">
        <p14:creationId xmlns:p14="http://schemas.microsoft.com/office/powerpoint/2010/main" val="2880754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" name="Google Shape;11;p9"/>
          <p:cNvPicPr preferRelativeResize="0"/>
          <p:nvPr/>
        </p:nvPicPr>
        <p:blipFill rotWithShape="1">
          <a:blip r:embed="rId26">
            <a:alphaModFix/>
          </a:blip>
          <a:srcRect/>
          <a:stretch/>
        </p:blipFill>
        <p:spPr>
          <a:xfrm>
            <a:off x="0" y="6315998"/>
            <a:ext cx="9143998" cy="54200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9"/>
          <p:cNvSpPr txBox="1">
            <a:spLocks noGrp="1"/>
          </p:cNvSpPr>
          <p:nvPr>
            <p:ph type="body" idx="1"/>
          </p:nvPr>
        </p:nvSpPr>
        <p:spPr>
          <a:xfrm>
            <a:off x="305992" y="1592263"/>
            <a:ext cx="8532018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sz="21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dt" idx="10"/>
          </p:nvPr>
        </p:nvSpPr>
        <p:spPr>
          <a:xfrm>
            <a:off x="1930575" y="6350852"/>
            <a:ext cx="115671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7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N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ft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27942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703" r:id="rId18"/>
    <p:sldLayoutId id="2147483704" r:id="rId19"/>
    <p:sldLayoutId id="2147483705" r:id="rId20"/>
    <p:sldLayoutId id="2147483706" r:id="rId21"/>
    <p:sldLayoutId id="2147483707" r:id="rId22"/>
    <p:sldLayoutId id="2147483708" r:id="rId23"/>
    <p:sldLayoutId id="2147483709" r:id="rId2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567" userDrawn="1">
          <p15:clr>
            <a:srgbClr val="F26B43"/>
          </p15:clr>
        </p15:guide>
        <p15:guide id="4" pos="193" userDrawn="1">
          <p15:clr>
            <a:srgbClr val="F26B43"/>
          </p15:clr>
        </p15:guide>
        <p15:guide id="5" pos="2846" userDrawn="1">
          <p15:clr>
            <a:srgbClr val="F26B43"/>
          </p15:clr>
        </p15:guide>
        <p15:guide id="6" pos="2914" userDrawn="1">
          <p15:clr>
            <a:srgbClr val="F26B43"/>
          </p15:clr>
        </p15:guide>
        <p15:guide id="7" pos="3815" userDrawn="1">
          <p15:clr>
            <a:srgbClr val="F26B43"/>
          </p15:clr>
        </p15:guide>
        <p15:guide id="8" pos="3748" userDrawn="1">
          <p15:clr>
            <a:srgbClr val="F26B43"/>
          </p15:clr>
        </p15:guide>
        <p15:guide id="9" pos="2012" userDrawn="1">
          <p15:clr>
            <a:srgbClr val="F26B43"/>
          </p15:clr>
        </p15:guide>
        <p15:guide id="10" pos="1945" userDrawn="1">
          <p15:clr>
            <a:srgbClr val="F26B43"/>
          </p15:clr>
        </p15:guide>
        <p15:guide id="11" orient="horz" pos="3906" userDrawn="1">
          <p15:clr>
            <a:srgbClr val="F26B43"/>
          </p15:clr>
        </p15:guide>
        <p15:guide id="12" orient="horz" pos="2409" userDrawn="1">
          <p15:clr>
            <a:srgbClr val="F26B43"/>
          </p15:clr>
        </p15:guide>
        <p15:guide id="13" orient="horz" pos="913" userDrawn="1">
          <p15:clr>
            <a:srgbClr val="F26B43"/>
          </p15:clr>
        </p15:guide>
        <p15:guide id="14" orient="horz" pos="1003" userDrawn="1">
          <p15:clr>
            <a:srgbClr val="F26B43"/>
          </p15:clr>
        </p15:guide>
        <p15:guide id="15" orient="horz" pos="2500" userDrawn="1">
          <p15:clr>
            <a:srgbClr val="F26B43"/>
          </p15:clr>
        </p15:guide>
        <p15:guide id="16" pos="4734" userDrawn="1">
          <p15:clr>
            <a:srgbClr val="F26B43"/>
          </p15:clr>
        </p15:guide>
        <p15:guide id="17" pos="46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Relationship Id="rId14" Type="http://schemas.openxmlformats.org/officeDocument/2006/relationships/image" Target="../media/image2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5.png"/><Relationship Id="rId7" Type="http://schemas.openxmlformats.org/officeDocument/2006/relationships/image" Target="../media/image94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Relationship Id="rId9" Type="http://schemas.openxmlformats.org/officeDocument/2006/relationships/image" Target="../media/image9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3.sv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10" Type="http://schemas.openxmlformats.org/officeDocument/2006/relationships/image" Target="../media/image115.png"/><Relationship Id="rId4" Type="http://schemas.openxmlformats.org/officeDocument/2006/relationships/image" Target="../media/image109.png"/><Relationship Id="rId9" Type="http://schemas.openxmlformats.org/officeDocument/2006/relationships/image" Target="../media/image11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4881" y="1122363"/>
            <a:ext cx="6974236" cy="2387600"/>
          </a:xfrm>
        </p:spPr>
        <p:txBody>
          <a:bodyPr>
            <a:normAutofit/>
          </a:bodyPr>
          <a:lstStyle/>
          <a:p>
            <a:r>
              <a:rPr lang="en-GB" sz="4000" b="1"/>
              <a:t>FCC-ee Positron Damping Ring and Transfer Line</a:t>
            </a:r>
            <a:endParaRPr lang="en-GB" sz="4000" b="1">
              <a:cs typeface="Calibri Light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732A761-ECB2-FD1C-F7E7-98EF65678345}"/>
              </a:ext>
            </a:extLst>
          </p:cNvPr>
          <p:cNvSpPr txBox="1">
            <a:spLocks/>
          </p:cNvSpPr>
          <p:nvPr/>
        </p:nvSpPr>
        <p:spPr>
          <a:xfrm>
            <a:off x="1143000" y="3509963"/>
            <a:ext cx="6858000" cy="74350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/>
              <a:t>John Adams Institute Accelerator Design Project 2023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C1706-A736-3F33-BDF1-516ADDB80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Calibri Light"/>
              </a:rPr>
              <a:t>Bunch Compressor</a:t>
            </a:r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6A06532-F121-CDD0-B453-5ABE1ECAF10E}"/>
              </a:ext>
            </a:extLst>
          </p:cNvPr>
          <p:cNvGrpSpPr/>
          <p:nvPr/>
        </p:nvGrpSpPr>
        <p:grpSpPr>
          <a:xfrm>
            <a:off x="843242" y="1953817"/>
            <a:ext cx="7449018" cy="2951971"/>
            <a:chOff x="1106684" y="2803631"/>
            <a:chExt cx="6930632" cy="2510068"/>
          </a:xfrm>
        </p:grpSpPr>
        <p:pic>
          <p:nvPicPr>
            <p:cNvPr id="5" name="Picture 4" descr="Diagram&#10;&#10;Description automatically generated">
              <a:extLst>
                <a:ext uri="{FF2B5EF4-FFF2-40B4-BE49-F238E27FC236}">
                  <a16:creationId xmlns:a16="http://schemas.microsoft.com/office/drawing/2014/main" id="{2ABE14DE-13C0-0B2D-F0BC-2B830B3DD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6684" y="2803631"/>
              <a:ext cx="6930632" cy="2510068"/>
            </a:xfrm>
            <a:prstGeom prst="rect">
              <a:avLst/>
            </a:prstGeom>
          </p:spPr>
        </p:pic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ADD3080-E964-A2B4-5F46-3129AD8D9386}"/>
                </a:ext>
              </a:extLst>
            </p:cNvPr>
            <p:cNvSpPr/>
            <p:nvPr/>
          </p:nvSpPr>
          <p:spPr>
            <a:xfrm>
              <a:off x="1286261" y="4096102"/>
              <a:ext cx="1852595" cy="46739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53659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4FAB9348-C97D-AF51-0BD4-E570049A16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000" r="199" b="298"/>
          <a:stretch/>
        </p:blipFill>
        <p:spPr>
          <a:xfrm>
            <a:off x="4258836" y="4718112"/>
            <a:ext cx="4570911" cy="15206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7D04CF-0D4C-1431-6022-7BC4F403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582" y="921385"/>
            <a:ext cx="7886700" cy="1325563"/>
          </a:xfrm>
        </p:spPr>
        <p:txBody>
          <a:bodyPr/>
          <a:lstStyle/>
          <a:p>
            <a:r>
              <a:rPr lang="en-US"/>
              <a:t>A bunch compressor is …</a:t>
            </a:r>
          </a:p>
          <a:p>
            <a:endParaRPr lang="en-US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ECA4D-351A-53BC-EBF4-1426A82AA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2" y="1836438"/>
            <a:ext cx="8532018" cy="3456384"/>
          </a:xfrm>
        </p:spPr>
        <p:txBody>
          <a:bodyPr vert="horz" lIns="68580" tIns="34290" rIns="68580" bIns="34290" rtlCol="0" anchor="t">
            <a:normAutofit/>
          </a:bodyPr>
          <a:lstStyle/>
          <a:p>
            <a:r>
              <a:rPr lang="en-US">
                <a:ea typeface="+mn-lt"/>
                <a:cs typeface="+mn-lt"/>
              </a:rPr>
              <a:t>… needed as high energy accelerators require high peak current, meaning that the bunch must be compressed to lengths in the pico/femtosecond range.</a:t>
            </a:r>
            <a:endParaRPr lang="en-US"/>
          </a:p>
          <a:p>
            <a:endParaRPr lang="en-US"/>
          </a:p>
          <a:p>
            <a:r>
              <a:rPr lang="en-US"/>
              <a:t>… necessary because </a:t>
            </a:r>
            <a:r>
              <a:rPr lang="en-US" b="0"/>
              <a:t>the space charges</a:t>
            </a:r>
            <a:r>
              <a:rPr lang="en-US"/>
              <a:t>,</a:t>
            </a:r>
            <a:r>
              <a:rPr lang="en-US" b="0"/>
              <a:t> in the beam</a:t>
            </a:r>
            <a:r>
              <a:rPr lang="en-US"/>
              <a:t>, </a:t>
            </a:r>
            <a:r>
              <a:rPr lang="en-US" b="0"/>
              <a:t>stretch the bunch length and increase the longitudinal emittance. </a:t>
            </a:r>
            <a:endParaRPr lang="en-US">
              <a:cs typeface="Calibri"/>
            </a:endParaRPr>
          </a:p>
          <a:p>
            <a:endParaRPr lang="en-US" b="0">
              <a:cs typeface="Calibri"/>
            </a:endParaRPr>
          </a:p>
          <a:p>
            <a:r>
              <a:rPr lang="en-US">
                <a:ea typeface="+mn-lt"/>
                <a:cs typeface="+mn-lt"/>
              </a:rPr>
              <a:t>… used to compress a bunch, longitudinally, to reduce the bunch length by rotating the longitudinal phase space.</a:t>
            </a:r>
          </a:p>
        </p:txBody>
      </p:sp>
    </p:spTree>
    <p:extLst>
      <p:ext uri="{BB962C8B-B14F-4D97-AF65-F5344CB8AC3E}">
        <p14:creationId xmlns:p14="http://schemas.microsoft.com/office/powerpoint/2010/main" val="2753482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923B8-61F0-CB6F-33DD-75F1CB92E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75025"/>
            <a:ext cx="7886700" cy="1325563"/>
          </a:xfrm>
        </p:spPr>
        <p:txBody>
          <a:bodyPr/>
          <a:lstStyle/>
          <a:p>
            <a:r>
              <a:rPr lang="en-GB"/>
              <a:t>Types of bunch compressors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ED82E-41E8-2CFB-2D75-9524809FE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364" y="2170747"/>
            <a:ext cx="8532018" cy="345638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b="0"/>
              <a:t>Here are some examples of possible bunch compressor schematics:</a:t>
            </a:r>
            <a:endParaRPr lang="en-US"/>
          </a:p>
          <a:p>
            <a:pPr marL="274320">
              <a:lnSpc>
                <a:spcPct val="100000"/>
              </a:lnSpc>
              <a:spcBef>
                <a:spcPts val="0"/>
              </a:spcBef>
            </a:pPr>
            <a:endParaRPr lang="en-GB" b="0"/>
          </a:p>
          <a:p>
            <a:pPr marL="428625" indent="-257175"/>
            <a:r>
              <a:rPr lang="en-GB"/>
              <a:t>C-bend Achromat</a:t>
            </a:r>
            <a:endParaRPr lang="en-GB">
              <a:cs typeface="Calibri"/>
            </a:endParaRPr>
          </a:p>
          <a:p>
            <a:pPr marL="428625" indent="-257175"/>
            <a:endParaRPr lang="en-GB" b="0"/>
          </a:p>
          <a:p>
            <a:pPr marL="428625" indent="-257175"/>
            <a:r>
              <a:rPr lang="en-GB"/>
              <a:t>Dog-Leg</a:t>
            </a:r>
            <a:endParaRPr lang="en-GB">
              <a:cs typeface="Calibri"/>
            </a:endParaRPr>
          </a:p>
          <a:p>
            <a:pPr marL="428625" indent="-257175"/>
            <a:endParaRPr lang="en-GB" b="0"/>
          </a:p>
          <a:p>
            <a:pPr marL="428625" indent="-257175"/>
            <a:r>
              <a:rPr lang="en-GB"/>
              <a:t>Arc F0D0</a:t>
            </a:r>
            <a:endParaRPr lang="en-GB">
              <a:cs typeface="Calibri"/>
            </a:endParaRPr>
          </a:p>
          <a:p>
            <a:pPr marL="428625" indent="-257175"/>
            <a:endParaRPr lang="en-GB" b="0"/>
          </a:p>
          <a:p>
            <a:pPr marL="428625" indent="-257175"/>
            <a:r>
              <a:rPr lang="en-GB"/>
              <a:t>S-Chicane </a:t>
            </a:r>
          </a:p>
          <a:p>
            <a:endParaRPr lang="en-GB"/>
          </a:p>
        </p:txBody>
      </p:sp>
      <p:pic>
        <p:nvPicPr>
          <p:cNvPr id="6" name="Picture 6" descr="Icon&#10;&#10;Description automatically generated">
            <a:extLst>
              <a:ext uri="{FF2B5EF4-FFF2-40B4-BE49-F238E27FC236}">
                <a16:creationId xmlns:a16="http://schemas.microsoft.com/office/drawing/2014/main" id="{8A1BF93B-C97B-FDD9-BB32-B268A5BA5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3262" y="3060607"/>
            <a:ext cx="5112043" cy="271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688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D64C1-3148-1CB3-3455-573E9FE73F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C75471-8169-B2BA-74A1-C65596674B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2004" y="2108280"/>
                <a:ext cx="8144861" cy="360480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b="0"/>
                  <a:t>For particles through an element, the 6D positions are given by:</a:t>
                </a:r>
              </a:p>
              <a:p>
                <a:pPr marL="0" indent="0">
                  <a:buNone/>
                </a:pPr>
                <a:endParaRPr lang="en-US"/>
              </a:p>
              <a:p>
                <a:pPr marL="0" indent="0">
                  <a:buNone/>
                </a:pPr>
                <a:endParaRPr lang="en-US"/>
              </a:p>
              <a:p>
                <a:pPr marL="0" indent="0">
                  <a:buNone/>
                </a:pPr>
                <a:r>
                  <a:rPr lang="en-US" b="0"/>
                  <a:t>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b="0"/>
                  <a:t> is the transfer matrix. </a:t>
                </a:r>
              </a:p>
              <a:p>
                <a:pPr marL="0" indent="0">
                  <a:buNone/>
                </a:pPr>
                <a:r>
                  <a:rPr lang="en-US" b="0"/>
                  <a:t>For  a combination of elements,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1" i="1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1500"/>
                  <a:t> </a:t>
                </a:r>
                <a:r>
                  <a:rPr lang="en-US" b="0"/>
                  <a:t>matrices can be multiplied. In the bunch compressor, this can be reduced to:</a:t>
                </a:r>
              </a:p>
              <a:p>
                <a:pPr marL="0" indent="0">
                  <a:buNone/>
                </a:pPr>
                <a:endParaRPr lang="en-US"/>
              </a:p>
              <a:p>
                <a:pPr marL="0" indent="0">
                  <a:buNone/>
                </a:pPr>
                <a:endParaRPr lang="en-US"/>
              </a:p>
              <a:p>
                <a:pPr marL="0" indent="0">
                  <a:buNone/>
                </a:pPr>
                <a:r>
                  <a:rPr lang="en-US" b="0"/>
                  <a:t>And since we are working with only the longitudinal plane, we can focus on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55</m:t>
                        </m:r>
                      </m:sub>
                    </m:sSub>
                  </m:oMath>
                </a14:m>
                <a:r>
                  <a:rPr lang="en-GB" b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</m:oMath>
                </a14:m>
                <a:r>
                  <a:rPr lang="en-GB" b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65</m:t>
                        </m:r>
                      </m:sub>
                    </m:sSub>
                  </m:oMath>
                </a14:m>
                <a:r>
                  <a:rPr lang="en-GB" b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GB" b="0" i="1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GB" b="0"/>
              </a:p>
              <a:p>
                <a:pPr marL="0" indent="0">
                  <a:buNone/>
                </a:pPr>
                <a:endParaRPr lang="en-US"/>
              </a:p>
              <a:p>
                <a:pPr marL="0" indent="0">
                  <a:buNone/>
                </a:pPr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C75471-8169-B2BA-74A1-C65596674B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2004" y="2108280"/>
                <a:ext cx="8144861" cy="3604802"/>
              </a:xfrm>
              <a:blipFill>
                <a:blip r:embed="rId2"/>
                <a:stretch>
                  <a:fillRect l="-898" t="-2538" r="-8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B052DE2-4D29-056C-45AC-2DD6227E62C4}"/>
                  </a:ext>
                </a:extLst>
              </p:cNvPr>
              <p:cNvSpPr txBox="1"/>
              <p:nvPr/>
            </p:nvSpPr>
            <p:spPr>
              <a:xfrm>
                <a:off x="4039425" y="2803784"/>
                <a:ext cx="928459" cy="6648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500" i="1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b="1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sSub>
                        <m:sSubPr>
                          <m:ctrlP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sz="1500"/>
              </a:p>
              <a:p>
                <a:endParaRPr lang="en-GB" sz="1350"/>
              </a:p>
              <a:p>
                <a:endParaRPr lang="en-US" sz="135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B052DE2-4D29-056C-45AC-2DD6227E62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9425" y="2803784"/>
                <a:ext cx="928459" cy="664862"/>
              </a:xfrm>
              <a:prstGeom prst="rect">
                <a:avLst/>
              </a:prstGeom>
              <a:blipFill>
                <a:blip r:embed="rId3"/>
                <a:stretch>
                  <a:fillRect l="-3289" r="-1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50D0D43-551B-FB90-504C-5EFA4AFBA03A}"/>
                  </a:ext>
                </a:extLst>
              </p:cNvPr>
              <p:cNvSpPr txBox="1"/>
              <p:nvPr/>
            </p:nvSpPr>
            <p:spPr>
              <a:xfrm>
                <a:off x="3695019" y="4353799"/>
                <a:ext cx="1839414" cy="6648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1500" i="1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b="1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𝑜𝑝𝑡𝑖𝑐𝑠</m:t>
                          </m:r>
                        </m:sub>
                      </m:sSub>
                      <m:sSub>
                        <m:sSubPr>
                          <m:ctrlP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500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500" b="1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GB" sz="1500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𝑐𝑎𝑣𝑖𝑡𝑦</m:t>
                              </m:r>
                            </m:sub>
                          </m:sSub>
                          <m: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1500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</m:oMath>
                  </m:oMathPara>
                </a14:m>
                <a:endParaRPr lang="en-GB" sz="1500"/>
              </a:p>
              <a:p>
                <a:endParaRPr lang="en-GB" sz="1350"/>
              </a:p>
              <a:p>
                <a:endParaRPr lang="en-US" sz="135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50D0D43-551B-FB90-504C-5EFA4AFBA0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5019" y="4353799"/>
                <a:ext cx="1839414" cy="664862"/>
              </a:xfrm>
              <a:prstGeom prst="rect">
                <a:avLst/>
              </a:prstGeom>
              <a:blipFill>
                <a:blip r:embed="rId4"/>
                <a:stretch>
                  <a:fillRect l="-1325" r="-3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3011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77275-DF66-A76A-5A56-875169A2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Transfer Matrix of a Dipole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FBA7C3-93A9-9C09-2D7C-38AFDB04CE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b="0"/>
                  <a:t>A dipole does not change the momentum offset and therefore,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65</m:t>
                        </m:r>
                      </m:sub>
                    </m:sSub>
                  </m:oMath>
                </a14:m>
                <a:r>
                  <a:rPr lang="en-US" b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66</m:t>
                        </m:r>
                      </m:sub>
                    </m:sSub>
                  </m:oMath>
                </a14:m>
                <a:r>
                  <a:rPr lang="en-GB" b="0"/>
                  <a:t> are 0 and 1. In the context of the bunch compressor,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</m:oMath>
                </a14:m>
                <a:r>
                  <a:rPr lang="en-GB" b="0"/>
                  <a:t> parameter, which corresponds to the change in path length for unit momentum is of importance.</a:t>
                </a:r>
              </a:p>
              <a:p>
                <a:endParaRPr lang="en-GB" i="1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δ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den>
                        </m:f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r>
                  <a:rPr lang="en-GB" b="0"/>
                  <a:t> </a:t>
                </a:r>
              </a:p>
              <a:p>
                <a:pPr marL="0" indent="0">
                  <a:buNone/>
                </a:pPr>
                <a:endParaRPr lang="en-GB" b="0"/>
              </a:p>
              <a:p>
                <a:pPr marL="0" indent="0">
                  <a:buNone/>
                </a:pPr>
                <a:r>
                  <a:rPr lang="en-GB" b="0"/>
                  <a:t>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GB" b="0"/>
                  <a:t> is the dispersion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b="0"/>
                  <a:t> is the bending radius.</a:t>
                </a:r>
              </a:p>
              <a:p>
                <a:pPr marL="0" indent="0">
                  <a:buNone/>
                </a:pPr>
                <a:endParaRPr lang="en-GB" b="0"/>
              </a:p>
              <a:p>
                <a:endParaRPr lang="en-GB" b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FBA7C3-93A9-9C09-2D7C-38AFDB04CE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7" t="-1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2259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2E059-2078-CF15-D18E-9A6A7B442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Transfer Matrix of an RF Cavity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545014-9F83-8F3D-7581-9D0944553E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b="0"/>
                  <a:t>In the longitudinal plane, the transfer matrix can be shown to be:</a:t>
                </a:r>
              </a:p>
              <a:p>
                <a:pPr marL="0" indent="0">
                  <a:buNone/>
                </a:pPr>
                <a:endParaRPr lang="en-US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65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66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/>
              </a:p>
              <a:p>
                <a:pPr marL="0" indent="0" algn="ctr">
                  <a:buNone/>
                </a:pPr>
                <a:endParaRPr lang="en-US"/>
              </a:p>
              <a:p>
                <a:pPr marL="0" indent="0">
                  <a:buNone/>
                </a:pPr>
                <a:r>
                  <a:rPr lang="en-US" b="0"/>
                  <a:t>Where</a:t>
                </a:r>
                <a:r>
                  <a:rPr lang="en-US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65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𝑞𝑉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𝑟𝑓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den>
                    </m:f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b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66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=1−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𝑞𝑉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sub>
                        </m:sSub>
                      </m:den>
                    </m:f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GB" b="0"/>
                  <a:t> . We set the phase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=0,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b="0"/>
                  <a:t> to ensure there is no acceleration of the central particle.</a:t>
                </a:r>
              </a:p>
              <a:p>
                <a:pPr marL="0" indent="0">
                  <a:buNone/>
                </a:pPr>
                <a:endParaRPr lang="en-GB" b="0"/>
              </a:p>
              <a:p>
                <a:pPr marL="0" indent="0">
                  <a:buNone/>
                </a:pPr>
                <a:endParaRPr lang="en-GB" b="0"/>
              </a:p>
              <a:p>
                <a:pPr marL="0" indent="0">
                  <a:buNone/>
                </a:pPr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4545014-9F83-8F3D-7581-9D0944553E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7" t="-1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6795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43A05-20EA-82AE-F0CA-706D09EB8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Bringing it all together…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2F31CA2-DCC0-42B9-5D0A-AEB827B9BAE8}"/>
                  </a:ext>
                </a:extLst>
              </p:cNvPr>
              <p:cNvSpPr txBox="1"/>
              <p:nvPr/>
            </p:nvSpPr>
            <p:spPr>
              <a:xfrm>
                <a:off x="2286000" y="2485301"/>
                <a:ext cx="4572000" cy="3918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US" sz="1575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575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sSubSup>
                            <m:sSubSupPr>
                              <m:ctrlPr>
                                <a:rPr lang="en-US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56</m:t>
                              </m:r>
                            </m:sub>
                            <m:sup>
                              <m:r>
                                <a:rPr lang="en-GB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𝑜𝑝𝑡𝑖𝑐𝑠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65</m:t>
                              </m:r>
                            </m:sub>
                            <m:sup>
                              <m:r>
                                <a:rPr lang="en-GB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𝑐𝑎𝑣𝑖𝑡𝑦</m:t>
                              </m:r>
                            </m:sup>
                          </m:sSubSup>
                        </m:e>
                      </m:d>
                      <m:sSub>
                        <m:sSubPr>
                          <m:ctrlP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  <m:r>
                        <a:rPr lang="en-US" sz="1575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56</m:t>
                          </m:r>
                        </m:sub>
                        <m:sup>
                          <m:r>
                            <a:rPr lang="en-GB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𝑜𝑝𝑡𝑖𝑐𝑠</m:t>
                          </m:r>
                        </m:sup>
                      </m:sSubSup>
                      <m:sSub>
                        <m:sSubPr>
                          <m:ctrlP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575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sub>
                      </m:sSub>
                    </m:oMath>
                  </m:oMathPara>
                </a14:m>
                <a:endParaRPr lang="en-US" sz="1575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2F31CA2-DCC0-42B9-5D0A-AEB827B9BA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2485301"/>
                <a:ext cx="4572000" cy="391839"/>
              </a:xfrm>
              <a:prstGeom prst="rect">
                <a:avLst/>
              </a:prstGeom>
              <a:blipFill>
                <a:blip r:embed="rId2"/>
                <a:stretch>
                  <a:fillRect b="-1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D17536C-0386-E67F-3714-4F3F2E8AEEF3}"/>
                  </a:ext>
                </a:extLst>
              </p:cNvPr>
              <p:cNvSpPr txBox="1"/>
              <p:nvPr/>
            </p:nvSpPr>
            <p:spPr>
              <a:xfrm>
                <a:off x="2364827" y="3687373"/>
                <a:ext cx="4572000" cy="5855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575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US" sz="1575">
                          <a:solidFill>
                            <a:schemeClr val="tx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575" i="1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575" i="1">
                                      <a:solidFill>
                                        <a:schemeClr val="tx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575">
                                      <a:solidFill>
                                        <a:schemeClr val="tx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bSup>
                                    <m:sSubSupPr>
                                      <m:ctrlPr>
                                        <a:rPr lang="en-US" sz="1575" i="1">
                                          <a:solidFill>
                                            <a:schemeClr val="tx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75" i="1">
                                          <a:solidFill>
                                            <a:schemeClr val="tx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575" i="1">
                                          <a:solidFill>
                                            <a:schemeClr val="tx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56</m:t>
                                      </m:r>
                                    </m:sub>
                                    <m:sup>
                                      <m:r>
                                        <a:rPr lang="en-GB" sz="1575" i="1">
                                          <a:solidFill>
                                            <a:schemeClr val="tx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𝑜𝑝𝑡𝑖𝑐𝑠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sz="1575" i="1">
                                          <a:solidFill>
                                            <a:schemeClr val="tx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575" i="1">
                                          <a:solidFill>
                                            <a:schemeClr val="tx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GB" sz="1575" i="1">
                                          <a:solidFill>
                                            <a:schemeClr val="tx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65</m:t>
                                      </m:r>
                                    </m:sub>
                                    <m:sup>
                                      <m:r>
                                        <a:rPr lang="en-GB" sz="1575" i="1">
                                          <a:solidFill>
                                            <a:schemeClr val="tx2">
                                              <a:lumMod val="1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𝑐𝑎𝑣𝑖𝑡𝑦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US" sz="1575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575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  <m:sup>
                              <m:r>
                                <a:rPr lang="en-US" sz="1575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575">
                              <a:solidFill>
                                <a:schemeClr val="tx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Sup>
                                <m:sSubSupPr>
                                  <m:ctrlPr>
                                    <a:rPr lang="en-US" sz="1575" i="1">
                                      <a:solidFill>
                                        <a:schemeClr val="tx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575" i="1">
                                      <a:solidFill>
                                        <a:schemeClr val="tx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575" i="1">
                                      <a:solidFill>
                                        <a:schemeClr val="tx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56</m:t>
                                  </m:r>
                                </m:sub>
                                <m:sup>
                                  <m:r>
                                    <a:rPr lang="en-GB" sz="1575" i="1">
                                      <a:solidFill>
                                        <a:schemeClr val="tx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𝑜𝑝𝑡𝑖𝑐𝑠</m:t>
                                  </m:r>
                                </m:sup>
                              </m:sSubSup>
                            </m:e>
                            <m:sup>
                              <m:r>
                                <a:rPr lang="en-GB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sz="1575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sz="1575" i="1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  <m:sup>
                              <m:r>
                                <a:rPr lang="en-US" sz="1575">
                                  <a:solidFill>
                                    <a:schemeClr val="tx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sz="1575">
                  <a:solidFill>
                    <a:schemeClr val="tx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D17536C-0386-E67F-3714-4F3F2E8AEE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4827" y="3687373"/>
                <a:ext cx="4572000" cy="5855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CDCF7BF-12C5-2B1D-2BEB-32ECCF52D819}"/>
                  </a:ext>
                </a:extLst>
              </p:cNvPr>
              <p:cNvSpPr txBox="1"/>
              <p:nvPr/>
            </p:nvSpPr>
            <p:spPr>
              <a:xfrm>
                <a:off x="811925" y="3127484"/>
                <a:ext cx="7677806" cy="542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75">
                    <a:solidFill>
                      <a:schemeClr val="tx2">
                        <a:lumMod val="10000"/>
                      </a:schemeClr>
                    </a:solidFill>
                  </a:rPr>
                  <a:t>On averaging over all particles in the bunch, the RMS bunch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75" i="1">
                            <a:solidFill>
                              <a:schemeClr val="tx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75" i="1">
                            <a:solidFill>
                              <a:schemeClr val="tx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575" i="1">
                            <a:solidFill>
                              <a:schemeClr val="tx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𝑜𝑢𝑡</m:t>
                        </m:r>
                      </m:sub>
                    </m:sSub>
                  </m:oMath>
                </a14:m>
                <a:r>
                  <a:rPr lang="en-GB" sz="1575">
                    <a:solidFill>
                      <a:schemeClr val="tx2">
                        <a:lumMod val="10000"/>
                      </a:schemeClr>
                    </a:solidFill>
                  </a:rPr>
                  <a:t> becomes:</a:t>
                </a:r>
              </a:p>
              <a:p>
                <a:endParaRPr lang="en-US" sz="135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CDCF7BF-12C5-2B1D-2BEB-32ECCF52D8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925" y="3127484"/>
                <a:ext cx="7677806" cy="542456"/>
              </a:xfrm>
              <a:prstGeom prst="rect">
                <a:avLst/>
              </a:prstGeom>
              <a:blipFill>
                <a:blip r:embed="rId4"/>
                <a:stretch>
                  <a:fillRect l="-397" t="-3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E0C1EB-67F3-C09C-3EB6-1BD341A0985C}"/>
                  </a:ext>
                </a:extLst>
              </p:cNvPr>
              <p:cNvSpPr txBox="1"/>
              <p:nvPr/>
            </p:nvSpPr>
            <p:spPr>
              <a:xfrm>
                <a:off x="811925" y="4611697"/>
                <a:ext cx="7882758" cy="933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575">
                    <a:solidFill>
                      <a:schemeClr val="tx2">
                        <a:lumMod val="10000"/>
                      </a:schemeClr>
                    </a:solidFill>
                  </a:rPr>
                  <a:t>This is minimised when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575" i="1">
                            <a:solidFill>
                              <a:schemeClr val="tx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575" i="1">
                            <a:solidFill>
                              <a:schemeClr val="tx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575" i="1">
                            <a:solidFill>
                              <a:schemeClr val="tx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56</m:t>
                        </m:r>
                      </m:sub>
                      <m:sup>
                        <m:r>
                          <a:rPr lang="en-GB" sz="1575" i="1">
                            <a:solidFill>
                              <a:schemeClr val="tx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𝑜𝑝𝑡𝑖𝑐𝑠</m:t>
                        </m:r>
                      </m:sup>
                    </m:sSubSup>
                    <m:r>
                      <a:rPr lang="en-GB" sz="1575" i="1">
                        <a:solidFill>
                          <a:schemeClr val="tx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sz="1575" i="1">
                            <a:solidFill>
                              <a:schemeClr val="tx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575" i="1">
                            <a:solidFill>
                              <a:schemeClr val="tx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sz="1575" i="1">
                                <a:solidFill>
                                  <a:schemeClr val="tx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575" i="1">
                                <a:solidFill>
                                  <a:schemeClr val="tx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1575" i="1">
                                <a:solidFill>
                                  <a:schemeClr val="tx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65</m:t>
                            </m:r>
                          </m:sub>
                          <m:sup>
                            <m:r>
                              <a:rPr lang="en-GB" sz="1575" i="1">
                                <a:solidFill>
                                  <a:schemeClr val="tx2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𝑐𝑎𝑣𝑖𝑡𝑦</m:t>
                            </m:r>
                          </m:sup>
                        </m:sSubSup>
                      </m:den>
                    </m:f>
                  </m:oMath>
                </a14:m>
                <a:endParaRPr lang="en-GB" sz="1575">
                  <a:solidFill>
                    <a:schemeClr val="tx2">
                      <a:lumMod val="10000"/>
                    </a:schemeClr>
                  </a:solidFill>
                </a:endParaRPr>
              </a:p>
              <a:p>
                <a:endParaRPr lang="en-GB" sz="1350"/>
              </a:p>
              <a:p>
                <a:endParaRPr lang="en-US" sz="135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E0C1EB-67F3-C09C-3EB6-1BD341A098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925" y="4611697"/>
                <a:ext cx="7882758" cy="933076"/>
              </a:xfrm>
              <a:prstGeom prst="rect">
                <a:avLst/>
              </a:prstGeom>
              <a:blipFill>
                <a:blip r:embed="rId5"/>
                <a:stretch>
                  <a:fillRect l="-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B6FF0793-620C-5D0E-264F-B9D98A49BB27}"/>
              </a:ext>
            </a:extLst>
          </p:cNvPr>
          <p:cNvSpPr txBox="1"/>
          <p:nvPr/>
        </p:nvSpPr>
        <p:spPr>
          <a:xfrm>
            <a:off x="732666" y="2073965"/>
            <a:ext cx="767780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75">
                <a:solidFill>
                  <a:schemeClr val="tx2">
                    <a:lumMod val="10000"/>
                  </a:schemeClr>
                </a:solidFill>
              </a:rPr>
              <a:t>Finally, on multiplying the transfer matrices of the optics and the cavity,</a:t>
            </a:r>
          </a:p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89835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7">
            <a:extLst>
              <a:ext uri="{FF2B5EF4-FFF2-40B4-BE49-F238E27FC236}">
                <a16:creationId xmlns:a16="http://schemas.microsoft.com/office/drawing/2014/main" id="{B32B427D-3707-9F71-DE6D-B7129D3DF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05" y="3955447"/>
            <a:ext cx="8853276" cy="2198248"/>
          </a:xfrm>
          <a:prstGeom prst="rect">
            <a:avLst/>
          </a:prstGeom>
        </p:spPr>
      </p:pic>
      <p:pic>
        <p:nvPicPr>
          <p:cNvPr id="8" name="Obrázek 8">
            <a:extLst>
              <a:ext uri="{FF2B5EF4-FFF2-40B4-BE49-F238E27FC236}">
                <a16:creationId xmlns:a16="http://schemas.microsoft.com/office/drawing/2014/main" id="{C1DDD640-2090-D2DE-8410-BA149F7489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5923" y="869729"/>
            <a:ext cx="5029149" cy="2622990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61DE57FA-39DC-9C71-C5B4-E68A1035AA24}"/>
              </a:ext>
            </a:extLst>
          </p:cNvPr>
          <p:cNvSpPr txBox="1"/>
          <p:nvPr/>
        </p:nvSpPr>
        <p:spPr>
          <a:xfrm>
            <a:off x="7530219" y="5470018"/>
            <a:ext cx="842720" cy="3154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800">
                <a:cs typeface="Arial"/>
              </a:rPr>
              <a:t>1mm </a:t>
            </a:r>
            <a:endParaRPr lang="cs-CZ" sz="800">
              <a:cs typeface="Calibri" panose="020F0502020204030204"/>
            </a:endParaRPr>
          </a:p>
          <a:p>
            <a:r>
              <a:rPr lang="cs-CZ" sz="800">
                <a:cs typeface="Arial"/>
              </a:rPr>
              <a:t>RMS</a:t>
            </a:r>
            <a:endParaRPr lang="cs-CZ" sz="800">
              <a:cs typeface="Calibri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BB76FA07-6C98-14A1-F3D8-5A0964B1A2F0}"/>
              </a:ext>
            </a:extLst>
          </p:cNvPr>
          <p:cNvSpPr txBox="1"/>
          <p:nvPr/>
        </p:nvSpPr>
        <p:spPr>
          <a:xfrm>
            <a:off x="1643497" y="5531052"/>
            <a:ext cx="842720" cy="1962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825">
                <a:cs typeface="Arial"/>
              </a:rPr>
              <a:t>2mm RMS</a:t>
            </a:r>
            <a:endParaRPr lang="cs-CZ" sz="825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755B8C8C-D392-14D9-83A4-EB85078FE173}"/>
              </a:ext>
            </a:extLst>
          </p:cNvPr>
          <p:cNvSpPr txBox="1"/>
          <p:nvPr/>
        </p:nvSpPr>
        <p:spPr>
          <a:xfrm>
            <a:off x="6844983" y="2473331"/>
            <a:ext cx="1772618" cy="4385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200" err="1">
                <a:solidFill>
                  <a:srgbClr val="3F3F3F"/>
                </a:solidFill>
                <a:latin typeface="Arial"/>
                <a:cs typeface="Arial"/>
              </a:rPr>
              <a:t>Adding</a:t>
            </a:r>
            <a:r>
              <a:rPr lang="cs-CZ" sz="1200">
                <a:solidFill>
                  <a:srgbClr val="3F3F3F"/>
                </a:solidFill>
                <a:latin typeface="Arial"/>
                <a:cs typeface="Arial"/>
              </a:rPr>
              <a:t>  </a:t>
            </a:r>
            <a:r>
              <a:rPr lang="cs-CZ" sz="1200" err="1">
                <a:solidFill>
                  <a:srgbClr val="3F3F3F"/>
                </a:solidFill>
                <a:latin typeface="Arial"/>
                <a:cs typeface="Arial"/>
              </a:rPr>
              <a:t>energy</a:t>
            </a:r>
            <a:r>
              <a:rPr lang="cs-CZ" sz="120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lang="cs-CZ" sz="1200" err="1">
                <a:solidFill>
                  <a:srgbClr val="3F3F3F"/>
                </a:solidFill>
                <a:latin typeface="Arial"/>
                <a:cs typeface="Arial"/>
              </a:rPr>
              <a:t>chirp</a:t>
            </a:r>
            <a:r>
              <a:rPr lang="cs-CZ" sz="1200">
                <a:solidFill>
                  <a:srgbClr val="3F3F3F"/>
                </a:solidFill>
                <a:latin typeface="Arial"/>
                <a:cs typeface="Arial"/>
              </a:rPr>
              <a:t> </a:t>
            </a:r>
          </a:p>
          <a:p>
            <a:pPr algn="ctr"/>
            <a:r>
              <a:rPr lang="cs-CZ" sz="1200">
                <a:solidFill>
                  <a:srgbClr val="3F3F3F"/>
                </a:solidFill>
                <a:latin typeface="Arial"/>
                <a:cs typeface="Arial"/>
              </a:rPr>
              <a:t>in RF </a:t>
            </a:r>
            <a:r>
              <a:rPr lang="cs-CZ" sz="1200" err="1">
                <a:solidFill>
                  <a:srgbClr val="3F3F3F"/>
                </a:solidFill>
                <a:latin typeface="Arial"/>
                <a:cs typeface="Arial"/>
              </a:rPr>
              <a:t>cavity</a:t>
            </a:r>
            <a:endParaRPr lang="cs-CZ" sz="1200">
              <a:solidFill>
                <a:srgbClr val="3F3F3F"/>
              </a:solidFill>
              <a:latin typeface="Arial"/>
              <a:cs typeface="Arial"/>
            </a:endParaRPr>
          </a:p>
        </p:txBody>
      </p:sp>
      <p:sp>
        <p:nvSpPr>
          <p:cNvPr id="3" name="TextBox 70">
            <a:extLst>
              <a:ext uri="{FF2B5EF4-FFF2-40B4-BE49-F238E27FC236}">
                <a16:creationId xmlns:a16="http://schemas.microsoft.com/office/drawing/2014/main" id="{2D099BAE-0A35-8EEA-7E90-19078A25CC3A}"/>
              </a:ext>
            </a:extLst>
          </p:cNvPr>
          <p:cNvSpPr txBox="1"/>
          <p:nvPr/>
        </p:nvSpPr>
        <p:spPr>
          <a:xfrm>
            <a:off x="405488" y="1055348"/>
            <a:ext cx="3188828" cy="1315745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r>
              <a:rPr lang="en-GB" sz="2700" b="1">
                <a:latin typeface="Calibri Light"/>
                <a:cs typeface="Arial"/>
              </a:rPr>
              <a:t>Bunch Compression </a:t>
            </a:r>
            <a:endParaRPr lang="en-GB" sz="2700" b="1">
              <a:latin typeface="Calibri Light"/>
              <a:cs typeface="Arial" panose="020B0604020202020204" pitchFamily="34" charset="0"/>
            </a:endParaRPr>
          </a:p>
          <a:p>
            <a:br>
              <a:rPr lang="en-GB" sz="2700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700" b="1">
              <a:latin typeface="Calibri Light"/>
              <a:cs typeface="Arial" panose="020B0604020202020204" pitchFamily="34" charset="0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5A94D3B2-2F46-CDC6-E933-6A459546E0A5}"/>
              </a:ext>
            </a:extLst>
          </p:cNvPr>
          <p:cNvSpPr txBox="1"/>
          <p:nvPr/>
        </p:nvSpPr>
        <p:spPr>
          <a:xfrm>
            <a:off x="103983" y="3618666"/>
            <a:ext cx="5217946" cy="2539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200" err="1">
                <a:solidFill>
                  <a:srgbClr val="3F3F3F"/>
                </a:solidFill>
                <a:latin typeface="Arial"/>
                <a:cs typeface="Arial"/>
              </a:rPr>
              <a:t>Longitudinal</a:t>
            </a:r>
            <a:r>
              <a:rPr lang="cs-CZ" sz="120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lang="cs-CZ" sz="1200" err="1">
                <a:solidFill>
                  <a:srgbClr val="3F3F3F"/>
                </a:solidFill>
                <a:latin typeface="Arial"/>
                <a:cs typeface="Arial"/>
              </a:rPr>
              <a:t>phase</a:t>
            </a:r>
            <a:r>
              <a:rPr lang="cs-CZ" sz="120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lang="cs-CZ" sz="1200" err="1">
                <a:solidFill>
                  <a:srgbClr val="3F3F3F"/>
                </a:solidFill>
                <a:latin typeface="Arial"/>
                <a:cs typeface="Arial"/>
              </a:rPr>
              <a:t>space</a:t>
            </a:r>
            <a:r>
              <a:rPr lang="cs-CZ" sz="1200">
                <a:solidFill>
                  <a:srgbClr val="3F3F3F"/>
                </a:solidFill>
                <a:latin typeface="Arial"/>
                <a:cs typeface="Arial"/>
              </a:rPr>
              <a:t> development  (</a:t>
            </a:r>
            <a:r>
              <a:rPr lang="cs-CZ" sz="1200" err="1">
                <a:solidFill>
                  <a:srgbClr val="3F3F3F"/>
                </a:solidFill>
                <a:latin typeface="Arial"/>
                <a:cs typeface="Arial"/>
              </a:rPr>
              <a:t>with</a:t>
            </a:r>
            <a:r>
              <a:rPr lang="cs-CZ" sz="1200">
                <a:solidFill>
                  <a:srgbClr val="3F3F3F"/>
                </a:solidFill>
                <a:latin typeface="Arial"/>
                <a:cs typeface="Arial"/>
              </a:rPr>
              <a:t> C-</a:t>
            </a:r>
            <a:r>
              <a:rPr lang="cs-CZ" sz="1200" err="1">
                <a:solidFill>
                  <a:srgbClr val="3F3F3F"/>
                </a:solidFill>
                <a:latin typeface="Arial"/>
                <a:cs typeface="Arial"/>
              </a:rPr>
              <a:t>Bend</a:t>
            </a:r>
            <a:r>
              <a:rPr lang="cs-CZ" sz="1200">
                <a:solidFill>
                  <a:srgbClr val="3F3F3F"/>
                </a:solidFill>
                <a:latin typeface="Arial"/>
                <a:cs typeface="Arial"/>
              </a:rPr>
              <a:t> </a:t>
            </a:r>
            <a:r>
              <a:rPr lang="cs-CZ" sz="1200" err="1">
                <a:solidFill>
                  <a:srgbClr val="3F3F3F"/>
                </a:solidFill>
                <a:latin typeface="Arial"/>
                <a:cs typeface="Arial"/>
              </a:rPr>
              <a:t>Achromat</a:t>
            </a:r>
            <a:r>
              <a:rPr lang="cs-CZ" sz="1200">
                <a:solidFill>
                  <a:srgbClr val="3F3F3F"/>
                </a:solidFill>
                <a:latin typeface="Arial"/>
                <a:cs typeface="Arial"/>
              </a:rPr>
              <a:t>):</a:t>
            </a:r>
            <a:endParaRPr lang="cs-CZ" sz="1050">
              <a:solidFill>
                <a:srgbClr val="3F3F3F"/>
              </a:solidFill>
              <a:latin typeface="Arial"/>
              <a:cs typeface="Arial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11C91D9E-71B6-133B-CBC5-28C20345F943}"/>
              </a:ext>
            </a:extLst>
          </p:cNvPr>
          <p:cNvSpPr txBox="1"/>
          <p:nvPr/>
        </p:nvSpPr>
        <p:spPr>
          <a:xfrm>
            <a:off x="574556" y="1717556"/>
            <a:ext cx="3184507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b="1" err="1">
                <a:cs typeface="Calibri"/>
              </a:rPr>
              <a:t>Parameters</a:t>
            </a:r>
            <a:r>
              <a:rPr lang="cs-CZ" sz="1600" b="1">
                <a:cs typeface="Calibri"/>
              </a:rPr>
              <a:t>:</a:t>
            </a:r>
          </a:p>
          <a:p>
            <a:pPr marL="285750" indent="-285750">
              <a:buFont typeface="Arial"/>
              <a:buChar char="•"/>
            </a:pPr>
            <a:r>
              <a:rPr lang="cs-CZ" sz="1600">
                <a:cs typeface="Calibri"/>
              </a:rPr>
              <a:t>1.54 </a:t>
            </a:r>
            <a:r>
              <a:rPr lang="cs-CZ" sz="1600" err="1">
                <a:cs typeface="Calibri"/>
              </a:rPr>
              <a:t>GeV</a:t>
            </a:r>
            <a:r>
              <a:rPr lang="cs-CZ" sz="1600">
                <a:cs typeface="Calibri"/>
              </a:rPr>
              <a:t> positron </a:t>
            </a:r>
            <a:r>
              <a:rPr lang="cs-CZ" sz="1600" err="1">
                <a:cs typeface="Calibri"/>
              </a:rPr>
              <a:t>beam</a:t>
            </a:r>
            <a:endParaRPr lang="cs-CZ" sz="160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cs-CZ" sz="1600">
                <a:cs typeface="Calibri"/>
              </a:rPr>
              <a:t>0.1% </a:t>
            </a:r>
            <a:r>
              <a:rPr lang="cs-CZ" sz="1600" err="1">
                <a:cs typeface="Calibri"/>
              </a:rPr>
              <a:t>momentum</a:t>
            </a:r>
            <a:r>
              <a:rPr lang="cs-CZ" sz="1600">
                <a:cs typeface="Calibri"/>
              </a:rPr>
              <a:t> spread</a:t>
            </a:r>
          </a:p>
          <a:p>
            <a:pPr marL="285750" indent="-285750">
              <a:buFont typeface="Arial"/>
              <a:buChar char="•"/>
            </a:pPr>
            <a:r>
              <a:rPr lang="cs-CZ" sz="1600">
                <a:cs typeface="Calibri"/>
              </a:rPr>
              <a:t>RMS </a:t>
            </a:r>
            <a:r>
              <a:rPr lang="cs-CZ" sz="1600" err="1">
                <a:cs typeface="Calibri" panose="020F0502020204030204"/>
              </a:rPr>
              <a:t>bunch</a:t>
            </a:r>
            <a:r>
              <a:rPr lang="cs-CZ" sz="1600">
                <a:cs typeface="Calibri" panose="020F0502020204030204"/>
              </a:rPr>
              <a:t> </a:t>
            </a:r>
            <a:r>
              <a:rPr lang="cs-CZ" sz="1600" err="1">
                <a:cs typeface="Calibri"/>
              </a:rPr>
              <a:t>length</a:t>
            </a:r>
            <a:r>
              <a:rPr lang="cs-CZ" sz="1600">
                <a:cs typeface="Calibri"/>
              </a:rPr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cs-CZ" sz="1600">
                <a:cs typeface="Calibri"/>
              </a:rPr>
              <a:t>2mm (</a:t>
            </a:r>
            <a:r>
              <a:rPr lang="cs-CZ" sz="1600" err="1">
                <a:cs typeface="Calibri"/>
              </a:rPr>
              <a:t>initial</a:t>
            </a:r>
            <a:r>
              <a:rPr lang="cs-CZ" sz="1600">
                <a:cs typeface="Calibri"/>
              </a:rPr>
              <a:t>)</a:t>
            </a:r>
          </a:p>
          <a:p>
            <a:pPr marL="742950" lvl="1" indent="-285750">
              <a:buFont typeface="Arial"/>
              <a:buChar char="•"/>
            </a:pPr>
            <a:r>
              <a:rPr lang="cs-CZ" sz="1600">
                <a:cs typeface="Calibri"/>
              </a:rPr>
              <a:t>1mm (final)</a:t>
            </a:r>
          </a:p>
          <a:p>
            <a:endParaRPr lang="cs-CZ" sz="16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4509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Box 169">
            <a:extLst>
              <a:ext uri="{FF2B5EF4-FFF2-40B4-BE49-F238E27FC236}">
                <a16:creationId xmlns:a16="http://schemas.microsoft.com/office/drawing/2014/main" id="{4AE33EF6-F2B4-793D-E04B-D87DAAFF2022}"/>
              </a:ext>
            </a:extLst>
          </p:cNvPr>
          <p:cNvSpPr txBox="1"/>
          <p:nvPr/>
        </p:nvSpPr>
        <p:spPr>
          <a:xfrm>
            <a:off x="311043" y="794903"/>
            <a:ext cx="4723952" cy="1315745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r>
              <a:rPr lang="en-GB" sz="2700" b="1">
                <a:latin typeface="Calibri Light"/>
                <a:cs typeface="Arial"/>
              </a:rPr>
              <a:t>C-bend Achromat: Single Cell </a:t>
            </a:r>
            <a:endParaRPr lang="en-GB" sz="2700" b="1">
              <a:latin typeface="Calibri Light"/>
              <a:cs typeface="Arial" panose="020B0604020202020204" pitchFamily="34" charset="0"/>
            </a:endParaRPr>
          </a:p>
          <a:p>
            <a:br>
              <a:rPr lang="en-GB" sz="2700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700" b="1">
              <a:latin typeface="Calibri Light"/>
              <a:cs typeface="Arial" panose="020B0604020202020204" pitchFamily="34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932C74AA-4703-13A1-6674-1F8B023CBE9C}"/>
              </a:ext>
            </a:extLst>
          </p:cNvPr>
          <p:cNvSpPr/>
          <p:nvPr/>
        </p:nvSpPr>
        <p:spPr>
          <a:xfrm rot="1939107">
            <a:off x="6799381" y="1965103"/>
            <a:ext cx="122567" cy="574766"/>
          </a:xfrm>
          <a:prstGeom prst="ellipse">
            <a:avLst/>
          </a:prstGeom>
          <a:solidFill>
            <a:srgbClr val="C9000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1E1C37C-F88E-904D-341C-601B862279FE}"/>
              </a:ext>
            </a:extLst>
          </p:cNvPr>
          <p:cNvSpPr/>
          <p:nvPr/>
        </p:nvSpPr>
        <p:spPr>
          <a:xfrm rot="19640864">
            <a:off x="3018363" y="1955497"/>
            <a:ext cx="122567" cy="574766"/>
          </a:xfrm>
          <a:prstGeom prst="ellipse">
            <a:avLst/>
          </a:prstGeom>
          <a:solidFill>
            <a:srgbClr val="C9000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F07DC50-DED9-0EAB-7E06-DE1D4215CCEE}"/>
              </a:ext>
            </a:extLst>
          </p:cNvPr>
          <p:cNvSpPr/>
          <p:nvPr/>
        </p:nvSpPr>
        <p:spPr>
          <a:xfrm>
            <a:off x="3451645" y="1593814"/>
            <a:ext cx="904196" cy="51435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1716FDBB-95E4-35FD-83C8-2703574CD35C}"/>
              </a:ext>
            </a:extLst>
          </p:cNvPr>
          <p:cNvSpPr/>
          <p:nvPr/>
        </p:nvSpPr>
        <p:spPr>
          <a:xfrm>
            <a:off x="5588494" y="1593814"/>
            <a:ext cx="904196" cy="51435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F4BC554-61D5-5623-0489-BF21197BDF43}"/>
              </a:ext>
            </a:extLst>
          </p:cNvPr>
          <p:cNvSpPr/>
          <p:nvPr/>
        </p:nvSpPr>
        <p:spPr>
          <a:xfrm>
            <a:off x="1733929" y="2430653"/>
            <a:ext cx="904196" cy="51435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0EA486A-858E-346C-79D9-724657D8162A}"/>
              </a:ext>
            </a:extLst>
          </p:cNvPr>
          <p:cNvSpPr/>
          <p:nvPr/>
        </p:nvSpPr>
        <p:spPr>
          <a:xfrm>
            <a:off x="7306053" y="2430653"/>
            <a:ext cx="904196" cy="51435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AF4F79-D121-58A8-7EE8-74DA19583BCF}"/>
              </a:ext>
            </a:extLst>
          </p:cNvPr>
          <p:cNvSpPr/>
          <p:nvPr/>
        </p:nvSpPr>
        <p:spPr>
          <a:xfrm>
            <a:off x="4973031" y="1560545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C63DDEFC-59D5-F9A8-F950-4326D1102859}"/>
              </a:ext>
            </a:extLst>
          </p:cNvPr>
          <p:cNvSpPr/>
          <p:nvPr/>
        </p:nvSpPr>
        <p:spPr>
          <a:xfrm flipH="1">
            <a:off x="4855873" y="1560545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B04530-5228-FC1B-33B0-E1A27BDE91A8}"/>
              </a:ext>
            </a:extLst>
          </p:cNvPr>
          <p:cNvCxnSpPr>
            <a:cxnSpLocks/>
            <a:stCxn id="6" idx="1"/>
            <a:endCxn id="8" idx="3"/>
          </p:cNvCxnSpPr>
          <p:nvPr/>
        </p:nvCxnSpPr>
        <p:spPr>
          <a:xfrm>
            <a:off x="1733928" y="2687828"/>
            <a:ext cx="6476321" cy="0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A693D6E-F8E3-B000-1F79-E41B618946CB}"/>
              </a:ext>
            </a:extLst>
          </p:cNvPr>
          <p:cNvCxnSpPr>
            <a:cxnSpLocks/>
            <a:stCxn id="120" idx="0"/>
            <a:endCxn id="122" idx="1"/>
          </p:cNvCxnSpPr>
          <p:nvPr/>
        </p:nvCxnSpPr>
        <p:spPr>
          <a:xfrm flipV="1">
            <a:off x="3311671" y="1849459"/>
            <a:ext cx="3336920" cy="431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F36766C-28B1-CE08-38AC-CA0DED4763F1}"/>
              </a:ext>
            </a:extLst>
          </p:cNvPr>
          <p:cNvCxnSpPr>
            <a:cxnSpLocks/>
          </p:cNvCxnSpPr>
          <p:nvPr/>
        </p:nvCxnSpPr>
        <p:spPr>
          <a:xfrm flipV="1">
            <a:off x="2638124" y="2040809"/>
            <a:ext cx="813521" cy="4786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 42">
            <a:extLst>
              <a:ext uri="{FF2B5EF4-FFF2-40B4-BE49-F238E27FC236}">
                <a16:creationId xmlns:a16="http://schemas.microsoft.com/office/drawing/2014/main" id="{A772A0C5-A5D3-3079-8683-C2781916CFA4}"/>
              </a:ext>
            </a:extLst>
          </p:cNvPr>
          <p:cNvSpPr/>
          <p:nvPr/>
        </p:nvSpPr>
        <p:spPr>
          <a:xfrm>
            <a:off x="1745156" y="2519440"/>
            <a:ext cx="892969" cy="171450"/>
          </a:xfrm>
          <a:custGeom>
            <a:avLst/>
            <a:gdLst>
              <a:gd name="connsiteX0" fmla="*/ 0 w 1190625"/>
              <a:gd name="connsiteY0" fmla="*/ 228600 h 228600"/>
              <a:gd name="connsiteX1" fmla="*/ 1190625 w 1190625"/>
              <a:gd name="connsiteY1" fmla="*/ 0 h 228600"/>
              <a:gd name="connsiteX0" fmla="*/ 0 w 1190625"/>
              <a:gd name="connsiteY0" fmla="*/ 228600 h 228600"/>
              <a:gd name="connsiteX1" fmla="*/ 1190625 w 1190625"/>
              <a:gd name="connsiteY1" fmla="*/ 0 h 228600"/>
              <a:gd name="connsiteX0" fmla="*/ 0 w 1190625"/>
              <a:gd name="connsiteY0" fmla="*/ 228600 h 228600"/>
              <a:gd name="connsiteX1" fmla="*/ 1190625 w 1190625"/>
              <a:gd name="connsiteY1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0625" h="228600">
                <a:moveTo>
                  <a:pt x="0" y="228600"/>
                </a:moveTo>
                <a:cubicBezTo>
                  <a:pt x="589756" y="218281"/>
                  <a:pt x="684213" y="255587"/>
                  <a:pt x="11906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B346D8D6-EBA4-2F49-401B-9F423689B1D2}"/>
              </a:ext>
            </a:extLst>
          </p:cNvPr>
          <p:cNvSpPr/>
          <p:nvPr/>
        </p:nvSpPr>
        <p:spPr>
          <a:xfrm>
            <a:off x="3459656" y="1847928"/>
            <a:ext cx="907256" cy="186446"/>
          </a:xfrm>
          <a:custGeom>
            <a:avLst/>
            <a:gdLst>
              <a:gd name="connsiteX0" fmla="*/ 1209675 w 1209675"/>
              <a:gd name="connsiteY0" fmla="*/ 0 h 266051"/>
              <a:gd name="connsiteX1" fmla="*/ 0 w 1209675"/>
              <a:gd name="connsiteY1" fmla="*/ 257175 h 266051"/>
              <a:gd name="connsiteX0" fmla="*/ 1209675 w 1209675"/>
              <a:gd name="connsiteY0" fmla="*/ 0 h 257175"/>
              <a:gd name="connsiteX1" fmla="*/ 0 w 1209675"/>
              <a:gd name="connsiteY1" fmla="*/ 257175 h 257175"/>
              <a:gd name="connsiteX0" fmla="*/ 1209675 w 1209675"/>
              <a:gd name="connsiteY0" fmla="*/ 0 h 257175"/>
              <a:gd name="connsiteX1" fmla="*/ 0 w 1209675"/>
              <a:gd name="connsiteY1" fmla="*/ 257175 h 25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675" h="257175">
                <a:moveTo>
                  <a:pt x="1209675" y="0"/>
                </a:moveTo>
                <a:cubicBezTo>
                  <a:pt x="694531" y="14447"/>
                  <a:pt x="369887" y="48602"/>
                  <a:pt x="0" y="25717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9185D2D8-7C96-394F-8AF4-F23F06BA608A}"/>
              </a:ext>
            </a:extLst>
          </p:cNvPr>
          <p:cNvSpPr/>
          <p:nvPr/>
        </p:nvSpPr>
        <p:spPr>
          <a:xfrm flipH="1">
            <a:off x="7306053" y="2517909"/>
            <a:ext cx="904196" cy="166858"/>
          </a:xfrm>
          <a:custGeom>
            <a:avLst/>
            <a:gdLst>
              <a:gd name="connsiteX0" fmla="*/ 0 w 1190625"/>
              <a:gd name="connsiteY0" fmla="*/ 228600 h 228600"/>
              <a:gd name="connsiteX1" fmla="*/ 1190625 w 1190625"/>
              <a:gd name="connsiteY1" fmla="*/ 0 h 228600"/>
              <a:gd name="connsiteX0" fmla="*/ 0 w 1190625"/>
              <a:gd name="connsiteY0" fmla="*/ 228600 h 228600"/>
              <a:gd name="connsiteX1" fmla="*/ 1190625 w 1190625"/>
              <a:gd name="connsiteY1" fmla="*/ 0 h 228600"/>
              <a:gd name="connsiteX0" fmla="*/ 0 w 1190625"/>
              <a:gd name="connsiteY0" fmla="*/ 228600 h 228600"/>
              <a:gd name="connsiteX1" fmla="*/ 1190625 w 1190625"/>
              <a:gd name="connsiteY1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0625" h="228600">
                <a:moveTo>
                  <a:pt x="0" y="228600"/>
                </a:moveTo>
                <a:cubicBezTo>
                  <a:pt x="589756" y="218281"/>
                  <a:pt x="684213" y="255587"/>
                  <a:pt x="11906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0B4F39E0-0F32-EF30-C6B5-FA9C3931961C}"/>
              </a:ext>
            </a:extLst>
          </p:cNvPr>
          <p:cNvSpPr/>
          <p:nvPr/>
        </p:nvSpPr>
        <p:spPr>
          <a:xfrm flipH="1">
            <a:off x="5599564" y="1853801"/>
            <a:ext cx="904196" cy="186695"/>
          </a:xfrm>
          <a:custGeom>
            <a:avLst/>
            <a:gdLst>
              <a:gd name="connsiteX0" fmla="*/ 1209675 w 1209675"/>
              <a:gd name="connsiteY0" fmla="*/ 0 h 266051"/>
              <a:gd name="connsiteX1" fmla="*/ 0 w 1209675"/>
              <a:gd name="connsiteY1" fmla="*/ 257175 h 266051"/>
              <a:gd name="connsiteX0" fmla="*/ 1209675 w 1209675"/>
              <a:gd name="connsiteY0" fmla="*/ 0 h 257175"/>
              <a:gd name="connsiteX1" fmla="*/ 0 w 1209675"/>
              <a:gd name="connsiteY1" fmla="*/ 257175 h 257175"/>
              <a:gd name="connsiteX0" fmla="*/ 1209675 w 1209675"/>
              <a:gd name="connsiteY0" fmla="*/ 0 h 257175"/>
              <a:gd name="connsiteX1" fmla="*/ 0 w 1209675"/>
              <a:gd name="connsiteY1" fmla="*/ 257175 h 257175"/>
              <a:gd name="connsiteX0" fmla="*/ 1209675 w 1209675"/>
              <a:gd name="connsiteY0" fmla="*/ 343 h 257518"/>
              <a:gd name="connsiteX1" fmla="*/ 0 w 1209675"/>
              <a:gd name="connsiteY1" fmla="*/ 257518 h 257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675" h="257518">
                <a:moveTo>
                  <a:pt x="1209675" y="343"/>
                </a:moveTo>
                <a:cubicBezTo>
                  <a:pt x="637188" y="-4918"/>
                  <a:pt x="369887" y="48945"/>
                  <a:pt x="0" y="25751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BE79566-8283-7CCB-51A9-E3B6BD57110F}"/>
              </a:ext>
            </a:extLst>
          </p:cNvPr>
          <p:cNvCxnSpPr>
            <a:cxnSpLocks/>
            <a:stCxn id="45" idx="1"/>
          </p:cNvCxnSpPr>
          <p:nvPr/>
        </p:nvCxnSpPr>
        <p:spPr>
          <a:xfrm flipH="1" flipV="1">
            <a:off x="6490340" y="2040496"/>
            <a:ext cx="815713" cy="4774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FE667C9-929B-3851-5482-6700CDCEC204}"/>
              </a:ext>
            </a:extLst>
          </p:cNvPr>
          <p:cNvCxnSpPr>
            <a:cxnSpLocks/>
          </p:cNvCxnSpPr>
          <p:nvPr/>
        </p:nvCxnSpPr>
        <p:spPr>
          <a:xfrm>
            <a:off x="1733928" y="3264800"/>
            <a:ext cx="8929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2AE1597-DC38-5662-02B5-D84A8E1D3899}"/>
              </a:ext>
            </a:extLst>
          </p:cNvPr>
          <p:cNvCxnSpPr>
            <a:cxnSpLocks/>
          </p:cNvCxnSpPr>
          <p:nvPr/>
        </p:nvCxnSpPr>
        <p:spPr>
          <a:xfrm flipV="1">
            <a:off x="4828479" y="1865385"/>
            <a:ext cx="17554" cy="1417006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FA75028-1B21-B930-8A9B-907DDD48A3FF}"/>
              </a:ext>
            </a:extLst>
          </p:cNvPr>
          <p:cNvCxnSpPr>
            <a:cxnSpLocks/>
          </p:cNvCxnSpPr>
          <p:nvPr/>
        </p:nvCxnSpPr>
        <p:spPr>
          <a:xfrm flipV="1">
            <a:off x="3032446" y="2279203"/>
            <a:ext cx="0" cy="997610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64AC52E-4362-5E1A-2123-4B0363EFD922}"/>
              </a:ext>
            </a:extLst>
          </p:cNvPr>
          <p:cNvCxnSpPr>
            <a:cxnSpLocks/>
          </p:cNvCxnSpPr>
          <p:nvPr/>
        </p:nvCxnSpPr>
        <p:spPr>
          <a:xfrm flipH="1" flipV="1">
            <a:off x="5100136" y="1847928"/>
            <a:ext cx="194" cy="1434462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EF529F7-7E80-5D28-4809-68E6F3D27BBC}"/>
              </a:ext>
            </a:extLst>
          </p:cNvPr>
          <p:cNvCxnSpPr>
            <a:cxnSpLocks/>
          </p:cNvCxnSpPr>
          <p:nvPr/>
        </p:nvCxnSpPr>
        <p:spPr>
          <a:xfrm flipV="1">
            <a:off x="4344613" y="1846397"/>
            <a:ext cx="12284" cy="1430415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2D95721-F7C0-2557-C9CC-51DC569F6DE1}"/>
              </a:ext>
            </a:extLst>
          </p:cNvPr>
          <p:cNvCxnSpPr>
            <a:cxnSpLocks/>
          </p:cNvCxnSpPr>
          <p:nvPr/>
        </p:nvCxnSpPr>
        <p:spPr>
          <a:xfrm flipV="1">
            <a:off x="3161033" y="2242880"/>
            <a:ext cx="0" cy="1033932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18EFA98-9AF8-8B07-491F-51176F937C99}"/>
              </a:ext>
            </a:extLst>
          </p:cNvPr>
          <p:cNvCxnSpPr>
            <a:cxnSpLocks/>
          </p:cNvCxnSpPr>
          <p:nvPr/>
        </p:nvCxnSpPr>
        <p:spPr>
          <a:xfrm flipV="1">
            <a:off x="3436719" y="1853802"/>
            <a:ext cx="19303" cy="1428589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82377CD-BD2B-B11E-9C73-9303ACEBCF6A}"/>
              </a:ext>
            </a:extLst>
          </p:cNvPr>
          <p:cNvCxnSpPr>
            <a:cxnSpLocks/>
            <a:stCxn id="44" idx="0"/>
            <a:endCxn id="26" idx="1"/>
          </p:cNvCxnSpPr>
          <p:nvPr/>
        </p:nvCxnSpPr>
        <p:spPr>
          <a:xfrm>
            <a:off x="4366912" y="1847928"/>
            <a:ext cx="1221581" cy="30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B5F361E-8AE1-2EEA-4902-7F99A30F505A}"/>
              </a:ext>
            </a:extLst>
          </p:cNvPr>
          <p:cNvSpPr txBox="1"/>
          <p:nvPr/>
        </p:nvSpPr>
        <p:spPr>
          <a:xfrm>
            <a:off x="1992222" y="3005391"/>
            <a:ext cx="521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BM</a:t>
            </a:r>
            <a:endParaRPr lang="en-US" sz="1350"/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D6D2B3EC-0F6D-1E13-6662-6FB8D69AF5C6}"/>
              </a:ext>
            </a:extLst>
          </p:cNvPr>
          <p:cNvCxnSpPr>
            <a:cxnSpLocks/>
          </p:cNvCxnSpPr>
          <p:nvPr/>
        </p:nvCxnSpPr>
        <p:spPr>
          <a:xfrm>
            <a:off x="4840623" y="3259223"/>
            <a:ext cx="2430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3B97AEC9-D738-3787-4FAF-014FD08E15E8}"/>
              </a:ext>
            </a:extLst>
          </p:cNvPr>
          <p:cNvSpPr txBox="1"/>
          <p:nvPr/>
        </p:nvSpPr>
        <p:spPr>
          <a:xfrm>
            <a:off x="4759728" y="3283488"/>
            <a:ext cx="4359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QD</a:t>
            </a:r>
            <a:endParaRPr lang="en-US" sz="1350"/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7217B90-BAE6-63AD-0EE7-C4C9AA4B5D4A}"/>
              </a:ext>
            </a:extLst>
          </p:cNvPr>
          <p:cNvCxnSpPr>
            <a:cxnSpLocks/>
          </p:cNvCxnSpPr>
          <p:nvPr/>
        </p:nvCxnSpPr>
        <p:spPr>
          <a:xfrm>
            <a:off x="2639278" y="3264800"/>
            <a:ext cx="3931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AEB6BBB-6B25-7C5B-0DDF-0C7B47AB8986}"/>
              </a:ext>
            </a:extLst>
          </p:cNvPr>
          <p:cNvCxnSpPr>
            <a:cxnSpLocks/>
          </p:cNvCxnSpPr>
          <p:nvPr/>
        </p:nvCxnSpPr>
        <p:spPr>
          <a:xfrm flipV="1">
            <a:off x="2638125" y="2517910"/>
            <a:ext cx="1415" cy="758903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8A459B84-EA22-D498-4F1C-50CEC5205A19}"/>
              </a:ext>
            </a:extLst>
          </p:cNvPr>
          <p:cNvSpPr txBox="1"/>
          <p:nvPr/>
        </p:nvSpPr>
        <p:spPr>
          <a:xfrm>
            <a:off x="2644825" y="3005391"/>
            <a:ext cx="521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1Q</a:t>
            </a:r>
            <a:endParaRPr lang="en-US" sz="1350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BB93C61-175C-669C-2429-A9C9A06EDF1A}"/>
              </a:ext>
            </a:extLst>
          </p:cNvPr>
          <p:cNvCxnSpPr>
            <a:cxnSpLocks/>
          </p:cNvCxnSpPr>
          <p:nvPr/>
        </p:nvCxnSpPr>
        <p:spPr>
          <a:xfrm>
            <a:off x="3161034" y="3264800"/>
            <a:ext cx="27850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36A07417-B7B9-0542-8957-F8879DED4971}"/>
              </a:ext>
            </a:extLst>
          </p:cNvPr>
          <p:cNvSpPr txBox="1"/>
          <p:nvPr/>
        </p:nvSpPr>
        <p:spPr>
          <a:xfrm>
            <a:off x="3107091" y="3259558"/>
            <a:ext cx="521494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Q2</a:t>
            </a:r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B783E71-EA5C-F416-3F52-BA5CC2537249}"/>
              </a:ext>
            </a:extLst>
          </p:cNvPr>
          <p:cNvSpPr txBox="1"/>
          <p:nvPr/>
        </p:nvSpPr>
        <p:spPr>
          <a:xfrm>
            <a:off x="7012957" y="1742281"/>
            <a:ext cx="521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K</a:t>
            </a:r>
            <a:r>
              <a:rPr lang="en-US" sz="1350" baseline="-25000"/>
              <a:t>1</a:t>
            </a:r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EA80CCA-E6B4-8577-D64B-9AF1F4D74189}"/>
              </a:ext>
            </a:extLst>
          </p:cNvPr>
          <p:cNvSpPr txBox="1"/>
          <p:nvPr/>
        </p:nvSpPr>
        <p:spPr>
          <a:xfrm>
            <a:off x="2683704" y="2030629"/>
            <a:ext cx="521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K</a:t>
            </a:r>
            <a:r>
              <a:rPr lang="en-US" sz="1350" baseline="-25000"/>
              <a:t>1</a:t>
            </a:r>
            <a:endParaRPr lang="en-US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0417E3F-E3BB-69FA-0E1B-7A2DCB69998D}"/>
              </a:ext>
            </a:extLst>
          </p:cNvPr>
          <p:cNvSpPr txBox="1"/>
          <p:nvPr/>
        </p:nvSpPr>
        <p:spPr>
          <a:xfrm>
            <a:off x="4841789" y="1261369"/>
            <a:ext cx="521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K</a:t>
            </a:r>
            <a:r>
              <a:rPr lang="en-US" sz="1350" baseline="-25000"/>
              <a:t>2</a:t>
            </a:r>
            <a:endParaRPr lang="en-US" sz="1350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A56F1589-0701-2BE5-AD66-2A49A6A4E992}"/>
              </a:ext>
            </a:extLst>
          </p:cNvPr>
          <p:cNvCxnSpPr>
            <a:cxnSpLocks/>
          </p:cNvCxnSpPr>
          <p:nvPr/>
        </p:nvCxnSpPr>
        <p:spPr>
          <a:xfrm>
            <a:off x="4350756" y="3259223"/>
            <a:ext cx="47371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FBB7DF0C-9F4A-76C0-F694-C5C4B75F746F}"/>
              </a:ext>
            </a:extLst>
          </p:cNvPr>
          <p:cNvSpPr txBox="1"/>
          <p:nvPr/>
        </p:nvSpPr>
        <p:spPr>
          <a:xfrm>
            <a:off x="4386799" y="2995479"/>
            <a:ext cx="44608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2Q</a:t>
            </a:r>
            <a:endParaRPr lang="en-US" sz="1350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6D1A7053-520D-A693-A203-8E499CCC87D9}"/>
              </a:ext>
            </a:extLst>
          </p:cNvPr>
          <p:cNvCxnSpPr>
            <a:cxnSpLocks/>
          </p:cNvCxnSpPr>
          <p:nvPr/>
        </p:nvCxnSpPr>
        <p:spPr>
          <a:xfrm flipV="1">
            <a:off x="2818144" y="1902280"/>
            <a:ext cx="118008" cy="8283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8291EBC9-97F2-969F-D898-EC6639B3CF0A}"/>
              </a:ext>
            </a:extLst>
          </p:cNvPr>
          <p:cNvSpPr txBox="1"/>
          <p:nvPr/>
        </p:nvSpPr>
        <p:spPr>
          <a:xfrm>
            <a:off x="2622103" y="1630239"/>
            <a:ext cx="521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QF</a:t>
            </a:r>
            <a:endParaRPr lang="en-US" sz="135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5BACE921-F9E6-F531-CC64-02591488AB95}"/>
              </a:ext>
            </a:extLst>
          </p:cNvPr>
          <p:cNvCxnSpPr>
            <a:cxnSpLocks/>
          </p:cNvCxnSpPr>
          <p:nvPr/>
        </p:nvCxnSpPr>
        <p:spPr>
          <a:xfrm flipV="1">
            <a:off x="1733220" y="2523259"/>
            <a:ext cx="1415" cy="758903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5" name="Table 115">
            <a:extLst>
              <a:ext uri="{FF2B5EF4-FFF2-40B4-BE49-F238E27FC236}">
                <a16:creationId xmlns:a16="http://schemas.microsoft.com/office/drawing/2014/main" id="{63623D08-1569-85A2-7789-5C0F767A4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735429"/>
              </p:ext>
            </p:extLst>
          </p:nvPr>
        </p:nvGraphicFramePr>
        <p:xfrm>
          <a:off x="246645" y="4040861"/>
          <a:ext cx="1954730" cy="17830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47765">
                  <a:extLst>
                    <a:ext uri="{9D8B030D-6E8A-4147-A177-3AD203B41FA5}">
                      <a16:colId xmlns:a16="http://schemas.microsoft.com/office/drawing/2014/main" val="2115390801"/>
                    </a:ext>
                  </a:extLst>
                </a:gridCol>
                <a:gridCol w="1006965">
                  <a:extLst>
                    <a:ext uri="{9D8B030D-6E8A-4147-A177-3AD203B41FA5}">
                      <a16:colId xmlns:a16="http://schemas.microsoft.com/office/drawing/2014/main" val="580586117"/>
                    </a:ext>
                  </a:extLst>
                </a:gridCol>
              </a:tblGrid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Dimension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Value (m)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04768557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L</a:t>
                      </a:r>
                      <a:r>
                        <a:rPr lang="en-US" sz="1000" baseline="-25000"/>
                        <a:t>BM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1.5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58576340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L</a:t>
                      </a:r>
                      <a:r>
                        <a:rPr lang="en-US" sz="1000" baseline="-25000"/>
                        <a:t>1Q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0.45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1806016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L</a:t>
                      </a:r>
                      <a:r>
                        <a:rPr lang="en-US" sz="1000" baseline="-25000"/>
                        <a:t>QF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0.3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06537829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L</a:t>
                      </a:r>
                      <a:r>
                        <a:rPr lang="en-US" sz="1000" baseline="-25000"/>
                        <a:t>2Q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0.55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34573470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L</a:t>
                      </a:r>
                      <a:r>
                        <a:rPr lang="en-US" sz="1000" baseline="-25000"/>
                        <a:t>QD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0.3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80491740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/>
                        <a:t>L</a:t>
                      </a:r>
                      <a:r>
                        <a:rPr lang="en-US" sz="1000" baseline="-25000"/>
                        <a:t>MS0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1.4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96645615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L</a:t>
                      </a:r>
                      <a:r>
                        <a:rPr lang="en-US" sz="1000" baseline="-25000"/>
                        <a:t>MS1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2.2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303215904"/>
                  </a:ext>
                </a:extLst>
              </a:tr>
            </a:tbl>
          </a:graphicData>
        </a:graphic>
      </p:graphicFrame>
      <p:graphicFrame>
        <p:nvGraphicFramePr>
          <p:cNvPr id="117" name="Table 115">
            <a:extLst>
              <a:ext uri="{FF2B5EF4-FFF2-40B4-BE49-F238E27FC236}">
                <a16:creationId xmlns:a16="http://schemas.microsoft.com/office/drawing/2014/main" id="{DF08B8A5-5C2F-CD22-D61C-AF244171AF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621466"/>
              </p:ext>
            </p:extLst>
          </p:nvPr>
        </p:nvGraphicFramePr>
        <p:xfrm>
          <a:off x="2320142" y="4040441"/>
          <a:ext cx="2485791" cy="111442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01716">
                  <a:extLst>
                    <a:ext uri="{9D8B030D-6E8A-4147-A177-3AD203B41FA5}">
                      <a16:colId xmlns:a16="http://schemas.microsoft.com/office/drawing/2014/main" val="2115390801"/>
                    </a:ext>
                  </a:extLst>
                </a:gridCol>
                <a:gridCol w="884075">
                  <a:extLst>
                    <a:ext uri="{9D8B030D-6E8A-4147-A177-3AD203B41FA5}">
                      <a16:colId xmlns:a16="http://schemas.microsoft.com/office/drawing/2014/main" val="580586117"/>
                    </a:ext>
                  </a:extLst>
                </a:gridCol>
              </a:tblGrid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Magnet Parameter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Value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04768557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K</a:t>
                      </a:r>
                      <a:r>
                        <a:rPr lang="en-US" sz="1000" baseline="-25000"/>
                        <a:t>1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1.1 m</a:t>
                      </a:r>
                      <a:r>
                        <a:rPr lang="en-US" sz="1000" baseline="30000"/>
                        <a:t>-2</a:t>
                      </a:r>
                      <a:endParaRPr lang="en-US" sz="10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58576340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K</a:t>
                      </a:r>
                      <a:r>
                        <a:rPr lang="en-US" sz="1000" baseline="-25000"/>
                        <a:t>2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1.92 m</a:t>
                      </a:r>
                      <a:r>
                        <a:rPr lang="en-US" sz="1000" baseline="30000"/>
                        <a:t>-2</a:t>
                      </a:r>
                      <a:endParaRPr lang="en-US" sz="10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1806016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𝛉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12.5</a:t>
                      </a:r>
                      <a:r>
                        <a:rPr lang="en-US" sz="1000" baseline="30000"/>
                        <a:t>O</a:t>
                      </a:r>
                      <a:endParaRPr lang="en-US" sz="10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80491740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K</a:t>
                      </a:r>
                      <a:r>
                        <a:rPr lang="en-US" sz="1000" baseline="-25000"/>
                        <a:t>MS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+- 1.5 m</a:t>
                      </a:r>
                      <a:r>
                        <a:rPr lang="en-US" sz="1000" baseline="30000"/>
                        <a:t>-2</a:t>
                      </a:r>
                      <a:endParaRPr lang="en-US" sz="10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44174318"/>
                  </a:ext>
                </a:extLst>
              </a:tr>
            </a:tbl>
          </a:graphicData>
        </a:graphic>
      </p:graphicFrame>
      <p:sp>
        <p:nvSpPr>
          <p:cNvPr id="118" name="Freeform 117">
            <a:extLst>
              <a:ext uri="{FF2B5EF4-FFF2-40B4-BE49-F238E27FC236}">
                <a16:creationId xmlns:a16="http://schemas.microsoft.com/office/drawing/2014/main" id="{FF363461-54FA-0E18-8D99-0E82F4A08340}"/>
              </a:ext>
            </a:extLst>
          </p:cNvPr>
          <p:cNvSpPr/>
          <p:nvPr/>
        </p:nvSpPr>
        <p:spPr>
          <a:xfrm>
            <a:off x="2748899" y="2459318"/>
            <a:ext cx="66370" cy="232522"/>
          </a:xfrm>
          <a:custGeom>
            <a:avLst/>
            <a:gdLst>
              <a:gd name="connsiteX0" fmla="*/ 0 w 127591"/>
              <a:gd name="connsiteY0" fmla="*/ 0 h 287079"/>
              <a:gd name="connsiteX1" fmla="*/ 127591 w 127591"/>
              <a:gd name="connsiteY1" fmla="*/ 287079 h 287079"/>
              <a:gd name="connsiteX0" fmla="*/ 0 w 127591"/>
              <a:gd name="connsiteY0" fmla="*/ 0 h 287079"/>
              <a:gd name="connsiteX1" fmla="*/ 127591 w 127591"/>
              <a:gd name="connsiteY1" fmla="*/ 287079 h 287079"/>
              <a:gd name="connsiteX0" fmla="*/ 0 w 91668"/>
              <a:gd name="connsiteY0" fmla="*/ 0 h 293610"/>
              <a:gd name="connsiteX1" fmla="*/ 91668 w 91668"/>
              <a:gd name="connsiteY1" fmla="*/ 293610 h 293610"/>
              <a:gd name="connsiteX0" fmla="*/ 0 w 91668"/>
              <a:gd name="connsiteY0" fmla="*/ 0 h 293610"/>
              <a:gd name="connsiteX1" fmla="*/ 91668 w 91668"/>
              <a:gd name="connsiteY1" fmla="*/ 293610 h 293610"/>
              <a:gd name="connsiteX0" fmla="*/ 0 w 91668"/>
              <a:gd name="connsiteY0" fmla="*/ 0 h 313204"/>
              <a:gd name="connsiteX1" fmla="*/ 91668 w 91668"/>
              <a:gd name="connsiteY1" fmla="*/ 313204 h 313204"/>
              <a:gd name="connsiteX0" fmla="*/ 0 w 88493"/>
              <a:gd name="connsiteY0" fmla="*/ 0 h 310029"/>
              <a:gd name="connsiteX1" fmla="*/ 88493 w 88493"/>
              <a:gd name="connsiteY1" fmla="*/ 310029 h 310029"/>
              <a:gd name="connsiteX0" fmla="*/ 0 w 88493"/>
              <a:gd name="connsiteY0" fmla="*/ 0 h 310029"/>
              <a:gd name="connsiteX1" fmla="*/ 88493 w 88493"/>
              <a:gd name="connsiteY1" fmla="*/ 310029 h 31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493" h="310029">
                <a:moveTo>
                  <a:pt x="0" y="0"/>
                </a:moveTo>
                <a:cubicBezTo>
                  <a:pt x="64027" y="95022"/>
                  <a:pt x="85328" y="182515"/>
                  <a:pt x="88493" y="3100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E22BAC4-817F-CAB6-8F18-B5EBE2A9E1D9}"/>
              </a:ext>
            </a:extLst>
          </p:cNvPr>
          <p:cNvSpPr txBox="1"/>
          <p:nvPr/>
        </p:nvSpPr>
        <p:spPr>
          <a:xfrm>
            <a:off x="2639457" y="2507597"/>
            <a:ext cx="2981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𝛉</a:t>
            </a:r>
          </a:p>
        </p:txBody>
      </p:sp>
      <p:sp>
        <p:nvSpPr>
          <p:cNvPr id="120" name="Freeform 119">
            <a:extLst>
              <a:ext uri="{FF2B5EF4-FFF2-40B4-BE49-F238E27FC236}">
                <a16:creationId xmlns:a16="http://schemas.microsoft.com/office/drawing/2014/main" id="{85C205DE-A8FF-DB91-8DC5-8B04E40F9FE1}"/>
              </a:ext>
            </a:extLst>
          </p:cNvPr>
          <p:cNvSpPr/>
          <p:nvPr/>
        </p:nvSpPr>
        <p:spPr>
          <a:xfrm rot="19550917" flipH="1">
            <a:off x="3306138" y="1851589"/>
            <a:ext cx="77480" cy="232522"/>
          </a:xfrm>
          <a:custGeom>
            <a:avLst/>
            <a:gdLst>
              <a:gd name="connsiteX0" fmla="*/ 0 w 127591"/>
              <a:gd name="connsiteY0" fmla="*/ 0 h 287079"/>
              <a:gd name="connsiteX1" fmla="*/ 127591 w 127591"/>
              <a:gd name="connsiteY1" fmla="*/ 287079 h 287079"/>
              <a:gd name="connsiteX0" fmla="*/ 0 w 127591"/>
              <a:gd name="connsiteY0" fmla="*/ 0 h 287079"/>
              <a:gd name="connsiteX1" fmla="*/ 127591 w 127591"/>
              <a:gd name="connsiteY1" fmla="*/ 287079 h 287079"/>
              <a:gd name="connsiteX0" fmla="*/ 0 w 91668"/>
              <a:gd name="connsiteY0" fmla="*/ 0 h 293610"/>
              <a:gd name="connsiteX1" fmla="*/ 91668 w 91668"/>
              <a:gd name="connsiteY1" fmla="*/ 293610 h 293610"/>
              <a:gd name="connsiteX0" fmla="*/ 0 w 91668"/>
              <a:gd name="connsiteY0" fmla="*/ 0 h 293610"/>
              <a:gd name="connsiteX1" fmla="*/ 91668 w 91668"/>
              <a:gd name="connsiteY1" fmla="*/ 293610 h 293610"/>
              <a:gd name="connsiteX0" fmla="*/ 0 w 91668"/>
              <a:gd name="connsiteY0" fmla="*/ 0 h 313204"/>
              <a:gd name="connsiteX1" fmla="*/ 91668 w 91668"/>
              <a:gd name="connsiteY1" fmla="*/ 313204 h 313204"/>
              <a:gd name="connsiteX0" fmla="*/ 0 w 88493"/>
              <a:gd name="connsiteY0" fmla="*/ 0 h 310029"/>
              <a:gd name="connsiteX1" fmla="*/ 88493 w 88493"/>
              <a:gd name="connsiteY1" fmla="*/ 310029 h 310029"/>
              <a:gd name="connsiteX0" fmla="*/ 0 w 88493"/>
              <a:gd name="connsiteY0" fmla="*/ 0 h 310029"/>
              <a:gd name="connsiteX1" fmla="*/ 88493 w 88493"/>
              <a:gd name="connsiteY1" fmla="*/ 310029 h 31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493" h="310029">
                <a:moveTo>
                  <a:pt x="0" y="0"/>
                </a:moveTo>
                <a:cubicBezTo>
                  <a:pt x="64027" y="95022"/>
                  <a:pt x="85328" y="182515"/>
                  <a:pt x="88493" y="3100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Freeform 121">
            <a:extLst>
              <a:ext uri="{FF2B5EF4-FFF2-40B4-BE49-F238E27FC236}">
                <a16:creationId xmlns:a16="http://schemas.microsoft.com/office/drawing/2014/main" id="{2772B73C-DF4E-D12F-48BB-10A30BD54B89}"/>
              </a:ext>
            </a:extLst>
          </p:cNvPr>
          <p:cNvSpPr/>
          <p:nvPr/>
        </p:nvSpPr>
        <p:spPr>
          <a:xfrm rot="10800000" flipH="1">
            <a:off x="6571111" y="1849458"/>
            <a:ext cx="77480" cy="232522"/>
          </a:xfrm>
          <a:custGeom>
            <a:avLst/>
            <a:gdLst>
              <a:gd name="connsiteX0" fmla="*/ 0 w 127591"/>
              <a:gd name="connsiteY0" fmla="*/ 0 h 287079"/>
              <a:gd name="connsiteX1" fmla="*/ 127591 w 127591"/>
              <a:gd name="connsiteY1" fmla="*/ 287079 h 287079"/>
              <a:gd name="connsiteX0" fmla="*/ 0 w 127591"/>
              <a:gd name="connsiteY0" fmla="*/ 0 h 287079"/>
              <a:gd name="connsiteX1" fmla="*/ 127591 w 127591"/>
              <a:gd name="connsiteY1" fmla="*/ 287079 h 287079"/>
              <a:gd name="connsiteX0" fmla="*/ 0 w 91668"/>
              <a:gd name="connsiteY0" fmla="*/ 0 h 293610"/>
              <a:gd name="connsiteX1" fmla="*/ 91668 w 91668"/>
              <a:gd name="connsiteY1" fmla="*/ 293610 h 293610"/>
              <a:gd name="connsiteX0" fmla="*/ 0 w 91668"/>
              <a:gd name="connsiteY0" fmla="*/ 0 h 293610"/>
              <a:gd name="connsiteX1" fmla="*/ 91668 w 91668"/>
              <a:gd name="connsiteY1" fmla="*/ 293610 h 293610"/>
              <a:gd name="connsiteX0" fmla="*/ 0 w 91668"/>
              <a:gd name="connsiteY0" fmla="*/ 0 h 313204"/>
              <a:gd name="connsiteX1" fmla="*/ 91668 w 91668"/>
              <a:gd name="connsiteY1" fmla="*/ 313204 h 313204"/>
              <a:gd name="connsiteX0" fmla="*/ 0 w 88493"/>
              <a:gd name="connsiteY0" fmla="*/ 0 h 310029"/>
              <a:gd name="connsiteX1" fmla="*/ 88493 w 88493"/>
              <a:gd name="connsiteY1" fmla="*/ 310029 h 310029"/>
              <a:gd name="connsiteX0" fmla="*/ 0 w 88493"/>
              <a:gd name="connsiteY0" fmla="*/ 0 h 310029"/>
              <a:gd name="connsiteX1" fmla="*/ 88493 w 88493"/>
              <a:gd name="connsiteY1" fmla="*/ 310029 h 31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493" h="310029">
                <a:moveTo>
                  <a:pt x="0" y="0"/>
                </a:moveTo>
                <a:cubicBezTo>
                  <a:pt x="64027" y="95022"/>
                  <a:pt x="85328" y="182515"/>
                  <a:pt x="88493" y="3100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5" name="Freeform 124">
            <a:extLst>
              <a:ext uri="{FF2B5EF4-FFF2-40B4-BE49-F238E27FC236}">
                <a16:creationId xmlns:a16="http://schemas.microsoft.com/office/drawing/2014/main" id="{A4D2FCB8-DA10-5ABA-B6F1-C5232A4366D1}"/>
              </a:ext>
            </a:extLst>
          </p:cNvPr>
          <p:cNvSpPr/>
          <p:nvPr/>
        </p:nvSpPr>
        <p:spPr>
          <a:xfrm flipH="1">
            <a:off x="7108594" y="2447436"/>
            <a:ext cx="77480" cy="232522"/>
          </a:xfrm>
          <a:custGeom>
            <a:avLst/>
            <a:gdLst>
              <a:gd name="connsiteX0" fmla="*/ 0 w 127591"/>
              <a:gd name="connsiteY0" fmla="*/ 0 h 287079"/>
              <a:gd name="connsiteX1" fmla="*/ 127591 w 127591"/>
              <a:gd name="connsiteY1" fmla="*/ 287079 h 287079"/>
              <a:gd name="connsiteX0" fmla="*/ 0 w 127591"/>
              <a:gd name="connsiteY0" fmla="*/ 0 h 287079"/>
              <a:gd name="connsiteX1" fmla="*/ 127591 w 127591"/>
              <a:gd name="connsiteY1" fmla="*/ 287079 h 287079"/>
              <a:gd name="connsiteX0" fmla="*/ 0 w 91668"/>
              <a:gd name="connsiteY0" fmla="*/ 0 h 293610"/>
              <a:gd name="connsiteX1" fmla="*/ 91668 w 91668"/>
              <a:gd name="connsiteY1" fmla="*/ 293610 h 293610"/>
              <a:gd name="connsiteX0" fmla="*/ 0 w 91668"/>
              <a:gd name="connsiteY0" fmla="*/ 0 h 293610"/>
              <a:gd name="connsiteX1" fmla="*/ 91668 w 91668"/>
              <a:gd name="connsiteY1" fmla="*/ 293610 h 293610"/>
              <a:gd name="connsiteX0" fmla="*/ 0 w 91668"/>
              <a:gd name="connsiteY0" fmla="*/ 0 h 313204"/>
              <a:gd name="connsiteX1" fmla="*/ 91668 w 91668"/>
              <a:gd name="connsiteY1" fmla="*/ 313204 h 313204"/>
              <a:gd name="connsiteX0" fmla="*/ 0 w 88493"/>
              <a:gd name="connsiteY0" fmla="*/ 0 h 310029"/>
              <a:gd name="connsiteX1" fmla="*/ 88493 w 88493"/>
              <a:gd name="connsiteY1" fmla="*/ 310029 h 310029"/>
              <a:gd name="connsiteX0" fmla="*/ 0 w 88493"/>
              <a:gd name="connsiteY0" fmla="*/ 0 h 310029"/>
              <a:gd name="connsiteX1" fmla="*/ 88493 w 88493"/>
              <a:gd name="connsiteY1" fmla="*/ 310029 h 31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493" h="310029">
                <a:moveTo>
                  <a:pt x="0" y="0"/>
                </a:moveTo>
                <a:cubicBezTo>
                  <a:pt x="64027" y="95022"/>
                  <a:pt x="85328" y="182515"/>
                  <a:pt x="88493" y="3100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C3FE94F-D5C5-2DE4-20B3-A611C5174EAA}"/>
              </a:ext>
            </a:extLst>
          </p:cNvPr>
          <p:cNvSpPr txBox="1"/>
          <p:nvPr/>
        </p:nvSpPr>
        <p:spPr>
          <a:xfrm>
            <a:off x="3286041" y="1848360"/>
            <a:ext cx="2981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𝛉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54234A95-2C25-83E9-5C33-E909776279BD}"/>
              </a:ext>
            </a:extLst>
          </p:cNvPr>
          <p:cNvSpPr txBox="1"/>
          <p:nvPr/>
        </p:nvSpPr>
        <p:spPr>
          <a:xfrm>
            <a:off x="6474827" y="1822542"/>
            <a:ext cx="2981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𝛉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565B766E-2DD9-AE19-16F1-27872D3129ED}"/>
              </a:ext>
            </a:extLst>
          </p:cNvPr>
          <p:cNvSpPr txBox="1"/>
          <p:nvPr/>
        </p:nvSpPr>
        <p:spPr>
          <a:xfrm>
            <a:off x="7092969" y="2497463"/>
            <a:ext cx="2981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𝛉</a:t>
            </a:r>
          </a:p>
        </p:txBody>
      </p:sp>
      <p:sp>
        <p:nvSpPr>
          <p:cNvPr id="145" name="Rectangle 10">
            <a:extLst>
              <a:ext uri="{FF2B5EF4-FFF2-40B4-BE49-F238E27FC236}">
                <a16:creationId xmlns:a16="http://schemas.microsoft.com/office/drawing/2014/main" id="{CF5CBAA9-EAE0-431A-7301-9A24F376EC5A}"/>
              </a:ext>
            </a:extLst>
          </p:cNvPr>
          <p:cNvSpPr/>
          <p:nvPr/>
        </p:nvSpPr>
        <p:spPr>
          <a:xfrm>
            <a:off x="6009661" y="4704785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6" name="Rectangle 10">
            <a:extLst>
              <a:ext uri="{FF2B5EF4-FFF2-40B4-BE49-F238E27FC236}">
                <a16:creationId xmlns:a16="http://schemas.microsoft.com/office/drawing/2014/main" id="{861DD586-9079-E48A-2835-7D08052DE1E4}"/>
              </a:ext>
            </a:extLst>
          </p:cNvPr>
          <p:cNvSpPr/>
          <p:nvPr/>
        </p:nvSpPr>
        <p:spPr>
          <a:xfrm flipH="1">
            <a:off x="5892503" y="4704785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D4C96029-87C3-3175-DD99-665676F290CB}"/>
              </a:ext>
            </a:extLst>
          </p:cNvPr>
          <p:cNvSpPr/>
          <p:nvPr/>
        </p:nvSpPr>
        <p:spPr>
          <a:xfrm>
            <a:off x="7072707" y="4701934"/>
            <a:ext cx="122567" cy="574766"/>
          </a:xfrm>
          <a:prstGeom prst="ellipse">
            <a:avLst/>
          </a:prstGeom>
          <a:solidFill>
            <a:srgbClr val="C9000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8" name="Rectangle 10">
            <a:extLst>
              <a:ext uri="{FF2B5EF4-FFF2-40B4-BE49-F238E27FC236}">
                <a16:creationId xmlns:a16="http://schemas.microsoft.com/office/drawing/2014/main" id="{D55BAC73-11FE-B87D-96C6-9A7E1D9F7709}"/>
              </a:ext>
            </a:extLst>
          </p:cNvPr>
          <p:cNvSpPr/>
          <p:nvPr/>
        </p:nvSpPr>
        <p:spPr>
          <a:xfrm>
            <a:off x="8252912" y="4704785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9" name="Rectangle 10">
            <a:extLst>
              <a:ext uri="{FF2B5EF4-FFF2-40B4-BE49-F238E27FC236}">
                <a16:creationId xmlns:a16="http://schemas.microsoft.com/office/drawing/2014/main" id="{136BE610-7FE4-774E-D16B-D4619B3E747D}"/>
              </a:ext>
            </a:extLst>
          </p:cNvPr>
          <p:cNvSpPr/>
          <p:nvPr/>
        </p:nvSpPr>
        <p:spPr>
          <a:xfrm flipH="1">
            <a:off x="8135754" y="4704785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82153346-FBF4-3768-AA33-97ED320D2D8F}"/>
              </a:ext>
            </a:extLst>
          </p:cNvPr>
          <p:cNvSpPr/>
          <p:nvPr/>
        </p:nvSpPr>
        <p:spPr>
          <a:xfrm>
            <a:off x="5127424" y="4336852"/>
            <a:ext cx="3760199" cy="14599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8F110298-6A49-44FD-0A01-60355509A142}"/>
              </a:ext>
            </a:extLst>
          </p:cNvPr>
          <p:cNvCxnSpPr>
            <a:cxnSpLocks/>
          </p:cNvCxnSpPr>
          <p:nvPr/>
        </p:nvCxnSpPr>
        <p:spPr>
          <a:xfrm>
            <a:off x="5131596" y="5000366"/>
            <a:ext cx="3751306" cy="0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E0BD3940-EACC-AE91-400D-B80ABCBA3C5E}"/>
              </a:ext>
            </a:extLst>
          </p:cNvPr>
          <p:cNvCxnSpPr>
            <a:cxnSpLocks/>
          </p:cNvCxnSpPr>
          <p:nvPr/>
        </p:nvCxnSpPr>
        <p:spPr>
          <a:xfrm>
            <a:off x="5888145" y="5566934"/>
            <a:ext cx="2430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6C44F377-B925-6E8E-A76D-8407479581A8}"/>
              </a:ext>
            </a:extLst>
          </p:cNvPr>
          <p:cNvSpPr txBox="1"/>
          <p:nvPr/>
        </p:nvSpPr>
        <p:spPr>
          <a:xfrm>
            <a:off x="5835875" y="5276700"/>
            <a:ext cx="4214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QD</a:t>
            </a:r>
            <a:endParaRPr lang="en-US" sz="1350"/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9E620E66-8B14-8B9D-3A31-C83AD41EB14F}"/>
              </a:ext>
            </a:extLst>
          </p:cNvPr>
          <p:cNvCxnSpPr>
            <a:cxnSpLocks/>
          </p:cNvCxnSpPr>
          <p:nvPr/>
        </p:nvCxnSpPr>
        <p:spPr>
          <a:xfrm>
            <a:off x="7098435" y="5563548"/>
            <a:ext cx="20923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43039C24-3704-684B-D064-A23FF93B89E2}"/>
              </a:ext>
            </a:extLst>
          </p:cNvPr>
          <p:cNvSpPr txBox="1"/>
          <p:nvPr/>
        </p:nvSpPr>
        <p:spPr>
          <a:xfrm>
            <a:off x="6947850" y="5268136"/>
            <a:ext cx="521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QF</a:t>
            </a:r>
            <a:endParaRPr lang="en-US" sz="1350"/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932481B1-6898-03C2-0550-B5DEF03F3297}"/>
              </a:ext>
            </a:extLst>
          </p:cNvPr>
          <p:cNvCxnSpPr>
            <a:cxnSpLocks/>
          </p:cNvCxnSpPr>
          <p:nvPr/>
        </p:nvCxnSpPr>
        <p:spPr>
          <a:xfrm>
            <a:off x="8126741" y="5566934"/>
            <a:ext cx="2430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>
            <a:extLst>
              <a:ext uri="{FF2B5EF4-FFF2-40B4-BE49-F238E27FC236}">
                <a16:creationId xmlns:a16="http://schemas.microsoft.com/office/drawing/2014/main" id="{7A2DD3E4-61AE-52DA-9362-A8CEEA00F951}"/>
              </a:ext>
            </a:extLst>
          </p:cNvPr>
          <p:cNvSpPr txBox="1"/>
          <p:nvPr/>
        </p:nvSpPr>
        <p:spPr>
          <a:xfrm>
            <a:off x="8074471" y="5276700"/>
            <a:ext cx="4214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QD</a:t>
            </a:r>
            <a:endParaRPr lang="en-US" sz="135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1A824FCF-E197-04DB-211D-4F9BDD2C9EC0}"/>
              </a:ext>
            </a:extLst>
          </p:cNvPr>
          <p:cNvSpPr txBox="1"/>
          <p:nvPr/>
        </p:nvSpPr>
        <p:spPr>
          <a:xfrm>
            <a:off x="5916243" y="3996491"/>
            <a:ext cx="24188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Matching Section (MS):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86F859D3-CCA5-9E5D-CCF0-030F1C330570}"/>
              </a:ext>
            </a:extLst>
          </p:cNvPr>
          <p:cNvCxnSpPr>
            <a:cxnSpLocks/>
          </p:cNvCxnSpPr>
          <p:nvPr/>
        </p:nvCxnSpPr>
        <p:spPr>
          <a:xfrm flipV="1">
            <a:off x="8336416" y="2684178"/>
            <a:ext cx="423516" cy="40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4BF71108-3A0D-BB29-8415-4C9F08F093A3}"/>
              </a:ext>
            </a:extLst>
          </p:cNvPr>
          <p:cNvSpPr txBox="1"/>
          <p:nvPr/>
        </p:nvSpPr>
        <p:spPr>
          <a:xfrm>
            <a:off x="8058635" y="2704750"/>
            <a:ext cx="10291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/>
              <a:t>to MS </a:t>
            </a: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0004B081-6E9C-BD5C-6529-88B475A3CCFA}"/>
              </a:ext>
            </a:extLst>
          </p:cNvPr>
          <p:cNvCxnSpPr>
            <a:cxnSpLocks/>
          </p:cNvCxnSpPr>
          <p:nvPr/>
        </p:nvCxnSpPr>
        <p:spPr>
          <a:xfrm>
            <a:off x="6193126" y="5132315"/>
            <a:ext cx="81896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ounded Rectangle 172">
            <a:extLst>
              <a:ext uri="{FF2B5EF4-FFF2-40B4-BE49-F238E27FC236}">
                <a16:creationId xmlns:a16="http://schemas.microsoft.com/office/drawing/2014/main" id="{20FA9E47-1282-D2F0-2ACA-97FF9A481A1F}"/>
              </a:ext>
            </a:extLst>
          </p:cNvPr>
          <p:cNvSpPr/>
          <p:nvPr/>
        </p:nvSpPr>
        <p:spPr>
          <a:xfrm>
            <a:off x="765545" y="2364807"/>
            <a:ext cx="169722" cy="65216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174" name="Table 115">
            <a:extLst>
              <a:ext uri="{FF2B5EF4-FFF2-40B4-BE49-F238E27FC236}">
                <a16:creationId xmlns:a16="http://schemas.microsoft.com/office/drawing/2014/main" id="{E112E23F-8804-3871-32FC-0A557860CB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276332"/>
              </p:ext>
            </p:extLst>
          </p:nvPr>
        </p:nvGraphicFramePr>
        <p:xfrm>
          <a:off x="2327258" y="5270068"/>
          <a:ext cx="2485791" cy="66865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01716">
                  <a:extLst>
                    <a:ext uri="{9D8B030D-6E8A-4147-A177-3AD203B41FA5}">
                      <a16:colId xmlns:a16="http://schemas.microsoft.com/office/drawing/2014/main" val="2115390801"/>
                    </a:ext>
                  </a:extLst>
                </a:gridCol>
                <a:gridCol w="884075">
                  <a:extLst>
                    <a:ext uri="{9D8B030D-6E8A-4147-A177-3AD203B41FA5}">
                      <a16:colId xmlns:a16="http://schemas.microsoft.com/office/drawing/2014/main" val="580586117"/>
                    </a:ext>
                  </a:extLst>
                </a:gridCol>
              </a:tblGrid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RF Parameter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Value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04768557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f (accel. frequency)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 GHz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58576340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r>
                        <a:rPr lang="en-US" sz="1000"/>
                        <a:t>V (peak accel. voltage)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10 MV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1806016"/>
                  </a:ext>
                </a:extLst>
              </a:tr>
            </a:tbl>
          </a:graphicData>
        </a:graphic>
      </p:graphicFrame>
      <p:sp>
        <p:nvSpPr>
          <p:cNvPr id="175" name="TextBox 174">
            <a:extLst>
              <a:ext uri="{FF2B5EF4-FFF2-40B4-BE49-F238E27FC236}">
                <a16:creationId xmlns:a16="http://schemas.microsoft.com/office/drawing/2014/main" id="{AEB2F2E7-413E-15DE-AFE8-F14AA14F7997}"/>
              </a:ext>
            </a:extLst>
          </p:cNvPr>
          <p:cNvSpPr txBox="1"/>
          <p:nvPr/>
        </p:nvSpPr>
        <p:spPr>
          <a:xfrm>
            <a:off x="6383638" y="5177746"/>
            <a:ext cx="49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MS1</a:t>
            </a:r>
            <a:endParaRPr lang="en-US" sz="1350"/>
          </a:p>
        </p:txBody>
      </p: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E4133FAD-BA19-45CC-A09C-00DC50077108}"/>
              </a:ext>
            </a:extLst>
          </p:cNvPr>
          <p:cNvCxnSpPr>
            <a:cxnSpLocks/>
          </p:cNvCxnSpPr>
          <p:nvPr/>
        </p:nvCxnSpPr>
        <p:spPr>
          <a:xfrm>
            <a:off x="5295550" y="5111409"/>
            <a:ext cx="5403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8F35BE48-5526-1E6A-A56C-2643B0397344}"/>
              </a:ext>
            </a:extLst>
          </p:cNvPr>
          <p:cNvSpPr txBox="1"/>
          <p:nvPr/>
        </p:nvSpPr>
        <p:spPr>
          <a:xfrm>
            <a:off x="5305382" y="5143903"/>
            <a:ext cx="49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MS0</a:t>
            </a:r>
            <a:endParaRPr lang="en-US" sz="1350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138E89EC-9469-7AC5-26F3-3573E348CD63}"/>
              </a:ext>
            </a:extLst>
          </p:cNvPr>
          <p:cNvSpPr txBox="1"/>
          <p:nvPr/>
        </p:nvSpPr>
        <p:spPr>
          <a:xfrm>
            <a:off x="673471" y="2054918"/>
            <a:ext cx="774914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350"/>
              <a:t>RF</a:t>
            </a:r>
          </a:p>
        </p:txBody>
      </p:sp>
      <p:sp>
        <p:nvSpPr>
          <p:cNvPr id="182" name="Rounded Rectangle 181">
            <a:extLst>
              <a:ext uri="{FF2B5EF4-FFF2-40B4-BE49-F238E27FC236}">
                <a16:creationId xmlns:a16="http://schemas.microsoft.com/office/drawing/2014/main" id="{58851954-F4F3-EFCC-EF0B-4982FBDCA64C}"/>
              </a:ext>
            </a:extLst>
          </p:cNvPr>
          <p:cNvSpPr/>
          <p:nvPr/>
        </p:nvSpPr>
        <p:spPr>
          <a:xfrm>
            <a:off x="1034726" y="2364807"/>
            <a:ext cx="169722" cy="65216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3" name="Rounded Rectangle 182">
            <a:extLst>
              <a:ext uri="{FF2B5EF4-FFF2-40B4-BE49-F238E27FC236}">
                <a16:creationId xmlns:a16="http://schemas.microsoft.com/office/drawing/2014/main" id="{CCE7072F-5A5B-C51A-969A-B8FF2A5C5A04}"/>
              </a:ext>
            </a:extLst>
          </p:cNvPr>
          <p:cNvSpPr/>
          <p:nvPr/>
        </p:nvSpPr>
        <p:spPr>
          <a:xfrm>
            <a:off x="504299" y="2364807"/>
            <a:ext cx="169722" cy="65216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88E29A43-8985-8893-BEC7-D2BAE93D2757}"/>
              </a:ext>
            </a:extLst>
          </p:cNvPr>
          <p:cNvCxnSpPr>
            <a:cxnSpLocks/>
          </p:cNvCxnSpPr>
          <p:nvPr/>
        </p:nvCxnSpPr>
        <p:spPr>
          <a:xfrm flipV="1">
            <a:off x="1267358" y="2690889"/>
            <a:ext cx="423516" cy="40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TextBox 185">
            <a:extLst>
              <a:ext uri="{FF2B5EF4-FFF2-40B4-BE49-F238E27FC236}">
                <a16:creationId xmlns:a16="http://schemas.microsoft.com/office/drawing/2014/main" id="{D8BCA022-905F-5281-4080-3443896853B7}"/>
              </a:ext>
            </a:extLst>
          </p:cNvPr>
          <p:cNvSpPr txBox="1"/>
          <p:nvPr/>
        </p:nvSpPr>
        <p:spPr>
          <a:xfrm>
            <a:off x="5505760" y="4656340"/>
            <a:ext cx="521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K</a:t>
            </a:r>
            <a:r>
              <a:rPr lang="en-US" sz="1350" baseline="-25000"/>
              <a:t>MS-</a:t>
            </a:r>
            <a:endParaRPr lang="en-US" sz="1350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B5A8E522-E0F4-DEAE-5D3B-F25837E19368}"/>
              </a:ext>
            </a:extLst>
          </p:cNvPr>
          <p:cNvSpPr txBox="1"/>
          <p:nvPr/>
        </p:nvSpPr>
        <p:spPr>
          <a:xfrm>
            <a:off x="6606524" y="4647049"/>
            <a:ext cx="521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K</a:t>
            </a:r>
            <a:r>
              <a:rPr lang="en-US" sz="1350" baseline="-25000"/>
              <a:t>MS+</a:t>
            </a:r>
            <a:endParaRPr lang="en-US" sz="135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2BC24DC7-D9BB-EB10-1C58-5D8C3F7B9779}"/>
              </a:ext>
            </a:extLst>
          </p:cNvPr>
          <p:cNvSpPr txBox="1"/>
          <p:nvPr/>
        </p:nvSpPr>
        <p:spPr>
          <a:xfrm>
            <a:off x="7724881" y="4639744"/>
            <a:ext cx="521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K</a:t>
            </a:r>
            <a:r>
              <a:rPr lang="en-US" sz="1350" baseline="-25000"/>
              <a:t>MS-</a:t>
            </a:r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855696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iagram&#10;&#10;Description automatically generated with low confidence">
            <a:extLst>
              <a:ext uri="{FF2B5EF4-FFF2-40B4-BE49-F238E27FC236}">
                <a16:creationId xmlns:a16="http://schemas.microsoft.com/office/drawing/2014/main" id="{30AD177B-2EF5-C580-0896-4B2A09C793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532" r="861" b="-1"/>
          <a:stretch/>
        </p:blipFill>
        <p:spPr>
          <a:xfrm>
            <a:off x="82080" y="4204248"/>
            <a:ext cx="8668941" cy="1729979"/>
          </a:xfrm>
        </p:spPr>
      </p:pic>
      <p:pic>
        <p:nvPicPr>
          <p:cNvPr id="51" name="Picture 50" descr="Chart, line chart&#10;&#10;Description automatically generated">
            <a:extLst>
              <a:ext uri="{FF2B5EF4-FFF2-40B4-BE49-F238E27FC236}">
                <a16:creationId xmlns:a16="http://schemas.microsoft.com/office/drawing/2014/main" id="{86492E6A-B369-76FB-ABAB-EABC5C9033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129" r="1200"/>
          <a:stretch/>
        </p:blipFill>
        <p:spPr>
          <a:xfrm>
            <a:off x="283906" y="2066550"/>
            <a:ext cx="8635446" cy="19191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FE8736-57C8-7CAB-9357-DF4FA916DFCA}"/>
              </a:ext>
            </a:extLst>
          </p:cNvPr>
          <p:cNvSpPr txBox="1"/>
          <p:nvPr/>
        </p:nvSpPr>
        <p:spPr>
          <a:xfrm>
            <a:off x="6740014" y="5046447"/>
            <a:ext cx="2399324" cy="4154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050"/>
              <a:t>1.54 GeV positrons from</a:t>
            </a:r>
          </a:p>
          <a:p>
            <a:pPr algn="ctr"/>
            <a:r>
              <a:rPr lang="en-US" sz="1050"/>
              <a:t>damping ring</a:t>
            </a:r>
            <a:endParaRPr lang="en-US" sz="1050">
              <a:cs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A50522-75F5-7AF5-29F4-24638ADD6D7A}"/>
              </a:ext>
            </a:extLst>
          </p:cNvPr>
          <p:cNvSpPr/>
          <p:nvPr/>
        </p:nvSpPr>
        <p:spPr>
          <a:xfrm>
            <a:off x="1104533" y="4081575"/>
            <a:ext cx="2055983" cy="354648"/>
          </a:xfrm>
          <a:prstGeom prst="rect">
            <a:avLst/>
          </a:prstGeom>
          <a:noFill/>
          <a:ln w="38100">
            <a:solidFill>
              <a:srgbClr val="0233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9DE8539-92FA-6D8E-643D-EA1CA7ABDFBC}"/>
              </a:ext>
            </a:extLst>
          </p:cNvPr>
          <p:cNvCxnSpPr>
            <a:cxnSpLocks/>
          </p:cNvCxnSpPr>
          <p:nvPr/>
        </p:nvCxnSpPr>
        <p:spPr>
          <a:xfrm flipH="1">
            <a:off x="3159467" y="3692620"/>
            <a:ext cx="5753993" cy="731726"/>
          </a:xfrm>
          <a:prstGeom prst="line">
            <a:avLst/>
          </a:prstGeom>
          <a:ln w="38100">
            <a:solidFill>
              <a:srgbClr val="0233A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5FD1322-BFD7-9766-4A2D-D051FF3EF1CE}"/>
              </a:ext>
            </a:extLst>
          </p:cNvPr>
          <p:cNvCxnSpPr>
            <a:cxnSpLocks/>
          </p:cNvCxnSpPr>
          <p:nvPr/>
        </p:nvCxnSpPr>
        <p:spPr>
          <a:xfrm>
            <a:off x="776452" y="3627894"/>
            <a:ext cx="339863" cy="812030"/>
          </a:xfrm>
          <a:prstGeom prst="line">
            <a:avLst/>
          </a:prstGeom>
          <a:ln w="38100">
            <a:solidFill>
              <a:srgbClr val="0233A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2E028B4-4B5F-61E3-8D6B-7A53B1D15D9E}"/>
              </a:ext>
            </a:extLst>
          </p:cNvPr>
          <p:cNvSpPr txBox="1"/>
          <p:nvPr/>
        </p:nvSpPr>
        <p:spPr>
          <a:xfrm>
            <a:off x="1866403" y="3805938"/>
            <a:ext cx="934403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>
                <a:solidFill>
                  <a:srgbClr val="0233A0"/>
                </a:solidFill>
              </a:rPr>
              <a:t>zoom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A5EBB7F-FF61-EC2F-7EDB-CC219732BA7C}"/>
              </a:ext>
            </a:extLst>
          </p:cNvPr>
          <p:cNvSpPr/>
          <p:nvPr/>
        </p:nvSpPr>
        <p:spPr>
          <a:xfrm>
            <a:off x="4614242" y="1769940"/>
            <a:ext cx="937093" cy="6781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0CDAC7C-E389-877C-FFC9-1D219F2647B8}"/>
              </a:ext>
            </a:extLst>
          </p:cNvPr>
          <p:cNvSpPr/>
          <p:nvPr/>
        </p:nvSpPr>
        <p:spPr>
          <a:xfrm>
            <a:off x="6119593" y="1769940"/>
            <a:ext cx="937093" cy="6781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59B98EB-A787-A7AE-0CD9-DD1A1796E586}"/>
              </a:ext>
            </a:extLst>
          </p:cNvPr>
          <p:cNvSpPr/>
          <p:nvPr/>
        </p:nvSpPr>
        <p:spPr>
          <a:xfrm>
            <a:off x="7628619" y="1774640"/>
            <a:ext cx="937094" cy="6781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3AA5721-4F6A-2955-B3D4-9F53312DF2BE}"/>
              </a:ext>
            </a:extLst>
          </p:cNvPr>
          <p:cNvSpPr txBox="1"/>
          <p:nvPr/>
        </p:nvSpPr>
        <p:spPr>
          <a:xfrm>
            <a:off x="4747461" y="1751743"/>
            <a:ext cx="7597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CELL 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00D5DCF-78F6-C3B9-533B-A86AEED32F07}"/>
              </a:ext>
            </a:extLst>
          </p:cNvPr>
          <p:cNvSpPr txBox="1"/>
          <p:nvPr/>
        </p:nvSpPr>
        <p:spPr>
          <a:xfrm>
            <a:off x="6256655" y="1767290"/>
            <a:ext cx="75979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CELL 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EEA3504-A4F5-4163-4901-72F1C4B393E8}"/>
              </a:ext>
            </a:extLst>
          </p:cNvPr>
          <p:cNvSpPr txBox="1"/>
          <p:nvPr/>
        </p:nvSpPr>
        <p:spPr>
          <a:xfrm>
            <a:off x="7812064" y="1748190"/>
            <a:ext cx="7464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CELL 3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24B5017-5434-7A13-8C46-A137F9C5BEFC}"/>
              </a:ext>
            </a:extLst>
          </p:cNvPr>
          <p:cNvSpPr/>
          <p:nvPr/>
        </p:nvSpPr>
        <p:spPr>
          <a:xfrm>
            <a:off x="3678656" y="1766738"/>
            <a:ext cx="379847" cy="6781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8496ECC-938E-60D8-0AFA-024750018703}"/>
              </a:ext>
            </a:extLst>
          </p:cNvPr>
          <p:cNvSpPr txBox="1"/>
          <p:nvPr/>
        </p:nvSpPr>
        <p:spPr>
          <a:xfrm>
            <a:off x="3685955" y="1785918"/>
            <a:ext cx="6519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RF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CC7960-75D4-76FA-DE7C-03DD381FB538}"/>
              </a:ext>
            </a:extLst>
          </p:cNvPr>
          <p:cNvSpPr txBox="1"/>
          <p:nvPr/>
        </p:nvSpPr>
        <p:spPr>
          <a:xfrm>
            <a:off x="1307948" y="2561975"/>
            <a:ext cx="6519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ARC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0CD9563-B4ED-1BAF-7AC4-71A68DAAF7E3}"/>
              </a:ext>
            </a:extLst>
          </p:cNvPr>
          <p:cNvSpPr txBox="1"/>
          <p:nvPr/>
        </p:nvSpPr>
        <p:spPr>
          <a:xfrm>
            <a:off x="2477861" y="2281214"/>
            <a:ext cx="6519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err="1"/>
              <a:t>MS</a:t>
            </a:r>
            <a:r>
              <a:rPr lang="en-US" sz="1350" baseline="-25000" err="1"/>
              <a:t>arc</a:t>
            </a:r>
            <a:endParaRPr lang="en-US" sz="135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E7E24AD-D942-2AA2-B8C9-A12307219456}"/>
              </a:ext>
            </a:extLst>
          </p:cNvPr>
          <p:cNvSpPr txBox="1"/>
          <p:nvPr/>
        </p:nvSpPr>
        <p:spPr>
          <a:xfrm>
            <a:off x="3036700" y="2285284"/>
            <a:ext cx="6519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FODO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7D330C3-6A6B-B76B-FCB3-553112AF2CE1}"/>
              </a:ext>
            </a:extLst>
          </p:cNvPr>
          <p:cNvSpPr txBox="1"/>
          <p:nvPr/>
        </p:nvSpPr>
        <p:spPr>
          <a:xfrm>
            <a:off x="4154912" y="2284976"/>
            <a:ext cx="6519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MS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1B0D2C9-1E36-ADED-571A-C1115D44DA7E}"/>
              </a:ext>
            </a:extLst>
          </p:cNvPr>
          <p:cNvSpPr txBox="1"/>
          <p:nvPr/>
        </p:nvSpPr>
        <p:spPr>
          <a:xfrm>
            <a:off x="5653349" y="2313352"/>
            <a:ext cx="6519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MS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B1FA686-81B3-E2DF-2272-7FBCE9051009}"/>
              </a:ext>
            </a:extLst>
          </p:cNvPr>
          <p:cNvSpPr txBox="1"/>
          <p:nvPr/>
        </p:nvSpPr>
        <p:spPr>
          <a:xfrm>
            <a:off x="7179176" y="2313352"/>
            <a:ext cx="6519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MS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CFF7916-9F44-C363-A584-102035972E94}"/>
              </a:ext>
            </a:extLst>
          </p:cNvPr>
          <p:cNvSpPr txBox="1"/>
          <p:nvPr/>
        </p:nvSpPr>
        <p:spPr>
          <a:xfrm>
            <a:off x="1214471" y="5039458"/>
            <a:ext cx="6519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ARC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0A7E8FE-DA2D-D72E-0E2A-56268C65719F}"/>
              </a:ext>
            </a:extLst>
          </p:cNvPr>
          <p:cNvSpPr txBox="1"/>
          <p:nvPr/>
        </p:nvSpPr>
        <p:spPr>
          <a:xfrm>
            <a:off x="3867037" y="5187697"/>
            <a:ext cx="277096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POSITRON TRANSFER LINE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FDB2ED9-8748-C232-A6E4-4D52E96289AC}"/>
              </a:ext>
            </a:extLst>
          </p:cNvPr>
          <p:cNvCxnSpPr>
            <a:cxnSpLocks/>
          </p:cNvCxnSpPr>
          <p:nvPr/>
        </p:nvCxnSpPr>
        <p:spPr>
          <a:xfrm flipH="1">
            <a:off x="2349824" y="5363819"/>
            <a:ext cx="46720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4183DCD-5A0C-4021-8C9A-FF4478C75677}"/>
              </a:ext>
            </a:extLst>
          </p:cNvPr>
          <p:cNvCxnSpPr>
            <a:cxnSpLocks/>
          </p:cNvCxnSpPr>
          <p:nvPr/>
        </p:nvCxnSpPr>
        <p:spPr>
          <a:xfrm flipV="1">
            <a:off x="995945" y="4782150"/>
            <a:ext cx="0" cy="2284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6A68B42-07D8-B191-031A-8853461F577F}"/>
              </a:ext>
            </a:extLst>
          </p:cNvPr>
          <p:cNvCxnSpPr>
            <a:cxnSpLocks/>
          </p:cNvCxnSpPr>
          <p:nvPr/>
        </p:nvCxnSpPr>
        <p:spPr>
          <a:xfrm flipV="1">
            <a:off x="1056461" y="2240724"/>
            <a:ext cx="388603" cy="21112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820F03C-4FE8-BCBF-3D9A-DC73733518BD}"/>
              </a:ext>
            </a:extLst>
          </p:cNvPr>
          <p:cNvCxnSpPr>
            <a:cxnSpLocks/>
          </p:cNvCxnSpPr>
          <p:nvPr/>
        </p:nvCxnSpPr>
        <p:spPr>
          <a:xfrm flipV="1">
            <a:off x="2909391" y="2024889"/>
            <a:ext cx="423516" cy="40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866F03AE-D62B-7684-FF49-2B3458592792}"/>
              </a:ext>
            </a:extLst>
          </p:cNvPr>
          <p:cNvCxnSpPr>
            <a:cxnSpLocks/>
          </p:cNvCxnSpPr>
          <p:nvPr/>
        </p:nvCxnSpPr>
        <p:spPr>
          <a:xfrm flipH="1" flipV="1">
            <a:off x="7716119" y="5009528"/>
            <a:ext cx="466934" cy="183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ED73CBD1-AEF1-D842-ADFE-D20A965A81B9}"/>
              </a:ext>
            </a:extLst>
          </p:cNvPr>
          <p:cNvSpPr txBox="1"/>
          <p:nvPr/>
        </p:nvSpPr>
        <p:spPr>
          <a:xfrm>
            <a:off x="362487" y="903279"/>
            <a:ext cx="5352582" cy="1315745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r>
              <a:rPr lang="en-GB" sz="2700" b="1">
                <a:latin typeface="Calibri Light"/>
                <a:cs typeface="Arial"/>
              </a:rPr>
              <a:t>C-Bend Achromat: Global Layout </a:t>
            </a:r>
            <a:endParaRPr lang="en-GB" sz="2700" b="1">
              <a:latin typeface="Calibri Light"/>
              <a:cs typeface="Arial" panose="020B0604020202020204" pitchFamily="34" charset="0"/>
            </a:endParaRPr>
          </a:p>
          <a:p>
            <a:br>
              <a:rPr lang="en-GB" sz="2700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700" b="1">
              <a:latin typeface="Calibri Ligh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644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24B9F-79C0-A207-7AC7-E9985F3EB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JAI Design Project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9A88F-58D7-3CC4-1F06-340BA6135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The </a:t>
            </a:r>
            <a:r>
              <a:rPr lang="en-GB" b="1"/>
              <a:t>John Adams Institute</a:t>
            </a:r>
            <a:r>
              <a:rPr lang="en-GB"/>
              <a:t> is a UK research centre for </a:t>
            </a:r>
            <a:r>
              <a:rPr lang="en-GB" b="1"/>
              <a:t>novel accelerator technology</a:t>
            </a:r>
            <a:endParaRPr lang="en-GB"/>
          </a:p>
          <a:p>
            <a:r>
              <a:rPr lang="en-GB"/>
              <a:t>Many different accelerators across the UK and Europe used in many different scientific fields</a:t>
            </a:r>
          </a:p>
          <a:p>
            <a:r>
              <a:rPr lang="en-GB"/>
              <a:t>Collaboration between </a:t>
            </a:r>
            <a:r>
              <a:rPr lang="en-GB" b="1"/>
              <a:t>Royal Holloway University of London, Imperial College London and University of Oxford</a:t>
            </a:r>
            <a:endParaRPr lang="en-GB" b="1">
              <a:ea typeface="Calibri"/>
              <a:cs typeface="Calibri"/>
            </a:endParaRPr>
          </a:p>
        </p:txBody>
      </p:sp>
      <p:pic>
        <p:nvPicPr>
          <p:cNvPr id="1026" name="Picture 2" descr="Royal Holloway, University of London">
            <a:extLst>
              <a:ext uri="{FF2B5EF4-FFF2-40B4-BE49-F238E27FC236}">
                <a16:creationId xmlns:a16="http://schemas.microsoft.com/office/drawing/2014/main" id="{59B11C93-73B8-2383-6F7C-2D45E1E98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44" y="4523105"/>
            <a:ext cx="2018297" cy="100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perial College London – EDEN2020">
            <a:extLst>
              <a:ext uri="{FF2B5EF4-FFF2-40B4-BE49-F238E27FC236}">
                <a16:creationId xmlns:a16="http://schemas.microsoft.com/office/drawing/2014/main" id="{C416CBE7-673F-3C4B-024F-7B9310523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585" y="4523105"/>
            <a:ext cx="2621507" cy="100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ome | Department of Materials">
            <a:extLst>
              <a:ext uri="{FF2B5EF4-FFF2-40B4-BE49-F238E27FC236}">
                <a16:creationId xmlns:a16="http://schemas.microsoft.com/office/drawing/2014/main" id="{CD592177-55EC-66C8-FD36-8D5AB25C0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236" y="4487153"/>
            <a:ext cx="3243620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5252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Chart, histogram&#10;&#10;Description automatically generated">
            <a:extLst>
              <a:ext uri="{FF2B5EF4-FFF2-40B4-BE49-F238E27FC236}">
                <a16:creationId xmlns:a16="http://schemas.microsoft.com/office/drawing/2014/main" id="{29BC6D3B-3888-4512-9C7A-7DCF3D6A2F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8614" y="1633407"/>
            <a:ext cx="7821475" cy="4631411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78BDA9C-AFE8-54D5-66B8-E442722D5628}"/>
              </a:ext>
            </a:extLst>
          </p:cNvPr>
          <p:cNvSpPr txBox="1"/>
          <p:nvPr/>
        </p:nvSpPr>
        <p:spPr>
          <a:xfrm>
            <a:off x="275642" y="2104997"/>
            <a:ext cx="1286933" cy="5309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Arial"/>
                <a:cs typeface="Arial"/>
              </a:rPr>
              <a:t>Element sequence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B11525-94FC-02A4-EF7D-2CDFC13E604F}"/>
              </a:ext>
            </a:extLst>
          </p:cNvPr>
          <p:cNvSpPr txBox="1"/>
          <p:nvPr/>
        </p:nvSpPr>
        <p:spPr>
          <a:xfrm>
            <a:off x="275641" y="3293616"/>
            <a:ext cx="1286933" cy="3000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500">
                <a:solidFill>
                  <a:srgbClr val="000000"/>
                </a:solidFill>
                <a:latin typeface="Arial"/>
                <a:cs typeface="Arial"/>
              </a:rPr>
              <a:t>Dispersion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3C311B-C265-5D25-5682-A83FD7A4E8D5}"/>
              </a:ext>
            </a:extLst>
          </p:cNvPr>
          <p:cNvSpPr/>
          <p:nvPr/>
        </p:nvSpPr>
        <p:spPr>
          <a:xfrm>
            <a:off x="4041756" y="1802173"/>
            <a:ext cx="298091" cy="840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2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B394D0-A5B2-2695-1C6E-F1E85A17A9E0}"/>
              </a:ext>
            </a:extLst>
          </p:cNvPr>
          <p:cNvSpPr txBox="1"/>
          <p:nvPr/>
        </p:nvSpPr>
        <p:spPr>
          <a:xfrm>
            <a:off x="4024977" y="1533666"/>
            <a:ext cx="651933" cy="2539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RF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9BF1D0-2DEE-38A6-2F44-8942B3E8DB19}"/>
              </a:ext>
            </a:extLst>
          </p:cNvPr>
          <p:cNvSpPr/>
          <p:nvPr/>
        </p:nvSpPr>
        <p:spPr>
          <a:xfrm>
            <a:off x="4763978" y="1819846"/>
            <a:ext cx="587663" cy="10199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2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AC6D7D-AE6E-78A5-FF66-26BB37ED8CC7}"/>
              </a:ext>
            </a:extLst>
          </p:cNvPr>
          <p:cNvSpPr/>
          <p:nvPr/>
        </p:nvSpPr>
        <p:spPr>
          <a:xfrm>
            <a:off x="5853995" y="1820221"/>
            <a:ext cx="587663" cy="10199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2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312A1E-87C6-B5D5-CED9-6FDFBC301263}"/>
              </a:ext>
            </a:extLst>
          </p:cNvPr>
          <p:cNvSpPr/>
          <p:nvPr/>
        </p:nvSpPr>
        <p:spPr>
          <a:xfrm>
            <a:off x="6940956" y="1808420"/>
            <a:ext cx="587663" cy="10199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12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93BC20-60E4-D6B0-AC63-AE168BCA22A6}"/>
              </a:ext>
            </a:extLst>
          </p:cNvPr>
          <p:cNvSpPr txBox="1"/>
          <p:nvPr/>
        </p:nvSpPr>
        <p:spPr>
          <a:xfrm>
            <a:off x="4748624" y="1535275"/>
            <a:ext cx="790978" cy="2539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CELL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B09DC1D-42AE-4020-7C29-82F48FE42E4C}"/>
              </a:ext>
            </a:extLst>
          </p:cNvPr>
          <p:cNvSpPr txBox="1"/>
          <p:nvPr/>
        </p:nvSpPr>
        <p:spPr>
          <a:xfrm>
            <a:off x="6909632" y="1546914"/>
            <a:ext cx="712012" cy="2539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CELL 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9FD04-8EEE-8019-3B4D-540E2B450173}"/>
              </a:ext>
            </a:extLst>
          </p:cNvPr>
          <p:cNvSpPr txBox="1"/>
          <p:nvPr/>
        </p:nvSpPr>
        <p:spPr>
          <a:xfrm>
            <a:off x="5792155" y="1534648"/>
            <a:ext cx="712015" cy="2539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CELL 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E0A128-3CDD-FE95-55CC-EC07079576ED}"/>
              </a:ext>
            </a:extLst>
          </p:cNvPr>
          <p:cNvSpPr txBox="1"/>
          <p:nvPr/>
        </p:nvSpPr>
        <p:spPr>
          <a:xfrm>
            <a:off x="275641" y="4651314"/>
            <a:ext cx="1286933" cy="3000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l-GR" sz="1500">
                <a:solidFill>
                  <a:srgbClr val="000000"/>
                </a:solidFill>
                <a:latin typeface="Arial"/>
                <a:cs typeface="Arial"/>
              </a:rPr>
              <a:t>β</a:t>
            </a:r>
            <a:r>
              <a:rPr lang="en-US" sz="1500">
                <a:solidFill>
                  <a:srgbClr val="000000"/>
                </a:solidFill>
                <a:latin typeface="Arial"/>
                <a:cs typeface="Arial"/>
              </a:rPr>
              <a:t>-function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8155419-98F7-9812-9AE9-F19B61276AC2}"/>
              </a:ext>
            </a:extLst>
          </p:cNvPr>
          <p:cNvCxnSpPr/>
          <p:nvPr/>
        </p:nvCxnSpPr>
        <p:spPr>
          <a:xfrm>
            <a:off x="4014216" y="2633249"/>
            <a:ext cx="0" cy="322851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959F278-7443-2611-BD1C-17E3005FD82C}"/>
              </a:ext>
            </a:extLst>
          </p:cNvPr>
          <p:cNvCxnSpPr>
            <a:cxnSpLocks/>
          </p:cNvCxnSpPr>
          <p:nvPr/>
        </p:nvCxnSpPr>
        <p:spPr>
          <a:xfrm>
            <a:off x="4350944" y="2616307"/>
            <a:ext cx="0" cy="3245454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6D03C7C-826D-9031-B051-505EFC8D79AC}"/>
              </a:ext>
            </a:extLst>
          </p:cNvPr>
          <p:cNvCxnSpPr>
            <a:cxnSpLocks/>
          </p:cNvCxnSpPr>
          <p:nvPr/>
        </p:nvCxnSpPr>
        <p:spPr>
          <a:xfrm>
            <a:off x="4775074" y="2725800"/>
            <a:ext cx="0" cy="3043194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822B232-7C79-FCDF-D8E6-91FB682B7D03}"/>
              </a:ext>
            </a:extLst>
          </p:cNvPr>
          <p:cNvCxnSpPr>
            <a:cxnSpLocks/>
          </p:cNvCxnSpPr>
          <p:nvPr/>
        </p:nvCxnSpPr>
        <p:spPr>
          <a:xfrm>
            <a:off x="5351641" y="2725800"/>
            <a:ext cx="0" cy="3043194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7A7FDA8-A7D0-556F-E0E7-39D510B7E104}"/>
              </a:ext>
            </a:extLst>
          </p:cNvPr>
          <p:cNvCxnSpPr>
            <a:cxnSpLocks/>
          </p:cNvCxnSpPr>
          <p:nvPr/>
        </p:nvCxnSpPr>
        <p:spPr>
          <a:xfrm>
            <a:off x="5853994" y="2703606"/>
            <a:ext cx="0" cy="3043194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59E6F38-88FC-AF42-2CD4-8BA9B7A56407}"/>
              </a:ext>
            </a:extLst>
          </p:cNvPr>
          <p:cNvCxnSpPr>
            <a:cxnSpLocks/>
          </p:cNvCxnSpPr>
          <p:nvPr/>
        </p:nvCxnSpPr>
        <p:spPr>
          <a:xfrm>
            <a:off x="6452754" y="2703606"/>
            <a:ext cx="0" cy="3043194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0B036A7-5C51-7C21-9250-1FC616CA666D}"/>
              </a:ext>
            </a:extLst>
          </p:cNvPr>
          <p:cNvCxnSpPr>
            <a:cxnSpLocks/>
          </p:cNvCxnSpPr>
          <p:nvPr/>
        </p:nvCxnSpPr>
        <p:spPr>
          <a:xfrm>
            <a:off x="6940955" y="2781286"/>
            <a:ext cx="0" cy="3043194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D12336F-4EDE-2EA2-EA21-D478297B971E}"/>
              </a:ext>
            </a:extLst>
          </p:cNvPr>
          <p:cNvCxnSpPr>
            <a:cxnSpLocks/>
          </p:cNvCxnSpPr>
          <p:nvPr/>
        </p:nvCxnSpPr>
        <p:spPr>
          <a:xfrm>
            <a:off x="7528618" y="2692509"/>
            <a:ext cx="0" cy="3043194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B759523-D0D8-5F25-9BC2-87C07FACC24F}"/>
              </a:ext>
            </a:extLst>
          </p:cNvPr>
          <p:cNvCxnSpPr>
            <a:cxnSpLocks/>
          </p:cNvCxnSpPr>
          <p:nvPr/>
        </p:nvCxnSpPr>
        <p:spPr>
          <a:xfrm flipH="1">
            <a:off x="3194174" y="1468756"/>
            <a:ext cx="4172" cy="4397997"/>
          </a:xfrm>
          <a:prstGeom prst="line">
            <a:avLst/>
          </a:prstGeom>
          <a:ln w="381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5F36BF7-9392-3814-CDF1-7204F0055042}"/>
              </a:ext>
            </a:extLst>
          </p:cNvPr>
          <p:cNvCxnSpPr/>
          <p:nvPr/>
        </p:nvCxnSpPr>
        <p:spPr>
          <a:xfrm>
            <a:off x="3229051" y="1469012"/>
            <a:ext cx="464426" cy="0"/>
          </a:xfrm>
          <a:prstGeom prst="straightConnector1">
            <a:avLst/>
          </a:prstGeom>
          <a:ln w="38100" cap="rnd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AFF3FCF-391C-D714-7FDD-F8473F3471A5}"/>
              </a:ext>
            </a:extLst>
          </p:cNvPr>
          <p:cNvSpPr txBox="1"/>
          <p:nvPr/>
        </p:nvSpPr>
        <p:spPr>
          <a:xfrm>
            <a:off x="1661938" y="1136178"/>
            <a:ext cx="1502864" cy="25391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TRANSFER LINE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F252A28-75BD-F949-9E1B-E1FDCD0A359E}"/>
              </a:ext>
            </a:extLst>
          </p:cNvPr>
          <p:cNvSpPr txBox="1"/>
          <p:nvPr/>
        </p:nvSpPr>
        <p:spPr>
          <a:xfrm>
            <a:off x="5415623" y="2860474"/>
            <a:ext cx="651933" cy="2539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MS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3C51391-E5FA-3423-8C72-919CF1B5253C}"/>
              </a:ext>
            </a:extLst>
          </p:cNvPr>
          <p:cNvSpPr txBox="1"/>
          <p:nvPr/>
        </p:nvSpPr>
        <p:spPr>
          <a:xfrm>
            <a:off x="6502965" y="2861998"/>
            <a:ext cx="651933" cy="2539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MS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E84C93C-810E-D09C-9EC2-546E275CD724}"/>
              </a:ext>
            </a:extLst>
          </p:cNvPr>
          <p:cNvSpPr txBox="1"/>
          <p:nvPr/>
        </p:nvSpPr>
        <p:spPr>
          <a:xfrm>
            <a:off x="4378143" y="2860474"/>
            <a:ext cx="651933" cy="2539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MS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7B8FABC-25CC-41BB-6C6F-2B9E669B7A47}"/>
              </a:ext>
            </a:extLst>
          </p:cNvPr>
          <p:cNvSpPr txBox="1"/>
          <p:nvPr/>
        </p:nvSpPr>
        <p:spPr>
          <a:xfrm>
            <a:off x="3367890" y="2858577"/>
            <a:ext cx="651933" cy="2539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FODO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FEEEF4A-B552-8EA9-5419-95990B379144}"/>
              </a:ext>
            </a:extLst>
          </p:cNvPr>
          <p:cNvSpPr txBox="1"/>
          <p:nvPr/>
        </p:nvSpPr>
        <p:spPr>
          <a:xfrm>
            <a:off x="4597058" y="6073852"/>
            <a:ext cx="2490163" cy="196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825">
                <a:solidFill>
                  <a:srgbClr val="000000"/>
                </a:solidFill>
                <a:latin typeface="Arial"/>
                <a:cs typeface="Arial"/>
              </a:rPr>
              <a:t>Distance along the transfer line [m]</a:t>
            </a:r>
          </a:p>
        </p:txBody>
      </p:sp>
      <p:sp>
        <p:nvSpPr>
          <p:cNvPr id="2" name="TextBox 40">
            <a:extLst>
              <a:ext uri="{FF2B5EF4-FFF2-40B4-BE49-F238E27FC236}">
                <a16:creationId xmlns:a16="http://schemas.microsoft.com/office/drawing/2014/main" id="{142E32DC-FABA-9A11-D030-2318052EC3EC}"/>
              </a:ext>
            </a:extLst>
          </p:cNvPr>
          <p:cNvSpPr txBox="1"/>
          <p:nvPr/>
        </p:nvSpPr>
        <p:spPr>
          <a:xfrm>
            <a:off x="3287661" y="1136178"/>
            <a:ext cx="2129849" cy="253916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Arial"/>
                <a:cs typeface="Arial"/>
              </a:rPr>
              <a:t>BUNCH COMPRESSOR</a:t>
            </a:r>
          </a:p>
        </p:txBody>
      </p:sp>
      <p:sp>
        <p:nvSpPr>
          <p:cNvPr id="4" name="TextBox 70">
            <a:extLst>
              <a:ext uri="{FF2B5EF4-FFF2-40B4-BE49-F238E27FC236}">
                <a16:creationId xmlns:a16="http://schemas.microsoft.com/office/drawing/2014/main" id="{F2C938F1-2550-6304-8E3F-0B247BB05F44}"/>
              </a:ext>
            </a:extLst>
          </p:cNvPr>
          <p:cNvSpPr txBox="1"/>
          <p:nvPr/>
        </p:nvSpPr>
        <p:spPr>
          <a:xfrm>
            <a:off x="276915" y="603776"/>
            <a:ext cx="5352582" cy="1315745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r>
              <a:rPr lang="en-GB" sz="2700" b="1">
                <a:latin typeface="Calibri Light"/>
                <a:cs typeface="Arial"/>
              </a:rPr>
              <a:t>C-Bend Achromat: Lattice Design </a:t>
            </a:r>
            <a:endParaRPr lang="en-GB" sz="2700" b="1">
              <a:latin typeface="Calibri Light"/>
              <a:cs typeface="Arial" panose="020B0604020202020204" pitchFamily="34" charset="0"/>
            </a:endParaRPr>
          </a:p>
          <a:p>
            <a:br>
              <a:rPr lang="en-GB" sz="2700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700" b="1">
              <a:latin typeface="Calibri Ligh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379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E4485028-7D65-8B3D-4C9A-07CAE7517684}"/>
              </a:ext>
            </a:extLst>
          </p:cNvPr>
          <p:cNvSpPr/>
          <p:nvPr/>
        </p:nvSpPr>
        <p:spPr>
          <a:xfrm>
            <a:off x="6288030" y="2522446"/>
            <a:ext cx="2025463" cy="14707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4AE33EF6-F2B4-793D-E04B-D87DAAFF2022}"/>
              </a:ext>
            </a:extLst>
          </p:cNvPr>
          <p:cNvSpPr txBox="1"/>
          <p:nvPr/>
        </p:nvSpPr>
        <p:spPr>
          <a:xfrm>
            <a:off x="547019" y="770670"/>
            <a:ext cx="2664871" cy="484748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r>
              <a:rPr lang="en-GB" sz="2700" b="1">
                <a:latin typeface="Calibri Light"/>
                <a:cs typeface="Arial"/>
              </a:rPr>
              <a:t>FDDF Dog-Leg</a:t>
            </a:r>
            <a:endParaRPr lang="en-GB" sz="2700" b="1">
              <a:latin typeface="Calibri Light"/>
              <a:cs typeface="Arial" panose="020B0604020202020204" pitchFamily="34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1E1C37C-F88E-904D-341C-601B862279FE}"/>
              </a:ext>
            </a:extLst>
          </p:cNvPr>
          <p:cNvSpPr/>
          <p:nvPr/>
        </p:nvSpPr>
        <p:spPr>
          <a:xfrm rot="20700000">
            <a:off x="4581472" y="1883599"/>
            <a:ext cx="122567" cy="574766"/>
          </a:xfrm>
          <a:prstGeom prst="ellipse">
            <a:avLst/>
          </a:prstGeom>
          <a:solidFill>
            <a:srgbClr val="C9000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F07DC50-DED9-0EAB-7E06-DE1D4215CCEE}"/>
              </a:ext>
            </a:extLst>
          </p:cNvPr>
          <p:cNvSpPr/>
          <p:nvPr/>
        </p:nvSpPr>
        <p:spPr>
          <a:xfrm>
            <a:off x="5291410" y="1624956"/>
            <a:ext cx="904196" cy="51435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F4BC554-61D5-5623-0489-BF21197BDF43}"/>
              </a:ext>
            </a:extLst>
          </p:cNvPr>
          <p:cNvSpPr/>
          <p:nvPr/>
        </p:nvSpPr>
        <p:spPr>
          <a:xfrm>
            <a:off x="2076638" y="2524771"/>
            <a:ext cx="904196" cy="51435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AF4F79-D121-58A8-7EE8-74DA19583BCF}"/>
              </a:ext>
            </a:extLst>
          </p:cNvPr>
          <p:cNvSpPr/>
          <p:nvPr/>
        </p:nvSpPr>
        <p:spPr>
          <a:xfrm rot="20700000">
            <a:off x="4979483" y="1758394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C63DDEFC-59D5-F9A8-F950-4326D1102859}"/>
              </a:ext>
            </a:extLst>
          </p:cNvPr>
          <p:cNvSpPr/>
          <p:nvPr/>
        </p:nvSpPr>
        <p:spPr>
          <a:xfrm rot="20700000" flipH="1">
            <a:off x="4888113" y="1783607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F36766C-28B1-CE08-38AC-CA0DED4763F1}"/>
              </a:ext>
            </a:extLst>
          </p:cNvPr>
          <p:cNvCxnSpPr>
            <a:cxnSpLocks/>
          </p:cNvCxnSpPr>
          <p:nvPr/>
        </p:nvCxnSpPr>
        <p:spPr>
          <a:xfrm flipV="1">
            <a:off x="2975804" y="1975706"/>
            <a:ext cx="2339208" cy="71487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reeform 42">
            <a:extLst>
              <a:ext uri="{FF2B5EF4-FFF2-40B4-BE49-F238E27FC236}">
                <a16:creationId xmlns:a16="http://schemas.microsoft.com/office/drawing/2014/main" id="{A772A0C5-A5D3-3079-8683-C2781916CFA4}"/>
              </a:ext>
            </a:extLst>
          </p:cNvPr>
          <p:cNvSpPr/>
          <p:nvPr/>
        </p:nvSpPr>
        <p:spPr>
          <a:xfrm>
            <a:off x="2080762" y="2694953"/>
            <a:ext cx="901373" cy="95811"/>
          </a:xfrm>
          <a:custGeom>
            <a:avLst/>
            <a:gdLst>
              <a:gd name="connsiteX0" fmla="*/ 0 w 1190625"/>
              <a:gd name="connsiteY0" fmla="*/ 228600 h 228600"/>
              <a:gd name="connsiteX1" fmla="*/ 1190625 w 1190625"/>
              <a:gd name="connsiteY1" fmla="*/ 0 h 228600"/>
              <a:gd name="connsiteX0" fmla="*/ 0 w 1190625"/>
              <a:gd name="connsiteY0" fmla="*/ 228600 h 228600"/>
              <a:gd name="connsiteX1" fmla="*/ 1190625 w 1190625"/>
              <a:gd name="connsiteY1" fmla="*/ 0 h 228600"/>
              <a:gd name="connsiteX0" fmla="*/ 0 w 1190625"/>
              <a:gd name="connsiteY0" fmla="*/ 228600 h 228600"/>
              <a:gd name="connsiteX1" fmla="*/ 1190625 w 1190625"/>
              <a:gd name="connsiteY1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0625" h="228600">
                <a:moveTo>
                  <a:pt x="0" y="228600"/>
                </a:moveTo>
                <a:cubicBezTo>
                  <a:pt x="589756" y="218281"/>
                  <a:pt x="684213" y="255587"/>
                  <a:pt x="119062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B346D8D6-EBA4-2F49-401B-9F423689B1D2}"/>
              </a:ext>
            </a:extLst>
          </p:cNvPr>
          <p:cNvSpPr/>
          <p:nvPr/>
        </p:nvSpPr>
        <p:spPr>
          <a:xfrm>
            <a:off x="5298960" y="1869514"/>
            <a:ext cx="899428" cy="115988"/>
          </a:xfrm>
          <a:custGeom>
            <a:avLst/>
            <a:gdLst>
              <a:gd name="connsiteX0" fmla="*/ 1209675 w 1209675"/>
              <a:gd name="connsiteY0" fmla="*/ 0 h 266051"/>
              <a:gd name="connsiteX1" fmla="*/ 0 w 1209675"/>
              <a:gd name="connsiteY1" fmla="*/ 257175 h 266051"/>
              <a:gd name="connsiteX0" fmla="*/ 1209675 w 1209675"/>
              <a:gd name="connsiteY0" fmla="*/ 0 h 257175"/>
              <a:gd name="connsiteX1" fmla="*/ 0 w 1209675"/>
              <a:gd name="connsiteY1" fmla="*/ 257175 h 257175"/>
              <a:gd name="connsiteX0" fmla="*/ 1209675 w 1209675"/>
              <a:gd name="connsiteY0" fmla="*/ 0 h 257175"/>
              <a:gd name="connsiteX1" fmla="*/ 0 w 1209675"/>
              <a:gd name="connsiteY1" fmla="*/ 257175 h 25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9675" h="257175">
                <a:moveTo>
                  <a:pt x="1209675" y="0"/>
                </a:moveTo>
                <a:cubicBezTo>
                  <a:pt x="694531" y="14447"/>
                  <a:pt x="369887" y="48602"/>
                  <a:pt x="0" y="25717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FE667C9-929B-3851-5482-6700CDCEC204}"/>
              </a:ext>
            </a:extLst>
          </p:cNvPr>
          <p:cNvCxnSpPr>
            <a:cxnSpLocks/>
          </p:cNvCxnSpPr>
          <p:nvPr/>
        </p:nvCxnSpPr>
        <p:spPr>
          <a:xfrm>
            <a:off x="2027512" y="3356271"/>
            <a:ext cx="94339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FA75028-1B21-B930-8A9B-907DDD48A3FF}"/>
              </a:ext>
            </a:extLst>
          </p:cNvPr>
          <p:cNvCxnSpPr>
            <a:cxnSpLocks/>
          </p:cNvCxnSpPr>
          <p:nvPr/>
        </p:nvCxnSpPr>
        <p:spPr>
          <a:xfrm flipV="1">
            <a:off x="3376456" y="2362268"/>
            <a:ext cx="0" cy="997610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EF529F7-7E80-5D28-4809-68E6F3D27BBC}"/>
              </a:ext>
            </a:extLst>
          </p:cNvPr>
          <p:cNvCxnSpPr>
            <a:cxnSpLocks/>
          </p:cNvCxnSpPr>
          <p:nvPr/>
        </p:nvCxnSpPr>
        <p:spPr>
          <a:xfrm flipV="1">
            <a:off x="4629793" y="2198404"/>
            <a:ext cx="12283" cy="1161475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2D95721-F7C0-2557-C9CC-51DC569F6DE1}"/>
              </a:ext>
            </a:extLst>
          </p:cNvPr>
          <p:cNvCxnSpPr>
            <a:cxnSpLocks/>
          </p:cNvCxnSpPr>
          <p:nvPr/>
        </p:nvCxnSpPr>
        <p:spPr>
          <a:xfrm flipV="1">
            <a:off x="3731963" y="2452011"/>
            <a:ext cx="8405" cy="907866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B5F361E-8AE1-2EEA-4902-7F99A30F505A}"/>
              </a:ext>
            </a:extLst>
          </p:cNvPr>
          <p:cNvSpPr txBox="1"/>
          <p:nvPr/>
        </p:nvSpPr>
        <p:spPr>
          <a:xfrm>
            <a:off x="2336232" y="3105265"/>
            <a:ext cx="5214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BM</a:t>
            </a:r>
            <a:endParaRPr lang="en-US" sz="135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B97AEC9-D738-3787-4FAF-014FD08E15E8}"/>
              </a:ext>
            </a:extLst>
          </p:cNvPr>
          <p:cNvSpPr txBox="1"/>
          <p:nvPr/>
        </p:nvSpPr>
        <p:spPr>
          <a:xfrm>
            <a:off x="3338628" y="3080924"/>
            <a:ext cx="519992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QtoQ1</a:t>
            </a:r>
            <a:endParaRPr lang="en-US" sz="1350" baseline="-25000" err="1">
              <a:cs typeface="Calibri"/>
            </a:endParaRP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7217B90-BAE6-63AD-0EE7-C4C9AA4B5D4A}"/>
              </a:ext>
            </a:extLst>
          </p:cNvPr>
          <p:cNvCxnSpPr>
            <a:cxnSpLocks/>
          </p:cNvCxnSpPr>
          <p:nvPr/>
        </p:nvCxnSpPr>
        <p:spPr>
          <a:xfrm>
            <a:off x="2983288" y="3364674"/>
            <a:ext cx="3931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AEB6BBB-6B25-7C5B-0DDF-0C7B47AB8986}"/>
              </a:ext>
            </a:extLst>
          </p:cNvPr>
          <p:cNvCxnSpPr>
            <a:cxnSpLocks/>
          </p:cNvCxnSpPr>
          <p:nvPr/>
        </p:nvCxnSpPr>
        <p:spPr>
          <a:xfrm flipV="1">
            <a:off x="2965325" y="2685019"/>
            <a:ext cx="1415" cy="691667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8A459B84-EA22-D498-4F1C-50CEC5205A19}"/>
              </a:ext>
            </a:extLst>
          </p:cNvPr>
          <p:cNvSpPr txBox="1"/>
          <p:nvPr/>
        </p:nvSpPr>
        <p:spPr>
          <a:xfrm>
            <a:off x="3593953" y="1920242"/>
            <a:ext cx="328193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Q</a:t>
            </a:r>
            <a:endParaRPr lang="en-US" sz="1350"/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BB93C61-175C-669C-2429-A9C9A06EDF1A}"/>
              </a:ext>
            </a:extLst>
          </p:cNvPr>
          <p:cNvCxnSpPr>
            <a:cxnSpLocks/>
          </p:cNvCxnSpPr>
          <p:nvPr/>
        </p:nvCxnSpPr>
        <p:spPr>
          <a:xfrm>
            <a:off x="3378979" y="3364675"/>
            <a:ext cx="3625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36A07417-B7B9-0542-8957-F8879DED4971}"/>
              </a:ext>
            </a:extLst>
          </p:cNvPr>
          <p:cNvSpPr txBox="1"/>
          <p:nvPr/>
        </p:nvSpPr>
        <p:spPr>
          <a:xfrm>
            <a:off x="4745381" y="1476844"/>
            <a:ext cx="294575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Q</a:t>
            </a:r>
            <a:endParaRPr lang="en-US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EA80CCA-E6B4-8577-D64B-9AF1F4D74189}"/>
              </a:ext>
            </a:extLst>
          </p:cNvPr>
          <p:cNvSpPr txBox="1"/>
          <p:nvPr/>
        </p:nvSpPr>
        <p:spPr>
          <a:xfrm>
            <a:off x="3054768" y="1988124"/>
            <a:ext cx="413530" cy="30008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350" dirty="0"/>
              <a:t>K</a:t>
            </a:r>
            <a:r>
              <a:rPr lang="en-US" sz="1350" baseline="-25000" dirty="0"/>
              <a:t>1F</a:t>
            </a:r>
            <a:endParaRPr lang="en-US" sz="135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0417E3F-E3BB-69FA-0E1B-7A2DCB69998D}"/>
              </a:ext>
            </a:extLst>
          </p:cNvPr>
          <p:cNvSpPr txBox="1"/>
          <p:nvPr/>
        </p:nvSpPr>
        <p:spPr>
          <a:xfrm>
            <a:off x="4316916" y="1605433"/>
            <a:ext cx="521494" cy="30008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350" dirty="0"/>
              <a:t>K</a:t>
            </a:r>
            <a:r>
              <a:rPr lang="en-US" sz="1350" baseline="-25000" dirty="0"/>
              <a:t>1D</a:t>
            </a:r>
            <a:endParaRPr lang="en-US" sz="1350" dirty="0">
              <a:cs typeface="Calibri"/>
            </a:endParaRP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A56F1589-0701-2BE5-AD66-2A49A6A4E992}"/>
              </a:ext>
            </a:extLst>
          </p:cNvPr>
          <p:cNvCxnSpPr>
            <a:cxnSpLocks/>
          </p:cNvCxnSpPr>
          <p:nvPr/>
        </p:nvCxnSpPr>
        <p:spPr>
          <a:xfrm>
            <a:off x="3736662" y="3359097"/>
            <a:ext cx="91074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8291EBC9-97F2-969F-D898-EC6639B3CF0A}"/>
              </a:ext>
            </a:extLst>
          </p:cNvPr>
          <p:cNvSpPr txBox="1"/>
          <p:nvPr/>
        </p:nvSpPr>
        <p:spPr>
          <a:xfrm>
            <a:off x="2944644" y="3083223"/>
            <a:ext cx="521494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350" err="1"/>
              <a:t>L</a:t>
            </a:r>
            <a:r>
              <a:rPr lang="en-US" sz="1350" baseline="-25000" err="1"/>
              <a:t>BtoQ</a:t>
            </a:r>
            <a:endParaRPr lang="en-US" sz="1350" err="1">
              <a:cs typeface="Calibri"/>
            </a:endParaRP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5BACE921-F9E6-F531-CC64-02591488AB95}"/>
              </a:ext>
            </a:extLst>
          </p:cNvPr>
          <p:cNvCxnSpPr>
            <a:cxnSpLocks/>
          </p:cNvCxnSpPr>
          <p:nvPr/>
        </p:nvCxnSpPr>
        <p:spPr>
          <a:xfrm flipV="1">
            <a:off x="2026804" y="2782815"/>
            <a:ext cx="1415" cy="599220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5" name="Table 115">
            <a:extLst>
              <a:ext uri="{FF2B5EF4-FFF2-40B4-BE49-F238E27FC236}">
                <a16:creationId xmlns:a16="http://schemas.microsoft.com/office/drawing/2014/main" id="{63623D08-1569-85A2-7789-5C0F767A4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22983"/>
              </p:ext>
            </p:extLst>
          </p:nvPr>
        </p:nvGraphicFramePr>
        <p:xfrm>
          <a:off x="3748775" y="4167422"/>
          <a:ext cx="1863660" cy="176429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03609">
                  <a:extLst>
                    <a:ext uri="{9D8B030D-6E8A-4147-A177-3AD203B41FA5}">
                      <a16:colId xmlns:a16="http://schemas.microsoft.com/office/drawing/2014/main" val="2115390801"/>
                    </a:ext>
                  </a:extLst>
                </a:gridCol>
                <a:gridCol w="960051">
                  <a:extLst>
                    <a:ext uri="{9D8B030D-6E8A-4147-A177-3AD203B41FA5}">
                      <a16:colId xmlns:a16="http://schemas.microsoft.com/office/drawing/2014/main" val="580586117"/>
                    </a:ext>
                  </a:extLst>
                </a:gridCol>
              </a:tblGrid>
              <a:tr h="314369">
                <a:tc>
                  <a:txBody>
                    <a:bodyPr/>
                    <a:lstStyle/>
                    <a:p>
                      <a:r>
                        <a:rPr lang="en-US" sz="1000"/>
                        <a:t>Segment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Value (m)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04768557"/>
                  </a:ext>
                </a:extLst>
              </a:tr>
              <a:tr h="289986">
                <a:tc>
                  <a:txBody>
                    <a:bodyPr/>
                    <a:lstStyle/>
                    <a:p>
                      <a:r>
                        <a:rPr lang="en-US" sz="1000"/>
                        <a:t>L</a:t>
                      </a:r>
                      <a:r>
                        <a:rPr lang="en-US" sz="1000" baseline="-25000"/>
                        <a:t>BM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1.0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06537829"/>
                  </a:ext>
                </a:extLst>
              </a:tr>
              <a:tr h="289986">
                <a:tc>
                  <a:txBody>
                    <a:bodyPr/>
                    <a:lstStyle/>
                    <a:p>
                      <a:r>
                        <a:rPr lang="en-US" sz="1000"/>
                        <a:t>L</a:t>
                      </a:r>
                      <a:r>
                        <a:rPr lang="en-US" sz="1000" baseline="-25000"/>
                        <a:t>Q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0.5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34573470"/>
                  </a:ext>
                </a:extLst>
              </a:tr>
              <a:tr h="289986">
                <a:tc>
                  <a:txBody>
                    <a:bodyPr/>
                    <a:lstStyle/>
                    <a:p>
                      <a:r>
                        <a:rPr lang="en-US" sz="1000" err="1"/>
                        <a:t>L</a:t>
                      </a:r>
                      <a:r>
                        <a:rPr lang="en-US" sz="1000" baseline="-25000" err="1"/>
                        <a:t>BtoQ</a:t>
                      </a:r>
                      <a:endParaRPr lang="en-US" sz="1000" err="1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8.0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80491740"/>
                  </a:ext>
                </a:extLst>
              </a:tr>
              <a:tr h="2899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/>
                        <a:t>L</a:t>
                      </a:r>
                      <a:r>
                        <a:rPr lang="en-US" sz="1000" baseline="-25000"/>
                        <a:t>QtoQ1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2.0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96645615"/>
                  </a:ext>
                </a:extLst>
              </a:tr>
              <a:tr h="289986">
                <a:tc>
                  <a:txBody>
                    <a:bodyPr/>
                    <a:lstStyle/>
                    <a:p>
                      <a:r>
                        <a:rPr lang="en-US" sz="1000"/>
                        <a:t>L</a:t>
                      </a:r>
                      <a:r>
                        <a:rPr lang="en-US" sz="1000" baseline="-25000"/>
                        <a:t>QtoQ2</a:t>
                      </a:r>
                      <a:endParaRPr lang="en-US" sz="1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4.0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303215904"/>
                  </a:ext>
                </a:extLst>
              </a:tr>
            </a:tbl>
          </a:graphicData>
        </a:graphic>
      </p:graphicFrame>
      <p:graphicFrame>
        <p:nvGraphicFramePr>
          <p:cNvPr id="117" name="Table 115">
            <a:extLst>
              <a:ext uri="{FF2B5EF4-FFF2-40B4-BE49-F238E27FC236}">
                <a16:creationId xmlns:a16="http://schemas.microsoft.com/office/drawing/2014/main" id="{DF08B8A5-5C2F-CD22-D61C-AF244171AF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59666"/>
              </p:ext>
            </p:extLst>
          </p:nvPr>
        </p:nvGraphicFramePr>
        <p:xfrm>
          <a:off x="509451" y="5068388"/>
          <a:ext cx="2773774" cy="91704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787277">
                  <a:extLst>
                    <a:ext uri="{9D8B030D-6E8A-4147-A177-3AD203B41FA5}">
                      <a16:colId xmlns:a16="http://schemas.microsoft.com/office/drawing/2014/main" val="2115390801"/>
                    </a:ext>
                  </a:extLst>
                </a:gridCol>
                <a:gridCol w="986497">
                  <a:extLst>
                    <a:ext uri="{9D8B030D-6E8A-4147-A177-3AD203B41FA5}">
                      <a16:colId xmlns:a16="http://schemas.microsoft.com/office/drawing/2014/main" val="580586117"/>
                    </a:ext>
                  </a:extLst>
                </a:gridCol>
              </a:tblGrid>
              <a:tr h="254101">
                <a:tc>
                  <a:txBody>
                    <a:bodyPr/>
                    <a:lstStyle/>
                    <a:p>
                      <a:r>
                        <a:rPr lang="en-US" sz="1000" dirty="0"/>
                        <a:t>Magnet Parameter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Value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04768557"/>
                  </a:ext>
                </a:extLst>
              </a:tr>
              <a:tr h="187233">
                <a:tc>
                  <a:txBody>
                    <a:bodyPr/>
                    <a:lstStyle/>
                    <a:p>
                      <a:r>
                        <a:rPr lang="en-US" sz="1000" dirty="0"/>
                        <a:t>K</a:t>
                      </a:r>
                      <a:r>
                        <a:rPr lang="en-US" sz="1000" baseline="-25000" dirty="0"/>
                        <a:t>1F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1.02 m</a:t>
                      </a:r>
                      <a:r>
                        <a:rPr lang="en-US" sz="1000" baseline="30000" dirty="0"/>
                        <a:t>-2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58576340"/>
                  </a:ext>
                </a:extLst>
              </a:tr>
              <a:tr h="187233">
                <a:tc>
                  <a:txBody>
                    <a:bodyPr/>
                    <a:lstStyle/>
                    <a:p>
                      <a:r>
                        <a:rPr lang="en-US" sz="1000" dirty="0"/>
                        <a:t>K</a:t>
                      </a:r>
                      <a:r>
                        <a:rPr lang="en-US" sz="1000" baseline="-25000" dirty="0"/>
                        <a:t>1D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-0.61 m</a:t>
                      </a:r>
                      <a:r>
                        <a:rPr lang="en-US" sz="1000" baseline="30000" dirty="0"/>
                        <a:t>-2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1806016"/>
                  </a:ext>
                </a:extLst>
              </a:tr>
              <a:tr h="187233">
                <a:tc>
                  <a:txBody>
                    <a:bodyPr/>
                    <a:lstStyle/>
                    <a:p>
                      <a:r>
                        <a:rPr lang="en-US" sz="1000" dirty="0"/>
                        <a:t>𝛉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60.0</a:t>
                      </a:r>
                      <a:r>
                        <a:rPr lang="en-US" sz="1000" baseline="30000" dirty="0"/>
                        <a:t>O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80491740"/>
                  </a:ext>
                </a:extLst>
              </a:tr>
            </a:tbl>
          </a:graphicData>
        </a:graphic>
      </p:graphicFrame>
      <p:sp>
        <p:nvSpPr>
          <p:cNvPr id="118" name="Freeform 117">
            <a:extLst>
              <a:ext uri="{FF2B5EF4-FFF2-40B4-BE49-F238E27FC236}">
                <a16:creationId xmlns:a16="http://schemas.microsoft.com/office/drawing/2014/main" id="{FF363461-54FA-0E18-8D99-0E82F4A08340}"/>
              </a:ext>
            </a:extLst>
          </p:cNvPr>
          <p:cNvSpPr/>
          <p:nvPr/>
        </p:nvSpPr>
        <p:spPr>
          <a:xfrm>
            <a:off x="2975246" y="2685258"/>
            <a:ext cx="15944" cy="98052"/>
          </a:xfrm>
          <a:custGeom>
            <a:avLst/>
            <a:gdLst>
              <a:gd name="connsiteX0" fmla="*/ 0 w 127591"/>
              <a:gd name="connsiteY0" fmla="*/ 0 h 287079"/>
              <a:gd name="connsiteX1" fmla="*/ 127591 w 127591"/>
              <a:gd name="connsiteY1" fmla="*/ 287079 h 287079"/>
              <a:gd name="connsiteX0" fmla="*/ 0 w 127591"/>
              <a:gd name="connsiteY0" fmla="*/ 0 h 287079"/>
              <a:gd name="connsiteX1" fmla="*/ 127591 w 127591"/>
              <a:gd name="connsiteY1" fmla="*/ 287079 h 287079"/>
              <a:gd name="connsiteX0" fmla="*/ 0 w 91668"/>
              <a:gd name="connsiteY0" fmla="*/ 0 h 293610"/>
              <a:gd name="connsiteX1" fmla="*/ 91668 w 91668"/>
              <a:gd name="connsiteY1" fmla="*/ 293610 h 293610"/>
              <a:gd name="connsiteX0" fmla="*/ 0 w 91668"/>
              <a:gd name="connsiteY0" fmla="*/ 0 h 293610"/>
              <a:gd name="connsiteX1" fmla="*/ 91668 w 91668"/>
              <a:gd name="connsiteY1" fmla="*/ 293610 h 293610"/>
              <a:gd name="connsiteX0" fmla="*/ 0 w 91668"/>
              <a:gd name="connsiteY0" fmla="*/ 0 h 313204"/>
              <a:gd name="connsiteX1" fmla="*/ 91668 w 91668"/>
              <a:gd name="connsiteY1" fmla="*/ 313204 h 313204"/>
              <a:gd name="connsiteX0" fmla="*/ 0 w 88493"/>
              <a:gd name="connsiteY0" fmla="*/ 0 h 310029"/>
              <a:gd name="connsiteX1" fmla="*/ 88493 w 88493"/>
              <a:gd name="connsiteY1" fmla="*/ 310029 h 310029"/>
              <a:gd name="connsiteX0" fmla="*/ 0 w 88493"/>
              <a:gd name="connsiteY0" fmla="*/ 0 h 310029"/>
              <a:gd name="connsiteX1" fmla="*/ 88493 w 88493"/>
              <a:gd name="connsiteY1" fmla="*/ 310029 h 31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8493" h="310029">
                <a:moveTo>
                  <a:pt x="0" y="0"/>
                </a:moveTo>
                <a:cubicBezTo>
                  <a:pt x="64027" y="95022"/>
                  <a:pt x="85328" y="182515"/>
                  <a:pt x="88493" y="3100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E22BAC4-817F-CAB6-8F18-B5EBE2A9E1D9}"/>
              </a:ext>
            </a:extLst>
          </p:cNvPr>
          <p:cNvSpPr txBox="1"/>
          <p:nvPr/>
        </p:nvSpPr>
        <p:spPr>
          <a:xfrm>
            <a:off x="3000276" y="2632684"/>
            <a:ext cx="2981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𝛉</a:t>
            </a:r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86F859D3-CCA5-9E5D-CCF0-030F1C330570}"/>
              </a:ext>
            </a:extLst>
          </p:cNvPr>
          <p:cNvCxnSpPr>
            <a:cxnSpLocks/>
          </p:cNvCxnSpPr>
          <p:nvPr/>
        </p:nvCxnSpPr>
        <p:spPr>
          <a:xfrm flipV="1">
            <a:off x="6167507" y="1876376"/>
            <a:ext cx="423516" cy="40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4BF71108-3A0D-BB29-8415-4C9F08F093A3}"/>
              </a:ext>
            </a:extLst>
          </p:cNvPr>
          <p:cNvSpPr txBox="1"/>
          <p:nvPr/>
        </p:nvSpPr>
        <p:spPr>
          <a:xfrm>
            <a:off x="6419203" y="1728859"/>
            <a:ext cx="1029142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en-US" sz="1350"/>
              <a:t>to LINAC</a:t>
            </a:r>
          </a:p>
        </p:txBody>
      </p:sp>
      <p:sp>
        <p:nvSpPr>
          <p:cNvPr id="173" name="Rounded Rectangle 172">
            <a:extLst>
              <a:ext uri="{FF2B5EF4-FFF2-40B4-BE49-F238E27FC236}">
                <a16:creationId xmlns:a16="http://schemas.microsoft.com/office/drawing/2014/main" id="{20FA9E47-1282-D2F0-2ACA-97FF9A481A1F}"/>
              </a:ext>
            </a:extLst>
          </p:cNvPr>
          <p:cNvSpPr/>
          <p:nvPr/>
        </p:nvSpPr>
        <p:spPr>
          <a:xfrm>
            <a:off x="1109555" y="2464681"/>
            <a:ext cx="169722" cy="65216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aphicFrame>
        <p:nvGraphicFramePr>
          <p:cNvPr id="174" name="Table 115">
            <a:extLst>
              <a:ext uri="{FF2B5EF4-FFF2-40B4-BE49-F238E27FC236}">
                <a16:creationId xmlns:a16="http://schemas.microsoft.com/office/drawing/2014/main" id="{E112E23F-8804-3871-32FC-0A557860CB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939760"/>
              </p:ext>
            </p:extLst>
          </p:nvPr>
        </p:nvGraphicFramePr>
        <p:xfrm>
          <a:off x="505253" y="4172325"/>
          <a:ext cx="2787533" cy="85674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09727">
                  <a:extLst>
                    <a:ext uri="{9D8B030D-6E8A-4147-A177-3AD203B41FA5}">
                      <a16:colId xmlns:a16="http://schemas.microsoft.com/office/drawing/2014/main" val="2115390801"/>
                    </a:ext>
                  </a:extLst>
                </a:gridCol>
                <a:gridCol w="1677806">
                  <a:extLst>
                    <a:ext uri="{9D8B030D-6E8A-4147-A177-3AD203B41FA5}">
                      <a16:colId xmlns:a16="http://schemas.microsoft.com/office/drawing/2014/main" val="580586117"/>
                    </a:ext>
                  </a:extLst>
                </a:gridCol>
              </a:tblGrid>
              <a:tr h="285431">
                <a:tc>
                  <a:txBody>
                    <a:bodyPr/>
                    <a:lstStyle/>
                    <a:p>
                      <a:r>
                        <a:rPr lang="en-US" sz="1000"/>
                        <a:t>RF parameter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Value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04768557"/>
                  </a:ext>
                </a:extLst>
              </a:tr>
              <a:tr h="285655">
                <a:tc>
                  <a:txBody>
                    <a:bodyPr/>
                    <a:lstStyle/>
                    <a:p>
                      <a:r>
                        <a:rPr lang="en-US" sz="1000"/>
                        <a:t>f 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 GHz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58576340"/>
                  </a:ext>
                </a:extLst>
              </a:tr>
              <a:tr h="285655">
                <a:tc>
                  <a:txBody>
                    <a:bodyPr/>
                    <a:lstStyle/>
                    <a:p>
                      <a:r>
                        <a:rPr lang="en-US" sz="1000"/>
                        <a:t>V 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10 MV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1806016"/>
                  </a:ext>
                </a:extLst>
              </a:tr>
            </a:tbl>
          </a:graphicData>
        </a:graphic>
      </p:graphicFrame>
      <p:sp>
        <p:nvSpPr>
          <p:cNvPr id="181" name="TextBox 180">
            <a:extLst>
              <a:ext uri="{FF2B5EF4-FFF2-40B4-BE49-F238E27FC236}">
                <a16:creationId xmlns:a16="http://schemas.microsoft.com/office/drawing/2014/main" id="{138E89EC-9469-7AC5-26F3-3573E348CD63}"/>
              </a:ext>
            </a:extLst>
          </p:cNvPr>
          <p:cNvSpPr txBox="1"/>
          <p:nvPr/>
        </p:nvSpPr>
        <p:spPr>
          <a:xfrm>
            <a:off x="1193973" y="2196814"/>
            <a:ext cx="354694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350"/>
              <a:t>RF</a:t>
            </a:r>
          </a:p>
        </p:txBody>
      </p:sp>
      <p:sp>
        <p:nvSpPr>
          <p:cNvPr id="182" name="Rounded Rectangle 181">
            <a:extLst>
              <a:ext uri="{FF2B5EF4-FFF2-40B4-BE49-F238E27FC236}">
                <a16:creationId xmlns:a16="http://schemas.microsoft.com/office/drawing/2014/main" id="{58851954-F4F3-EFCC-EF0B-4982FBDCA64C}"/>
              </a:ext>
            </a:extLst>
          </p:cNvPr>
          <p:cNvSpPr/>
          <p:nvPr/>
        </p:nvSpPr>
        <p:spPr>
          <a:xfrm>
            <a:off x="1378736" y="2464681"/>
            <a:ext cx="169722" cy="65216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88E29A43-8985-8893-BEC7-D2BAE93D2757}"/>
              </a:ext>
            </a:extLst>
          </p:cNvPr>
          <p:cNvCxnSpPr>
            <a:cxnSpLocks/>
          </p:cNvCxnSpPr>
          <p:nvPr/>
        </p:nvCxnSpPr>
        <p:spPr>
          <a:xfrm flipV="1">
            <a:off x="826476" y="2795668"/>
            <a:ext cx="1198597" cy="530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0">
            <a:extLst>
              <a:ext uri="{FF2B5EF4-FFF2-40B4-BE49-F238E27FC236}">
                <a16:creationId xmlns:a16="http://schemas.microsoft.com/office/drawing/2014/main" id="{1D08F824-EFD5-CBE6-171A-C86EF3726AB3}"/>
              </a:ext>
            </a:extLst>
          </p:cNvPr>
          <p:cNvSpPr/>
          <p:nvPr/>
        </p:nvSpPr>
        <p:spPr>
          <a:xfrm rot="20700000">
            <a:off x="3357431" y="2271063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84DB2B04-853A-4388-D5C0-8B3BD4FA07AC}"/>
              </a:ext>
            </a:extLst>
          </p:cNvPr>
          <p:cNvSpPr/>
          <p:nvPr/>
        </p:nvSpPr>
        <p:spPr>
          <a:xfrm rot="20700000" flipH="1">
            <a:off x="3249253" y="2304680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C1AFC84-407E-5E29-FC9A-0399C8D61EB2}"/>
              </a:ext>
            </a:extLst>
          </p:cNvPr>
          <p:cNvSpPr/>
          <p:nvPr/>
        </p:nvSpPr>
        <p:spPr>
          <a:xfrm rot="20700000">
            <a:off x="3665392" y="2160944"/>
            <a:ext cx="122567" cy="574766"/>
          </a:xfrm>
          <a:prstGeom prst="ellipse">
            <a:avLst/>
          </a:prstGeom>
          <a:solidFill>
            <a:srgbClr val="C9000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E98AB2-4A90-E140-0497-1FD78925910F}"/>
              </a:ext>
            </a:extLst>
          </p:cNvPr>
          <p:cNvSpPr txBox="1"/>
          <p:nvPr/>
        </p:nvSpPr>
        <p:spPr>
          <a:xfrm>
            <a:off x="3926447" y="3081047"/>
            <a:ext cx="536800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QtoQ2</a:t>
            </a:r>
            <a:endParaRPr lang="en-US" sz="1350" baseline="-25000" err="1">
              <a:cs typeface="Calibri"/>
            </a:endParaRP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9B06E760-0D59-3C26-3603-A1C384B212C9}"/>
              </a:ext>
            </a:extLst>
          </p:cNvPr>
          <p:cNvSpPr/>
          <p:nvPr/>
        </p:nvSpPr>
        <p:spPr>
          <a:xfrm rot="20700000">
            <a:off x="7685704" y="2968628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0">
            <a:extLst>
              <a:ext uri="{FF2B5EF4-FFF2-40B4-BE49-F238E27FC236}">
                <a16:creationId xmlns:a16="http://schemas.microsoft.com/office/drawing/2014/main" id="{2B41DBC7-2D15-DBE2-7B1A-A0D9DC08AFCE}"/>
              </a:ext>
            </a:extLst>
          </p:cNvPr>
          <p:cNvSpPr/>
          <p:nvPr/>
        </p:nvSpPr>
        <p:spPr>
          <a:xfrm rot="20700000" flipH="1">
            <a:off x="7585929" y="3002246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A6A2D4-1A8D-88E8-8DEF-4AB026A0AEAE}"/>
              </a:ext>
            </a:extLst>
          </p:cNvPr>
          <p:cNvCxnSpPr>
            <a:cxnSpLocks/>
          </p:cNvCxnSpPr>
          <p:nvPr/>
        </p:nvCxnSpPr>
        <p:spPr>
          <a:xfrm flipV="1">
            <a:off x="6472039" y="3160727"/>
            <a:ext cx="1692069" cy="54678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10">
            <a:extLst>
              <a:ext uri="{FF2B5EF4-FFF2-40B4-BE49-F238E27FC236}">
                <a16:creationId xmlns:a16="http://schemas.microsoft.com/office/drawing/2014/main" id="{E131099C-89AB-8D01-9E7C-1113379351EC}"/>
              </a:ext>
            </a:extLst>
          </p:cNvPr>
          <p:cNvSpPr/>
          <p:nvPr/>
        </p:nvSpPr>
        <p:spPr>
          <a:xfrm rot="20700000">
            <a:off x="6820048" y="3262784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9" name="Rectangle 10">
            <a:extLst>
              <a:ext uri="{FF2B5EF4-FFF2-40B4-BE49-F238E27FC236}">
                <a16:creationId xmlns:a16="http://schemas.microsoft.com/office/drawing/2014/main" id="{7805AD2E-8CB6-D112-A780-90B968F9FC49}"/>
              </a:ext>
            </a:extLst>
          </p:cNvPr>
          <p:cNvSpPr/>
          <p:nvPr/>
        </p:nvSpPr>
        <p:spPr>
          <a:xfrm rot="20700000" flipH="1">
            <a:off x="6720275" y="3296401"/>
            <a:ext cx="122567" cy="574766"/>
          </a:xfrm>
          <a:custGeom>
            <a:avLst/>
            <a:gdLst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  <a:gd name="connsiteX0" fmla="*/ 0 w 156210"/>
              <a:gd name="connsiteY0" fmla="*/ 0 h 1116330"/>
              <a:gd name="connsiteX1" fmla="*/ 156210 w 156210"/>
              <a:gd name="connsiteY1" fmla="*/ 0 h 1116330"/>
              <a:gd name="connsiteX2" fmla="*/ 156210 w 156210"/>
              <a:gd name="connsiteY2" fmla="*/ 1116330 h 1116330"/>
              <a:gd name="connsiteX3" fmla="*/ 0 w 156210"/>
              <a:gd name="connsiteY3" fmla="*/ 1116330 h 1116330"/>
              <a:gd name="connsiteX4" fmla="*/ 0 w 156210"/>
              <a:gd name="connsiteY4" fmla="*/ 0 h 111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210" h="1116330">
                <a:moveTo>
                  <a:pt x="0" y="0"/>
                </a:moveTo>
                <a:lnTo>
                  <a:pt x="156210" y="0"/>
                </a:lnTo>
                <a:cubicBezTo>
                  <a:pt x="7620" y="577850"/>
                  <a:pt x="0" y="565150"/>
                  <a:pt x="156210" y="1116330"/>
                </a:cubicBezTo>
                <a:lnTo>
                  <a:pt x="0" y="111633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B384BEA-3E06-6497-A510-2D7773027202}"/>
              </a:ext>
            </a:extLst>
          </p:cNvPr>
          <p:cNvSpPr/>
          <p:nvPr/>
        </p:nvSpPr>
        <p:spPr>
          <a:xfrm rot="20700000">
            <a:off x="7203649" y="3127451"/>
            <a:ext cx="122567" cy="574766"/>
          </a:xfrm>
          <a:prstGeom prst="ellipse">
            <a:avLst/>
          </a:prstGeom>
          <a:solidFill>
            <a:srgbClr val="C90000">
              <a:alpha val="7294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ovéPole 12">
            <a:extLst>
              <a:ext uri="{FF2B5EF4-FFF2-40B4-BE49-F238E27FC236}">
                <a16:creationId xmlns:a16="http://schemas.microsoft.com/office/drawing/2014/main" id="{42CF7F67-DA80-9213-26D5-49781F0B2A45}"/>
              </a:ext>
            </a:extLst>
          </p:cNvPr>
          <p:cNvSpPr txBox="1"/>
          <p:nvPr/>
        </p:nvSpPr>
        <p:spPr>
          <a:xfrm>
            <a:off x="6320258" y="2565268"/>
            <a:ext cx="1427557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500">
                <a:cs typeface="Arial"/>
              </a:rPr>
              <a:t>Alternatively...</a:t>
            </a:r>
          </a:p>
        </p:txBody>
      </p:sp>
      <p:graphicFrame>
        <p:nvGraphicFramePr>
          <p:cNvPr id="59" name="Table 115">
            <a:extLst>
              <a:ext uri="{FF2B5EF4-FFF2-40B4-BE49-F238E27FC236}">
                <a16:creationId xmlns:a16="http://schemas.microsoft.com/office/drawing/2014/main" id="{F35173AF-A5B8-B224-1624-83B41CD773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617370"/>
              </p:ext>
            </p:extLst>
          </p:nvPr>
        </p:nvGraphicFramePr>
        <p:xfrm>
          <a:off x="5752636" y="4491745"/>
          <a:ext cx="2880000" cy="1440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855724">
                  <a:extLst>
                    <a:ext uri="{9D8B030D-6E8A-4147-A177-3AD203B41FA5}">
                      <a16:colId xmlns:a16="http://schemas.microsoft.com/office/drawing/2014/main" val="2115390801"/>
                    </a:ext>
                  </a:extLst>
                </a:gridCol>
                <a:gridCol w="1024276">
                  <a:extLst>
                    <a:ext uri="{9D8B030D-6E8A-4147-A177-3AD203B41FA5}">
                      <a16:colId xmlns:a16="http://schemas.microsoft.com/office/drawing/2014/main" val="580586117"/>
                    </a:ext>
                  </a:extLst>
                </a:gridCol>
              </a:tblGrid>
              <a:tr h="382236">
                <a:tc>
                  <a:txBody>
                    <a:bodyPr/>
                    <a:lstStyle/>
                    <a:p>
                      <a:r>
                        <a:rPr lang="en-US" sz="1000" dirty="0"/>
                        <a:t>Magnet Parameter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Value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04768557"/>
                  </a:ext>
                </a:extLst>
              </a:tr>
              <a:tr h="352588">
                <a:tc>
                  <a:txBody>
                    <a:bodyPr/>
                    <a:lstStyle/>
                    <a:p>
                      <a:r>
                        <a:rPr lang="en-US" sz="1000" dirty="0"/>
                        <a:t>K</a:t>
                      </a:r>
                      <a:r>
                        <a:rPr lang="en-US" sz="1000" baseline="-25000" dirty="0"/>
                        <a:t>1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1.322 m</a:t>
                      </a:r>
                      <a:r>
                        <a:rPr lang="en-US" sz="1000" baseline="30000" dirty="0"/>
                        <a:t>-2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58576340"/>
                  </a:ext>
                </a:extLst>
              </a:tr>
              <a:tr h="352588">
                <a:tc>
                  <a:txBody>
                    <a:bodyPr/>
                    <a:lstStyle/>
                    <a:p>
                      <a:r>
                        <a:rPr lang="en-US" sz="1000" dirty="0"/>
                        <a:t>K</a:t>
                      </a:r>
                      <a:r>
                        <a:rPr lang="en-US" sz="1000" baseline="-25000" dirty="0"/>
                        <a:t>2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000" b="0" u="none" strike="noStrike" noProof="0" dirty="0"/>
                        <a:t>-</a:t>
                      </a:r>
                      <a:r>
                        <a:rPr lang="en-US" sz="1000" b="0" i="0" u="none" strike="noStrike" noProof="0" dirty="0">
                          <a:latin typeface="Calibri"/>
                        </a:rPr>
                        <a:t>1.322 m-2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1806016"/>
                  </a:ext>
                </a:extLst>
              </a:tr>
              <a:tr h="352588">
                <a:tc>
                  <a:txBody>
                    <a:bodyPr/>
                    <a:lstStyle/>
                    <a:p>
                      <a:r>
                        <a:rPr lang="en-US" sz="1000" dirty="0"/>
                        <a:t>𝛉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60.0</a:t>
                      </a:r>
                      <a:r>
                        <a:rPr lang="en-US" sz="1000" baseline="30000" dirty="0"/>
                        <a:t>O</a:t>
                      </a:r>
                      <a:endParaRPr lang="en-US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80491740"/>
                  </a:ext>
                </a:extLst>
              </a:tr>
            </a:tbl>
          </a:graphicData>
        </a:graphic>
      </p:graphicFrame>
      <p:sp>
        <p:nvSpPr>
          <p:cNvPr id="61" name="TextBox 60">
            <a:extLst>
              <a:ext uri="{FF2B5EF4-FFF2-40B4-BE49-F238E27FC236}">
                <a16:creationId xmlns:a16="http://schemas.microsoft.com/office/drawing/2014/main" id="{63B2E5E0-CF64-2C83-9133-2FF6445F96B5}"/>
              </a:ext>
            </a:extLst>
          </p:cNvPr>
          <p:cNvSpPr txBox="1"/>
          <p:nvPr/>
        </p:nvSpPr>
        <p:spPr>
          <a:xfrm>
            <a:off x="6260854" y="2973339"/>
            <a:ext cx="519992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350"/>
              <a:t>L</a:t>
            </a:r>
            <a:r>
              <a:rPr lang="en-US" sz="1350" baseline="-25000"/>
              <a:t>QtoQ1</a:t>
            </a:r>
            <a:endParaRPr lang="en-US" sz="1350" baseline="-25000" err="1">
              <a:cs typeface="Calibri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F83EF93-BE7E-AAB2-8533-C8D0DBB3C2FF}"/>
              </a:ext>
            </a:extLst>
          </p:cNvPr>
          <p:cNvSpPr txBox="1"/>
          <p:nvPr/>
        </p:nvSpPr>
        <p:spPr>
          <a:xfrm>
            <a:off x="7781904" y="2827226"/>
            <a:ext cx="521494" cy="27699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sz="1350" err="1"/>
              <a:t>L</a:t>
            </a:r>
            <a:r>
              <a:rPr lang="en-US" sz="1350" baseline="-25000" err="1"/>
              <a:t>BtoQ</a:t>
            </a:r>
            <a:endParaRPr lang="en-US" sz="1350" err="1">
              <a:cs typeface="Calibri"/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D2CE607-A274-05F4-A7A5-8585004DF412}"/>
              </a:ext>
            </a:extLst>
          </p:cNvPr>
          <p:cNvCxnSpPr>
            <a:cxnSpLocks/>
          </p:cNvCxnSpPr>
          <p:nvPr/>
        </p:nvCxnSpPr>
        <p:spPr>
          <a:xfrm flipV="1">
            <a:off x="6798926" y="3068819"/>
            <a:ext cx="385890" cy="1179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6A5B930-7166-C833-CDA0-28B89A27E1DA}"/>
              </a:ext>
            </a:extLst>
          </p:cNvPr>
          <p:cNvCxnSpPr>
            <a:cxnSpLocks/>
          </p:cNvCxnSpPr>
          <p:nvPr/>
        </p:nvCxnSpPr>
        <p:spPr>
          <a:xfrm flipV="1">
            <a:off x="7623205" y="2793175"/>
            <a:ext cx="480215" cy="15127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610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0B3CA791-8E33-B4F7-1DBD-0135B9F04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849" y="704696"/>
            <a:ext cx="3564680" cy="2727091"/>
          </a:xfrm>
          <a:prstGeom prst="rect">
            <a:avLst/>
          </a:prstGeom>
        </p:spPr>
      </p:pic>
      <p:pic>
        <p:nvPicPr>
          <p:cNvPr id="5" name="Picture 5" descr="Chart, line chart, histogram&#10;&#10;Description automatically generated">
            <a:extLst>
              <a:ext uri="{FF2B5EF4-FFF2-40B4-BE49-F238E27FC236}">
                <a16:creationId xmlns:a16="http://schemas.microsoft.com/office/drawing/2014/main" id="{82A67F05-FEFE-A1D6-86D6-7B67071C3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4298" y="3431262"/>
            <a:ext cx="3567154" cy="2662813"/>
          </a:xfrm>
          <a:prstGeom prst="rect">
            <a:avLst/>
          </a:prstGeom>
        </p:spPr>
      </p:pic>
      <p:pic>
        <p:nvPicPr>
          <p:cNvPr id="6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D937B07F-10B7-EB0A-5393-D5772D7C5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781" y="2786702"/>
            <a:ext cx="4334709" cy="33128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90D3D2-94D8-D311-E72E-822D635941F9}"/>
              </a:ext>
            </a:extLst>
          </p:cNvPr>
          <p:cNvSpPr txBox="1"/>
          <p:nvPr/>
        </p:nvSpPr>
        <p:spPr>
          <a:xfrm>
            <a:off x="309968" y="773680"/>
            <a:ext cx="4150099" cy="4847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700" b="1">
                <a:latin typeface="Calibri Light"/>
                <a:cs typeface="Arial"/>
              </a:rPr>
              <a:t>R</a:t>
            </a:r>
            <a:r>
              <a:rPr lang="en-GB" sz="1350" b="1">
                <a:latin typeface="Calibri Light"/>
                <a:cs typeface="Arial"/>
              </a:rPr>
              <a:t>56</a:t>
            </a:r>
            <a:r>
              <a:rPr lang="en-GB" sz="2700" b="1">
                <a:latin typeface="Calibri Light"/>
                <a:cs typeface="Arial"/>
              </a:rPr>
              <a:t> Matching for Dog-Leg</a:t>
            </a:r>
          </a:p>
        </p:txBody>
      </p:sp>
      <p:pic>
        <p:nvPicPr>
          <p:cNvPr id="8" name="Picture 8" descr="Text&#10;&#10;Description automatically generated">
            <a:extLst>
              <a:ext uri="{FF2B5EF4-FFF2-40B4-BE49-F238E27FC236}">
                <a16:creationId xmlns:a16="http://schemas.microsoft.com/office/drawing/2014/main" id="{06E4A0E8-5792-94FF-E522-4AFB1F0CB8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0714" y="2110937"/>
            <a:ext cx="1860332" cy="478208"/>
          </a:xfrm>
          <a:prstGeom prst="rect">
            <a:avLst/>
          </a:prstGeom>
        </p:spPr>
      </p:pic>
      <p:pic>
        <p:nvPicPr>
          <p:cNvPr id="9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327367CD-91AB-F210-6199-B2A6FA238E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8354" r="48704" b="19136"/>
          <a:stretch/>
        </p:blipFill>
        <p:spPr>
          <a:xfrm>
            <a:off x="2143053" y="1464557"/>
            <a:ext cx="1479942" cy="541735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40B27935-141B-FF2A-B536-CDA43003568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137" t="366"/>
          <a:stretch/>
        </p:blipFill>
        <p:spPr>
          <a:xfrm>
            <a:off x="3621858" y="1476972"/>
            <a:ext cx="817812" cy="595591"/>
          </a:xfrm>
          <a:prstGeom prst="rect">
            <a:avLst/>
          </a:prstGeom>
        </p:spPr>
      </p:pic>
      <p:sp>
        <p:nvSpPr>
          <p:cNvPr id="12" name="TextovéPole 12">
            <a:extLst>
              <a:ext uri="{FF2B5EF4-FFF2-40B4-BE49-F238E27FC236}">
                <a16:creationId xmlns:a16="http://schemas.microsoft.com/office/drawing/2014/main" id="{7C13A651-AE07-0649-8F15-27831B59E99A}"/>
              </a:ext>
            </a:extLst>
          </p:cNvPr>
          <p:cNvSpPr txBox="1"/>
          <p:nvPr/>
        </p:nvSpPr>
        <p:spPr>
          <a:xfrm>
            <a:off x="176298" y="1549692"/>
            <a:ext cx="1999056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500">
                <a:cs typeface="Arial"/>
              </a:rPr>
              <a:t>In </a:t>
            </a:r>
            <a:r>
              <a:rPr lang="cs-CZ" sz="1500" err="1">
                <a:cs typeface="Arial"/>
              </a:rPr>
              <a:t>bunch</a:t>
            </a:r>
            <a:r>
              <a:rPr lang="cs-CZ" sz="1500">
                <a:cs typeface="Arial"/>
              </a:rPr>
              <a:t> </a:t>
            </a:r>
            <a:r>
              <a:rPr lang="cs-CZ" sz="1500" err="1">
                <a:cs typeface="Arial"/>
              </a:rPr>
              <a:t>compressor</a:t>
            </a:r>
            <a:r>
              <a:rPr lang="cs-CZ" sz="1500">
                <a:cs typeface="Arial"/>
              </a:rPr>
              <a:t>: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DAE627D6-BC56-80B4-CF0E-F7B397E4450F}"/>
              </a:ext>
            </a:extLst>
          </p:cNvPr>
          <p:cNvSpPr txBox="1"/>
          <p:nvPr/>
        </p:nvSpPr>
        <p:spPr>
          <a:xfrm>
            <a:off x="-206555" y="2231596"/>
            <a:ext cx="1999056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500">
                <a:cs typeface="Arial"/>
              </a:rPr>
              <a:t>In RF </a:t>
            </a:r>
            <a:r>
              <a:rPr lang="cs-CZ" sz="1500" err="1">
                <a:cs typeface="Arial"/>
              </a:rPr>
              <a:t>Cavity</a:t>
            </a:r>
            <a:r>
              <a:rPr lang="cs-CZ" sz="1500">
                <a:cs typeface="Arial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950435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8FB64E4A-0CD3-7CA8-AA7E-067CFF7976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32" r="161" b="540"/>
          <a:stretch/>
        </p:blipFill>
        <p:spPr>
          <a:xfrm>
            <a:off x="185209" y="1712437"/>
            <a:ext cx="5638909" cy="1461121"/>
          </a:xfrm>
          <a:prstGeom prst="rect">
            <a:avLst/>
          </a:prstGeom>
        </p:spPr>
      </p:pic>
      <p:pic>
        <p:nvPicPr>
          <p:cNvPr id="5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E7630437-BDD4-2E5C-A640-7AFCEBE145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769" r="380" b="-570"/>
          <a:stretch/>
        </p:blipFill>
        <p:spPr>
          <a:xfrm>
            <a:off x="101164" y="3317930"/>
            <a:ext cx="5735087" cy="26331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419165-C2E9-57E8-95EE-B947055404C3}"/>
              </a:ext>
            </a:extLst>
          </p:cNvPr>
          <p:cNvSpPr txBox="1"/>
          <p:nvPr/>
        </p:nvSpPr>
        <p:spPr>
          <a:xfrm>
            <a:off x="360082" y="956464"/>
            <a:ext cx="4177664" cy="484748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r>
              <a:rPr lang="en-GB" sz="2700">
                <a:latin typeface="Calibri Light"/>
                <a:cs typeface="Arial"/>
              </a:rPr>
              <a:t>F0D0 Dog-Leg Results</a:t>
            </a:r>
            <a:endParaRPr lang="en-GB" sz="2700">
              <a:latin typeface="Calibri Light"/>
              <a:cs typeface="Arial" panose="020B060402020202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820A211-FA25-45DE-8A04-2ADCB22C3C4D}"/>
              </a:ext>
            </a:extLst>
          </p:cNvPr>
          <p:cNvSpPr txBox="1"/>
          <p:nvPr/>
        </p:nvSpPr>
        <p:spPr>
          <a:xfrm>
            <a:off x="7026522" y="627094"/>
            <a:ext cx="98437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err="1">
                <a:cs typeface="Calibri"/>
              </a:rPr>
              <a:t>Before</a:t>
            </a:r>
            <a:r>
              <a:rPr lang="cs-CZ" sz="1600">
                <a:cs typeface="Calibri"/>
              </a:rPr>
              <a:t> RF</a:t>
            </a:r>
            <a:endParaRPr lang="cs-CZ" sz="1600">
              <a:ea typeface="Calibri"/>
              <a:cs typeface="Calibri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4B9B310F-3529-0273-ED9D-50AE28E0878E}"/>
              </a:ext>
            </a:extLst>
          </p:cNvPr>
          <p:cNvSpPr txBox="1"/>
          <p:nvPr/>
        </p:nvSpPr>
        <p:spPr>
          <a:xfrm>
            <a:off x="7097347" y="5948474"/>
            <a:ext cx="1029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err="1">
                <a:cs typeface="Calibri"/>
              </a:rPr>
              <a:t>After</a:t>
            </a:r>
            <a:r>
              <a:rPr lang="cs-CZ" sz="1600">
                <a:cs typeface="Calibri"/>
              </a:rPr>
              <a:t> RF</a:t>
            </a:r>
            <a:endParaRPr lang="cs-CZ" sz="1600">
              <a:ea typeface="Calibri"/>
              <a:cs typeface="Calibri"/>
            </a:endParaRPr>
          </a:p>
        </p:txBody>
      </p:sp>
      <p:pic>
        <p:nvPicPr>
          <p:cNvPr id="8" name="Picture 8" descr="Chart&#10;&#10;Description automatically generated">
            <a:extLst>
              <a:ext uri="{FF2B5EF4-FFF2-40B4-BE49-F238E27FC236}">
                <a16:creationId xmlns:a16="http://schemas.microsoft.com/office/drawing/2014/main" id="{064148A2-B6A2-B7C7-778F-34F5F96B8F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910" r="146" b="224"/>
          <a:stretch/>
        </p:blipFill>
        <p:spPr>
          <a:xfrm>
            <a:off x="6102724" y="961682"/>
            <a:ext cx="2531800" cy="499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6425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2BFBD-20F3-3C65-909C-5EB5D9428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540" y="1439893"/>
            <a:ext cx="3650877" cy="700019"/>
          </a:xfrm>
        </p:spPr>
        <p:txBody>
          <a:bodyPr>
            <a:normAutofit fontScale="90000"/>
          </a:bodyPr>
          <a:lstStyle/>
          <a:p>
            <a:r>
              <a:rPr lang="en-GB" b="1">
                <a:latin typeface="Calibri Light"/>
                <a:cs typeface="Arial"/>
              </a:rPr>
              <a:t>FDDF Dog-Leg Results</a:t>
            </a:r>
            <a:endParaRPr lang="en-US">
              <a:latin typeface="Calibri Light"/>
              <a:cs typeface="Calibri Light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3106713A-C517-39EC-392D-E70D74F409D9}"/>
              </a:ext>
            </a:extLst>
          </p:cNvPr>
          <p:cNvSpPr txBox="1"/>
          <p:nvPr/>
        </p:nvSpPr>
        <p:spPr>
          <a:xfrm>
            <a:off x="1456546" y="2541232"/>
            <a:ext cx="111884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cs typeface="Calibri"/>
              </a:rPr>
              <a:t>Before RF</a:t>
            </a:r>
            <a:endParaRPr lang="en-GB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F486CBD-19E7-A8B2-B240-2B9F0735215D}"/>
              </a:ext>
            </a:extLst>
          </p:cNvPr>
          <p:cNvSpPr txBox="1"/>
          <p:nvPr/>
        </p:nvSpPr>
        <p:spPr>
          <a:xfrm>
            <a:off x="4408481" y="2541232"/>
            <a:ext cx="106281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err="1">
                <a:cs typeface="Calibri"/>
              </a:rPr>
              <a:t>After</a:t>
            </a:r>
            <a:r>
              <a:rPr lang="cs-CZ">
                <a:cs typeface="Calibri"/>
              </a:rPr>
              <a:t> RF</a:t>
            </a:r>
            <a:endParaRPr lang="cs-CZ">
              <a:ea typeface="Calibri"/>
              <a:cs typeface="Calibri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454242C1-5982-A032-56AC-7C543345EF99}"/>
              </a:ext>
            </a:extLst>
          </p:cNvPr>
          <p:cNvSpPr txBox="1"/>
          <p:nvPr/>
        </p:nvSpPr>
        <p:spPr>
          <a:xfrm>
            <a:off x="7006176" y="2541232"/>
            <a:ext cx="153346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err="1">
                <a:ea typeface="Calibri"/>
                <a:cs typeface="Calibri"/>
              </a:rPr>
              <a:t>Before</a:t>
            </a:r>
            <a:r>
              <a:rPr lang="cs-CZ">
                <a:ea typeface="Calibri"/>
                <a:cs typeface="Calibri"/>
              </a:rPr>
              <a:t> LINAC</a:t>
            </a:r>
          </a:p>
        </p:txBody>
      </p:sp>
      <p:pic>
        <p:nvPicPr>
          <p:cNvPr id="7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6CADFCAA-1350-C2C2-7A14-F69271C20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12" y="2908594"/>
            <a:ext cx="8805582" cy="245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6731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hart, waterfall chart&#10;&#10;Description automatically generated">
            <a:extLst>
              <a:ext uri="{FF2B5EF4-FFF2-40B4-BE49-F238E27FC236}">
                <a16:creationId xmlns:a16="http://schemas.microsoft.com/office/drawing/2014/main" id="{768329AB-1938-9924-62E4-C4FB48F14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26" y="4376826"/>
            <a:ext cx="7693379" cy="1843478"/>
          </a:xfrm>
          <a:prstGeom prst="rect">
            <a:avLst/>
          </a:prstGeom>
        </p:spPr>
      </p:pic>
      <p:pic>
        <p:nvPicPr>
          <p:cNvPr id="5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D9829034-DD79-CBD2-9352-B535EEA9B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1" y="1929338"/>
            <a:ext cx="7687736" cy="206611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E54E21F-6299-A6AC-282D-2C48DA96D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385" y="636120"/>
            <a:ext cx="8843069" cy="700019"/>
          </a:xfrm>
        </p:spPr>
        <p:txBody>
          <a:bodyPr>
            <a:normAutofit/>
          </a:bodyPr>
          <a:lstStyle/>
          <a:p>
            <a:r>
              <a:rPr lang="en-GB" b="1">
                <a:cs typeface="Arial"/>
              </a:rPr>
              <a:t>Reducing the Bending Angle by chaining Dog-Legs</a:t>
            </a:r>
          </a:p>
        </p:txBody>
      </p:sp>
      <p:sp>
        <p:nvSpPr>
          <p:cNvPr id="9" name="TextovéPole 12">
            <a:extLst>
              <a:ext uri="{FF2B5EF4-FFF2-40B4-BE49-F238E27FC236}">
                <a16:creationId xmlns:a16="http://schemas.microsoft.com/office/drawing/2014/main" id="{36EDE22A-3319-923A-EE3D-EB0FBD4EB5BC}"/>
              </a:ext>
            </a:extLst>
          </p:cNvPr>
          <p:cNvSpPr txBox="1"/>
          <p:nvPr/>
        </p:nvSpPr>
        <p:spPr>
          <a:xfrm>
            <a:off x="599629" y="4109794"/>
            <a:ext cx="4521443" cy="5309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500">
                <a:cs typeface="Arial"/>
              </a:rPr>
              <a:t>Centre </a:t>
            </a:r>
            <a:r>
              <a:rPr lang="cs-CZ" sz="1500" err="1">
                <a:cs typeface="Arial"/>
              </a:rPr>
              <a:t>Achromat</a:t>
            </a:r>
            <a:r>
              <a:rPr lang="cs-CZ" sz="1500">
                <a:cs typeface="Arial"/>
              </a:rPr>
              <a:t> Dog-</a:t>
            </a:r>
            <a:r>
              <a:rPr lang="cs-CZ" sz="1500" err="1">
                <a:cs typeface="Arial"/>
              </a:rPr>
              <a:t>Legs</a:t>
            </a:r>
            <a:r>
              <a:rPr lang="cs-CZ" sz="1500">
                <a:cs typeface="Arial"/>
              </a:rPr>
              <a:t> </a:t>
            </a:r>
            <a:r>
              <a:rPr lang="cs-CZ" sz="1500" err="1">
                <a:cs typeface="Arial"/>
              </a:rPr>
              <a:t>allows</a:t>
            </a:r>
            <a:r>
              <a:rPr lang="cs-CZ" sz="1500">
                <a:cs typeface="Arial"/>
              </a:rPr>
              <a:t> K1 </a:t>
            </a:r>
            <a:r>
              <a:rPr lang="cs-CZ" sz="1500" err="1">
                <a:cs typeface="Arial"/>
              </a:rPr>
              <a:t>tuning</a:t>
            </a:r>
            <a:r>
              <a:rPr lang="cs-CZ" sz="1500">
                <a:cs typeface="Arial"/>
              </a:rPr>
              <a:t> </a:t>
            </a:r>
            <a:r>
              <a:rPr lang="cs-CZ" sz="1500" err="1">
                <a:cs typeface="Arial"/>
              </a:rPr>
              <a:t>of</a:t>
            </a:r>
            <a:r>
              <a:rPr lang="cs-CZ" sz="1500">
                <a:cs typeface="Arial"/>
              </a:rPr>
              <a:t> R56!</a:t>
            </a:r>
            <a:endParaRPr lang="en-US" sz="1350">
              <a:cs typeface="Calibri"/>
            </a:endParaRPr>
          </a:p>
          <a:p>
            <a:endParaRPr lang="cs-CZ" sz="1500">
              <a:cs typeface="Arial"/>
            </a:endParaRPr>
          </a:p>
        </p:txBody>
      </p:sp>
      <p:sp>
        <p:nvSpPr>
          <p:cNvPr id="10" name="TextovéPole 12">
            <a:extLst>
              <a:ext uri="{FF2B5EF4-FFF2-40B4-BE49-F238E27FC236}">
                <a16:creationId xmlns:a16="http://schemas.microsoft.com/office/drawing/2014/main" id="{F0FDD8F9-697D-7929-F901-112213EA159A}"/>
              </a:ext>
            </a:extLst>
          </p:cNvPr>
          <p:cNvSpPr txBox="1"/>
          <p:nvPr/>
        </p:nvSpPr>
        <p:spPr>
          <a:xfrm>
            <a:off x="602948" y="1625694"/>
            <a:ext cx="4518286" cy="3000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500">
                <a:cs typeface="Arial"/>
              </a:rPr>
              <a:t>Coupled dog-legs can contain matching sequences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EECD13-1E70-46C7-6EB8-F208F2AA40E1}"/>
              </a:ext>
            </a:extLst>
          </p:cNvPr>
          <p:cNvSpPr/>
          <p:nvPr/>
        </p:nvSpPr>
        <p:spPr>
          <a:xfrm>
            <a:off x="7798036" y="1394033"/>
            <a:ext cx="1121636" cy="8118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1" descr="Text&#10;&#10;Description automatically generated">
            <a:extLst>
              <a:ext uri="{FF2B5EF4-FFF2-40B4-BE49-F238E27FC236}">
                <a16:creationId xmlns:a16="http://schemas.microsoft.com/office/drawing/2014/main" id="{CB713AB0-324C-30FE-841D-78693B6D4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7549" y="1392380"/>
            <a:ext cx="1066390" cy="76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613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115">
            <a:extLst>
              <a:ext uri="{FF2B5EF4-FFF2-40B4-BE49-F238E27FC236}">
                <a16:creationId xmlns:a16="http://schemas.microsoft.com/office/drawing/2014/main" id="{E168C2AB-244A-7C78-45D6-6D86012ADD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154827"/>
              </p:ext>
            </p:extLst>
          </p:nvPr>
        </p:nvGraphicFramePr>
        <p:xfrm>
          <a:off x="856676" y="2143656"/>
          <a:ext cx="3572394" cy="1431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101">
                  <a:extLst>
                    <a:ext uri="{9D8B030D-6E8A-4147-A177-3AD203B41FA5}">
                      <a16:colId xmlns:a16="http://schemas.microsoft.com/office/drawing/2014/main" val="2115390801"/>
                    </a:ext>
                  </a:extLst>
                </a:gridCol>
                <a:gridCol w="1840293">
                  <a:extLst>
                    <a:ext uri="{9D8B030D-6E8A-4147-A177-3AD203B41FA5}">
                      <a16:colId xmlns:a16="http://schemas.microsoft.com/office/drawing/2014/main" val="580586117"/>
                    </a:ext>
                  </a:extLst>
                </a:gridCol>
              </a:tblGrid>
              <a:tr h="342900">
                <a:tc grid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>
                          <a:latin typeface="Arial"/>
                        </a:rPr>
                        <a:t>C-BEND Achromat</a:t>
                      </a: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solidFill>
                      <a:srgbClr val="FF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633361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latin typeface="Arial"/>
                        </a:rPr>
                        <a:t>+</a:t>
                      </a: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92D050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latin typeface="Arial"/>
                        </a:rPr>
                        <a:t>-</a:t>
                      </a: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768557"/>
                  </a:ext>
                </a:extLst>
              </a:tr>
              <a:tr h="342065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500" b="0" i="0" u="none" strike="noStrike" baseline="-25000" noProof="0">
                          <a:latin typeface="Arial"/>
                        </a:rPr>
                        <a:t>Tunable R_56</a:t>
                      </a:r>
                      <a:endParaRPr lang="en-US" sz="1500" baseline="-25000">
                        <a:latin typeface="Arial"/>
                      </a:endParaRP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 b="0" i="0" u="none" strike="noStrike" noProof="0">
                          <a:latin typeface="Arial"/>
                        </a:rPr>
                        <a:t>Large size (~80m)</a:t>
                      </a:r>
                      <a:endParaRPr lang="cs-CZ" sz="1100">
                        <a:latin typeface="Arial"/>
                      </a:endParaRP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576340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500" baseline="-25000">
                          <a:latin typeface="Arial"/>
                        </a:rPr>
                        <a:t>Modular</a:t>
                      </a: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 b="0" i="0" u="none" strike="noStrike" noProof="0">
                          <a:latin typeface="Arial"/>
                        </a:rPr>
                        <a:t>Additional matching to </a:t>
                      </a:r>
                      <a:r>
                        <a:rPr lang="en-US" sz="1100" b="0" i="0" u="none" strike="noStrike" noProof="0" err="1">
                          <a:latin typeface="Arial"/>
                        </a:rPr>
                        <a:t>linac</a:t>
                      </a:r>
                      <a:r>
                        <a:rPr lang="en-US" sz="1100" b="0" i="0" u="none" strike="noStrike" noProof="0">
                          <a:latin typeface="Arial"/>
                        </a:rPr>
                        <a:t> required</a:t>
                      </a:r>
                      <a:endParaRPr lang="cs-CZ" sz="1100">
                        <a:latin typeface="Arial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972354"/>
                  </a:ext>
                </a:extLst>
              </a:tr>
            </a:tbl>
          </a:graphicData>
        </a:graphic>
      </p:graphicFrame>
      <p:graphicFrame>
        <p:nvGraphicFramePr>
          <p:cNvPr id="4" name="Table 115">
            <a:extLst>
              <a:ext uri="{FF2B5EF4-FFF2-40B4-BE49-F238E27FC236}">
                <a16:creationId xmlns:a16="http://schemas.microsoft.com/office/drawing/2014/main" id="{539AF983-3A29-DC11-8415-34497AAF48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704982"/>
              </p:ext>
            </p:extLst>
          </p:nvPr>
        </p:nvGraphicFramePr>
        <p:xfrm>
          <a:off x="4695192" y="2143655"/>
          <a:ext cx="3572392" cy="1935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100">
                  <a:extLst>
                    <a:ext uri="{9D8B030D-6E8A-4147-A177-3AD203B41FA5}">
                      <a16:colId xmlns:a16="http://schemas.microsoft.com/office/drawing/2014/main" val="2115390801"/>
                    </a:ext>
                  </a:extLst>
                </a:gridCol>
                <a:gridCol w="1840292">
                  <a:extLst>
                    <a:ext uri="{9D8B030D-6E8A-4147-A177-3AD203B41FA5}">
                      <a16:colId xmlns:a16="http://schemas.microsoft.com/office/drawing/2014/main" val="580586117"/>
                    </a:ext>
                  </a:extLst>
                </a:gridCol>
              </a:tblGrid>
              <a:tr h="342900">
                <a:tc gridSpan="2"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800">
                          <a:latin typeface="Arial"/>
                        </a:rPr>
                        <a:t>Dog-Leg</a:t>
                      </a: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solidFill>
                      <a:srgbClr val="FF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63336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/>
                        </a:rPr>
                        <a:t>+</a:t>
                      </a: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92D050">
                        <a:alpha val="5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latin typeface="Arial"/>
                        </a:rPr>
                        <a:t>-</a:t>
                      </a: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solidFill>
                      <a:srgbClr val="FF0000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768557"/>
                  </a:ext>
                </a:extLst>
              </a:tr>
              <a:tr h="55425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500" b="0" i="0" u="none" strike="noStrike" baseline="-25000" noProof="0">
                          <a:latin typeface="Arial"/>
                        </a:rPr>
                        <a:t>R_56 tunable in</a:t>
                      </a:r>
                      <a:endParaRPr lang="en-US" sz="1500">
                        <a:latin typeface="Arial"/>
                      </a:endParaRPr>
                    </a:p>
                    <a:p>
                      <a:pPr lvl="0" algn="ctr">
                        <a:buNone/>
                      </a:pPr>
                      <a:r>
                        <a:rPr lang="en-US" sz="1500" b="0" i="0" u="none" strike="noStrike" baseline="-25000" noProof="0">
                          <a:latin typeface="Arial"/>
                        </a:rPr>
                        <a:t>some designs</a:t>
                      </a:r>
                      <a:endParaRPr lang="en-US" sz="1500">
                        <a:latin typeface="Arial"/>
                      </a:endParaRP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b="0" i="0" u="none" strike="noStrike" noProof="0">
                          <a:latin typeface="Arial"/>
                        </a:rPr>
                        <a:t>R_56 tuning is very limited</a:t>
                      </a: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576340"/>
                  </a:ext>
                </a:extLst>
              </a:tr>
              <a:tr h="392864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500" b="0" i="0" u="none" strike="noStrike" baseline="-25000" noProof="0">
                          <a:latin typeface="Arial"/>
                        </a:rPr>
                        <a:t>Simple, with few elements</a:t>
                      </a:r>
                      <a:endParaRPr lang="en-US" sz="1500">
                        <a:latin typeface="Arial"/>
                      </a:endParaRP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100">
                          <a:latin typeface="Arial"/>
                        </a:rPr>
                        <a:t>Larger chromatic effects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5972354"/>
                  </a:ext>
                </a:extLst>
              </a:tr>
              <a:tr h="36339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500" baseline="-25000">
                          <a:latin typeface="Arial"/>
                        </a:rPr>
                        <a:t>Direct matching to </a:t>
                      </a:r>
                      <a:r>
                        <a:rPr lang="en-US" sz="1500" baseline="-25000" err="1">
                          <a:latin typeface="Arial"/>
                        </a:rPr>
                        <a:t>linac</a:t>
                      </a: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 sz="1400">
                        <a:latin typeface="Arial"/>
                      </a:endParaRPr>
                    </a:p>
                  </a:txBody>
                  <a:tcPr marL="68580" marR="68580" marT="34290" marB="3429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9091208"/>
                  </a:ext>
                </a:extLst>
              </a:tr>
            </a:tbl>
          </a:graphicData>
        </a:graphic>
      </p:graphicFrame>
      <p:pic>
        <p:nvPicPr>
          <p:cNvPr id="9" name="Obrázek 9">
            <a:extLst>
              <a:ext uri="{FF2B5EF4-FFF2-40B4-BE49-F238E27FC236}">
                <a16:creationId xmlns:a16="http://schemas.microsoft.com/office/drawing/2014/main" id="{C11FD5E3-5B18-0389-DBFA-8CA3082BF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903" y="1732691"/>
            <a:ext cx="1173035" cy="291080"/>
          </a:xfrm>
          <a:prstGeom prst="rect">
            <a:avLst/>
          </a:prstGeom>
        </p:spPr>
      </p:pic>
      <p:pic>
        <p:nvPicPr>
          <p:cNvPr id="10" name="Obrázek 10">
            <a:extLst>
              <a:ext uri="{FF2B5EF4-FFF2-40B4-BE49-F238E27FC236}">
                <a16:creationId xmlns:a16="http://schemas.microsoft.com/office/drawing/2014/main" id="{5E73361D-7C03-6172-8839-19372B04D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6499" y="1602972"/>
            <a:ext cx="821997" cy="40908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E6D956D-67E8-F867-8ACB-30362199F8DD}"/>
              </a:ext>
            </a:extLst>
          </p:cNvPr>
          <p:cNvSpPr txBox="1">
            <a:spLocks/>
          </p:cNvSpPr>
          <p:nvPr/>
        </p:nvSpPr>
        <p:spPr>
          <a:xfrm>
            <a:off x="260021" y="828905"/>
            <a:ext cx="3650877" cy="700019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50" b="1">
                <a:latin typeface="Calibri Light"/>
                <a:cs typeface="Arial"/>
              </a:rPr>
              <a:t>Design Comparison</a:t>
            </a:r>
            <a:endParaRPr lang="en-US" sz="2450">
              <a:latin typeface="Calibri Light"/>
              <a:cs typeface="Calibri Light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830F7B1-BCF0-49C9-FA22-07134E04C2F8}"/>
              </a:ext>
            </a:extLst>
          </p:cNvPr>
          <p:cNvSpPr txBox="1">
            <a:spLocks/>
          </p:cNvSpPr>
          <p:nvPr/>
        </p:nvSpPr>
        <p:spPr>
          <a:xfrm>
            <a:off x="579326" y="4095580"/>
            <a:ext cx="3650877" cy="700019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50" b="1">
                <a:latin typeface="Calibri Light"/>
                <a:cs typeface="Arial"/>
              </a:rPr>
              <a:t>Future Work:</a:t>
            </a:r>
            <a:endParaRPr lang="en-US" sz="2450">
              <a:latin typeface="Calibri Light"/>
              <a:cs typeface="Calibri Light"/>
            </a:endParaRPr>
          </a:p>
        </p:txBody>
      </p:sp>
      <p:pic>
        <p:nvPicPr>
          <p:cNvPr id="13" name="Obrázek 9">
            <a:extLst>
              <a:ext uri="{FF2B5EF4-FFF2-40B4-BE49-F238E27FC236}">
                <a16:creationId xmlns:a16="http://schemas.microsoft.com/office/drawing/2014/main" id="{C673AFD3-2823-C4D0-DE4A-53B79D08B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2560" y="1732691"/>
            <a:ext cx="1173035" cy="291080"/>
          </a:xfrm>
          <a:prstGeom prst="rect">
            <a:avLst/>
          </a:prstGeom>
        </p:spPr>
      </p:pic>
      <p:pic>
        <p:nvPicPr>
          <p:cNvPr id="14" name="Obrázek 9">
            <a:extLst>
              <a:ext uri="{FF2B5EF4-FFF2-40B4-BE49-F238E27FC236}">
                <a16:creationId xmlns:a16="http://schemas.microsoft.com/office/drawing/2014/main" id="{45E11242-A57B-2789-F2C6-ED5C67354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188" y="1732691"/>
            <a:ext cx="1173035" cy="29108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C2D471ED-086C-348D-DC2C-4F934C3244EF}"/>
              </a:ext>
            </a:extLst>
          </p:cNvPr>
          <p:cNvSpPr txBox="1"/>
          <p:nvPr/>
        </p:nvSpPr>
        <p:spPr>
          <a:xfrm>
            <a:off x="491999" y="4793273"/>
            <a:ext cx="7141664" cy="105413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13995" indent="-213995">
              <a:buFont typeface="Arial"/>
              <a:buChar char="•"/>
            </a:pPr>
            <a:r>
              <a:rPr lang="en-GB" sz="1600">
                <a:cs typeface="Calibri" panose="020F0502020204030204"/>
              </a:rPr>
              <a:t>Synchrotron radiation study required</a:t>
            </a:r>
          </a:p>
          <a:p>
            <a:pPr marL="213995" indent="-213995">
              <a:buFont typeface="Arial"/>
              <a:buChar char="•"/>
            </a:pPr>
            <a:r>
              <a:rPr lang="en-GB" sz="1600">
                <a:cs typeface="Calibri" panose="020F0502020204030204"/>
              </a:rPr>
              <a:t>Higher order chromaticity corrections (adding </a:t>
            </a:r>
            <a:r>
              <a:rPr lang="en-GB" sz="1600" err="1">
                <a:cs typeface="Calibri" panose="020F0502020204030204"/>
              </a:rPr>
              <a:t>sextupoles</a:t>
            </a:r>
            <a:r>
              <a:rPr lang="en-GB" sz="1600">
                <a:cs typeface="Calibri" panose="020F0502020204030204"/>
              </a:rPr>
              <a:t>)</a:t>
            </a:r>
          </a:p>
          <a:p>
            <a:pPr marL="213995" indent="-213995">
              <a:buFont typeface="Arial"/>
              <a:buChar char="•"/>
            </a:pPr>
            <a:r>
              <a:rPr lang="en-GB" sz="1600">
                <a:cs typeface="Calibri" panose="020F0502020204030204"/>
              </a:rPr>
              <a:t>Matching to </a:t>
            </a:r>
            <a:r>
              <a:rPr lang="en-GB" sz="1600" err="1">
                <a:cs typeface="Calibri" panose="020F0502020204030204"/>
              </a:rPr>
              <a:t>Linac</a:t>
            </a:r>
          </a:p>
          <a:p>
            <a:pPr marL="213995" indent="-213995">
              <a:buFont typeface="Arial"/>
              <a:buChar char="•"/>
            </a:pPr>
            <a:r>
              <a:rPr lang="en-GB" sz="1600">
                <a:cs typeface="Calibri" panose="020F0502020204030204"/>
              </a:rPr>
              <a:t>RF cavity for the compressor requires dedicated design (3 GHz!)</a:t>
            </a:r>
          </a:p>
        </p:txBody>
      </p:sp>
    </p:spTree>
    <p:extLst>
      <p:ext uri="{BB962C8B-B14F-4D97-AF65-F5344CB8AC3E}">
        <p14:creationId xmlns:p14="http://schemas.microsoft.com/office/powerpoint/2010/main" val="10202422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8A262-3399-3D9A-4022-07358035C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Magnets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EC485-0C59-C3CC-B39E-94C82F799E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6521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0DB75-FD43-AC42-08ED-F145AB5D8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What magnets and why?</a:t>
            </a:r>
          </a:p>
        </p:txBody>
      </p:sp>
      <p:pic>
        <p:nvPicPr>
          <p:cNvPr id="5" name="Picture 4" descr="A picture containing bridge&#10;&#10;Description automatically generated">
            <a:extLst>
              <a:ext uri="{FF2B5EF4-FFF2-40B4-BE49-F238E27FC236}">
                <a16:creationId xmlns:a16="http://schemas.microsoft.com/office/drawing/2014/main" id="{D78463D1-6DEB-982E-0F34-4FBAC3BCF9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000" y="1698469"/>
            <a:ext cx="1440000" cy="1440000"/>
          </a:xfrm>
          <a:prstGeom prst="rect">
            <a:avLst/>
          </a:prstGeom>
        </p:spPr>
      </p:pic>
      <p:pic>
        <p:nvPicPr>
          <p:cNvPr id="7" name="Picture 6" descr="A picture containing web&#10;&#10;Description automatically generated">
            <a:extLst>
              <a:ext uri="{FF2B5EF4-FFF2-40B4-BE49-F238E27FC236}">
                <a16:creationId xmlns:a16="http://schemas.microsoft.com/office/drawing/2014/main" id="{59455C66-6E25-F976-022C-ADF4A2C70D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000" y="1698469"/>
            <a:ext cx="1440000" cy="1440000"/>
          </a:xfrm>
          <a:prstGeom prst="rect">
            <a:avLst/>
          </a:prstGeom>
        </p:spPr>
      </p:pic>
      <p:pic>
        <p:nvPicPr>
          <p:cNvPr id="9" name="Picture 8" descr="A picture containing web, outdoor object&#10;&#10;Description automatically generated">
            <a:extLst>
              <a:ext uri="{FF2B5EF4-FFF2-40B4-BE49-F238E27FC236}">
                <a16:creationId xmlns:a16="http://schemas.microsoft.com/office/drawing/2014/main" id="{8FBC8AA8-3430-32DE-1743-43737396A2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000" y="1698469"/>
            <a:ext cx="1440000" cy="144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37F0791-0436-E00B-15B4-3EC87486E2B3}"/>
              </a:ext>
            </a:extLst>
          </p:cNvPr>
          <p:cNvSpPr txBox="1"/>
          <p:nvPr/>
        </p:nvSpPr>
        <p:spPr>
          <a:xfrm>
            <a:off x="486000" y="3148098"/>
            <a:ext cx="2880000" cy="720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/>
              <a:t>Dipole</a:t>
            </a:r>
          </a:p>
          <a:p>
            <a:pPr algn="ctr"/>
            <a:r>
              <a:rPr lang="en-GB" sz="1600" i="1"/>
              <a:t>Beam Steering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AB9545-D524-94EB-8491-56092F1582BF}"/>
              </a:ext>
            </a:extLst>
          </p:cNvPr>
          <p:cNvSpPr txBox="1"/>
          <p:nvPr/>
        </p:nvSpPr>
        <p:spPr>
          <a:xfrm>
            <a:off x="3132000" y="3138469"/>
            <a:ext cx="2880000" cy="720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/>
              <a:t>Quadrupole</a:t>
            </a:r>
          </a:p>
          <a:p>
            <a:pPr algn="ctr"/>
            <a:r>
              <a:rPr lang="en-GB" sz="1600" i="1"/>
              <a:t>Beam Focussing</a:t>
            </a:r>
          </a:p>
        </p:txBody>
      </p:sp>
      <p:pic>
        <p:nvPicPr>
          <p:cNvPr id="3076" name="Picture 4" descr="Wiggler (synchrotron) - Wikipedia">
            <a:extLst>
              <a:ext uri="{FF2B5EF4-FFF2-40B4-BE49-F238E27FC236}">
                <a16:creationId xmlns:a16="http://schemas.microsoft.com/office/drawing/2014/main" id="{DF479C62-059B-61AA-335E-0C1CD914A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709" y="4038828"/>
            <a:ext cx="2388874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DA3C053-F983-58FE-E810-3FA8AA170116}"/>
              </a:ext>
            </a:extLst>
          </p:cNvPr>
          <p:cNvSpPr txBox="1"/>
          <p:nvPr/>
        </p:nvSpPr>
        <p:spPr>
          <a:xfrm>
            <a:off x="5778000" y="3148098"/>
            <a:ext cx="2880000" cy="720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/>
              <a:t>Sextupole</a:t>
            </a:r>
          </a:p>
          <a:p>
            <a:pPr algn="ctr"/>
            <a:r>
              <a:rPr lang="en-GB" sz="1600" i="1"/>
              <a:t>Chromaticity Correction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B963F2C-C961-AA5C-F593-F300903CE494}"/>
              </a:ext>
            </a:extLst>
          </p:cNvPr>
          <p:cNvGrpSpPr/>
          <p:nvPr/>
        </p:nvGrpSpPr>
        <p:grpSpPr>
          <a:xfrm>
            <a:off x="4972292" y="4015047"/>
            <a:ext cx="2880000" cy="1440000"/>
            <a:chOff x="611764" y="2993328"/>
            <a:chExt cx="3755143" cy="186400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557A8C2-DC83-E366-F240-D4E19FB4641A}"/>
                </a:ext>
              </a:extLst>
            </p:cNvPr>
            <p:cNvGrpSpPr/>
            <p:nvPr/>
          </p:nvGrpSpPr>
          <p:grpSpPr>
            <a:xfrm>
              <a:off x="611764" y="2993328"/>
              <a:ext cx="3755143" cy="1864009"/>
              <a:chOff x="611764" y="2993328"/>
              <a:chExt cx="3755143" cy="1864009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59E6B1E-8088-CC50-D13A-90EB5E1704C5}"/>
                  </a:ext>
                </a:extLst>
              </p:cNvPr>
              <p:cNvSpPr/>
              <p:nvPr/>
            </p:nvSpPr>
            <p:spPr>
              <a:xfrm>
                <a:off x="3110069" y="3983634"/>
                <a:ext cx="1086787" cy="22485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FA68152-D3EF-5DC7-FC71-15E34F0B57C8}"/>
                  </a:ext>
                </a:extLst>
              </p:cNvPr>
              <p:cNvSpPr/>
              <p:nvPr/>
            </p:nvSpPr>
            <p:spPr>
              <a:xfrm>
                <a:off x="3110070" y="4453122"/>
                <a:ext cx="1086787" cy="224853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BD6F7CE-03FD-CA98-7E3A-B91CA0183B35}"/>
                  </a:ext>
                </a:extLst>
              </p:cNvPr>
              <p:cNvSpPr/>
              <p:nvPr/>
            </p:nvSpPr>
            <p:spPr>
              <a:xfrm rot="5400000">
                <a:off x="1954111" y="4201517"/>
                <a:ext cx="1086787" cy="224853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37330FF-E5B9-2DFE-D563-EF49139CBEC8}"/>
                  </a:ext>
                </a:extLst>
              </p:cNvPr>
              <p:cNvSpPr/>
              <p:nvPr/>
            </p:nvSpPr>
            <p:spPr>
              <a:xfrm rot="1800000">
                <a:off x="1030850" y="3246939"/>
                <a:ext cx="1086787" cy="270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1C35E8D-0C67-FB9A-9B39-B459A453A83A}"/>
                  </a:ext>
                </a:extLst>
              </p:cNvPr>
              <p:cNvSpPr/>
              <p:nvPr/>
            </p:nvSpPr>
            <p:spPr>
              <a:xfrm rot="1800000">
                <a:off x="819015" y="3742546"/>
                <a:ext cx="1086787" cy="10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885EE86C-7614-B0CD-8D08-2D9C0C9A1E9F}"/>
                  </a:ext>
                </a:extLst>
              </p:cNvPr>
              <p:cNvGrpSpPr/>
              <p:nvPr/>
            </p:nvGrpSpPr>
            <p:grpSpPr>
              <a:xfrm>
                <a:off x="611764" y="2993328"/>
                <a:ext cx="3755143" cy="1320615"/>
                <a:chOff x="611764" y="2993328"/>
                <a:chExt cx="3755143" cy="1320615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581EA5F5-4115-2224-1B19-CABF0DEE02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1764" y="2993328"/>
                  <a:ext cx="750644" cy="664272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3E617CDE-4520-E26D-E684-D2927ED10A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62409" y="3657600"/>
                  <a:ext cx="1133827" cy="484755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55A5A2DE-F2C7-172A-6525-2926E7C11D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96236" y="4142355"/>
                  <a:ext cx="828855" cy="171588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09591AA5-9B5D-84B9-76EA-B8BF512720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25091" y="4313943"/>
                  <a:ext cx="1041816" cy="0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14CEE69-2020-13DC-FB6E-4135067B8950}"/>
                </a:ext>
              </a:extLst>
            </p:cNvPr>
            <p:cNvSpPr txBox="1"/>
            <p:nvPr/>
          </p:nvSpPr>
          <p:spPr>
            <a:xfrm>
              <a:off x="948320" y="4208487"/>
              <a:ext cx="8281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/>
                <a:t>Septum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C6A3047-F316-594B-B013-20F9289C7F1F}"/>
                </a:ext>
              </a:extLst>
            </p:cNvPr>
            <p:cNvSpPr txBox="1"/>
            <p:nvPr/>
          </p:nvSpPr>
          <p:spPr>
            <a:xfrm>
              <a:off x="2244746" y="3375521"/>
              <a:ext cx="6351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/>
                <a:t>Quad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6AC41EC-D305-C04C-36C7-03C48E704CAB}"/>
                </a:ext>
              </a:extLst>
            </p:cNvPr>
            <p:cNvSpPr txBox="1"/>
            <p:nvPr/>
          </p:nvSpPr>
          <p:spPr>
            <a:xfrm>
              <a:off x="3310355" y="3619135"/>
              <a:ext cx="6862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/>
                <a:t>Kicker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6E1F7DB-D8BA-73B2-C314-1757266AA3F5}"/>
              </a:ext>
            </a:extLst>
          </p:cNvPr>
          <p:cNvSpPr txBox="1"/>
          <p:nvPr/>
        </p:nvSpPr>
        <p:spPr>
          <a:xfrm>
            <a:off x="1046146" y="5455048"/>
            <a:ext cx="2880000" cy="72000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en-GB"/>
              <a:t>Wiggler</a:t>
            </a:r>
          </a:p>
          <a:p>
            <a:pPr algn="ctr"/>
            <a:r>
              <a:rPr lang="en-GB" sz="1600" i="1"/>
              <a:t>Emittance damping in pDR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57F06FC-D961-7CC4-59DA-8D018AA16398}"/>
              </a:ext>
            </a:extLst>
          </p:cNvPr>
          <p:cNvSpPr txBox="1"/>
          <p:nvPr/>
        </p:nvSpPr>
        <p:spPr>
          <a:xfrm>
            <a:off x="4884753" y="5532835"/>
            <a:ext cx="3061429" cy="72000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en-GB"/>
              <a:t>Kicker and Lambertson septum</a:t>
            </a:r>
          </a:p>
          <a:p>
            <a:pPr algn="ctr"/>
            <a:r>
              <a:rPr lang="en-GB" sz="1600" i="1"/>
              <a:t>Injection/Extraction</a:t>
            </a:r>
            <a:endParaRPr lang="en-GB" sz="1600" i="1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FA968F-B6F4-0C7E-EA68-1B98B868BA31}"/>
              </a:ext>
            </a:extLst>
          </p:cNvPr>
          <p:cNvSpPr txBox="1"/>
          <p:nvPr/>
        </p:nvSpPr>
        <p:spPr>
          <a:xfrm>
            <a:off x="2950" y="6034272"/>
            <a:ext cx="610699" cy="282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cs typeface="Calibri"/>
              </a:rPr>
              <a:t>Darren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6705868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923FB-8BFB-0EF7-C10D-C32096ADD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Design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8C83D-6BA4-C0EE-B2C0-6D3CD057C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935865"/>
            <a:ext cx="5601669" cy="424109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Aim: High performance </a:t>
            </a:r>
            <a:r>
              <a:rPr lang="en-GB" b="1"/>
              <a:t>Normal Conducting Magnets</a:t>
            </a:r>
          </a:p>
          <a:p>
            <a:pPr lvl="1"/>
            <a:r>
              <a:rPr lang="en-GB"/>
              <a:t>In line with FCC aim: high efficiency to reduce power consumption and running costs</a:t>
            </a:r>
            <a:endParaRPr lang="en-GB">
              <a:cs typeface="Calibri"/>
            </a:endParaRPr>
          </a:p>
          <a:p>
            <a:pPr lvl="1"/>
            <a:r>
              <a:rPr lang="en-GB"/>
              <a:t>Removes the requirement for cryogenic installation</a:t>
            </a:r>
            <a:endParaRPr lang="en-GB">
              <a:cs typeface="Calibri" panose="020F0502020204030204"/>
            </a:endParaRPr>
          </a:p>
          <a:p>
            <a:endParaRPr lang="en-GB"/>
          </a:p>
          <a:p>
            <a:r>
              <a:rPr lang="en-GB"/>
              <a:t>Lattice requires multiple quadrupole and </a:t>
            </a:r>
            <a:r>
              <a:rPr lang="en-GB" err="1"/>
              <a:t>sextupole</a:t>
            </a:r>
            <a:r>
              <a:rPr lang="en-GB"/>
              <a:t> configurations, taken to match the MADX file</a:t>
            </a:r>
            <a:endParaRPr lang="en-GB">
              <a:cs typeface="Calibri"/>
            </a:endParaRPr>
          </a:p>
          <a:p>
            <a:pPr lvl="1"/>
            <a:r>
              <a:rPr lang="en-GB"/>
              <a:t>1 design for each, tuneable by varying current</a:t>
            </a:r>
            <a:endParaRPr lang="en-GB">
              <a:cs typeface="Calibri"/>
            </a:endParaRPr>
          </a:p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7A8167-A90B-0916-D689-EA5FDE75D6AB}"/>
              </a:ext>
            </a:extLst>
          </p:cNvPr>
          <p:cNvSpPr txBox="1"/>
          <p:nvPr/>
        </p:nvSpPr>
        <p:spPr>
          <a:xfrm>
            <a:off x="2950" y="6034272"/>
            <a:ext cx="610699" cy="282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cs typeface="Calibri"/>
              </a:rPr>
              <a:t>Enzo</a:t>
            </a:r>
            <a:endParaRPr lang="en-US" sz="1200"/>
          </a:p>
        </p:txBody>
      </p:sp>
      <p:pic>
        <p:nvPicPr>
          <p:cNvPr id="4" name="Picture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AE96CA74-7E6F-C069-A0C6-B5F655781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067" y="1665203"/>
            <a:ext cx="2670629" cy="353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82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DC24B-EA45-26B5-51B8-C2F180AAF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/>
              <a:t>Meet the Team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7BEAFE-72BE-6B22-BF7D-C50F89BB8D8C}"/>
              </a:ext>
            </a:extLst>
          </p:cNvPr>
          <p:cNvSpPr/>
          <p:nvPr/>
        </p:nvSpPr>
        <p:spPr>
          <a:xfrm>
            <a:off x="1745036" y="2099777"/>
            <a:ext cx="1086896" cy="12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 anchorCtr="0">
            <a:noAutofit/>
          </a:bodyPr>
          <a:lstStyle/>
          <a:p>
            <a:pPr algn="ctr"/>
            <a:r>
              <a:rPr lang="en-GB" sz="1100"/>
              <a:t>Rehanah Razak</a:t>
            </a:r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10D50AE-9536-9141-C609-7439F771DB10}"/>
              </a:ext>
            </a:extLst>
          </p:cNvPr>
          <p:cNvGrpSpPr/>
          <p:nvPr/>
        </p:nvGrpSpPr>
        <p:grpSpPr>
          <a:xfrm>
            <a:off x="7782584" y="2099776"/>
            <a:ext cx="1080000" cy="1260000"/>
            <a:chOff x="7782584" y="2099776"/>
            <a:chExt cx="1080000" cy="126000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1DCB923-8684-C189-ABB7-B16F2EF0DC83}"/>
                </a:ext>
              </a:extLst>
            </p:cNvPr>
            <p:cNvSpPr/>
            <p:nvPr/>
          </p:nvSpPr>
          <p:spPr>
            <a:xfrm>
              <a:off x="7782584" y="2099776"/>
              <a:ext cx="1080000" cy="12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>
              <a:noAutofit/>
            </a:bodyPr>
            <a:lstStyle/>
            <a:p>
              <a:pPr algn="ctr"/>
              <a:r>
                <a:rPr lang="en-GB" sz="1100">
                  <a:solidFill>
                    <a:schemeClr val="bg1"/>
                  </a:solidFill>
                  <a:cs typeface="Calibri"/>
                </a:rPr>
                <a:t>Emily Howling</a:t>
              </a:r>
              <a:endParaRPr lang="en-GB" sz="1100"/>
            </a:p>
          </p:txBody>
        </p:sp>
        <p:pic>
          <p:nvPicPr>
            <p:cNvPr id="44" name="Picture 44" descr="A picture containing person, indoor, yellow&#10;&#10;Description automatically generated">
              <a:extLst>
                <a:ext uri="{FF2B5EF4-FFF2-40B4-BE49-F238E27FC236}">
                  <a16:creationId xmlns:a16="http://schemas.microsoft.com/office/drawing/2014/main" id="{20693143-B359-8DDB-700B-2C0608BA1E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-86" r="708" b="21756"/>
            <a:stretch/>
          </p:blipFill>
          <p:spPr>
            <a:xfrm>
              <a:off x="7782584" y="2099776"/>
              <a:ext cx="1080000" cy="1045984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C4D8628-B0F9-5F10-52B0-2AAABB5023F1}"/>
              </a:ext>
            </a:extLst>
          </p:cNvPr>
          <p:cNvGrpSpPr/>
          <p:nvPr/>
        </p:nvGrpSpPr>
        <p:grpSpPr>
          <a:xfrm>
            <a:off x="6335617" y="2089476"/>
            <a:ext cx="1080000" cy="1260000"/>
            <a:chOff x="6335617" y="2089476"/>
            <a:chExt cx="1080000" cy="126000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0955AD9-D356-DC8E-52BB-F0634328D328}"/>
                </a:ext>
              </a:extLst>
            </p:cNvPr>
            <p:cNvSpPr/>
            <p:nvPr/>
          </p:nvSpPr>
          <p:spPr>
            <a:xfrm>
              <a:off x="6335617" y="2089476"/>
              <a:ext cx="1080000" cy="12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>
              <a:noAutofit/>
            </a:bodyPr>
            <a:lstStyle/>
            <a:p>
              <a:pPr algn="ctr"/>
              <a:r>
                <a:rPr lang="en-GB" sz="1100"/>
                <a:t>Darren Chan</a:t>
              </a:r>
            </a:p>
          </p:txBody>
        </p:sp>
        <p:pic>
          <p:nvPicPr>
            <p:cNvPr id="46" name="Picture 46">
              <a:extLst>
                <a:ext uri="{FF2B5EF4-FFF2-40B4-BE49-F238E27FC236}">
                  <a16:creationId xmlns:a16="http://schemas.microsoft.com/office/drawing/2014/main" id="{02B03A58-5F73-9216-8A1A-BC135177EE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08" t="15432" r="-1360" b="20201"/>
            <a:stretch/>
          </p:blipFill>
          <p:spPr>
            <a:xfrm>
              <a:off x="6335617" y="2089476"/>
              <a:ext cx="1080000" cy="1055405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CF9E9F7-804F-EE4A-57CC-BEE087AAFE41}"/>
              </a:ext>
            </a:extLst>
          </p:cNvPr>
          <p:cNvGrpSpPr/>
          <p:nvPr/>
        </p:nvGrpSpPr>
        <p:grpSpPr>
          <a:xfrm>
            <a:off x="3338609" y="2086647"/>
            <a:ext cx="1080000" cy="1260000"/>
            <a:chOff x="3338609" y="2086647"/>
            <a:chExt cx="1080000" cy="126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5291EE5-A0CF-81BC-A3A9-1767F42A2CC8}"/>
                </a:ext>
              </a:extLst>
            </p:cNvPr>
            <p:cNvSpPr/>
            <p:nvPr/>
          </p:nvSpPr>
          <p:spPr>
            <a:xfrm>
              <a:off x="3338609" y="2086647"/>
              <a:ext cx="1080000" cy="12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>
              <a:noAutofit/>
            </a:bodyPr>
            <a:lstStyle/>
            <a:p>
              <a:pPr algn="ctr"/>
              <a:r>
                <a:rPr lang="en-GB" sz="1100"/>
                <a:t>Max Bosman</a:t>
              </a:r>
            </a:p>
          </p:txBody>
        </p:sp>
        <p:pic>
          <p:nvPicPr>
            <p:cNvPr id="15" name="Picture 14" descr="A person wearing a white shirt&#10;&#10;Description automatically generated with medium confidence">
              <a:extLst>
                <a:ext uri="{FF2B5EF4-FFF2-40B4-BE49-F238E27FC236}">
                  <a16:creationId xmlns:a16="http://schemas.microsoft.com/office/drawing/2014/main" id="{D64B5A0C-432F-F8BB-0D49-EB969F504E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72" r="351" b="27121"/>
            <a:stretch/>
          </p:blipFill>
          <p:spPr>
            <a:xfrm>
              <a:off x="3338609" y="2086647"/>
              <a:ext cx="1080000" cy="101730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9F034E4-53C3-3BF7-4EB9-12E75A89C375}"/>
              </a:ext>
            </a:extLst>
          </p:cNvPr>
          <p:cNvSpPr/>
          <p:nvPr/>
        </p:nvSpPr>
        <p:spPr>
          <a:xfrm>
            <a:off x="294013" y="1627661"/>
            <a:ext cx="2538883" cy="396619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en-GB"/>
              <a:t>Lattice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9FDD42-BB7E-4700-4823-21A516936905}"/>
              </a:ext>
            </a:extLst>
          </p:cNvPr>
          <p:cNvSpPr/>
          <p:nvPr/>
        </p:nvSpPr>
        <p:spPr>
          <a:xfrm>
            <a:off x="3340743" y="1617479"/>
            <a:ext cx="2528701" cy="401710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en-GB"/>
              <a:t>RF Cavities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C1FE18-FAE1-898A-5C32-5D75BC4EF0EB}"/>
              </a:ext>
            </a:extLst>
          </p:cNvPr>
          <p:cNvSpPr/>
          <p:nvPr/>
        </p:nvSpPr>
        <p:spPr>
          <a:xfrm>
            <a:off x="6331469" y="1612388"/>
            <a:ext cx="2528701" cy="40680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en-GB"/>
              <a:t>Magnets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F5C83F1-2604-000D-F012-D47969BB9E1B}"/>
              </a:ext>
            </a:extLst>
          </p:cNvPr>
          <p:cNvGrpSpPr/>
          <p:nvPr/>
        </p:nvGrpSpPr>
        <p:grpSpPr>
          <a:xfrm>
            <a:off x="6340574" y="3560984"/>
            <a:ext cx="1080000" cy="1260000"/>
            <a:chOff x="6339125" y="3545710"/>
            <a:chExt cx="1080000" cy="126000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99EB4A9-8C0C-F35B-9813-59BA6E2978AC}"/>
                </a:ext>
              </a:extLst>
            </p:cNvPr>
            <p:cNvSpPr/>
            <p:nvPr/>
          </p:nvSpPr>
          <p:spPr>
            <a:xfrm>
              <a:off x="6339125" y="3545710"/>
              <a:ext cx="1080000" cy="12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>
              <a:noAutofit/>
            </a:bodyPr>
            <a:lstStyle/>
            <a:p>
              <a:pPr algn="ctr"/>
              <a:r>
                <a:rPr lang="en-GB" sz="1100"/>
                <a:t>Jack Salvesen</a:t>
              </a:r>
            </a:p>
          </p:txBody>
        </p:sp>
        <p:pic>
          <p:nvPicPr>
            <p:cNvPr id="36" name="Picture 35" descr="A person with a beard&#10;&#10;Description automatically generated with low confidence">
              <a:extLst>
                <a:ext uri="{FF2B5EF4-FFF2-40B4-BE49-F238E27FC236}">
                  <a16:creationId xmlns:a16="http://schemas.microsoft.com/office/drawing/2014/main" id="{AF741A87-BC55-55EE-DDC2-F23B55EBB9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61" b="20971"/>
            <a:stretch/>
          </p:blipFill>
          <p:spPr>
            <a:xfrm>
              <a:off x="6339125" y="3545710"/>
              <a:ext cx="1080000" cy="1062452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D4B83BC-41A4-9208-A767-1CB3676C73AF}"/>
              </a:ext>
            </a:extLst>
          </p:cNvPr>
          <p:cNvGrpSpPr/>
          <p:nvPr/>
        </p:nvGrpSpPr>
        <p:grpSpPr>
          <a:xfrm>
            <a:off x="300827" y="3555894"/>
            <a:ext cx="1080000" cy="1260000"/>
            <a:chOff x="300827" y="3555894"/>
            <a:chExt cx="1080000" cy="1260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91A572-4356-3C57-3643-1BBDA9022C0D}"/>
                </a:ext>
              </a:extLst>
            </p:cNvPr>
            <p:cNvSpPr/>
            <p:nvPr/>
          </p:nvSpPr>
          <p:spPr>
            <a:xfrm>
              <a:off x="300827" y="3555894"/>
              <a:ext cx="1080000" cy="12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>
              <a:noAutofit/>
            </a:bodyPr>
            <a:lstStyle/>
            <a:p>
              <a:pPr algn="ctr"/>
              <a:r>
                <a:rPr lang="en-GB" sz="1100"/>
                <a:t>Sebastian </a:t>
              </a:r>
              <a:r>
                <a:rPr lang="en-GB" sz="1100" err="1"/>
                <a:t>Kaloš</a:t>
              </a:r>
              <a:endParaRPr lang="en-GB" sz="110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014F902-A208-2692-765B-15CF19CCB3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0454" b="26905"/>
            <a:stretch/>
          </p:blipFill>
          <p:spPr>
            <a:xfrm>
              <a:off x="300827" y="3555894"/>
              <a:ext cx="1080000" cy="1017309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F2325C89-C8C7-71EF-4A25-291649DB64A2}"/>
              </a:ext>
            </a:extLst>
          </p:cNvPr>
          <p:cNvGrpSpPr/>
          <p:nvPr/>
        </p:nvGrpSpPr>
        <p:grpSpPr>
          <a:xfrm>
            <a:off x="1748484" y="3560984"/>
            <a:ext cx="1080000" cy="1260000"/>
            <a:chOff x="1748484" y="3545710"/>
            <a:chExt cx="1080000" cy="1260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173C259-8F04-9E57-D5C0-AC8831641CCE}"/>
                </a:ext>
              </a:extLst>
            </p:cNvPr>
            <p:cNvSpPr/>
            <p:nvPr/>
          </p:nvSpPr>
          <p:spPr>
            <a:xfrm>
              <a:off x="1748484" y="3545710"/>
              <a:ext cx="1080000" cy="12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b" anchorCtr="0">
              <a:noAutofit/>
            </a:bodyPr>
            <a:lstStyle/>
            <a:p>
              <a:pPr algn="ctr"/>
              <a:r>
                <a:rPr lang="en-GB" sz="1100"/>
                <a:t>Rohan Kamath</a:t>
              </a:r>
            </a:p>
          </p:txBody>
        </p:sp>
        <p:pic>
          <p:nvPicPr>
            <p:cNvPr id="16" name="Picture 17" descr="A picture containing person, person, necktie, clothing&#10;&#10;Description automatically generated">
              <a:extLst>
                <a:ext uri="{FF2B5EF4-FFF2-40B4-BE49-F238E27FC236}">
                  <a16:creationId xmlns:a16="http://schemas.microsoft.com/office/drawing/2014/main" id="{38917E09-A034-1C18-9F9F-88BE4AFAD6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5970" b="13606"/>
            <a:stretch/>
          </p:blipFill>
          <p:spPr>
            <a:xfrm>
              <a:off x="1748484" y="3545710"/>
              <a:ext cx="1080000" cy="1017309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3897AB3-6139-B032-D2DB-14C6BE847C98}"/>
              </a:ext>
            </a:extLst>
          </p:cNvPr>
          <p:cNvGrpSpPr/>
          <p:nvPr/>
        </p:nvGrpSpPr>
        <p:grpSpPr>
          <a:xfrm>
            <a:off x="4781076" y="2086647"/>
            <a:ext cx="1095460" cy="1260000"/>
            <a:chOff x="4786193" y="2086647"/>
            <a:chExt cx="1090344" cy="1260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3EC0284-D7C1-F930-6F9D-72AA32259C74}"/>
                </a:ext>
              </a:extLst>
            </p:cNvPr>
            <p:cNvSpPr/>
            <p:nvPr/>
          </p:nvSpPr>
          <p:spPr>
            <a:xfrm>
              <a:off x="4789641" y="2086647"/>
              <a:ext cx="1086896" cy="12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>
              <a:noAutofit/>
            </a:bodyPr>
            <a:lstStyle/>
            <a:p>
              <a:pPr algn="ctr"/>
              <a:r>
                <a:rPr lang="en-GB" sz="1100"/>
                <a:t>Ginevra </a:t>
              </a:r>
              <a:r>
                <a:rPr lang="en-GB" sz="1100" err="1"/>
                <a:t>Casati</a:t>
              </a:r>
              <a:endParaRPr lang="en-GB" sz="1100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1C02D49-B0AF-0A7C-DA8A-28D1074288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8772" b="21324"/>
            <a:stretch/>
          </p:blipFill>
          <p:spPr>
            <a:xfrm>
              <a:off x="4786193" y="2086647"/>
              <a:ext cx="1086896" cy="1050375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3D5E9C6-58D2-FC81-BD71-E0C1148CCEC1}"/>
              </a:ext>
            </a:extLst>
          </p:cNvPr>
          <p:cNvSpPr/>
          <p:nvPr/>
        </p:nvSpPr>
        <p:spPr>
          <a:xfrm>
            <a:off x="7783335" y="3560984"/>
            <a:ext cx="1086896" cy="12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>
            <a:noAutofit/>
          </a:bodyPr>
          <a:lstStyle/>
          <a:p>
            <a:pPr algn="ctr"/>
            <a:r>
              <a:rPr lang="en-GB" sz="1100"/>
              <a:t>Sasha Horney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66B24C7-D3F6-828B-AD31-B43089C21D39}"/>
              </a:ext>
            </a:extLst>
          </p:cNvPr>
          <p:cNvGrpSpPr/>
          <p:nvPr/>
        </p:nvGrpSpPr>
        <p:grpSpPr>
          <a:xfrm>
            <a:off x="7782584" y="3560984"/>
            <a:ext cx="1080000" cy="1260000"/>
            <a:chOff x="7783701" y="3545710"/>
            <a:chExt cx="1080000" cy="126000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FE9E534-7483-C5BD-7BDC-F6A3B7B4F378}"/>
                </a:ext>
              </a:extLst>
            </p:cNvPr>
            <p:cNvSpPr/>
            <p:nvPr/>
          </p:nvSpPr>
          <p:spPr>
            <a:xfrm>
              <a:off x="7783701" y="3545710"/>
              <a:ext cx="1080000" cy="12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>
              <a:noAutofit/>
            </a:bodyPr>
            <a:lstStyle/>
            <a:p>
              <a:pPr algn="ctr"/>
              <a:r>
                <a:rPr lang="en-GB" sz="1100"/>
                <a:t>Sasha Horney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BE33899-9D79-107A-D91A-D656A7407C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784158" y="3551766"/>
              <a:ext cx="1079086" cy="1024217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CE1C8CA-8588-D2BF-5FD7-CE5AEFCEC978}"/>
              </a:ext>
            </a:extLst>
          </p:cNvPr>
          <p:cNvGrpSpPr/>
          <p:nvPr/>
        </p:nvGrpSpPr>
        <p:grpSpPr>
          <a:xfrm>
            <a:off x="3343708" y="3552946"/>
            <a:ext cx="1086896" cy="1260000"/>
            <a:chOff x="3343708" y="3552946"/>
            <a:chExt cx="1086896" cy="1260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8AD702B-B9BF-0596-0D22-0702AAE0575A}"/>
                </a:ext>
              </a:extLst>
            </p:cNvPr>
            <p:cNvSpPr/>
            <p:nvPr/>
          </p:nvSpPr>
          <p:spPr>
            <a:xfrm>
              <a:off x="3343708" y="3552946"/>
              <a:ext cx="1086896" cy="12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b" anchorCtr="0">
              <a:noAutofit/>
            </a:bodyPr>
            <a:lstStyle/>
            <a:p>
              <a:pPr algn="ctr"/>
              <a:r>
                <a:rPr lang="en-GB" sz="1100">
                  <a:cs typeface="Calibri"/>
                </a:rPr>
                <a:t>Vlad Mu</a:t>
              </a:r>
              <a:r>
                <a:rPr lang="en-GB" sz="1100">
                  <a:ea typeface="+mn-lt"/>
                  <a:cs typeface="+mn-lt"/>
                </a:rPr>
                <a:t>șat</a:t>
              </a:r>
              <a:endParaRPr lang="en-GB" sz="1100">
                <a:cs typeface="Calibri"/>
              </a:endParaRPr>
            </a:p>
          </p:txBody>
        </p:sp>
        <p:pic>
          <p:nvPicPr>
            <p:cNvPr id="25" name="Picture 25">
              <a:extLst>
                <a:ext uri="{FF2B5EF4-FFF2-40B4-BE49-F238E27FC236}">
                  <a16:creationId xmlns:a16="http://schemas.microsoft.com/office/drawing/2014/main" id="{0828DAA7-8ADD-8D22-49A5-338BEAFD7C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27809" t="15822" r="24457" b="19072"/>
            <a:stretch/>
          </p:blipFill>
          <p:spPr>
            <a:xfrm rot="5400000">
              <a:off x="3367194" y="3532909"/>
              <a:ext cx="1039925" cy="108000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885BC6F-92FC-858F-898E-862FCD52897D}"/>
              </a:ext>
            </a:extLst>
          </p:cNvPr>
          <p:cNvGrpSpPr/>
          <p:nvPr/>
        </p:nvGrpSpPr>
        <p:grpSpPr>
          <a:xfrm>
            <a:off x="7125682" y="4880486"/>
            <a:ext cx="1080000" cy="1429101"/>
            <a:chOff x="7125682" y="4880486"/>
            <a:chExt cx="1080000" cy="142910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FB393D3-F6E3-091D-9D25-290DDE635BFD}"/>
                </a:ext>
              </a:extLst>
            </p:cNvPr>
            <p:cNvSpPr/>
            <p:nvPr/>
          </p:nvSpPr>
          <p:spPr>
            <a:xfrm>
              <a:off x="7125682" y="4880486"/>
              <a:ext cx="1080000" cy="14291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>
              <a:noAutofit/>
            </a:bodyPr>
            <a:lstStyle/>
            <a:p>
              <a:pPr algn="ctr"/>
              <a:r>
                <a:rPr lang="en-GB" sz="1100"/>
                <a:t>Enzo </a:t>
              </a:r>
              <a:r>
                <a:rPr lang="en-GB" sz="1100" err="1"/>
                <a:t>Kuo</a:t>
              </a:r>
              <a:endParaRPr lang="en-GB" sz="1100"/>
            </a:p>
          </p:txBody>
        </p:sp>
        <p:pic>
          <p:nvPicPr>
            <p:cNvPr id="19" name="Picture 19" descr="A picture containing person, wall, indoor, posing&#10;&#10;Description automatically generated">
              <a:extLst>
                <a:ext uri="{FF2B5EF4-FFF2-40B4-BE49-F238E27FC236}">
                  <a16:creationId xmlns:a16="http://schemas.microsoft.com/office/drawing/2014/main" id="{63E25A01-2E8D-B60D-CFB0-A513DB28BC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5457" t="11363" r="2703" b="2483"/>
            <a:stretch/>
          </p:blipFill>
          <p:spPr>
            <a:xfrm>
              <a:off x="7125682" y="4880486"/>
              <a:ext cx="1080000" cy="1230189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E9111ED-013D-6FD5-BFA9-903724B77AB5}"/>
              </a:ext>
            </a:extLst>
          </p:cNvPr>
          <p:cNvGrpSpPr/>
          <p:nvPr/>
        </p:nvGrpSpPr>
        <p:grpSpPr>
          <a:xfrm>
            <a:off x="299104" y="2087606"/>
            <a:ext cx="1086896" cy="1260000"/>
            <a:chOff x="299104" y="2087606"/>
            <a:chExt cx="1086896" cy="1260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25E36A5-0EE1-2DC2-58BA-6D501AB9C87B}"/>
                </a:ext>
              </a:extLst>
            </p:cNvPr>
            <p:cNvSpPr/>
            <p:nvPr/>
          </p:nvSpPr>
          <p:spPr>
            <a:xfrm>
              <a:off x="299104" y="2087606"/>
              <a:ext cx="1086896" cy="12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>
              <a:noAutofit/>
            </a:bodyPr>
            <a:lstStyle/>
            <a:p>
              <a:pPr algn="ctr"/>
              <a:r>
                <a:rPr lang="en-GB" sz="1100"/>
                <a:t>Alex Keyken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C76DAE3-E2B6-E0AF-BB3B-E690115B7A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25015" t="40884" r="22846" b="20834"/>
            <a:stretch/>
          </p:blipFill>
          <p:spPr>
            <a:xfrm>
              <a:off x="302552" y="2087606"/>
              <a:ext cx="1080000" cy="1057275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8E2949C-A2B8-2166-269D-41FAC435607C}"/>
              </a:ext>
            </a:extLst>
          </p:cNvPr>
          <p:cNvGrpSpPr/>
          <p:nvPr/>
        </p:nvGrpSpPr>
        <p:grpSpPr>
          <a:xfrm>
            <a:off x="4791365" y="3552946"/>
            <a:ext cx="1086896" cy="1260000"/>
            <a:chOff x="4786328" y="3513525"/>
            <a:chExt cx="1086896" cy="12600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B03CAF-0452-E9C3-EEE4-0DA5E8B8F3DF}"/>
                </a:ext>
              </a:extLst>
            </p:cNvPr>
            <p:cNvSpPr/>
            <p:nvPr/>
          </p:nvSpPr>
          <p:spPr>
            <a:xfrm>
              <a:off x="4786328" y="3513525"/>
              <a:ext cx="1086896" cy="12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b" anchorCtr="0">
              <a:noAutofit/>
            </a:bodyPr>
            <a:lstStyle/>
            <a:p>
              <a:pPr algn="ctr"/>
              <a:r>
                <a:rPr lang="en-GB" sz="1100" err="1"/>
                <a:t>Runfeng</a:t>
              </a:r>
              <a:r>
                <a:rPr lang="en-GB" sz="1100"/>
                <a:t> Luo</a:t>
              </a:r>
            </a:p>
          </p:txBody>
        </p:sp>
        <p:pic>
          <p:nvPicPr>
            <p:cNvPr id="28" name="图片 33" descr="男人戴着眼镜&#10;&#10;已自动生成说明">
              <a:extLst>
                <a:ext uri="{FF2B5EF4-FFF2-40B4-BE49-F238E27FC236}">
                  <a16:creationId xmlns:a16="http://schemas.microsoft.com/office/drawing/2014/main" id="{1A0A12FF-4125-0C02-5A8B-57679C3999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b="9371"/>
            <a:stretch/>
          </p:blipFill>
          <p:spPr>
            <a:xfrm>
              <a:off x="4790858" y="3513526"/>
              <a:ext cx="1077836" cy="999860"/>
            </a:xfrm>
            <a:prstGeom prst="rect">
              <a:avLst/>
            </a:prstGeom>
          </p:spPr>
        </p:pic>
      </p:grpSp>
      <p:pic>
        <p:nvPicPr>
          <p:cNvPr id="20" name="Picture 27" descr="A picture containing person, outdoor, person, smiling&#10;&#10;Description automatically generated">
            <a:extLst>
              <a:ext uri="{FF2B5EF4-FFF2-40B4-BE49-F238E27FC236}">
                <a16:creationId xmlns:a16="http://schemas.microsoft.com/office/drawing/2014/main" id="{7E5B4210-34F5-3B6F-A3E3-1E9EFCCB0776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t="240" r="952" b="25466"/>
          <a:stretch/>
        </p:blipFill>
        <p:spPr>
          <a:xfrm>
            <a:off x="1738719" y="2099776"/>
            <a:ext cx="1109393" cy="101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3835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552F3-B0D6-CC90-0D50-2C64C5D04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Design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D3974-2DC4-A3B5-C943-7D582E0144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9580"/>
            <a:ext cx="2987828" cy="42773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Design parameters for all magnets taken from MADX file</a:t>
            </a:r>
          </a:p>
          <a:p>
            <a:pPr lvl="1"/>
            <a:r>
              <a:rPr lang="en-US">
                <a:cs typeface="Calibri" panose="020F0502020204030204"/>
              </a:rPr>
              <a:t>Match emittance requirements of lattice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Beampipe: 50mm diameter, 1.5mm thickness steel</a:t>
            </a:r>
            <a:endParaRPr lang="en-US">
              <a:cs typeface="Calibri" panose="020F0502020204030204"/>
            </a:endParaRPr>
          </a:p>
          <a:p>
            <a:endParaRPr lang="en-US"/>
          </a:p>
          <a:p>
            <a:r>
              <a:rPr lang="en-US"/>
              <a:t>Performance Criteria: Good Field Region &gt;= 2/3 beampipe diameter</a:t>
            </a:r>
            <a:endParaRPr lang="en-US">
              <a:cs typeface="Calibri"/>
            </a:endParaRPr>
          </a:p>
          <a:p>
            <a:endParaRPr lang="en-GB"/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015E7B02-18B3-754B-AA02-5F0FBDE96B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" t="11020" r="9325" b="6151"/>
          <a:stretch/>
        </p:blipFill>
        <p:spPr>
          <a:xfrm>
            <a:off x="4572000" y="944805"/>
            <a:ext cx="4320000" cy="3111609"/>
          </a:xfrm>
          <a:prstGeom prst="rect">
            <a:avLst/>
          </a:prstGeom>
        </p:spPr>
      </p:pic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5F72F18F-29F2-7528-50AC-B6126C9A7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928" y="4270588"/>
            <a:ext cx="5436571" cy="15305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202B16-2A56-D715-0E49-F6EB3ADF3DCC}"/>
              </a:ext>
            </a:extLst>
          </p:cNvPr>
          <p:cNvSpPr txBox="1"/>
          <p:nvPr/>
        </p:nvSpPr>
        <p:spPr>
          <a:xfrm>
            <a:off x="2950" y="6034272"/>
            <a:ext cx="610699" cy="282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cs typeface="Calibri"/>
              </a:rPr>
              <a:t>Darren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5545206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51064-2C0E-CB27-E12B-84308CE62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Material Choices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93DDF-7691-ACDD-7AA2-52F7EFD9B8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35865"/>
            <a:ext cx="3943350" cy="424109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/>
              <a:t>In line with FCC environmental design philosophy, aim to use readily available, lower carbon footprint materials</a:t>
            </a:r>
          </a:p>
          <a:p>
            <a:r>
              <a:rPr lang="en-GB"/>
              <a:t>Electromagnets designed using Iron Yokes and Copper Coils</a:t>
            </a:r>
            <a:endParaRPr lang="en-GB">
              <a:ea typeface="Calibri"/>
              <a:cs typeface="Calibri"/>
            </a:endParaRPr>
          </a:p>
          <a:p>
            <a:r>
              <a:rPr lang="en-GB"/>
              <a:t>Wiggler: two options, permanent magnet (ferrite) and electromagnet</a:t>
            </a:r>
            <a:endParaRPr lang="en-GB">
              <a:ea typeface="Calibri"/>
              <a:cs typeface="Calibri"/>
            </a:endParaRPr>
          </a:p>
          <a:p>
            <a:endParaRPr lang="en-GB"/>
          </a:p>
          <a:p>
            <a:r>
              <a:rPr lang="en-GB"/>
              <a:t>Dipoles, Quadrupoles, Sextupoles and Wiggler all </a:t>
            </a:r>
            <a:r>
              <a:rPr lang="en-GB" b="1"/>
              <a:t>fixed field</a:t>
            </a:r>
            <a:r>
              <a:rPr lang="en-GB"/>
              <a:t>: saturation and ramping is less relevant</a:t>
            </a:r>
            <a:endParaRPr lang="en-GB">
              <a:ea typeface="Calibri"/>
              <a:cs typeface="Calibri"/>
            </a:endParaRPr>
          </a:p>
          <a:p>
            <a:endParaRPr lang="en-GB"/>
          </a:p>
        </p:txBody>
      </p:sp>
      <p:pic>
        <p:nvPicPr>
          <p:cNvPr id="4" name="Picture 2" descr="SESAME quadrupole magnet - Stock Image - C037/4730 - Science Photo Library">
            <a:extLst>
              <a:ext uri="{FF2B5EF4-FFF2-40B4-BE49-F238E27FC236}">
                <a16:creationId xmlns:a16="http://schemas.microsoft.com/office/drawing/2014/main" id="{DC0E478C-5D16-0168-AFE1-E3C5FA66E5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4" t="5966" r="33799" b="15312"/>
          <a:stretch/>
        </p:blipFill>
        <p:spPr bwMode="auto">
          <a:xfrm>
            <a:off x="4572000" y="1935865"/>
            <a:ext cx="3943350" cy="3527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C01648-F2B6-76BF-022F-3369EDA199B6}"/>
              </a:ext>
            </a:extLst>
          </p:cNvPr>
          <p:cNvSpPr txBox="1"/>
          <p:nvPr/>
        </p:nvSpPr>
        <p:spPr>
          <a:xfrm>
            <a:off x="6566715" y="5463135"/>
            <a:ext cx="1948635" cy="3422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sz="1600"/>
              <a:t>Sesame Quadrupole</a:t>
            </a:r>
            <a:endParaRPr lang="en-GB" sz="1400" i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65DCF4-4C52-EE5E-03B5-B3DB8064B267}"/>
              </a:ext>
            </a:extLst>
          </p:cNvPr>
          <p:cNvSpPr txBox="1"/>
          <p:nvPr/>
        </p:nvSpPr>
        <p:spPr>
          <a:xfrm>
            <a:off x="2950" y="6034272"/>
            <a:ext cx="610699" cy="282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cs typeface="Calibri"/>
              </a:rPr>
              <a:t>Jack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2863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E6D1B-217D-6DC3-6180-B090585B0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Analysis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17853-48B1-083D-4289-F679E45C6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35865"/>
            <a:ext cx="3943350" cy="4241098"/>
          </a:xfrm>
        </p:spPr>
        <p:txBody>
          <a:bodyPr/>
          <a:lstStyle/>
          <a:p>
            <a:r>
              <a:rPr lang="en-GB"/>
              <a:t>Magnetics Simulations performed in FEMM 4.2 Finite Element Method Magnetics</a:t>
            </a:r>
          </a:p>
          <a:p>
            <a:r>
              <a:rPr lang="en-GB"/>
              <a:t>Data extraction and analysis using Python with </a:t>
            </a:r>
            <a:r>
              <a:rPr lang="en-GB" err="1"/>
              <a:t>PyFEMM</a:t>
            </a:r>
            <a:endParaRPr lang="en-GB"/>
          </a:p>
          <a:p>
            <a:r>
              <a:rPr lang="en-GB"/>
              <a:t>Quadrupole and Sextupole results based on </a:t>
            </a:r>
            <a:r>
              <a:rPr lang="en-GB" b="1"/>
              <a:t>Multipole Analysis</a:t>
            </a:r>
          </a:p>
          <a:p>
            <a:r>
              <a:rPr lang="en-GB"/>
              <a:t>Kicker/Septum analysed using </a:t>
            </a:r>
            <a:r>
              <a:rPr lang="en-GB" b="1"/>
              <a:t>Numerical Derivatives</a:t>
            </a:r>
          </a:p>
        </p:txBody>
      </p:sp>
      <p:pic>
        <p:nvPicPr>
          <p:cNvPr id="9218" name="Picture 2" descr="HomePage:Finite Element Method Magnetics">
            <a:extLst>
              <a:ext uri="{FF2B5EF4-FFF2-40B4-BE49-F238E27FC236}">
                <a16:creationId xmlns:a16="http://schemas.microsoft.com/office/drawing/2014/main" id="{D1CD39FE-B07F-28EE-7D47-EC05EA6DB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0714"/>
            <a:ext cx="4320000" cy="320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9DE811-C952-29C7-C3C5-67D417F56C1F}"/>
              </a:ext>
            </a:extLst>
          </p:cNvPr>
          <p:cNvSpPr txBox="1"/>
          <p:nvPr/>
        </p:nvSpPr>
        <p:spPr>
          <a:xfrm>
            <a:off x="2950" y="6034272"/>
            <a:ext cx="610699" cy="282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cs typeface="Calibri"/>
              </a:rPr>
              <a:t>Jack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720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14E05-EAA0-CCBD-6E2D-E986202B5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Magnets-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86CE7A-E40B-2037-FF14-C039DEBB21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DE0DCA-0172-9027-F243-CC2DE99D6215}"/>
              </a:ext>
            </a:extLst>
          </p:cNvPr>
          <p:cNvSpPr txBox="1"/>
          <p:nvPr/>
        </p:nvSpPr>
        <p:spPr>
          <a:xfrm>
            <a:off x="2950" y="6034272"/>
            <a:ext cx="610699" cy="282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cs typeface="Calibri"/>
              </a:rPr>
              <a:t>Darren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4485385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66C64-8031-4800-3E0B-9EEB7AE89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Dipoles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FF8BCE-1F13-A590-C0BF-B3F69F1EF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35865"/>
            <a:ext cx="3943350" cy="4241098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/>
              <a:t>C-type dipole based on JAI tutorial example</a:t>
            </a:r>
            <a:endParaRPr lang="en-US">
              <a:cs typeface="Calibri"/>
            </a:endParaRPr>
          </a:p>
          <a:p>
            <a:pPr marL="0" indent="0">
              <a:buNone/>
            </a:pPr>
            <a:endParaRPr lang="en-US">
              <a:cs typeface="Calibri"/>
            </a:endParaRPr>
          </a:p>
          <a:p>
            <a:r>
              <a:rPr lang="en-US"/>
              <a:t>Electromagnet coils: 18 turns, 21.986 A</a:t>
            </a:r>
            <a:endParaRPr lang="en-US">
              <a:cs typeface="Calibri"/>
            </a:endParaRPr>
          </a:p>
          <a:p>
            <a:endParaRPr lang="en-US"/>
          </a:p>
          <a:p>
            <a:r>
              <a:rPr lang="en-US"/>
              <a:t>Chamfering to reduce saturation</a:t>
            </a:r>
            <a:endParaRPr lang="en-US">
              <a:cs typeface="Calibri"/>
            </a:endParaRPr>
          </a:p>
          <a:p>
            <a:pPr lvl="1"/>
            <a:r>
              <a:rPr lang="en-US"/>
              <a:t>Yoke remains far from saturation magnetization of iron</a:t>
            </a:r>
            <a:endParaRPr lang="en-US">
              <a:solidFill>
                <a:srgbClr val="000000"/>
              </a:solidFill>
              <a:cs typeface="Calibri"/>
            </a:endParaRPr>
          </a:p>
          <a:p>
            <a:endParaRPr lang="en-GB">
              <a:solidFill>
                <a:srgbClr val="C00000"/>
              </a:solidFill>
              <a:cs typeface="Calibri"/>
            </a:endParaRPr>
          </a:p>
          <a:p>
            <a:r>
              <a:rPr lang="en-US">
                <a:ea typeface="+mn-lt"/>
                <a:cs typeface="+mn-lt"/>
              </a:rPr>
              <a:t>Achieved target B-field of 0.0595 T, 30 mm radial GFR </a:t>
            </a:r>
            <a:r>
              <a:rPr lang="en-GB">
                <a:ea typeface="+mn-lt"/>
                <a:cs typeface="+mn-lt"/>
              </a:rPr>
              <a:t>covers full extent of beampipe</a:t>
            </a:r>
            <a:endParaRPr lang="en-US">
              <a:ea typeface="+mn-lt"/>
              <a:cs typeface="+mn-lt"/>
            </a:endParaRPr>
          </a:p>
          <a:p>
            <a:endParaRPr lang="en-US"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02AFFC-D9B0-7EB2-4647-D59802727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3333" t="2506" r="742"/>
          <a:stretch/>
        </p:blipFill>
        <p:spPr>
          <a:xfrm>
            <a:off x="8064000" y="575151"/>
            <a:ext cx="1080000" cy="180963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7360B0B-5074-F340-3B3B-BB798214F362}"/>
              </a:ext>
            </a:extLst>
          </p:cNvPr>
          <p:cNvGrpSpPr>
            <a:grpSpLocks noChangeAspect="1"/>
          </p:cNvGrpSpPr>
          <p:nvPr/>
        </p:nvGrpSpPr>
        <p:grpSpPr>
          <a:xfrm>
            <a:off x="5028054" y="550714"/>
            <a:ext cx="3035946" cy="2699999"/>
            <a:chOff x="4264635" y="575151"/>
            <a:chExt cx="3799365" cy="337894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1CC63F7-214E-4AFC-0808-0BA9CE3564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3067" b="7500"/>
            <a:stretch/>
          </p:blipFill>
          <p:spPr>
            <a:xfrm>
              <a:off x="4264635" y="575151"/>
              <a:ext cx="3799365" cy="168947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399AEA8-D509-8657-51DC-DE4D0384FC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3067" b="6640"/>
            <a:stretch/>
          </p:blipFill>
          <p:spPr>
            <a:xfrm flipV="1">
              <a:off x="4264635" y="2264622"/>
              <a:ext cx="3799365" cy="1689470"/>
            </a:xfrm>
            <a:prstGeom prst="rect">
              <a:avLst/>
            </a:prstGeom>
          </p:spPr>
        </p:pic>
      </p:grpSp>
      <p:pic>
        <p:nvPicPr>
          <p:cNvPr id="6" name="Picture 9">
            <a:extLst>
              <a:ext uri="{FF2B5EF4-FFF2-40B4-BE49-F238E27FC236}">
                <a16:creationId xmlns:a16="http://schemas.microsoft.com/office/drawing/2014/main" id="{7B1119AC-B634-A50C-FE57-B33DF4244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859" y="3431748"/>
            <a:ext cx="4019550" cy="27336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64B6FC-4E4C-E50A-F632-5CA2AE6464B6}"/>
              </a:ext>
            </a:extLst>
          </p:cNvPr>
          <p:cNvSpPr txBox="1"/>
          <p:nvPr/>
        </p:nvSpPr>
        <p:spPr>
          <a:xfrm>
            <a:off x="2950" y="6034272"/>
            <a:ext cx="610699" cy="282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cs typeface="Calibri"/>
              </a:rPr>
              <a:t>Darren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369295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5EBE4-A30B-D461-5B78-1E76778B6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Quadrupoles</a:t>
            </a:r>
          </a:p>
        </p:txBody>
      </p:sp>
      <p:pic>
        <p:nvPicPr>
          <p:cNvPr id="5" name="Picture 5" descr="A picture containing table&#10;&#10;Description automatically generated">
            <a:extLst>
              <a:ext uri="{FF2B5EF4-FFF2-40B4-BE49-F238E27FC236}">
                <a16:creationId xmlns:a16="http://schemas.microsoft.com/office/drawing/2014/main" id="{8BB4A761-32E3-190D-2B88-8C41ED348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000" y="575151"/>
            <a:ext cx="1080000" cy="1814651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6C71C1A-7F6F-1CBB-89AD-C2CCA155779C}"/>
              </a:ext>
            </a:extLst>
          </p:cNvPr>
          <p:cNvSpPr txBox="1">
            <a:spLocks/>
          </p:cNvSpPr>
          <p:nvPr/>
        </p:nvSpPr>
        <p:spPr>
          <a:xfrm>
            <a:off x="628650" y="1935865"/>
            <a:ext cx="4195350" cy="42410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7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C92DE9C7-4AB2-8F79-7EDF-8EA32AE353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5" t="6280" r="6927" b="5617"/>
          <a:stretch/>
        </p:blipFill>
        <p:spPr>
          <a:xfrm>
            <a:off x="5399294" y="575151"/>
            <a:ext cx="2664706" cy="27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DB2375-C3E3-4E16-36DF-DF2FA3CE2C35}"/>
              </a:ext>
            </a:extLst>
          </p:cNvPr>
          <p:cNvSpPr txBox="1"/>
          <p:nvPr/>
        </p:nvSpPr>
        <p:spPr>
          <a:xfrm>
            <a:off x="628650" y="1935865"/>
            <a:ext cx="4047344" cy="42934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>
                <a:ea typeface="+mn-lt"/>
                <a:cs typeface="+mn-lt"/>
              </a:rPr>
              <a:t>Good field region: 16.97 mm radial, above the target value of 16.67 mm</a:t>
            </a:r>
            <a:endParaRPr lang="en-GB" sz="210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0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>
                <a:ea typeface="+mn-lt"/>
                <a:cs typeface="+mn-lt"/>
              </a:rPr>
              <a:t>Magnetic gradient: 3.717 T/m matches the target gradient</a:t>
            </a:r>
            <a:endParaRPr lang="en-GB" sz="210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0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>
                <a:ea typeface="+mn-lt"/>
                <a:cs typeface="+mn-lt"/>
              </a:rPr>
              <a:t>Coils: 20 turns, 48.305 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0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>
                <a:ea typeface="+mn-lt"/>
                <a:cs typeface="+mn-lt"/>
              </a:rPr>
              <a:t>Chamfering to reduce saturation</a:t>
            </a:r>
            <a:endParaRPr lang="en-GB" sz="210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100">
              <a:ea typeface="+mn-lt"/>
              <a:cs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>
                <a:ea typeface="+mn-lt"/>
                <a:cs typeface="+mn-lt"/>
              </a:rPr>
              <a:t>Shimming: increase GFR</a:t>
            </a:r>
            <a:endParaRPr lang="en-GB" sz="210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10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3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FE71B53E-1385-A22E-85C9-E9DA5DB67F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8718" y="3276482"/>
            <a:ext cx="3582444" cy="271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488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4135F-21BE-410E-0066-ADB8BF5AB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Sextupoles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D0D076-33A4-BCDC-CA8C-26966ABC041A}"/>
              </a:ext>
            </a:extLst>
          </p:cNvPr>
          <p:cNvSpPr txBox="1">
            <a:spLocks/>
          </p:cNvSpPr>
          <p:nvPr/>
        </p:nvSpPr>
        <p:spPr>
          <a:xfrm>
            <a:off x="537299" y="1553263"/>
            <a:ext cx="4306549" cy="47295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1D Good Field Region: 16.05 mm radial, below </a:t>
            </a:r>
            <a:r>
              <a:rPr lang="en-GB" sz="2100">
                <a:ea typeface="+mn-lt"/>
                <a:cs typeface="+mn-lt"/>
              </a:rPr>
              <a:t>target value of 16.67 mm</a:t>
            </a:r>
          </a:p>
          <a:p>
            <a:endParaRPr lang="en-GB" sz="2100">
              <a:ea typeface="+mn-lt"/>
              <a:cs typeface="+mn-lt"/>
            </a:endParaRPr>
          </a:p>
          <a:p>
            <a:r>
              <a:rPr lang="en-GB"/>
              <a:t>2D Good Field Region: 18.01 mm mean radial, above </a:t>
            </a:r>
            <a:r>
              <a:rPr lang="en-GB" sz="2100">
                <a:ea typeface="+mn-lt"/>
                <a:cs typeface="+mn-lt"/>
              </a:rPr>
              <a:t>target value of 16.67 mm</a:t>
            </a:r>
          </a:p>
          <a:p>
            <a:endParaRPr lang="en-GB" sz="2100">
              <a:ea typeface="+mn-lt"/>
              <a:cs typeface="+mn-lt"/>
            </a:endParaRPr>
          </a:p>
          <a:p>
            <a:r>
              <a:rPr lang="en-GB" b="1"/>
              <a:t>GFR is not circularly symmetric</a:t>
            </a:r>
          </a:p>
          <a:p>
            <a:endParaRPr lang="en-GB"/>
          </a:p>
          <a:p>
            <a:r>
              <a:rPr lang="en-GB"/>
              <a:t>Hyperbolic Pole Tips</a:t>
            </a:r>
          </a:p>
          <a:p>
            <a:r>
              <a:rPr lang="en-GB"/>
              <a:t>18 coils @ 6.5x6.5 mm</a:t>
            </a:r>
            <a:r>
              <a:rPr lang="en-GB" baseline="30000"/>
              <a:t>2</a:t>
            </a:r>
          </a:p>
          <a:p>
            <a:endParaRPr lang="en-GB" baseline="30000"/>
          </a:p>
          <a:p>
            <a:r>
              <a:rPr lang="en-GB"/>
              <a:t>Focussing Sextupole:</a:t>
            </a:r>
          </a:p>
          <a:p>
            <a:pPr lvl="1"/>
            <a:r>
              <a:rPr lang="en-GB"/>
              <a:t>Target: SF: 523.81 T/m</a:t>
            </a:r>
            <a:r>
              <a:rPr lang="en-GB" baseline="30000"/>
              <a:t>2</a:t>
            </a:r>
          </a:p>
          <a:p>
            <a:pPr lvl="1"/>
            <a:r>
              <a:rPr lang="en-GB"/>
              <a:t>Current: 104.7A</a:t>
            </a:r>
          </a:p>
          <a:p>
            <a:r>
              <a:rPr lang="en-GB"/>
              <a:t>Defocussing Sextupole:</a:t>
            </a:r>
          </a:p>
          <a:p>
            <a:pPr lvl="1"/>
            <a:r>
              <a:rPr lang="en-GB"/>
              <a:t>Target: -743.74 T/m</a:t>
            </a:r>
            <a:r>
              <a:rPr lang="en-GB" baseline="30000"/>
              <a:t>2</a:t>
            </a:r>
          </a:p>
          <a:p>
            <a:pPr lvl="1"/>
            <a:r>
              <a:rPr lang="en-GB"/>
              <a:t>Current: -148.7 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0B9157-B225-52F1-6BE0-B44813713A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65" t="7632" r="46556" b="7306"/>
          <a:stretch/>
        </p:blipFill>
        <p:spPr>
          <a:xfrm>
            <a:off x="5089848" y="572250"/>
            <a:ext cx="2974152" cy="27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C647A1-5117-62A8-3591-F56FF8F27B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546" t="535" r="1302" b="62515"/>
          <a:stretch/>
        </p:blipFill>
        <p:spPr>
          <a:xfrm>
            <a:off x="8064000" y="572250"/>
            <a:ext cx="1080000" cy="1962028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80EAC119-C960-CFEF-5779-D861F37D385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1" r="8378" b="3082"/>
          <a:stretch/>
        </p:blipFill>
        <p:spPr>
          <a:xfrm>
            <a:off x="5089848" y="3319246"/>
            <a:ext cx="3425502" cy="287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1447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BEFEB-ED7E-C435-F493-647CF2ADE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ea typeface="Calibri Light"/>
                <a:cs typeface="Calibri Light"/>
              </a:rPr>
              <a:t>Ferrite Wiggler – Design  </a:t>
            </a:r>
            <a:endParaRPr lang="en-GB"/>
          </a:p>
        </p:txBody>
      </p:sp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0C8A4F32-EFC9-5BCD-B34E-58872D5FBA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4404" y="3697795"/>
            <a:ext cx="2850060" cy="2340764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7254D4-CACB-145E-4E8D-E531EE96F86F}"/>
              </a:ext>
            </a:extLst>
          </p:cNvPr>
          <p:cNvSpPr txBox="1"/>
          <p:nvPr/>
        </p:nvSpPr>
        <p:spPr>
          <a:xfrm>
            <a:off x="625929" y="1719942"/>
            <a:ext cx="8186056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ea typeface="+mn-lt"/>
                <a:cs typeface="+mn-lt"/>
              </a:rPr>
              <a:t>•Two Halbach array of permanent magnets – creates strong field inside wiggler and weak field outside.</a:t>
            </a:r>
            <a:endParaRPr lang="en-GB">
              <a:ea typeface="Calibri"/>
              <a:cs typeface="Calibri"/>
            </a:endParaRPr>
          </a:p>
          <a:p>
            <a:r>
              <a:rPr lang="en-GB">
                <a:ea typeface="+mn-lt"/>
                <a:cs typeface="+mn-lt"/>
              </a:rPr>
              <a:t>•Ferrite permanent magnets attached to a steel frame.</a:t>
            </a:r>
            <a:endParaRPr lang="en-GB"/>
          </a:p>
          <a:p>
            <a:r>
              <a:rPr lang="en-GB">
                <a:ea typeface="+mn-lt"/>
                <a:cs typeface="+mn-lt"/>
              </a:rPr>
              <a:t>•End magnet poles have an increased gap and therefore have weaker fields, meaning the overall particle path in on axis.</a:t>
            </a:r>
            <a:endParaRPr lang="en-GB"/>
          </a:p>
          <a:p>
            <a:r>
              <a:rPr lang="en-GB">
                <a:ea typeface="+mn-lt"/>
                <a:cs typeface="+mn-lt"/>
              </a:rPr>
              <a:t>•This requires optimisation and simulation of particle paths to verify. </a:t>
            </a:r>
            <a:endParaRPr lang="en-GB"/>
          </a:p>
          <a:p>
            <a:pPr algn="l"/>
            <a:endParaRPr lang="en-GB">
              <a:ea typeface="Calibri"/>
              <a:cs typeface="Calibri"/>
            </a:endParaRPr>
          </a:p>
          <a:p>
            <a:endParaRPr lang="en-GB">
              <a:ea typeface="Calibri"/>
              <a:cs typeface="Calibri"/>
            </a:endParaRPr>
          </a:p>
        </p:txBody>
      </p:sp>
      <p:pic>
        <p:nvPicPr>
          <p:cNvPr id="9" name="Picture 9" descr="Diagram&#10;&#10;Description automatically generated">
            <a:extLst>
              <a:ext uri="{FF2B5EF4-FFF2-40B4-BE49-F238E27FC236}">
                <a16:creationId xmlns:a16="http://schemas.microsoft.com/office/drawing/2014/main" id="{3BAFF2FF-B187-14B3-6B55-56B2B9455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1" y="3694073"/>
            <a:ext cx="4082142" cy="2343682"/>
          </a:xfrm>
          <a:prstGeom prst="rect">
            <a:avLst/>
          </a:prstGeom>
        </p:spPr>
      </p:pic>
      <p:pic>
        <p:nvPicPr>
          <p:cNvPr id="10" name="Picture 10" descr="A picture containing keyboard&#10;&#10;Description automatically generated">
            <a:extLst>
              <a:ext uri="{FF2B5EF4-FFF2-40B4-BE49-F238E27FC236}">
                <a16:creationId xmlns:a16="http://schemas.microsoft.com/office/drawing/2014/main" id="{35918FAD-EA61-1E37-B23C-1A96653673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3845" y="1034930"/>
            <a:ext cx="3601616" cy="40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25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589BB-1125-3120-D824-21DBC8298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Ferrite Wiggler – Properties</a:t>
            </a:r>
            <a:endParaRPr lang="en-GB">
              <a:ea typeface="Calibri Light"/>
              <a:cs typeface="Calibri Light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3643C86-D680-1857-52DE-7B3135655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364620"/>
              </p:ext>
            </p:extLst>
          </p:nvPr>
        </p:nvGraphicFramePr>
        <p:xfrm>
          <a:off x="1174408" y="2376199"/>
          <a:ext cx="6792683" cy="2225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012871">
                  <a:extLst>
                    <a:ext uri="{9D8B030D-6E8A-4147-A177-3AD203B41FA5}">
                      <a16:colId xmlns:a16="http://schemas.microsoft.com/office/drawing/2014/main" val="2854821623"/>
                    </a:ext>
                  </a:extLst>
                </a:gridCol>
                <a:gridCol w="1779812">
                  <a:extLst>
                    <a:ext uri="{9D8B030D-6E8A-4147-A177-3AD203B41FA5}">
                      <a16:colId xmlns:a16="http://schemas.microsoft.com/office/drawing/2014/main" val="3234270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Wiggler Properties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Value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3191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Length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6.75 m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61502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Energy emitted per wiggler per particle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40.7 keV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69808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Magnitude of field max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0.166 T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378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Wiggler gap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60 mm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73240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Cost of ferrite (Y30) and steel for 1 wiggler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kern="1200" dirty="0">
                          <a:effectLst/>
                        </a:rPr>
                        <a:t>CHF 365</a:t>
                      </a:r>
                      <a:endParaRPr lang="en-GB" dirty="0">
                        <a:effectLst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62018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8043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CF1BC-68A2-9CEB-D927-26F6E944F6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80" y="1466648"/>
            <a:ext cx="4986673" cy="39343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More tunable and resists demagnetization</a:t>
            </a:r>
          </a:p>
          <a:p>
            <a:r>
              <a:rPr lang="en-US" dirty="0"/>
              <a:t>B-field of each dipole was 0.162 T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2 mm total GFR 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All fields in magnet &lt; 1 T</a:t>
            </a:r>
            <a:endParaRPr lang="en-US" dirty="0">
              <a:cs typeface="Calibri"/>
            </a:endParaRPr>
          </a:p>
          <a:p>
            <a:endParaRPr lang="en-US"/>
          </a:p>
          <a:p>
            <a:r>
              <a:rPr lang="en-US" dirty="0"/>
              <a:t>42 two-dipole cells, each 158 mm long</a:t>
            </a:r>
            <a:endParaRPr lang="en-US" dirty="0">
              <a:cs typeface="Calibri" panose="020F0502020204030204"/>
            </a:endParaRPr>
          </a:p>
          <a:p>
            <a:r>
              <a:rPr lang="en-US" dirty="0"/>
              <a:t>Coils: 8 turns, 151.198 A</a:t>
            </a:r>
            <a:endParaRPr lang="en-US" dirty="0">
              <a:cs typeface="Calibri" panose="020F0502020204030204"/>
            </a:endParaRPr>
          </a:p>
          <a:p>
            <a:endParaRPr lang="en-US"/>
          </a:p>
          <a:p>
            <a:r>
              <a:rPr lang="en-US" dirty="0"/>
              <a:t>Cost: For a magnet depth of 10 cm</a:t>
            </a:r>
            <a:endParaRPr lang="en-US" dirty="0">
              <a:cs typeface="Calibri" panose="020F0502020204030204"/>
            </a:endParaRPr>
          </a:p>
          <a:p>
            <a:pPr lvl="1"/>
            <a:r>
              <a:rPr lang="en-US" dirty="0"/>
              <a:t>Iron: 4844.40 CHF / </a:t>
            </a:r>
            <a:r>
              <a:rPr lang="en-US" dirty="0">
                <a:effectLst/>
                <a:ea typeface="Calibri" panose="020F0502020204030204" pitchFamily="34" charset="0"/>
                <a:cs typeface="Times New Roman"/>
              </a:rPr>
              <a:t>m</a:t>
            </a:r>
            <a:r>
              <a:rPr lang="en-US" baseline="30000" dirty="0">
                <a:effectLst/>
                <a:ea typeface="Calibri" panose="020F0502020204030204" pitchFamily="34" charset="0"/>
                <a:cs typeface="Times New Roman"/>
              </a:rPr>
              <a:t>3</a:t>
            </a:r>
            <a:r>
              <a:rPr lang="en-US" dirty="0"/>
              <a:t>, total 741 CHF</a:t>
            </a:r>
            <a:endParaRPr lang="en-US" dirty="0">
              <a:effectLst/>
              <a:ea typeface="Calibri" panose="020F0502020204030204" pitchFamily="34" charset="0"/>
              <a:cs typeface="Calibri"/>
            </a:endParaRPr>
          </a:p>
          <a:p>
            <a:pPr lvl="1"/>
            <a:r>
              <a:rPr lang="en-US" dirty="0"/>
              <a:t>Copper: 2.02 × </a:t>
            </a:r>
            <a:r>
              <a:rPr lang="en-US" dirty="0">
                <a:cs typeface="Times New Roman"/>
              </a:rPr>
              <a:t>10</a:t>
            </a:r>
            <a:r>
              <a:rPr lang="en-US" baseline="30000" dirty="0">
                <a:effectLst/>
                <a:ea typeface="Calibri" panose="020F0502020204030204" pitchFamily="34" charset="0"/>
                <a:cs typeface="Times New Roman"/>
              </a:rPr>
              <a:t>5</a:t>
            </a:r>
            <a:r>
              <a:rPr lang="en-US" dirty="0"/>
              <a:t> CHF / </a:t>
            </a:r>
            <a:r>
              <a:rPr lang="en-US" dirty="0">
                <a:effectLst/>
                <a:ea typeface="Calibri" panose="020F0502020204030204" pitchFamily="34" charset="0"/>
                <a:cs typeface="Times New Roman"/>
              </a:rPr>
              <a:t>m</a:t>
            </a:r>
            <a:r>
              <a:rPr lang="en-US" baseline="30000" dirty="0">
                <a:effectLst/>
                <a:ea typeface="Calibri" panose="020F0502020204030204" pitchFamily="34" charset="0"/>
                <a:cs typeface="Times New Roman"/>
              </a:rPr>
              <a:t>3</a:t>
            </a:r>
            <a:r>
              <a:rPr lang="en-US" dirty="0"/>
              <a:t>, total 14750 CHF</a:t>
            </a:r>
            <a:endParaRPr lang="en-CA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369019E-30D6-F08C-693D-7CC8CFF3D9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" t="56611" b="27118"/>
          <a:stretch/>
        </p:blipFill>
        <p:spPr>
          <a:xfrm>
            <a:off x="628651" y="5448310"/>
            <a:ext cx="8515350" cy="834539"/>
          </a:xfrm>
          <a:prstGeom prst="rect">
            <a:avLst/>
          </a:prstGeom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0C9B502-D5B1-DB7D-4502-4438EB028E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" t="23817" r="63505" b="19993"/>
          <a:stretch/>
        </p:blipFill>
        <p:spPr>
          <a:xfrm>
            <a:off x="5586819" y="575151"/>
            <a:ext cx="2477181" cy="2180216"/>
          </a:xfrm>
          <a:prstGeom prst="rect">
            <a:avLst/>
          </a:prstGeo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92EFAC8-0B01-0BE1-6F54-E007BB778E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53" t="11256" r="164" b="34213"/>
          <a:stretch/>
        </p:blipFill>
        <p:spPr>
          <a:xfrm>
            <a:off x="8064000" y="575151"/>
            <a:ext cx="1080000" cy="1782350"/>
          </a:xfrm>
          <a:prstGeom prst="rect">
            <a:avLst/>
          </a:prstGeom>
        </p:spPr>
      </p:pic>
      <p:pic>
        <p:nvPicPr>
          <p:cNvPr id="11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8FF2C8EA-1171-8D48-7028-88ACA7674B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7176" y="3092761"/>
            <a:ext cx="3317217" cy="23038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EB824E-21B7-94DB-09FA-BBAB29EC1F6A}"/>
              </a:ext>
            </a:extLst>
          </p:cNvPr>
          <p:cNvSpPr txBox="1"/>
          <p:nvPr/>
        </p:nvSpPr>
        <p:spPr>
          <a:xfrm>
            <a:off x="2950" y="6034272"/>
            <a:ext cx="610699" cy="282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cs typeface="Calibri"/>
              </a:rPr>
              <a:t>Darren</a:t>
            </a:r>
            <a:endParaRPr lang="en-US" sz="120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CEBBD3D-19AE-229F-619F-DF59B72F7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75151"/>
            <a:ext cx="7886700" cy="1325563"/>
          </a:xfrm>
        </p:spPr>
        <p:txBody>
          <a:bodyPr/>
          <a:lstStyle/>
          <a:p>
            <a:r>
              <a:rPr lang="en-GB">
                <a:cs typeface="Calibri Light"/>
              </a:rPr>
              <a:t>Electromagnetic wiggler</a:t>
            </a:r>
          </a:p>
        </p:txBody>
      </p:sp>
    </p:spTree>
    <p:extLst>
      <p:ext uri="{BB962C8B-B14F-4D97-AF65-F5344CB8AC3E}">
        <p14:creationId xmlns:p14="http://schemas.microsoft.com/office/powerpoint/2010/main" val="749487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E101F-C876-7840-D3B2-9F87702ED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Introducing the FCC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06A491-4857-5DB4-6510-544D92304E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49" y="1899580"/>
                <a:ext cx="8164889" cy="4076883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r>
                  <a:rPr lang="en-GB" b="1"/>
                  <a:t>Future Circular Collider</a:t>
                </a:r>
              </a:p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~</m:t>
                    </m:r>
                  </m:oMath>
                </a14:m>
                <a:r>
                  <a:rPr lang="en-GB">
                    <a:cs typeface="Calibri"/>
                  </a:rPr>
                  <a:t>100 km collider proposed by CERN, with higher centre-of-mass energy than any collider to date (100 TeV hh compared to LHC’s 13 TeV)</a:t>
                </a:r>
                <a:endParaRPr lang="en-GB">
                  <a:ea typeface="Calibri"/>
                  <a:cs typeface="Calibri"/>
                </a:endParaRPr>
              </a:p>
              <a:p>
                <a:r>
                  <a:rPr lang="en-GB"/>
                  <a:t>A century of physics: FCCee, FCChh, FCCeh and heavy ions</a:t>
                </a:r>
                <a:endParaRPr lang="en-GB">
                  <a:cs typeface="Calibri"/>
                </a:endParaRPr>
              </a:p>
              <a:p>
                <a:pPr marL="0" indent="0">
                  <a:buNone/>
                </a:pPr>
                <a:endParaRPr lang="en-GB">
                  <a:cs typeface="Calibri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06A491-4857-5DB4-6510-544D92304E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899580"/>
                <a:ext cx="8164889" cy="4076883"/>
              </a:xfrm>
              <a:blipFill>
                <a:blip r:embed="rId3"/>
                <a:stretch>
                  <a:fillRect l="-746" t="-1796" r="-10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81AC880A-CAA1-267D-1381-8058AEE5B8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030892"/>
              </p:ext>
            </p:extLst>
          </p:nvPr>
        </p:nvGraphicFramePr>
        <p:xfrm>
          <a:off x="730621" y="3623153"/>
          <a:ext cx="3841377" cy="20624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80459">
                  <a:extLst>
                    <a:ext uri="{9D8B030D-6E8A-4147-A177-3AD203B41FA5}">
                      <a16:colId xmlns:a16="http://schemas.microsoft.com/office/drawing/2014/main" val="1538956281"/>
                    </a:ext>
                  </a:extLst>
                </a:gridCol>
                <a:gridCol w="1280459">
                  <a:extLst>
                    <a:ext uri="{9D8B030D-6E8A-4147-A177-3AD203B41FA5}">
                      <a16:colId xmlns:a16="http://schemas.microsoft.com/office/drawing/2014/main" val="1744746504"/>
                    </a:ext>
                  </a:extLst>
                </a:gridCol>
                <a:gridCol w="1280459">
                  <a:extLst>
                    <a:ext uri="{9D8B030D-6E8A-4147-A177-3AD203B41FA5}">
                      <a16:colId xmlns:a16="http://schemas.microsoft.com/office/drawing/2014/main" val="2426573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NL" sz="1600"/>
                        <a:t>Collider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Peak </a:t>
                      </a:r>
                      <a:r>
                        <a:rPr lang="en-NL" sz="1600"/>
                        <a:t>COM energy(GeV)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600"/>
                        <a:t>Luminosity (10</a:t>
                      </a:r>
                      <a:r>
                        <a:rPr lang="en-NL" sz="1600" baseline="30000"/>
                        <a:t>34</a:t>
                      </a:r>
                      <a:r>
                        <a:rPr lang="en-NL" sz="1600"/>
                        <a:t> /cm</a:t>
                      </a:r>
                      <a:r>
                        <a:rPr lang="en-NL" sz="1600" baseline="30000"/>
                        <a:t>2</a:t>
                      </a:r>
                      <a:r>
                        <a:rPr lang="en-NL" sz="1600"/>
                        <a:t>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525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sz="1600"/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60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60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741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sz="1600"/>
                        <a:t>ILC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60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600"/>
                        <a:t>1.35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128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sz="1600"/>
                        <a:t>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60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600"/>
                        <a:t>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017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L" sz="1600"/>
                        <a:t>CEPC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600"/>
                        <a:t>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L" sz="1600"/>
                        <a:t>1.74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26200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5F13FDD-147A-7139-AF46-3550BC651D5A}"/>
              </a:ext>
            </a:extLst>
          </p:cNvPr>
          <p:cNvSpPr txBox="1"/>
          <p:nvPr/>
        </p:nvSpPr>
        <p:spPr>
          <a:xfrm>
            <a:off x="1954530" y="630400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NL" sz="1000">
              <a:solidFill>
                <a:schemeClr val="bg1"/>
              </a:solidFill>
            </a:endParaRPr>
          </a:p>
          <a:p>
            <a:r>
              <a:rPr lang="en-NL" sz="1000">
                <a:solidFill>
                  <a:schemeClr val="bg1"/>
                </a:solidFill>
              </a:rPr>
              <a:t>See references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6">
                <a:extLst>
                  <a:ext uri="{FF2B5EF4-FFF2-40B4-BE49-F238E27FC236}">
                    <a16:creationId xmlns:a16="http://schemas.microsoft.com/office/drawing/2014/main" id="{4D61DA60-CF88-73CC-F2EE-CE92556FC23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4599159"/>
                  </p:ext>
                </p:extLst>
              </p:nvPr>
            </p:nvGraphicFramePr>
            <p:xfrm>
              <a:off x="4673970" y="3623153"/>
              <a:ext cx="3841377" cy="206248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280459">
                      <a:extLst>
                        <a:ext uri="{9D8B030D-6E8A-4147-A177-3AD203B41FA5}">
                          <a16:colId xmlns:a16="http://schemas.microsoft.com/office/drawing/2014/main" val="1538956281"/>
                        </a:ext>
                      </a:extLst>
                    </a:gridCol>
                    <a:gridCol w="1280459">
                      <a:extLst>
                        <a:ext uri="{9D8B030D-6E8A-4147-A177-3AD203B41FA5}">
                          <a16:colId xmlns:a16="http://schemas.microsoft.com/office/drawing/2014/main" val="1744746504"/>
                        </a:ext>
                      </a:extLst>
                    </a:gridCol>
                    <a:gridCol w="1280459">
                      <a:extLst>
                        <a:ext uri="{9D8B030D-6E8A-4147-A177-3AD203B41FA5}">
                          <a16:colId xmlns:a16="http://schemas.microsoft.com/office/drawing/2014/main" val="242657301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FCCee</a:t>
                          </a:r>
                        </a:p>
                        <a:p>
                          <a:r>
                            <a:rPr lang="en-NL" sz="160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COM energy (GeV)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Luminosity (10</a:t>
                          </a:r>
                          <a:r>
                            <a:rPr lang="en-NL" sz="1600" baseline="30000"/>
                            <a:t>34</a:t>
                          </a:r>
                          <a:r>
                            <a:rPr lang="en-NL" sz="1600"/>
                            <a:t> /cm</a:t>
                          </a:r>
                          <a:r>
                            <a:rPr lang="en-NL" sz="1600" baseline="30000"/>
                            <a:t>2</a:t>
                          </a:r>
                          <a:r>
                            <a:rPr lang="en-NL" sz="1600"/>
                            <a:t>s)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7525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ZZ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l-NL" sz="1600"/>
                            <a:t>90</a:t>
                          </a:r>
                          <a:endParaRPr lang="en-NL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182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727076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WW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160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19.4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797415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240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7.3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71289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acc>
                            </m:oMath>
                          </a14:m>
                          <a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endParaRPr lang="en-NL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365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1.33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550175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6">
                <a:extLst>
                  <a:ext uri="{FF2B5EF4-FFF2-40B4-BE49-F238E27FC236}">
                    <a16:creationId xmlns:a16="http://schemas.microsoft.com/office/drawing/2014/main" id="{4D61DA60-CF88-73CC-F2EE-CE92556FC23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4599159"/>
                  </p:ext>
                </p:extLst>
              </p:nvPr>
            </p:nvGraphicFramePr>
            <p:xfrm>
              <a:off x="4673970" y="3623153"/>
              <a:ext cx="3841377" cy="206248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280459">
                      <a:extLst>
                        <a:ext uri="{9D8B030D-6E8A-4147-A177-3AD203B41FA5}">
                          <a16:colId xmlns:a16="http://schemas.microsoft.com/office/drawing/2014/main" val="1538956281"/>
                        </a:ext>
                      </a:extLst>
                    </a:gridCol>
                    <a:gridCol w="1280459">
                      <a:extLst>
                        <a:ext uri="{9D8B030D-6E8A-4147-A177-3AD203B41FA5}">
                          <a16:colId xmlns:a16="http://schemas.microsoft.com/office/drawing/2014/main" val="1744746504"/>
                        </a:ext>
                      </a:extLst>
                    </a:gridCol>
                    <a:gridCol w="1280459">
                      <a:extLst>
                        <a:ext uri="{9D8B030D-6E8A-4147-A177-3AD203B41FA5}">
                          <a16:colId xmlns:a16="http://schemas.microsoft.com/office/drawing/2014/main" val="2426573010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FCCee</a:t>
                          </a:r>
                        </a:p>
                        <a:p>
                          <a:r>
                            <a:rPr lang="en-NL" sz="160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COM energy (GeV)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Luminosity (10</a:t>
                          </a:r>
                          <a:r>
                            <a:rPr lang="en-NL" sz="1600" baseline="30000"/>
                            <a:t>34</a:t>
                          </a:r>
                          <a:r>
                            <a:rPr lang="en-NL" sz="1600"/>
                            <a:t> /cm</a:t>
                          </a:r>
                          <a:r>
                            <a:rPr lang="en-NL" sz="1600" baseline="30000"/>
                            <a:t>2</a:t>
                          </a:r>
                          <a:r>
                            <a:rPr lang="en-NL" sz="1600"/>
                            <a:t>s)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7525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ZZ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nl-NL" sz="1600"/>
                            <a:t>90</a:t>
                          </a:r>
                          <a:endParaRPr lang="en-NL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182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727076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WW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160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19.4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797415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240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7.3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71289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990" t="-468966" r="-200990" b="-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365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NL" sz="1600"/>
                            <a:t>1.33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5501756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907380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C9C5D-C81E-F907-E7B0-F95DD06D3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Kicker/Septum</a:t>
            </a:r>
          </a:p>
        </p:txBody>
      </p:sp>
      <p:pic>
        <p:nvPicPr>
          <p:cNvPr id="9" name="Picture 9" descr="Chart&#10;&#10;Description automatically generated">
            <a:extLst>
              <a:ext uri="{FF2B5EF4-FFF2-40B4-BE49-F238E27FC236}">
                <a16:creationId xmlns:a16="http://schemas.microsoft.com/office/drawing/2014/main" id="{4C64B1C2-4A69-AFB4-6031-8DEF76BD73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82" t="7843" r="5102" b="5392"/>
          <a:stretch/>
        </p:blipFill>
        <p:spPr>
          <a:xfrm>
            <a:off x="6133878" y="763058"/>
            <a:ext cx="2817848" cy="1884326"/>
          </a:xfrm>
          <a:prstGeom prst="rect">
            <a:avLst/>
          </a:prstGeom>
        </p:spPr>
      </p:pic>
      <p:pic>
        <p:nvPicPr>
          <p:cNvPr id="10" name="Picture 10" descr="Chart, diagram, schematic&#10;&#10;Description automatically generated">
            <a:extLst>
              <a:ext uri="{FF2B5EF4-FFF2-40B4-BE49-F238E27FC236}">
                <a16:creationId xmlns:a16="http://schemas.microsoft.com/office/drawing/2014/main" id="{07357070-AFA0-A3D3-9550-E50BA99022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73" t="5249" r="18081" b="5249"/>
          <a:stretch/>
        </p:blipFill>
        <p:spPr>
          <a:xfrm>
            <a:off x="6674964" y="2840582"/>
            <a:ext cx="2050700" cy="343472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5F25119-8F5D-D17A-9C52-468303BAA69C}"/>
              </a:ext>
            </a:extLst>
          </p:cNvPr>
          <p:cNvGrpSpPr/>
          <p:nvPr/>
        </p:nvGrpSpPr>
        <p:grpSpPr>
          <a:xfrm>
            <a:off x="4860623" y="829755"/>
            <a:ext cx="1154863" cy="320480"/>
            <a:chOff x="4860623" y="829755"/>
            <a:chExt cx="1154863" cy="320480"/>
          </a:xfrm>
        </p:grpSpPr>
        <p:pic>
          <p:nvPicPr>
            <p:cNvPr id="11" name="Picture 11">
              <a:extLst>
                <a:ext uri="{FF2B5EF4-FFF2-40B4-BE49-F238E27FC236}">
                  <a16:creationId xmlns:a16="http://schemas.microsoft.com/office/drawing/2014/main" id="{1E7B5F28-2F48-912C-99B7-105C22D40F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069" t="2199" r="81548" b="92755"/>
            <a:stretch/>
          </p:blipFill>
          <p:spPr>
            <a:xfrm>
              <a:off x="4883276" y="835838"/>
              <a:ext cx="229356" cy="162540"/>
            </a:xfrm>
            <a:prstGeom prst="rect">
              <a:avLst/>
            </a:prstGeom>
          </p:spPr>
        </p:pic>
        <p:pic>
          <p:nvPicPr>
            <p:cNvPr id="12" name="Picture 12">
              <a:extLst>
                <a:ext uri="{FF2B5EF4-FFF2-40B4-BE49-F238E27FC236}">
                  <a16:creationId xmlns:a16="http://schemas.microsoft.com/office/drawing/2014/main" id="{DE00E95E-A727-9C66-0EE5-1EEE1C7900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000" t="85287" r="78848" b="9476"/>
            <a:stretch/>
          </p:blipFill>
          <p:spPr>
            <a:xfrm>
              <a:off x="4860623" y="980976"/>
              <a:ext cx="302762" cy="169259"/>
            </a:xfrm>
            <a:prstGeom prst="rect">
              <a:avLst/>
            </a:prstGeom>
          </p:spPr>
        </p:pic>
        <p:pic>
          <p:nvPicPr>
            <p:cNvPr id="16" name="Picture 16">
              <a:extLst>
                <a:ext uri="{FF2B5EF4-FFF2-40B4-BE49-F238E27FC236}">
                  <a16:creationId xmlns:a16="http://schemas.microsoft.com/office/drawing/2014/main" id="{FA47F9AA-39E7-B21A-E999-50E301DF4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35785" y="829755"/>
              <a:ext cx="871680" cy="123622"/>
            </a:xfrm>
            <a:prstGeom prst="rect">
              <a:avLst/>
            </a:prstGeom>
          </p:spPr>
        </p:pic>
        <p:pic>
          <p:nvPicPr>
            <p:cNvPr id="17" name="Picture 17">
              <a:extLst>
                <a:ext uri="{FF2B5EF4-FFF2-40B4-BE49-F238E27FC236}">
                  <a16:creationId xmlns:a16="http://schemas.microsoft.com/office/drawing/2014/main" id="{3A8CAC8E-8900-123F-81F3-FB4211E8CD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12268" y="973275"/>
              <a:ext cx="903218" cy="1221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1E90FEB-87EF-3801-DDFE-EF0C316C2F80}"/>
                  </a:ext>
                </a:extLst>
              </p:cNvPr>
              <p:cNvSpPr txBox="1"/>
              <p:nvPr/>
            </p:nvSpPr>
            <p:spPr>
              <a:xfrm>
                <a:off x="653142" y="1626338"/>
                <a:ext cx="4764431" cy="3422475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GB" b="1">
                    <a:cs typeface="Calibri"/>
                  </a:rPr>
                  <a:t>Kicker: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>
                    <a:cs typeface="Calibri"/>
                  </a:rPr>
                  <a:t>Average B-field =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cs typeface="Calibri"/>
                      </a:rPr>
                      <m:t>1.558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Calibri"/>
                      </a:rPr>
                      <m:t>±0.003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cs typeface="Calibri"/>
                      </a:rPr>
                      <m:t>×</m:t>
                    </m:r>
                    <m:sSup>
                      <m:sSupPr>
                        <m:ctrlPr>
                          <a:rPr lang="en-GB" b="0" i="1" dirty="0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  <a:cs typeface="Calibri"/>
                          </a:rPr>
                          <m:t>10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  <a:cs typeface="Calibri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GB">
                    <a:cs typeface="Calibri"/>
                  </a:rPr>
                  <a:t> T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>
                    <a:cs typeface="Calibri"/>
                  </a:rPr>
                  <a:t>Coils: 20 turns at 0.025A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>
                    <a:ea typeface="+mn-lt"/>
                    <a:cs typeface="+mn-lt"/>
                  </a:rPr>
                  <a:t>Field outside negligible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>
                    <a:ea typeface="+mn-lt"/>
                    <a:cs typeface="+mn-lt"/>
                  </a:rPr>
                  <a:t> T)</a:t>
                </a:r>
              </a:p>
              <a:p>
                <a:endParaRPr lang="en-US">
                  <a:ea typeface="+mn-lt"/>
                  <a:cs typeface="+mn-lt"/>
                </a:endParaRPr>
              </a:p>
              <a:p>
                <a:r>
                  <a:rPr lang="en-GB" b="1">
                    <a:cs typeface="Calibri"/>
                  </a:rPr>
                  <a:t>Lambertson Septum</a:t>
                </a:r>
                <a:r>
                  <a:rPr lang="en-GB">
                    <a:cs typeface="Calibri"/>
                  </a:rPr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cs typeface="Calibri"/>
                  </a:rPr>
                  <a:t>Average B-field =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Calibri"/>
                      </a:rPr>
                      <m:t>1.18±0.05×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Calibri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cs typeface="Calibri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GB">
                    <a:cs typeface="Calibri"/>
                  </a:rPr>
                  <a:t> 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cs typeface="Calibri"/>
                  </a:rPr>
                  <a:t>Coils: 4 turns at 0.025A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GB">
                    <a:cs typeface="Calibri"/>
                  </a:rPr>
                  <a:t>Field in beam pipe negligible </a:t>
                </a:r>
                <a:r>
                  <a:rPr lang="en-US">
                    <a:ea typeface="+mn-lt"/>
                    <a:cs typeface="+mn-lt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−9</m:t>
                        </m:r>
                      </m:sup>
                    </m:sSup>
                  </m:oMath>
                </a14:m>
                <a:r>
                  <a:rPr lang="en-US">
                    <a:ea typeface="+mn-lt"/>
                    <a:cs typeface="+mn-lt"/>
                  </a:rPr>
                  <a:t> T)</a:t>
                </a:r>
              </a:p>
              <a:p>
                <a:endParaRPr lang="en-GB">
                  <a:cs typeface="Calibri"/>
                </a:endParaRPr>
              </a:p>
              <a:p>
                <a:pPr marL="285750" indent="-285750">
                  <a:buFont typeface="Arial"/>
                  <a:buChar char="•"/>
                </a:pPr>
                <a:endParaRPr lang="en-GB">
                  <a:cs typeface="Calibri"/>
                </a:endParaRPr>
              </a:p>
              <a:p>
                <a:pPr marL="285750" indent="-285750">
                  <a:buFont typeface="Arial"/>
                  <a:buChar char="•"/>
                </a:pPr>
                <a:endParaRPr lang="en-GB">
                  <a:cs typeface="Calibri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1E90FEB-87EF-3801-DDFE-EF0C316C2F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142" y="1626338"/>
                <a:ext cx="4764431" cy="3422475"/>
              </a:xfrm>
              <a:prstGeom prst="rect">
                <a:avLst/>
              </a:prstGeom>
              <a:blipFill>
                <a:blip r:embed="rId7"/>
                <a:stretch>
                  <a:fillRect l="-1023" t="-10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2E5F7A33-84E2-8378-1123-92E5F08175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9566" y="4297945"/>
            <a:ext cx="2584328" cy="1933833"/>
          </a:xfrm>
          <a:prstGeom prst="rect">
            <a:avLst/>
          </a:prstGeom>
        </p:spPr>
      </p:pic>
      <p:pic>
        <p:nvPicPr>
          <p:cNvPr id="6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1E705405-88FD-33C3-61DE-915C18CA5D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68099" y="4313586"/>
            <a:ext cx="2549022" cy="18985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7ED917A-7D64-34B8-3117-DD65D9901AB4}"/>
              </a:ext>
            </a:extLst>
          </p:cNvPr>
          <p:cNvSpPr txBox="1"/>
          <p:nvPr/>
        </p:nvSpPr>
        <p:spPr>
          <a:xfrm>
            <a:off x="1127698" y="4280974"/>
            <a:ext cx="14651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>
                <a:cs typeface="Calibri"/>
              </a:rPr>
              <a:t>B-field for kicker</a:t>
            </a:r>
            <a:endParaRPr lang="en-GB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70838A-ABA3-2034-7B6F-2F75157E3992}"/>
              </a:ext>
            </a:extLst>
          </p:cNvPr>
          <p:cNvSpPr txBox="1"/>
          <p:nvPr/>
        </p:nvSpPr>
        <p:spPr>
          <a:xfrm>
            <a:off x="3846848" y="4280975"/>
            <a:ext cx="159521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>
                <a:cs typeface="Calibri"/>
              </a:rPr>
              <a:t>B-field for septum</a:t>
            </a:r>
            <a:endParaRPr lang="en-GB" b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659AF0-5D1A-306D-4348-9DAADC512B86}"/>
              </a:ext>
            </a:extLst>
          </p:cNvPr>
          <p:cNvSpPr txBox="1"/>
          <p:nvPr/>
        </p:nvSpPr>
        <p:spPr>
          <a:xfrm>
            <a:off x="6854659" y="512196"/>
            <a:ext cx="14651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>
                <a:cs typeface="Calibri"/>
              </a:rPr>
              <a:t>Kicker</a:t>
            </a:r>
            <a:endParaRPr lang="en-GB" b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2E3BCD-985A-EE4F-0889-EFC504B550E4}"/>
              </a:ext>
            </a:extLst>
          </p:cNvPr>
          <p:cNvSpPr txBox="1"/>
          <p:nvPr/>
        </p:nvSpPr>
        <p:spPr>
          <a:xfrm>
            <a:off x="6721627" y="2586177"/>
            <a:ext cx="195737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>
                <a:cs typeface="Calibri"/>
              </a:rPr>
              <a:t>Lambertson septum</a:t>
            </a:r>
            <a:endParaRPr lang="en-GB" b="1"/>
          </a:p>
        </p:txBody>
      </p:sp>
    </p:spTree>
    <p:extLst>
      <p:ext uri="{BB962C8B-B14F-4D97-AF65-F5344CB8AC3E}">
        <p14:creationId xmlns:p14="http://schemas.microsoft.com/office/powerpoint/2010/main" val="11873054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2165659a6e9_9_74"/>
          <p:cNvSpPr txBox="1">
            <a:spLocks noGrp="1"/>
          </p:cNvSpPr>
          <p:nvPr>
            <p:ph type="title"/>
          </p:nvPr>
        </p:nvSpPr>
        <p:spPr>
          <a:xfrm>
            <a:off x="305991" y="113744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/>
              <a:t>Magnets conclusion</a:t>
            </a:r>
            <a:endParaRPr/>
          </a:p>
        </p:txBody>
      </p:sp>
      <p:sp>
        <p:nvSpPr>
          <p:cNvPr id="312" name="Google Shape;312;g2165659a6e9_9_74"/>
          <p:cNvSpPr txBox="1">
            <a:spLocks noGrp="1"/>
          </p:cNvSpPr>
          <p:nvPr>
            <p:ph type="body" idx="1"/>
          </p:nvPr>
        </p:nvSpPr>
        <p:spPr>
          <a:xfrm>
            <a:off x="305992" y="1936752"/>
            <a:ext cx="6942596" cy="437926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rmAutofit/>
          </a:bodyPr>
          <a:lstStyle/>
          <a:p>
            <a:pPr marL="476250" indent="-342900"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NL"/>
              <a:t>Dipoles, quadrupoles, sextupoles, and kicker/septa were designed with a sufficient GFR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pPr marL="819150" lvl="1" indent="-342900"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NL">
                <a:cs typeface="Calibri"/>
              </a:rPr>
              <a:t>For wigglers, GFR analysis requires full 3D simulation</a:t>
            </a:r>
          </a:p>
          <a:p>
            <a:pPr marL="476250" indent="-342900">
              <a:buClr>
                <a:schemeClr val="dk1"/>
              </a:buClr>
              <a:buSzPts val="2800"/>
            </a:pPr>
            <a:endParaRPr lang="en-NL">
              <a:cs typeface="Calibri"/>
            </a:endParaRPr>
          </a:p>
          <a:p>
            <a:pPr marL="476250" indent="-342900">
              <a:buClr>
                <a:schemeClr val="dk1"/>
              </a:buClr>
              <a:buSzPts val="2800"/>
            </a:pPr>
            <a:r>
              <a:rPr lang="en-NL">
                <a:cs typeface="Calibri"/>
              </a:rPr>
              <a:t>The</a:t>
            </a:r>
            <a:r>
              <a:rPr lang="en-NL"/>
              <a:t> B-field of all magnets is always kept below the saturation value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marL="476250" indent="-342900">
              <a:buClr>
                <a:schemeClr val="dk1"/>
              </a:buClr>
              <a:buSzPts val="2800"/>
            </a:pPr>
            <a:endParaRPr lang="en-GB">
              <a:ea typeface="Calibri" panose="020F0502020204030204"/>
              <a:cs typeface="Calibri" panose="020F0502020204030204"/>
            </a:endParaRPr>
          </a:p>
          <a:p>
            <a:pPr marL="476250" indent="-342900">
              <a:buClr>
                <a:schemeClr val="dk1"/>
              </a:buClr>
              <a:buSzPts val="2800"/>
            </a:pPr>
            <a:r>
              <a:rPr lang="en-GB">
                <a:ea typeface="Calibri" panose="020F0502020204030204"/>
                <a:cs typeface="Calibri" panose="020F0502020204030204"/>
              </a:rPr>
              <a:t>Two different wiggler designs were explored which provide the desired field</a:t>
            </a:r>
          </a:p>
          <a:p>
            <a:pPr marL="819150" lvl="1" indent="-342900">
              <a:buClr>
                <a:schemeClr val="dk1"/>
              </a:buClr>
              <a:buSzPts val="2800"/>
            </a:pPr>
            <a:r>
              <a:rPr lang="en-GB">
                <a:ea typeface="Calibri" panose="020F0502020204030204"/>
                <a:cs typeface="Calibri" panose="020F0502020204030204"/>
              </a:rPr>
              <a:t>Advantage of the electromagnetic wiggler is tunability of the field</a:t>
            </a:r>
          </a:p>
          <a:p>
            <a:pPr marL="819150" lvl="1" indent="-342900">
              <a:buClr>
                <a:schemeClr val="dk1"/>
              </a:buClr>
              <a:buSzPts val="2800"/>
            </a:pPr>
            <a:r>
              <a:rPr lang="en-GB">
                <a:ea typeface="Calibri" panose="020F0502020204030204"/>
                <a:cs typeface="Calibri" panose="020F0502020204030204"/>
              </a:rPr>
              <a:t>Permanent magnet wiggler is cheaper to build and run but harder to adjust and may need more maintenance due to demagnetisation – further studies needed</a:t>
            </a:r>
            <a:endParaRPr lang="en-GB"/>
          </a:p>
          <a:p>
            <a:pPr indent="-38100">
              <a:buClr>
                <a:schemeClr val="dk1"/>
              </a:buClr>
              <a:buSzPts val="2800"/>
              <a:buNone/>
            </a:pPr>
            <a:endParaRPr lang="en-GB">
              <a:ea typeface="Calibri" panose="020F0502020204030204"/>
              <a:cs typeface="Calibri" panose="020F0502020204030204"/>
            </a:endParaRPr>
          </a:p>
          <a:p>
            <a:pPr indent="-38100">
              <a:spcAft>
                <a:spcPts val="300"/>
              </a:spcAft>
              <a:buClr>
                <a:schemeClr val="dk1"/>
              </a:buClr>
              <a:buSzPts val="2800"/>
              <a:buNone/>
            </a:pPr>
            <a:endParaRPr lang="en-GB">
              <a:ea typeface="Calibri" panose="020F0502020204030204"/>
              <a:cs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5658D2-27B1-013B-E056-C8DB0A888782}"/>
              </a:ext>
            </a:extLst>
          </p:cNvPr>
          <p:cNvSpPr txBox="1"/>
          <p:nvPr/>
        </p:nvSpPr>
        <p:spPr>
          <a:xfrm>
            <a:off x="2950" y="6034272"/>
            <a:ext cx="610699" cy="282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cs typeface="Calibri"/>
              </a:rPr>
              <a:t>Sasha</a:t>
            </a:r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165659a6e9_9_79"/>
          <p:cNvSpPr txBox="1">
            <a:spLocks noGrp="1"/>
          </p:cNvSpPr>
          <p:nvPr>
            <p:ph type="title"/>
          </p:nvPr>
        </p:nvSpPr>
        <p:spPr>
          <a:xfrm>
            <a:off x="305991" y="113744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/>
              <a:t>Further Work</a:t>
            </a:r>
            <a:endParaRPr/>
          </a:p>
        </p:txBody>
      </p:sp>
      <p:sp>
        <p:nvSpPr>
          <p:cNvPr id="318" name="Google Shape;318;g2165659a6e9_9_79"/>
          <p:cNvSpPr txBox="1">
            <a:spLocks noGrp="1"/>
          </p:cNvSpPr>
          <p:nvPr>
            <p:ph type="body" idx="1"/>
          </p:nvPr>
        </p:nvSpPr>
        <p:spPr>
          <a:xfrm>
            <a:off x="305992" y="2051447"/>
            <a:ext cx="8532018" cy="384790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rmAutofit/>
          </a:bodyPr>
          <a:lstStyle/>
          <a:p>
            <a:pPr marL="476250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NL"/>
              <a:t>Model in 3D (Opera) to establish good field region (edge effects significant, particularly for wiggler)</a:t>
            </a:r>
            <a:r>
              <a:rPr lang="en-GB">
                <a:cs typeface="Calibri" panose="020F0502020204030204"/>
              </a:rPr>
              <a:t> 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marL="476250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GB">
                <a:ea typeface="Calibri" panose="020F0502020204030204"/>
                <a:cs typeface="Calibri" panose="020F0502020204030204"/>
              </a:rPr>
              <a:t>Particle tracking</a:t>
            </a:r>
          </a:p>
          <a:p>
            <a:pPr marL="476250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NL"/>
              <a:t>Look at impacts on lattice (vertical focusing etc)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marL="476250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NL"/>
              <a:t>More in-depth studies to compare different possible materials</a:t>
            </a:r>
            <a:endParaRPr lang="en-GB">
              <a:ea typeface="Calibri" panose="020F0502020204030204"/>
              <a:cs typeface="Calibri" panose="020F0502020204030204"/>
            </a:endParaRPr>
          </a:p>
          <a:p>
            <a:pPr marL="476250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GB">
                <a:ea typeface="Calibri" panose="020F0502020204030204"/>
                <a:cs typeface="Calibri" panose="020F0502020204030204"/>
              </a:rPr>
              <a:t>Structural and thermal analysis</a:t>
            </a:r>
          </a:p>
          <a:p>
            <a:pPr marL="476250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GB"/>
              <a:t>C</a:t>
            </a:r>
            <a:r>
              <a:rPr lang="en-NL"/>
              <a:t>alculation</a:t>
            </a:r>
            <a:r>
              <a:rPr lang="en-GB"/>
              <a:t> of off-axis</a:t>
            </a:r>
            <a:r>
              <a:rPr lang="en-NL"/>
              <a:t> magnetic field</a:t>
            </a:r>
            <a:r>
              <a:rPr lang="en-GB"/>
              <a:t>s</a:t>
            </a:r>
            <a:r>
              <a:rPr lang="en-NL"/>
              <a:t> </a:t>
            </a:r>
            <a:r>
              <a:rPr lang="en-GB"/>
              <a:t>to validate </a:t>
            </a:r>
            <a:r>
              <a:rPr lang="en-NL"/>
              <a:t>circular symmetry</a:t>
            </a:r>
            <a:endParaRPr lang="en-GB"/>
          </a:p>
          <a:p>
            <a:pPr marL="476250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US">
                <a:ea typeface="Calibri" panose="020F0502020204030204"/>
                <a:cs typeface="Calibri" panose="020F0502020204030204"/>
              </a:rPr>
              <a:t>Investigate ramping effects on kicker</a:t>
            </a:r>
            <a:endParaRPr lang="en-GB"/>
          </a:p>
          <a:p>
            <a:pPr marL="476250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NL"/>
              <a:t>Optimise wiggler ends to have beam on average on-axis</a:t>
            </a:r>
            <a:endParaRPr lang="en-NL">
              <a:cs typeface="Calibri"/>
            </a:endParaRPr>
          </a:p>
          <a:p>
            <a:pPr marL="476250" indent="-342900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NL"/>
              <a:t>More in-depth comparison of different kinds of wigglers</a:t>
            </a:r>
            <a:endParaRPr lang="en-NL">
              <a:ea typeface="Calibri" panose="020F0502020204030204"/>
              <a:cs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1189E0-AAEA-EDDA-D47A-E7DEF11B5DBB}"/>
              </a:ext>
            </a:extLst>
          </p:cNvPr>
          <p:cNvSpPr txBox="1"/>
          <p:nvPr/>
        </p:nvSpPr>
        <p:spPr>
          <a:xfrm>
            <a:off x="2950" y="6034272"/>
            <a:ext cx="610699" cy="2825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cs typeface="Calibri"/>
              </a:rPr>
              <a:t>Sasha</a:t>
            </a:r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8A262-3399-3D9A-4022-07358035C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RF Cavities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EC485-0C59-C3CC-B39E-94C82F799E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5178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165659a6e9_4_0"/>
          <p:cNvSpPr txBox="1">
            <a:spLocks noGrp="1"/>
          </p:cNvSpPr>
          <p:nvPr>
            <p:ph type="title"/>
          </p:nvPr>
        </p:nvSpPr>
        <p:spPr>
          <a:xfrm>
            <a:off x="610791" y="104854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GB" b="1"/>
              <a:t>Design of the RF cavity</a:t>
            </a:r>
          </a:p>
        </p:txBody>
      </p:sp>
      <p:graphicFrame>
        <p:nvGraphicFramePr>
          <p:cNvPr id="334" name="Google Shape;334;g2165659a6e9_4_0"/>
          <p:cNvGraphicFramePr/>
          <p:nvPr/>
        </p:nvGraphicFramePr>
        <p:xfrm>
          <a:off x="4965256" y="2726609"/>
          <a:ext cx="3873486" cy="208792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754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1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1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 b="1" u="none" strike="noStrike" cap="none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sz="1000" b="1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 b="1">
                          <a:solidFill>
                            <a:schemeClr val="tx1"/>
                          </a:solidFill>
                        </a:rPr>
                        <a:t>Value</a:t>
                      </a:r>
                      <a:endParaRPr sz="1000" b="1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 b="1">
                          <a:solidFill>
                            <a:schemeClr val="tx1"/>
                          </a:solidFill>
                        </a:rPr>
                        <a:t>Unit</a:t>
                      </a:r>
                      <a:endParaRPr sz="1000" b="1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Beam energy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1.54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GeV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06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Energy loss per turn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0.227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MeV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06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Total radiated power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16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kW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RF voltage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4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MV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Available length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1.5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>
                          <a:solidFill>
                            <a:schemeClr val="tx1"/>
                          </a:solidFill>
                        </a:rPr>
                        <a:t>m</a:t>
                      </a:r>
                      <a:endParaRPr sz="1000">
                        <a:solidFill>
                          <a:schemeClr val="tx1"/>
                        </a:solidFill>
                      </a:endParaRPr>
                    </a:p>
                  </a:txBody>
                  <a:tcPr marL="68588" marR="68588" marT="34294" marB="3429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35" name="Google Shape;335;g2165659a6e9_4_0"/>
          <p:cNvSpPr txBox="1"/>
          <p:nvPr/>
        </p:nvSpPr>
        <p:spPr>
          <a:xfrm>
            <a:off x="543567" y="2544334"/>
            <a:ext cx="4205709" cy="992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NL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pDR requires RF cavities:</a:t>
            </a:r>
          </a:p>
          <a:p>
            <a:pPr marL="342900" indent="-342900">
              <a:buAutoNum type="arabicPeriod"/>
            </a:pPr>
            <a:r>
              <a:rPr lang="en-NL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more than 1.5 m in length</a:t>
            </a:r>
          </a:p>
          <a:p>
            <a:pPr marL="342900" indent="-342900">
              <a:buAutoNum type="arabicPeriod"/>
            </a:pPr>
            <a:r>
              <a:rPr lang="en-NL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a minimum RF voltage of 4 MV</a:t>
            </a:r>
            <a:endParaRPr lang="en-GB" sz="2000"/>
          </a:p>
        </p:txBody>
      </p:sp>
      <p:sp>
        <p:nvSpPr>
          <p:cNvPr id="336" name="Google Shape;336;g2165659a6e9_4_0"/>
          <p:cNvSpPr txBox="1"/>
          <p:nvPr/>
        </p:nvSpPr>
        <p:spPr>
          <a:xfrm>
            <a:off x="461394" y="3781733"/>
            <a:ext cx="4110606" cy="16081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GB" sz="2000">
                <a:solidFill>
                  <a:schemeClr val="dk1"/>
                </a:solidFill>
                <a:cs typeface="Calibri"/>
              </a:rPr>
              <a:t>Cavity types considered:</a:t>
            </a:r>
            <a:endParaRPr lang="en-US" sz="2400">
              <a:solidFill>
                <a:schemeClr val="dk1"/>
              </a:solidFill>
              <a:cs typeface="Calibri"/>
            </a:endParaRPr>
          </a:p>
          <a:p>
            <a:pPr marL="342900" indent="-342900">
              <a:buAutoNum type="arabicPeriod"/>
            </a:pPr>
            <a:r>
              <a:rPr lang="en-GB" sz="2000">
                <a:solidFill>
                  <a:schemeClr val="dk1"/>
                </a:solidFill>
                <a:cs typeface="Calibri"/>
              </a:rPr>
              <a:t>Elliptical superconducting (400/800 MHz)</a:t>
            </a:r>
            <a:endParaRPr lang="en-US" sz="2400">
              <a:solidFill>
                <a:schemeClr val="dk1"/>
              </a:solidFill>
              <a:cs typeface="Calibri"/>
            </a:endParaRPr>
          </a:p>
          <a:p>
            <a:pPr marL="342900" indent="-342900">
              <a:buAutoNum type="arabicPeriod"/>
            </a:pPr>
            <a:r>
              <a:rPr lang="en-GB" sz="2000">
                <a:solidFill>
                  <a:schemeClr val="dk1"/>
                </a:solidFill>
                <a:cs typeface="Calibri"/>
              </a:rPr>
              <a:t>Side-coupled normal conducting (400 MHz)</a:t>
            </a:r>
            <a:endParaRPr lang="en-US" sz="2400">
              <a:solidFill>
                <a:schemeClr val="dk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78921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23C29-AD1E-1D34-1FC0-4EBB7BADC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Cavity optimisation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85A09-9DBF-7FE1-8D5A-5482BA215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1973965"/>
            <a:ext cx="7886700" cy="424109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+mn-lt"/>
                <a:cs typeface="+mn-lt"/>
              </a:rPr>
              <a:t>Maximise:</a:t>
            </a:r>
            <a:endParaRPr lang="en-US">
              <a:cs typeface="Calibri" panose="020F0502020204030204"/>
            </a:endParaRPr>
          </a:p>
          <a:p>
            <a:r>
              <a:rPr lang="en-US">
                <a:ea typeface="+mn-lt"/>
                <a:cs typeface="+mn-lt"/>
              </a:rPr>
              <a:t>1.G = Rs*Q</a:t>
            </a:r>
            <a:endParaRPr lang="en-US"/>
          </a:p>
          <a:p>
            <a:r>
              <a:rPr lang="en-US">
                <a:ea typeface="+mn-lt"/>
                <a:cs typeface="+mn-lt"/>
              </a:rPr>
              <a:t>2.r/Q </a:t>
            </a:r>
            <a:endParaRPr lang="en-US"/>
          </a:p>
          <a:p>
            <a:r>
              <a:rPr lang="en-US">
                <a:ea typeface="+mn-lt"/>
                <a:cs typeface="+mn-lt"/>
              </a:rPr>
              <a:t>3.Transit time factor</a:t>
            </a:r>
            <a:endParaRPr lang="en-US"/>
          </a:p>
          <a:p>
            <a:pPr marL="0" indent="0">
              <a:buNone/>
            </a:pPr>
            <a:endParaRPr lang="en-US">
              <a:cs typeface="Calibri"/>
            </a:endParaRPr>
          </a:p>
          <a:p>
            <a:pPr marL="0" indent="0">
              <a:buNone/>
            </a:pPr>
            <a:endParaRPr lang="en-US">
              <a:ea typeface="+mn-lt"/>
              <a:cs typeface="+mn-lt"/>
            </a:endParaRPr>
          </a:p>
          <a:p>
            <a:r>
              <a:rPr lang="en-US">
                <a:ea typeface="+mn-lt"/>
                <a:cs typeface="+mn-lt"/>
              </a:rPr>
              <a:t>Minimise:</a:t>
            </a:r>
            <a:endParaRPr lang="en-US"/>
          </a:p>
          <a:p>
            <a:r>
              <a:rPr lang="en-US">
                <a:ea typeface="+mn-lt"/>
                <a:cs typeface="+mn-lt"/>
              </a:rPr>
              <a:t>1.Peak E and H fields</a:t>
            </a:r>
            <a:endParaRPr lang="en-US"/>
          </a:p>
          <a:p>
            <a:r>
              <a:rPr lang="en-US">
                <a:ea typeface="+mn-lt"/>
                <a:cs typeface="+mn-lt"/>
              </a:rPr>
              <a:t>2.Bmax/Emax </a:t>
            </a:r>
            <a:endParaRPr lang="en-US"/>
          </a:p>
          <a:p>
            <a:endParaRPr lang="en-US">
              <a:cs typeface="Calibri"/>
            </a:endParaRPr>
          </a:p>
        </p:txBody>
      </p:sp>
      <p:pic>
        <p:nvPicPr>
          <p:cNvPr id="4" name="Picture 4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8A7D8296-B75B-B79A-85BA-870A55DC63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49"/>
          <a:stretch/>
        </p:blipFill>
        <p:spPr>
          <a:xfrm>
            <a:off x="5105400" y="765683"/>
            <a:ext cx="3860800" cy="2596059"/>
          </a:xfrm>
          <a:prstGeom prst="rect">
            <a:avLst/>
          </a:prstGeom>
        </p:spPr>
      </p:pic>
      <p:pic>
        <p:nvPicPr>
          <p:cNvPr id="5" name="Picture 5" descr="Diagram&#10;&#10;Description automatically generated">
            <a:extLst>
              <a:ext uri="{FF2B5EF4-FFF2-40B4-BE49-F238E27FC236}">
                <a16:creationId xmlns:a16="http://schemas.microsoft.com/office/drawing/2014/main" id="{18D09937-3A6F-126D-2B57-DA13FCD8F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3367848"/>
            <a:ext cx="2933700" cy="270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676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165659a6e9_4_20"/>
          <p:cNvSpPr txBox="1">
            <a:spLocks noGrp="1"/>
          </p:cNvSpPr>
          <p:nvPr>
            <p:ph type="title"/>
          </p:nvPr>
        </p:nvSpPr>
        <p:spPr>
          <a:xfrm>
            <a:off x="265001" y="1023407"/>
            <a:ext cx="8353230" cy="99417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 sz="3200" b="1"/>
              <a:t>400 MHz NC: 2D </a:t>
            </a:r>
            <a:r>
              <a:rPr lang="en-NL" sz="3200" b="1" err="1"/>
              <a:t>optimisation</a:t>
            </a:r>
            <a:r>
              <a:rPr lang="en-NL" sz="3200" b="1"/>
              <a:t> in Poisson </a:t>
            </a:r>
            <a:r>
              <a:rPr lang="en-NL" sz="3200" b="1" err="1"/>
              <a:t>Superfish</a:t>
            </a:r>
            <a:endParaRPr lang="en-US" sz="3200" b="1">
              <a:cs typeface="Calibri Light"/>
            </a:endParaRPr>
          </a:p>
        </p:txBody>
      </p:sp>
      <p:graphicFrame>
        <p:nvGraphicFramePr>
          <p:cNvPr id="355" name="Google Shape;355;g2165659a6e9_4_20"/>
          <p:cNvGraphicFramePr/>
          <p:nvPr/>
        </p:nvGraphicFramePr>
        <p:xfrm>
          <a:off x="473273" y="2509243"/>
          <a:ext cx="3600000" cy="3114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460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Parameter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Value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Units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60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Frequency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400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MHz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600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Gradient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3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strike="noStrike" cap="none"/>
                        <a:t>MV/m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641955138"/>
                  </a:ext>
                </a:extLst>
              </a:tr>
              <a:tr h="23460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Length 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18.747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cm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Diameter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 b="0" u="none" strike="noStrike" cap="none">
                          <a:sym typeface="Calibri"/>
                        </a:rPr>
                        <a:t>47.840</a:t>
                      </a:r>
                      <a:endParaRPr sz="14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cm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15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Gap length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 b="0" u="none" strike="noStrike" cap="none"/>
                        <a:t>22.484</a:t>
                      </a:r>
                      <a:endParaRPr sz="14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cm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073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Outer corner radius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3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cm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60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 b="0" u="none" strike="noStrike" cap="none">
                          <a:sym typeface="Calibri"/>
                        </a:rPr>
                        <a:t>Inner corner radius</a:t>
                      </a:r>
                      <a:endParaRPr sz="14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1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cm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60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 b="0" u="none" strike="noStrike" cap="none">
                          <a:sym typeface="Calibri"/>
                        </a:rPr>
                        <a:t>Outer nose radius</a:t>
                      </a:r>
                      <a:endParaRPr sz="14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1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cm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15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 b="0" u="none" strike="noStrike" cap="none">
                          <a:sym typeface="Calibri"/>
                        </a:rPr>
                        <a:t>Inner nose radius</a:t>
                      </a:r>
                      <a:endParaRPr sz="14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1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cm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415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Flat length 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4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cm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415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 u="none" strike="noStrike" cap="none"/>
                        <a:t>Cone angle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 u="none" strike="noStrike" cap="none"/>
                        <a:t>30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 u="none" strike="noStrike" cap="none"/>
                        <a:t>deg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60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Bore radius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6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u="none" strike="noStrike" cap="none"/>
                        <a:t>cm</a:t>
                      </a:r>
                      <a:endParaRPr sz="1100" u="none" strike="noStrike" cap="none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356" name="Google Shape;356;g2165659a6e9_4_20" descr="Diagra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8410" y="2530995"/>
            <a:ext cx="4575571" cy="2879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170445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2165659a6e9_4_34"/>
          <p:cNvSpPr txBox="1">
            <a:spLocks noGrp="1"/>
          </p:cNvSpPr>
          <p:nvPr>
            <p:ph type="title"/>
          </p:nvPr>
        </p:nvSpPr>
        <p:spPr>
          <a:xfrm>
            <a:off x="342943" y="67145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 b="1"/>
              <a:t>3D model in CST Microwave</a:t>
            </a:r>
            <a:endParaRPr lang="en-US" b="1">
              <a:cs typeface="Calibri Light"/>
            </a:endParaRPr>
          </a:p>
        </p:txBody>
      </p:sp>
      <p:graphicFrame>
        <p:nvGraphicFramePr>
          <p:cNvPr id="363" name="Google Shape;363;g2165659a6e9_4_34"/>
          <p:cNvGraphicFramePr/>
          <p:nvPr/>
        </p:nvGraphicFramePr>
        <p:xfrm>
          <a:off x="4259766" y="3780219"/>
          <a:ext cx="4685370" cy="236526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206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31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5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57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489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 err="1"/>
                        <a:t>Superfish</a:t>
                      </a:r>
                      <a:r>
                        <a:rPr lang="en-NL" sz="1400"/>
                        <a:t> parameters 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CST parameters 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/>
                        <a:t>Percentage difference </a:t>
                      </a:r>
                      <a:endParaRPr sz="14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96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Frequency 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 b="0" u="none" strike="noStrike">
                          <a:sym typeface="Calibri"/>
                        </a:rPr>
                        <a:t>400.0025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399.9596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 b="0" u="none" strike="noStrike">
                          <a:solidFill>
                            <a:srgbClr val="000000"/>
                          </a:solidFill>
                        </a:rPr>
                        <a:t>0.011</a:t>
                      </a:r>
                      <a:endParaRPr sz="14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96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Transit time 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0.7872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0.8060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 b="0" u="none" strike="noStrike">
                          <a:solidFill>
                            <a:srgbClr val="000000"/>
                          </a:solidFill>
                        </a:rPr>
                        <a:t>2.38</a:t>
                      </a:r>
                      <a:endParaRPr sz="14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96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R/Q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108.8700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109.0400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 b="0" u="none" strike="noStrike">
                          <a:solidFill>
                            <a:srgbClr val="000000"/>
                          </a:solidFill>
                        </a:rPr>
                        <a:t>0.16</a:t>
                      </a:r>
                      <a:endParaRPr sz="14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96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Max E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8.9330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10.2205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 b="0" u="none" strike="noStrike">
                          <a:solidFill>
                            <a:srgbClr val="000000"/>
                          </a:solidFill>
                        </a:rPr>
                        <a:t>14.41</a:t>
                      </a:r>
                      <a:endParaRPr sz="14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5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Max H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9599.8234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9623.7836</a:t>
                      </a:r>
                      <a:endParaRPr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 b="0" u="none" strike="noStrike">
                          <a:solidFill>
                            <a:srgbClr val="000000"/>
                          </a:solidFill>
                        </a:rPr>
                        <a:t>0.25</a:t>
                      </a:r>
                      <a:endParaRPr sz="1400" b="0" u="none" strike="noStrike">
                        <a:solidFill>
                          <a:srgbClr val="000000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696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400"/>
                        <a:t>RF Voltage 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 b="0" u="none" strike="noStrike"/>
                        <a:t>1.1160</a:t>
                      </a:r>
                      <a:endParaRPr sz="1400" b="0" i="0" u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 b="0" u="none" strike="noStrike"/>
                        <a:t>1.1421</a:t>
                      </a:r>
                      <a:endParaRPr sz="1400" b="0" i="0" u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NL" sz="1400"/>
                        <a:t>2.33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64" name="Google Shape;364;g2165659a6e9_4_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8776" y="1763536"/>
            <a:ext cx="2057400" cy="176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g2165659a6e9_4_34" descr="A picture containing 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46240" y="1766348"/>
            <a:ext cx="2352080" cy="1727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64E5438F-829D-C0BB-955C-DCBF75B7ECC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06" r="8486" b="-323"/>
          <a:stretch/>
        </p:blipFill>
        <p:spPr>
          <a:xfrm>
            <a:off x="78059" y="2166082"/>
            <a:ext cx="4035277" cy="347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6607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2165659a6e9_4_46"/>
          <p:cNvSpPr txBox="1">
            <a:spLocks noGrp="1"/>
          </p:cNvSpPr>
          <p:nvPr>
            <p:ph type="title"/>
          </p:nvPr>
        </p:nvSpPr>
        <p:spPr>
          <a:xfrm>
            <a:off x="364870" y="795696"/>
            <a:ext cx="8713112" cy="1009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 sz="3200" b="1"/>
              <a:t>400 MHz SC: 2D optimisation in Poisson </a:t>
            </a:r>
            <a:r>
              <a:rPr lang="en-GB" sz="3200" b="1"/>
              <a:t>Superfish</a:t>
            </a:r>
            <a:endParaRPr lang="en-GB" sz="3200" b="1">
              <a:cs typeface="Calibri Light"/>
            </a:endParaRPr>
          </a:p>
        </p:txBody>
      </p:sp>
      <p:pic>
        <p:nvPicPr>
          <p:cNvPr id="376" name="Google Shape;376;g2165659a6e9_4_46" descr="Chart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t="723"/>
          <a:stretch/>
        </p:blipFill>
        <p:spPr>
          <a:xfrm>
            <a:off x="4891137" y="3985190"/>
            <a:ext cx="3885075" cy="212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g2165659a6e9_4_46" descr="Char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t="3159" b="-416"/>
          <a:stretch/>
        </p:blipFill>
        <p:spPr>
          <a:xfrm>
            <a:off x="512635" y="3982391"/>
            <a:ext cx="3862218" cy="2118193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g2165659a6e9_4_46"/>
          <p:cNvSpPr/>
          <p:nvPr/>
        </p:nvSpPr>
        <p:spPr>
          <a:xfrm>
            <a:off x="4441211" y="4774547"/>
            <a:ext cx="378525" cy="549234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79" name="Google Shape;379;g2165659a6e9_4_46"/>
          <p:cNvGraphicFramePr/>
          <p:nvPr>
            <p:extLst>
              <p:ext uri="{D42A27DB-BD31-4B8C-83A1-F6EECF244321}">
                <p14:modId xmlns:p14="http://schemas.microsoft.com/office/powerpoint/2010/main" val="3883503371"/>
              </p:ext>
            </p:extLst>
          </p:nvPr>
        </p:nvGraphicFramePr>
        <p:xfrm>
          <a:off x="4988225" y="1661112"/>
          <a:ext cx="3641865" cy="215831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13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3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3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71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Parameter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Value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Units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1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Frequency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399.702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MHz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137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Gradient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MV/m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22410935"/>
                  </a:ext>
                </a:extLst>
              </a:tr>
              <a:tr h="1571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Length 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37.47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cm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1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Diameter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65.31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cm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71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Left Dome B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10.5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cm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1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Right Dome B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7.99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cm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71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Dome A/B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1.2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71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Left wall angle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11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deg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27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Right wall angle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7.8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deg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71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Iris A/B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1.5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71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Bore radius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9 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cm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81" name="Google Shape;381;g2165659a6e9_4_46"/>
          <p:cNvSpPr txBox="1"/>
          <p:nvPr/>
        </p:nvSpPr>
        <p:spPr>
          <a:xfrm>
            <a:off x="746624" y="2352411"/>
            <a:ext cx="3968546" cy="807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GB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asymmetrical optimisation was used to mitigate E field extension into the beam pipe and ensure field flatness.</a:t>
            </a:r>
          </a:p>
        </p:txBody>
      </p:sp>
    </p:spTree>
    <p:extLst>
      <p:ext uri="{BB962C8B-B14F-4D97-AF65-F5344CB8AC3E}">
        <p14:creationId xmlns:p14="http://schemas.microsoft.com/office/powerpoint/2010/main" val="7904011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2165659a6e9_4_56"/>
          <p:cNvSpPr txBox="1">
            <a:spLocks noGrp="1"/>
          </p:cNvSpPr>
          <p:nvPr>
            <p:ph type="title"/>
          </p:nvPr>
        </p:nvSpPr>
        <p:spPr>
          <a:xfrm>
            <a:off x="667867" y="1075661"/>
            <a:ext cx="4034664" cy="7993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 fontScale="90000"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 b="1"/>
              <a:t>3D model in CST Microwave</a:t>
            </a:r>
            <a:endParaRPr lang="en-US" b="1">
              <a:cs typeface="Calibri Light"/>
            </a:endParaRPr>
          </a:p>
        </p:txBody>
      </p:sp>
      <p:graphicFrame>
        <p:nvGraphicFramePr>
          <p:cNvPr id="388" name="Google Shape;388;g2165659a6e9_4_56"/>
          <p:cNvGraphicFramePr/>
          <p:nvPr>
            <p:extLst>
              <p:ext uri="{D42A27DB-BD31-4B8C-83A1-F6EECF244321}">
                <p14:modId xmlns:p14="http://schemas.microsoft.com/office/powerpoint/2010/main" val="2020131338"/>
              </p:ext>
            </p:extLst>
          </p:nvPr>
        </p:nvGraphicFramePr>
        <p:xfrm>
          <a:off x="4622818" y="3475868"/>
          <a:ext cx="3997405" cy="217174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994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94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9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94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94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Parameter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 err="1"/>
                        <a:t>Superfish</a:t>
                      </a:r>
                      <a:r>
                        <a:rPr lang="en-NL" sz="1100" dirty="0"/>
                        <a:t> 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CST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Unit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Percentage difference (%)</a:t>
                      </a:r>
                      <a:endParaRPr sz="11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RF voltage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7.4994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7.5019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MV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0.03</a:t>
                      </a:r>
                      <a:endParaRPr sz="11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Frequency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399.68205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399.67745</a:t>
                      </a:r>
                      <a:endParaRPr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MHz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0.0011</a:t>
                      </a:r>
                      <a:endParaRPr sz="11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R/Q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134.206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134.228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Ohm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0.016</a:t>
                      </a:r>
                      <a:endParaRPr sz="11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T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0.7280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0.7279</a:t>
                      </a:r>
                      <a:endParaRPr sz="1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0.024</a:t>
                      </a:r>
                      <a:endParaRPr sz="11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Max E 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16.904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16.870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MV/m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0.20</a:t>
                      </a:r>
                      <a:endParaRPr sz="11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8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Max H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25562.2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25565.0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A/m</a:t>
                      </a:r>
                      <a:endParaRPr sz="11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 dirty="0"/>
                        <a:t>0.01</a:t>
                      </a:r>
                      <a:endParaRPr sz="1100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2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8FE00812-1035-54B8-2D1E-3A6D7C99D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777" y="677380"/>
            <a:ext cx="4851917" cy="2569581"/>
          </a:xfrm>
          <a:prstGeom prst="rect">
            <a:avLst/>
          </a:prstGeom>
        </p:spPr>
      </p:pic>
      <p:pic>
        <p:nvPicPr>
          <p:cNvPr id="3" name="Picture 3" descr="Diagram&#10;&#10;Description automatically generated">
            <a:extLst>
              <a:ext uri="{FF2B5EF4-FFF2-40B4-BE49-F238E27FC236}">
                <a16:creationId xmlns:a16="http://schemas.microsoft.com/office/drawing/2014/main" id="{52D45A11-4F8C-28A1-566A-F73287A227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792" b="311"/>
          <a:stretch/>
        </p:blipFill>
        <p:spPr>
          <a:xfrm>
            <a:off x="1963" y="1959190"/>
            <a:ext cx="4194854" cy="337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50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21DAB-35B6-72BA-88D6-FC11C49CC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FCCee Design Aims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37D5AF-E696-1579-B3A9-9A9DBE4A46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49" y="1935865"/>
                <a:ext cx="4774622" cy="4241098"/>
              </a:xfrm>
            </p:spPr>
            <p:txBody>
              <a:bodyPr>
                <a:normAutofit/>
              </a:bodyPr>
              <a:lstStyle/>
              <a:p>
                <a:r>
                  <a:rPr lang="en-GB" sz="2000" err="1"/>
                  <a:t>FCCee</a:t>
                </a:r>
                <a:r>
                  <a:rPr lang="en-GB" sz="2000"/>
                  <a:t> provides precision measurements around key resonances (CDR 2019):</a:t>
                </a:r>
              </a:p>
              <a:p>
                <a:pPr lvl="1"/>
                <a:r>
                  <a:rPr lang="en-GB"/>
                  <a:t>Z (88-95GeV)</a:t>
                </a:r>
              </a:p>
              <a:p>
                <a:pPr lvl="1"/>
                <a:r>
                  <a:rPr lang="en-GB"/>
                  <a:t>WW (158-162GeV)</a:t>
                </a:r>
              </a:p>
              <a:p>
                <a:pPr lvl="1"/>
                <a:r>
                  <a:rPr lang="en-GB"/>
                  <a:t>ZH (240GeV)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i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/>
                  <a:t>(340-350, 365 GeV)</a:t>
                </a:r>
              </a:p>
              <a:p>
                <a:pPr lvl="1"/>
                <a:endParaRPr lang="en-GB"/>
              </a:p>
              <a:p>
                <a:r>
                  <a:rPr lang="en-GB" sz="2000"/>
                  <a:t>Ambitious aims for:</a:t>
                </a:r>
              </a:p>
              <a:p>
                <a:pPr lvl="1"/>
                <a:r>
                  <a:rPr lang="en-GB"/>
                  <a:t>Energy consumption</a:t>
                </a:r>
              </a:p>
              <a:p>
                <a:pPr lvl="1"/>
                <a:r>
                  <a:rPr lang="en-GB"/>
                  <a:t>Carbon footprint</a:t>
                </a:r>
              </a:p>
              <a:p>
                <a:pPr lvl="1"/>
                <a:r>
                  <a:rPr lang="en-GB"/>
                  <a:t>Cost-effectiveness</a:t>
                </a:r>
              </a:p>
              <a:p>
                <a:pPr marL="342900" lvl="1" indent="0">
                  <a:buNone/>
                </a:pPr>
                <a:endParaRPr lang="en-GB" sz="2000"/>
              </a:p>
              <a:p>
                <a:r>
                  <a:rPr lang="en-GB" sz="2000" err="1"/>
                  <a:t>FCChh</a:t>
                </a:r>
                <a:r>
                  <a:rPr lang="en-GB" sz="2000"/>
                  <a:t> aims to reach 100 </a:t>
                </a:r>
                <a:r>
                  <a:rPr lang="en-GB" sz="2000" err="1"/>
                  <a:t>TeV</a:t>
                </a:r>
                <a:r>
                  <a:rPr lang="en-GB" sz="2000"/>
                  <a:t> </a:t>
                </a:r>
                <a:r>
                  <a:rPr lang="en-GB" sz="2000" i="1"/>
                  <a:t>pp</a:t>
                </a:r>
                <a:r>
                  <a:rPr lang="en-GB" sz="2000"/>
                  <a:t> collisions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D37D5AF-E696-1579-B3A9-9A9DBE4A46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935865"/>
                <a:ext cx="4774622" cy="4241098"/>
              </a:xfrm>
              <a:blipFill>
                <a:blip r:embed="rId2"/>
                <a:stretch>
                  <a:fillRect l="-1149" t="-1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D791FC5D-989E-1577-0419-F1CA78EC8CC7}"/>
              </a:ext>
            </a:extLst>
          </p:cNvPr>
          <p:cNvGrpSpPr/>
          <p:nvPr/>
        </p:nvGrpSpPr>
        <p:grpSpPr>
          <a:xfrm>
            <a:off x="5403271" y="1645723"/>
            <a:ext cx="2975957" cy="4452730"/>
            <a:chOff x="5403271" y="1645723"/>
            <a:chExt cx="2975957" cy="4452730"/>
          </a:xfrm>
        </p:grpSpPr>
        <p:pic>
          <p:nvPicPr>
            <p:cNvPr id="4" name="Picture 2" descr="Assessing the carbon footprint of future Higgs factories |  acceleratingnews.web.cern.ch">
              <a:extLst>
                <a:ext uri="{FF2B5EF4-FFF2-40B4-BE49-F238E27FC236}">
                  <a16:creationId xmlns:a16="http://schemas.microsoft.com/office/drawing/2014/main" id="{C11DD068-13EA-765B-0C98-623AB6D4F59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4" r="52261"/>
            <a:stretch/>
          </p:blipFill>
          <p:spPr bwMode="auto">
            <a:xfrm>
              <a:off x="5403271" y="1645723"/>
              <a:ext cx="2975957" cy="2277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Assessing the carbon footprint of future Higgs factories |  acceleratingnews.web.cern.ch">
              <a:extLst>
                <a:ext uri="{FF2B5EF4-FFF2-40B4-BE49-F238E27FC236}">
                  <a16:creationId xmlns:a16="http://schemas.microsoft.com/office/drawing/2014/main" id="{D0977116-ADBB-195E-1856-B7A53CBD8E1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46" r="2262"/>
            <a:stretch/>
          </p:blipFill>
          <p:spPr bwMode="auto">
            <a:xfrm>
              <a:off x="5519650" y="3820765"/>
              <a:ext cx="2859578" cy="2277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20ED810-D5B3-AA38-6354-A7B7722BD7A3}"/>
              </a:ext>
            </a:extLst>
          </p:cNvPr>
          <p:cNvSpPr txBox="1"/>
          <p:nvPr/>
        </p:nvSpPr>
        <p:spPr>
          <a:xfrm>
            <a:off x="1954530" y="6304002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err="1">
                <a:solidFill>
                  <a:schemeClr val="bg1"/>
                </a:solidFill>
              </a:rPr>
              <a:t>Janot</a:t>
            </a:r>
            <a:r>
              <a:rPr lang="en-GB" sz="1000">
                <a:solidFill>
                  <a:schemeClr val="bg1"/>
                </a:solidFill>
              </a:rPr>
              <a:t>, P., Blondel, A. The carbon footprint of proposed </a:t>
            </a:r>
            <a:r>
              <a:rPr lang="en-GB" sz="1000" b="0" i="0" u="none" strike="noStrike" err="1">
                <a:solidFill>
                  <a:schemeClr val="bg1"/>
                </a:solidFill>
                <a:effectLst/>
                <a:latin typeface="STIXGeneral-Regular" pitchFamily="2" charset="2"/>
              </a:rPr>
              <a:t>e+e−</a:t>
            </a:r>
            <a:r>
              <a:rPr lang="en-GB" sz="1000" b="0" i="0" u="none" strike="noStrike" err="1">
                <a:solidFill>
                  <a:schemeClr val="bg1"/>
                </a:solidFill>
                <a:effectLst/>
              </a:rPr>
              <a:t>e+e</a:t>
            </a:r>
            <a:r>
              <a:rPr lang="en-GB" sz="1000" b="0" i="0" u="none" strike="noStrike">
                <a:solidFill>
                  <a:schemeClr val="bg1"/>
                </a:solidFill>
                <a:effectLst/>
              </a:rPr>
              <a:t>−</a:t>
            </a:r>
            <a:r>
              <a:rPr lang="en-GB" sz="1000">
                <a:solidFill>
                  <a:schemeClr val="bg1"/>
                </a:solidFill>
                <a:effectLst/>
              </a:rPr>
              <a:t> Higgs factories. </a:t>
            </a:r>
            <a:r>
              <a:rPr lang="en-GB" sz="1000" i="1">
                <a:solidFill>
                  <a:schemeClr val="bg1"/>
                </a:solidFill>
                <a:effectLst/>
              </a:rPr>
              <a:t>Eur. Phys. J. Plus</a:t>
            </a:r>
            <a:r>
              <a:rPr lang="en-GB" sz="1000">
                <a:solidFill>
                  <a:schemeClr val="bg1"/>
                </a:solidFill>
                <a:effectLst/>
              </a:rPr>
              <a:t> </a:t>
            </a:r>
            <a:r>
              <a:rPr lang="en-GB" sz="1000" b="1">
                <a:solidFill>
                  <a:schemeClr val="bg1"/>
                </a:solidFill>
                <a:effectLst/>
              </a:rPr>
              <a:t>137</a:t>
            </a:r>
            <a:r>
              <a:rPr lang="en-GB" sz="1000">
                <a:solidFill>
                  <a:schemeClr val="bg1"/>
                </a:solidFill>
                <a:effectLst/>
              </a:rPr>
              <a:t>, 1122 (2022). https://</a:t>
            </a:r>
            <a:r>
              <a:rPr lang="en-GB" sz="1000" err="1">
                <a:solidFill>
                  <a:schemeClr val="bg1"/>
                </a:solidFill>
                <a:effectLst/>
              </a:rPr>
              <a:t>doi.org</a:t>
            </a:r>
            <a:r>
              <a:rPr lang="en-GB" sz="1000">
                <a:solidFill>
                  <a:schemeClr val="bg1"/>
                </a:solidFill>
                <a:effectLst/>
              </a:rPr>
              <a:t>/10.1140/</a:t>
            </a:r>
            <a:r>
              <a:rPr lang="en-GB" sz="1000" err="1">
                <a:solidFill>
                  <a:schemeClr val="bg1"/>
                </a:solidFill>
                <a:effectLst/>
              </a:rPr>
              <a:t>epjp</a:t>
            </a:r>
            <a:r>
              <a:rPr lang="en-GB" sz="1000">
                <a:solidFill>
                  <a:schemeClr val="bg1"/>
                </a:solidFill>
                <a:effectLst/>
              </a:rPr>
              <a:t>/s13360-022-03319-w</a:t>
            </a:r>
            <a:endParaRPr lang="en-NL" sz="1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0226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2165659a6e9_4_63"/>
          <p:cNvSpPr txBox="1">
            <a:spLocks noGrp="1"/>
          </p:cNvSpPr>
          <p:nvPr>
            <p:ph type="title"/>
          </p:nvPr>
        </p:nvSpPr>
        <p:spPr>
          <a:xfrm>
            <a:off x="305991" y="113744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 b="1"/>
              <a:t>800 MHz SC: 2D optimisation in Poisson </a:t>
            </a:r>
            <a:r>
              <a:rPr lang="en-GB" b="1"/>
              <a:t>Superfish</a:t>
            </a:r>
            <a:endParaRPr lang="en-GB" b="1">
              <a:cs typeface="Calibri Light"/>
            </a:endParaRPr>
          </a:p>
        </p:txBody>
      </p:sp>
      <p:graphicFrame>
        <p:nvGraphicFramePr>
          <p:cNvPr id="395" name="Google Shape;395;g2165659a6e9_4_63"/>
          <p:cNvGraphicFramePr/>
          <p:nvPr/>
        </p:nvGraphicFramePr>
        <p:xfrm>
          <a:off x="596204" y="2474236"/>
          <a:ext cx="3600000" cy="314235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23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Parameter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Value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Units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Frequency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800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MHz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58"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Gradient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MV/m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18539121"/>
                  </a:ext>
                </a:extLst>
              </a:tr>
              <a:tr h="2623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Length 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18.737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cm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15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Diameter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34.798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cm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3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Left Dome B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6.500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cm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Right Dome B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4.470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cm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Dome A/B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1.1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Left wall angle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18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deg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61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Right wall angle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18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deg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23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Iris A/B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0.5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2359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Bore radius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7.5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Cm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396" name="Google Shape;396;g2165659a6e9_4_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1" y="2474235"/>
            <a:ext cx="4395024" cy="28799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639360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 descr="图表, 折线图&#10;&#10;已自动生成说明">
            <a:extLst>
              <a:ext uri="{FF2B5EF4-FFF2-40B4-BE49-F238E27FC236}">
                <a16:creationId xmlns:a16="http://schemas.microsoft.com/office/drawing/2014/main" id="{0032CB9F-CABA-50A2-8A0B-797A3A5A2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85" y="3036978"/>
            <a:ext cx="4656818" cy="3028669"/>
          </a:xfrm>
          <a:prstGeom prst="rect">
            <a:avLst/>
          </a:prstGeom>
        </p:spPr>
      </p:pic>
      <p:graphicFrame>
        <p:nvGraphicFramePr>
          <p:cNvPr id="401" name="Google Shape;401;g2165659a6e9_4_69"/>
          <p:cNvGraphicFramePr/>
          <p:nvPr/>
        </p:nvGraphicFramePr>
        <p:xfrm>
          <a:off x="4635128" y="3959930"/>
          <a:ext cx="4268530" cy="198491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53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3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37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37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3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33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  Parameter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  Superfish 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  CST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  Unit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  Percentage </a:t>
                      </a:r>
                      <a:endParaRPr sz="11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/>
                        <a:t>  difference </a:t>
                      </a:r>
                      <a:endParaRPr sz="11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87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/>
                        <a:t>  RF Voltage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 b="0" u="none" strike="noStrike">
                          <a:sym typeface="Calibri"/>
                        </a:rPr>
                        <a:t>5.622080</a:t>
                      </a:r>
                      <a:endParaRPr sz="1100" b="0" i="0" u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 b="0" u="none" strike="noStrike">
                          <a:sym typeface="Calibri"/>
                        </a:rPr>
                        <a:t>5.623472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/>
                        <a:t>MV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Calibri"/>
                        <a:buNone/>
                      </a:pPr>
                      <a:r>
                        <a:rPr lang="en-NL" sz="1100"/>
                        <a:t>0.02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01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  Frequency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799.9992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799.8342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MHz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0.02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01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  R/Q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125.656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125.7449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Ohm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0.07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3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  T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0.647773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0.647273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0.08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337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  Max E 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18.6329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19.50229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MV/m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4.7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01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  Max H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27642.7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25775.8</a:t>
                      </a:r>
                      <a:endParaRPr sz="10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A/m</a:t>
                      </a:r>
                      <a:endParaRPr sz="11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NL" sz="1100"/>
                        <a:t>6.8</a:t>
                      </a:r>
                      <a:endParaRPr sz="100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03" name="Google Shape;403;g2165659a6e9_4_69" descr="图片包含 图示&#10;&#10;已自动生成说明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49488" y="1715129"/>
            <a:ext cx="5342529" cy="149462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386;g2165659a6e9_4_56">
            <a:extLst>
              <a:ext uri="{FF2B5EF4-FFF2-40B4-BE49-F238E27FC236}">
                <a16:creationId xmlns:a16="http://schemas.microsoft.com/office/drawing/2014/main" id="{BF01F4B0-9C80-E441-E83D-54B0A0CA828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59041" y="872657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 b="1"/>
              <a:t>3D model in CST Microwave</a:t>
            </a:r>
            <a:endParaRPr lang="en-US" b="1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837658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2165659a6e9_4_96"/>
          <p:cNvSpPr txBox="1"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 b="1"/>
              <a:t>Conclusion: Cavity choice </a:t>
            </a:r>
            <a:endParaRPr lang="en-US" b="1">
              <a:cs typeface="Calibri Light"/>
            </a:endParaRPr>
          </a:p>
        </p:txBody>
      </p:sp>
      <p:sp>
        <p:nvSpPr>
          <p:cNvPr id="435" name="Google Shape;435;g2165659a6e9_4_96"/>
          <p:cNvSpPr txBox="1"/>
          <p:nvPr/>
        </p:nvSpPr>
        <p:spPr>
          <a:xfrm>
            <a:off x="5508098" y="3400362"/>
            <a:ext cx="3458731" cy="1610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213995" indent="-213995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NL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Given the high RF voltage involved and limited available space, a </a:t>
            </a:r>
            <a:r>
              <a:rPr lang="en-NL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 cavity </a:t>
            </a:r>
            <a:r>
              <a:rPr lang="en-NL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was selected. </a:t>
            </a:r>
            <a:endParaRPr lang="en-US" sz="1600">
              <a:solidFill>
                <a:schemeClr val="dk1"/>
              </a:solidFill>
              <a:latin typeface="Calibri"/>
              <a:ea typeface="Calibri"/>
              <a:cs typeface="Calibri"/>
            </a:endParaRPr>
          </a:p>
          <a:p>
            <a:pPr marL="213995" indent="-213995">
              <a:spcBef>
                <a:spcPts val="450"/>
              </a:spcBef>
              <a:buClr>
                <a:schemeClr val="dk1"/>
              </a:buClr>
              <a:buSzPts val="1800"/>
              <a:buFont typeface="Arial"/>
              <a:buChar char="•"/>
            </a:pPr>
            <a:r>
              <a:rPr lang="en-NL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Due to its compactness and availability at the LHC, the </a:t>
            </a:r>
            <a:r>
              <a:rPr lang="en-NL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400 MHz </a:t>
            </a:r>
            <a:r>
              <a:rPr lang="en-NL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cavity was chosen for the </a:t>
            </a:r>
            <a:r>
              <a:rPr lang="en-NL" sz="160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pDR</a:t>
            </a:r>
            <a:r>
              <a:rPr lang="en-NL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 </a:t>
            </a:r>
            <a:endParaRPr sz="1600">
              <a:solidFill>
                <a:schemeClr val="dk1"/>
              </a:solidFill>
              <a:cs typeface="Calibri" panose="020F0502020204030204"/>
            </a:endParaRPr>
          </a:p>
        </p:txBody>
      </p:sp>
      <p:sp>
        <p:nvSpPr>
          <p:cNvPr id="436" name="Google Shape;436;g2165659a6e9_4_96"/>
          <p:cNvSpPr/>
          <p:nvPr/>
        </p:nvSpPr>
        <p:spPr>
          <a:xfrm>
            <a:off x="5498288" y="2583756"/>
            <a:ext cx="226503" cy="207628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Google Shape;437;g2165659a6e9_4_96"/>
          <p:cNvSpPr/>
          <p:nvPr/>
        </p:nvSpPr>
        <p:spPr>
          <a:xfrm>
            <a:off x="5498288" y="2268365"/>
            <a:ext cx="226503" cy="20762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Google Shape;438;g2165659a6e9_4_96"/>
          <p:cNvSpPr/>
          <p:nvPr/>
        </p:nvSpPr>
        <p:spPr>
          <a:xfrm>
            <a:off x="5498287" y="2894163"/>
            <a:ext cx="226503" cy="207628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/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g2165659a6e9_4_96"/>
          <p:cNvSpPr txBox="1"/>
          <p:nvPr/>
        </p:nvSpPr>
        <p:spPr>
          <a:xfrm>
            <a:off x="5729917" y="2219508"/>
            <a:ext cx="1532232" cy="936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NL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 400 MHz</a:t>
            </a:r>
            <a:endParaRPr lang="en-GB" sz="1600">
              <a:solidFill>
                <a:schemeClr val="dk1"/>
              </a:solidFill>
            </a:endParaRPr>
          </a:p>
          <a:p>
            <a:pPr>
              <a:spcBef>
                <a:spcPts val="450"/>
              </a:spcBef>
            </a:pPr>
            <a:r>
              <a:rPr lang="en-GB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NC 400 MHz</a:t>
            </a:r>
            <a:endParaRPr lang="en-GB" sz="1600">
              <a:solidFill>
                <a:schemeClr val="dk1"/>
              </a:solidFill>
            </a:endParaRPr>
          </a:p>
          <a:p>
            <a:pPr>
              <a:spcBef>
                <a:spcPts val="450"/>
              </a:spcBef>
            </a:pPr>
            <a:r>
              <a:rPr lang="en-NL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 800 MHz</a:t>
            </a:r>
            <a:endParaRPr lang="en-NL" sz="1600">
              <a:solidFill>
                <a:schemeClr val="dk1"/>
              </a:solidFill>
            </a:endParaRPr>
          </a:p>
        </p:txBody>
      </p:sp>
      <p:pic>
        <p:nvPicPr>
          <p:cNvPr id="8" name="Picture 8" descr="Chart&#10;&#10;Description automatically generated">
            <a:extLst>
              <a:ext uri="{FF2B5EF4-FFF2-40B4-BE49-F238E27FC236}">
                <a16:creationId xmlns:a16="http://schemas.microsoft.com/office/drawing/2014/main" id="{AE6FDB99-0F18-EE73-9710-A02E046980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75" r="6724" b="-359"/>
          <a:stretch/>
        </p:blipFill>
        <p:spPr>
          <a:xfrm>
            <a:off x="409588" y="2330560"/>
            <a:ext cx="5031361" cy="267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4558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165659a6e9_4_75"/>
          <p:cNvSpPr txBox="1">
            <a:spLocks noGrp="1"/>
          </p:cNvSpPr>
          <p:nvPr>
            <p:ph type="title"/>
          </p:nvPr>
        </p:nvSpPr>
        <p:spPr>
          <a:xfrm>
            <a:off x="305991" y="113744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 b="1"/>
              <a:t>Further work</a:t>
            </a:r>
            <a:endParaRPr lang="en-US" b="1">
              <a:cs typeface="Calibri Light"/>
            </a:endParaRPr>
          </a:p>
        </p:txBody>
      </p:sp>
      <p:sp>
        <p:nvSpPr>
          <p:cNvPr id="409" name="Google Shape;409;g2165659a6e9_4_75"/>
          <p:cNvSpPr txBox="1">
            <a:spLocks noGrp="1"/>
          </p:cNvSpPr>
          <p:nvPr>
            <p:ph type="body" idx="1"/>
          </p:nvPr>
        </p:nvSpPr>
        <p:spPr>
          <a:xfrm>
            <a:off x="305992" y="205144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rmAutofit/>
          </a:bodyPr>
          <a:lstStyle/>
          <a:p>
            <a:pPr indent="-38100">
              <a:spcBef>
                <a:spcPts val="0"/>
              </a:spcBef>
              <a:buClr>
                <a:schemeClr val="dk1"/>
              </a:buClr>
              <a:buSzPts val="2800"/>
              <a:buNone/>
            </a:pPr>
            <a:r>
              <a:rPr lang="en-NL"/>
              <a:t>Superconducting cavities:</a:t>
            </a:r>
            <a:endParaRPr/>
          </a:p>
          <a:p>
            <a:pPr lvl="1">
              <a:buClr>
                <a:schemeClr val="dk1"/>
              </a:buClr>
              <a:buSzPts val="2400"/>
            </a:pPr>
            <a:r>
              <a:rPr lang="en-NL"/>
              <a:t>Cryomodule design</a:t>
            </a:r>
            <a:endParaRPr/>
          </a:p>
          <a:p>
            <a:pPr lvl="1">
              <a:buClr>
                <a:schemeClr val="dk1"/>
              </a:buClr>
              <a:buSzPts val="2400"/>
            </a:pPr>
            <a:r>
              <a:rPr lang="en-NL" dirty="0"/>
              <a:t>HOM coupler configuration to limit higher order modes</a:t>
            </a:r>
            <a:endParaRPr dirty="0"/>
          </a:p>
          <a:p>
            <a:pPr lvl="1">
              <a:buClr>
                <a:schemeClr val="dk1"/>
              </a:buClr>
              <a:buSzPts val="2400"/>
            </a:pPr>
            <a:r>
              <a:rPr lang="en-US" dirty="0">
                <a:cs typeface="Calibri"/>
              </a:rPr>
              <a:t>Sensitivity study of secondary effects: wake fields, wake potentials, </a:t>
            </a:r>
            <a:r>
              <a:rPr lang="en-US" err="1">
                <a:cs typeface="Calibri"/>
              </a:rPr>
              <a:t>multipacting</a:t>
            </a:r>
            <a:r>
              <a:rPr lang="en-US">
                <a:cs typeface="Calibri"/>
              </a:rPr>
              <a:t>, field emission</a:t>
            </a:r>
            <a:endParaRPr dirty="0">
              <a:cs typeface="Calibri"/>
            </a:endParaRPr>
          </a:p>
          <a:p>
            <a:pPr lvl="1" indent="-57150">
              <a:buClr>
                <a:schemeClr val="dk1"/>
              </a:buClr>
              <a:buSzPts val="2400"/>
              <a:buNone/>
            </a:pPr>
            <a:endParaRPr lang="en-NL">
              <a:cs typeface="Calibri" panose="020F0502020204030204"/>
            </a:endParaRPr>
          </a:p>
          <a:p>
            <a:pPr marL="0" lvl="1" indent="0">
              <a:spcBef>
                <a:spcPts val="750"/>
              </a:spcBef>
              <a:buClr>
                <a:schemeClr val="dk1"/>
              </a:buClr>
              <a:buSzPts val="2800"/>
              <a:buNone/>
            </a:pPr>
            <a:endParaRPr lang="en-NL" sz="2100"/>
          </a:p>
          <a:p>
            <a:pPr marL="0" lvl="1" indent="0">
              <a:spcBef>
                <a:spcPts val="750"/>
              </a:spcBef>
              <a:buClr>
                <a:schemeClr val="dk1"/>
              </a:buClr>
              <a:buSzPts val="2800"/>
              <a:buNone/>
            </a:pPr>
            <a:r>
              <a:rPr lang="en-NL" sz="2100"/>
              <a:t>  Normal conducting cavities:</a:t>
            </a:r>
            <a:endParaRPr/>
          </a:p>
          <a:p>
            <a:pPr lvl="1">
              <a:buClr>
                <a:schemeClr val="dk1"/>
              </a:buClr>
              <a:buSzPts val="2400"/>
            </a:pPr>
            <a:r>
              <a:rPr lang="en-NL"/>
              <a:t>Modelling the full four-cavity LINAC</a:t>
            </a:r>
            <a:endParaRPr/>
          </a:p>
          <a:p>
            <a:pPr lvl="1">
              <a:buClr>
                <a:schemeClr val="dk1"/>
              </a:buClr>
              <a:buSzPts val="2400"/>
            </a:pPr>
            <a:r>
              <a:rPr lang="en-NL"/>
              <a:t>Tuning the cavity to 800MHz instead of 400MHz to reduce overall size</a:t>
            </a:r>
            <a:endParaRPr/>
          </a:p>
          <a:p>
            <a:pPr marL="342900" lvl="1" indent="0">
              <a:buClr>
                <a:schemeClr val="dk1"/>
              </a:buClr>
              <a:buSzPts val="2400"/>
              <a:buNone/>
            </a:pPr>
            <a:endParaRPr/>
          </a:p>
          <a:p>
            <a:pPr lvl="1" indent="-57150">
              <a:spcAft>
                <a:spcPts val="225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904889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CF24BFC-4EF8-77C7-652B-3CFE780A79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49" y="4128667"/>
            <a:ext cx="5616702" cy="20364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9BDEC8-8232-72B5-3ED9-BE1C8F09E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FD942-ABB1-39F1-9DB7-47F034D76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35865"/>
            <a:ext cx="7886700" cy="341672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0"/>
              </a:spcBef>
            </a:pPr>
            <a:r>
              <a:rPr lang="en-GB" sz="14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Lattice: </a:t>
            </a:r>
            <a:r>
              <a:rPr lang="en-GB" sz="1400" b="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The </a:t>
            </a:r>
            <a:r>
              <a:rPr lang="en-GB" sz="1400" b="1">
                <a:solidFill>
                  <a:srgbClr val="171717"/>
                </a:solidFill>
                <a:latin typeface="Arial"/>
                <a:cs typeface="Arial"/>
              </a:rPr>
              <a:t>C-Bend Achromat</a:t>
            </a:r>
            <a:r>
              <a:rPr lang="en-GB" sz="1400" b="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 and </a:t>
            </a:r>
            <a:r>
              <a:rPr lang="en-GB" sz="14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Dog-Leg</a:t>
            </a:r>
            <a:r>
              <a:rPr lang="en-GB" sz="1400" b="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 successfully demonstrated a bunch length compression from </a:t>
            </a:r>
            <a:r>
              <a:rPr lang="en-GB" sz="14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2mm to 1mm in the </a:t>
            </a:r>
            <a:r>
              <a:rPr lang="en-GB" sz="1400" b="1" i="0" u="none" strike="noStrike" err="1">
                <a:solidFill>
                  <a:srgbClr val="171717"/>
                </a:solidFill>
                <a:effectLst/>
                <a:latin typeface="Arial"/>
                <a:cs typeface="Arial"/>
              </a:rPr>
              <a:t>pDR</a:t>
            </a:r>
            <a:r>
              <a:rPr lang="en-GB" sz="14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 transfer line</a:t>
            </a:r>
            <a:r>
              <a:rPr lang="en-GB" sz="1400" b="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 to the common </a:t>
            </a:r>
            <a:r>
              <a:rPr lang="en-GB" sz="1400" b="0" i="0" u="none" strike="noStrike" err="1">
                <a:solidFill>
                  <a:srgbClr val="171717"/>
                </a:solidFill>
                <a:effectLst/>
                <a:latin typeface="Arial"/>
                <a:cs typeface="Arial"/>
              </a:rPr>
              <a:t>linac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en-GB" sz="1400">
              <a:solidFill>
                <a:srgbClr val="171717"/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GB" sz="1400" b="1">
                <a:solidFill>
                  <a:srgbClr val="171717"/>
                </a:solidFill>
                <a:latin typeface="Arial"/>
                <a:cs typeface="Arial"/>
              </a:rPr>
              <a:t>Magnets</a:t>
            </a:r>
            <a:r>
              <a:rPr lang="en-GB" sz="1400">
                <a:solidFill>
                  <a:srgbClr val="171717"/>
                </a:solidFill>
                <a:latin typeface="Arial"/>
                <a:cs typeface="Arial"/>
              </a:rPr>
              <a:t>: the required magnetic fields were achieved with a </a:t>
            </a:r>
            <a:r>
              <a:rPr lang="en-GB" sz="1400" b="1">
                <a:solidFill>
                  <a:srgbClr val="171717"/>
                </a:solidFill>
                <a:latin typeface="Arial"/>
                <a:cs typeface="Arial"/>
              </a:rPr>
              <a:t>dipole, quadrupole, </a:t>
            </a:r>
            <a:r>
              <a:rPr lang="en-GB" sz="1400" b="1" err="1">
                <a:solidFill>
                  <a:srgbClr val="171717"/>
                </a:solidFill>
                <a:latin typeface="Arial"/>
                <a:cs typeface="Arial"/>
              </a:rPr>
              <a:t>sextupole</a:t>
            </a:r>
            <a:r>
              <a:rPr lang="en-GB" sz="1400" b="1">
                <a:solidFill>
                  <a:srgbClr val="171717"/>
                </a:solidFill>
                <a:latin typeface="Arial"/>
                <a:cs typeface="Arial"/>
              </a:rPr>
              <a:t>, wigglers and kickers/septa</a:t>
            </a:r>
            <a:r>
              <a:rPr lang="en-GB" sz="1400">
                <a:solidFill>
                  <a:srgbClr val="171717"/>
                </a:solidFill>
                <a:latin typeface="Arial"/>
                <a:cs typeface="Arial"/>
              </a:rPr>
              <a:t>, which were optimised until the fields were sufficiently uniform along the central axis</a:t>
            </a:r>
            <a:endParaRPr lang="en-GB" sz="2000"/>
          </a:p>
          <a:p>
            <a:pPr marL="0" indent="0">
              <a:spcBef>
                <a:spcPts val="0"/>
              </a:spcBef>
              <a:buNone/>
            </a:pPr>
            <a:endParaRPr lang="en-GB" sz="1050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pPr>
              <a:spcBef>
                <a:spcPts val="0"/>
              </a:spcBef>
            </a:pPr>
            <a:r>
              <a:rPr lang="en-GB" sz="14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RF </a:t>
            </a:r>
            <a:r>
              <a:rPr lang="en-GB" sz="1400" b="1">
                <a:solidFill>
                  <a:srgbClr val="171717"/>
                </a:solidFill>
                <a:latin typeface="Arial"/>
                <a:cs typeface="Arial"/>
              </a:rPr>
              <a:t>cavities</a:t>
            </a:r>
            <a:r>
              <a:rPr lang="en-GB" sz="14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: </a:t>
            </a:r>
            <a:r>
              <a:rPr lang="en-GB" sz="1400" b="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Given the high</a:t>
            </a:r>
            <a:r>
              <a:rPr lang="en-GB" sz="1400">
                <a:solidFill>
                  <a:srgbClr val="171717"/>
                </a:solidFill>
                <a:latin typeface="Arial"/>
                <a:cs typeface="Arial"/>
              </a:rPr>
              <a:t> RF voltage involved</a:t>
            </a:r>
            <a:r>
              <a:rPr lang="en-GB" sz="1400" b="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 and limited available space, a </a:t>
            </a:r>
            <a:r>
              <a:rPr lang="en-GB" sz="14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SC cavity</a:t>
            </a:r>
            <a:r>
              <a:rPr lang="en-GB" sz="1400" b="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 was selected. ​Due to its compact design, and availability at the LHC, the </a:t>
            </a:r>
            <a:r>
              <a:rPr lang="en-GB" sz="14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400 MHz</a:t>
            </a:r>
            <a:r>
              <a:rPr lang="en-GB" sz="1400" b="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 cavity was selected to be the preferred choice</a:t>
            </a: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endParaRPr lang="en-GB" sz="1400" b="0" i="0" u="none" strike="noStrike">
              <a:solidFill>
                <a:srgbClr val="171717"/>
              </a:solidFill>
              <a:effectLst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79998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BDEC8-8232-72B5-3ED9-BE1C8F09E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FD942-ABB1-39F1-9DB7-47F034D76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35865"/>
            <a:ext cx="7886700" cy="34167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1600">
                <a:solidFill>
                  <a:srgbClr val="171717"/>
                </a:solidFill>
                <a:latin typeface="Arial"/>
                <a:cs typeface="Arial"/>
              </a:rPr>
              <a:t>Professor Emmanuel Tsesmelis</a:t>
            </a:r>
          </a:p>
          <a:p>
            <a:pPr>
              <a:spcBef>
                <a:spcPts val="0"/>
              </a:spcBef>
            </a:pPr>
            <a:endParaRPr lang="en-GB" sz="1600" b="1">
              <a:solidFill>
                <a:srgbClr val="171717"/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GB" sz="16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Lattice:</a:t>
            </a:r>
            <a:r>
              <a:rPr lang="en-GB" sz="1600" b="1">
                <a:solidFill>
                  <a:srgbClr val="171717"/>
                </a:solidFill>
                <a:latin typeface="Arial"/>
                <a:cs typeface="Arial"/>
              </a:rPr>
              <a:t> </a:t>
            </a:r>
            <a:r>
              <a:rPr lang="en-GB" sz="1600">
                <a:latin typeface="Arial"/>
                <a:ea typeface="+mn-lt"/>
                <a:cs typeface="+mn-lt"/>
              </a:rPr>
              <a:t>Rebecca Louise Ramjiawan</a:t>
            </a:r>
            <a:endParaRPr lang="en-GB" sz="1600"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endParaRPr lang="en-GB" sz="1600" b="1">
              <a:solidFill>
                <a:srgbClr val="171717"/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GB" sz="16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RF </a:t>
            </a:r>
            <a:r>
              <a:rPr lang="en-GB" sz="1600" b="1">
                <a:solidFill>
                  <a:srgbClr val="171717"/>
                </a:solidFill>
                <a:latin typeface="Arial"/>
                <a:cs typeface="Arial"/>
              </a:rPr>
              <a:t>cavities</a:t>
            </a:r>
            <a:r>
              <a:rPr lang="en-GB" sz="16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:</a:t>
            </a:r>
            <a:r>
              <a:rPr lang="en-GB" sz="1600" b="1">
                <a:solidFill>
                  <a:srgbClr val="171717"/>
                </a:solidFill>
                <a:latin typeface="Arial"/>
                <a:cs typeface="Arial"/>
              </a:rPr>
              <a:t> </a:t>
            </a:r>
            <a:r>
              <a:rPr lang="en-GB" sz="1600">
                <a:solidFill>
                  <a:srgbClr val="171717"/>
                </a:solidFill>
                <a:latin typeface="Arial"/>
                <a:cs typeface="Arial"/>
              </a:rPr>
              <a:t>Ciprian Plostinar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1">
              <a:solidFill>
                <a:srgbClr val="171717"/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GB" sz="16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Magnets</a:t>
            </a:r>
            <a:r>
              <a:rPr lang="en-GB" sz="1600" b="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: </a:t>
            </a:r>
            <a:r>
              <a:rPr lang="en-GB" sz="1600">
                <a:solidFill>
                  <a:srgbClr val="171717"/>
                </a:solidFill>
                <a:latin typeface="Arial"/>
                <a:cs typeface="Arial"/>
              </a:rPr>
              <a:t>Ian Martin, Zena Patel, Attilio Milanese</a:t>
            </a:r>
          </a:p>
          <a:p>
            <a:pPr>
              <a:spcBef>
                <a:spcPts val="0"/>
              </a:spcBef>
            </a:pPr>
            <a:endParaRPr lang="en-GB" sz="1600">
              <a:solidFill>
                <a:srgbClr val="171717"/>
              </a:solidFill>
              <a:latin typeface="Arial"/>
              <a:ea typeface="+mn-lt"/>
              <a:cs typeface="Arial"/>
            </a:endParaRPr>
          </a:p>
          <a:p>
            <a:pPr marL="0" indent="0">
              <a:buNone/>
            </a:pPr>
            <a:r>
              <a:rPr lang="en-GB" sz="1600">
                <a:latin typeface="Arial"/>
                <a:ea typeface="+mn-lt"/>
                <a:cs typeface="+mn-lt"/>
              </a:rPr>
              <a:t>And all other lecturers and guests who contributed to the JAI Accelerator Course!</a:t>
            </a:r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15463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27AEF-3DB0-6388-3B26-6EF53DA5F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/>
              <a:t>References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B4359-2074-1A94-774E-D2B0C9717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/>
              <a:t>Zimmerman, F. FCC-</a:t>
            </a:r>
            <a:r>
              <a:rPr lang="en-GB" err="1"/>
              <a:t>ee</a:t>
            </a:r>
            <a:r>
              <a:rPr lang="en-GB"/>
              <a:t> design overview (2019). </a:t>
            </a:r>
            <a:r>
              <a:rPr lang="en-GB">
                <a:effectLst/>
                <a:latin typeface="Calibri" panose="020F0502020204030204" pitchFamily="34" charset="0"/>
              </a:rPr>
              <a:t>FCC Week 2019 Brussels, 24 June 2019. https://</a:t>
            </a:r>
            <a:r>
              <a:rPr lang="en-GB" err="1">
                <a:effectLst/>
                <a:latin typeface="Calibri" panose="020F0502020204030204" pitchFamily="34" charset="0"/>
              </a:rPr>
              <a:t>indico.cern.ch</a:t>
            </a:r>
            <a:r>
              <a:rPr lang="en-GB">
                <a:effectLst/>
                <a:latin typeface="Calibri" panose="020F0502020204030204" pitchFamily="34" charset="0"/>
              </a:rPr>
              <a:t>/event/727555/contributions/3447588/attachments/1867605/3071651/FCC-</a:t>
            </a:r>
            <a:r>
              <a:rPr lang="en-GB" err="1">
                <a:effectLst/>
                <a:latin typeface="Calibri" panose="020F0502020204030204" pitchFamily="34" charset="0"/>
              </a:rPr>
              <a:t>ee_Overview.pdf</a:t>
            </a:r>
            <a:endParaRPr lang="en-GB">
              <a:effectLst/>
              <a:latin typeface="Calibri" panose="020F0502020204030204" pitchFamily="34" charset="0"/>
            </a:endParaRPr>
          </a:p>
          <a:p>
            <a:r>
              <a:rPr lang="en-GB" err="1"/>
              <a:t>Barklow</a:t>
            </a:r>
            <a:r>
              <a:rPr lang="en-GB"/>
              <a:t>, T. et al. </a:t>
            </a:r>
            <a:r>
              <a:rPr lang="en-GB">
                <a:effectLst/>
              </a:rPr>
              <a:t>C3: An Advanced Concept for a High Energy </a:t>
            </a:r>
            <a:r>
              <a:rPr lang="en-GB" err="1">
                <a:effectLst/>
              </a:rPr>
              <a:t>e+e</a:t>
            </a:r>
            <a:r>
              <a:rPr lang="en-GB">
                <a:effectLst/>
              </a:rPr>
              <a:t>- Linear Collider (2021). https://www.snowmass21.org/docs/files/summaries/AF/SNOWMASS21-AF3_AF4-EF1_EF2_C3_Collaboration-243.pdf</a:t>
            </a:r>
            <a:endParaRPr lang="en-GB"/>
          </a:p>
          <a:p>
            <a:r>
              <a:rPr lang="en-GB"/>
              <a:t>Latina, A. </a:t>
            </a:r>
            <a:r>
              <a:rPr lang="en-GB" b="0">
                <a:effectLst/>
                <a:latin typeface="Calibri" panose="020F0502020204030204" pitchFamily="34" charset="0"/>
              </a:rPr>
              <a:t>CLIC Luminosity Studie</a:t>
            </a:r>
            <a:r>
              <a:rPr lang="en-GB">
                <a:latin typeface="Calibri" panose="020F0502020204030204" pitchFamily="34" charset="0"/>
              </a:rPr>
              <a:t>s (2019). LCWS 2019. https://</a:t>
            </a:r>
            <a:r>
              <a:rPr lang="en-GB" err="1">
                <a:latin typeface="Calibri" panose="020F0502020204030204" pitchFamily="34" charset="0"/>
              </a:rPr>
              <a:t>agenda.linearcollider.org</a:t>
            </a:r>
            <a:r>
              <a:rPr lang="en-GB">
                <a:latin typeface="Calibri" panose="020F0502020204030204" pitchFamily="34" charset="0"/>
              </a:rPr>
              <a:t>/event/8217/contributions/44778/attachments/34920/53970/</a:t>
            </a:r>
            <a:r>
              <a:rPr lang="en-GB" err="1">
                <a:latin typeface="Calibri" panose="020F0502020204030204" pitchFamily="34" charset="0"/>
              </a:rPr>
              <a:t>CLIC_Luminosity_Latina.pdf</a:t>
            </a:r>
            <a:endParaRPr lang="en-GB">
              <a:effectLst/>
            </a:endParaRPr>
          </a:p>
          <a:p>
            <a:r>
              <a:rPr lang="en-GB">
                <a:effectLst/>
              </a:rPr>
              <a:t>Yamamoto, H. Luminosity and Site AC Power of the ILC (2019). https://</a:t>
            </a:r>
            <a:r>
              <a:rPr lang="en-GB" err="1">
                <a:effectLst/>
              </a:rPr>
              <a:t>linearcollider.web.cern.ch</a:t>
            </a:r>
            <a:r>
              <a:rPr lang="en-GB">
                <a:effectLst/>
              </a:rPr>
              <a:t>/sites/</a:t>
            </a:r>
            <a:r>
              <a:rPr lang="en-GB" err="1">
                <a:effectLst/>
              </a:rPr>
              <a:t>linearcollider.web.cern.ch</a:t>
            </a:r>
            <a:r>
              <a:rPr lang="en-GB">
                <a:effectLst/>
              </a:rPr>
              <a:t>/files/1_NOTE_Luminosity-vs-Energy_HYamamoto_09052019_FINAL.pdf</a:t>
            </a:r>
            <a:endParaRPr lang="en-GB"/>
          </a:p>
          <a:p>
            <a:r>
              <a:rPr lang="en-GB"/>
              <a:t>Gao, J</a:t>
            </a:r>
            <a:r>
              <a:rPr lang="en-GB" sz="2200"/>
              <a:t>. </a:t>
            </a:r>
            <a:r>
              <a:rPr lang="en-GB">
                <a:effectLst/>
              </a:rPr>
              <a:t>The strategy of Accelerator based High Energy Physics of China (2014). Rencontres du Vietnam 2014: Physics at LHC and beyond. https://</a:t>
            </a:r>
            <a:r>
              <a:rPr lang="en-GB" err="1">
                <a:effectLst/>
              </a:rPr>
              <a:t>indico.cern.ch</a:t>
            </a:r>
            <a:r>
              <a:rPr lang="en-GB">
                <a:effectLst/>
              </a:rPr>
              <a:t>/event/300048/contributions/1661107/attachments/565207/778694/High_Energy_Physics_Strategy_in_China_-_</a:t>
            </a:r>
            <a:r>
              <a:rPr lang="en-GB" err="1">
                <a:effectLst/>
              </a:rPr>
              <a:t>Jie_Gao.pdf</a:t>
            </a:r>
            <a:endParaRPr lang="en-GB">
              <a:effectLst/>
            </a:endParaRPr>
          </a:p>
          <a:p>
            <a:r>
              <a:rPr lang="en-GB" err="1"/>
              <a:t>Raubenheimer</a:t>
            </a:r>
            <a:r>
              <a:rPr lang="en-GB"/>
              <a:t>, Tor. Accelerator Overview (2022). FCC Week 2022. https://</a:t>
            </a:r>
            <a:r>
              <a:rPr lang="en-GB" err="1"/>
              <a:t>indico.cern.ch</a:t>
            </a:r>
            <a:r>
              <a:rPr lang="en-GB"/>
              <a:t>/event/1064327/contributions/4891237/attachments/2452429/4202848/220530%20Accelerator%20Overview%20posted.pdf</a:t>
            </a:r>
          </a:p>
          <a:p>
            <a:r>
              <a:rPr lang="en-GB" err="1"/>
              <a:t>Janot</a:t>
            </a:r>
            <a:r>
              <a:rPr lang="en-GB"/>
              <a:t>, P., Blondel, A. The carbon footprint of proposed </a:t>
            </a:r>
            <a:r>
              <a:rPr lang="en-GB" b="0" i="0" u="none" strike="noStrike" err="1">
                <a:effectLst/>
                <a:latin typeface="STIXGeneral-Regular" pitchFamily="2" charset="2"/>
              </a:rPr>
              <a:t>e+e−</a:t>
            </a:r>
            <a:r>
              <a:rPr lang="en-GB" b="0" i="0" u="none" strike="noStrike" err="1">
                <a:effectLst/>
              </a:rPr>
              <a:t>e+e</a:t>
            </a:r>
            <a:r>
              <a:rPr lang="en-GB" b="0" i="0" u="none" strike="noStrike">
                <a:effectLst/>
              </a:rPr>
              <a:t>−</a:t>
            </a:r>
            <a:r>
              <a:rPr lang="en-GB">
                <a:effectLst/>
              </a:rPr>
              <a:t> Higgs factories. </a:t>
            </a:r>
            <a:r>
              <a:rPr lang="en-GB" i="1">
                <a:effectLst/>
              </a:rPr>
              <a:t>Eur. Phys. J. Plus</a:t>
            </a:r>
            <a:r>
              <a:rPr lang="en-GB">
                <a:effectLst/>
              </a:rPr>
              <a:t> </a:t>
            </a:r>
            <a:r>
              <a:rPr lang="en-GB" b="1">
                <a:effectLst/>
              </a:rPr>
              <a:t>137</a:t>
            </a:r>
            <a:r>
              <a:rPr lang="en-GB">
                <a:effectLst/>
              </a:rPr>
              <a:t>, 1122 (2022). https://</a:t>
            </a:r>
            <a:r>
              <a:rPr lang="en-GB" err="1">
                <a:effectLst/>
              </a:rPr>
              <a:t>doi.org</a:t>
            </a:r>
            <a:r>
              <a:rPr lang="en-GB">
                <a:effectLst/>
              </a:rPr>
              <a:t>/10.1140/</a:t>
            </a:r>
            <a:r>
              <a:rPr lang="en-GB" err="1">
                <a:effectLst/>
              </a:rPr>
              <a:t>epjp</a:t>
            </a:r>
            <a:r>
              <a:rPr lang="en-GB">
                <a:effectLst/>
              </a:rPr>
              <a:t>/s13360-022-03319-w</a:t>
            </a:r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5670658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165659a6e9_0_98"/>
          <p:cNvSpPr txBox="1">
            <a:spLocks noGrp="1"/>
          </p:cNvSpPr>
          <p:nvPr>
            <p:ph idx="1"/>
          </p:nvPr>
        </p:nvSpPr>
        <p:spPr>
          <a:xfrm>
            <a:off x="628650" y="1862315"/>
            <a:ext cx="7886700" cy="3881641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 marL="228600">
              <a:spcAft>
                <a:spcPts val="300"/>
              </a:spcAft>
            </a:pPr>
            <a:r>
              <a:rPr lang="cs-CZ" sz="1400" err="1">
                <a:latin typeface="Calibri"/>
                <a:cs typeface="Arial"/>
              </a:rPr>
              <a:t>Wolski</a:t>
            </a:r>
            <a:r>
              <a:rPr lang="cs-CZ" sz="1400">
                <a:latin typeface="Calibri"/>
                <a:cs typeface="Arial"/>
              </a:rPr>
              <a:t>, Andy. "</a:t>
            </a:r>
            <a:r>
              <a:rPr lang="cs-CZ" sz="1400" err="1">
                <a:latin typeface="Calibri"/>
                <a:cs typeface="Arial"/>
              </a:rPr>
              <a:t>Nonlinear</a:t>
            </a:r>
            <a:r>
              <a:rPr lang="cs-CZ" sz="1400">
                <a:latin typeface="Calibri"/>
                <a:cs typeface="Arial"/>
              </a:rPr>
              <a:t> Dynamics: Part 1." CAS: </a:t>
            </a:r>
            <a:r>
              <a:rPr lang="cs-CZ" sz="1400" err="1">
                <a:latin typeface="Calibri"/>
                <a:cs typeface="Arial"/>
              </a:rPr>
              <a:t>Introduction</a:t>
            </a:r>
            <a:r>
              <a:rPr lang="cs-CZ" sz="1400">
                <a:latin typeface="Calibri"/>
                <a:cs typeface="Arial"/>
              </a:rPr>
              <a:t> to </a:t>
            </a:r>
            <a:r>
              <a:rPr lang="cs-CZ" sz="1400" err="1">
                <a:latin typeface="Calibri"/>
                <a:cs typeface="Arial"/>
              </a:rPr>
              <a:t>Accelerator</a:t>
            </a:r>
            <a:r>
              <a:rPr lang="cs-CZ" sz="1400">
                <a:latin typeface="Calibri"/>
                <a:cs typeface="Arial"/>
              </a:rPr>
              <a:t> </a:t>
            </a:r>
            <a:r>
              <a:rPr lang="cs-CZ" sz="1400" err="1">
                <a:latin typeface="Calibri"/>
                <a:cs typeface="Arial"/>
              </a:rPr>
              <a:t>Physics</a:t>
            </a:r>
            <a:r>
              <a:rPr lang="cs-CZ" sz="1400">
                <a:latin typeface="Calibri"/>
                <a:cs typeface="Arial"/>
              </a:rPr>
              <a:t>, </a:t>
            </a:r>
            <a:r>
              <a:rPr lang="cs-CZ" sz="1400" err="1">
                <a:latin typeface="Calibri"/>
                <a:cs typeface="Arial"/>
              </a:rPr>
              <a:t>Budapest</a:t>
            </a:r>
            <a:r>
              <a:rPr lang="cs-CZ" sz="1400">
                <a:latin typeface="Calibri"/>
                <a:cs typeface="Arial"/>
              </a:rPr>
              <a:t>, </a:t>
            </a:r>
            <a:r>
              <a:rPr lang="cs-CZ" sz="1400" err="1">
                <a:latin typeface="Calibri"/>
                <a:cs typeface="Arial"/>
              </a:rPr>
              <a:t>Hungary</a:t>
            </a:r>
            <a:r>
              <a:rPr lang="cs-CZ" sz="1400">
                <a:latin typeface="Calibri"/>
                <a:cs typeface="Arial"/>
              </a:rPr>
              <a:t> (2016).</a:t>
            </a:r>
            <a:endParaRPr lang="en-US"/>
          </a:p>
          <a:p>
            <a:pPr marL="257175" indent="-257175">
              <a:spcAft>
                <a:spcPts val="300"/>
              </a:spcAft>
            </a:pPr>
            <a:r>
              <a:rPr lang="cs-CZ" sz="1400">
                <a:latin typeface="Calibri"/>
                <a:cs typeface="Arial"/>
              </a:rPr>
              <a:t>SHARMA, AMALENDU. </a:t>
            </a:r>
            <a:r>
              <a:rPr lang="cs-CZ" sz="1400" i="1">
                <a:latin typeface="Calibri"/>
                <a:cs typeface="Arial"/>
              </a:rPr>
              <a:t>OPTICS DESIGN AND OPTIMIZATION OF ELECTRON BUNCH COMPRESSOR TRANSFER LINE (WITH A CASE STUDY OF CTF3 BUNCH COMPRESSOR)</a:t>
            </a:r>
            <a:r>
              <a:rPr lang="cs-CZ" sz="1400">
                <a:latin typeface="Calibri"/>
                <a:cs typeface="Arial"/>
              </a:rPr>
              <a:t>. </a:t>
            </a:r>
            <a:r>
              <a:rPr lang="cs-CZ" sz="1400" err="1">
                <a:latin typeface="Calibri"/>
                <a:cs typeface="Arial"/>
              </a:rPr>
              <a:t>Diss</a:t>
            </a:r>
            <a:r>
              <a:rPr lang="cs-CZ" sz="1400">
                <a:latin typeface="Calibri"/>
                <a:cs typeface="Arial"/>
              </a:rPr>
              <a:t>. HOMI BHABHA NATIONAL INSTITUTE, 2013.</a:t>
            </a:r>
            <a:endParaRPr lang="cs-CZ"/>
          </a:p>
          <a:p>
            <a:pPr marL="257175" indent="-257175">
              <a:spcAft>
                <a:spcPts val="300"/>
              </a:spcAft>
            </a:pPr>
            <a:r>
              <a:rPr lang="cs-CZ" sz="1400">
                <a:latin typeface="Calibri"/>
                <a:cs typeface="Arial"/>
              </a:rPr>
              <a:t>Charles, T. K., et al. "</a:t>
            </a:r>
            <a:r>
              <a:rPr lang="cs-CZ" sz="1400" err="1">
                <a:latin typeface="Calibri"/>
                <a:cs typeface="Arial"/>
              </a:rPr>
              <a:t>Bunch</a:t>
            </a:r>
            <a:r>
              <a:rPr lang="cs-CZ" sz="1400">
                <a:latin typeface="Calibri"/>
                <a:cs typeface="Arial"/>
              </a:rPr>
              <a:t> </a:t>
            </a:r>
            <a:r>
              <a:rPr lang="cs-CZ" sz="1400" err="1">
                <a:latin typeface="Calibri"/>
                <a:cs typeface="Arial"/>
              </a:rPr>
              <a:t>compression</a:t>
            </a:r>
            <a:r>
              <a:rPr lang="cs-CZ" sz="1400">
                <a:latin typeface="Calibri"/>
                <a:cs typeface="Arial"/>
              </a:rPr>
              <a:t> and </a:t>
            </a:r>
            <a:r>
              <a:rPr lang="cs-CZ" sz="1400" err="1">
                <a:latin typeface="Calibri"/>
                <a:cs typeface="Arial"/>
              </a:rPr>
              <a:t>turnaround</a:t>
            </a:r>
            <a:r>
              <a:rPr lang="cs-CZ" sz="1400">
                <a:latin typeface="Calibri"/>
                <a:cs typeface="Arial"/>
              </a:rPr>
              <a:t> </a:t>
            </a:r>
            <a:r>
              <a:rPr lang="cs-CZ" sz="1400" err="1">
                <a:latin typeface="Calibri"/>
                <a:cs typeface="Arial"/>
              </a:rPr>
              <a:t>loops</a:t>
            </a:r>
            <a:r>
              <a:rPr lang="cs-CZ" sz="1400">
                <a:latin typeface="Calibri"/>
                <a:cs typeface="Arial"/>
              </a:rPr>
              <a:t> in </a:t>
            </a:r>
            <a:r>
              <a:rPr lang="cs-CZ" sz="1400" err="1">
                <a:latin typeface="Calibri"/>
                <a:cs typeface="Arial"/>
              </a:rPr>
              <a:t>the</a:t>
            </a:r>
            <a:r>
              <a:rPr lang="cs-CZ" sz="1400">
                <a:latin typeface="Calibri"/>
                <a:cs typeface="Arial"/>
              </a:rPr>
              <a:t> FCC-</a:t>
            </a:r>
            <a:r>
              <a:rPr lang="cs-CZ" sz="1400" err="1">
                <a:latin typeface="Calibri"/>
                <a:cs typeface="Arial"/>
              </a:rPr>
              <a:t>ee</a:t>
            </a:r>
            <a:r>
              <a:rPr lang="cs-CZ" sz="1400">
                <a:latin typeface="Calibri"/>
                <a:cs typeface="Arial"/>
              </a:rPr>
              <a:t> </a:t>
            </a:r>
            <a:r>
              <a:rPr lang="cs-CZ" sz="1400" err="1">
                <a:latin typeface="Calibri"/>
                <a:cs typeface="Arial"/>
              </a:rPr>
              <a:t>injector</a:t>
            </a:r>
            <a:r>
              <a:rPr lang="cs-CZ" sz="1400">
                <a:latin typeface="Calibri"/>
                <a:cs typeface="Arial"/>
              </a:rPr>
              <a:t> </a:t>
            </a:r>
            <a:r>
              <a:rPr lang="cs-CZ" sz="1400" err="1">
                <a:latin typeface="Calibri"/>
                <a:cs typeface="Arial"/>
              </a:rPr>
              <a:t>complex</a:t>
            </a:r>
            <a:r>
              <a:rPr lang="cs-CZ" sz="1400">
                <a:latin typeface="Calibri"/>
                <a:cs typeface="Arial"/>
              </a:rPr>
              <a:t>." </a:t>
            </a:r>
            <a:r>
              <a:rPr lang="cs-CZ" sz="1400" i="1" err="1">
                <a:latin typeface="Calibri"/>
                <a:cs typeface="Arial"/>
              </a:rPr>
              <a:t>Journal</a:t>
            </a:r>
            <a:r>
              <a:rPr lang="cs-CZ" sz="1400" i="1">
                <a:latin typeface="Calibri"/>
                <a:cs typeface="Arial"/>
              </a:rPr>
              <a:t> </a:t>
            </a:r>
            <a:r>
              <a:rPr lang="cs-CZ" sz="1400" i="1" err="1">
                <a:latin typeface="Calibri"/>
                <a:cs typeface="Arial"/>
              </a:rPr>
              <a:t>of</a:t>
            </a:r>
            <a:r>
              <a:rPr lang="cs-CZ" sz="1400" i="1">
                <a:latin typeface="Calibri"/>
                <a:cs typeface="Arial"/>
              </a:rPr>
              <a:t> </a:t>
            </a:r>
            <a:r>
              <a:rPr lang="cs-CZ" sz="1400" i="1" err="1">
                <a:latin typeface="Calibri"/>
                <a:cs typeface="Arial"/>
              </a:rPr>
              <a:t>Physics</a:t>
            </a:r>
            <a:r>
              <a:rPr lang="cs-CZ" sz="1400" i="1">
                <a:latin typeface="Calibri"/>
                <a:cs typeface="Arial"/>
              </a:rPr>
              <a:t>: </a:t>
            </a:r>
            <a:r>
              <a:rPr lang="cs-CZ" sz="1400" i="1" err="1">
                <a:latin typeface="Calibri"/>
                <a:cs typeface="Arial"/>
              </a:rPr>
              <a:t>Conference</a:t>
            </a:r>
            <a:r>
              <a:rPr lang="cs-CZ" sz="1400" i="1">
                <a:latin typeface="Calibri"/>
                <a:cs typeface="Arial"/>
              </a:rPr>
              <a:t> </a:t>
            </a:r>
            <a:r>
              <a:rPr lang="cs-CZ" sz="1400" i="1" err="1">
                <a:latin typeface="Calibri"/>
                <a:cs typeface="Arial"/>
              </a:rPr>
              <a:t>Series</a:t>
            </a:r>
            <a:r>
              <a:rPr lang="cs-CZ" sz="1400">
                <a:latin typeface="Calibri"/>
                <a:cs typeface="Arial"/>
              </a:rPr>
              <a:t>. Vol. 1067. No. 6. IOP </a:t>
            </a:r>
            <a:r>
              <a:rPr lang="cs-CZ" sz="1400" err="1">
                <a:latin typeface="Calibri"/>
                <a:cs typeface="Arial"/>
              </a:rPr>
              <a:t>Publishing</a:t>
            </a:r>
            <a:r>
              <a:rPr lang="cs-CZ" sz="1400">
                <a:latin typeface="Calibri"/>
                <a:cs typeface="Arial"/>
              </a:rPr>
              <a:t>, 2018.</a:t>
            </a:r>
          </a:p>
          <a:p>
            <a:pPr marL="257175" indent="-257175">
              <a:spcAft>
                <a:spcPts val="300"/>
              </a:spcAft>
            </a:pPr>
            <a:r>
              <a:rPr lang="cs-CZ" sz="1400">
                <a:latin typeface="Calibri"/>
                <a:cs typeface="Arial"/>
              </a:rPr>
              <a:t>Di </a:t>
            </a:r>
            <a:r>
              <a:rPr lang="cs-CZ" sz="1400" err="1">
                <a:latin typeface="Calibri"/>
                <a:cs typeface="Arial"/>
              </a:rPr>
              <a:t>Mitri</a:t>
            </a:r>
            <a:r>
              <a:rPr lang="cs-CZ" sz="1400">
                <a:latin typeface="Calibri"/>
                <a:cs typeface="Arial"/>
              </a:rPr>
              <a:t>, Simone. "</a:t>
            </a:r>
            <a:r>
              <a:rPr lang="cs-CZ" sz="1400" err="1">
                <a:latin typeface="Calibri"/>
                <a:cs typeface="Arial"/>
              </a:rPr>
              <a:t>Bunch</a:t>
            </a:r>
            <a:r>
              <a:rPr lang="cs-CZ" sz="1400">
                <a:latin typeface="Calibri"/>
                <a:cs typeface="Arial"/>
              </a:rPr>
              <a:t> </a:t>
            </a:r>
            <a:r>
              <a:rPr lang="cs-CZ" sz="1400" err="1">
                <a:latin typeface="Calibri"/>
                <a:cs typeface="Arial"/>
              </a:rPr>
              <a:t>length</a:t>
            </a:r>
            <a:r>
              <a:rPr lang="cs-CZ" sz="1400">
                <a:latin typeface="Calibri"/>
                <a:cs typeface="Arial"/>
              </a:rPr>
              <a:t> </a:t>
            </a:r>
            <a:r>
              <a:rPr lang="cs-CZ" sz="1400" err="1">
                <a:latin typeface="Calibri"/>
                <a:cs typeface="Arial"/>
              </a:rPr>
              <a:t>compressors</a:t>
            </a:r>
            <a:r>
              <a:rPr lang="cs-CZ" sz="1400">
                <a:latin typeface="Calibri"/>
                <a:cs typeface="Arial"/>
              </a:rPr>
              <a:t>." </a:t>
            </a:r>
            <a:r>
              <a:rPr lang="cs-CZ" sz="1400" i="1">
                <a:latin typeface="Calibri"/>
                <a:cs typeface="Arial"/>
              </a:rPr>
              <a:t>CERN </a:t>
            </a:r>
            <a:r>
              <a:rPr lang="cs-CZ" sz="1400" i="1" err="1">
                <a:latin typeface="Calibri"/>
                <a:cs typeface="Arial"/>
              </a:rPr>
              <a:t>Yellow</a:t>
            </a:r>
            <a:r>
              <a:rPr lang="cs-CZ" sz="1400" i="1">
                <a:latin typeface="Calibri"/>
                <a:cs typeface="Arial"/>
              </a:rPr>
              <a:t> </a:t>
            </a:r>
            <a:r>
              <a:rPr lang="cs-CZ" sz="1400" i="1" err="1">
                <a:latin typeface="Calibri"/>
                <a:cs typeface="Arial"/>
              </a:rPr>
              <a:t>Reports</a:t>
            </a:r>
            <a:r>
              <a:rPr lang="cs-CZ" sz="1400" i="1">
                <a:latin typeface="Calibri"/>
                <a:cs typeface="Arial"/>
              </a:rPr>
              <a:t>: </a:t>
            </a:r>
            <a:r>
              <a:rPr lang="cs-CZ" sz="1400" i="1" err="1">
                <a:latin typeface="Calibri"/>
                <a:cs typeface="Arial"/>
              </a:rPr>
              <a:t>School</a:t>
            </a:r>
            <a:r>
              <a:rPr lang="cs-CZ" sz="1400" i="1">
                <a:latin typeface="Calibri"/>
                <a:cs typeface="Arial"/>
              </a:rPr>
              <a:t> </a:t>
            </a:r>
            <a:r>
              <a:rPr lang="cs-CZ" sz="1400" i="1" err="1">
                <a:latin typeface="Calibri"/>
                <a:cs typeface="Arial"/>
              </a:rPr>
              <a:t>Proceedings</a:t>
            </a:r>
            <a:r>
              <a:rPr lang="cs-CZ" sz="1400">
                <a:latin typeface="Calibri"/>
                <a:cs typeface="Arial"/>
              </a:rPr>
              <a:t> 1 (2018): 363-363.</a:t>
            </a:r>
          </a:p>
          <a:p>
            <a:pPr marL="257175" indent="-257175">
              <a:spcAft>
                <a:spcPts val="300"/>
              </a:spcAft>
            </a:pPr>
            <a:r>
              <a:rPr lang="cs-CZ" sz="1400" err="1">
                <a:latin typeface="Calibri"/>
                <a:cs typeface="Arial"/>
              </a:rPr>
              <a:t>Byrd</a:t>
            </a:r>
            <a:r>
              <a:rPr lang="cs-CZ" sz="1400">
                <a:latin typeface="Calibri"/>
                <a:cs typeface="Arial"/>
              </a:rPr>
              <a:t>, John. "</a:t>
            </a:r>
            <a:r>
              <a:rPr lang="cs-CZ" sz="1400" err="1">
                <a:latin typeface="Calibri"/>
                <a:cs typeface="Arial"/>
              </a:rPr>
              <a:t>Bunch</a:t>
            </a:r>
            <a:r>
              <a:rPr lang="cs-CZ" sz="1400">
                <a:latin typeface="Calibri"/>
                <a:cs typeface="Arial"/>
              </a:rPr>
              <a:t> </a:t>
            </a:r>
            <a:r>
              <a:rPr lang="cs-CZ" sz="1400" err="1">
                <a:latin typeface="Calibri"/>
                <a:cs typeface="Arial"/>
              </a:rPr>
              <a:t>Compressors</a:t>
            </a:r>
            <a:r>
              <a:rPr lang="cs-CZ" sz="1400">
                <a:latin typeface="Calibri"/>
                <a:cs typeface="Arial"/>
              </a:rPr>
              <a:t>." </a:t>
            </a:r>
            <a:r>
              <a:rPr lang="cs-CZ" sz="1400" i="1" err="1">
                <a:latin typeface="Calibri"/>
                <a:cs typeface="Arial"/>
              </a:rPr>
              <a:t>Lecture</a:t>
            </a:r>
            <a:r>
              <a:rPr lang="cs-CZ" sz="1400" i="1">
                <a:latin typeface="Calibri"/>
                <a:cs typeface="Arial"/>
              </a:rPr>
              <a:t> </a:t>
            </a:r>
            <a:r>
              <a:rPr lang="cs-CZ" sz="1400" i="1" err="1">
                <a:latin typeface="Calibri"/>
                <a:cs typeface="Arial"/>
              </a:rPr>
              <a:t>of</a:t>
            </a:r>
            <a:r>
              <a:rPr lang="cs-CZ" sz="1400" i="1">
                <a:latin typeface="Calibri"/>
                <a:cs typeface="Arial"/>
              </a:rPr>
              <a:t> </a:t>
            </a:r>
            <a:r>
              <a:rPr lang="cs-CZ" sz="1400" i="1" err="1">
                <a:latin typeface="Calibri"/>
                <a:cs typeface="Arial"/>
              </a:rPr>
              <a:t>Short</a:t>
            </a:r>
            <a:r>
              <a:rPr lang="cs-CZ" sz="1400" i="1">
                <a:latin typeface="Calibri"/>
                <a:cs typeface="Arial"/>
              </a:rPr>
              <a:t> </a:t>
            </a:r>
            <a:r>
              <a:rPr lang="cs-CZ" sz="1400" i="1" err="1">
                <a:latin typeface="Calibri"/>
                <a:cs typeface="Arial"/>
              </a:rPr>
              <a:t>Bunches</a:t>
            </a:r>
            <a:r>
              <a:rPr lang="cs-CZ" sz="1400" i="1">
                <a:latin typeface="Calibri"/>
                <a:cs typeface="Arial"/>
              </a:rPr>
              <a:t> in </a:t>
            </a:r>
            <a:r>
              <a:rPr lang="cs-CZ" sz="1400" i="1" err="1">
                <a:latin typeface="Calibri"/>
                <a:cs typeface="Arial"/>
              </a:rPr>
              <a:t>Accelerators</a:t>
            </a:r>
            <a:r>
              <a:rPr lang="cs-CZ" sz="1400" i="1">
                <a:latin typeface="Calibri"/>
                <a:cs typeface="Arial"/>
              </a:rPr>
              <a:t>: USPAS, Boston, MA, USA</a:t>
            </a:r>
            <a:r>
              <a:rPr lang="cs-CZ" sz="1400">
                <a:latin typeface="Calibri"/>
                <a:cs typeface="Arial"/>
              </a:rPr>
              <a:t> (2010): 21-25.</a:t>
            </a:r>
          </a:p>
          <a:p>
            <a:pPr marL="257175" indent="-257175">
              <a:spcAft>
                <a:spcPts val="300"/>
              </a:spcAft>
            </a:pPr>
            <a:r>
              <a:rPr lang="cs-CZ" sz="1400" err="1">
                <a:latin typeface="Calibri"/>
                <a:ea typeface="+mn-lt"/>
                <a:cs typeface="+mn-lt"/>
              </a:rPr>
              <a:t>Wolski</a:t>
            </a:r>
            <a:r>
              <a:rPr lang="cs-CZ" sz="1400">
                <a:latin typeface="Calibri"/>
                <a:ea typeface="+mn-lt"/>
                <a:cs typeface="+mn-lt"/>
              </a:rPr>
              <a:t>, Andy. "A </a:t>
            </a:r>
            <a:r>
              <a:rPr lang="cs-CZ" sz="1400" err="1">
                <a:latin typeface="Calibri"/>
                <a:ea typeface="+mn-lt"/>
                <a:cs typeface="+mn-lt"/>
              </a:rPr>
              <a:t>short</a:t>
            </a:r>
            <a:r>
              <a:rPr lang="cs-CZ" sz="1400">
                <a:latin typeface="Calibri"/>
                <a:ea typeface="+mn-lt"/>
                <a:cs typeface="+mn-lt"/>
              </a:rPr>
              <a:t> </a:t>
            </a:r>
            <a:r>
              <a:rPr lang="cs-CZ" sz="1400" err="1">
                <a:latin typeface="Calibri"/>
                <a:ea typeface="+mn-lt"/>
                <a:cs typeface="+mn-lt"/>
              </a:rPr>
              <a:t>introduction</a:t>
            </a:r>
            <a:r>
              <a:rPr lang="cs-CZ" sz="1400">
                <a:latin typeface="Calibri"/>
                <a:ea typeface="+mn-lt"/>
                <a:cs typeface="+mn-lt"/>
              </a:rPr>
              <a:t> to </a:t>
            </a:r>
            <a:r>
              <a:rPr lang="cs-CZ" sz="1400" err="1">
                <a:latin typeface="Calibri"/>
                <a:ea typeface="+mn-lt"/>
                <a:cs typeface="+mn-lt"/>
              </a:rPr>
              <a:t>Bunch</a:t>
            </a:r>
            <a:r>
              <a:rPr lang="cs-CZ" sz="1400">
                <a:latin typeface="Calibri"/>
                <a:ea typeface="+mn-lt"/>
                <a:cs typeface="+mn-lt"/>
              </a:rPr>
              <a:t> </a:t>
            </a:r>
            <a:r>
              <a:rPr lang="cs-CZ" sz="1400" err="1">
                <a:latin typeface="Calibri"/>
                <a:ea typeface="+mn-lt"/>
                <a:cs typeface="+mn-lt"/>
              </a:rPr>
              <a:t>Compressors</a:t>
            </a:r>
            <a:r>
              <a:rPr lang="cs-CZ" sz="1400">
                <a:latin typeface="Calibri"/>
                <a:ea typeface="+mn-lt"/>
                <a:cs typeface="+mn-lt"/>
              </a:rPr>
              <a:t> </a:t>
            </a:r>
            <a:r>
              <a:rPr lang="cs-CZ" sz="1400" err="1">
                <a:latin typeface="Calibri"/>
                <a:ea typeface="+mn-lt"/>
                <a:cs typeface="+mn-lt"/>
              </a:rPr>
              <a:t>for</a:t>
            </a:r>
            <a:r>
              <a:rPr lang="cs-CZ" sz="1400">
                <a:latin typeface="Calibri"/>
                <a:ea typeface="+mn-lt"/>
                <a:cs typeface="+mn-lt"/>
              </a:rPr>
              <a:t> </a:t>
            </a:r>
            <a:r>
              <a:rPr lang="cs-CZ" sz="1400" err="1">
                <a:latin typeface="Calibri"/>
                <a:ea typeface="+mn-lt"/>
                <a:cs typeface="+mn-lt"/>
              </a:rPr>
              <a:t>Linear</a:t>
            </a:r>
            <a:r>
              <a:rPr lang="cs-CZ" sz="1400">
                <a:latin typeface="Calibri"/>
                <a:ea typeface="+mn-lt"/>
                <a:cs typeface="+mn-lt"/>
              </a:rPr>
              <a:t> </a:t>
            </a:r>
            <a:r>
              <a:rPr lang="cs-CZ" sz="1400" err="1">
                <a:latin typeface="Calibri"/>
                <a:ea typeface="+mn-lt"/>
                <a:cs typeface="+mn-lt"/>
              </a:rPr>
              <a:t>Colliders</a:t>
            </a:r>
            <a:r>
              <a:rPr lang="cs-CZ" sz="1400">
                <a:latin typeface="Calibri"/>
                <a:ea typeface="+mn-lt"/>
                <a:cs typeface="+mn-lt"/>
              </a:rPr>
              <a:t>." </a:t>
            </a:r>
            <a:r>
              <a:rPr lang="cs-CZ" sz="1400" i="1">
                <a:latin typeface="Calibri"/>
                <a:ea typeface="+mn-lt"/>
                <a:cs typeface="+mn-lt"/>
              </a:rPr>
              <a:t>Notes </a:t>
            </a:r>
            <a:r>
              <a:rPr lang="cs-CZ" sz="1400" i="1" err="1">
                <a:latin typeface="Calibri"/>
                <a:ea typeface="+mn-lt"/>
                <a:cs typeface="+mn-lt"/>
              </a:rPr>
              <a:t>for</a:t>
            </a:r>
            <a:r>
              <a:rPr lang="cs-CZ" sz="1400" i="1">
                <a:latin typeface="Calibri"/>
                <a:ea typeface="+mn-lt"/>
                <a:cs typeface="+mn-lt"/>
              </a:rPr>
              <a:t> USPAS </a:t>
            </a:r>
            <a:r>
              <a:rPr lang="cs-CZ" sz="1400" i="1" err="1">
                <a:latin typeface="Calibri"/>
                <a:ea typeface="+mn-lt"/>
                <a:cs typeface="+mn-lt"/>
              </a:rPr>
              <a:t>Course</a:t>
            </a:r>
            <a:r>
              <a:rPr lang="cs-CZ" sz="1400" i="1">
                <a:latin typeface="Calibri"/>
                <a:ea typeface="+mn-lt"/>
                <a:cs typeface="+mn-lt"/>
              </a:rPr>
              <a:t> on </a:t>
            </a:r>
            <a:r>
              <a:rPr lang="cs-CZ" sz="1400" i="1" err="1">
                <a:latin typeface="Calibri"/>
                <a:ea typeface="+mn-lt"/>
                <a:cs typeface="+mn-lt"/>
              </a:rPr>
              <a:t>Linear</a:t>
            </a:r>
            <a:r>
              <a:rPr lang="cs-CZ" sz="1400" i="1">
                <a:latin typeface="Calibri"/>
                <a:ea typeface="+mn-lt"/>
                <a:cs typeface="+mn-lt"/>
              </a:rPr>
              <a:t> </a:t>
            </a:r>
            <a:r>
              <a:rPr lang="cs-CZ" sz="1400" i="1" err="1">
                <a:latin typeface="Calibri"/>
                <a:ea typeface="+mn-lt"/>
                <a:cs typeface="+mn-lt"/>
              </a:rPr>
              <a:t>Colliders</a:t>
            </a:r>
            <a:r>
              <a:rPr lang="cs-CZ" sz="1400" i="1">
                <a:latin typeface="Calibri"/>
                <a:ea typeface="+mn-lt"/>
                <a:cs typeface="+mn-lt"/>
              </a:rPr>
              <a:t>, Santa Barbara</a:t>
            </a:r>
            <a:r>
              <a:rPr lang="cs-CZ" sz="1400">
                <a:latin typeface="Calibri"/>
                <a:ea typeface="+mn-lt"/>
                <a:cs typeface="+mn-lt"/>
              </a:rPr>
              <a:t> (2003).</a:t>
            </a:r>
          </a:p>
          <a:p>
            <a:pPr marL="257175" indent="-257175">
              <a:spcAft>
                <a:spcPts val="300"/>
              </a:spcAft>
            </a:pPr>
            <a:r>
              <a:rPr lang="cs-CZ" sz="1400">
                <a:latin typeface="Calibri"/>
                <a:ea typeface="+mn-lt"/>
                <a:cs typeface="+mn-lt"/>
              </a:rPr>
              <a:t>Jacobson, B. T., J. M. J. </a:t>
            </a:r>
            <a:r>
              <a:rPr lang="cs-CZ" sz="1400" err="1">
                <a:latin typeface="Calibri"/>
                <a:ea typeface="+mn-lt"/>
                <a:cs typeface="+mn-lt"/>
              </a:rPr>
              <a:t>Madey</a:t>
            </a:r>
            <a:r>
              <a:rPr lang="cs-CZ" sz="1400">
                <a:latin typeface="Calibri"/>
                <a:ea typeface="+mn-lt"/>
                <a:cs typeface="+mn-lt"/>
              </a:rPr>
              <a:t>, and P. </a:t>
            </a:r>
            <a:r>
              <a:rPr lang="cs-CZ" sz="1400" err="1">
                <a:latin typeface="Calibri"/>
                <a:ea typeface="+mn-lt"/>
                <a:cs typeface="+mn-lt"/>
              </a:rPr>
              <a:t>Niknejadi</a:t>
            </a:r>
            <a:r>
              <a:rPr lang="cs-CZ" sz="1400">
                <a:latin typeface="Calibri"/>
                <a:ea typeface="+mn-lt"/>
                <a:cs typeface="+mn-lt"/>
              </a:rPr>
              <a:t>. "DESIGN AND COMMISSIONING OF CHASMAN-GREEN DOUBLE BEND ACHROMAT LATTICE LINEAR TRANSPORT LINE AT THE UNIVERSITY OF HAWAI’I MKV ACCELERATOR FACILITY." (2013).</a:t>
            </a:r>
            <a:endParaRPr lang="cs-CZ" sz="1400">
              <a:latin typeface="Calibri"/>
              <a:cs typeface="Calibri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957E68-BD00-AC55-7355-A66E9CBDD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75151"/>
            <a:ext cx="7886700" cy="1325563"/>
          </a:xfrm>
        </p:spPr>
        <p:txBody>
          <a:bodyPr/>
          <a:lstStyle/>
          <a:p>
            <a:r>
              <a:rPr lang="en-NL"/>
              <a:t>References (2)</a:t>
            </a:r>
          </a:p>
        </p:txBody>
      </p:sp>
    </p:spTree>
    <p:extLst>
      <p:ext uri="{BB962C8B-B14F-4D97-AF65-F5344CB8AC3E}">
        <p14:creationId xmlns:p14="http://schemas.microsoft.com/office/powerpoint/2010/main" val="51836482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g2165659a6e9_0_14"/>
          <p:cNvSpPr txBox="1">
            <a:spLocks noGrp="1"/>
          </p:cNvSpPr>
          <p:nvPr>
            <p:ph type="ctrTitle"/>
          </p:nvPr>
        </p:nvSpPr>
        <p:spPr>
          <a:xfrm>
            <a:off x="1143000" y="1641872"/>
            <a:ext cx="6858000" cy="179077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b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6000"/>
            </a:pPr>
            <a:r>
              <a:rPr lang="en-NL"/>
              <a:t>Appendix</a:t>
            </a:r>
            <a:endParaRPr/>
          </a:p>
        </p:txBody>
      </p:sp>
      <p:sp>
        <p:nvSpPr>
          <p:cNvPr id="470" name="Google Shape;470;g2165659a6e9_0_14"/>
          <p:cNvSpPr txBox="1">
            <a:spLocks noGrp="1"/>
          </p:cNvSpPr>
          <p:nvPr>
            <p:ph type="subTitle" idx="1"/>
          </p:nvPr>
        </p:nvSpPr>
        <p:spPr>
          <a:xfrm>
            <a:off x="1143000" y="3558779"/>
            <a:ext cx="6858000" cy="124177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rm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ts val="2400"/>
            </a:pPr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42642718-71AF-967E-72E8-8E550FE98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110" y="1113724"/>
            <a:ext cx="6201779" cy="463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583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F6D6D-AB88-7883-960B-0D0159A0D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FCCee Physics Program</a:t>
            </a: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43C67ADA-6C87-EDD6-DD26-1042F27832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7037452"/>
              </p:ext>
            </p:extLst>
          </p:nvPr>
        </p:nvGraphicFramePr>
        <p:xfrm>
          <a:off x="474064" y="1082841"/>
          <a:ext cx="8195871" cy="3309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0C96E60E-BEEC-EC1D-B786-D86D715CA0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001" y="4077728"/>
            <a:ext cx="5487905" cy="20517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3646AA-C1A6-D858-EDA2-967DD282DE1B}"/>
              </a:ext>
            </a:extLst>
          </p:cNvPr>
          <p:cNvSpPr/>
          <p:nvPr/>
        </p:nvSpPr>
        <p:spPr>
          <a:xfrm>
            <a:off x="6697980" y="1485900"/>
            <a:ext cx="1360170" cy="1428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5" name="Graphic 4" descr="Transfer with solid fill">
            <a:extLst>
              <a:ext uri="{FF2B5EF4-FFF2-40B4-BE49-F238E27FC236}">
                <a16:creationId xmlns:a16="http://schemas.microsoft.com/office/drawing/2014/main" id="{2C38019A-4B3C-077D-EE38-1EAD1A8BB0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35139" y="1677553"/>
            <a:ext cx="1102719" cy="110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35736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2165659a6e9_0_19"/>
          <p:cNvSpPr txBox="1">
            <a:spLocks noGrp="1"/>
          </p:cNvSpPr>
          <p:nvPr>
            <p:ph type="title"/>
          </p:nvPr>
        </p:nvSpPr>
        <p:spPr>
          <a:xfrm>
            <a:off x="305991" y="113744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/>
              <a:t>HOM couplers </a:t>
            </a:r>
            <a:endParaRPr/>
          </a:p>
        </p:txBody>
      </p:sp>
      <p:pic>
        <p:nvPicPr>
          <p:cNvPr id="476" name="Google Shape;476;g2165659a6e9_0_19" descr="Chart, line chart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28650" y="2349461"/>
            <a:ext cx="7886700" cy="3017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7" name="Google Shape;477;g2165659a6e9_0_19"/>
          <p:cNvCxnSpPr/>
          <p:nvPr/>
        </p:nvCxnSpPr>
        <p:spPr>
          <a:xfrm rot="10800000" flipH="1">
            <a:off x="885218" y="3820649"/>
            <a:ext cx="6948000" cy="25425"/>
          </a:xfrm>
          <a:prstGeom prst="straightConnector1">
            <a:avLst/>
          </a:prstGeom>
          <a:noFill/>
          <a:ln w="5715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78" name="Google Shape;478;g2165659a6e9_0_19"/>
          <p:cNvSpPr txBox="1"/>
          <p:nvPr/>
        </p:nvSpPr>
        <p:spPr>
          <a:xfrm>
            <a:off x="4356798" y="1241539"/>
            <a:ext cx="3368250" cy="900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NL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Dimensions of the HOM coupler are optimised to have a fundamental cut-off frequency larger than the TEM010 mode, and smaller than HOM modes.</a:t>
            </a:r>
            <a:endParaRPr sz="13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E582F8-C9D6-BA02-6DF2-F6B29BE72FDC}"/>
              </a:ext>
            </a:extLst>
          </p:cNvPr>
          <p:cNvSpPr txBox="1"/>
          <p:nvPr/>
        </p:nvSpPr>
        <p:spPr>
          <a:xfrm>
            <a:off x="5216316" y="3927681"/>
            <a:ext cx="261257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0000"/>
                </a:solidFill>
                <a:cs typeface="Calibri"/>
              </a:rPr>
              <a:t>Cut-off frequency of the fundamental mode 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165659a6e9_0_26"/>
          <p:cNvSpPr txBox="1">
            <a:spLocks noGrp="1"/>
          </p:cNvSpPr>
          <p:nvPr>
            <p:ph type="title"/>
          </p:nvPr>
        </p:nvSpPr>
        <p:spPr>
          <a:xfrm>
            <a:off x="305991" y="113744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en-NL"/>
              <a:t>Rectangular waveguide</a:t>
            </a:r>
            <a:endParaRPr/>
          </a:p>
        </p:txBody>
      </p:sp>
      <p:pic>
        <p:nvPicPr>
          <p:cNvPr id="484" name="Google Shape;484;g2165659a6e9_0_26" descr="Char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411" y="2374536"/>
            <a:ext cx="4000169" cy="29989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5" name="Google Shape;485;g2165659a6e9_0_26"/>
          <p:cNvCxnSpPr/>
          <p:nvPr/>
        </p:nvCxnSpPr>
        <p:spPr>
          <a:xfrm rot="10800000">
            <a:off x="1408216" y="2603399"/>
            <a:ext cx="0" cy="241605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6" name="Google Shape;486;g2165659a6e9_0_26"/>
          <p:cNvSpPr txBox="1"/>
          <p:nvPr/>
        </p:nvSpPr>
        <p:spPr>
          <a:xfrm>
            <a:off x="1564448" y="2795372"/>
            <a:ext cx="1418175" cy="29385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-6249"/>
            </a:stretch>
          </a:blipFill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en-NL" sz="1350">
                <a:latin typeface="Calibri"/>
                <a:ea typeface="Calibri"/>
                <a:cs typeface="Calibri"/>
                <a:sym typeface="Calibri"/>
              </a:rPr>
              <a:t> </a:t>
            </a:r>
            <a:endParaRPr sz="1350"/>
          </a:p>
        </p:txBody>
      </p:sp>
      <p:pic>
        <p:nvPicPr>
          <p:cNvPr id="487" name="Google Shape;487;g2165659a6e9_0_2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5">
            <a:alphaModFix/>
          </a:blip>
          <a:srcRect r="1989"/>
          <a:stretch/>
        </p:blipFill>
        <p:spPr>
          <a:xfrm>
            <a:off x="4285479" y="1933755"/>
            <a:ext cx="2345175" cy="132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g2165659a6e9_0_2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28570" y="1945229"/>
            <a:ext cx="2400143" cy="1294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g2165659a6e9_0_2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282307" y="3235840"/>
            <a:ext cx="2378048" cy="1271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g2165659a6e9_0_2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653051" y="3234583"/>
            <a:ext cx="2380941" cy="1279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g2165659a6e9_0_2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273581" y="4507676"/>
            <a:ext cx="2398610" cy="1264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g2165659a6e9_0_2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660354" y="4510459"/>
            <a:ext cx="2368358" cy="1279985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g2165659a6e9_0_26"/>
          <p:cNvSpPr txBox="1"/>
          <p:nvPr/>
        </p:nvSpPr>
        <p:spPr>
          <a:xfrm>
            <a:off x="6022789" y="1946606"/>
            <a:ext cx="986400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NL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 1</a:t>
            </a:r>
            <a:endParaRPr sz="1350"/>
          </a:p>
        </p:txBody>
      </p:sp>
      <p:sp>
        <p:nvSpPr>
          <p:cNvPr id="494" name="Google Shape;494;g2165659a6e9_0_26"/>
          <p:cNvSpPr txBox="1"/>
          <p:nvPr/>
        </p:nvSpPr>
        <p:spPr>
          <a:xfrm>
            <a:off x="8393534" y="1977789"/>
            <a:ext cx="986400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NL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 2</a:t>
            </a:r>
            <a:endParaRPr sz="1350"/>
          </a:p>
        </p:txBody>
      </p:sp>
      <p:sp>
        <p:nvSpPr>
          <p:cNvPr id="495" name="Google Shape;495;g2165659a6e9_0_26"/>
          <p:cNvSpPr txBox="1"/>
          <p:nvPr/>
        </p:nvSpPr>
        <p:spPr>
          <a:xfrm>
            <a:off x="6022790" y="3210175"/>
            <a:ext cx="986400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NL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 3</a:t>
            </a:r>
            <a:endParaRPr sz="1350"/>
          </a:p>
        </p:txBody>
      </p:sp>
      <p:sp>
        <p:nvSpPr>
          <p:cNvPr id="496" name="Google Shape;496;g2165659a6e9_0_26"/>
          <p:cNvSpPr txBox="1"/>
          <p:nvPr/>
        </p:nvSpPr>
        <p:spPr>
          <a:xfrm>
            <a:off x="8377435" y="3237682"/>
            <a:ext cx="986400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NL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 4</a:t>
            </a:r>
            <a:endParaRPr sz="1350"/>
          </a:p>
        </p:txBody>
      </p:sp>
      <p:sp>
        <p:nvSpPr>
          <p:cNvPr id="497" name="Google Shape;497;g2165659a6e9_0_26"/>
          <p:cNvSpPr txBox="1"/>
          <p:nvPr/>
        </p:nvSpPr>
        <p:spPr>
          <a:xfrm>
            <a:off x="6037115" y="4538956"/>
            <a:ext cx="986400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NL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 5</a:t>
            </a:r>
            <a:endParaRPr sz="1350"/>
          </a:p>
        </p:txBody>
      </p:sp>
      <p:sp>
        <p:nvSpPr>
          <p:cNvPr id="498" name="Google Shape;498;g2165659a6e9_0_26"/>
          <p:cNvSpPr txBox="1"/>
          <p:nvPr/>
        </p:nvSpPr>
        <p:spPr>
          <a:xfrm>
            <a:off x="8407859" y="4497574"/>
            <a:ext cx="986400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r>
              <a:rPr lang="en-NL" sz="13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 6</a:t>
            </a:r>
            <a:endParaRPr sz="135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2165659a6e9_4_80"/>
          <p:cNvSpPr txBox="1">
            <a:spLocks noGrp="1"/>
          </p:cNvSpPr>
          <p:nvPr>
            <p:ph type="title"/>
          </p:nvPr>
        </p:nvSpPr>
        <p:spPr>
          <a:xfrm>
            <a:off x="619721" y="907852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>
              <a:buSzPts val="4400"/>
            </a:pPr>
            <a:r>
              <a:rPr lang="en-NL"/>
              <a:t>Normal conducting VS superconducting</a:t>
            </a:r>
            <a:endParaRPr/>
          </a:p>
        </p:txBody>
      </p:sp>
      <p:sp>
        <p:nvSpPr>
          <p:cNvPr id="415" name="Google Shape;415;g2165659a6e9_4_80"/>
          <p:cNvSpPr txBox="1">
            <a:spLocks noGrp="1"/>
          </p:cNvSpPr>
          <p:nvPr>
            <p:ph type="body" idx="1"/>
          </p:nvPr>
        </p:nvSpPr>
        <p:spPr>
          <a:xfrm>
            <a:off x="637579" y="1902024"/>
            <a:ext cx="3698678" cy="24137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Autofit/>
          </a:bodyPr>
          <a:lstStyle/>
          <a:p>
            <a:pPr marL="0" indent="0">
              <a:lnSpc>
                <a:spcPct val="70000"/>
              </a:lnSpc>
              <a:spcBef>
                <a:spcPts val="0"/>
              </a:spcBef>
              <a:buSzPts val="2200"/>
            </a:pPr>
            <a:r>
              <a:rPr lang="en-GB" sz="1800" b="1"/>
              <a:t>NC cavities</a:t>
            </a:r>
            <a:endParaRPr lang="en-GB" sz="2400" b="1"/>
          </a:p>
          <a:p>
            <a:pPr marL="0" indent="0">
              <a:lnSpc>
                <a:spcPct val="70000"/>
              </a:lnSpc>
              <a:buSzPts val="2200"/>
            </a:pPr>
            <a:endParaRPr lang="en-GB" sz="1000"/>
          </a:p>
          <a:p>
            <a:pPr marL="0" indent="0">
              <a:lnSpc>
                <a:spcPct val="70000"/>
              </a:lnSpc>
              <a:buSzPts val="2200"/>
            </a:pPr>
            <a:r>
              <a:rPr lang="en-NL" sz="1500"/>
              <a:t>+ less infrastructure</a:t>
            </a:r>
            <a:endParaRPr sz="1500"/>
          </a:p>
          <a:p>
            <a:pPr marL="0" indent="0">
              <a:lnSpc>
                <a:spcPct val="70000"/>
              </a:lnSpc>
              <a:buSzPts val="2200"/>
            </a:pPr>
            <a:r>
              <a:rPr lang="en-NL" sz="1500"/>
              <a:t>+ simpler technology</a:t>
            </a:r>
            <a:endParaRPr sz="1500"/>
          </a:p>
          <a:p>
            <a:pPr marL="0" indent="0">
              <a:lnSpc>
                <a:spcPct val="70000"/>
              </a:lnSpc>
              <a:buSzPts val="2200"/>
            </a:pPr>
            <a:r>
              <a:rPr lang="en-NL" sz="1500"/>
              <a:t>+ simpler tuning</a:t>
            </a:r>
            <a:endParaRPr sz="1500"/>
          </a:p>
          <a:p>
            <a:pPr marL="0" indent="0">
              <a:lnSpc>
                <a:spcPct val="70000"/>
              </a:lnSpc>
              <a:buSzPts val="2200"/>
            </a:pPr>
            <a:endParaRPr sz="1500"/>
          </a:p>
          <a:p>
            <a:pPr marL="171450">
              <a:lnSpc>
                <a:spcPct val="70000"/>
              </a:lnSpc>
              <a:buSzPts val="2200"/>
              <a:buFont typeface="Calibri"/>
              <a:buChar char="-"/>
            </a:pPr>
            <a:r>
              <a:rPr lang="en-NL" sz="1500"/>
              <a:t>Higher RF power required</a:t>
            </a:r>
            <a:endParaRPr sz="1500"/>
          </a:p>
          <a:p>
            <a:pPr marL="171450">
              <a:lnSpc>
                <a:spcPct val="70000"/>
              </a:lnSpc>
              <a:buSzPts val="2200"/>
              <a:buFont typeface="Calibri"/>
              <a:buChar char="-"/>
            </a:pPr>
            <a:r>
              <a:rPr lang="en-NL" sz="1500"/>
              <a:t>Lower gradients</a:t>
            </a:r>
            <a:endParaRPr sz="1500"/>
          </a:p>
          <a:p>
            <a:pPr marL="171450">
              <a:lnSpc>
                <a:spcPct val="70000"/>
              </a:lnSpc>
              <a:buSzPts val="2200"/>
              <a:buFont typeface="Calibri"/>
              <a:buChar char="-"/>
            </a:pPr>
            <a:r>
              <a:rPr lang="en-NL" sz="1500"/>
              <a:t>Thermal effects</a:t>
            </a:r>
            <a:endParaRPr sz="1500"/>
          </a:p>
          <a:p>
            <a:pPr marL="171450">
              <a:lnSpc>
                <a:spcPct val="70000"/>
              </a:lnSpc>
              <a:buSzPts val="2200"/>
              <a:buFont typeface="Calibri"/>
              <a:buChar char="-"/>
            </a:pPr>
            <a:r>
              <a:rPr lang="en-NL" sz="1500"/>
              <a:t>Larger cavities </a:t>
            </a:r>
            <a:endParaRPr sz="1500"/>
          </a:p>
          <a:p>
            <a:pPr marL="385763" indent="-309563">
              <a:buSzPts val="1600"/>
            </a:pPr>
            <a:endParaRPr sz="1200"/>
          </a:p>
          <a:p>
            <a:pPr marL="385763" indent="-309563">
              <a:spcAft>
                <a:spcPts val="300"/>
              </a:spcAft>
              <a:buSzPts val="1600"/>
            </a:pPr>
            <a:endParaRPr sz="1200"/>
          </a:p>
        </p:txBody>
      </p:sp>
      <p:sp>
        <p:nvSpPr>
          <p:cNvPr id="416" name="Google Shape;416;g2165659a6e9_4_80"/>
          <p:cNvSpPr txBox="1">
            <a:spLocks noGrp="1"/>
          </p:cNvSpPr>
          <p:nvPr>
            <p:ph type="body" idx="2"/>
          </p:nvPr>
        </p:nvSpPr>
        <p:spPr>
          <a:xfrm>
            <a:off x="4571999" y="1902024"/>
            <a:ext cx="4570635" cy="251575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rmAutofit fontScale="77500" lnSpcReduction="20000"/>
          </a:bodyPr>
          <a:lstStyle/>
          <a:p>
            <a:pPr marL="0" indent="0">
              <a:spcBef>
                <a:spcPts val="0"/>
              </a:spcBef>
              <a:buSzPct val="133333"/>
            </a:pPr>
            <a:r>
              <a:rPr lang="en-GB" sz="2600" b="1"/>
              <a:t>SC cavities</a:t>
            </a:r>
          </a:p>
          <a:p>
            <a:pPr marL="0" indent="0">
              <a:buSzPct val="133333"/>
            </a:pPr>
            <a:endParaRPr lang="en-GB" sz="1300"/>
          </a:p>
          <a:p>
            <a:pPr marL="0" indent="0">
              <a:buSzPct val="133333"/>
            </a:pPr>
            <a:r>
              <a:rPr lang="en-NL"/>
              <a:t>+ no thermal effects</a:t>
            </a:r>
            <a:endParaRPr/>
          </a:p>
          <a:p>
            <a:pPr marL="0" indent="0">
              <a:buSzPct val="133333"/>
            </a:pPr>
            <a:r>
              <a:rPr lang="en-NL"/>
              <a:t>+ efficient use of input power for acceleration</a:t>
            </a:r>
            <a:endParaRPr/>
          </a:p>
          <a:p>
            <a:pPr marL="0" indent="0"/>
            <a:r>
              <a:rPr lang="en-US">
                <a:cs typeface="Calibri"/>
              </a:rPr>
              <a:t>+ larger gradient</a:t>
            </a:r>
            <a:endParaRPr>
              <a:cs typeface="Calibri"/>
            </a:endParaRPr>
          </a:p>
          <a:p>
            <a:pPr marL="0" indent="0">
              <a:buSzPct val="133333"/>
            </a:pPr>
            <a:endParaRPr lang="en-NL"/>
          </a:p>
          <a:p>
            <a:pPr marL="171450">
              <a:buSzPct val="133333"/>
              <a:buFont typeface="Calibri"/>
              <a:buChar char="-"/>
            </a:pPr>
            <a:r>
              <a:rPr lang="en-NL"/>
              <a:t>Cryogenic system</a:t>
            </a:r>
            <a:endParaRPr/>
          </a:p>
          <a:p>
            <a:pPr marL="171450">
              <a:buSzPct val="133333"/>
              <a:buFont typeface="Calibri"/>
              <a:buChar char="-"/>
            </a:pPr>
            <a:r>
              <a:rPr lang="en-NL"/>
              <a:t>Complex fabrication process</a:t>
            </a:r>
            <a:endParaRPr/>
          </a:p>
          <a:p>
            <a:pPr marL="171450">
              <a:spcAft>
                <a:spcPts val="300"/>
              </a:spcAft>
              <a:buSzPct val="133333"/>
              <a:buFont typeface="Calibri"/>
              <a:buChar char="-"/>
            </a:pPr>
            <a:r>
              <a:rPr lang="en-NL"/>
              <a:t>Less tolerant against beam loss</a:t>
            </a:r>
            <a:endParaRPr/>
          </a:p>
        </p:txBody>
      </p:sp>
      <p:pic>
        <p:nvPicPr>
          <p:cNvPr id="417" name="Google Shape;417;g2165659a6e9_4_80" descr="Char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53236" y="4931513"/>
            <a:ext cx="4081182" cy="713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1CD4D-6ADB-6864-8405-F39956E16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Positron Damping 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8B5B5-F96C-DD59-C074-19F5F5748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35865"/>
            <a:ext cx="7886700" cy="4241098"/>
          </a:xfrm>
        </p:spPr>
        <p:txBody>
          <a:bodyPr/>
          <a:lstStyle/>
          <a:p>
            <a:r>
              <a:rPr lang="en-GB" b="1"/>
              <a:t>Positrons</a:t>
            </a:r>
            <a:r>
              <a:rPr lang="en-GB"/>
              <a:t> are produced with high emittance </a:t>
            </a:r>
          </a:p>
          <a:p>
            <a:r>
              <a:rPr lang="en-GB" b="1"/>
              <a:t>Emittance</a:t>
            </a:r>
            <a:r>
              <a:rPr lang="en-GB"/>
              <a:t>: spread in position-momentum (or energy-phase) relation</a:t>
            </a:r>
          </a:p>
          <a:p>
            <a:r>
              <a:rPr lang="en-GB"/>
              <a:t>low spread in position and momentum make the beam more concentrated and more easily steerable</a:t>
            </a:r>
          </a:p>
          <a:p>
            <a:r>
              <a:rPr lang="en-GB"/>
              <a:t>Damping ring reduces emittance, before further injection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BFECFA27-E59A-DA27-44CE-458155B5F9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133" y="3972630"/>
            <a:ext cx="6371733" cy="231021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39E7861-59C8-9631-B2A7-75714DF47CBA}"/>
              </a:ext>
            </a:extLst>
          </p:cNvPr>
          <p:cNvSpPr/>
          <p:nvPr/>
        </p:nvSpPr>
        <p:spPr>
          <a:xfrm>
            <a:off x="5257800" y="3972630"/>
            <a:ext cx="1492624" cy="1056570"/>
          </a:xfrm>
          <a:prstGeom prst="rect">
            <a:avLst/>
          </a:prstGeom>
          <a:noFill/>
          <a:ln w="28575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23260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BDEC8-8232-72B5-3ED9-BE1C8F09E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Project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FD942-ABB1-39F1-9DB7-47F034D76C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6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Lattice: </a:t>
            </a:r>
            <a:r>
              <a:rPr lang="en-GB" sz="160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description of </a:t>
            </a:r>
            <a:r>
              <a:rPr lang="en-GB" sz="16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general configuration and requirements of a bunch compressor</a:t>
            </a:r>
            <a:r>
              <a:rPr lang="en-GB" sz="160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, including stand-alone bunch compressor configuration in MAD-X at the exit of the transfer line from the </a:t>
            </a:r>
            <a:r>
              <a:rPr lang="en-GB" sz="1600" i="0" u="none" strike="noStrike" err="1">
                <a:solidFill>
                  <a:srgbClr val="171717"/>
                </a:solidFill>
                <a:effectLst/>
                <a:latin typeface="Arial"/>
                <a:cs typeface="Arial"/>
              </a:rPr>
              <a:t>pDR</a:t>
            </a:r>
            <a:r>
              <a:rPr lang="en-GB" sz="160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 to the Common </a:t>
            </a:r>
            <a:r>
              <a:rPr lang="en-GB" sz="1600" i="0" u="none" strike="noStrike" err="1">
                <a:solidFill>
                  <a:srgbClr val="171717"/>
                </a:solidFill>
                <a:effectLst/>
                <a:latin typeface="Arial"/>
                <a:cs typeface="Arial"/>
              </a:rPr>
              <a:t>Linac</a:t>
            </a:r>
          </a:p>
          <a:p>
            <a:pPr>
              <a:spcBef>
                <a:spcPts val="0"/>
              </a:spcBef>
            </a:pPr>
            <a:endParaRPr lang="en-GB" sz="1600">
              <a:solidFill>
                <a:srgbClr val="171717"/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r>
              <a:rPr lang="en-GB" sz="1600" b="1">
                <a:solidFill>
                  <a:srgbClr val="171717"/>
                </a:solidFill>
                <a:latin typeface="Arial"/>
                <a:cs typeface="Arial"/>
              </a:rPr>
              <a:t>Magnets</a:t>
            </a:r>
            <a:r>
              <a:rPr lang="en-GB" sz="1600">
                <a:solidFill>
                  <a:srgbClr val="171717"/>
                </a:solidFill>
                <a:latin typeface="Arial"/>
                <a:cs typeface="Arial"/>
              </a:rPr>
              <a:t>: FEMM modelling of main magnets of the </a:t>
            </a:r>
            <a:r>
              <a:rPr lang="en-GB" sz="1600" err="1">
                <a:solidFill>
                  <a:srgbClr val="171717"/>
                </a:solidFill>
                <a:latin typeface="Arial"/>
                <a:cs typeface="Arial"/>
              </a:rPr>
              <a:t>pDR</a:t>
            </a:r>
            <a:r>
              <a:rPr lang="en-GB" sz="1600">
                <a:solidFill>
                  <a:srgbClr val="171717"/>
                </a:solidFill>
                <a:latin typeface="Arial"/>
                <a:cs typeface="Arial"/>
              </a:rPr>
              <a:t> – </a:t>
            </a:r>
            <a:r>
              <a:rPr lang="en-GB" sz="1600" b="1">
                <a:solidFill>
                  <a:srgbClr val="171717"/>
                </a:solidFill>
                <a:latin typeface="Arial"/>
                <a:cs typeface="Arial"/>
              </a:rPr>
              <a:t>dipoles, quadrupoles </a:t>
            </a:r>
            <a:r>
              <a:rPr lang="en-GB" sz="1600">
                <a:solidFill>
                  <a:srgbClr val="171717"/>
                </a:solidFill>
                <a:latin typeface="Arial"/>
                <a:cs typeface="Arial"/>
              </a:rPr>
              <a:t>and</a:t>
            </a:r>
            <a:r>
              <a:rPr lang="en-GB" sz="1600" b="1">
                <a:solidFill>
                  <a:srgbClr val="171717"/>
                </a:solidFill>
                <a:latin typeface="Arial"/>
                <a:cs typeface="Arial"/>
              </a:rPr>
              <a:t> </a:t>
            </a:r>
            <a:r>
              <a:rPr lang="en-GB" sz="1600" b="1" err="1">
                <a:solidFill>
                  <a:srgbClr val="171717"/>
                </a:solidFill>
                <a:latin typeface="Arial"/>
                <a:cs typeface="Arial"/>
              </a:rPr>
              <a:t>sextupoles</a:t>
            </a:r>
            <a:r>
              <a:rPr lang="en-GB" sz="1600">
                <a:solidFill>
                  <a:srgbClr val="171717"/>
                </a:solidFill>
                <a:latin typeface="Arial"/>
                <a:cs typeface="Arial"/>
              </a:rPr>
              <a:t>, as well as finding requirements and geometry for </a:t>
            </a:r>
            <a:r>
              <a:rPr lang="en-GB" sz="1600" b="1">
                <a:solidFill>
                  <a:srgbClr val="171717"/>
                </a:solidFill>
                <a:latin typeface="Arial"/>
                <a:cs typeface="Arial"/>
              </a:rPr>
              <a:t>kicker/septa </a:t>
            </a:r>
            <a:r>
              <a:rPr lang="en-GB" sz="1600">
                <a:solidFill>
                  <a:srgbClr val="171717"/>
                </a:solidFill>
                <a:latin typeface="Arial"/>
                <a:cs typeface="Arial"/>
              </a:rPr>
              <a:t>and</a:t>
            </a:r>
            <a:r>
              <a:rPr lang="en-GB" sz="1600" b="1">
                <a:solidFill>
                  <a:srgbClr val="171717"/>
                </a:solidFill>
                <a:latin typeface="Arial"/>
                <a:cs typeface="Arial"/>
              </a:rPr>
              <a:t> wiggler </a:t>
            </a:r>
            <a:r>
              <a:rPr lang="en-GB" sz="1600">
                <a:solidFill>
                  <a:srgbClr val="171717"/>
                </a:solidFill>
                <a:latin typeface="Arial"/>
                <a:cs typeface="Arial"/>
              </a:rPr>
              <a:t>magnets</a:t>
            </a:r>
          </a:p>
          <a:p>
            <a:pPr marL="0" indent="0">
              <a:spcBef>
                <a:spcPts val="0"/>
              </a:spcBef>
              <a:buNone/>
            </a:pPr>
            <a:endParaRPr lang="en-GB" sz="1100">
              <a:solidFill>
                <a:srgbClr val="000000"/>
              </a:solidFill>
              <a:latin typeface="Calibri" panose="020F0502020204030204"/>
              <a:cs typeface="Calibri" panose="020F0502020204030204"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16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RF cavity: </a:t>
            </a:r>
            <a:r>
              <a:rPr lang="en-GB" sz="160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optimization in 2D using </a:t>
            </a:r>
            <a:r>
              <a:rPr lang="en-GB" sz="1600" i="0" u="none" strike="noStrike" err="1">
                <a:solidFill>
                  <a:srgbClr val="171717"/>
                </a:solidFill>
                <a:effectLst/>
                <a:latin typeface="Arial"/>
                <a:cs typeface="Arial"/>
              </a:rPr>
              <a:t>Superfish</a:t>
            </a:r>
            <a:r>
              <a:rPr lang="en-GB" sz="160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 of the </a:t>
            </a:r>
            <a:r>
              <a:rPr lang="en-GB" sz="16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superconducting RF </a:t>
            </a:r>
            <a:r>
              <a:rPr lang="en-GB" sz="160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cavity at 400 MHz and 800 MHz, as well as a </a:t>
            </a:r>
            <a:r>
              <a:rPr lang="en-GB" sz="1600" b="1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normal conducting RF </a:t>
            </a:r>
            <a:r>
              <a:rPr lang="en-GB" sz="1600" i="0" u="none" strike="noStrike">
                <a:solidFill>
                  <a:srgbClr val="171717"/>
                </a:solidFill>
                <a:effectLst/>
                <a:latin typeface="Arial"/>
                <a:cs typeface="Arial"/>
              </a:rPr>
              <a:t>cavity, followed by 3D modelling in CST</a:t>
            </a:r>
          </a:p>
          <a:p>
            <a:pPr marL="0" indent="0">
              <a:spcBef>
                <a:spcPts val="0"/>
              </a:spcBef>
              <a:buNone/>
            </a:pPr>
            <a:endParaRPr lang="en-GB" sz="1600" b="0" i="0" u="none" strike="noStrike">
              <a:solidFill>
                <a:srgbClr val="171717"/>
              </a:solidFill>
              <a:effectLst/>
              <a:latin typeface="Arial"/>
              <a:cs typeface="Arial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7562BF7E-E02D-BCAC-707D-2D4416AC8C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029" y="4273809"/>
            <a:ext cx="5519941" cy="200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757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8A262-3399-3D9A-4022-07358035C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Lattice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EC485-0C59-C3CC-B39E-94C82F799E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Bunch Compressor Design</a:t>
            </a:r>
          </a:p>
        </p:txBody>
      </p:sp>
    </p:spTree>
    <p:extLst>
      <p:ext uri="{BB962C8B-B14F-4D97-AF65-F5344CB8AC3E}">
        <p14:creationId xmlns:p14="http://schemas.microsoft.com/office/powerpoint/2010/main" val="1660141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A3465"/>
      </a:accent1>
      <a:accent2>
        <a:srgbClr val="1D58AD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CERN">
      <a:dk1>
        <a:srgbClr val="03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2787FC9C-2377-4E81-AAF1-1A2CF9C9BD2B}">
  <we:reference id="4b785c87-866c-4bad-85d8-5d1ae467ac9a" version="3.5.1" store="excatalog" storeType="excatalog"/>
  <we:alternateReferences/>
  <we:properties>
    <we:property name="EQUATION_HISTORY" value="&quot;[{\&quot;mathml\&quot;:\&quot;&lt;math style=\\\&quot;font-family:stix;font-size:16px;\\\&quot; xmlns=\\\&quot;http://www.w3.org/1998/Math/MathML\\\&quot;&gt;&lt;mstyle mathsize=\\\&quot;16px\\\&quot;&gt;&lt;mo&gt;&amp;#xD7;&lt;/mo&gt;&lt;msup&gt;&lt;mn&gt;10&lt;/mn&gt;&lt;mrow&gt;&lt;mo&gt;-&lt;/mo&gt;&lt;mn&gt;5&lt;/mn&gt;&lt;/mrow&gt;&lt;/msup&gt;&lt;/mstyle&gt;&lt;/math&gt;\&quot;,\&quot;base64Image\&quot;:\&quot;iVBORw0KGgoAAAANSUhEUgAAATkAAABXCAYAAAB/aDJvAAAACXBIWXMAAA7EAAAOxAGVKw4bAAAABGJhU0UAAABUrCIHcwAACkdJREFUeNrtnQ9kllscx3+SySQmM5nEZDJXRnIlV0auJDMjSSaJSZIkkmSSmGQyE5lkkkiSyRW5MkliZibJSCYziUmSSdz7/Lwn973v3vc5v/d9n3PO7zzv98Phctt7znue3/N5n+f8+R0iAACInx1JGUE3AADyRlNSBpLyOSln0R0AAE1sS8o/GZWVpGxAlwIANDGeoeRuoTsBAJpoT8rPDCXXjS4FAGjiWoaCe4nuBABoojkpXzOU3FF0KQBAE+cyktuPpNxPyhp0KQBACyykhSJR9aFLAAB5YqBIcPPoDgBA3pgrktxJdAcAIE/0FAlukTCWBgDIGc+LJHce3QEAyBPdRYL7lpT16BIAQJ64WyS5N0k5mJSt6BYAQB7YTJW3cH1PykPz+vo7ugq4oCUpVwgbnIE7rpN8ge+XpNxLSn9S1qLrQD1wWpohKoyPcHB9Vd7erqScNjfAtLkZOL3OD/M08Ckpj6iwJ3IvYeZOC+uLYqzawjHJiTC3oBtBtUF3yUiiNKA0iphfY97VcINwEsWrSdmESx6UC5TN9q3hpKxDd4I0eFP0xaQsp/xqauJ8GRGXvtY8M091Kyn/7ruROp7s/MN9vkjZbcTnCQtMVoBV8K/fOfNkY3s10EBnUmYrtHHJfJe2Mn+33Yz9VBLeTFI6EA5e4afoeRN7/MqaRf44/pHeja4FDOe+P2vEIB3/CM0+qpyCZ5IKkyQ2WGSvU26QPxAawYdL9iflOBWWlUjjszRWd6ErGxeekTpTQ/CEltyhlF/6iRqeXp+mvL72IExUsTMpN6i6HHOf8WTemOMfp5LykWqfyQpFX0q7pup4YphL+a47EDLqaBYOrRSP0WEyokHkdoL+y9HFT0MvqHBICI9RvVQuuV3m6apcm3gcp72Oz+bToH5U+GweEG9F+KiEZ9VHhXF7A92Vf96ai82zjKcr3Li3lUqu1fJancUm7ispn/8U4aOaPVRY/2iL3S50Vb4ZElzkNqWSe5LSnqWMXkX4tTVtKcogQkg1beYHPC1276ObQPETnxbJHba0ZyjDuoYpfUnCRoSHanhWfYbSFwtjbA7QY0WS44BMmyDhccX2DOvbQjiYOHZ4zV3ahEQ/ugg8UiQ521afvx3UOWWRaidCRD1pT/+j6B6gRXK8js82mHzCQb2nLHWOZ1jXXspuK5PLMh5hHFda6P3IR+W8gjnGQdxeKuxthOT8cExw87U7qHcr2TeBt0Fy6hmo8F2cn/xV/Cs5GJngfq2jugzJeeGFpR3vHda9YKn7EiSnnrVUfu2j0/g9Q3FOy/fS6m1E1yA5p2wW3HgTDuu/Z6l7HpKLgkmf8Zs2gKxZdH1UeZ/kCCTn5Ym/UjnqsP5BQf07ITn1DPuKX0nADEYmuF/lNCTn7Re4tLhMo9MjqP8KAe0cofLrHTPHtkBPo+gkguPlC3lcWBhacrzHdsXShp/kNrllkyBep+EQ9ZRL6PDaVWUsutlIRNcnaGdeBadBcrsE/b/ooR++CESLM0Hjk9wDlxXGIDqJ4Ph07+YcB0ZoyZ0UXINJD/3wRNCOXnhENf1lrtmw60pbFYuuX9CuqQb49Q4tuXsUdmb1F3cJ43KxMxDqh0mj6CSCe9EgryehJfdKcC2GPPTDsKAdj+AR1dwpM8TgbZhJk+gOCtrxsoHGX0JLbkVwPY4EegooLR/hEdW8CzDMoU50hyA4VZJrJtm6LR+vHJKne9ezvKB2tpe5XvtCNCSk6CSC41enDQ0WHCElt0coOR/Bul/Ylm3wiUpKs1wHXfLDonvjWXQQnE7J9QnF4uO4QE3CBdXRRf9f58r/3R26UT5Fd1hQDy8YbGnQAAkpuSNCsfgYPtggbMtBOKUuNprrPkaFHURZHANZmmbpopYvy6J751h0EsFNN7DgQkvuuFAsTR76YZ2wLUfhqZrhBKTLZfp0wcRCLYyQ8nMdXIpOIriZBhdcaMmNCMXiY7C/SdgWrJWrnRtk31lUzXGQZ2n1Eh+VE0MuRCd5DZolHFQSWnLjQrH4QtKWmwiZmpEs/OZlOrZkDGvLCFN9mvMsRQfBQXIuJTeOkKmZEyRP98QLe7vKyI2HC4pPmFs2b21RkIXoJAs6ZwknpENykFwI+FXyL6outx0nZ+B9xTx2Xpz596d5eovuXq5HdEcFf/cGgoPkILngnCP7oUVpWZp5m197zB2wqQbRSQ5BeQvBqZPcLUiuoZ/qeM0hj609NtL7ToVtfly+JWWJCluzbpu3tFwtxGbRvReKDoKLV3JjEUpuDCEDfIvOVt5BcGolN0jxSW4IIQOyFt2HOgXXhm5UK7kB0rMYWLpODouBgRPRLVBtA5QQnG7J9QuvpY/MzNKMKNjWBVSI7oP5G6BbcvuE17PTQz+0EjboAwWiWyLZimkILg7JtQjF8qeHfugRtqUDIQNccYzkT3LH0F1RSI75KbieBzz0wwFC0kwQEMlCX4guTslJUm4d8tAPkrT4CwgX4ALpDBxEF6fk7guu40kP/SBJ+/QQ4QKyRppUEaKLV3JDpGOXgWSL2WWEC/AtuA8km3WF6PRKTjIWdl9BP/gaGwQQ3KplItIFwxCdTsmtJ1lyU9dMk33SoRnhArJAktG3dB2cdAsYRKdPcsycpQ0rHtpgO/91BqECfAnuPZVfBwfRxSs5SRp0l+vTOgT1DyNUQL1Ijg2cp/SFvtI0TRCdLslJjgPsd1i/ZPnILoQKCC04iC5eyfEC28+Wdlx3WL/tgJVFhAlw/Sta7WZ7iC4uyTGjlnZMOaz7VUDBgpwjyUJRa7okaSr1RhedFsl1k31200XKpfVk31rWhVsVaBMcRBef5JgZS1v6AgyVvMCtCrQKDqKLT3K2PcoTAb5/P25XUC195D9lOUQXh+R4AuJjSlu+Z/zKymfv/rDEIQDqBQfRxSM5xnYA8YkM6zpnqeswbllQreBsA7yuT9WC6FYzqUxy/DQ36+Hpik9jT9v3/Bq3LIhNcMWik+QwaxTR2aT/NUCbui3xksW1SXuK41dYzKgCMb0Cwfk+2R6iK9AsuDahsuGeSWkTH0S8sY7P3mTkXenzz+C2BVkKbo7CnIvaSvaN4XkXnSRRJJeeQO27k9KmyTpeh5+nfO5t3LZAygFKn7kKKbhi0c02qOh4Eaz08O5nAdv5IKVdt2r4vLRMxMj8C8Tsj0BwjSw6Xn84RdVlWB6jcIe4jFrE1CL8zk8t3w+AzAQ3q0Rw1YpuIOLr0mKervlm/ka1pZLnPH6crpyPCGzy3H5ezvGlQrt4c/+FpGwu83cdps2V/pbH5o7gtgXVwLNSnyISnFR0vNygPaLrsJsK59Qukz0hZK1lxXw+1+PjZHmeMJgg+2zwc1O+kj2tejtuWZCl6LQKzia6xQpPCZrZ60hsGp5ytyXlpkBilXZN8Fjeb7hNQb10lohuVjh2EhpemjATueAahTXm1fkqFXZuzJtX8RVT+L/fm/83bP4tDocGTkQXi+BKRbdIbtNuAwBywNbIBPeLFtN2AEAO+RchPUYkcvD04wAAAKh0RVh0TWF0aE1MADxtYXRoIHhtbG5zPSJodHRwOi8vd3d3LnczLm9yZy8xOTk4L01hdGgvTWF0aE1MIj48bXN0eWxlIG1hdGhzaXplPSIxNnB4Ij48bW8+JiN4RDc7PC9tbz48bXN1cD48bW4+MTA8L21uPjxtcm93Pjxtbz4tPC9tbz48bW4+NTwvbW4+PC9tcm93PjwvbXN1cD48L21zdHlsZT48L21hdGg+JDjzUQAAAABJRU5ErkJggg==\&quot;,\&quot;slideId\&quot;:273,\&quot;accessibleText\&quot;:\&quot;cross times 10 to the power of negative 5 end exponent\&quot;,\&quot;imageHeight\&quot;:9.405405405405405},{\&quot;mathml\&quot;:\&quot;&lt;math style=\\\&quot;font-family:stix;font-size:16px;\\\&quot; xmlns=\\\&quot;http://www.w3.org/1998/Math/MathML\\\&quot;&gt;&lt;mstyle mathsize=\\\&quot;16px\\\&quot;&gt;&lt;mo&gt;&amp;gt;&lt;/mo&gt;&lt;mn&gt;1&lt;/mn&gt;&lt;mo&gt;.&lt;/mo&gt;&lt;mn&gt;3&lt;/mn&gt;&lt;mo&gt;&amp;#xD7;&lt;/mo&gt;&lt;msup&gt;&lt;mn&gt;10&lt;/mn&gt;&lt;mrow&gt;&lt;mo&gt;-&lt;/mo&gt;&lt;mn&gt;5&lt;/mn&gt;&lt;/mrow&gt;&lt;/msup&gt;&lt;mo&gt;&amp;#xA0;&lt;/mo&gt;&lt;mi mathvariant=\\\&quot;normal\\\&quot;&gt;T&lt;/mi&gt;&lt;/mstyle&gt;&lt;/math&gt;\&quot;,\&quot;base64Image\&quot;:\&quot;iVBORw0KGgoAAAANSUhEUgAAAnUAAABXCAYAAABiDLNAAAAACXBIWXMAAA7EAAAOxAGVKw4bAAAABGJhU0UAAABUrCIHcwAAEypJREFUeNrtnQ+EV1kbxx/JyMgwMkZGYoyRrAzJSlaGkZGRMWQkI4kkK0kkSZLIykjGspKVJJJkJMt6ZSSJZCRJJCNjJLKSjDG8733e3/nZ26/757l3zj33Ofd+PxwbW/ee37nnOedzzz1/iAAAAAAA7LM1SJMoBgAAAAAAP2kL0kSQPgXpBIoDAAAAAMA9m4L0X0tpMUgdKFIAAAAAAPdcsyh1f6A4AQAAAADc0xOkZYtSN4AiBQAAAABwz28Whe4JihMAAAAAwD3tQfpiUeoOoEgBAAAAANxz0pLMLQXpdpBWoUgBAAAAANzCAjYXErNRFAkAAAAAgH9MhITuLYoDAAAAAMBPXoak7iiKAwAAAADAPwZDQjdPmAsHAAAAAOAlj0JSdwrFAQAAAADgHwMhofsapLUoEgAAAAAA/7gZkrpXQdobpD4UCwAAAACAP2yg+CPBvgXpLjU+x/6MogKgfDqDdIFwoDIAiF8AfuQyyTcU/idIt4I0FqTVKDoA3NERpHPUmB/BwfgFRZIZbrRGqHEO4r0gvTfluUiN3dL5LXYhSPeDNEWNjTrbUGyghvG7OUjHTIf/3HT+4Tj5aGKIY2mIsLJSC2tDdSxr4jo5GaSNKEYAig3Ss6ZRbQ1AIO+grplOKc/RODeCtAXFCCoevyye/FnuTY44+RSki0Faj0deKqfJznFgl4K0xoPfe4PsnWmrMf2JKl0d+BDmM0H6nPBWBZLpocZZhTYDbB2KFVQwfk9FiGfrZ7q/qTFql/Ry9M1ILEbu3MNlPm+xveMFFtoXV9yquNTdQrX2H347OmnefNOGykE8oymdVN70IUhbUbygIvHbH6TZmDwumN/SHfHveOT6coLgvQhSL6qDU3iU9K2pe/wJdtlCe8cvJTsU/+a7FZe6O6jW/sJzt06YhlQ6/wFEc7rgQOOy345iBp7H77DJR1T+pqmxqCMNFrdnCULwC6pGqfDn/91BOkSNbU6k9dOX9m664lJ3H1XYP3jy/vEcwQapi+a8o2DjDgsTioGv8TueMJJzI+O1eHTyL4r/HDuIaqKKbUG6kiD0cXMmNY68PhDk/a2p0xNGcPtMnU2bInBNWDbXUq6zytyP53aPhAT7g+DaD1Bd/YEf9K/CBwupk3E0pqyWTXAcNW+cbS0jLJtMJ8eBn2Xl2DMUOeLXw/gdTcjXzApGhF4m/FZMWdAHz/uUTBUIz7HTtnhihpLno61kgZstqUvi5xQxRR/jSWdwJEhzIeF4bCoGz1F5AqnLxY4YmeMy7cnY0PHWE9KVsuMoesSvR/HLLzXfYvL0NWOstMIvR0sx1+YJ/F2oPirhVc9XhfX2irK8Rwkpt917LFzbhdQ1mYi59kdUT/28Ng+LV5Edi2norkPqMo8SzEW84WxawTX57ETJJ7XnKH7Eryfx25VSp20c+n4h4fp/ofqoZqeRiLS6u1lRnqM+IU9YurZLqWOOU/Sqc6Ccc4Kg6IbUZeJqRJDZ2FJhM8k+x+JMRcSvD/Gb9JmHZc/Gp7W1lLzq/DCqkGq6zQtLUt29rSi/raPODy1e27XUMS/ox9FzULERAUhduniFy+WC5eufFAT1fjwGoDx+96Xk55zFe12i5AVG2OtRN50RctG6ObGWuXWti31szt0sQ+qGIsoaVIT7kDoR90JlMlXA9dsofb+7a3gMQHH8cgectKCDO8Yei/fbmPLbce6tfnjPu6QFFGNK8hnO0xPL1y5D6qJeCEEFZQVSF01/qDz+LvA+aUfRYNdvoDl+0/Zt/E8B95xJkch+VBH1JI3uXlWQv7aWPB2piNS1fh2ydv54D+Ewc3QKupmkf1fWFflJZ4L8mWMCEL9heB+9tMnvRwq4769U3icrrcnHEf24jaXvKcjb2pY82T53uCyp6225frvNjownz54yhQcgdZrghRDNzwPDBd9rhPSN1PEGlj5OOuetBs4ifp3F70FBp9RTwH37KP3Q+G5InXriXmjfKsjbBvr+WDrbXCvxub4JXX9DEQ/zk2mIO+BakDolNEXLxdl4aZ3Gb45/e3gUxCex20P/7mN2HvHrhMcp+XhX4L3nUu591lF8Qurys5qi9x7U0P8MUrGfg8uUuvC9dxZp6F9MY4zVS5C6suHRY56su97BvdI6DZeThqP2MvJB7FjolkuW4brF7wZBh3SjwPvfovTjmyB1+pkmvWcXF9kGlyl146Hr7ypS6sJ7p/Cy9W4CkLrqk/T5ld9iOx3lI2nCu2axG6X4c0YnEb+FkTavjdOBAu9/WHD/bZA69VxS2v9w3Xlg0oYCrl+m1G0M/bZtti46IfgxS6ZR7iEAqasuSbFwx1EeJB2kRrFLErpmOob4dTbC0pp2FHj/QcH9L6B5Uc9+it5vsOqUKXXOO7IouZsydgkgdVXj94TnsMVRHtI2BNUodhKh4+001iB+rcMLidLOL14mOyevxNFGOGavCoxSPQ+ar5zUrTNvUV9JLnfL5gdiDyJIXZV4oySYWexmPRG7UUE+qyp0GuJ3u6D85x2UQ9rG3dxnYHcF/6TuTg1+d+WkbqVyx5NkNyEeIHWes5XiJ3mX0Rn5IHYSoXtEFvdfQvz+wFHBM5h2UA4PBPnYg2ZGNWMRz+wSpM7/E4U6jdx9oWyTQ7lx24K4gNR5StQKPt7MtbfEPHUpFrsxQb5majA6U3b83qJyV742uUmYV+c7EzUV8cpLXVjuzueQu4dk97BdSB0omq0xQjegIG8axU4idI+pHp/byo7fp4Jncc5BOVwSvvgDvfxJP36JW1OD310bqWvSYRqFrHLHn122I04gdcph8WidS8efXPsU5VGT2O0V5OMJ1Wf+VNnxuyh4HvtLGuVpTR/Q3KimtR2crsnvrp3UrVTu+I19CPECqVNK61ygW0qFRIPYjUPoVMVvu7ANdvEJTTJ6W/QqXJCfLRHPa7gmv722UheWOz725R/KJndPa1RJIHX64c8K9+n7FYJ7lee5TLEbF8Z4B+LXWfzuFLa9Ltrd3cK8YFGdTq5Tfbegqb3UNVlr5O5zRrl7QW6PW0KnAFrhXcmf0Y+fhk6R/lEmFrtXjsUOQqczfiWrjzn94qAcNAkmyMZm+n6fSf7zQI1+P6TOkty9JDdzPdApgDBHKXkKwWcjd20Qu/+zT3AfFuROxK/z+N0vbGtdvKh0CPOyF03QilhnnjsfAsAntAxauGbrC+6ZmpUppM6y3PHkTD6XsK5zLSB1bhgxLxLSevmeLB6wXJDYvSlY7CRC97zGQld2/B4S1mUXLyhrhHk5gKYoN/0x/eucqQt5mGy51u0aliukTiB3Z3LI3XszilI3uYPUFcdq09jN0soO59Y6alek2EmE7kXNha7s+J0U1mEXbWqbMC/Yqy4/Vyj95JauDNc7QT9uOVPHwRVIXUa5+5SxE+W5TcdI9+cvSJ1utpoGMOuLRdKKzi6lv7UIsZN81mNRXoeqVmr8SjsjV0jy8juqTG4kG01z/7lD8LLbKohXa1yukLqM8LL709TYzDVLR7pAjblNVd/8EFJnDx6Ve2tJ5KIkRuuolE2xg9BB6oqUOnSM+TmSob3ijYQ3R8gcf/5+Td/PId5X83KF1DmWOx7p47l6Vd37ClJn902Wy4vPL14k+2J3X/FvtyF2kg1kZ0nvqCWkDlJXZfjT6MOMbRZv1cR7cfLc1yX6foXrVcQypM6W3J3KIXe8L955qt4cHkhdsfBnfJ5gvNtIC5+D+X4FYjdRUbE7IPh3r9AJQOogdaVzMkf/GT4thw8R6EExQupssyZn5eRRmIsV6lwgdeXA8+4mKfsJKQuke0rA+hxid1Dw919D6NTF7x+QutrCo3a85x/Pjbtv+tFv1PhCsWj6SW6r+Kiv6+ZlFBs/Q+qcyt1Cxs6VK+5l04mhUwB56TAvCcsZ6t4J5b+JY+KdUOwgdP7G75SHUjeFKgMgdfWgzXSWWeWO5wnw3ICN6BTACvhJKEJNydHO+gy/J20fSQidzvg97KHUnUOVAZA6yJ0k8UgLf47oRacAcsIrOqV72v3kiditZP4gC103qoXa+J0gPZsPS/epw+bDAFJXc7mbzyF3N8mf+QOQOl10C18oTnjye1js5ijfhGoIne74HRM+y3YH5dBOOCYMQOqAUO6O55A7Tnc8GFGB1OljSFi3fCGr2L0n/+eq1iF+h4XPs99BOXQJ8zKMKgMgdaApd3cp32ckzadTQOp0Mk3p23v4BEuaZATyA4TOm/jtFLZ/Ls4wHhTmpRdVBkDqAB97MpND5nhC+350CiBnnUtbfe0TBzPEzUE8fm/iV7Jqe8RBOYyQbGrMKlQZAKmDzOU50smXuRuQOr2kLTLwpYM6kCOGIHZ+xO8rwbMcd1AOewX5mEN1AZC6evJLTpl7So2TA9ApABtcJ38/6zeZoPyrXyF2+uP3tuA5HnVQDocE+biL6gIgdfViZ5Ae5+h8Zsy/RacAbJJ2uH2b5/mH2Pkfv+eUdEaSjvE8qguA1NVH5p7k6HD4cOPt6BRAQaStLtT8+VUidPx5WbIqFmKnN34lc9luKygHV3P7AIDUlchgTpnjBmQAnQIomB7yc6GEVOjWk3yDYoidzvhdK3h2LxyUw3NKXyTRjuoCIHXVhPcBe5pD5nzaVBhS5z9JHabWLU32UfZ96KRHikHsdMbvSyp/pfaiArEEAFLngcw1j//qr2iZQOr0krRL/m2F+ZUI3TuK3ocOYudv/E5SufvD9QrufwlVBUDq6i1zS0G6EqQN6BRASSR9ftV2TNg4yY7+StpYmP/fG4idd/G7U/DMxgq8v2Q7k+2oKgBS5z+7csjc1yD9RvXZ1R5Sp5fdCc/l54oJHcTO3/jlBTufUvJxucD7X0m59zyqCYDU1U/muPHjJe/r0ClA6pQQt8fbB0V5lIySsNB1Z7gmxM6/+L1K6ds+FUVaW38Z1QRA6vyVuWcZZe5jkM5QY1I6OgVInSZuxjyTi0ryNyaIrzcZha5JF8TOq/gdoPS5yUXsq7iW0o8q24ymBEDqqi9zPCR/krDMHVKnl4WYznFjxYUOYudn/L5IyctoAfdM+/T/GM0IgNT5w3AOmePNTvnYmtWoS5A6xQwpDmwXQgex8y9+0874vVHC7x9DUwKU8yekrjGB/DllkznuGA6TP4egQ+rqzaOYZ1H2Ap5RYax1WbwnxM6P+OW29UNCXr6R3U+wPP95KaUeAqCdG3WWupEcMsebtO5HvamU1PFWH1PUGHXlTUd55R3vJdhbkWcSdzzYrzUUOoidX/F7JCU/Ryze62TKvfaheQcecEvoMjeq9KP3UPp8jagdxPegvqQy7ZnU7QjS54S8DhV031+osYEpy+OEEcsi6KTo81AfKBC6tAnprwsSOoidP/HLo3WzVPzo2WpKPjf4GZp24An3hU5zpyoyN5tR5vgs112oJ2LSOklNUrc+QejC+bU5Ysedx12KXrDAoyS2V9Y9oOhjtcrcakeD0IXF7hXETnX8DqTUFxvPJmmUbomw4hX4w1uh28z4/CPzyNwjM4oD5LQLOutl0jMPcYrcD1OfFZQPb1ZtY65Q1NyKeSr3s/IeQR155UjoIHb+xO9xSt5GaiUvKeuNrMZd/ziaduAJqwQx7PIM5UJGBF5SNpnjkY1tqBu5OCQs40El+Z0X5vebxXu+Ft6T/97OnPfooOjPaPwGV+b2JRKhe+lY6MJiJ2krDiJ+S4vfpFV90yvoBB8lXPc6mnXgEYMZfcebgauxHDLHB5pvQZ3IDW/a+U5Y1n8ryfNShvpha5Xd54z1kjurrRmuz/tsRa0Y5E++nSWW9YigvMsSurDYSUb0DyJ+S+NOQr7+yHG92wnXu4tmHXiGdJGEV/PqJjL8IB414E9U/agLK4L3D5vJWJmmqPzPsJ8z1BNbeb2XsZzCC3VOUWN+Z1gw+c+8uvVCTKfMo5Flr9rb7YHQ1VnsfIvfqyki1in8zX+l/D4AfOJ4zr7lLCnfmk0idUsmaDeiHuSm04y+cDl+zVmZeML+uQhRcYV0k0abIxPDOcsqa2oeV1f2CScSoZtVInRZxW4C8Vta/PKLyj8x+eItiU4HaUPEv+s1eY77tzy3DltWAc1wrPEUG96Zgc/KvmJicSX9BX/d4ZHucXPdbnMfFbKXJHU8MXCSits+osrwt/cFM7q1WJCILJrrL5jKWjR91JgvlzZKN2D5vmepOJnj+UG8E7+WE042G8H0ReikYjfnWTtSxfjlBQ5pG61+MTHxiJIXQzSn4KBvAJr5bwlpqOwfHSV1/CZ6UWnn4QtDjiuSq1GQ4YSRCha+sQLv+8JCOXFHxZ+cDpGdY7Rcit2s8piME7v5mFEgxG85o5ibgvS7QNriYpxHKH5CEw8gdfql7pMZFelAXQAJ9JqG/aMZbeD/8hEqfY46pCNmxOGhqbNfTT6a6asZ/Zg2owkXjGz2eVTG/S1ix7LU6UG+17XIt49CVxf4U9Eu8wLPc1fftsQS//md+X+XzN/FMY8AKGfCdIA8qbwdxQGAOrHzRehaxa7sPf4AAKB28JyINhQDACrp80zomnSSXyOjAABQOv8DORTnMxthIRcAAAEBdEVYdE1hdGhNTAA8bWF0aCB4bWxucz0iaHR0cDovL3d3dy53My5vcmcvMTk5OC9NYXRoL01hdGhNTCI+PG1zdHlsZSBtYXRoc2l6ZT0iMTZweCI+PG1vPiZndDs8L21vPjxtbj4xPC9tbj48bW8+LjwvbW8+PG1uPjM8L21uPjxtbz4mI3hENzs8L21vPjxtc3VwPjxtbj4xMDwvbW4+PG1yb3c+PG1vPi08L21vPjxtbj41PC9tbj48L21yb3c+PC9tc3VwPjxtbz4mI3hBMDs8L21vPjxtaSBtYXRodmFyaWFudD0ibm9ybWFsIj5UPC9taT48L21zdHlsZT48L21hdGg+RPUpRgAAAABJRU5ErkJggg==\&quot;,\&quot;slideId\&quot;:273,\&quot;accessibleText\&quot;:\&quot;greater than 1.3 cross times 10 to the power of negative 5 end exponent space straight T\&quot;,\&quot;imageHeight\&quot;:9.405405405405405},{\&quot;mathml\&quot;:\&quot;&lt;math style=\\\&quot;font-family:stix;font-size:16px;\\\&quot; xmlns=\\\&quot;http://www.w3.org/1998/Math/MathML\\\&quot;&gt;&lt;mstyle mathsize=\\\&quot;16px\\\&quot;&gt;&lt;mo&gt;&amp;lt;&lt;/mo&gt;&lt;mn&gt;6&lt;/mn&gt;&lt;mo&gt;.&lt;/mo&gt;&lt;mn&gt;5&lt;/mn&gt;&lt;mo&gt;&amp;#xD7;&lt;/mo&gt;&lt;msup&gt;&lt;mn&gt;10&lt;/mn&gt;&lt;mrow&gt;&lt;mo&gt;-&lt;/mo&gt;&lt;mn&gt;7&lt;/mn&gt;&lt;/mrow&gt;&lt;/msup&gt;&lt;mi mathvariant=\\\&quot;normal\\\&quot;&gt;T&lt;/mi&gt;&lt;/mstyle&gt;&lt;/math&gt;\&quot;,\&quot;base64Image\&quot;:\&quot;iVBORw0KGgoAAAANSUhEUgAAAlwAAABVCAYAAACcjDpRAAAACXBIWXMAAA7EAAAOxAGVKw4bAAAABGJhU0UAAABSRUGiRgAAFQtJREFUeNrtnQ9kV90fxz+SmUlMZiYZyUweE3kkmYxJkplIJjOJJJN5PCSPxyQxSZKJSTKZSJJJIslMEslMJpEkMzOSzMzE7/f9+J49fbu7fz73zzn3nHvfL47nYX3vPffczz3nfc75nM+HCAAAAABloqNS/mew3EeTAwAAAKBs3DAsuG6jyQEAAABQJjZXynfDguswmh0AAAAAZWLAsNj6USmb0OwAAAAAKBMvDAuucTQ5AAAAAMrELsNii0sPmh0AAAAAZeKyRwzxaldfpeykbLb9zniuv0LYTgQAAABAiWDhs1Ajhvo13MO7XTmBZgcAAABAmeipEUKnNFy/qVJ+egRXL5odAAAAAGXiKemNiXXWI7bWqBqCAgAAAACgFGyn6urTh0qp13SPlx7B9QDNDgAAAIAy0Vkpi5WyX9P1m2nj6cQ+NDsAAAAAyobO7b3ztHE7sR5NDoCMukppQTNo4w+qxsQBAADXmfIIrsdoEgB+h48J762UE5UyQtWM7jOVskrI8K4T9qf4WiljaAoQQCNVYybBRoDttNDG7cSTaBZQdnif/bjqxF9RddnX+6GwY+VspdwjHOnNGj42fZqqvhTc1nvQJMDD1koZrpRl+pWHzmZ2U3U7ieMtvaVqUuRV1besKFt/VClXK6WbEASziPhtJ25Bs4Ayso+qq1fvKTj1woISYSywGtBk9I70p7t4hWYGNfAA9a8SLN7EvzaKwgtUPfEW1+6XKuUKwV2hSLzyvOMnMX8/TubTDZksd2Eixaa1Ui5VypcQI+BZCMdjOYDm+o0uQx/hAJoaqAnOP5XyLcBObBNcF3xEYW3hvz2n6mrXasi/W1ECEytebrPD593GDao6UXDBhWj7BaWdqn5XP0Ne/qLq4LehuXyZMvABLmKgKT18gutvteITZiu2CK42qvp3Bq2Q87M0+/yuo1KuhYgvXk3eCXNwlr9oo0tKY8xrPCy44EI8soLB4mksQmj9UEILW4bB7DH0AV5CU5eWOjVILQhtxQbBdVjVw69+k8IBlkXVm4Br8OpeJ0zDSbzv9FmCa0wWXHDhxGaB6Kfg7YhahQ2fiWjuG/j4WBTvQFOXDo6BNBRDaNkiuE6ETOTGY16rXg3IQVuMXTATp2j1eY9nE1znieA7+Kjsjce7I1QNqcP2FLVTcFv4nUWlO9qk7seHRI5S9fATHyz7Krj2E5hKMVa1opZiWYgdR1OJ2GVotvMQTV0quKMeFHbMtgmu3pB6TSW8Jh8OmA151r0wGWf422cy2ZTgOmFuHOz/1JGijlkJrjD2RYjGNzAVt2ED/BJhQPySt6OpxIwaElwH0dSlEVpna75THoymVcfOPk2vLBdc+9Wqk1+dllP2LexruhZw7fmEgzYwz9uMRLifHyP7/PVkUEcTgmudfgr22QWO0ku/YvSEzQrq0FRimkIGgKy2EefVjBCUgzn17nlQOh8gIu5YKri4rmFbnxcyuMflkOs/g/lYz06f93Yu4bX8/AP7M6qnScHFDJH/yV3gIGcEhnMdzZS6859Dk4CUcPDS3RH/ptlSwRW2PcJCLIsceVsoPLzEGZiQ1fzj886S+gl7V1KfZlhP04KL8cZxXIa5uMdFgdFcRTPFpsGn40eMLGCKOcsEV19EfYYzvNcIhfufInSNvXhFxXSKa3kPZWTpx5eH4OqmjTEvgeOzCW9BzrVkeB0/2ecGMbKAKR5bJLh45SrMuZ8Hxiz9QlvRpzlJm8+7GkpxPZ0ZOPIQXH4TKeAI5wnHTnWxyWeAGUSzAIM8skhwRa2iv9Bwz6kIgdcGE3FiASBpqJs6Sh9WwkbB5Z3Iw6c6xiwsrxWP4ySLT7IVrykRp2mjfwo+DFBGwcVxwhYj6nJWw30HKb+tHlvLbctt1hvW43WKa22hbPzAbBNc3kMFCDguaLD16O15DMIc9Xwlwkj46OwfeFWJ8S77XiyoqHTRAZmPhP8LwWVMcJ0SDEo6wsxExb9j/5dmCC5raKdsT63W5mJ8p6G+t3Ns89rk7gh2HWJQ9+h3Rz7TgotTZXwRGAnCDCTnKG08SVK0lcLa1QOXRFcP/QrTUfQ0SLYIrumIenzSeO+ovi4r4Q3BlZ5hn/qmyYXZVXOdmwUTXLX3RvxFD7xS9CDgZZgWXI8FBjKDV5YKb+DJKwV7Pr94MC6Irh7aeGqpyKdvbRBcOwT9zbjG+09QtNsEBJcdzGU8Dh2uudaxggmuEzXXP4QhtwofQY1KnmlScPULDeRPvLrEHPBpTxZcnKOrvgDPF+b8bLPo6qXgvH1FjS9ng+AaFPQ3OkOlSOILZtHfQXClYzdlv/rI7/WJKjq23fIUXK01z1b68ZpTVzwXvgxTgovjznwT1OcRNFMqopKl8oyat5XZ/8k1HznJ4GWj6AoTW+vlPASXFiYFNnNA4/27BPe/jG4rdy75vJd2y+ucp+ACFTop/ChynoLrlrA+cJRPTnuCGSeL4PtKgLVY/nzs//fOMdElEVsckqC+gPaYt+DiE9irFJ2aSudJ7TqBvb5F15U7HzzvZNaBOkNw5QTvob6OOdCygZmKOt4mGHSQZyw9dyj9kj8LGj6wYGtycBZdM46Irl5BPYsqtmwQXPsF7T9voB2+C0TfFnRfudHh805cONACwWWYHuGM309omYy/NSGs22G80sTsEIraOEmpWQDbeALFBdElEVsvqdgxbPIWXOcE72DSQDs8EdSjB11YbvglG9/tQL0huAzBJwRmEwit/hzq2ias3zxeayqukj5HV1493WPZ8zZZLLqOCeo1VYJVjbwFl2SiN26gHe4R/Lhs5hPpOTkKweU4A7Rxr1kitE7mWOebwnpex+tNteKzTPpPGF2jatRuiK50YmuayrGFlLfgkrhZDBtohxHCYSFb2euw+IXg0gBv/Z1VqtsloUVqcJYKgc6Aa7AT/V9UdeyeVddbU4X//4vqrG6qwa6MaQYukLlj3W/ILud6m0SXJF3VKyqPv07egmtV8D5M9JGScDhfMdTlgp8Y3gvBVT74dMsghWe49yscvK3PkmeQxt1a8fyOnYg5uOX7BIKAhRj7ZZQp+i37C7GfyFM1oH+j6NRJaQpv/9qUeNcG0XUCYssqwdUgtGUTvlOSVU/dpyWBP97txE8O1R2CKwPq1YrOvMNCS9rhrpeHNb9hR9eFjITBKyp3mIk69fzc4V9Rgmwto7ZdhOiKJbZ4e6tsidjzFFwHyZ6DOkeEdWknYJI/fd6BS5kfILhSwDNf3hpaKoDQYjbHGNw5DAHnrHqjYTXmpxKwoArPojkq9c0MhC1PCpotejYWXZJV0SxFF8SWnYKrl9K5MhRV/IFfXPN5B/sguIoNd8ScQuA7xRvseGA5bvFzHY7xLGOq89Xpe3QPpuYrvnhgmkrRrhy00aY4UiZFVx/JfN4aS2pfeQquk0L7NbHFu1VYl+PokoziTSzumh8dBFcMONUNn4aIe7rsvSMf5hVKF/9pUM0+GzwCoUWJBJ6dfI557QmYXSC8vP6iIGKWRZfkNG8a0SURW29LLLbyFlynhbZrItNGvbAuA+iGjOEXFPcGBFfxaFZiIa5T86wSGq4wSfEHbk7/EzfJJ/snfYpxj2H0NaH0JBCypk572SK6JGLrXcnFVt6C67rQbk04qtcJ64JYXObws49Ox54BgiuEHUpBx3Vadk1orRNHULIvUZpThbwK9iDG/Q6gv4lsz1sx7fSbhQJDh+iSbFWx8/42mFGugks6GJlCOuEEZpj3GYNcA4LLB3YGH0sgtGYcFVrMFop32m2XYQOcIxzBlq52xfGts3GGnqXogtiC4NIpuOBrY4YDPm0/CsHlNnzE9y7Fz2/nstBaJ47DfNZxcF4K7zuIfkdEhxLFkjblAbTOwmfIQnT1C7/dJpgMBBcEl9Xc8Gn7LgguN+Gkl/cpvg/MDBUngelxksfJyhreupVEmP6MfkdMWwzR1W/pM6QRXQMkO8wCsQXBBcFlP95wOEuOPkepBRcn932cUGgdLVhbnKJ8T+VcFt6/G32PGF6Gl6zW3rf4GVoSiC6JLc9BbFknuMYguEDBKaXg4uP0TxMILT7FdKSghnBV2Aa6BqkmoTi4g282FpKcjcuWPwOLLsmp1jMQW04LrlEHBdcoTAZAcAXP+KX+QmURWnEMQXfiWslq4xK+2dhIgorusvwZpKJLkiAeYstOwXXGQcGFkDUAgssDb0O9StA5vymB0IpjCC8016FP+F524buNxVFBm7pw6INFV5J4Y7ViqxnmYK3g6id7Ap9K43Ah8CmA4KoZaJLk+uPfHIIhbCiPNNehiZBOQxdRflCuDBwsur4k+KY/QmxZL7iOCd9lg4F2aEBfBCC4ZPBHMAOh5ZzgIuFgegnfbWyifLmuO/QscUXXZ/UbYLfgkoamaTPQDtLJH5JXg1ILLumytLecKrkh3LBEcD0U1GMc321s2qlYS9gsoBYEtvIVYssZwdUo7KtNTIq7hHXZCZMBZRZc29QKSJxo21w4qjynaWgtqSFITnc9NlAPST61h/huE7FUIMF1ijCZKprgYiQnlU2E5JH4PXJdkf0ClFpwrcOpav4hefDH2o+ojMLrhKBtnhiox4Al9SjbYOrSBz5AWMEuquCSnKg9YaAdJIGgv8BcAATX79RXyl+0MfGlRHiNlUh4HSFZwFfdSBxnIbiy/9hdiSeU1GUAossNwSXJ+HHOQDucJqy0AwiuxGymai6+uCecyiK8JE6i3y0RfhBcyRgMadMhB+p/ktLH4YLosltwDVsyGEkGRhzeARBcEWxSs5cPBOHlZVXQBro5JHgXk/huM18d6iuA2PosnFBBdNkruCS+U/ctaAdTvmQAgqswcCc+C+H1H88Fz79Vcx26BXV4gO82c8F1xPLvVBr6QRocFaLLTsG1hWSZP3TzVjAONMBcAARXfHrURxxXeN0umPCSnBDUnTy6m5AwVhdhJ/tsDQoqyT7gjbMlTQME0WWf4CLBJHjVQB2iVvvfwVQABFf6wX46ofAqQjyWXsHz6t56kmwpDuG7TcRIjoOoLrH1ifzjbEF0uSu4JBM/nf3tTsH9R2AqAIIrGzopfpJrFl53yO08f3ywYC3iOcc010HiNN+D7zYRQSfAbDxtJQlT8pHCg5ry3yS+mhBddgmug4J3dkzj/SUhIfbDVAAEV7bspeqJuDIJr6jnndJ8f0ln14TvNhEfA9rzbAHFFkSXu4KLDzYtRdTjmsb7R2XdmIeZAAgufXSQLD5MEYRXVFBJXgHbrPH+5yLu/wHfbCJaQuzUJv8tieCOm4gaosstwcXczHHi9zpHsQcguOCnrOCkqXdJln6idkAbJzMJV7OAT95EOYzqPNF2J+LeN2CGiRgKaM9nFtVREvT2Q0KB2ATR5ZTg2iPoV+s03HeLoH/fje4EQHCZg08mjlK0v5OrwutWjsYQ5Tu3D+aXiLmA9jxYArEF0eWe4GKiTo73arhn1Hb2NLoSAMGVD9upeqJmleIJr3uWC6/2iGf4RnqStm6KELHvYXKJCDp9+rJEYguiyz3BFeXeMJ7D8x9DdwJScBeCK5tO/HKlLMcUXhNK3NjIZET9T2q4Z1fEPQdgaolE7FyA/dmwNSIJRfKBsj0oAdHlhuBi2/0aUpcVynZbcVvEhA/+oyAt4xBc2cFR2IfVClAcB3sbhVcHmQ/8dyOnzo5XKnmLmNPC8Goln5Di8Bc6Y/2wr1wn6T9xeSmgPS+WVGxBdLkjuJizEfXJ8oTt35RvDEJQfCaEmmAcTSWHHS8vVMqi48Irar85Sx8Knql+D7nXIU3PeCBEIPPgknVk/dM+s/ZVNdBlfRihk+xN/s22E+WcPKdZkEJ0bSRqZdu04OJVrhkDE7HNFJ6H8w2GNZABj4VaAOnrEoqIIQpfFrdZeDVFiEaO5F2f0b3Oh9znjqbna6Ho1UgeYLJa6ZLEl+LB5c8M7tUa8O7eqQlB2cVWrY2/h+j6jw9kl+Bi9kTYSxbvJmx1i7cZcTIRZMFHoQaYQlOlm6WdI1mqkdpy3wLh1RNRx9EM7tFYKQsB1+e8arqSxI6S2eXdZzHe/XCK+2wPmK3PUv5BY3sEYuu94XpCdFVpELybn6TnwEwUQyF14onFtpQTrx+EVGJAvw6QhpRaRXNl0+D9JNvGsEl4XYqo35mU1w/a115Q4kEX88L2X8noft9jvvcXFP9k3v6Ala0pJWxtF1t5icImik6aXHTRdVpol1051S/shNdkij45LBTNHQIgG7ooXv9/AE2WHceFHbx3Xzcv4TUWUbfBhNe9GCK2dIfOiBNHLYvTUO9ivu/1EBznBNfmbcIrAYKGffE252zvRwXtnfcKHN97pqSii+1HugL/PMd6PqBs87yGZRB5SABkh9RhHn5cmgei1zFfRF1OdR2h6JW4FuG12PcraEuPt3daDTyP9DRpVtsoFxMIrtp0Nvz7jpq61Cv74TQoflsiS0rY580RB8RWmUUXr6JOxbTHUcpna5EoPO0Pi6RG4TM/I72uEgCsM5Sw3/83x++s0HDE72nLBRepATxMqKyqzqo7wFBYkLGD/GcKjj/SYOhZpEHosprRb04wsCUpLBCvU/5biFKxNUN2JSSXiq5+h/ubRiXW+VtdTmhn/A2zr+GhHPokDtEQtEW/pCYnO3x+t1PVOei3PHE5SQAkg7+DrWr847HyRshYJy186I5Xb0+o6zar+0CIZQD74Dy1WHCtD0i3SOZgu6ieZ5rCHVN5gOs0/BycWHxF8Ax7MrxnPUVvzyYt3L6cWLfVInveTeEnXW0TW1LRxYcStjvUr7A/yIKaLK1qsr9Vdf0FMrOyypO3ccE38VKVHxS9Qu/SOwV28b8cSjeaPRt4kH9sqeBahwd23macT2gsa+oZu3J8hsMhM3wWY7pSeXSoFba1lB/cshoo+ih/P624ostWsRUluuYDVk9sptvwQGBy9a9dTQB/JKjnipoA/YEhB0BwAe5MJjyrSXUW1nMvVaM+84zzuZrprqhZ76oSBuybxQE+r1L1xJotAmGn6nQXVV35v7fVCphuuA14a4cd3tlJkh3rv9e026pqR27PN6r9xpTA6nDIjts8oouFTKMD9d5Gvx92cFFslQXeYjmkviX+Tj6qfqe2D/qk/jai/i22ZQAAgaJgzVLBBYBUdLkitryia570pnsCAABgETswKwMOs8sxsbVOI5lZ8QQAACP8H/OeeZN5FlQGAAAA8nRFWHRNYXRoTUwAPG1hdGggeG1sbnM9Imh0dHA6Ly93d3cudzMub3JnLzE5OTgvTWF0aC9NYXRoTUwiPjxtc3R5bGUgbWF0aHNpemU9IjE2cHgiPjxtbz4mbHQ7PC9tbz48bW4+NjwvbW4+PG1vPi48L21vPjxtbj41PC9tbj48bW8+JiN4RDc7PC9tbz48bXN1cD48bW4+MTA8L21uPjxtcm93Pjxtbz4tPC9tbz48bW4+NzwvbW4+PC9tcm93PjwvbXN1cD48bWkgbWF0aHZhcmlhbnQ9Im5vcm1hbCI+VDwvbWk+PC9tc3R5bGU+PC9tYXRoPpD6DDwAAAAASUVORK5CYII=\&quot;,\&quot;slideId\&quot;:273,\&quot;accessibleText\&quot;:\&quot;less than 6.5 cross times 10 to the power of negative 7 end exponent straight T\&quot;,\&quot;imageHeight\&quot;:9.18918918918919}]&quot;"/>
  </we:properties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3571</Words>
  <Application>Microsoft Office PowerPoint</Application>
  <PresentationFormat>On-screen Show (4:3)</PresentationFormat>
  <Paragraphs>843</Paragraphs>
  <Slides>62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62</vt:i4>
      </vt:variant>
    </vt:vector>
  </HeadingPairs>
  <TitlesOfParts>
    <vt:vector size="64" baseType="lpstr">
      <vt:lpstr>Office Theme</vt:lpstr>
      <vt:lpstr>2_Office Theme</vt:lpstr>
      <vt:lpstr>FCC-ee Positron Damping Ring and Transfer Line</vt:lpstr>
      <vt:lpstr>JAI Design Project 2023</vt:lpstr>
      <vt:lpstr>Meet the Team</vt:lpstr>
      <vt:lpstr>Introducing the FCC</vt:lpstr>
      <vt:lpstr>FCCee Design Aims</vt:lpstr>
      <vt:lpstr>The FCCee Physics Program</vt:lpstr>
      <vt:lpstr>The Positron Damping Ring</vt:lpstr>
      <vt:lpstr>Project Overview</vt:lpstr>
      <vt:lpstr>Lattice</vt:lpstr>
      <vt:lpstr>Bunch Compressor</vt:lpstr>
      <vt:lpstr>A bunch compressor is … </vt:lpstr>
      <vt:lpstr>Types of bunch compressors</vt:lpstr>
      <vt:lpstr>Theory</vt:lpstr>
      <vt:lpstr>Transfer Matrix of a Dipole</vt:lpstr>
      <vt:lpstr>Transfer Matrix of an RF Cavity</vt:lpstr>
      <vt:lpstr>Bringing it all together…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FDDF Dog-Leg Results</vt:lpstr>
      <vt:lpstr>Reducing the Bending Angle by chaining Dog-Legs</vt:lpstr>
      <vt:lpstr>PowerPoint Presentation</vt:lpstr>
      <vt:lpstr>Magnets</vt:lpstr>
      <vt:lpstr>What magnets and why?</vt:lpstr>
      <vt:lpstr>Design Goals</vt:lpstr>
      <vt:lpstr>Design Parameters</vt:lpstr>
      <vt:lpstr>Material Choices</vt:lpstr>
      <vt:lpstr>Analysis Techniques</vt:lpstr>
      <vt:lpstr>Magnets- results</vt:lpstr>
      <vt:lpstr>Dipoles</vt:lpstr>
      <vt:lpstr>Quadrupoles</vt:lpstr>
      <vt:lpstr>Sextupoles</vt:lpstr>
      <vt:lpstr>Ferrite Wiggler – Design  </vt:lpstr>
      <vt:lpstr>Ferrite Wiggler – Properties</vt:lpstr>
      <vt:lpstr>Electromagnetic wiggler</vt:lpstr>
      <vt:lpstr>Kicker/Septum</vt:lpstr>
      <vt:lpstr>Magnets conclusion</vt:lpstr>
      <vt:lpstr>Further Work</vt:lpstr>
      <vt:lpstr>RF Cavities</vt:lpstr>
      <vt:lpstr>Design of the RF cavity</vt:lpstr>
      <vt:lpstr>Cavity optimisation goals</vt:lpstr>
      <vt:lpstr>400 MHz NC: 2D optimisation in Poisson Superfish</vt:lpstr>
      <vt:lpstr>3D model in CST Microwave</vt:lpstr>
      <vt:lpstr>400 MHz SC: 2D optimisation in Poisson Superfish</vt:lpstr>
      <vt:lpstr>3D model in CST Microwave</vt:lpstr>
      <vt:lpstr>800 MHz SC: 2D optimisation in Poisson Superfish</vt:lpstr>
      <vt:lpstr>3D model in CST Microwave</vt:lpstr>
      <vt:lpstr>Conclusion: Cavity choice </vt:lpstr>
      <vt:lpstr>Further work</vt:lpstr>
      <vt:lpstr>Conclusion</vt:lpstr>
      <vt:lpstr>Acknowledgements</vt:lpstr>
      <vt:lpstr>References (1)</vt:lpstr>
      <vt:lpstr>References (2)</vt:lpstr>
      <vt:lpstr>Appendix</vt:lpstr>
      <vt:lpstr>PowerPoint Presentation</vt:lpstr>
      <vt:lpstr>HOM couplers </vt:lpstr>
      <vt:lpstr>Rectangular waveguide</vt:lpstr>
      <vt:lpstr>Normal conducting VS superconducting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Max Bosman</cp:lastModifiedBy>
  <cp:revision>28</cp:revision>
  <dcterms:created xsi:type="dcterms:W3CDTF">2023-03-07T11:21:53Z</dcterms:created>
  <dcterms:modified xsi:type="dcterms:W3CDTF">2023-03-27T10:24:14Z</dcterms:modified>
</cp:coreProperties>
</file>