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3" r:id="rId4"/>
    <p:sldId id="260" r:id="rId5"/>
    <p:sldId id="319" r:id="rId6"/>
    <p:sldId id="271" r:id="rId7"/>
    <p:sldId id="270" r:id="rId8"/>
    <p:sldId id="275" r:id="rId9"/>
    <p:sldId id="268" r:id="rId10"/>
    <p:sldId id="269" r:id="rId11"/>
    <p:sldId id="317" r:id="rId12"/>
    <p:sldId id="334" r:id="rId13"/>
    <p:sldId id="258" r:id="rId14"/>
    <p:sldId id="329" r:id="rId15"/>
    <p:sldId id="330" r:id="rId16"/>
    <p:sldId id="331" r:id="rId17"/>
    <p:sldId id="328" r:id="rId18"/>
    <p:sldId id="315" r:id="rId19"/>
    <p:sldId id="335" r:id="rId20"/>
    <p:sldId id="304" r:id="rId21"/>
    <p:sldId id="336" r:id="rId22"/>
    <p:sldId id="337" r:id="rId23"/>
    <p:sldId id="333" r:id="rId24"/>
    <p:sldId id="307" r:id="rId25"/>
    <p:sldId id="323" r:id="rId26"/>
    <p:sldId id="339" r:id="rId27"/>
    <p:sldId id="325" r:id="rId28"/>
    <p:sldId id="332" r:id="rId29"/>
    <p:sldId id="340" r:id="rId30"/>
    <p:sldId id="341" r:id="rId31"/>
    <p:sldId id="30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/>
    <p:restoredTop sz="80952"/>
  </p:normalViewPr>
  <p:slideViewPr>
    <p:cSldViewPr snapToGrid="0">
      <p:cViewPr varScale="1">
        <p:scale>
          <a:sx n="102" d="100"/>
          <a:sy n="102" d="100"/>
        </p:scale>
        <p:origin x="3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13.pn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A2CC20-7FA7-4DFD-B97D-6E9A61A8EF7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1B905F6-62E5-4AB1-B8D2-DF04B2983DB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Who is OPTEC</a:t>
          </a:r>
          <a:endParaRPr lang="en-US" dirty="0"/>
        </a:p>
      </dgm:t>
    </dgm:pt>
    <dgm:pt modelId="{236973FE-A3B1-46DE-A92C-233215E462AD}" type="parTrans" cxnId="{6452894A-2E4F-4D57-A888-03C3C3752520}">
      <dgm:prSet/>
      <dgm:spPr/>
      <dgm:t>
        <a:bodyPr/>
        <a:lstStyle/>
        <a:p>
          <a:endParaRPr lang="en-US"/>
        </a:p>
      </dgm:t>
    </dgm:pt>
    <dgm:pt modelId="{B74B89BD-945F-45E3-9D79-1B49BB960184}" type="sibTrans" cxnId="{6452894A-2E4F-4D57-A888-03C3C3752520}">
      <dgm:prSet/>
      <dgm:spPr/>
      <dgm:t>
        <a:bodyPr/>
        <a:lstStyle/>
        <a:p>
          <a:endParaRPr lang="en-US"/>
        </a:p>
      </dgm:t>
    </dgm:pt>
    <dgm:pt modelId="{DF944496-8C2A-4ED2-9AA1-A5CF9E35123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OPTEC and Commercialisation - Impact</a:t>
          </a:r>
          <a:endParaRPr lang="en-US" dirty="0"/>
        </a:p>
      </dgm:t>
    </dgm:pt>
    <dgm:pt modelId="{FAE6B0F3-9B85-43F6-8F0F-9078A95BE998}" type="parTrans" cxnId="{EDA50B88-A1C1-49E2-B59F-86EB85635131}">
      <dgm:prSet/>
      <dgm:spPr/>
      <dgm:t>
        <a:bodyPr/>
        <a:lstStyle/>
        <a:p>
          <a:endParaRPr lang="en-US"/>
        </a:p>
      </dgm:t>
    </dgm:pt>
    <dgm:pt modelId="{0CBA4586-30AE-4790-8B78-DD267336058B}" type="sibTrans" cxnId="{EDA50B88-A1C1-49E2-B59F-86EB85635131}">
      <dgm:prSet/>
      <dgm:spPr/>
      <dgm:t>
        <a:bodyPr/>
        <a:lstStyle/>
        <a:p>
          <a:endParaRPr lang="en-US"/>
        </a:p>
      </dgm:t>
    </dgm:pt>
    <dgm:pt modelId="{B8C5EE73-7A7E-4D4F-865B-CAEE369C8EF2}" type="pres">
      <dgm:prSet presAssocID="{54A2CC20-7FA7-4DFD-B97D-6E9A61A8EF75}" presName="root" presStyleCnt="0">
        <dgm:presLayoutVars>
          <dgm:dir/>
          <dgm:resizeHandles val="exact"/>
        </dgm:presLayoutVars>
      </dgm:prSet>
      <dgm:spPr/>
    </dgm:pt>
    <dgm:pt modelId="{0D00BEEB-C8A1-4BFD-A25E-5AA435F4FA34}" type="pres">
      <dgm:prSet presAssocID="{01B905F6-62E5-4AB1-B8D2-DF04B2983DBE}" presName="compNode" presStyleCnt="0"/>
      <dgm:spPr/>
    </dgm:pt>
    <dgm:pt modelId="{430CE0D7-EE30-47F0-9B86-381A5E2B9836}" type="pres">
      <dgm:prSet presAssocID="{01B905F6-62E5-4AB1-B8D2-DF04B2983DBE}" presName="bgRect" presStyleLbl="bgShp" presStyleIdx="0" presStyleCnt="2"/>
      <dgm:spPr/>
    </dgm:pt>
    <dgm:pt modelId="{B804F56E-569C-416D-BBA4-D35B53829759}" type="pres">
      <dgm:prSet presAssocID="{01B905F6-62E5-4AB1-B8D2-DF04B2983DB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0607B20-57F0-4A0F-ADDE-62DAF5B30C0E}" type="pres">
      <dgm:prSet presAssocID="{01B905F6-62E5-4AB1-B8D2-DF04B2983DBE}" presName="spaceRect" presStyleCnt="0"/>
      <dgm:spPr/>
    </dgm:pt>
    <dgm:pt modelId="{2F5F5BC9-855A-4401-A658-1F3C1F693E9E}" type="pres">
      <dgm:prSet presAssocID="{01B905F6-62E5-4AB1-B8D2-DF04B2983DBE}" presName="parTx" presStyleLbl="revTx" presStyleIdx="0" presStyleCnt="2">
        <dgm:presLayoutVars>
          <dgm:chMax val="0"/>
          <dgm:chPref val="0"/>
        </dgm:presLayoutVars>
      </dgm:prSet>
      <dgm:spPr/>
    </dgm:pt>
    <dgm:pt modelId="{710FD6A3-DBBF-492F-9BAD-F62A166FE0ED}" type="pres">
      <dgm:prSet presAssocID="{B74B89BD-945F-45E3-9D79-1B49BB960184}" presName="sibTrans" presStyleCnt="0"/>
      <dgm:spPr/>
    </dgm:pt>
    <dgm:pt modelId="{511A1551-35A3-4FBA-9B04-AAB38D705971}" type="pres">
      <dgm:prSet presAssocID="{DF944496-8C2A-4ED2-9AA1-A5CF9E35123C}" presName="compNode" presStyleCnt="0"/>
      <dgm:spPr/>
    </dgm:pt>
    <dgm:pt modelId="{43ED8E52-32F7-425F-BE45-523CF9D90BE7}" type="pres">
      <dgm:prSet presAssocID="{DF944496-8C2A-4ED2-9AA1-A5CF9E35123C}" presName="bgRect" presStyleLbl="bgShp" presStyleIdx="1" presStyleCnt="2"/>
      <dgm:spPr/>
    </dgm:pt>
    <dgm:pt modelId="{3E9B9A05-7E8C-431F-9F9E-DBE95044AF55}" type="pres">
      <dgm:prSet presAssocID="{DF944496-8C2A-4ED2-9AA1-A5CF9E35123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6443ECA9-3A53-4961-82C2-66E69CA26867}" type="pres">
      <dgm:prSet presAssocID="{DF944496-8C2A-4ED2-9AA1-A5CF9E35123C}" presName="spaceRect" presStyleCnt="0"/>
      <dgm:spPr/>
    </dgm:pt>
    <dgm:pt modelId="{046129B5-43CD-40B1-B3B3-709125F912BD}" type="pres">
      <dgm:prSet presAssocID="{DF944496-8C2A-4ED2-9AA1-A5CF9E35123C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EA03A14-BBB2-424B-9BC3-070B8CB6D831}" type="presOf" srcId="{01B905F6-62E5-4AB1-B8D2-DF04B2983DBE}" destId="{2F5F5BC9-855A-4401-A658-1F3C1F693E9E}" srcOrd="0" destOrd="0" presId="urn:microsoft.com/office/officeart/2018/2/layout/IconVerticalSolidList"/>
    <dgm:cxn modelId="{6452894A-2E4F-4D57-A888-03C3C3752520}" srcId="{54A2CC20-7FA7-4DFD-B97D-6E9A61A8EF75}" destId="{01B905F6-62E5-4AB1-B8D2-DF04B2983DBE}" srcOrd="0" destOrd="0" parTransId="{236973FE-A3B1-46DE-A92C-233215E462AD}" sibTransId="{B74B89BD-945F-45E3-9D79-1B49BB960184}"/>
    <dgm:cxn modelId="{EDA50B88-A1C1-49E2-B59F-86EB85635131}" srcId="{54A2CC20-7FA7-4DFD-B97D-6E9A61A8EF75}" destId="{DF944496-8C2A-4ED2-9AA1-A5CF9E35123C}" srcOrd="1" destOrd="0" parTransId="{FAE6B0F3-9B85-43F6-8F0F-9078A95BE998}" sibTransId="{0CBA4586-30AE-4790-8B78-DD267336058B}"/>
    <dgm:cxn modelId="{29732AC1-37FF-1B4F-AE3A-57F923EAD051}" type="presOf" srcId="{54A2CC20-7FA7-4DFD-B97D-6E9A61A8EF75}" destId="{B8C5EE73-7A7E-4D4F-865B-CAEE369C8EF2}" srcOrd="0" destOrd="0" presId="urn:microsoft.com/office/officeart/2018/2/layout/IconVerticalSolidList"/>
    <dgm:cxn modelId="{3EE281CE-6882-A147-9856-20570BB3337B}" type="presOf" srcId="{DF944496-8C2A-4ED2-9AA1-A5CF9E35123C}" destId="{046129B5-43CD-40B1-B3B3-709125F912BD}" srcOrd="0" destOrd="0" presId="urn:microsoft.com/office/officeart/2018/2/layout/IconVerticalSolidList"/>
    <dgm:cxn modelId="{EB980B7A-BA8F-3242-B57C-D12341AF14E1}" type="presParOf" srcId="{B8C5EE73-7A7E-4D4F-865B-CAEE369C8EF2}" destId="{0D00BEEB-C8A1-4BFD-A25E-5AA435F4FA34}" srcOrd="0" destOrd="0" presId="urn:microsoft.com/office/officeart/2018/2/layout/IconVerticalSolidList"/>
    <dgm:cxn modelId="{931A305F-E10F-2C4E-AA20-CA02581355B5}" type="presParOf" srcId="{0D00BEEB-C8A1-4BFD-A25E-5AA435F4FA34}" destId="{430CE0D7-EE30-47F0-9B86-381A5E2B9836}" srcOrd="0" destOrd="0" presId="urn:microsoft.com/office/officeart/2018/2/layout/IconVerticalSolidList"/>
    <dgm:cxn modelId="{D19CAAE5-76F3-484F-9959-5C7981397BBE}" type="presParOf" srcId="{0D00BEEB-C8A1-4BFD-A25E-5AA435F4FA34}" destId="{B804F56E-569C-416D-BBA4-D35B53829759}" srcOrd="1" destOrd="0" presId="urn:microsoft.com/office/officeart/2018/2/layout/IconVerticalSolidList"/>
    <dgm:cxn modelId="{608715D9-1C9C-914B-866D-E536C5311D5D}" type="presParOf" srcId="{0D00BEEB-C8A1-4BFD-A25E-5AA435F4FA34}" destId="{60607B20-57F0-4A0F-ADDE-62DAF5B30C0E}" srcOrd="2" destOrd="0" presId="urn:microsoft.com/office/officeart/2018/2/layout/IconVerticalSolidList"/>
    <dgm:cxn modelId="{78D7DDDE-2CC3-2340-B9AC-5B5EB931CFB3}" type="presParOf" srcId="{0D00BEEB-C8A1-4BFD-A25E-5AA435F4FA34}" destId="{2F5F5BC9-855A-4401-A658-1F3C1F693E9E}" srcOrd="3" destOrd="0" presId="urn:microsoft.com/office/officeart/2018/2/layout/IconVerticalSolidList"/>
    <dgm:cxn modelId="{13FF9D9F-D2ED-3747-8849-00EA2DED0EAE}" type="presParOf" srcId="{B8C5EE73-7A7E-4D4F-865B-CAEE369C8EF2}" destId="{710FD6A3-DBBF-492F-9BAD-F62A166FE0ED}" srcOrd="1" destOrd="0" presId="urn:microsoft.com/office/officeart/2018/2/layout/IconVerticalSolidList"/>
    <dgm:cxn modelId="{3A069FEF-3E0A-0845-80C1-88B8863C00A7}" type="presParOf" srcId="{B8C5EE73-7A7E-4D4F-865B-CAEE369C8EF2}" destId="{511A1551-35A3-4FBA-9B04-AAB38D705971}" srcOrd="2" destOrd="0" presId="urn:microsoft.com/office/officeart/2018/2/layout/IconVerticalSolidList"/>
    <dgm:cxn modelId="{9FD1BD40-5E61-6849-9101-63EF67BD4988}" type="presParOf" srcId="{511A1551-35A3-4FBA-9B04-AAB38D705971}" destId="{43ED8E52-32F7-425F-BE45-523CF9D90BE7}" srcOrd="0" destOrd="0" presId="urn:microsoft.com/office/officeart/2018/2/layout/IconVerticalSolidList"/>
    <dgm:cxn modelId="{A214644B-B59A-5C40-A1D4-CFC9108972D6}" type="presParOf" srcId="{511A1551-35A3-4FBA-9B04-AAB38D705971}" destId="{3E9B9A05-7E8C-431F-9F9E-DBE95044AF55}" srcOrd="1" destOrd="0" presId="urn:microsoft.com/office/officeart/2018/2/layout/IconVerticalSolidList"/>
    <dgm:cxn modelId="{2BDC33C9-998E-F240-8F57-72B706E2A45B}" type="presParOf" srcId="{511A1551-35A3-4FBA-9B04-AAB38D705971}" destId="{6443ECA9-3A53-4961-82C2-66E69CA26867}" srcOrd="2" destOrd="0" presId="urn:microsoft.com/office/officeart/2018/2/layout/IconVerticalSolidList"/>
    <dgm:cxn modelId="{9EA14579-75F7-D94A-860C-C94CE77B91C1}" type="presParOf" srcId="{511A1551-35A3-4FBA-9B04-AAB38D705971}" destId="{046129B5-43CD-40B1-B3B3-709125F912B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AA5FB7-ADFE-45DB-ABBE-6B6985268160}" type="doc">
      <dgm:prSet loTypeId="urn:microsoft.com/office/officeart/2005/8/layout/radial1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6F83904-4EAB-4F7A-813D-BBFFB3BE8AEC}">
      <dgm:prSet custT="1"/>
      <dgm:spPr/>
      <dgm:t>
        <a:bodyPr/>
        <a:lstStyle/>
        <a:p>
          <a:r>
            <a:rPr lang="en-GB" sz="3600" b="1" dirty="0">
              <a:ln>
                <a:solidFill>
                  <a:schemeClr val="tx1"/>
                </a:solidFill>
              </a:ln>
            </a:rPr>
            <a:t>OPTEC</a:t>
          </a:r>
          <a:endParaRPr lang="en-GB" sz="2800" b="1" dirty="0">
            <a:ln>
              <a:solidFill>
                <a:schemeClr val="tx1"/>
              </a:solidFill>
            </a:ln>
          </a:endParaRPr>
        </a:p>
        <a:p>
          <a:r>
            <a:rPr lang="en-GB" sz="1000" b="1" dirty="0">
              <a:ln>
                <a:solidFill>
                  <a:schemeClr val="accent1">
                    <a:shade val="50000"/>
                  </a:schemeClr>
                </a:solidFill>
              </a:ln>
            </a:rPr>
            <a:t>Oxford Physics Technical Excellence Centre</a:t>
          </a:r>
        </a:p>
      </dgm:t>
    </dgm:pt>
    <dgm:pt modelId="{F9F83C83-BB07-4787-A1F8-DBF4F4A0AEFA}" type="parTrans" cxnId="{32311BBD-1A07-4D4A-AF57-481B7B60AFE9}">
      <dgm:prSet/>
      <dgm:spPr/>
      <dgm:t>
        <a:bodyPr/>
        <a:lstStyle/>
        <a:p>
          <a:endParaRPr lang="en-GB"/>
        </a:p>
      </dgm:t>
    </dgm:pt>
    <dgm:pt modelId="{F26CAEBC-3EA0-4D4F-ABE3-989F41EFABBC}" type="sibTrans" cxnId="{32311BBD-1A07-4D4A-AF57-481B7B60AFE9}">
      <dgm:prSet/>
      <dgm:spPr/>
      <dgm:t>
        <a:bodyPr/>
        <a:lstStyle/>
        <a:p>
          <a:endParaRPr lang="en-GB"/>
        </a:p>
      </dgm:t>
    </dgm:pt>
    <dgm:pt modelId="{1A928C05-1A49-4108-A4F0-6C9A90AAAF8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 sz="2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Thin Films Facility</a:t>
          </a:r>
        </a:p>
      </dgm:t>
    </dgm:pt>
    <dgm:pt modelId="{812B73AF-287A-48A0-AD7E-71E49E0BB7F4}" type="parTrans" cxnId="{8B2D6497-12E7-4130-A443-25333EF6FD54}">
      <dgm:prSet/>
      <dgm:spPr/>
      <dgm:t>
        <a:bodyPr/>
        <a:lstStyle/>
        <a:p>
          <a:endParaRPr lang="en-GB"/>
        </a:p>
      </dgm:t>
    </dgm:pt>
    <dgm:pt modelId="{12B1FE61-E468-41E3-AE5F-6CB490559E11}" type="sibTrans" cxnId="{8B2D6497-12E7-4130-A443-25333EF6FD54}">
      <dgm:prSet/>
      <dgm:spPr/>
      <dgm:t>
        <a:bodyPr/>
        <a:lstStyle/>
        <a:p>
          <a:endParaRPr lang="en-GB"/>
        </a:p>
      </dgm:t>
    </dgm:pt>
    <dgm:pt modelId="{56757AA6-CD6D-4712-8C79-EB846B5C3686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 sz="2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Photo Fabrication Unit</a:t>
          </a:r>
          <a:endParaRPr lang="en-GB" sz="12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76D3F074-E726-4773-B723-AF916DB44E13}" type="parTrans" cxnId="{22FB0518-CEB3-419D-A9C1-61B691F437F9}">
      <dgm:prSet/>
      <dgm:spPr/>
      <dgm:t>
        <a:bodyPr/>
        <a:lstStyle/>
        <a:p>
          <a:endParaRPr lang="en-GB"/>
        </a:p>
      </dgm:t>
    </dgm:pt>
    <dgm:pt modelId="{2AAD757B-F49F-4F54-82D4-CC1CEC18782B}" type="sibTrans" cxnId="{22FB0518-CEB3-419D-A9C1-61B691F437F9}">
      <dgm:prSet/>
      <dgm:spPr/>
      <dgm:t>
        <a:bodyPr/>
        <a:lstStyle/>
        <a:p>
          <a:endParaRPr lang="en-GB"/>
        </a:p>
      </dgm:t>
    </dgm:pt>
    <dgm:pt modelId="{A6427B24-9A86-496A-89E0-1E7A26CFEB93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 sz="2000" b="1" dirty="0" err="1"/>
            <a:t>Cryo</a:t>
          </a:r>
          <a:r>
            <a:rPr lang="en-GB" sz="2000" b="1" dirty="0"/>
            <a:t> Magnetics Group</a:t>
          </a:r>
        </a:p>
      </dgm:t>
    </dgm:pt>
    <dgm:pt modelId="{D9C62F74-EB87-47C8-AC1C-A18BD4E406C6}" type="parTrans" cxnId="{48ECA554-EF22-4368-B246-6B83956EECCF}">
      <dgm:prSet/>
      <dgm:spPr/>
      <dgm:t>
        <a:bodyPr/>
        <a:lstStyle/>
        <a:p>
          <a:endParaRPr lang="en-GB"/>
        </a:p>
      </dgm:t>
    </dgm:pt>
    <dgm:pt modelId="{CF3560DD-D105-4A70-9B0D-A0E836A51A3B}" type="sibTrans" cxnId="{48ECA554-EF22-4368-B246-6B83956EECCF}">
      <dgm:prSet/>
      <dgm:spPr/>
      <dgm:t>
        <a:bodyPr/>
        <a:lstStyle/>
        <a:p>
          <a:endParaRPr lang="en-GB"/>
        </a:p>
      </dgm:t>
    </dgm:pt>
    <dgm:pt modelId="{633B4D08-EDBF-4F57-9516-2C732297F1DF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 sz="2000" b="1" dirty="0"/>
            <a:t>Nano Fabrication</a:t>
          </a:r>
        </a:p>
      </dgm:t>
    </dgm:pt>
    <dgm:pt modelId="{3E208A63-FC1A-4F7E-9745-E18FF07A9C31}" type="parTrans" cxnId="{02D31177-6F73-4848-A93D-033DB9E16EB6}">
      <dgm:prSet/>
      <dgm:spPr/>
      <dgm:t>
        <a:bodyPr/>
        <a:lstStyle/>
        <a:p>
          <a:endParaRPr lang="en-GB"/>
        </a:p>
      </dgm:t>
    </dgm:pt>
    <dgm:pt modelId="{D721AD94-0CA5-4085-ADC7-6C916C523898}" type="sibTrans" cxnId="{02D31177-6F73-4848-A93D-033DB9E16EB6}">
      <dgm:prSet/>
      <dgm:spPr/>
      <dgm:t>
        <a:bodyPr/>
        <a:lstStyle/>
        <a:p>
          <a:endParaRPr lang="en-GB"/>
        </a:p>
      </dgm:t>
    </dgm:pt>
    <dgm:pt modelId="{77F00646-37E8-42D9-9DFA-29121A789578}">
      <dgm:prSet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GB" sz="1800" b="1" dirty="0"/>
            <a:t>Infrared Multilayer</a:t>
          </a:r>
        </a:p>
        <a:p>
          <a:r>
            <a:rPr lang="en-GB" sz="1800" b="1" dirty="0"/>
            <a:t> (IML)</a:t>
          </a:r>
        </a:p>
      </dgm:t>
    </dgm:pt>
    <dgm:pt modelId="{261D3A1E-93ED-4FD6-AB6A-7B9A63B1B956}" type="parTrans" cxnId="{D5BF643C-7980-4010-BA9A-7A9DE1BEEF7D}">
      <dgm:prSet/>
      <dgm:spPr/>
      <dgm:t>
        <a:bodyPr/>
        <a:lstStyle/>
        <a:p>
          <a:endParaRPr lang="en-GB"/>
        </a:p>
      </dgm:t>
    </dgm:pt>
    <dgm:pt modelId="{D8BBE319-46CB-4815-B999-D5B914DF6689}" type="sibTrans" cxnId="{D5BF643C-7980-4010-BA9A-7A9DE1BEEF7D}">
      <dgm:prSet/>
      <dgm:spPr/>
      <dgm:t>
        <a:bodyPr/>
        <a:lstStyle/>
        <a:p>
          <a:endParaRPr lang="en-GB"/>
        </a:p>
      </dgm:t>
    </dgm:pt>
    <dgm:pt modelId="{17C28218-524F-488C-8FC3-0688538CC2E8}">
      <dgm:prSet custT="1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r>
            <a:rPr lang="en-GB" sz="1600" b="1" dirty="0"/>
            <a:t>Space Instruments (AOPP – SI)</a:t>
          </a:r>
        </a:p>
      </dgm:t>
    </dgm:pt>
    <dgm:pt modelId="{4EDB5D96-E092-4737-B6F0-61B4A62B0AFB}" type="parTrans" cxnId="{5E362C47-D6CF-49AD-94C6-FBA325429AEB}">
      <dgm:prSet/>
      <dgm:spPr/>
      <dgm:t>
        <a:bodyPr/>
        <a:lstStyle/>
        <a:p>
          <a:endParaRPr lang="en-GB"/>
        </a:p>
      </dgm:t>
    </dgm:pt>
    <dgm:pt modelId="{FA43D758-BFBC-4048-8DEB-960B95EE465D}" type="sibTrans" cxnId="{5E362C47-D6CF-49AD-94C6-FBA325429AEB}">
      <dgm:prSet/>
      <dgm:spPr/>
      <dgm:t>
        <a:bodyPr/>
        <a:lstStyle/>
        <a:p>
          <a:endParaRPr lang="en-GB"/>
        </a:p>
      </dgm:t>
    </dgm:pt>
    <dgm:pt modelId="{F6780C02-22C4-6D47-A763-17A14F092E59}">
      <dgm:prSet custT="1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r>
            <a:rPr lang="en-GB" sz="16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Mechanical Engineering Group</a:t>
          </a:r>
          <a:endParaRPr lang="en-GB" sz="14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D0639F0B-EC90-0841-B42F-8ABBA575EF23}" type="parTrans" cxnId="{FDACE427-4980-2642-A0E6-7EFFD67C4F2A}">
      <dgm:prSet/>
      <dgm:spPr/>
      <dgm:t>
        <a:bodyPr/>
        <a:lstStyle/>
        <a:p>
          <a:endParaRPr lang="en-GB"/>
        </a:p>
      </dgm:t>
    </dgm:pt>
    <dgm:pt modelId="{24787167-73A4-7943-AFD2-DE7955DC7D5D}" type="sibTrans" cxnId="{FDACE427-4980-2642-A0E6-7EFFD67C4F2A}">
      <dgm:prSet/>
      <dgm:spPr/>
      <dgm:t>
        <a:bodyPr/>
        <a:lstStyle/>
        <a:p>
          <a:endParaRPr lang="en-GB"/>
        </a:p>
      </dgm:t>
    </dgm:pt>
    <dgm:pt modelId="{30D13DB9-B1D8-47AF-BC6B-DB5B01BDD34F}">
      <dgm:prSet custT="1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r>
            <a:rPr lang="en-GB" sz="2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Electronics and Electrical Group</a:t>
          </a:r>
          <a:endParaRPr lang="en-GB" sz="24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E650BAE1-ABDB-4A2C-95F7-22C999D54519}" type="sibTrans" cxnId="{5CEC8D1A-9975-48C0-8513-278C8127F8A9}">
      <dgm:prSet/>
      <dgm:spPr/>
      <dgm:t>
        <a:bodyPr/>
        <a:lstStyle/>
        <a:p>
          <a:endParaRPr lang="en-GB"/>
        </a:p>
      </dgm:t>
    </dgm:pt>
    <dgm:pt modelId="{EA88E461-2BA5-40F9-933B-7267D9322970}" type="parTrans" cxnId="{5CEC8D1A-9975-48C0-8513-278C8127F8A9}">
      <dgm:prSet/>
      <dgm:spPr/>
      <dgm:t>
        <a:bodyPr/>
        <a:lstStyle/>
        <a:p>
          <a:endParaRPr lang="en-GB"/>
        </a:p>
      </dgm:t>
    </dgm:pt>
    <dgm:pt modelId="{D0046B3E-0B17-1142-9030-4B069BE32B5E}" type="pres">
      <dgm:prSet presAssocID="{1AAA5FB7-ADFE-45DB-ABBE-6B698526816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D06B42E-77AC-F94A-BE38-680CD8C1E15C}" type="pres">
      <dgm:prSet presAssocID="{B6F83904-4EAB-4F7A-813D-BBFFB3BE8AEC}" presName="centerShape" presStyleLbl="node0" presStyleIdx="0" presStyleCnt="1" custScaleX="128526" custScaleY="108615"/>
      <dgm:spPr/>
    </dgm:pt>
    <dgm:pt modelId="{71304D19-621F-A846-A365-FDDA1B2DEA52}" type="pres">
      <dgm:prSet presAssocID="{EA88E461-2BA5-40F9-933B-7267D9322970}" presName="Name9" presStyleLbl="parChTrans1D2" presStyleIdx="0" presStyleCnt="8"/>
      <dgm:spPr/>
    </dgm:pt>
    <dgm:pt modelId="{5F1EA6B8-A59D-1B41-B085-0286202CBB10}" type="pres">
      <dgm:prSet presAssocID="{EA88E461-2BA5-40F9-933B-7267D9322970}" presName="connTx" presStyleLbl="parChTrans1D2" presStyleIdx="0" presStyleCnt="8"/>
      <dgm:spPr/>
    </dgm:pt>
    <dgm:pt modelId="{B7B51387-C89A-D945-ABFC-01CBD4B94E05}" type="pres">
      <dgm:prSet presAssocID="{30D13DB9-B1D8-47AF-BC6B-DB5B01BDD34F}" presName="node" presStyleLbl="node1" presStyleIdx="0" presStyleCnt="8">
        <dgm:presLayoutVars>
          <dgm:bulletEnabled val="1"/>
        </dgm:presLayoutVars>
      </dgm:prSet>
      <dgm:spPr/>
    </dgm:pt>
    <dgm:pt modelId="{565F7DF1-4760-794E-A5BB-01522F50F283}" type="pres">
      <dgm:prSet presAssocID="{812B73AF-287A-48A0-AD7E-71E49E0BB7F4}" presName="Name9" presStyleLbl="parChTrans1D2" presStyleIdx="1" presStyleCnt="8"/>
      <dgm:spPr/>
    </dgm:pt>
    <dgm:pt modelId="{2CE90C1F-407B-BD4E-A987-70EBCB81AB94}" type="pres">
      <dgm:prSet presAssocID="{812B73AF-287A-48A0-AD7E-71E49E0BB7F4}" presName="connTx" presStyleLbl="parChTrans1D2" presStyleIdx="1" presStyleCnt="8"/>
      <dgm:spPr/>
    </dgm:pt>
    <dgm:pt modelId="{B3C573AF-A929-BF48-8440-FEDE49284E7D}" type="pres">
      <dgm:prSet presAssocID="{1A928C05-1A49-4108-A4F0-6C9A90AAAF88}" presName="node" presStyleLbl="node1" presStyleIdx="1" presStyleCnt="8">
        <dgm:presLayoutVars>
          <dgm:bulletEnabled val="1"/>
        </dgm:presLayoutVars>
      </dgm:prSet>
      <dgm:spPr/>
    </dgm:pt>
    <dgm:pt modelId="{19499612-8639-2D42-B48D-6C4AC31130C8}" type="pres">
      <dgm:prSet presAssocID="{76D3F074-E726-4773-B723-AF916DB44E13}" presName="Name9" presStyleLbl="parChTrans1D2" presStyleIdx="2" presStyleCnt="8"/>
      <dgm:spPr/>
    </dgm:pt>
    <dgm:pt modelId="{84C91C0A-B807-B845-8809-3A6AE98F9682}" type="pres">
      <dgm:prSet presAssocID="{76D3F074-E726-4773-B723-AF916DB44E13}" presName="connTx" presStyleLbl="parChTrans1D2" presStyleIdx="2" presStyleCnt="8"/>
      <dgm:spPr/>
    </dgm:pt>
    <dgm:pt modelId="{850EE8F9-7815-A44F-967D-504A0ED6270A}" type="pres">
      <dgm:prSet presAssocID="{56757AA6-CD6D-4712-8C79-EB846B5C3686}" presName="node" presStyleLbl="node1" presStyleIdx="2" presStyleCnt="8">
        <dgm:presLayoutVars>
          <dgm:bulletEnabled val="1"/>
        </dgm:presLayoutVars>
      </dgm:prSet>
      <dgm:spPr/>
    </dgm:pt>
    <dgm:pt modelId="{C06D4A1A-14D3-814C-9D53-CB7118DD7A4C}" type="pres">
      <dgm:prSet presAssocID="{D9C62F74-EB87-47C8-AC1C-A18BD4E406C6}" presName="Name9" presStyleLbl="parChTrans1D2" presStyleIdx="3" presStyleCnt="8"/>
      <dgm:spPr/>
    </dgm:pt>
    <dgm:pt modelId="{BDE7C961-6F95-F943-8D8D-097365581CFA}" type="pres">
      <dgm:prSet presAssocID="{D9C62F74-EB87-47C8-AC1C-A18BD4E406C6}" presName="connTx" presStyleLbl="parChTrans1D2" presStyleIdx="3" presStyleCnt="8"/>
      <dgm:spPr/>
    </dgm:pt>
    <dgm:pt modelId="{8A793C9C-434B-9C45-AD96-8FAD31CE2E9B}" type="pres">
      <dgm:prSet presAssocID="{A6427B24-9A86-496A-89E0-1E7A26CFEB93}" presName="node" presStyleLbl="node1" presStyleIdx="3" presStyleCnt="8">
        <dgm:presLayoutVars>
          <dgm:bulletEnabled val="1"/>
        </dgm:presLayoutVars>
      </dgm:prSet>
      <dgm:spPr/>
    </dgm:pt>
    <dgm:pt modelId="{C7573488-7DFC-2140-8E42-FD0ADB6DB753}" type="pres">
      <dgm:prSet presAssocID="{3E208A63-FC1A-4F7E-9745-E18FF07A9C31}" presName="Name9" presStyleLbl="parChTrans1D2" presStyleIdx="4" presStyleCnt="8"/>
      <dgm:spPr/>
    </dgm:pt>
    <dgm:pt modelId="{D0AA1032-8685-ED46-9EB8-10C5FCABA5B5}" type="pres">
      <dgm:prSet presAssocID="{3E208A63-FC1A-4F7E-9745-E18FF07A9C31}" presName="connTx" presStyleLbl="parChTrans1D2" presStyleIdx="4" presStyleCnt="8"/>
      <dgm:spPr/>
    </dgm:pt>
    <dgm:pt modelId="{B98C2251-08F9-E64C-9145-DC4C820071D9}" type="pres">
      <dgm:prSet presAssocID="{633B4D08-EDBF-4F57-9516-2C732297F1DF}" presName="node" presStyleLbl="node1" presStyleIdx="4" presStyleCnt="8" custScaleX="99798">
        <dgm:presLayoutVars>
          <dgm:bulletEnabled val="1"/>
        </dgm:presLayoutVars>
      </dgm:prSet>
      <dgm:spPr/>
    </dgm:pt>
    <dgm:pt modelId="{388D744C-FD57-4D42-B84F-B147FB278C53}" type="pres">
      <dgm:prSet presAssocID="{261D3A1E-93ED-4FD6-AB6A-7B9A63B1B956}" presName="Name9" presStyleLbl="parChTrans1D2" presStyleIdx="5" presStyleCnt="8"/>
      <dgm:spPr/>
    </dgm:pt>
    <dgm:pt modelId="{DDEB0977-E40B-F546-A456-5AF8E5E6E627}" type="pres">
      <dgm:prSet presAssocID="{261D3A1E-93ED-4FD6-AB6A-7B9A63B1B956}" presName="connTx" presStyleLbl="parChTrans1D2" presStyleIdx="5" presStyleCnt="8"/>
      <dgm:spPr/>
    </dgm:pt>
    <dgm:pt modelId="{66074D4B-0874-3C45-9C8E-AF998E0A557F}" type="pres">
      <dgm:prSet presAssocID="{77F00646-37E8-42D9-9DFA-29121A789578}" presName="node" presStyleLbl="node1" presStyleIdx="5" presStyleCnt="8">
        <dgm:presLayoutVars>
          <dgm:bulletEnabled val="1"/>
        </dgm:presLayoutVars>
      </dgm:prSet>
      <dgm:spPr/>
    </dgm:pt>
    <dgm:pt modelId="{DA95B8D3-44D3-184E-975D-17D8FB821EB3}" type="pres">
      <dgm:prSet presAssocID="{4EDB5D96-E092-4737-B6F0-61B4A62B0AFB}" presName="Name9" presStyleLbl="parChTrans1D2" presStyleIdx="6" presStyleCnt="8"/>
      <dgm:spPr/>
    </dgm:pt>
    <dgm:pt modelId="{09B01D60-D7D2-CB40-A95F-CB53A971941E}" type="pres">
      <dgm:prSet presAssocID="{4EDB5D96-E092-4737-B6F0-61B4A62B0AFB}" presName="connTx" presStyleLbl="parChTrans1D2" presStyleIdx="6" presStyleCnt="8"/>
      <dgm:spPr/>
    </dgm:pt>
    <dgm:pt modelId="{CA879699-5D47-914D-9045-1B6EDFF32290}" type="pres">
      <dgm:prSet presAssocID="{17C28218-524F-488C-8FC3-0688538CC2E8}" presName="node" presStyleLbl="node1" presStyleIdx="6" presStyleCnt="8">
        <dgm:presLayoutVars>
          <dgm:bulletEnabled val="1"/>
        </dgm:presLayoutVars>
      </dgm:prSet>
      <dgm:spPr/>
    </dgm:pt>
    <dgm:pt modelId="{982182C9-3D88-6241-88DE-FCCCA5369CC4}" type="pres">
      <dgm:prSet presAssocID="{D0639F0B-EC90-0841-B42F-8ABBA575EF23}" presName="Name9" presStyleLbl="parChTrans1D2" presStyleIdx="7" presStyleCnt="8"/>
      <dgm:spPr/>
    </dgm:pt>
    <dgm:pt modelId="{520F0E38-4762-5945-B8AA-FFAD6A1F6802}" type="pres">
      <dgm:prSet presAssocID="{D0639F0B-EC90-0841-B42F-8ABBA575EF23}" presName="connTx" presStyleLbl="parChTrans1D2" presStyleIdx="7" presStyleCnt="8"/>
      <dgm:spPr/>
    </dgm:pt>
    <dgm:pt modelId="{01C516EC-1B84-AB4B-B4F1-287BB02905B8}" type="pres">
      <dgm:prSet presAssocID="{F6780C02-22C4-6D47-A763-17A14F092E59}" presName="node" presStyleLbl="node1" presStyleIdx="7" presStyleCnt="8">
        <dgm:presLayoutVars>
          <dgm:bulletEnabled val="1"/>
        </dgm:presLayoutVars>
      </dgm:prSet>
      <dgm:spPr/>
    </dgm:pt>
  </dgm:ptLst>
  <dgm:cxnLst>
    <dgm:cxn modelId="{E8FFD304-94D8-E545-974C-9B2C94714E9D}" type="presOf" srcId="{4EDB5D96-E092-4737-B6F0-61B4A62B0AFB}" destId="{09B01D60-D7D2-CB40-A95F-CB53A971941E}" srcOrd="1" destOrd="0" presId="urn:microsoft.com/office/officeart/2005/8/layout/radial1"/>
    <dgm:cxn modelId="{F12DB80C-1AF5-7140-A204-D06F23919F57}" type="presOf" srcId="{3E208A63-FC1A-4F7E-9745-E18FF07A9C31}" destId="{D0AA1032-8685-ED46-9EB8-10C5FCABA5B5}" srcOrd="1" destOrd="0" presId="urn:microsoft.com/office/officeart/2005/8/layout/radial1"/>
    <dgm:cxn modelId="{B2A34D0F-BE92-7042-B35D-ECA7767C1E05}" type="presOf" srcId="{261D3A1E-93ED-4FD6-AB6A-7B9A63B1B956}" destId="{388D744C-FD57-4D42-B84F-B147FB278C53}" srcOrd="0" destOrd="0" presId="urn:microsoft.com/office/officeart/2005/8/layout/radial1"/>
    <dgm:cxn modelId="{3FD31C17-481B-5B4A-B61C-5F68B7E69E63}" type="presOf" srcId="{633B4D08-EDBF-4F57-9516-2C732297F1DF}" destId="{B98C2251-08F9-E64C-9145-DC4C820071D9}" srcOrd="0" destOrd="0" presId="urn:microsoft.com/office/officeart/2005/8/layout/radial1"/>
    <dgm:cxn modelId="{22FB0518-CEB3-419D-A9C1-61B691F437F9}" srcId="{B6F83904-4EAB-4F7A-813D-BBFFB3BE8AEC}" destId="{56757AA6-CD6D-4712-8C79-EB846B5C3686}" srcOrd="2" destOrd="0" parTransId="{76D3F074-E726-4773-B723-AF916DB44E13}" sibTransId="{2AAD757B-F49F-4F54-82D4-CC1CEC18782B}"/>
    <dgm:cxn modelId="{5CEC8D1A-9975-48C0-8513-278C8127F8A9}" srcId="{B6F83904-4EAB-4F7A-813D-BBFFB3BE8AEC}" destId="{30D13DB9-B1D8-47AF-BC6B-DB5B01BDD34F}" srcOrd="0" destOrd="0" parTransId="{EA88E461-2BA5-40F9-933B-7267D9322970}" sibTransId="{E650BAE1-ABDB-4A2C-95F7-22C999D54519}"/>
    <dgm:cxn modelId="{FDACE427-4980-2642-A0E6-7EFFD67C4F2A}" srcId="{B6F83904-4EAB-4F7A-813D-BBFFB3BE8AEC}" destId="{F6780C02-22C4-6D47-A763-17A14F092E59}" srcOrd="7" destOrd="0" parTransId="{D0639F0B-EC90-0841-B42F-8ABBA575EF23}" sibTransId="{24787167-73A4-7943-AFD2-DE7955DC7D5D}"/>
    <dgm:cxn modelId="{3C0B4228-6D98-904C-9A08-44634EBF6930}" type="presOf" srcId="{D0639F0B-EC90-0841-B42F-8ABBA575EF23}" destId="{520F0E38-4762-5945-B8AA-FFAD6A1F6802}" srcOrd="1" destOrd="0" presId="urn:microsoft.com/office/officeart/2005/8/layout/radial1"/>
    <dgm:cxn modelId="{2081092D-B20F-C444-AC8F-970142B003CA}" type="presOf" srcId="{812B73AF-287A-48A0-AD7E-71E49E0BB7F4}" destId="{565F7DF1-4760-794E-A5BB-01522F50F283}" srcOrd="0" destOrd="0" presId="urn:microsoft.com/office/officeart/2005/8/layout/radial1"/>
    <dgm:cxn modelId="{4CABBF2E-9323-AB46-B0BF-F42F3B299EAB}" type="presOf" srcId="{17C28218-524F-488C-8FC3-0688538CC2E8}" destId="{CA879699-5D47-914D-9045-1B6EDFF32290}" srcOrd="0" destOrd="0" presId="urn:microsoft.com/office/officeart/2005/8/layout/radial1"/>
    <dgm:cxn modelId="{AD4D8536-F9A3-0D4A-82FF-DE8164A46237}" type="presOf" srcId="{1A928C05-1A49-4108-A4F0-6C9A90AAAF88}" destId="{B3C573AF-A929-BF48-8440-FEDE49284E7D}" srcOrd="0" destOrd="0" presId="urn:microsoft.com/office/officeart/2005/8/layout/radial1"/>
    <dgm:cxn modelId="{D5BF643C-7980-4010-BA9A-7A9DE1BEEF7D}" srcId="{B6F83904-4EAB-4F7A-813D-BBFFB3BE8AEC}" destId="{77F00646-37E8-42D9-9DFA-29121A789578}" srcOrd="5" destOrd="0" parTransId="{261D3A1E-93ED-4FD6-AB6A-7B9A63B1B956}" sibTransId="{D8BBE319-46CB-4815-B999-D5B914DF6689}"/>
    <dgm:cxn modelId="{5E362C47-D6CF-49AD-94C6-FBA325429AEB}" srcId="{B6F83904-4EAB-4F7A-813D-BBFFB3BE8AEC}" destId="{17C28218-524F-488C-8FC3-0688538CC2E8}" srcOrd="6" destOrd="0" parTransId="{4EDB5D96-E092-4737-B6F0-61B4A62B0AFB}" sibTransId="{FA43D758-BFBC-4048-8DEB-960B95EE465D}"/>
    <dgm:cxn modelId="{8ED4EB51-D532-BF45-81EF-8E03A1DE55C2}" type="presOf" srcId="{EA88E461-2BA5-40F9-933B-7267D9322970}" destId="{71304D19-621F-A846-A365-FDDA1B2DEA52}" srcOrd="0" destOrd="0" presId="urn:microsoft.com/office/officeart/2005/8/layout/radial1"/>
    <dgm:cxn modelId="{48ECA554-EF22-4368-B246-6B83956EECCF}" srcId="{B6F83904-4EAB-4F7A-813D-BBFFB3BE8AEC}" destId="{A6427B24-9A86-496A-89E0-1E7A26CFEB93}" srcOrd="3" destOrd="0" parTransId="{D9C62F74-EB87-47C8-AC1C-A18BD4E406C6}" sibTransId="{CF3560DD-D105-4A70-9B0D-A0E836A51A3B}"/>
    <dgm:cxn modelId="{1D23D954-1A8C-3E43-99D4-049B54363735}" type="presOf" srcId="{A6427B24-9A86-496A-89E0-1E7A26CFEB93}" destId="{8A793C9C-434B-9C45-AD96-8FAD31CE2E9B}" srcOrd="0" destOrd="0" presId="urn:microsoft.com/office/officeart/2005/8/layout/radial1"/>
    <dgm:cxn modelId="{65682964-7D64-FE46-ADA6-E45C2969DC4E}" type="presOf" srcId="{77F00646-37E8-42D9-9DFA-29121A789578}" destId="{66074D4B-0874-3C45-9C8E-AF998E0A557F}" srcOrd="0" destOrd="0" presId="urn:microsoft.com/office/officeart/2005/8/layout/radial1"/>
    <dgm:cxn modelId="{C4FDBF6E-C3BF-E34A-9F72-604F23E4CCA6}" type="presOf" srcId="{76D3F074-E726-4773-B723-AF916DB44E13}" destId="{19499612-8639-2D42-B48D-6C4AC31130C8}" srcOrd="0" destOrd="0" presId="urn:microsoft.com/office/officeart/2005/8/layout/radial1"/>
    <dgm:cxn modelId="{02D31177-6F73-4848-A93D-033DB9E16EB6}" srcId="{B6F83904-4EAB-4F7A-813D-BBFFB3BE8AEC}" destId="{633B4D08-EDBF-4F57-9516-2C732297F1DF}" srcOrd="4" destOrd="0" parTransId="{3E208A63-FC1A-4F7E-9745-E18FF07A9C31}" sibTransId="{D721AD94-0CA5-4085-ADC7-6C916C523898}"/>
    <dgm:cxn modelId="{0F6FE87B-6AFB-1946-B7EB-425831F99A9F}" type="presOf" srcId="{D9C62F74-EB87-47C8-AC1C-A18BD4E406C6}" destId="{C06D4A1A-14D3-814C-9D53-CB7118DD7A4C}" srcOrd="0" destOrd="0" presId="urn:microsoft.com/office/officeart/2005/8/layout/radial1"/>
    <dgm:cxn modelId="{54AF7E82-EC57-984C-8FFE-44FC7320E461}" type="presOf" srcId="{56757AA6-CD6D-4712-8C79-EB846B5C3686}" destId="{850EE8F9-7815-A44F-967D-504A0ED6270A}" srcOrd="0" destOrd="0" presId="urn:microsoft.com/office/officeart/2005/8/layout/radial1"/>
    <dgm:cxn modelId="{55015088-3510-8244-9B43-6F45AC0FCD74}" type="presOf" srcId="{812B73AF-287A-48A0-AD7E-71E49E0BB7F4}" destId="{2CE90C1F-407B-BD4E-A987-70EBCB81AB94}" srcOrd="1" destOrd="0" presId="urn:microsoft.com/office/officeart/2005/8/layout/radial1"/>
    <dgm:cxn modelId="{8B2D6497-12E7-4130-A443-25333EF6FD54}" srcId="{B6F83904-4EAB-4F7A-813D-BBFFB3BE8AEC}" destId="{1A928C05-1A49-4108-A4F0-6C9A90AAAF88}" srcOrd="1" destOrd="0" parTransId="{812B73AF-287A-48A0-AD7E-71E49E0BB7F4}" sibTransId="{12B1FE61-E468-41E3-AE5F-6CB490559E11}"/>
    <dgm:cxn modelId="{90A83F9B-F6E5-6644-8F18-31B01DE02963}" type="presOf" srcId="{3E208A63-FC1A-4F7E-9745-E18FF07A9C31}" destId="{C7573488-7DFC-2140-8E42-FD0ADB6DB753}" srcOrd="0" destOrd="0" presId="urn:microsoft.com/office/officeart/2005/8/layout/radial1"/>
    <dgm:cxn modelId="{661EC29D-243F-4845-B2F6-CBAA16C54590}" type="presOf" srcId="{1AAA5FB7-ADFE-45DB-ABBE-6B6985268160}" destId="{D0046B3E-0B17-1142-9030-4B069BE32B5E}" srcOrd="0" destOrd="0" presId="urn:microsoft.com/office/officeart/2005/8/layout/radial1"/>
    <dgm:cxn modelId="{548BDDB0-BC11-1E40-B259-FFF5A95D169A}" type="presOf" srcId="{F6780C02-22C4-6D47-A763-17A14F092E59}" destId="{01C516EC-1B84-AB4B-B4F1-287BB02905B8}" srcOrd="0" destOrd="0" presId="urn:microsoft.com/office/officeart/2005/8/layout/radial1"/>
    <dgm:cxn modelId="{32311BBD-1A07-4D4A-AF57-481B7B60AFE9}" srcId="{1AAA5FB7-ADFE-45DB-ABBE-6B6985268160}" destId="{B6F83904-4EAB-4F7A-813D-BBFFB3BE8AEC}" srcOrd="0" destOrd="0" parTransId="{F9F83C83-BB07-4787-A1F8-DBF4F4A0AEFA}" sibTransId="{F26CAEBC-3EA0-4D4F-ABE3-989F41EFABBC}"/>
    <dgm:cxn modelId="{335390BE-D283-6246-8443-D17277F443B8}" type="presOf" srcId="{D9C62F74-EB87-47C8-AC1C-A18BD4E406C6}" destId="{BDE7C961-6F95-F943-8D8D-097365581CFA}" srcOrd="1" destOrd="0" presId="urn:microsoft.com/office/officeart/2005/8/layout/radial1"/>
    <dgm:cxn modelId="{1AFE7AC1-F800-4C43-8681-2A81379C8769}" type="presOf" srcId="{261D3A1E-93ED-4FD6-AB6A-7B9A63B1B956}" destId="{DDEB0977-E40B-F546-A456-5AF8E5E6E627}" srcOrd="1" destOrd="0" presId="urn:microsoft.com/office/officeart/2005/8/layout/radial1"/>
    <dgm:cxn modelId="{CEAE8CC4-6560-D141-9CED-72623D6F9E44}" type="presOf" srcId="{4EDB5D96-E092-4737-B6F0-61B4A62B0AFB}" destId="{DA95B8D3-44D3-184E-975D-17D8FB821EB3}" srcOrd="0" destOrd="0" presId="urn:microsoft.com/office/officeart/2005/8/layout/radial1"/>
    <dgm:cxn modelId="{522717D9-0310-F148-9CD6-EBE536BCE665}" type="presOf" srcId="{D0639F0B-EC90-0841-B42F-8ABBA575EF23}" destId="{982182C9-3D88-6241-88DE-FCCCA5369CC4}" srcOrd="0" destOrd="0" presId="urn:microsoft.com/office/officeart/2005/8/layout/radial1"/>
    <dgm:cxn modelId="{497748DC-7CD5-004C-AE14-AB05C3738590}" type="presOf" srcId="{B6F83904-4EAB-4F7A-813D-BBFFB3BE8AEC}" destId="{BD06B42E-77AC-F94A-BE38-680CD8C1E15C}" srcOrd="0" destOrd="0" presId="urn:microsoft.com/office/officeart/2005/8/layout/radial1"/>
    <dgm:cxn modelId="{C7A06EF0-BC99-4D45-B8B8-98AA559845B1}" type="presOf" srcId="{30D13DB9-B1D8-47AF-BC6B-DB5B01BDD34F}" destId="{B7B51387-C89A-D945-ABFC-01CBD4B94E05}" srcOrd="0" destOrd="0" presId="urn:microsoft.com/office/officeart/2005/8/layout/radial1"/>
    <dgm:cxn modelId="{4B1884F9-DB1B-CF4E-82B1-ACB4333CAC9C}" type="presOf" srcId="{EA88E461-2BA5-40F9-933B-7267D9322970}" destId="{5F1EA6B8-A59D-1B41-B085-0286202CBB10}" srcOrd="1" destOrd="0" presId="urn:microsoft.com/office/officeart/2005/8/layout/radial1"/>
    <dgm:cxn modelId="{A8E7A3FA-EB34-AC46-90E8-BAACE21F7D4C}" type="presOf" srcId="{76D3F074-E726-4773-B723-AF916DB44E13}" destId="{84C91C0A-B807-B845-8809-3A6AE98F9682}" srcOrd="1" destOrd="0" presId="urn:microsoft.com/office/officeart/2005/8/layout/radial1"/>
    <dgm:cxn modelId="{0327D170-F570-D740-A64E-D5A921A61C64}" type="presParOf" srcId="{D0046B3E-0B17-1142-9030-4B069BE32B5E}" destId="{BD06B42E-77AC-F94A-BE38-680CD8C1E15C}" srcOrd="0" destOrd="0" presId="urn:microsoft.com/office/officeart/2005/8/layout/radial1"/>
    <dgm:cxn modelId="{75360B3F-C40F-7C4E-B51F-346A348A5B3F}" type="presParOf" srcId="{D0046B3E-0B17-1142-9030-4B069BE32B5E}" destId="{71304D19-621F-A846-A365-FDDA1B2DEA52}" srcOrd="1" destOrd="0" presId="urn:microsoft.com/office/officeart/2005/8/layout/radial1"/>
    <dgm:cxn modelId="{49689466-C0DD-7540-9DD1-BECBC22D1C77}" type="presParOf" srcId="{71304D19-621F-A846-A365-FDDA1B2DEA52}" destId="{5F1EA6B8-A59D-1B41-B085-0286202CBB10}" srcOrd="0" destOrd="0" presId="urn:microsoft.com/office/officeart/2005/8/layout/radial1"/>
    <dgm:cxn modelId="{61E7C411-91EE-DB48-BC48-326A244F4B33}" type="presParOf" srcId="{D0046B3E-0B17-1142-9030-4B069BE32B5E}" destId="{B7B51387-C89A-D945-ABFC-01CBD4B94E05}" srcOrd="2" destOrd="0" presId="urn:microsoft.com/office/officeart/2005/8/layout/radial1"/>
    <dgm:cxn modelId="{E8118C3A-381F-4047-BEA3-E67F7B892A21}" type="presParOf" srcId="{D0046B3E-0B17-1142-9030-4B069BE32B5E}" destId="{565F7DF1-4760-794E-A5BB-01522F50F283}" srcOrd="3" destOrd="0" presId="urn:microsoft.com/office/officeart/2005/8/layout/radial1"/>
    <dgm:cxn modelId="{0458A93B-766E-3745-BA4B-6A6FC648E4AD}" type="presParOf" srcId="{565F7DF1-4760-794E-A5BB-01522F50F283}" destId="{2CE90C1F-407B-BD4E-A987-70EBCB81AB94}" srcOrd="0" destOrd="0" presId="urn:microsoft.com/office/officeart/2005/8/layout/radial1"/>
    <dgm:cxn modelId="{E2D6C89D-1FC9-7249-ADDB-FA1B98D764E5}" type="presParOf" srcId="{D0046B3E-0B17-1142-9030-4B069BE32B5E}" destId="{B3C573AF-A929-BF48-8440-FEDE49284E7D}" srcOrd="4" destOrd="0" presId="urn:microsoft.com/office/officeart/2005/8/layout/radial1"/>
    <dgm:cxn modelId="{C2692680-F21B-904E-8602-669FEF183B4C}" type="presParOf" srcId="{D0046B3E-0B17-1142-9030-4B069BE32B5E}" destId="{19499612-8639-2D42-B48D-6C4AC31130C8}" srcOrd="5" destOrd="0" presId="urn:microsoft.com/office/officeart/2005/8/layout/radial1"/>
    <dgm:cxn modelId="{0674E7AD-4E9C-224E-B986-0D7072A424A8}" type="presParOf" srcId="{19499612-8639-2D42-B48D-6C4AC31130C8}" destId="{84C91C0A-B807-B845-8809-3A6AE98F9682}" srcOrd="0" destOrd="0" presId="urn:microsoft.com/office/officeart/2005/8/layout/radial1"/>
    <dgm:cxn modelId="{BEC21E56-46C7-3D4C-9E58-A35218474B4E}" type="presParOf" srcId="{D0046B3E-0B17-1142-9030-4B069BE32B5E}" destId="{850EE8F9-7815-A44F-967D-504A0ED6270A}" srcOrd="6" destOrd="0" presId="urn:microsoft.com/office/officeart/2005/8/layout/radial1"/>
    <dgm:cxn modelId="{E8836103-76BC-E644-AB7E-E625C6783FC3}" type="presParOf" srcId="{D0046B3E-0B17-1142-9030-4B069BE32B5E}" destId="{C06D4A1A-14D3-814C-9D53-CB7118DD7A4C}" srcOrd="7" destOrd="0" presId="urn:microsoft.com/office/officeart/2005/8/layout/radial1"/>
    <dgm:cxn modelId="{7B87BAB2-C30F-6740-98B5-571A162EA310}" type="presParOf" srcId="{C06D4A1A-14D3-814C-9D53-CB7118DD7A4C}" destId="{BDE7C961-6F95-F943-8D8D-097365581CFA}" srcOrd="0" destOrd="0" presId="urn:microsoft.com/office/officeart/2005/8/layout/radial1"/>
    <dgm:cxn modelId="{0584C80A-EDEF-434A-9CF5-A7CA501DB8D6}" type="presParOf" srcId="{D0046B3E-0B17-1142-9030-4B069BE32B5E}" destId="{8A793C9C-434B-9C45-AD96-8FAD31CE2E9B}" srcOrd="8" destOrd="0" presId="urn:microsoft.com/office/officeart/2005/8/layout/radial1"/>
    <dgm:cxn modelId="{1BF12B8B-F50B-0242-98EB-E93351C0F925}" type="presParOf" srcId="{D0046B3E-0B17-1142-9030-4B069BE32B5E}" destId="{C7573488-7DFC-2140-8E42-FD0ADB6DB753}" srcOrd="9" destOrd="0" presId="urn:microsoft.com/office/officeart/2005/8/layout/radial1"/>
    <dgm:cxn modelId="{BCDD1F57-7592-2E47-ADDB-7300E86615A5}" type="presParOf" srcId="{C7573488-7DFC-2140-8E42-FD0ADB6DB753}" destId="{D0AA1032-8685-ED46-9EB8-10C5FCABA5B5}" srcOrd="0" destOrd="0" presId="urn:microsoft.com/office/officeart/2005/8/layout/radial1"/>
    <dgm:cxn modelId="{99059EBD-53D9-4F45-8C12-63FD736E8E5A}" type="presParOf" srcId="{D0046B3E-0B17-1142-9030-4B069BE32B5E}" destId="{B98C2251-08F9-E64C-9145-DC4C820071D9}" srcOrd="10" destOrd="0" presId="urn:microsoft.com/office/officeart/2005/8/layout/radial1"/>
    <dgm:cxn modelId="{0D34A05F-2B15-0F40-A170-FDE9EBBA9E6D}" type="presParOf" srcId="{D0046B3E-0B17-1142-9030-4B069BE32B5E}" destId="{388D744C-FD57-4D42-B84F-B147FB278C53}" srcOrd="11" destOrd="0" presId="urn:microsoft.com/office/officeart/2005/8/layout/radial1"/>
    <dgm:cxn modelId="{13628160-6DE3-D84C-8D43-038D72E43924}" type="presParOf" srcId="{388D744C-FD57-4D42-B84F-B147FB278C53}" destId="{DDEB0977-E40B-F546-A456-5AF8E5E6E627}" srcOrd="0" destOrd="0" presId="urn:microsoft.com/office/officeart/2005/8/layout/radial1"/>
    <dgm:cxn modelId="{09E34A05-67D6-C64F-A090-2E5A11E55BD5}" type="presParOf" srcId="{D0046B3E-0B17-1142-9030-4B069BE32B5E}" destId="{66074D4B-0874-3C45-9C8E-AF998E0A557F}" srcOrd="12" destOrd="0" presId="urn:microsoft.com/office/officeart/2005/8/layout/radial1"/>
    <dgm:cxn modelId="{DA8103AD-06B8-8D4C-97AF-DB06A28354B2}" type="presParOf" srcId="{D0046B3E-0B17-1142-9030-4B069BE32B5E}" destId="{DA95B8D3-44D3-184E-975D-17D8FB821EB3}" srcOrd="13" destOrd="0" presId="urn:microsoft.com/office/officeart/2005/8/layout/radial1"/>
    <dgm:cxn modelId="{AC650FCA-B038-FD46-9154-BC876835F256}" type="presParOf" srcId="{DA95B8D3-44D3-184E-975D-17D8FB821EB3}" destId="{09B01D60-D7D2-CB40-A95F-CB53A971941E}" srcOrd="0" destOrd="0" presId="urn:microsoft.com/office/officeart/2005/8/layout/radial1"/>
    <dgm:cxn modelId="{1CA83C04-DDD5-D847-A657-468BB5104A1C}" type="presParOf" srcId="{D0046B3E-0B17-1142-9030-4B069BE32B5E}" destId="{CA879699-5D47-914D-9045-1B6EDFF32290}" srcOrd="14" destOrd="0" presId="urn:microsoft.com/office/officeart/2005/8/layout/radial1"/>
    <dgm:cxn modelId="{CC8C143D-F654-8240-8BFB-37C6D203316D}" type="presParOf" srcId="{D0046B3E-0B17-1142-9030-4B069BE32B5E}" destId="{982182C9-3D88-6241-88DE-FCCCA5369CC4}" srcOrd="15" destOrd="0" presId="urn:microsoft.com/office/officeart/2005/8/layout/radial1"/>
    <dgm:cxn modelId="{0D8EA404-4763-E143-93EB-F2DD746CD270}" type="presParOf" srcId="{982182C9-3D88-6241-88DE-FCCCA5369CC4}" destId="{520F0E38-4762-5945-B8AA-FFAD6A1F6802}" srcOrd="0" destOrd="0" presId="urn:microsoft.com/office/officeart/2005/8/layout/radial1"/>
    <dgm:cxn modelId="{84A30CD6-53EE-D140-AD61-9D5FD957967C}" type="presParOf" srcId="{D0046B3E-0B17-1142-9030-4B069BE32B5E}" destId="{01C516EC-1B84-AB4B-B4F1-287BB02905B8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E0D7-EE30-47F0-9B86-381A5E2B9836}">
      <dsp:nvSpPr>
        <dsp:cNvPr id="0" name=""/>
        <dsp:cNvSpPr/>
      </dsp:nvSpPr>
      <dsp:spPr>
        <a:xfrm>
          <a:off x="0" y="908268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F56E-569C-416D-BBA4-D35B53829759}">
      <dsp:nvSpPr>
        <dsp:cNvPr id="0" name=""/>
        <dsp:cNvSpPr/>
      </dsp:nvSpPr>
      <dsp:spPr>
        <a:xfrm>
          <a:off x="507233" y="1285549"/>
          <a:ext cx="922242" cy="922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F5BC9-855A-4401-A658-1F3C1F693E9E}">
      <dsp:nvSpPr>
        <dsp:cNvPr id="0" name=""/>
        <dsp:cNvSpPr/>
      </dsp:nvSpPr>
      <dsp:spPr>
        <a:xfrm>
          <a:off x="1936708" y="908268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Who is OPTEC</a:t>
          </a:r>
          <a:endParaRPr lang="en-US" sz="2500" kern="1200" dirty="0"/>
        </a:p>
      </dsp:txBody>
      <dsp:txXfrm>
        <a:off x="1936708" y="908268"/>
        <a:ext cx="4308556" cy="1676804"/>
      </dsp:txXfrm>
    </dsp:sp>
    <dsp:sp modelId="{43ED8E52-32F7-425F-BE45-523CF9D90BE7}">
      <dsp:nvSpPr>
        <dsp:cNvPr id="0" name=""/>
        <dsp:cNvSpPr/>
      </dsp:nvSpPr>
      <dsp:spPr>
        <a:xfrm>
          <a:off x="0" y="3004274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B9A05-7E8C-431F-9F9E-DBE95044AF55}">
      <dsp:nvSpPr>
        <dsp:cNvPr id="0" name=""/>
        <dsp:cNvSpPr/>
      </dsp:nvSpPr>
      <dsp:spPr>
        <a:xfrm>
          <a:off x="507233" y="3381554"/>
          <a:ext cx="922242" cy="922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129B5-43CD-40B1-B3B3-709125F912BD}">
      <dsp:nvSpPr>
        <dsp:cNvPr id="0" name=""/>
        <dsp:cNvSpPr/>
      </dsp:nvSpPr>
      <dsp:spPr>
        <a:xfrm>
          <a:off x="1936708" y="3004274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OPTEC and Commercialisation - Impact</a:t>
          </a:r>
          <a:endParaRPr lang="en-US" sz="2500" kern="1200" dirty="0"/>
        </a:p>
      </dsp:txBody>
      <dsp:txXfrm>
        <a:off x="1936708" y="3004274"/>
        <a:ext cx="4308556" cy="1676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6B42E-77AC-F94A-BE38-680CD8C1E15C}">
      <dsp:nvSpPr>
        <dsp:cNvPr id="0" name=""/>
        <dsp:cNvSpPr/>
      </dsp:nvSpPr>
      <dsp:spPr>
        <a:xfrm>
          <a:off x="4193304" y="2589812"/>
          <a:ext cx="1986049" cy="16783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ln>
                <a:solidFill>
                  <a:schemeClr val="tx1"/>
                </a:solidFill>
              </a:ln>
            </a:rPr>
            <a:t>OPTEC</a:t>
          </a:r>
          <a:endParaRPr lang="en-GB" sz="2800" b="1" kern="1200" dirty="0">
            <a:ln>
              <a:solidFill>
                <a:schemeClr val="tx1"/>
              </a:solidFill>
            </a:ln>
          </a:endParaRP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n>
                <a:solidFill>
                  <a:schemeClr val="accent1">
                    <a:shade val="50000"/>
                  </a:schemeClr>
                </a:solidFill>
              </a:ln>
            </a:rPr>
            <a:t>Oxford Physics Technical Excellence Centre</a:t>
          </a:r>
        </a:p>
      </dsp:txBody>
      <dsp:txXfrm>
        <a:off x="4484154" y="2835604"/>
        <a:ext cx="1404349" cy="1186790"/>
      </dsp:txXfrm>
    </dsp:sp>
    <dsp:sp modelId="{71304D19-621F-A846-A365-FDDA1B2DEA52}">
      <dsp:nvSpPr>
        <dsp:cNvPr id="0" name=""/>
        <dsp:cNvSpPr/>
      </dsp:nvSpPr>
      <dsp:spPr>
        <a:xfrm rot="16200000">
          <a:off x="4678521" y="2068597"/>
          <a:ext cx="1015616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1015616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160939" y="2056614"/>
        <a:ext cx="50780" cy="50780"/>
      </dsp:txXfrm>
    </dsp:sp>
    <dsp:sp modelId="{B7B51387-C89A-D945-ABFC-01CBD4B94E05}">
      <dsp:nvSpPr>
        <dsp:cNvPr id="0" name=""/>
        <dsp:cNvSpPr/>
      </dsp:nvSpPr>
      <dsp:spPr>
        <a:xfrm>
          <a:off x="4413704" y="28945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Electronics and Electrical Group</a:t>
          </a:r>
          <a:endParaRPr lang="en-GB" sz="24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4640001" y="255242"/>
        <a:ext cx="1092656" cy="1092656"/>
      </dsp:txXfrm>
    </dsp:sp>
    <dsp:sp modelId="{565F7DF1-4760-794E-A5BB-01522F50F283}">
      <dsp:nvSpPr>
        <dsp:cNvPr id="0" name=""/>
        <dsp:cNvSpPr/>
      </dsp:nvSpPr>
      <dsp:spPr>
        <a:xfrm rot="18900000">
          <a:off x="5688410" y="2439339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138874" y="2429038"/>
        <a:ext cx="47417" cy="47417"/>
      </dsp:txXfrm>
    </dsp:sp>
    <dsp:sp modelId="{B3C573AF-A929-BF48-8440-FEDE49284E7D}">
      <dsp:nvSpPr>
        <dsp:cNvPr id="0" name=""/>
        <dsp:cNvSpPr/>
      </dsp:nvSpPr>
      <dsp:spPr>
        <a:xfrm>
          <a:off x="6271576" y="798501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Thin Films Facility</a:t>
          </a:r>
        </a:p>
      </dsp:txBody>
      <dsp:txXfrm>
        <a:off x="6497873" y="1024798"/>
        <a:ext cx="1092656" cy="1092656"/>
      </dsp:txXfrm>
    </dsp:sp>
    <dsp:sp modelId="{19499612-8639-2D42-B48D-6C4AC31130C8}">
      <dsp:nvSpPr>
        <dsp:cNvPr id="0" name=""/>
        <dsp:cNvSpPr/>
      </dsp:nvSpPr>
      <dsp:spPr>
        <a:xfrm>
          <a:off x="6179354" y="3415592"/>
          <a:ext cx="861778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861778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588699" y="3407455"/>
        <a:ext cx="43088" cy="43088"/>
      </dsp:txXfrm>
    </dsp:sp>
    <dsp:sp modelId="{850EE8F9-7815-A44F-967D-504A0ED6270A}">
      <dsp:nvSpPr>
        <dsp:cNvPr id="0" name=""/>
        <dsp:cNvSpPr/>
      </dsp:nvSpPr>
      <dsp:spPr>
        <a:xfrm>
          <a:off x="7041132" y="2656374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Photo Fabrication Unit</a:t>
          </a:r>
          <a:endParaRPr lang="en-GB" sz="12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7267429" y="2882671"/>
        <a:ext cx="1092656" cy="1092656"/>
      </dsp:txXfrm>
    </dsp:sp>
    <dsp:sp modelId="{C06D4A1A-14D3-814C-9D53-CB7118DD7A4C}">
      <dsp:nvSpPr>
        <dsp:cNvPr id="0" name=""/>
        <dsp:cNvSpPr/>
      </dsp:nvSpPr>
      <dsp:spPr>
        <a:xfrm rot="2700000">
          <a:off x="5688410" y="4391845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138874" y="4381544"/>
        <a:ext cx="47417" cy="47417"/>
      </dsp:txXfrm>
    </dsp:sp>
    <dsp:sp modelId="{8A793C9C-434B-9C45-AD96-8FAD31CE2E9B}">
      <dsp:nvSpPr>
        <dsp:cNvPr id="0" name=""/>
        <dsp:cNvSpPr/>
      </dsp:nvSpPr>
      <dsp:spPr>
        <a:xfrm>
          <a:off x="6271576" y="4514247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 err="1"/>
            <a:t>Cryo</a:t>
          </a:r>
          <a:r>
            <a:rPr lang="en-GB" sz="2000" b="1" kern="1200" dirty="0"/>
            <a:t> Magnetics Group</a:t>
          </a:r>
        </a:p>
      </dsp:txBody>
      <dsp:txXfrm>
        <a:off x="6497873" y="4740544"/>
        <a:ext cx="1092656" cy="1092656"/>
      </dsp:txXfrm>
    </dsp:sp>
    <dsp:sp modelId="{C7573488-7DFC-2140-8E42-FD0ADB6DB753}">
      <dsp:nvSpPr>
        <dsp:cNvPr id="0" name=""/>
        <dsp:cNvSpPr/>
      </dsp:nvSpPr>
      <dsp:spPr>
        <a:xfrm rot="5400000">
          <a:off x="4678521" y="4762587"/>
          <a:ext cx="1015616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1015616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160939" y="4750604"/>
        <a:ext cx="50780" cy="50780"/>
      </dsp:txXfrm>
    </dsp:sp>
    <dsp:sp modelId="{B98C2251-08F9-E64C-9145-DC4C820071D9}">
      <dsp:nvSpPr>
        <dsp:cNvPr id="0" name=""/>
        <dsp:cNvSpPr/>
      </dsp:nvSpPr>
      <dsp:spPr>
        <a:xfrm>
          <a:off x="4415264" y="5283803"/>
          <a:ext cx="1542129" cy="154525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Nano Fabrication</a:t>
          </a:r>
        </a:p>
      </dsp:txBody>
      <dsp:txXfrm>
        <a:off x="4641104" y="5510100"/>
        <a:ext cx="1090449" cy="1092656"/>
      </dsp:txXfrm>
    </dsp:sp>
    <dsp:sp modelId="{388D744C-FD57-4D42-B84F-B147FB278C53}">
      <dsp:nvSpPr>
        <dsp:cNvPr id="0" name=""/>
        <dsp:cNvSpPr/>
      </dsp:nvSpPr>
      <dsp:spPr>
        <a:xfrm rot="8100000">
          <a:off x="3735903" y="4391845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4186367" y="4381544"/>
        <a:ext cx="47417" cy="47417"/>
      </dsp:txXfrm>
    </dsp:sp>
    <dsp:sp modelId="{66074D4B-0874-3C45-9C8E-AF998E0A557F}">
      <dsp:nvSpPr>
        <dsp:cNvPr id="0" name=""/>
        <dsp:cNvSpPr/>
      </dsp:nvSpPr>
      <dsp:spPr>
        <a:xfrm>
          <a:off x="2555831" y="4514247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Infrared Multilayer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 (IML)</a:t>
          </a:r>
        </a:p>
      </dsp:txBody>
      <dsp:txXfrm>
        <a:off x="2782128" y="4740544"/>
        <a:ext cx="1092656" cy="1092656"/>
      </dsp:txXfrm>
    </dsp:sp>
    <dsp:sp modelId="{DA95B8D3-44D3-184E-975D-17D8FB821EB3}">
      <dsp:nvSpPr>
        <dsp:cNvPr id="0" name=""/>
        <dsp:cNvSpPr/>
      </dsp:nvSpPr>
      <dsp:spPr>
        <a:xfrm rot="10800000">
          <a:off x="3331526" y="3415592"/>
          <a:ext cx="861778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861778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3740871" y="3407455"/>
        <a:ext cx="43088" cy="43088"/>
      </dsp:txXfrm>
    </dsp:sp>
    <dsp:sp modelId="{CA879699-5D47-914D-9045-1B6EDFF32290}">
      <dsp:nvSpPr>
        <dsp:cNvPr id="0" name=""/>
        <dsp:cNvSpPr/>
      </dsp:nvSpPr>
      <dsp:spPr>
        <a:xfrm>
          <a:off x="1786275" y="2656374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Space Instruments (AOPP – SI)</a:t>
          </a:r>
        </a:p>
      </dsp:txBody>
      <dsp:txXfrm>
        <a:off x="2012572" y="2882671"/>
        <a:ext cx="1092656" cy="1092656"/>
      </dsp:txXfrm>
    </dsp:sp>
    <dsp:sp modelId="{982182C9-3D88-6241-88DE-FCCCA5369CC4}">
      <dsp:nvSpPr>
        <dsp:cNvPr id="0" name=""/>
        <dsp:cNvSpPr/>
      </dsp:nvSpPr>
      <dsp:spPr>
        <a:xfrm rot="13500000">
          <a:off x="3735903" y="2439339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4186367" y="2429038"/>
        <a:ext cx="47417" cy="47417"/>
      </dsp:txXfrm>
    </dsp:sp>
    <dsp:sp modelId="{01C516EC-1B84-AB4B-B4F1-287BB02905B8}">
      <dsp:nvSpPr>
        <dsp:cNvPr id="0" name=""/>
        <dsp:cNvSpPr/>
      </dsp:nvSpPr>
      <dsp:spPr>
        <a:xfrm>
          <a:off x="2555831" y="798501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Mechanical Engineering Group</a:t>
          </a:r>
          <a:endParaRPr lang="en-GB" sz="14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2782128" y="1024798"/>
        <a:ext cx="1092656" cy="1092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8F6C2-42B1-5446-B33E-06609CD03279}" type="datetimeFigureOut">
              <a:rPr lang="en-US" smtClean="0"/>
              <a:t>3/24/23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A3985-60C4-054D-8FB3-AABA48A83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5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OPTEC is Oxford Physics Technical Excellence Centre</a:t>
            </a:r>
          </a:p>
          <a:p>
            <a:endParaRPr lang="en-US" dirty="0"/>
          </a:p>
          <a:p>
            <a:r>
              <a:rPr lang="en-US" dirty="0"/>
              <a:t>8 specialist groups providing essential and specialist support for our departmental  activities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E8CCB5-9A07-F64E-9890-8974AA3AE1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02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 since the last AB where Armin </a:t>
            </a:r>
            <a:r>
              <a:rPr lang="en-US" dirty="0" err="1"/>
              <a:t>Reichold</a:t>
            </a:r>
            <a:r>
              <a:rPr lang="en-US" dirty="0"/>
              <a:t> presented the </a:t>
            </a:r>
            <a:r>
              <a:rPr lang="en-US" dirty="0" err="1"/>
              <a:t>PaMIr</a:t>
            </a:r>
            <a:r>
              <a:rPr lang="en-US" dirty="0"/>
              <a:t>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17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dirty="0"/>
              <a:t>We designed a 12-channel optical mezzanine card to integrate with commercial DAQ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/>
              <a:t>Developed and sold under license to VADATECH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/>
              <a:t>Our engineers designed this board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 err="1"/>
              <a:t>PaMIr</a:t>
            </a:r>
            <a:r>
              <a:rPr lang="en-US" sz="1800" b="1" dirty="0"/>
              <a:t> makes new 12 channel low noise board developed by EEG and released by </a:t>
            </a:r>
            <a:r>
              <a:rPr lang="en-US" sz="1800" b="1" dirty="0" err="1"/>
              <a:t>Vadatech</a:t>
            </a:r>
            <a:r>
              <a:rPr lang="en-US" sz="1800" b="1" dirty="0"/>
              <a:t> soon</a:t>
            </a:r>
          </a:p>
          <a:p>
            <a:pPr algn="l"/>
            <a:endParaRPr lang="en-US" sz="1800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43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Daedalus : FPGA card and Raspberry Pi connect together with the optical card from above to make a complete readout system.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98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Simulation to manufactured hardware – all activities inhouse – manufacturing farmed out to commercial company (boring part – also supporting our industrial pipeline)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42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Game changer – Recently presented at VELO as a new beam pipe proposal</a:t>
            </a:r>
          </a:p>
          <a:p>
            <a:endParaRPr lang="en-US" dirty="0"/>
          </a:p>
          <a:p>
            <a:r>
              <a:rPr lang="en-US" dirty="0"/>
              <a:t>30-micron laminate thickness with an effective thickness for particles are ~5 microns</a:t>
            </a:r>
          </a:p>
          <a:p>
            <a:endParaRPr lang="en-US" dirty="0"/>
          </a:p>
          <a:p>
            <a:r>
              <a:rPr lang="en-US" dirty="0"/>
              <a:t>Extreme high vacuum compatible 1x10-12mbar</a:t>
            </a:r>
          </a:p>
          <a:p>
            <a:endParaRPr lang="en-US" dirty="0"/>
          </a:p>
          <a:p>
            <a:r>
              <a:rPr lang="en-US" dirty="0"/>
              <a:t>Potential for patenting – Ref. Phill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43B9C-E808-0A4D-8146-23238BC0A7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09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PaMIr</a:t>
            </a:r>
            <a:r>
              <a:rPr lang="en-US" dirty="0"/>
              <a:t> evolution and exploitation is a great example, and something you saw during the last AB</a:t>
            </a:r>
          </a:p>
          <a:p>
            <a:endParaRPr lang="en-US" dirty="0"/>
          </a:p>
          <a:p>
            <a:r>
              <a:rPr lang="en-US" dirty="0"/>
              <a:t>It has been a journey from LICAS to AMULET to Monalisa to </a:t>
            </a:r>
            <a:r>
              <a:rPr lang="en-US" dirty="0" err="1"/>
              <a:t>PaMIr</a:t>
            </a:r>
            <a:r>
              <a:rPr lang="en-US" dirty="0"/>
              <a:t> and then the future and upcoming Dedalus 4 channel project</a:t>
            </a:r>
          </a:p>
          <a:p>
            <a:endParaRPr lang="en-US" dirty="0"/>
          </a:p>
          <a:p>
            <a:r>
              <a:rPr lang="en-US" dirty="0"/>
              <a:t>real time interferometric displacement sensor which is plug compatible with the previous FSI absolute distance measurement technology</a:t>
            </a:r>
          </a:p>
          <a:p>
            <a:endParaRPr lang="en-US" dirty="0"/>
          </a:p>
          <a:p>
            <a:r>
              <a:rPr lang="en-US" dirty="0"/>
              <a:t>This will initially be used in a new version of the laser tracer which you show below. The new version of the tracer will be called Daedalus.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13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We built 8 crates for etalon before licencing </a:t>
            </a:r>
          </a:p>
          <a:p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We continued to provide support for the product via repairs and trouble shooting</a:t>
            </a:r>
          </a:p>
          <a:p>
            <a:endParaRPr lang="en-GB" sz="12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Each crate consisted of a multilayer back plane, linear power supplies 6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Fpga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control cards and 12 measurement cards. The complete system was built in house . (apart from the bare </a:t>
            </a:r>
            <a:r>
              <a:rPr lang="en-GB" sz="12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pcbs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which were externally manufactured due to layer count being so high)</a:t>
            </a:r>
          </a:p>
          <a:p>
            <a:endParaRPr lang="en-GB" sz="12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r>
              <a:rPr lang="en-GB" sz="12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PaMIr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4 channel low noise system in one box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15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FPGA card and Raspberry Pi connect together with the optical card from above to make a complete readout system.</a:t>
            </a:r>
          </a:p>
          <a:p>
            <a:endParaRPr lang="en-GB" dirty="0"/>
          </a:p>
          <a:p>
            <a:r>
              <a:rPr lang="en-GB" dirty="0"/>
              <a:t>We have had 7 engineers and 3 technicians deployed on this project for various tasks over the last 2 years.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50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98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images of what we do</a:t>
            </a:r>
          </a:p>
          <a:p>
            <a:r>
              <a:rPr lang="en-US" dirty="0"/>
              <a:t>We provide the the support to </a:t>
            </a:r>
            <a:r>
              <a:rPr lang="en-US" dirty="0" err="1"/>
              <a:t>realise</a:t>
            </a:r>
            <a:r>
              <a:rPr lang="en-US" dirty="0"/>
              <a:t> the science goals – Design, develop manufacture and validate</a:t>
            </a:r>
          </a:p>
          <a:p>
            <a:endParaRPr lang="en-US" dirty="0"/>
          </a:p>
          <a:p>
            <a:r>
              <a:rPr lang="en-US" dirty="0"/>
              <a:t>Providing growth in FPGA hardware and firmware development</a:t>
            </a:r>
          </a:p>
          <a:p>
            <a:endParaRPr lang="en-US" dirty="0"/>
          </a:p>
          <a:p>
            <a:r>
              <a:rPr lang="en-US" dirty="0"/>
              <a:t>4 channel Daedalus OPTO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F205D4-4A7D-D44B-9741-652A039BEB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9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Coatings developed by Oxford and produced for Hexagon by Oxford – critical for the JAI </a:t>
            </a:r>
            <a:r>
              <a:rPr lang="en-US" dirty="0" err="1"/>
              <a:t>PaMIr</a:t>
            </a:r>
            <a:r>
              <a:rPr lang="en-US" dirty="0"/>
              <a:t>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Busy slide : New laser router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9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Facility for MICRO and NANO fabrication</a:t>
            </a:r>
          </a:p>
          <a:p>
            <a:endParaRPr lang="en-US" dirty="0"/>
          </a:p>
          <a:p>
            <a:r>
              <a:rPr lang="en-US" dirty="0"/>
              <a:t>Scanning electron Microscope</a:t>
            </a:r>
          </a:p>
          <a:p>
            <a:endParaRPr lang="en-US" dirty="0"/>
          </a:p>
          <a:p>
            <a:r>
              <a:rPr lang="en-US" dirty="0"/>
              <a:t>Class 100 / 1000 cleanrooms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94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Large high-tech well equipped mechanical workshops with highly skilled technicians to support our equipment</a:t>
            </a:r>
          </a:p>
          <a:p>
            <a:endParaRPr lang="en-US" dirty="0"/>
          </a:p>
          <a:p>
            <a:r>
              <a:rPr lang="en-US" dirty="0"/>
              <a:t>You can recognize the RF cavity in the top left – Made for JAI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F205D4-4A7D-D44B-9741-652A039BEB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82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Full produce lifecycle management</a:t>
            </a:r>
          </a:p>
          <a:p>
            <a:endParaRPr lang="en-US" dirty="0"/>
          </a:p>
          <a:p>
            <a:r>
              <a:rPr lang="en-US" dirty="0"/>
              <a:t>Version control, project management, and document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94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are our customers?</a:t>
            </a:r>
          </a:p>
          <a:p>
            <a:endParaRPr lang="en-US" dirty="0"/>
          </a:p>
          <a:p>
            <a:r>
              <a:rPr lang="en-US" dirty="0"/>
              <a:t>Department – the sub divisions PP – ASTRO – CMP – ALP - AOPP  - This is where </a:t>
            </a:r>
            <a:r>
              <a:rPr lang="en-US" dirty="0" err="1"/>
              <a:t>PaMIr</a:t>
            </a:r>
            <a:r>
              <a:rPr lang="en-US" dirty="0"/>
              <a:t> comes in</a:t>
            </a:r>
          </a:p>
          <a:p>
            <a:endParaRPr lang="en-US" dirty="0"/>
          </a:p>
          <a:p>
            <a:r>
              <a:rPr lang="en-US" dirty="0"/>
              <a:t>MPLS – Engineering – Biology, chemistry etc.</a:t>
            </a:r>
          </a:p>
          <a:p>
            <a:endParaRPr lang="en-US" dirty="0"/>
          </a:p>
          <a:p>
            <a:r>
              <a:rPr lang="en-US" dirty="0"/>
              <a:t>Other areas of the university</a:t>
            </a:r>
          </a:p>
          <a:p>
            <a:endParaRPr lang="en-US" dirty="0"/>
          </a:p>
          <a:p>
            <a:r>
              <a:rPr lang="en-US" dirty="0"/>
              <a:t>Other universities or other research facilities</a:t>
            </a:r>
          </a:p>
          <a:p>
            <a:endParaRPr lang="en-US" dirty="0"/>
          </a:p>
          <a:p>
            <a:r>
              <a:rPr lang="en-US" dirty="0"/>
              <a:t>Other industrial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8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support academia and research activities and thus we are not competing with commercial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9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1A0C3-BED4-BF5A-E155-79E7F0200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7B5F9-CC60-8928-34E7-A1CC1C2F0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7DC28-C2BE-3F1E-CFBC-3C8C064EA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D9DD-B626-A94F-9D18-873F47510950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FB587-D174-9932-934D-085D2500E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482DF-9105-841A-F505-02C41E6B2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791C4-8FD6-AED2-ABF2-7E17D29C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B9E96-394F-BE44-D628-9CCE9490B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9E616-D79C-71B6-FFF8-615F9F5C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BD4D-10DE-D14F-BBB5-7994BD9348B4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BED90-7B44-D937-E48A-F5E266A69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BE19F-DA41-5E31-4624-CB3EF28E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3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0EA2CE-FEB1-E04D-3D88-8FEA6CD1F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FC756-D6ED-AE72-E531-F4793D399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6F378-9140-1FD2-DFA4-10B8FE45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3F976-047F-6242-8490-35616C1A1635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A1F9A-4811-36BC-23EF-F7CC05F9B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7AAFD-2308-763D-D2DB-B929DAB27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47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0E903-1EF0-D47F-EE35-91C7198C2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1E0D5-8342-16FC-3202-7F01EB1FD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5428D-2C60-6D67-3776-9F00544FB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6631C-F0B8-7F45-9FE5-C88FCC75BC12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4E0EB-1BC6-02BE-FB92-269B508A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1C708-A110-14C2-566F-D13895BE3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4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03A46-26A7-3AE0-0E48-2EC8BEF6C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FABD97-5C11-EE78-CFB0-FDA72F240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D6AFA-B31F-379F-6AEF-3260E4379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D0D5-682C-BF44-AD77-879F086F4396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D5492-0AB2-7993-B5D7-F06F2CE19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B9446-E004-8A62-6C61-514DF73FF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1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BC2C7-D1F5-E992-9E62-389A57015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00A30-37BE-933E-E006-53FE37CE8E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48CBFC-1187-315E-C48E-E966EF11B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ADDED8-FB86-344C-C61D-91293410A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A7E6-0F5D-1145-B46D-3B4F4A1625F2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EA5A1-CF59-EC5E-E094-1A88C941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C4D32-1285-CF8C-2B0D-16A5F1B1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6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EC636-8670-7879-FF76-887B1D227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23D64-1B8B-81E6-1A3E-3A99279B8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B4CD0-EE6B-1B05-9927-F620A2249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1DCA4-86F7-E824-7ACE-49406EAD9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76E4F-2135-90A4-1966-705ADF3820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8318C-CE12-F1F4-C1B9-148125FAD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5CFA8-FC53-CC43-982C-29227719FEB9}" type="datetime1">
              <a:rPr lang="en-GB" smtClean="0"/>
              <a:t>24/03/2023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151100-C147-A043-266C-E1E4CC011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B60034-A99D-E7D7-8FF3-A5B61E29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6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280A0-7841-9F7B-5EA7-16D0EB691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2956E-3B60-8E1E-B947-B86B2F3EF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0418-C419-5747-A558-5443593CDA06}" type="datetime1">
              <a:rPr lang="en-GB" smtClean="0"/>
              <a:t>24/03/2023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736E1-00BF-4442-F398-F8C5312F5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B8A3A-4FCB-34ED-BDF9-E803C3E77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5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18865-D029-8083-1E8F-8FFD100FA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4A1D-D4F8-C94F-A3D1-B80BD9EA5AF2}" type="datetime1">
              <a:rPr lang="en-GB" smtClean="0"/>
              <a:t>24/03/2023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97D816-2AAA-9C25-40EB-333215670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36A1C-4C56-2267-E656-9CB60AC4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6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FDB9-61CB-422A-060F-C9FE9F753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6F64D-6744-FCE8-86D3-EE0507636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D3B4D-095D-EB85-99C3-6B179B8F5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2072A-AD43-3CAB-E2D5-C1B6EFEE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26C6-7D1D-6A47-B86B-45F5684DAE77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32F7C-91C8-9E88-6257-B3F4817D7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23E9EF-1C8F-D2ED-8790-4D35B83DB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0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9225-E858-6E27-2A35-7A32E7115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B8ABED-8A7D-4492-3D9C-2766DF7A67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1D12C9-3CD3-E452-DA86-ED1557D05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0F4FB-E71A-5D4F-93FB-93EE2ED4C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789C-03E8-A346-AC2A-4392B7C7231E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9CA5C-9396-AA0A-43C8-FF7EDA85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8622AF-0A5C-0E2F-C210-9FCE59291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2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32ABF8-5702-810B-655A-1BDA0DBFB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96384-16CE-D115-8CBD-DC8C079AA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17DE2-61FF-88D7-958D-2DAAE233B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554A3-AC92-E343-824D-0568296A7EA4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6EC29-F4F2-FF33-64F3-18DDC39AA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34EED-D3FA-BC32-86A0-C3F215230C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3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7.jpeg"/><Relationship Id="rId4" Type="http://schemas.openxmlformats.org/officeDocument/2006/relationships/image" Target="../media/image46.gif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gif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Ian Shipsey FRS: Publications | University of Oxford Department of Physics">
            <a:extLst>
              <a:ext uri="{FF2B5EF4-FFF2-40B4-BE49-F238E27FC236}">
                <a16:creationId xmlns:a16="http://schemas.microsoft.com/office/drawing/2014/main" id="{E2E88BCD-22A3-DFD7-016F-B34976A973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7" r="8544" b="1"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3A04AA-6691-913B-7125-A8F0BE7AA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8000" b="1" dirty="0">
                <a:solidFill>
                  <a:srgbClr val="FFFFFF"/>
                </a:solidFill>
              </a:rPr>
              <a:t>OPTEC</a:t>
            </a:r>
            <a:br>
              <a:rPr lang="en-US" sz="5200" b="1" dirty="0">
                <a:solidFill>
                  <a:srgbClr val="FFFFFF"/>
                </a:solidFill>
              </a:rPr>
            </a:br>
            <a:r>
              <a:rPr lang="en-US" sz="5200" b="1" dirty="0" err="1">
                <a:solidFill>
                  <a:srgbClr val="FFFFFF"/>
                </a:solidFill>
              </a:rPr>
              <a:t>Commercialisation</a:t>
            </a:r>
            <a:r>
              <a:rPr lang="en-US" sz="5200" b="1" dirty="0">
                <a:solidFill>
                  <a:srgbClr val="FFFFFF"/>
                </a:solidFill>
              </a:rPr>
              <a:t>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B0D60-AFE6-1B1C-27EE-A95C93517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 b="1" dirty="0">
                <a:solidFill>
                  <a:srgbClr val="92D050"/>
                </a:solidFill>
              </a:rPr>
              <a:t>O</a:t>
            </a:r>
            <a:r>
              <a:rPr lang="en-US" sz="1300" b="1" dirty="0">
                <a:solidFill>
                  <a:srgbClr val="FFFFFF"/>
                </a:solidFill>
              </a:rPr>
              <a:t>xford </a:t>
            </a:r>
            <a:r>
              <a:rPr lang="en-US" sz="1600" b="1" dirty="0">
                <a:solidFill>
                  <a:srgbClr val="92D050"/>
                </a:solidFill>
              </a:rPr>
              <a:t>P</a:t>
            </a:r>
            <a:r>
              <a:rPr lang="en-US" sz="1300" b="1" dirty="0">
                <a:solidFill>
                  <a:srgbClr val="FFFFFF"/>
                </a:solidFill>
              </a:rPr>
              <a:t>hysics </a:t>
            </a:r>
            <a:r>
              <a:rPr lang="en-US" sz="1600" b="1" dirty="0">
                <a:solidFill>
                  <a:srgbClr val="92D050"/>
                </a:solidFill>
              </a:rPr>
              <a:t>T</a:t>
            </a:r>
            <a:r>
              <a:rPr lang="en-US" sz="1300" b="1" dirty="0">
                <a:solidFill>
                  <a:srgbClr val="FFFFFF"/>
                </a:solidFill>
              </a:rPr>
              <a:t>echnical </a:t>
            </a:r>
            <a:r>
              <a:rPr lang="en-US" sz="1400" b="1" dirty="0">
                <a:solidFill>
                  <a:srgbClr val="92D050"/>
                </a:solidFill>
              </a:rPr>
              <a:t>E</a:t>
            </a:r>
            <a:r>
              <a:rPr lang="en-US" sz="1300" b="1" dirty="0">
                <a:solidFill>
                  <a:srgbClr val="FFFFFF"/>
                </a:solidFill>
              </a:rPr>
              <a:t>xcellence </a:t>
            </a:r>
            <a:r>
              <a:rPr lang="en-US" sz="1600" b="1" dirty="0">
                <a:solidFill>
                  <a:srgbClr val="92D050"/>
                </a:solidFill>
              </a:rPr>
              <a:t>C</a:t>
            </a:r>
            <a:r>
              <a:rPr lang="en-US" sz="1300" b="1" dirty="0">
                <a:solidFill>
                  <a:srgbClr val="FFFFFF"/>
                </a:solidFill>
              </a:rPr>
              <a:t>entre</a:t>
            </a:r>
          </a:p>
          <a:p>
            <a:r>
              <a:rPr lang="en-US" sz="1300" b="1" dirty="0">
                <a:solidFill>
                  <a:srgbClr val="FFFFFF"/>
                </a:solidFill>
              </a:rPr>
              <a:t>JAI Advisory Board Meeting, 27</a:t>
            </a:r>
            <a:r>
              <a:rPr lang="en-US" sz="1300" b="1" baseline="30000" dirty="0">
                <a:solidFill>
                  <a:srgbClr val="FFFFFF"/>
                </a:solidFill>
              </a:rPr>
              <a:t>th</a:t>
            </a:r>
            <a:r>
              <a:rPr lang="en-US" sz="1300" b="1" dirty="0">
                <a:solidFill>
                  <a:srgbClr val="FFFFFF"/>
                </a:solidFill>
              </a:rPr>
              <a:t> March 2023</a:t>
            </a:r>
          </a:p>
          <a:p>
            <a:endParaRPr lang="en-US" sz="1300" b="1" dirty="0">
              <a:solidFill>
                <a:srgbClr val="FFFFFF"/>
              </a:solidFill>
            </a:endParaRPr>
          </a:p>
          <a:p>
            <a:r>
              <a:rPr lang="en-US" sz="1300" b="1" dirty="0">
                <a:solidFill>
                  <a:srgbClr val="FFFFFF"/>
                </a:solidFill>
              </a:rPr>
              <a:t>Vishal Francis</a:t>
            </a:r>
          </a:p>
        </p:txBody>
      </p:sp>
    </p:spTree>
    <p:extLst>
      <p:ext uri="{BB962C8B-B14F-4D97-AF65-F5344CB8AC3E}">
        <p14:creationId xmlns:p14="http://schemas.microsoft.com/office/powerpoint/2010/main" val="97331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270745-2259-AD7D-2C7B-E8C2E6A994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160" y="4399596"/>
            <a:ext cx="3125452" cy="2086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64D70A-273F-290B-9D8F-C786455696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62" y="3958084"/>
            <a:ext cx="3793787" cy="2086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626D45-73B5-F1BA-FBE6-D9DA94726D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49" y="416095"/>
            <a:ext cx="2318764" cy="13092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AB32FE-9FC7-0826-25B3-F9CA8B5299E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68" y="2057815"/>
            <a:ext cx="1420166" cy="10731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62DBB1-5D9A-CE80-9E8C-A001B91C8A0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352" y="2109962"/>
            <a:ext cx="1461127" cy="973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565398-45DE-AC5D-7ABE-60D6F457CCD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966" y="855328"/>
            <a:ext cx="2912656" cy="19438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99E4A4-C046-7C80-6E67-31A4FE67E32C}"/>
              </a:ext>
            </a:extLst>
          </p:cNvPr>
          <p:cNvSpPr txBox="1"/>
          <p:nvPr/>
        </p:nvSpPr>
        <p:spPr>
          <a:xfrm>
            <a:off x="379883" y="1688483"/>
            <a:ext cx="293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/ Develop /Prototype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4CC1A0-00AD-7E47-45C5-34F9CD980657}"/>
              </a:ext>
            </a:extLst>
          </p:cNvPr>
          <p:cNvSpPr txBox="1"/>
          <p:nvPr/>
        </p:nvSpPr>
        <p:spPr>
          <a:xfrm>
            <a:off x="1663534" y="6072573"/>
            <a:ext cx="232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FAAE3-E437-A30D-CDD8-27028366CB49}"/>
              </a:ext>
            </a:extLst>
          </p:cNvPr>
          <p:cNvSpPr txBox="1"/>
          <p:nvPr/>
        </p:nvSpPr>
        <p:spPr>
          <a:xfrm>
            <a:off x="4083993" y="2948716"/>
            <a:ext cx="379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Production drawings for Manufacture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61D87C-89A1-EFAD-C623-BA2D9F40E53E}"/>
              </a:ext>
            </a:extLst>
          </p:cNvPr>
          <p:cNvSpPr txBox="1"/>
          <p:nvPr/>
        </p:nvSpPr>
        <p:spPr>
          <a:xfrm>
            <a:off x="5405712" y="6536809"/>
            <a:ext cx="1787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Validate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4B969-952F-7C91-CBFB-E8F4CCC3D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10</a:t>
            </a:fld>
            <a:endParaRPr lang="en-US"/>
          </a:p>
        </p:txBody>
      </p:sp>
      <p:pic>
        <p:nvPicPr>
          <p:cNvPr id="1028" name="Picture 4" descr="What's the best document control software for ISO 9001 &amp; ISO 13485?">
            <a:extLst>
              <a:ext uri="{FF2B5EF4-FFF2-40B4-BE49-F238E27FC236}">
                <a16:creationId xmlns:a16="http://schemas.microsoft.com/office/drawing/2014/main" id="{5B46F462-77B2-5B39-5FA6-3A6331DA9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725" y="1461527"/>
            <a:ext cx="4660907" cy="393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331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5516-7029-815E-82AC-83C2CA42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4644"/>
            <a:ext cx="10515600" cy="5108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/>
              <a:t>OPTEC </a:t>
            </a:r>
            <a:br>
              <a:rPr lang="en-US" sz="8000" dirty="0"/>
            </a:br>
            <a:r>
              <a:rPr lang="en-US" sz="8000" dirty="0"/>
              <a:t>&amp;</a:t>
            </a:r>
            <a:br>
              <a:rPr lang="en-US" sz="8000" dirty="0"/>
            </a:br>
            <a:r>
              <a:rPr lang="en-US" sz="8000" dirty="0"/>
              <a:t> </a:t>
            </a:r>
            <a:r>
              <a:rPr lang="en-US" sz="8000" dirty="0" err="1"/>
              <a:t>Commercialisation</a:t>
            </a:r>
            <a:br>
              <a:rPr lang="en-US" sz="8000" dirty="0"/>
            </a:br>
            <a:r>
              <a:rPr lang="en-US" sz="8000" dirty="0"/>
              <a:t> (</a:t>
            </a:r>
            <a:r>
              <a:rPr lang="en-US" sz="8000" u="sng" dirty="0"/>
              <a:t>Impact)</a:t>
            </a:r>
            <a:br>
              <a:rPr lang="en-US" sz="8000" dirty="0"/>
            </a:br>
            <a:endParaRPr lang="en-US" sz="8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382DF-84B1-F8A1-2D9D-7E75F264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16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90E24D5-6DE0-523A-E0CD-C208250E488D}"/>
              </a:ext>
            </a:extLst>
          </p:cNvPr>
          <p:cNvSpPr/>
          <p:nvPr/>
        </p:nvSpPr>
        <p:spPr>
          <a:xfrm>
            <a:off x="428606" y="1881988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677B88-458C-7A76-8F1E-06710356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Who are our customers?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A43CD9-F71C-0E10-3EC6-D0488806C039}"/>
              </a:ext>
            </a:extLst>
          </p:cNvPr>
          <p:cNvSpPr txBox="1"/>
          <p:nvPr/>
        </p:nvSpPr>
        <p:spPr>
          <a:xfrm>
            <a:off x="380590" y="1881988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Department of Physics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6A8C6F6-430E-01E8-9227-CF954C022040}"/>
              </a:ext>
            </a:extLst>
          </p:cNvPr>
          <p:cNvSpPr/>
          <p:nvPr/>
        </p:nvSpPr>
        <p:spPr>
          <a:xfrm>
            <a:off x="2877719" y="1883310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80D93C-62A8-15D9-4375-717A06DBA306}"/>
              </a:ext>
            </a:extLst>
          </p:cNvPr>
          <p:cNvSpPr txBox="1"/>
          <p:nvPr/>
        </p:nvSpPr>
        <p:spPr>
          <a:xfrm>
            <a:off x="2829703" y="1883310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MPLS Division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B78092-753B-7276-85A4-0754F2F4CFA0}"/>
              </a:ext>
            </a:extLst>
          </p:cNvPr>
          <p:cNvSpPr/>
          <p:nvPr/>
        </p:nvSpPr>
        <p:spPr>
          <a:xfrm>
            <a:off x="5511906" y="1881988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3CDE8A-1DE0-1EF8-4211-BABD20D0A065}"/>
              </a:ext>
            </a:extLst>
          </p:cNvPr>
          <p:cNvSpPr txBox="1"/>
          <p:nvPr/>
        </p:nvSpPr>
        <p:spPr>
          <a:xfrm>
            <a:off x="5463890" y="1881988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Wider University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C448DAF-6463-DEC5-12B9-9AA65EB8BFEA}"/>
              </a:ext>
            </a:extLst>
          </p:cNvPr>
          <p:cNvSpPr/>
          <p:nvPr/>
        </p:nvSpPr>
        <p:spPr>
          <a:xfrm>
            <a:off x="8098076" y="1867349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7FB094-AA49-7697-EDA5-02D608FBD219}"/>
              </a:ext>
            </a:extLst>
          </p:cNvPr>
          <p:cNvSpPr txBox="1"/>
          <p:nvPr/>
        </p:nvSpPr>
        <p:spPr>
          <a:xfrm>
            <a:off x="8050060" y="1867349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Other Academia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6551955-E223-01CA-7FE6-9D7F0E240F55}"/>
              </a:ext>
            </a:extLst>
          </p:cNvPr>
          <p:cNvSpPr/>
          <p:nvPr/>
        </p:nvSpPr>
        <p:spPr>
          <a:xfrm>
            <a:off x="10387617" y="1867347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B22CC-EB56-DF88-4B8E-50989717D40D}"/>
              </a:ext>
            </a:extLst>
          </p:cNvPr>
          <p:cNvSpPr txBox="1"/>
          <p:nvPr/>
        </p:nvSpPr>
        <p:spPr>
          <a:xfrm>
            <a:off x="10339601" y="1867347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Industrial support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AD99D4-3049-9886-A2C6-352982E1DB0F}"/>
              </a:ext>
            </a:extLst>
          </p:cNvPr>
          <p:cNvSpPr txBox="1"/>
          <p:nvPr/>
        </p:nvSpPr>
        <p:spPr>
          <a:xfrm>
            <a:off x="147499" y="3087756"/>
            <a:ext cx="246444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Particle Physics (JAI)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ASTRO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Condensed Matter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Atomic Laser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Atmospheric Oceanica and Planetary Physics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DD1408-6CA5-113A-5D8D-8225B3AE91A8}"/>
              </a:ext>
            </a:extLst>
          </p:cNvPr>
          <p:cNvSpPr txBox="1"/>
          <p:nvPr/>
        </p:nvSpPr>
        <p:spPr>
          <a:xfrm>
            <a:off x="2829702" y="3087756"/>
            <a:ext cx="19808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Zoology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5A5719A-2F4C-0F41-35F0-D22CCBEA36F9}"/>
              </a:ext>
            </a:extLst>
          </p:cNvPr>
          <p:cNvSpPr txBox="1"/>
          <p:nvPr/>
        </p:nvSpPr>
        <p:spPr>
          <a:xfrm>
            <a:off x="5358099" y="3083455"/>
            <a:ext cx="1980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Archaeology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University Museum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D0A1B9-EB22-53A9-75AA-E87CFAE2719A}"/>
              </a:ext>
            </a:extLst>
          </p:cNvPr>
          <p:cNvSpPr txBox="1"/>
          <p:nvPr/>
        </p:nvSpPr>
        <p:spPr>
          <a:xfrm>
            <a:off x="7795545" y="3087756"/>
            <a:ext cx="22098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STFC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Texas A&amp;M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Oslo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Manchester Uni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Yale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4AF0AC-2F2D-92AC-92CC-C738DA2DD95F}"/>
              </a:ext>
            </a:extLst>
          </p:cNvPr>
          <p:cNvSpPr txBox="1"/>
          <p:nvPr/>
        </p:nvSpPr>
        <p:spPr>
          <a:xfrm>
            <a:off x="10085086" y="3083455"/>
            <a:ext cx="19808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 Light 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Oxford Nano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Oxford </a:t>
            </a:r>
            <a:r>
              <a:rPr lang="en-US" sz="2000" dirty="0" err="1"/>
              <a:t>Cryosystems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F674EEAF-FE3A-4294-F449-7CAEF35A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1087" y="5998541"/>
            <a:ext cx="2743200" cy="365125"/>
          </a:xfrm>
        </p:spPr>
        <p:txBody>
          <a:bodyPr/>
          <a:lstStyle/>
          <a:p>
            <a:fld id="{15E7C456-0105-BC46-8927-DB47194BE6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1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8A6C2-BB0C-8F90-A020-4F03E058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OPTC </a:t>
            </a:r>
            <a:r>
              <a:rPr lang="en-US" b="1" u="sng" dirty="0" err="1"/>
              <a:t>Commercialisation</a:t>
            </a:r>
            <a:endParaRPr lang="en-US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62340-674B-BA34-6C73-4EC6F2075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Oxford University Innovations (OUI) supporting OPTEC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Our output provides economic impact for our customers – Enabling commercial opportunities to be explored further</a:t>
            </a:r>
          </a:p>
          <a:p>
            <a:pPr lvl="1"/>
            <a:r>
              <a:rPr lang="en-US" dirty="0"/>
              <a:t>Industrial partners upskilled to provide new services</a:t>
            </a:r>
          </a:p>
          <a:p>
            <a:pPr lvl="1"/>
            <a:r>
              <a:rPr lang="en-US" dirty="0"/>
              <a:t>Using industry to bulk manufacture – low risk</a:t>
            </a:r>
          </a:p>
          <a:p>
            <a:pPr lvl="1"/>
            <a:r>
              <a:rPr lang="en-US" dirty="0"/>
              <a:t>Supporting UKPLC – Positive economic impact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17919-C0C0-7E67-EEC8-02A6B263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51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0BEF-4314-42A3-152E-A16ECC30E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/>
              <a:t>PaMIr</a:t>
            </a:r>
            <a:r>
              <a:rPr lang="en-US" b="1" u="sng" dirty="0"/>
              <a:t> Progress since the last 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CFD7D-7645-1BBF-7D31-B22BC4566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£58k of extra funding to further develop the prototypes for which Hexagon are going to take out licenses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24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Two good summer students, one of whom developed a C++ parallelised algorithm that can analyse OFFLINE </a:t>
            </a:r>
            <a:r>
              <a:rPr lang="en-GB" sz="24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PaMIr</a:t>
            </a: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data with the full required accuracy.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  <a:latin typeface="Calibri" panose="020F0502020204030204" pitchFamily="34" charset="0"/>
              </a:rPr>
              <a:t>T</a:t>
            </a:r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his offline version is intended as the basis for a merger of the </a:t>
            </a:r>
            <a:r>
              <a:rPr lang="en-GB" sz="18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PaMIr</a:t>
            </a:r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technology with the older Multiline technology. The two are plug compatible but need different analysis algorithms. 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24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£33k to further develop the offline algorithms and bring them onto a GPU computing platform.</a:t>
            </a:r>
          </a:p>
          <a:p>
            <a:pPr lvl="1"/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Very good news indeed and the project can start as early as the start of next month.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D9781-4529-95DD-24DE-DD203036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3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1806-CD61-E6EF-6814-F5E51A33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and </a:t>
            </a:r>
            <a:r>
              <a:rPr lang="en-US" b="1" u="sng" dirty="0" err="1"/>
              <a:t>PaMIr’s</a:t>
            </a:r>
            <a:r>
              <a:rPr lang="en-US" b="1" u="sng" dirty="0"/>
              <a:t>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6B0CE-269E-E575-B104-52D47781C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1023949" cy="4888327"/>
          </a:xfrm>
        </p:spPr>
        <p:txBody>
          <a:bodyPr>
            <a:normAutofit/>
          </a:bodyPr>
          <a:lstStyle/>
          <a:p>
            <a:r>
              <a:rPr lang="en-US" dirty="0"/>
              <a:t>OPTEC has provided 75% of the required </a:t>
            </a:r>
            <a:r>
              <a:rPr lang="en-US" dirty="0" err="1"/>
              <a:t>PaMIr</a:t>
            </a:r>
            <a:r>
              <a:rPr lang="en-US" dirty="0"/>
              <a:t> staff resources</a:t>
            </a:r>
          </a:p>
          <a:p>
            <a:pPr lvl="1"/>
            <a:r>
              <a:rPr lang="en-US" dirty="0"/>
              <a:t>OPTEC is critical and core to the project management, development, manufacture, and success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27292-5E7D-2AD8-4577-0DF918C5B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4C578F-6BC8-1138-0E69-D9AFFD37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01" y="3286539"/>
            <a:ext cx="2571608" cy="28259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5F629-7796-EAFE-1CD3-C6482FA78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807" y="3429000"/>
            <a:ext cx="6453540" cy="3146100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3A4772FF-2E10-7CED-563A-593E2A45B314}"/>
              </a:ext>
            </a:extLst>
          </p:cNvPr>
          <p:cNvSpPr/>
          <p:nvPr/>
        </p:nvSpPr>
        <p:spPr>
          <a:xfrm>
            <a:off x="2328653" y="4396629"/>
            <a:ext cx="989275" cy="605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04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4FF9F-69D9-8EAB-13BE-9D1BC633D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609" y="0"/>
            <a:ext cx="4277139" cy="1325563"/>
          </a:xfrm>
        </p:spPr>
        <p:txBody>
          <a:bodyPr/>
          <a:lstStyle/>
          <a:p>
            <a:r>
              <a:rPr lang="en-US" b="1" u="sng" dirty="0"/>
              <a:t>Modulator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805F9-EBEC-7B94-B22B-B34C0AD66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2560" y="4009276"/>
            <a:ext cx="3421240" cy="2139370"/>
          </a:xfrm>
        </p:spPr>
        <p:txBody>
          <a:bodyPr>
            <a:normAutofit/>
          </a:bodyPr>
          <a:lstStyle/>
          <a:p>
            <a:r>
              <a:rPr lang="en-US" sz="2000" b="1" dirty="0"/>
              <a:t>Low noise, compact, high dynamic range laser phase modulator driver</a:t>
            </a:r>
            <a:r>
              <a:rPr lang="en-US" sz="2000" dirty="0"/>
              <a:t> – currently not commercially available – designed, developed and manufactured by our electronics group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6BC6F0-1625-B895-1836-C2F19FAFC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417707" y="542758"/>
            <a:ext cx="2450945" cy="342124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8A7FB-E81A-2523-CA63-ED1D6DA3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FC3A9E-0C87-0764-4CD4-BA8BDA6E7143}"/>
              </a:ext>
            </a:extLst>
          </p:cNvPr>
          <p:cNvSpPr txBox="1">
            <a:spLocks/>
          </p:cNvSpPr>
          <p:nvPr/>
        </p:nvSpPr>
        <p:spPr>
          <a:xfrm>
            <a:off x="540592" y="-1"/>
            <a:ext cx="57674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/>
              <a:t>4 Channel OPTO Board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D9D27E-971B-3CB5-0BBB-FE0EAA6BC7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b="9274"/>
          <a:stretch/>
        </p:blipFill>
        <p:spPr>
          <a:xfrm>
            <a:off x="1474305" y="1504552"/>
            <a:ext cx="3421241" cy="192444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1096E95-25D8-DE70-D9E4-A0123C393A52}"/>
              </a:ext>
            </a:extLst>
          </p:cNvPr>
          <p:cNvSpPr txBox="1">
            <a:spLocks/>
          </p:cNvSpPr>
          <p:nvPr/>
        </p:nvSpPr>
        <p:spPr>
          <a:xfrm>
            <a:off x="1166474" y="3733938"/>
            <a:ext cx="4515678" cy="3846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Super low noise 4 channel optical amplifier</a:t>
            </a:r>
          </a:p>
          <a:p>
            <a:endParaRPr lang="en-US" sz="1800" dirty="0"/>
          </a:p>
          <a:p>
            <a:r>
              <a:rPr lang="en-US" sz="1800" dirty="0"/>
              <a:t>FPGA control board for data control and transfer</a:t>
            </a:r>
          </a:p>
          <a:p>
            <a:pPr lvl="1"/>
            <a:r>
              <a:rPr lang="en-US" sz="1600" dirty="0"/>
              <a:t>Real time FPGA data analysis, low latency feedback (10 micro-seconds)</a:t>
            </a:r>
          </a:p>
          <a:p>
            <a:endParaRPr lang="en-US" sz="1800" dirty="0"/>
          </a:p>
          <a:p>
            <a:r>
              <a:rPr lang="en-US" sz="1800" dirty="0"/>
              <a:t>We have deployed 10 specialists over the past two years</a:t>
            </a:r>
          </a:p>
        </p:txBody>
      </p:sp>
    </p:spTree>
    <p:extLst>
      <p:ext uri="{BB962C8B-B14F-4D97-AF65-F5344CB8AC3E}">
        <p14:creationId xmlns:p14="http://schemas.microsoft.com/office/powerpoint/2010/main" val="1124516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5DC3B-571F-EE30-CAFE-67E08ED01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Filter Boards production -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C447D-3952-DE9B-B062-FB0C0B521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635"/>
            <a:ext cx="10515600" cy="4351338"/>
          </a:xfrm>
        </p:spPr>
        <p:txBody>
          <a:bodyPr/>
          <a:lstStyle/>
          <a:p>
            <a:r>
              <a:rPr lang="en-US" dirty="0"/>
              <a:t>For JAI </a:t>
            </a:r>
          </a:p>
          <a:p>
            <a:r>
              <a:rPr lang="en-US" dirty="0"/>
              <a:t>Our specialist engineers </a:t>
            </a:r>
            <a:r>
              <a:rPr lang="en-US" b="1" i="1" dirty="0"/>
              <a:t>developed, designed, simulated, and managed production</a:t>
            </a:r>
            <a:r>
              <a:rPr lang="en-US" dirty="0"/>
              <a:t> of 50 filters for particle beam positioning monitors on TT2 and TT10 beam-line (between PS and SPS in LHC)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5B31EA-9D95-4470-688E-933A90F70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224" y="3588337"/>
            <a:ext cx="6719043" cy="29045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650763-4CE7-2665-F548-5A6148483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4" y="3675157"/>
            <a:ext cx="4051024" cy="3029337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278E9DE-D353-BD3B-CB6D-9234282C0210}"/>
              </a:ext>
            </a:extLst>
          </p:cNvPr>
          <p:cNvSpPr/>
          <p:nvPr/>
        </p:nvSpPr>
        <p:spPr>
          <a:xfrm>
            <a:off x="4634757" y="4412974"/>
            <a:ext cx="414321" cy="861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0E1AF6-8442-525E-76EA-B607B0E723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415" y="262602"/>
            <a:ext cx="2665011" cy="1810987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31F2D1D-3244-E3F5-C773-46B1B519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4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B8237-3EE3-9A16-0327-7CA5DF9CD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23" y="179303"/>
            <a:ext cx="7123027" cy="1243584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Future beam lines development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85E41-E9AE-31FD-856C-08AE2248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95" y="1495867"/>
            <a:ext cx="4842608" cy="4992801"/>
          </a:xfrm>
        </p:spPr>
        <p:txBody>
          <a:bodyPr>
            <a:normAutofit fontScale="25000" lnSpcReduction="20000"/>
          </a:bodyPr>
          <a:lstStyle/>
          <a:p>
            <a:r>
              <a:rPr lang="en-US" sz="9600" b="1" dirty="0"/>
              <a:t>Copper carbon composite material</a:t>
            </a:r>
          </a:p>
          <a:p>
            <a:endParaRPr lang="en-US" sz="9600" b="1" dirty="0"/>
          </a:p>
          <a:p>
            <a:r>
              <a:rPr lang="en-US" sz="9600" b="1" dirty="0"/>
              <a:t>Received good feedback from VELO collaboration </a:t>
            </a:r>
            <a:r>
              <a:rPr lang="en-US" sz="9600" dirty="0"/>
              <a:t>(presented at </a:t>
            </a:r>
            <a:r>
              <a:rPr lang="en-US" sz="9600" dirty="0" err="1"/>
              <a:t>Nikef</a:t>
            </a:r>
            <a:r>
              <a:rPr lang="en-US" sz="9600" dirty="0"/>
              <a:t>)</a:t>
            </a:r>
          </a:p>
          <a:p>
            <a:pPr lvl="1"/>
            <a:r>
              <a:rPr lang="en-US" sz="9600" dirty="0"/>
              <a:t>Collaboration between OPTEC groups (EEG/MEG)</a:t>
            </a:r>
          </a:p>
          <a:p>
            <a:pPr marL="0" indent="0">
              <a:buNone/>
            </a:pPr>
            <a:endParaRPr lang="en-US" sz="9600" b="1" dirty="0"/>
          </a:p>
          <a:p>
            <a:r>
              <a:rPr lang="en-US" sz="9600" b="1" dirty="0"/>
              <a:t>Currently exploring IP protection with Oxford University Innovations</a:t>
            </a:r>
          </a:p>
          <a:p>
            <a:endParaRPr lang="en-US" sz="9600" b="1" dirty="0"/>
          </a:p>
          <a:p>
            <a:r>
              <a:rPr lang="en-US" sz="9600" b="1" dirty="0"/>
              <a:t>Exploring Commercial applications</a:t>
            </a:r>
          </a:p>
          <a:p>
            <a:endParaRPr lang="en-US" sz="9600" b="1" dirty="0"/>
          </a:p>
          <a:p>
            <a:r>
              <a:rPr lang="en-US" sz="9600" b="1" dirty="0"/>
              <a:t>Seeking funding from STFC Impact Acceleration Account (IAA)</a:t>
            </a:r>
          </a:p>
          <a:p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C72B82-265D-21CB-4DBF-6AD4DCDAF884}"/>
              </a:ext>
            </a:extLst>
          </p:cNvPr>
          <p:cNvSpPr txBox="1"/>
          <p:nvPr/>
        </p:nvSpPr>
        <p:spPr>
          <a:xfrm>
            <a:off x="7616169" y="599147"/>
            <a:ext cx="51079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Impedance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Mass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Ultra High vacuum Compatible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Reduces the use of toxic</a:t>
            </a:r>
            <a:r>
              <a:rPr lang="en-US" sz="2400" b="1" dirty="0">
                <a:solidFill>
                  <a:srgbClr val="92D050"/>
                </a:solidFill>
              </a:rPr>
              <a:t> ✓</a:t>
            </a:r>
            <a:r>
              <a:rPr lang="en-US" sz="2400" b="1" dirty="0"/>
              <a:t> (conventional) materials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magnetic permeability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8F26E8-7519-F004-3939-42FF51FD7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637" y="3237203"/>
            <a:ext cx="6181925" cy="3119147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A6161FA-DE2F-51E5-B47D-EF96BFA8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BD2F22-85CB-4238-6CA3-EF93B27D6678}"/>
              </a:ext>
            </a:extLst>
          </p:cNvPr>
          <p:cNvSpPr txBox="1"/>
          <p:nvPr/>
        </p:nvSpPr>
        <p:spPr>
          <a:xfrm>
            <a:off x="6173705" y="6488668"/>
            <a:ext cx="417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Example of a carbon </a:t>
            </a:r>
            <a:r>
              <a:rPr lang="en-US" dirty="0" err="1"/>
              <a:t>fibre</a:t>
            </a:r>
            <a:r>
              <a:rPr lang="en-US" dirty="0"/>
              <a:t> thin wall tube</a:t>
            </a:r>
          </a:p>
        </p:txBody>
      </p:sp>
    </p:spTree>
    <p:extLst>
      <p:ext uri="{BB962C8B-B14F-4D97-AF65-F5344CB8AC3E}">
        <p14:creationId xmlns:p14="http://schemas.microsoft.com/office/powerpoint/2010/main" val="1302263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1C5F-049D-AC0F-3521-EB7BC08F7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769" y="2766218"/>
            <a:ext cx="1666461" cy="1325563"/>
          </a:xfrm>
        </p:spPr>
        <p:txBody>
          <a:bodyPr/>
          <a:lstStyle/>
          <a:p>
            <a:r>
              <a:rPr lang="en-US" dirty="0"/>
              <a:t>Extras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5E310-1C5A-8314-3DDA-C37C36E3E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DFC5FA-9339-1EA7-4A53-5BFFD675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US" sz="8000"/>
              <a:t>OPTEC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EEFA6BD1-193C-FCB1-A0C1-A202ABF307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262678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84ECA-C99C-83FB-4E1C-FB87008D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30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AF19A-F2C4-5064-C9F4-8CFE9729D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Space Activities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1CB12-10FE-32D3-A9FB-F7E7CFAC3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670097" cy="376689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3300" u="sng" dirty="0"/>
              <a:t>Current activities – All external contracts</a:t>
            </a:r>
          </a:p>
          <a:p>
            <a:endParaRPr lang="en-US" sz="3000" dirty="0"/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NASA Lunar Thermal Mapper (LTM)</a:t>
            </a:r>
          </a:p>
          <a:p>
            <a:r>
              <a:rPr lang="en-GB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ESA Atmospheric Remote-sensing Infrared Exoplanet Large-survey (ARIEL)</a:t>
            </a:r>
            <a:endParaRPr lang="en-GB" sz="2200" b="1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ESA Copernicus Land Surface Temperature Monitoring (LSTM</a:t>
            </a:r>
            <a:r>
              <a:rPr lang="en-GB" sz="2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NASA Net Flux Radiometer (NFR)</a:t>
            </a: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ESA ARIEL (</a:t>
            </a:r>
            <a:r>
              <a:rPr lang="en-GB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Atmospheric Remote-sensing Infrared Exoplanet Large-survey)</a:t>
            </a:r>
          </a:p>
          <a:p>
            <a:r>
              <a:rPr lang="en-GB" sz="2600" b="1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Platino</a:t>
            </a:r>
            <a:r>
              <a:rPr lang="en-GB" sz="26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( – In Negotiation)</a:t>
            </a:r>
            <a:endParaRPr lang="en-GB" sz="26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ABE579-139B-A3D3-F03A-EE1B0EFE4E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05" r="32476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A9263-9A5B-11DD-F7BE-C0684F73A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96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0216" y="57665"/>
            <a:ext cx="1087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</a:rPr>
              <a:t>Oxford University – Spin-out Policy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962" y="671691"/>
            <a:ext cx="118748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Oxford University Innovation Ltd (wholly owned by Oxford University) supports spin-out formation where Oxford owns IP</a:t>
            </a:r>
          </a:p>
          <a:p>
            <a:endParaRPr lang="en-GB" dirty="0"/>
          </a:p>
          <a:p>
            <a:r>
              <a:rPr lang="en-GB" b="1" dirty="0"/>
              <a:t>Academic Founders of a spinout receive: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80% founding shares in spinout (20% to the university of which half goes to Oxford Science Enterprise)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Royalty returns on IP licensed to spinout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Opportunity for Academic Consulting to spinout (30 days+)</a:t>
            </a:r>
          </a:p>
          <a:p>
            <a:endParaRPr lang="en-GB" dirty="0"/>
          </a:p>
          <a:p>
            <a:r>
              <a:rPr lang="en-GB" b="1" dirty="0"/>
              <a:t>IP License Royalty returns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Imperial and Royal Holloway have similar Spin-out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Oxford Formed 287 companies (July 2022) – 20-30 p.a. Since 2010 our spinouts have raised over £2.5bn of external investment.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2015 Oxford partnered with Oxford Science Enterprise (a venture fund). OSE raised €1bn and invested half in Oxford spinouts so far.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Oxford Physics has formed 16 spinouts (11 spinouts since 2016). Many have gone on to raise tens of millions in Series A and B rounds. 2 spinouts linked to JAI (Living Optics and Machine Discovery).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7962" y="2939438"/>
          <a:ext cx="6893012" cy="1463040"/>
        </p:xfrm>
        <a:graphic>
          <a:graphicData uri="http://schemas.openxmlformats.org/drawingml/2006/table">
            <a:tbl>
              <a:tblPr/>
              <a:tblGrid>
                <a:gridCol w="2180969">
                  <a:extLst>
                    <a:ext uri="{9D8B030D-6E8A-4147-A177-3AD203B41FA5}">
                      <a16:colId xmlns:a16="http://schemas.microsoft.com/office/drawing/2014/main" val="1471023294"/>
                    </a:ext>
                  </a:extLst>
                </a:gridCol>
                <a:gridCol w="1466335">
                  <a:extLst>
                    <a:ext uri="{9D8B030D-6E8A-4147-A177-3AD203B41FA5}">
                      <a16:colId xmlns:a16="http://schemas.microsoft.com/office/drawing/2014/main" val="1355214201"/>
                    </a:ext>
                  </a:extLst>
                </a:gridCol>
                <a:gridCol w="1664043">
                  <a:extLst>
                    <a:ext uri="{9D8B030D-6E8A-4147-A177-3AD203B41FA5}">
                      <a16:colId xmlns:a16="http://schemas.microsoft.com/office/drawing/2014/main" val="2574900898"/>
                    </a:ext>
                  </a:extLst>
                </a:gridCol>
                <a:gridCol w="1581665">
                  <a:extLst>
                    <a:ext uri="{9D8B030D-6E8A-4147-A177-3AD203B41FA5}">
                      <a16:colId xmlns:a16="http://schemas.microsoft.com/office/drawing/2014/main" val="41506503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net revenue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Researcher(s)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University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Department(s)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170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Up to £50K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85.7%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14.3%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786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£50K to £500K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£500K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22.5%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37.5%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637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802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23E894-3C2B-B920-B364-DAC2CC7FA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77" y="337585"/>
            <a:ext cx="11189043" cy="615597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59088-A7D3-F51F-C02C-96A3D6B76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7419A-FC3C-DE6B-AB75-5CCB2EBAE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1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3EF73-6051-5F4B-5129-A48DBB5D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Provides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0CE30D-879A-39F6-D89E-C37A8B562629}"/>
              </a:ext>
            </a:extLst>
          </p:cNvPr>
          <p:cNvSpPr txBox="1"/>
          <p:nvPr/>
        </p:nvSpPr>
        <p:spPr>
          <a:xfrm>
            <a:off x="838201" y="1523610"/>
            <a:ext cx="1032248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Project Managing </a:t>
            </a:r>
            <a:r>
              <a:rPr lang="en-US" sz="2400" dirty="0" err="1"/>
              <a:t>PaMIr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Essential service provided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Providing a </a:t>
            </a:r>
            <a:r>
              <a:rPr lang="en-US" sz="2400" b="1" dirty="0"/>
              <a:t>Chief Engineer </a:t>
            </a:r>
            <a:r>
              <a:rPr lang="en-US" sz="2400" dirty="0"/>
              <a:t>for the FPGA board design (hardware and firmware), supporting three other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Testing and validation </a:t>
            </a:r>
            <a:r>
              <a:rPr lang="en-US" sz="2400" dirty="0"/>
              <a:t>of the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Monitoring inhouse prototypes manufacturing </a:t>
            </a:r>
            <a:r>
              <a:rPr lang="en-US" sz="2400" dirty="0"/>
              <a:t>that has been subcontracted to commercial supplier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/>
              <a:t>Overseeing</a:t>
            </a:r>
            <a:r>
              <a:rPr lang="en-US" sz="2400" dirty="0"/>
              <a:t> the whole supplier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Developing a 4 channel </a:t>
            </a:r>
            <a:r>
              <a:rPr lang="en-US" sz="2400" b="1" dirty="0" err="1"/>
              <a:t>Opto</a:t>
            </a:r>
            <a:r>
              <a:rPr lang="en-US" sz="2400" b="1" dirty="0"/>
              <a:t> board</a:t>
            </a:r>
            <a:r>
              <a:rPr lang="en-US" sz="2400" dirty="0"/>
              <a:t>, designed for more industrial application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Improved manufacturing machine controls, assembly equipment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4B83E-F62A-D530-F5F8-01C3B02F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60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784E7-254A-D743-1110-4BE3CD62A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Our Impact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2E0F7B7-5160-1B2A-431B-0A96E1458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OPTEC engineers and technicians from electronics group are backbone of </a:t>
            </a:r>
            <a:r>
              <a:rPr lang="en-US" dirty="0" err="1"/>
              <a:t>PaMIr</a:t>
            </a:r>
            <a:r>
              <a:rPr lang="en-US" dirty="0"/>
              <a:t> project</a:t>
            </a:r>
          </a:p>
          <a:p>
            <a:pPr lvl="1"/>
            <a:r>
              <a:rPr lang="en-US" dirty="0"/>
              <a:t>FPGA firmware, analogue and digital board design &amp; manufacture, and mechanics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17C4E2-4477-66BD-C2D9-A9547B526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339" y="3778867"/>
            <a:ext cx="8319321" cy="2714008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41340B7-110C-04F1-5C6E-5C1992FDF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5CFC8C8-FC09-2E66-870E-7B6597DB1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72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B46A6-D822-D10F-D744-A9729E783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What we did for LICAS and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F66EE-B0BA-D1BF-2BF8-1EED9DD65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850217" cy="4906479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OPTEC provided engineers and technicians to produce prototypes for test setup at </a:t>
            </a:r>
            <a:r>
              <a:rPr lang="en-US" sz="2400" dirty="0" err="1"/>
              <a:t>Desy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OPTEC supported the subsequent development of the Monalisa system, Monitoring – Alignment - &amp; - </a:t>
            </a:r>
            <a:r>
              <a:rPr lang="en-US" sz="2400" dirty="0" err="1"/>
              <a:t>Stabilising</a:t>
            </a:r>
            <a:r>
              <a:rPr lang="en-US" sz="2400" dirty="0"/>
              <a:t> – with high Accuracy</a:t>
            </a:r>
          </a:p>
          <a:p>
            <a:endParaRPr lang="en-US" sz="2400" dirty="0"/>
          </a:p>
          <a:p>
            <a:r>
              <a:rPr lang="en-US" sz="2400" dirty="0"/>
              <a:t>OPTEC designed and built measurement crates which were sold through Etalon (external company)</a:t>
            </a:r>
          </a:p>
          <a:p>
            <a:endParaRPr lang="en-US" sz="2400" dirty="0"/>
          </a:p>
          <a:p>
            <a:r>
              <a:rPr lang="en-US" sz="2400" dirty="0"/>
              <a:t>Technology developed by OPTEC licensed and sold via OUI</a:t>
            </a:r>
          </a:p>
          <a:p>
            <a:endParaRPr lang="en-US" sz="2400" dirty="0"/>
          </a:p>
          <a:p>
            <a:r>
              <a:rPr lang="en-US" sz="2400" dirty="0"/>
              <a:t>We continue to make and develop </a:t>
            </a:r>
            <a:r>
              <a:rPr lang="en-US" sz="2400" dirty="0" err="1"/>
              <a:t>PaMIr</a:t>
            </a:r>
            <a:r>
              <a:rPr lang="en-US" sz="2400" dirty="0"/>
              <a:t> project boards for other uses via Etalon/Hexagon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CC671-09CB-4779-6E4E-B72FD5FA1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CCD74-AA97-B5FF-02AF-96137D882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232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1806-CD61-E6EF-6814-F5E51A33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and </a:t>
            </a:r>
            <a:r>
              <a:rPr lang="en-US" b="1" u="sng" dirty="0" err="1"/>
              <a:t>PaMIr’s</a:t>
            </a:r>
            <a:r>
              <a:rPr lang="en-US" b="1" u="sng" dirty="0"/>
              <a:t>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6B0CE-269E-E575-B104-52D47781C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1023949" cy="488832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OPTEC has provided 75% of the required </a:t>
            </a:r>
            <a:r>
              <a:rPr lang="en-US" dirty="0" err="1"/>
              <a:t>PaMIr</a:t>
            </a:r>
            <a:r>
              <a:rPr lang="en-US" dirty="0"/>
              <a:t> staff resources</a:t>
            </a:r>
          </a:p>
          <a:p>
            <a:pPr lvl="1"/>
            <a:r>
              <a:rPr lang="en-US" dirty="0"/>
              <a:t>OPTEC is critical and core to the project management, development, manufacture, and success</a:t>
            </a:r>
          </a:p>
          <a:p>
            <a:pPr lvl="1"/>
            <a:endParaRPr lang="en-US" dirty="0"/>
          </a:p>
          <a:p>
            <a:r>
              <a:rPr lang="en-US" dirty="0"/>
              <a:t>OPTEC provides</a:t>
            </a:r>
          </a:p>
          <a:p>
            <a:pPr lvl="1"/>
            <a:r>
              <a:rPr lang="en-US" dirty="0"/>
              <a:t>Electronics design</a:t>
            </a:r>
          </a:p>
          <a:p>
            <a:pPr lvl="1"/>
            <a:r>
              <a:rPr lang="en-US" dirty="0"/>
              <a:t>Electronic build and validation</a:t>
            </a:r>
          </a:p>
          <a:p>
            <a:pPr lvl="1"/>
            <a:r>
              <a:rPr lang="en-US" dirty="0"/>
              <a:t>Simulation</a:t>
            </a:r>
          </a:p>
          <a:p>
            <a:pPr lvl="1"/>
            <a:r>
              <a:rPr lang="en-US" dirty="0"/>
              <a:t>FPGA (hardware and firmware) – 5 specialists and growing</a:t>
            </a:r>
          </a:p>
          <a:p>
            <a:pPr lvl="1"/>
            <a:r>
              <a:rPr lang="en-US" dirty="0"/>
              <a:t>Engineering support</a:t>
            </a:r>
          </a:p>
          <a:p>
            <a:pPr lvl="1"/>
            <a:r>
              <a:rPr lang="en-US" dirty="0"/>
              <a:t>Specialist coating for </a:t>
            </a:r>
            <a:r>
              <a:rPr lang="en-US" dirty="0" err="1"/>
              <a:t>fibres</a:t>
            </a:r>
            <a:r>
              <a:rPr lang="en-US" dirty="0"/>
              <a:t> – developed and provided by OPTEC for Hexagon</a:t>
            </a:r>
          </a:p>
          <a:p>
            <a:pPr lvl="1"/>
            <a:r>
              <a:rPr lang="en-US" dirty="0"/>
              <a:t>Vacuum systems design + specialists </a:t>
            </a:r>
          </a:p>
          <a:p>
            <a:pPr lvl="1"/>
            <a:r>
              <a:rPr lang="en-US" dirty="0"/>
              <a:t>And more!</a:t>
            </a:r>
          </a:p>
          <a:p>
            <a:endParaRPr lang="en-US" dirty="0"/>
          </a:p>
          <a:p>
            <a:r>
              <a:rPr lang="en-US" dirty="0"/>
              <a:t>All these are essential skills required to support the department, JAI and future activities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4BC79F-D89F-EA6A-F095-D4810C84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27292-5E7D-2AD8-4577-0DF918C5B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15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197420-EEFD-64B4-AF30-5F18B3E520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0000"/>
          </a:blip>
          <a:srcRect b="92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7676E7-993E-ACE0-F4A4-885872188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OPTEC continues to develop and support JAI activities - PaMIr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A94BA-D804-FD48-67AB-2983CC21A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Super low noise 4 channel optical amplifier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FPGA control board for data control and transfer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Real time FPGA data analysis, low latency feedback (10 micro-seconds)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We have deployed specialists over the past two years 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7 Engineers and 3 Technicians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B5B31-EC41-7659-7B0F-B7F872AA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00A2C-F586-A216-E1A2-63A60959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993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67FE-0F08-0E6C-7C4F-520670F5D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Channel </a:t>
            </a:r>
            <a:r>
              <a:rPr lang="en-US" dirty="0" err="1"/>
              <a:t>Opto</a:t>
            </a:r>
            <a:r>
              <a:rPr lang="en-US" dirty="0"/>
              <a:t> Board - Daedalus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8E1917-58F1-0977-4171-A1DF76494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091" y="3812053"/>
            <a:ext cx="3739434" cy="19288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B91869-D3FA-5900-7CCA-1F8D18B33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289" y="1690688"/>
            <a:ext cx="3034747" cy="4472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0F04CD-FEE0-B133-8902-1B3E68C384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941" y="1588882"/>
            <a:ext cx="2864129" cy="22403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69CADC-AA76-4157-F80F-F1928C9C742B}"/>
              </a:ext>
            </a:extLst>
          </p:cNvPr>
          <p:cNvSpPr txBox="1"/>
          <p:nvPr/>
        </p:nvSpPr>
        <p:spPr>
          <a:xfrm>
            <a:off x="607940" y="3812053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E53418-E11F-3DBF-A352-8E2A4F3968A7}"/>
              </a:ext>
            </a:extLst>
          </p:cNvPr>
          <p:cNvSpPr txBox="1"/>
          <p:nvPr/>
        </p:nvSpPr>
        <p:spPr>
          <a:xfrm>
            <a:off x="4435244" y="5978875"/>
            <a:ext cx="2809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Hardware Development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92EFC5-2A0C-C688-F382-37810320FCA8}"/>
              </a:ext>
            </a:extLst>
          </p:cNvPr>
          <p:cNvSpPr txBox="1"/>
          <p:nvPr/>
        </p:nvSpPr>
        <p:spPr>
          <a:xfrm>
            <a:off x="8048921" y="6249843"/>
            <a:ext cx="303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Production Board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FF112DD0-3F12-7853-CF3B-A0DED4643594}"/>
              </a:ext>
            </a:extLst>
          </p:cNvPr>
          <p:cNvSpPr/>
          <p:nvPr/>
        </p:nvSpPr>
        <p:spPr>
          <a:xfrm>
            <a:off x="1852114" y="3726082"/>
            <a:ext cx="450574" cy="673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FCE4C8D0-C14C-BD4F-B33B-EE494A187FF1}"/>
              </a:ext>
            </a:extLst>
          </p:cNvPr>
          <p:cNvSpPr/>
          <p:nvPr/>
        </p:nvSpPr>
        <p:spPr>
          <a:xfrm rot="16200000">
            <a:off x="6840238" y="3590598"/>
            <a:ext cx="450574" cy="673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852FE59E-3ED4-4D56-862D-734917281533" descr="IMG_3396.jpg">
            <a:extLst>
              <a:ext uri="{FF2B5EF4-FFF2-40B4-BE49-F238E27FC236}">
                <a16:creationId xmlns:a16="http://schemas.microsoft.com/office/drawing/2014/main" id="{EF973C0D-2325-3DDB-918D-902609B8C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5" y="4478050"/>
            <a:ext cx="2169297" cy="162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400165F-1C94-6F9B-A843-489DF211929F}"/>
              </a:ext>
            </a:extLst>
          </p:cNvPr>
          <p:cNvSpPr txBox="1"/>
          <p:nvPr/>
        </p:nvSpPr>
        <p:spPr>
          <a:xfrm>
            <a:off x="714356" y="6217021"/>
            <a:ext cx="211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Oppo board Test Rig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35AAB5BB-A5D4-AD49-F503-48F7535A1A01}"/>
              </a:ext>
            </a:extLst>
          </p:cNvPr>
          <p:cNvSpPr/>
          <p:nvPr/>
        </p:nvSpPr>
        <p:spPr>
          <a:xfrm rot="16200000">
            <a:off x="2955681" y="4491221"/>
            <a:ext cx="450574" cy="6730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9E50912-0BBC-9109-FA10-1E41C9BE6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BB715AA-52E8-85BC-699A-D9EE64C3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76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3EF73-6051-5F4B-5129-A48DBB5D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Provides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0CE30D-879A-39F6-D89E-C37A8B562629}"/>
              </a:ext>
            </a:extLst>
          </p:cNvPr>
          <p:cNvSpPr txBox="1"/>
          <p:nvPr/>
        </p:nvSpPr>
        <p:spPr>
          <a:xfrm>
            <a:off x="838201" y="1523610"/>
            <a:ext cx="1032248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Project Managing </a:t>
            </a:r>
            <a:r>
              <a:rPr lang="en-US" sz="2400" dirty="0" err="1"/>
              <a:t>PaMIr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Essential service provided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Providing a </a:t>
            </a:r>
            <a:r>
              <a:rPr lang="en-US" sz="2400" b="1" dirty="0"/>
              <a:t>Chief Engineer </a:t>
            </a:r>
            <a:r>
              <a:rPr lang="en-US" sz="2400" dirty="0"/>
              <a:t>for the FPGA board design (hardware and firmware), supporting three other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Testing and validation </a:t>
            </a:r>
            <a:r>
              <a:rPr lang="en-US" sz="2400" dirty="0"/>
              <a:t>of the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Monitoring inhouse prototypes manufacturing </a:t>
            </a:r>
            <a:r>
              <a:rPr lang="en-US" sz="2400" dirty="0"/>
              <a:t>that has been subcontracted to commercial supplier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/>
              <a:t>Overseeing</a:t>
            </a:r>
            <a:r>
              <a:rPr lang="en-US" sz="2400" dirty="0"/>
              <a:t> the whole supplier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Developing a 4 channel </a:t>
            </a:r>
            <a:r>
              <a:rPr lang="en-US" sz="2400" b="1" dirty="0" err="1"/>
              <a:t>Opto</a:t>
            </a:r>
            <a:r>
              <a:rPr lang="en-US" sz="2400" b="1" dirty="0"/>
              <a:t> board</a:t>
            </a:r>
            <a:r>
              <a:rPr lang="en-US" sz="2400" dirty="0"/>
              <a:t>, designed for more industrial application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Improved manufacturing machine controls, assembly equipment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E0958-1BFD-8871-7F22-9A467188E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4B83E-F62A-D530-F5F8-01C3B02F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8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5516-7029-815E-82AC-83C2CA42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sz="8000" dirty="0"/>
              <a:t>Who is OPTEC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40939-6117-BE53-D32C-0017FE18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9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4FF9F-69D9-8EAB-13BE-9D1BC633D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Modulator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805F9-EBEC-7B94-B22B-B34C0AD66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2256" y="1289630"/>
            <a:ext cx="4247367" cy="3360150"/>
          </a:xfrm>
        </p:spPr>
        <p:txBody>
          <a:bodyPr/>
          <a:lstStyle/>
          <a:p>
            <a:r>
              <a:rPr lang="en-US" b="1" dirty="0"/>
              <a:t>Low noise, compact, high dynamic range laser phase modulator driver</a:t>
            </a:r>
            <a:r>
              <a:rPr lang="en-US" dirty="0"/>
              <a:t> – currently not commercially available – designed, developed and manufactured by our electronics group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6BC6F0-1625-B895-1836-C2F19FAFC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76473" y="1146723"/>
            <a:ext cx="4101411" cy="57251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A2506B-E8C5-F0BE-874F-75CB6A1F4C1B}"/>
              </a:ext>
            </a:extLst>
          </p:cNvPr>
          <p:cNvSpPr txBox="1"/>
          <p:nvPr/>
        </p:nvSpPr>
        <p:spPr>
          <a:xfrm>
            <a:off x="7689939" y="5151802"/>
            <a:ext cx="3470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Developed, designed by OPTEC for </a:t>
            </a:r>
            <a:r>
              <a:rPr lang="en-US" dirty="0" err="1"/>
              <a:t>PaMIR</a:t>
            </a:r>
            <a:r>
              <a:rPr lang="en-US" dirty="0"/>
              <a:t> laser needs – essential technology and solution provided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8A655-DB96-5B0D-B3DE-778AF51AF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8A7FB-E81A-2523-CA63-ED1D6DA3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69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8B894-00BC-0E2B-A641-2285A7C5B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Our flexibility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8049A-75F9-FA72-C50A-7727EAB5E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take development risks that commercial suppliers do not take</a:t>
            </a:r>
          </a:p>
          <a:p>
            <a:r>
              <a:rPr lang="en-US" dirty="0"/>
              <a:t>We provide support during design development</a:t>
            </a:r>
          </a:p>
          <a:p>
            <a:pPr lvl="1"/>
            <a:r>
              <a:rPr lang="en-US" dirty="0"/>
              <a:t>Again – a costly option via an external supplier</a:t>
            </a:r>
          </a:p>
          <a:p>
            <a:r>
              <a:rPr lang="en-US" dirty="0"/>
              <a:t>We provide project management, quality assurance</a:t>
            </a:r>
          </a:p>
          <a:p>
            <a:pPr lvl="1"/>
            <a:r>
              <a:rPr lang="en-US" dirty="0"/>
              <a:t>Providing reporting, planning, resources management and any funding agency financial/status reporting</a:t>
            </a:r>
          </a:p>
          <a:p>
            <a:r>
              <a:rPr lang="en-US" dirty="0"/>
              <a:t>Provide a systems approach to our work</a:t>
            </a:r>
          </a:p>
          <a:p>
            <a:r>
              <a:rPr lang="en-US" dirty="0"/>
              <a:t>We resolve industrial project problems</a:t>
            </a:r>
          </a:p>
          <a:p>
            <a:r>
              <a:rPr lang="en-US" dirty="0"/>
              <a:t>Advise during proposals</a:t>
            </a:r>
          </a:p>
          <a:p>
            <a:pPr lvl="1"/>
            <a:r>
              <a:rPr lang="en-US" dirty="0"/>
              <a:t>Ensuring resources are understood and requested</a:t>
            </a:r>
          </a:p>
          <a:p>
            <a:r>
              <a:rPr lang="en-US" dirty="0"/>
              <a:t>Requirements monitoring on large projects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BBF84D-7D30-2308-EF55-A4CBDD18C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316BDB-B5C5-A421-0262-9955AD628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0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A1A6554-F6D9-9033-53C8-F909A5D486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0086573"/>
              </p:ext>
            </p:extLst>
          </p:nvPr>
        </p:nvGraphicFramePr>
        <p:xfrm>
          <a:off x="1741118" y="0"/>
          <a:ext cx="1037265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itle 1">
            <a:extLst>
              <a:ext uri="{FF2B5EF4-FFF2-40B4-BE49-F238E27FC236}">
                <a16:creationId xmlns:a16="http://schemas.microsoft.com/office/drawing/2014/main" id="{8F2A882D-72BC-9BDF-2988-9C6B2B21F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49" y="221580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u="sng" dirty="0"/>
              <a:t>OPTEC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DA56EE7-C775-DDEC-BC8D-7BFE928BF11B}"/>
              </a:ext>
            </a:extLst>
          </p:cNvPr>
          <p:cNvSpPr/>
          <p:nvPr/>
        </p:nvSpPr>
        <p:spPr>
          <a:xfrm>
            <a:off x="559835" y="3337604"/>
            <a:ext cx="2220869" cy="4975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CC39E2-CD84-A61D-2118-915D480BD53F}"/>
              </a:ext>
            </a:extLst>
          </p:cNvPr>
          <p:cNvSpPr txBox="1"/>
          <p:nvPr/>
        </p:nvSpPr>
        <p:spPr>
          <a:xfrm>
            <a:off x="685728" y="3401709"/>
            <a:ext cx="2333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Specialist Groups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9184143-727F-4795-B378-16426F705AB9}"/>
              </a:ext>
            </a:extLst>
          </p:cNvPr>
          <p:cNvSpPr/>
          <p:nvPr/>
        </p:nvSpPr>
        <p:spPr>
          <a:xfrm>
            <a:off x="153314" y="1395262"/>
            <a:ext cx="3774348" cy="13136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D2665C-C16A-0911-636E-A34B366E5343}"/>
              </a:ext>
            </a:extLst>
          </p:cNvPr>
          <p:cNvSpPr txBox="1"/>
          <p:nvPr/>
        </p:nvSpPr>
        <p:spPr>
          <a:xfrm>
            <a:off x="559835" y="1641191"/>
            <a:ext cx="2735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OPTEC Family (Currently) ~60 Highly skilled team members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A245A04-1B28-3688-9412-BAB1C6C52994}"/>
              </a:ext>
            </a:extLst>
          </p:cNvPr>
          <p:cNvSpPr/>
          <p:nvPr/>
        </p:nvSpPr>
        <p:spPr>
          <a:xfrm>
            <a:off x="238372" y="5190652"/>
            <a:ext cx="3774348" cy="131369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5C6E77B-809F-981E-6E88-7D70AF33CC83}"/>
              </a:ext>
            </a:extLst>
          </p:cNvPr>
          <p:cNvSpPr txBox="1">
            <a:spLocks/>
          </p:cNvSpPr>
          <p:nvPr/>
        </p:nvSpPr>
        <p:spPr>
          <a:xfrm>
            <a:off x="643467" y="5279631"/>
            <a:ext cx="3172605" cy="1135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u="sng" dirty="0"/>
              <a:t>Great Teams Make OPTEC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5C514D0-3E0F-FBF0-BFAA-E4B8128B13DD}"/>
              </a:ext>
            </a:extLst>
          </p:cNvPr>
          <p:cNvSpPr/>
          <p:nvPr/>
        </p:nvSpPr>
        <p:spPr>
          <a:xfrm rot="19639263">
            <a:off x="3304019" y="2425994"/>
            <a:ext cx="2741712" cy="3828111"/>
          </a:xfrm>
          <a:prstGeom prst="ellipse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  <a:alpha val="0"/>
                </a:schemeClr>
              </a:gs>
              <a:gs pos="100000">
                <a:schemeClr val="accent4">
                  <a:lumMod val="105000"/>
                  <a:satMod val="103000"/>
                  <a:tint val="73000"/>
                  <a:alpha val="39469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41D4A1A-38BA-3C3D-C0AB-C3551B15B531}"/>
              </a:ext>
            </a:extLst>
          </p:cNvPr>
          <p:cNvSpPr/>
          <p:nvPr/>
        </p:nvSpPr>
        <p:spPr>
          <a:xfrm rot="14684747">
            <a:off x="6526079" y="3620728"/>
            <a:ext cx="2502817" cy="3828111"/>
          </a:xfrm>
          <a:prstGeom prst="ellipse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  <a:alpha val="0"/>
                </a:schemeClr>
              </a:gs>
              <a:gs pos="100000">
                <a:schemeClr val="accent4">
                  <a:lumMod val="105000"/>
                  <a:satMod val="103000"/>
                  <a:tint val="73000"/>
                  <a:alpha val="39469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02B3D8-E5CD-D9C9-BEFB-D977335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7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1F6BEE-6519-3F02-38ED-657473B770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46" y="1599732"/>
            <a:ext cx="2599796" cy="1949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3B398B-D6B0-978B-5302-600F66EBD1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0670" y="4164519"/>
            <a:ext cx="2671413" cy="2003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99C98C-4625-7F3A-ED65-1047AB8763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22957" y="2638621"/>
            <a:ext cx="4722736" cy="25997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2C23AA-A640-B4F9-DFA8-7C30D459803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039" y="1622133"/>
            <a:ext cx="3466395" cy="19498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1EAEE8-8639-D3BD-EEAD-E3E33E5D74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956" y="4569182"/>
            <a:ext cx="2175174" cy="145169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1EEC1AE-C928-5E3B-35F9-BEDDD8960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4" y="-6844"/>
            <a:ext cx="10515600" cy="1325563"/>
          </a:xfrm>
        </p:spPr>
        <p:txBody>
          <a:bodyPr/>
          <a:lstStyle/>
          <a:p>
            <a:r>
              <a:rPr lang="en-US" dirty="0"/>
              <a:t>Electronics and Electrical Group</a:t>
            </a: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B79E4FA2-7254-0C85-8EEA-3034C2067CA1}"/>
              </a:ext>
            </a:extLst>
          </p:cNvPr>
          <p:cNvSpPr/>
          <p:nvPr/>
        </p:nvSpPr>
        <p:spPr>
          <a:xfrm>
            <a:off x="2955235" y="2292626"/>
            <a:ext cx="1258956" cy="64087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1FE68-ED11-61DA-9613-A49F7571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5</a:t>
            </a:fld>
            <a:endParaRPr lang="en-US"/>
          </a:p>
        </p:txBody>
      </p:sp>
      <p:pic>
        <p:nvPicPr>
          <p:cNvPr id="12" name="852FE59E-3ED4-4D56-862D-734917281533" descr="IMG_3396.jpg">
            <a:extLst>
              <a:ext uri="{FF2B5EF4-FFF2-40B4-BE49-F238E27FC236}">
                <a16:creationId xmlns:a16="http://schemas.microsoft.com/office/drawing/2014/main" id="{8DE45425-42B3-81F0-48D3-33CCF52E7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305" y="4164899"/>
            <a:ext cx="2846652" cy="21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159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7050EB-30A0-F27C-455D-7FCCC64FD2C7}"/>
              </a:ext>
            </a:extLst>
          </p:cNvPr>
          <p:cNvSpPr txBox="1"/>
          <p:nvPr/>
        </p:nvSpPr>
        <p:spPr>
          <a:xfrm>
            <a:off x="415785" y="143740"/>
            <a:ext cx="42754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</a:rPr>
              <a:t>Thin Films Facility</a:t>
            </a:r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76C12F-70FE-D4B2-97C3-CCBE871428AE}"/>
              </a:ext>
            </a:extLst>
          </p:cNvPr>
          <p:cNvSpPr txBox="1"/>
          <p:nvPr/>
        </p:nvSpPr>
        <p:spPr>
          <a:xfrm>
            <a:off x="175773" y="1320842"/>
            <a:ext cx="4733685" cy="2165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Provides a comprehensive coating design, manufacture and measurement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Custom coatings are provided for the optical, electronic, semiconductor and aerospace fields using a range of thermal and electron beam evaporation techniques. </a:t>
            </a:r>
          </a:p>
          <a:p>
            <a:pPr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</p:txBody>
      </p:sp>
      <p:pic>
        <p:nvPicPr>
          <p:cNvPr id="6" name="Picture 7" descr="thin film">
            <a:extLst>
              <a:ext uri="{FF2B5EF4-FFF2-40B4-BE49-F238E27FC236}">
                <a16:creationId xmlns:a16="http://schemas.microsoft.com/office/drawing/2014/main" id="{DDF5FBED-05BF-25D5-AD27-E7E5169E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4232" y="3469159"/>
            <a:ext cx="2354050" cy="1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Content Placeholder 5" descr="Screen Clipping">
            <a:extLst>
              <a:ext uri="{FF2B5EF4-FFF2-40B4-BE49-F238E27FC236}">
                <a16:creationId xmlns:a16="http://schemas.microsoft.com/office/drawing/2014/main" id="{D344F934-533E-7F3A-DAE9-3C0F25BAD6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876" y="4528431"/>
            <a:ext cx="3895690" cy="22456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CC7749-9D25-7584-43A2-1AA8DB9D382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612" y="2244886"/>
            <a:ext cx="2811890" cy="18699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1D1BBB-5883-4168-7E08-AB5680AB879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261" y="317540"/>
            <a:ext cx="3020953" cy="40279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DBDAE8-ACB9-5F62-B7F5-056CE6B1EFE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605" y="502956"/>
            <a:ext cx="1962789" cy="1310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39C079-B5FE-2208-4EF4-C0EF897CFE5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0131" y="3887482"/>
            <a:ext cx="1553553" cy="23270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B4C0B6-C750-7AE2-E15C-ACAF21587D0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661" y="5506460"/>
            <a:ext cx="1809191" cy="1207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16E702-BC37-8BDD-5305-F050C95D6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73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7E66E2-44BD-24B8-6DA2-570B5F434E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82" r="-1" b="17513"/>
          <a:stretch/>
        </p:blipFill>
        <p:spPr>
          <a:xfrm>
            <a:off x="555014" y="1026322"/>
            <a:ext cx="2243578" cy="2243578"/>
          </a:xfrm>
          <a:custGeom>
            <a:avLst/>
            <a:gdLst/>
            <a:ahLst/>
            <a:cxnLst/>
            <a:rect l="l" t="t" r="r" b="b"/>
            <a:pathLst>
              <a:path w="1645920" h="1645920">
                <a:moveTo>
                  <a:pt x="822960" y="0"/>
                </a:moveTo>
                <a:cubicBezTo>
                  <a:pt x="1277468" y="0"/>
                  <a:pt x="1645920" y="368452"/>
                  <a:pt x="1645920" y="822960"/>
                </a:cubicBezTo>
                <a:cubicBezTo>
                  <a:pt x="1645920" y="1277468"/>
                  <a:pt x="1277468" y="1645920"/>
                  <a:pt x="822960" y="1645920"/>
                </a:cubicBezTo>
                <a:cubicBezTo>
                  <a:pt x="368452" y="1645920"/>
                  <a:pt x="0" y="1277468"/>
                  <a:pt x="0" y="822960"/>
                </a:cubicBezTo>
                <a:cubicBezTo>
                  <a:pt x="0" y="368452"/>
                  <a:pt x="368452" y="0"/>
                  <a:pt x="822960" y="0"/>
                </a:cubicBezTo>
                <a:close/>
              </a:path>
            </a:pathLst>
          </a:cu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9A3975D-7C4F-C11B-7C00-8762178181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02" r="-3" b="7190"/>
          <a:stretch/>
        </p:blipFill>
        <p:spPr bwMode="auto">
          <a:xfrm>
            <a:off x="40881" y="3002702"/>
            <a:ext cx="2505456" cy="2505456"/>
          </a:xfrm>
          <a:custGeom>
            <a:avLst/>
            <a:gdLst/>
            <a:ahLst/>
            <a:cxnLst/>
            <a:rect l="l" t="t" r="r" b="b"/>
            <a:pathLst>
              <a:path w="2505456" h="2505456">
                <a:moveTo>
                  <a:pt x="1252728" y="0"/>
                </a:moveTo>
                <a:cubicBezTo>
                  <a:pt x="1944591" y="0"/>
                  <a:pt x="2505456" y="560865"/>
                  <a:pt x="2505456" y="1252728"/>
                </a:cubicBezTo>
                <a:cubicBezTo>
                  <a:pt x="2505456" y="1944591"/>
                  <a:pt x="1944591" y="2505456"/>
                  <a:pt x="1252728" y="2505456"/>
                </a:cubicBezTo>
                <a:cubicBezTo>
                  <a:pt x="560865" y="2505456"/>
                  <a:pt x="0" y="1944591"/>
                  <a:pt x="0" y="1252728"/>
                </a:cubicBezTo>
                <a:cubicBezTo>
                  <a:pt x="0" y="560865"/>
                  <a:pt x="560865" y="0"/>
                  <a:pt x="125272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C2032E-B056-9F8C-F344-9C820D8A0DFB}"/>
              </a:ext>
            </a:extLst>
          </p:cNvPr>
          <p:cNvSpPr txBox="1"/>
          <p:nvPr/>
        </p:nvSpPr>
        <p:spPr>
          <a:xfrm>
            <a:off x="2981977" y="304318"/>
            <a:ext cx="3215583" cy="49493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altLang="en-US" sz="2400" b="1" u="sng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Produce printed circuitry, ribbon cables, springs and other complex items using chemical etching techniques.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New Laser Router capable of very high resolution work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Used by industry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altLang="en-US" sz="17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13E4-D4D5-576D-0BBC-5429ACD8E99C}"/>
              </a:ext>
            </a:extLst>
          </p:cNvPr>
          <p:cNvSpPr txBox="1"/>
          <p:nvPr/>
        </p:nvSpPr>
        <p:spPr>
          <a:xfrm>
            <a:off x="276663" y="107697"/>
            <a:ext cx="41744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u="sng" dirty="0"/>
              <a:t>Photo Fabrication Unit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FBD160-42A9-37B2-E668-F9347206321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68919" y="3666534"/>
            <a:ext cx="3283801" cy="2462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C15001-2009-3B26-9FE8-D65518BA4EB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955" y="1026322"/>
            <a:ext cx="3502173" cy="22297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0D2CDD-C815-18A1-E1DF-ACC10A709875}"/>
              </a:ext>
            </a:extLst>
          </p:cNvPr>
          <p:cNvSpPr txBox="1"/>
          <p:nvPr/>
        </p:nvSpPr>
        <p:spPr>
          <a:xfrm>
            <a:off x="8246340" y="107697"/>
            <a:ext cx="4298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</a:rPr>
              <a:t>Cryomagnetics</a:t>
            </a:r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06D2B2-577B-45C8-48E2-917227A8E31D}"/>
              </a:ext>
            </a:extLst>
          </p:cNvPr>
          <p:cNvSpPr txBox="1"/>
          <p:nvPr/>
        </p:nvSpPr>
        <p:spPr>
          <a:xfrm>
            <a:off x="10123727" y="1179029"/>
            <a:ext cx="204877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Deliver LN2</a:t>
            </a:r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Deliver </a:t>
            </a:r>
            <a:r>
              <a:rPr lang="en-GB" altLang="en-US" sz="1600" dirty="0" err="1"/>
              <a:t>LHe</a:t>
            </a:r>
            <a:endParaRPr lang="en-GB" altLang="en-US" sz="1600" dirty="0"/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Maintain the recovery system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62904A-7439-DF9F-FC19-B4D1755DA73D}"/>
              </a:ext>
            </a:extLst>
          </p:cNvPr>
          <p:cNvSpPr txBox="1"/>
          <p:nvPr/>
        </p:nvSpPr>
        <p:spPr>
          <a:xfrm>
            <a:off x="9332546" y="3523977"/>
            <a:ext cx="2462851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Mobile superconducting magnet systems up to 21 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Coil winding and vacuum impregnation expertise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Extensive expertise in adhesives and non-metallic composites at low temperatures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DEE451E-9DE4-4494-7207-9D343042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7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F5D373-7272-5EBC-C70D-F166FB4A3C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592578" y="3460401"/>
            <a:ext cx="2241405" cy="15900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9F49B-B51C-C47E-5174-1A48419A4FE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940" r="47274"/>
          <a:stretch/>
        </p:blipFill>
        <p:spPr>
          <a:xfrm>
            <a:off x="2298282" y="3380929"/>
            <a:ext cx="2323413" cy="29754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A0E05C-45DC-6068-C673-4E37D0450D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9534" y="5500894"/>
            <a:ext cx="1863367" cy="118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22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FAFF02-EAB3-8F81-B7C0-0C79FF3627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82" r="13045"/>
          <a:stretch/>
        </p:blipFill>
        <p:spPr>
          <a:xfrm>
            <a:off x="313638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5EC627-654F-A3A9-8617-5A5A2C4108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" b="5863"/>
          <a:stretch/>
        </p:blipFill>
        <p:spPr>
          <a:xfrm>
            <a:off x="7381690" y="3456433"/>
            <a:ext cx="4810310" cy="3401568"/>
          </a:xfrm>
          <a:custGeom>
            <a:avLst/>
            <a:gdLst/>
            <a:ahLst/>
            <a:cxnLst/>
            <a:rect l="l" t="t" r="r" b="b"/>
            <a:pathLst>
              <a:path w="4810310" h="3401568">
                <a:moveTo>
                  <a:pt x="781270" y="0"/>
                </a:moveTo>
                <a:lnTo>
                  <a:pt x="4810310" y="0"/>
                </a:lnTo>
                <a:lnTo>
                  <a:pt x="4810310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383CBE2-89E1-AAE5-0BCD-78A039043C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520"/>
          <a:stretch/>
        </p:blipFill>
        <p:spPr bwMode="auto">
          <a:xfrm>
            <a:off x="318942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D75991-956D-7BCD-D69A-C4DBA789BBF4}"/>
              </a:ext>
            </a:extLst>
          </p:cNvPr>
          <p:cNvSpPr txBox="1"/>
          <p:nvPr/>
        </p:nvSpPr>
        <p:spPr>
          <a:xfrm>
            <a:off x="448056" y="685800"/>
            <a:ext cx="28072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Nano-Fabrication Facility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608A2-2851-9411-28B4-5A243399CA92}"/>
              </a:ext>
            </a:extLst>
          </p:cNvPr>
          <p:cNvSpPr txBox="1"/>
          <p:nvPr/>
        </p:nvSpPr>
        <p:spPr>
          <a:xfrm>
            <a:off x="167572" y="2433574"/>
            <a:ext cx="3249301" cy="392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Provides researchers with access to state-of-the-art capabilities for micro- and nano-fabrication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Scanning electron microscopy.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foundation of the facility is a Class 100 and Class 1000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 Used for sample preparation and lithography, including equipment for resist processing, metal and insulator deposition, and dry etching.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E1C24B-6122-FD30-F2B2-2C04BCB5CDA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" r="-1" b="4711"/>
          <a:stretch/>
        </p:blipFill>
        <p:spPr>
          <a:xfrm>
            <a:off x="7404372" y="10"/>
            <a:ext cx="4787628" cy="3401558"/>
          </a:xfrm>
          <a:custGeom>
            <a:avLst/>
            <a:gdLst/>
            <a:ahLst/>
            <a:cxnLst/>
            <a:rect l="l" t="t" r="r" b="b"/>
            <a:pathLst>
              <a:path w="4787628" h="3401568">
                <a:moveTo>
                  <a:pt x="0" y="0"/>
                </a:moveTo>
                <a:lnTo>
                  <a:pt x="4787628" y="0"/>
                </a:lnTo>
                <a:lnTo>
                  <a:pt x="4787628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2D35E2-3E8B-E60F-ED30-0BF350446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68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EC84A4-3166-D2EF-1BB5-9A8ABF232D34}"/>
              </a:ext>
            </a:extLst>
          </p:cNvPr>
          <p:cNvSpPr txBox="1"/>
          <p:nvPr/>
        </p:nvSpPr>
        <p:spPr>
          <a:xfrm>
            <a:off x="524976" y="213168"/>
            <a:ext cx="9704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Mechanical Engineering and Manufacturing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07E24-2864-1D4E-3320-ACC5CACB1F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2" y="4272891"/>
            <a:ext cx="4168600" cy="2339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85114F-0DBA-27E3-353F-9D94F6A4DA1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866" y="863014"/>
            <a:ext cx="1681594" cy="1439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940A26-4AD5-F13E-F274-91DAF4E154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3369" y="1445240"/>
            <a:ext cx="2952649" cy="22144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90B90B-6C0B-0B97-9282-70EE4FB720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17809" y="2911581"/>
            <a:ext cx="4040457" cy="30303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402D4E-DFFE-51EC-D3B0-9313E302DD3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437" y="81409"/>
            <a:ext cx="1414531" cy="944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509B0C-4EE2-D57B-8C95-96BFBCC228E4}"/>
              </a:ext>
            </a:extLst>
          </p:cNvPr>
          <p:cNvSpPr txBox="1"/>
          <p:nvPr/>
        </p:nvSpPr>
        <p:spPr>
          <a:xfrm>
            <a:off x="4979315" y="4426752"/>
            <a:ext cx="3734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Specialist manufacturing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Supporting our customers with design and development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Industry does not like to take risk – high-cost impact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D29D503-F689-7841-C4F5-17EF4FDF6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C02C57-FB8F-C03E-530B-ABFD07388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688" y="1063106"/>
            <a:ext cx="3104279" cy="27434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AC71B9-D5DD-B9FF-4018-7051513B8C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747" y="1136498"/>
            <a:ext cx="1891773" cy="233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19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10438</TotalTime>
  <Words>2176</Words>
  <Application>Microsoft Macintosh PowerPoint</Application>
  <PresentationFormat>Widescreen</PresentationFormat>
  <Paragraphs>398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FoundrySterling-Book</vt:lpstr>
      <vt:lpstr>Office Theme</vt:lpstr>
      <vt:lpstr>OPTEC Commercialisation Opportunities</vt:lpstr>
      <vt:lpstr>OPTEC</vt:lpstr>
      <vt:lpstr>Who is OPTEC</vt:lpstr>
      <vt:lpstr>OPTEC</vt:lpstr>
      <vt:lpstr>Electronics and Electrical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OPTEC  &amp;  Commercialisation  (Impact) </vt:lpstr>
      <vt:lpstr>Who are our customers?</vt:lpstr>
      <vt:lpstr>OPTC Commercialisation</vt:lpstr>
      <vt:lpstr>PaMIr Progress since the last AB</vt:lpstr>
      <vt:lpstr>OPTEC and PaMIr’s partnership</vt:lpstr>
      <vt:lpstr>Modulator Driver</vt:lpstr>
      <vt:lpstr>Filter Boards production - BPM</vt:lpstr>
      <vt:lpstr>Future beam lines development work</vt:lpstr>
      <vt:lpstr>Extras</vt:lpstr>
      <vt:lpstr>Space Activities</vt:lpstr>
      <vt:lpstr>PowerPoint Presentation</vt:lpstr>
      <vt:lpstr>PowerPoint Presentation</vt:lpstr>
      <vt:lpstr>OPTEC Provides</vt:lpstr>
      <vt:lpstr>Our Impact</vt:lpstr>
      <vt:lpstr>What we did for LICAS and now</vt:lpstr>
      <vt:lpstr>OPTEC and PaMIr’s partnership</vt:lpstr>
      <vt:lpstr>OPTEC continues to develop and support JAI activities - PaMIr</vt:lpstr>
      <vt:lpstr>4 Channel Opto Board - Daedalus</vt:lpstr>
      <vt:lpstr>OPTEC Provides</vt:lpstr>
      <vt:lpstr>Modulator Driver</vt:lpstr>
      <vt:lpstr>Our flexibility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OPTEC Commercialisation Opportunities</dc:title>
  <dc:creator>Vishal Francis</dc:creator>
  <cp:lastModifiedBy>Vishal Francis</cp:lastModifiedBy>
  <cp:revision>127</cp:revision>
  <dcterms:created xsi:type="dcterms:W3CDTF">2023-03-17T09:26:19Z</dcterms:created>
  <dcterms:modified xsi:type="dcterms:W3CDTF">2023-03-24T16:39:03Z</dcterms:modified>
</cp:coreProperties>
</file>