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74" r:id="rId4"/>
    <p:sldId id="283" r:id="rId5"/>
    <p:sldId id="284" r:id="rId6"/>
    <p:sldId id="275" r:id="rId7"/>
    <p:sldId id="276" r:id="rId8"/>
    <p:sldId id="280" r:id="rId9"/>
    <p:sldId id="277" r:id="rId10"/>
    <p:sldId id="278" r:id="rId11"/>
    <p:sldId id="263" r:id="rId12"/>
    <p:sldId id="288" r:id="rId13"/>
    <p:sldId id="287" r:id="rId14"/>
    <p:sldId id="285" r:id="rId15"/>
    <p:sldId id="286" r:id="rId16"/>
    <p:sldId id="27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76131" autoAdjust="0"/>
  </p:normalViewPr>
  <p:slideViewPr>
    <p:cSldViewPr snapToGrid="0">
      <p:cViewPr varScale="1">
        <p:scale>
          <a:sx n="65" d="100"/>
          <a:sy n="65" d="100"/>
        </p:scale>
        <p:origin x="1358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56803A-AB3D-4096-AEC1-9CAA67BC4AF6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F2FF39-B64F-42BF-A1CB-9D253BEC16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7966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F2FF39-B64F-42BF-A1CB-9D253BEC16BB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14587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F2FF39-B64F-42BF-A1CB-9D253BEC16BB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09822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F2FF39-B64F-42BF-A1CB-9D253BEC16BB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70370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F2FF39-B64F-42BF-A1CB-9D253BEC16BB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28254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F2FF39-B64F-42BF-A1CB-9D253BEC16BB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3896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F2FF39-B64F-42BF-A1CB-9D253BEC16BB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45962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F2FF39-B64F-42BF-A1CB-9D253BEC16BB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01995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F2FF39-B64F-42BF-A1CB-9D253BEC16BB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85013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F2FF39-B64F-42BF-A1CB-9D253BEC16BB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46364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F2FF39-B64F-42BF-A1CB-9D253BEC16BB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73728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F2FF39-B64F-42BF-A1CB-9D253BEC16BB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72605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F2FF39-B64F-42BF-A1CB-9D253BEC16BB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08710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F2FF39-B64F-42BF-A1CB-9D253BEC16BB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6816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999" y="0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1B366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999" y="2601119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0" y="4644635"/>
            <a:ext cx="12192000" cy="476545"/>
          </a:xfrm>
          <a:prstGeom prst="rect">
            <a:avLst/>
          </a:prstGeom>
          <a:solidFill>
            <a:srgbClr val="1B36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692945" y="6460350"/>
            <a:ext cx="2806109" cy="295792"/>
          </a:xfrm>
        </p:spPr>
        <p:txBody>
          <a:bodyPr/>
          <a:lstStyle>
            <a:lvl1pPr algn="ctr">
              <a:defRPr sz="1800">
                <a:solidFill>
                  <a:schemeClr val="bg1"/>
                </a:solidFill>
              </a:defRPr>
            </a:lvl1pPr>
          </a:lstStyle>
          <a:p>
            <a:fld id="{120775DD-C31D-4D7A-959E-B2A8178FC6F8}" type="datetime1">
              <a:rPr lang="en-GB" smtClean="0"/>
              <a:t>12/12/2022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97959" y="6335195"/>
            <a:ext cx="41148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3CAFE-B3A2-4146-89AF-2D840FA9DDCF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2367" y="4876846"/>
            <a:ext cx="2809211" cy="194236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3945" y="5265090"/>
            <a:ext cx="3456245" cy="1152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9459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BAE11-46C2-4471-8CA9-B1155DB902E3}" type="datetime1">
              <a:rPr lang="en-GB" smtClean="0"/>
              <a:t>12/12/2022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3CAFE-B3A2-4146-89AF-2D840FA9DD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5849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66E8D-0C1B-4AF6-8890-63B6040B4E7D}" type="datetime1">
              <a:rPr lang="en-GB" smtClean="0"/>
              <a:t>12/12/2022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3CAFE-B3A2-4146-89AF-2D840FA9DD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3276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7696F-21E5-4208-8B32-2DF137F59C70}" type="datetime1">
              <a:rPr lang="en-GB" smtClean="0"/>
              <a:t>12/12/2022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3CAFE-B3A2-4146-89AF-2D840FA9DD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5458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73637-FF76-40B1-9469-FF8DA440F568}" type="datetime1">
              <a:rPr lang="en-GB" smtClean="0"/>
              <a:t>12/12/2022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3CAFE-B3A2-4146-89AF-2D840FA9DD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6776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787D7-3408-4C41-947F-C25BE868BB74}" type="datetime1">
              <a:rPr lang="en-GB" smtClean="0"/>
              <a:t>12/12/2022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3CAFE-B3A2-4146-89AF-2D840FA9DD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1802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3FA18-E3E9-49EC-9725-DE040AB370D3}" type="datetime1">
              <a:rPr lang="en-GB" smtClean="0"/>
              <a:t>12/12/2022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3CAFE-B3A2-4146-89AF-2D840FA9DD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26640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A2E84-3911-48B0-BE92-33E88DA80D78}" type="datetime1">
              <a:rPr lang="en-GB" smtClean="0"/>
              <a:t>12/12/2022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3CAFE-B3A2-4146-89AF-2D840FA9DD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3223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6212C-55A3-460B-A89B-E4D5605F275D}" type="datetime1">
              <a:rPr lang="en-GB" smtClean="0"/>
              <a:t>12/12/2022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3CAFE-B3A2-4146-89AF-2D840FA9DD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6067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BD547-1C36-4537-AE09-B3880E6FB0F7}" type="datetime1">
              <a:rPr lang="en-GB" smtClean="0"/>
              <a:t>12/12/2022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3CAFE-B3A2-4146-89AF-2D840FA9DD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8309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15688-9372-41FE-8B0F-F919E1559D85}" type="datetime1">
              <a:rPr lang="en-GB" smtClean="0"/>
              <a:t>12/12/2022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3CAFE-B3A2-4146-89AF-2D840FA9DD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0742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6573520"/>
            <a:ext cx="12192000" cy="284480"/>
          </a:xfrm>
          <a:prstGeom prst="rect">
            <a:avLst/>
          </a:prstGeom>
          <a:solidFill>
            <a:srgbClr val="1B36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10033590" y="6570972"/>
            <a:ext cx="2158409" cy="297661"/>
          </a:xfrm>
          <a:prstGeom prst="rect">
            <a:avLst/>
          </a:prstGeom>
          <a:solidFill>
            <a:srgbClr val="20B7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10129520" cy="1016000"/>
          </a:xfrm>
          <a:prstGeom prst="rect">
            <a:avLst/>
          </a:prstGeom>
          <a:solidFill>
            <a:srgbClr val="1B36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-4128"/>
            <a:ext cx="10515600" cy="1020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107440"/>
            <a:ext cx="10515600" cy="50695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33591" y="6537812"/>
            <a:ext cx="10331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C94A5763-89B8-4F92-87C1-37BD6FB66E42}" type="datetime1">
              <a:rPr lang="en-GB" smtClean="0"/>
              <a:t>12/12/2022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66721" y="6530791"/>
            <a:ext cx="112527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69C3CAFE-B3A2-4146-89AF-2D840FA9DDCF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000"/>
          <a:stretch/>
        </p:blipFill>
        <p:spPr>
          <a:xfrm>
            <a:off x="9987280" y="0"/>
            <a:ext cx="2204720" cy="10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971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0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doi.org/10.1063/1.1884252" TargetMode="External"/><Relationship Id="rId5" Type="http://schemas.openxmlformats.org/officeDocument/2006/relationships/hyperlink" Target="https://aip.scitation.org/author/Danon%2C+Yaron" TargetMode="External"/><Relationship Id="rId4" Type="http://schemas.openxmlformats.org/officeDocument/2006/relationships/hyperlink" Target="https://aip.scitation.org/author/Geuther%2C+Jeffrey+A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amptek.com/internal-products/obsolete-products/cool-x-pyroelectric-x-ray-generator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3696" y="582364"/>
            <a:ext cx="10724606" cy="1139729"/>
          </a:xfrm>
        </p:spPr>
        <p:txBody>
          <a:bodyPr>
            <a:normAutofit/>
          </a:bodyPr>
          <a:lstStyle/>
          <a:p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Electron and X-ray source based on a pyroelectric crystal driven by a periodically varying temperature</a:t>
            </a:r>
            <a:endParaRPr lang="en-GB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6E5D8E6-F409-4090-A745-D628ED8214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5396" y="5211060"/>
            <a:ext cx="3226930" cy="1646940"/>
          </a:xfrm>
          <a:prstGeom prst="rect">
            <a:avLst/>
          </a:prstGeom>
        </p:spPr>
      </p:pic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EC19E3E-896C-4AFE-8162-A0DC0C72E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3CAFE-B3A2-4146-89AF-2D840FA9DDCF}" type="slidenum">
              <a:rPr lang="en-GB" smtClean="0"/>
              <a:t>1</a:t>
            </a:fld>
            <a:endParaRPr lang="en-GB"/>
          </a:p>
        </p:txBody>
      </p:sp>
      <p:sp>
        <p:nvSpPr>
          <p:cNvPr id="9" name="Подзаголовок 8">
            <a:extLst>
              <a:ext uri="{FF2B5EF4-FFF2-40B4-BE49-F238E27FC236}">
                <a16:creationId xmlns:a16="http://schemas.microsoft.com/office/drawing/2014/main" id="{91974631-E563-4C17-91E5-D9F42CC64A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22908" y="1992364"/>
            <a:ext cx="10346181" cy="1655762"/>
          </a:xfrm>
        </p:spPr>
        <p:txBody>
          <a:bodyPr>
            <a:normAutofit/>
          </a:bodyPr>
          <a:lstStyle/>
          <a:p>
            <a:endParaRPr lang="en-GB" sz="4400" baseline="30000" dirty="0"/>
          </a:p>
          <a:p>
            <a:r>
              <a:rPr lang="en-GB" sz="4400" baseline="30000" dirty="0"/>
              <a:t>Majid Ali</a:t>
            </a:r>
            <a:endParaRPr lang="ru-RU" sz="4400" baseline="30000" dirty="0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FA9EAD5E-4B2B-408D-81F6-F06D1A89B1C4}"/>
              </a:ext>
            </a:extLst>
          </p:cNvPr>
          <p:cNvSpPr/>
          <p:nvPr/>
        </p:nvSpPr>
        <p:spPr>
          <a:xfrm>
            <a:off x="2739244" y="3324961"/>
            <a:ext cx="72857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/>
              <a:t>John Adams Institute at Royal Holloway, University of London, Egham, UK.</a:t>
            </a:r>
          </a:p>
          <a:p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1527235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04CA19-EA26-451C-974B-D60F71C72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594" y="342900"/>
            <a:ext cx="10515600" cy="102012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Experimental setup in RHUL</a:t>
            </a:r>
            <a:br>
              <a:rPr lang="en-GB" sz="3100" dirty="0"/>
            </a:br>
            <a:endParaRPr lang="ru-RU" sz="31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3C86691-0F29-528B-9A3A-E29BF60EB4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594" y="2050204"/>
            <a:ext cx="7558546" cy="2569906"/>
          </a:xfrm>
          <a:prstGeom prst="rect">
            <a:avLst/>
          </a:prstGeom>
          <a:noFill/>
        </p:spPr>
      </p:pic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74F480AC-9382-4261-96CC-C1911744CB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978140" y="1058228"/>
            <a:ext cx="4091940" cy="5445992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00000"/>
              </a:lnSpc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Current measurement system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0.01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– 20 mA</a:t>
            </a:r>
          </a:p>
          <a:p>
            <a:pPr marL="0" indent="0">
              <a:lnSpc>
                <a:spcPct val="100000"/>
              </a:lnSpc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X-Ray detection system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0.5- 150 keV</a:t>
            </a:r>
          </a:p>
          <a:p>
            <a:pPr>
              <a:lnSpc>
                <a:spcPct val="100000"/>
              </a:lnSpc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Vacuum system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Variable pressure from 0.1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mTorr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- atmospheric pressure </a:t>
            </a:r>
          </a:p>
          <a:p>
            <a:pPr marL="0" indent="0">
              <a:lnSpc>
                <a:spcPct val="100000"/>
              </a:lnSpc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Changing temperature system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Roughly </a:t>
            </a:r>
            <a:r>
              <a:rPr lang="en-GB" sz="1600" b="0" i="0" dirty="0">
                <a:effectLst/>
                <a:latin typeface="arial" panose="020B0604020202020204" pitchFamily="34" charset="0"/>
              </a:rPr>
              <a:t>5-70 °c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(depend on the frequency of temperature variation)</a:t>
            </a:r>
          </a:p>
          <a:p>
            <a:pPr marL="0" indent="0">
              <a:lnSpc>
                <a:spcPct val="100000"/>
              </a:lnSpc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Temperature  monitoring </a:t>
            </a:r>
          </a:p>
          <a:p>
            <a:pPr marL="0" indent="0">
              <a:buNone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Temperature monitoring of pyroelectric crystal inside vacuum chamber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D13EFE78-7E65-4A67-B596-CC0322274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96536" y="6530791"/>
            <a:ext cx="1125279" cy="365125"/>
          </a:xfrm>
        </p:spPr>
        <p:txBody>
          <a:bodyPr vert="horz" lIns="91440" tIns="45720" rIns="91440" bIns="45720" rtlCol="0" anchor="ctr">
            <a:noAutofit/>
          </a:bodyPr>
          <a:lstStyle/>
          <a:p>
            <a:pPr>
              <a:spcAft>
                <a:spcPts val="600"/>
              </a:spcAft>
            </a:pPr>
            <a:fld id="{69C3CAFE-B3A2-4146-89AF-2D840FA9DDCF}" type="slidenum">
              <a:rPr lang="en-GB" sz="2000" smtClean="0"/>
              <a:pPr>
                <a:spcAft>
                  <a:spcPts val="600"/>
                </a:spcAft>
              </a:pPr>
              <a:t>10</a:t>
            </a:fld>
            <a:endParaRPr lang="en-GB" sz="2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A5B7028-40C2-FFD8-E044-52E87278CD46}"/>
              </a:ext>
            </a:extLst>
          </p:cNvPr>
          <p:cNvSpPr txBox="1"/>
          <p:nvPr/>
        </p:nvSpPr>
        <p:spPr>
          <a:xfrm>
            <a:off x="-1" y="6530791"/>
            <a:ext cx="99538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accent2"/>
                </a:solidFill>
              </a:rPr>
              <a:t>Majid Ali.  </a:t>
            </a:r>
            <a:r>
              <a:rPr lang="en-US" sz="1600" dirty="0">
                <a:solidFill>
                  <a:schemeClr val="bg1"/>
                </a:solidFill>
              </a:rPr>
              <a:t>Electron and X-ray source based on a pyroelectric single crystal driven by a periodically varying temperature</a:t>
            </a:r>
            <a:endParaRPr lang="ru-RU" sz="16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A885B9C-D666-2463-A896-5FDCC67A2F04}"/>
                  </a:ext>
                </a:extLst>
              </p:cNvPr>
              <p:cNvSpPr txBox="1"/>
              <p:nvPr/>
            </p:nvSpPr>
            <p:spPr>
              <a:xfrm>
                <a:off x="750569" y="5113785"/>
                <a:ext cx="6166045" cy="9233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Pyroelectric sample: </a:t>
                </a:r>
                <a:r>
                  <a:rPr lang="en-GB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 L</a:t>
                </a: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ithium tantalate (</a:t>
                </a:r>
                <a:r>
                  <a:rPr lang="en-GB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LiTaO</a:t>
                </a:r>
                <a:r>
                  <a:rPr lang="en-GB" sz="1800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r>
                  <a:rPr lang="en-GB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)   </a:t>
                </a:r>
              </a:p>
              <a:p>
                <a:r>
                  <a:rPr lang="en-GB" sz="1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Thickness: </a:t>
                </a:r>
                <a:r>
                  <a:rPr lang="en-GB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10 mm</a:t>
                </a:r>
              </a:p>
              <a:p>
                <a:r>
                  <a:rPr lang="en-GB" sz="1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Area: </a:t>
                </a:r>
                <a:r>
                  <a:rPr lang="en-GB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20</a:t>
                </a:r>
                <a14:m>
                  <m:oMath xmlns:m="http://schemas.openxmlformats.org/officeDocument/2006/math">
                    <m:r>
                      <a:rPr lang="en-GB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20 mm</a:t>
                </a:r>
                <a:r>
                  <a:rPr lang="en-GB" sz="18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A885B9C-D666-2463-A896-5FDCC67A2F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0569" y="5113785"/>
                <a:ext cx="6166045" cy="923330"/>
              </a:xfrm>
              <a:prstGeom prst="rect">
                <a:avLst/>
              </a:prstGeom>
              <a:blipFill>
                <a:blip r:embed="rId4"/>
                <a:stretch>
                  <a:fillRect l="-791" t="-3974" b="-99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DAE83883-E3C5-5C4C-AE4B-AF63CD9DC5DB}"/>
              </a:ext>
            </a:extLst>
          </p:cNvPr>
          <p:cNvSpPr txBox="1"/>
          <p:nvPr/>
        </p:nvSpPr>
        <p:spPr>
          <a:xfrm>
            <a:off x="235634" y="1149189"/>
            <a:ext cx="47413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Scheme of experimental setup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81791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A57C604-E95B-0BE4-03A7-FF335F08E2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4467" y="3938412"/>
            <a:ext cx="3039336" cy="2580816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3AE0A3-2C85-4185-9CC0-9FF3FEB989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105" y="93458"/>
            <a:ext cx="11249695" cy="1020128"/>
          </a:xfrm>
        </p:spPr>
        <p:txBody>
          <a:bodyPr>
            <a:normAutofit fontScale="90000"/>
          </a:bodyPr>
          <a:lstStyle/>
          <a:p>
            <a:r>
              <a:rPr lang="en-GB" sz="3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GB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mpact of temperature oscillations shift on stability </a:t>
            </a:r>
            <a:br>
              <a:rPr lang="en-GB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GB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of x-ray generation </a:t>
            </a:r>
            <a:br>
              <a:rPr lang="en-GB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5F0DD1B4-5EA2-4CEC-9A1A-EFD245538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57065" y="6545684"/>
            <a:ext cx="1125279" cy="365125"/>
          </a:xfrm>
        </p:spPr>
        <p:txBody>
          <a:bodyPr/>
          <a:lstStyle/>
          <a:p>
            <a:pPr algn="l"/>
            <a:fld id="{69C3CAFE-B3A2-4146-89AF-2D840FA9DDCF}" type="slidenum">
              <a:rPr lang="en-GB" sz="2000" smtClean="0"/>
              <a:pPr algn="l"/>
              <a:t>11</a:t>
            </a:fld>
            <a:endParaRPr lang="en-GB" sz="2000" dirty="0"/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8F882A9-F0F9-4A33-84CC-0ACD1BEE2025}"/>
              </a:ext>
            </a:extLst>
          </p:cNvPr>
          <p:cNvSpPr txBox="1">
            <a:spLocks/>
          </p:cNvSpPr>
          <p:nvPr/>
        </p:nvSpPr>
        <p:spPr>
          <a:xfrm>
            <a:off x="104105" y="0"/>
            <a:ext cx="10515600" cy="10201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5D6122E-F7DD-4DD6-9542-6668042EB250}"/>
              </a:ext>
            </a:extLst>
          </p:cNvPr>
          <p:cNvSpPr txBox="1"/>
          <p:nvPr/>
        </p:nvSpPr>
        <p:spPr>
          <a:xfrm>
            <a:off x="7831306" y="1095652"/>
            <a:ext cx="4041002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An example of the degradation of the X-ray spectrum recorded in one thermal cycle during periodic temperature variation with the frequency of 2mHz.</a:t>
            </a:r>
          </a:p>
          <a:p>
            <a:pPr algn="just"/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 stable mode of periodic generation of an electric field of the approximately identical magnitude.</a:t>
            </a:r>
          </a:p>
          <a:p>
            <a:pPr algn="just"/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Such conditions should provide the generation of electrons and X-rays in the same amount with almost the same periodicity.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69B0329-0614-B53A-BF25-EB5C1664E2CA}"/>
              </a:ext>
            </a:extLst>
          </p:cNvPr>
          <p:cNvCxnSpPr>
            <a:cxnSpLocks/>
          </p:cNvCxnSpPr>
          <p:nvPr/>
        </p:nvCxnSpPr>
        <p:spPr>
          <a:xfrm>
            <a:off x="1383323" y="3059723"/>
            <a:ext cx="363415" cy="203535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0C5083F3-AB1D-4DEE-02F1-4A072717FCCF}"/>
              </a:ext>
            </a:extLst>
          </p:cNvPr>
          <p:cNvSpPr txBox="1"/>
          <p:nvPr/>
        </p:nvSpPr>
        <p:spPr>
          <a:xfrm>
            <a:off x="8713505" y="4695224"/>
            <a:ext cx="2921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Cooling system without ice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F93A1EC-E004-E89A-39AA-C5237656AB3C}"/>
              </a:ext>
            </a:extLst>
          </p:cNvPr>
          <p:cNvSpPr txBox="1"/>
          <p:nvPr/>
        </p:nvSpPr>
        <p:spPr>
          <a:xfrm>
            <a:off x="588106" y="1573498"/>
            <a:ext cx="23539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Initial temperature difference 7 </a:t>
            </a:r>
            <a:r>
              <a:rPr lang="en-GB" sz="1200" b="0" i="0" dirty="0">
                <a:effectLst/>
                <a:latin typeface="arial" panose="020B0604020202020204" pitchFamily="34" charset="0"/>
              </a:rPr>
              <a:t>°c </a:t>
            </a:r>
            <a:endParaRPr lang="en-GB" sz="1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A4DB299-4D3E-D289-6096-849068C1604E}"/>
              </a:ext>
            </a:extLst>
          </p:cNvPr>
          <p:cNvSpPr txBox="1"/>
          <p:nvPr/>
        </p:nvSpPr>
        <p:spPr>
          <a:xfrm>
            <a:off x="4886412" y="1515910"/>
            <a:ext cx="23539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Initial temperature difference 1 </a:t>
            </a:r>
            <a:r>
              <a:rPr lang="en-GB" sz="1200" b="0" i="0" dirty="0">
                <a:effectLst/>
                <a:latin typeface="arial" panose="020B0604020202020204" pitchFamily="34" charset="0"/>
              </a:rPr>
              <a:t>°c </a:t>
            </a:r>
            <a:endParaRPr lang="en-GB" sz="12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0F3CED8-C8B0-33E3-DAA2-725B20686E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81843" y="3968576"/>
            <a:ext cx="3044222" cy="2353449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1C3E87C-3E78-3568-59C4-06EF0B16C4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644" y="1086332"/>
            <a:ext cx="3575727" cy="2967956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D6DD4E9-1E34-E867-823D-3FF54AC7179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3844954"/>
            <a:ext cx="3417314" cy="2651979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1DFB7156-A925-1EAC-B80B-0E805DAA651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05017" y="1396441"/>
            <a:ext cx="3112520" cy="245939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9F7459D-2340-4E7B-232C-E00821FA08A7}"/>
              </a:ext>
            </a:extLst>
          </p:cNvPr>
          <p:cNvSpPr txBox="1"/>
          <p:nvPr/>
        </p:nvSpPr>
        <p:spPr>
          <a:xfrm>
            <a:off x="863141" y="1173957"/>
            <a:ext cx="2921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Without cooling system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DC6EC05-9742-F8F8-B616-486A8F6B2B84}"/>
              </a:ext>
            </a:extLst>
          </p:cNvPr>
          <p:cNvSpPr txBox="1"/>
          <p:nvPr/>
        </p:nvSpPr>
        <p:spPr>
          <a:xfrm>
            <a:off x="1001069" y="4046941"/>
            <a:ext cx="2921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Cooling system with ice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5DBF6ED-C01B-0843-9941-2D2E85D3A0C4}"/>
              </a:ext>
            </a:extLst>
          </p:cNvPr>
          <p:cNvSpPr txBox="1"/>
          <p:nvPr/>
        </p:nvSpPr>
        <p:spPr>
          <a:xfrm>
            <a:off x="4857264" y="3938412"/>
            <a:ext cx="24709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Initial temperature difference 0.5 </a:t>
            </a:r>
            <a:r>
              <a:rPr lang="en-GB" sz="1200" b="0" i="0" dirty="0">
                <a:effectLst/>
                <a:latin typeface="arial" panose="020B0604020202020204" pitchFamily="34" charset="0"/>
              </a:rPr>
              <a:t>°c </a:t>
            </a:r>
            <a:endParaRPr lang="en-GB" sz="1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C651272-2B01-BEF2-FB3C-785095253819}"/>
              </a:ext>
            </a:extLst>
          </p:cNvPr>
          <p:cNvSpPr txBox="1"/>
          <p:nvPr/>
        </p:nvSpPr>
        <p:spPr>
          <a:xfrm>
            <a:off x="4664184" y="1424140"/>
            <a:ext cx="23539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Initial temperature difference 7 </a:t>
            </a:r>
            <a:r>
              <a:rPr lang="en-GB" sz="1200" b="0" i="0" dirty="0">
                <a:effectLst/>
                <a:latin typeface="arial" panose="020B0604020202020204" pitchFamily="34" charset="0"/>
              </a:rPr>
              <a:t>°c </a:t>
            </a:r>
            <a:endParaRPr lang="en-GB" sz="12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C0F7373-7F58-949A-18D7-8605BF5C1769}"/>
              </a:ext>
            </a:extLst>
          </p:cNvPr>
          <p:cNvSpPr txBox="1"/>
          <p:nvPr/>
        </p:nvSpPr>
        <p:spPr>
          <a:xfrm>
            <a:off x="9163729" y="3938412"/>
            <a:ext cx="23539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Initial temperature difference 1 </a:t>
            </a:r>
            <a:r>
              <a:rPr lang="en-GB" sz="1200" b="0" i="0" dirty="0">
                <a:effectLst/>
                <a:latin typeface="arial" panose="020B0604020202020204" pitchFamily="34" charset="0"/>
              </a:rPr>
              <a:t>°c </a:t>
            </a:r>
            <a:endParaRPr lang="en-GB" sz="12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6A8AD37-7141-C2D8-78F3-0B8EFF30543D}"/>
              </a:ext>
            </a:extLst>
          </p:cNvPr>
          <p:cNvSpPr txBox="1"/>
          <p:nvPr/>
        </p:nvSpPr>
        <p:spPr>
          <a:xfrm>
            <a:off x="10057064" y="5685700"/>
            <a:ext cx="2921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Cooling system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F81105D0-BDF6-BCDA-D1B6-71F01545FD24}"/>
              </a:ext>
            </a:extLst>
          </p:cNvPr>
          <p:cNvCxnSpPr/>
          <p:nvPr/>
        </p:nvCxnSpPr>
        <p:spPr>
          <a:xfrm flipV="1">
            <a:off x="2031864" y="2341785"/>
            <a:ext cx="2612572" cy="42211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15B6EA68-E8D0-D2FB-146E-F409AF260D4D}"/>
              </a:ext>
            </a:extLst>
          </p:cNvPr>
          <p:cNvCxnSpPr>
            <a:cxnSpLocks/>
          </p:cNvCxnSpPr>
          <p:nvPr/>
        </p:nvCxnSpPr>
        <p:spPr>
          <a:xfrm flipV="1">
            <a:off x="1858507" y="2750942"/>
            <a:ext cx="2998757" cy="78196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38C11051-916A-91D2-8F98-84DC677D4F1A}"/>
              </a:ext>
            </a:extLst>
          </p:cNvPr>
          <p:cNvCxnSpPr>
            <a:cxnSpLocks/>
          </p:cNvCxnSpPr>
          <p:nvPr/>
        </p:nvCxnSpPr>
        <p:spPr>
          <a:xfrm flipV="1">
            <a:off x="1746738" y="4217535"/>
            <a:ext cx="2847146" cy="141136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95DCFCC3-F818-F58D-A833-41C751C151DA}"/>
              </a:ext>
            </a:extLst>
          </p:cNvPr>
          <p:cNvCxnSpPr>
            <a:cxnSpLocks/>
          </p:cNvCxnSpPr>
          <p:nvPr/>
        </p:nvCxnSpPr>
        <p:spPr>
          <a:xfrm flipV="1">
            <a:off x="1708657" y="4254111"/>
            <a:ext cx="3045841" cy="1739366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581C7F3F-5268-2F02-77FC-7AE49BA82BAE}"/>
              </a:ext>
            </a:extLst>
          </p:cNvPr>
          <p:cNvSpPr txBox="1"/>
          <p:nvPr/>
        </p:nvSpPr>
        <p:spPr>
          <a:xfrm>
            <a:off x="6645676" y="1863107"/>
            <a:ext cx="10477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FF0000"/>
                </a:solidFill>
                <a:latin typeface="Aharoni" panose="020B0604020202020204" pitchFamily="2" charset="-79"/>
                <a:cs typeface="Aharoni" panose="020B0604020202020204" pitchFamily="2" charset="-79"/>
              </a:rPr>
              <a:t>(a)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9328794-2FE3-C5C2-D4FA-DADFF5C8D578}"/>
              </a:ext>
            </a:extLst>
          </p:cNvPr>
          <p:cNvSpPr txBox="1"/>
          <p:nvPr/>
        </p:nvSpPr>
        <p:spPr>
          <a:xfrm>
            <a:off x="10751400" y="4204203"/>
            <a:ext cx="10477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FF0000"/>
                </a:solidFill>
                <a:latin typeface="Aharoni" panose="020B0604020202020204" pitchFamily="2" charset="-79"/>
                <a:cs typeface="Aharoni" panose="020B0604020202020204" pitchFamily="2" charset="-79"/>
              </a:rPr>
              <a:t>(c)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6E620CE-9ED0-DBB0-18F7-F463068F7A0A}"/>
              </a:ext>
            </a:extLst>
          </p:cNvPr>
          <p:cNvSpPr txBox="1"/>
          <p:nvPr/>
        </p:nvSpPr>
        <p:spPr>
          <a:xfrm>
            <a:off x="6668589" y="4196496"/>
            <a:ext cx="10477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FF0000"/>
                </a:solidFill>
                <a:latin typeface="Aharoni" panose="020B0604020202020204" pitchFamily="2" charset="-79"/>
                <a:cs typeface="Aharoni" panose="020B0604020202020204" pitchFamily="2" charset="-79"/>
              </a:rPr>
              <a:t>(b)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B5EF399-CFEC-3217-83AB-7102CB041BF3}"/>
              </a:ext>
            </a:extLst>
          </p:cNvPr>
          <p:cNvSpPr txBox="1"/>
          <p:nvPr/>
        </p:nvSpPr>
        <p:spPr>
          <a:xfrm>
            <a:off x="5332594" y="5658956"/>
            <a:ext cx="2921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Cooling system with ice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D93E34C-988C-57BF-9E56-D15B475C40FB}"/>
              </a:ext>
            </a:extLst>
          </p:cNvPr>
          <p:cNvSpPr txBox="1"/>
          <p:nvPr/>
        </p:nvSpPr>
        <p:spPr>
          <a:xfrm>
            <a:off x="5301837" y="3164922"/>
            <a:ext cx="2921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Without cooling system</a:t>
            </a:r>
          </a:p>
        </p:txBody>
      </p:sp>
    </p:spTree>
    <p:extLst>
      <p:ext uri="{BB962C8B-B14F-4D97-AF65-F5344CB8AC3E}">
        <p14:creationId xmlns:p14="http://schemas.microsoft.com/office/powerpoint/2010/main" val="15757893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>
            <a:extLst>
              <a:ext uri="{FF2B5EF4-FFF2-40B4-BE49-F238E27FC236}">
                <a16:creationId xmlns:a16="http://schemas.microsoft.com/office/drawing/2014/main" id="{993BA723-9688-468C-F4B1-B8F81770D6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0195" y="3381086"/>
            <a:ext cx="3868851" cy="3106219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20860CEC-FD1D-F22F-AF1A-3808C63BAA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76901" y="1479318"/>
            <a:ext cx="3665542" cy="2807973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04CA19-EA26-451C-974B-D60F71C72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66" y="325993"/>
            <a:ext cx="10515600" cy="102012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Stable electron and x-ray generation</a:t>
            </a:r>
            <a:br>
              <a:rPr lang="en-GB" sz="3100" dirty="0"/>
            </a:br>
            <a:endParaRPr lang="ru-RU" sz="3100" dirty="0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D13EFE78-7E65-4A67-B596-CC0322274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36037" y="6557598"/>
            <a:ext cx="1125279" cy="365125"/>
          </a:xfrm>
        </p:spPr>
        <p:txBody>
          <a:bodyPr vert="horz" lIns="91440" tIns="45720" rIns="91440" bIns="45720" rtlCol="0" anchor="ctr">
            <a:noAutofit/>
          </a:bodyPr>
          <a:lstStyle/>
          <a:p>
            <a:pPr>
              <a:spcAft>
                <a:spcPts val="600"/>
              </a:spcAft>
            </a:pPr>
            <a:fld id="{69C3CAFE-B3A2-4146-89AF-2D840FA9DDCF}" type="slidenum">
              <a:rPr lang="en-GB" sz="2000" smtClean="0"/>
              <a:pPr>
                <a:spcAft>
                  <a:spcPts val="600"/>
                </a:spcAft>
              </a:pPr>
              <a:t>12</a:t>
            </a:fld>
            <a:endParaRPr lang="en-GB" sz="2000" dirty="0"/>
          </a:p>
        </p:txBody>
      </p:sp>
      <p:sp>
        <p:nvSpPr>
          <p:cNvPr id="16" name="Text Box 12">
            <a:extLst>
              <a:ext uri="{FF2B5EF4-FFF2-40B4-BE49-F238E27FC236}">
                <a16:creationId xmlns:a16="http://schemas.microsoft.com/office/drawing/2014/main" id="{D24CCA4B-8BF3-3D8E-2368-D1EB94419DAE}"/>
              </a:ext>
            </a:extLst>
          </p:cNvPr>
          <p:cNvSpPr txBox="1"/>
          <p:nvPr/>
        </p:nvSpPr>
        <p:spPr>
          <a:xfrm>
            <a:off x="6093177" y="3212639"/>
            <a:ext cx="2092437" cy="36492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Cu (Kα=8.05 keV)</a:t>
            </a:r>
            <a:endParaRPr lang="en-GB" sz="16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r>
              <a:rPr lang="en-GB" sz="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 </a:t>
            </a:r>
            <a:endParaRPr lang="en-GB" sz="11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r>
              <a:rPr lang="en-GB" sz="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 </a:t>
            </a:r>
            <a:endParaRPr lang="en-GB" sz="11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17" name="Text Box 8">
            <a:extLst>
              <a:ext uri="{FF2B5EF4-FFF2-40B4-BE49-F238E27FC236}">
                <a16:creationId xmlns:a16="http://schemas.microsoft.com/office/drawing/2014/main" id="{4FD77E3A-E5CB-E729-3D06-C53841ECF6C6}"/>
              </a:ext>
            </a:extLst>
          </p:cNvPr>
          <p:cNvSpPr txBox="1"/>
          <p:nvPr/>
        </p:nvSpPr>
        <p:spPr>
          <a:xfrm>
            <a:off x="6624105" y="3461442"/>
            <a:ext cx="2092436" cy="34925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 </a:t>
            </a:r>
            <a:endParaRPr lang="en-GB" sz="16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Zn (Kα=8.64 keV)</a:t>
            </a:r>
            <a:endParaRPr lang="en-GB" sz="16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6122CAB-826A-3F7F-544E-88E87598F188}"/>
              </a:ext>
            </a:extLst>
          </p:cNvPr>
          <p:cNvGrpSpPr/>
          <p:nvPr/>
        </p:nvGrpSpPr>
        <p:grpSpPr>
          <a:xfrm>
            <a:off x="7262486" y="1457374"/>
            <a:ext cx="4407001" cy="1171455"/>
            <a:chOff x="-1053283" y="-72454"/>
            <a:chExt cx="2123762" cy="1171455"/>
          </a:xfrm>
        </p:grpSpPr>
        <p:sp>
          <p:nvSpPr>
            <p:cNvPr id="19" name="Text Box 10">
              <a:extLst>
                <a:ext uri="{FF2B5EF4-FFF2-40B4-BE49-F238E27FC236}">
                  <a16:creationId xmlns:a16="http://schemas.microsoft.com/office/drawing/2014/main" id="{7F8B8590-273F-E330-E4D1-1E4ED6A51C68}"/>
                </a:ext>
              </a:extLst>
            </p:cNvPr>
            <p:cNvSpPr txBox="1"/>
            <p:nvPr/>
          </p:nvSpPr>
          <p:spPr>
            <a:xfrm>
              <a:off x="-1053283" y="-42776"/>
              <a:ext cx="1126858" cy="28070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GB" sz="1600" dirty="0">
                  <a:effectLst/>
                  <a:latin typeface="Arial" panose="020B0604020202020204" pitchFamily="34" charset="0"/>
                  <a:ea typeface="Calibri" panose="020F0502020204030204" pitchFamily="34" charset="0"/>
                </a:rPr>
                <a:t>Ta (Lα=80.8 keV)</a:t>
              </a:r>
              <a:endParaRPr lang="en-GB" sz="1600" dirty="0"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  <a:p>
              <a:r>
                <a:rPr lang="en-GB" sz="800" dirty="0">
                  <a:effectLst/>
                  <a:latin typeface="Arial" panose="020B0604020202020204" pitchFamily="34" charset="0"/>
                  <a:ea typeface="Calibri" panose="020F0502020204030204" pitchFamily="34" charset="0"/>
                </a:rPr>
                <a:t> </a:t>
              </a:r>
              <a:endParaRPr lang="en-GB" sz="1100" dirty="0"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  <a:p>
              <a:r>
                <a:rPr lang="en-GB" sz="800" dirty="0"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 </a:t>
              </a:r>
              <a:endParaRPr lang="en-GB" sz="1100" dirty="0"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17D90AEA-7A22-6C69-556C-680C5F7D813A}"/>
                </a:ext>
              </a:extLst>
            </p:cNvPr>
            <p:cNvGrpSpPr/>
            <p:nvPr/>
          </p:nvGrpSpPr>
          <p:grpSpPr>
            <a:xfrm>
              <a:off x="-214096" y="-72454"/>
              <a:ext cx="1284575" cy="1171455"/>
              <a:chOff x="-449046" y="-72454"/>
              <a:chExt cx="1284575" cy="1171455"/>
            </a:xfrm>
          </p:grpSpPr>
          <p:sp>
            <p:nvSpPr>
              <p:cNvPr id="22" name="Text Box 9">
                <a:extLst>
                  <a:ext uri="{FF2B5EF4-FFF2-40B4-BE49-F238E27FC236}">
                    <a16:creationId xmlns:a16="http://schemas.microsoft.com/office/drawing/2014/main" id="{3CDDB49D-1AC5-681E-CD3D-3DC1D1605841}"/>
                  </a:ext>
                </a:extLst>
              </p:cNvPr>
              <p:cNvSpPr txBox="1"/>
              <p:nvPr/>
            </p:nvSpPr>
            <p:spPr>
              <a:xfrm>
                <a:off x="-449046" y="-72454"/>
                <a:ext cx="931798" cy="457200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GB" sz="8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> </a:t>
                </a:r>
                <a:endParaRPr lang="en-GB" sz="1600" dirty="0">
                  <a:effectLst/>
                  <a:latin typeface="Arial" panose="020B0604020202020204" pitchFamily="34" charset="0"/>
                  <a:ea typeface="Arial" panose="020B0604020202020204" pitchFamily="34" charset="0"/>
                </a:endParaRPr>
              </a:p>
              <a:p>
                <a:r>
                  <a:rPr lang="en-GB" sz="16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>Ta (Lβ=9.34 keV)</a:t>
                </a:r>
                <a:endParaRPr lang="en-GB" sz="1600" dirty="0">
                  <a:effectLst/>
                  <a:latin typeface="Arial" panose="020B0604020202020204" pitchFamily="34" charset="0"/>
                  <a:ea typeface="Arial" panose="020B0604020202020204" pitchFamily="34" charset="0"/>
                </a:endParaRPr>
              </a:p>
              <a:p>
                <a:r>
                  <a:rPr lang="en-GB" sz="800" dirty="0">
                    <a:effectLst/>
                    <a:latin typeface="Arial" panose="020B0604020202020204" pitchFamily="34" charset="0"/>
                    <a:ea typeface="Arial" panose="020B0604020202020204" pitchFamily="34" charset="0"/>
                  </a:rPr>
                  <a:t> </a:t>
                </a:r>
                <a:endParaRPr lang="en-GB" sz="1100" dirty="0">
                  <a:effectLst/>
                  <a:latin typeface="Arial" panose="020B0604020202020204" pitchFamily="34" charset="0"/>
                  <a:ea typeface="Arial" panose="020B0604020202020204" pitchFamily="34" charset="0"/>
                </a:endParaRPr>
              </a:p>
            </p:txBody>
          </p:sp>
          <p:sp>
            <p:nvSpPr>
              <p:cNvPr id="23" name="Text Box 11">
                <a:extLst>
                  <a:ext uri="{FF2B5EF4-FFF2-40B4-BE49-F238E27FC236}">
                    <a16:creationId xmlns:a16="http://schemas.microsoft.com/office/drawing/2014/main" id="{A0F735A2-78DE-05F6-B253-53AC124D088D}"/>
                  </a:ext>
                </a:extLst>
              </p:cNvPr>
              <p:cNvSpPr txBox="1"/>
              <p:nvPr/>
            </p:nvSpPr>
            <p:spPr>
              <a:xfrm>
                <a:off x="-410693" y="760975"/>
                <a:ext cx="1246222" cy="338026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GB" sz="16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>Ta (</a:t>
                </a:r>
                <a:r>
                  <a:rPr lang="en-GB" sz="1600" dirty="0" err="1"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>Lγ</a:t>
                </a:r>
                <a:r>
                  <a:rPr lang="en-GB" sz="16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>=10.89 keV)</a:t>
                </a:r>
                <a:endParaRPr lang="en-GB" sz="1600" dirty="0">
                  <a:effectLst/>
                  <a:latin typeface="Arial" panose="020B0604020202020204" pitchFamily="34" charset="0"/>
                  <a:ea typeface="Arial" panose="020B0604020202020204" pitchFamily="34" charset="0"/>
                </a:endParaRPr>
              </a:p>
              <a:p>
                <a:r>
                  <a:rPr lang="en-GB" sz="16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> </a:t>
                </a:r>
                <a:endParaRPr lang="en-GB" sz="1600" dirty="0">
                  <a:effectLst/>
                  <a:latin typeface="Arial" panose="020B0604020202020204" pitchFamily="34" charset="0"/>
                  <a:ea typeface="Arial" panose="020B0604020202020204" pitchFamily="34" charset="0"/>
                </a:endParaRPr>
              </a:p>
              <a:p>
                <a:r>
                  <a:rPr lang="en-GB" sz="1600" dirty="0">
                    <a:effectLst/>
                    <a:latin typeface="Arial" panose="020B0604020202020204" pitchFamily="34" charset="0"/>
                    <a:ea typeface="Arial" panose="020B0604020202020204" pitchFamily="34" charset="0"/>
                  </a:rPr>
                  <a:t> </a:t>
                </a:r>
              </a:p>
            </p:txBody>
          </p:sp>
        </p:grp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06621E13-06BD-A4BC-8A0B-579A57F267C3}"/>
              </a:ext>
            </a:extLst>
          </p:cNvPr>
          <p:cNvSpPr txBox="1"/>
          <p:nvPr/>
        </p:nvSpPr>
        <p:spPr>
          <a:xfrm>
            <a:off x="8772184" y="5415901"/>
            <a:ext cx="2052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Negative Polarity</a:t>
            </a:r>
          </a:p>
          <a:p>
            <a:r>
              <a:rPr lang="en-GB" dirty="0"/>
              <a:t>Heating phase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DADCAAA-FFF2-8FF2-BE32-7B36209BE1A5}"/>
              </a:ext>
            </a:extLst>
          </p:cNvPr>
          <p:cNvSpPr txBox="1"/>
          <p:nvPr/>
        </p:nvSpPr>
        <p:spPr>
          <a:xfrm>
            <a:off x="10559966" y="2659500"/>
            <a:ext cx="2052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Positive Polarity</a:t>
            </a:r>
          </a:p>
          <a:p>
            <a:r>
              <a:rPr lang="en-GB" dirty="0"/>
              <a:t>Cooling phase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53E9266-779E-6E5D-4C79-6EA7EA5E1114}"/>
              </a:ext>
            </a:extLst>
          </p:cNvPr>
          <p:cNvSpPr txBox="1"/>
          <p:nvPr/>
        </p:nvSpPr>
        <p:spPr>
          <a:xfrm>
            <a:off x="6143095" y="976999"/>
            <a:ext cx="57873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Parameters of pyroelectric accelerator during temperature variation with frequency of 2mHz, and at pressure range 1-2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mTorr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E34A31E9-2D3D-53E7-3A82-E27C596E7F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1598" y="1099638"/>
            <a:ext cx="5664265" cy="5451952"/>
          </a:xfrm>
          <a:prstGeom prst="rect">
            <a:avLst/>
          </a:prstGeom>
        </p:spPr>
      </p:pic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0C9B9BA5-D280-1F77-407E-29ADA3B82508}"/>
              </a:ext>
            </a:extLst>
          </p:cNvPr>
          <p:cNvSpPr/>
          <p:nvPr/>
        </p:nvSpPr>
        <p:spPr>
          <a:xfrm>
            <a:off x="2227537" y="2430780"/>
            <a:ext cx="290424" cy="3512820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63872A7A-253C-1D77-137C-D0E370F8CD9E}"/>
              </a:ext>
            </a:extLst>
          </p:cNvPr>
          <p:cNvSpPr/>
          <p:nvPr/>
        </p:nvSpPr>
        <p:spPr>
          <a:xfrm>
            <a:off x="2642954" y="3101340"/>
            <a:ext cx="290424" cy="2842260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1A7E51F5-4B32-F29C-90BF-D84F886BBF2B}"/>
              </a:ext>
            </a:extLst>
          </p:cNvPr>
          <p:cNvSpPr/>
          <p:nvPr/>
        </p:nvSpPr>
        <p:spPr>
          <a:xfrm>
            <a:off x="3688080" y="2682889"/>
            <a:ext cx="259080" cy="316138"/>
          </a:xfrm>
          <a:prstGeom prst="round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9C3E01E1-C82D-01B6-B488-B52444ADE157}"/>
              </a:ext>
            </a:extLst>
          </p:cNvPr>
          <p:cNvSpPr/>
          <p:nvPr/>
        </p:nvSpPr>
        <p:spPr>
          <a:xfrm>
            <a:off x="3947160" y="2515249"/>
            <a:ext cx="259080" cy="316138"/>
          </a:xfrm>
          <a:prstGeom prst="round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2AE826B4-94A3-8C13-8513-11EE44B819DC}"/>
              </a:ext>
            </a:extLst>
          </p:cNvPr>
          <p:cNvCxnSpPr>
            <a:cxnSpLocks/>
          </p:cNvCxnSpPr>
          <p:nvPr/>
        </p:nvCxnSpPr>
        <p:spPr>
          <a:xfrm flipV="1">
            <a:off x="2499914" y="1899994"/>
            <a:ext cx="6204808" cy="61253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099DD619-8B3D-C10D-B9BF-5EE16F90CE4B}"/>
              </a:ext>
            </a:extLst>
          </p:cNvPr>
          <p:cNvCxnSpPr>
            <a:cxnSpLocks/>
          </p:cNvCxnSpPr>
          <p:nvPr/>
        </p:nvCxnSpPr>
        <p:spPr>
          <a:xfrm>
            <a:off x="3103515" y="4034113"/>
            <a:ext cx="2992485" cy="73158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3" name="Text Box 12">
            <a:extLst>
              <a:ext uri="{FF2B5EF4-FFF2-40B4-BE49-F238E27FC236}">
                <a16:creationId xmlns:a16="http://schemas.microsoft.com/office/drawing/2014/main" id="{CD7DF995-33C1-53AD-760F-562874D8DB44}"/>
              </a:ext>
            </a:extLst>
          </p:cNvPr>
          <p:cNvSpPr txBox="1"/>
          <p:nvPr/>
        </p:nvSpPr>
        <p:spPr>
          <a:xfrm>
            <a:off x="5895719" y="4119679"/>
            <a:ext cx="2092437" cy="36492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1600" dirty="0">
                <a:latin typeface="Arial" panose="020B0604020202020204" pitchFamily="34" charset="0"/>
                <a:ea typeface="Calibri" panose="020F0502020204030204" pitchFamily="34" charset="0"/>
              </a:rPr>
              <a:t>Fe</a:t>
            </a:r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(Kα=6.40 keV)</a:t>
            </a:r>
            <a:endParaRPr lang="en-GB" sz="16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r>
              <a:rPr lang="en-GB" sz="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 </a:t>
            </a:r>
            <a:endParaRPr lang="en-GB" sz="11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r>
              <a:rPr lang="en-GB" sz="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 </a:t>
            </a:r>
            <a:endParaRPr lang="en-GB" sz="11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61C7EC4-84C5-1F75-1AFC-429D2CE4501E}"/>
              </a:ext>
            </a:extLst>
          </p:cNvPr>
          <p:cNvSpPr txBox="1"/>
          <p:nvPr/>
        </p:nvSpPr>
        <p:spPr>
          <a:xfrm>
            <a:off x="3052018" y="2585046"/>
            <a:ext cx="865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0.3 </a:t>
            </a:r>
            <a:r>
              <a:rPr lang="en-GB" dirty="0" err="1"/>
              <a:t>nA</a:t>
            </a:r>
            <a:endParaRPr lang="en-GB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1251090-FC8B-AF33-9FF9-6FC202E1A9FC}"/>
              </a:ext>
            </a:extLst>
          </p:cNvPr>
          <p:cNvSpPr txBox="1"/>
          <p:nvPr/>
        </p:nvSpPr>
        <p:spPr>
          <a:xfrm>
            <a:off x="4093140" y="2419711"/>
            <a:ext cx="865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0.6 </a:t>
            </a:r>
            <a:r>
              <a:rPr lang="en-GB" dirty="0" err="1"/>
              <a:t>nA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6713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E894ED-C035-1C80-0A79-F7C76545F7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576860" y="0"/>
            <a:ext cx="11107616" cy="1020128"/>
          </a:xfrm>
        </p:spPr>
        <p:txBody>
          <a:bodyPr>
            <a:normAutofit fontScale="90000"/>
          </a:bodyPr>
          <a:lstStyle/>
          <a:p>
            <a:pPr marL="742950" lvl="1" indent="-285750">
              <a:spcBef>
                <a:spcPts val="200"/>
              </a:spcBef>
            </a:pPr>
            <a:br>
              <a:rPr lang="en-GB" sz="36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en-GB" sz="36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GB" sz="36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Influence of the gap between the target and the crystal</a:t>
            </a:r>
            <a:br>
              <a:rPr lang="en-GB" sz="32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en-GB" sz="3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br>
              <a:rPr lang="en-GB" sz="11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</a:b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03BA504-CBC7-022C-153D-2DE744256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05477" y="6539767"/>
            <a:ext cx="1125279" cy="365125"/>
          </a:xfrm>
        </p:spPr>
        <p:txBody>
          <a:bodyPr/>
          <a:lstStyle/>
          <a:p>
            <a:fld id="{69C3CAFE-B3A2-4146-89AF-2D840FA9DDCF}" type="slidenum">
              <a:rPr lang="en-GB" sz="2000" smtClean="0"/>
              <a:t>13</a:t>
            </a:fld>
            <a:endParaRPr lang="en-GB" sz="2000" dirty="0"/>
          </a:p>
        </p:txBody>
      </p:sp>
      <p:pic>
        <p:nvPicPr>
          <p:cNvPr id="4" name="Picture 3" descr="Chart, line chart&#10;&#10;Description automatically generated">
            <a:extLst>
              <a:ext uri="{FF2B5EF4-FFF2-40B4-BE49-F238E27FC236}">
                <a16:creationId xmlns:a16="http://schemas.microsoft.com/office/drawing/2014/main" id="{4185B397-F929-03E3-D179-76EB7CAA292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60" y="1566408"/>
            <a:ext cx="6013940" cy="478869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AA31267-F0DD-C4C1-7EBA-E7FEAEAAE87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335799"/>
            <a:ext cx="5720715" cy="278447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2CE6E22-1681-892A-D20B-6D7DEBAC2DE0}"/>
              </a:ext>
            </a:extLst>
          </p:cNvPr>
          <p:cNvSpPr txBox="1"/>
          <p:nvPr/>
        </p:nvSpPr>
        <p:spPr>
          <a:xfrm>
            <a:off x="6302475" y="1194755"/>
            <a:ext cx="5807465" cy="12875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Temperature variation frequency: 2mHz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Amplitude: 150mVrms ( Amplifier high gain X10)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Pressure range: 1-2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mTorr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EE0514-BB7F-99C2-B6BF-73B6C30B6BBE}"/>
              </a:ext>
            </a:extLst>
          </p:cNvPr>
          <p:cNvSpPr txBox="1"/>
          <p:nvPr/>
        </p:nvSpPr>
        <p:spPr>
          <a:xfrm>
            <a:off x="3786553" y="5935608"/>
            <a:ext cx="926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(mm)</a:t>
            </a:r>
          </a:p>
        </p:txBody>
      </p:sp>
    </p:spTree>
    <p:extLst>
      <p:ext uri="{BB962C8B-B14F-4D97-AF65-F5344CB8AC3E}">
        <p14:creationId xmlns:p14="http://schemas.microsoft.com/office/powerpoint/2010/main" val="16187004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3AE0A3-2C85-4185-9CC0-9FF3FEB989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152" y="34290"/>
            <a:ext cx="11249695" cy="1020128"/>
          </a:xfrm>
        </p:spPr>
        <p:txBody>
          <a:bodyPr>
            <a:normAutofit/>
          </a:bodyPr>
          <a:lstStyle/>
          <a:p>
            <a:r>
              <a:rPr lang="en-GB" sz="32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Under </a:t>
            </a: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investigation, tw</a:t>
            </a:r>
            <a:r>
              <a:rPr lang="en-GB" sz="32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o Crystal System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5F0DD1B4-5EA2-4CEC-9A1A-EFD245538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57065" y="6545684"/>
            <a:ext cx="1125279" cy="365125"/>
          </a:xfrm>
        </p:spPr>
        <p:txBody>
          <a:bodyPr/>
          <a:lstStyle/>
          <a:p>
            <a:pPr algn="l"/>
            <a:fld id="{69C3CAFE-B3A2-4146-89AF-2D840FA9DDCF}" type="slidenum">
              <a:rPr lang="en-GB" sz="2000" smtClean="0"/>
              <a:pPr algn="l"/>
              <a:t>14</a:t>
            </a:fld>
            <a:endParaRPr lang="en-GB" sz="2000" dirty="0"/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8F882A9-F0F9-4A33-84CC-0ACD1BEE2025}"/>
              </a:ext>
            </a:extLst>
          </p:cNvPr>
          <p:cNvSpPr txBox="1">
            <a:spLocks/>
          </p:cNvSpPr>
          <p:nvPr/>
        </p:nvSpPr>
        <p:spPr>
          <a:xfrm>
            <a:off x="104105" y="0"/>
            <a:ext cx="10515600" cy="10201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3CF391B-9BD2-256D-8FA0-16A414B075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587" y="1969628"/>
            <a:ext cx="10527757" cy="456391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B64F942-5965-957A-85D3-8B1C4F39151A}"/>
              </a:ext>
            </a:extLst>
          </p:cNvPr>
          <p:cNvSpPr txBox="1"/>
          <p:nvPr/>
        </p:nvSpPr>
        <p:spPr>
          <a:xfrm>
            <a:off x="291463" y="1003377"/>
            <a:ext cx="117964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b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A paired crystal system was explored in which two 10 mm crystals were arranged in series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to d</a:t>
            </a:r>
            <a:r>
              <a:rPr lang="en-GB" sz="1400" b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ouble the potential difference across the crystal was observed.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We have tested the two crystals system and produce double potential difference in series.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Now we will try to accelerate electrons with the combined electric field of two crystals to double the maximum x-ray energy.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6D4CD39-3240-9C92-087B-867EDB7E9647}"/>
              </a:ext>
            </a:extLst>
          </p:cNvPr>
          <p:cNvCxnSpPr/>
          <p:nvPr/>
        </p:nvCxnSpPr>
        <p:spPr>
          <a:xfrm>
            <a:off x="5838092" y="2523281"/>
            <a:ext cx="2340000" cy="59787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486B15C-3C3B-2E22-D86F-92061A5FB7D1}"/>
              </a:ext>
            </a:extLst>
          </p:cNvPr>
          <p:cNvCxnSpPr>
            <a:cxnSpLocks/>
          </p:cNvCxnSpPr>
          <p:nvPr/>
        </p:nvCxnSpPr>
        <p:spPr>
          <a:xfrm>
            <a:off x="5838092" y="3328261"/>
            <a:ext cx="2340000" cy="165404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FFC86AF5-5EB1-3BEB-39D5-C738BCFF2CF9}"/>
              </a:ext>
            </a:extLst>
          </p:cNvPr>
          <p:cNvSpPr txBox="1"/>
          <p:nvPr/>
        </p:nvSpPr>
        <p:spPr>
          <a:xfrm>
            <a:off x="8065477" y="3819893"/>
            <a:ext cx="1758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Peltier element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EB94793-71CA-F788-9D5D-FC3C9C0ED920}"/>
              </a:ext>
            </a:extLst>
          </p:cNvPr>
          <p:cNvSpPr txBox="1"/>
          <p:nvPr/>
        </p:nvSpPr>
        <p:spPr>
          <a:xfrm>
            <a:off x="5361905" y="42211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(0.5nA ) – (-0.5nA)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641799E-C668-C982-DE15-49CD44D9F863}"/>
              </a:ext>
            </a:extLst>
          </p:cNvPr>
          <p:cNvSpPr txBox="1"/>
          <p:nvPr/>
        </p:nvSpPr>
        <p:spPr>
          <a:xfrm>
            <a:off x="1605531" y="4405766"/>
            <a:ext cx="2456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(0.25nA ) – (-0.25nA)</a:t>
            </a:r>
          </a:p>
        </p:txBody>
      </p:sp>
    </p:spTree>
    <p:extLst>
      <p:ext uri="{BB962C8B-B14F-4D97-AF65-F5344CB8AC3E}">
        <p14:creationId xmlns:p14="http://schemas.microsoft.com/office/powerpoint/2010/main" val="31183569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3AE0A3-2C85-4185-9CC0-9FF3FEB989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464" y="173576"/>
            <a:ext cx="11249695" cy="1020128"/>
          </a:xfrm>
        </p:spPr>
        <p:txBody>
          <a:bodyPr>
            <a:normAutofit/>
          </a:bodyPr>
          <a:lstStyle/>
          <a:p>
            <a:r>
              <a:rPr lang="en-GB" sz="32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Further development</a:t>
            </a: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, m</a:t>
            </a:r>
            <a:r>
              <a:rPr lang="en-GB" sz="32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ultiple Crystal system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5F0DD1B4-5EA2-4CEC-9A1A-EFD245538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57065" y="6545684"/>
            <a:ext cx="1125279" cy="365125"/>
          </a:xfrm>
        </p:spPr>
        <p:txBody>
          <a:bodyPr/>
          <a:lstStyle/>
          <a:p>
            <a:pPr algn="l"/>
            <a:fld id="{69C3CAFE-B3A2-4146-89AF-2D840FA9DDCF}" type="slidenum">
              <a:rPr lang="en-GB" sz="2000" smtClean="0">
                <a:latin typeface="Arial" panose="020B0604020202020204" pitchFamily="34" charset="0"/>
                <a:cs typeface="Arial" panose="020B0604020202020204" pitchFamily="34" charset="0"/>
              </a:rPr>
              <a:pPr algn="l"/>
              <a:t>15</a:t>
            </a:fld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D69FEC3-8A9E-40BD-96E4-EBFB5400A5C7}"/>
              </a:ext>
            </a:extLst>
          </p:cNvPr>
          <p:cNvSpPr txBox="1"/>
          <p:nvPr/>
        </p:nvSpPr>
        <p:spPr>
          <a:xfrm>
            <a:off x="0" y="6544076"/>
            <a:ext cx="99538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Majid Ali. 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 and X-ray source based on a pyroelectric single crystal driven by a periodically varying temperature</a:t>
            </a:r>
            <a:endParaRPr lang="ru-RU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8F882A9-F0F9-4A33-84CC-0ACD1BEE2025}"/>
              </a:ext>
            </a:extLst>
          </p:cNvPr>
          <p:cNvSpPr txBox="1">
            <a:spLocks/>
          </p:cNvSpPr>
          <p:nvPr/>
        </p:nvSpPr>
        <p:spPr>
          <a:xfrm>
            <a:off x="104105" y="0"/>
            <a:ext cx="10515600" cy="10201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B64F942-5965-957A-85D3-8B1C4F39151A}"/>
              </a:ext>
            </a:extLst>
          </p:cNvPr>
          <p:cNvSpPr txBox="1"/>
          <p:nvPr/>
        </p:nvSpPr>
        <p:spPr>
          <a:xfrm>
            <a:off x="291464" y="932898"/>
            <a:ext cx="1160907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GB" b="0" u="none" strike="noStrike" baseline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Expected potential difference across the crystal will be double, triple and four time in 2, 3 and 4 crystals system respectively. </a:t>
            </a:r>
          </a:p>
          <a:p>
            <a:endParaRPr lang="en-GB" b="0" i="0" u="none" strike="noStrike" baseline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The X –ray energy can be further increase by stacking more crystal in series as show.</a:t>
            </a:r>
            <a:endParaRPr lang="en-GB" b="0" u="none" strike="noStrike" baseline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2B1CF68-301C-CCD3-961C-3339EFDCA0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726" y="3163637"/>
            <a:ext cx="9893295" cy="301442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BD45922-2A8C-14F2-6808-CF4FC61D8219}"/>
              </a:ext>
            </a:extLst>
          </p:cNvPr>
          <p:cNvSpPr txBox="1"/>
          <p:nvPr/>
        </p:nvSpPr>
        <p:spPr>
          <a:xfrm>
            <a:off x="291464" y="2857419"/>
            <a:ext cx="2546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Single Crystal source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4DABDAA-B4DD-2792-BC5B-7A4CF56A28B4}"/>
              </a:ext>
            </a:extLst>
          </p:cNvPr>
          <p:cNvSpPr txBox="1"/>
          <p:nvPr/>
        </p:nvSpPr>
        <p:spPr>
          <a:xfrm>
            <a:off x="2605802" y="2829965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GB" sz="18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aired-crystal source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032BE14-F7A4-2EEF-D895-A0F823ADB09C}"/>
              </a:ext>
            </a:extLst>
          </p:cNvPr>
          <p:cNvSpPr txBox="1"/>
          <p:nvPr/>
        </p:nvSpPr>
        <p:spPr>
          <a:xfrm>
            <a:off x="5176158" y="2865624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Three-Crystals source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A251688-679D-EDDB-CE9F-FA67E99EF87B}"/>
              </a:ext>
            </a:extLst>
          </p:cNvPr>
          <p:cNvSpPr txBox="1"/>
          <p:nvPr/>
        </p:nvSpPr>
        <p:spPr>
          <a:xfrm>
            <a:off x="7808678" y="2887395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Four Crystals source</a:t>
            </a:r>
          </a:p>
        </p:txBody>
      </p:sp>
    </p:spTree>
    <p:extLst>
      <p:ext uri="{BB962C8B-B14F-4D97-AF65-F5344CB8AC3E}">
        <p14:creationId xmlns:p14="http://schemas.microsoft.com/office/powerpoint/2010/main" val="42429480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B599E0-CB67-4DDE-A4E5-A58684C5F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6313" y="70338"/>
            <a:ext cx="10515600" cy="1020128"/>
          </a:xfrm>
        </p:spPr>
        <p:txBody>
          <a:bodyPr>
            <a:normAutofit/>
          </a:bodyPr>
          <a:lstStyle/>
          <a:p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THANK YOU!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80BE1614-F2EF-458A-9B68-A90BAA6D3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47818" y="6544076"/>
            <a:ext cx="1125279" cy="365125"/>
          </a:xfrm>
        </p:spPr>
        <p:txBody>
          <a:bodyPr/>
          <a:lstStyle/>
          <a:p>
            <a:pPr algn="l"/>
            <a:fld id="{69C3CAFE-B3A2-4146-89AF-2D840FA9DDCF}" type="slidenum">
              <a:rPr lang="en-GB" sz="2000" smtClean="0"/>
              <a:pPr algn="l"/>
              <a:t>16</a:t>
            </a:fld>
            <a:endParaRPr lang="en-GB" sz="200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0D7F1EC-18D9-4144-BF50-72F2A55798F5}"/>
              </a:ext>
            </a:extLst>
          </p:cNvPr>
          <p:cNvSpPr txBox="1"/>
          <p:nvPr/>
        </p:nvSpPr>
        <p:spPr>
          <a:xfrm>
            <a:off x="0" y="6544076"/>
            <a:ext cx="99538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accent2"/>
                </a:solidFill>
              </a:rPr>
              <a:t>Majid Ali  </a:t>
            </a:r>
            <a:r>
              <a:rPr lang="en-US" sz="1600" dirty="0">
                <a:solidFill>
                  <a:schemeClr val="bg1"/>
                </a:solidFill>
              </a:rPr>
              <a:t>Electron and X-ray source based on a pyroelectric single crystal driven by a periodically varying temperature</a:t>
            </a:r>
            <a:endParaRPr lang="ru-RU" sz="1600" dirty="0">
              <a:solidFill>
                <a:schemeClr val="bg1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731689E-819D-4855-8E7E-FF9F52069E2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477" t="26368" r="13366" b="23085"/>
          <a:stretch/>
        </p:blipFill>
        <p:spPr>
          <a:xfrm>
            <a:off x="3778367" y="2048836"/>
            <a:ext cx="3794078" cy="3466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5145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04CA19-EA26-451C-974B-D60F71C72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83" y="211897"/>
            <a:ext cx="10515600" cy="1020128"/>
          </a:xfrm>
        </p:spPr>
        <p:txBody>
          <a:bodyPr>
            <a:normAutofit fontScale="90000"/>
          </a:bodyPr>
          <a:lstStyle/>
          <a:p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Outline</a:t>
            </a:r>
            <a:br>
              <a:rPr lang="en-GB" dirty="0"/>
            </a:br>
            <a:endParaRPr lang="ru-RU" dirty="0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D13EFE78-7E65-4A67-B596-CC0322274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17577" y="6530791"/>
            <a:ext cx="1125279" cy="365125"/>
          </a:xfrm>
        </p:spPr>
        <p:txBody>
          <a:bodyPr/>
          <a:lstStyle/>
          <a:p>
            <a:pPr algn="l"/>
            <a:fld id="{69C3CAFE-B3A2-4146-89AF-2D840FA9DDCF}" type="slidenum">
              <a:rPr lang="en-GB" sz="2000" smtClean="0"/>
              <a:pPr algn="l"/>
              <a:t>2</a:t>
            </a:fld>
            <a:endParaRPr lang="en-GB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A49AE7D-B4CE-4811-BB36-BA5F32BF0968}"/>
              </a:ext>
            </a:extLst>
          </p:cNvPr>
          <p:cNvSpPr txBox="1"/>
          <p:nvPr/>
        </p:nvSpPr>
        <p:spPr>
          <a:xfrm>
            <a:off x="-1" y="6530791"/>
            <a:ext cx="99538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accent2"/>
                </a:solidFill>
              </a:rPr>
              <a:t>Majid Ali. </a:t>
            </a:r>
            <a:r>
              <a:rPr lang="en-US" sz="1600" dirty="0">
                <a:solidFill>
                  <a:schemeClr val="bg1"/>
                </a:solidFill>
              </a:rPr>
              <a:t>Electron and X-ray source based on a pyroelectric single crystal driven by a periodically varying temperature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A639D1A-2BCB-4F82-AA84-D96DE5FE5ABD}"/>
              </a:ext>
            </a:extLst>
          </p:cNvPr>
          <p:cNvSpPr txBox="1"/>
          <p:nvPr/>
        </p:nvSpPr>
        <p:spPr>
          <a:xfrm>
            <a:off x="128451" y="544161"/>
            <a:ext cx="11547566" cy="68788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/>
            <a:endParaRPr lang="en-GB" sz="2000" b="1" dirty="0"/>
          </a:p>
          <a:p>
            <a:pPr lvl="2"/>
            <a:r>
              <a:rPr lang="en-GB" sz="2000" b="1" dirty="0"/>
              <a:t>				</a:t>
            </a:r>
          </a:p>
          <a:p>
            <a:pPr marL="1257300" lvl="2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> Pyroelectric effect</a:t>
            </a:r>
          </a:p>
          <a:p>
            <a:pPr marL="1257300" lvl="2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> Particle generation and acceleration using pyroelectric effect </a:t>
            </a:r>
          </a:p>
          <a:p>
            <a:pPr marL="1257300" lvl="2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> H</a:t>
            </a:r>
            <a:r>
              <a:rPr lang="en-GB" sz="26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istory and development of pyroelectric accelerator</a:t>
            </a:r>
          </a:p>
          <a:p>
            <a:pPr marL="1257300" lvl="2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>COOL-X by Amptek </a:t>
            </a:r>
            <a:b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>Miniature X-Ray source based on Pyroelectric effect</a:t>
            </a:r>
            <a:endParaRPr lang="en-GB" sz="26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1257300" lvl="2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>Study of pyroelectric accelerator in RHUL</a:t>
            </a:r>
          </a:p>
          <a:p>
            <a:pPr marL="1257300" lvl="2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> Experimental results</a:t>
            </a:r>
          </a:p>
          <a:p>
            <a:pPr marL="1257300" lvl="2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> Further development</a:t>
            </a:r>
          </a:p>
          <a:p>
            <a:pPr lvl="2"/>
            <a:r>
              <a:rPr lang="en-GB" sz="2000" b="1" dirty="0"/>
              <a:t> </a:t>
            </a:r>
          </a:p>
          <a:p>
            <a:pPr lvl="2"/>
            <a:endParaRPr lang="en-GB" sz="2000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2000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2432735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CB85E5F-D819-134C-6B59-8C7514FCB4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632" y="1357956"/>
            <a:ext cx="8858250" cy="4848225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04CA19-EA26-451C-974B-D60F71C72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1490" y="297613"/>
            <a:ext cx="10515600" cy="1020128"/>
          </a:xfrm>
        </p:spPr>
        <p:txBody>
          <a:bodyPr>
            <a:normAutofit fontScale="90000"/>
          </a:bodyPr>
          <a:lstStyle/>
          <a:p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Pyroelectric effect</a:t>
            </a:r>
            <a:br>
              <a:rPr lang="en-GB" dirty="0"/>
            </a:br>
            <a:endParaRPr lang="ru-RU" dirty="0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D13EFE78-7E65-4A67-B596-CC0322274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17577" y="6530791"/>
            <a:ext cx="1125279" cy="365125"/>
          </a:xfrm>
        </p:spPr>
        <p:txBody>
          <a:bodyPr/>
          <a:lstStyle/>
          <a:p>
            <a:pPr algn="l"/>
            <a:fld id="{69C3CAFE-B3A2-4146-89AF-2D840FA9DDCF}" type="slidenum">
              <a:rPr lang="en-GB" sz="2000" smtClean="0"/>
              <a:pPr algn="l"/>
              <a:t>3</a:t>
            </a:fld>
            <a:endParaRPr lang="en-GB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AE67F7-0858-AD63-9FA7-8D00D0962833}"/>
              </a:ext>
            </a:extLst>
          </p:cNvPr>
          <p:cNvSpPr txBox="1"/>
          <p:nvPr/>
        </p:nvSpPr>
        <p:spPr>
          <a:xfrm>
            <a:off x="491490" y="6246396"/>
            <a:ext cx="114414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Wang, W., Li, J., Liu, H., Ge, S., Advancing Versatile Ferroelectric Materials Toward Biomedical Applications. </a:t>
            </a:r>
            <a:r>
              <a:rPr lang="en-GB" sz="11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Adv. Sci.</a:t>
            </a:r>
            <a:r>
              <a:rPr lang="en-GB" sz="11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2021, 8, 2003074. 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C0E7DC9-BC9A-7551-EC48-9AB64F24608C}"/>
              </a:ext>
            </a:extLst>
          </p:cNvPr>
          <p:cNvSpPr txBox="1"/>
          <p:nvPr/>
        </p:nvSpPr>
        <p:spPr>
          <a:xfrm>
            <a:off x="7947338" y="1123710"/>
            <a:ext cx="405003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Main three ways to change the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value or direction of spontaneous polarization.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 typeface="+mj-lt"/>
              <a:buAutoNum type="arabicPeriod"/>
            </a:pPr>
            <a:r>
              <a:rPr lang="en-GB" sz="180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Application of external electric field</a:t>
            </a:r>
          </a:p>
          <a:p>
            <a:pPr marL="342900" indent="-342900" algn="l">
              <a:buFont typeface="+mj-lt"/>
              <a:buAutoNum type="arabicPeriod"/>
            </a:pPr>
            <a:endParaRPr lang="en-GB" sz="1800" i="0" u="none" strike="noStrike" baseline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80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Application of mechanical stress</a:t>
            </a:r>
          </a:p>
          <a:p>
            <a:pPr marL="342900" indent="-342900">
              <a:buFont typeface="+mj-lt"/>
              <a:buAutoNum type="arabicPeriod"/>
            </a:pPr>
            <a:endParaRPr lang="en-GB" sz="1800" i="0" u="none" strike="noStrike" baseline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80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Variation of temperature</a:t>
            </a:r>
          </a:p>
          <a:p>
            <a:endParaRPr lang="en-GB" sz="1800" i="0" u="none" strike="noStrike" baseline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 typeface="+mj-lt"/>
              <a:buAutoNum type="arabicPeriod"/>
            </a:pPr>
            <a:endParaRPr lang="en-GB" sz="1800" i="0" u="none" strike="noStrike" baseline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800" i="0" u="none" strike="noStrike" baseline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 typeface="+mj-lt"/>
              <a:buAutoNum type="arabicPeriod"/>
            </a:pPr>
            <a:endParaRPr lang="en-GB" sz="1800" i="0" u="none" strike="noStrike" baseline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 typeface="+mj-lt"/>
              <a:buAutoNum type="arabicPeriod"/>
            </a:pPr>
            <a:endParaRPr lang="en-GB" sz="1800" i="0" u="none" strike="noStrike" baseline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 typeface="+mj-lt"/>
              <a:buAutoNum type="arabicPeriod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endParaRPr lang="en-GB" sz="1800" b="1" i="0" u="none" strike="noStrike" baseline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7D3ABE1-BE07-D19D-083B-D87A3184EB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32939" y="4587989"/>
            <a:ext cx="2004731" cy="1847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7332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A5ED514-882A-3858-ABC0-89EB8821E2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467" y="2518169"/>
            <a:ext cx="7400109" cy="362133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04CA19-EA26-451C-974B-D60F71C72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467" y="228123"/>
            <a:ext cx="10515600" cy="1020128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Particles generation and acceleration using </a:t>
            </a:r>
            <a:b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pyroelectric effect</a:t>
            </a:r>
            <a:br>
              <a:rPr lang="en-GB" sz="3100" dirty="0"/>
            </a:br>
            <a:endParaRPr lang="ru-RU" sz="31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A49AE7D-B4CE-4811-BB36-BA5F32BF0968}"/>
              </a:ext>
            </a:extLst>
          </p:cNvPr>
          <p:cNvSpPr txBox="1"/>
          <p:nvPr/>
        </p:nvSpPr>
        <p:spPr>
          <a:xfrm>
            <a:off x="8792812" y="1079158"/>
            <a:ext cx="3195206" cy="60509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85750">
              <a:lnSpc>
                <a:spcPct val="90000"/>
              </a:lnSpc>
              <a:spcAft>
                <a:spcPts val="600"/>
              </a:spcAft>
              <a:buSzPct val="130000"/>
              <a:buFont typeface="Arial" panose="020B0604020202020204" pitchFamily="34" charset="0"/>
              <a:buChar char="•"/>
            </a:pP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Pyroelectric materials used</a:t>
            </a:r>
          </a:p>
          <a:p>
            <a:pPr>
              <a:lnSpc>
                <a:spcPct val="90000"/>
              </a:lnSpc>
              <a:spcAft>
                <a:spcPts val="600"/>
              </a:spcAft>
              <a:buSzPct val="130000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Lithium Tantalate, Lithium niobate</a:t>
            </a:r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SzPct val="130000"/>
              <a:buFont typeface="Arial" panose="020B0604020202020204" pitchFamily="34" charset="0"/>
              <a:buChar char="•"/>
            </a:pP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SzPct val="130000"/>
              <a:buFont typeface="Arial" panose="020B0604020202020204" pitchFamily="34" charset="0"/>
              <a:buChar char="•"/>
            </a:pP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Temperature variation </a:t>
            </a:r>
          </a:p>
          <a:p>
            <a:pPr>
              <a:lnSpc>
                <a:spcPct val="90000"/>
              </a:lnSpc>
              <a:spcAft>
                <a:spcPts val="600"/>
              </a:spcAft>
              <a:buSzPct val="130000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10-100 </a:t>
            </a:r>
            <a:r>
              <a:rPr lang="en-GB" sz="1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°c  </a:t>
            </a:r>
          </a:p>
          <a:p>
            <a:pPr>
              <a:lnSpc>
                <a:spcPct val="90000"/>
              </a:lnSpc>
              <a:spcAft>
                <a:spcPts val="600"/>
              </a:spcAft>
              <a:buSzPct val="130000"/>
            </a:pP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SzPct val="130000"/>
              <a:buFont typeface="Arial" panose="020B0604020202020204" pitchFamily="34" charset="0"/>
              <a:buChar char="•"/>
            </a:pP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Pressure Range</a:t>
            </a:r>
          </a:p>
          <a:p>
            <a:pPr>
              <a:lnSpc>
                <a:spcPct val="90000"/>
              </a:lnSpc>
              <a:spcAft>
                <a:spcPts val="600"/>
              </a:spcAft>
              <a:buSzPct val="130000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Up to 100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mTorr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SzPct val="130000"/>
              <a:buFont typeface="Arial" panose="020B0604020202020204" pitchFamily="34" charset="0"/>
              <a:buChar char="•"/>
            </a:pP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SzPct val="130000"/>
              <a:buFont typeface="Arial" panose="020B0604020202020204" pitchFamily="34" charset="0"/>
              <a:buChar char="•"/>
            </a:pP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X ray end point energy</a:t>
            </a:r>
          </a:p>
          <a:p>
            <a:pPr>
              <a:lnSpc>
                <a:spcPct val="90000"/>
              </a:lnSpc>
              <a:spcAft>
                <a:spcPts val="600"/>
              </a:spcAft>
              <a:buSzPct val="130000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Up to 200 keV</a:t>
            </a:r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SzPct val="130000"/>
              <a:buFont typeface="Arial" panose="020B0604020202020204" pitchFamily="34" charset="0"/>
              <a:buChar char="•"/>
            </a:pP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SzPct val="130000"/>
              <a:buFont typeface="Arial" panose="020B0604020202020204" pitchFamily="34" charset="0"/>
              <a:buChar char="•"/>
            </a:pP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Electron current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Up to 10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Positive ion generators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Nitrogen, oxygen, hydrogen, argon ions (max energy up to 150 keV)</a:t>
            </a:r>
          </a:p>
          <a:p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Neutron generators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Fast neutrons energy up to 2.45 MeV</a:t>
            </a:r>
          </a:p>
          <a:p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D13EFE78-7E65-4A67-B596-CC0322274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65136" y="6539767"/>
            <a:ext cx="1125279" cy="365125"/>
          </a:xfrm>
        </p:spPr>
        <p:txBody>
          <a:bodyPr vert="horz" lIns="91440" tIns="45720" rIns="91440" bIns="45720" rtlCol="0" anchor="ctr">
            <a:noAutofit/>
          </a:bodyPr>
          <a:lstStyle/>
          <a:p>
            <a:pPr>
              <a:spcAft>
                <a:spcPts val="600"/>
              </a:spcAft>
            </a:pPr>
            <a:fld id="{69C3CAFE-B3A2-4146-89AF-2D840FA9DDCF}" type="slidenum">
              <a:rPr lang="en-GB" sz="2000" smtClean="0"/>
              <a:pPr>
                <a:spcAft>
                  <a:spcPts val="600"/>
                </a:spcAft>
              </a:pPr>
              <a:t>4</a:t>
            </a:fld>
            <a:endParaRPr lang="en-GB" sz="2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9FD4687-E05A-32E5-9936-D92A3A159A69}"/>
              </a:ext>
            </a:extLst>
          </p:cNvPr>
          <p:cNvSpPr txBox="1"/>
          <p:nvPr/>
        </p:nvSpPr>
        <p:spPr>
          <a:xfrm>
            <a:off x="2265566" y="1783273"/>
            <a:ext cx="3080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Main Scheme of operation</a:t>
            </a:r>
          </a:p>
        </p:txBody>
      </p:sp>
    </p:spTree>
    <p:extLst>
      <p:ext uri="{BB962C8B-B14F-4D97-AF65-F5344CB8AC3E}">
        <p14:creationId xmlns:p14="http://schemas.microsoft.com/office/powerpoint/2010/main" val="9539476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04CA19-EA26-451C-974B-D60F71C72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016" y="376363"/>
            <a:ext cx="10515600" cy="1020128"/>
          </a:xfrm>
        </p:spPr>
        <p:txBody>
          <a:bodyPr>
            <a:normAutofit fontScale="90000"/>
          </a:bodyPr>
          <a:lstStyle/>
          <a:p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Electron emission from LiNbO</a:t>
            </a:r>
            <a:r>
              <a:rPr lang="en-GB" sz="3600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br>
              <a:rPr lang="en-GB" dirty="0"/>
            </a:br>
            <a:endParaRPr lang="ru-RU" dirty="0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D13EFE78-7E65-4A67-B596-CC0322274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17577" y="6530791"/>
            <a:ext cx="1125279" cy="365125"/>
          </a:xfrm>
        </p:spPr>
        <p:txBody>
          <a:bodyPr/>
          <a:lstStyle/>
          <a:p>
            <a:pPr algn="l"/>
            <a:fld id="{69C3CAFE-B3A2-4146-89AF-2D840FA9DDCF}" type="slidenum">
              <a:rPr lang="en-GB" sz="2000" smtClean="0"/>
              <a:pPr algn="l"/>
              <a:t>5</a:t>
            </a:fld>
            <a:endParaRPr lang="en-GB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AE67F7-0858-AD63-9FA7-8D00D0962833}"/>
              </a:ext>
            </a:extLst>
          </p:cNvPr>
          <p:cNvSpPr txBox="1"/>
          <p:nvPr/>
        </p:nvSpPr>
        <p:spPr>
          <a:xfrm>
            <a:off x="491490" y="6246396"/>
            <a:ext cx="114414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B. Rosenblum, P. </a:t>
            </a:r>
            <a:r>
              <a:rPr lang="en-GB" sz="11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Bräunlich</a:t>
            </a:r>
            <a:r>
              <a:rPr lang="en-GB" sz="11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and J. P. Carrico, Thermally stimulated field emission from pyroelectric LiNbO3 Appl. Phys. Lett. 25, 17 (1974); https://doi.org/10.1063/1.1655260 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B2E0678-8013-13BB-FD29-19AAD189F0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1225" y="1911701"/>
            <a:ext cx="5781675" cy="38671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73B5C0B-0319-084B-FCAA-01C0E8C461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945" y="2687542"/>
            <a:ext cx="4152900" cy="32766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98EF84E-5A7E-926D-B4A6-43906852B159}"/>
              </a:ext>
            </a:extLst>
          </p:cNvPr>
          <p:cNvSpPr txBox="1"/>
          <p:nvPr/>
        </p:nvSpPr>
        <p:spPr>
          <a:xfrm>
            <a:off x="1503861" y="5789169"/>
            <a:ext cx="50406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Generating of ferroelectric electron emission.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05A3D02-752A-7B67-4588-F18F1CD3A9FB}"/>
              </a:ext>
            </a:extLst>
          </p:cNvPr>
          <p:cNvSpPr txBox="1"/>
          <p:nvPr/>
        </p:nvSpPr>
        <p:spPr>
          <a:xfrm>
            <a:off x="6675120" y="5801636"/>
            <a:ext cx="52578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FEE in a crystal during the pyroelectric effect: upon heating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9C0F1CC-40EC-1379-8272-3E0BF4393A63}"/>
              </a:ext>
            </a:extLst>
          </p:cNvPr>
          <p:cNvSpPr txBox="1"/>
          <p:nvPr/>
        </p:nvSpPr>
        <p:spPr>
          <a:xfrm>
            <a:off x="317016" y="1085925"/>
            <a:ext cx="10709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1974 - Stimulated electron emission by change in temperature of pyroelectric material</a:t>
            </a:r>
          </a:p>
        </p:txBody>
      </p:sp>
    </p:spTree>
    <p:extLst>
      <p:ext uri="{BB962C8B-B14F-4D97-AF65-F5344CB8AC3E}">
        <p14:creationId xmlns:p14="http://schemas.microsoft.com/office/powerpoint/2010/main" val="9885657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04CA19-EA26-451C-974B-D60F71C72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760" y="44283"/>
            <a:ext cx="10515600" cy="1020128"/>
          </a:xfrm>
        </p:spPr>
        <p:txBody>
          <a:bodyPr>
            <a:normAutofit/>
          </a:bodyPr>
          <a:lstStyle/>
          <a:p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X-ray source based on pyroelectric effect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D13EFE78-7E65-4A67-B596-CC0322274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17577" y="6530791"/>
            <a:ext cx="1125279" cy="365125"/>
          </a:xfrm>
        </p:spPr>
        <p:txBody>
          <a:bodyPr/>
          <a:lstStyle/>
          <a:p>
            <a:pPr algn="l"/>
            <a:fld id="{69C3CAFE-B3A2-4146-89AF-2D840FA9DDCF}" type="slidenum">
              <a:rPr lang="en-GB" sz="2000" smtClean="0"/>
              <a:pPr algn="l"/>
              <a:t>6</a:t>
            </a:fld>
            <a:endParaRPr lang="en-GB" sz="2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F21FA52-D86C-EC4C-12AB-97D3E19EC0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95" y="1568777"/>
            <a:ext cx="3457575" cy="460057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5D52A55-6BC1-0673-0E04-7A26B94F14F8}"/>
              </a:ext>
            </a:extLst>
          </p:cNvPr>
          <p:cNvSpPr txBox="1"/>
          <p:nvPr/>
        </p:nvSpPr>
        <p:spPr>
          <a:xfrm>
            <a:off x="401735" y="6169352"/>
            <a:ext cx="981921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GB" sz="1100" b="1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Electron and positive ion acceleration with pyroelectric crystals</a:t>
            </a:r>
          </a:p>
          <a:p>
            <a:pPr algn="l"/>
            <a:r>
              <a:rPr lang="en-GB" sz="1100" b="0" i="0" strike="noStrike" dirty="0">
                <a:effectLst/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Jeffrey A. </a:t>
            </a:r>
            <a:r>
              <a:rPr lang="en-GB" sz="1100" b="0" i="0" strike="noStrike" dirty="0" err="1">
                <a:effectLst/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Geuther</a:t>
            </a:r>
            <a:r>
              <a:rPr lang="en-GB" sz="11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and </a:t>
            </a:r>
            <a:r>
              <a:rPr lang="en-GB" sz="1100" b="0" i="0" strike="noStrike" dirty="0" err="1">
                <a:effectLst/>
                <a:latin typeface="Arial" panose="020B0604020202020204" pitchFamily="34" charset="0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Yaron</a:t>
            </a:r>
            <a:r>
              <a:rPr lang="en-GB" sz="1100" b="0" i="0" strike="noStrike" dirty="0">
                <a:effectLst/>
                <a:latin typeface="Arial" panose="020B0604020202020204" pitchFamily="34" charset="0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GB" sz="1100" b="0" i="0" strike="noStrike" dirty="0" err="1">
                <a:effectLst/>
                <a:latin typeface="Arial" panose="020B0604020202020204" pitchFamily="34" charset="0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Danon</a:t>
            </a:r>
            <a:r>
              <a:rPr lang="en-GB" sz="1100" b="0" i="0" strike="noStrike" dirty="0">
                <a:effectLst/>
                <a:latin typeface="Arial" panose="020B0604020202020204" pitchFamily="34" charset="0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GB" sz="1100" b="0" i="0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1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Journal of Applied Physics </a:t>
            </a:r>
            <a:r>
              <a:rPr lang="en-GB" sz="1100" b="1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97</a:t>
            </a:r>
            <a:r>
              <a:rPr lang="en-GB" sz="11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074109 (2005); </a:t>
            </a:r>
            <a:r>
              <a:rPr lang="en-GB" sz="1100" b="0" i="0" strike="noStrike" dirty="0">
                <a:effectLst/>
                <a:latin typeface="Arial" panose="020B0604020202020204" pitchFamily="34" charset="0"/>
                <a:cs typeface="Arial" panose="020B0604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https://doi.org/10.1063/1.1884252</a:t>
            </a:r>
            <a:r>
              <a:rPr lang="en-GB" sz="1100" b="0" i="0" baseline="30000" dirty="0">
                <a:solidFill>
                  <a:srgbClr val="00AEEF"/>
                </a:solidFill>
                <a:effectLst/>
                <a:latin typeface="Montserrat" panose="00000500000000000000" pitchFamily="2" charset="0"/>
              </a:rPr>
              <a:t>)</a:t>
            </a:r>
            <a:endParaRPr lang="en-GB" sz="1100" b="0" i="0" dirty="0">
              <a:solidFill>
                <a:srgbClr val="777777"/>
              </a:solidFill>
              <a:effectLst/>
              <a:latin typeface="Montserrat" panose="00000500000000000000" pitchFamily="2" charset="0"/>
            </a:endParaRPr>
          </a:p>
          <a:p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62A2442-8332-70BA-F137-A1FCF34DA090}"/>
              </a:ext>
            </a:extLst>
          </p:cNvPr>
          <p:cNvSpPr txBox="1"/>
          <p:nvPr/>
        </p:nvSpPr>
        <p:spPr>
          <a:xfrm>
            <a:off x="628650" y="1048403"/>
            <a:ext cx="10934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1992, Brownridge published the first report about X-ray generation stimulated by change in temperature of the pyroelectric material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6DB39C6-9ABB-30B4-85E5-5CD796CCBE5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55026" y="3511682"/>
            <a:ext cx="3912634" cy="177754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B1244A6-A162-77F9-FBB0-C62DA443C72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79174" y="1938109"/>
            <a:ext cx="4957786" cy="445720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3271933-9399-3C24-EA8B-96E650B73805}"/>
              </a:ext>
            </a:extLst>
          </p:cNvPr>
          <p:cNvSpPr txBox="1"/>
          <p:nvPr/>
        </p:nvSpPr>
        <p:spPr>
          <a:xfrm>
            <a:off x="5995701" y="1568777"/>
            <a:ext cx="6168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Development of x-ray source based on pyroelectric crystal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8291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04CA19-EA26-451C-974B-D60F71C72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643" y="45946"/>
            <a:ext cx="10515600" cy="1020128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b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COOL-X by Amptek </a:t>
            </a:r>
            <a:b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Miniature X-Ray source based on pyroelectric effect</a:t>
            </a:r>
            <a:br>
              <a:rPr lang="en-GB" sz="2400" b="1" dirty="0"/>
            </a:br>
            <a:endParaRPr lang="ru-RU" sz="2400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62696D3-97BD-8BE3-0111-794C2BAEE5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7434" y="1324965"/>
            <a:ext cx="3556697" cy="2107343"/>
          </a:xfrm>
          <a:prstGeom prst="rect">
            <a:avLst/>
          </a:prstGeom>
          <a:noFill/>
        </p:spPr>
      </p:pic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D13EFE78-7E65-4A67-B596-CC0322274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5143" y="6526806"/>
            <a:ext cx="1125279" cy="365125"/>
          </a:xfrm>
        </p:spPr>
        <p:txBody>
          <a:bodyPr vert="horz" lIns="91440" tIns="45720" rIns="91440" bIns="45720" rtlCol="0" anchor="ctr">
            <a:noAutofit/>
          </a:bodyPr>
          <a:lstStyle/>
          <a:p>
            <a:pPr>
              <a:spcAft>
                <a:spcPts val="600"/>
              </a:spcAft>
            </a:pPr>
            <a:fld id="{69C3CAFE-B3A2-4146-89AF-2D840FA9DDCF}" type="slidenum">
              <a:rPr lang="en-GB" sz="2000" smtClean="0"/>
              <a:pPr>
                <a:spcAft>
                  <a:spcPts val="600"/>
                </a:spcAft>
              </a:pPr>
              <a:t>7</a:t>
            </a:fld>
            <a:endParaRPr lang="en-GB" sz="2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0CC6186-0E0C-9223-A87F-B29A05AE4B94}"/>
              </a:ext>
            </a:extLst>
          </p:cNvPr>
          <p:cNvSpPr txBox="1"/>
          <p:nvPr/>
        </p:nvSpPr>
        <p:spPr>
          <a:xfrm>
            <a:off x="6305551" y="3419494"/>
            <a:ext cx="43947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0" i="0" dirty="0">
                <a:solidFill>
                  <a:srgbClr val="14141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COOL-X shown with the Amptek XR-100CR X-Ray Detector 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045A0EB-0265-8ED8-FFC9-4049E87390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6643" y="3793786"/>
            <a:ext cx="8671560" cy="250753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892363C-AAE2-94A1-ABA7-311C5FA66D86}"/>
              </a:ext>
            </a:extLst>
          </p:cNvPr>
          <p:cNvSpPr txBox="1"/>
          <p:nvPr/>
        </p:nvSpPr>
        <p:spPr>
          <a:xfrm>
            <a:off x="9053587" y="4370718"/>
            <a:ext cx="26936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1414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GB" sz="1600" b="0" i="0" dirty="0">
                <a:solidFill>
                  <a:srgbClr val="14141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he x-ray spectrum obtained by COOL-X.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8E7F8F1-17A0-DA36-6535-5DDE9BD34CA3}"/>
              </a:ext>
            </a:extLst>
          </p:cNvPr>
          <p:cNvSpPr txBox="1"/>
          <p:nvPr/>
        </p:nvSpPr>
        <p:spPr>
          <a:xfrm>
            <a:off x="7844030" y="1080767"/>
            <a:ext cx="15494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r>
              <a:rPr lang="en-GB" b="0" i="0" dirty="0">
                <a:solidFill>
                  <a:srgbClr val="14141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COOL-X</a:t>
            </a:r>
            <a:endParaRPr lang="en-GB" b="0" i="0" dirty="0">
              <a:solidFill>
                <a:srgbClr val="141414"/>
              </a:solidFill>
              <a:effectLst/>
              <a:latin typeface="PT Sans" panose="020B0503020203020204" pitchFamily="34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4320DCE-E917-8175-A09C-4833D9521D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502" y="1006484"/>
            <a:ext cx="3838937" cy="2738656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9047D7B2-FFCF-7E7A-A8AE-E89C66D4A940}"/>
              </a:ext>
            </a:extLst>
          </p:cNvPr>
          <p:cNvSpPr txBox="1"/>
          <p:nvPr/>
        </p:nvSpPr>
        <p:spPr>
          <a:xfrm>
            <a:off x="2426971" y="6266685"/>
            <a:ext cx="775716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u="none" strike="noStrike" dirty="0">
                <a:effectLst/>
                <a:latin typeface="arial" panose="020B0604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https://www.amptek.com/internal-products/obsolete-products/cool-x-pyroelectric-x-ray-generator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0172862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04CA19-EA26-451C-974B-D60F71C72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130" y="265566"/>
            <a:ext cx="10515600" cy="102012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Amptek COOL-X, Pyroelectric X-ray Source</a:t>
            </a:r>
            <a:br>
              <a:rPr lang="en-GB" sz="2400" dirty="0"/>
            </a:br>
            <a:endParaRPr lang="ru-RU" sz="2400" dirty="0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D13EFE78-7E65-4A67-B596-CC0322274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7921" y="6528044"/>
            <a:ext cx="1125279" cy="365125"/>
          </a:xfrm>
        </p:spPr>
        <p:txBody>
          <a:bodyPr vert="horz" lIns="91440" tIns="45720" rIns="91440" bIns="45720" rtlCol="0" anchor="ctr">
            <a:noAutofit/>
          </a:bodyPr>
          <a:lstStyle/>
          <a:p>
            <a:pPr>
              <a:spcAft>
                <a:spcPts val="600"/>
              </a:spcAft>
            </a:pPr>
            <a:fld id="{69C3CAFE-B3A2-4146-89AF-2D840FA9DDCF}" type="slidenum">
              <a:rPr lang="en-GB" sz="2000" smtClean="0"/>
              <a:pPr>
                <a:spcAft>
                  <a:spcPts val="600"/>
                </a:spcAft>
              </a:pPr>
              <a:t>8</a:t>
            </a:fld>
            <a:endParaRPr lang="en-GB" sz="20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8E7F8F1-17A0-DA36-6535-5DDE9BD34CA3}"/>
              </a:ext>
            </a:extLst>
          </p:cNvPr>
          <p:cNvSpPr txBox="1"/>
          <p:nvPr/>
        </p:nvSpPr>
        <p:spPr>
          <a:xfrm>
            <a:off x="4751122" y="4127322"/>
            <a:ext cx="7167059" cy="24007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r>
              <a:rPr lang="en-GB" b="1" dirty="0">
                <a:solidFill>
                  <a:srgbClr val="1414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DISADVANTAGES</a:t>
            </a:r>
          </a:p>
          <a:p>
            <a:pPr marL="285750" indent="-285750" algn="l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14141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x-ray flux varies vary from cycle to cycle.</a:t>
            </a:r>
            <a:endParaRPr lang="en-GB" dirty="0">
              <a:solidFill>
                <a:srgbClr val="141414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l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414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Dead time: without x-ray generation, when thermal phase is change.</a:t>
            </a:r>
          </a:p>
          <a:p>
            <a:pPr marL="285750" indent="-285750" algn="l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414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Interruptions of particle generation by electric breakdowns</a:t>
            </a:r>
          </a:p>
          <a:p>
            <a:pPr marL="285750" indent="-285750" algn="l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414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Short lifetime: A</a:t>
            </a:r>
            <a:r>
              <a:rPr lang="en-GB" b="0" i="0" dirty="0">
                <a:solidFill>
                  <a:srgbClr val="14141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pproximately 200 hours.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46F25A5-9AFE-D2D0-4C21-6167C098B27D}"/>
              </a:ext>
            </a:extLst>
          </p:cNvPr>
          <p:cNvSpPr txBox="1"/>
          <p:nvPr/>
        </p:nvSpPr>
        <p:spPr>
          <a:xfrm>
            <a:off x="828906" y="1351878"/>
            <a:ext cx="8598123" cy="32265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r>
              <a:rPr lang="en-GB" b="1" dirty="0">
                <a:solidFill>
                  <a:srgbClr val="1414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ADVANTAGES</a:t>
            </a:r>
          </a:p>
          <a:p>
            <a:pPr marL="285750" indent="-285750" algn="l" fontAlgn="base">
              <a:lnSpc>
                <a:spcPct val="150000"/>
              </a:lnSpc>
              <a:buSzPct val="100000"/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14141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Compact pocket-style X-ray source</a:t>
            </a:r>
          </a:p>
          <a:p>
            <a:pPr marL="285750" indent="-285750" algn="l" fontAlgn="base">
              <a:lnSpc>
                <a:spcPct val="150000"/>
              </a:lnSpc>
              <a:buSzPct val="100000"/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14141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Low power: &lt; 300 </a:t>
            </a:r>
            <a:r>
              <a:rPr lang="en-GB" b="0" i="0" dirty="0" err="1">
                <a:solidFill>
                  <a:srgbClr val="14141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mW</a:t>
            </a:r>
            <a:endParaRPr lang="en-GB" b="0" i="0" dirty="0">
              <a:solidFill>
                <a:srgbClr val="141414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fontAlgn="base">
              <a:lnSpc>
                <a:spcPct val="150000"/>
              </a:lnSpc>
              <a:buSzPct val="100000"/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14141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 radioactive sources</a:t>
            </a:r>
          </a:p>
          <a:p>
            <a:pPr marL="285750" indent="-285750" fontAlgn="base">
              <a:lnSpc>
                <a:spcPct val="150000"/>
              </a:lnSpc>
              <a:buSzPct val="100000"/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14141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Does not required external high voltage source:  Runs on standard 9 V battery</a:t>
            </a:r>
          </a:p>
          <a:p>
            <a:pPr marL="285750" indent="-285750" fontAlgn="base">
              <a:lnSpc>
                <a:spcPct val="150000"/>
              </a:lnSpc>
              <a:buSzPct val="100000"/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14141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Variable end point energy: up to 35 kV</a:t>
            </a:r>
          </a:p>
          <a:p>
            <a:pPr marL="285750" indent="-285750" fontAlgn="base">
              <a:lnSpc>
                <a:spcPct val="150000"/>
              </a:lnSpc>
              <a:buSzPct val="100000"/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14141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Weight: 185 g</a:t>
            </a:r>
          </a:p>
          <a:p>
            <a:pPr fontAlgn="base">
              <a:lnSpc>
                <a:spcPct val="150000"/>
              </a:lnSpc>
              <a:buSzPct val="100000"/>
            </a:pPr>
            <a:endParaRPr lang="en-GB" b="0" i="0" dirty="0">
              <a:solidFill>
                <a:srgbClr val="141414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25785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04CA19-EA26-451C-974B-D60F71C72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130" y="265566"/>
            <a:ext cx="10515600" cy="102012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Periodically varying temperature of LiTaO</a:t>
            </a:r>
            <a:r>
              <a:rPr lang="en-GB" sz="3200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br>
              <a:rPr lang="en-GB" sz="2400" dirty="0"/>
            </a:br>
            <a:endParaRPr lang="ru-RU" sz="2400" dirty="0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D13EFE78-7E65-4A67-B596-CC0322274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342" y="6523739"/>
            <a:ext cx="1125279" cy="365125"/>
          </a:xfrm>
        </p:spPr>
        <p:txBody>
          <a:bodyPr vert="horz" lIns="91440" tIns="45720" rIns="91440" bIns="45720" rtlCol="0" anchor="ctr">
            <a:noAutofit/>
          </a:bodyPr>
          <a:lstStyle/>
          <a:p>
            <a:pPr>
              <a:spcAft>
                <a:spcPts val="600"/>
              </a:spcAft>
            </a:pPr>
            <a:fld id="{69C3CAFE-B3A2-4146-89AF-2D840FA9DDCF}" type="slidenum">
              <a:rPr lang="en-GB" sz="2000" smtClean="0"/>
              <a:pPr>
                <a:spcAft>
                  <a:spcPts val="600"/>
                </a:spcAft>
              </a:pPr>
              <a:t>9</a:t>
            </a:fld>
            <a:endParaRPr lang="en-GB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322F2A0-508F-12F7-99F4-478C24F897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130" y="1576387"/>
            <a:ext cx="5076825" cy="370522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F8FA10D-6B1C-46BB-9760-75F40A2605BC}"/>
              </a:ext>
            </a:extLst>
          </p:cNvPr>
          <p:cNvSpPr txBox="1"/>
          <p:nvPr/>
        </p:nvSpPr>
        <p:spPr>
          <a:xfrm>
            <a:off x="3981187" y="2272589"/>
            <a:ext cx="3684270" cy="768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T(t) = T</a:t>
            </a:r>
            <a:r>
              <a:rPr lang="en-GB" sz="1800" b="1" baseline="-25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</a:t>
            </a:r>
            <a:r>
              <a:rPr lang="en-GB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+ T</a:t>
            </a:r>
            <a:r>
              <a:rPr lang="en-GB" sz="1800" b="1" baseline="-25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n-GB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sin(</a:t>
            </a: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Ꙍ</a:t>
            </a:r>
            <a:r>
              <a:rPr lang="en-GB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t) </a:t>
            </a:r>
            <a:endParaRPr lang="en-GB" dirty="0"/>
          </a:p>
          <a:p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EF734B2-1071-2F1A-1702-082FD116C82F}"/>
              </a:ext>
            </a:extLst>
          </p:cNvPr>
          <p:cNvSpPr txBox="1"/>
          <p:nvPr/>
        </p:nvSpPr>
        <p:spPr>
          <a:xfrm>
            <a:off x="723900" y="5995215"/>
            <a:ext cx="38026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L. E.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Garn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and E. J. Sharp, J. Appl. Phys. 53, 8974 (1982)</a:t>
            </a:r>
          </a:p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L. E.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Garn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and E. J. Sharp, J. Appl. Phys. 53, 8980 (1982)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33F65CF-2563-E658-97FC-FD140B9192D6}"/>
              </a:ext>
            </a:extLst>
          </p:cNvPr>
          <p:cNvSpPr txBox="1"/>
          <p:nvPr/>
        </p:nvSpPr>
        <p:spPr>
          <a:xfrm>
            <a:off x="723900" y="5322650"/>
            <a:ext cx="6119446" cy="3737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sz="18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GB" sz="1800" b="1" baseline="-25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pyr</a:t>
            </a:r>
            <a:r>
              <a:rPr lang="en-GB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 </a:t>
            </a:r>
            <a:r>
              <a:rPr lang="en-GB" sz="18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pAT</a:t>
            </a:r>
            <a:r>
              <a:rPr lang="en-GB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b="1" baseline="-25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Ꙍ</a:t>
            </a:r>
            <a:r>
              <a:rPr lang="en-GB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cos(</a:t>
            </a: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Ꙍ</a:t>
            </a:r>
            <a:r>
              <a:rPr lang="en-GB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t)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7B2C7FB-4AFB-3298-02CD-4A10F4FC5426}"/>
              </a:ext>
            </a:extLst>
          </p:cNvPr>
          <p:cNvSpPr txBox="1"/>
          <p:nvPr/>
        </p:nvSpPr>
        <p:spPr>
          <a:xfrm>
            <a:off x="6959054" y="1119433"/>
            <a:ext cx="4834361" cy="1692771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Sinusoidal temperature variation enable us to produce stable, continues and reproduceable temperature variation cycle by cycle through operation. Which is the key to stable x ray generation.   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0BB89DF-C57F-AD2B-5348-64B8C5A8F95A}"/>
              </a:ext>
            </a:extLst>
          </p:cNvPr>
          <p:cNvSpPr txBox="1"/>
          <p:nvPr/>
        </p:nvSpPr>
        <p:spPr>
          <a:xfrm>
            <a:off x="398585" y="1055438"/>
            <a:ext cx="611944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A periodically varying temperature of pyroelectric as a way of stabilizing particle yield 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533E4CC-EFC6-4AC5-8164-C5F7E0DEE03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9910" y="2524263"/>
            <a:ext cx="4548190" cy="37712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55056201"/>
      </p:ext>
    </p:extLst>
  </p:cSld>
  <p:clrMapOvr>
    <a:masterClrMapping/>
  </p:clrMapOvr>
</p:sld>
</file>

<file path=ppt/theme/theme1.xml><?xml version="1.0" encoding="utf-8"?>
<a:theme xmlns:a="http://schemas.openxmlformats.org/drawingml/2006/main" name="JAI_Basic_v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AI_Basic_v1" id="{7406E507-A64C-49B4-9927-4410F4B56751}" vid="{20E58019-33CA-4000-8E9D-7A5DEA4329D3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79792</TotalTime>
  <Words>1187</Words>
  <Application>Microsoft Office PowerPoint</Application>
  <PresentationFormat>Widescreen</PresentationFormat>
  <Paragraphs>209</Paragraphs>
  <Slides>16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6" baseType="lpstr">
      <vt:lpstr>Aharoni</vt:lpstr>
      <vt:lpstr>Arial</vt:lpstr>
      <vt:lpstr>Arial</vt:lpstr>
      <vt:lpstr>Calibri</vt:lpstr>
      <vt:lpstr>Calibri Light</vt:lpstr>
      <vt:lpstr>Cambria Math</vt:lpstr>
      <vt:lpstr>Montserrat</vt:lpstr>
      <vt:lpstr>PT Sans</vt:lpstr>
      <vt:lpstr>Wingdings</vt:lpstr>
      <vt:lpstr>JAI_Basic_v1</vt:lpstr>
      <vt:lpstr>Electron and X-ray source based on a pyroelectric crystal driven by a periodically varying temperature</vt:lpstr>
      <vt:lpstr>Outline </vt:lpstr>
      <vt:lpstr>Pyroelectric effect </vt:lpstr>
      <vt:lpstr>Particles generation and acceleration using  pyroelectric effect </vt:lpstr>
      <vt:lpstr>Electron emission from LiNbO3 </vt:lpstr>
      <vt:lpstr>X-ray source based on pyroelectric effect</vt:lpstr>
      <vt:lpstr> COOL-X by Amptek  Miniature X-Ray source based on pyroelectric effect </vt:lpstr>
      <vt:lpstr>Amptek COOL-X, Pyroelectric X-ray Source </vt:lpstr>
      <vt:lpstr>Periodically varying temperature of LiTaO3 </vt:lpstr>
      <vt:lpstr>Experimental setup in RHUL </vt:lpstr>
      <vt:lpstr>Impact of temperature oscillations shift on stability  of x-ray generation  </vt:lpstr>
      <vt:lpstr>Stable electron and x-ray generation </vt:lpstr>
      <vt:lpstr>  Influence of the gap between the target and the crystal   </vt:lpstr>
      <vt:lpstr>Under investigation, two Crystal System</vt:lpstr>
      <vt:lpstr>Further development, multiple Crystal system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Alexander Picksley</dc:creator>
  <cp:lastModifiedBy>majid ali</cp:lastModifiedBy>
  <cp:revision>187</cp:revision>
  <dcterms:created xsi:type="dcterms:W3CDTF">2018-03-01T15:23:35Z</dcterms:created>
  <dcterms:modified xsi:type="dcterms:W3CDTF">2022-12-12T08:41:22Z</dcterms:modified>
</cp:coreProperties>
</file>