
<file path=[Content_Types].xml><?xml version="1.0" encoding="utf-8"?>
<Types xmlns="http://schemas.openxmlformats.org/package/2006/content-types">
  <Default Extension="gif" ContentType="image/gi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2" r:id="rId1"/>
    <p:sldMasterId id="2147483673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5143500" type="screen16x9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963EA7-2A58-4DF2-9059-8866E5E493A6}" v="18" dt="2022-12-11T16:33:54.48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microsoft.com/office/2015/10/relationships/revisionInfo" Target="revisionInfo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blo Andreas Arrutia Sota" userId="NHQIcLf2WFFTEhM2BYQElyveIO0a5N52BL+AD+r8s2A=" providerId="None" clId="Web-{10963EA7-2A58-4DF2-9059-8866E5E493A6}"/>
    <pc:docChg chg="modSld">
      <pc:chgData name="Pablo Andreas Arrutia Sota" userId="NHQIcLf2WFFTEhM2BYQElyveIO0a5N52BL+AD+r8s2A=" providerId="None" clId="Web-{10963EA7-2A58-4DF2-9059-8866E5E493A6}" dt="2022-12-11T16:33:54.489" v="17"/>
      <pc:docMkLst>
        <pc:docMk/>
      </pc:docMkLst>
      <pc:sldChg chg="addSp delSp modSp">
        <pc:chgData name="Pablo Andreas Arrutia Sota" userId="NHQIcLf2WFFTEhM2BYQElyveIO0a5N52BL+AD+r8s2A=" providerId="None" clId="Web-{10963EA7-2A58-4DF2-9059-8866E5E493A6}" dt="2022-12-11T16:33:54.489" v="17"/>
        <pc:sldMkLst>
          <pc:docMk/>
          <pc:sldMk cId="0" sldId="262"/>
        </pc:sldMkLst>
        <pc:spChg chg="add mod ord">
          <ac:chgData name="Pablo Andreas Arrutia Sota" userId="NHQIcLf2WFFTEhM2BYQElyveIO0a5N52BL+AD+r8s2A=" providerId="None" clId="Web-{10963EA7-2A58-4DF2-9059-8866E5E493A6}" dt="2022-12-11T16:33:44.973" v="16"/>
          <ac:spMkLst>
            <pc:docMk/>
            <pc:sldMk cId="0" sldId="262"/>
            <ac:spMk id="3" creationId="{19BAE48E-5715-97B7-1AB5-3D182C44C01E}"/>
          </ac:spMkLst>
        </pc:spChg>
        <pc:picChg chg="add mod ord">
          <ac:chgData name="Pablo Andreas Arrutia Sota" userId="NHQIcLf2WFFTEhM2BYQElyveIO0a5N52BL+AD+r8s2A=" providerId="None" clId="Web-{10963EA7-2A58-4DF2-9059-8866E5E493A6}" dt="2022-12-11T16:33:54.489" v="17"/>
          <ac:picMkLst>
            <pc:docMk/>
            <pc:sldMk cId="0" sldId="262"/>
            <ac:picMk id="2" creationId="{2ED7570C-AC85-3D84-94B4-30F8F023982D}"/>
          </ac:picMkLst>
        </pc:picChg>
        <pc:picChg chg="del mod">
          <ac:chgData name="Pablo Andreas Arrutia Sota" userId="NHQIcLf2WFFTEhM2BYQElyveIO0a5N52BL+AD+r8s2A=" providerId="None" clId="Web-{10963EA7-2A58-4DF2-9059-8866E5E493A6}" dt="2022-12-11T16:30:36.147" v="1"/>
          <ac:picMkLst>
            <pc:docMk/>
            <pc:sldMk cId="0" sldId="262"/>
            <ac:picMk id="195" creationId="{00000000-0000-0000-0000-00000000000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1aed8af25a2_22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1" name="Google Shape;121;g1aed8af25a2_2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g1aed8af25a2_0_17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9" name="Google Shape;259;g1aed8af25a2_0_17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aed8af25a2_149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6" name="Google Shape;266;g1aed8af25a2_149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1aed8af25a2_0_2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g1aed8af25a2_0_2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1aed8af25a2_7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8" name="Google Shape;288;g1aed8af25a2_7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g1aed8af25a2_0_2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18" name="Google Shape;318;g1aed8af25a2_0_2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1aed8af25a2_0_2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5" name="Google Shape;325;g1aed8af25a2_0_2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g1aed8af25a2_0_2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6" name="Google Shape;346;g1aed8af25a2_0_2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g1aed8af25a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3" name="Google Shape;353;g1aed8af25a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1aed8af25a2_0_2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1aed8af25a2_0_2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g1aed8af25a2_0_2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3" name="Google Shape;383;g1aed8af25a2_0_2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aed8af25a2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g1aed8af25a2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g1aed8af25a2_0_30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0" name="Google Shape;390;g1aed8af25a2_0_30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Google Shape;398;g1aed8af25a2_0_2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9" name="Google Shape;399;g1aed8af25a2_0_2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1aed8af25a2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1aed8af25a2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aed8af25a2_0_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1" name="Google Shape;141;g1aed8af25a2_0_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aed8af25a2_0_3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Google Shape;153;g1aed8af25a2_0_3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aed8af25a2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1aed8af25a2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aed8af25a2_0_3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3" name="Google Shape;173;g1aed8af25a2_0_3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1aed8af25a2_0_17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1aed8af25a2_0_17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aed8af25a2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1aed8af25a2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1aed8af25a2_0_1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1aed8af25a2_0_1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 descr="logoBadgeWeb.eps"/>
          <p:cNvPicPr preferRelativeResize="0"/>
          <p:nvPr/>
        </p:nvPicPr>
        <p:blipFill rotWithShape="1">
          <a:blip r:embed="rId2">
            <a:alphaModFix/>
          </a:blip>
          <a:srcRect b="17834"/>
          <a:stretch/>
        </p:blipFill>
        <p:spPr>
          <a:xfrm>
            <a:off x="3959440" y="1940784"/>
            <a:ext cx="1221946" cy="1261931"/>
          </a:xfrm>
          <a:prstGeom prst="rect">
            <a:avLst/>
          </a:prstGeom>
          <a:noFill/>
          <a:ln>
            <a:noFill/>
          </a:ln>
        </p:spPr>
      </p:pic>
      <p:sp>
        <p:nvSpPr>
          <p:cNvPr id="60" name="Google Shape;60;p14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dk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5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66" name="Google Shape;66;p15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69" name="Google Shape;69;p16"/>
          <p:cNvSpPr txBox="1">
            <a:spLocks noGrp="1"/>
          </p:cNvSpPr>
          <p:nvPr>
            <p:ph type="body" idx="1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7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2" name="Google Shape;72;p17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3" name="Google Shape;73;p17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" name="Google Shape;74;p17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1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8" name="Google Shape;78;p18"/>
          <p:cNvSpPr txBox="1">
            <a:spLocks noGrp="1"/>
          </p:cNvSpPr>
          <p:nvPr>
            <p:ph type="body" idx="1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9" name="Google Shape;79;p18"/>
          <p:cNvSpPr txBox="1">
            <a:spLocks noGrp="1"/>
          </p:cNvSpPr>
          <p:nvPr>
            <p:ph type="body" idx="2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6068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08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4330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98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3655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1469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62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29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18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" name="Google Shape;81;p18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" name="Google Shape;82;p1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>
  <p:cSld name="Comparaison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9"/>
          <p:cNvSpPr txBox="1"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5" name="Google Shape;85;p19"/>
          <p:cNvSpPr txBox="1">
            <a:spLocks noGrp="1"/>
          </p:cNvSpPr>
          <p:nvPr>
            <p:ph type="body" idx="1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None/>
              <a:defRPr sz="24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19"/>
          <p:cNvSpPr txBox="1">
            <a:spLocks noGrp="1"/>
          </p:cNvSpPr>
          <p:nvPr>
            <p:ph type="body" idx="2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19"/>
          <p:cNvSpPr txBox="1">
            <a:spLocks noGrp="1"/>
          </p:cNvSpPr>
          <p:nvPr>
            <p:ph type="body" idx="3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5052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192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25755" algn="l" rtl="0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53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20039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44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19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19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0" name="Google Shape;90;p1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0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20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2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7" name="Google Shape;97;p21"/>
          <p:cNvSpPr txBox="1">
            <a:spLocks noGrp="1"/>
          </p:cNvSpPr>
          <p:nvPr>
            <p:ph type="body" idx="1"/>
          </p:nvPr>
        </p:nvSpPr>
        <p:spPr>
          <a:xfrm>
            <a:off x="457200" y="160818"/>
            <a:ext cx="2743200" cy="68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Autofit/>
          </a:bodyPr>
          <a:lstStyle>
            <a:lvl1pPr marL="457200" marR="0" lvl="0" indent="-228600" algn="l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21"/>
          <p:cNvSpPr txBox="1">
            <a:spLocks noGrp="1"/>
          </p:cNvSpPr>
          <p:nvPr>
            <p:ph type="body" idx="2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70840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24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6576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16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7344" algn="l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1870"/>
              <a:buFont typeface="Arial"/>
              <a:buChar char="•"/>
              <a:defRPr sz="2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21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21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1" name="Google Shape;101;p2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22"/>
          <p:cNvSpPr txBox="1"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4" name="Google Shape;104;p22"/>
          <p:cNvSpPr>
            <a:spLocks noGrp="1"/>
          </p:cNvSpPr>
          <p:nvPr>
            <p:ph type="pic" idx="2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256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5" name="Google Shape;105;p22"/>
          <p:cNvSpPr txBox="1">
            <a:spLocks noGrp="1"/>
          </p:cNvSpPr>
          <p:nvPr>
            <p:ph type="body" idx="1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Autofit/>
          </a:bodyPr>
          <a:lstStyle>
            <a:lvl1pPr marL="457200" marR="0" lvl="0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96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6" name="Google Shape;106;p22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22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22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Google Shape;110;p23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4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3" name="Google Shape;113;p24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5" descr="LogoOutline.ai"/>
          <p:cNvSpPr/>
          <p:nvPr/>
        </p:nvSpPr>
        <p:spPr>
          <a:xfrm>
            <a:off x="3312000" y="1315400"/>
            <a:ext cx="2520000" cy="252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6"/>
          <p:cNvSpPr txBox="1">
            <a:spLocks noGrp="1"/>
          </p:cNvSpPr>
          <p:nvPr>
            <p:ph type="title"/>
          </p:nvPr>
        </p:nvSpPr>
        <p:spPr>
          <a:xfrm>
            <a:off x="457200" y="4616450"/>
            <a:ext cx="8226854" cy="2264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Belleza"/>
              <a:buNone/>
              <a:defRPr sz="1400" b="0" i="0" u="none" strike="noStrike" cap="none">
                <a:solidFill>
                  <a:schemeClr val="lt1"/>
                </a:solidFill>
                <a:latin typeface="Belleza"/>
                <a:ea typeface="Belleza"/>
                <a:cs typeface="Belleza"/>
                <a:sym typeface="Bellez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8" name="Google Shape;118;p26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99171" y="1806688"/>
            <a:ext cx="1545657" cy="15301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 descr="bande-01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4442648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52" name="Google Shape;52;p1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dt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" name="Google Shape;55;p13"/>
          <p:cNvSpPr txBox="1">
            <a:spLocks noGrp="1"/>
          </p:cNvSpPr>
          <p:nvPr>
            <p:ph type="ft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6" name="Google Shape;56;p13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pic>
        <p:nvPicPr>
          <p:cNvPr id="57" name="Google Shape;57;p13" descr="bande-01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0" r:id="rId12"/>
    <p:sldLayoutId id="2147483671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217214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cds.cern.ch/record/385378" TargetMode="External"/><Relationship Id="rId4" Type="http://schemas.openxmlformats.org/officeDocument/2006/relationships/hyperlink" Target="https://cds.cern.ch/record/13432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hyperlink" Target="https://pixabay.com/photos/water-hose-garden-wet-gardening-815475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www.researchgate.net/profile/Jonathan-Kirsch-3/publication/234142918/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ieeexplore.ieee.org/document/4328968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ieeexplore.ieee.org/document/4328968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27.gif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4" Type="http://schemas.openxmlformats.org/officeDocument/2006/relationships/hyperlink" Target="https://www.researchgate.net/publication/357618707_A_first_taste_of_nonlinear_beam_dynamics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5" Type="http://schemas.openxmlformats.org/officeDocument/2006/relationships/hyperlink" Target="https://www.researchgate.net/publication/357618707_A_first_taste_of_nonlinear_beam_dynamics" TargetMode="Externa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7"/>
          <p:cNvSpPr txBox="1">
            <a:spLocks noGrp="1"/>
          </p:cNvSpPr>
          <p:nvPr>
            <p:ph type="title"/>
          </p:nvPr>
        </p:nvSpPr>
        <p:spPr>
          <a:xfrm>
            <a:off x="457200" y="1358598"/>
            <a:ext cx="8226900" cy="1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RF techniques for slow extraction at the CERN PS &amp; SPS</a:t>
            </a: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24" name="Google Shape;124;p2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</a:t>
            </a:fld>
            <a:endParaRPr/>
          </a:p>
        </p:txBody>
      </p:sp>
      <p:sp>
        <p:nvSpPr>
          <p:cNvPr id="125" name="Google Shape;125;p27"/>
          <p:cNvSpPr txBox="1">
            <a:spLocks noGrp="1"/>
          </p:cNvSpPr>
          <p:nvPr>
            <p:ph type="title"/>
          </p:nvPr>
        </p:nvSpPr>
        <p:spPr>
          <a:xfrm>
            <a:off x="464900" y="2571750"/>
            <a:ext cx="5706900" cy="1611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/>
              <a:t>Pablo Arrutia</a:t>
            </a:r>
            <a:endParaRPr sz="14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 u="sng">
                <a:solidFill>
                  <a:schemeClr val="hlink"/>
                </a:solidFill>
                <a:hlinkClick r:id="rId3"/>
              </a:rPr>
              <a:t>JAI Fest</a:t>
            </a:r>
            <a:r>
              <a:rPr lang="en-GB" sz="1400"/>
              <a:t>, 12 December 2022</a:t>
            </a:r>
            <a:endParaRPr sz="1400"/>
          </a:p>
        </p:txBody>
      </p:sp>
      <p:sp>
        <p:nvSpPr>
          <p:cNvPr id="126" name="Google Shape;126;p27"/>
          <p:cNvSpPr txBox="1"/>
          <p:nvPr/>
        </p:nvSpPr>
        <p:spPr>
          <a:xfrm>
            <a:off x="2927500" y="4406975"/>
            <a:ext cx="286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</p:txBody>
      </p:sp>
      <p:pic>
        <p:nvPicPr>
          <p:cNvPr id="127" name="Google Shape;127;p27"/>
          <p:cNvPicPr preferRelativeResize="0"/>
          <p:nvPr/>
        </p:nvPicPr>
        <p:blipFill rotWithShape="1">
          <a:blip r:embed="rId4">
            <a:alphaModFix/>
          </a:blip>
          <a:srcRect l="65622" t="16743" r="11864" b="17074"/>
          <a:stretch/>
        </p:blipFill>
        <p:spPr>
          <a:xfrm>
            <a:off x="6064900" y="2347600"/>
            <a:ext cx="2745000" cy="1974000"/>
          </a:xfrm>
          <a:prstGeom prst="ellipse">
            <a:avLst/>
          </a:prstGeom>
          <a:noFill/>
          <a:ln>
            <a:noFill/>
          </a:ln>
        </p:spPr>
      </p:pic>
      <p:grpSp>
        <p:nvGrpSpPr>
          <p:cNvPr id="128" name="Google Shape;128;p27"/>
          <p:cNvGrpSpPr/>
          <p:nvPr/>
        </p:nvGrpSpPr>
        <p:grpSpPr>
          <a:xfrm>
            <a:off x="6782244" y="2956651"/>
            <a:ext cx="1090011" cy="700580"/>
            <a:chOff x="3961053" y="2248687"/>
            <a:chExt cx="1837200" cy="1263900"/>
          </a:xfrm>
        </p:grpSpPr>
        <p:sp>
          <p:nvSpPr>
            <p:cNvPr id="129" name="Google Shape;129;p27"/>
            <p:cNvSpPr/>
            <p:nvPr/>
          </p:nvSpPr>
          <p:spPr>
            <a:xfrm rot="-8521955">
              <a:off x="4633079" y="2479974"/>
              <a:ext cx="1027448" cy="801325"/>
            </a:xfrm>
            <a:prstGeom prst="teardrop">
              <a:avLst>
                <a:gd name="adj" fmla="val 100000"/>
              </a:avLst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130" name="Google Shape;130;p27"/>
            <p:cNvCxnSpPr>
              <a:stCxn id="129" idx="7"/>
            </p:cNvCxnSpPr>
            <p:nvPr/>
          </p:nvCxnSpPr>
          <p:spPr>
            <a:xfrm flipH="1">
              <a:off x="4096653" y="2880487"/>
              <a:ext cx="398700" cy="5118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131" name="Google Shape;131;p27"/>
            <p:cNvCxnSpPr>
              <a:stCxn id="129" idx="7"/>
            </p:cNvCxnSpPr>
            <p:nvPr/>
          </p:nvCxnSpPr>
          <p:spPr>
            <a:xfrm rot="10800000">
              <a:off x="3961053" y="2481187"/>
              <a:ext cx="534300" cy="399300"/>
            </a:xfrm>
            <a:prstGeom prst="straightConnector1">
              <a:avLst/>
            </a:prstGeom>
            <a:noFill/>
            <a:ln w="28575" cap="flat" cmpd="sng">
              <a:solidFill>
                <a:srgbClr val="FF00FF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" name="Google Shape;261;p36"/>
          <p:cNvSpPr txBox="1">
            <a:spLocks noGrp="1"/>
          </p:cNvSpPr>
          <p:nvPr>
            <p:ph type="title"/>
          </p:nvPr>
        </p:nvSpPr>
        <p:spPr>
          <a:xfrm>
            <a:off x="457200" y="1358598"/>
            <a:ext cx="8226900" cy="1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RF techniques </a:t>
            </a:r>
            <a:r>
              <a:rPr lang="en-GB" sz="4000">
                <a:solidFill>
                  <a:srgbClr val="8897BD"/>
                </a:solidFill>
              </a:rPr>
              <a:t>for slow extraction at the CERN PS &amp; SPS</a:t>
            </a:r>
            <a:endParaRPr sz="4000">
              <a:solidFill>
                <a:srgbClr val="8897B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262" name="Google Shape;262;p36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263" name="Google Shape;263;p36"/>
          <p:cNvSpPr txBox="1"/>
          <p:nvPr/>
        </p:nvSpPr>
        <p:spPr>
          <a:xfrm>
            <a:off x="2927500" y="4406975"/>
            <a:ext cx="286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p37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4140"/>
              <a:t>Empty bucket channelling (EBC)</a:t>
            </a:r>
            <a:endParaRPr sz="41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9" name="Google Shape;269;p37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pic>
        <p:nvPicPr>
          <p:cNvPr id="270" name="Google Shape;270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5799" y="1887100"/>
            <a:ext cx="9058200" cy="241550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37"/>
          <p:cNvSpPr/>
          <p:nvPr/>
        </p:nvSpPr>
        <p:spPr>
          <a:xfrm>
            <a:off x="1200150" y="2743200"/>
            <a:ext cx="7038900" cy="6495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2" name="Google Shape;272;p37"/>
          <p:cNvSpPr txBox="1"/>
          <p:nvPr/>
        </p:nvSpPr>
        <p:spPr>
          <a:xfrm>
            <a:off x="2175125" y="2439300"/>
            <a:ext cx="1285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Fast region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73" name="Google Shape;273;p37"/>
          <p:cNvSpPr txBox="1"/>
          <p:nvPr/>
        </p:nvSpPr>
        <p:spPr>
          <a:xfrm>
            <a:off x="1543350" y="3582300"/>
            <a:ext cx="26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(almost) unperturbed region</a:t>
            </a:r>
            <a:endParaRPr/>
          </a:p>
        </p:txBody>
      </p:sp>
      <p:sp>
        <p:nvSpPr>
          <p:cNvPr id="274" name="Google Shape;274;p37"/>
          <p:cNvSpPr txBox="1">
            <a:spLocks noGrp="1"/>
          </p:cNvSpPr>
          <p:nvPr>
            <p:ph type="body" idx="1"/>
          </p:nvPr>
        </p:nvSpPr>
        <p:spPr>
          <a:xfrm>
            <a:off x="455850" y="956325"/>
            <a:ext cx="7856700" cy="11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RF technique tested in the 1980s in the </a:t>
            </a:r>
            <a:r>
              <a:rPr lang="en-GB" sz="1400" u="sng">
                <a:solidFill>
                  <a:schemeClr val="hlink"/>
                </a:solidFill>
                <a:hlinkClick r:id="rId4"/>
              </a:rPr>
              <a:t>CERN PS</a:t>
            </a:r>
            <a:r>
              <a:rPr lang="en-GB" sz="1400">
                <a:solidFill>
                  <a:srgbClr val="104282"/>
                </a:solidFill>
              </a:rPr>
              <a:t>, but not operational</a:t>
            </a:r>
            <a:endParaRPr sz="1400">
              <a:solidFill>
                <a:srgbClr val="104282"/>
              </a:solidFill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Later used in medical synchrotrons like </a:t>
            </a:r>
            <a:r>
              <a:rPr lang="en-GB" sz="1400" u="sng">
                <a:solidFill>
                  <a:schemeClr val="hlink"/>
                </a:solidFill>
                <a:hlinkClick r:id="rId5"/>
              </a:rPr>
              <a:t>MedAustron &amp; CNAO</a:t>
            </a:r>
            <a:endParaRPr sz="1400">
              <a:solidFill>
                <a:srgbClr val="104282"/>
              </a:solidFill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Advances in digital RF control &amp; simulation -&gt; bring it back to life at CERN</a:t>
            </a:r>
            <a:endParaRPr sz="1400">
              <a:solidFill>
                <a:srgbClr val="104282"/>
              </a:solidFill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104282"/>
              </a:solidFill>
            </a:endParaRPr>
          </a:p>
          <a:p>
            <a:pPr marL="4572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Principle: empty RF buckets can be used to increase tune speed close to stability boundary</a:t>
            </a:r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9" name="Google Shape;279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675" y="1852175"/>
            <a:ext cx="9144001" cy="2438400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p38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4140"/>
              <a:t>Empty bucket channelling (EBC)</a:t>
            </a:r>
            <a:endParaRPr sz="4140"/>
          </a:p>
        </p:txBody>
      </p:sp>
      <p:sp>
        <p:nvSpPr>
          <p:cNvPr id="281" name="Google Shape;281;p38"/>
          <p:cNvSpPr txBox="1">
            <a:spLocks noGrp="1"/>
          </p:cNvSpPr>
          <p:nvPr>
            <p:ph type="body" idx="1"/>
          </p:nvPr>
        </p:nvSpPr>
        <p:spPr>
          <a:xfrm>
            <a:off x="455850" y="956325"/>
            <a:ext cx="7856700" cy="1135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RF technique tested in the 1980s in the CERN PS, but not operational</a:t>
            </a:r>
            <a:endParaRPr sz="1400">
              <a:solidFill>
                <a:srgbClr val="10428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Later used in medical synchrotrons like MedAustron &amp; CNAO</a:t>
            </a:r>
            <a:endParaRPr sz="1400">
              <a:solidFill>
                <a:srgbClr val="10428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Advances in digital RF control &amp; simulation -&gt; bring it back to life at CERN</a:t>
            </a:r>
            <a:endParaRPr sz="1400">
              <a:solidFill>
                <a:srgbClr val="10428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>
              <a:solidFill>
                <a:srgbClr val="104282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400"/>
              <a:buChar char="•"/>
            </a:pPr>
            <a:r>
              <a:rPr lang="en-GB" sz="1400">
                <a:solidFill>
                  <a:srgbClr val="104282"/>
                </a:solidFill>
              </a:rPr>
              <a:t>Principle: empty RF buckets can be used to increase tune speed close to stability boundary</a:t>
            </a:r>
            <a:endParaRPr sz="1400">
              <a:solidFill>
                <a:srgbClr val="104282"/>
              </a:solidFill>
            </a:endParaRPr>
          </a:p>
        </p:txBody>
      </p:sp>
      <p:sp>
        <p:nvSpPr>
          <p:cNvPr id="282" name="Google Shape;282;p3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283" name="Google Shape;283;p38"/>
          <p:cNvSpPr/>
          <p:nvPr/>
        </p:nvSpPr>
        <p:spPr>
          <a:xfrm>
            <a:off x="1200150" y="2743200"/>
            <a:ext cx="7038900" cy="649500"/>
          </a:xfrm>
          <a:prstGeom prst="rect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4" name="Google Shape;284;p38"/>
          <p:cNvSpPr txBox="1"/>
          <p:nvPr/>
        </p:nvSpPr>
        <p:spPr>
          <a:xfrm>
            <a:off x="2175125" y="2439300"/>
            <a:ext cx="1285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Fast region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285" name="Google Shape;285;p38"/>
          <p:cNvSpPr txBox="1"/>
          <p:nvPr/>
        </p:nvSpPr>
        <p:spPr>
          <a:xfrm>
            <a:off x="1543350" y="3582300"/>
            <a:ext cx="26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(almost) unperturbed region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39"/>
          <p:cNvSpPr/>
          <p:nvPr/>
        </p:nvSpPr>
        <p:spPr>
          <a:xfrm>
            <a:off x="3047750" y="1389250"/>
            <a:ext cx="2777400" cy="28497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1" name="Google Shape;291;p39"/>
          <p:cNvSpPr/>
          <p:nvPr/>
        </p:nvSpPr>
        <p:spPr>
          <a:xfrm>
            <a:off x="207850" y="1389250"/>
            <a:ext cx="2351100" cy="28497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92" name="Google Shape;292;p39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140"/>
              <a:buFont typeface="Arial"/>
              <a:buNone/>
            </a:pPr>
            <a:r>
              <a:rPr lang="en-GB" sz="4140"/>
              <a:t>Liouville summoned once more</a:t>
            </a:r>
            <a:endParaRPr sz="414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3" name="Google Shape;293;p39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pic>
        <p:nvPicPr>
          <p:cNvPr id="294" name="Google Shape;294;p39"/>
          <p:cNvPicPr preferRelativeResize="0"/>
          <p:nvPr/>
        </p:nvPicPr>
        <p:blipFill rotWithShape="1">
          <a:blip r:embed="rId3">
            <a:alphaModFix/>
          </a:blip>
          <a:srcRect r="42870"/>
          <a:stretch/>
        </p:blipFill>
        <p:spPr>
          <a:xfrm rot="-5400000">
            <a:off x="3199126" y="2372708"/>
            <a:ext cx="2352322" cy="92501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95" name="Google Shape;295;p39"/>
          <p:cNvGrpSpPr/>
          <p:nvPr/>
        </p:nvGrpSpPr>
        <p:grpSpPr>
          <a:xfrm>
            <a:off x="3136787" y="1376472"/>
            <a:ext cx="1348872" cy="1058895"/>
            <a:chOff x="3961053" y="2248687"/>
            <a:chExt cx="1837200" cy="1263900"/>
          </a:xfrm>
        </p:grpSpPr>
        <p:sp>
          <p:nvSpPr>
            <p:cNvPr id="296" name="Google Shape;296;p39"/>
            <p:cNvSpPr/>
            <p:nvPr/>
          </p:nvSpPr>
          <p:spPr>
            <a:xfrm rot="-8521955">
              <a:off x="4633079" y="2479974"/>
              <a:ext cx="1027448" cy="801325"/>
            </a:xfrm>
            <a:prstGeom prst="teardrop">
              <a:avLst>
                <a:gd name="adj" fmla="val 10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297" name="Google Shape;297;p39"/>
            <p:cNvCxnSpPr>
              <a:stCxn id="296" idx="7"/>
            </p:cNvCxnSpPr>
            <p:nvPr/>
          </p:nvCxnSpPr>
          <p:spPr>
            <a:xfrm flipH="1">
              <a:off x="4096653" y="2880487"/>
              <a:ext cx="398700" cy="511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298" name="Google Shape;298;p39"/>
            <p:cNvCxnSpPr>
              <a:stCxn id="296" idx="7"/>
            </p:cNvCxnSpPr>
            <p:nvPr/>
          </p:nvCxnSpPr>
          <p:spPr>
            <a:xfrm rot="10800000">
              <a:off x="3961053" y="2481187"/>
              <a:ext cx="534300" cy="399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grpSp>
        <p:nvGrpSpPr>
          <p:cNvPr id="299" name="Google Shape;299;p39"/>
          <p:cNvGrpSpPr/>
          <p:nvPr/>
        </p:nvGrpSpPr>
        <p:grpSpPr>
          <a:xfrm>
            <a:off x="4243828" y="1376472"/>
            <a:ext cx="1348872" cy="1058895"/>
            <a:chOff x="3961053" y="2248687"/>
            <a:chExt cx="1837200" cy="1263900"/>
          </a:xfrm>
        </p:grpSpPr>
        <p:sp>
          <p:nvSpPr>
            <p:cNvPr id="300" name="Google Shape;300;p39"/>
            <p:cNvSpPr/>
            <p:nvPr/>
          </p:nvSpPr>
          <p:spPr>
            <a:xfrm rot="-8521955">
              <a:off x="4633079" y="2479974"/>
              <a:ext cx="1027448" cy="801325"/>
            </a:xfrm>
            <a:prstGeom prst="teardrop">
              <a:avLst>
                <a:gd name="adj" fmla="val 100000"/>
              </a:avLst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cxnSp>
          <p:nvCxnSpPr>
            <p:cNvPr id="301" name="Google Shape;301;p39"/>
            <p:cNvCxnSpPr>
              <a:stCxn id="300" idx="7"/>
            </p:cNvCxnSpPr>
            <p:nvPr/>
          </p:nvCxnSpPr>
          <p:spPr>
            <a:xfrm flipH="1">
              <a:off x="4096653" y="2880487"/>
              <a:ext cx="398700" cy="5118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302" name="Google Shape;302;p39"/>
            <p:cNvCxnSpPr>
              <a:stCxn id="300" idx="7"/>
            </p:cNvCxnSpPr>
            <p:nvPr/>
          </p:nvCxnSpPr>
          <p:spPr>
            <a:xfrm rot="10800000">
              <a:off x="3961053" y="2481187"/>
              <a:ext cx="534300" cy="399300"/>
            </a:xfrm>
            <a:prstGeom prst="straightConnector1">
              <a:avLst/>
            </a:prstGeom>
            <a:noFill/>
            <a:ln w="9525" cap="flat" cmpd="sng">
              <a:solidFill>
                <a:schemeClr val="dk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03" name="Google Shape;303;p39"/>
          <p:cNvSpPr txBox="1"/>
          <p:nvPr/>
        </p:nvSpPr>
        <p:spPr>
          <a:xfrm>
            <a:off x="479500" y="904625"/>
            <a:ext cx="6318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04282"/>
                </a:solidFill>
              </a:rPr>
              <a:t>‘The beam distribution behaves like an incompressible fluid in phase space’</a:t>
            </a:r>
            <a:endParaRPr>
              <a:solidFill>
                <a:srgbClr val="104282"/>
              </a:solidFill>
            </a:endParaRPr>
          </a:p>
        </p:txBody>
      </p:sp>
      <p:pic>
        <p:nvPicPr>
          <p:cNvPr id="304" name="Google Shape;304;p39"/>
          <p:cNvPicPr preferRelativeResize="0"/>
          <p:nvPr/>
        </p:nvPicPr>
        <p:blipFill rotWithShape="1">
          <a:blip r:embed="rId4">
            <a:alphaModFix/>
          </a:blip>
          <a:srcRect l="79988" t="6675" b="11518"/>
          <a:stretch/>
        </p:blipFill>
        <p:spPr>
          <a:xfrm rot="10800000">
            <a:off x="6416450" y="1588080"/>
            <a:ext cx="2350965" cy="2321572"/>
          </a:xfrm>
          <a:prstGeom prst="rect">
            <a:avLst/>
          </a:prstGeom>
          <a:noFill/>
          <a:ln>
            <a:noFill/>
          </a:ln>
        </p:spPr>
      </p:pic>
      <p:sp>
        <p:nvSpPr>
          <p:cNvPr id="305" name="Google Shape;305;p39"/>
          <p:cNvSpPr txBox="1"/>
          <p:nvPr/>
        </p:nvSpPr>
        <p:spPr>
          <a:xfrm>
            <a:off x="6452825" y="1304825"/>
            <a:ext cx="20829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04282"/>
                </a:solidFill>
              </a:rPr>
              <a:t>Simulation for PS </a:t>
            </a:r>
            <a:r>
              <a:rPr lang="en-GB">
                <a:solidFill>
                  <a:srgbClr val="104282"/>
                </a:solidFill>
                <a:highlight>
                  <a:srgbClr val="FF0000"/>
                </a:highlight>
              </a:rPr>
              <a:t>(red)</a:t>
            </a:r>
            <a:endParaRPr>
              <a:solidFill>
                <a:srgbClr val="104282"/>
              </a:solidFill>
              <a:highlight>
                <a:srgbClr val="FF0000"/>
              </a:highlight>
            </a:endParaRPr>
          </a:p>
        </p:txBody>
      </p:sp>
      <p:sp>
        <p:nvSpPr>
          <p:cNvPr id="306" name="Google Shape;306;p39"/>
          <p:cNvSpPr txBox="1"/>
          <p:nvPr/>
        </p:nvSpPr>
        <p:spPr>
          <a:xfrm rot="5400000">
            <a:off x="8072975" y="2607675"/>
            <a:ext cx="1189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Time [arb.]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07" name="Google Shape;307;p39"/>
          <p:cNvSpPr txBox="1"/>
          <p:nvPr/>
        </p:nvSpPr>
        <p:spPr>
          <a:xfrm>
            <a:off x="7000883" y="3875179"/>
            <a:ext cx="1182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04282"/>
                </a:solidFill>
                <a:highlight>
                  <a:srgbClr val="FF0000"/>
                </a:highlight>
              </a:rPr>
              <a:t>dQ/dt</a:t>
            </a:r>
            <a:r>
              <a:rPr lang="en-GB">
                <a:solidFill>
                  <a:srgbClr val="104282"/>
                </a:solidFill>
              </a:rPr>
              <a:t> [arb.]</a:t>
            </a:r>
            <a:endParaRPr>
              <a:solidFill>
                <a:srgbClr val="104282"/>
              </a:solidFill>
            </a:endParaRPr>
          </a:p>
        </p:txBody>
      </p:sp>
      <p:sp>
        <p:nvSpPr>
          <p:cNvPr id="308" name="Google Shape;308;p39"/>
          <p:cNvSpPr txBox="1"/>
          <p:nvPr/>
        </p:nvSpPr>
        <p:spPr>
          <a:xfrm>
            <a:off x="448475" y="3478575"/>
            <a:ext cx="18675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04282"/>
                </a:solidFill>
              </a:rPr>
              <a:t>Bernoulli: A</a:t>
            </a:r>
            <a:r>
              <a:rPr lang="en-GB" baseline="-25000">
                <a:solidFill>
                  <a:srgbClr val="104282"/>
                </a:solidFill>
              </a:rPr>
              <a:t>1</a:t>
            </a:r>
            <a:r>
              <a:rPr lang="en-GB">
                <a:solidFill>
                  <a:srgbClr val="104282"/>
                </a:solidFill>
              </a:rPr>
              <a:t>v</a:t>
            </a:r>
            <a:r>
              <a:rPr lang="en-GB" baseline="-25000">
                <a:solidFill>
                  <a:srgbClr val="104282"/>
                </a:solidFill>
              </a:rPr>
              <a:t>1</a:t>
            </a:r>
            <a:r>
              <a:rPr lang="en-GB">
                <a:solidFill>
                  <a:srgbClr val="104282"/>
                </a:solidFill>
              </a:rPr>
              <a:t> = A</a:t>
            </a:r>
            <a:r>
              <a:rPr lang="en-GB" baseline="-25000">
                <a:solidFill>
                  <a:srgbClr val="104282"/>
                </a:solidFill>
              </a:rPr>
              <a:t>2</a:t>
            </a:r>
            <a:r>
              <a:rPr lang="en-GB">
                <a:solidFill>
                  <a:srgbClr val="104282"/>
                </a:solidFill>
              </a:rPr>
              <a:t>v</a:t>
            </a:r>
            <a:r>
              <a:rPr lang="en-GB" baseline="-25000">
                <a:solidFill>
                  <a:srgbClr val="104282"/>
                </a:solidFill>
              </a:rPr>
              <a:t>2</a:t>
            </a:r>
            <a:endParaRPr baseline="-25000">
              <a:solidFill>
                <a:srgbClr val="10428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9" name="Google Shape;309;p39"/>
          <p:cNvSpPr/>
          <p:nvPr/>
        </p:nvSpPr>
        <p:spPr>
          <a:xfrm>
            <a:off x="2548550" y="2516750"/>
            <a:ext cx="499200" cy="25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10428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310" name="Google Shape;310;p39"/>
          <p:cNvSpPr/>
          <p:nvPr/>
        </p:nvSpPr>
        <p:spPr>
          <a:xfrm>
            <a:off x="5825150" y="2516750"/>
            <a:ext cx="499200" cy="25770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dk1"/>
          </a:solidFill>
          <a:ln w="9525" cap="flat" cmpd="sng">
            <a:solidFill>
              <a:srgbClr val="10428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04282"/>
              </a:solidFill>
            </a:endParaRPr>
          </a:p>
        </p:txBody>
      </p:sp>
      <p:sp>
        <p:nvSpPr>
          <p:cNvPr id="311" name="Google Shape;311;p39"/>
          <p:cNvSpPr/>
          <p:nvPr/>
        </p:nvSpPr>
        <p:spPr>
          <a:xfrm>
            <a:off x="6324350" y="1389250"/>
            <a:ext cx="2502300" cy="2849700"/>
          </a:xfrm>
          <a:prstGeom prst="rect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12" name="Google Shape;312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30250" y="1949037"/>
            <a:ext cx="1867501" cy="1244512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39"/>
          <p:cNvSpPr txBox="1"/>
          <p:nvPr/>
        </p:nvSpPr>
        <p:spPr>
          <a:xfrm>
            <a:off x="5359975" y="3962050"/>
            <a:ext cx="442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u="sng">
                <a:solidFill>
                  <a:schemeClr val="hlink"/>
                </a:solidFill>
                <a:hlinkClick r:id="rId6"/>
              </a:rPr>
              <a:t>source</a:t>
            </a:r>
            <a:endParaRPr sz="1000"/>
          </a:p>
        </p:txBody>
      </p:sp>
      <p:sp>
        <p:nvSpPr>
          <p:cNvPr id="314" name="Google Shape;314;p39"/>
          <p:cNvSpPr txBox="1"/>
          <p:nvPr/>
        </p:nvSpPr>
        <p:spPr>
          <a:xfrm>
            <a:off x="1983175" y="3106275"/>
            <a:ext cx="442200" cy="27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600" u="sng">
                <a:solidFill>
                  <a:schemeClr val="hlink"/>
                </a:solidFill>
                <a:hlinkClick r:id="rId7"/>
              </a:rPr>
              <a:t>source</a:t>
            </a:r>
            <a:endParaRPr/>
          </a:p>
        </p:txBody>
      </p:sp>
      <p:sp>
        <p:nvSpPr>
          <p:cNvPr id="315" name="Google Shape;315;p39"/>
          <p:cNvSpPr txBox="1"/>
          <p:nvPr/>
        </p:nvSpPr>
        <p:spPr>
          <a:xfrm>
            <a:off x="2503850" y="2740350"/>
            <a:ext cx="588600" cy="3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800">
                <a:solidFill>
                  <a:srgbClr val="104282"/>
                </a:solidFill>
              </a:rPr>
              <a:t>Liouville</a:t>
            </a:r>
            <a:endParaRPr sz="800">
              <a:solidFill>
                <a:srgbClr val="104282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0"/>
          <p:cNvSpPr txBox="1">
            <a:spLocks noGrp="1"/>
          </p:cNvSpPr>
          <p:nvPr>
            <p:ph type="title"/>
          </p:nvPr>
        </p:nvSpPr>
        <p:spPr>
          <a:xfrm>
            <a:off x="457200" y="1358598"/>
            <a:ext cx="8226900" cy="1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/>
              <a:t>RF techniques for slow extraction at the CERN PS &amp; SPS</a:t>
            </a: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321" name="Google Shape;321;p40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322" name="Google Shape;322;p40"/>
          <p:cNvSpPr txBox="1"/>
          <p:nvPr/>
        </p:nvSpPr>
        <p:spPr>
          <a:xfrm>
            <a:off x="2927500" y="4406975"/>
            <a:ext cx="286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41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in the PS</a:t>
            </a:r>
            <a:endParaRPr/>
          </a:p>
        </p:txBody>
      </p:sp>
      <p:sp>
        <p:nvSpPr>
          <p:cNvPr id="328" name="Google Shape;328;p41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in the PS (i)</a:t>
            </a:r>
            <a:endParaRPr/>
          </a:p>
        </p:txBody>
      </p:sp>
      <p:pic>
        <p:nvPicPr>
          <p:cNvPr id="329" name="Google Shape;329;p41"/>
          <p:cNvPicPr preferRelativeResize="0"/>
          <p:nvPr/>
        </p:nvPicPr>
        <p:blipFill rotWithShape="1">
          <a:blip r:embed="rId3">
            <a:alphaModFix/>
          </a:blip>
          <a:srcRect l="24964"/>
          <a:stretch/>
        </p:blipFill>
        <p:spPr>
          <a:xfrm>
            <a:off x="2827575" y="1122450"/>
            <a:ext cx="5869425" cy="1700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0" name="Google Shape;330;p41"/>
          <p:cNvPicPr preferRelativeResize="0"/>
          <p:nvPr/>
        </p:nvPicPr>
        <p:blipFill rotWithShape="1">
          <a:blip r:embed="rId4">
            <a:alphaModFix/>
          </a:blip>
          <a:srcRect l="25250"/>
          <a:stretch/>
        </p:blipFill>
        <p:spPr>
          <a:xfrm>
            <a:off x="2843500" y="2739125"/>
            <a:ext cx="5966527" cy="1732925"/>
          </a:xfrm>
          <a:prstGeom prst="rect">
            <a:avLst/>
          </a:prstGeom>
          <a:noFill/>
          <a:ln>
            <a:noFill/>
          </a:ln>
        </p:spPr>
      </p:pic>
      <p:sp>
        <p:nvSpPr>
          <p:cNvPr id="331" name="Google Shape;331;p41"/>
          <p:cNvSpPr txBox="1"/>
          <p:nvPr/>
        </p:nvSpPr>
        <p:spPr>
          <a:xfrm>
            <a:off x="351450" y="3458900"/>
            <a:ext cx="158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Arrival at flat top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2" name="Google Shape;332;p41"/>
          <p:cNvSpPr/>
          <p:nvPr/>
        </p:nvSpPr>
        <p:spPr>
          <a:xfrm>
            <a:off x="1791450" y="1167700"/>
            <a:ext cx="375000" cy="3067500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l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33" name="Google Shape;333;p41"/>
          <p:cNvCxnSpPr/>
          <p:nvPr/>
        </p:nvCxnSpPr>
        <p:spPr>
          <a:xfrm rot="10800000" flipH="1">
            <a:off x="1963650" y="2582575"/>
            <a:ext cx="1205700" cy="97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4" name="Google Shape;334;p41"/>
          <p:cNvCxnSpPr/>
          <p:nvPr/>
        </p:nvCxnSpPr>
        <p:spPr>
          <a:xfrm rot="10800000" flipH="1">
            <a:off x="1970325" y="2287725"/>
            <a:ext cx="1252200" cy="368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5" name="Google Shape;335;p41"/>
          <p:cNvCxnSpPr/>
          <p:nvPr/>
        </p:nvCxnSpPr>
        <p:spPr>
          <a:xfrm>
            <a:off x="1990425" y="1993100"/>
            <a:ext cx="1125000" cy="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36" name="Google Shape;336;p41"/>
          <p:cNvSpPr txBox="1"/>
          <p:nvPr/>
        </p:nvSpPr>
        <p:spPr>
          <a:xfrm>
            <a:off x="427650" y="2315900"/>
            <a:ext cx="15855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RF off, let beam debunch and prepare extraction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7" name="Google Shape;337;p41"/>
          <p:cNvSpPr txBox="1"/>
          <p:nvPr/>
        </p:nvSpPr>
        <p:spPr>
          <a:xfrm>
            <a:off x="427650" y="1553900"/>
            <a:ext cx="15855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Ramp magnets, beam channels between buckets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38" name="Google Shape;338;p41"/>
          <p:cNvSpPr txBox="1"/>
          <p:nvPr/>
        </p:nvSpPr>
        <p:spPr>
          <a:xfrm>
            <a:off x="6178650" y="767500"/>
            <a:ext cx="1585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Wide-band cavity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339" name="Google Shape;339;p41"/>
          <p:cNvCxnSpPr/>
          <p:nvPr/>
        </p:nvCxnSpPr>
        <p:spPr>
          <a:xfrm flipH="1">
            <a:off x="6169400" y="1122450"/>
            <a:ext cx="281400" cy="9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0" name="Google Shape;340;p41"/>
          <p:cNvCxnSpPr/>
          <p:nvPr/>
        </p:nvCxnSpPr>
        <p:spPr>
          <a:xfrm>
            <a:off x="7517600" y="1122450"/>
            <a:ext cx="219000" cy="73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1" name="Google Shape;341;p41"/>
          <p:cNvSpPr/>
          <p:nvPr/>
        </p:nvSpPr>
        <p:spPr>
          <a:xfrm>
            <a:off x="1869450" y="1879250"/>
            <a:ext cx="219000" cy="2343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2" name="Google Shape;342;p41"/>
          <p:cNvSpPr/>
          <p:nvPr/>
        </p:nvSpPr>
        <p:spPr>
          <a:xfrm>
            <a:off x="1869450" y="2488850"/>
            <a:ext cx="219000" cy="2343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41"/>
          <p:cNvSpPr/>
          <p:nvPr/>
        </p:nvSpPr>
        <p:spPr>
          <a:xfrm>
            <a:off x="1869450" y="3479450"/>
            <a:ext cx="219000" cy="23430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" name="Google Shape;348;p42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in the PS (ii)</a:t>
            </a:r>
            <a:endParaRPr/>
          </a:p>
        </p:txBody>
      </p:sp>
      <p:pic>
        <p:nvPicPr>
          <p:cNvPr id="349" name="Google Shape;349;p42"/>
          <p:cNvPicPr preferRelativeResize="0"/>
          <p:nvPr/>
        </p:nvPicPr>
        <p:blipFill rotWithShape="1">
          <a:blip r:embed="rId3">
            <a:alphaModFix/>
          </a:blip>
          <a:srcRect r="32786"/>
          <a:stretch/>
        </p:blipFill>
        <p:spPr>
          <a:xfrm>
            <a:off x="793525" y="2033300"/>
            <a:ext cx="7159826" cy="2245200"/>
          </a:xfrm>
          <a:prstGeom prst="rect">
            <a:avLst/>
          </a:prstGeom>
          <a:noFill/>
          <a:ln>
            <a:noFill/>
          </a:ln>
        </p:spPr>
      </p:pic>
      <p:sp>
        <p:nvSpPr>
          <p:cNvPr id="350" name="Google Shape;350;p42"/>
          <p:cNvSpPr txBox="1"/>
          <p:nvPr/>
        </p:nvSpPr>
        <p:spPr>
          <a:xfrm>
            <a:off x="624175" y="1028700"/>
            <a:ext cx="7742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Tests in 2021 performed in CERN PS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Successful demonstration of spill quality improvement across entire low frequency spectrum:</a:t>
            </a:r>
            <a:endParaRPr sz="16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Results in SPS</a:t>
            </a:r>
            <a:endParaRPr/>
          </a:p>
        </p:txBody>
      </p:sp>
      <p:pic>
        <p:nvPicPr>
          <p:cNvPr id="356" name="Google Shape;356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5775" y="2317475"/>
            <a:ext cx="5315251" cy="1891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29075" y="2099151"/>
            <a:ext cx="3068024" cy="23329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58" name="Google Shape;358;p43"/>
          <p:cNvCxnSpPr/>
          <p:nvPr/>
        </p:nvCxnSpPr>
        <p:spPr>
          <a:xfrm>
            <a:off x="6225875" y="3096289"/>
            <a:ext cx="676800" cy="0"/>
          </a:xfrm>
          <a:prstGeom prst="straightConnector1">
            <a:avLst/>
          </a:prstGeom>
          <a:noFill/>
          <a:ln w="19050" cap="flat" cmpd="sng">
            <a:solidFill>
              <a:srgbClr val="000000"/>
            </a:solidFill>
            <a:prstDash val="solid"/>
            <a:round/>
            <a:headEnd type="triangle" w="med" len="med"/>
            <a:tailEnd type="triangle" w="med" len="med"/>
          </a:ln>
        </p:spPr>
      </p:cxnSp>
      <p:cxnSp>
        <p:nvCxnSpPr>
          <p:cNvPr id="359" name="Google Shape;359;p43"/>
          <p:cNvCxnSpPr/>
          <p:nvPr/>
        </p:nvCxnSpPr>
        <p:spPr>
          <a:xfrm>
            <a:off x="7061498" y="2813552"/>
            <a:ext cx="24000" cy="9333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60" name="Google Shape;360;p43"/>
          <p:cNvSpPr txBox="1"/>
          <p:nvPr/>
        </p:nvSpPr>
        <p:spPr>
          <a:xfrm>
            <a:off x="6344673" y="2492538"/>
            <a:ext cx="5580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EBC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test</a:t>
            </a:r>
            <a:endParaRPr/>
          </a:p>
        </p:txBody>
      </p:sp>
      <p:sp>
        <p:nvSpPr>
          <p:cNvPr id="361" name="Google Shape;361;p43"/>
          <p:cNvSpPr txBox="1"/>
          <p:nvPr/>
        </p:nvSpPr>
        <p:spPr>
          <a:xfrm>
            <a:off x="7077825" y="3103225"/>
            <a:ext cx="602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5x</a:t>
            </a:r>
            <a:endParaRPr>
              <a:solidFill>
                <a:srgbClr val="FF0000"/>
              </a:solidFill>
            </a:endParaRPr>
          </a:p>
        </p:txBody>
      </p:sp>
      <p:sp>
        <p:nvSpPr>
          <p:cNvPr id="362" name="Google Shape;362;p43"/>
          <p:cNvSpPr txBox="1"/>
          <p:nvPr/>
        </p:nvSpPr>
        <p:spPr>
          <a:xfrm>
            <a:off x="624175" y="1028700"/>
            <a:ext cx="77421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Operational tests performed in 2022, drawing from lessons learnt in PS</a:t>
            </a:r>
            <a:endParaRPr sz="1600">
              <a:solidFill>
                <a:schemeClr val="dk1"/>
              </a:solidFill>
            </a:endParaRPr>
          </a:p>
          <a:p>
            <a:pPr marL="457200" lvl="0" indent="-330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Char char="●"/>
            </a:pPr>
            <a:r>
              <a:rPr lang="en-GB" sz="1600">
                <a:solidFill>
                  <a:schemeClr val="dk1"/>
                </a:solidFill>
              </a:rPr>
              <a:t>Key Performance Indicator given by experiments: Magnitude of 100 Hz spill component -&gt; Improved by </a:t>
            </a:r>
            <a:r>
              <a:rPr lang="en-GB" sz="1600">
                <a:solidFill>
                  <a:srgbClr val="FF0000"/>
                </a:solidFill>
              </a:rPr>
              <a:t>factor 5</a:t>
            </a:r>
            <a:endParaRPr sz="1600">
              <a:solidFill>
                <a:schemeClr val="dk1"/>
              </a:solidFill>
            </a:endParaRPr>
          </a:p>
        </p:txBody>
      </p:sp>
      <p:sp>
        <p:nvSpPr>
          <p:cNvPr id="363" name="Google Shape;363;p43"/>
          <p:cNvSpPr txBox="1"/>
          <p:nvPr/>
        </p:nvSpPr>
        <p:spPr>
          <a:xfrm>
            <a:off x="2358775" y="2019900"/>
            <a:ext cx="175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dk1"/>
                </a:solidFill>
              </a:rPr>
              <a:t>Data from NA62</a:t>
            </a:r>
            <a:endParaRPr u="sng">
              <a:solidFill>
                <a:schemeClr val="dk1"/>
              </a:solidFill>
            </a:endParaRPr>
          </a:p>
        </p:txBody>
      </p:sp>
      <p:sp>
        <p:nvSpPr>
          <p:cNvPr id="364" name="Google Shape;364;p43"/>
          <p:cNvSpPr/>
          <p:nvPr/>
        </p:nvSpPr>
        <p:spPr>
          <a:xfrm>
            <a:off x="3758500" y="2487900"/>
            <a:ext cx="267900" cy="1809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65" name="Google Shape;365;p43"/>
          <p:cNvSpPr/>
          <p:nvPr/>
        </p:nvSpPr>
        <p:spPr>
          <a:xfrm>
            <a:off x="3758500" y="3554700"/>
            <a:ext cx="267900" cy="180900"/>
          </a:xfrm>
          <a:prstGeom prst="ellipse">
            <a:avLst/>
          </a:prstGeom>
          <a:noFill/>
          <a:ln w="1905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4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experiment: BDF/SHiP</a:t>
            </a:r>
            <a:endParaRPr/>
          </a:p>
        </p:txBody>
      </p:sp>
      <p:sp>
        <p:nvSpPr>
          <p:cNvPr id="371" name="Google Shape;371;p44"/>
          <p:cNvSpPr txBox="1">
            <a:spLocks noGrp="1"/>
          </p:cNvSpPr>
          <p:nvPr>
            <p:ph type="body" idx="1"/>
          </p:nvPr>
        </p:nvSpPr>
        <p:spPr>
          <a:xfrm>
            <a:off x="329500" y="841800"/>
            <a:ext cx="5733000" cy="110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17500" algn="l" rtl="0">
              <a:spcBef>
                <a:spcPts val="60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SHiP requests an alternative operation mode with bunched slow extraction from SPS -&gt; neutrino time of flight discrimination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Empty bucket channelling: low voltage -&gt; low loss</a:t>
            </a:r>
            <a:endParaRPr sz="1400"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-GB" sz="1400"/>
              <a:t>Proof of concept demonstrated in experimental test</a:t>
            </a:r>
            <a:endParaRPr sz="1400"/>
          </a:p>
        </p:txBody>
      </p:sp>
      <p:pic>
        <p:nvPicPr>
          <p:cNvPr id="372" name="Google Shape;372;p44"/>
          <p:cNvPicPr preferRelativeResize="0"/>
          <p:nvPr/>
        </p:nvPicPr>
        <p:blipFill rotWithShape="1">
          <a:blip r:embed="rId3">
            <a:alphaModFix/>
          </a:blip>
          <a:srcRect l="5354" r="51468"/>
          <a:stretch/>
        </p:blipFill>
        <p:spPr>
          <a:xfrm>
            <a:off x="1332600" y="2357300"/>
            <a:ext cx="3273226" cy="202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3" name="Google Shape;373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18925" y="2096075"/>
            <a:ext cx="573125" cy="4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4" name="Google Shape;374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828525" y="2096075"/>
            <a:ext cx="573125" cy="4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5" name="Google Shape;375;p4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14325" y="2096075"/>
            <a:ext cx="573125" cy="42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76" name="Google Shape;376;p44"/>
          <p:cNvPicPr preferRelativeResize="0"/>
          <p:nvPr/>
        </p:nvPicPr>
        <p:blipFill rotWithShape="1">
          <a:blip r:embed="rId5">
            <a:alphaModFix/>
          </a:blip>
          <a:srcRect r="66346"/>
          <a:stretch/>
        </p:blipFill>
        <p:spPr>
          <a:xfrm>
            <a:off x="6152531" y="980725"/>
            <a:ext cx="2264469" cy="152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7" name="Google Shape;377;p4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095750" y="2495550"/>
            <a:ext cx="2795342" cy="18542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78" name="Google Shape;378;p44"/>
          <p:cNvCxnSpPr/>
          <p:nvPr/>
        </p:nvCxnSpPr>
        <p:spPr>
          <a:xfrm>
            <a:off x="3115088" y="2324675"/>
            <a:ext cx="6858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379" name="Google Shape;379;p44"/>
          <p:cNvSpPr txBox="1"/>
          <p:nvPr/>
        </p:nvSpPr>
        <p:spPr>
          <a:xfrm>
            <a:off x="2961675" y="2064250"/>
            <a:ext cx="10047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200 MHz</a:t>
            </a:r>
            <a:endParaRPr sz="1100">
              <a:solidFill>
                <a:schemeClr val="dk1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5 ns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380" name="Google Shape;380;p44"/>
          <p:cNvSpPr txBox="1"/>
          <p:nvPr/>
        </p:nvSpPr>
        <p:spPr>
          <a:xfrm>
            <a:off x="6649525" y="734050"/>
            <a:ext cx="1687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dk1"/>
                </a:solidFill>
              </a:rPr>
              <a:t>Experimental test</a:t>
            </a:r>
            <a:endParaRPr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425" y="2341375"/>
            <a:ext cx="3572875" cy="1601975"/>
          </a:xfrm>
          <a:prstGeom prst="rect">
            <a:avLst/>
          </a:prstGeom>
          <a:noFill/>
          <a:ln>
            <a:noFill/>
          </a:ln>
        </p:spPr>
      </p:pic>
      <p:sp>
        <p:nvSpPr>
          <p:cNvPr id="386" name="Google Shape;386;p45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therapy: FLASH</a:t>
            </a:r>
            <a:endParaRPr/>
          </a:p>
        </p:txBody>
      </p:sp>
      <p:sp>
        <p:nvSpPr>
          <p:cNvPr id="387" name="Google Shape;387;p45"/>
          <p:cNvSpPr txBox="1">
            <a:spLocks noGrp="1"/>
          </p:cNvSpPr>
          <p:nvPr>
            <p:ph type="body" idx="1"/>
          </p:nvPr>
        </p:nvSpPr>
        <p:spPr>
          <a:xfrm>
            <a:off x="457200" y="918004"/>
            <a:ext cx="8229600" cy="8919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Instead of ramping magnets, one can ramp RF frequency through the beam -&gt; fast and customizable to provide pulsed extraction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Technique known as RF phase displacement, used in </a:t>
            </a:r>
            <a:r>
              <a:rPr lang="en-GB" sz="1700" u="sng">
                <a:solidFill>
                  <a:schemeClr val="hlink"/>
                </a:solidFill>
                <a:hlinkClick r:id="rId4"/>
              </a:rPr>
              <a:t>Intersecting Storage Rings</a:t>
            </a:r>
            <a:r>
              <a:rPr lang="en-GB" sz="1700"/>
              <a:t> to accelerate beams</a:t>
            </a:r>
            <a:endParaRPr sz="23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8"/>
          <p:cNvSpPr txBox="1">
            <a:spLocks noGrp="1"/>
          </p:cNvSpPr>
          <p:nvPr>
            <p:ph type="title"/>
          </p:nvPr>
        </p:nvSpPr>
        <p:spPr>
          <a:xfrm>
            <a:off x="457200" y="1358598"/>
            <a:ext cx="8226900" cy="1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>
                <a:solidFill>
                  <a:srgbClr val="8897BD"/>
                </a:solidFill>
              </a:rPr>
              <a:t>RF techniques for slow extraction at the </a:t>
            </a:r>
            <a:r>
              <a:rPr lang="en-GB" sz="4000"/>
              <a:t>CERN PS &amp; SPS</a:t>
            </a: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37" name="Google Shape;137;p28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  <p:sp>
        <p:nvSpPr>
          <p:cNvPr id="138" name="Google Shape;138;p28"/>
          <p:cNvSpPr txBox="1"/>
          <p:nvPr/>
        </p:nvSpPr>
        <p:spPr>
          <a:xfrm>
            <a:off x="2927500" y="4406975"/>
            <a:ext cx="286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46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Future therapy: FLASH</a:t>
            </a:r>
            <a:endParaRPr/>
          </a:p>
        </p:txBody>
      </p:sp>
      <p:sp>
        <p:nvSpPr>
          <p:cNvPr id="393" name="Google Shape;393;p46"/>
          <p:cNvSpPr txBox="1">
            <a:spLocks noGrp="1"/>
          </p:cNvSpPr>
          <p:nvPr>
            <p:ph type="body" idx="1"/>
          </p:nvPr>
        </p:nvSpPr>
        <p:spPr>
          <a:xfrm>
            <a:off x="457200" y="917999"/>
            <a:ext cx="8229600" cy="1242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36550" algn="l" rtl="0">
              <a:spcBef>
                <a:spcPts val="60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Instead of ramping magnets, one can ramp RF frequency through the beam -&gt; fast and customizable to provide pulsed extraction </a:t>
            </a:r>
            <a:endParaRPr sz="1700"/>
          </a:p>
          <a:p>
            <a:pPr marL="457200" lvl="0" indent="-336550" algn="l" rtl="0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-GB" sz="1700"/>
              <a:t>Technique known as RF phase displacement, used in </a:t>
            </a:r>
            <a:r>
              <a:rPr lang="en-GB" sz="1700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Intersecting Storage Rings</a:t>
            </a:r>
            <a:r>
              <a:rPr lang="en-GB" sz="1700"/>
              <a:t> to accelerate beams</a:t>
            </a:r>
            <a:endParaRPr sz="1700"/>
          </a:p>
        </p:txBody>
      </p:sp>
      <p:pic>
        <p:nvPicPr>
          <p:cNvPr id="394" name="Google Shape;394;p46"/>
          <p:cNvPicPr preferRelativeResize="0"/>
          <p:nvPr/>
        </p:nvPicPr>
        <p:blipFill rotWithShape="1">
          <a:blip r:embed="rId4">
            <a:alphaModFix/>
          </a:blip>
          <a:srcRect t="47813"/>
          <a:stretch/>
        </p:blipFill>
        <p:spPr>
          <a:xfrm>
            <a:off x="4084625" y="2495550"/>
            <a:ext cx="4790848" cy="15586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4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04800" y="2389624"/>
            <a:ext cx="3397113" cy="1558676"/>
          </a:xfrm>
          <a:prstGeom prst="rect">
            <a:avLst/>
          </a:prstGeom>
          <a:noFill/>
          <a:ln>
            <a:noFill/>
          </a:ln>
        </p:spPr>
      </p:pic>
      <p:sp>
        <p:nvSpPr>
          <p:cNvPr id="396" name="Google Shape;396;p46"/>
          <p:cNvSpPr txBox="1"/>
          <p:nvPr/>
        </p:nvSpPr>
        <p:spPr>
          <a:xfrm>
            <a:off x="4528700" y="2267700"/>
            <a:ext cx="2196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u="sng">
                <a:solidFill>
                  <a:schemeClr val="dk1"/>
                </a:solidFill>
              </a:rPr>
              <a:t>Proof of concept in PS</a:t>
            </a:r>
            <a:endParaRPr u="sng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Google Shape;401;p47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Conclusion</a:t>
            </a:r>
            <a:endParaRPr/>
          </a:p>
        </p:txBody>
      </p:sp>
      <p:sp>
        <p:nvSpPr>
          <p:cNvPr id="402" name="Google Shape;402;p47"/>
          <p:cNvSpPr txBox="1">
            <a:spLocks noGrp="1"/>
          </p:cNvSpPr>
          <p:nvPr>
            <p:ph type="body" idx="1"/>
          </p:nvPr>
        </p:nvSpPr>
        <p:spPr>
          <a:xfrm>
            <a:off x="457200" y="765605"/>
            <a:ext cx="8229600" cy="32031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7350" algn="l" rtl="0">
              <a:spcBef>
                <a:spcPts val="60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Empty bucket channelling implemented in CERN PS and SPS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Goal to make technique operational in SPS in 2023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Empty bucket channelling suitable to slow extracted bunched beams for SHiP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RF phase displacement promising for pulsed resonant extraction</a:t>
            </a:r>
            <a:endParaRPr sz="2500"/>
          </a:p>
          <a:p>
            <a:pPr marL="457200" lvl="0" indent="-387350" algn="l" rtl="0">
              <a:spcBef>
                <a:spcPts val="0"/>
              </a:spcBef>
              <a:spcAft>
                <a:spcPts val="0"/>
              </a:spcAft>
              <a:buSzPts val="2500"/>
              <a:buChar char="•"/>
            </a:pPr>
            <a:r>
              <a:rPr lang="en-GB" sz="2500"/>
              <a:t>RF techniques powerful and flexible for variety of extraction challenges</a:t>
            </a:r>
            <a:endParaRPr sz="25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" name="Google Shape;143;p29"/>
          <p:cNvPicPr preferRelativeResize="0"/>
          <p:nvPr/>
        </p:nvPicPr>
        <p:blipFill rotWithShape="1">
          <a:blip r:embed="rId3">
            <a:alphaModFix/>
          </a:blip>
          <a:srcRect t="13394" b="24625"/>
          <a:stretch/>
        </p:blipFill>
        <p:spPr>
          <a:xfrm>
            <a:off x="-1189200" y="451850"/>
            <a:ext cx="7855826" cy="3442374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Google Shape;144;p29"/>
          <p:cNvSpPr/>
          <p:nvPr/>
        </p:nvSpPr>
        <p:spPr>
          <a:xfrm>
            <a:off x="2134350" y="992675"/>
            <a:ext cx="1172100" cy="5091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29"/>
          <p:cNvSpPr/>
          <p:nvPr/>
        </p:nvSpPr>
        <p:spPr>
          <a:xfrm>
            <a:off x="4420350" y="2745275"/>
            <a:ext cx="1172100" cy="5091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6" name="Google Shape;146;p29"/>
          <p:cNvCxnSpPr>
            <a:stCxn id="144" idx="6"/>
          </p:cNvCxnSpPr>
          <p:nvPr/>
        </p:nvCxnSpPr>
        <p:spPr>
          <a:xfrm rot="10800000" flipH="1">
            <a:off x="3306450" y="888125"/>
            <a:ext cx="1921500" cy="359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7" name="Google Shape;147;p29"/>
          <p:cNvCxnSpPr>
            <a:endCxn id="148" idx="1"/>
          </p:cNvCxnSpPr>
          <p:nvPr/>
        </p:nvCxnSpPr>
        <p:spPr>
          <a:xfrm>
            <a:off x="5592400" y="2972400"/>
            <a:ext cx="306600" cy="458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49" name="Google Shape;149;p29"/>
          <p:cNvSpPr txBox="1"/>
          <p:nvPr/>
        </p:nvSpPr>
        <p:spPr>
          <a:xfrm>
            <a:off x="1166675" y="3687500"/>
            <a:ext cx="779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accent2"/>
                </a:solidFill>
              </a:rPr>
              <a:t>cds.cern.ch</a:t>
            </a:r>
            <a:endParaRPr sz="900">
              <a:solidFill>
                <a:schemeClr val="accent2"/>
              </a:solidFill>
            </a:endParaRPr>
          </a:p>
        </p:txBody>
      </p:sp>
      <p:sp>
        <p:nvSpPr>
          <p:cNvPr id="150" name="Google Shape;150;p29"/>
          <p:cNvSpPr/>
          <p:nvPr/>
        </p:nvSpPr>
        <p:spPr>
          <a:xfrm>
            <a:off x="5227950" y="134250"/>
            <a:ext cx="3395400" cy="1868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dk1"/>
                </a:solidFill>
              </a:rPr>
              <a:t>North Area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SPS revolution period: 23 us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Proton beam at 400 GeV/c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5 s of continuous intensity on target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48" name="Google Shape;148;p29"/>
          <p:cNvSpPr/>
          <p:nvPr/>
        </p:nvSpPr>
        <p:spPr>
          <a:xfrm>
            <a:off x="5899000" y="2496450"/>
            <a:ext cx="2956200" cy="1868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dk1"/>
                </a:solidFill>
              </a:rPr>
              <a:t>East Area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PS revolution period: 2.1 us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Proton beam at 24 GeV/c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400 ms of continuous intensity on target</a:t>
            </a:r>
            <a:endParaRPr sz="13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" name="Google Shape;155;p30"/>
          <p:cNvPicPr preferRelativeResize="0"/>
          <p:nvPr/>
        </p:nvPicPr>
        <p:blipFill rotWithShape="1">
          <a:blip r:embed="rId3">
            <a:alphaModFix/>
          </a:blip>
          <a:srcRect t="13394" b="24625"/>
          <a:stretch/>
        </p:blipFill>
        <p:spPr>
          <a:xfrm>
            <a:off x="-1189200" y="451850"/>
            <a:ext cx="7855826" cy="3442374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30"/>
          <p:cNvSpPr/>
          <p:nvPr/>
        </p:nvSpPr>
        <p:spPr>
          <a:xfrm>
            <a:off x="2134350" y="992675"/>
            <a:ext cx="1172100" cy="5091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7" name="Google Shape;157;p30"/>
          <p:cNvSpPr/>
          <p:nvPr/>
        </p:nvSpPr>
        <p:spPr>
          <a:xfrm>
            <a:off x="4420350" y="2745275"/>
            <a:ext cx="1172100" cy="509100"/>
          </a:xfrm>
          <a:prstGeom prst="ellipse">
            <a:avLst/>
          </a:prstGeom>
          <a:noFill/>
          <a:ln w="28575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58" name="Google Shape;158;p30"/>
          <p:cNvCxnSpPr>
            <a:stCxn id="156" idx="6"/>
          </p:cNvCxnSpPr>
          <p:nvPr/>
        </p:nvCxnSpPr>
        <p:spPr>
          <a:xfrm rot="10800000" flipH="1">
            <a:off x="3306450" y="888125"/>
            <a:ext cx="1921500" cy="359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9" name="Google Shape;159;p30"/>
          <p:cNvCxnSpPr>
            <a:endCxn id="160" idx="1"/>
          </p:cNvCxnSpPr>
          <p:nvPr/>
        </p:nvCxnSpPr>
        <p:spPr>
          <a:xfrm>
            <a:off x="5592400" y="2972400"/>
            <a:ext cx="306600" cy="458100"/>
          </a:xfrm>
          <a:prstGeom prst="straightConnector1">
            <a:avLst/>
          </a:prstGeom>
          <a:noFill/>
          <a:ln w="9525" cap="flat" cmpd="sng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61" name="Google Shape;161;p30"/>
          <p:cNvSpPr txBox="1"/>
          <p:nvPr/>
        </p:nvSpPr>
        <p:spPr>
          <a:xfrm>
            <a:off x="1166675" y="3687500"/>
            <a:ext cx="7797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900">
                <a:solidFill>
                  <a:schemeClr val="accent2"/>
                </a:solidFill>
              </a:rPr>
              <a:t>cds.cern.ch</a:t>
            </a:r>
            <a:endParaRPr sz="900">
              <a:solidFill>
                <a:schemeClr val="accent2"/>
              </a:solidFill>
            </a:endParaRPr>
          </a:p>
        </p:txBody>
      </p:sp>
      <p:sp>
        <p:nvSpPr>
          <p:cNvPr id="162" name="Google Shape;162;p30"/>
          <p:cNvSpPr/>
          <p:nvPr/>
        </p:nvSpPr>
        <p:spPr>
          <a:xfrm>
            <a:off x="5227950" y="134250"/>
            <a:ext cx="3395400" cy="1868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dk1"/>
                </a:solidFill>
              </a:rPr>
              <a:t>North Area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SPS revolution period: 23 us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Proton beam at 400 GeV/c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5 s of continuous intensity on target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60" name="Google Shape;160;p30"/>
          <p:cNvSpPr/>
          <p:nvPr/>
        </p:nvSpPr>
        <p:spPr>
          <a:xfrm>
            <a:off x="5899000" y="2496450"/>
            <a:ext cx="2956200" cy="18681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 u="sng">
                <a:solidFill>
                  <a:schemeClr val="dk1"/>
                </a:solidFill>
              </a:rPr>
              <a:t>East Area</a:t>
            </a:r>
            <a:endParaRPr sz="1300" u="sng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PS revolution period: 2.1 us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Proton beam at 24 GeV/c</a:t>
            </a:r>
            <a:endParaRPr sz="1300">
              <a:solidFill>
                <a:schemeClr val="dk1"/>
              </a:solidFill>
            </a:endParaRPr>
          </a:p>
          <a:p>
            <a:pPr marL="457200" lvl="0" indent="-31115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300"/>
              <a:buChar char="●"/>
            </a:pPr>
            <a:r>
              <a:rPr lang="en-GB" sz="1300">
                <a:solidFill>
                  <a:schemeClr val="dk1"/>
                </a:solidFill>
              </a:rPr>
              <a:t>400 ms of continuous intensity on target</a:t>
            </a:r>
            <a:endParaRPr sz="1300">
              <a:solidFill>
                <a:schemeClr val="dk1"/>
              </a:solidFill>
            </a:endParaRPr>
          </a:p>
        </p:txBody>
      </p:sp>
      <p:sp>
        <p:nvSpPr>
          <p:cNvPr id="163" name="Google Shape;163;p30"/>
          <p:cNvSpPr/>
          <p:nvPr/>
        </p:nvSpPr>
        <p:spPr>
          <a:xfrm>
            <a:off x="874675" y="1040450"/>
            <a:ext cx="6898200" cy="2210100"/>
          </a:xfrm>
          <a:prstGeom prst="rect">
            <a:avLst/>
          </a:prstGeom>
          <a:solidFill>
            <a:schemeClr val="lt1"/>
          </a:solidFill>
          <a:ln w="762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000">
                <a:solidFill>
                  <a:schemeClr val="dk1"/>
                </a:solidFill>
              </a:rPr>
              <a:t>How do we provide continuous beam for 200k + turns ?</a:t>
            </a:r>
            <a:endParaRPr sz="20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1"/>
          <p:cNvSpPr txBox="1">
            <a:spLocks noGrp="1"/>
          </p:cNvSpPr>
          <p:nvPr>
            <p:ph type="title"/>
          </p:nvPr>
        </p:nvSpPr>
        <p:spPr>
          <a:xfrm>
            <a:off x="457200" y="1358598"/>
            <a:ext cx="8226900" cy="118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000">
                <a:solidFill>
                  <a:srgbClr val="8897BD"/>
                </a:solidFill>
              </a:rPr>
              <a:t>RF techniques for </a:t>
            </a:r>
            <a:r>
              <a:rPr lang="en-GB" sz="4000"/>
              <a:t>slow extraction</a:t>
            </a:r>
            <a:r>
              <a:rPr lang="en-GB" sz="4000">
                <a:solidFill>
                  <a:srgbClr val="8897BD"/>
                </a:solidFill>
              </a:rPr>
              <a:t> at the CERN PS &amp; SPS</a:t>
            </a:r>
            <a:endParaRPr sz="4000">
              <a:solidFill>
                <a:srgbClr val="8897BD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000"/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/>
          </a:p>
        </p:txBody>
      </p:sp>
      <p:sp>
        <p:nvSpPr>
          <p:cNvPr id="169" name="Google Shape;169;p31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170" name="Google Shape;170;p31"/>
          <p:cNvSpPr txBox="1"/>
          <p:nvPr/>
        </p:nvSpPr>
        <p:spPr>
          <a:xfrm>
            <a:off x="2927500" y="4406975"/>
            <a:ext cx="28659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solidFill>
                <a:schemeClr val="accent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32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Resonant extraction</a:t>
            </a:r>
            <a:endParaRPr/>
          </a:p>
        </p:txBody>
      </p:sp>
      <p:pic>
        <p:nvPicPr>
          <p:cNvPr id="176" name="Google Shape;17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6800" y="1066300"/>
            <a:ext cx="3277950" cy="327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77" name="Google Shape;177;p32"/>
          <p:cNvSpPr/>
          <p:nvPr/>
        </p:nvSpPr>
        <p:spPr>
          <a:xfrm>
            <a:off x="1334100" y="1343475"/>
            <a:ext cx="395100" cy="1206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78" name="Google Shape;178;p32"/>
          <p:cNvCxnSpPr/>
          <p:nvPr/>
        </p:nvCxnSpPr>
        <p:spPr>
          <a:xfrm rot="10800000">
            <a:off x="1789500" y="1062175"/>
            <a:ext cx="0" cy="2953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79" name="Google Shape;179;p32"/>
          <p:cNvSpPr txBox="1"/>
          <p:nvPr/>
        </p:nvSpPr>
        <p:spPr>
          <a:xfrm>
            <a:off x="1590475" y="827775"/>
            <a:ext cx="49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1/3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180" name="Google Shape;180;p32"/>
          <p:cNvCxnSpPr/>
          <p:nvPr/>
        </p:nvCxnSpPr>
        <p:spPr>
          <a:xfrm>
            <a:off x="1455450" y="1419675"/>
            <a:ext cx="501600" cy="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81" name="Google Shape;181;p32"/>
          <p:cNvSpPr txBox="1"/>
          <p:nvPr/>
        </p:nvSpPr>
        <p:spPr>
          <a:xfrm>
            <a:off x="3738425" y="954125"/>
            <a:ext cx="5096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A </a:t>
            </a:r>
            <a:r>
              <a:rPr lang="en-GB">
                <a:solidFill>
                  <a:srgbClr val="FF0000"/>
                </a:solidFill>
              </a:rPr>
              <a:t>resonance</a:t>
            </a:r>
            <a:r>
              <a:rPr lang="en-GB">
                <a:solidFill>
                  <a:schemeClr val="dk1"/>
                </a:solidFill>
              </a:rPr>
              <a:t> (typically 3rd order) can be used to slowly ‘peel’ particles from the circulating beam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The extraction rate is controlled by </a:t>
            </a:r>
            <a:r>
              <a:rPr lang="en-GB">
                <a:solidFill>
                  <a:srgbClr val="FF00FF"/>
                </a:solidFill>
              </a:rPr>
              <a:t>ramping magnets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Particles at large amplitude are kicked out by </a:t>
            </a:r>
            <a:r>
              <a:rPr lang="en-GB">
                <a:solidFill>
                  <a:srgbClr val="666666"/>
                </a:solidFill>
              </a:rPr>
              <a:t>septum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82" name="Google Shape;182;p32"/>
          <p:cNvSpPr txBox="1"/>
          <p:nvPr/>
        </p:nvSpPr>
        <p:spPr>
          <a:xfrm>
            <a:off x="818400" y="4104375"/>
            <a:ext cx="2739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hlink"/>
                </a:solidFill>
                <a:hlinkClick r:id="rId4"/>
              </a:rPr>
              <a:t>source</a:t>
            </a:r>
            <a:endParaRPr sz="1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2ED7570C-AC85-3D84-94B4-30F8F02398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3742" y="2005464"/>
            <a:ext cx="8167436" cy="2135203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19BAE48E-5715-97B7-1AB5-3D182C44C01E}"/>
              </a:ext>
            </a:extLst>
          </p:cNvPr>
          <p:cNvSpPr/>
          <p:nvPr/>
        </p:nvSpPr>
        <p:spPr>
          <a:xfrm>
            <a:off x="862641" y="2145253"/>
            <a:ext cx="3769894" cy="196515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Google Shape;187;p33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Resonant extraction</a:t>
            </a:r>
            <a:endParaRPr/>
          </a:p>
        </p:txBody>
      </p:sp>
      <p:pic>
        <p:nvPicPr>
          <p:cNvPr id="188" name="Google Shape;188;p3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6800" y="1066300"/>
            <a:ext cx="3277950" cy="327795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33"/>
          <p:cNvSpPr/>
          <p:nvPr/>
        </p:nvSpPr>
        <p:spPr>
          <a:xfrm>
            <a:off x="1334100" y="1343475"/>
            <a:ext cx="395100" cy="120600"/>
          </a:xfrm>
          <a:prstGeom prst="rect">
            <a:avLst/>
          </a:prstGeom>
          <a:solidFill>
            <a:srgbClr val="0000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90" name="Google Shape;190;p33"/>
          <p:cNvCxnSpPr/>
          <p:nvPr/>
        </p:nvCxnSpPr>
        <p:spPr>
          <a:xfrm rot="10800000">
            <a:off x="1789500" y="1062175"/>
            <a:ext cx="0" cy="2953500"/>
          </a:xfrm>
          <a:prstGeom prst="straightConnector1">
            <a:avLst/>
          </a:prstGeom>
          <a:noFill/>
          <a:ln w="28575" cap="flat" cmpd="sng">
            <a:solidFill>
              <a:srgbClr val="FF0000"/>
            </a:solidFill>
            <a:prstDash val="dash"/>
            <a:round/>
            <a:headEnd type="none" w="med" len="med"/>
            <a:tailEnd type="none" w="med" len="med"/>
          </a:ln>
        </p:spPr>
      </p:cxnSp>
      <p:sp>
        <p:nvSpPr>
          <p:cNvPr id="191" name="Google Shape;191;p33"/>
          <p:cNvSpPr txBox="1"/>
          <p:nvPr/>
        </p:nvSpPr>
        <p:spPr>
          <a:xfrm>
            <a:off x="1590475" y="827775"/>
            <a:ext cx="493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1/3</a:t>
            </a:r>
            <a:endParaRPr>
              <a:solidFill>
                <a:srgbClr val="FF0000"/>
              </a:solidFill>
            </a:endParaRPr>
          </a:p>
        </p:txBody>
      </p:sp>
      <p:cxnSp>
        <p:nvCxnSpPr>
          <p:cNvPr id="192" name="Google Shape;192;p33"/>
          <p:cNvCxnSpPr/>
          <p:nvPr/>
        </p:nvCxnSpPr>
        <p:spPr>
          <a:xfrm>
            <a:off x="1455450" y="1419675"/>
            <a:ext cx="501600" cy="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3" name="Google Shape;193;p33"/>
          <p:cNvSpPr txBox="1"/>
          <p:nvPr/>
        </p:nvSpPr>
        <p:spPr>
          <a:xfrm>
            <a:off x="3738425" y="954125"/>
            <a:ext cx="50967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A </a:t>
            </a:r>
            <a:r>
              <a:rPr lang="en-GB">
                <a:solidFill>
                  <a:srgbClr val="FF0000"/>
                </a:solidFill>
              </a:rPr>
              <a:t>resonance</a:t>
            </a:r>
            <a:r>
              <a:rPr lang="en-GB">
                <a:solidFill>
                  <a:schemeClr val="dk1"/>
                </a:solidFill>
              </a:rPr>
              <a:t> (typically 3rd order) can be used to slowly ‘peel’ particles from the circulating beam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The extraction rate is controlled by </a:t>
            </a:r>
            <a:r>
              <a:rPr lang="en-GB">
                <a:solidFill>
                  <a:srgbClr val="FF00FF"/>
                </a:solidFill>
              </a:rPr>
              <a:t>ramping magnets</a:t>
            </a:r>
            <a:endParaRPr>
              <a:solidFill>
                <a:schemeClr val="dk1"/>
              </a:solidFill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</a:pPr>
            <a:r>
              <a:rPr lang="en-GB">
                <a:solidFill>
                  <a:schemeClr val="dk1"/>
                </a:solidFill>
              </a:rPr>
              <a:t>Particles at large amplitude are kicked out by </a:t>
            </a:r>
            <a:r>
              <a:rPr lang="en-GB">
                <a:solidFill>
                  <a:srgbClr val="666666"/>
                </a:solidFill>
              </a:rPr>
              <a:t>septum</a:t>
            </a:r>
            <a:r>
              <a:rPr lang="en-GB">
                <a:solidFill>
                  <a:schemeClr val="dk1"/>
                </a:solidFill>
              </a:rPr>
              <a:t> 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94" name="Google Shape;194;p33"/>
          <p:cNvSpPr txBox="1"/>
          <p:nvPr/>
        </p:nvSpPr>
        <p:spPr>
          <a:xfrm>
            <a:off x="818400" y="4104375"/>
            <a:ext cx="27393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 u="sng">
                <a:solidFill>
                  <a:schemeClr val="hlink"/>
                </a:solidFill>
                <a:hlinkClick r:id="rId5"/>
              </a:rPr>
              <a:t>source</a:t>
            </a:r>
            <a:endParaRPr sz="1000"/>
          </a:p>
        </p:txBody>
      </p:sp>
      <p:sp>
        <p:nvSpPr>
          <p:cNvPr id="196" name="Google Shape;196;p33"/>
          <p:cNvSpPr txBox="1"/>
          <p:nvPr/>
        </p:nvSpPr>
        <p:spPr>
          <a:xfrm rot="-5400000">
            <a:off x="3523225" y="2876800"/>
            <a:ext cx="18549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Distance to resonance</a:t>
            </a:r>
            <a:endParaRPr sz="1200"/>
          </a:p>
        </p:txBody>
      </p:sp>
      <p:cxnSp>
        <p:nvCxnSpPr>
          <p:cNvPr id="197" name="Google Shape;197;p33"/>
          <p:cNvCxnSpPr/>
          <p:nvPr/>
        </p:nvCxnSpPr>
        <p:spPr>
          <a:xfrm rot="10800000">
            <a:off x="5189250" y="3165375"/>
            <a:ext cx="0" cy="387900"/>
          </a:xfrm>
          <a:prstGeom prst="straightConnector1">
            <a:avLst/>
          </a:prstGeom>
          <a:noFill/>
          <a:ln w="9525" cap="flat" cmpd="sng">
            <a:solidFill>
              <a:srgbClr val="FF00FF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198" name="Google Shape;198;p33"/>
          <p:cNvSpPr txBox="1"/>
          <p:nvPr/>
        </p:nvSpPr>
        <p:spPr>
          <a:xfrm rot="3600369">
            <a:off x="5044730" y="3422264"/>
            <a:ext cx="984783" cy="3847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300">
                <a:solidFill>
                  <a:srgbClr val="FF0000"/>
                </a:solidFill>
              </a:rPr>
              <a:t>unstable</a:t>
            </a:r>
            <a:endParaRPr sz="1300">
              <a:solidFill>
                <a:srgbClr val="FF0000"/>
              </a:solidFill>
            </a:endParaRPr>
          </a:p>
        </p:txBody>
      </p:sp>
      <p:cxnSp>
        <p:nvCxnSpPr>
          <p:cNvPr id="199" name="Google Shape;199;p33"/>
          <p:cNvCxnSpPr/>
          <p:nvPr/>
        </p:nvCxnSpPr>
        <p:spPr>
          <a:xfrm>
            <a:off x="6162825" y="2488400"/>
            <a:ext cx="1902000" cy="0"/>
          </a:xfrm>
          <a:prstGeom prst="straightConnector1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00" name="Google Shape;200;p33"/>
          <p:cNvSpPr txBox="1"/>
          <p:nvPr/>
        </p:nvSpPr>
        <p:spPr>
          <a:xfrm>
            <a:off x="6866025" y="2195350"/>
            <a:ext cx="8103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</a:rPr>
              <a:t>E-field</a:t>
            </a:r>
            <a:endParaRPr>
              <a:solidFill>
                <a:srgbClr val="666666"/>
              </a:solidFill>
            </a:endParaRPr>
          </a:p>
        </p:txBody>
      </p:sp>
      <p:cxnSp>
        <p:nvCxnSpPr>
          <p:cNvPr id="201" name="Google Shape;201;p33"/>
          <p:cNvCxnSpPr/>
          <p:nvPr/>
        </p:nvCxnSpPr>
        <p:spPr>
          <a:xfrm>
            <a:off x="5096025" y="2488400"/>
            <a:ext cx="1006500" cy="0"/>
          </a:xfrm>
          <a:prstGeom prst="straightConnector1">
            <a:avLst/>
          </a:prstGeom>
          <a:noFill/>
          <a:ln w="9525" cap="flat" cmpd="sng">
            <a:solidFill>
              <a:srgbClr val="666666"/>
            </a:solidFill>
            <a:prstDash val="solid"/>
            <a:round/>
            <a:headEnd type="triangle" w="med" len="med"/>
            <a:tailEnd type="triangle" w="med" len="med"/>
          </a:ln>
        </p:spPr>
      </p:cxnSp>
      <p:sp>
        <p:nvSpPr>
          <p:cNvPr id="202" name="Google Shape;202;p33"/>
          <p:cNvSpPr txBox="1"/>
          <p:nvPr/>
        </p:nvSpPr>
        <p:spPr>
          <a:xfrm>
            <a:off x="5189250" y="2195350"/>
            <a:ext cx="825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</a:rPr>
              <a:t>No field</a:t>
            </a:r>
            <a:endParaRPr>
              <a:solidFill>
                <a:srgbClr val="666666"/>
              </a:solidFill>
            </a:endParaRPr>
          </a:p>
        </p:txBody>
      </p:sp>
      <p:sp>
        <p:nvSpPr>
          <p:cNvPr id="203" name="Google Shape;203;p33"/>
          <p:cNvSpPr txBox="1"/>
          <p:nvPr/>
        </p:nvSpPr>
        <p:spPr>
          <a:xfrm>
            <a:off x="5119675" y="1875825"/>
            <a:ext cx="6780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Ring</a:t>
            </a:r>
            <a:endParaRPr/>
          </a:p>
        </p:txBody>
      </p:sp>
      <p:sp>
        <p:nvSpPr>
          <p:cNvPr id="204" name="Google Shape;204;p33"/>
          <p:cNvSpPr txBox="1"/>
          <p:nvPr/>
        </p:nvSpPr>
        <p:spPr>
          <a:xfrm>
            <a:off x="6557950" y="1875825"/>
            <a:ext cx="1426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To experiment</a:t>
            </a:r>
            <a:endParaRPr/>
          </a:p>
        </p:txBody>
      </p:sp>
      <p:sp>
        <p:nvSpPr>
          <p:cNvPr id="205" name="Google Shape;205;p33"/>
          <p:cNvSpPr txBox="1"/>
          <p:nvPr/>
        </p:nvSpPr>
        <p:spPr>
          <a:xfrm>
            <a:off x="5805475" y="4135050"/>
            <a:ext cx="15270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/>
              <a:t>Radial amplitude</a:t>
            </a:r>
            <a:endParaRPr sz="1200"/>
          </a:p>
        </p:txBody>
      </p:sp>
      <p:sp>
        <p:nvSpPr>
          <p:cNvPr id="206" name="Google Shape;206;p33"/>
          <p:cNvSpPr txBox="1"/>
          <p:nvPr/>
        </p:nvSpPr>
        <p:spPr>
          <a:xfrm>
            <a:off x="5729275" y="2637825"/>
            <a:ext cx="8256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666666"/>
                </a:solidFill>
              </a:rPr>
              <a:t>Septum</a:t>
            </a:r>
            <a:endParaRPr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34"/>
          <p:cNvSpPr txBox="1">
            <a:spLocks noGrp="1"/>
          </p:cNvSpPr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‘The beam sees everything’</a:t>
            </a:r>
            <a:endParaRPr sz="4300"/>
          </a:p>
        </p:txBody>
      </p:sp>
      <p:sp>
        <p:nvSpPr>
          <p:cNvPr id="212" name="Google Shape;212;p34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pic>
        <p:nvPicPr>
          <p:cNvPr id="213" name="Google Shape;213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18925" y="91775"/>
            <a:ext cx="1194825" cy="936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34"/>
          <p:cNvPicPr preferRelativeResize="0"/>
          <p:nvPr/>
        </p:nvPicPr>
        <p:blipFill rotWithShape="1">
          <a:blip r:embed="rId4">
            <a:alphaModFix/>
          </a:blip>
          <a:srcRect t="5586" r="44398" b="48398"/>
          <a:stretch/>
        </p:blipFill>
        <p:spPr>
          <a:xfrm>
            <a:off x="3446175" y="1718525"/>
            <a:ext cx="2550450" cy="1627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5" name="Google Shape;215;p34"/>
          <p:cNvPicPr preferRelativeResize="0"/>
          <p:nvPr/>
        </p:nvPicPr>
        <p:blipFill rotWithShape="1">
          <a:blip r:embed="rId5">
            <a:alphaModFix/>
          </a:blip>
          <a:srcRect t="33610" b="33369"/>
          <a:stretch/>
        </p:blipFill>
        <p:spPr>
          <a:xfrm>
            <a:off x="307775" y="2571750"/>
            <a:ext cx="3209732" cy="1818976"/>
          </a:xfrm>
          <a:prstGeom prst="rect">
            <a:avLst/>
          </a:prstGeom>
          <a:noFill/>
          <a:ln>
            <a:noFill/>
          </a:ln>
        </p:spPr>
      </p:pic>
      <p:sp>
        <p:nvSpPr>
          <p:cNvPr id="216" name="Google Shape;216;p34"/>
          <p:cNvSpPr txBox="1"/>
          <p:nvPr/>
        </p:nvSpPr>
        <p:spPr>
          <a:xfrm>
            <a:off x="711250" y="2321275"/>
            <a:ext cx="9468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F-quad</a:t>
            </a:r>
            <a:endParaRPr>
              <a:solidFill>
                <a:schemeClr val="dk1"/>
              </a:solidFill>
            </a:endParaRPr>
          </a:p>
        </p:txBody>
      </p:sp>
      <p:pic>
        <p:nvPicPr>
          <p:cNvPr id="217" name="Google Shape;217;p34"/>
          <p:cNvPicPr preferRelativeResize="0"/>
          <p:nvPr/>
        </p:nvPicPr>
        <p:blipFill rotWithShape="1">
          <a:blip r:embed="rId6">
            <a:alphaModFix/>
          </a:blip>
          <a:srcRect r="46544"/>
          <a:stretch/>
        </p:blipFill>
        <p:spPr>
          <a:xfrm>
            <a:off x="6048883" y="1258525"/>
            <a:ext cx="2882292" cy="1627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8" name="Google Shape;218;p34"/>
          <p:cNvPicPr preferRelativeResize="0"/>
          <p:nvPr/>
        </p:nvPicPr>
        <p:blipFill rotWithShape="1">
          <a:blip r:embed="rId6">
            <a:alphaModFix/>
          </a:blip>
          <a:srcRect l="52801"/>
          <a:stretch/>
        </p:blipFill>
        <p:spPr>
          <a:xfrm>
            <a:off x="6199575" y="2789137"/>
            <a:ext cx="2550449" cy="1630938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34"/>
          <p:cNvSpPr/>
          <p:nvPr/>
        </p:nvSpPr>
        <p:spPr>
          <a:xfrm>
            <a:off x="744725" y="1176050"/>
            <a:ext cx="1928700" cy="582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Programmed ramp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20" name="Google Shape;220;p34"/>
          <p:cNvSpPr/>
          <p:nvPr/>
        </p:nvSpPr>
        <p:spPr>
          <a:xfrm>
            <a:off x="1811525" y="2547650"/>
            <a:ext cx="1690800" cy="582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Undesired ripple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221" name="Google Shape;221;p34"/>
          <p:cNvCxnSpPr/>
          <p:nvPr/>
        </p:nvCxnSpPr>
        <p:spPr>
          <a:xfrm>
            <a:off x="2727125" y="1457325"/>
            <a:ext cx="1017900" cy="4353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2" name="Google Shape;222;p34"/>
          <p:cNvCxnSpPr>
            <a:stCxn id="220" idx="3"/>
          </p:cNvCxnSpPr>
          <p:nvPr/>
        </p:nvCxnSpPr>
        <p:spPr>
          <a:xfrm rot="10800000" flipH="1">
            <a:off x="3502325" y="2776550"/>
            <a:ext cx="564300" cy="624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stealth" w="med" len="med"/>
          </a:ln>
        </p:spPr>
      </p:cxnSp>
      <p:cxnSp>
        <p:nvCxnSpPr>
          <p:cNvPr id="223" name="Google Shape;223;p34"/>
          <p:cNvCxnSpPr/>
          <p:nvPr/>
        </p:nvCxnSpPr>
        <p:spPr>
          <a:xfrm>
            <a:off x="5553372" y="2133675"/>
            <a:ext cx="455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4" name="Google Shape;224;p34"/>
          <p:cNvSpPr/>
          <p:nvPr/>
        </p:nvSpPr>
        <p:spPr>
          <a:xfrm>
            <a:off x="7145525" y="1099850"/>
            <a:ext cx="673500" cy="5367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Spill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225" name="Google Shape;225;p34"/>
          <p:cNvCxnSpPr/>
          <p:nvPr/>
        </p:nvCxnSpPr>
        <p:spPr>
          <a:xfrm>
            <a:off x="2144475" y="3466500"/>
            <a:ext cx="0" cy="22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6" name="Google Shape;226;p34"/>
          <p:cNvCxnSpPr/>
          <p:nvPr/>
        </p:nvCxnSpPr>
        <p:spPr>
          <a:xfrm>
            <a:off x="2319500" y="3466500"/>
            <a:ext cx="0" cy="22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7" name="Google Shape;227;p34"/>
          <p:cNvCxnSpPr/>
          <p:nvPr/>
        </p:nvCxnSpPr>
        <p:spPr>
          <a:xfrm>
            <a:off x="7879575" y="3739450"/>
            <a:ext cx="0" cy="22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8" name="Google Shape;228;p34"/>
          <p:cNvCxnSpPr/>
          <p:nvPr/>
        </p:nvCxnSpPr>
        <p:spPr>
          <a:xfrm>
            <a:off x="8054600" y="3659100"/>
            <a:ext cx="0" cy="227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29" name="Google Shape;229;p34"/>
          <p:cNvSpPr/>
          <p:nvPr/>
        </p:nvSpPr>
        <p:spPr>
          <a:xfrm>
            <a:off x="3758825" y="3435075"/>
            <a:ext cx="1491600" cy="902100"/>
          </a:xfrm>
          <a:prstGeom prst="ellipse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T(f ; p</a:t>
            </a:r>
            <a:r>
              <a:rPr lang="en-GB" sz="1000" baseline="-25000">
                <a:solidFill>
                  <a:schemeClr val="dk1"/>
                </a:solidFill>
              </a:rPr>
              <a:t>1</a:t>
            </a:r>
            <a:r>
              <a:rPr lang="en-GB" sz="1000">
                <a:solidFill>
                  <a:schemeClr val="dk1"/>
                </a:solidFill>
              </a:rPr>
              <a:t>, p</a:t>
            </a:r>
            <a:r>
              <a:rPr lang="en-GB" sz="1000" baseline="-25000">
                <a:solidFill>
                  <a:schemeClr val="dk1"/>
                </a:solidFill>
              </a:rPr>
              <a:t>2</a:t>
            </a:r>
            <a:r>
              <a:rPr lang="en-GB" sz="1000">
                <a:solidFill>
                  <a:schemeClr val="dk1"/>
                </a:solidFill>
              </a:rPr>
              <a:t>, …)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30" name="Google Shape;230;p34"/>
          <p:cNvSpPr/>
          <p:nvPr/>
        </p:nvSpPr>
        <p:spPr>
          <a:xfrm>
            <a:off x="2968925" y="3602175"/>
            <a:ext cx="789900" cy="622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Input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1" name="Google Shape;231;p34"/>
          <p:cNvSpPr/>
          <p:nvPr/>
        </p:nvSpPr>
        <p:spPr>
          <a:xfrm>
            <a:off x="5250525" y="3602175"/>
            <a:ext cx="946800" cy="622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output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32" name="Google Shape;232;p34"/>
          <p:cNvSpPr txBox="1"/>
          <p:nvPr/>
        </p:nvSpPr>
        <p:spPr>
          <a:xfrm>
            <a:off x="3871800" y="3107225"/>
            <a:ext cx="14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Slow extraction</a:t>
            </a:r>
            <a:endParaRPr>
              <a:solidFill>
                <a:schemeClr val="dk1"/>
              </a:solidFill>
            </a:endParaRPr>
          </a:p>
        </p:txBody>
      </p:sp>
      <p:cxnSp>
        <p:nvCxnSpPr>
          <p:cNvPr id="233" name="Google Shape;233;p34"/>
          <p:cNvCxnSpPr/>
          <p:nvPr/>
        </p:nvCxnSpPr>
        <p:spPr>
          <a:xfrm rot="10800000" flipH="1">
            <a:off x="6537875" y="2200700"/>
            <a:ext cx="93900" cy="328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4" name="Google Shape;234;p34"/>
          <p:cNvCxnSpPr/>
          <p:nvPr/>
        </p:nvCxnSpPr>
        <p:spPr>
          <a:xfrm rot="10800000" flipH="1">
            <a:off x="6624925" y="2194125"/>
            <a:ext cx="1433100" cy="66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  <p:cxnSp>
        <p:nvCxnSpPr>
          <p:cNvPr id="235" name="Google Shape;235;p34"/>
          <p:cNvCxnSpPr/>
          <p:nvPr/>
        </p:nvCxnSpPr>
        <p:spPr>
          <a:xfrm>
            <a:off x="8051450" y="2194025"/>
            <a:ext cx="241200" cy="30120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dash"/>
            <a:round/>
            <a:headEnd type="none" w="med" len="med"/>
            <a:tailEnd type="non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0" name="Google Shape;240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90625" y="1718525"/>
            <a:ext cx="3100474" cy="2630926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35"/>
          <p:cNvSpPr txBox="1"/>
          <p:nvPr/>
        </p:nvSpPr>
        <p:spPr>
          <a:xfrm>
            <a:off x="6208825" y="1715825"/>
            <a:ext cx="19347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104282"/>
                </a:solidFill>
              </a:rPr>
              <a:t>FFT of extracted spill</a:t>
            </a:r>
            <a:endParaRPr>
              <a:solidFill>
                <a:srgbClr val="104282"/>
              </a:solidFill>
            </a:endParaRPr>
          </a:p>
        </p:txBody>
      </p:sp>
      <p:pic>
        <p:nvPicPr>
          <p:cNvPr id="242" name="Google Shape;242;p35"/>
          <p:cNvPicPr preferRelativeResize="0"/>
          <p:nvPr/>
        </p:nvPicPr>
        <p:blipFill rotWithShape="1">
          <a:blip r:embed="rId4">
            <a:alphaModFix/>
          </a:blip>
          <a:srcRect l="58616" t="10058" r="3122" b="48396"/>
          <a:stretch/>
        </p:blipFill>
        <p:spPr>
          <a:xfrm>
            <a:off x="538025" y="1005025"/>
            <a:ext cx="2637825" cy="2208225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p35"/>
          <p:cNvSpPr txBox="1">
            <a:spLocks noGrp="1"/>
          </p:cNvSpPr>
          <p:nvPr>
            <p:ph type="title"/>
          </p:nvPr>
        </p:nvSpPr>
        <p:spPr>
          <a:xfrm>
            <a:off x="457200" y="175125"/>
            <a:ext cx="4379700" cy="705300"/>
          </a:xfrm>
          <a:prstGeom prst="rect">
            <a:avLst/>
          </a:prstGeom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4300"/>
              <a:t>Faster is better</a:t>
            </a:r>
            <a:endParaRPr sz="4300"/>
          </a:p>
        </p:txBody>
      </p:sp>
      <p:sp>
        <p:nvSpPr>
          <p:cNvPr id="244" name="Google Shape;244;p35"/>
          <p:cNvSpPr txBox="1">
            <a:spLocks noGrp="1"/>
          </p:cNvSpPr>
          <p:nvPr>
            <p:ph type="sldNum" idx="12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pic>
        <p:nvPicPr>
          <p:cNvPr id="245" name="Google Shape;245;p35"/>
          <p:cNvPicPr preferRelativeResize="0"/>
          <p:nvPr/>
        </p:nvPicPr>
        <p:blipFill rotWithShape="1">
          <a:blip r:embed="rId4">
            <a:alphaModFix/>
          </a:blip>
          <a:srcRect t="5586" r="44398" b="48398"/>
          <a:stretch/>
        </p:blipFill>
        <p:spPr>
          <a:xfrm>
            <a:off x="3446175" y="1718525"/>
            <a:ext cx="2550450" cy="1627426"/>
          </a:xfrm>
          <a:prstGeom prst="rect">
            <a:avLst/>
          </a:prstGeom>
          <a:noFill/>
          <a:ln>
            <a:noFill/>
          </a:ln>
        </p:spPr>
      </p:pic>
      <p:sp>
        <p:nvSpPr>
          <p:cNvPr id="246" name="Google Shape;246;p35"/>
          <p:cNvSpPr txBox="1"/>
          <p:nvPr/>
        </p:nvSpPr>
        <p:spPr>
          <a:xfrm>
            <a:off x="538025" y="1007350"/>
            <a:ext cx="26826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chemeClr val="dk1"/>
                </a:solidFill>
              </a:rPr>
              <a:t>We can mitigate the relative size of variations by ramping magnets faster</a:t>
            </a:r>
            <a:endParaRPr sz="1100">
              <a:solidFill>
                <a:schemeClr val="dk1"/>
              </a:solidFill>
            </a:endParaRPr>
          </a:p>
        </p:txBody>
      </p:sp>
      <p:sp>
        <p:nvSpPr>
          <p:cNvPr id="247" name="Google Shape;247;p35"/>
          <p:cNvSpPr/>
          <p:nvPr/>
        </p:nvSpPr>
        <p:spPr>
          <a:xfrm>
            <a:off x="3758825" y="3435075"/>
            <a:ext cx="1491600" cy="902100"/>
          </a:xfrm>
          <a:prstGeom prst="ellipse">
            <a:avLst/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chemeClr val="dk1"/>
                </a:solidFill>
              </a:rPr>
              <a:t>T(f ; v)</a:t>
            </a:r>
            <a:endParaRPr sz="1000">
              <a:solidFill>
                <a:schemeClr val="dk1"/>
              </a:solidFill>
            </a:endParaRPr>
          </a:p>
        </p:txBody>
      </p:sp>
      <p:sp>
        <p:nvSpPr>
          <p:cNvPr id="248" name="Google Shape;248;p35"/>
          <p:cNvSpPr/>
          <p:nvPr/>
        </p:nvSpPr>
        <p:spPr>
          <a:xfrm>
            <a:off x="2968925" y="3602175"/>
            <a:ext cx="789900" cy="622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Input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49" name="Google Shape;249;p35"/>
          <p:cNvSpPr/>
          <p:nvPr/>
        </p:nvSpPr>
        <p:spPr>
          <a:xfrm>
            <a:off x="5250525" y="3602175"/>
            <a:ext cx="946800" cy="622200"/>
          </a:xfrm>
          <a:prstGeom prst="rightArrow">
            <a:avLst>
              <a:gd name="adj1" fmla="val 50000"/>
              <a:gd name="adj2" fmla="val 50000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output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0" name="Google Shape;250;p35"/>
          <p:cNvSpPr txBox="1"/>
          <p:nvPr/>
        </p:nvSpPr>
        <p:spPr>
          <a:xfrm>
            <a:off x="3871800" y="3107225"/>
            <a:ext cx="14454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Slow extraction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1" name="Google Shape;251;p35"/>
          <p:cNvSpPr/>
          <p:nvPr/>
        </p:nvSpPr>
        <p:spPr>
          <a:xfrm>
            <a:off x="1430525" y="3614450"/>
            <a:ext cx="1311900" cy="5826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381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1"/>
                </a:solidFill>
              </a:rPr>
              <a:t>White noise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252" name="Google Shape;252;p35"/>
          <p:cNvSpPr txBox="1"/>
          <p:nvPr/>
        </p:nvSpPr>
        <p:spPr>
          <a:xfrm>
            <a:off x="5673925" y="283925"/>
            <a:ext cx="3015300" cy="147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200"/>
              <a:buChar char="-"/>
            </a:pPr>
            <a:r>
              <a:rPr lang="en-GB" sz="1200">
                <a:solidFill>
                  <a:srgbClr val="104282"/>
                </a:solidFill>
              </a:rPr>
              <a:t>Faster extraction rates suppress noise!</a:t>
            </a:r>
            <a:endParaRPr sz="1200">
              <a:solidFill>
                <a:srgbClr val="10428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10428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200"/>
              <a:buChar char="-"/>
            </a:pPr>
            <a:r>
              <a:rPr lang="en-GB" sz="1200">
                <a:solidFill>
                  <a:srgbClr val="104282"/>
                </a:solidFill>
              </a:rPr>
              <a:t>We don’t want shorter spills</a:t>
            </a:r>
            <a:endParaRPr sz="1200">
              <a:solidFill>
                <a:srgbClr val="104282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>
              <a:solidFill>
                <a:srgbClr val="104282"/>
              </a:solidFill>
            </a:endParaRPr>
          </a:p>
          <a:p>
            <a:pPr marL="457200" lvl="0" indent="-304800" algn="l" rtl="0">
              <a:spcBef>
                <a:spcPts val="0"/>
              </a:spcBef>
              <a:spcAft>
                <a:spcPts val="0"/>
              </a:spcAft>
              <a:buClr>
                <a:srgbClr val="104282"/>
              </a:buClr>
              <a:buSzPts val="1200"/>
              <a:buChar char="-"/>
            </a:pPr>
            <a:r>
              <a:rPr lang="en-GB" sz="1200">
                <a:solidFill>
                  <a:srgbClr val="104282"/>
                </a:solidFill>
              </a:rPr>
              <a:t>There’s a limit to the magnet ramp rate</a:t>
            </a:r>
            <a:endParaRPr sz="1200">
              <a:solidFill>
                <a:srgbClr val="104282"/>
              </a:solidFill>
            </a:endParaRPr>
          </a:p>
        </p:txBody>
      </p:sp>
      <p:sp>
        <p:nvSpPr>
          <p:cNvPr id="253" name="Google Shape;253;p35"/>
          <p:cNvSpPr/>
          <p:nvPr/>
        </p:nvSpPr>
        <p:spPr>
          <a:xfrm>
            <a:off x="5768925" y="903575"/>
            <a:ext cx="430500" cy="2739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4" name="Google Shape;254;p35"/>
          <p:cNvSpPr/>
          <p:nvPr/>
        </p:nvSpPr>
        <p:spPr>
          <a:xfrm>
            <a:off x="5780460" y="1269225"/>
            <a:ext cx="430500" cy="273900"/>
          </a:xfrm>
          <a:prstGeom prst="mathMultiply">
            <a:avLst>
              <a:gd name="adj1" fmla="val 23520"/>
            </a:avLst>
          </a:prstGeom>
          <a:solidFill>
            <a:srgbClr val="FF000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5" name="Google Shape;255;p35"/>
          <p:cNvSpPr/>
          <p:nvPr/>
        </p:nvSpPr>
        <p:spPr>
          <a:xfrm>
            <a:off x="5835275" y="364325"/>
            <a:ext cx="297600" cy="228600"/>
          </a:xfrm>
          <a:prstGeom prst="smileyFace">
            <a:avLst>
              <a:gd name="adj" fmla="val 4653"/>
            </a:avLst>
          </a:prstGeom>
          <a:solidFill>
            <a:srgbClr val="00FF00"/>
          </a:solidFill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56" name="Google Shape;256;p35"/>
          <p:cNvSpPr/>
          <p:nvPr/>
        </p:nvSpPr>
        <p:spPr>
          <a:xfrm>
            <a:off x="400500" y="1040750"/>
            <a:ext cx="2820000" cy="2096400"/>
          </a:xfrm>
          <a:prstGeom prst="roundRect">
            <a:avLst>
              <a:gd name="adj" fmla="val 16667"/>
            </a:avLst>
          </a:prstGeom>
          <a:noFill/>
          <a:ln w="2857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22</Slides>
  <Notes>22</Notes>
  <HiddenSlides>0</HiddenSlide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Simple Light</vt:lpstr>
      <vt:lpstr>CERNCorporate16-9</vt:lpstr>
      <vt:lpstr> RF techniques for slow extraction at the CERN PS &amp; SPS  </vt:lpstr>
      <vt:lpstr> RF techniques for slow extraction at the CERN PS &amp; SPS  </vt:lpstr>
      <vt:lpstr>PowerPoint Presentation</vt:lpstr>
      <vt:lpstr>PowerPoint Presentation</vt:lpstr>
      <vt:lpstr> RF techniques for slow extraction at the CERN PS &amp; SPS  </vt:lpstr>
      <vt:lpstr>Resonant extraction</vt:lpstr>
      <vt:lpstr>Resonant extraction</vt:lpstr>
      <vt:lpstr>‘The beam sees everything’</vt:lpstr>
      <vt:lpstr>Faster is better</vt:lpstr>
      <vt:lpstr> RF techniques for slow extraction at the CERN PS &amp; SPS  </vt:lpstr>
      <vt:lpstr>Empty bucket channelling (EBC)</vt:lpstr>
      <vt:lpstr>Empty bucket channelling (EBC)</vt:lpstr>
      <vt:lpstr>Liouville summoned once more</vt:lpstr>
      <vt:lpstr> RF techniques for slow extraction at the CERN PS &amp; SPS  </vt:lpstr>
      <vt:lpstr>Results in the PS</vt:lpstr>
      <vt:lpstr>Results in the PS (ii)</vt:lpstr>
      <vt:lpstr>Results in SPS</vt:lpstr>
      <vt:lpstr>Future experiment: BDF/SHiP</vt:lpstr>
      <vt:lpstr>Future therapy: FLASH</vt:lpstr>
      <vt:lpstr>Future therapy: FLASH</vt:lpstr>
      <vt:lpstr>Conclusion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RF techniques for slow extraction at the CERN PS &amp; SPS  </dc:title>
  <cp:revision>13</cp:revision>
  <dcterms:modified xsi:type="dcterms:W3CDTF">2022-12-11T16:34:02Z</dcterms:modified>
</cp:coreProperties>
</file>