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85" r:id="rId6"/>
    <p:sldId id="273" r:id="rId7"/>
    <p:sldId id="262" r:id="rId8"/>
    <p:sldId id="274" r:id="rId9"/>
    <p:sldId id="267" r:id="rId10"/>
    <p:sldId id="260" r:id="rId11"/>
    <p:sldId id="276" r:id="rId12"/>
    <p:sldId id="282" r:id="rId13"/>
    <p:sldId id="264" r:id="rId14"/>
    <p:sldId id="275" r:id="rId15"/>
    <p:sldId id="280" r:id="rId16"/>
    <p:sldId id="265" r:id="rId17"/>
    <p:sldId id="281" r:id="rId18"/>
    <p:sldId id="278" r:id="rId19"/>
    <p:sldId id="284" r:id="rId20"/>
    <p:sldId id="283" r:id="rId21"/>
    <p:sldId id="27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6197"/>
  </p:normalViewPr>
  <p:slideViewPr>
    <p:cSldViewPr snapToGrid="0">
      <p:cViewPr varScale="1">
        <p:scale>
          <a:sx n="119" d="100"/>
          <a:sy n="119" d="100"/>
        </p:scale>
        <p:origin x="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A173E0-2B7F-41D2-B6BE-839BF21672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1FD813-9711-9E0A-AE96-35B6FC887AE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70C18-BD91-6942-80A6-39B232EE2E29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394C71-5536-ABEF-0307-BEACD344B33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F66CFD-F94A-7271-9375-6A2D63F32D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58BC4-47E0-D346-BA1C-E85838982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433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D766D-58C8-6C41-B997-A842399E4DE0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F55C4-8867-0048-9300-92307F2225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98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631134D-8324-3347-9542-1BDF2C61E1BD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1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9DF3-8E91-A243-83D2-1C9B581FBF91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56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128B-0FFD-594B-B1AD-37D7985B4106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538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EDB50-DDD6-694E-BB3B-08D162ABB255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7539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CBFD-54E8-E440-AE66-CB9A83568CF9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758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9C04D-37F3-8F45-8B67-CED436D6EC17}" type="datetime1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25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D6FC5-2767-C045-B201-E57CF69E6432}" type="datetime1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10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7317-312E-0E47-A41F-98C4C90F160B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66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906-E413-4948-B726-75BDCD917BAF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6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4F85-477D-B344-ABBD-365F07AF66E2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891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1A7B-41C3-B040-8CD1-6CEEC15E98DF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07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C430-4DE3-2B4E-BD83-C39767FC2FE3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060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EAA51-D2C6-4641-BE09-834CA88F47E1}" type="datetime1">
              <a:rPr lang="en-GB" smtClean="0"/>
              <a:t>12/12/2022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21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77-A80A-9D43-8D72-D62D9AFFDBE4}" type="datetime1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03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9054-467F-9B4F-87AB-E8E881D09A1F}" type="datetime1">
              <a:rPr lang="en-GB" smtClean="0"/>
              <a:t>12/12/2022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59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61EC-7E48-B146-8610-D85E871D0CE5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28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ADB7-3DE2-6B45-830A-53A918FAB4A2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42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D77DA-2E35-724B-9FAE-89AE4053D31F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D7F0-2612-3F42-832D-CDD18580E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652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bic2022.vrws.de/papers/mop39.pdf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7296-74D8-530F-82F5-926E14EB9D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Development of compact radio frequency source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2936EE-AF94-BE45-C037-5753203DEC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Mark McCallum </a:t>
            </a:r>
          </a:p>
          <a:p>
            <a:r>
              <a:rPr lang="en-GB" dirty="0"/>
              <a:t>12/12/22</a:t>
            </a: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2D6DE925-7E3D-D7FC-CF9D-0161C080A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1397" y="4978391"/>
            <a:ext cx="1514491" cy="1514491"/>
          </a:xfrm>
          <a:prstGeom prst="rect">
            <a:avLst/>
          </a:prstGeom>
        </p:spPr>
      </p:pic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0CBE1B64-E121-ADB3-BDBA-1FAB44BDB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767" y="4978391"/>
            <a:ext cx="2967417" cy="1514491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0AC04B-4A4C-8FA2-2822-3F8390320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744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B4AF4-79C6-3166-7ADA-9ECA6929C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1478570"/>
          </a:xfrm>
        </p:spPr>
        <p:txBody>
          <a:bodyPr/>
          <a:lstStyle/>
          <a:p>
            <a:r>
              <a:rPr lang="en-GB" dirty="0"/>
              <a:t>Prototype 2- 1 GHz – 3 GHZ source </a:t>
            </a:r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02BCCF43-DBC4-A96E-B050-5F7BCEDEA9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76" b="6624"/>
          <a:stretch/>
        </p:blipFill>
        <p:spPr>
          <a:xfrm>
            <a:off x="4046670" y="1047363"/>
            <a:ext cx="4095482" cy="54674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F5F895-F77B-F42C-CA8C-BA6EB5BCCBE2}"/>
              </a:ext>
            </a:extLst>
          </p:cNvPr>
          <p:cNvSpPr txBox="1"/>
          <p:nvPr/>
        </p:nvSpPr>
        <p:spPr>
          <a:xfrm>
            <a:off x="1544825" y="1334683"/>
            <a:ext cx="948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230V 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BD1A86-406F-A9F2-BFFF-5AFA607E0673}"/>
              </a:ext>
            </a:extLst>
          </p:cNvPr>
          <p:cNvSpPr txBox="1"/>
          <p:nvPr/>
        </p:nvSpPr>
        <p:spPr>
          <a:xfrm>
            <a:off x="1578902" y="591167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On/off switch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BAF6DC-4A0C-866F-5D5A-D0768D85CC59}"/>
              </a:ext>
            </a:extLst>
          </p:cNvPr>
          <p:cNvSpPr txBox="1"/>
          <p:nvPr/>
        </p:nvSpPr>
        <p:spPr>
          <a:xfrm>
            <a:off x="1578902" y="2385391"/>
            <a:ext cx="12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Ref source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631A94-E7E5-AF04-122B-CE00A3990EC4}"/>
              </a:ext>
            </a:extLst>
          </p:cNvPr>
          <p:cNvSpPr txBox="1"/>
          <p:nvPr/>
        </p:nvSpPr>
        <p:spPr>
          <a:xfrm>
            <a:off x="8918836" y="2680241"/>
            <a:ext cx="132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Custom PCB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B1556B-BF20-2C16-C5A0-5D1B9528AD2D}"/>
              </a:ext>
            </a:extLst>
          </p:cNvPr>
          <p:cNvSpPr txBox="1"/>
          <p:nvPr/>
        </p:nvSpPr>
        <p:spPr>
          <a:xfrm>
            <a:off x="1544825" y="423502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 Pico with </a:t>
            </a:r>
            <a:r>
              <a:rPr lang="en-GB" dirty="0" err="1"/>
              <a:t>WIZnet</a:t>
            </a:r>
            <a:r>
              <a:rPr lang="en-GB" dirty="0"/>
              <a:t> Ethernet HAT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B4DD3E-4844-10DC-664C-7E0E9E91883D}"/>
              </a:ext>
            </a:extLst>
          </p:cNvPr>
          <p:cNvSpPr txBox="1"/>
          <p:nvPr/>
        </p:nvSpPr>
        <p:spPr>
          <a:xfrm>
            <a:off x="9251699" y="5879067"/>
            <a:ext cx="1161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Out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C291A3-38E1-A7B5-B896-8EC5EBFF4017}"/>
              </a:ext>
            </a:extLst>
          </p:cNvPr>
          <p:cNvSpPr txBox="1"/>
          <p:nvPr/>
        </p:nvSpPr>
        <p:spPr>
          <a:xfrm>
            <a:off x="9161038" y="5009322"/>
            <a:ext cx="1240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Ethernet connection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D08E14-2CF3-40AF-A744-1964C719F811}"/>
              </a:ext>
            </a:extLst>
          </p:cNvPr>
          <p:cNvSpPr txBox="1"/>
          <p:nvPr/>
        </p:nvSpPr>
        <p:spPr>
          <a:xfrm>
            <a:off x="8937226" y="3984848"/>
            <a:ext cx="179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1-3 GHz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F76DDA-D3C0-3EAA-EC5F-F637FE98F9C3}"/>
              </a:ext>
            </a:extLst>
          </p:cNvPr>
          <p:cNvSpPr txBox="1"/>
          <p:nvPr/>
        </p:nvSpPr>
        <p:spPr>
          <a:xfrm>
            <a:off x="8525160" y="1386337"/>
            <a:ext cx="214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15V power supply for reference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DAEAEF-F58F-3D7D-D77F-3F558688D984}"/>
              </a:ext>
            </a:extLst>
          </p:cNvPr>
          <p:cNvSpPr txBox="1"/>
          <p:nvPr/>
        </p:nvSpPr>
        <p:spPr>
          <a:xfrm>
            <a:off x="1236724" y="3212028"/>
            <a:ext cx="2033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9V power supply for 1-3 GHz source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71C549-A72F-4949-EB7E-D813DE5D051C}"/>
              </a:ext>
            </a:extLst>
          </p:cNvPr>
          <p:cNvCxnSpPr>
            <a:stCxn id="3" idx="3"/>
          </p:cNvCxnSpPr>
          <p:nvPr/>
        </p:nvCxnSpPr>
        <p:spPr>
          <a:xfrm>
            <a:off x="2493302" y="1519349"/>
            <a:ext cx="2504661" cy="3293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6913C7-273F-3FFD-16CD-EE3C31D2753B}"/>
              </a:ext>
            </a:extLst>
          </p:cNvPr>
          <p:cNvCxnSpPr>
            <a:cxnSpLocks/>
          </p:cNvCxnSpPr>
          <p:nvPr/>
        </p:nvCxnSpPr>
        <p:spPr>
          <a:xfrm>
            <a:off x="2617304" y="2601999"/>
            <a:ext cx="3266661" cy="2940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93899E-059E-B4C3-10FF-155CC0BAC56A}"/>
              </a:ext>
            </a:extLst>
          </p:cNvPr>
          <p:cNvCxnSpPr>
            <a:cxnSpLocks/>
          </p:cNvCxnSpPr>
          <p:nvPr/>
        </p:nvCxnSpPr>
        <p:spPr>
          <a:xfrm flipV="1">
            <a:off x="3066021" y="3272702"/>
            <a:ext cx="1633331" cy="2611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C1A00B6-CA8C-8BF2-D536-03DEDBACFB14}"/>
              </a:ext>
            </a:extLst>
          </p:cNvPr>
          <p:cNvCxnSpPr>
            <a:cxnSpLocks/>
          </p:cNvCxnSpPr>
          <p:nvPr/>
        </p:nvCxnSpPr>
        <p:spPr>
          <a:xfrm flipV="1">
            <a:off x="3192922" y="4559478"/>
            <a:ext cx="2020862" cy="1259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BD2E7D8-759F-A493-E80E-4F1B4F7C9EB9}"/>
              </a:ext>
            </a:extLst>
          </p:cNvPr>
          <p:cNvCxnSpPr>
            <a:cxnSpLocks/>
          </p:cNvCxnSpPr>
          <p:nvPr/>
        </p:nvCxnSpPr>
        <p:spPr>
          <a:xfrm flipV="1">
            <a:off x="3066021" y="5952119"/>
            <a:ext cx="1687723" cy="120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19390C7-58F7-9F23-57CE-C02F5547C6AD}"/>
              </a:ext>
            </a:extLst>
          </p:cNvPr>
          <p:cNvCxnSpPr>
            <a:cxnSpLocks/>
          </p:cNvCxnSpPr>
          <p:nvPr/>
        </p:nvCxnSpPr>
        <p:spPr>
          <a:xfrm flipH="1" flipV="1">
            <a:off x="7309520" y="5952119"/>
            <a:ext cx="1962803" cy="1105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B75AD4-D1B8-E862-502C-FB2131B01A33}"/>
              </a:ext>
            </a:extLst>
          </p:cNvPr>
          <p:cNvCxnSpPr>
            <a:cxnSpLocks/>
          </p:cNvCxnSpPr>
          <p:nvPr/>
        </p:nvCxnSpPr>
        <p:spPr>
          <a:xfrm flipH="1">
            <a:off x="5804452" y="5332487"/>
            <a:ext cx="3356586" cy="5278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C60072-FD32-37F3-4B82-A49B81D5790C}"/>
              </a:ext>
            </a:extLst>
          </p:cNvPr>
          <p:cNvCxnSpPr>
            <a:cxnSpLocks/>
          </p:cNvCxnSpPr>
          <p:nvPr/>
        </p:nvCxnSpPr>
        <p:spPr>
          <a:xfrm flipH="1">
            <a:off x="7530944" y="4205201"/>
            <a:ext cx="1406282" cy="1489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8A08EA9-88C5-27F0-C58C-C7333FCCA75D}"/>
              </a:ext>
            </a:extLst>
          </p:cNvPr>
          <p:cNvCxnSpPr>
            <a:cxnSpLocks/>
          </p:cNvCxnSpPr>
          <p:nvPr/>
        </p:nvCxnSpPr>
        <p:spPr>
          <a:xfrm flipH="1">
            <a:off x="6094411" y="2889103"/>
            <a:ext cx="2829505" cy="12050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130E813-97B5-8D3D-0F82-1E3BBFD39ED8}"/>
              </a:ext>
            </a:extLst>
          </p:cNvPr>
          <p:cNvCxnSpPr>
            <a:cxnSpLocks/>
          </p:cNvCxnSpPr>
          <p:nvPr/>
        </p:nvCxnSpPr>
        <p:spPr>
          <a:xfrm flipH="1">
            <a:off x="7279024" y="1719220"/>
            <a:ext cx="1282181" cy="7376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B63093F-C797-EB63-197B-355BE4BA2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422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EC73D-58F9-5FA9-8C66-FB97C7458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07" y="0"/>
            <a:ext cx="9905998" cy="1478570"/>
          </a:xfrm>
        </p:spPr>
        <p:txBody>
          <a:bodyPr/>
          <a:lstStyle/>
          <a:p>
            <a:r>
              <a:rPr lang="en-GB" dirty="0"/>
              <a:t>Results of 1-3 GHz source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E5636A35-9C13-4864-C619-CBCBAD4DC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90" y="1110057"/>
            <a:ext cx="7565067" cy="5673801"/>
          </a:xfrm>
          <a:prstGeom prst="rect">
            <a:avLst/>
          </a:prstGeom>
        </p:spPr>
      </p:pic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D58268C3-BFC2-5407-4A30-C1788BB9D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574" y="3753433"/>
            <a:ext cx="4030362" cy="13641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145F2C-6913-488A-2CE1-0B0CD2748439}"/>
              </a:ext>
            </a:extLst>
          </p:cNvPr>
          <p:cNvSpPr txBox="1"/>
          <p:nvPr/>
        </p:nvSpPr>
        <p:spPr>
          <a:xfrm>
            <a:off x="7979898" y="2396435"/>
            <a:ext cx="495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Timing jitter results for a frequency output of 2998.68 MHz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B67CAC-9BF2-FD81-F6DC-48413A6E2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B1030F-EE74-0991-F6F0-9B7BC773B24F}"/>
              </a:ext>
            </a:extLst>
          </p:cNvPr>
          <p:cNvSpPr txBox="1"/>
          <p:nvPr/>
        </p:nvSpPr>
        <p:spPr>
          <a:xfrm>
            <a:off x="5610225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5DA23E-10C2-58E1-4309-C98797D3410E}"/>
              </a:ext>
            </a:extLst>
          </p:cNvPr>
          <p:cNvSpPr txBox="1"/>
          <p:nvPr/>
        </p:nvSpPr>
        <p:spPr>
          <a:xfrm>
            <a:off x="8447520" y="6092886"/>
            <a:ext cx="244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-130 dBc/Hz @ 10 kHz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5A360C-5670-3D5D-6409-F8CF0EC132F5}"/>
              </a:ext>
            </a:extLst>
          </p:cNvPr>
          <p:cNvSpPr txBox="1"/>
          <p:nvPr/>
        </p:nvSpPr>
        <p:spPr>
          <a:xfrm>
            <a:off x="8270955" y="1110057"/>
            <a:ext cx="2701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~ -100 dBc/Hz @ 10 kHz</a:t>
            </a:r>
          </a:p>
          <a:p>
            <a:pPr algn="l"/>
            <a:endParaRPr lang="en-GB" dirty="0"/>
          </a:p>
          <a:p>
            <a:pPr algn="l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A8793E-FA95-DE75-6C87-131A34795FAA}"/>
              </a:ext>
            </a:extLst>
          </p:cNvPr>
          <p:cNvCxnSpPr>
            <a:cxnSpLocks/>
          </p:cNvCxnSpPr>
          <p:nvPr/>
        </p:nvCxnSpPr>
        <p:spPr>
          <a:xfrm>
            <a:off x="4884057" y="5581507"/>
            <a:ext cx="3386898" cy="6668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5ABED6-9F6F-7FAC-B5C5-7A2D17ED9D02}"/>
              </a:ext>
            </a:extLst>
          </p:cNvPr>
          <p:cNvCxnSpPr>
            <a:cxnSpLocks/>
          </p:cNvCxnSpPr>
          <p:nvPr/>
        </p:nvCxnSpPr>
        <p:spPr>
          <a:xfrm flipV="1">
            <a:off x="4884057" y="1359872"/>
            <a:ext cx="3386898" cy="30368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61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C821DBD-424F-EB2E-893F-C295A9D8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07" y="0"/>
            <a:ext cx="9905998" cy="1478570"/>
          </a:xfrm>
        </p:spPr>
        <p:txBody>
          <a:bodyPr/>
          <a:lstStyle/>
          <a:p>
            <a:r>
              <a:rPr lang="en-GB" dirty="0"/>
              <a:t>Results of 1-3 GHz source</a:t>
            </a: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BD61DDEC-C000-A986-116B-DAECBDD33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05" y="948221"/>
            <a:ext cx="11193390" cy="581537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5143B7-3A68-A88D-208A-DCC77243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12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F135C2-74CD-25C7-B4ED-287001C76B70}"/>
              </a:ext>
            </a:extLst>
          </p:cNvPr>
          <p:cNvSpPr/>
          <p:nvPr/>
        </p:nvSpPr>
        <p:spPr>
          <a:xfrm>
            <a:off x="7272169" y="969737"/>
            <a:ext cx="645458" cy="3211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MHz</a:t>
            </a:r>
          </a:p>
        </p:txBody>
      </p:sp>
    </p:spTree>
    <p:extLst>
      <p:ext uri="{BB962C8B-B14F-4D97-AF65-F5344CB8AC3E}">
        <p14:creationId xmlns:p14="http://schemas.microsoft.com/office/powerpoint/2010/main" val="3746040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09DB3-5D7E-CBD3-16D9-4966AAE6A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02703"/>
          </a:xfrm>
        </p:spPr>
        <p:txBody>
          <a:bodyPr/>
          <a:lstStyle/>
          <a:p>
            <a:r>
              <a:rPr lang="en-US" dirty="0"/>
              <a:t>Prototype 3 – 15 GHz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5BE9B4-ED5B-5D3E-5F79-07C529ADFBAC}"/>
              </a:ext>
            </a:extLst>
          </p:cNvPr>
          <p:cNvSpPr txBox="1"/>
          <p:nvPr/>
        </p:nvSpPr>
        <p:spPr>
          <a:xfrm>
            <a:off x="7594491" y="1325090"/>
            <a:ext cx="355324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ADF4371 frequency synthesizer will provide a 15 GHz RF signal for applications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VCO range: 4 – 8 GHz, max output power: 7 dBm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Filters on the output improve spectral purity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Summer student helped design the PCB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Provide an LO of 15 GHz for cavity BPMs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7" name="Picture 6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5B03D0C1-D54C-80E2-FE3D-78342577B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40889" y="752110"/>
            <a:ext cx="2090381" cy="64704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DAB208-CB46-6C67-AFEA-2F961768EBD0}"/>
              </a:ext>
            </a:extLst>
          </p:cNvPr>
          <p:cNvSpPr txBox="1"/>
          <p:nvPr/>
        </p:nvSpPr>
        <p:spPr>
          <a:xfrm>
            <a:off x="700121" y="5560108"/>
            <a:ext cx="109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REF input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FB89D4-ED04-DE83-E16E-56C6A1F5E855}"/>
              </a:ext>
            </a:extLst>
          </p:cNvPr>
          <p:cNvSpPr txBox="1"/>
          <p:nvPr/>
        </p:nvSpPr>
        <p:spPr>
          <a:xfrm>
            <a:off x="962211" y="1743411"/>
            <a:ext cx="2402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Band Pass Filter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8812FE-510D-ADA2-087B-BB6407586C9E}"/>
              </a:ext>
            </a:extLst>
          </p:cNvPr>
          <p:cNvSpPr txBox="1"/>
          <p:nvPr/>
        </p:nvSpPr>
        <p:spPr>
          <a:xfrm>
            <a:off x="3301148" y="5622499"/>
            <a:ext cx="113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ADF4371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3C6F59-B26E-895E-E9F3-76F517D6B550}"/>
              </a:ext>
            </a:extLst>
          </p:cNvPr>
          <p:cNvSpPr txBox="1"/>
          <p:nvPr/>
        </p:nvSpPr>
        <p:spPr>
          <a:xfrm>
            <a:off x="3950447" y="1649506"/>
            <a:ext cx="1739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Low Pass Filter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8C71F1-D778-77E9-FEAF-3E306EA98A47}"/>
              </a:ext>
            </a:extLst>
          </p:cNvPr>
          <p:cNvSpPr txBox="1"/>
          <p:nvPr/>
        </p:nvSpPr>
        <p:spPr>
          <a:xfrm>
            <a:off x="5106894" y="5627467"/>
            <a:ext cx="116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Amplifier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F61221-D390-270E-325F-7D9956C96832}"/>
              </a:ext>
            </a:extLst>
          </p:cNvPr>
          <p:cNvSpPr txBox="1"/>
          <p:nvPr/>
        </p:nvSpPr>
        <p:spPr>
          <a:xfrm>
            <a:off x="5967936" y="1746807"/>
            <a:ext cx="1068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out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7FC38A-5AAD-45C4-3E17-00BEE6EE99B2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1141413" y="3533689"/>
            <a:ext cx="105555" cy="20264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7934CCB-833E-A033-E0CD-681FE0EDBDAB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866352" y="3987358"/>
            <a:ext cx="39756" cy="16351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66DD72-C503-A73E-F8B3-63BA2C96D68E}"/>
              </a:ext>
            </a:extLst>
          </p:cNvPr>
          <p:cNvCxnSpPr>
            <a:cxnSpLocks/>
          </p:cNvCxnSpPr>
          <p:nvPr/>
        </p:nvCxnSpPr>
        <p:spPr>
          <a:xfrm>
            <a:off x="1868557" y="2112743"/>
            <a:ext cx="391885" cy="13337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3330760-C73F-5AD1-C051-7150E5736B14}"/>
              </a:ext>
            </a:extLst>
          </p:cNvPr>
          <p:cNvCxnSpPr>
            <a:cxnSpLocks/>
          </p:cNvCxnSpPr>
          <p:nvPr/>
        </p:nvCxnSpPr>
        <p:spPr>
          <a:xfrm>
            <a:off x="4712401" y="2061660"/>
            <a:ext cx="107622" cy="13848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02E872-19A5-5F49-A3A2-034A824A01A8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5689600" y="3539716"/>
            <a:ext cx="0" cy="20877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128E83-805C-1030-8D23-B2B2F3162B70}"/>
              </a:ext>
            </a:extLst>
          </p:cNvPr>
          <p:cNvCxnSpPr>
            <a:cxnSpLocks/>
          </p:cNvCxnSpPr>
          <p:nvPr/>
        </p:nvCxnSpPr>
        <p:spPr>
          <a:xfrm flipH="1">
            <a:off x="6272306" y="2061660"/>
            <a:ext cx="41078" cy="13848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9DD905B-C3E4-9EB7-8667-95E234F0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846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38C25C-E2B9-0043-FFE2-8FC4F3384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924678" y="362405"/>
            <a:ext cx="4055773" cy="73510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8EBA057-DD65-EFF9-B48B-4D3ABA81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02703"/>
          </a:xfrm>
        </p:spPr>
        <p:txBody>
          <a:bodyPr/>
          <a:lstStyle/>
          <a:p>
            <a:r>
              <a:rPr lang="en-US" dirty="0"/>
              <a:t>Prototype 3 – 15 GHz source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C7980A-9861-030D-6A51-D0733B6B98A3}"/>
              </a:ext>
            </a:extLst>
          </p:cNvPr>
          <p:cNvSpPr txBox="1"/>
          <p:nvPr/>
        </p:nvSpPr>
        <p:spPr>
          <a:xfrm>
            <a:off x="1216432" y="2043954"/>
            <a:ext cx="953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230V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42562-46C7-C175-306A-615B3BE76A8B}"/>
              </a:ext>
            </a:extLst>
          </p:cNvPr>
          <p:cNvSpPr txBox="1"/>
          <p:nvPr/>
        </p:nvSpPr>
        <p:spPr>
          <a:xfrm>
            <a:off x="1216432" y="5115859"/>
            <a:ext cx="139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Switch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6533C4-BB1E-CF83-659B-1BC9846E488A}"/>
              </a:ext>
            </a:extLst>
          </p:cNvPr>
          <p:cNvSpPr txBox="1"/>
          <p:nvPr/>
        </p:nvSpPr>
        <p:spPr>
          <a:xfrm>
            <a:off x="5187576" y="6248446"/>
            <a:ext cx="185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9V out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51855D-9E45-A0C7-C3B4-66FBCA4F205F}"/>
              </a:ext>
            </a:extLst>
          </p:cNvPr>
          <p:cNvSpPr txBox="1"/>
          <p:nvPr/>
        </p:nvSpPr>
        <p:spPr>
          <a:xfrm>
            <a:off x="5187576" y="1410447"/>
            <a:ext cx="203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Raspberry Pi Pico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CFDDAB-DAB5-04C0-696D-9EBA17B6F7F8}"/>
              </a:ext>
            </a:extLst>
          </p:cNvPr>
          <p:cNvSpPr txBox="1"/>
          <p:nvPr/>
        </p:nvSpPr>
        <p:spPr>
          <a:xfrm>
            <a:off x="10542494" y="2617694"/>
            <a:ext cx="1129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 GHz source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38A3A4-F093-5CB6-CE4F-54EAD22C2522}"/>
              </a:ext>
            </a:extLst>
          </p:cNvPr>
          <p:cNvSpPr txBox="1"/>
          <p:nvPr/>
        </p:nvSpPr>
        <p:spPr>
          <a:xfrm>
            <a:off x="10462960" y="4672123"/>
            <a:ext cx="1288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Ethernet control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93A7AA9-8C23-404E-03C0-3883B7BB072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169930" y="2228620"/>
            <a:ext cx="1425195" cy="1846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752F83-B9FA-F5F8-344C-6ED0AA901018}"/>
              </a:ext>
            </a:extLst>
          </p:cNvPr>
          <p:cNvCxnSpPr>
            <a:cxnSpLocks/>
          </p:cNvCxnSpPr>
          <p:nvPr/>
        </p:nvCxnSpPr>
        <p:spPr>
          <a:xfrm flipV="1">
            <a:off x="1898392" y="5219463"/>
            <a:ext cx="1696733" cy="989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513986C-7E43-9BFA-1930-834293163F89}"/>
              </a:ext>
            </a:extLst>
          </p:cNvPr>
          <p:cNvCxnSpPr>
            <a:cxnSpLocks/>
          </p:cNvCxnSpPr>
          <p:nvPr/>
        </p:nvCxnSpPr>
        <p:spPr>
          <a:xfrm flipH="1" flipV="1">
            <a:off x="5009322" y="4725347"/>
            <a:ext cx="749694" cy="15230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5A11EC-3F91-F9E1-2834-1C1D4F558E03}"/>
              </a:ext>
            </a:extLst>
          </p:cNvPr>
          <p:cNvCxnSpPr>
            <a:cxnSpLocks/>
          </p:cNvCxnSpPr>
          <p:nvPr/>
        </p:nvCxnSpPr>
        <p:spPr>
          <a:xfrm flipH="1">
            <a:off x="5321694" y="1751504"/>
            <a:ext cx="630870" cy="13835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696D83-0261-85B4-BAD5-F8923DA36DE8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7843394" y="2940860"/>
            <a:ext cx="2699100" cy="6607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4F7963-E269-4759-27DE-8F62FE393DFB}"/>
              </a:ext>
            </a:extLst>
          </p:cNvPr>
          <p:cNvCxnSpPr>
            <a:cxnSpLocks/>
          </p:cNvCxnSpPr>
          <p:nvPr/>
        </p:nvCxnSpPr>
        <p:spPr>
          <a:xfrm flipH="1" flipV="1">
            <a:off x="8110330" y="4995288"/>
            <a:ext cx="2266122" cy="259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74F32A-4A06-5479-D3A1-A9279D45E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36ACD6-C7C3-D466-3C39-05109300598D}"/>
              </a:ext>
            </a:extLst>
          </p:cNvPr>
          <p:cNvSpPr txBox="1"/>
          <p:nvPr/>
        </p:nvSpPr>
        <p:spPr>
          <a:xfrm>
            <a:off x="8110330" y="505609"/>
            <a:ext cx="3852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ADF4371 has a 39-bit fractional modulus. Which means the mathematical capabilities no longer match. </a:t>
            </a:r>
          </a:p>
        </p:txBody>
      </p:sp>
    </p:spTree>
    <p:extLst>
      <p:ext uri="{BB962C8B-B14F-4D97-AF65-F5344CB8AC3E}">
        <p14:creationId xmlns:p14="http://schemas.microsoft.com/office/powerpoint/2010/main" val="1455678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5DB7719-CDE4-6549-A785-5BFF0F8F3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16" y="2260250"/>
            <a:ext cx="5925105" cy="4164456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C06A2229-8B43-E373-A9D6-DFF0CCDC8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179" y="2260250"/>
            <a:ext cx="5925105" cy="416445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78DA7AA-0750-EA72-BB79-F4DB9143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0"/>
            <a:ext cx="9905998" cy="902703"/>
          </a:xfrm>
        </p:spPr>
        <p:txBody>
          <a:bodyPr/>
          <a:lstStyle/>
          <a:p>
            <a:r>
              <a:rPr lang="en-US" dirty="0"/>
              <a:t>Prototype 3 – 15 GHz source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72F417-CDFF-2333-3E13-E0775C3C2574}"/>
              </a:ext>
            </a:extLst>
          </p:cNvPr>
          <p:cNvSpPr txBox="1"/>
          <p:nvPr/>
        </p:nvSpPr>
        <p:spPr>
          <a:xfrm>
            <a:off x="1143001" y="718037"/>
            <a:ext cx="10181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Spectral output and phase noise measurements for the ADF4371 frequency synthesiser were taken on a Rohde &amp; Schwarz FSW 50 spectrum analyser with built-in phase noise measurements.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08C428-0903-6248-EF91-47FF9B981A86}"/>
              </a:ext>
            </a:extLst>
          </p:cNvPr>
          <p:cNvSpPr txBox="1"/>
          <p:nvPr/>
        </p:nvSpPr>
        <p:spPr>
          <a:xfrm>
            <a:off x="1604513" y="1667774"/>
            <a:ext cx="84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-1 dBm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41A68A-9B3E-F333-4E3B-EEEC3B161104}"/>
              </a:ext>
            </a:extLst>
          </p:cNvPr>
          <p:cNvSpPr txBox="1"/>
          <p:nvPr/>
        </p:nvSpPr>
        <p:spPr>
          <a:xfrm>
            <a:off x="2783457" y="1667774"/>
            <a:ext cx="1299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-56 dBm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604864-7564-F91F-2161-75FC43DCC25E}"/>
              </a:ext>
            </a:extLst>
          </p:cNvPr>
          <p:cNvSpPr txBox="1"/>
          <p:nvPr/>
        </p:nvSpPr>
        <p:spPr>
          <a:xfrm>
            <a:off x="4428226" y="1627517"/>
            <a:ext cx="1374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-25 dBm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D3B6BA-35E8-7A45-0C1D-7C271A37C324}"/>
              </a:ext>
            </a:extLst>
          </p:cNvPr>
          <p:cNvSpPr txBox="1"/>
          <p:nvPr/>
        </p:nvSpPr>
        <p:spPr>
          <a:xfrm>
            <a:off x="8338867" y="1591869"/>
            <a:ext cx="298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-100 </a:t>
            </a:r>
            <a:r>
              <a:rPr lang="en-GB" dirty="0" err="1"/>
              <a:t>dBc</a:t>
            </a:r>
            <a:r>
              <a:rPr lang="en-GB" dirty="0"/>
              <a:t>/Hz @ 10 kHz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33AFCA-9D47-7AFA-B2D5-4FFB0854089A}"/>
              </a:ext>
            </a:extLst>
          </p:cNvPr>
          <p:cNvCxnSpPr>
            <a:endCxn id="2" idx="2"/>
          </p:cNvCxnSpPr>
          <p:nvPr/>
        </p:nvCxnSpPr>
        <p:spPr>
          <a:xfrm flipV="1">
            <a:off x="1915064" y="2037106"/>
            <a:ext cx="112144" cy="10108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EB3047-6309-0B4C-B394-BDDDDB19646D}"/>
              </a:ext>
            </a:extLst>
          </p:cNvPr>
          <p:cNvCxnSpPr>
            <a:cxnSpLocks/>
          </p:cNvCxnSpPr>
          <p:nvPr/>
        </p:nvCxnSpPr>
        <p:spPr>
          <a:xfrm flipV="1">
            <a:off x="2783457" y="2037106"/>
            <a:ext cx="465826" cy="18629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D1C61F-6032-ED14-ED4C-C9F7DB903CD2}"/>
              </a:ext>
            </a:extLst>
          </p:cNvPr>
          <p:cNvCxnSpPr>
            <a:cxnSpLocks/>
          </p:cNvCxnSpPr>
          <p:nvPr/>
        </p:nvCxnSpPr>
        <p:spPr>
          <a:xfrm flipV="1">
            <a:off x="3675523" y="1996849"/>
            <a:ext cx="1163896" cy="14536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682F9B-F0B8-1926-C60B-12A7E25AA93A}"/>
              </a:ext>
            </a:extLst>
          </p:cNvPr>
          <p:cNvCxnSpPr>
            <a:cxnSpLocks/>
          </p:cNvCxnSpPr>
          <p:nvPr/>
        </p:nvCxnSpPr>
        <p:spPr>
          <a:xfrm flipH="1" flipV="1">
            <a:off x="9454551" y="1961201"/>
            <a:ext cx="239822" cy="28514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4BC5A07-4A83-99AA-63C5-104E4EFE5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51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011BA-EE5D-340C-2035-3A2A17E1B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7765"/>
            <a:ext cx="9905998" cy="1016073"/>
          </a:xfrm>
        </p:spPr>
        <p:txBody>
          <a:bodyPr/>
          <a:lstStyle/>
          <a:p>
            <a:r>
              <a:rPr lang="en-US" dirty="0"/>
              <a:t>Prototype 4- 0.1 </a:t>
            </a:r>
            <a:r>
              <a:rPr lang="en-US" dirty="0" err="1"/>
              <a:t>Ghz</a:t>
            </a:r>
            <a:r>
              <a:rPr lang="en-US" dirty="0"/>
              <a:t> – 20 </a:t>
            </a:r>
            <a:r>
              <a:rPr lang="en-US" dirty="0" err="1"/>
              <a:t>ghz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AB320-3DA3-6A35-2841-9373798E4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0819" y="1643201"/>
            <a:ext cx="5253355" cy="3472206"/>
          </a:xfrm>
        </p:spPr>
        <p:txBody>
          <a:bodyPr>
            <a:noAutofit/>
          </a:bodyPr>
          <a:lstStyle/>
          <a:p>
            <a:r>
              <a:rPr lang="en-US" sz="2000" dirty="0"/>
              <a:t>Texas Instruments LMX2595 frequency synthesizer provides an output of 100 MHz – 20 GHz for applications at CERN</a:t>
            </a:r>
          </a:p>
          <a:p>
            <a:r>
              <a:rPr lang="en-US" sz="2000" dirty="0"/>
              <a:t>Phase modulation and pulsed source (under investigation)</a:t>
            </a:r>
          </a:p>
          <a:p>
            <a:r>
              <a:rPr lang="en-US" sz="2000" dirty="0"/>
              <a:t>Covers frequency range we want to explore </a:t>
            </a:r>
          </a:p>
          <a:p>
            <a:r>
              <a:rPr lang="en-US" sz="2000" dirty="0"/>
              <a:t>Comparable in price to the ADF4355</a:t>
            </a:r>
          </a:p>
          <a:p>
            <a:r>
              <a:rPr lang="en-US" sz="2000" dirty="0"/>
              <a:t>Control via Raspberry Pi or Pi Pico  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B07E0D56-C45A-F94A-1FFC-DF2C479419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78" t="29120" b="31419"/>
          <a:stretch/>
        </p:blipFill>
        <p:spPr>
          <a:xfrm rot="16200000">
            <a:off x="429454" y="2071015"/>
            <a:ext cx="1811807" cy="20021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58F978-787D-BFEC-BFC4-592B286ED850}"/>
              </a:ext>
            </a:extLst>
          </p:cNvPr>
          <p:cNvSpPr txBox="1"/>
          <p:nvPr/>
        </p:nvSpPr>
        <p:spPr>
          <a:xfrm>
            <a:off x="814152" y="884927"/>
            <a:ext cx="1147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REF 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4A87BF-B2B8-05F3-479A-12FA092ACECB}"/>
              </a:ext>
            </a:extLst>
          </p:cNvPr>
          <p:cNvSpPr txBox="1"/>
          <p:nvPr/>
        </p:nvSpPr>
        <p:spPr>
          <a:xfrm>
            <a:off x="1546728" y="1123710"/>
            <a:ext cx="191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A OUT</a:t>
            </a:r>
          </a:p>
          <a:p>
            <a:r>
              <a:rPr lang="en-GB" dirty="0"/>
              <a:t>0.1 GHz – 15GHz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1B995-F064-E624-CD38-FE38971AC20A}"/>
              </a:ext>
            </a:extLst>
          </p:cNvPr>
          <p:cNvSpPr txBox="1"/>
          <p:nvPr/>
        </p:nvSpPr>
        <p:spPr>
          <a:xfrm>
            <a:off x="1273271" y="4842259"/>
            <a:ext cx="200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B OUT </a:t>
            </a:r>
          </a:p>
          <a:p>
            <a:r>
              <a:rPr lang="en-GB" dirty="0"/>
              <a:t>15GHz – 20 GHz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2CFF00-1875-7C03-3AB7-B770C6714B07}"/>
              </a:ext>
            </a:extLst>
          </p:cNvPr>
          <p:cNvCxnSpPr>
            <a:cxnSpLocks/>
          </p:cNvCxnSpPr>
          <p:nvPr/>
        </p:nvCxnSpPr>
        <p:spPr>
          <a:xfrm flipH="1">
            <a:off x="739291" y="1271129"/>
            <a:ext cx="352014" cy="14928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E1624E-A88D-89CD-4460-2ABD6F969088}"/>
              </a:ext>
            </a:extLst>
          </p:cNvPr>
          <p:cNvCxnSpPr>
            <a:cxnSpLocks/>
          </p:cNvCxnSpPr>
          <p:nvPr/>
        </p:nvCxnSpPr>
        <p:spPr>
          <a:xfrm>
            <a:off x="1710095" y="1770041"/>
            <a:ext cx="0" cy="10302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9B48E4-EFDB-A45D-E660-6BBF2BBB6FF6}"/>
              </a:ext>
            </a:extLst>
          </p:cNvPr>
          <p:cNvCxnSpPr>
            <a:cxnSpLocks/>
          </p:cNvCxnSpPr>
          <p:nvPr/>
        </p:nvCxnSpPr>
        <p:spPr>
          <a:xfrm>
            <a:off x="1710095" y="3432778"/>
            <a:ext cx="0" cy="1260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9D7294-65D5-566C-560C-097899C60C08}"/>
                  </a:ext>
                </a:extLst>
              </p:cNvPr>
              <p:cNvSpPr txBox="1"/>
              <p:nvPr/>
            </p:nvSpPr>
            <p:spPr>
              <a:xfrm>
                <a:off x="2737069" y="2013228"/>
                <a:ext cx="4628226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Key features of the LMX2595 frequency synthesiser: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0.1 GHz – 20 GHz range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Programmable output power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32-bit fractional-N divider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Support for SYSREF with 9-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2000" dirty="0"/>
                  <a:t> resolution programmable delay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&lt;20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2000" dirty="0"/>
                  <a:t> VCO calibration speed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99D7294-65D5-566C-560C-097899C60C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069" y="2013228"/>
                <a:ext cx="4628226" cy="2831544"/>
              </a:xfrm>
              <a:prstGeom prst="rect">
                <a:avLst/>
              </a:prstGeom>
              <a:blipFill>
                <a:blip r:embed="rId3"/>
                <a:stretch>
                  <a:fillRect l="-1370" t="-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80B300-D958-6F8F-F5C4-A87AF8EF2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203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9D8CE07-D063-109D-6689-BA2EE6842277}"/>
              </a:ext>
            </a:extLst>
          </p:cNvPr>
          <p:cNvSpPr txBox="1">
            <a:spLocks/>
          </p:cNvSpPr>
          <p:nvPr/>
        </p:nvSpPr>
        <p:spPr>
          <a:xfrm>
            <a:off x="1141412" y="101564"/>
            <a:ext cx="9905998" cy="1016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Prototype 4- 0.1 </a:t>
            </a:r>
            <a:r>
              <a:rPr lang="en-US" dirty="0" err="1"/>
              <a:t>Ghz</a:t>
            </a:r>
            <a:r>
              <a:rPr lang="en-US" dirty="0"/>
              <a:t> – 20 </a:t>
            </a:r>
            <a:r>
              <a:rPr lang="en-US" dirty="0" err="1"/>
              <a:t>ghz</a:t>
            </a:r>
            <a:r>
              <a:rPr lang="en-US" dirty="0"/>
              <a:t> </a:t>
            </a: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12F9DD9E-B827-C6B6-D170-C1F94DA9B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297" y="2229224"/>
            <a:ext cx="5948056" cy="4180587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E1F0640D-08D4-5DB5-A446-612C473F6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55" y="2229223"/>
            <a:ext cx="5948057" cy="41805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4197A1-DCA9-4F7D-85D4-5494DC7FCC9B}"/>
              </a:ext>
            </a:extLst>
          </p:cNvPr>
          <p:cNvSpPr txBox="1"/>
          <p:nvPr/>
        </p:nvSpPr>
        <p:spPr>
          <a:xfrm>
            <a:off x="1141412" y="904876"/>
            <a:ext cx="6221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Raw spectral output and phase noise measurements at 2998.68 </a:t>
            </a:r>
            <a:r>
              <a:rPr lang="en-GB" dirty="0" err="1"/>
              <a:t>MHz.</a:t>
            </a:r>
            <a:r>
              <a:rPr lang="en-GB" dirty="0"/>
              <a:t>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58B50D-F17A-A72F-086E-F9D8BFDFE896}"/>
              </a:ext>
            </a:extLst>
          </p:cNvPr>
          <p:cNvSpPr txBox="1"/>
          <p:nvPr/>
        </p:nvSpPr>
        <p:spPr>
          <a:xfrm>
            <a:off x="664084" y="1639019"/>
            <a:ext cx="1078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-8 dBm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C522AA-A035-A5FC-9B50-C7E34CD5A590}"/>
              </a:ext>
            </a:extLst>
          </p:cNvPr>
          <p:cNvSpPr txBox="1"/>
          <p:nvPr/>
        </p:nvSpPr>
        <p:spPr>
          <a:xfrm>
            <a:off x="1805796" y="1639083"/>
            <a:ext cx="1443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-21 dBm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3C3D18-29E0-937C-3C04-E6494ED57C84}"/>
              </a:ext>
            </a:extLst>
          </p:cNvPr>
          <p:cNvSpPr txBox="1"/>
          <p:nvPr/>
        </p:nvSpPr>
        <p:spPr>
          <a:xfrm>
            <a:off x="2990491" y="1639019"/>
            <a:ext cx="11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-20 dBm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FC966-9C91-ED9A-2AF2-47138132CFF2}"/>
              </a:ext>
            </a:extLst>
          </p:cNvPr>
          <p:cNvSpPr txBox="1"/>
          <p:nvPr/>
        </p:nvSpPr>
        <p:spPr>
          <a:xfrm>
            <a:off x="4307457" y="1639019"/>
            <a:ext cx="119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-25 dBm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B01624-3FFC-7059-348B-B39E6B2ED1A7}"/>
              </a:ext>
            </a:extLst>
          </p:cNvPr>
          <p:cNvSpPr txBox="1"/>
          <p:nvPr/>
        </p:nvSpPr>
        <p:spPr>
          <a:xfrm>
            <a:off x="8218098" y="1551207"/>
            <a:ext cx="2415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-115 </a:t>
            </a:r>
            <a:r>
              <a:rPr lang="en-GB" dirty="0" err="1"/>
              <a:t>dBc</a:t>
            </a:r>
            <a:r>
              <a:rPr lang="en-GB" dirty="0"/>
              <a:t>/Hz @ 10 </a:t>
            </a:r>
            <a:r>
              <a:rPr lang="en-GB" dirty="0" err="1"/>
              <a:t>KHz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B41043-4E33-1BE3-D415-092B16E01CD5}"/>
              </a:ext>
            </a:extLst>
          </p:cNvPr>
          <p:cNvCxnSpPr>
            <a:cxnSpLocks/>
          </p:cNvCxnSpPr>
          <p:nvPr/>
        </p:nvCxnSpPr>
        <p:spPr>
          <a:xfrm flipV="1">
            <a:off x="664084" y="2008351"/>
            <a:ext cx="360964" cy="1114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F85FDF3-9E88-7221-2267-026F16FCCC2F}"/>
              </a:ext>
            </a:extLst>
          </p:cNvPr>
          <p:cNvCxnSpPr>
            <a:cxnSpLocks/>
          </p:cNvCxnSpPr>
          <p:nvPr/>
        </p:nvCxnSpPr>
        <p:spPr>
          <a:xfrm flipV="1">
            <a:off x="1557674" y="2008351"/>
            <a:ext cx="616524" cy="14605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8B55BB-A1AA-6CBB-F4CB-9DEAFAF561A0}"/>
              </a:ext>
            </a:extLst>
          </p:cNvPr>
          <p:cNvCxnSpPr>
            <a:cxnSpLocks/>
          </p:cNvCxnSpPr>
          <p:nvPr/>
        </p:nvCxnSpPr>
        <p:spPr>
          <a:xfrm flipV="1">
            <a:off x="2468517" y="2008351"/>
            <a:ext cx="898547" cy="14605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80D53E0-707F-C24D-B570-391A223E9516}"/>
              </a:ext>
            </a:extLst>
          </p:cNvPr>
          <p:cNvCxnSpPr>
            <a:cxnSpLocks/>
          </p:cNvCxnSpPr>
          <p:nvPr/>
        </p:nvCxnSpPr>
        <p:spPr>
          <a:xfrm flipV="1">
            <a:off x="3367064" y="2008351"/>
            <a:ext cx="1355841" cy="15899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26FACF7-D321-67BA-2D3B-810E3F6DDD27}"/>
              </a:ext>
            </a:extLst>
          </p:cNvPr>
          <p:cNvCxnSpPr>
            <a:cxnSpLocks/>
          </p:cNvCxnSpPr>
          <p:nvPr/>
        </p:nvCxnSpPr>
        <p:spPr>
          <a:xfrm flipH="1" flipV="1">
            <a:off x="9315121" y="1920539"/>
            <a:ext cx="408362" cy="30880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A6E4727-5C6B-A99D-34B9-A7219768A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227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61AF7-5476-B76D-32C4-C10D14F50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of the project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00E9126-D36C-9C48-977E-6EF4100B4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Develop a preproduction prototype</a:t>
            </a:r>
          </a:p>
          <a:p>
            <a:r>
              <a:rPr lang="en-GB" dirty="0"/>
              <a:t>Based on the LMX2595 frequency synthesiser</a:t>
            </a:r>
          </a:p>
          <a:p>
            <a:r>
              <a:rPr lang="en-GB" dirty="0"/>
              <a:t>Take data from the LMX2595 and apply S21 parameters from filters to see how the spectral output changes/improves</a:t>
            </a:r>
          </a:p>
          <a:p>
            <a:r>
              <a:rPr lang="en-GB" dirty="0"/>
              <a:t>Design custom PCB based on LMX2595 and selected filters</a:t>
            </a:r>
          </a:p>
          <a:p>
            <a:r>
              <a:rPr lang="en-GB" dirty="0"/>
              <a:t>Assemble PCB and test first preproduction prototype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28DEDA-25BA-35E4-5889-A28EF8C90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57FF1F-7800-EE19-BDAF-7B70F1FA45FB}"/>
              </a:ext>
            </a:extLst>
          </p:cNvPr>
          <p:cNvSpPr txBox="1"/>
          <p:nvPr/>
        </p:nvSpPr>
        <p:spPr>
          <a:xfrm>
            <a:off x="7592288" y="1066799"/>
            <a:ext cx="321653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/>
              <a:t>Phase Noise @ 10 kHz</a:t>
            </a:r>
          </a:p>
          <a:p>
            <a:r>
              <a:rPr lang="en-GB" sz="2400" dirty="0"/>
              <a:t>1-3 GHz: -100 </a:t>
            </a:r>
            <a:r>
              <a:rPr lang="en-GB" sz="2400" dirty="0" err="1"/>
              <a:t>dBc</a:t>
            </a:r>
            <a:r>
              <a:rPr lang="en-GB" sz="2400" dirty="0"/>
              <a:t>/ Hz</a:t>
            </a:r>
          </a:p>
          <a:p>
            <a:r>
              <a:rPr lang="en-GB" sz="2400" dirty="0"/>
              <a:t>ADF4371: -100 </a:t>
            </a:r>
            <a:r>
              <a:rPr lang="en-GB" sz="2400" dirty="0" err="1"/>
              <a:t>dBc</a:t>
            </a:r>
            <a:r>
              <a:rPr lang="en-GB" sz="2400" dirty="0"/>
              <a:t>/ Hz</a:t>
            </a:r>
          </a:p>
          <a:p>
            <a:r>
              <a:rPr lang="en-GB" sz="2400" dirty="0"/>
              <a:t>LMX2595: -115 </a:t>
            </a:r>
            <a:r>
              <a:rPr lang="en-GB" sz="2400" dirty="0" err="1"/>
              <a:t>dBc</a:t>
            </a:r>
            <a:r>
              <a:rPr lang="en-GB" sz="2400" dirty="0"/>
              <a:t>/ Hz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324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79F4A-2EF8-5E05-AB14-4A60DB85A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11503"/>
            <a:ext cx="9905998" cy="1478570"/>
          </a:xfrm>
        </p:spPr>
        <p:txBody>
          <a:bodyPr/>
          <a:lstStyle/>
          <a:p>
            <a:r>
              <a:rPr lang="en-GB" dirty="0"/>
              <a:t>Other interesting aspects of the project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99BFDD-7268-77A9-3FF3-AF0C869E6269}"/>
              </a:ext>
            </a:extLst>
          </p:cNvPr>
          <p:cNvSpPr txBox="1"/>
          <p:nvPr/>
        </p:nvSpPr>
        <p:spPr>
          <a:xfrm>
            <a:off x="1141412" y="1224951"/>
            <a:ext cx="620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addition to the RF side of the project, there have been other skills that have been developed along the way. </a:t>
            </a:r>
          </a:p>
        </p:txBody>
      </p:sp>
      <p:pic>
        <p:nvPicPr>
          <p:cNvPr id="6" name="Content Placeholder 5" descr="A picture containing case, accessory&#10;&#10;Description automatically generated">
            <a:extLst>
              <a:ext uri="{FF2B5EF4-FFF2-40B4-BE49-F238E27FC236}">
                <a16:creationId xmlns:a16="http://schemas.microsoft.com/office/drawing/2014/main" id="{FAB74254-F415-0C8A-A87A-742E3669C4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431" y="2135944"/>
            <a:ext cx="3274122" cy="4365496"/>
          </a:xfrm>
        </p:spPr>
      </p:pic>
      <p:pic>
        <p:nvPicPr>
          <p:cNvPr id="7" name="Picture 6" descr="A close-up of a guitar&#10;&#10;Description automatically generated with low confidence">
            <a:extLst>
              <a:ext uri="{FF2B5EF4-FFF2-40B4-BE49-F238E27FC236}">
                <a16:creationId xmlns:a16="http://schemas.microsoft.com/office/drawing/2014/main" id="{CB4B831B-AACA-A80D-7E80-5F9680B2D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833" y="3392409"/>
            <a:ext cx="4145374" cy="31090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25CE45-6571-AC7B-C646-97E0457336C6}"/>
              </a:ext>
            </a:extLst>
          </p:cNvPr>
          <p:cNvSpPr txBox="1"/>
          <p:nvPr/>
        </p:nvSpPr>
        <p:spPr>
          <a:xfrm>
            <a:off x="8267893" y="2170612"/>
            <a:ext cx="35216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3D printed housing for 1-3 GHz source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Enables rapid prototyping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Fusion 360 was used to design the housing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 experience project for two college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ABS plastic is not the best for shielding against electromagnetic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Production units will be made out of metal to better shield the RF electronics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56D435-BE31-AD09-324E-A6DEA3077222}"/>
              </a:ext>
            </a:extLst>
          </p:cNvPr>
          <p:cNvSpPr txBox="1"/>
          <p:nvPr/>
        </p:nvSpPr>
        <p:spPr>
          <a:xfrm>
            <a:off x="4855431" y="2180301"/>
            <a:ext cx="1972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3D Printing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37BF1A-F0C7-8CD9-A3B7-62BA37B8A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67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1DBA9-85A1-CC0B-F7FD-C6A43DE7A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176D-E80D-BAF7-10A1-3A120FCF2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Introduction to the project</a:t>
            </a:r>
          </a:p>
          <a:p>
            <a:r>
              <a:rPr lang="en-GB" dirty="0"/>
              <a:t>Theory</a:t>
            </a:r>
          </a:p>
          <a:p>
            <a:r>
              <a:rPr lang="en-GB" dirty="0"/>
              <a:t>Applications</a:t>
            </a:r>
          </a:p>
          <a:p>
            <a:r>
              <a:rPr lang="en-GB" dirty="0"/>
              <a:t>Prototypes 1, 2, 3, 4 </a:t>
            </a:r>
          </a:p>
          <a:p>
            <a:r>
              <a:rPr lang="en-GB" dirty="0"/>
              <a:t>Future of the project</a:t>
            </a:r>
          </a:p>
          <a:p>
            <a:r>
              <a:rPr lang="en-GB" dirty="0"/>
              <a:t>Other aspects of the project</a:t>
            </a:r>
          </a:p>
          <a:p>
            <a:r>
              <a:rPr lang="en-GB" dirty="0"/>
              <a:t>Conclusion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48069-0346-3371-EA66-DF8BD476F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018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44065-217F-CDB3-9B43-87ABB1E56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0"/>
            <a:ext cx="9905998" cy="1478570"/>
          </a:xfrm>
        </p:spPr>
        <p:txBody>
          <a:bodyPr/>
          <a:lstStyle/>
          <a:p>
            <a:r>
              <a:rPr lang="en-US" dirty="0"/>
              <a:t>IBIC 2022 – </a:t>
            </a:r>
            <a:r>
              <a:rPr lang="en-GB" b="0" i="0" u="none" strike="noStrike" dirty="0">
                <a:effectLst/>
              </a:rPr>
              <a:t>Kraków, Poland</a:t>
            </a:r>
            <a:endParaRPr lang="en-GB" dirty="0"/>
          </a:p>
        </p:txBody>
      </p:sp>
      <p:pic>
        <p:nvPicPr>
          <p:cNvPr id="6" name="Picture 5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36469139-1D92-4C5D-ADD3-C68AACF4F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988540"/>
            <a:ext cx="4077729" cy="5765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9F2276-C5D4-C353-7001-0E611E941BF5}"/>
              </a:ext>
            </a:extLst>
          </p:cNvPr>
          <p:cNvSpPr txBox="1"/>
          <p:nvPr/>
        </p:nvSpPr>
        <p:spPr>
          <a:xfrm>
            <a:off x="5378824" y="2244423"/>
            <a:ext cx="56685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Presented a paper “Development of Compact Radio Frequency Sources”, MOP39*, at IBIC 2022.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Poster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Applied for and was granted the student travel grant for young scientists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Networked and made positive connections within the community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209F33-16B0-28C3-89C1-9506F5619423}"/>
              </a:ext>
            </a:extLst>
          </p:cNvPr>
          <p:cNvSpPr txBox="1"/>
          <p:nvPr/>
        </p:nvSpPr>
        <p:spPr>
          <a:xfrm>
            <a:off x="5780245" y="5606275"/>
            <a:ext cx="470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</a:t>
            </a:r>
            <a:r>
              <a:rPr lang="en-US" dirty="0">
                <a:hlinkClick r:id="rId3"/>
              </a:rPr>
              <a:t>https://ibic2022.vrws.de/papers/mop39.pdf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869E80-765F-BCB6-970B-BA1A8836C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683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05CA8-C4C6-EE7E-9A32-20C5EB68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02476-2DB4-2D37-12BF-CF6FC2542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first prototype of a compact RF source is </a:t>
            </a:r>
            <a:r>
              <a:rPr lang="en-GB" dirty="0" err="1"/>
              <a:t>en</a:t>
            </a:r>
            <a:r>
              <a:rPr lang="en-GB" dirty="0"/>
              <a:t> route to achieving its goals in terms of signal quality, where we outperform commercially available budget options and in some aspects approach the specs of expensive benchtop Rf generators. </a:t>
            </a:r>
          </a:p>
          <a:p>
            <a:r>
              <a:rPr lang="en-GB" dirty="0"/>
              <a:t>We are on track to produce a pre-production prototype based on the LMX2595.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D4C808-BBF0-7232-818C-5BD11DD68360}"/>
              </a:ext>
            </a:extLst>
          </p:cNvPr>
          <p:cNvSpPr txBox="1"/>
          <p:nvPr/>
        </p:nvSpPr>
        <p:spPr>
          <a:xfrm>
            <a:off x="3601377" y="5513942"/>
            <a:ext cx="498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Thank you for listening!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07C57-EE1B-6174-AE0D-0195E86F8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548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503DE-90F4-F2CC-F3C7-F0166002F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the project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03644-B918-A3EB-746A-635A0DD42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738332"/>
            <a:ext cx="9905999" cy="47874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Aim: </a:t>
            </a:r>
          </a:p>
          <a:p>
            <a:pPr marL="0" indent="0">
              <a:buNone/>
            </a:pPr>
            <a:r>
              <a:rPr lang="en-GB" dirty="0"/>
              <a:t>Produce an RF generator that achieves phase noise and spectral purity performance of a mid-range benchtop RF generator. </a:t>
            </a:r>
          </a:p>
          <a:p>
            <a:pPr marL="0" indent="0">
              <a:buNone/>
            </a:pPr>
            <a:r>
              <a:rPr lang="en-GB" dirty="0"/>
              <a:t>Requirements: </a:t>
            </a:r>
          </a:p>
          <a:p>
            <a:r>
              <a:rPr lang="en-GB" dirty="0"/>
              <a:t>Compact</a:t>
            </a:r>
          </a:p>
          <a:p>
            <a:r>
              <a:rPr lang="en-GB" dirty="0"/>
              <a:t>Cost-effective</a:t>
            </a:r>
          </a:p>
          <a:p>
            <a:r>
              <a:rPr lang="en-GB" dirty="0"/>
              <a:t>Control over ethernet</a:t>
            </a:r>
          </a:p>
          <a:p>
            <a:r>
              <a:rPr lang="en-GB" dirty="0"/>
              <a:t>Suitable for RF Based Beam Diagnostics, i.e. Local Oscillators</a:t>
            </a:r>
          </a:p>
          <a:p>
            <a:r>
              <a:rPr lang="en-GB" dirty="0"/>
              <a:t>Prototype achieved by use of XMicrowave modular components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011EB-49BD-B6C5-692B-70F21B03B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9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3ACF5-5CE3-97FF-B8EB-0FBA65009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-2058"/>
            <a:ext cx="9905998" cy="1478570"/>
          </a:xfrm>
        </p:spPr>
        <p:txBody>
          <a:bodyPr/>
          <a:lstStyle/>
          <a:p>
            <a:r>
              <a:rPr lang="en-GB" dirty="0"/>
              <a:t>Introduction to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984E0-BA7A-35EE-8A06-0B559FEA2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1" y="1180622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two benchmark sources that are used for the comparison are: </a:t>
            </a:r>
          </a:p>
          <a:p>
            <a:r>
              <a:rPr lang="en-GB" dirty="0"/>
              <a:t>Rohde &amp; Schwarz SMA 100A, </a:t>
            </a:r>
          </a:p>
          <a:p>
            <a:r>
              <a:rPr lang="en-GB" dirty="0" err="1"/>
              <a:t>AtlanTecRF</a:t>
            </a:r>
            <a:r>
              <a:rPr lang="en-GB" dirty="0"/>
              <a:t> ASG-3000 compact signal source</a:t>
            </a:r>
          </a:p>
          <a:p>
            <a:endParaRPr lang="en-GB" dirty="0"/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5DF2998D-87DC-35F8-5AFA-7591E38E4E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88" t="7015" r="9480" b="24256"/>
          <a:stretch/>
        </p:blipFill>
        <p:spPr>
          <a:xfrm>
            <a:off x="8836332" y="2205681"/>
            <a:ext cx="3006901" cy="3772920"/>
          </a:xfrm>
          <a:prstGeom prst="rect">
            <a:avLst/>
          </a:prstGeom>
        </p:spPr>
      </p:pic>
      <p:pic>
        <p:nvPicPr>
          <p:cNvPr id="10" name="Picture 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841B86B7-84AD-F71E-BA46-8A0621ADC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88" y="3324188"/>
            <a:ext cx="7772400" cy="265441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1C328-C4AC-73B1-E373-DB32A6783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748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452DD-5877-AB6B-AA96-8C79EBAAF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5752"/>
            <a:ext cx="9905998" cy="1478570"/>
          </a:xfrm>
        </p:spPr>
        <p:txBody>
          <a:bodyPr/>
          <a:lstStyle/>
          <a:p>
            <a:r>
              <a:rPr lang="en-GB" dirty="0"/>
              <a:t>Theory</a:t>
            </a:r>
          </a:p>
        </p:txBody>
      </p:sp>
      <p:pic>
        <p:nvPicPr>
          <p:cNvPr id="6" name="Content Placeholder 5" descr="Graphical user interface, diagram, schematic&#10;&#10;Description automatically generated">
            <a:extLst>
              <a:ext uri="{FF2B5EF4-FFF2-40B4-BE49-F238E27FC236}">
                <a16:creationId xmlns:a16="http://schemas.microsoft.com/office/drawing/2014/main" id="{00857CC6-203A-3D51-4A62-801FA87235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12" y="1749156"/>
            <a:ext cx="4466096" cy="237573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48E9E3-97B5-07A1-D26F-DDF970F6E0AA}"/>
              </a:ext>
            </a:extLst>
          </p:cNvPr>
          <p:cNvSpPr txBox="1"/>
          <p:nvPr/>
        </p:nvSpPr>
        <p:spPr>
          <a:xfrm>
            <a:off x="1165106" y="1012643"/>
            <a:ext cx="4442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Phase Locked Loop (PLL) with integrated Voltage Controlled Oscillator (VCO)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4EDE51-04C5-E5D6-FBCA-D8B634C427F7}"/>
              </a:ext>
            </a:extLst>
          </p:cNvPr>
          <p:cNvSpPr txBox="1"/>
          <p:nvPr/>
        </p:nvSpPr>
        <p:spPr>
          <a:xfrm>
            <a:off x="7522645" y="560371"/>
            <a:ext cx="3110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Equation of RF output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28D2B0-E7BA-B82F-99B2-473C0D47CB8E}"/>
              </a:ext>
            </a:extLst>
          </p:cNvPr>
          <p:cNvSpPr txBox="1"/>
          <p:nvPr/>
        </p:nvSpPr>
        <p:spPr>
          <a:xfrm>
            <a:off x="1141412" y="4124891"/>
            <a:ext cx="44424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Characteristics of RF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Phase Noise: noise arising from the rapid, short-term, random phase fluctuations that occur in a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Harmonics: integer multiple of the fundamental frequency.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Spurs: noise that is concentrated at a specific offset from the main frequency. 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A2C45DC-A6DF-D7CF-EFD7-10EE05F2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7360" y="1462562"/>
            <a:ext cx="2286000" cy="533400"/>
          </a:xfrm>
          <a:prstGeom prst="rect">
            <a:avLst/>
          </a:prstGeom>
        </p:spPr>
      </p:pic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85F91E-7782-8F9E-B4CC-E2E76C5F8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8220" y="2793546"/>
            <a:ext cx="2855140" cy="997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D24930-E3D0-6D4E-EC9E-0843E351B2E6}"/>
              </a:ext>
            </a:extLst>
          </p:cNvPr>
          <p:cNvSpPr txBox="1"/>
          <p:nvPr/>
        </p:nvSpPr>
        <p:spPr>
          <a:xfrm>
            <a:off x="5889907" y="1364563"/>
            <a:ext cx="3110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VCO output is a fraction of the phase frequency detector.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E72F46-FDB2-4B05-5A5D-B506551D73B2}"/>
              </a:ext>
            </a:extLst>
          </p:cNvPr>
          <p:cNvSpPr txBox="1"/>
          <p:nvPr/>
        </p:nvSpPr>
        <p:spPr>
          <a:xfrm>
            <a:off x="5889907" y="2647563"/>
            <a:ext cx="34913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INT, FRAC1, FRAC2, MOD1, MOD2, and R counter make it possible to generate output frequencies that are spaced by fractions of the PFD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E538DA-269A-A8BE-0A47-66CAE2F41032}"/>
                  </a:ext>
                </a:extLst>
              </p:cNvPr>
              <p:cNvSpPr txBox="1"/>
              <p:nvPr/>
            </p:nvSpPr>
            <p:spPr>
              <a:xfrm>
                <a:off x="5889906" y="4218998"/>
                <a:ext cx="630209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INT is the integer value of 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FRAC1 is the numerator of the primary modulus 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FRAC2 is the numerator of the auxiliary modulus.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MOD1 is the primary modulus with a fixed 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24</m:t>
                        </m:r>
                      </m:sup>
                    </m:sSup>
                  </m:oMath>
                </a14:m>
                <a:r>
                  <a:rPr lang="en-GB" dirty="0"/>
                  <a:t>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sup>
                    </m:sSup>
                  </m:oMath>
                </a14:m>
                <a:r>
                  <a:rPr lang="en-GB" dirty="0"/>
                  <a:t>, depending on the frequency synthesiser.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MOD2 is the programable auxiliary fractional modulus.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E538DA-269A-A8BE-0A47-66CAE2F41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906" y="4218998"/>
                <a:ext cx="6302093" cy="2031325"/>
              </a:xfrm>
              <a:prstGeom prst="rect">
                <a:avLst/>
              </a:prstGeom>
              <a:blipFill>
                <a:blip r:embed="rId5"/>
                <a:stretch>
                  <a:fillRect l="-602" t="-1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5B36B40-8FDD-E5C9-2AC9-821B4BB0E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76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D4B70-044E-11E2-3AD6-BB8772A7A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 of source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5FA480-604D-90D0-FA92-E16A351CCAEE}"/>
              </a:ext>
            </a:extLst>
          </p:cNvPr>
          <p:cNvSpPr txBox="1"/>
          <p:nvPr/>
        </p:nvSpPr>
        <p:spPr>
          <a:xfrm>
            <a:off x="1141413" y="2097088"/>
            <a:ext cx="103351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Local Oscillator for various stages of mixers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Stand-alone signal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Telecommunications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Qubit read out and manipulation. Requires: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Arbitrary Waveform Generator (AWG)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Phase Modulation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Pulse control </a:t>
            </a:r>
          </a:p>
          <a:p>
            <a:pPr lvl="1"/>
            <a:r>
              <a:rPr lang="en-GB" sz="24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459088-DB18-0E27-FE49-A3C885501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968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9310E-D04C-4DB4-288C-F1DC03534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21203"/>
            <a:ext cx="9905998" cy="1035528"/>
          </a:xfrm>
        </p:spPr>
        <p:txBody>
          <a:bodyPr/>
          <a:lstStyle/>
          <a:p>
            <a:r>
              <a:rPr lang="en-US" dirty="0"/>
              <a:t>Prototype 1 – Daresbury laboratory </a:t>
            </a:r>
          </a:p>
        </p:txBody>
      </p:sp>
      <p:pic>
        <p:nvPicPr>
          <p:cNvPr id="10" name="Picture 9" descr="A picture containing electronics, circuit, computer&#10;&#10;Description automatically generated">
            <a:extLst>
              <a:ext uri="{FF2B5EF4-FFF2-40B4-BE49-F238E27FC236}">
                <a16:creationId xmlns:a16="http://schemas.microsoft.com/office/drawing/2014/main" id="{3150DF59-13B5-4EC6-F4AA-C5D004A75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821" y="1505898"/>
            <a:ext cx="5544450" cy="4158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3A1E75-64B3-18AA-04BC-AAE3B7F77A2D}"/>
              </a:ext>
            </a:extLst>
          </p:cNvPr>
          <p:cNvSpPr txBox="1"/>
          <p:nvPr/>
        </p:nvSpPr>
        <p:spPr>
          <a:xfrm>
            <a:off x="3287901" y="1018111"/>
            <a:ext cx="238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err="1"/>
              <a:t>AtlanTecRF</a:t>
            </a:r>
            <a:r>
              <a:rPr lang="en-GB" dirty="0"/>
              <a:t> ASG-3000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2C86FA-C7A2-EC47-2631-C18C429A0D66}"/>
              </a:ext>
            </a:extLst>
          </p:cNvPr>
          <p:cNvSpPr txBox="1"/>
          <p:nvPr/>
        </p:nvSpPr>
        <p:spPr>
          <a:xfrm>
            <a:off x="6700349" y="3400401"/>
            <a:ext cx="142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Raspberry Pi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34BB9EF-5951-2216-0CA7-9C0ED9BE68D5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213784" y="3585067"/>
            <a:ext cx="1486565" cy="1460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F5751E-78CF-6369-6C85-9279F1966DC9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4458872" y="1387443"/>
            <a:ext cx="22673" cy="14490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8120A7F-9448-1A26-FA5F-425E51C1D4DE}"/>
              </a:ext>
            </a:extLst>
          </p:cNvPr>
          <p:cNvSpPr txBox="1"/>
          <p:nvPr/>
        </p:nvSpPr>
        <p:spPr>
          <a:xfrm>
            <a:off x="2493924" y="5917688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8-way RF splitter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6D38C30-9DA8-820F-1E62-410F825B777B}"/>
              </a:ext>
            </a:extLst>
          </p:cNvPr>
          <p:cNvCxnSpPr>
            <a:cxnSpLocks/>
          </p:cNvCxnSpPr>
          <p:nvPr/>
        </p:nvCxnSpPr>
        <p:spPr>
          <a:xfrm flipH="1" flipV="1">
            <a:off x="3261537" y="3839344"/>
            <a:ext cx="26364" cy="20783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BF65920-0408-4AF0-8F4D-8B2FB434ACDF}"/>
              </a:ext>
            </a:extLst>
          </p:cNvPr>
          <p:cNvSpPr txBox="1"/>
          <p:nvPr/>
        </p:nvSpPr>
        <p:spPr>
          <a:xfrm>
            <a:off x="8127727" y="893087"/>
            <a:ext cx="371408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AtlanTecRF</a:t>
            </a:r>
            <a:r>
              <a:rPr lang="en-GB" dirty="0"/>
              <a:t> ASG-3000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Off the shelf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25 – 3000 MHz output range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Hz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+13 dBm @ 3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Typical spurs @ -70 </a:t>
            </a:r>
            <a:r>
              <a:rPr lang="en-GB" dirty="0" err="1"/>
              <a:t>dBc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Typical harmonics @ -25dBc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Raspberry 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Running custom software written in python that changes the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Enables the source to be network accessible via EPICS for control and monitoring</a:t>
            </a:r>
          </a:p>
          <a:p>
            <a:endParaRPr lang="en-GB" dirty="0"/>
          </a:p>
          <a:p>
            <a:r>
              <a:rPr lang="en-GB" dirty="0"/>
              <a:t>8-way RF Splitter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Allows for up to 8 channels of RF as Local Oscillators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7C027-A35E-83E5-C614-112929629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322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EF78232-4A7B-0387-3EFB-B9ABDBCE2321}"/>
              </a:ext>
            </a:extLst>
          </p:cNvPr>
          <p:cNvSpPr txBox="1">
            <a:spLocks/>
          </p:cNvSpPr>
          <p:nvPr/>
        </p:nvSpPr>
        <p:spPr>
          <a:xfrm>
            <a:off x="1141413" y="618518"/>
            <a:ext cx="9905998" cy="1035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Prototype 1 – Daresbury laboratory </a:t>
            </a:r>
            <a:endParaRPr lang="en-US" dirty="0"/>
          </a:p>
        </p:txBody>
      </p:sp>
      <p:pic>
        <p:nvPicPr>
          <p:cNvPr id="6" name="Picture 5" descr="A picture containing device, computer&#10;&#10;Description automatically generated">
            <a:extLst>
              <a:ext uri="{FF2B5EF4-FFF2-40B4-BE49-F238E27FC236}">
                <a16:creationId xmlns:a16="http://schemas.microsoft.com/office/drawing/2014/main" id="{DC68695A-A0FA-E87E-392C-8440C867D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811" y="1533625"/>
            <a:ext cx="3775323" cy="50337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4D554C-8621-422A-B5E2-36B951512B2D}"/>
              </a:ext>
            </a:extLst>
          </p:cNvPr>
          <p:cNvSpPr txBox="1"/>
          <p:nvPr/>
        </p:nvSpPr>
        <p:spPr>
          <a:xfrm>
            <a:off x="8311532" y="2551837"/>
            <a:ext cx="33448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Now installed at Daresbury Laboratory and is awaiting beam time. </a:t>
            </a:r>
          </a:p>
          <a:p>
            <a:r>
              <a:rPr lang="en-GB" dirty="0"/>
              <a:t>A short preliminary test in March 2022 showed the devices was functioning correctly.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EF3EDD3-1F66-CC75-3DF0-3A9460F8F610}"/>
              </a:ext>
            </a:extLst>
          </p:cNvPr>
          <p:cNvCxnSpPr>
            <a:cxnSpLocks/>
          </p:cNvCxnSpPr>
          <p:nvPr/>
        </p:nvCxnSpPr>
        <p:spPr>
          <a:xfrm flipH="1">
            <a:off x="5435284" y="3367945"/>
            <a:ext cx="2788636" cy="343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FFA955-CDEA-FDFE-03A5-0F99667E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544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0C5C-C572-2192-8AF1-37D871731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78570"/>
          </a:xfrm>
        </p:spPr>
        <p:txBody>
          <a:bodyPr/>
          <a:lstStyle/>
          <a:p>
            <a:r>
              <a:rPr lang="en-GB" dirty="0"/>
              <a:t>Prototype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4D4DE-1A46-11E8-E671-ED55AF28C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095601"/>
            <a:ext cx="9905999" cy="1002607"/>
          </a:xfrm>
        </p:spPr>
        <p:txBody>
          <a:bodyPr/>
          <a:lstStyle/>
          <a:p>
            <a:r>
              <a:rPr lang="en-GB" dirty="0"/>
              <a:t>Prototype two has been the main focus of my project and serves as a proof of concept for what I want to achieve. </a:t>
            </a:r>
          </a:p>
        </p:txBody>
      </p:sp>
      <p:pic>
        <p:nvPicPr>
          <p:cNvPr id="5" name="Picture 4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C5CDC4B8-0E16-C2B8-BBA9-16AD0740B8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91" r="1515" b="7306"/>
          <a:stretch/>
        </p:blipFill>
        <p:spPr>
          <a:xfrm>
            <a:off x="3829193" y="2098208"/>
            <a:ext cx="4530438" cy="46071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17A763-6B95-109B-7C57-B0164C1CAFE2}"/>
              </a:ext>
            </a:extLst>
          </p:cNvPr>
          <p:cNvSpPr txBox="1"/>
          <p:nvPr/>
        </p:nvSpPr>
        <p:spPr>
          <a:xfrm>
            <a:off x="1607299" y="2521699"/>
            <a:ext cx="97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REF 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C84604-198E-1231-DAF0-18A79CFA7FD5}"/>
              </a:ext>
            </a:extLst>
          </p:cNvPr>
          <p:cNvSpPr txBox="1"/>
          <p:nvPr/>
        </p:nvSpPr>
        <p:spPr>
          <a:xfrm>
            <a:off x="1423236" y="3597456"/>
            <a:ext cx="1062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ADF4355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FFFCC3-8382-4DAF-504D-FE5011A02B69}"/>
              </a:ext>
            </a:extLst>
          </p:cNvPr>
          <p:cNvSpPr txBox="1"/>
          <p:nvPr/>
        </p:nvSpPr>
        <p:spPr>
          <a:xfrm>
            <a:off x="8840145" y="1660738"/>
            <a:ext cx="142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 Ohm load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436D84-87C0-6832-57BA-8042D13E973E}"/>
              </a:ext>
            </a:extLst>
          </p:cNvPr>
          <p:cNvSpPr txBox="1"/>
          <p:nvPr/>
        </p:nvSpPr>
        <p:spPr>
          <a:xfrm>
            <a:off x="8519255" y="2706365"/>
            <a:ext cx="2067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Tuneable Band Pass Filter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DD304-3937-16A6-1921-85FE52E87710}"/>
              </a:ext>
            </a:extLst>
          </p:cNvPr>
          <p:cNvSpPr txBox="1"/>
          <p:nvPr/>
        </p:nvSpPr>
        <p:spPr>
          <a:xfrm>
            <a:off x="9052822" y="4335955"/>
            <a:ext cx="1000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Pre-amp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6CD5F-C770-15D4-C14A-D2DEEC534864}"/>
              </a:ext>
            </a:extLst>
          </p:cNvPr>
          <p:cNvSpPr txBox="1"/>
          <p:nvPr/>
        </p:nvSpPr>
        <p:spPr>
          <a:xfrm>
            <a:off x="9052822" y="5365380"/>
            <a:ext cx="1578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Digital Step Attenuator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50D376-9870-44DA-2DF5-9037EBBB157D}"/>
              </a:ext>
            </a:extLst>
          </p:cNvPr>
          <p:cNvSpPr txBox="1"/>
          <p:nvPr/>
        </p:nvSpPr>
        <p:spPr>
          <a:xfrm>
            <a:off x="1389158" y="4349808"/>
            <a:ext cx="1130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Amplifier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6EA0E3-146C-5008-7608-519F34F74E67}"/>
              </a:ext>
            </a:extLst>
          </p:cNvPr>
          <p:cNvSpPr txBox="1"/>
          <p:nvPr/>
        </p:nvSpPr>
        <p:spPr>
          <a:xfrm>
            <a:off x="1389158" y="5322411"/>
            <a:ext cx="908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out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3D1896A-A168-05FC-AB68-3B550A918F20}"/>
              </a:ext>
            </a:extLst>
          </p:cNvPr>
          <p:cNvCxnSpPr>
            <a:stCxn id="12" idx="3"/>
          </p:cNvCxnSpPr>
          <p:nvPr/>
        </p:nvCxnSpPr>
        <p:spPr>
          <a:xfrm flipV="1">
            <a:off x="2297879" y="5365380"/>
            <a:ext cx="1780004" cy="1416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C527DDC-8551-0F9C-099F-75916331FF48}"/>
              </a:ext>
            </a:extLst>
          </p:cNvPr>
          <p:cNvCxnSpPr>
            <a:cxnSpLocks/>
          </p:cNvCxnSpPr>
          <p:nvPr/>
        </p:nvCxnSpPr>
        <p:spPr>
          <a:xfrm>
            <a:off x="2322568" y="4543457"/>
            <a:ext cx="3038883" cy="7789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FEFAC87-3E6C-8215-9719-A3361AA3496B}"/>
              </a:ext>
            </a:extLst>
          </p:cNvPr>
          <p:cNvCxnSpPr>
            <a:cxnSpLocks/>
          </p:cNvCxnSpPr>
          <p:nvPr/>
        </p:nvCxnSpPr>
        <p:spPr>
          <a:xfrm flipV="1">
            <a:off x="2402380" y="3130996"/>
            <a:ext cx="3396393" cy="6559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31D4BC-199F-7852-326C-53CCA415DDD0}"/>
              </a:ext>
            </a:extLst>
          </p:cNvPr>
          <p:cNvCxnSpPr>
            <a:cxnSpLocks/>
          </p:cNvCxnSpPr>
          <p:nvPr/>
        </p:nvCxnSpPr>
        <p:spPr>
          <a:xfrm>
            <a:off x="2297879" y="2742469"/>
            <a:ext cx="2240044" cy="2870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1E8FD06-7887-9924-A15C-B3E4192C1CFC}"/>
              </a:ext>
            </a:extLst>
          </p:cNvPr>
          <p:cNvCxnSpPr>
            <a:cxnSpLocks/>
          </p:cNvCxnSpPr>
          <p:nvPr/>
        </p:nvCxnSpPr>
        <p:spPr>
          <a:xfrm flipH="1">
            <a:off x="6468954" y="1878605"/>
            <a:ext cx="2464049" cy="12018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0973491-0707-937C-74E1-1D808473ECE7}"/>
              </a:ext>
            </a:extLst>
          </p:cNvPr>
          <p:cNvCxnSpPr>
            <a:cxnSpLocks/>
          </p:cNvCxnSpPr>
          <p:nvPr/>
        </p:nvCxnSpPr>
        <p:spPr>
          <a:xfrm flipH="1">
            <a:off x="6900596" y="3029530"/>
            <a:ext cx="1657865" cy="942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1C23200-B122-6ACA-9ABE-7AE26817B691}"/>
              </a:ext>
            </a:extLst>
          </p:cNvPr>
          <p:cNvCxnSpPr>
            <a:cxnSpLocks/>
          </p:cNvCxnSpPr>
          <p:nvPr/>
        </p:nvCxnSpPr>
        <p:spPr>
          <a:xfrm flipH="1">
            <a:off x="7178892" y="4522476"/>
            <a:ext cx="1969291" cy="7999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189BA5-7291-3B02-C51D-E5F4156532DD}"/>
              </a:ext>
            </a:extLst>
          </p:cNvPr>
          <p:cNvCxnSpPr>
            <a:cxnSpLocks/>
          </p:cNvCxnSpPr>
          <p:nvPr/>
        </p:nvCxnSpPr>
        <p:spPr>
          <a:xfrm flipH="1" flipV="1">
            <a:off x="6264492" y="5365380"/>
            <a:ext cx="2805369" cy="3268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C0B9098-8E0C-6DFA-6FAB-731F4CDD6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D7F0-2612-3F42-832D-CDD18580E1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535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{EAA1A316-B41F-EE40-A50F-9C9C547A9A2E}tf10001122</Template>
  <TotalTime>1971</TotalTime>
  <Words>1146</Words>
  <Application>Microsoft Macintosh PowerPoint</Application>
  <PresentationFormat>Widescreen</PresentationFormat>
  <Paragraphs>201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Tw Cen MT</vt:lpstr>
      <vt:lpstr>Circuit</vt:lpstr>
      <vt:lpstr>Development of compact radio frequency source</vt:lpstr>
      <vt:lpstr>Overview</vt:lpstr>
      <vt:lpstr>Introduction to the project </vt:lpstr>
      <vt:lpstr>Introduction to the project</vt:lpstr>
      <vt:lpstr>Theory</vt:lpstr>
      <vt:lpstr>Applications of source </vt:lpstr>
      <vt:lpstr>Prototype 1 – Daresbury laboratory </vt:lpstr>
      <vt:lpstr>PowerPoint Presentation</vt:lpstr>
      <vt:lpstr>Prototype 2 </vt:lpstr>
      <vt:lpstr>Prototype 2- 1 GHz – 3 GHZ source </vt:lpstr>
      <vt:lpstr>Results of 1-3 GHz source</vt:lpstr>
      <vt:lpstr>Results of 1-3 GHz source</vt:lpstr>
      <vt:lpstr>Prototype 3 – 15 GHz source</vt:lpstr>
      <vt:lpstr>Prototype 3 – 15 GHz source</vt:lpstr>
      <vt:lpstr>Prototype 3 – 15 GHz source</vt:lpstr>
      <vt:lpstr>Prototype 4- 0.1 Ghz – 20 ghz </vt:lpstr>
      <vt:lpstr>PowerPoint Presentation</vt:lpstr>
      <vt:lpstr>Future of the project</vt:lpstr>
      <vt:lpstr>Other interesting aspects of the project</vt:lpstr>
      <vt:lpstr>IBIC 2022 – Kraków, Poland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compact radio frequency source</dc:title>
  <dc:creator>McCallum, Mark (2017)</dc:creator>
  <cp:lastModifiedBy>McCallum, Mark (2017)</cp:lastModifiedBy>
  <cp:revision>13</cp:revision>
  <dcterms:created xsi:type="dcterms:W3CDTF">2022-12-07T16:01:20Z</dcterms:created>
  <dcterms:modified xsi:type="dcterms:W3CDTF">2022-12-12T13:33:54Z</dcterms:modified>
</cp:coreProperties>
</file>