
<file path=[Content_Types].xml><?xml version="1.0" encoding="utf-8"?>
<Types xmlns="http://schemas.openxmlformats.org/package/2006/content-types">
  <Default Extension="emf" ContentType="image/x-emf"/>
  <Default Extension="fntdata" ContentType="application/x-fontdata"/>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29"/>
  </p:notesMasterIdLst>
  <p:sldIdLst>
    <p:sldId id="310" r:id="rId2"/>
    <p:sldId id="515" r:id="rId3"/>
    <p:sldId id="516" r:id="rId4"/>
    <p:sldId id="327" r:id="rId5"/>
    <p:sldId id="326" r:id="rId6"/>
    <p:sldId id="533" r:id="rId7"/>
    <p:sldId id="448" r:id="rId8"/>
    <p:sldId id="315" r:id="rId9"/>
    <p:sldId id="357" r:id="rId10"/>
    <p:sldId id="517" r:id="rId11"/>
    <p:sldId id="409" r:id="rId12"/>
    <p:sldId id="451" r:id="rId13"/>
    <p:sldId id="531" r:id="rId14"/>
    <p:sldId id="530" r:id="rId15"/>
    <p:sldId id="532" r:id="rId16"/>
    <p:sldId id="509" r:id="rId17"/>
    <p:sldId id="508" r:id="rId18"/>
    <p:sldId id="306" r:id="rId19"/>
    <p:sldId id="513" r:id="rId20"/>
    <p:sldId id="455" r:id="rId21"/>
    <p:sldId id="328" r:id="rId22"/>
    <p:sldId id="295" r:id="rId23"/>
    <p:sldId id="316" r:id="rId24"/>
    <p:sldId id="373" r:id="rId25"/>
    <p:sldId id="374" r:id="rId26"/>
    <p:sldId id="417" r:id="rId27"/>
    <p:sldId id="406" r:id="rId28"/>
  </p:sldIdLst>
  <p:sldSz cx="9144000" cy="5143500" type="screen16x9"/>
  <p:notesSz cx="6858000" cy="9144000"/>
  <p:embeddedFontLst>
    <p:embeddedFont>
      <p:font typeface="Cambria Math" panose="02040503050406030204" pitchFamily="18" charset="0"/>
      <p:regular r:id="rId30"/>
    </p:embeddedFont>
    <p:embeddedFont>
      <p:font typeface="Lato" panose="020F0502020204030203" pitchFamily="34" charset="0"/>
      <p:regular r:id="rId31"/>
      <p:bold r:id="rId32"/>
      <p:italic r:id="rId33"/>
      <p:boldItalic r:id="rId34"/>
    </p:embeddedFont>
    <p:embeddedFont>
      <p:font typeface="Raleway" pitchFamily="2"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56" roundtripDataSignature="AMtx7mjYEvTYSAi0jEN90HFYWLGtDd6a9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94BCD1C-C315-471C-9063-BF24D3F70248}">
  <a:tblStyle styleId="{B94BCD1C-C315-471C-9063-BF24D3F70248}"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226" autoAdjust="0"/>
  </p:normalViewPr>
  <p:slideViewPr>
    <p:cSldViewPr snapToGrid="0">
      <p:cViewPr varScale="1">
        <p:scale>
          <a:sx n="109" d="100"/>
          <a:sy n="109" d="100"/>
        </p:scale>
        <p:origin x="662" y="82"/>
      </p:cViewPr>
      <p:guideLst/>
    </p:cSldViewPr>
  </p:slideViewPr>
  <p:outlineViewPr>
    <p:cViewPr>
      <p:scale>
        <a:sx n="33" d="100"/>
        <a:sy n="33" d="100"/>
      </p:scale>
      <p:origin x="0" y="-508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font" Target="fonts/font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56" Type="http://customschemas.google.com/relationships/presentationmetadata" Target="meta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 Id="rId5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 name="Google Shape;4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370573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74f348e52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g74f348e52a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144631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74f348e52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g74f348e52a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986000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74f348e52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g74f348e52a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028827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8304097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403627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8890846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9559015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74f348e52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74f348e52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09424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74f348e52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74f348e52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8665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7696904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74f348e52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g74f348e52a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5140314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793343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2" name="Google Shape;392;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4318732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6074097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0031496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74f348e52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g74f348e52a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3448221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973663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39769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437291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437291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973663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74f348e52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g74f348e52a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007006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694614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4" name="Google Shape;33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63222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0"/>
        <p:cNvGrpSpPr/>
        <p:nvPr/>
      </p:nvGrpSpPr>
      <p:grpSpPr>
        <a:xfrm>
          <a:off x="0" y="0"/>
          <a:ext cx="0" cy="0"/>
          <a:chOff x="0" y="0"/>
          <a:chExt cx="0" cy="0"/>
        </a:xfrm>
      </p:grpSpPr>
      <p:sp>
        <p:nvSpPr>
          <p:cNvPr id="11" name="Google Shape;11;p37"/>
          <p:cNvSpPr txBox="1">
            <a:spLocks noGrp="1"/>
          </p:cNvSpPr>
          <p:nvPr>
            <p:ph type="ctrTitle"/>
          </p:nvPr>
        </p:nvSpPr>
        <p:spPr>
          <a:xfrm>
            <a:off x="645225" y="2762725"/>
            <a:ext cx="6736500" cy="1159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2"/>
              </a:buClr>
              <a:buSzPts val="4400"/>
              <a:buNone/>
              <a:defRPr sz="4400">
                <a:solidFill>
                  <a:schemeClr val="dk2"/>
                </a:solidFill>
              </a:defRPr>
            </a:lvl1pPr>
            <a:lvl2pPr lvl="1" algn="l">
              <a:lnSpc>
                <a:spcPct val="100000"/>
              </a:lnSpc>
              <a:spcBef>
                <a:spcPts val="0"/>
              </a:spcBef>
              <a:spcAft>
                <a:spcPts val="0"/>
              </a:spcAft>
              <a:buClr>
                <a:schemeClr val="dk2"/>
              </a:buClr>
              <a:buSzPts val="4400"/>
              <a:buNone/>
              <a:defRPr sz="4400">
                <a:solidFill>
                  <a:schemeClr val="dk2"/>
                </a:solidFill>
              </a:defRPr>
            </a:lvl2pPr>
            <a:lvl3pPr lvl="2" algn="l">
              <a:lnSpc>
                <a:spcPct val="100000"/>
              </a:lnSpc>
              <a:spcBef>
                <a:spcPts val="0"/>
              </a:spcBef>
              <a:spcAft>
                <a:spcPts val="0"/>
              </a:spcAft>
              <a:buClr>
                <a:schemeClr val="dk2"/>
              </a:buClr>
              <a:buSzPts val="4400"/>
              <a:buNone/>
              <a:defRPr sz="4400">
                <a:solidFill>
                  <a:schemeClr val="dk2"/>
                </a:solidFill>
              </a:defRPr>
            </a:lvl3pPr>
            <a:lvl4pPr lvl="3" algn="l">
              <a:lnSpc>
                <a:spcPct val="100000"/>
              </a:lnSpc>
              <a:spcBef>
                <a:spcPts val="0"/>
              </a:spcBef>
              <a:spcAft>
                <a:spcPts val="0"/>
              </a:spcAft>
              <a:buClr>
                <a:schemeClr val="dk2"/>
              </a:buClr>
              <a:buSzPts val="4400"/>
              <a:buNone/>
              <a:defRPr sz="4400">
                <a:solidFill>
                  <a:schemeClr val="dk2"/>
                </a:solidFill>
              </a:defRPr>
            </a:lvl4pPr>
            <a:lvl5pPr lvl="4" algn="l">
              <a:lnSpc>
                <a:spcPct val="100000"/>
              </a:lnSpc>
              <a:spcBef>
                <a:spcPts val="0"/>
              </a:spcBef>
              <a:spcAft>
                <a:spcPts val="0"/>
              </a:spcAft>
              <a:buClr>
                <a:schemeClr val="dk2"/>
              </a:buClr>
              <a:buSzPts val="4400"/>
              <a:buNone/>
              <a:defRPr sz="4400">
                <a:solidFill>
                  <a:schemeClr val="dk2"/>
                </a:solidFill>
              </a:defRPr>
            </a:lvl5pPr>
            <a:lvl6pPr lvl="5" algn="l">
              <a:lnSpc>
                <a:spcPct val="100000"/>
              </a:lnSpc>
              <a:spcBef>
                <a:spcPts val="0"/>
              </a:spcBef>
              <a:spcAft>
                <a:spcPts val="0"/>
              </a:spcAft>
              <a:buClr>
                <a:schemeClr val="dk2"/>
              </a:buClr>
              <a:buSzPts val="4400"/>
              <a:buNone/>
              <a:defRPr sz="4400">
                <a:solidFill>
                  <a:schemeClr val="dk2"/>
                </a:solidFill>
              </a:defRPr>
            </a:lvl6pPr>
            <a:lvl7pPr lvl="6" algn="l">
              <a:lnSpc>
                <a:spcPct val="100000"/>
              </a:lnSpc>
              <a:spcBef>
                <a:spcPts val="0"/>
              </a:spcBef>
              <a:spcAft>
                <a:spcPts val="0"/>
              </a:spcAft>
              <a:buClr>
                <a:schemeClr val="dk2"/>
              </a:buClr>
              <a:buSzPts val="4400"/>
              <a:buNone/>
              <a:defRPr sz="4400">
                <a:solidFill>
                  <a:schemeClr val="dk2"/>
                </a:solidFill>
              </a:defRPr>
            </a:lvl7pPr>
            <a:lvl8pPr lvl="7" algn="l">
              <a:lnSpc>
                <a:spcPct val="100000"/>
              </a:lnSpc>
              <a:spcBef>
                <a:spcPts val="0"/>
              </a:spcBef>
              <a:spcAft>
                <a:spcPts val="0"/>
              </a:spcAft>
              <a:buClr>
                <a:schemeClr val="dk2"/>
              </a:buClr>
              <a:buSzPts val="4400"/>
              <a:buNone/>
              <a:defRPr sz="4400">
                <a:solidFill>
                  <a:schemeClr val="dk2"/>
                </a:solidFill>
              </a:defRPr>
            </a:lvl8pPr>
            <a:lvl9pPr lvl="8" algn="l">
              <a:lnSpc>
                <a:spcPct val="100000"/>
              </a:lnSpc>
              <a:spcBef>
                <a:spcPts val="0"/>
              </a:spcBef>
              <a:spcAft>
                <a:spcPts val="0"/>
              </a:spcAft>
              <a:buClr>
                <a:schemeClr val="dk2"/>
              </a:buClr>
              <a:buSzPts val="4400"/>
              <a:buNone/>
              <a:defRPr sz="4400">
                <a:solidFill>
                  <a:schemeClr val="dk2"/>
                </a:solidFill>
              </a:defRPr>
            </a:lvl9pPr>
          </a:lstStyle>
          <a:p>
            <a:endParaRPr/>
          </a:p>
        </p:txBody>
      </p:sp>
      <p:sp>
        <p:nvSpPr>
          <p:cNvPr id="12" name="Google Shape;12;p37"/>
          <p:cNvSpPr/>
          <p:nvPr/>
        </p:nvSpPr>
        <p:spPr>
          <a:xfrm>
            <a:off x="5938246" y="1971461"/>
            <a:ext cx="7218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37"/>
          <p:cNvSpPr/>
          <p:nvPr/>
        </p:nvSpPr>
        <p:spPr>
          <a:xfrm>
            <a:off x="6659861" y="1971461"/>
            <a:ext cx="7218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37"/>
          <p:cNvSpPr/>
          <p:nvPr/>
        </p:nvSpPr>
        <p:spPr>
          <a:xfrm>
            <a:off x="-1" y="1971461"/>
            <a:ext cx="7218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37"/>
          <p:cNvSpPr/>
          <p:nvPr/>
        </p:nvSpPr>
        <p:spPr>
          <a:xfrm>
            <a:off x="721425" y="1971461"/>
            <a:ext cx="5216700" cy="771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6"/>
        <p:cNvGrpSpPr/>
        <p:nvPr/>
      </p:nvGrpSpPr>
      <p:grpSpPr>
        <a:xfrm>
          <a:off x="0" y="0"/>
          <a:ext cx="0" cy="0"/>
          <a:chOff x="0" y="0"/>
          <a:chExt cx="0" cy="0"/>
        </a:xfrm>
      </p:grpSpPr>
      <p:sp>
        <p:nvSpPr>
          <p:cNvPr id="17" name="Google Shape;17;p38"/>
          <p:cNvSpPr/>
          <p:nvPr/>
        </p:nvSpPr>
        <p:spPr>
          <a:xfrm>
            <a:off x="0" y="0"/>
            <a:ext cx="9144000" cy="39930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38"/>
          <p:cNvSpPr txBox="1">
            <a:spLocks noGrp="1"/>
          </p:cNvSpPr>
          <p:nvPr>
            <p:ph type="ctrTitle"/>
          </p:nvPr>
        </p:nvSpPr>
        <p:spPr>
          <a:xfrm>
            <a:off x="685800" y="1583342"/>
            <a:ext cx="7772400" cy="1159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4800"/>
              <a:buNone/>
              <a:defRPr sz="4800">
                <a:solidFill>
                  <a:schemeClr val="lt1"/>
                </a:solidFill>
              </a:defRPr>
            </a:lvl2pPr>
            <a:lvl3pPr lvl="2" algn="ctr">
              <a:lnSpc>
                <a:spcPct val="100000"/>
              </a:lnSpc>
              <a:spcBef>
                <a:spcPts val="0"/>
              </a:spcBef>
              <a:spcAft>
                <a:spcPts val="0"/>
              </a:spcAft>
              <a:buClr>
                <a:schemeClr val="lt1"/>
              </a:buClr>
              <a:buSzPts val="4800"/>
              <a:buNone/>
              <a:defRPr sz="4800">
                <a:solidFill>
                  <a:schemeClr val="lt1"/>
                </a:solidFill>
              </a:defRPr>
            </a:lvl3pPr>
            <a:lvl4pPr lvl="3" algn="ctr">
              <a:lnSpc>
                <a:spcPct val="100000"/>
              </a:lnSpc>
              <a:spcBef>
                <a:spcPts val="0"/>
              </a:spcBef>
              <a:spcAft>
                <a:spcPts val="0"/>
              </a:spcAft>
              <a:buClr>
                <a:schemeClr val="lt1"/>
              </a:buClr>
              <a:buSzPts val="4800"/>
              <a:buNone/>
              <a:defRPr sz="4800">
                <a:solidFill>
                  <a:schemeClr val="lt1"/>
                </a:solidFill>
              </a:defRPr>
            </a:lvl4pPr>
            <a:lvl5pPr lvl="4" algn="ctr">
              <a:lnSpc>
                <a:spcPct val="100000"/>
              </a:lnSpc>
              <a:spcBef>
                <a:spcPts val="0"/>
              </a:spcBef>
              <a:spcAft>
                <a:spcPts val="0"/>
              </a:spcAft>
              <a:buClr>
                <a:schemeClr val="lt1"/>
              </a:buClr>
              <a:buSzPts val="4800"/>
              <a:buNone/>
              <a:defRPr sz="4800">
                <a:solidFill>
                  <a:schemeClr val="lt1"/>
                </a:solidFill>
              </a:defRPr>
            </a:lvl5pPr>
            <a:lvl6pPr lvl="5" algn="ctr">
              <a:lnSpc>
                <a:spcPct val="100000"/>
              </a:lnSpc>
              <a:spcBef>
                <a:spcPts val="0"/>
              </a:spcBef>
              <a:spcAft>
                <a:spcPts val="0"/>
              </a:spcAft>
              <a:buClr>
                <a:schemeClr val="lt1"/>
              </a:buClr>
              <a:buSzPts val="4800"/>
              <a:buNone/>
              <a:defRPr sz="4800">
                <a:solidFill>
                  <a:schemeClr val="lt1"/>
                </a:solidFill>
              </a:defRPr>
            </a:lvl6pPr>
            <a:lvl7pPr lvl="6" algn="ctr">
              <a:lnSpc>
                <a:spcPct val="100000"/>
              </a:lnSpc>
              <a:spcBef>
                <a:spcPts val="0"/>
              </a:spcBef>
              <a:spcAft>
                <a:spcPts val="0"/>
              </a:spcAft>
              <a:buClr>
                <a:schemeClr val="lt1"/>
              </a:buClr>
              <a:buSzPts val="4800"/>
              <a:buNone/>
              <a:defRPr sz="4800">
                <a:solidFill>
                  <a:schemeClr val="lt1"/>
                </a:solidFill>
              </a:defRPr>
            </a:lvl7pPr>
            <a:lvl8pPr lvl="7" algn="ctr">
              <a:lnSpc>
                <a:spcPct val="100000"/>
              </a:lnSpc>
              <a:spcBef>
                <a:spcPts val="0"/>
              </a:spcBef>
              <a:spcAft>
                <a:spcPts val="0"/>
              </a:spcAft>
              <a:buClr>
                <a:schemeClr val="lt1"/>
              </a:buClr>
              <a:buSzPts val="4800"/>
              <a:buNone/>
              <a:defRPr sz="4800">
                <a:solidFill>
                  <a:schemeClr val="lt1"/>
                </a:solidFill>
              </a:defRPr>
            </a:lvl8pPr>
            <a:lvl9pPr lvl="8" algn="ctr">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19" name="Google Shape;19;p38"/>
          <p:cNvSpPr txBox="1">
            <a:spLocks noGrp="1"/>
          </p:cNvSpPr>
          <p:nvPr>
            <p:ph type="subTitle" idx="1"/>
          </p:nvPr>
        </p:nvSpPr>
        <p:spPr>
          <a:xfrm>
            <a:off x="685800" y="2840053"/>
            <a:ext cx="7772400" cy="784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2400"/>
              <a:buNone/>
              <a:defRPr sz="2400" b="1">
                <a:solidFill>
                  <a:schemeClr val="lt1"/>
                </a:solidFill>
              </a:defRPr>
            </a:lvl1pPr>
            <a:lvl2pPr lvl="1" algn="ctr">
              <a:lnSpc>
                <a:spcPct val="100000"/>
              </a:lnSpc>
              <a:spcBef>
                <a:spcPts val="0"/>
              </a:spcBef>
              <a:spcAft>
                <a:spcPts val="0"/>
              </a:spcAft>
              <a:buClr>
                <a:schemeClr val="lt1"/>
              </a:buClr>
              <a:buSzPts val="2400"/>
              <a:buNone/>
              <a:defRPr b="1">
                <a:solidFill>
                  <a:schemeClr val="lt1"/>
                </a:solidFill>
              </a:defRPr>
            </a:lvl2pPr>
            <a:lvl3pPr lvl="2" algn="ctr">
              <a:lnSpc>
                <a:spcPct val="100000"/>
              </a:lnSpc>
              <a:spcBef>
                <a:spcPts val="0"/>
              </a:spcBef>
              <a:spcAft>
                <a:spcPts val="0"/>
              </a:spcAft>
              <a:buClr>
                <a:schemeClr val="lt1"/>
              </a:buClr>
              <a:buSzPts val="2400"/>
              <a:buNone/>
              <a:defRPr b="1">
                <a:solidFill>
                  <a:schemeClr val="lt1"/>
                </a:solidFill>
              </a:defRPr>
            </a:lvl3pPr>
            <a:lvl4pPr lvl="3" algn="ctr">
              <a:lnSpc>
                <a:spcPct val="100000"/>
              </a:lnSpc>
              <a:spcBef>
                <a:spcPts val="0"/>
              </a:spcBef>
              <a:spcAft>
                <a:spcPts val="0"/>
              </a:spcAft>
              <a:buClr>
                <a:schemeClr val="lt1"/>
              </a:buClr>
              <a:buSzPts val="2400"/>
              <a:buNone/>
              <a:defRPr sz="2400" b="1">
                <a:solidFill>
                  <a:schemeClr val="lt1"/>
                </a:solidFill>
              </a:defRPr>
            </a:lvl4pPr>
            <a:lvl5pPr lvl="4" algn="ctr">
              <a:lnSpc>
                <a:spcPct val="100000"/>
              </a:lnSpc>
              <a:spcBef>
                <a:spcPts val="0"/>
              </a:spcBef>
              <a:spcAft>
                <a:spcPts val="0"/>
              </a:spcAft>
              <a:buClr>
                <a:schemeClr val="lt1"/>
              </a:buClr>
              <a:buSzPts val="2400"/>
              <a:buNone/>
              <a:defRPr sz="2400" b="1">
                <a:solidFill>
                  <a:schemeClr val="lt1"/>
                </a:solidFill>
              </a:defRPr>
            </a:lvl5pPr>
            <a:lvl6pPr lvl="5" algn="ctr">
              <a:lnSpc>
                <a:spcPct val="100000"/>
              </a:lnSpc>
              <a:spcBef>
                <a:spcPts val="0"/>
              </a:spcBef>
              <a:spcAft>
                <a:spcPts val="0"/>
              </a:spcAft>
              <a:buClr>
                <a:schemeClr val="lt1"/>
              </a:buClr>
              <a:buSzPts val="2400"/>
              <a:buNone/>
              <a:defRPr sz="2400" b="1">
                <a:solidFill>
                  <a:schemeClr val="lt1"/>
                </a:solidFill>
              </a:defRPr>
            </a:lvl6pPr>
            <a:lvl7pPr lvl="6" algn="ctr">
              <a:lnSpc>
                <a:spcPct val="100000"/>
              </a:lnSpc>
              <a:spcBef>
                <a:spcPts val="0"/>
              </a:spcBef>
              <a:spcAft>
                <a:spcPts val="0"/>
              </a:spcAft>
              <a:buClr>
                <a:schemeClr val="lt1"/>
              </a:buClr>
              <a:buSzPts val="2400"/>
              <a:buNone/>
              <a:defRPr sz="2400" b="1">
                <a:solidFill>
                  <a:schemeClr val="lt1"/>
                </a:solidFill>
              </a:defRPr>
            </a:lvl7pPr>
            <a:lvl8pPr lvl="7" algn="ctr">
              <a:lnSpc>
                <a:spcPct val="100000"/>
              </a:lnSpc>
              <a:spcBef>
                <a:spcPts val="0"/>
              </a:spcBef>
              <a:spcAft>
                <a:spcPts val="0"/>
              </a:spcAft>
              <a:buClr>
                <a:schemeClr val="lt1"/>
              </a:buClr>
              <a:buSzPts val="2400"/>
              <a:buNone/>
              <a:defRPr sz="2400" b="1">
                <a:solidFill>
                  <a:schemeClr val="lt1"/>
                </a:solidFill>
              </a:defRPr>
            </a:lvl8pPr>
            <a:lvl9pPr lvl="8" algn="ctr">
              <a:lnSpc>
                <a:spcPct val="100000"/>
              </a:lnSpc>
              <a:spcBef>
                <a:spcPts val="0"/>
              </a:spcBef>
              <a:spcAft>
                <a:spcPts val="0"/>
              </a:spcAft>
              <a:buClr>
                <a:schemeClr val="lt1"/>
              </a:buClr>
              <a:buSzPts val="2400"/>
              <a:buNone/>
              <a:defRPr sz="2400" b="1">
                <a:solidFill>
                  <a:schemeClr val="lt1"/>
                </a:solidFill>
              </a:defRPr>
            </a:lvl9pPr>
          </a:lstStyle>
          <a:p>
            <a:endParaRPr/>
          </a:p>
        </p:txBody>
      </p:sp>
      <p:sp>
        <p:nvSpPr>
          <p:cNvPr id="20" name="Google Shape;20;p38"/>
          <p:cNvSpPr/>
          <p:nvPr/>
        </p:nvSpPr>
        <p:spPr>
          <a:xfrm>
            <a:off x="3047704" y="3992850"/>
            <a:ext cx="30477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38"/>
          <p:cNvSpPr/>
          <p:nvPr/>
        </p:nvSpPr>
        <p:spPr>
          <a:xfrm>
            <a:off x="6096271" y="3992850"/>
            <a:ext cx="30477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8"/>
          <p:cNvSpPr/>
          <p:nvPr/>
        </p:nvSpPr>
        <p:spPr>
          <a:xfrm>
            <a:off x="1" y="3992850"/>
            <a:ext cx="30477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8"/>
          <p:cNvSpPr txBox="1">
            <a:spLocks noGrp="1"/>
          </p:cNvSpPr>
          <p:nvPr>
            <p:ph type="sldNum" idx="12"/>
          </p:nvPr>
        </p:nvSpPr>
        <p:spPr>
          <a:xfrm>
            <a:off x="-125" y="4791095"/>
            <a:ext cx="9144000" cy="313500"/>
          </a:xfrm>
          <a:prstGeom prst="rect">
            <a:avLst/>
          </a:prstGeom>
          <a:noFill/>
          <a:ln>
            <a:noFill/>
          </a:ln>
        </p:spPr>
        <p:txBody>
          <a:bodyPr spcFirstLastPara="1" wrap="square" lIns="91425" tIns="91425" rIns="91425" bIns="91425" anchor="t" anchorCtr="0">
            <a:noAutofit/>
          </a:bodyPr>
          <a:lstStyle>
            <a:lvl1pPr marL="0" marR="0" lvl="0"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1pPr>
            <a:lvl2pPr marL="0" marR="0" lvl="1"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2pPr>
            <a:lvl3pPr marL="0" marR="0" lvl="2"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3pPr>
            <a:lvl4pPr marL="0" marR="0" lvl="3"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4pPr>
            <a:lvl5pPr marL="0" marR="0" lvl="4"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5pPr>
            <a:lvl6pPr marL="0" marR="0" lvl="5"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6pPr>
            <a:lvl7pPr marL="0" marR="0" lvl="6"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7pPr>
            <a:lvl8pPr marL="0" marR="0" lvl="7"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8pPr>
            <a:lvl9pPr marL="0" marR="0" lvl="8"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0170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24"/>
        <p:cNvGrpSpPr/>
        <p:nvPr/>
      </p:nvGrpSpPr>
      <p:grpSpPr>
        <a:xfrm>
          <a:off x="0" y="0"/>
          <a:ext cx="0" cy="0"/>
          <a:chOff x="0" y="0"/>
          <a:chExt cx="0" cy="0"/>
        </a:xfrm>
      </p:grpSpPr>
      <p:sp>
        <p:nvSpPr>
          <p:cNvPr id="25" name="Google Shape;25;p39"/>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39"/>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39"/>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9"/>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39"/>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p39"/>
          <p:cNvSpPr txBox="1">
            <a:spLocks noGrp="1"/>
          </p:cNvSpPr>
          <p:nvPr>
            <p:ph type="body" idx="1"/>
          </p:nvPr>
        </p:nvSpPr>
        <p:spPr>
          <a:xfrm>
            <a:off x="893625" y="1200150"/>
            <a:ext cx="3136800" cy="3725700"/>
          </a:xfrm>
          <a:prstGeom prst="rect">
            <a:avLst/>
          </a:prstGeom>
          <a:noFill/>
          <a:ln>
            <a:noFill/>
          </a:ln>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31" name="Google Shape;31;p39"/>
          <p:cNvSpPr txBox="1">
            <a:spLocks noGrp="1"/>
          </p:cNvSpPr>
          <p:nvPr>
            <p:ph type="body" idx="2"/>
          </p:nvPr>
        </p:nvSpPr>
        <p:spPr>
          <a:xfrm>
            <a:off x="4219456" y="1200150"/>
            <a:ext cx="3136800" cy="3725700"/>
          </a:xfrm>
          <a:prstGeom prst="rect">
            <a:avLst/>
          </a:prstGeom>
          <a:noFill/>
          <a:ln>
            <a:noFill/>
          </a:ln>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32" name="Google Shape;32;p39"/>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
        <p:nvSpPr>
          <p:cNvPr id="33" name="Google Shape;33;p39"/>
          <p:cNvSpPr txBox="1">
            <a:spLocks noGrp="1"/>
          </p:cNvSpPr>
          <p:nvPr>
            <p:ph type="ftr" idx="11"/>
          </p:nvPr>
        </p:nvSpPr>
        <p:spPr>
          <a:xfrm>
            <a:off x="5624750" y="4723058"/>
            <a:ext cx="2855825" cy="313499"/>
          </a:xfrm>
          <a:prstGeom prst="rect">
            <a:avLst/>
          </a:prstGeom>
          <a:noFill/>
          <a:ln>
            <a:noFill/>
          </a:ln>
        </p:spPr>
        <p:txBody>
          <a:bodyPr spcFirstLastPara="1" wrap="square" lIns="91425" tIns="45700" rIns="91425" bIns="45700" anchor="b"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546738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36"/>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endParaRPr/>
          </a:p>
        </p:txBody>
      </p:sp>
      <p:sp>
        <p:nvSpPr>
          <p:cNvPr id="7" name="Google Shape;7;p36"/>
          <p:cNvSpPr txBox="1">
            <a:spLocks noGrp="1"/>
          </p:cNvSpPr>
          <p:nvPr>
            <p:ph type="body" idx="1"/>
          </p:nvPr>
        </p:nvSpPr>
        <p:spPr>
          <a:xfrm>
            <a:off x="893700" y="1373588"/>
            <a:ext cx="6462600" cy="35523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100000"/>
              </a:lnSpc>
              <a:spcBef>
                <a:spcPts val="600"/>
              </a:spcBef>
              <a:spcAft>
                <a:spcPts val="0"/>
              </a:spcAft>
              <a:buClr>
                <a:schemeClr val="accent6"/>
              </a:buClr>
              <a:buSzPts val="24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endParaRPr/>
          </a:p>
        </p:txBody>
      </p:sp>
      <p:sp>
        <p:nvSpPr>
          <p:cNvPr id="8" name="Google Shape;8;p3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
        <p:nvSpPr>
          <p:cNvPr id="9" name="Google Shape;9;p36"/>
          <p:cNvSpPr txBox="1">
            <a:spLocks noGrp="1"/>
          </p:cNvSpPr>
          <p:nvPr>
            <p:ph type="ftr" idx="11"/>
          </p:nvPr>
        </p:nvSpPr>
        <p:spPr>
          <a:xfrm>
            <a:off x="5624750" y="4723058"/>
            <a:ext cx="2855825" cy="313499"/>
          </a:xfrm>
          <a:prstGeom prst="rect">
            <a:avLst/>
          </a:prstGeom>
          <a:noFill/>
          <a:ln>
            <a:noFill/>
          </a:ln>
        </p:spPr>
        <p:txBody>
          <a:bodyPr spcFirstLastPara="1" wrap="square" lIns="91425" tIns="45700" rIns="91425" bIns="45700" anchor="b" anchorCtr="0">
            <a:noAutofit/>
          </a:bodyPr>
          <a:lstStyle>
            <a:lvl1pPr marR="0" lvl="0" algn="ctr" rtl="0">
              <a:lnSpc>
                <a:spcPct val="100000"/>
              </a:lnSpc>
              <a:spcBef>
                <a:spcPts val="0"/>
              </a:spcBef>
              <a:spcAft>
                <a:spcPts val="0"/>
              </a:spcAft>
              <a:buSzPts val="1400"/>
              <a:buNone/>
              <a:defRPr sz="1300" b="0" i="0" u="none" strike="noStrike" cap="none">
                <a:solidFill>
                  <a:srgbClr val="9FA5AB"/>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
          <p:cNvSpPr txBox="1">
            <a:spLocks noGrp="1"/>
          </p:cNvSpPr>
          <p:nvPr>
            <p:ph type="ctrTitle"/>
          </p:nvPr>
        </p:nvSpPr>
        <p:spPr>
          <a:xfrm>
            <a:off x="508127" y="2236252"/>
            <a:ext cx="6290879" cy="2217984"/>
          </a:xfrm>
          <a:prstGeom prst="rect">
            <a:avLst/>
          </a:prstGeom>
          <a:noFill/>
          <a:ln>
            <a:noFill/>
          </a:ln>
        </p:spPr>
        <p:txBody>
          <a:bodyPr spcFirstLastPara="1" wrap="square" lIns="91425" tIns="91425" rIns="91425" bIns="91425" anchor="t" anchorCtr="0">
            <a:noAutofit/>
          </a:bodyPr>
          <a:lstStyle/>
          <a:p>
            <a:pPr lvl="0"/>
            <a:r>
              <a:rPr lang="en" dirty="0"/>
              <a:t>Designing a</a:t>
            </a:r>
            <a:br>
              <a:rPr lang="en" dirty="0"/>
            </a:br>
            <a:r>
              <a:rPr lang="en" dirty="0"/>
              <a:t>Low-Energy </a:t>
            </a:r>
            <a:r>
              <a:rPr lang="en-GB" dirty="0"/>
              <a:t>B</a:t>
            </a:r>
            <a:r>
              <a:rPr lang="en" dirty="0"/>
              <a:t>eamline for NA61/SHINE </a:t>
            </a:r>
            <a:endParaRPr dirty="0"/>
          </a:p>
        </p:txBody>
      </p:sp>
      <p:sp>
        <p:nvSpPr>
          <p:cNvPr id="4" name="TextBox 3">
            <a:extLst>
              <a:ext uri="{FF2B5EF4-FFF2-40B4-BE49-F238E27FC236}">
                <a16:creationId xmlns:a16="http://schemas.microsoft.com/office/drawing/2014/main" id="{F667073B-DEBE-4B0B-9963-D58768AB178A}"/>
              </a:ext>
            </a:extLst>
          </p:cNvPr>
          <p:cNvSpPr txBox="1"/>
          <p:nvPr/>
        </p:nvSpPr>
        <p:spPr>
          <a:xfrm>
            <a:off x="4065816" y="104488"/>
            <a:ext cx="3352800" cy="2339102"/>
          </a:xfrm>
          <a:prstGeom prst="rect">
            <a:avLst/>
          </a:prstGeom>
          <a:noFill/>
        </p:spPr>
        <p:txBody>
          <a:bodyPr wrap="square" rtlCol="0">
            <a:spAutoFit/>
          </a:bodyPr>
          <a:lstStyle/>
          <a:p>
            <a:pPr algn="r"/>
            <a:r>
              <a:rPr lang="en-GB" b="1" dirty="0">
                <a:solidFill>
                  <a:srgbClr val="343698"/>
                </a:solidFill>
                <a:latin typeface="Raleway" panose="020B0604020202020204" charset="0"/>
              </a:rPr>
              <a:t>Carlo A. Mussolini</a:t>
            </a:r>
          </a:p>
          <a:p>
            <a:pPr algn="r"/>
            <a:r>
              <a:rPr lang="en-GB" dirty="0">
                <a:solidFill>
                  <a:srgbClr val="343698"/>
                </a:solidFill>
                <a:latin typeface="Raleway" panose="020B0604020202020204" charset="0"/>
              </a:rPr>
              <a:t>University of Oxford,</a:t>
            </a:r>
          </a:p>
          <a:p>
            <a:pPr algn="r"/>
            <a:r>
              <a:rPr lang="en-GB" dirty="0">
                <a:solidFill>
                  <a:srgbClr val="343698"/>
                </a:solidFill>
                <a:latin typeface="Raleway" panose="020B0604020202020204" charset="0"/>
              </a:rPr>
              <a:t>CERN (BE-EA)</a:t>
            </a:r>
          </a:p>
          <a:p>
            <a:pPr algn="r"/>
            <a:endParaRPr lang="en-GB" dirty="0">
              <a:solidFill>
                <a:srgbClr val="343698"/>
              </a:solidFill>
              <a:latin typeface="Raleway" panose="020B0604020202020204" charset="0"/>
            </a:endParaRPr>
          </a:p>
          <a:p>
            <a:pPr algn="r"/>
            <a:r>
              <a:rPr lang="en-GB" sz="1200" b="1" dirty="0">
                <a:solidFill>
                  <a:srgbClr val="343698"/>
                </a:solidFill>
                <a:latin typeface="Raleway" panose="020B0604020202020204" charset="0"/>
              </a:rPr>
              <a:t>Supervisors:</a:t>
            </a:r>
          </a:p>
          <a:p>
            <a:pPr algn="r"/>
            <a:r>
              <a:rPr lang="en-GB" sz="1200" b="1" dirty="0">
                <a:solidFill>
                  <a:srgbClr val="343698"/>
                </a:solidFill>
                <a:latin typeface="Raleway" panose="020B0604020202020204" charset="0"/>
              </a:rPr>
              <a:t>P. Burrows</a:t>
            </a:r>
          </a:p>
          <a:p>
            <a:pPr algn="r"/>
            <a:r>
              <a:rPr lang="en-GB" sz="1200" dirty="0">
                <a:solidFill>
                  <a:srgbClr val="343698"/>
                </a:solidFill>
                <a:latin typeface="Raleway" panose="020B0604020202020204" charset="0"/>
              </a:rPr>
              <a:t>John Adams Institute</a:t>
            </a:r>
          </a:p>
          <a:p>
            <a:pPr algn="r"/>
            <a:r>
              <a:rPr lang="en-GB" sz="1200" b="1" dirty="0">
                <a:solidFill>
                  <a:srgbClr val="343698"/>
                </a:solidFill>
                <a:latin typeface="Raleway" panose="020B0604020202020204" charset="0"/>
              </a:rPr>
              <a:t>N. </a:t>
            </a:r>
            <a:r>
              <a:rPr lang="en-GB" sz="1200" b="1" dirty="0" err="1">
                <a:solidFill>
                  <a:srgbClr val="343698"/>
                </a:solidFill>
                <a:latin typeface="Raleway" panose="020B0604020202020204" charset="0"/>
              </a:rPr>
              <a:t>Charitonidis</a:t>
            </a:r>
            <a:endParaRPr lang="en-GB" sz="1200" b="1" dirty="0">
              <a:solidFill>
                <a:srgbClr val="343698"/>
              </a:solidFill>
              <a:latin typeface="Raleway" panose="020B0604020202020204" charset="0"/>
            </a:endParaRPr>
          </a:p>
          <a:p>
            <a:pPr algn="r"/>
            <a:r>
              <a:rPr lang="en-GB" sz="1200" dirty="0">
                <a:solidFill>
                  <a:srgbClr val="343698"/>
                </a:solidFill>
                <a:latin typeface="Raleway" panose="020B0604020202020204" charset="0"/>
              </a:rPr>
              <a:t>CERN (BE-EA)</a:t>
            </a:r>
          </a:p>
          <a:p>
            <a:pPr algn="r"/>
            <a:endParaRPr lang="en-GB" dirty="0">
              <a:solidFill>
                <a:srgbClr val="343698"/>
              </a:solidFill>
              <a:latin typeface="Raleway" panose="020B0604020202020204" charset="0"/>
            </a:endParaRPr>
          </a:p>
          <a:p>
            <a:pPr algn="r"/>
            <a:endParaRPr lang="en-GB" dirty="0">
              <a:solidFill>
                <a:srgbClr val="343698"/>
              </a:solidFill>
              <a:latin typeface="Raleway" panose="020B0604020202020204" charset="0"/>
            </a:endParaRPr>
          </a:p>
        </p:txBody>
      </p:sp>
      <p:pic>
        <p:nvPicPr>
          <p:cNvPr id="3" name="Picture 2">
            <a:extLst>
              <a:ext uri="{FF2B5EF4-FFF2-40B4-BE49-F238E27FC236}">
                <a16:creationId xmlns:a16="http://schemas.microsoft.com/office/drawing/2014/main" id="{97FF273F-EF0E-42FA-A305-5E79A7B60EB3}"/>
              </a:ext>
            </a:extLst>
          </p:cNvPr>
          <p:cNvPicPr>
            <a:picLocks noChangeAspect="1"/>
          </p:cNvPicPr>
          <p:nvPr/>
        </p:nvPicPr>
        <p:blipFill>
          <a:blip r:embed="rId3"/>
          <a:stretch>
            <a:fillRect/>
          </a:stretch>
        </p:blipFill>
        <p:spPr>
          <a:xfrm>
            <a:off x="943980" y="104488"/>
            <a:ext cx="2404944" cy="733712"/>
          </a:xfrm>
          <a:prstGeom prst="rect">
            <a:avLst/>
          </a:prstGeom>
        </p:spPr>
      </p:pic>
      <p:pic>
        <p:nvPicPr>
          <p:cNvPr id="6" name="Picture 5">
            <a:extLst>
              <a:ext uri="{FF2B5EF4-FFF2-40B4-BE49-F238E27FC236}">
                <a16:creationId xmlns:a16="http://schemas.microsoft.com/office/drawing/2014/main" id="{482B1881-384A-42A6-924D-0FE4142ABBA7}"/>
              </a:ext>
            </a:extLst>
          </p:cNvPr>
          <p:cNvPicPr>
            <a:picLocks noChangeAspect="1"/>
          </p:cNvPicPr>
          <p:nvPr/>
        </p:nvPicPr>
        <p:blipFill rotWithShape="1">
          <a:blip r:embed="rId4"/>
          <a:srcRect l="23172" t="2400" r="23333" b="1891"/>
          <a:stretch/>
        </p:blipFill>
        <p:spPr>
          <a:xfrm>
            <a:off x="139041" y="104488"/>
            <a:ext cx="738172" cy="733712"/>
          </a:xfrm>
          <a:prstGeom prst="rect">
            <a:avLst/>
          </a:prstGeom>
        </p:spPr>
      </p:pic>
      <p:pic>
        <p:nvPicPr>
          <p:cNvPr id="5" name="Picture 4">
            <a:extLst>
              <a:ext uri="{FF2B5EF4-FFF2-40B4-BE49-F238E27FC236}">
                <a16:creationId xmlns:a16="http://schemas.microsoft.com/office/drawing/2014/main" id="{96BE7317-5219-4A90-A570-3A91A9CEB93E}"/>
              </a:ext>
            </a:extLst>
          </p:cNvPr>
          <p:cNvPicPr>
            <a:picLocks noChangeAspect="1"/>
          </p:cNvPicPr>
          <p:nvPr/>
        </p:nvPicPr>
        <p:blipFill rotWithShape="1">
          <a:blip r:embed="rId5"/>
          <a:srcRect t="21203" b="20962"/>
          <a:stretch/>
        </p:blipFill>
        <p:spPr>
          <a:xfrm>
            <a:off x="116181" y="987892"/>
            <a:ext cx="1865019" cy="7457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27"/>
          <p:cNvSpPr txBox="1">
            <a:spLocks noGrp="1"/>
          </p:cNvSpPr>
          <p:nvPr>
            <p:ph type="title"/>
          </p:nvPr>
        </p:nvSpPr>
        <p:spPr>
          <a:xfrm>
            <a:off x="371949" y="-308120"/>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Requirements for the beamline optics</a:t>
            </a:r>
            <a:endParaRPr dirty="0"/>
          </a:p>
        </p:txBody>
      </p:sp>
      <p:sp>
        <p:nvSpPr>
          <p:cNvPr id="338" name="Google Shape;338;p27"/>
          <p:cNvSpPr txBox="1">
            <a:spLocks noGrp="1"/>
          </p:cNvSpPr>
          <p:nvPr>
            <p:ph type="body" idx="2"/>
          </p:nvPr>
        </p:nvSpPr>
        <p:spPr>
          <a:xfrm>
            <a:off x="542489" y="749398"/>
            <a:ext cx="7143914" cy="4742940"/>
          </a:xfrm>
          <a:prstGeom prst="rect">
            <a:avLst/>
          </a:prstGeom>
          <a:noFill/>
          <a:ln>
            <a:noFill/>
          </a:ln>
        </p:spPr>
        <p:txBody>
          <a:bodyPr spcFirstLastPara="1" wrap="square" lIns="91425" tIns="91425" rIns="91425" bIns="91425" anchor="t" anchorCtr="0">
            <a:noAutofit/>
          </a:bodyPr>
          <a:lstStyle/>
          <a:p>
            <a:pPr marL="0" indent="0">
              <a:buNone/>
            </a:pPr>
            <a:r>
              <a:rPr lang="en-GB" sz="1400" dirty="0">
                <a:solidFill>
                  <a:schemeClr val="tx1">
                    <a:lumMod val="50000"/>
                  </a:schemeClr>
                </a:solidFill>
              </a:rPr>
              <a:t>The beamline must:</a:t>
            </a:r>
          </a:p>
          <a:p>
            <a:pPr marL="285750" indent="-285750"/>
            <a:r>
              <a:rPr lang="en-GB" sz="1400" dirty="0">
                <a:solidFill>
                  <a:schemeClr val="tx1">
                    <a:lumMod val="50000"/>
                  </a:schemeClr>
                </a:solidFill>
              </a:rPr>
              <a:t>Have a large acceptance, for a sufficient rate, to be maximised</a:t>
            </a:r>
          </a:p>
          <a:p>
            <a:pPr marL="285750" indent="-285750"/>
            <a:r>
              <a:rPr lang="en-GB" sz="1400" dirty="0">
                <a:solidFill>
                  <a:schemeClr val="tx1">
                    <a:lumMod val="50000"/>
                  </a:schemeClr>
                </a:solidFill>
              </a:rPr>
              <a:t>Be short, minimising particle decays</a:t>
            </a:r>
          </a:p>
          <a:p>
            <a:pPr marL="285750" indent="-285750"/>
            <a:r>
              <a:rPr lang="en-GB" sz="1400" dirty="0">
                <a:solidFill>
                  <a:schemeClr val="tx1">
                    <a:lumMod val="50000"/>
                  </a:schemeClr>
                </a:solidFill>
              </a:rPr>
              <a:t>Have a good momentum resolution, capable of reaching &lt;1% </a:t>
            </a:r>
            <a:r>
              <a:rPr lang="en-GB" sz="1400" dirty="0" err="1">
                <a:solidFill>
                  <a:schemeClr val="tx1">
                    <a:lumMod val="50000"/>
                  </a:schemeClr>
                </a:solidFill>
              </a:rPr>
              <a:t>dP</a:t>
            </a:r>
            <a:r>
              <a:rPr lang="en-GB" sz="1400" dirty="0">
                <a:solidFill>
                  <a:schemeClr val="tx1">
                    <a:lumMod val="50000"/>
                  </a:schemeClr>
                </a:solidFill>
              </a:rPr>
              <a:t>/P</a:t>
            </a:r>
          </a:p>
          <a:p>
            <a:pPr marL="285750" indent="-285750"/>
            <a:r>
              <a:rPr lang="en-GB" sz="1400" dirty="0">
                <a:solidFill>
                  <a:schemeClr val="tx1">
                    <a:lumMod val="50000"/>
                  </a:schemeClr>
                </a:solidFill>
              </a:rPr>
              <a:t>Have a small spot size at the NA61 target, &lt;20 mm  in both planes</a:t>
            </a:r>
          </a:p>
          <a:p>
            <a:pPr marL="285750" indent="-285750"/>
            <a:r>
              <a:rPr lang="en-GB" sz="1400" dirty="0">
                <a:solidFill>
                  <a:schemeClr val="tx1">
                    <a:lumMod val="50000"/>
                  </a:schemeClr>
                </a:solidFill>
              </a:rPr>
              <a:t>Not be too contaminated by backgrounds, few hundred electrons per spill</a:t>
            </a:r>
          </a:p>
          <a:p>
            <a:pPr marL="0" indent="0">
              <a:buNone/>
            </a:pPr>
            <a:endParaRPr lang="en-GB" sz="1400" dirty="0">
              <a:solidFill>
                <a:schemeClr val="tx1">
                  <a:lumMod val="50000"/>
                </a:schemeClr>
              </a:solidFill>
            </a:endParaRPr>
          </a:p>
          <a:p>
            <a:pPr marL="0" lvl="0" indent="0" algn="l" rtl="0">
              <a:lnSpc>
                <a:spcPct val="100000"/>
              </a:lnSpc>
              <a:spcBef>
                <a:spcPts val="600"/>
              </a:spcBef>
              <a:spcAft>
                <a:spcPts val="0"/>
              </a:spcAft>
              <a:buSzPts val="2000"/>
              <a:buNone/>
            </a:pPr>
            <a:r>
              <a:rPr lang="en-GB" sz="1600" dirty="0">
                <a:solidFill>
                  <a:schemeClr val="tx1">
                    <a:lumMod val="50000"/>
                  </a:schemeClr>
                </a:solidFill>
              </a:rPr>
              <a:t>All</a:t>
            </a:r>
            <a:r>
              <a:rPr lang="en-GB" sz="1600" b="1" dirty="0">
                <a:solidFill>
                  <a:schemeClr val="tx1">
                    <a:lumMod val="50000"/>
                  </a:schemeClr>
                </a:solidFill>
              </a:rPr>
              <a:t> </a:t>
            </a:r>
            <a:r>
              <a:rPr lang="en-GB" sz="1600" dirty="0">
                <a:solidFill>
                  <a:schemeClr val="tx1">
                    <a:lumMod val="50000"/>
                  </a:schemeClr>
                </a:solidFill>
              </a:rPr>
              <a:t>of these requirements are</a:t>
            </a:r>
            <a:r>
              <a:rPr lang="en-GB" sz="1600" b="1" dirty="0">
                <a:solidFill>
                  <a:schemeClr val="tx1">
                    <a:lumMod val="50000"/>
                  </a:schemeClr>
                </a:solidFill>
              </a:rPr>
              <a:t> difficult </a:t>
            </a:r>
            <a:r>
              <a:rPr lang="en-GB" sz="1600" dirty="0">
                <a:solidFill>
                  <a:schemeClr val="tx1">
                    <a:lumMod val="50000"/>
                  </a:schemeClr>
                </a:solidFill>
              </a:rPr>
              <a:t>to optimise </a:t>
            </a:r>
            <a:r>
              <a:rPr lang="en-GB" sz="1600" b="1" dirty="0">
                <a:solidFill>
                  <a:schemeClr val="tx1">
                    <a:lumMod val="50000"/>
                  </a:schemeClr>
                </a:solidFill>
              </a:rPr>
              <a:t>simultaneously</a:t>
            </a:r>
          </a:p>
          <a:p>
            <a:pPr marL="285750" indent="-285750"/>
            <a:r>
              <a:rPr lang="en-GB" sz="1400" dirty="0">
                <a:solidFill>
                  <a:schemeClr val="tx1">
                    <a:lumMod val="50000"/>
                  </a:schemeClr>
                </a:solidFill>
              </a:rPr>
              <a:t>No analytical formula for phase space acceptance for a whole beamline</a:t>
            </a:r>
          </a:p>
          <a:p>
            <a:pPr marL="285750" indent="-285750"/>
            <a:r>
              <a:rPr lang="en-GB" sz="1400" dirty="0">
                <a:solidFill>
                  <a:schemeClr val="tx1">
                    <a:lumMod val="50000"/>
                  </a:schemeClr>
                </a:solidFill>
              </a:rPr>
              <a:t>Some assumptions usually made (point-like) target do not hold</a:t>
            </a:r>
          </a:p>
          <a:p>
            <a:pPr marL="285750" indent="-285750"/>
            <a:r>
              <a:rPr lang="en-GB" sz="1400" dirty="0">
                <a:solidFill>
                  <a:schemeClr val="tx1">
                    <a:lumMod val="50000"/>
                  </a:schemeClr>
                </a:solidFill>
              </a:rPr>
              <a:t>Matching techniques do not take into account higher order terms and chromaticity</a:t>
            </a:r>
          </a:p>
          <a:p>
            <a:pPr marL="285750" indent="-285750"/>
            <a:r>
              <a:rPr lang="en-GB" sz="1400" dirty="0">
                <a:solidFill>
                  <a:schemeClr val="tx1">
                    <a:lumMod val="50000"/>
                  </a:schemeClr>
                </a:solidFill>
              </a:rPr>
              <a:t>In general matching does not take into account effects on phase space</a:t>
            </a:r>
            <a:endParaRPr lang="en-GB" sz="1600" dirty="0"/>
          </a:p>
          <a:p>
            <a:pPr marL="0" indent="0">
              <a:buNone/>
            </a:pPr>
            <a:endParaRPr lang="en-GB" sz="1400"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10</a:t>
            </a:fld>
            <a:endParaRPr/>
          </a:p>
        </p:txBody>
      </p:sp>
      <p:sp>
        <p:nvSpPr>
          <p:cNvPr id="10" name="Google Shape;359;p29">
            <a:extLst>
              <a:ext uri="{FF2B5EF4-FFF2-40B4-BE49-F238E27FC236}">
                <a16:creationId xmlns:a16="http://schemas.microsoft.com/office/drawing/2014/main" id="{CDE9A183-D7CF-40C6-86EA-AA65ACCB213F}"/>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Tree>
    <p:extLst>
      <p:ext uri="{BB962C8B-B14F-4D97-AF65-F5344CB8AC3E}">
        <p14:creationId xmlns:p14="http://schemas.microsoft.com/office/powerpoint/2010/main" val="1528700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74f348e52a_0_16"/>
          <p:cNvSpPr txBox="1">
            <a:spLocks noGrp="1"/>
          </p:cNvSpPr>
          <p:nvPr>
            <p:ph type="title"/>
          </p:nvPr>
        </p:nvSpPr>
        <p:spPr>
          <a:xfrm>
            <a:off x="357575" y="34575"/>
            <a:ext cx="852870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Solution: a scan of the parameter space</a:t>
            </a:r>
            <a:endParaRPr dirty="0"/>
          </a:p>
        </p:txBody>
      </p:sp>
      <p:sp>
        <p:nvSpPr>
          <p:cNvPr id="72" name="Google Shape;72;g74f348e52a_0_1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11</a:t>
            </a:fld>
            <a:endParaRPr/>
          </a:p>
        </p:txBody>
      </p:sp>
      <p:sp>
        <p:nvSpPr>
          <p:cNvPr id="31" name="Google Shape;359;p29">
            <a:extLst>
              <a:ext uri="{FF2B5EF4-FFF2-40B4-BE49-F238E27FC236}">
                <a16:creationId xmlns:a16="http://schemas.microsoft.com/office/drawing/2014/main" id="{04214281-2EAD-4361-99B0-F12539C2F3C8}"/>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9" name="Rectangle 8">
            <a:extLst>
              <a:ext uri="{FF2B5EF4-FFF2-40B4-BE49-F238E27FC236}">
                <a16:creationId xmlns:a16="http://schemas.microsoft.com/office/drawing/2014/main" id="{8B4EC96B-BB75-42E7-A2CF-0DD16DC12D5E}"/>
              </a:ext>
            </a:extLst>
          </p:cNvPr>
          <p:cNvSpPr/>
          <p:nvPr/>
        </p:nvSpPr>
        <p:spPr>
          <a:xfrm>
            <a:off x="418214" y="2710731"/>
            <a:ext cx="3955312" cy="2652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CA8EC6B-A5CE-41C2-A444-047023DE1633}"/>
              </a:ext>
            </a:extLst>
          </p:cNvPr>
          <p:cNvSpPr/>
          <p:nvPr/>
        </p:nvSpPr>
        <p:spPr>
          <a:xfrm>
            <a:off x="4694276" y="2641895"/>
            <a:ext cx="3512287" cy="2652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Google Shape;338;p27">
            <a:extLst>
              <a:ext uri="{FF2B5EF4-FFF2-40B4-BE49-F238E27FC236}">
                <a16:creationId xmlns:a16="http://schemas.microsoft.com/office/drawing/2014/main" id="{09BA3E09-A474-4C22-BB37-AC55D0246122}"/>
              </a:ext>
            </a:extLst>
          </p:cNvPr>
          <p:cNvSpPr txBox="1">
            <a:spLocks/>
          </p:cNvSpPr>
          <p:nvPr/>
        </p:nvSpPr>
        <p:spPr>
          <a:xfrm>
            <a:off x="396870" y="1017682"/>
            <a:ext cx="2775485" cy="1022966"/>
          </a:xfrm>
          <a:prstGeom prst="rect">
            <a:avLst/>
          </a:prstGeom>
          <a:noFill/>
          <a:ln w="25400">
            <a:solidFill>
              <a:schemeClr val="bg1">
                <a:lumMod val="65000"/>
              </a:schemeClr>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200" dirty="0">
                <a:solidFill>
                  <a:schemeClr val="tx1">
                    <a:lumMod val="50000"/>
                  </a:schemeClr>
                </a:solidFill>
              </a:rPr>
              <a:t>Beamline parameter scan for the front end of the beamline</a:t>
            </a:r>
          </a:p>
          <a:p>
            <a:pPr marL="0" indent="0" algn="ctr">
              <a:buFont typeface="Lato"/>
              <a:buNone/>
            </a:pPr>
            <a:r>
              <a:rPr lang="en-GB" sz="1200" dirty="0">
                <a:solidFill>
                  <a:schemeClr val="tx1">
                    <a:lumMod val="50000"/>
                  </a:schemeClr>
                </a:solidFill>
              </a:rPr>
              <a:t>(Order 100 M configurations)</a:t>
            </a:r>
          </a:p>
        </p:txBody>
      </p:sp>
      <p:sp>
        <p:nvSpPr>
          <p:cNvPr id="23" name="Google Shape;338;p27">
            <a:extLst>
              <a:ext uri="{FF2B5EF4-FFF2-40B4-BE49-F238E27FC236}">
                <a16:creationId xmlns:a16="http://schemas.microsoft.com/office/drawing/2014/main" id="{3E55BAD9-EB9C-4AF2-9B5B-AB6F2089B6B6}"/>
              </a:ext>
            </a:extLst>
          </p:cNvPr>
          <p:cNvSpPr txBox="1">
            <a:spLocks/>
          </p:cNvSpPr>
          <p:nvPr/>
        </p:nvSpPr>
        <p:spPr>
          <a:xfrm>
            <a:off x="4899738" y="884096"/>
            <a:ext cx="3649331" cy="711470"/>
          </a:xfrm>
          <a:prstGeom prst="rect">
            <a:avLst/>
          </a:prstGeom>
          <a:noFill/>
          <a:ln w="25400">
            <a:solidFill>
              <a:schemeClr val="bg1">
                <a:lumMod val="65000"/>
              </a:schemeClr>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200" dirty="0">
                <a:solidFill>
                  <a:schemeClr val="tx1">
                    <a:lumMod val="50000"/>
                  </a:schemeClr>
                </a:solidFill>
              </a:rPr>
              <a:t>Beamline parameter scan for the back end</a:t>
            </a:r>
          </a:p>
          <a:p>
            <a:pPr marL="0" indent="0" algn="ctr">
              <a:buFont typeface="Lato"/>
              <a:buNone/>
            </a:pPr>
            <a:r>
              <a:rPr lang="en-GB" sz="1200" dirty="0">
                <a:solidFill>
                  <a:schemeClr val="tx1">
                    <a:lumMod val="50000"/>
                  </a:schemeClr>
                </a:solidFill>
              </a:rPr>
              <a:t>(Order 100 M configurations)</a:t>
            </a:r>
          </a:p>
        </p:txBody>
      </p:sp>
      <p:sp>
        <p:nvSpPr>
          <p:cNvPr id="24" name="Google Shape;338;p27">
            <a:extLst>
              <a:ext uri="{FF2B5EF4-FFF2-40B4-BE49-F238E27FC236}">
                <a16:creationId xmlns:a16="http://schemas.microsoft.com/office/drawing/2014/main" id="{BC9C2967-2A96-424C-A8CC-74B16B567BEC}"/>
              </a:ext>
            </a:extLst>
          </p:cNvPr>
          <p:cNvSpPr txBox="1">
            <a:spLocks/>
          </p:cNvSpPr>
          <p:nvPr/>
        </p:nvSpPr>
        <p:spPr>
          <a:xfrm>
            <a:off x="163107" y="2641895"/>
            <a:ext cx="3243009" cy="937744"/>
          </a:xfrm>
          <a:prstGeom prst="rect">
            <a:avLst/>
          </a:prstGeom>
          <a:noFill/>
          <a:ln w="25400">
            <a:solidFill>
              <a:schemeClr val="bg1">
                <a:lumMod val="65000"/>
              </a:schemeClr>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200" dirty="0">
                <a:solidFill>
                  <a:schemeClr val="tx1">
                    <a:lumMod val="50000"/>
                  </a:schemeClr>
                </a:solidFill>
              </a:rPr>
              <a:t>Select beamlines based on acceptance and momentum resolution</a:t>
            </a:r>
          </a:p>
          <a:p>
            <a:pPr marL="0" indent="0" algn="ctr">
              <a:buFont typeface="Lato"/>
              <a:buNone/>
            </a:pPr>
            <a:r>
              <a:rPr lang="en-GB" sz="1200" dirty="0">
                <a:solidFill>
                  <a:schemeClr val="tx1">
                    <a:lumMod val="50000"/>
                  </a:schemeClr>
                </a:solidFill>
              </a:rPr>
              <a:t>(Order 100 configurations)</a:t>
            </a:r>
          </a:p>
        </p:txBody>
      </p:sp>
      <p:sp>
        <p:nvSpPr>
          <p:cNvPr id="26" name="Google Shape;338;p27">
            <a:extLst>
              <a:ext uri="{FF2B5EF4-FFF2-40B4-BE49-F238E27FC236}">
                <a16:creationId xmlns:a16="http://schemas.microsoft.com/office/drawing/2014/main" id="{26CFC7A2-B936-469D-9266-554215A37266}"/>
              </a:ext>
            </a:extLst>
          </p:cNvPr>
          <p:cNvSpPr txBox="1">
            <a:spLocks/>
          </p:cNvSpPr>
          <p:nvPr/>
        </p:nvSpPr>
        <p:spPr>
          <a:xfrm>
            <a:off x="325680" y="4143159"/>
            <a:ext cx="2917861" cy="651565"/>
          </a:xfrm>
          <a:prstGeom prst="rect">
            <a:avLst/>
          </a:prstGeom>
          <a:noFill/>
          <a:ln w="25400">
            <a:solidFill>
              <a:schemeClr val="bg1">
                <a:lumMod val="65000"/>
              </a:schemeClr>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200" dirty="0">
                <a:solidFill>
                  <a:schemeClr val="tx1">
                    <a:lumMod val="50000"/>
                  </a:schemeClr>
                </a:solidFill>
              </a:rPr>
              <a:t>Run tracking code using output of target studies to select the best front end</a:t>
            </a:r>
          </a:p>
        </p:txBody>
      </p:sp>
      <p:sp>
        <p:nvSpPr>
          <p:cNvPr id="27" name="Google Shape;338;p27">
            <a:extLst>
              <a:ext uri="{FF2B5EF4-FFF2-40B4-BE49-F238E27FC236}">
                <a16:creationId xmlns:a16="http://schemas.microsoft.com/office/drawing/2014/main" id="{FFFCD38E-5093-4194-972C-C0EC6E5AAC3C}"/>
              </a:ext>
            </a:extLst>
          </p:cNvPr>
          <p:cNvSpPr txBox="1">
            <a:spLocks/>
          </p:cNvSpPr>
          <p:nvPr/>
        </p:nvSpPr>
        <p:spPr>
          <a:xfrm>
            <a:off x="5092482" y="2194333"/>
            <a:ext cx="3243009" cy="959203"/>
          </a:xfrm>
          <a:prstGeom prst="rect">
            <a:avLst/>
          </a:prstGeom>
          <a:noFill/>
          <a:ln w="25400">
            <a:solidFill>
              <a:schemeClr val="bg1">
                <a:lumMod val="65000"/>
              </a:schemeClr>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200" dirty="0">
                <a:solidFill>
                  <a:schemeClr val="tx1">
                    <a:lumMod val="50000"/>
                  </a:schemeClr>
                </a:solidFill>
              </a:rPr>
              <a:t>Select beamlines based on acceptance and spot-size on NA61 target</a:t>
            </a:r>
          </a:p>
          <a:p>
            <a:pPr marL="0" indent="0" algn="ctr">
              <a:buFont typeface="Lato"/>
              <a:buNone/>
            </a:pPr>
            <a:r>
              <a:rPr lang="en-GB" sz="1200" dirty="0">
                <a:solidFill>
                  <a:schemeClr val="tx1">
                    <a:lumMod val="50000"/>
                  </a:schemeClr>
                </a:solidFill>
              </a:rPr>
              <a:t>(Order 100s configurations)</a:t>
            </a:r>
          </a:p>
        </p:txBody>
      </p:sp>
      <p:sp>
        <p:nvSpPr>
          <p:cNvPr id="28" name="Google Shape;338;p27">
            <a:extLst>
              <a:ext uri="{FF2B5EF4-FFF2-40B4-BE49-F238E27FC236}">
                <a16:creationId xmlns:a16="http://schemas.microsoft.com/office/drawing/2014/main" id="{AE0DFF92-E66F-4401-8C41-F7A3390D414C}"/>
              </a:ext>
            </a:extLst>
          </p:cNvPr>
          <p:cNvSpPr txBox="1">
            <a:spLocks/>
          </p:cNvSpPr>
          <p:nvPr/>
        </p:nvSpPr>
        <p:spPr>
          <a:xfrm>
            <a:off x="5182021" y="3854028"/>
            <a:ext cx="3084764" cy="691674"/>
          </a:xfrm>
          <a:prstGeom prst="rect">
            <a:avLst/>
          </a:prstGeom>
          <a:noFill/>
          <a:ln w="25400">
            <a:solidFill>
              <a:schemeClr val="bg1">
                <a:lumMod val="65000"/>
              </a:schemeClr>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200" dirty="0">
                <a:solidFill>
                  <a:schemeClr val="tx1">
                    <a:lumMod val="50000"/>
                  </a:schemeClr>
                </a:solidFill>
              </a:rPr>
              <a:t>Run tracking code using output of target studies to select the best beamline</a:t>
            </a:r>
          </a:p>
        </p:txBody>
      </p:sp>
      <p:sp>
        <p:nvSpPr>
          <p:cNvPr id="32" name="Arrow: Down 31">
            <a:extLst>
              <a:ext uri="{FF2B5EF4-FFF2-40B4-BE49-F238E27FC236}">
                <a16:creationId xmlns:a16="http://schemas.microsoft.com/office/drawing/2014/main" id="{C85209D7-E029-4B5C-AD17-6D9EF2FFB3B7}"/>
              </a:ext>
            </a:extLst>
          </p:cNvPr>
          <p:cNvSpPr/>
          <p:nvPr/>
        </p:nvSpPr>
        <p:spPr>
          <a:xfrm>
            <a:off x="1632357" y="3664272"/>
            <a:ext cx="304508" cy="3945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Arrow: Down 32">
            <a:extLst>
              <a:ext uri="{FF2B5EF4-FFF2-40B4-BE49-F238E27FC236}">
                <a16:creationId xmlns:a16="http://schemas.microsoft.com/office/drawing/2014/main" id="{7A598DEC-C4EC-468A-85EB-9FEA0298BF32}"/>
              </a:ext>
            </a:extLst>
          </p:cNvPr>
          <p:cNvSpPr/>
          <p:nvPr/>
        </p:nvSpPr>
        <p:spPr>
          <a:xfrm>
            <a:off x="6561733" y="1667601"/>
            <a:ext cx="304508" cy="3945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Down 33">
            <a:extLst>
              <a:ext uri="{FF2B5EF4-FFF2-40B4-BE49-F238E27FC236}">
                <a16:creationId xmlns:a16="http://schemas.microsoft.com/office/drawing/2014/main" id="{CEBE0C31-4333-4779-BD0C-80DAC527889E}"/>
              </a:ext>
            </a:extLst>
          </p:cNvPr>
          <p:cNvSpPr/>
          <p:nvPr/>
        </p:nvSpPr>
        <p:spPr>
          <a:xfrm>
            <a:off x="6561733" y="3306919"/>
            <a:ext cx="304508" cy="3945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Down 34">
            <a:extLst>
              <a:ext uri="{FF2B5EF4-FFF2-40B4-BE49-F238E27FC236}">
                <a16:creationId xmlns:a16="http://schemas.microsoft.com/office/drawing/2014/main" id="{AC3C1F05-479C-47E6-9598-798CCCA63968}"/>
              </a:ext>
            </a:extLst>
          </p:cNvPr>
          <p:cNvSpPr/>
          <p:nvPr/>
        </p:nvSpPr>
        <p:spPr>
          <a:xfrm flipV="1">
            <a:off x="3944015" y="1397122"/>
            <a:ext cx="304508" cy="28543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48223E7C-3AF6-4084-A49B-6AF4D945332A}"/>
              </a:ext>
            </a:extLst>
          </p:cNvPr>
          <p:cNvSpPr/>
          <p:nvPr/>
        </p:nvSpPr>
        <p:spPr>
          <a:xfrm>
            <a:off x="3314341" y="4275156"/>
            <a:ext cx="698732" cy="306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Arrow: Right 35">
            <a:extLst>
              <a:ext uri="{FF2B5EF4-FFF2-40B4-BE49-F238E27FC236}">
                <a16:creationId xmlns:a16="http://schemas.microsoft.com/office/drawing/2014/main" id="{B51D823B-E60D-4AEC-ABCD-0BFA6255DFFD}"/>
              </a:ext>
            </a:extLst>
          </p:cNvPr>
          <p:cNvSpPr/>
          <p:nvPr/>
        </p:nvSpPr>
        <p:spPr>
          <a:xfrm>
            <a:off x="4248522" y="1091122"/>
            <a:ext cx="510943" cy="306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Arrow: Down 36">
            <a:extLst>
              <a:ext uri="{FF2B5EF4-FFF2-40B4-BE49-F238E27FC236}">
                <a16:creationId xmlns:a16="http://schemas.microsoft.com/office/drawing/2014/main" id="{F437188C-32CD-4167-A835-CFEAE6EA3E21}"/>
              </a:ext>
            </a:extLst>
          </p:cNvPr>
          <p:cNvSpPr/>
          <p:nvPr/>
        </p:nvSpPr>
        <p:spPr>
          <a:xfrm>
            <a:off x="1632357" y="2120329"/>
            <a:ext cx="304508" cy="3945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724152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74f348e52a_0_16"/>
          <p:cNvSpPr txBox="1">
            <a:spLocks noGrp="1"/>
          </p:cNvSpPr>
          <p:nvPr>
            <p:ph type="title"/>
          </p:nvPr>
        </p:nvSpPr>
        <p:spPr>
          <a:xfrm>
            <a:off x="357575" y="34575"/>
            <a:ext cx="852870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Simulating the beamline</a:t>
            </a:r>
            <a:endParaRPr dirty="0"/>
          </a:p>
        </p:txBody>
      </p:sp>
      <p:sp>
        <p:nvSpPr>
          <p:cNvPr id="72" name="Google Shape;72;g74f348e52a_0_1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12</a:t>
            </a:fld>
            <a:endParaRPr/>
          </a:p>
        </p:txBody>
      </p:sp>
      <p:sp>
        <p:nvSpPr>
          <p:cNvPr id="31" name="Google Shape;359;p29">
            <a:extLst>
              <a:ext uri="{FF2B5EF4-FFF2-40B4-BE49-F238E27FC236}">
                <a16:creationId xmlns:a16="http://schemas.microsoft.com/office/drawing/2014/main" id="{04214281-2EAD-4361-99B0-F12539C2F3C8}"/>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10" name="Rectangle 9">
            <a:extLst>
              <a:ext uri="{FF2B5EF4-FFF2-40B4-BE49-F238E27FC236}">
                <a16:creationId xmlns:a16="http://schemas.microsoft.com/office/drawing/2014/main" id="{7CA8EC6B-A5CE-41C2-A444-047023DE1633}"/>
              </a:ext>
            </a:extLst>
          </p:cNvPr>
          <p:cNvSpPr/>
          <p:nvPr/>
        </p:nvSpPr>
        <p:spPr>
          <a:xfrm>
            <a:off x="4694276" y="2641895"/>
            <a:ext cx="3512287" cy="2652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final_6396fa6a5ed5df0011842d79_53432">
            <a:hlinkClick r:id="" action="ppaction://media"/>
            <a:extLst>
              <a:ext uri="{FF2B5EF4-FFF2-40B4-BE49-F238E27FC236}">
                <a16:creationId xmlns:a16="http://schemas.microsoft.com/office/drawing/2014/main" id="{79853F88-CEEB-6959-7A23-35420082E619}"/>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b="12561"/>
          <a:stretch/>
        </p:blipFill>
        <p:spPr>
          <a:xfrm>
            <a:off x="1116947" y="872414"/>
            <a:ext cx="6910106" cy="3398671"/>
          </a:xfrm>
          <a:prstGeom prst="rect">
            <a:avLst/>
          </a:prstGeom>
        </p:spPr>
      </p:pic>
    </p:spTree>
    <p:extLst>
      <p:ext uri="{BB962C8B-B14F-4D97-AF65-F5344CB8AC3E}">
        <p14:creationId xmlns:p14="http://schemas.microsoft.com/office/powerpoint/2010/main" val="385713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52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74f348e52a_0_16"/>
          <p:cNvSpPr txBox="1">
            <a:spLocks noGrp="1"/>
          </p:cNvSpPr>
          <p:nvPr>
            <p:ph type="title"/>
          </p:nvPr>
        </p:nvSpPr>
        <p:spPr>
          <a:xfrm>
            <a:off x="357575" y="34575"/>
            <a:ext cx="852870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Performance of the line</a:t>
            </a:r>
            <a:endParaRPr dirty="0"/>
          </a:p>
        </p:txBody>
      </p:sp>
      <p:sp>
        <p:nvSpPr>
          <p:cNvPr id="72" name="Google Shape;72;g74f348e52a_0_1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13</a:t>
            </a:fld>
            <a:endParaRPr/>
          </a:p>
        </p:txBody>
      </p:sp>
      <p:sp>
        <p:nvSpPr>
          <p:cNvPr id="31" name="Google Shape;359;p29">
            <a:extLst>
              <a:ext uri="{FF2B5EF4-FFF2-40B4-BE49-F238E27FC236}">
                <a16:creationId xmlns:a16="http://schemas.microsoft.com/office/drawing/2014/main" id="{04214281-2EAD-4361-99B0-F12539C2F3C8}"/>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24" name="Google Shape;338;p27">
            <a:extLst>
              <a:ext uri="{FF2B5EF4-FFF2-40B4-BE49-F238E27FC236}">
                <a16:creationId xmlns:a16="http://schemas.microsoft.com/office/drawing/2014/main" id="{1704AF2F-0450-438E-BB3F-4EC6363B6E33}"/>
              </a:ext>
            </a:extLst>
          </p:cNvPr>
          <p:cNvSpPr txBox="1">
            <a:spLocks/>
          </p:cNvSpPr>
          <p:nvPr/>
        </p:nvSpPr>
        <p:spPr>
          <a:xfrm>
            <a:off x="318129" y="978683"/>
            <a:ext cx="3861257" cy="363018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buFont typeface="Lato"/>
              <a:buNone/>
            </a:pPr>
            <a:r>
              <a:rPr lang="en-GB" sz="1400" dirty="0">
                <a:solidFill>
                  <a:schemeClr val="tx1">
                    <a:lumMod val="50000"/>
                  </a:schemeClr>
                </a:solidFill>
              </a:rPr>
              <a:t>Run simulations at several energies in the range of 1-13 GeV/c. Checked:</a:t>
            </a:r>
          </a:p>
          <a:p>
            <a:pPr marL="285750" indent="-285750"/>
            <a:r>
              <a:rPr lang="en-GB" sz="1400" dirty="0">
                <a:solidFill>
                  <a:schemeClr val="tx1">
                    <a:lumMod val="50000"/>
                  </a:schemeClr>
                </a:solidFill>
              </a:rPr>
              <a:t>Particle rates</a:t>
            </a:r>
          </a:p>
          <a:p>
            <a:pPr marL="285750" indent="-285750"/>
            <a:r>
              <a:rPr lang="en-GB" sz="1400" dirty="0">
                <a:solidFill>
                  <a:schemeClr val="tx1">
                    <a:lumMod val="50000"/>
                  </a:schemeClr>
                </a:solidFill>
              </a:rPr>
              <a:t>Momentum resolution</a:t>
            </a:r>
          </a:p>
          <a:p>
            <a:pPr marL="285750" indent="-285750"/>
            <a:r>
              <a:rPr lang="en-GB" sz="1400" dirty="0">
                <a:solidFill>
                  <a:schemeClr val="tx1">
                    <a:lumMod val="50000"/>
                  </a:schemeClr>
                </a:solidFill>
              </a:rPr>
              <a:t>Beam-spot</a:t>
            </a:r>
          </a:p>
          <a:p>
            <a:pPr marL="0" indent="0">
              <a:buNone/>
            </a:pPr>
            <a:r>
              <a:rPr lang="en-GB" sz="1400" dirty="0">
                <a:solidFill>
                  <a:schemeClr val="tx1">
                    <a:lumMod val="50000"/>
                  </a:schemeClr>
                </a:solidFill>
              </a:rPr>
              <a:t>The beamline meets the specifications at all energies</a:t>
            </a:r>
          </a:p>
          <a:p>
            <a:pPr marL="0" indent="0">
              <a:buFont typeface="Lato"/>
              <a:buNone/>
            </a:pPr>
            <a:endParaRPr lang="en-GB" sz="1400" dirty="0">
              <a:solidFill>
                <a:schemeClr val="tx1">
                  <a:lumMod val="50000"/>
                </a:schemeClr>
              </a:solidFill>
            </a:endParaRPr>
          </a:p>
        </p:txBody>
      </p:sp>
      <p:pic>
        <p:nvPicPr>
          <p:cNvPr id="7" name="Picture 6">
            <a:extLst>
              <a:ext uri="{FF2B5EF4-FFF2-40B4-BE49-F238E27FC236}">
                <a16:creationId xmlns:a16="http://schemas.microsoft.com/office/drawing/2014/main" id="{DC384C48-B957-B292-B320-1F37EE88B7F5}"/>
              </a:ext>
            </a:extLst>
          </p:cNvPr>
          <p:cNvPicPr>
            <a:picLocks noChangeAspect="1"/>
          </p:cNvPicPr>
          <p:nvPr/>
        </p:nvPicPr>
        <p:blipFill>
          <a:blip r:embed="rId3"/>
          <a:stretch>
            <a:fillRect/>
          </a:stretch>
        </p:blipFill>
        <p:spPr>
          <a:xfrm>
            <a:off x="4572000" y="716125"/>
            <a:ext cx="4207917" cy="2125739"/>
          </a:xfrm>
          <a:prstGeom prst="rect">
            <a:avLst/>
          </a:prstGeom>
        </p:spPr>
      </p:pic>
      <p:pic>
        <p:nvPicPr>
          <p:cNvPr id="2" name="Picture 1">
            <a:extLst>
              <a:ext uri="{FF2B5EF4-FFF2-40B4-BE49-F238E27FC236}">
                <a16:creationId xmlns:a16="http://schemas.microsoft.com/office/drawing/2014/main" id="{DF1205BF-0BB6-CE28-C6B3-03EC16AA3E7D}"/>
              </a:ext>
            </a:extLst>
          </p:cNvPr>
          <p:cNvPicPr>
            <a:picLocks noChangeAspect="1"/>
          </p:cNvPicPr>
          <p:nvPr/>
        </p:nvPicPr>
        <p:blipFill>
          <a:blip r:embed="rId4"/>
          <a:stretch>
            <a:fillRect/>
          </a:stretch>
        </p:blipFill>
        <p:spPr>
          <a:xfrm>
            <a:off x="248730" y="3017714"/>
            <a:ext cx="3842327" cy="1894051"/>
          </a:xfrm>
          <a:prstGeom prst="rect">
            <a:avLst/>
          </a:prstGeom>
        </p:spPr>
      </p:pic>
      <p:pic>
        <p:nvPicPr>
          <p:cNvPr id="4" name="Picture 3">
            <a:extLst>
              <a:ext uri="{FF2B5EF4-FFF2-40B4-BE49-F238E27FC236}">
                <a16:creationId xmlns:a16="http://schemas.microsoft.com/office/drawing/2014/main" id="{A4C86651-E74D-126C-47A9-98BBF943D559}"/>
              </a:ext>
            </a:extLst>
          </p:cNvPr>
          <p:cNvPicPr>
            <a:picLocks noChangeAspect="1"/>
          </p:cNvPicPr>
          <p:nvPr/>
        </p:nvPicPr>
        <p:blipFill>
          <a:blip r:embed="rId5"/>
          <a:stretch>
            <a:fillRect/>
          </a:stretch>
        </p:blipFill>
        <p:spPr>
          <a:xfrm>
            <a:off x="4536655" y="2891799"/>
            <a:ext cx="3754003" cy="1894051"/>
          </a:xfrm>
          <a:prstGeom prst="rect">
            <a:avLst/>
          </a:prstGeom>
        </p:spPr>
      </p:pic>
    </p:spTree>
    <p:extLst>
      <p:ext uri="{BB962C8B-B14F-4D97-AF65-F5344CB8AC3E}">
        <p14:creationId xmlns:p14="http://schemas.microsoft.com/office/powerpoint/2010/main" val="371338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Particle Identification</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14</a:t>
            </a:fld>
            <a:endParaRPr/>
          </a:p>
        </p:txBody>
      </p:sp>
      <p:sp>
        <p:nvSpPr>
          <p:cNvPr id="9" name="Google Shape;359;p29">
            <a:extLst>
              <a:ext uri="{FF2B5EF4-FFF2-40B4-BE49-F238E27FC236}">
                <a16:creationId xmlns:a16="http://schemas.microsoft.com/office/drawing/2014/main" id="{AE8D0C4E-2CB4-4A41-A4B3-888DBB5A39E2}"/>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15" name="Google Shape;336;p27">
            <a:extLst>
              <a:ext uri="{FF2B5EF4-FFF2-40B4-BE49-F238E27FC236}">
                <a16:creationId xmlns:a16="http://schemas.microsoft.com/office/drawing/2014/main" id="{30C4E615-09B8-41E9-ACFF-3F2AA61F85EC}"/>
              </a:ext>
            </a:extLst>
          </p:cNvPr>
          <p:cNvSpPr txBox="1">
            <a:spLocks noGrp="1"/>
          </p:cNvSpPr>
          <p:nvPr>
            <p:ph type="body" idx="1"/>
          </p:nvPr>
        </p:nvSpPr>
        <p:spPr>
          <a:xfrm>
            <a:off x="503649" y="971522"/>
            <a:ext cx="7976926" cy="3556935"/>
          </a:xfrm>
          <a:prstGeom prst="rect">
            <a:avLst/>
          </a:prstGeom>
          <a:noFill/>
          <a:ln>
            <a:noFill/>
          </a:ln>
        </p:spPr>
        <p:txBody>
          <a:bodyPr spcFirstLastPara="1" wrap="square" lIns="91425" tIns="91425" rIns="91425" bIns="91425" anchor="t" anchorCtr="0">
            <a:noAutofit/>
          </a:bodyPr>
          <a:lstStyle/>
          <a:p>
            <a:pPr marL="0" indent="0">
              <a:buNone/>
            </a:pPr>
            <a:r>
              <a:rPr lang="en-GB" sz="1400" dirty="0">
                <a:solidFill>
                  <a:schemeClr val="tx1">
                    <a:lumMod val="50000"/>
                  </a:schemeClr>
                </a:solidFill>
              </a:rPr>
              <a:t>Necessity for NA61/SHINE to know which type of particles are interacting with their target over the whole momentum range</a:t>
            </a:r>
          </a:p>
          <a:p>
            <a:pPr marL="0" indent="0">
              <a:buNone/>
            </a:pPr>
            <a:r>
              <a:rPr lang="en-GB" sz="1400" dirty="0">
                <a:solidFill>
                  <a:schemeClr val="tx1">
                    <a:lumMod val="50000"/>
                  </a:schemeClr>
                </a:solidFill>
              </a:rPr>
              <a:t>Use a combination of:</a:t>
            </a:r>
          </a:p>
          <a:p>
            <a:pPr marL="285750" indent="-285750"/>
            <a:r>
              <a:rPr lang="en-GB" sz="1400" dirty="0">
                <a:solidFill>
                  <a:schemeClr val="tx1">
                    <a:lumMod val="50000"/>
                  </a:schemeClr>
                </a:solidFill>
              </a:rPr>
              <a:t>Time of flight detectors for low-energy end of the spectrum</a:t>
            </a:r>
          </a:p>
          <a:p>
            <a:pPr marL="285750" indent="-285750"/>
            <a:r>
              <a:rPr lang="en-GB" sz="1400" dirty="0">
                <a:solidFill>
                  <a:schemeClr val="tx1">
                    <a:lumMod val="50000"/>
                  </a:schemeClr>
                </a:solidFill>
              </a:rPr>
              <a:t>Threshold Cherenkov counters for the higher end of the spectrum</a:t>
            </a:r>
          </a:p>
        </p:txBody>
      </p:sp>
      <p:pic>
        <p:nvPicPr>
          <p:cNvPr id="2" name="Picture 1">
            <a:extLst>
              <a:ext uri="{FF2B5EF4-FFF2-40B4-BE49-F238E27FC236}">
                <a16:creationId xmlns:a16="http://schemas.microsoft.com/office/drawing/2014/main" id="{A2243014-C78F-65AE-65CA-9876104A55B2}"/>
              </a:ext>
            </a:extLst>
          </p:cNvPr>
          <p:cNvPicPr>
            <a:picLocks noChangeAspect="1"/>
          </p:cNvPicPr>
          <p:nvPr/>
        </p:nvPicPr>
        <p:blipFill>
          <a:blip r:embed="rId3"/>
          <a:stretch>
            <a:fillRect/>
          </a:stretch>
        </p:blipFill>
        <p:spPr>
          <a:xfrm>
            <a:off x="577756" y="2570554"/>
            <a:ext cx="3369372" cy="2283129"/>
          </a:xfrm>
          <a:prstGeom prst="rect">
            <a:avLst/>
          </a:prstGeom>
        </p:spPr>
      </p:pic>
      <p:pic>
        <p:nvPicPr>
          <p:cNvPr id="4" name="Picture 3">
            <a:extLst>
              <a:ext uri="{FF2B5EF4-FFF2-40B4-BE49-F238E27FC236}">
                <a16:creationId xmlns:a16="http://schemas.microsoft.com/office/drawing/2014/main" id="{E4E540EC-FEBF-6B72-3B8E-9A4030AC991E}"/>
              </a:ext>
            </a:extLst>
          </p:cNvPr>
          <p:cNvPicPr>
            <a:picLocks noChangeAspect="1"/>
          </p:cNvPicPr>
          <p:nvPr/>
        </p:nvPicPr>
        <p:blipFill rotWithShape="1">
          <a:blip r:embed="rId4"/>
          <a:srcRect b="52725"/>
          <a:stretch/>
        </p:blipFill>
        <p:spPr>
          <a:xfrm>
            <a:off x="4324526" y="2874080"/>
            <a:ext cx="4542971" cy="1765303"/>
          </a:xfrm>
          <a:prstGeom prst="rect">
            <a:avLst/>
          </a:prstGeom>
        </p:spPr>
      </p:pic>
      <p:sp>
        <p:nvSpPr>
          <p:cNvPr id="5" name="Google Shape;336;p27">
            <a:extLst>
              <a:ext uri="{FF2B5EF4-FFF2-40B4-BE49-F238E27FC236}">
                <a16:creationId xmlns:a16="http://schemas.microsoft.com/office/drawing/2014/main" id="{F0B506C3-7E8C-57D0-A3E2-8CFDE4911DD6}"/>
              </a:ext>
            </a:extLst>
          </p:cNvPr>
          <p:cNvSpPr txBox="1">
            <a:spLocks/>
          </p:cNvSpPr>
          <p:nvPr/>
        </p:nvSpPr>
        <p:spPr>
          <a:xfrm>
            <a:off x="6787859" y="1723292"/>
            <a:ext cx="2079638" cy="110096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100" dirty="0"/>
              <a:t>To detect a particle, the pressure has to be above threshold and below the maximum allowed pressure (15 bar)</a:t>
            </a:r>
          </a:p>
        </p:txBody>
      </p:sp>
      <p:cxnSp>
        <p:nvCxnSpPr>
          <p:cNvPr id="6" name="Connector: Curved 5">
            <a:extLst>
              <a:ext uri="{FF2B5EF4-FFF2-40B4-BE49-F238E27FC236}">
                <a16:creationId xmlns:a16="http://schemas.microsoft.com/office/drawing/2014/main" id="{6529C8AC-5BFD-0A70-F579-61F62807B685}"/>
              </a:ext>
            </a:extLst>
          </p:cNvPr>
          <p:cNvCxnSpPr>
            <a:cxnSpLocks/>
            <a:stCxn id="5" idx="2"/>
          </p:cNvCxnSpPr>
          <p:nvPr/>
        </p:nvCxnSpPr>
        <p:spPr>
          <a:xfrm rot="16200000" flipH="1">
            <a:off x="7749130" y="2902809"/>
            <a:ext cx="383172" cy="226076"/>
          </a:xfrm>
          <a:prstGeom prst="curvedConnector3">
            <a:avLst>
              <a:gd name="adj1" fmla="val 50000"/>
            </a:avLst>
          </a:prstGeom>
          <a:ln>
            <a:solidFill>
              <a:srgbClr val="002060"/>
            </a:solidFill>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4166108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Particle Identification</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15</a:t>
            </a:fld>
            <a:endParaRPr/>
          </a:p>
        </p:txBody>
      </p:sp>
      <p:sp>
        <p:nvSpPr>
          <p:cNvPr id="9" name="Google Shape;359;p29">
            <a:extLst>
              <a:ext uri="{FF2B5EF4-FFF2-40B4-BE49-F238E27FC236}">
                <a16:creationId xmlns:a16="http://schemas.microsoft.com/office/drawing/2014/main" id="{AE8D0C4E-2CB4-4A41-A4B3-888DBB5A39E2}"/>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15" name="Google Shape;336;p27">
            <a:extLst>
              <a:ext uri="{FF2B5EF4-FFF2-40B4-BE49-F238E27FC236}">
                <a16:creationId xmlns:a16="http://schemas.microsoft.com/office/drawing/2014/main" id="{30C4E615-09B8-41E9-ACFF-3F2AA61F85EC}"/>
              </a:ext>
            </a:extLst>
          </p:cNvPr>
          <p:cNvSpPr txBox="1">
            <a:spLocks noGrp="1"/>
          </p:cNvSpPr>
          <p:nvPr>
            <p:ph type="body" idx="1"/>
          </p:nvPr>
        </p:nvSpPr>
        <p:spPr>
          <a:xfrm>
            <a:off x="1129662" y="1013227"/>
            <a:ext cx="1121169" cy="3556935"/>
          </a:xfrm>
          <a:prstGeom prst="rect">
            <a:avLst/>
          </a:prstGeom>
          <a:noFill/>
          <a:ln>
            <a:noFill/>
          </a:ln>
        </p:spPr>
        <p:txBody>
          <a:bodyPr spcFirstLastPara="1" wrap="square" lIns="91425" tIns="91425" rIns="91425" bIns="91425" anchor="t" anchorCtr="0">
            <a:noAutofit/>
          </a:bodyPr>
          <a:lstStyle/>
          <a:p>
            <a:pPr marL="0" indent="0" algn="ctr">
              <a:buNone/>
            </a:pPr>
            <a:r>
              <a:rPr lang="en-GB" sz="1400" dirty="0"/>
              <a:t>XCET only</a:t>
            </a:r>
          </a:p>
        </p:txBody>
      </p:sp>
      <p:pic>
        <p:nvPicPr>
          <p:cNvPr id="3" name="Picture 2">
            <a:extLst>
              <a:ext uri="{FF2B5EF4-FFF2-40B4-BE49-F238E27FC236}">
                <a16:creationId xmlns:a16="http://schemas.microsoft.com/office/drawing/2014/main" id="{CC099A60-FDF6-2A78-FCBD-441319BB69F4}"/>
              </a:ext>
            </a:extLst>
          </p:cNvPr>
          <p:cNvPicPr>
            <a:picLocks noChangeAspect="1"/>
          </p:cNvPicPr>
          <p:nvPr/>
        </p:nvPicPr>
        <p:blipFill>
          <a:blip r:embed="rId3"/>
          <a:stretch>
            <a:fillRect/>
          </a:stretch>
        </p:blipFill>
        <p:spPr>
          <a:xfrm>
            <a:off x="319654" y="1584285"/>
            <a:ext cx="2727207" cy="2819812"/>
          </a:xfrm>
          <a:prstGeom prst="rect">
            <a:avLst/>
          </a:prstGeom>
        </p:spPr>
      </p:pic>
      <p:pic>
        <p:nvPicPr>
          <p:cNvPr id="7" name="Picture 6">
            <a:extLst>
              <a:ext uri="{FF2B5EF4-FFF2-40B4-BE49-F238E27FC236}">
                <a16:creationId xmlns:a16="http://schemas.microsoft.com/office/drawing/2014/main" id="{03217BAD-DF9D-473C-CB83-CE94139C177F}"/>
              </a:ext>
            </a:extLst>
          </p:cNvPr>
          <p:cNvPicPr>
            <a:picLocks noChangeAspect="1"/>
          </p:cNvPicPr>
          <p:nvPr/>
        </p:nvPicPr>
        <p:blipFill>
          <a:blip r:embed="rId4"/>
          <a:stretch>
            <a:fillRect/>
          </a:stretch>
        </p:blipFill>
        <p:spPr>
          <a:xfrm>
            <a:off x="3251041" y="1584284"/>
            <a:ext cx="2727207" cy="2812255"/>
          </a:xfrm>
          <a:prstGeom prst="rect">
            <a:avLst/>
          </a:prstGeom>
        </p:spPr>
      </p:pic>
      <p:pic>
        <p:nvPicPr>
          <p:cNvPr id="8" name="Picture 7">
            <a:extLst>
              <a:ext uri="{FF2B5EF4-FFF2-40B4-BE49-F238E27FC236}">
                <a16:creationId xmlns:a16="http://schemas.microsoft.com/office/drawing/2014/main" id="{EF2E9570-FF06-E9D5-D7FA-0EA447EDD8BA}"/>
              </a:ext>
            </a:extLst>
          </p:cNvPr>
          <p:cNvPicPr>
            <a:picLocks noChangeAspect="1"/>
          </p:cNvPicPr>
          <p:nvPr/>
        </p:nvPicPr>
        <p:blipFill>
          <a:blip r:embed="rId5"/>
          <a:stretch>
            <a:fillRect/>
          </a:stretch>
        </p:blipFill>
        <p:spPr>
          <a:xfrm>
            <a:off x="6182427" y="1584285"/>
            <a:ext cx="2727207" cy="2812254"/>
          </a:xfrm>
          <a:prstGeom prst="rect">
            <a:avLst/>
          </a:prstGeom>
        </p:spPr>
      </p:pic>
      <p:sp>
        <p:nvSpPr>
          <p:cNvPr id="10" name="Google Shape;336;p27">
            <a:extLst>
              <a:ext uri="{FF2B5EF4-FFF2-40B4-BE49-F238E27FC236}">
                <a16:creationId xmlns:a16="http://schemas.microsoft.com/office/drawing/2014/main" id="{54BA464A-5556-A8CA-1C47-3183758F955C}"/>
              </a:ext>
            </a:extLst>
          </p:cNvPr>
          <p:cNvSpPr txBox="1">
            <a:spLocks/>
          </p:cNvSpPr>
          <p:nvPr/>
        </p:nvSpPr>
        <p:spPr>
          <a:xfrm>
            <a:off x="4054980" y="950421"/>
            <a:ext cx="1121169" cy="355693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400" dirty="0"/>
              <a:t>With </a:t>
            </a:r>
            <a:r>
              <a:rPr lang="en-GB" sz="1400" dirty="0" err="1"/>
              <a:t>ToF</a:t>
            </a:r>
            <a:endParaRPr lang="en-GB" sz="1400" dirty="0"/>
          </a:p>
        </p:txBody>
      </p:sp>
      <p:sp>
        <p:nvSpPr>
          <p:cNvPr id="11" name="Google Shape;336;p27">
            <a:extLst>
              <a:ext uri="{FF2B5EF4-FFF2-40B4-BE49-F238E27FC236}">
                <a16:creationId xmlns:a16="http://schemas.microsoft.com/office/drawing/2014/main" id="{8F37E48A-673E-A6E1-6280-BB1F1B2B206A}"/>
              </a:ext>
            </a:extLst>
          </p:cNvPr>
          <p:cNvSpPr txBox="1">
            <a:spLocks/>
          </p:cNvSpPr>
          <p:nvPr/>
        </p:nvSpPr>
        <p:spPr>
          <a:xfrm>
            <a:off x="6985445" y="871883"/>
            <a:ext cx="1121169" cy="355693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Font typeface="Lato"/>
              <a:buNone/>
            </a:pPr>
            <a:r>
              <a:rPr lang="en-GB" sz="1400" dirty="0"/>
              <a:t>Combine</a:t>
            </a:r>
          </a:p>
        </p:txBody>
      </p:sp>
    </p:spTree>
    <p:extLst>
      <p:ext uri="{BB962C8B-B14F-4D97-AF65-F5344CB8AC3E}">
        <p14:creationId xmlns:p14="http://schemas.microsoft.com/office/powerpoint/2010/main" val="1945434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Installation in the North Area</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16</a:t>
            </a:fld>
            <a:endParaRPr/>
          </a:p>
        </p:txBody>
      </p:sp>
      <p:sp>
        <p:nvSpPr>
          <p:cNvPr id="9" name="Google Shape;359;p29">
            <a:extLst>
              <a:ext uri="{FF2B5EF4-FFF2-40B4-BE49-F238E27FC236}">
                <a16:creationId xmlns:a16="http://schemas.microsoft.com/office/drawing/2014/main" id="{AE8D0C4E-2CB4-4A41-A4B3-888DBB5A39E2}"/>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15" name="Google Shape;336;p27">
            <a:extLst>
              <a:ext uri="{FF2B5EF4-FFF2-40B4-BE49-F238E27FC236}">
                <a16:creationId xmlns:a16="http://schemas.microsoft.com/office/drawing/2014/main" id="{30C4E615-09B8-41E9-ACFF-3F2AA61F85EC}"/>
              </a:ext>
            </a:extLst>
          </p:cNvPr>
          <p:cNvSpPr txBox="1">
            <a:spLocks noGrp="1"/>
          </p:cNvSpPr>
          <p:nvPr>
            <p:ph type="body" idx="1"/>
          </p:nvPr>
        </p:nvSpPr>
        <p:spPr>
          <a:xfrm>
            <a:off x="561706" y="793282"/>
            <a:ext cx="7507148" cy="3556935"/>
          </a:xfrm>
          <a:prstGeom prst="rect">
            <a:avLst/>
          </a:prstGeom>
          <a:noFill/>
          <a:ln>
            <a:noFill/>
          </a:ln>
        </p:spPr>
        <p:txBody>
          <a:bodyPr spcFirstLastPara="1" wrap="square" lIns="91425" tIns="91425" rIns="91425" bIns="91425" anchor="t" anchorCtr="0">
            <a:noAutofit/>
          </a:bodyPr>
          <a:lstStyle/>
          <a:p>
            <a:pPr marL="0" indent="0" algn="just">
              <a:buNone/>
            </a:pPr>
            <a:r>
              <a:rPr lang="en-GB" sz="1400" dirty="0">
                <a:solidFill>
                  <a:schemeClr val="tx1">
                    <a:lumMod val="50000"/>
                  </a:schemeClr>
                </a:solidFill>
              </a:rPr>
              <a:t>To minimise the switch time between the low-energy and the standard H2 beamline a system using rails is currently being envisioned</a:t>
            </a:r>
          </a:p>
        </p:txBody>
      </p:sp>
      <p:pic>
        <p:nvPicPr>
          <p:cNvPr id="3" name="Picture 2">
            <a:extLst>
              <a:ext uri="{FF2B5EF4-FFF2-40B4-BE49-F238E27FC236}">
                <a16:creationId xmlns:a16="http://schemas.microsoft.com/office/drawing/2014/main" id="{8DA72C12-454C-2DAE-A55F-3CBB464FE196}"/>
              </a:ext>
            </a:extLst>
          </p:cNvPr>
          <p:cNvPicPr>
            <a:picLocks noChangeAspect="1"/>
          </p:cNvPicPr>
          <p:nvPr/>
        </p:nvPicPr>
        <p:blipFill rotWithShape="1">
          <a:blip r:embed="rId3"/>
          <a:srcRect t="24675" b="22217"/>
          <a:stretch/>
        </p:blipFill>
        <p:spPr>
          <a:xfrm>
            <a:off x="1267360" y="2182063"/>
            <a:ext cx="6771094" cy="897495"/>
          </a:xfrm>
          <a:prstGeom prst="rect">
            <a:avLst/>
          </a:prstGeom>
        </p:spPr>
      </p:pic>
      <p:pic>
        <p:nvPicPr>
          <p:cNvPr id="5" name="Picture 4">
            <a:extLst>
              <a:ext uri="{FF2B5EF4-FFF2-40B4-BE49-F238E27FC236}">
                <a16:creationId xmlns:a16="http://schemas.microsoft.com/office/drawing/2014/main" id="{294FCBAC-B7A8-DD9B-5E21-6C0F799F5CAB}"/>
              </a:ext>
            </a:extLst>
          </p:cNvPr>
          <p:cNvPicPr>
            <a:picLocks noChangeAspect="1"/>
          </p:cNvPicPr>
          <p:nvPr/>
        </p:nvPicPr>
        <p:blipFill rotWithShape="1">
          <a:blip r:embed="rId4"/>
          <a:srcRect t="14775" b="16871"/>
          <a:stretch/>
        </p:blipFill>
        <p:spPr>
          <a:xfrm>
            <a:off x="1054950" y="3281660"/>
            <a:ext cx="6900330" cy="997529"/>
          </a:xfrm>
          <a:prstGeom prst="rect">
            <a:avLst/>
          </a:prstGeom>
        </p:spPr>
      </p:pic>
      <p:pic>
        <p:nvPicPr>
          <p:cNvPr id="7" name="Picture 6">
            <a:extLst>
              <a:ext uri="{FF2B5EF4-FFF2-40B4-BE49-F238E27FC236}">
                <a16:creationId xmlns:a16="http://schemas.microsoft.com/office/drawing/2014/main" id="{086991B5-3210-DF13-850B-AB888EBC8C03}"/>
              </a:ext>
            </a:extLst>
          </p:cNvPr>
          <p:cNvPicPr>
            <a:picLocks noChangeAspect="1"/>
          </p:cNvPicPr>
          <p:nvPr/>
        </p:nvPicPr>
        <p:blipFill>
          <a:blip r:embed="rId5"/>
          <a:stretch>
            <a:fillRect/>
          </a:stretch>
        </p:blipFill>
        <p:spPr>
          <a:xfrm>
            <a:off x="596083" y="2280304"/>
            <a:ext cx="671277" cy="211745"/>
          </a:xfrm>
          <a:prstGeom prst="rect">
            <a:avLst/>
          </a:prstGeom>
        </p:spPr>
      </p:pic>
      <p:pic>
        <p:nvPicPr>
          <p:cNvPr id="10" name="Picture 9">
            <a:extLst>
              <a:ext uri="{FF2B5EF4-FFF2-40B4-BE49-F238E27FC236}">
                <a16:creationId xmlns:a16="http://schemas.microsoft.com/office/drawing/2014/main" id="{47CBDE59-DCB5-F89B-B7DD-FD9DBA3DD05D}"/>
              </a:ext>
            </a:extLst>
          </p:cNvPr>
          <p:cNvPicPr>
            <a:picLocks noChangeAspect="1"/>
          </p:cNvPicPr>
          <p:nvPr/>
        </p:nvPicPr>
        <p:blipFill>
          <a:blip r:embed="rId6"/>
          <a:stretch>
            <a:fillRect/>
          </a:stretch>
        </p:blipFill>
        <p:spPr>
          <a:xfrm>
            <a:off x="462437" y="3570222"/>
            <a:ext cx="982194" cy="222813"/>
          </a:xfrm>
          <a:prstGeom prst="rect">
            <a:avLst/>
          </a:prstGeom>
        </p:spPr>
      </p:pic>
      <p:sp>
        <p:nvSpPr>
          <p:cNvPr id="14" name="Arrow: Right 13">
            <a:extLst>
              <a:ext uri="{FF2B5EF4-FFF2-40B4-BE49-F238E27FC236}">
                <a16:creationId xmlns:a16="http://schemas.microsoft.com/office/drawing/2014/main" id="{910C4383-EA66-444A-3CB3-3D3CC7BD1701}"/>
              </a:ext>
            </a:extLst>
          </p:cNvPr>
          <p:cNvSpPr/>
          <p:nvPr/>
        </p:nvSpPr>
        <p:spPr>
          <a:xfrm rot="5400000">
            <a:off x="2822651" y="2943219"/>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1172DD98-3FD6-B137-8FE7-927EBEF9394C}"/>
              </a:ext>
            </a:extLst>
          </p:cNvPr>
          <p:cNvSpPr/>
          <p:nvPr/>
        </p:nvSpPr>
        <p:spPr>
          <a:xfrm rot="16200000">
            <a:off x="2822652" y="2359042"/>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4F3A83CC-C905-6CB9-2C04-9EB571AC0F25}"/>
              </a:ext>
            </a:extLst>
          </p:cNvPr>
          <p:cNvSpPr/>
          <p:nvPr/>
        </p:nvSpPr>
        <p:spPr>
          <a:xfrm rot="5400000">
            <a:off x="2689005" y="4137511"/>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D39F75EC-D6AB-9512-B266-2F23E3C90179}"/>
              </a:ext>
            </a:extLst>
          </p:cNvPr>
          <p:cNvSpPr/>
          <p:nvPr/>
        </p:nvSpPr>
        <p:spPr>
          <a:xfrm rot="16200000">
            <a:off x="2689006" y="3542669"/>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1900F7A8-B41E-0286-413E-F6A867E5C26C}"/>
              </a:ext>
            </a:extLst>
          </p:cNvPr>
          <p:cNvSpPr/>
          <p:nvPr/>
        </p:nvSpPr>
        <p:spPr>
          <a:xfrm rot="5400000">
            <a:off x="7274999" y="2839912"/>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614945CC-BFA6-7EBD-C981-AB6992DB4350}"/>
              </a:ext>
            </a:extLst>
          </p:cNvPr>
          <p:cNvSpPr/>
          <p:nvPr/>
        </p:nvSpPr>
        <p:spPr>
          <a:xfrm rot="16200000">
            <a:off x="7275000" y="2255735"/>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10808F2D-DADF-36F5-F0F3-69717D57426B}"/>
              </a:ext>
            </a:extLst>
          </p:cNvPr>
          <p:cNvSpPr/>
          <p:nvPr/>
        </p:nvSpPr>
        <p:spPr>
          <a:xfrm rot="5400000">
            <a:off x="3972967" y="4064464"/>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2B0F7E06-4A5D-DB91-7542-3F21697208B1}"/>
              </a:ext>
            </a:extLst>
          </p:cNvPr>
          <p:cNvSpPr/>
          <p:nvPr/>
        </p:nvSpPr>
        <p:spPr>
          <a:xfrm rot="5400000">
            <a:off x="4440894" y="3009838"/>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FE922171-C9F3-6F72-EEFE-E4F8561E77A7}"/>
              </a:ext>
            </a:extLst>
          </p:cNvPr>
          <p:cNvSpPr/>
          <p:nvPr/>
        </p:nvSpPr>
        <p:spPr>
          <a:xfrm rot="5400000">
            <a:off x="5159204" y="2960651"/>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6450736B-6126-159D-C32D-401C89487C9E}"/>
              </a:ext>
            </a:extLst>
          </p:cNvPr>
          <p:cNvSpPr/>
          <p:nvPr/>
        </p:nvSpPr>
        <p:spPr>
          <a:xfrm rot="16200000">
            <a:off x="1204408" y="1881401"/>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Google Shape;336;p27">
            <a:extLst>
              <a:ext uri="{FF2B5EF4-FFF2-40B4-BE49-F238E27FC236}">
                <a16:creationId xmlns:a16="http://schemas.microsoft.com/office/drawing/2014/main" id="{FC4096B9-4C15-CE62-1759-5EF889464770}"/>
              </a:ext>
            </a:extLst>
          </p:cNvPr>
          <p:cNvSpPr txBox="1">
            <a:spLocks/>
          </p:cNvSpPr>
          <p:nvPr/>
        </p:nvSpPr>
        <p:spPr>
          <a:xfrm>
            <a:off x="1454774" y="1729695"/>
            <a:ext cx="1320781" cy="36414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just">
              <a:buFont typeface="Lato"/>
              <a:buNone/>
            </a:pPr>
            <a:r>
              <a:rPr lang="en-GB" sz="1400" dirty="0">
                <a:solidFill>
                  <a:schemeClr val="tx1">
                    <a:lumMod val="50000"/>
                  </a:schemeClr>
                </a:solidFill>
              </a:rPr>
              <a:t>Rail system</a:t>
            </a:r>
          </a:p>
        </p:txBody>
      </p:sp>
      <p:sp>
        <p:nvSpPr>
          <p:cNvPr id="2" name="Arrow: Right 1">
            <a:extLst>
              <a:ext uri="{FF2B5EF4-FFF2-40B4-BE49-F238E27FC236}">
                <a16:creationId xmlns:a16="http://schemas.microsoft.com/office/drawing/2014/main" id="{9D3AE278-6555-4067-A25D-5A18149AF2B2}"/>
              </a:ext>
            </a:extLst>
          </p:cNvPr>
          <p:cNvSpPr/>
          <p:nvPr/>
        </p:nvSpPr>
        <p:spPr>
          <a:xfrm rot="5400000">
            <a:off x="7334328" y="4031662"/>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Arrow: Right 3">
            <a:extLst>
              <a:ext uri="{FF2B5EF4-FFF2-40B4-BE49-F238E27FC236}">
                <a16:creationId xmlns:a16="http://schemas.microsoft.com/office/drawing/2014/main" id="{AD6865F2-8EB8-2690-ED50-6717E6FEFB07}"/>
              </a:ext>
            </a:extLst>
          </p:cNvPr>
          <p:cNvSpPr/>
          <p:nvPr/>
        </p:nvSpPr>
        <p:spPr>
          <a:xfrm rot="16200000">
            <a:off x="7334330" y="3447485"/>
            <a:ext cx="313318" cy="187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5195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Conclusion</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17</a:t>
            </a:fld>
            <a:endParaRPr/>
          </a:p>
        </p:txBody>
      </p:sp>
      <p:sp>
        <p:nvSpPr>
          <p:cNvPr id="9" name="Google Shape;359;p29">
            <a:extLst>
              <a:ext uri="{FF2B5EF4-FFF2-40B4-BE49-F238E27FC236}">
                <a16:creationId xmlns:a16="http://schemas.microsoft.com/office/drawing/2014/main" id="{AE8D0C4E-2CB4-4A41-A4B3-888DBB5A39E2}"/>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15" name="Google Shape;336;p27">
            <a:extLst>
              <a:ext uri="{FF2B5EF4-FFF2-40B4-BE49-F238E27FC236}">
                <a16:creationId xmlns:a16="http://schemas.microsoft.com/office/drawing/2014/main" id="{30C4E615-09B8-41E9-ACFF-3F2AA61F85EC}"/>
              </a:ext>
            </a:extLst>
          </p:cNvPr>
          <p:cNvSpPr txBox="1">
            <a:spLocks noGrp="1"/>
          </p:cNvSpPr>
          <p:nvPr>
            <p:ph type="body" idx="1"/>
          </p:nvPr>
        </p:nvSpPr>
        <p:spPr>
          <a:xfrm>
            <a:off x="516364" y="1296748"/>
            <a:ext cx="7507148" cy="3556935"/>
          </a:xfrm>
          <a:prstGeom prst="rect">
            <a:avLst/>
          </a:prstGeom>
          <a:noFill/>
          <a:ln>
            <a:noFill/>
          </a:ln>
        </p:spPr>
        <p:txBody>
          <a:bodyPr spcFirstLastPara="1" wrap="square" lIns="91425" tIns="91425" rIns="91425" bIns="91425" anchor="t" anchorCtr="0">
            <a:noAutofit/>
          </a:bodyPr>
          <a:lstStyle/>
          <a:p>
            <a:pPr marL="0" indent="0" algn="just">
              <a:buNone/>
            </a:pPr>
            <a:r>
              <a:rPr lang="en-GB" sz="1400" dirty="0">
                <a:solidFill>
                  <a:schemeClr val="tx1">
                    <a:lumMod val="50000"/>
                  </a:schemeClr>
                </a:solidFill>
              </a:rPr>
              <a:t>A new low-energy beamline has been proposed and is in an advanced stage of development:</a:t>
            </a:r>
          </a:p>
          <a:p>
            <a:pPr marL="285750" indent="-285750" algn="just"/>
            <a:r>
              <a:rPr lang="en-GB" sz="1400" dirty="0">
                <a:solidFill>
                  <a:schemeClr val="tx1">
                    <a:lumMod val="50000"/>
                  </a:schemeClr>
                </a:solidFill>
              </a:rPr>
              <a:t>Optimisation of targets and beamline optics completed</a:t>
            </a:r>
          </a:p>
          <a:p>
            <a:pPr marL="285750" indent="-285750" algn="just"/>
            <a:r>
              <a:rPr lang="en-GB" sz="1400" dirty="0">
                <a:solidFill>
                  <a:schemeClr val="tx1">
                    <a:lumMod val="50000"/>
                  </a:schemeClr>
                </a:solidFill>
              </a:rPr>
              <a:t> Meeting all requirements set out by NA61/SHINE</a:t>
            </a:r>
          </a:p>
          <a:p>
            <a:pPr marL="285750" indent="-285750" algn="just"/>
            <a:r>
              <a:rPr lang="en-GB" sz="1400" dirty="0">
                <a:solidFill>
                  <a:schemeClr val="tx1">
                    <a:lumMod val="50000"/>
                  </a:schemeClr>
                </a:solidFill>
              </a:rPr>
              <a:t>Studied the implementation of the beamline a system to switch between low-energy and 400 GeV/c operation in a reasonable timescale</a:t>
            </a:r>
          </a:p>
          <a:p>
            <a:pPr marL="285750" indent="-285750" algn="just"/>
            <a:r>
              <a:rPr lang="en-GB" sz="1400" dirty="0">
                <a:solidFill>
                  <a:schemeClr val="tx1">
                    <a:lumMod val="50000"/>
                  </a:schemeClr>
                </a:solidFill>
              </a:rPr>
              <a:t>Minimising the impact on the existing experiments</a:t>
            </a:r>
          </a:p>
          <a:p>
            <a:pPr marL="285750" indent="-285750" algn="just"/>
            <a:r>
              <a:rPr lang="en-GB" sz="1400" dirty="0">
                <a:solidFill>
                  <a:schemeClr val="tx1">
                    <a:lumMod val="50000"/>
                  </a:schemeClr>
                </a:solidFill>
              </a:rPr>
              <a:t>Developed a scheme for the instrumentation to enable particle-by-particle identification</a:t>
            </a:r>
          </a:p>
          <a:p>
            <a:pPr marL="285750" indent="-285750" algn="just"/>
            <a:endParaRPr lang="en-GB" sz="1400" dirty="0">
              <a:solidFill>
                <a:schemeClr val="tx1">
                  <a:lumMod val="50000"/>
                </a:schemeClr>
              </a:solidFill>
            </a:endParaRPr>
          </a:p>
          <a:p>
            <a:pPr marL="285750" indent="-285750" algn="just"/>
            <a:endParaRPr lang="en-GB" sz="1400" dirty="0">
              <a:solidFill>
                <a:schemeClr val="tx1">
                  <a:lumMod val="50000"/>
                </a:schemeClr>
              </a:solidFill>
            </a:endParaRPr>
          </a:p>
          <a:p>
            <a:pPr marL="285750" indent="-285750" algn="just"/>
            <a:endParaRPr lang="en-GB" sz="1400" dirty="0">
              <a:solidFill>
                <a:schemeClr val="tx1">
                  <a:lumMod val="50000"/>
                </a:schemeClr>
              </a:solidFill>
            </a:endParaRPr>
          </a:p>
        </p:txBody>
      </p:sp>
    </p:spTree>
    <p:extLst>
      <p:ext uri="{BB962C8B-B14F-4D97-AF65-F5344CB8AC3E}">
        <p14:creationId xmlns:p14="http://schemas.microsoft.com/office/powerpoint/2010/main" val="4218043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74f348e52a_0_4"/>
          <p:cNvSpPr txBox="1">
            <a:spLocks noGrp="1"/>
          </p:cNvSpPr>
          <p:nvPr>
            <p:ph type="ctrTitle"/>
          </p:nvPr>
        </p:nvSpPr>
        <p:spPr>
          <a:xfrm>
            <a:off x="685800" y="1583342"/>
            <a:ext cx="7772400" cy="1159800"/>
          </a:xfrm>
          <a:prstGeom prst="rect">
            <a:avLst/>
          </a:prstGeom>
        </p:spPr>
        <p:txBody>
          <a:bodyPr spcFirstLastPara="1" wrap="square" lIns="91425" tIns="91425" rIns="91425" bIns="91425" anchor="b" anchorCtr="0">
            <a:noAutofit/>
          </a:bodyPr>
          <a:lstStyle/>
          <a:p>
            <a:pPr lvl="0"/>
            <a:r>
              <a:rPr lang="en-GB" dirty="0">
                <a:solidFill>
                  <a:schemeClr val="accent2"/>
                </a:solidFill>
              </a:rPr>
              <a:t>Thank you for your attention</a:t>
            </a:r>
            <a:endParaRPr dirty="0"/>
          </a:p>
        </p:txBody>
      </p:sp>
      <p:sp>
        <p:nvSpPr>
          <p:cNvPr id="306" name="Google Shape;306;g74f348e52a_0_4"/>
          <p:cNvSpPr txBox="1">
            <a:spLocks noGrp="1"/>
          </p:cNvSpPr>
          <p:nvPr>
            <p:ph type="sldNum" idx="12"/>
          </p:nvPr>
        </p:nvSpPr>
        <p:spPr>
          <a:xfrm>
            <a:off x="-125" y="4791095"/>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300"/>
              <a:buFont typeface="Arial"/>
              <a:buNone/>
            </a:pPr>
            <a:fld id="{00000000-1234-1234-1234-123412341234}" type="slidenum">
              <a:rPr lang="en"/>
              <a:t>18</a:t>
            </a:fld>
            <a:endParaRPr/>
          </a:p>
        </p:txBody>
      </p:sp>
      <p:sp>
        <p:nvSpPr>
          <p:cNvPr id="3" name="Subtitle 2">
            <a:extLst>
              <a:ext uri="{FF2B5EF4-FFF2-40B4-BE49-F238E27FC236}">
                <a16:creationId xmlns:a16="http://schemas.microsoft.com/office/drawing/2014/main" id="{A8E27889-559C-4C04-AD48-6DFEB87920A4}"/>
              </a:ext>
            </a:extLst>
          </p:cNvPr>
          <p:cNvSpPr>
            <a:spLocks noGrp="1"/>
          </p:cNvSpPr>
          <p:nvPr>
            <p:ph type="subTitle" idx="1"/>
          </p:nvPr>
        </p:nvSpPr>
        <p:spPr/>
        <p:txBody>
          <a:bodyPr/>
          <a:lstStyle/>
          <a:p>
            <a:r>
              <a:rPr lang="en-GB" dirty="0"/>
              <a:t>Any questions?</a:t>
            </a:r>
          </a:p>
        </p:txBody>
      </p:sp>
    </p:spTree>
    <p:extLst>
      <p:ext uri="{BB962C8B-B14F-4D97-AF65-F5344CB8AC3E}">
        <p14:creationId xmlns:p14="http://schemas.microsoft.com/office/powerpoint/2010/main" val="3988150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74f348e52a_0_4"/>
          <p:cNvSpPr txBox="1">
            <a:spLocks noGrp="1"/>
          </p:cNvSpPr>
          <p:nvPr>
            <p:ph type="ctrTitle"/>
          </p:nvPr>
        </p:nvSpPr>
        <p:spPr>
          <a:xfrm>
            <a:off x="685800" y="1583342"/>
            <a:ext cx="7772400" cy="1159800"/>
          </a:xfrm>
          <a:prstGeom prst="rect">
            <a:avLst/>
          </a:prstGeom>
        </p:spPr>
        <p:txBody>
          <a:bodyPr spcFirstLastPara="1" wrap="square" lIns="91425" tIns="91425" rIns="91425" bIns="91425" anchor="b" anchorCtr="0">
            <a:noAutofit/>
          </a:bodyPr>
          <a:lstStyle/>
          <a:p>
            <a:pPr lvl="0"/>
            <a:r>
              <a:rPr lang="en-GB" dirty="0">
                <a:solidFill>
                  <a:schemeClr val="accent2"/>
                </a:solidFill>
              </a:rPr>
              <a:t>Additional slides</a:t>
            </a:r>
            <a:endParaRPr dirty="0"/>
          </a:p>
        </p:txBody>
      </p:sp>
      <p:sp>
        <p:nvSpPr>
          <p:cNvPr id="306" name="Google Shape;306;g74f348e52a_0_4"/>
          <p:cNvSpPr txBox="1">
            <a:spLocks noGrp="1"/>
          </p:cNvSpPr>
          <p:nvPr>
            <p:ph type="sldNum" idx="12"/>
          </p:nvPr>
        </p:nvSpPr>
        <p:spPr>
          <a:xfrm>
            <a:off x="-125" y="4791095"/>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300"/>
              <a:buFont typeface="Arial"/>
              <a:buNone/>
            </a:pPr>
            <a:fld id="{00000000-1234-1234-1234-123412341234}" type="slidenum">
              <a:rPr lang="en"/>
              <a:t>19</a:t>
            </a:fld>
            <a:endParaRPr/>
          </a:p>
        </p:txBody>
      </p:sp>
    </p:spTree>
    <p:extLst>
      <p:ext uri="{BB962C8B-B14F-4D97-AF65-F5344CB8AC3E}">
        <p14:creationId xmlns:p14="http://schemas.microsoft.com/office/powerpoint/2010/main" val="1456742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27"/>
          <p:cNvSpPr txBox="1">
            <a:spLocks noGrp="1"/>
          </p:cNvSpPr>
          <p:nvPr>
            <p:ph type="body" idx="1"/>
          </p:nvPr>
        </p:nvSpPr>
        <p:spPr>
          <a:xfrm>
            <a:off x="371949" y="972208"/>
            <a:ext cx="4405777" cy="3696079"/>
          </a:xfrm>
          <a:prstGeom prst="rect">
            <a:avLst/>
          </a:prstGeom>
          <a:noFill/>
          <a:ln>
            <a:noFill/>
          </a:ln>
        </p:spPr>
        <p:txBody>
          <a:bodyPr spcFirstLastPara="1" wrap="square" lIns="91425" tIns="91425" rIns="91425" bIns="91425" anchor="t" anchorCtr="0">
            <a:noAutofit/>
          </a:bodyPr>
          <a:lstStyle/>
          <a:p>
            <a:pPr marL="0" indent="0">
              <a:buNone/>
            </a:pPr>
            <a:r>
              <a:rPr lang="en-GB" sz="1400" dirty="0">
                <a:solidFill>
                  <a:schemeClr val="tx1">
                    <a:lumMod val="50000"/>
                  </a:schemeClr>
                </a:solidFill>
              </a:rPr>
              <a:t>CERN has many experimental areas for a range of physics goals. One of these is the North Area</a:t>
            </a:r>
          </a:p>
          <a:p>
            <a:pPr marL="0" indent="0">
              <a:buNone/>
            </a:pPr>
            <a:endParaRPr lang="en-GB" sz="1400" dirty="0">
              <a:solidFill>
                <a:schemeClr val="tx1">
                  <a:lumMod val="50000"/>
                </a:schemeClr>
              </a:solidFill>
            </a:endParaRPr>
          </a:p>
          <a:p>
            <a:pPr marL="285750" indent="-285750"/>
            <a:r>
              <a:rPr lang="en-GB" sz="1400" dirty="0">
                <a:solidFill>
                  <a:schemeClr val="tx1">
                    <a:lumMod val="50000"/>
                  </a:schemeClr>
                </a:solidFill>
              </a:rPr>
              <a:t>400 GeV/c protons from the SPS are slowly extracted over 4.8 seconds</a:t>
            </a:r>
          </a:p>
          <a:p>
            <a:pPr marL="285750" indent="-285750"/>
            <a:r>
              <a:rPr lang="en-GB" sz="1400" dirty="0">
                <a:solidFill>
                  <a:schemeClr val="tx1">
                    <a:lumMod val="50000"/>
                  </a:schemeClr>
                </a:solidFill>
              </a:rPr>
              <a:t>Impinging onto a Be target</a:t>
            </a:r>
          </a:p>
          <a:p>
            <a:pPr marL="285750" indent="-285750"/>
            <a:r>
              <a:rPr lang="en-GB" sz="1400" dirty="0">
                <a:solidFill>
                  <a:schemeClr val="tx1">
                    <a:lumMod val="50000"/>
                  </a:schemeClr>
                </a:solidFill>
              </a:rPr>
              <a:t>Can deliver beams from 30-400 GeV/c momentum to several experiments  </a:t>
            </a:r>
          </a:p>
        </p:txBody>
      </p:sp>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CERN’s North Area</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a:t>
            </a:fld>
            <a:endParaRPr/>
          </a:p>
        </p:txBody>
      </p:sp>
      <p:sp>
        <p:nvSpPr>
          <p:cNvPr id="6" name="Google Shape;359;p29">
            <a:extLst>
              <a:ext uri="{FF2B5EF4-FFF2-40B4-BE49-F238E27FC236}">
                <a16:creationId xmlns:a16="http://schemas.microsoft.com/office/drawing/2014/main" id="{52C6C4E9-9E84-4DDD-A18E-4B8263299444}"/>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3" name="Picture 2">
            <a:extLst>
              <a:ext uri="{FF2B5EF4-FFF2-40B4-BE49-F238E27FC236}">
                <a16:creationId xmlns:a16="http://schemas.microsoft.com/office/drawing/2014/main" id="{07E50DC4-8554-1043-AB4B-6EA58C42D4F8}"/>
              </a:ext>
            </a:extLst>
          </p:cNvPr>
          <p:cNvPicPr>
            <a:picLocks noChangeAspect="1"/>
          </p:cNvPicPr>
          <p:nvPr/>
        </p:nvPicPr>
        <p:blipFill>
          <a:blip r:embed="rId3"/>
          <a:stretch>
            <a:fillRect/>
          </a:stretch>
        </p:blipFill>
        <p:spPr>
          <a:xfrm>
            <a:off x="4568215" y="622524"/>
            <a:ext cx="3950838" cy="2545110"/>
          </a:xfrm>
          <a:prstGeom prst="rect">
            <a:avLst/>
          </a:prstGeom>
        </p:spPr>
      </p:pic>
      <p:pic>
        <p:nvPicPr>
          <p:cNvPr id="5" name="Picture 4">
            <a:extLst>
              <a:ext uri="{FF2B5EF4-FFF2-40B4-BE49-F238E27FC236}">
                <a16:creationId xmlns:a16="http://schemas.microsoft.com/office/drawing/2014/main" id="{DC3773C9-FD06-7614-7274-3D06B0E86F80}"/>
              </a:ext>
            </a:extLst>
          </p:cNvPr>
          <p:cNvPicPr>
            <a:picLocks noChangeAspect="1"/>
          </p:cNvPicPr>
          <p:nvPr/>
        </p:nvPicPr>
        <p:blipFill>
          <a:blip r:embed="rId4"/>
          <a:stretch>
            <a:fillRect/>
          </a:stretch>
        </p:blipFill>
        <p:spPr>
          <a:xfrm>
            <a:off x="6239022" y="3295756"/>
            <a:ext cx="2241553" cy="1329405"/>
          </a:xfrm>
          <a:prstGeom prst="rect">
            <a:avLst/>
          </a:prstGeom>
        </p:spPr>
      </p:pic>
      <p:cxnSp>
        <p:nvCxnSpPr>
          <p:cNvPr id="8" name="Connector: Curved 7">
            <a:extLst>
              <a:ext uri="{FF2B5EF4-FFF2-40B4-BE49-F238E27FC236}">
                <a16:creationId xmlns:a16="http://schemas.microsoft.com/office/drawing/2014/main" id="{99495013-F6B7-F56D-1F3B-BFE74F60C37F}"/>
              </a:ext>
            </a:extLst>
          </p:cNvPr>
          <p:cNvCxnSpPr>
            <a:cxnSpLocks/>
            <a:endCxn id="5" idx="1"/>
          </p:cNvCxnSpPr>
          <p:nvPr/>
        </p:nvCxnSpPr>
        <p:spPr>
          <a:xfrm rot="5400000">
            <a:off x="5197286" y="2721775"/>
            <a:ext cx="2280421" cy="196947"/>
          </a:xfrm>
          <a:prstGeom prst="curvedConnector4">
            <a:avLst>
              <a:gd name="adj1" fmla="val 35426"/>
              <a:gd name="adj2" fmla="val 28750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4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74f348e52a_0_16"/>
          <p:cNvSpPr txBox="1">
            <a:spLocks noGrp="1"/>
          </p:cNvSpPr>
          <p:nvPr>
            <p:ph type="title"/>
          </p:nvPr>
        </p:nvSpPr>
        <p:spPr>
          <a:xfrm>
            <a:off x="357575" y="34575"/>
            <a:ext cx="852870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General information on instrumentation </a:t>
            </a:r>
            <a:endParaRPr dirty="0"/>
          </a:p>
        </p:txBody>
      </p:sp>
      <p:sp>
        <p:nvSpPr>
          <p:cNvPr id="72" name="Google Shape;72;g74f348e52a_0_1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20</a:t>
            </a:fld>
            <a:endParaRPr/>
          </a:p>
        </p:txBody>
      </p:sp>
      <p:sp>
        <p:nvSpPr>
          <p:cNvPr id="31" name="Google Shape;359;p29">
            <a:extLst>
              <a:ext uri="{FF2B5EF4-FFF2-40B4-BE49-F238E27FC236}">
                <a16:creationId xmlns:a16="http://schemas.microsoft.com/office/drawing/2014/main" id="{04214281-2EAD-4361-99B0-F12539C2F3C8}"/>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7" name="Picture 6">
            <a:extLst>
              <a:ext uri="{FF2B5EF4-FFF2-40B4-BE49-F238E27FC236}">
                <a16:creationId xmlns:a16="http://schemas.microsoft.com/office/drawing/2014/main" id="{C39953F1-E07C-7D06-37E6-6F5C7A352002}"/>
              </a:ext>
            </a:extLst>
          </p:cNvPr>
          <p:cNvPicPr>
            <a:picLocks noChangeAspect="1"/>
          </p:cNvPicPr>
          <p:nvPr/>
        </p:nvPicPr>
        <p:blipFill>
          <a:blip r:embed="rId3"/>
          <a:stretch>
            <a:fillRect/>
          </a:stretch>
        </p:blipFill>
        <p:spPr>
          <a:xfrm>
            <a:off x="533838" y="1275386"/>
            <a:ext cx="3330239" cy="3364290"/>
          </a:xfrm>
          <a:prstGeom prst="rect">
            <a:avLst/>
          </a:prstGeom>
        </p:spPr>
      </p:pic>
      <p:pic>
        <p:nvPicPr>
          <p:cNvPr id="9" name="Picture 8">
            <a:extLst>
              <a:ext uri="{FF2B5EF4-FFF2-40B4-BE49-F238E27FC236}">
                <a16:creationId xmlns:a16="http://schemas.microsoft.com/office/drawing/2014/main" id="{8340AE65-3949-8D49-BF11-005AD3612FFA}"/>
              </a:ext>
            </a:extLst>
          </p:cNvPr>
          <p:cNvPicPr>
            <a:picLocks noChangeAspect="1"/>
          </p:cNvPicPr>
          <p:nvPr/>
        </p:nvPicPr>
        <p:blipFill>
          <a:blip r:embed="rId4"/>
          <a:stretch>
            <a:fillRect/>
          </a:stretch>
        </p:blipFill>
        <p:spPr>
          <a:xfrm>
            <a:off x="4100050" y="1906949"/>
            <a:ext cx="4727089" cy="2019677"/>
          </a:xfrm>
          <a:prstGeom prst="rect">
            <a:avLst/>
          </a:prstGeom>
        </p:spPr>
      </p:pic>
    </p:spTree>
    <p:extLst>
      <p:ext uri="{BB962C8B-B14F-4D97-AF65-F5344CB8AC3E}">
        <p14:creationId xmlns:p14="http://schemas.microsoft.com/office/powerpoint/2010/main" val="2460094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36" name="Google Shape;336;p27"/>
              <p:cNvSpPr txBox="1">
                <a:spLocks noGrp="1"/>
              </p:cNvSpPr>
              <p:nvPr>
                <p:ph type="body" idx="1"/>
              </p:nvPr>
            </p:nvSpPr>
            <p:spPr>
              <a:xfrm>
                <a:off x="1133153" y="1000854"/>
                <a:ext cx="6721477" cy="3696079"/>
              </a:xfrm>
              <a:prstGeom prst="rect">
                <a:avLst/>
              </a:prstGeom>
              <a:noFill/>
              <a:ln>
                <a:noFill/>
              </a:ln>
            </p:spPr>
            <p:txBody>
              <a:bodyPr spcFirstLastPara="1" wrap="square" lIns="91425" tIns="91425" rIns="91425" bIns="91425" anchor="t" anchorCtr="0">
                <a:noAutofit/>
              </a:bodyPr>
              <a:lstStyle/>
              <a:p>
                <a:pPr marL="0" indent="0">
                  <a:buNone/>
                </a:pPr>
                <a:r>
                  <a:rPr lang="en-GB" sz="1400" dirty="0">
                    <a:solidFill>
                      <a:schemeClr val="tx1">
                        <a:lumMod val="50000"/>
                      </a:schemeClr>
                    </a:solidFill>
                  </a:rPr>
                  <a:t>Primary protons with momenta of 40, 70,150, 240, 400</a:t>
                </a:r>
                <a:r>
                  <a:rPr lang="en-GB" sz="1400" b="1" dirty="0">
                    <a:solidFill>
                      <a:schemeClr val="tx1">
                        <a:lumMod val="50000"/>
                      </a:schemeClr>
                    </a:solidFill>
                  </a:rPr>
                  <a:t> </a:t>
                </a:r>
                <a:r>
                  <a:rPr lang="en-GB" sz="1400" dirty="0">
                    <a:solidFill>
                      <a:schemeClr val="tx1">
                        <a:lumMod val="50000"/>
                      </a:schemeClr>
                    </a:solidFill>
                  </a:rPr>
                  <a:t>GeV/c impinging on:</a:t>
                </a:r>
              </a:p>
              <a:p>
                <a:pPr marL="285750" indent="-285750"/>
                <a:r>
                  <a:rPr lang="en" sz="1400" b="1" dirty="0">
                    <a:solidFill>
                      <a:schemeClr val="tx1">
                        <a:lumMod val="50000"/>
                      </a:schemeClr>
                    </a:solidFill>
                  </a:rPr>
                  <a:t>Beryllium, </a:t>
                </a:r>
                <a:r>
                  <a:rPr lang="en-GB" sz="1400" b="1" dirty="0">
                    <a:solidFill>
                      <a:schemeClr val="tx1">
                        <a:lumMod val="50000"/>
                      </a:schemeClr>
                    </a:solidFill>
                  </a:rPr>
                  <a:t>Carbon, Graphite</a:t>
                </a:r>
                <a:r>
                  <a:rPr lang="en-GB" sz="1400" dirty="0">
                    <a:solidFill>
                      <a:schemeClr val="tx1">
                        <a:lumMod val="50000"/>
                      </a:schemeClr>
                    </a:solidFill>
                  </a:rPr>
                  <a:t> and </a:t>
                </a:r>
                <a:r>
                  <a:rPr lang="en-GB" sz="1400" b="1" dirty="0">
                    <a:solidFill>
                      <a:schemeClr val="tx1">
                        <a:lumMod val="50000"/>
                      </a:schemeClr>
                    </a:solidFill>
                  </a:rPr>
                  <a:t>Inconel </a:t>
                </a:r>
                <a:r>
                  <a:rPr lang="en-GB" sz="1400" dirty="0">
                    <a:solidFill>
                      <a:schemeClr val="tx1">
                        <a:lumMod val="50000"/>
                      </a:schemeClr>
                    </a:solidFill>
                  </a:rPr>
                  <a:t>cylindrical </a:t>
                </a:r>
                <a:r>
                  <a:rPr lang="en" sz="1400" dirty="0">
                    <a:solidFill>
                      <a:schemeClr val="tx1">
                        <a:lumMod val="50000"/>
                      </a:schemeClr>
                    </a:solidFill>
                  </a:rPr>
                  <a:t>targets (</a:t>
                </a:r>
                <a:r>
                  <a:rPr lang="en-GB" sz="1400" dirty="0">
                    <a:solidFill>
                      <a:schemeClr val="tx1">
                        <a:lumMod val="50000"/>
                      </a:schemeClr>
                    </a:solidFill>
                  </a:rPr>
                  <a:t>low Z)</a:t>
                </a:r>
                <a:endParaRPr lang="en" sz="1400" dirty="0">
                  <a:solidFill>
                    <a:schemeClr val="tx1">
                      <a:lumMod val="50000"/>
                    </a:schemeClr>
                  </a:solidFill>
                </a:endParaRPr>
              </a:p>
              <a:p>
                <a:pPr marL="742950" lvl="1" indent="-285750">
                  <a:buFont typeface="Arial" panose="020B0604020202020204" pitchFamily="34" charset="0"/>
                  <a:buChar char="•"/>
                </a:pPr>
                <a:r>
                  <a:rPr lang="en-GB" sz="1400" dirty="0">
                    <a:solidFill>
                      <a:schemeClr val="tx1">
                        <a:lumMod val="50000"/>
                      </a:schemeClr>
                    </a:solidFill>
                  </a:rPr>
                  <a:t>W</a:t>
                </a:r>
                <a:r>
                  <a:rPr lang="en" sz="1400" dirty="0">
                    <a:solidFill>
                      <a:schemeClr val="tx1">
                        <a:lumMod val="50000"/>
                      </a:schemeClr>
                    </a:solidFill>
                  </a:rPr>
                  <a:t>ith a lengt</a:t>
                </a:r>
                <a:r>
                  <a:rPr lang="en-GB" sz="1400" dirty="0">
                    <a:solidFill>
                      <a:schemeClr val="tx1">
                        <a:lumMod val="50000"/>
                      </a:schemeClr>
                    </a:solidFill>
                  </a:rPr>
                  <a:t>h</a:t>
                </a:r>
                <a:r>
                  <a:rPr lang="en" sz="1400" dirty="0">
                    <a:solidFill>
                      <a:schemeClr val="tx1">
                        <a:lumMod val="50000"/>
                      </a:schemeClr>
                    </a:solidFill>
                  </a:rPr>
                  <a:t> of 5, 10, 20, 35, 50, 80, 110, 140 cm</a:t>
                </a:r>
              </a:p>
              <a:p>
                <a:pPr marL="742950" lvl="1" indent="-285750">
                  <a:buFont typeface="Arial" panose="020B0604020202020204" pitchFamily="34" charset="0"/>
                  <a:buChar char="•"/>
                </a:pPr>
                <a:r>
                  <a:rPr lang="en" sz="1400" dirty="0">
                    <a:solidFill>
                      <a:schemeClr val="tx1">
                        <a:lumMod val="50000"/>
                      </a:schemeClr>
                    </a:solidFill>
                  </a:rPr>
                  <a:t>A radius of 10, 15, 20, 25, 30 mm</a:t>
                </a:r>
                <a:endParaRPr lang="en-GB" sz="1400" dirty="0">
                  <a:solidFill>
                    <a:schemeClr val="tx1">
                      <a:lumMod val="50000"/>
                    </a:schemeClr>
                  </a:solidFill>
                </a:endParaRPr>
              </a:p>
              <a:p>
                <a:pPr marL="285750" indent="-285750"/>
                <a:r>
                  <a:rPr lang="en-GB" sz="1400" b="1" dirty="0">
                    <a:solidFill>
                      <a:schemeClr val="tx1">
                        <a:lumMod val="50000"/>
                      </a:schemeClr>
                    </a:solidFill>
                  </a:rPr>
                  <a:t>Tungsten, Gold </a:t>
                </a:r>
                <a:r>
                  <a:rPr lang="en-GB" sz="1400" dirty="0">
                    <a:solidFill>
                      <a:schemeClr val="tx1">
                        <a:lumMod val="50000"/>
                      </a:schemeClr>
                    </a:solidFill>
                  </a:rPr>
                  <a:t>and </a:t>
                </a:r>
                <a:r>
                  <a:rPr lang="en-GB" sz="1400" b="1" dirty="0">
                    <a:solidFill>
                      <a:schemeClr val="tx1">
                        <a:lumMod val="50000"/>
                      </a:schemeClr>
                    </a:solidFill>
                  </a:rPr>
                  <a:t>Copper</a:t>
                </a:r>
                <a:r>
                  <a:rPr lang="en-GB" sz="1400" dirty="0">
                    <a:solidFill>
                      <a:schemeClr val="tx1">
                        <a:lumMod val="50000"/>
                      </a:schemeClr>
                    </a:solidFill>
                  </a:rPr>
                  <a:t> cylindrical targets (high Z)</a:t>
                </a:r>
              </a:p>
              <a:p>
                <a:pPr marL="742950" lvl="1" indent="-285750">
                  <a:buFont typeface="Arial" panose="020B0604020202020204" pitchFamily="34" charset="0"/>
                  <a:buChar char="•"/>
                </a:pPr>
                <a:r>
                  <a:rPr lang="en-GB" sz="1400" dirty="0">
                    <a:solidFill>
                      <a:schemeClr val="tx1">
                        <a:lumMod val="50000"/>
                      </a:schemeClr>
                    </a:solidFill>
                  </a:rPr>
                  <a:t>W</a:t>
                </a:r>
                <a:r>
                  <a:rPr lang="en" sz="1400" dirty="0">
                    <a:solidFill>
                      <a:schemeClr val="tx1">
                        <a:lumMod val="50000"/>
                      </a:schemeClr>
                    </a:solidFill>
                  </a:rPr>
                  <a:t>ith a lengt</a:t>
                </a:r>
                <a:r>
                  <a:rPr lang="en-GB" sz="1400" dirty="0">
                    <a:solidFill>
                      <a:schemeClr val="tx1">
                        <a:lumMod val="50000"/>
                      </a:schemeClr>
                    </a:solidFill>
                  </a:rPr>
                  <a:t>h</a:t>
                </a:r>
                <a:r>
                  <a:rPr lang="en" sz="1400" dirty="0">
                    <a:solidFill>
                      <a:schemeClr val="tx1">
                        <a:lumMod val="50000"/>
                      </a:schemeClr>
                    </a:solidFill>
                  </a:rPr>
                  <a:t> of 1, 3, 5, 8, 10, 12, 15, 18, 20, 25, 30 </a:t>
                </a:r>
                <a:r>
                  <a:rPr lang="en-GB" sz="1400" dirty="0">
                    <a:solidFill>
                      <a:schemeClr val="tx1">
                        <a:lumMod val="50000"/>
                      </a:schemeClr>
                    </a:solidFill>
                  </a:rPr>
                  <a:t>cm</a:t>
                </a:r>
                <a:endParaRPr lang="en" sz="1400" dirty="0">
                  <a:solidFill>
                    <a:schemeClr val="tx1">
                      <a:lumMod val="50000"/>
                    </a:schemeClr>
                  </a:solidFill>
                </a:endParaRPr>
              </a:p>
              <a:p>
                <a:pPr marL="742950" lvl="1" indent="-285750">
                  <a:buFont typeface="Arial" panose="020B0604020202020204" pitchFamily="34" charset="0"/>
                  <a:buChar char="•"/>
                </a:pPr>
                <a:r>
                  <a:rPr lang="en" sz="1400" dirty="0">
                    <a:solidFill>
                      <a:schemeClr val="tx1">
                        <a:lumMod val="50000"/>
                      </a:schemeClr>
                    </a:solidFill>
                  </a:rPr>
                  <a:t>A radius of 10, 15, 20, 25, 30 mm</a:t>
                </a:r>
              </a:p>
              <a:p>
                <a:pPr marL="457200" lvl="1" indent="0">
                  <a:buNone/>
                </a:pPr>
                <a:endParaRPr lang="en" sz="1400" dirty="0">
                  <a:solidFill>
                    <a:schemeClr val="tx1">
                      <a:lumMod val="50000"/>
                    </a:schemeClr>
                  </a:solidFill>
                </a:endParaRPr>
              </a:p>
              <a:p>
                <a:pPr marL="0" indent="0">
                  <a:buNone/>
                </a:pPr>
                <a:r>
                  <a:rPr lang="en" sz="1400" dirty="0">
                    <a:solidFill>
                      <a:schemeClr val="tx1">
                        <a:lumMod val="50000"/>
                      </a:schemeClr>
                    </a:solidFill>
                  </a:rPr>
                  <a:t>All simulations with 100 000 primary protons each. </a:t>
                </a:r>
                <a:r>
                  <a:rPr lang="en-GB" sz="1400" dirty="0">
                    <a:solidFill>
                      <a:schemeClr val="tx1">
                        <a:lumMod val="50000"/>
                      </a:schemeClr>
                    </a:solidFill>
                  </a:rPr>
                  <a:t>In the analysis we have assumed a ±10% momentum acceptance (</a:t>
                </a:r>
                <a:r>
                  <a:rPr lang="el-GR" sz="1400" dirty="0">
                    <a:solidFill>
                      <a:schemeClr val="tx1">
                        <a:lumMod val="50000"/>
                      </a:schemeClr>
                    </a:solidFill>
                  </a:rPr>
                  <a:t>Δ</a:t>
                </a:r>
                <a:r>
                  <a:rPr lang="en-GB" sz="1400" dirty="0">
                    <a:solidFill>
                      <a:schemeClr val="tx1">
                        <a:lumMod val="50000"/>
                      </a:schemeClr>
                    </a:solidFill>
                  </a:rPr>
                  <a:t>p/p) and a ±20 </a:t>
                </a:r>
                <a:r>
                  <a:rPr lang="en-GB" sz="1400" dirty="0" err="1">
                    <a:solidFill>
                      <a:schemeClr val="tx1">
                        <a:lumMod val="50000"/>
                      </a:schemeClr>
                    </a:solidFill>
                  </a:rPr>
                  <a:t>mrad</a:t>
                </a:r>
                <a:r>
                  <a:rPr lang="en-GB" sz="1400" dirty="0">
                    <a:solidFill>
                      <a:schemeClr val="tx1">
                        <a:lumMod val="50000"/>
                      </a:schemeClr>
                    </a:solidFill>
                  </a:rPr>
                  <a:t> angular acceptance ( arctan(</a:t>
                </a:r>
                <a14:m>
                  <m:oMath xmlns:m="http://schemas.openxmlformats.org/officeDocument/2006/math">
                    <m:f>
                      <m:fPr>
                        <m:ctrlPr>
                          <a:rPr lang="ar-AE" sz="1400" i="1">
                            <a:solidFill>
                              <a:schemeClr val="tx1">
                                <a:lumMod val="50000"/>
                              </a:schemeClr>
                            </a:solidFill>
                            <a:latin typeface="Cambria Math" panose="02040503050406030204" pitchFamily="18" charset="0"/>
                          </a:rPr>
                        </m:ctrlPr>
                      </m:fPr>
                      <m:num>
                        <m:sSub>
                          <m:sSubPr>
                            <m:ctrlPr>
                              <a:rPr lang="ar-AE" sz="1400" i="1">
                                <a:solidFill>
                                  <a:schemeClr val="tx1">
                                    <a:lumMod val="50000"/>
                                  </a:schemeClr>
                                </a:solidFill>
                                <a:latin typeface="Cambria Math" panose="02040503050406030204" pitchFamily="18" charset="0"/>
                              </a:rPr>
                            </m:ctrlPr>
                          </m:sSubPr>
                          <m:e>
                            <m:r>
                              <a:rPr lang="ar-AE" sz="1400">
                                <a:solidFill>
                                  <a:schemeClr val="tx1">
                                    <a:lumMod val="50000"/>
                                  </a:schemeClr>
                                </a:solidFill>
                                <a:latin typeface="Cambria Math" panose="02040503050406030204" pitchFamily="18" charset="0"/>
                              </a:rPr>
                              <m:t>𝑝</m:t>
                            </m:r>
                          </m:e>
                          <m:sub>
                            <m:r>
                              <a:rPr lang="en-GB" sz="1400" i="1">
                                <a:solidFill>
                                  <a:schemeClr val="tx1">
                                    <a:lumMod val="50000"/>
                                  </a:schemeClr>
                                </a:solidFill>
                                <a:latin typeface="Cambria Math" panose="02040503050406030204" pitchFamily="18" charset="0"/>
                              </a:rPr>
                              <m:t>𝑥</m:t>
                            </m:r>
                          </m:sub>
                        </m:sSub>
                      </m:num>
                      <m:den>
                        <m:sSub>
                          <m:sSubPr>
                            <m:ctrlPr>
                              <a:rPr lang="ar-AE" sz="1400" i="1">
                                <a:solidFill>
                                  <a:schemeClr val="tx1">
                                    <a:lumMod val="50000"/>
                                  </a:schemeClr>
                                </a:solidFill>
                                <a:latin typeface="Cambria Math" panose="02040503050406030204" pitchFamily="18" charset="0"/>
                              </a:rPr>
                            </m:ctrlPr>
                          </m:sSubPr>
                          <m:e>
                            <m:r>
                              <a:rPr lang="ar-AE" sz="1400">
                                <a:solidFill>
                                  <a:schemeClr val="tx1">
                                    <a:lumMod val="50000"/>
                                  </a:schemeClr>
                                </a:solidFill>
                                <a:latin typeface="Cambria Math" panose="02040503050406030204" pitchFamily="18" charset="0"/>
                              </a:rPr>
                              <m:t>𝑝</m:t>
                            </m:r>
                          </m:e>
                          <m:sub>
                            <m:r>
                              <a:rPr lang="ar-AE" sz="1400">
                                <a:solidFill>
                                  <a:schemeClr val="tx1">
                                    <a:lumMod val="50000"/>
                                  </a:schemeClr>
                                </a:solidFill>
                                <a:latin typeface="Cambria Math" panose="02040503050406030204" pitchFamily="18" charset="0"/>
                              </a:rPr>
                              <m:t>𝑧</m:t>
                            </m:r>
                          </m:sub>
                        </m:sSub>
                      </m:den>
                    </m:f>
                    <m:r>
                      <a:rPr lang="ar-AE" sz="1400">
                        <a:solidFill>
                          <a:schemeClr val="tx1">
                            <a:lumMod val="50000"/>
                          </a:schemeClr>
                        </a:solidFill>
                        <a:latin typeface="Cambria Math" panose="02040503050406030204" pitchFamily="18" charset="0"/>
                      </a:rPr>
                      <m:t>)</m:t>
                    </m:r>
                  </m:oMath>
                </a14:m>
                <a:r>
                  <a:rPr lang="en-GB" sz="1400" dirty="0">
                    <a:solidFill>
                      <a:schemeClr val="tx1">
                        <a:lumMod val="50000"/>
                      </a:schemeClr>
                    </a:solidFill>
                  </a:rPr>
                  <a:t> ) for the low energy beam line. All plots shown in the body of the presentation also take into consideration particle decay, assuming a length of 30 m</a:t>
                </a:r>
              </a:p>
            </p:txBody>
          </p:sp>
        </mc:Choice>
        <mc:Fallback xmlns="">
          <p:sp>
            <p:nvSpPr>
              <p:cNvPr id="336" name="Google Shape;336;p27"/>
              <p:cNvSpPr txBox="1">
                <a:spLocks noGrp="1" noRot="1" noChangeAspect="1" noMove="1" noResize="1" noEditPoints="1" noAdjustHandles="1" noChangeArrowheads="1" noChangeShapeType="1" noTextEdit="1"/>
              </p:cNvSpPr>
              <p:nvPr>
                <p:ph type="body" idx="1"/>
              </p:nvPr>
            </p:nvSpPr>
            <p:spPr>
              <a:xfrm>
                <a:off x="1133153" y="1000854"/>
                <a:ext cx="6721477" cy="3696079"/>
              </a:xfrm>
              <a:prstGeom prst="rect">
                <a:avLst/>
              </a:prstGeom>
              <a:blipFill>
                <a:blip r:embed="rId3"/>
                <a:stretch>
                  <a:fillRect l="-907"/>
                </a:stretch>
              </a:blipFill>
              <a:ln>
                <a:noFill/>
              </a:ln>
            </p:spPr>
            <p:txBody>
              <a:bodyPr/>
              <a:lstStyle/>
              <a:p>
                <a:r>
                  <a:rPr lang="en-GB">
                    <a:noFill/>
                  </a:rPr>
                  <a:t> </a:t>
                </a:r>
              </a:p>
            </p:txBody>
          </p:sp>
        </mc:Fallback>
      </mc:AlternateContent>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Library of targets and Analysis </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21</a:t>
            </a:fld>
            <a:endParaRPr/>
          </a:p>
        </p:txBody>
      </p:sp>
      <p:sp>
        <p:nvSpPr>
          <p:cNvPr id="6" name="Google Shape;359;p29">
            <a:extLst>
              <a:ext uri="{FF2B5EF4-FFF2-40B4-BE49-F238E27FC236}">
                <a16:creationId xmlns:a16="http://schemas.microsoft.com/office/drawing/2014/main" id="{52C6C4E9-9E84-4DDD-A18E-4B8263299444}"/>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Tree>
    <p:extLst>
      <p:ext uri="{BB962C8B-B14F-4D97-AF65-F5344CB8AC3E}">
        <p14:creationId xmlns:p14="http://schemas.microsoft.com/office/powerpoint/2010/main" val="2343511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pic>
        <p:nvPicPr>
          <p:cNvPr id="5" name="Picture 4">
            <a:extLst>
              <a:ext uri="{FF2B5EF4-FFF2-40B4-BE49-F238E27FC236}">
                <a16:creationId xmlns:a16="http://schemas.microsoft.com/office/drawing/2014/main" id="{7F4D0BBB-F37A-4F00-A38B-831AE6CD0D90}"/>
              </a:ext>
            </a:extLst>
          </p:cNvPr>
          <p:cNvPicPr>
            <a:picLocks noChangeAspect="1"/>
          </p:cNvPicPr>
          <p:nvPr/>
        </p:nvPicPr>
        <p:blipFill rotWithShape="1">
          <a:blip r:embed="rId3"/>
          <a:srcRect l="5082" t="7995" r="8379" b="5391"/>
          <a:stretch/>
        </p:blipFill>
        <p:spPr>
          <a:xfrm>
            <a:off x="283993" y="976967"/>
            <a:ext cx="4225663" cy="2819571"/>
          </a:xfrm>
          <a:prstGeom prst="rect">
            <a:avLst/>
          </a:prstGeom>
        </p:spPr>
      </p:pic>
      <p:sp>
        <p:nvSpPr>
          <p:cNvPr id="394" name="Google Shape;394;p33"/>
          <p:cNvSpPr txBox="1"/>
          <p:nvPr/>
        </p:nvSpPr>
        <p:spPr>
          <a:xfrm>
            <a:off x="659781" y="213918"/>
            <a:ext cx="4902819" cy="6558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chemeClr val="accent6"/>
              </a:buClr>
              <a:buSzPts val="3200"/>
              <a:buFont typeface="Raleway"/>
              <a:buNone/>
            </a:pPr>
            <a:r>
              <a:rPr lang="en" sz="2400" b="0" i="0" u="none" strike="noStrike" cap="none" dirty="0">
                <a:solidFill>
                  <a:schemeClr val="accent6"/>
                </a:solidFill>
                <a:latin typeface="Raleway"/>
                <a:ea typeface="Raleway"/>
                <a:cs typeface="Raleway"/>
                <a:sym typeface="Raleway"/>
              </a:rPr>
              <a:t>Expected </a:t>
            </a:r>
            <a:r>
              <a:rPr lang="en-GB" sz="2400" b="0" i="0" u="none" strike="noStrike" cap="none" dirty="0">
                <a:solidFill>
                  <a:schemeClr val="accent6"/>
                </a:solidFill>
                <a:latin typeface="Raleway"/>
                <a:ea typeface="Raleway"/>
                <a:cs typeface="Raleway"/>
                <a:sym typeface="Raleway"/>
              </a:rPr>
              <a:t>survival</a:t>
            </a:r>
            <a:r>
              <a:rPr lang="en" sz="2400" b="0" i="0" u="none" strike="noStrike" cap="none" dirty="0">
                <a:solidFill>
                  <a:schemeClr val="accent6"/>
                </a:solidFill>
                <a:latin typeface="Raleway"/>
                <a:ea typeface="Raleway"/>
                <a:cs typeface="Raleway"/>
                <a:sym typeface="Raleway"/>
              </a:rPr>
              <a:t> in beamline</a:t>
            </a:r>
            <a:endParaRPr sz="2400" b="0" i="0" u="none" strike="noStrike" cap="none" dirty="0">
              <a:solidFill>
                <a:schemeClr val="accent6"/>
              </a:solidFill>
              <a:latin typeface="Raleway"/>
              <a:ea typeface="Raleway"/>
              <a:cs typeface="Raleway"/>
              <a:sym typeface="Raleway"/>
            </a:endParaRPr>
          </a:p>
        </p:txBody>
      </p:sp>
      <p:sp>
        <p:nvSpPr>
          <p:cNvPr id="398" name="Google Shape;398;p33"/>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22</a:t>
            </a:fld>
            <a:endParaRPr/>
          </a:p>
        </p:txBody>
      </p:sp>
      <p:sp>
        <p:nvSpPr>
          <p:cNvPr id="399" name="Google Shape;399;p33"/>
          <p:cNvSpPr txBox="1">
            <a:spLocks noGrp="1"/>
          </p:cNvSpPr>
          <p:nvPr>
            <p:ph type="ftr" idx="11"/>
          </p:nvPr>
        </p:nvSpPr>
        <p:spPr>
          <a:xfrm>
            <a:off x="5624750" y="4709204"/>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a:t>C. A. Mussolini, N. Charitonidis</a:t>
            </a:r>
            <a:endParaRPr/>
          </a:p>
        </p:txBody>
      </p:sp>
      <p:sp>
        <p:nvSpPr>
          <p:cNvPr id="8" name="Google Shape;336;p27">
            <a:extLst>
              <a:ext uri="{FF2B5EF4-FFF2-40B4-BE49-F238E27FC236}">
                <a16:creationId xmlns:a16="http://schemas.microsoft.com/office/drawing/2014/main" id="{484A875E-FFD6-4137-9277-F1E90A3C5760}"/>
              </a:ext>
            </a:extLst>
          </p:cNvPr>
          <p:cNvSpPr txBox="1">
            <a:spLocks noGrp="1"/>
          </p:cNvSpPr>
          <p:nvPr>
            <p:ph type="body" idx="1"/>
          </p:nvPr>
        </p:nvSpPr>
        <p:spPr>
          <a:xfrm>
            <a:off x="474133" y="3796538"/>
            <a:ext cx="8195733" cy="912666"/>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600"/>
              </a:spcBef>
              <a:spcAft>
                <a:spcPts val="0"/>
              </a:spcAft>
              <a:buSzPts val="2000"/>
              <a:buChar char="▷"/>
            </a:pPr>
            <a:r>
              <a:rPr lang="en-GB" sz="1400" dirty="0">
                <a:solidFill>
                  <a:schemeClr val="tx1">
                    <a:lumMod val="50000"/>
                  </a:schemeClr>
                </a:solidFill>
              </a:rPr>
              <a:t>With a 30 meter beamline we expect a survival of above 75% for pions at all energies</a:t>
            </a:r>
          </a:p>
          <a:p>
            <a:pPr marL="285750" lvl="0" indent="-285750"/>
            <a:r>
              <a:rPr lang="en-GB" sz="1400" dirty="0">
                <a:solidFill>
                  <a:schemeClr val="tx1">
                    <a:lumMod val="50000"/>
                  </a:schemeClr>
                </a:solidFill>
              </a:rPr>
              <a:t>For Kaons, we expect a survival of 13.6% @ 2 GeV/c, 36.9% @ 4 GeV/c, 51.4% @ 6 GeV/c</a:t>
            </a:r>
            <a:endParaRPr sz="1400" dirty="0">
              <a:solidFill>
                <a:schemeClr val="tx1">
                  <a:lumMod val="50000"/>
                </a:schemeClr>
              </a:solidFill>
            </a:endParaRPr>
          </a:p>
        </p:txBody>
      </p:sp>
      <p:pic>
        <p:nvPicPr>
          <p:cNvPr id="3" name="Picture 2">
            <a:extLst>
              <a:ext uri="{FF2B5EF4-FFF2-40B4-BE49-F238E27FC236}">
                <a16:creationId xmlns:a16="http://schemas.microsoft.com/office/drawing/2014/main" id="{3D1F39EC-B8C8-4908-B701-07FE8C3D0B4E}"/>
              </a:ext>
            </a:extLst>
          </p:cNvPr>
          <p:cNvPicPr>
            <a:picLocks noChangeAspect="1"/>
          </p:cNvPicPr>
          <p:nvPr/>
        </p:nvPicPr>
        <p:blipFill rotWithShape="1">
          <a:blip r:embed="rId4"/>
          <a:srcRect l="6437" t="7777" r="8956" b="5595"/>
          <a:stretch/>
        </p:blipFill>
        <p:spPr>
          <a:xfrm>
            <a:off x="4585857" y="963187"/>
            <a:ext cx="4163288" cy="284186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23</a:t>
            </a:fld>
            <a:endParaRPr/>
          </a:p>
        </p:txBody>
      </p:sp>
      <p:sp>
        <p:nvSpPr>
          <p:cNvPr id="14" name="Google Shape;337;p27">
            <a:extLst>
              <a:ext uri="{FF2B5EF4-FFF2-40B4-BE49-F238E27FC236}">
                <a16:creationId xmlns:a16="http://schemas.microsoft.com/office/drawing/2014/main" id="{02F7F5FA-00FF-42D4-9CFC-55D6A6CE24FE}"/>
              </a:ext>
            </a:extLst>
          </p:cNvPr>
          <p:cNvSpPr txBox="1">
            <a:spLocks noGrp="1"/>
          </p:cNvSpPr>
          <p:nvPr>
            <p:ph type="title"/>
          </p:nvPr>
        </p:nvSpPr>
        <p:spPr>
          <a:xfrm>
            <a:off x="448391" y="-297166"/>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Effects of primary momentum (High Z)</a:t>
            </a:r>
            <a:endParaRPr dirty="0"/>
          </a:p>
        </p:txBody>
      </p:sp>
      <p:sp>
        <p:nvSpPr>
          <p:cNvPr id="11" name="Google Shape;336;p27">
            <a:extLst>
              <a:ext uri="{FF2B5EF4-FFF2-40B4-BE49-F238E27FC236}">
                <a16:creationId xmlns:a16="http://schemas.microsoft.com/office/drawing/2014/main" id="{57A34718-1502-45FD-B7E6-CF00D0A7FB98}"/>
              </a:ext>
            </a:extLst>
          </p:cNvPr>
          <p:cNvSpPr txBox="1">
            <a:spLocks/>
          </p:cNvSpPr>
          <p:nvPr/>
        </p:nvSpPr>
        <p:spPr>
          <a:xfrm>
            <a:off x="663425" y="3692626"/>
            <a:ext cx="6934200" cy="206086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buFont typeface="Lato"/>
              <a:buNone/>
            </a:pPr>
            <a:r>
              <a:rPr lang="en-GB" sz="1600" b="1" dirty="0"/>
              <a:t>Primary momentum</a:t>
            </a:r>
            <a:endParaRPr lang="en-GB" dirty="0"/>
          </a:p>
          <a:p>
            <a:pPr marL="285750" indent="-285750"/>
            <a:r>
              <a:rPr lang="en-GB" sz="1400" dirty="0">
                <a:solidFill>
                  <a:schemeClr val="tx1">
                    <a:lumMod val="50000"/>
                  </a:schemeClr>
                </a:solidFill>
              </a:rPr>
              <a:t>Considering </a:t>
            </a:r>
            <a:r>
              <a:rPr lang="en-GB" sz="1400" b="1" dirty="0">
                <a:solidFill>
                  <a:schemeClr val="tx1">
                    <a:lumMod val="50000"/>
                  </a:schemeClr>
                </a:solidFill>
              </a:rPr>
              <a:t>a realistic </a:t>
            </a:r>
            <a:r>
              <a:rPr lang="en-GB" sz="1400" dirty="0">
                <a:solidFill>
                  <a:schemeClr val="tx1">
                    <a:lumMod val="50000"/>
                  </a:schemeClr>
                </a:solidFill>
              </a:rPr>
              <a:t>beam on 15 cm long targets</a:t>
            </a:r>
          </a:p>
          <a:p>
            <a:pPr marL="285750" indent="-285750"/>
            <a:r>
              <a:rPr lang="en-GB" sz="1400" dirty="0">
                <a:solidFill>
                  <a:schemeClr val="tx1">
                    <a:lumMod val="50000"/>
                  </a:schemeClr>
                </a:solidFill>
              </a:rPr>
              <a:t>Trade off between high particle yields and beam composition</a:t>
            </a:r>
          </a:p>
          <a:p>
            <a:pPr marL="285750" indent="-285750"/>
            <a:r>
              <a:rPr lang="en-GB" sz="1400" dirty="0">
                <a:solidFill>
                  <a:schemeClr val="tx1">
                    <a:lumMod val="50000"/>
                  </a:schemeClr>
                </a:solidFill>
              </a:rPr>
              <a:t>Electron suppression may be necessary</a:t>
            </a:r>
          </a:p>
        </p:txBody>
      </p:sp>
      <p:sp>
        <p:nvSpPr>
          <p:cNvPr id="7" name="Google Shape;359;p29">
            <a:extLst>
              <a:ext uri="{FF2B5EF4-FFF2-40B4-BE49-F238E27FC236}">
                <a16:creationId xmlns:a16="http://schemas.microsoft.com/office/drawing/2014/main" id="{E07720C3-4B8D-4542-A0EF-3A43064A27F6}"/>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4" name="Picture 3" descr="A close up of a map&#10;&#10;Description automatically generated">
            <a:extLst>
              <a:ext uri="{FF2B5EF4-FFF2-40B4-BE49-F238E27FC236}">
                <a16:creationId xmlns:a16="http://schemas.microsoft.com/office/drawing/2014/main" id="{3F035AA6-46C7-4045-BA11-81E7D97D836A}"/>
              </a:ext>
            </a:extLst>
          </p:cNvPr>
          <p:cNvPicPr>
            <a:picLocks noChangeAspect="1"/>
          </p:cNvPicPr>
          <p:nvPr/>
        </p:nvPicPr>
        <p:blipFill>
          <a:blip r:embed="rId3"/>
          <a:stretch>
            <a:fillRect/>
          </a:stretch>
        </p:blipFill>
        <p:spPr>
          <a:xfrm>
            <a:off x="1565596" y="794174"/>
            <a:ext cx="6012808" cy="3142800"/>
          </a:xfrm>
          <a:prstGeom prst="rect">
            <a:avLst/>
          </a:prstGeom>
        </p:spPr>
      </p:pic>
    </p:spTree>
    <p:extLst>
      <p:ext uri="{BB962C8B-B14F-4D97-AF65-F5344CB8AC3E}">
        <p14:creationId xmlns:p14="http://schemas.microsoft.com/office/powerpoint/2010/main" val="3764923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24</a:t>
            </a:fld>
            <a:endParaRPr/>
          </a:p>
        </p:txBody>
      </p:sp>
      <p:sp>
        <p:nvSpPr>
          <p:cNvPr id="14" name="Google Shape;337;p27">
            <a:extLst>
              <a:ext uri="{FF2B5EF4-FFF2-40B4-BE49-F238E27FC236}">
                <a16:creationId xmlns:a16="http://schemas.microsoft.com/office/drawing/2014/main" id="{02F7F5FA-00FF-42D4-9CFC-55D6A6CE24FE}"/>
              </a:ext>
            </a:extLst>
          </p:cNvPr>
          <p:cNvSpPr txBox="1">
            <a:spLocks noGrp="1"/>
          </p:cNvSpPr>
          <p:nvPr>
            <p:ph type="title"/>
          </p:nvPr>
        </p:nvSpPr>
        <p:spPr>
          <a:xfrm>
            <a:off x="448391" y="-297166"/>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Effects of primary momentum (Low Z)</a:t>
            </a:r>
            <a:endParaRPr dirty="0"/>
          </a:p>
        </p:txBody>
      </p:sp>
      <p:sp>
        <p:nvSpPr>
          <p:cNvPr id="11" name="Google Shape;336;p27">
            <a:extLst>
              <a:ext uri="{FF2B5EF4-FFF2-40B4-BE49-F238E27FC236}">
                <a16:creationId xmlns:a16="http://schemas.microsoft.com/office/drawing/2014/main" id="{57A34718-1502-45FD-B7E6-CF00D0A7FB98}"/>
              </a:ext>
            </a:extLst>
          </p:cNvPr>
          <p:cNvSpPr txBox="1">
            <a:spLocks/>
          </p:cNvSpPr>
          <p:nvPr/>
        </p:nvSpPr>
        <p:spPr>
          <a:xfrm>
            <a:off x="663425" y="3692626"/>
            <a:ext cx="6934200" cy="206086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buFont typeface="Lato"/>
              <a:buNone/>
            </a:pPr>
            <a:r>
              <a:rPr lang="en-GB" sz="1600" b="1" dirty="0"/>
              <a:t>Primary momentum</a:t>
            </a:r>
            <a:endParaRPr lang="en-GB" dirty="0"/>
          </a:p>
          <a:p>
            <a:pPr marL="285750" indent="-285750"/>
            <a:r>
              <a:rPr lang="en-GB" sz="1400" dirty="0">
                <a:solidFill>
                  <a:schemeClr val="tx1">
                    <a:lumMod val="50000"/>
                  </a:schemeClr>
                </a:solidFill>
              </a:rPr>
              <a:t>Considering </a:t>
            </a:r>
            <a:r>
              <a:rPr lang="en-GB" sz="1400" b="1" dirty="0">
                <a:solidFill>
                  <a:schemeClr val="tx1">
                    <a:lumMod val="50000"/>
                  </a:schemeClr>
                </a:solidFill>
              </a:rPr>
              <a:t>a realistic </a:t>
            </a:r>
            <a:r>
              <a:rPr lang="en-GB" sz="1400" dirty="0">
                <a:solidFill>
                  <a:schemeClr val="tx1">
                    <a:lumMod val="50000"/>
                  </a:schemeClr>
                </a:solidFill>
              </a:rPr>
              <a:t>beam on 80 cm long targets</a:t>
            </a:r>
          </a:p>
          <a:p>
            <a:pPr marL="285750" indent="-285750"/>
            <a:r>
              <a:rPr lang="en-GB" sz="1400" dirty="0">
                <a:solidFill>
                  <a:schemeClr val="tx1">
                    <a:lumMod val="50000"/>
                  </a:schemeClr>
                </a:solidFill>
              </a:rPr>
              <a:t>Trade off between high particle yields and beam composition</a:t>
            </a:r>
          </a:p>
          <a:p>
            <a:pPr marL="285750" indent="-285750"/>
            <a:r>
              <a:rPr lang="en-GB" sz="1400" dirty="0">
                <a:solidFill>
                  <a:schemeClr val="tx1">
                    <a:lumMod val="50000"/>
                  </a:schemeClr>
                </a:solidFill>
              </a:rPr>
              <a:t>Electron suppression may be necessary</a:t>
            </a:r>
          </a:p>
        </p:txBody>
      </p:sp>
      <p:sp>
        <p:nvSpPr>
          <p:cNvPr id="7" name="Google Shape;359;p29">
            <a:extLst>
              <a:ext uri="{FF2B5EF4-FFF2-40B4-BE49-F238E27FC236}">
                <a16:creationId xmlns:a16="http://schemas.microsoft.com/office/drawing/2014/main" id="{E07720C3-4B8D-4542-A0EF-3A43064A27F6}"/>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3" name="Picture 2" descr="A close up of a map&#10;&#10;Description automatically generated">
            <a:extLst>
              <a:ext uri="{FF2B5EF4-FFF2-40B4-BE49-F238E27FC236}">
                <a16:creationId xmlns:a16="http://schemas.microsoft.com/office/drawing/2014/main" id="{879BBCF4-AA33-424D-BE11-CC7CC03A1284}"/>
              </a:ext>
            </a:extLst>
          </p:cNvPr>
          <p:cNvPicPr>
            <a:picLocks noChangeAspect="1"/>
          </p:cNvPicPr>
          <p:nvPr/>
        </p:nvPicPr>
        <p:blipFill>
          <a:blip r:embed="rId3"/>
          <a:stretch>
            <a:fillRect/>
          </a:stretch>
        </p:blipFill>
        <p:spPr>
          <a:xfrm>
            <a:off x="1565596" y="774440"/>
            <a:ext cx="6012808" cy="3142800"/>
          </a:xfrm>
          <a:prstGeom prst="rect">
            <a:avLst/>
          </a:prstGeom>
        </p:spPr>
      </p:pic>
    </p:spTree>
    <p:extLst>
      <p:ext uri="{BB962C8B-B14F-4D97-AF65-F5344CB8AC3E}">
        <p14:creationId xmlns:p14="http://schemas.microsoft.com/office/powerpoint/2010/main" val="1487813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25</a:t>
            </a:fld>
            <a:endParaRPr/>
          </a:p>
        </p:txBody>
      </p:sp>
      <p:sp>
        <p:nvSpPr>
          <p:cNvPr id="14" name="Google Shape;337;p27">
            <a:extLst>
              <a:ext uri="{FF2B5EF4-FFF2-40B4-BE49-F238E27FC236}">
                <a16:creationId xmlns:a16="http://schemas.microsoft.com/office/drawing/2014/main" id="{02F7F5FA-00FF-42D4-9CFC-55D6A6CE24FE}"/>
              </a:ext>
            </a:extLst>
          </p:cNvPr>
          <p:cNvSpPr txBox="1">
            <a:spLocks noGrp="1"/>
          </p:cNvSpPr>
          <p:nvPr>
            <p:ph type="title"/>
          </p:nvPr>
        </p:nvSpPr>
        <p:spPr>
          <a:xfrm>
            <a:off x="448391" y="-297166"/>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Effects of length (Low Z)</a:t>
            </a:r>
            <a:endParaRPr dirty="0"/>
          </a:p>
        </p:txBody>
      </p:sp>
      <p:sp>
        <p:nvSpPr>
          <p:cNvPr id="11" name="Google Shape;336;p27">
            <a:extLst>
              <a:ext uri="{FF2B5EF4-FFF2-40B4-BE49-F238E27FC236}">
                <a16:creationId xmlns:a16="http://schemas.microsoft.com/office/drawing/2014/main" id="{57A34718-1502-45FD-B7E6-CF00D0A7FB98}"/>
              </a:ext>
            </a:extLst>
          </p:cNvPr>
          <p:cNvSpPr txBox="1">
            <a:spLocks/>
          </p:cNvSpPr>
          <p:nvPr/>
        </p:nvSpPr>
        <p:spPr>
          <a:xfrm>
            <a:off x="663425" y="3692626"/>
            <a:ext cx="6934200" cy="206086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buFont typeface="Lato"/>
              <a:buNone/>
            </a:pPr>
            <a:r>
              <a:rPr lang="en-GB" sz="1600" b="1" dirty="0"/>
              <a:t>Target Length</a:t>
            </a:r>
            <a:endParaRPr lang="en-GB" dirty="0"/>
          </a:p>
          <a:p>
            <a:pPr marL="285750" indent="-285750"/>
            <a:r>
              <a:rPr lang="en-GB" sz="1400" dirty="0">
                <a:solidFill>
                  <a:schemeClr val="tx1">
                    <a:lumMod val="50000"/>
                  </a:schemeClr>
                </a:solidFill>
              </a:rPr>
              <a:t>Considering </a:t>
            </a:r>
            <a:r>
              <a:rPr lang="en-GB" sz="1400" b="1" dirty="0">
                <a:solidFill>
                  <a:schemeClr val="tx1">
                    <a:lumMod val="50000"/>
                  </a:schemeClr>
                </a:solidFill>
              </a:rPr>
              <a:t>a realistic </a:t>
            </a:r>
            <a:r>
              <a:rPr lang="en-GB" sz="1400" dirty="0">
                <a:solidFill>
                  <a:schemeClr val="tx1">
                    <a:lumMod val="50000"/>
                  </a:schemeClr>
                </a:solidFill>
              </a:rPr>
              <a:t>beam at 400 GeV/c</a:t>
            </a:r>
          </a:p>
          <a:p>
            <a:pPr marL="285750" indent="-285750"/>
            <a:r>
              <a:rPr lang="en-GB" sz="1400" dirty="0">
                <a:solidFill>
                  <a:schemeClr val="tx1">
                    <a:lumMod val="50000"/>
                  </a:schemeClr>
                </a:solidFill>
              </a:rPr>
              <a:t>Trade off between high particle yields and beam composition</a:t>
            </a:r>
          </a:p>
          <a:p>
            <a:pPr marL="285750" indent="-285750"/>
            <a:r>
              <a:rPr lang="en-GB" sz="1400" dirty="0">
                <a:solidFill>
                  <a:schemeClr val="tx1">
                    <a:lumMod val="50000"/>
                  </a:schemeClr>
                </a:solidFill>
              </a:rPr>
              <a:t>Electron suppression may be necessary</a:t>
            </a:r>
          </a:p>
        </p:txBody>
      </p:sp>
      <p:sp>
        <p:nvSpPr>
          <p:cNvPr id="7" name="Google Shape;359;p29">
            <a:extLst>
              <a:ext uri="{FF2B5EF4-FFF2-40B4-BE49-F238E27FC236}">
                <a16:creationId xmlns:a16="http://schemas.microsoft.com/office/drawing/2014/main" id="{E07720C3-4B8D-4542-A0EF-3A43064A27F6}"/>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6" name="Picture 5" descr="A close up of a map&#10;&#10;Description automatically generated">
            <a:extLst>
              <a:ext uri="{FF2B5EF4-FFF2-40B4-BE49-F238E27FC236}">
                <a16:creationId xmlns:a16="http://schemas.microsoft.com/office/drawing/2014/main" id="{BCCEEE08-B10B-461A-AB73-CAAC88C2B9B2}"/>
              </a:ext>
            </a:extLst>
          </p:cNvPr>
          <p:cNvPicPr>
            <a:picLocks noChangeAspect="1"/>
          </p:cNvPicPr>
          <p:nvPr/>
        </p:nvPicPr>
        <p:blipFill>
          <a:blip r:embed="rId3"/>
          <a:stretch>
            <a:fillRect/>
          </a:stretch>
        </p:blipFill>
        <p:spPr>
          <a:xfrm>
            <a:off x="1568438" y="754706"/>
            <a:ext cx="6007124" cy="3142800"/>
          </a:xfrm>
          <a:prstGeom prst="rect">
            <a:avLst/>
          </a:prstGeom>
        </p:spPr>
      </p:pic>
    </p:spTree>
    <p:extLst>
      <p:ext uri="{BB962C8B-B14F-4D97-AF65-F5344CB8AC3E}">
        <p14:creationId xmlns:p14="http://schemas.microsoft.com/office/powerpoint/2010/main" val="1248541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74f348e52a_0_16"/>
          <p:cNvSpPr txBox="1">
            <a:spLocks noGrp="1"/>
          </p:cNvSpPr>
          <p:nvPr>
            <p:ph type="title"/>
          </p:nvPr>
        </p:nvSpPr>
        <p:spPr>
          <a:xfrm>
            <a:off x="357575" y="34575"/>
            <a:ext cx="852870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Beamline design</a:t>
            </a:r>
            <a:endParaRPr dirty="0"/>
          </a:p>
        </p:txBody>
      </p:sp>
      <p:sp>
        <p:nvSpPr>
          <p:cNvPr id="72" name="Google Shape;72;g74f348e52a_0_1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26</a:t>
            </a:fld>
            <a:endParaRPr/>
          </a:p>
        </p:txBody>
      </p:sp>
      <p:sp>
        <p:nvSpPr>
          <p:cNvPr id="31" name="Google Shape;359;p29">
            <a:extLst>
              <a:ext uri="{FF2B5EF4-FFF2-40B4-BE49-F238E27FC236}">
                <a16:creationId xmlns:a16="http://schemas.microsoft.com/office/drawing/2014/main" id="{04214281-2EAD-4361-99B0-F12539C2F3C8}"/>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9" name="Rectangle 8">
            <a:extLst>
              <a:ext uri="{FF2B5EF4-FFF2-40B4-BE49-F238E27FC236}">
                <a16:creationId xmlns:a16="http://schemas.microsoft.com/office/drawing/2014/main" id="{8B4EC96B-BB75-42E7-A2CF-0DD16DC12D5E}"/>
              </a:ext>
            </a:extLst>
          </p:cNvPr>
          <p:cNvSpPr/>
          <p:nvPr/>
        </p:nvSpPr>
        <p:spPr>
          <a:xfrm>
            <a:off x="5432677" y="2024010"/>
            <a:ext cx="3955312" cy="2652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CA8EC6B-A5CE-41C2-A444-047023DE1633}"/>
              </a:ext>
            </a:extLst>
          </p:cNvPr>
          <p:cNvSpPr/>
          <p:nvPr/>
        </p:nvSpPr>
        <p:spPr>
          <a:xfrm>
            <a:off x="4694276" y="2641895"/>
            <a:ext cx="3512287" cy="2652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53DD9BA0-9818-46B9-8FC6-799183EED4B0}"/>
              </a:ext>
            </a:extLst>
          </p:cNvPr>
          <p:cNvPicPr>
            <a:picLocks noChangeAspect="1"/>
          </p:cNvPicPr>
          <p:nvPr/>
        </p:nvPicPr>
        <p:blipFill>
          <a:blip r:embed="rId3"/>
          <a:stretch>
            <a:fillRect/>
          </a:stretch>
        </p:blipFill>
        <p:spPr>
          <a:xfrm>
            <a:off x="1031705" y="790657"/>
            <a:ext cx="6605088" cy="3467915"/>
          </a:xfrm>
          <a:prstGeom prst="rect">
            <a:avLst/>
          </a:prstGeom>
        </p:spPr>
      </p:pic>
      <p:sp>
        <p:nvSpPr>
          <p:cNvPr id="20" name="Google Shape;336;p27">
            <a:extLst>
              <a:ext uri="{FF2B5EF4-FFF2-40B4-BE49-F238E27FC236}">
                <a16:creationId xmlns:a16="http://schemas.microsoft.com/office/drawing/2014/main" id="{9AB356C6-9A9D-43E5-B298-BC869A7038B2}"/>
              </a:ext>
            </a:extLst>
          </p:cNvPr>
          <p:cNvSpPr txBox="1">
            <a:spLocks noGrp="1"/>
          </p:cNvSpPr>
          <p:nvPr>
            <p:ph type="body" idx="1"/>
          </p:nvPr>
        </p:nvSpPr>
        <p:spPr>
          <a:xfrm>
            <a:off x="583537" y="4039168"/>
            <a:ext cx="7976926" cy="672340"/>
          </a:xfrm>
          <a:prstGeom prst="rect">
            <a:avLst/>
          </a:prstGeom>
          <a:noFill/>
          <a:ln>
            <a:noFill/>
          </a:ln>
        </p:spPr>
        <p:txBody>
          <a:bodyPr spcFirstLastPara="1" wrap="square" lIns="91425" tIns="91425" rIns="91425" bIns="91425" anchor="t" anchorCtr="0">
            <a:noAutofit/>
          </a:bodyPr>
          <a:lstStyle/>
          <a:p>
            <a:pPr marL="0" indent="0">
              <a:buNone/>
            </a:pPr>
            <a:r>
              <a:rPr lang="en-GB" sz="1400" dirty="0"/>
              <a:t>Tracks which do not reach the end of the line are shown in purple. The back end does not significantly affect the overall acceptance, so back end and front end can be designed separately</a:t>
            </a:r>
          </a:p>
        </p:txBody>
      </p:sp>
    </p:spTree>
    <p:extLst>
      <p:ext uri="{BB962C8B-B14F-4D97-AF65-F5344CB8AC3E}">
        <p14:creationId xmlns:p14="http://schemas.microsoft.com/office/powerpoint/2010/main" val="127620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XCET Resolution</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27</a:t>
            </a:fld>
            <a:endParaRPr/>
          </a:p>
        </p:txBody>
      </p:sp>
      <p:sp>
        <p:nvSpPr>
          <p:cNvPr id="9" name="Google Shape;359;p29">
            <a:extLst>
              <a:ext uri="{FF2B5EF4-FFF2-40B4-BE49-F238E27FC236}">
                <a16:creationId xmlns:a16="http://schemas.microsoft.com/office/drawing/2014/main" id="{AE8D0C4E-2CB4-4A41-A4B3-888DBB5A39E2}"/>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15" name="Google Shape;336;p27">
            <a:extLst>
              <a:ext uri="{FF2B5EF4-FFF2-40B4-BE49-F238E27FC236}">
                <a16:creationId xmlns:a16="http://schemas.microsoft.com/office/drawing/2014/main" id="{30C4E615-09B8-41E9-ACFF-3F2AA61F85EC}"/>
              </a:ext>
            </a:extLst>
          </p:cNvPr>
          <p:cNvSpPr txBox="1">
            <a:spLocks noGrp="1"/>
          </p:cNvSpPr>
          <p:nvPr>
            <p:ph type="body" idx="1"/>
          </p:nvPr>
        </p:nvSpPr>
        <p:spPr>
          <a:xfrm>
            <a:off x="131700" y="844000"/>
            <a:ext cx="8828176" cy="3556935"/>
          </a:xfrm>
          <a:prstGeom prst="rect">
            <a:avLst/>
          </a:prstGeom>
          <a:noFill/>
          <a:ln>
            <a:noFill/>
          </a:ln>
        </p:spPr>
        <p:txBody>
          <a:bodyPr spcFirstLastPara="1" wrap="square" lIns="91425" tIns="91425" rIns="91425" bIns="91425" anchor="t" anchorCtr="0">
            <a:noAutofit/>
          </a:bodyPr>
          <a:lstStyle/>
          <a:p>
            <a:pPr marL="0" indent="0" algn="just">
              <a:buNone/>
            </a:pPr>
            <a:r>
              <a:rPr lang="en-GB" sz="1400" dirty="0"/>
              <a:t>To detect single particles we need to pick a pressure where we have no uncertainty over what is scintillating.</a:t>
            </a:r>
          </a:p>
          <a:p>
            <a:pPr marL="0" indent="0" algn="just">
              <a:buNone/>
            </a:pPr>
            <a:r>
              <a:rPr lang="en-GB" sz="1400" dirty="0"/>
              <a:t>CO2 (left) works everywhere except for separating </a:t>
            </a:r>
            <a:r>
              <a:rPr lang="en-GB" sz="1400" dirty="0" err="1"/>
              <a:t>pions</a:t>
            </a:r>
            <a:r>
              <a:rPr lang="en-GB" sz="1400" dirty="0"/>
              <a:t> and electrons, but this can be solved by using He in one of the XCET</a:t>
            </a:r>
          </a:p>
          <a:p>
            <a:pPr marL="0" indent="0" algn="just">
              <a:buNone/>
            </a:pPr>
            <a:endParaRPr lang="en-GB" sz="1400" dirty="0"/>
          </a:p>
        </p:txBody>
      </p:sp>
      <p:pic>
        <p:nvPicPr>
          <p:cNvPr id="3" name="Picture 2">
            <a:extLst>
              <a:ext uri="{FF2B5EF4-FFF2-40B4-BE49-F238E27FC236}">
                <a16:creationId xmlns:a16="http://schemas.microsoft.com/office/drawing/2014/main" id="{C484A9D1-7D84-45A0-A12C-FD7A19C310D5}"/>
              </a:ext>
            </a:extLst>
          </p:cNvPr>
          <p:cNvPicPr>
            <a:picLocks noChangeAspect="1"/>
          </p:cNvPicPr>
          <p:nvPr/>
        </p:nvPicPr>
        <p:blipFill>
          <a:blip r:embed="rId3"/>
          <a:stretch>
            <a:fillRect/>
          </a:stretch>
        </p:blipFill>
        <p:spPr>
          <a:xfrm>
            <a:off x="468956" y="1967959"/>
            <a:ext cx="4042065" cy="3071768"/>
          </a:xfrm>
          <a:prstGeom prst="rect">
            <a:avLst/>
          </a:prstGeom>
        </p:spPr>
      </p:pic>
      <p:pic>
        <p:nvPicPr>
          <p:cNvPr id="5" name="Picture 4">
            <a:extLst>
              <a:ext uri="{FF2B5EF4-FFF2-40B4-BE49-F238E27FC236}">
                <a16:creationId xmlns:a16="http://schemas.microsoft.com/office/drawing/2014/main" id="{DC33AB75-EE72-4C43-87FE-E639381A6C3A}"/>
              </a:ext>
            </a:extLst>
          </p:cNvPr>
          <p:cNvPicPr>
            <a:picLocks noChangeAspect="1"/>
          </p:cNvPicPr>
          <p:nvPr/>
        </p:nvPicPr>
        <p:blipFill>
          <a:blip r:embed="rId4"/>
          <a:stretch>
            <a:fillRect/>
          </a:stretch>
        </p:blipFill>
        <p:spPr>
          <a:xfrm>
            <a:off x="4912558" y="2012800"/>
            <a:ext cx="3806763" cy="2976486"/>
          </a:xfrm>
          <a:prstGeom prst="rect">
            <a:avLst/>
          </a:prstGeom>
        </p:spPr>
      </p:pic>
      <p:pic>
        <p:nvPicPr>
          <p:cNvPr id="4" name="Picture 3">
            <a:extLst>
              <a:ext uri="{FF2B5EF4-FFF2-40B4-BE49-F238E27FC236}">
                <a16:creationId xmlns:a16="http://schemas.microsoft.com/office/drawing/2014/main" id="{7F5316EE-32DF-427A-9574-D1BBBC492760}"/>
              </a:ext>
            </a:extLst>
          </p:cNvPr>
          <p:cNvPicPr>
            <a:picLocks noChangeAspect="1"/>
          </p:cNvPicPr>
          <p:nvPr/>
        </p:nvPicPr>
        <p:blipFill>
          <a:blip r:embed="rId5"/>
          <a:stretch>
            <a:fillRect/>
          </a:stretch>
        </p:blipFill>
        <p:spPr>
          <a:xfrm>
            <a:off x="1625600" y="1890432"/>
            <a:ext cx="1870509" cy="184081"/>
          </a:xfrm>
          <a:prstGeom prst="rect">
            <a:avLst/>
          </a:prstGeom>
        </p:spPr>
      </p:pic>
      <p:pic>
        <p:nvPicPr>
          <p:cNvPr id="10" name="Picture 9">
            <a:extLst>
              <a:ext uri="{FF2B5EF4-FFF2-40B4-BE49-F238E27FC236}">
                <a16:creationId xmlns:a16="http://schemas.microsoft.com/office/drawing/2014/main" id="{91E398E1-A062-4F0F-B692-A11C80296007}"/>
              </a:ext>
            </a:extLst>
          </p:cNvPr>
          <p:cNvPicPr>
            <a:picLocks noChangeAspect="1"/>
          </p:cNvPicPr>
          <p:nvPr/>
        </p:nvPicPr>
        <p:blipFill>
          <a:blip r:embed="rId5"/>
          <a:stretch>
            <a:fillRect/>
          </a:stretch>
        </p:blipFill>
        <p:spPr>
          <a:xfrm>
            <a:off x="5740400" y="1896841"/>
            <a:ext cx="2351314" cy="231398"/>
          </a:xfrm>
          <a:prstGeom prst="rect">
            <a:avLst/>
          </a:prstGeom>
        </p:spPr>
      </p:pic>
    </p:spTree>
    <p:extLst>
      <p:ext uri="{BB962C8B-B14F-4D97-AF65-F5344CB8AC3E}">
        <p14:creationId xmlns:p14="http://schemas.microsoft.com/office/powerpoint/2010/main" val="1882466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27"/>
          <p:cNvSpPr txBox="1">
            <a:spLocks noGrp="1"/>
          </p:cNvSpPr>
          <p:nvPr>
            <p:ph type="body" idx="1"/>
          </p:nvPr>
        </p:nvSpPr>
        <p:spPr>
          <a:xfrm>
            <a:off x="738589" y="1015428"/>
            <a:ext cx="4311713" cy="3696079"/>
          </a:xfrm>
          <a:prstGeom prst="rect">
            <a:avLst/>
          </a:prstGeom>
          <a:noFill/>
          <a:ln>
            <a:noFill/>
          </a:ln>
        </p:spPr>
        <p:txBody>
          <a:bodyPr spcFirstLastPara="1" wrap="square" lIns="91425" tIns="91425" rIns="91425" bIns="91425" anchor="t" anchorCtr="0">
            <a:noAutofit/>
          </a:bodyPr>
          <a:lstStyle/>
          <a:p>
            <a:pPr marL="0" indent="0">
              <a:buNone/>
            </a:pPr>
            <a:r>
              <a:rPr lang="en-GB" sz="1400" dirty="0">
                <a:solidFill>
                  <a:schemeClr val="tx1">
                    <a:lumMod val="50000"/>
                  </a:schemeClr>
                </a:solidFill>
              </a:rPr>
              <a:t>NA61/SHINE is a permanent fixed-target experiment served by the H2 beamline</a:t>
            </a:r>
          </a:p>
          <a:p>
            <a:pPr marL="0" indent="0">
              <a:buNone/>
            </a:pPr>
            <a:r>
              <a:rPr lang="en-GB" sz="1400" dirty="0">
                <a:solidFill>
                  <a:schemeClr val="tx1">
                    <a:lumMod val="50000"/>
                  </a:schemeClr>
                </a:solidFill>
              </a:rPr>
              <a:t>Two main physics goals:</a:t>
            </a:r>
          </a:p>
          <a:p>
            <a:pPr marL="285750" indent="-285750"/>
            <a:r>
              <a:rPr lang="en-GB" sz="1400" dirty="0">
                <a:solidFill>
                  <a:schemeClr val="tx1">
                    <a:lumMod val="50000"/>
                  </a:schemeClr>
                </a:solidFill>
              </a:rPr>
              <a:t>Critical-point searches: investigate the transition between quark-gluon plasma and hadron gas</a:t>
            </a:r>
          </a:p>
          <a:p>
            <a:pPr marL="285750" indent="-285750"/>
            <a:r>
              <a:rPr lang="en-GB" sz="1400" dirty="0">
                <a:solidFill>
                  <a:schemeClr val="tx1">
                    <a:lumMod val="50000"/>
                  </a:schemeClr>
                </a:solidFill>
              </a:rPr>
              <a:t>Neutrino programme: hadron production cross section measurements and replica targets to better predict neutrino flux </a:t>
            </a:r>
          </a:p>
          <a:p>
            <a:pPr marL="0" indent="0">
              <a:buNone/>
            </a:pPr>
            <a:endParaRPr lang="en-GB" sz="1400" dirty="0">
              <a:solidFill>
                <a:schemeClr val="tx1">
                  <a:lumMod val="50000"/>
                </a:schemeClr>
              </a:solidFill>
            </a:endParaRPr>
          </a:p>
        </p:txBody>
      </p:sp>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The NA61/SHINE Experiment</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3</a:t>
            </a:fld>
            <a:endParaRPr/>
          </a:p>
        </p:txBody>
      </p:sp>
      <p:sp>
        <p:nvSpPr>
          <p:cNvPr id="6" name="Google Shape;359;p29">
            <a:extLst>
              <a:ext uri="{FF2B5EF4-FFF2-40B4-BE49-F238E27FC236}">
                <a16:creationId xmlns:a16="http://schemas.microsoft.com/office/drawing/2014/main" id="{52C6C4E9-9E84-4DDD-A18E-4B8263299444}"/>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3" name="Picture 2">
            <a:extLst>
              <a:ext uri="{FF2B5EF4-FFF2-40B4-BE49-F238E27FC236}">
                <a16:creationId xmlns:a16="http://schemas.microsoft.com/office/drawing/2014/main" id="{570C7B8A-48B8-BDBC-4275-227C388CC3F9}"/>
              </a:ext>
            </a:extLst>
          </p:cNvPr>
          <p:cNvPicPr>
            <a:picLocks noChangeAspect="1"/>
          </p:cNvPicPr>
          <p:nvPr/>
        </p:nvPicPr>
        <p:blipFill rotWithShape="1">
          <a:blip r:embed="rId3"/>
          <a:srcRect t="528" b="2933"/>
          <a:stretch/>
        </p:blipFill>
        <p:spPr>
          <a:xfrm>
            <a:off x="5301708" y="871883"/>
            <a:ext cx="3453217" cy="1875855"/>
          </a:xfrm>
          <a:prstGeom prst="rect">
            <a:avLst/>
          </a:prstGeom>
        </p:spPr>
      </p:pic>
      <p:pic>
        <p:nvPicPr>
          <p:cNvPr id="5" name="Picture 4">
            <a:extLst>
              <a:ext uri="{FF2B5EF4-FFF2-40B4-BE49-F238E27FC236}">
                <a16:creationId xmlns:a16="http://schemas.microsoft.com/office/drawing/2014/main" id="{4A87123C-74DA-F941-1EF4-6CE3CCBEC3FA}"/>
              </a:ext>
            </a:extLst>
          </p:cNvPr>
          <p:cNvPicPr>
            <a:picLocks noChangeAspect="1"/>
          </p:cNvPicPr>
          <p:nvPr/>
        </p:nvPicPr>
        <p:blipFill>
          <a:blip r:embed="rId4"/>
          <a:stretch>
            <a:fillRect/>
          </a:stretch>
        </p:blipFill>
        <p:spPr>
          <a:xfrm>
            <a:off x="5646367" y="2996231"/>
            <a:ext cx="2899823" cy="1643994"/>
          </a:xfrm>
          <a:prstGeom prst="rect">
            <a:avLst/>
          </a:prstGeom>
        </p:spPr>
      </p:pic>
    </p:spTree>
    <p:extLst>
      <p:ext uri="{BB962C8B-B14F-4D97-AF65-F5344CB8AC3E}">
        <p14:creationId xmlns:p14="http://schemas.microsoft.com/office/powerpoint/2010/main" val="3876668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4</a:t>
            </a:fld>
            <a:endParaRPr/>
          </a:p>
        </p:txBody>
      </p:sp>
      <p:sp>
        <p:nvSpPr>
          <p:cNvPr id="6" name="Google Shape;359;p29">
            <a:extLst>
              <a:ext uri="{FF2B5EF4-FFF2-40B4-BE49-F238E27FC236}">
                <a16:creationId xmlns:a16="http://schemas.microsoft.com/office/drawing/2014/main" id="{48E5E646-AF73-44E8-9177-7B91F57AE34F}"/>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8" name="Picture 7">
            <a:extLst>
              <a:ext uri="{FF2B5EF4-FFF2-40B4-BE49-F238E27FC236}">
                <a16:creationId xmlns:a16="http://schemas.microsoft.com/office/drawing/2014/main" id="{98DE22B2-D4B3-443D-9A6F-57FBB48C0E39}"/>
              </a:ext>
            </a:extLst>
          </p:cNvPr>
          <p:cNvPicPr>
            <a:picLocks noChangeAspect="1"/>
          </p:cNvPicPr>
          <p:nvPr/>
        </p:nvPicPr>
        <p:blipFill>
          <a:blip r:embed="rId3"/>
          <a:stretch>
            <a:fillRect/>
          </a:stretch>
        </p:blipFill>
        <p:spPr>
          <a:xfrm>
            <a:off x="3008821" y="2496769"/>
            <a:ext cx="2729726" cy="2121188"/>
          </a:xfrm>
          <a:prstGeom prst="rect">
            <a:avLst/>
          </a:prstGeom>
        </p:spPr>
      </p:pic>
      <p:pic>
        <p:nvPicPr>
          <p:cNvPr id="9" name="Picture 8">
            <a:extLst>
              <a:ext uri="{FF2B5EF4-FFF2-40B4-BE49-F238E27FC236}">
                <a16:creationId xmlns:a16="http://schemas.microsoft.com/office/drawing/2014/main" id="{5C67C867-7915-442B-900D-B3A2D2091702}"/>
              </a:ext>
            </a:extLst>
          </p:cNvPr>
          <p:cNvPicPr>
            <a:picLocks noChangeAspect="1"/>
          </p:cNvPicPr>
          <p:nvPr/>
        </p:nvPicPr>
        <p:blipFill rotWithShape="1">
          <a:blip r:embed="rId4"/>
          <a:srcRect l="2452" t="1375" r="916" b="236"/>
          <a:stretch/>
        </p:blipFill>
        <p:spPr>
          <a:xfrm>
            <a:off x="5955726" y="993872"/>
            <a:ext cx="2550587" cy="3550998"/>
          </a:xfrm>
          <a:prstGeom prst="rect">
            <a:avLst/>
          </a:prstGeom>
        </p:spPr>
      </p:pic>
      <p:sp>
        <p:nvSpPr>
          <p:cNvPr id="10" name="TextBox 9">
            <a:extLst>
              <a:ext uri="{FF2B5EF4-FFF2-40B4-BE49-F238E27FC236}">
                <a16:creationId xmlns:a16="http://schemas.microsoft.com/office/drawing/2014/main" id="{00FDA0CA-B66C-4AC0-9177-DBA20D1C2B3F}"/>
              </a:ext>
            </a:extLst>
          </p:cNvPr>
          <p:cNvSpPr txBox="1"/>
          <p:nvPr/>
        </p:nvSpPr>
        <p:spPr>
          <a:xfrm>
            <a:off x="380700" y="1365484"/>
            <a:ext cx="5426237" cy="2677656"/>
          </a:xfrm>
          <a:prstGeom prst="rect">
            <a:avLst/>
          </a:prstGeom>
          <a:noFill/>
        </p:spPr>
        <p:txBody>
          <a:bodyPr wrap="square">
            <a:spAutoFit/>
          </a:bodyPr>
          <a:lstStyle/>
          <a:p>
            <a:r>
              <a:rPr lang="en-GB" dirty="0">
                <a:latin typeface="Lato" panose="020B0604020202020204" charset="0"/>
                <a:cs typeface="Lato" panose="020B0604020202020204" charset="0"/>
              </a:rPr>
              <a:t>There is a lack of particle production data in the 1 – 13 GeV/c momentum range, results obtained by NA61/SHINE using this beamline could prove to be of great use in reducing the systematic uncertainties of many experiments such as [1]:</a:t>
            </a:r>
          </a:p>
          <a:p>
            <a:endParaRPr lang="en-GB" dirty="0">
              <a:latin typeface="Lato" panose="020B0604020202020204" charset="0"/>
              <a:cs typeface="Lato" panose="020B0604020202020204" charset="0"/>
            </a:endParaRPr>
          </a:p>
          <a:p>
            <a:pPr>
              <a:buFont typeface="Wingdings" panose="05000000000000000000" pitchFamily="2" charset="2"/>
              <a:buChar char="Ø"/>
            </a:pPr>
            <a:r>
              <a:rPr lang="en-GB" dirty="0">
                <a:latin typeface="Lato" panose="020B0604020202020204" charset="0"/>
                <a:cs typeface="Lato" panose="020B0604020202020204" charset="0"/>
              </a:rPr>
              <a:t>T2K</a:t>
            </a:r>
          </a:p>
          <a:p>
            <a:pPr>
              <a:buFont typeface="Wingdings" panose="05000000000000000000" pitchFamily="2" charset="2"/>
              <a:buChar char="Ø"/>
            </a:pPr>
            <a:r>
              <a:rPr lang="en-GB" dirty="0">
                <a:latin typeface="Lato" panose="020B0604020202020204" charset="0"/>
                <a:cs typeface="Lato" panose="020B0604020202020204" charset="0"/>
              </a:rPr>
              <a:t>DUNE</a:t>
            </a:r>
          </a:p>
          <a:p>
            <a:pPr>
              <a:buFont typeface="Wingdings" panose="05000000000000000000" pitchFamily="2" charset="2"/>
              <a:buChar char="Ø"/>
            </a:pPr>
            <a:r>
              <a:rPr lang="en-GB" dirty="0">
                <a:latin typeface="Lato" panose="020B0604020202020204" charset="0"/>
                <a:cs typeface="Lato" panose="020B0604020202020204" charset="0"/>
              </a:rPr>
              <a:t>Hyper-K</a:t>
            </a:r>
          </a:p>
          <a:p>
            <a:pPr>
              <a:buFont typeface="Wingdings" panose="05000000000000000000" pitchFamily="2" charset="2"/>
              <a:buChar char="Ø"/>
            </a:pPr>
            <a:r>
              <a:rPr lang="en-GB" dirty="0">
                <a:latin typeface="Lato" panose="020B0604020202020204" charset="0"/>
                <a:cs typeface="Lato" panose="020B0604020202020204" charset="0"/>
              </a:rPr>
              <a:t>JSNS2</a:t>
            </a:r>
          </a:p>
          <a:p>
            <a:pPr>
              <a:buFont typeface="Wingdings" panose="05000000000000000000" pitchFamily="2" charset="2"/>
              <a:buChar char="Ø"/>
            </a:pPr>
            <a:r>
              <a:rPr lang="en-GB" dirty="0">
                <a:latin typeface="Lato" panose="020B0604020202020204" charset="0"/>
                <a:cs typeface="Lato" panose="020B0604020202020204" charset="0"/>
              </a:rPr>
              <a:t>COHERENT</a:t>
            </a:r>
          </a:p>
          <a:p>
            <a:pPr>
              <a:buFont typeface="Wingdings" panose="05000000000000000000" pitchFamily="2" charset="2"/>
              <a:buChar char="Ø"/>
            </a:pPr>
            <a:endParaRPr lang="en-GB" dirty="0">
              <a:latin typeface="Lato" panose="020B0604020202020204" charset="0"/>
              <a:cs typeface="Lato" panose="020B0604020202020204" charset="0"/>
            </a:endParaRPr>
          </a:p>
          <a:p>
            <a:pPr>
              <a:buFont typeface="Wingdings" panose="05000000000000000000" pitchFamily="2" charset="2"/>
              <a:buChar char="Ø"/>
            </a:pPr>
            <a:endParaRPr lang="en-GB" dirty="0">
              <a:latin typeface="Lato" panose="020B0604020202020204" charset="0"/>
              <a:cs typeface="Lato" panose="020B0604020202020204" charset="0"/>
            </a:endParaRPr>
          </a:p>
        </p:txBody>
      </p:sp>
      <p:sp>
        <p:nvSpPr>
          <p:cNvPr id="11" name="Content Placeholder 1">
            <a:extLst>
              <a:ext uri="{FF2B5EF4-FFF2-40B4-BE49-F238E27FC236}">
                <a16:creationId xmlns:a16="http://schemas.microsoft.com/office/drawing/2014/main" id="{86DE9541-4CBD-4261-9040-98217F33135D}"/>
              </a:ext>
            </a:extLst>
          </p:cNvPr>
          <p:cNvSpPr txBox="1">
            <a:spLocks/>
          </p:cNvSpPr>
          <p:nvPr/>
        </p:nvSpPr>
        <p:spPr>
          <a:xfrm>
            <a:off x="257650" y="4378052"/>
            <a:ext cx="5672338" cy="754097"/>
          </a:xfrm>
          <a:prstGeom prst="rect">
            <a:avLst/>
          </a:prstGeom>
          <a:noFill/>
          <a:ln>
            <a:noFill/>
          </a:ln>
        </p:spPr>
        <p:txBody>
          <a:bodyPr spcFirstLastPara="1" wrap="square" lIns="91425" tIns="91425" rIns="91425" bIns="91425" anchor="t" anchorCtr="0">
            <a:normAutofit fontScale="55000" lnSpcReduction="20000"/>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spcBef>
                <a:spcPts val="450"/>
              </a:spcBef>
              <a:buFont typeface="Lato"/>
              <a:buNone/>
            </a:pPr>
            <a:r>
              <a:rPr lang="en-GB" sz="1200" dirty="0"/>
              <a:t>[1] “NA61/SHINE at Low Energy” workshop, December 2020</a:t>
            </a:r>
          </a:p>
          <a:p>
            <a:pPr marL="0" indent="0">
              <a:spcBef>
                <a:spcPts val="450"/>
              </a:spcBef>
              <a:buFont typeface="Lato"/>
              <a:buNone/>
            </a:pPr>
            <a:r>
              <a:rPr lang="en-GB" sz="1200" dirty="0"/>
              <a:t>Plot on left from: L. Fields, Overview and hadron production for LBNF/DUNE, “NA61 beyond 2020” workshop, July 2017</a:t>
            </a:r>
          </a:p>
          <a:p>
            <a:pPr marL="0" indent="0">
              <a:spcBef>
                <a:spcPts val="450"/>
              </a:spcBef>
              <a:buFont typeface="Lato"/>
              <a:buNone/>
            </a:pPr>
            <a:r>
              <a:rPr lang="en-GB" sz="1200" dirty="0"/>
              <a:t>Plots on right from: T2K Collaboration, K. Abe et al., "T2K neutrino flux prediction", in "Phys. Rev. D", vol. 87, p. 012001 (2013)</a:t>
            </a:r>
          </a:p>
        </p:txBody>
      </p:sp>
      <p:sp>
        <p:nvSpPr>
          <p:cNvPr id="4" name="Google Shape;337;p27">
            <a:extLst>
              <a:ext uri="{FF2B5EF4-FFF2-40B4-BE49-F238E27FC236}">
                <a16:creationId xmlns:a16="http://schemas.microsoft.com/office/drawing/2014/main" id="{7C794BE6-368B-7683-2AB9-E53C20D9E808}"/>
              </a:ext>
            </a:extLst>
          </p:cNvPr>
          <p:cNvSpPr txBox="1">
            <a:spLocks/>
          </p:cNvSpPr>
          <p:nvPr/>
        </p:nvSpPr>
        <p:spPr>
          <a:xfrm>
            <a:off x="371949" y="-296917"/>
            <a:ext cx="9608400" cy="1168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r>
              <a:rPr lang="en-GB" dirty="0"/>
              <a:t>Need for a new low-energy branch</a:t>
            </a:r>
          </a:p>
        </p:txBody>
      </p:sp>
    </p:spTree>
    <p:extLst>
      <p:ext uri="{BB962C8B-B14F-4D97-AF65-F5344CB8AC3E}">
        <p14:creationId xmlns:p14="http://schemas.microsoft.com/office/powerpoint/2010/main" val="4113754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8" name="Google Shape;338;p27"/>
          <p:cNvSpPr txBox="1">
            <a:spLocks noGrp="1"/>
          </p:cNvSpPr>
          <p:nvPr>
            <p:ph type="body" idx="2"/>
          </p:nvPr>
        </p:nvSpPr>
        <p:spPr>
          <a:xfrm>
            <a:off x="712306" y="1166605"/>
            <a:ext cx="7165602" cy="3250180"/>
          </a:xfrm>
          <a:prstGeom prst="rect">
            <a:avLst/>
          </a:prstGeom>
          <a:noFill/>
          <a:ln>
            <a:noFill/>
          </a:ln>
        </p:spPr>
        <p:txBody>
          <a:bodyPr spcFirstLastPara="1" wrap="square" lIns="91425" tIns="91425" rIns="91425" bIns="91425" anchor="t" anchorCtr="0">
            <a:noAutofit/>
          </a:bodyPr>
          <a:lstStyle/>
          <a:p>
            <a:pPr marL="0" indent="0">
              <a:buNone/>
            </a:pPr>
            <a:r>
              <a:rPr lang="en-GB" sz="1400" b="1" dirty="0">
                <a:solidFill>
                  <a:schemeClr val="tx1">
                    <a:lumMod val="50000"/>
                  </a:schemeClr>
                </a:solidFill>
              </a:rPr>
              <a:t>CERN’s North Area beam facilities offer a unique place for test-beams and fixed target experiments,  however low-energy particles are extremely challenging:</a:t>
            </a:r>
          </a:p>
          <a:p>
            <a:pPr marL="0" indent="0">
              <a:buNone/>
            </a:pPr>
            <a:endParaRPr lang="en-GB" sz="1400" dirty="0"/>
          </a:p>
          <a:p>
            <a:pPr marL="285750" indent="-285750"/>
            <a:r>
              <a:rPr lang="en-GB" sz="1400" dirty="0">
                <a:solidFill>
                  <a:schemeClr val="tx1">
                    <a:lumMod val="50000"/>
                  </a:schemeClr>
                </a:solidFill>
              </a:rPr>
              <a:t>SHINE’s current H2 beamline is designed for momenta greater than 300 GeV/c</a:t>
            </a:r>
          </a:p>
          <a:p>
            <a:pPr marL="285750" indent="-285750"/>
            <a:r>
              <a:rPr lang="en-GB" sz="1400" dirty="0">
                <a:solidFill>
                  <a:schemeClr val="tx1">
                    <a:lumMod val="50000"/>
                  </a:schemeClr>
                </a:solidFill>
              </a:rPr>
              <a:t>Limitations on the magnets, the power supplies, and the acceptance </a:t>
            </a:r>
          </a:p>
          <a:p>
            <a:pPr marL="285750" indent="-285750"/>
            <a:r>
              <a:rPr lang="en-GB" sz="1400" dirty="0">
                <a:solidFill>
                  <a:schemeClr val="tx1">
                    <a:lumMod val="50000"/>
                  </a:schemeClr>
                </a:solidFill>
              </a:rPr>
              <a:t>Length is a limiting factor as beamline is too long for low energy particles and many of the pions and kaons decay before they reach the experiments (H2 length to NA61 is 600 m)</a:t>
            </a:r>
          </a:p>
          <a:p>
            <a:pPr marL="0" indent="0">
              <a:buNone/>
            </a:pPr>
            <a:endParaRPr lang="en-GB" sz="1400" dirty="0">
              <a:solidFill>
                <a:schemeClr val="tx1">
                  <a:lumMod val="50000"/>
                </a:schemeClr>
              </a:solidFill>
            </a:endParaRPr>
          </a:p>
          <a:p>
            <a:pPr marL="0" indent="0">
              <a:buNone/>
            </a:pPr>
            <a:r>
              <a:rPr lang="en-GB" sz="1400" dirty="0">
                <a:solidFill>
                  <a:schemeClr val="tx1">
                    <a:lumMod val="50000"/>
                  </a:schemeClr>
                </a:solidFill>
              </a:rPr>
              <a:t>For these reasons, a new design has been studied, tailor-made for lower energy particles</a:t>
            </a:r>
          </a:p>
          <a:p>
            <a:pPr marL="0" indent="0">
              <a:buNone/>
            </a:pPr>
            <a:endParaRPr lang="en-GB" sz="1400"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5</a:t>
            </a:fld>
            <a:endParaRPr/>
          </a:p>
        </p:txBody>
      </p:sp>
      <p:sp>
        <p:nvSpPr>
          <p:cNvPr id="6" name="Google Shape;359;p29">
            <a:extLst>
              <a:ext uri="{FF2B5EF4-FFF2-40B4-BE49-F238E27FC236}">
                <a16:creationId xmlns:a16="http://schemas.microsoft.com/office/drawing/2014/main" id="{48E5E646-AF73-44E8-9177-7B91F57AE34F}"/>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4" name="Google Shape;337;p27">
            <a:extLst>
              <a:ext uri="{FF2B5EF4-FFF2-40B4-BE49-F238E27FC236}">
                <a16:creationId xmlns:a16="http://schemas.microsoft.com/office/drawing/2014/main" id="{36E01716-C032-DBBD-E8DC-FE74A29C3924}"/>
              </a:ext>
            </a:extLst>
          </p:cNvPr>
          <p:cNvSpPr txBox="1">
            <a:spLocks/>
          </p:cNvSpPr>
          <p:nvPr/>
        </p:nvSpPr>
        <p:spPr>
          <a:xfrm>
            <a:off x="371949" y="-296917"/>
            <a:ext cx="9608400" cy="1168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r>
              <a:rPr lang="en-GB" dirty="0"/>
              <a:t>Need for a new low-energy branch</a:t>
            </a:r>
          </a:p>
        </p:txBody>
      </p:sp>
    </p:spTree>
    <p:extLst>
      <p:ext uri="{BB962C8B-B14F-4D97-AF65-F5344CB8AC3E}">
        <p14:creationId xmlns:p14="http://schemas.microsoft.com/office/powerpoint/2010/main" val="3741823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r>
              <a:rPr lang="en-GB" dirty="0"/>
              <a:t>Need for a new low-energy branch</a:t>
            </a:r>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6</a:t>
            </a:fld>
            <a:endParaRPr/>
          </a:p>
        </p:txBody>
      </p:sp>
      <p:sp>
        <p:nvSpPr>
          <p:cNvPr id="9" name="Google Shape;359;p29">
            <a:extLst>
              <a:ext uri="{FF2B5EF4-FFF2-40B4-BE49-F238E27FC236}">
                <a16:creationId xmlns:a16="http://schemas.microsoft.com/office/drawing/2014/main" id="{AE8D0C4E-2CB4-4A41-A4B3-888DBB5A39E2}"/>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15" name="Google Shape;336;p27">
            <a:extLst>
              <a:ext uri="{FF2B5EF4-FFF2-40B4-BE49-F238E27FC236}">
                <a16:creationId xmlns:a16="http://schemas.microsoft.com/office/drawing/2014/main" id="{30C4E615-09B8-41E9-ACFF-3F2AA61F85EC}"/>
              </a:ext>
            </a:extLst>
          </p:cNvPr>
          <p:cNvSpPr txBox="1">
            <a:spLocks noGrp="1"/>
          </p:cNvSpPr>
          <p:nvPr>
            <p:ph type="body" idx="1"/>
          </p:nvPr>
        </p:nvSpPr>
        <p:spPr>
          <a:xfrm>
            <a:off x="555674" y="1069145"/>
            <a:ext cx="7132321" cy="3331790"/>
          </a:xfrm>
          <a:prstGeom prst="rect">
            <a:avLst/>
          </a:prstGeom>
          <a:noFill/>
          <a:ln>
            <a:noFill/>
          </a:ln>
        </p:spPr>
        <p:txBody>
          <a:bodyPr spcFirstLastPara="1" wrap="square" lIns="91425" tIns="91425" rIns="91425" bIns="91425" anchor="t" anchorCtr="0">
            <a:noAutofit/>
          </a:bodyPr>
          <a:lstStyle/>
          <a:p>
            <a:pPr marL="0" indent="0" algn="just">
              <a:buNone/>
            </a:pPr>
            <a:r>
              <a:rPr lang="en-GB" sz="1400" dirty="0">
                <a:solidFill>
                  <a:schemeClr val="tx1">
                    <a:lumMod val="50000"/>
                  </a:schemeClr>
                </a:solidFill>
              </a:rPr>
              <a:t>The only solution is to modify the current H2 beamline to be able to transport low energy:</a:t>
            </a:r>
          </a:p>
          <a:p>
            <a:pPr marL="285750" indent="-285750" algn="just"/>
            <a:r>
              <a:rPr lang="en-GB" sz="1400" dirty="0" err="1">
                <a:solidFill>
                  <a:schemeClr val="tx1">
                    <a:lumMod val="50000"/>
                  </a:schemeClr>
                </a:solidFill>
              </a:rPr>
              <a:t>Pions</a:t>
            </a:r>
            <a:r>
              <a:rPr lang="en-GB" sz="1400" dirty="0">
                <a:solidFill>
                  <a:schemeClr val="tx1">
                    <a:lumMod val="50000"/>
                  </a:schemeClr>
                </a:solidFill>
              </a:rPr>
              <a:t> 2-13 GeV/c</a:t>
            </a:r>
          </a:p>
          <a:p>
            <a:pPr marL="285750" indent="-285750" algn="just"/>
            <a:r>
              <a:rPr lang="en-GB" sz="1400" dirty="0">
                <a:solidFill>
                  <a:schemeClr val="tx1">
                    <a:lumMod val="50000"/>
                  </a:schemeClr>
                </a:solidFill>
              </a:rPr>
              <a:t>Protons 1-13 GeV/c</a:t>
            </a:r>
          </a:p>
          <a:p>
            <a:pPr marL="285750" indent="-285750" algn="just"/>
            <a:r>
              <a:rPr lang="en-GB" sz="1400" dirty="0">
                <a:solidFill>
                  <a:schemeClr val="tx1">
                    <a:lumMod val="50000"/>
                  </a:schemeClr>
                </a:solidFill>
              </a:rPr>
              <a:t>Kaons 8-13 GeV/c</a:t>
            </a:r>
          </a:p>
          <a:p>
            <a:pPr marL="285750" indent="-285750" algn="just"/>
            <a:endParaRPr lang="en-GB" sz="1400" dirty="0">
              <a:solidFill>
                <a:schemeClr val="tx1">
                  <a:lumMod val="50000"/>
                </a:schemeClr>
              </a:solidFill>
            </a:endParaRPr>
          </a:p>
          <a:p>
            <a:pPr marL="0" indent="0" algn="just">
              <a:buNone/>
            </a:pPr>
            <a:r>
              <a:rPr lang="en-GB" sz="1400" dirty="0">
                <a:solidFill>
                  <a:schemeClr val="tx1">
                    <a:lumMod val="50000"/>
                  </a:schemeClr>
                </a:solidFill>
              </a:rPr>
              <a:t>While minimising the lepton contamination and at the NA61/SHINE experiment.  </a:t>
            </a:r>
          </a:p>
          <a:p>
            <a:pPr marL="0" indent="0" algn="just">
              <a:buNone/>
            </a:pPr>
            <a:r>
              <a:rPr lang="en-GB" sz="1400" dirty="0">
                <a:solidFill>
                  <a:schemeClr val="tx1">
                    <a:lumMod val="50000"/>
                  </a:schemeClr>
                </a:solidFill>
              </a:rPr>
              <a:t>This is done by adding a secondary target and using the primary 400 GeV/c beam to produce secondary particles</a:t>
            </a:r>
          </a:p>
        </p:txBody>
      </p:sp>
    </p:spTree>
    <p:extLst>
      <p:ext uri="{BB962C8B-B14F-4D97-AF65-F5344CB8AC3E}">
        <p14:creationId xmlns:p14="http://schemas.microsoft.com/office/powerpoint/2010/main" val="1274362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74f348e52a_0_16"/>
          <p:cNvSpPr txBox="1">
            <a:spLocks noGrp="1"/>
          </p:cNvSpPr>
          <p:nvPr>
            <p:ph type="title"/>
          </p:nvPr>
        </p:nvSpPr>
        <p:spPr>
          <a:xfrm>
            <a:off x="357575" y="34575"/>
            <a:ext cx="852870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How do you design a secondary beamline?</a:t>
            </a:r>
            <a:endParaRPr dirty="0"/>
          </a:p>
        </p:txBody>
      </p:sp>
      <p:sp>
        <p:nvSpPr>
          <p:cNvPr id="72" name="Google Shape;72;g74f348e52a_0_1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7</a:t>
            </a:fld>
            <a:endParaRPr/>
          </a:p>
        </p:txBody>
      </p:sp>
      <p:sp>
        <p:nvSpPr>
          <p:cNvPr id="31" name="Google Shape;359;p29">
            <a:extLst>
              <a:ext uri="{FF2B5EF4-FFF2-40B4-BE49-F238E27FC236}">
                <a16:creationId xmlns:a16="http://schemas.microsoft.com/office/drawing/2014/main" id="{04214281-2EAD-4361-99B0-F12539C2F3C8}"/>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sp>
        <p:nvSpPr>
          <p:cNvPr id="10" name="Google Shape;338;p27">
            <a:extLst>
              <a:ext uri="{FF2B5EF4-FFF2-40B4-BE49-F238E27FC236}">
                <a16:creationId xmlns:a16="http://schemas.microsoft.com/office/drawing/2014/main" id="{993BBE27-8AE8-4EA8-9206-DF754C9B7031}"/>
              </a:ext>
            </a:extLst>
          </p:cNvPr>
          <p:cNvSpPr txBox="1">
            <a:spLocks/>
          </p:cNvSpPr>
          <p:nvPr/>
        </p:nvSpPr>
        <p:spPr>
          <a:xfrm>
            <a:off x="348588" y="4224066"/>
            <a:ext cx="7875639" cy="6131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buNone/>
            </a:pPr>
            <a:endParaRPr lang="da-DK" sz="1600" dirty="0">
              <a:solidFill>
                <a:schemeClr val="tx1">
                  <a:lumMod val="75000"/>
                </a:schemeClr>
              </a:solidFill>
            </a:endParaRPr>
          </a:p>
          <a:p>
            <a:pPr marL="0" indent="0">
              <a:buNone/>
            </a:pPr>
            <a:endParaRPr lang="da-DK" sz="1600" dirty="0">
              <a:solidFill>
                <a:schemeClr val="tx1">
                  <a:lumMod val="75000"/>
                </a:schemeClr>
              </a:solidFill>
            </a:endParaRPr>
          </a:p>
          <a:p>
            <a:pPr marL="0" indent="0">
              <a:buNone/>
            </a:pPr>
            <a:endParaRPr lang="da-DK" sz="1600" dirty="0">
              <a:solidFill>
                <a:schemeClr val="tx1">
                  <a:lumMod val="75000"/>
                </a:schemeClr>
              </a:solidFill>
            </a:endParaRPr>
          </a:p>
          <a:p>
            <a:pPr marL="0" indent="0">
              <a:buNone/>
            </a:pPr>
            <a:endParaRPr lang="da-DK" sz="1600" dirty="0">
              <a:solidFill>
                <a:schemeClr val="tx1">
                  <a:lumMod val="75000"/>
                </a:schemeClr>
              </a:solidFill>
            </a:endParaRPr>
          </a:p>
        </p:txBody>
      </p:sp>
      <p:pic>
        <p:nvPicPr>
          <p:cNvPr id="11" name="Picture 10">
            <a:extLst>
              <a:ext uri="{FF2B5EF4-FFF2-40B4-BE49-F238E27FC236}">
                <a16:creationId xmlns:a16="http://schemas.microsoft.com/office/drawing/2014/main" id="{A8720A42-B9E9-412C-8DE7-39E0C87B875A}"/>
              </a:ext>
            </a:extLst>
          </p:cNvPr>
          <p:cNvPicPr>
            <a:picLocks noChangeAspect="1"/>
          </p:cNvPicPr>
          <p:nvPr/>
        </p:nvPicPr>
        <p:blipFill>
          <a:blip r:embed="rId3"/>
          <a:stretch>
            <a:fillRect/>
          </a:stretch>
        </p:blipFill>
        <p:spPr>
          <a:xfrm>
            <a:off x="562447" y="769584"/>
            <a:ext cx="8019106" cy="2732027"/>
          </a:xfrm>
          <a:prstGeom prst="rect">
            <a:avLst/>
          </a:prstGeom>
        </p:spPr>
      </p:pic>
      <p:cxnSp>
        <p:nvCxnSpPr>
          <p:cNvPr id="3" name="Straight Arrow Connector 2">
            <a:extLst>
              <a:ext uri="{FF2B5EF4-FFF2-40B4-BE49-F238E27FC236}">
                <a16:creationId xmlns:a16="http://schemas.microsoft.com/office/drawing/2014/main" id="{06791071-EE58-401D-BC62-DBE14E024368}"/>
              </a:ext>
            </a:extLst>
          </p:cNvPr>
          <p:cNvCxnSpPr>
            <a:cxnSpLocks/>
          </p:cNvCxnSpPr>
          <p:nvPr/>
        </p:nvCxnSpPr>
        <p:spPr>
          <a:xfrm flipH="1" flipV="1">
            <a:off x="753035" y="2931460"/>
            <a:ext cx="349624" cy="9819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307DF43A-13E1-4FE6-92FE-97C944D088AE}"/>
              </a:ext>
            </a:extLst>
          </p:cNvPr>
          <p:cNvCxnSpPr>
            <a:cxnSpLocks/>
          </p:cNvCxnSpPr>
          <p:nvPr/>
        </p:nvCxnSpPr>
        <p:spPr>
          <a:xfrm flipV="1">
            <a:off x="7176889" y="2931460"/>
            <a:ext cx="631370" cy="9819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2D3F349-4902-4537-93A0-BD971B207A6B}"/>
              </a:ext>
            </a:extLst>
          </p:cNvPr>
          <p:cNvCxnSpPr>
            <a:cxnSpLocks/>
          </p:cNvCxnSpPr>
          <p:nvPr/>
        </p:nvCxnSpPr>
        <p:spPr>
          <a:xfrm flipH="1" flipV="1">
            <a:off x="3281083" y="2909942"/>
            <a:ext cx="133306" cy="100347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5" name="Google Shape;338;p27">
            <a:extLst>
              <a:ext uri="{FF2B5EF4-FFF2-40B4-BE49-F238E27FC236}">
                <a16:creationId xmlns:a16="http://schemas.microsoft.com/office/drawing/2014/main" id="{FDE2C309-C247-4F6B-BE29-F7FFF660035D}"/>
              </a:ext>
            </a:extLst>
          </p:cNvPr>
          <p:cNvSpPr txBox="1">
            <a:spLocks/>
          </p:cNvSpPr>
          <p:nvPr/>
        </p:nvSpPr>
        <p:spPr>
          <a:xfrm>
            <a:off x="232068" y="3812258"/>
            <a:ext cx="8528699" cy="71435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buNone/>
            </a:pPr>
            <a:r>
              <a:rPr lang="da-DK" sz="1100" dirty="0"/>
              <a:t>                Target                                               Collimator                                                                           NA61/SHINE Experiment</a:t>
            </a:r>
          </a:p>
        </p:txBody>
      </p:sp>
      <p:cxnSp>
        <p:nvCxnSpPr>
          <p:cNvPr id="14" name="Straight Arrow Connector 13">
            <a:extLst>
              <a:ext uri="{FF2B5EF4-FFF2-40B4-BE49-F238E27FC236}">
                <a16:creationId xmlns:a16="http://schemas.microsoft.com/office/drawing/2014/main" id="{816801C2-EB20-4A84-98BA-BC11A000108F}"/>
              </a:ext>
            </a:extLst>
          </p:cNvPr>
          <p:cNvCxnSpPr>
            <a:cxnSpLocks/>
          </p:cNvCxnSpPr>
          <p:nvPr/>
        </p:nvCxnSpPr>
        <p:spPr>
          <a:xfrm>
            <a:off x="1372064" y="1358105"/>
            <a:ext cx="149308" cy="121364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B6459FC-78F5-4025-BCD8-C06C9AE50FE7}"/>
              </a:ext>
            </a:extLst>
          </p:cNvPr>
          <p:cNvCxnSpPr>
            <a:cxnSpLocks/>
          </p:cNvCxnSpPr>
          <p:nvPr/>
        </p:nvCxnSpPr>
        <p:spPr>
          <a:xfrm>
            <a:off x="2609193" y="2112579"/>
            <a:ext cx="2484271" cy="45917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7" name="Google Shape;338;p27">
            <a:extLst>
              <a:ext uri="{FF2B5EF4-FFF2-40B4-BE49-F238E27FC236}">
                <a16:creationId xmlns:a16="http://schemas.microsoft.com/office/drawing/2014/main" id="{6B49CE6A-1D5B-43F4-8927-6C550EFF906D}"/>
              </a:ext>
            </a:extLst>
          </p:cNvPr>
          <p:cNvSpPr txBox="1">
            <a:spLocks/>
          </p:cNvSpPr>
          <p:nvPr/>
        </p:nvSpPr>
        <p:spPr>
          <a:xfrm>
            <a:off x="562447" y="1008091"/>
            <a:ext cx="8528699" cy="71435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buNone/>
            </a:pPr>
            <a:r>
              <a:rPr lang="da-DK" sz="1100" dirty="0"/>
              <a:t>Acceptance Quadrupoles                          </a:t>
            </a:r>
          </a:p>
          <a:p>
            <a:pPr marL="0" indent="0">
              <a:buNone/>
            </a:pPr>
            <a:endParaRPr lang="da-DK" sz="1100" dirty="0"/>
          </a:p>
          <a:p>
            <a:pPr marL="0" indent="0">
              <a:buNone/>
            </a:pPr>
            <a:r>
              <a:rPr lang="da-DK" sz="1100" dirty="0"/>
              <a:t>          </a:t>
            </a:r>
          </a:p>
          <a:p>
            <a:pPr marL="0" indent="0">
              <a:buNone/>
            </a:pPr>
            <a:r>
              <a:rPr lang="da-DK" sz="1100" dirty="0"/>
              <a:t>                             Final Focusing Quadrupoles</a:t>
            </a:r>
          </a:p>
        </p:txBody>
      </p:sp>
      <p:pic>
        <p:nvPicPr>
          <p:cNvPr id="4" name="Picture 3">
            <a:extLst>
              <a:ext uri="{FF2B5EF4-FFF2-40B4-BE49-F238E27FC236}">
                <a16:creationId xmlns:a16="http://schemas.microsoft.com/office/drawing/2014/main" id="{A84D0343-E7A5-2C26-C294-6997CF252C55}"/>
              </a:ext>
            </a:extLst>
          </p:cNvPr>
          <p:cNvPicPr>
            <a:picLocks noChangeAspect="1"/>
          </p:cNvPicPr>
          <p:nvPr/>
        </p:nvPicPr>
        <p:blipFill rotWithShape="1">
          <a:blip r:embed="rId3"/>
          <a:srcRect l="76337" t="64736" r="19671" b="26198"/>
          <a:stretch/>
        </p:blipFill>
        <p:spPr>
          <a:xfrm>
            <a:off x="5036820" y="2594609"/>
            <a:ext cx="320040" cy="247651"/>
          </a:xfrm>
          <a:prstGeom prst="rect">
            <a:avLst/>
          </a:prstGeom>
        </p:spPr>
      </p:pic>
    </p:spTree>
    <p:extLst>
      <p:ext uri="{BB962C8B-B14F-4D97-AF65-F5344CB8AC3E}">
        <p14:creationId xmlns:p14="http://schemas.microsoft.com/office/powerpoint/2010/main" val="1318811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27"/>
          <p:cNvSpPr txBox="1">
            <a:spLocks noGrp="1"/>
          </p:cNvSpPr>
          <p:nvPr>
            <p:ph type="title"/>
          </p:nvPr>
        </p:nvSpPr>
        <p:spPr>
          <a:xfrm>
            <a:off x="425531" y="-385808"/>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Target optimisation</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8</a:t>
            </a:fld>
            <a:endParaRPr/>
          </a:p>
        </p:txBody>
      </p:sp>
      <p:sp>
        <p:nvSpPr>
          <p:cNvPr id="8" name="Google Shape;336;p27">
            <a:extLst>
              <a:ext uri="{FF2B5EF4-FFF2-40B4-BE49-F238E27FC236}">
                <a16:creationId xmlns:a16="http://schemas.microsoft.com/office/drawing/2014/main" id="{D4B92183-A337-412A-941C-65A73AA4FF4B}"/>
              </a:ext>
            </a:extLst>
          </p:cNvPr>
          <p:cNvSpPr txBox="1">
            <a:spLocks noGrp="1"/>
          </p:cNvSpPr>
          <p:nvPr>
            <p:ph type="body" idx="1"/>
          </p:nvPr>
        </p:nvSpPr>
        <p:spPr>
          <a:xfrm>
            <a:off x="497501" y="3596234"/>
            <a:ext cx="7086115" cy="2060864"/>
          </a:xfrm>
          <a:prstGeom prst="rect">
            <a:avLst/>
          </a:prstGeom>
          <a:noFill/>
          <a:ln>
            <a:noFill/>
          </a:ln>
        </p:spPr>
        <p:txBody>
          <a:bodyPr spcFirstLastPara="1" wrap="square" lIns="91425" tIns="91425" rIns="91425" bIns="91425" anchor="t" anchorCtr="0">
            <a:noAutofit/>
          </a:bodyPr>
          <a:lstStyle/>
          <a:p>
            <a:pPr marL="285750" indent="-285750"/>
            <a:r>
              <a:rPr lang="en-GB" sz="1400" dirty="0">
                <a:solidFill>
                  <a:schemeClr val="tx1">
                    <a:lumMod val="50000"/>
                  </a:schemeClr>
                </a:solidFill>
              </a:rPr>
              <a:t>Simulated many different targets geometries and materials, both high and low-Z</a:t>
            </a:r>
          </a:p>
          <a:p>
            <a:pPr marL="285750" indent="-285750"/>
            <a:r>
              <a:rPr lang="en-GB" sz="1400" dirty="0">
                <a:solidFill>
                  <a:schemeClr val="tx1">
                    <a:lumMod val="50000"/>
                  </a:schemeClr>
                </a:solidFill>
              </a:rPr>
              <a:t>Found that there was a trade-off between rate and beam purity</a:t>
            </a:r>
          </a:p>
          <a:p>
            <a:pPr marL="285750" indent="-285750"/>
            <a:r>
              <a:rPr lang="en-GB" sz="1400" dirty="0">
                <a:solidFill>
                  <a:schemeClr val="tx1">
                    <a:lumMod val="50000"/>
                  </a:schemeClr>
                </a:solidFill>
              </a:rPr>
              <a:t>There is no target which is optimal for the whole energy range for each particle</a:t>
            </a:r>
          </a:p>
        </p:txBody>
      </p:sp>
      <p:sp>
        <p:nvSpPr>
          <p:cNvPr id="7" name="Google Shape;359;p29">
            <a:extLst>
              <a:ext uri="{FF2B5EF4-FFF2-40B4-BE49-F238E27FC236}">
                <a16:creationId xmlns:a16="http://schemas.microsoft.com/office/drawing/2014/main" id="{63303D06-B102-4513-9510-78F184B5FC54}"/>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3" name="Picture 2" descr="A close up of a map&#10;&#10;Description automatically generated">
            <a:extLst>
              <a:ext uri="{FF2B5EF4-FFF2-40B4-BE49-F238E27FC236}">
                <a16:creationId xmlns:a16="http://schemas.microsoft.com/office/drawing/2014/main" id="{41DE36D1-AA6B-426D-B7E9-EBB721D96241}"/>
              </a:ext>
            </a:extLst>
          </p:cNvPr>
          <p:cNvPicPr>
            <a:picLocks noChangeAspect="1"/>
          </p:cNvPicPr>
          <p:nvPr/>
        </p:nvPicPr>
        <p:blipFill rotWithShape="1">
          <a:blip r:embed="rId3"/>
          <a:srcRect l="35542" t="87157" r="33506"/>
          <a:stretch/>
        </p:blipFill>
        <p:spPr>
          <a:xfrm>
            <a:off x="5689988" y="2629772"/>
            <a:ext cx="2368866" cy="511344"/>
          </a:xfrm>
          <a:prstGeom prst="rect">
            <a:avLst/>
          </a:prstGeom>
        </p:spPr>
      </p:pic>
      <p:pic>
        <p:nvPicPr>
          <p:cNvPr id="9" name="Picture 8" descr="A close up of a map&#10;&#10;Description automatically generated">
            <a:extLst>
              <a:ext uri="{FF2B5EF4-FFF2-40B4-BE49-F238E27FC236}">
                <a16:creationId xmlns:a16="http://schemas.microsoft.com/office/drawing/2014/main" id="{4149A949-E615-480E-9EB4-F488853A1617}"/>
              </a:ext>
            </a:extLst>
          </p:cNvPr>
          <p:cNvPicPr>
            <a:picLocks noChangeAspect="1"/>
          </p:cNvPicPr>
          <p:nvPr/>
        </p:nvPicPr>
        <p:blipFill rotWithShape="1">
          <a:blip r:embed="rId3"/>
          <a:srcRect l="33208" t="6168" r="33621" b="12843"/>
          <a:stretch/>
        </p:blipFill>
        <p:spPr>
          <a:xfrm>
            <a:off x="3454011" y="862778"/>
            <a:ext cx="2235977" cy="2836800"/>
          </a:xfrm>
          <a:prstGeom prst="rect">
            <a:avLst/>
          </a:prstGeom>
        </p:spPr>
      </p:pic>
      <p:pic>
        <p:nvPicPr>
          <p:cNvPr id="10" name="Picture 9" descr="A close up of a map&#10;&#10;Description automatically generated">
            <a:extLst>
              <a:ext uri="{FF2B5EF4-FFF2-40B4-BE49-F238E27FC236}">
                <a16:creationId xmlns:a16="http://schemas.microsoft.com/office/drawing/2014/main" id="{F5AED40C-B756-484D-95D6-6A1CAEC75BB4}"/>
              </a:ext>
            </a:extLst>
          </p:cNvPr>
          <p:cNvPicPr>
            <a:picLocks noChangeAspect="1"/>
          </p:cNvPicPr>
          <p:nvPr/>
        </p:nvPicPr>
        <p:blipFill rotWithShape="1">
          <a:blip r:embed="rId3"/>
          <a:srcRect t="6168" r="66902" b="12843"/>
          <a:stretch/>
        </p:blipFill>
        <p:spPr>
          <a:xfrm>
            <a:off x="1257644" y="864933"/>
            <a:ext cx="2229302" cy="2837825"/>
          </a:xfrm>
          <a:prstGeom prst="rect">
            <a:avLst/>
          </a:prstGeom>
        </p:spPr>
      </p:pic>
      <p:sp>
        <p:nvSpPr>
          <p:cNvPr id="2" name="Google Shape;336;p27">
            <a:extLst>
              <a:ext uri="{FF2B5EF4-FFF2-40B4-BE49-F238E27FC236}">
                <a16:creationId xmlns:a16="http://schemas.microsoft.com/office/drawing/2014/main" id="{66DA0D5E-4CC8-A0CD-F835-EAB434F009E9}"/>
              </a:ext>
            </a:extLst>
          </p:cNvPr>
          <p:cNvSpPr txBox="1">
            <a:spLocks/>
          </p:cNvSpPr>
          <p:nvPr/>
        </p:nvSpPr>
        <p:spPr>
          <a:xfrm>
            <a:off x="6104051" y="1041704"/>
            <a:ext cx="2614418" cy="206086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6"/>
              </a:buClr>
              <a:buSzPts val="2000"/>
              <a:buFont typeface="Lato"/>
              <a:buChar char="▷"/>
              <a:defRPr sz="2000" b="0" i="0" u="none" strike="noStrike" cap="none">
                <a:solidFill>
                  <a:schemeClr val="dk1"/>
                </a:solidFill>
                <a:latin typeface="Lato"/>
                <a:ea typeface="Lato"/>
                <a:cs typeface="Lato"/>
                <a:sym typeface="Lato"/>
              </a:defRPr>
            </a:lvl1pPr>
            <a:lvl2pPr marL="914400" marR="0" lvl="1"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2pPr>
            <a:lvl3pPr marL="1371600" marR="0" lvl="2"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3pPr>
            <a:lvl4pPr marL="1828800" marR="0" lvl="3"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4pPr>
            <a:lvl5pPr marL="2286000" marR="0" lvl="4"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5pPr>
            <a:lvl6pPr marL="2743200" marR="0" lvl="5"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6pPr>
            <a:lvl7pPr marL="3200400" marR="0" lvl="6"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7pPr>
            <a:lvl8pPr marL="3657600" marR="0" lvl="7"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8pPr>
            <a:lvl9pPr marL="4114800" marR="0" lvl="8" indent="-355600" algn="l" rtl="0">
              <a:lnSpc>
                <a:spcPct val="100000"/>
              </a:lnSpc>
              <a:spcBef>
                <a:spcPts val="0"/>
              </a:spcBef>
              <a:spcAft>
                <a:spcPts val="0"/>
              </a:spcAft>
              <a:buClr>
                <a:schemeClr val="dk1"/>
              </a:buClr>
              <a:buSzPts val="2000"/>
              <a:buFont typeface="Lato"/>
              <a:buChar char="■"/>
              <a:defRPr sz="2000" b="0" i="0" u="none" strike="noStrike" cap="none">
                <a:solidFill>
                  <a:schemeClr val="dk1"/>
                </a:solidFill>
                <a:latin typeface="Lato"/>
                <a:ea typeface="Lato"/>
                <a:cs typeface="Lato"/>
                <a:sym typeface="Lato"/>
              </a:defRPr>
            </a:lvl9pPr>
          </a:lstStyle>
          <a:p>
            <a:pPr marL="0" indent="0" algn="ctr">
              <a:buNone/>
            </a:pPr>
            <a:r>
              <a:rPr lang="en-GB" sz="1400" dirty="0">
                <a:solidFill>
                  <a:schemeClr val="tx1">
                    <a:lumMod val="50000"/>
                  </a:schemeClr>
                </a:solidFill>
              </a:rPr>
              <a:t>Attempting to maximise the number of </a:t>
            </a:r>
            <a:r>
              <a:rPr lang="en-GB" sz="1400" dirty="0" err="1">
                <a:solidFill>
                  <a:schemeClr val="tx1">
                    <a:lumMod val="50000"/>
                  </a:schemeClr>
                </a:solidFill>
              </a:rPr>
              <a:t>pions</a:t>
            </a:r>
            <a:r>
              <a:rPr lang="en-GB" sz="1400" dirty="0">
                <a:solidFill>
                  <a:schemeClr val="tx1">
                    <a:lumMod val="50000"/>
                  </a:schemeClr>
                </a:solidFill>
              </a:rPr>
              <a:t>, protons and kaons while minimising number of positrons</a:t>
            </a:r>
          </a:p>
        </p:txBody>
      </p:sp>
    </p:spTree>
    <p:extLst>
      <p:ext uri="{BB962C8B-B14F-4D97-AF65-F5344CB8AC3E}">
        <p14:creationId xmlns:p14="http://schemas.microsoft.com/office/powerpoint/2010/main" val="2153832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27"/>
          <p:cNvSpPr txBox="1">
            <a:spLocks noGrp="1"/>
          </p:cNvSpPr>
          <p:nvPr>
            <p:ph type="body" idx="1"/>
          </p:nvPr>
        </p:nvSpPr>
        <p:spPr>
          <a:xfrm>
            <a:off x="738589" y="1015428"/>
            <a:ext cx="6581775" cy="3696079"/>
          </a:xfrm>
          <a:prstGeom prst="rect">
            <a:avLst/>
          </a:prstGeom>
          <a:noFill/>
          <a:ln>
            <a:noFill/>
          </a:ln>
        </p:spPr>
        <p:txBody>
          <a:bodyPr spcFirstLastPara="1" wrap="square" lIns="91425" tIns="91425" rIns="91425" bIns="91425" anchor="t" anchorCtr="0">
            <a:noAutofit/>
          </a:bodyPr>
          <a:lstStyle/>
          <a:p>
            <a:pPr marL="0" indent="0">
              <a:buNone/>
            </a:pPr>
            <a:r>
              <a:rPr lang="en-GB" sz="1400" dirty="0">
                <a:solidFill>
                  <a:schemeClr val="tx1">
                    <a:lumMod val="50000"/>
                  </a:schemeClr>
                </a:solidFill>
              </a:rPr>
              <a:t>Since the targets behaved so differently three different targets have been chosen. </a:t>
            </a:r>
          </a:p>
          <a:p>
            <a:pPr marL="0" indent="0">
              <a:buNone/>
            </a:pPr>
            <a:endParaRPr lang="en-GB" sz="1400" dirty="0">
              <a:solidFill>
                <a:schemeClr val="tx1">
                  <a:lumMod val="50000"/>
                </a:schemeClr>
              </a:solidFill>
            </a:endParaRPr>
          </a:p>
          <a:p>
            <a:pPr marL="285750" indent="-285750"/>
            <a:r>
              <a:rPr lang="en-GB" sz="1400" dirty="0">
                <a:solidFill>
                  <a:schemeClr val="tx1">
                    <a:lumMod val="50000"/>
                  </a:schemeClr>
                </a:solidFill>
              </a:rPr>
              <a:t>For </a:t>
            </a:r>
            <a:r>
              <a:rPr lang="en-GB" sz="1400" b="1" dirty="0">
                <a:solidFill>
                  <a:schemeClr val="tx1">
                    <a:lumMod val="50000"/>
                  </a:schemeClr>
                </a:solidFill>
              </a:rPr>
              <a:t>high yields </a:t>
            </a:r>
            <a:r>
              <a:rPr lang="en-GB" sz="1400" dirty="0">
                <a:solidFill>
                  <a:schemeClr val="tx1">
                    <a:lumMod val="50000"/>
                  </a:schemeClr>
                </a:solidFill>
              </a:rPr>
              <a:t>: 20 cm W target with a 400 GeV primary</a:t>
            </a:r>
          </a:p>
          <a:p>
            <a:pPr marL="285750" indent="-285750"/>
            <a:r>
              <a:rPr lang="en-GB" sz="1400" dirty="0">
                <a:solidFill>
                  <a:schemeClr val="tx1">
                    <a:lumMod val="50000"/>
                  </a:schemeClr>
                </a:solidFill>
              </a:rPr>
              <a:t>For </a:t>
            </a:r>
            <a:r>
              <a:rPr lang="en-GB" sz="1400" b="1" dirty="0">
                <a:solidFill>
                  <a:schemeClr val="tx1">
                    <a:lumMod val="50000"/>
                  </a:schemeClr>
                </a:solidFill>
              </a:rPr>
              <a:t>balanced</a:t>
            </a:r>
            <a:r>
              <a:rPr lang="en-GB" sz="1400" dirty="0">
                <a:solidFill>
                  <a:schemeClr val="tx1">
                    <a:lumMod val="50000"/>
                  </a:schemeClr>
                </a:solidFill>
              </a:rPr>
              <a:t> : 30 cm W target with a 400 GeV primary</a:t>
            </a:r>
          </a:p>
          <a:p>
            <a:pPr marL="285750" indent="-285750"/>
            <a:r>
              <a:rPr lang="en-GB" sz="1400" dirty="0">
                <a:solidFill>
                  <a:schemeClr val="tx1">
                    <a:lumMod val="50000"/>
                  </a:schemeClr>
                </a:solidFill>
              </a:rPr>
              <a:t>For </a:t>
            </a:r>
            <a:r>
              <a:rPr lang="en-GB" sz="1400" b="1" dirty="0">
                <a:solidFill>
                  <a:schemeClr val="tx1">
                    <a:lumMod val="50000"/>
                  </a:schemeClr>
                </a:solidFill>
              </a:rPr>
              <a:t>high hadron compositions </a:t>
            </a:r>
            <a:r>
              <a:rPr lang="en-GB" sz="1400" dirty="0">
                <a:solidFill>
                  <a:schemeClr val="tx1">
                    <a:lumMod val="50000"/>
                  </a:schemeClr>
                </a:solidFill>
              </a:rPr>
              <a:t>: 15 cm W target with a 70 GeV primary</a:t>
            </a:r>
          </a:p>
          <a:p>
            <a:pPr marL="285750" indent="-285750"/>
            <a:endParaRPr lang="en-GB" sz="1400" dirty="0">
              <a:solidFill>
                <a:schemeClr val="tx1">
                  <a:lumMod val="50000"/>
                </a:schemeClr>
              </a:solidFill>
            </a:endParaRPr>
          </a:p>
          <a:p>
            <a:pPr marL="0" indent="0">
              <a:buNone/>
            </a:pPr>
            <a:r>
              <a:rPr lang="en-GB" sz="1400" dirty="0">
                <a:solidFill>
                  <a:schemeClr val="tx1">
                    <a:lumMod val="50000"/>
                  </a:schemeClr>
                </a:solidFill>
              </a:rPr>
              <a:t>These can be placed on a target switching station which can be operated remotely and NA61 can change the configuration as they desire</a:t>
            </a:r>
          </a:p>
        </p:txBody>
      </p:sp>
      <p:sp>
        <p:nvSpPr>
          <p:cNvPr id="337" name="Google Shape;337;p27"/>
          <p:cNvSpPr txBox="1">
            <a:spLocks noGrp="1"/>
          </p:cNvSpPr>
          <p:nvPr>
            <p:ph type="title"/>
          </p:nvPr>
        </p:nvSpPr>
        <p:spPr>
          <a:xfrm>
            <a:off x="371949" y="-296917"/>
            <a:ext cx="9608400" cy="1168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GB" dirty="0"/>
              <a:t>Optimal targets</a:t>
            </a:r>
            <a:endParaRPr dirty="0"/>
          </a:p>
        </p:txBody>
      </p:sp>
      <p:sp>
        <p:nvSpPr>
          <p:cNvPr id="339" name="Google Shape;339;p2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9</a:t>
            </a:fld>
            <a:endParaRPr/>
          </a:p>
        </p:txBody>
      </p:sp>
      <p:sp>
        <p:nvSpPr>
          <p:cNvPr id="6" name="Google Shape;359;p29">
            <a:extLst>
              <a:ext uri="{FF2B5EF4-FFF2-40B4-BE49-F238E27FC236}">
                <a16:creationId xmlns:a16="http://schemas.microsoft.com/office/drawing/2014/main" id="{52C6C4E9-9E84-4DDD-A18E-4B8263299444}"/>
              </a:ext>
            </a:extLst>
          </p:cNvPr>
          <p:cNvSpPr txBox="1">
            <a:spLocks noGrp="1"/>
          </p:cNvSpPr>
          <p:nvPr>
            <p:ph type="ftr" idx="11"/>
          </p:nvPr>
        </p:nvSpPr>
        <p:spPr>
          <a:xfrm>
            <a:off x="6104051" y="4711507"/>
            <a:ext cx="2855825" cy="313499"/>
          </a:xfrm>
          <a:prstGeom prst="rect">
            <a:avLst/>
          </a:prstGeom>
          <a:noFill/>
          <a:ln>
            <a:noFill/>
          </a:ln>
        </p:spPr>
        <p:txBody>
          <a:bodyPr spcFirstLastPara="1" wrap="square" lIns="91425" tIns="45700" rIns="91425" bIns="45700" anchor="b" anchorCtr="0">
            <a:noAutofit/>
          </a:bodyPr>
          <a:lstStyle/>
          <a:p>
            <a:pPr marL="0" lvl="0" indent="0" algn="ctr" rtl="0">
              <a:lnSpc>
                <a:spcPct val="100000"/>
              </a:lnSpc>
              <a:spcBef>
                <a:spcPts val="0"/>
              </a:spcBef>
              <a:spcAft>
                <a:spcPts val="0"/>
              </a:spcAft>
              <a:buNone/>
            </a:pPr>
            <a:r>
              <a:rPr lang="en" dirty="0"/>
              <a:t>C. A. Mussolini, N. Charitonidis</a:t>
            </a:r>
            <a:endParaRPr dirty="0"/>
          </a:p>
        </p:txBody>
      </p:sp>
      <p:pic>
        <p:nvPicPr>
          <p:cNvPr id="13" name="Picture 12">
            <a:extLst>
              <a:ext uri="{FF2B5EF4-FFF2-40B4-BE49-F238E27FC236}">
                <a16:creationId xmlns:a16="http://schemas.microsoft.com/office/drawing/2014/main" id="{70A6ED4B-391D-443C-B470-113442E0D5EB}"/>
              </a:ext>
            </a:extLst>
          </p:cNvPr>
          <p:cNvPicPr>
            <a:picLocks noChangeAspect="1"/>
          </p:cNvPicPr>
          <p:nvPr/>
        </p:nvPicPr>
        <p:blipFill rotWithShape="1">
          <a:blip r:embed="rId3">
            <a:extLst>
              <a:ext uri="{28A0092B-C50C-407E-A947-70E740481C1C}">
                <a14:useLocalDpi xmlns:a14="http://schemas.microsoft.com/office/drawing/2010/main" val="0"/>
              </a:ext>
            </a:extLst>
          </a:blip>
          <a:srcRect l="29538" r="39378"/>
          <a:stretch/>
        </p:blipFill>
        <p:spPr>
          <a:xfrm>
            <a:off x="7475334" y="2245828"/>
            <a:ext cx="1291362" cy="2436532"/>
          </a:xfrm>
          <a:prstGeom prst="rect">
            <a:avLst/>
          </a:prstGeom>
        </p:spPr>
      </p:pic>
      <p:cxnSp>
        <p:nvCxnSpPr>
          <p:cNvPr id="14" name="Straight Arrow Connector 13">
            <a:extLst>
              <a:ext uri="{FF2B5EF4-FFF2-40B4-BE49-F238E27FC236}">
                <a16:creationId xmlns:a16="http://schemas.microsoft.com/office/drawing/2014/main" id="{2FEBB06F-A24A-4FCB-B74F-BB1A617F1F13}"/>
              </a:ext>
            </a:extLst>
          </p:cNvPr>
          <p:cNvCxnSpPr/>
          <p:nvPr/>
        </p:nvCxnSpPr>
        <p:spPr>
          <a:xfrm>
            <a:off x="6933761" y="2102212"/>
            <a:ext cx="773206" cy="36307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5" name="Straight Arrow Connector 14">
            <a:extLst>
              <a:ext uri="{FF2B5EF4-FFF2-40B4-BE49-F238E27FC236}">
                <a16:creationId xmlns:a16="http://schemas.microsoft.com/office/drawing/2014/main" id="{969B6968-9046-4758-B8C5-3D41E5E20690}"/>
              </a:ext>
            </a:extLst>
          </p:cNvPr>
          <p:cNvCxnSpPr/>
          <p:nvPr/>
        </p:nvCxnSpPr>
        <p:spPr>
          <a:xfrm flipV="1">
            <a:off x="8191061" y="2896869"/>
            <a:ext cx="639389" cy="395846"/>
          </a:xfrm>
          <a:prstGeom prst="straightConnector1">
            <a:avLst/>
          </a:prstGeom>
          <a:ln>
            <a:headEnd type="triangle"/>
            <a:tailEnd type="triangle"/>
          </a:ln>
        </p:spPr>
        <p:style>
          <a:lnRef idx="2">
            <a:schemeClr val="accent3"/>
          </a:lnRef>
          <a:fillRef idx="0">
            <a:schemeClr val="accent3"/>
          </a:fillRef>
          <a:effectRef idx="1">
            <a:schemeClr val="accent3"/>
          </a:effectRef>
          <a:fontRef idx="minor">
            <a:schemeClr val="tx1"/>
          </a:fontRef>
        </p:style>
      </p:cxnSp>
      <p:sp>
        <p:nvSpPr>
          <p:cNvPr id="16" name="TextBox 15">
            <a:extLst>
              <a:ext uri="{FF2B5EF4-FFF2-40B4-BE49-F238E27FC236}">
                <a16:creationId xmlns:a16="http://schemas.microsoft.com/office/drawing/2014/main" id="{BF9B8CF3-74CE-4594-842C-66F2A18063A3}"/>
              </a:ext>
            </a:extLst>
          </p:cNvPr>
          <p:cNvSpPr txBox="1"/>
          <p:nvPr/>
        </p:nvSpPr>
        <p:spPr>
          <a:xfrm rot="1328509">
            <a:off x="6967693" y="1967153"/>
            <a:ext cx="652743" cy="307777"/>
          </a:xfrm>
          <a:prstGeom prst="rect">
            <a:avLst/>
          </a:prstGeom>
          <a:noFill/>
        </p:spPr>
        <p:txBody>
          <a:bodyPr wrap="none" rtlCol="0">
            <a:spAutoFit/>
          </a:bodyPr>
          <a:lstStyle/>
          <a:p>
            <a:r>
              <a:rPr lang="LID8192" dirty="0"/>
              <a:t>Beam</a:t>
            </a:r>
            <a:endParaRPr lang="en-US" dirty="0"/>
          </a:p>
        </p:txBody>
      </p:sp>
    </p:spTree>
    <p:extLst>
      <p:ext uri="{BB962C8B-B14F-4D97-AF65-F5344CB8AC3E}">
        <p14:creationId xmlns:p14="http://schemas.microsoft.com/office/powerpoint/2010/main" val="311805807"/>
      </p:ext>
    </p:extLst>
  </p:cSld>
  <p:clrMapOvr>
    <a:masterClrMapping/>
  </p:clrMapOvr>
</p:sld>
</file>

<file path=ppt/theme/theme1.xml><?xml version="1.0" encoding="utf-8"?>
<a:theme xmlns:a="http://schemas.openxmlformats.org/drawingml/2006/main" name="Antonio template">
  <a:themeElements>
    <a:clrScheme name="Custom 347">
      <a:dk1>
        <a:srgbClr val="677480"/>
      </a:dk1>
      <a:lt1>
        <a:srgbClr val="FFFFFF"/>
      </a:lt1>
      <a:dk2>
        <a:srgbClr val="2185C5"/>
      </a:dk2>
      <a:lt2>
        <a:srgbClr val="FFFFFF"/>
      </a:lt2>
      <a:accent1>
        <a:srgbClr val="2185C5"/>
      </a:accent1>
      <a:accent2>
        <a:srgbClr val="7ECEFD"/>
      </a:accent2>
      <a:accent3>
        <a:srgbClr val="F20253"/>
      </a:accent3>
      <a:accent4>
        <a:srgbClr val="FF9715"/>
      </a:accent4>
      <a:accent5>
        <a:srgbClr val="1C3AA9"/>
      </a:accent5>
      <a:accent6>
        <a:srgbClr val="97ABBC"/>
      </a:accent6>
      <a:hlink>
        <a:srgbClr val="2185C5"/>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53931</TotalTime>
  <Words>1733</Words>
  <Application>Microsoft Office PowerPoint</Application>
  <PresentationFormat>On-screen Show (16:9)</PresentationFormat>
  <Paragraphs>209</Paragraphs>
  <Slides>27</Slides>
  <Notes>27</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Cambria Math</vt:lpstr>
      <vt:lpstr>Raleway</vt:lpstr>
      <vt:lpstr>Lato</vt:lpstr>
      <vt:lpstr>Arial</vt:lpstr>
      <vt:lpstr>Wingdings</vt:lpstr>
      <vt:lpstr>Antonio template</vt:lpstr>
      <vt:lpstr>Designing a Low-Energy Beamline for NA61/SHINE </vt:lpstr>
      <vt:lpstr>CERN’s North Area</vt:lpstr>
      <vt:lpstr>The NA61/SHINE Experiment</vt:lpstr>
      <vt:lpstr>PowerPoint Presentation</vt:lpstr>
      <vt:lpstr>PowerPoint Presentation</vt:lpstr>
      <vt:lpstr>Need for a new low-energy branch</vt:lpstr>
      <vt:lpstr>How do you design a secondary beamline?</vt:lpstr>
      <vt:lpstr>Target optimisation</vt:lpstr>
      <vt:lpstr>Optimal targets</vt:lpstr>
      <vt:lpstr>Requirements for the beamline optics</vt:lpstr>
      <vt:lpstr>Solution: a scan of the parameter space</vt:lpstr>
      <vt:lpstr>Simulating the beamline</vt:lpstr>
      <vt:lpstr>Performance of the line</vt:lpstr>
      <vt:lpstr>Particle Identification</vt:lpstr>
      <vt:lpstr>Particle Identification</vt:lpstr>
      <vt:lpstr>Installation in the North Area</vt:lpstr>
      <vt:lpstr>Conclusion</vt:lpstr>
      <vt:lpstr>Thank you for your attention</vt:lpstr>
      <vt:lpstr>Additional slides</vt:lpstr>
      <vt:lpstr>General information on instrumentation </vt:lpstr>
      <vt:lpstr>Library of targets and Analysis </vt:lpstr>
      <vt:lpstr>PowerPoint Presentation</vt:lpstr>
      <vt:lpstr>Effects of primary momentum (High Z)</vt:lpstr>
      <vt:lpstr>Effects of primary momentum (Low Z)</vt:lpstr>
      <vt:lpstr>Effects of length (Low Z)</vt:lpstr>
      <vt:lpstr>Beamline design</vt:lpstr>
      <vt:lpstr>XCET Resolution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PARTICLE PRODUCTION STUDIES</dc:title>
  <dc:creator>Carlo Alberto Mussolini</dc:creator>
  <cp:lastModifiedBy>Carlo Alberto Mussolini</cp:lastModifiedBy>
  <cp:revision>334</cp:revision>
  <dcterms:modified xsi:type="dcterms:W3CDTF">2022-12-12T11:29:21Z</dcterms:modified>
</cp:coreProperties>
</file>