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media1.mp4" ContentType="video/unknown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1" name="Shape 26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14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8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le Text"/>
          <p:cNvSpPr txBox="1"/>
          <p:nvPr>
            <p:ph type="title"/>
          </p:nvPr>
        </p:nvSpPr>
        <p:spPr>
          <a:xfrm>
            <a:off x="1397139" y="2303859"/>
            <a:ext cx="21589722" cy="4643438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" name="Body Level One…"/>
          <p:cNvSpPr txBox="1"/>
          <p:nvPr>
            <p:ph type="body" sz="half" idx="1"/>
          </p:nvPr>
        </p:nvSpPr>
        <p:spPr>
          <a:xfrm>
            <a:off x="1397139" y="7072312"/>
            <a:ext cx="21589722" cy="3205171"/>
          </a:xfrm>
          <a:prstGeom prst="rect">
            <a:avLst/>
          </a:prstGeom>
        </p:spPr>
        <p:txBody>
          <a:bodyPr lIns="71437" tIns="71437" rIns="71437" bIns="71437" anchor="t">
            <a:noAutofit/>
          </a:bodyPr>
          <a:lstStyle>
            <a:lvl1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1pPr>
            <a:lvl2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2pPr>
            <a:lvl3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3pPr>
            <a:lvl4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4pPr>
            <a:lvl5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124" name="Line"/>
          <p:cNvSpPr/>
          <p:nvPr/>
        </p:nvSpPr>
        <p:spPr>
          <a:xfrm>
            <a:off x="267601" y="1502454"/>
            <a:ext cx="20566611" cy="58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25" name="Title Text"/>
          <p:cNvSpPr txBox="1"/>
          <p:nvPr>
            <p:ph type="title"/>
          </p:nvPr>
        </p:nvSpPr>
        <p:spPr>
          <a:xfrm>
            <a:off x="3695700" y="169502"/>
            <a:ext cx="17145000" cy="1607345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idx="1"/>
          </p:nvPr>
        </p:nvSpPr>
        <p:spPr>
          <a:xfrm>
            <a:off x="1033724" y="1965038"/>
            <a:ext cx="22468952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defTabSz="821531">
              <a:spcBef>
                <a:spcPts val="3300"/>
              </a:spcBef>
              <a:buSzTx/>
              <a:buNone/>
              <a:defRPr>
                <a:latin typeface="+mn-lt"/>
                <a:ea typeface="+mn-ea"/>
                <a:cs typeface="+mn-cs"/>
                <a:sym typeface="Helvetica"/>
              </a:defRPr>
            </a:lvl1pPr>
            <a:lvl2pPr marL="508000" indent="-508000" defTabSz="821531">
              <a:spcBef>
                <a:spcPts val="3300"/>
              </a:spcBef>
              <a:buClr>
                <a:srgbClr val="FF2600"/>
              </a:buClr>
              <a:buChar char="‣"/>
              <a:defRPr>
                <a:latin typeface="+mn-lt"/>
                <a:ea typeface="+mn-ea"/>
                <a:cs typeface="+mn-cs"/>
                <a:sym typeface="Helvetica"/>
              </a:defRPr>
            </a:lvl2pPr>
            <a:lvl3pPr marL="1037166" indent="-465666" defTabSz="821531">
              <a:spcBef>
                <a:spcPts val="12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44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defTabSz="821531">
              <a:spcBef>
                <a:spcPts val="1200"/>
              </a:spcBef>
              <a:buSzTx/>
              <a:buNone/>
              <a:defRPr sz="44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defTabSz="821531">
              <a:spcBef>
                <a:spcPts val="1200"/>
              </a:spcBef>
              <a:buSzTx/>
              <a:buNone/>
              <a:defRPr sz="4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28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39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40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1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4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54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58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61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traight Connector 13"/>
          <p:cNvSpPr/>
          <p:nvPr/>
        </p:nvSpPr>
        <p:spPr>
          <a:xfrm>
            <a:off x="815974" y="12533216"/>
            <a:ext cx="22752051" cy="1"/>
          </a:xfrm>
          <a:prstGeom prst="line">
            <a:avLst/>
          </a:prstGeom>
          <a:ln w="12700">
            <a:solidFill>
              <a:srgbClr val="0033A0"/>
            </a:solidFill>
            <a:miter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69" name="Picture 17" descr="Picture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975" y="12729198"/>
            <a:ext cx="990601" cy="787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Title Text"/>
          <p:cNvSpPr txBox="1"/>
          <p:nvPr>
            <p:ph type="title"/>
          </p:nvPr>
        </p:nvSpPr>
        <p:spPr>
          <a:xfrm>
            <a:off x="3048000" y="2092325"/>
            <a:ext cx="18288000" cy="4775201"/>
          </a:xfrm>
          <a:prstGeom prst="rect">
            <a:avLst/>
          </a:prstGeom>
        </p:spPr>
        <p:txBody>
          <a:bodyPr lIns="0" tIns="0" rIns="0" bIns="0" anchor="b"/>
          <a:lstStyle>
            <a:lvl1pPr algn="ctr" defTabSz="1828800">
              <a:lnSpc>
                <a:spcPct val="90000"/>
              </a:lnSpc>
              <a:defRPr b="1" sz="120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1" name="Body Level One…"/>
          <p:cNvSpPr txBox="1"/>
          <p:nvPr>
            <p:ph type="body" sz="quarter" idx="1"/>
          </p:nvPr>
        </p:nvSpPr>
        <p:spPr>
          <a:xfrm>
            <a:off x="3048000" y="7204075"/>
            <a:ext cx="18288000" cy="331152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23282374" y="12990924"/>
            <a:ext cx="295226" cy="283792"/>
          </a:xfrm>
          <a:prstGeom prst="rect">
            <a:avLst/>
          </a:prstGeom>
        </p:spPr>
        <p:txBody>
          <a:bodyPr lIns="0" tIns="0" rIns="0" bIns="0" anchor="ctr"/>
          <a:lstStyle>
            <a:lvl1pPr algn="r" defTabSz="1828800">
              <a:defRPr sz="20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59" y="507334"/>
            <a:ext cx="4500563" cy="1286654"/>
          </a:xfrm>
          <a:prstGeom prst="rect">
            <a:avLst/>
          </a:prstGeom>
        </p:spPr>
      </p:pic>
      <p:sp>
        <p:nvSpPr>
          <p:cNvPr id="180" name="Line"/>
          <p:cNvSpPr/>
          <p:nvPr/>
        </p:nvSpPr>
        <p:spPr>
          <a:xfrm>
            <a:off x="5081270" y="1502575"/>
            <a:ext cx="18162810" cy="2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8245974" y="250031"/>
            <a:ext cx="1500946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38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094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77044" y="12728327"/>
            <a:ext cx="2206059" cy="580543"/>
          </a:xfrm>
          <a:prstGeom prst="rect">
            <a:avLst/>
          </a:prstGeom>
        </p:spPr>
      </p:pic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 - top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/>
          <p:nvPr>
            <p:ph type="title"/>
          </p:nvPr>
        </p:nvSpPr>
        <p:spPr>
          <a:xfrm>
            <a:off x="3262312" y="214312"/>
            <a:ext cx="17770079" cy="2607470"/>
          </a:xfrm>
          <a:prstGeom prst="rect">
            <a:avLst/>
          </a:prstGeom>
          <a:solidFill>
            <a:srgbClr val="DEDFF7"/>
          </a:solidFill>
          <a:effectLst>
            <a:outerShdw sx="100000" sy="100000" kx="0" ky="0" algn="b" rotWithShape="0" blurRad="63500" dist="50800" dir="2700000">
              <a:srgbClr val="000000">
                <a:alpha val="40000"/>
              </a:srgbClr>
            </a:outerShdw>
          </a:effectLst>
        </p:spPr>
        <p:txBody>
          <a:bodyPr lIns="428625" tIns="428625" rIns="428625" bIns="428625">
            <a:noAutofit/>
          </a:bodyPr>
          <a:lstStyle>
            <a:lvl1pPr defTabSz="1821656">
              <a:defRPr b="1" sz="5200">
                <a:solidFill>
                  <a:srgbClr val="2D369D"/>
                </a:solidFill>
                <a:uFill>
                  <a:solidFill>
                    <a:srgbClr val="2D369D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4" name="Body Level One…"/>
          <p:cNvSpPr txBox="1"/>
          <p:nvPr>
            <p:ph type="body" sz="half" idx="1"/>
          </p:nvPr>
        </p:nvSpPr>
        <p:spPr>
          <a:xfrm>
            <a:off x="3476625" y="7768828"/>
            <a:ext cx="17555766" cy="5947172"/>
          </a:xfrm>
          <a:prstGeom prst="rect">
            <a:avLst/>
          </a:prstGeom>
        </p:spPr>
        <p:txBody>
          <a:bodyPr lIns="53578" tIns="53578" rIns="53578" bIns="53578">
            <a:noAutofit/>
          </a:bodyPr>
          <a:lstStyle>
            <a:lvl1pPr marL="0" indent="0" defTabSz="1821656">
              <a:spcBef>
                <a:spcPts val="1300"/>
              </a:spcBef>
              <a:defRPr sz="46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845003" indent="-387803" defTabSz="1821656">
              <a:spcBef>
                <a:spcPts val="1300"/>
              </a:spcBef>
              <a:buChar char="–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1224642" indent="-310242" defTabSz="1821656">
              <a:spcBef>
                <a:spcPts val="1100"/>
              </a:spcBef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1681842" indent="-310242" defTabSz="1821656">
              <a:spcBef>
                <a:spcPts val="900"/>
              </a:spcBef>
              <a:buChar char="–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2139042" indent="-310242" defTabSz="1821656">
              <a:spcBef>
                <a:spcPts val="900"/>
              </a:spcBef>
              <a:buChar char="»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/>
          <p:nvPr>
            <p:ph type="sldNum" sz="quarter" idx="2"/>
          </p:nvPr>
        </p:nvSpPr>
        <p:spPr>
          <a:xfrm>
            <a:off x="20746367" y="13080603"/>
            <a:ext cx="607493" cy="626387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1821656">
              <a:spcBef>
                <a:spcPts val="800"/>
              </a:spcBef>
              <a:defRPr sz="3200">
                <a:solidFill>
                  <a:srgbClr val="0056D6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Text"/>
          <p:cNvSpPr txBox="1"/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8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1" name="Body Level One…"/>
          <p:cNvSpPr txBox="1"/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Body Level One…"/>
          <p:cNvSpPr txBox="1"/>
          <p:nvPr>
            <p:ph type="body" idx="1"/>
          </p:nvPr>
        </p:nvSpPr>
        <p:spPr>
          <a:xfrm>
            <a:off x="1676400" y="3651250"/>
            <a:ext cx="21031200" cy="7475554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232" name="Flowchart: Document 9"/>
          <p:cNvGrpSpPr/>
          <p:nvPr/>
        </p:nvGrpSpPr>
        <p:grpSpPr>
          <a:xfrm>
            <a:off x="-6" y="244022"/>
            <a:ext cx="24384005" cy="2282576"/>
            <a:chOff x="0" y="0"/>
            <a:chExt cx="24384003" cy="2282575"/>
          </a:xfrm>
        </p:grpSpPr>
        <p:sp>
          <p:nvSpPr>
            <p:cNvPr id="230" name="Shape"/>
            <p:cNvSpPr/>
            <p:nvPr/>
          </p:nvSpPr>
          <p:spPr>
            <a:xfrm flipH="1">
              <a:off x="-1" y="0"/>
              <a:ext cx="24384004" cy="2282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A6A6"/>
                </a:gs>
                <a:gs pos="50000">
                  <a:srgbClr val="D4EAF3"/>
                </a:gs>
                <a:gs pos="100000">
                  <a:srgbClr val="BFBFBF"/>
                </a:gs>
              </a:gsLst>
              <a:lin ang="135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1" name="Text"/>
            <p:cNvSpPr txBox="1"/>
            <p:nvPr/>
          </p:nvSpPr>
          <p:spPr>
            <a:xfrm>
              <a:off x="91439" y="606677"/>
              <a:ext cx="242011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grpSp>
        <p:nvGrpSpPr>
          <p:cNvPr id="235" name="Flowchart: Document 11"/>
          <p:cNvGrpSpPr/>
          <p:nvPr/>
        </p:nvGrpSpPr>
        <p:grpSpPr>
          <a:xfrm>
            <a:off x="-3" y="175322"/>
            <a:ext cx="24384004" cy="2239093"/>
            <a:chOff x="0" y="0"/>
            <a:chExt cx="24384003" cy="2239092"/>
          </a:xfrm>
        </p:grpSpPr>
        <p:sp>
          <p:nvSpPr>
            <p:cNvPr id="233" name="Shape"/>
            <p:cNvSpPr/>
            <p:nvPr/>
          </p:nvSpPr>
          <p:spPr>
            <a:xfrm>
              <a:off x="0" y="0"/>
              <a:ext cx="24384004" cy="223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825">
                  <a:srgbClr val="0053A1"/>
                </a:gs>
                <a:gs pos="56000">
                  <a:srgbClr val="0053A1"/>
                </a:gs>
                <a:gs pos="100000">
                  <a:srgbClr val="002060"/>
                </a:gs>
              </a:gsLst>
              <a:lin ang="13500000" scaled="0"/>
            </a:gradFill>
            <a:ln w="25400" cap="flat">
              <a:solidFill>
                <a:srgbClr val="AAD6E7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4" name="Text"/>
            <p:cNvSpPr txBox="1"/>
            <p:nvPr/>
          </p:nvSpPr>
          <p:spPr>
            <a:xfrm>
              <a:off x="104139" y="589017"/>
              <a:ext cx="241757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sp>
        <p:nvSpPr>
          <p:cNvPr id="236" name="Template Title"/>
          <p:cNvSpPr txBox="1"/>
          <p:nvPr>
            <p:ph type="title" hasCustomPrompt="1"/>
          </p:nvPr>
        </p:nvSpPr>
        <p:spPr>
          <a:xfrm>
            <a:off x="926126" y="216303"/>
            <a:ext cx="21031201" cy="2123459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7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Template Title</a:t>
            </a:r>
          </a:p>
        </p:txBody>
      </p:sp>
      <p:pic>
        <p:nvPicPr>
          <p:cNvPr id="23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4732" y="189131"/>
            <a:ext cx="1707881" cy="1707882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/>
          <p:nvPr>
            <p:ph type="title"/>
          </p:nvPr>
        </p:nvSpPr>
        <p:spPr>
          <a:xfrm>
            <a:off x="1395823" y="910828"/>
            <a:ext cx="21592354" cy="287536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idx="1"/>
          </p:nvPr>
        </p:nvSpPr>
        <p:spPr>
          <a:xfrm>
            <a:off x="1395823" y="3893343"/>
            <a:ext cx="21592354" cy="80367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970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1pPr>
            <a:lvl2pPr marL="14151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2pPr>
            <a:lvl3pPr marL="1859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3pPr>
            <a:lvl4pPr marL="23041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4pPr>
            <a:lvl5pPr marL="2748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3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30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4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Body Level One…"/>
          <p:cNvSpPr txBox="1"/>
          <p:nvPr>
            <p:ph type="body" idx="1"/>
          </p:nvPr>
        </p:nvSpPr>
        <p:spPr>
          <a:xfrm>
            <a:off x="1676400" y="3651250"/>
            <a:ext cx="21031200" cy="7475554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248" name="Flowchart: Document 9"/>
          <p:cNvGrpSpPr/>
          <p:nvPr/>
        </p:nvGrpSpPr>
        <p:grpSpPr>
          <a:xfrm>
            <a:off x="-6" y="244022"/>
            <a:ext cx="24384005" cy="2282576"/>
            <a:chOff x="0" y="0"/>
            <a:chExt cx="24384003" cy="2282575"/>
          </a:xfrm>
        </p:grpSpPr>
        <p:sp>
          <p:nvSpPr>
            <p:cNvPr id="246" name="Shape"/>
            <p:cNvSpPr/>
            <p:nvPr/>
          </p:nvSpPr>
          <p:spPr>
            <a:xfrm flipH="1">
              <a:off x="-1" y="0"/>
              <a:ext cx="24384004" cy="2282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A6A6"/>
                </a:gs>
                <a:gs pos="50000">
                  <a:srgbClr val="D4EAF3"/>
                </a:gs>
                <a:gs pos="100000">
                  <a:srgbClr val="BFBFBF"/>
                </a:gs>
              </a:gsLst>
              <a:lin ang="135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7" name="Text"/>
            <p:cNvSpPr txBox="1"/>
            <p:nvPr/>
          </p:nvSpPr>
          <p:spPr>
            <a:xfrm>
              <a:off x="91439" y="606677"/>
              <a:ext cx="242011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grpSp>
        <p:nvGrpSpPr>
          <p:cNvPr id="251" name="Flowchart: Document 11"/>
          <p:cNvGrpSpPr/>
          <p:nvPr/>
        </p:nvGrpSpPr>
        <p:grpSpPr>
          <a:xfrm>
            <a:off x="-3" y="175322"/>
            <a:ext cx="24384004" cy="2239093"/>
            <a:chOff x="0" y="0"/>
            <a:chExt cx="24384003" cy="2239092"/>
          </a:xfrm>
        </p:grpSpPr>
        <p:sp>
          <p:nvSpPr>
            <p:cNvPr id="249" name="Shape"/>
            <p:cNvSpPr/>
            <p:nvPr/>
          </p:nvSpPr>
          <p:spPr>
            <a:xfrm>
              <a:off x="0" y="0"/>
              <a:ext cx="24384004" cy="223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825">
                  <a:srgbClr val="0053A1"/>
                </a:gs>
                <a:gs pos="56000">
                  <a:srgbClr val="0053A1"/>
                </a:gs>
                <a:gs pos="100000">
                  <a:srgbClr val="002060"/>
                </a:gs>
              </a:gsLst>
              <a:lin ang="13500000" scaled="0"/>
            </a:gradFill>
            <a:ln w="25400" cap="flat">
              <a:solidFill>
                <a:srgbClr val="AAD6E7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0" name="Text"/>
            <p:cNvSpPr txBox="1"/>
            <p:nvPr/>
          </p:nvSpPr>
          <p:spPr>
            <a:xfrm>
              <a:off x="104139" y="589017"/>
              <a:ext cx="241757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sp>
        <p:nvSpPr>
          <p:cNvPr id="252" name="Template Title"/>
          <p:cNvSpPr txBox="1"/>
          <p:nvPr>
            <p:ph type="title" hasCustomPrompt="1"/>
          </p:nvPr>
        </p:nvSpPr>
        <p:spPr>
          <a:xfrm>
            <a:off x="926126" y="216303"/>
            <a:ext cx="21031201" cy="2123459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7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Template Title</a:t>
            </a:r>
          </a:p>
        </p:txBody>
      </p:sp>
      <p:pic>
        <p:nvPicPr>
          <p:cNvPr id="25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4732" y="189131"/>
            <a:ext cx="1707881" cy="1707882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/>
          <p:nvPr>
            <p:ph type="title"/>
          </p:nvPr>
        </p:nvSpPr>
        <p:spPr>
          <a:xfrm>
            <a:off x="4833937" y="892968"/>
            <a:ext cx="14716126" cy="28932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grpSp>
        <p:nvGrpSpPr>
          <p:cNvPr id="46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4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7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/>
          <p:nvPr>
            <p:ph type="title"/>
          </p:nvPr>
        </p:nvSpPr>
        <p:spPr>
          <a:xfrm>
            <a:off x="4833937" y="26590"/>
            <a:ext cx="14716126" cy="28932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xfrm>
            <a:off x="1397139" y="3278981"/>
            <a:ext cx="21589722" cy="4643438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79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2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83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84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94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7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98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99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109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2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113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114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5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201256" y="3351"/>
            <a:ext cx="21981488" cy="1748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pic>
        <p:nvPicPr>
          <p:cNvPr id="3" name="Line Line" descr="Line Lin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3859" y="1688077"/>
            <a:ext cx="21936282" cy="118263"/>
          </a:xfrm>
          <a:prstGeom prst="rect">
            <a:avLst/>
          </a:prstGeom>
        </p:spPr>
      </p:pic>
      <p:sp>
        <p:nvSpPr>
          <p:cNvPr id="5" name="Body Level One…"/>
          <p:cNvSpPr txBox="1"/>
          <p:nvPr>
            <p:ph type="body" idx="1"/>
          </p:nvPr>
        </p:nvSpPr>
        <p:spPr>
          <a:xfrm>
            <a:off x="1174126" y="2322306"/>
            <a:ext cx="22035748" cy="10518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2pPr>
              <a:buSzPct val="100000"/>
            </a:lvl2pPr>
            <a:lvl3pPr>
              <a:buSzPct val="100000"/>
            </a:lvl3pPr>
            <a:lvl4pPr>
              <a:buSzPct val="100000"/>
            </a:lvl4pPr>
            <a:lvl5pPr>
              <a:buSzPct val="100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C. A. J. Palmer · Queen's University Belfast · LPA Seminar · July 2021 ·"/>
          <p:cNvSpPr txBox="1"/>
          <p:nvPr/>
        </p:nvSpPr>
        <p:spPr>
          <a:xfrm>
            <a:off x="6835965" y="13197228"/>
            <a:ext cx="1694387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825500">
              <a:defRPr sz="2200">
                <a:solidFill>
                  <a:srgbClr val="929292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C. A. J. Palmer · Queen's University Belfast · LPA Seminar · July 2021 ·</a:t>
            </a:r>
          </a:p>
        </p:txBody>
      </p:sp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23867266" y="13197228"/>
            <a:ext cx="424994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825500">
              <a:spcBef>
                <a:spcPts val="0"/>
              </a:spcBef>
              <a:defRPr sz="2200">
                <a:solidFill>
                  <a:srgbClr val="929292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2286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2743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3200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3657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1pPr>
      <a:lvl2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2pPr>
      <a:lvl3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3pPr>
      <a:lvl4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4pPr>
      <a:lvl5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5pPr>
      <a:lvl6pPr marL="0" marR="0" indent="2286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6pPr>
      <a:lvl7pPr marL="0" marR="0" indent="2743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7pPr>
      <a:lvl8pPr marL="0" marR="0" indent="3200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8pPr>
      <a:lvl9pPr marL="0" marR="0" indent="3657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dams-institute.ac.uk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.jpeg"/><Relationship Id="rId12" Type="http://schemas.openxmlformats.org/officeDocument/2006/relationships/image" Target="../media/image3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hyperlink" Target="https://journals.aps.org/prl/abstract/10.1103/PhysRevLett.127.184801" TargetMode="External"/><Relationship Id="rId7" Type="http://schemas.openxmlformats.org/officeDocument/2006/relationships/image" Target="../media/image3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hyperlink" Target="https://www.nature.com/ncomms" TargetMode="Externa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46.png"/><Relationship Id="rId5" Type="http://schemas.openxmlformats.org/officeDocument/2006/relationships/image" Target="../media/image47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jpeg"/><Relationship Id="rId3" Type="http://schemas.openxmlformats.org/officeDocument/2006/relationships/image" Target="../media/image48.png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3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2" Type="http://schemas.openxmlformats.org/officeDocument/2006/relationships/image" Target="../media/image61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5.jpe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1.gif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39.png"/><Relationship Id="rId4" Type="http://schemas.openxmlformats.org/officeDocument/2006/relationships/image" Target="../media/image31.png"/><Relationship Id="rId5" Type="http://schemas.openxmlformats.org/officeDocument/2006/relationships/image" Target="../media/image58.png"/><Relationship Id="rId6" Type="http://schemas.openxmlformats.org/officeDocument/2006/relationships/image" Target="../media/image62.png"/><Relationship Id="rId7" Type="http://schemas.openxmlformats.org/officeDocument/2006/relationships/image" Target="../media/image1.g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journals.aps.org/prl/abstract/10.1103/PhysRevLett.122.129901" TargetMode="Externa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nature.com/" TargetMode="External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Advanced Acceleration…"/>
          <p:cNvSpPr txBox="1"/>
          <p:nvPr>
            <p:ph type="ctrTitle"/>
          </p:nvPr>
        </p:nvSpPr>
        <p:spPr>
          <a:xfrm>
            <a:off x="1256795" y="2696765"/>
            <a:ext cx="21870410" cy="8322470"/>
          </a:xfrm>
          <a:prstGeom prst="rect">
            <a:avLst/>
          </a:prstGeom>
        </p:spPr>
        <p:txBody>
          <a:bodyPr/>
          <a:lstStyle/>
          <a:p>
            <a:pPr>
              <a:defRPr sz="11200"/>
            </a:pPr>
            <a:r>
              <a:t>Advanced Acceleration</a:t>
            </a:r>
          </a:p>
          <a:p>
            <a:pPr>
              <a:spcBef>
                <a:spcPts val="600"/>
              </a:spcBef>
              <a:defRPr sz="5000"/>
            </a:pPr>
            <a:r>
              <a:t>Zulfikar Najmudin</a:t>
            </a:r>
          </a:p>
          <a:p>
            <a:pPr>
              <a:spcBef>
                <a:spcPts val="600"/>
              </a:spcBef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The John Adams Institute for Accelerator Science, Imperial College London</a:t>
            </a:r>
          </a:p>
          <a:p>
            <a:pPr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JAI Advisory Board</a:t>
            </a: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Thursday 7 April 2022 </a:t>
            </a:r>
          </a:p>
        </p:txBody>
      </p:sp>
      <p:sp>
        <p:nvSpPr>
          <p:cNvPr id="264" name="http://www.adams-institute.ac.uk                          http://www3.imperial.ac.uk/johnadamsinstitute"/>
          <p:cNvSpPr txBox="1"/>
          <p:nvPr/>
        </p:nvSpPr>
        <p:spPr>
          <a:xfrm>
            <a:off x="1203217" y="12545590"/>
            <a:ext cx="21870410" cy="69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7" marR="4286" indent="0" defTabSz="642937">
              <a:tabLst>
                <a:tab pos="18021300" algn="r"/>
              </a:tabLst>
              <a:defRPr sz="40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hlinkClick r:id="rId2" invalidUrl="" action="" tgtFrame="" tooltip="" history="1" highlightClick="0" endSnd="0"/>
              </a:rPr>
              <a:t>http://www.adams-institute.ac.uk                          http://www3.imperial.ac.uk/johnadamsinstitute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Laser Wakefield Accelerators"/>
          <p:cNvSpPr txBox="1"/>
          <p:nvPr>
            <p:ph type="title"/>
          </p:nvPr>
        </p:nvSpPr>
        <p:spPr>
          <a:xfrm>
            <a:off x="1397139" y="4318000"/>
            <a:ext cx="21589722" cy="508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Laser Wakefield Accelerators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Rectangle"/>
          <p:cNvSpPr/>
          <p:nvPr/>
        </p:nvSpPr>
        <p:spPr>
          <a:xfrm>
            <a:off x="12346161" y="1770184"/>
            <a:ext cx="10881675" cy="10696904"/>
          </a:xfrm>
          <a:prstGeom prst="rect">
            <a:avLst/>
          </a:prstGeom>
          <a:solidFill>
            <a:srgbClr val="9437FF">
              <a:alpha val="3000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327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59" y="507334"/>
            <a:ext cx="4500563" cy="1286654"/>
          </a:xfrm>
          <a:prstGeom prst="rect">
            <a:avLst/>
          </a:prstGeom>
        </p:spPr>
      </p:pic>
      <p:sp>
        <p:nvSpPr>
          <p:cNvPr id="328" name="Line"/>
          <p:cNvSpPr/>
          <p:nvPr/>
        </p:nvSpPr>
        <p:spPr>
          <a:xfrm>
            <a:off x="5081270" y="1502575"/>
            <a:ext cx="18162810" cy="2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29" name="All-optical plasma channe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All-optical plasma channels</a:t>
            </a:r>
          </a:p>
        </p:txBody>
      </p:sp>
      <p:sp>
        <p:nvSpPr>
          <p:cNvPr id="330" name="Multi-GeV stages require accelerator stages 100s mm long with densities ~ 1017 cm-3:…"/>
          <p:cNvSpPr txBox="1"/>
          <p:nvPr>
            <p:ph type="body" sz="quarter" idx="1"/>
          </p:nvPr>
        </p:nvSpPr>
        <p:spPr>
          <a:xfrm>
            <a:off x="558800" y="1965038"/>
            <a:ext cx="9559067" cy="5722417"/>
          </a:xfrm>
          <a:prstGeom prst="rect">
            <a:avLst/>
          </a:prstGeom>
        </p:spPr>
        <p:txBody>
          <a:bodyPr/>
          <a:lstStyle/>
          <a:p>
            <a:pPr lvl="1">
              <a:buSzPct val="160000"/>
              <a:defRPr sz="3400"/>
            </a:pPr>
            <a:r>
              <a:t>Multi-GeV stages require accelerator stages 100s mm long with densities 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:</a:t>
            </a:r>
          </a:p>
          <a:p>
            <a:pPr lvl="1">
              <a:buSzPct val="160000"/>
              <a:defRPr sz="3400"/>
            </a:pPr>
            <a:r>
              <a:t>We have developed all-optical (“indestructible”) plasma channels with properties ideal for high rep-rate, GeV-scale laser-plasma accelerators:</a:t>
            </a:r>
          </a:p>
          <a:p>
            <a:pPr lvl="2" marL="910166" indent="-338666">
              <a:buSzPct val="120000"/>
              <a:defRPr sz="3400"/>
            </a:pPr>
            <a:r>
              <a:t>On-axis density 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</a:p>
          <a:p>
            <a:pPr lvl="2" marL="910166" indent="-338666">
              <a:buSzPct val="120000"/>
              <a:defRPr sz="3400"/>
            </a:pPr>
            <a:r>
              <a:t>Attenuation length &gt; 10 m</a:t>
            </a:r>
          </a:p>
        </p:txBody>
      </p:sp>
      <p:pic>
        <p:nvPicPr>
          <p:cNvPr id="331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38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094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77044" y="12728327"/>
            <a:ext cx="2206059" cy="580543"/>
          </a:xfrm>
          <a:prstGeom prst="rect">
            <a:avLst/>
          </a:prstGeom>
        </p:spPr>
      </p:pic>
      <p:pic>
        <p:nvPicPr>
          <p:cNvPr id="334" name="Axicon plasma heating - Cartoon v2.pdf" descr="Axicon plasma heating - Cartoon v2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199874" y="1937000"/>
            <a:ext cx="5858789" cy="3137102"/>
          </a:xfrm>
          <a:prstGeom prst="rect">
            <a:avLst/>
          </a:prstGeom>
          <a:ln w="12700"/>
        </p:spPr>
      </p:pic>
      <p:pic>
        <p:nvPicPr>
          <p:cNvPr id="335" name="Hydrodynamic channels - Schematic v2 (Landscape pt 1}.pdf" descr="Hydrodynamic channels - Schematic v2 (Landscape pt 1}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021281" y="6186277"/>
            <a:ext cx="5619928" cy="2755344"/>
          </a:xfrm>
          <a:prstGeom prst="rect">
            <a:avLst/>
          </a:prstGeom>
        </p:spPr>
      </p:pic>
      <p:pic>
        <p:nvPicPr>
          <p:cNvPr id="336" name="Hydrodynamic channels - Schematic v2 (Landscape pt 3}.pdf" descr="Hydrodynamic channels - Schematic v2 (Landscape pt 3}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232672" y="9743771"/>
            <a:ext cx="5527183" cy="2565789"/>
          </a:xfrm>
          <a:prstGeom prst="rect">
            <a:avLst/>
          </a:prstGeom>
        </p:spPr>
      </p:pic>
      <p:sp>
        <p:nvSpPr>
          <p:cNvPr id="337" name="1. Axicon creates a long (&gt; 100 mm) cylinder of plasma…"/>
          <p:cNvSpPr txBox="1"/>
          <p:nvPr/>
        </p:nvSpPr>
        <p:spPr>
          <a:xfrm>
            <a:off x="19520076" y="2858046"/>
            <a:ext cx="3397199" cy="8521180"/>
          </a:xfrm>
          <a:prstGeom prst="rect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1. Axicon creates a long (&gt; 100 mm) cylinder of plasma</a:t>
            </a: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2. This expands radially, driving a shock wave &amp; forming a weak plasma channel.</a:t>
            </a: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3. Expansion pushes out a collar of neutral gas.</a:t>
            </a: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L="81280" marR="81280" defTabSz="1821656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4. Ionization of collar by guided pulse creates a deeper, lower loss channel</a:t>
            </a:r>
          </a:p>
        </p:txBody>
      </p:sp>
      <p:sp>
        <p:nvSpPr>
          <p:cNvPr id="338" name="t = 0"/>
          <p:cNvSpPr txBox="1"/>
          <p:nvPr/>
        </p:nvSpPr>
        <p:spPr>
          <a:xfrm>
            <a:off x="12777706" y="5502158"/>
            <a:ext cx="1038940" cy="599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marL="81280" marR="81280" defTabSz="1821656">
              <a:defRPr sz="3200"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t</a:t>
            </a:r>
            <a:r>
              <a:t> = 0</a:t>
            </a:r>
          </a:p>
        </p:txBody>
      </p:sp>
      <p:sp>
        <p:nvSpPr>
          <p:cNvPr id="339" name="t &gt; 0"/>
          <p:cNvSpPr txBox="1"/>
          <p:nvPr/>
        </p:nvSpPr>
        <p:spPr>
          <a:xfrm>
            <a:off x="12777706" y="9055656"/>
            <a:ext cx="1038940" cy="599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marL="81280" marR="81280" defTabSz="1821656">
              <a:defRPr sz="3200"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t</a:t>
            </a:r>
            <a:r>
              <a:t> &gt; 0</a:t>
            </a:r>
          </a:p>
        </p:txBody>
      </p:sp>
      <p:sp>
        <p:nvSpPr>
          <p:cNvPr id="340" name="Details in:…"/>
          <p:cNvSpPr txBox="1"/>
          <p:nvPr/>
        </p:nvSpPr>
        <p:spPr>
          <a:xfrm>
            <a:off x="901536" y="9661694"/>
            <a:ext cx="8496301" cy="2729944"/>
          </a:xfrm>
          <a:prstGeom prst="rect">
            <a:avLst/>
          </a:prstGeom>
          <a:ln w="25400">
            <a:solidFill>
              <a:schemeClr val="accent1">
                <a:hueOff val="273561"/>
                <a:satOff val="2937"/>
                <a:lumOff val="-22233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440054" marR="81280" indent="-253848" defTabSz="1821656">
              <a:spcBef>
                <a:spcPts val="1200"/>
              </a:spcBef>
              <a:buClr>
                <a:srgbClr val="FF2600"/>
              </a:buClr>
              <a:defRPr sz="25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Details in:</a:t>
            </a:r>
          </a:p>
          <a:p>
            <a:pPr lvl="2" marR="81280" indent="186206" defTabSz="1821656">
              <a:spcBef>
                <a:spcPts val="1000"/>
              </a:spcBef>
              <a:buClr>
                <a:srgbClr val="FF2600"/>
              </a:buClr>
              <a:defRPr sz="25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R.J. Shalloo </a:t>
            </a:r>
            <a:r>
              <a:rPr i="1"/>
              <a:t>et al. Phys Rev E</a:t>
            </a:r>
            <a:r>
              <a:t> </a:t>
            </a:r>
            <a:r>
              <a:rPr b="1"/>
              <a:t>97</a:t>
            </a:r>
            <a:r>
              <a:t> 053203 (2018)</a:t>
            </a:r>
          </a:p>
          <a:p>
            <a:pPr lvl="2" marR="81280" indent="186206" defTabSz="1821656">
              <a:spcBef>
                <a:spcPts val="1000"/>
              </a:spcBef>
              <a:buClr>
                <a:srgbClr val="FF2600"/>
              </a:buClr>
              <a:defRPr sz="25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A. Picksley </a:t>
            </a:r>
            <a:r>
              <a:rPr i="1"/>
              <a:t>et al. Phys Rev Accel Beam</a:t>
            </a:r>
            <a:r>
              <a:t> </a:t>
            </a:r>
            <a:r>
              <a:rPr b="1"/>
              <a:t>23</a:t>
            </a:r>
            <a:r>
              <a:t> 81303 (2020)</a:t>
            </a:r>
          </a:p>
          <a:p>
            <a:pPr lvl="2" marR="81280" indent="186206" defTabSz="1821656">
              <a:spcBef>
                <a:spcPts val="1000"/>
              </a:spcBef>
              <a:buClr>
                <a:srgbClr val="FF2600"/>
              </a:buClr>
              <a:defRPr sz="25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A. Picksley </a:t>
            </a:r>
            <a:r>
              <a:rPr i="1"/>
              <a:t>et al. Phys Rev E</a:t>
            </a:r>
            <a:r>
              <a:t> </a:t>
            </a:r>
            <a:r>
              <a:rPr b="1"/>
              <a:t>102</a:t>
            </a:r>
            <a:r>
              <a:t> 053201 (2020)</a:t>
            </a:r>
          </a:p>
          <a:p>
            <a:pPr lvl="2" marR="81280" indent="186206" defTabSz="1821656">
              <a:spcBef>
                <a:spcPts val="1000"/>
              </a:spcBef>
              <a:buClr>
                <a:srgbClr val="FF2600"/>
              </a:buClr>
              <a:defRPr sz="25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A. Alejo </a:t>
            </a:r>
            <a:r>
              <a:rPr i="1"/>
              <a:t>et al. Phys Rev Accel Beam</a:t>
            </a:r>
            <a:r>
              <a:t> </a:t>
            </a:r>
            <a:r>
              <a:rPr b="1"/>
              <a:t>25</a:t>
            </a:r>
            <a:r>
              <a:t> 011301 (2022)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Rectangle"/>
          <p:cNvSpPr/>
          <p:nvPr/>
        </p:nvSpPr>
        <p:spPr>
          <a:xfrm>
            <a:off x="672834" y="1820066"/>
            <a:ext cx="11808090" cy="10696904"/>
          </a:xfrm>
          <a:prstGeom prst="rect">
            <a:avLst/>
          </a:prstGeom>
          <a:solidFill>
            <a:srgbClr val="9437FF">
              <a:alpha val="3000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3" name="Rectangle"/>
          <p:cNvSpPr/>
          <p:nvPr/>
        </p:nvSpPr>
        <p:spPr>
          <a:xfrm>
            <a:off x="12876987" y="1815267"/>
            <a:ext cx="10407114" cy="10696904"/>
          </a:xfrm>
          <a:prstGeom prst="rect">
            <a:avLst/>
          </a:prstGeom>
          <a:solidFill>
            <a:srgbClr val="D4FB79">
              <a:alpha val="5000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344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59" y="507334"/>
            <a:ext cx="4500563" cy="1286654"/>
          </a:xfrm>
          <a:prstGeom prst="rect">
            <a:avLst/>
          </a:prstGeom>
        </p:spPr>
      </p:pic>
      <p:sp>
        <p:nvSpPr>
          <p:cNvPr id="345" name="Line"/>
          <p:cNvSpPr/>
          <p:nvPr/>
        </p:nvSpPr>
        <p:spPr>
          <a:xfrm>
            <a:off x="5081270" y="1502575"/>
            <a:ext cx="18162810" cy="2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46" name="All-optical plasma channe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All-optical plasma channels</a:t>
            </a:r>
          </a:p>
        </p:txBody>
      </p:sp>
      <p:pic>
        <p:nvPicPr>
          <p:cNvPr id="347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38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094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77044" y="12728327"/>
            <a:ext cx="2206059" cy="580543"/>
          </a:xfrm>
          <a:prstGeom prst="rect">
            <a:avLst/>
          </a:prstGeom>
        </p:spPr>
      </p:pic>
      <p:pic>
        <p:nvPicPr>
          <p:cNvPr id="35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14820" y="3070027"/>
            <a:ext cx="8612665" cy="1876503"/>
          </a:xfrm>
          <a:prstGeom prst="rect">
            <a:avLst/>
          </a:prstGeom>
          <a:ln w="12700"/>
        </p:spPr>
      </p:pic>
      <p:sp>
        <p:nvSpPr>
          <p:cNvPr id="351" name="100 mm long channel generated in Gemini experiments"/>
          <p:cNvSpPr txBox="1"/>
          <p:nvPr/>
        </p:nvSpPr>
        <p:spPr>
          <a:xfrm>
            <a:off x="2179086" y="3063885"/>
            <a:ext cx="6684132" cy="4143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81280" marR="81280" defTabSz="1821656">
              <a:defRPr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100 mm long channel generated in Gemini experiments</a:t>
            </a:r>
          </a:p>
        </p:txBody>
      </p:sp>
      <p:sp>
        <p:nvSpPr>
          <p:cNvPr id="352" name="Guiding in &gt; 100 mm long channels"/>
          <p:cNvSpPr txBox="1"/>
          <p:nvPr/>
        </p:nvSpPr>
        <p:spPr>
          <a:xfrm>
            <a:off x="2677350" y="2051057"/>
            <a:ext cx="7708276" cy="636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b="1" sz="3500"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Guiding in &gt; 100 mm long channels</a:t>
            </a:r>
          </a:p>
        </p:txBody>
      </p:sp>
      <p:sp>
        <p:nvSpPr>
          <p:cNvPr id="353" name="1 kHz channels demonstrated"/>
          <p:cNvSpPr txBox="1"/>
          <p:nvPr/>
        </p:nvSpPr>
        <p:spPr>
          <a:xfrm>
            <a:off x="15251433" y="1944640"/>
            <a:ext cx="6511078" cy="636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b="1" sz="3500" u="sng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 kHz channels demonstrated</a:t>
            </a:r>
          </a:p>
        </p:txBody>
      </p:sp>
      <p:pic>
        <p:nvPicPr>
          <p:cNvPr id="354" name="kHz channels - Compare single &amp; double pulses.pdf" descr="kHz channels - Compare single &amp; double pulses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183368" y="2900795"/>
            <a:ext cx="4726144" cy="6013420"/>
          </a:xfrm>
          <a:prstGeom prst="rect">
            <a:avLst/>
          </a:prstGeom>
        </p:spPr>
      </p:pic>
      <p:sp>
        <p:nvSpPr>
          <p:cNvPr id="355" name="Short HOFI channels have been generated at frep = 1 kHz for the first time.…"/>
          <p:cNvSpPr txBox="1"/>
          <p:nvPr/>
        </p:nvSpPr>
        <p:spPr>
          <a:xfrm>
            <a:off x="18367542" y="2517400"/>
            <a:ext cx="4759394" cy="6630958"/>
          </a:xfrm>
          <a:prstGeom prst="rect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Short HOFI channels have been generated at </a:t>
            </a:r>
            <a:r>
              <a:rPr i="1"/>
              <a:t>f</a:t>
            </a:r>
            <a:r>
              <a:rPr baseline="-5999"/>
              <a:t>rep</a:t>
            </a:r>
            <a:r>
              <a:t> = 1 kHz for the first time.</a:t>
            </a: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Interferometry shows: (a) channel formed by pulse 1; (b) plasma immediately before pulse 2, 1 ms after pulse 1; (c) channel formed by pulse 2; (d) temporal evolution of channels formed by pulse 1 (left) and pulse 2 (right) </a:t>
            </a: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Very stable channels generated at </a:t>
            </a:r>
            <a:r>
              <a:rPr i="1"/>
              <a:t>f</a:t>
            </a:r>
            <a:r>
              <a:rPr baseline="-5999"/>
              <a:t>rep</a:t>
            </a:r>
            <a:r>
              <a:t> = 0.4 kHz </a:t>
            </a:r>
            <a:r>
              <a:rPr b="1">
                <a:solidFill>
                  <a:srgbClr val="EE220C"/>
                </a:solidFill>
              </a:rPr>
              <a:t>over 6 hour run</a:t>
            </a:r>
            <a:r>
              <a:t>!</a:t>
            </a: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3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A. Alejo </a:t>
            </a:r>
            <a:r>
              <a:rPr i="1"/>
              <a:t>et al.</a:t>
            </a:r>
            <a:r>
              <a:t>, </a:t>
            </a:r>
            <a:r>
              <a:rPr i="1"/>
              <a:t>PRAB</a:t>
            </a:r>
            <a:r>
              <a:t> </a:t>
            </a:r>
            <a:r>
              <a:rPr b="1"/>
              <a:t>25</a:t>
            </a:r>
            <a:r>
              <a:t> 011301 (2022).</a:t>
            </a:r>
          </a:p>
        </p:txBody>
      </p:sp>
      <p:pic>
        <p:nvPicPr>
          <p:cNvPr id="356" name="kHz channels - 6 hour run.pdf" descr="kHz channels - 6 hour run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211716" y="9214210"/>
            <a:ext cx="8085761" cy="3044057"/>
          </a:xfrm>
          <a:prstGeom prst="rect">
            <a:avLst/>
          </a:prstGeom>
        </p:spPr>
      </p:pic>
      <p:sp>
        <p:nvSpPr>
          <p:cNvPr id="357" name="Recently completed two experiments with the Gemini laser at CLF.…"/>
          <p:cNvSpPr txBox="1"/>
          <p:nvPr/>
        </p:nvSpPr>
        <p:spPr>
          <a:xfrm>
            <a:off x="1701550" y="4789165"/>
            <a:ext cx="5064958" cy="7630667"/>
          </a:xfrm>
          <a:prstGeom prst="rect">
            <a:avLst/>
          </a:prstGeom>
          <a:ln w="25400">
            <a:solidFill>
              <a:schemeClr val="accent1">
                <a:hueOff val="47394"/>
                <a:satOff val="-25753"/>
                <a:lumOff val="-7544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Recently completed two experiments with the Gemini laser at CLF.</a:t>
            </a: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Preliminary</a:t>
            </a:r>
            <a:r>
              <a:t> analysis suggests:</a:t>
            </a: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High-quality guiding of 10</a:t>
            </a:r>
            <a:r>
              <a:rPr baseline="31999"/>
              <a:t>18</a:t>
            </a:r>
            <a:r>
              <a:t> W cm</a:t>
            </a:r>
            <a:r>
              <a:rPr baseline="31999"/>
              <a:t>-2</a:t>
            </a:r>
            <a:r>
              <a:t> pulses over 300 mm demonstrated</a:t>
            </a: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Electron acceleration in HOFI channels to &gt; 1 GeV.</a:t>
            </a: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High-quality guiding of trains of ~ 10 pulses over 100 mm.</a:t>
            </a: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  <a:p>
            <a:pPr marR="81280" defTabSz="1821656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Resonant excitation of plasma wakefields by channel-guided pulse trains.</a:t>
            </a:r>
          </a:p>
        </p:txBody>
      </p:sp>
      <p:sp>
        <p:nvSpPr>
          <p:cNvPr id="358" name="Warning! Preliminary analysis !"/>
          <p:cNvSpPr txBox="1"/>
          <p:nvPr/>
        </p:nvSpPr>
        <p:spPr>
          <a:xfrm rot="16200000">
            <a:off x="-2055829" y="8304759"/>
            <a:ext cx="6584504" cy="599480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Warning! Preliminary analysis !</a:t>
            </a:r>
          </a:p>
        </p:txBody>
      </p:sp>
      <p:pic>
        <p:nvPicPr>
          <p:cNvPr id="359" name="Electron.pdf" descr="Electron.pdf"/>
          <p:cNvPicPr>
            <a:picLocks noChangeAspect="1"/>
          </p:cNvPicPr>
          <p:nvPr/>
        </p:nvPicPr>
        <p:blipFill>
          <a:blip r:embed="rId9">
            <a:extLst/>
          </a:blip>
          <a:srcRect l="9490" t="1567" r="9490" b="14031"/>
          <a:stretch>
            <a:fillRect/>
          </a:stretch>
        </p:blipFill>
        <p:spPr>
          <a:xfrm>
            <a:off x="7751835" y="5416711"/>
            <a:ext cx="3815365" cy="3503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Guiding_Pressure029_Run0146_ShotNum325.png" descr="Guiding_Pressure029_Run0146_ShotNum325.png"/>
          <p:cNvPicPr>
            <a:picLocks noChangeAspect="1"/>
          </p:cNvPicPr>
          <p:nvPr/>
        </p:nvPicPr>
        <p:blipFill>
          <a:blip r:embed="rId10">
            <a:extLst/>
          </a:blip>
          <a:srcRect l="81281" t="28020" r="6365" b="25087"/>
          <a:stretch>
            <a:fillRect/>
          </a:stretch>
        </p:blipFill>
        <p:spPr>
          <a:xfrm>
            <a:off x="10213070" y="3073055"/>
            <a:ext cx="1974178" cy="1870404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Rectangle"/>
          <p:cNvSpPr/>
          <p:nvPr/>
        </p:nvSpPr>
        <p:spPr>
          <a:xfrm>
            <a:off x="19349730" y="-5672486"/>
            <a:ext cx="5600435" cy="5034827"/>
          </a:xfrm>
          <a:prstGeom prst="rect">
            <a:avLst/>
          </a:prstGeom>
          <a:solidFill>
            <a:srgbClr val="D4FB79">
              <a:alpha val="5000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2" name="Towards high-quality multi-GeV beams…"/>
          <p:cNvSpPr txBox="1"/>
          <p:nvPr/>
        </p:nvSpPr>
        <p:spPr>
          <a:xfrm>
            <a:off x="19077877" y="-5544207"/>
            <a:ext cx="5832021" cy="5034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440054" marR="81280" indent="0" algn="ctr" defTabSz="1821656">
              <a:spcBef>
                <a:spcPts val="1200"/>
              </a:spcBef>
              <a:buClr>
                <a:srgbClr val="FF2600"/>
              </a:buClr>
              <a:defRPr b="1" sz="30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Towards high-quality multi-GeV beams</a:t>
            </a: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30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Collaboration with Prof. Martin Booth (Oxford University Engineering) on controlled injection of high brightness electron beams.</a:t>
            </a:r>
          </a:p>
        </p:txBody>
      </p:sp>
      <p:grpSp>
        <p:nvGrpSpPr>
          <p:cNvPr id="365" name="WhatsApp Image 2022-01-21 at 16.28.09.jpeg"/>
          <p:cNvGrpSpPr/>
          <p:nvPr/>
        </p:nvGrpSpPr>
        <p:grpSpPr>
          <a:xfrm>
            <a:off x="6931895" y="9324312"/>
            <a:ext cx="5455437" cy="3176634"/>
            <a:chOff x="0" y="0"/>
            <a:chExt cx="5455435" cy="3176632"/>
          </a:xfrm>
        </p:grpSpPr>
        <p:pic>
          <p:nvPicPr>
            <p:cNvPr id="364" name="WhatsApp Image 2022-01-21 at 16.28.09.jpeg" descr="WhatsApp Image 2022-01-21 at 16.28.09.jpeg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50800" y="38100"/>
              <a:ext cx="5353836" cy="301153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63" name="WhatsApp Image 2022-01-21 at 16.28.09.jpeg" descr="WhatsApp Image 2022-01-21 at 16.28.09.jpeg"/>
            <p:cNvPicPr>
              <a:picLocks noChangeAspect="0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0" y="0"/>
              <a:ext cx="5455436" cy="317663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59" y="507334"/>
            <a:ext cx="4500563" cy="1286654"/>
          </a:xfrm>
          <a:prstGeom prst="rect">
            <a:avLst/>
          </a:prstGeom>
        </p:spPr>
      </p:pic>
      <p:sp>
        <p:nvSpPr>
          <p:cNvPr id="368" name="Line"/>
          <p:cNvSpPr/>
          <p:nvPr/>
        </p:nvSpPr>
        <p:spPr>
          <a:xfrm>
            <a:off x="5081270" y="1502575"/>
            <a:ext cx="18162810" cy="2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369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38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094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77044" y="12728327"/>
            <a:ext cx="2206059" cy="580543"/>
          </a:xfrm>
          <a:prstGeom prst="rect">
            <a:avLst/>
          </a:prstGeom>
        </p:spPr>
      </p:pic>
      <p:sp>
        <p:nvSpPr>
          <p:cNvPr id="372" name="Towards GeV@kHz - Resonant LWFA using thin disk lasers"/>
          <p:cNvSpPr txBox="1"/>
          <p:nvPr>
            <p:ph type="title"/>
          </p:nvPr>
        </p:nvSpPr>
        <p:spPr>
          <a:xfrm>
            <a:off x="3692525" y="250031"/>
            <a:ext cx="19560008" cy="1607344"/>
          </a:xfrm>
          <a:prstGeom prst="rect">
            <a:avLst/>
          </a:prstGeom>
        </p:spPr>
        <p:txBody>
          <a:bodyPr/>
          <a:lstStyle/>
          <a:p>
            <a:pPr/>
            <a:r>
              <a:t>Towards GeV@kHz - Resonant LWFA using thin disk lasers </a:t>
            </a:r>
          </a:p>
        </p:txBody>
      </p:sp>
      <p:sp>
        <p:nvSpPr>
          <p:cNvPr id="373" name="Rectangle"/>
          <p:cNvSpPr/>
          <p:nvPr/>
        </p:nvSpPr>
        <p:spPr>
          <a:xfrm>
            <a:off x="719506" y="1874239"/>
            <a:ext cx="22490146" cy="3135974"/>
          </a:xfrm>
          <a:prstGeom prst="rect">
            <a:avLst/>
          </a:prstGeom>
          <a:solidFill>
            <a:srgbClr val="9437FF">
              <a:alpha val="30000"/>
            </a:srgbClr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4" name="Rectangle"/>
          <p:cNvSpPr/>
          <p:nvPr/>
        </p:nvSpPr>
        <p:spPr>
          <a:xfrm>
            <a:off x="17209723" y="5197708"/>
            <a:ext cx="5997437" cy="7255491"/>
          </a:xfrm>
          <a:prstGeom prst="rect">
            <a:avLst/>
          </a:prstGeom>
          <a:solidFill>
            <a:srgbClr val="D4FB79">
              <a:alpha val="50000"/>
            </a:srgbClr>
          </a:solidFill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5" name="Collaboration between Oxford University,  CLF, LMU Munich and TRUMPF Scientific Lasers to develop this scheme.…"/>
          <p:cNvSpPr txBox="1"/>
          <p:nvPr/>
        </p:nvSpPr>
        <p:spPr>
          <a:xfrm>
            <a:off x="16898419" y="4721834"/>
            <a:ext cx="6294600" cy="77758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6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Collaboration between Oxford University,  CLF, LMU Munich and TRUMPF Scientific Lasers to develop this scheme.</a:t>
            </a: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6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Joint PhD studentship at Oxford funded by CLF and TRUMPF. </a:t>
            </a: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6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Aim for a proof-of-principle demonstration in new Oxford lab.</a:t>
            </a: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6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Experimental demonstration of full scheme in Munich using 0.5 J, 1 ps, 1 kHz thin-disk laser</a:t>
            </a:r>
          </a:p>
          <a:p>
            <a:pPr lvl="1" marL="786418" marR="81280" indent="-346363" defTabSz="1821656">
              <a:spcBef>
                <a:spcPts val="1200"/>
              </a:spcBef>
              <a:buClr>
                <a:srgbClr val="FF2600"/>
              </a:buClr>
              <a:buSzPct val="160000"/>
              <a:buChar char="‣"/>
              <a:defRPr sz="28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Plan to apply for major (&gt; £5M) research grants to support this new programme.</a:t>
            </a:r>
          </a:p>
        </p:txBody>
      </p:sp>
      <p:sp>
        <p:nvSpPr>
          <p:cNvPr id="376" name="Ti:Sa lasers are limited to few-Hz repetition rates at high pulse energies and low wall-plug efficiencies.…"/>
          <p:cNvSpPr txBox="1"/>
          <p:nvPr>
            <p:ph type="body" sz="quarter" idx="1"/>
          </p:nvPr>
        </p:nvSpPr>
        <p:spPr>
          <a:xfrm>
            <a:off x="523620" y="1970352"/>
            <a:ext cx="22770150" cy="2908030"/>
          </a:xfrm>
          <a:prstGeom prst="rect">
            <a:avLst/>
          </a:prstGeom>
        </p:spPr>
        <p:txBody>
          <a:bodyPr/>
          <a:lstStyle/>
          <a:p>
            <a:pPr lvl="1" marL="793446" indent="-353391">
              <a:buSzPct val="160000"/>
            </a:pPr>
            <a:r>
              <a:t>Ti:Sa lasers are limited to few-Hz repetition rates at high pulse energies and low wall-plug efficiencies.</a:t>
            </a:r>
          </a:p>
          <a:p>
            <a:pPr lvl="1" marL="793446" indent="-353391">
              <a:buSzPct val="160000"/>
            </a:pPr>
            <a:r>
              <a:rPr b="1"/>
              <a:t>Commercially-available, high-efficiency </a:t>
            </a:r>
            <a:r>
              <a:t>thin-disk lasers can deliver the </a:t>
            </a:r>
            <a:r>
              <a:rPr b="1"/>
              <a:t>kW average power </a:t>
            </a:r>
            <a:r>
              <a:t>and </a:t>
            </a:r>
            <a:r>
              <a:rPr b="1"/>
              <a:t>kHz repetition rate</a:t>
            </a:r>
            <a:r>
              <a:t> needed for GeV@kHz, but their ps-duration pulses are too long for LWFA.</a:t>
            </a:r>
          </a:p>
          <a:p>
            <a:pPr lvl="1" marL="793446" indent="-353391">
              <a:buSzPct val="160000"/>
            </a:pPr>
            <a:r>
              <a:t>A novel scheme has been proposed to generate a train of fs-duration pulses to </a:t>
            </a:r>
            <a:r>
              <a:rPr b="1"/>
              <a:t>resonantly</a:t>
            </a:r>
            <a:r>
              <a:t> drive large-amplitude plasma wakes with 10s of GV/m acceleration gradients.</a:t>
            </a:r>
          </a:p>
          <a:p>
            <a:pPr lvl="1" marL="793446" indent="-353391">
              <a:buSzPct val="160000"/>
            </a:pPr>
          </a:p>
          <a:p>
            <a:pPr lvl="1" marL="793446" indent="-353391">
              <a:buSzPct val="160000"/>
            </a:pPr>
          </a:p>
        </p:txBody>
      </p:sp>
      <p:sp>
        <p:nvSpPr>
          <p:cNvPr id="377" name="Details in: O. Jakobsson et al.  Phys. Rev. Lett. 127, 184801 (2021)">
            <a:hlinkClick r:id="rId6" invalidUrl="" action="" tgtFrame="" tooltip="" history="1" highlightClick="0" endSnd="0"/>
          </p:cNvPr>
          <p:cNvSpPr txBox="1"/>
          <p:nvPr/>
        </p:nvSpPr>
        <p:spPr>
          <a:xfrm>
            <a:off x="649051" y="12632803"/>
            <a:ext cx="8145875" cy="873191"/>
          </a:xfrm>
          <a:prstGeom prst="rect">
            <a:avLst/>
          </a:prstGeom>
          <a:ln w="25400">
            <a:solidFill>
              <a:schemeClr val="accent1">
                <a:hueOff val="273561"/>
                <a:satOff val="2937"/>
                <a:lumOff val="-22233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440054" marR="81280" indent="-253848" defTabSz="1821656">
              <a:spcBef>
                <a:spcPts val="1200"/>
              </a:spcBef>
              <a:buClr>
                <a:srgbClr val="FF2600"/>
              </a:buClr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Details in:</a:t>
            </a:r>
            <a:br/>
            <a:r>
              <a:t>O. Jakobsson et al.  Phys. Rev. Lett. </a:t>
            </a:r>
            <a:r>
              <a:rPr b="1"/>
              <a:t>127</a:t>
            </a:r>
            <a:r>
              <a:t>, 184801 (2021)</a:t>
            </a:r>
          </a:p>
        </p:txBody>
      </p:sp>
      <p:pic>
        <p:nvPicPr>
          <p:cNvPr id="378" name="JAI_AdvisoryBoard_2022_Prelim_wide.pdf" descr="JAI_AdvisoryBoard_2022_Prelim_wid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9451" y="6889372"/>
            <a:ext cx="16116511" cy="5608325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Acceleration of micrometer-sized pC electron bunches  to GeV energies."/>
          <p:cNvSpPr txBox="1"/>
          <p:nvPr/>
        </p:nvSpPr>
        <p:spPr>
          <a:xfrm>
            <a:off x="11342696" y="5260975"/>
            <a:ext cx="5498778" cy="1473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spAutoFit/>
          </a:bodyPr>
          <a:lstStyle/>
          <a:p>
            <a:pPr lvl="1" marL="795654" marR="81280" indent="-355599" defTabSz="1821656">
              <a:spcBef>
                <a:spcPts val="1200"/>
              </a:spcBef>
              <a:buClr>
                <a:srgbClr val="FF2600"/>
              </a:buClr>
              <a:buSzPct val="90000"/>
              <a:buChar char="๏"/>
              <a:defRPr sz="29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Acceleration of micrometer-sized pC electron bunches  to GeV energies.</a:t>
            </a:r>
          </a:p>
        </p:txBody>
      </p:sp>
      <p:sp>
        <p:nvSpPr>
          <p:cNvPr id="380" name="Plasma wake driven by low-energy fs pulse spectrally modulates long pulse in plasma channel."/>
          <p:cNvSpPr txBox="1"/>
          <p:nvPr/>
        </p:nvSpPr>
        <p:spPr>
          <a:xfrm>
            <a:off x="444069" y="5260975"/>
            <a:ext cx="5805051" cy="1942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spAutoFit/>
          </a:bodyPr>
          <a:lstStyle/>
          <a:p>
            <a:pPr lvl="1" marL="795654" marR="81280" indent="-355599" defTabSz="1821656">
              <a:spcBef>
                <a:spcPts val="1200"/>
              </a:spcBef>
              <a:buClr>
                <a:srgbClr val="FF2600"/>
              </a:buClr>
              <a:buSzPct val="90000"/>
              <a:buChar char="๏"/>
              <a:defRPr sz="29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Plasma wake driven by low-energy fs pulse spectrally modulates long pulse in plasma channel.</a:t>
            </a:r>
          </a:p>
        </p:txBody>
      </p:sp>
      <p:sp>
        <p:nvSpPr>
          <p:cNvPr id="381" name="Compression gives train of pulses separated by plasma wavelength."/>
          <p:cNvSpPr txBox="1"/>
          <p:nvPr/>
        </p:nvSpPr>
        <p:spPr>
          <a:xfrm>
            <a:off x="6090740" y="5261774"/>
            <a:ext cx="5194479" cy="1473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spAutoFit/>
          </a:bodyPr>
          <a:lstStyle/>
          <a:p>
            <a:pPr lvl="1" marL="795654" marR="81280" indent="-355599" defTabSz="1821656">
              <a:spcBef>
                <a:spcPts val="1200"/>
              </a:spcBef>
              <a:buClr>
                <a:srgbClr val="FF2600"/>
              </a:buClr>
              <a:buSzPct val="90000"/>
              <a:buChar char="๏"/>
              <a:defRPr sz="29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Compression gives train of pulses separated by plasma wavelength.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EXAFS with Betatron source"/>
          <p:cNvSpPr txBox="1"/>
          <p:nvPr>
            <p:ph type="title"/>
          </p:nvPr>
        </p:nvSpPr>
        <p:spPr>
          <a:xfrm>
            <a:off x="1614322" y="5588000"/>
            <a:ext cx="21155356" cy="254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EXAFS with Betatron source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smooth_spectrum.pdf" descr="smooth_spectru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04652" y="2923918"/>
            <a:ext cx="6538675" cy="4036220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Ultrafast X-ray Absorption Spectroscopy Platform at Gemin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Ultrafast X-ray Absorption Spectroscopy Platform at Gemini</a:t>
            </a:r>
          </a:p>
        </p:txBody>
      </p:sp>
      <p:sp>
        <p:nvSpPr>
          <p:cNvPr id="387" name="X-rays produced by a LWFA are unique…"/>
          <p:cNvSpPr txBox="1"/>
          <p:nvPr>
            <p:ph type="body" sz="half" idx="1"/>
          </p:nvPr>
        </p:nvSpPr>
        <p:spPr>
          <a:xfrm>
            <a:off x="2172532" y="3088652"/>
            <a:ext cx="11478333" cy="1062734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3600"/>
            </a:pPr>
            <a:r>
              <a:t>X-rays produced by a LWFA are unique</a:t>
            </a:r>
          </a:p>
          <a:p>
            <a:pPr lvl="1" marL="857250" indent="-400050">
              <a:defRPr sz="3600"/>
            </a:pPr>
            <a:r>
              <a:t>broadband and ultra-fast</a:t>
            </a:r>
          </a:p>
          <a:p>
            <a:pPr lvl="1" marL="857250" indent="-400050">
              <a:defRPr sz="3600"/>
            </a:pPr>
            <a:r>
              <a:t>can be synchronised with other lasers</a:t>
            </a:r>
          </a:p>
          <a:p>
            <a:pPr>
              <a:defRPr sz="3600"/>
            </a:pPr>
            <a:r>
              <a:t> Well-suited for pump probe X-ray absorption studies</a:t>
            </a:r>
          </a:p>
          <a:p>
            <a:pPr lvl="1" marL="857250" indent="-400050">
              <a:defRPr sz="3600"/>
            </a:pPr>
            <a:r>
              <a:t>XANES and EXAFS are standard XAS methods employed at synchrotrons</a:t>
            </a:r>
          </a:p>
          <a:p>
            <a:pPr lvl="1" marL="857250" indent="-400050">
              <a:defRPr sz="3600"/>
            </a:pPr>
            <a:r>
              <a:t>XANES: reveals details of electronic structure / temperature</a:t>
            </a:r>
          </a:p>
          <a:p>
            <a:pPr lvl="1" marL="857250" indent="-400050">
              <a:defRPr sz="3600"/>
            </a:pPr>
            <a:r>
              <a:t>EXAFS: reveals details of ion structure / temperature</a:t>
            </a:r>
          </a:p>
          <a:p>
            <a:pPr lvl="1" marL="857250" indent="-400050">
              <a:defRPr sz="3600"/>
            </a:pPr>
            <a:r>
              <a:t>Can we use a LWFA to do these?</a:t>
            </a:r>
          </a:p>
          <a:p>
            <a:pPr>
              <a:defRPr sz="3600"/>
            </a:pPr>
            <a:r>
              <a:t> Experiments at with lower power lasers have suffered from:</a:t>
            </a:r>
          </a:p>
          <a:p>
            <a:pPr lvl="1" marL="857250" indent="-400050">
              <a:defRPr sz="3600"/>
            </a:pPr>
            <a:r>
              <a:t>low energy (&lt; 1 keV): limits materials which can be probed</a:t>
            </a:r>
          </a:p>
          <a:p>
            <a:pPr lvl="1" marL="857250" indent="-400050">
              <a:defRPr sz="3600"/>
            </a:pPr>
            <a:r>
              <a:t>low flux: many shots needed for a single spectrum</a:t>
            </a:r>
          </a:p>
        </p:txBody>
      </p:sp>
      <p:pic>
        <p:nvPicPr>
          <p:cNvPr id="388" name="Screenshot 2019-11-12 at 16.49.43.png" descr="Screenshot 2019-11-12 at 16.49.43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16330133" y="7467700"/>
            <a:ext cx="4627499" cy="4817021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LOA group work: Mahieu Nature Communications 2018…"/>
          <p:cNvSpPr txBox="1"/>
          <p:nvPr/>
        </p:nvSpPr>
        <p:spPr>
          <a:xfrm>
            <a:off x="14297935" y="12521286"/>
            <a:ext cx="10035514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642937">
              <a:spcBef>
                <a:spcPts val="0"/>
              </a:spcBef>
              <a:defRPr sz="300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LOA group work: Mahieu </a:t>
            </a:r>
            <a:r>
              <a:rPr>
                <a:hlinkClick r:id="rId4" invalidUrl="" action="" tgtFrame="" tooltip="" history="1" highlightClick="0" endSnd="0"/>
              </a:rPr>
              <a:t>Nature Communications</a:t>
            </a:r>
            <a:r>
              <a:rPr b="1"/>
              <a:t> </a:t>
            </a:r>
            <a:r>
              <a:t>2018</a:t>
            </a:r>
          </a:p>
          <a:p>
            <a:pPr defTabSz="642937">
              <a:spcBef>
                <a:spcPts val="0"/>
              </a:spcBef>
              <a:defRPr sz="300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50 TW laser: 50 shots per spectrum</a:t>
            </a:r>
          </a:p>
        </p:txBody>
      </p:sp>
      <p:sp>
        <p:nvSpPr>
          <p:cNvPr id="390" name="Ultra-fast X-ray spectra from different sources"/>
          <p:cNvSpPr txBox="1"/>
          <p:nvPr/>
        </p:nvSpPr>
        <p:spPr>
          <a:xfrm>
            <a:off x="14336752" y="6912628"/>
            <a:ext cx="7855943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642937">
              <a:spcBef>
                <a:spcPts val="0"/>
              </a:spcBef>
              <a:defRPr sz="300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Ultra-fast X-ray spectra from different sources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Screenshot 2019-11-12 at 16.55.28.png" descr="Screenshot 2019-11-12 at 16.55.2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57394" y="2554699"/>
            <a:ext cx="5804640" cy="5030051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Realising single-shot XANES spectrum using betatron radiation from a LWF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Realising single-shot XANES spectrum using betatron radiation from a LWFA</a:t>
            </a:r>
          </a:p>
        </p:txBody>
      </p:sp>
      <p:sp>
        <p:nvSpPr>
          <p:cNvPr id="394" name="In 2019 we showed first single-shot XANES spectrum using betatron radiation from a LWFA…"/>
          <p:cNvSpPr txBox="1"/>
          <p:nvPr>
            <p:ph type="body" sz="quarter" idx="1"/>
          </p:nvPr>
        </p:nvSpPr>
        <p:spPr>
          <a:xfrm>
            <a:off x="620656" y="3233841"/>
            <a:ext cx="11782195" cy="3671766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 In 2019 we showed first single-shot XANES spectrum using betatron radiation from a LWFA</a:t>
            </a:r>
          </a:p>
          <a:p>
            <a:pPr lvl="1" marL="857250" indent="-400050">
              <a:defRPr sz="3600"/>
            </a:pPr>
            <a:r>
              <a:t>Electron features (slope and pre edge) well resolved</a:t>
            </a:r>
          </a:p>
          <a:p>
            <a:pPr lvl="1" marL="857250" indent="-400050">
              <a:defRPr sz="3600"/>
            </a:pPr>
            <a:r>
              <a:t>ion features (EXAFS) still poorly resolved </a:t>
            </a:r>
          </a:p>
        </p:txBody>
      </p:sp>
      <p:sp>
        <p:nvSpPr>
          <p:cNvPr id="395" name="B Kettle et al…"/>
          <p:cNvSpPr txBox="1"/>
          <p:nvPr/>
        </p:nvSpPr>
        <p:spPr>
          <a:xfrm>
            <a:off x="19716810" y="4220808"/>
            <a:ext cx="3961334" cy="1697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B Kettle et al</a:t>
            </a:r>
          </a:p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PRL, 123, 254801 (2019)</a:t>
            </a:r>
          </a:p>
        </p:txBody>
      </p:sp>
      <p:grpSp>
        <p:nvGrpSpPr>
          <p:cNvPr id="400" name="Group"/>
          <p:cNvGrpSpPr/>
          <p:nvPr/>
        </p:nvGrpSpPr>
        <p:grpSpPr>
          <a:xfrm>
            <a:off x="959870" y="7004630"/>
            <a:ext cx="22296666" cy="6928051"/>
            <a:chOff x="0" y="0"/>
            <a:chExt cx="22296665" cy="6928049"/>
          </a:xfrm>
        </p:grpSpPr>
        <p:pic>
          <p:nvPicPr>
            <p:cNvPr id="396" name="PrelimXAS.png" descr="PrelimXAS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699912" y="445818"/>
              <a:ext cx="5399864" cy="4221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7" name="ExpSetup.png" descr="ExpSetup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9899809" cy="4221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8" name="B Kettle et al…"/>
            <p:cNvSpPr txBox="1"/>
            <p:nvPr/>
          </p:nvSpPr>
          <p:spPr>
            <a:xfrm>
              <a:off x="18899677" y="1948981"/>
              <a:ext cx="2730104" cy="1215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>
                <a:defRPr b="1" sz="32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B Kettle et al </a:t>
              </a:r>
            </a:p>
            <a:p>
              <a:pPr>
                <a:defRPr b="1" sz="32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unpublished</a:t>
              </a:r>
            </a:p>
          </p:txBody>
        </p:sp>
        <p:sp>
          <p:nvSpPr>
            <p:cNvPr id="399" name="Experiment in 2020 First single-shot XANES+EXAFS spectrum using betatron radiation from a LWFA…"/>
            <p:cNvSpPr txBox="1"/>
            <p:nvPr/>
          </p:nvSpPr>
          <p:spPr>
            <a:xfrm>
              <a:off x="1369430" y="4320581"/>
              <a:ext cx="20927236" cy="2607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ctr">
              <a:noAutofit/>
            </a:bodyPr>
            <a:lstStyle/>
            <a:p>
              <a:pPr defTabSz="1821656">
                <a:spcBef>
                  <a:spcPts val="1300"/>
                </a:spcBef>
                <a:buSzPct val="100000"/>
                <a:buChar char="•"/>
                <a:defRPr sz="3600">
                  <a:solidFill>
                    <a:srgbClr val="021EAA"/>
                  </a:solidFill>
                  <a:uFill>
                    <a:solidFill>
                      <a:srgbClr val="021EAA"/>
                    </a:solidFill>
                  </a:u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 Experiment in 2020 First single-shot XANES+EXAFS spectrum using betatron radiation from a LWFA</a:t>
              </a:r>
            </a:p>
            <a:p>
              <a:pPr lvl="1" marL="838200" indent="-381000" defTabSz="1821656">
                <a:spcBef>
                  <a:spcPts val="1300"/>
                </a:spcBef>
                <a:buSzPct val="100000"/>
                <a:buChar char="–"/>
                <a:defRPr sz="3600">
                  <a:solidFill>
                    <a:schemeClr val="accent1">
                      <a:satOff val="-3355"/>
                      <a:lumOff val="26614"/>
                    </a:schemeClr>
                  </a:solidFill>
                  <a:uFill>
                    <a:solidFill>
                      <a:srgbClr val="021EAA"/>
                    </a:solidFill>
                  </a:u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Improvements to beam line: better shielding (noise ↓), focusing X-ray spectrometer (signal ↑)</a:t>
              </a:r>
            </a:p>
            <a:p>
              <a:pPr lvl="1" marL="838200" indent="-381000" defTabSz="1821656">
                <a:spcBef>
                  <a:spcPts val="1300"/>
                </a:spcBef>
                <a:buSzPct val="100000"/>
                <a:buChar char="–"/>
                <a:defRPr sz="3600">
                  <a:solidFill>
                    <a:schemeClr val="accent1">
                      <a:satOff val="-3355"/>
                      <a:lumOff val="26614"/>
                    </a:schemeClr>
                  </a:solidFill>
                  <a:uFill>
                    <a:solidFill>
                      <a:srgbClr val="021EAA"/>
                    </a:solidFill>
                  </a:u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Single shot EXAFS now achieved - electron and ion features now resolved in a single shot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Ion acceleration with lasers"/>
          <p:cNvSpPr txBox="1"/>
          <p:nvPr>
            <p:ph type="title"/>
          </p:nvPr>
        </p:nvSpPr>
        <p:spPr>
          <a:xfrm>
            <a:off x="1614322" y="5588000"/>
            <a:ext cx="21155356" cy="254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Ion acceleration with lasers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elective Ion Acceleration by Intense Radiation Pressure"/>
          <p:cNvSpPr txBox="1"/>
          <p:nvPr>
            <p:ph type="title"/>
          </p:nvPr>
        </p:nvSpPr>
        <p:spPr>
          <a:xfrm>
            <a:off x="707069" y="26590"/>
            <a:ext cx="22969862" cy="2893220"/>
          </a:xfrm>
          <a:prstGeom prst="rect">
            <a:avLst/>
          </a:prstGeom>
        </p:spPr>
        <p:txBody>
          <a:bodyPr/>
          <a:lstStyle>
            <a:lvl1pPr>
              <a:defRPr sz="7000"/>
            </a:lvl1pPr>
          </a:lstStyle>
          <a:p>
            <a:pPr/>
            <a:r>
              <a:t>Selective Ion Acceleration by Intense Radiation Pressure</a:t>
            </a:r>
          </a:p>
        </p:txBody>
      </p:sp>
      <p:pic>
        <p:nvPicPr>
          <p:cNvPr id="405" name="medium.png" descr="mediu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5555" y="2614236"/>
            <a:ext cx="9636038" cy="7169212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Carbon ions selectively accelerated for right target thickness"/>
          <p:cNvSpPr txBox="1"/>
          <p:nvPr/>
        </p:nvSpPr>
        <p:spPr>
          <a:xfrm>
            <a:off x="1002722" y="9791462"/>
            <a:ext cx="11378141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Carbon ions selectively accelerated for right target thickness</a:t>
            </a:r>
          </a:p>
        </p:txBody>
      </p:sp>
      <p:sp>
        <p:nvSpPr>
          <p:cNvPr id="407" name="Selective Ion Acceleration by Intense Radiation Pressure…"/>
          <p:cNvSpPr txBox="1"/>
          <p:nvPr/>
        </p:nvSpPr>
        <p:spPr>
          <a:xfrm>
            <a:off x="180677" y="12282196"/>
            <a:ext cx="24022646" cy="1425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400"/>
              </a:spcBef>
              <a:defRPr sz="31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Selective Ion Acceleration by Intense Radiation Pressure</a:t>
            </a:r>
          </a:p>
          <a:p>
            <a:pPr defTabSz="457200">
              <a:spcBef>
                <a:spcPts val="2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A. McIlvenny, D. Doria, L. Romagnani, H. Ahmed, N. Booth, E. J. Ditter, O. C. Ettlinger, G. S. Hicks, P. Martin, G. G. Scott, S. D. R. Williamson, A. Macchi, P. McKenna, Z. Najmudin, D. Neely, S. Kar, and M. Borghesi</a:t>
            </a:r>
          </a:p>
          <a:p>
            <a:pPr defTabSz="457200">
              <a:spcBef>
                <a:spcPts val="15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Phys. Rev. Lett. </a:t>
            </a:r>
            <a:r>
              <a:rPr b="1"/>
              <a:t>127</a:t>
            </a:r>
            <a:r>
              <a:t>, 194801 – Published 1 November 2021</a:t>
            </a:r>
          </a:p>
        </p:txBody>
      </p:sp>
      <p:grpSp>
        <p:nvGrpSpPr>
          <p:cNvPr id="411" name="Group"/>
          <p:cNvGrpSpPr/>
          <p:nvPr/>
        </p:nvGrpSpPr>
        <p:grpSpPr>
          <a:xfrm>
            <a:off x="12669667" y="2718974"/>
            <a:ext cx="11500471" cy="8656735"/>
            <a:chOff x="0" y="0"/>
            <a:chExt cx="11500470" cy="8656733"/>
          </a:xfrm>
        </p:grpSpPr>
        <p:pic>
          <p:nvPicPr>
            <p:cNvPr id="408" name="e153_1_medium.png" descr="e153_1_medium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95265" y="0"/>
              <a:ext cx="9909940" cy="6609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9" name="A New Trick to Make Short-Pulse Ion Beam"/>
            <p:cNvSpPr txBox="1"/>
            <p:nvPr/>
          </p:nvSpPr>
          <p:spPr>
            <a:xfrm>
              <a:off x="0" y="7140473"/>
              <a:ext cx="11500471" cy="815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defTabSz="457200">
                <a:spcBef>
                  <a:spcPts val="1600"/>
                </a:spcBef>
                <a:defRPr b="1" sz="4400">
                  <a:solidFill>
                    <a:srgbClr val="222222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A New Trick to Make Short-Pulse Ion Beam</a:t>
              </a:r>
            </a:p>
          </p:txBody>
        </p:sp>
        <p:sp>
          <p:nvSpPr>
            <p:cNvPr id="410" name="November 1, 2021• Physics 14, 153"/>
            <p:cNvSpPr txBox="1"/>
            <p:nvPr/>
          </p:nvSpPr>
          <p:spPr>
            <a:xfrm>
              <a:off x="32394" y="8031258"/>
              <a:ext cx="6623250" cy="625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/>
            <a:p>
              <a:pPr defTabSz="457200">
                <a:spcBef>
                  <a:spcPts val="0"/>
                </a:spcBef>
                <a:defRPr sz="3200">
                  <a:solidFill>
                    <a:srgbClr val="666666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November 1, 2021• </a:t>
              </a:r>
              <a:r>
                <a:rPr i="1"/>
                <a:t>Physics</a:t>
              </a:r>
              <a:r>
                <a:t> 14, 153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Energetic ion emission from prepulse-expanded relativistically transparent foils driven by ultra-intense femtosecond class lasers…"/>
          <p:cNvSpPr txBox="1"/>
          <p:nvPr/>
        </p:nvSpPr>
        <p:spPr>
          <a:xfrm>
            <a:off x="180677" y="12447296"/>
            <a:ext cx="24022646" cy="1095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400"/>
              </a:spcBef>
              <a:defRPr sz="31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Energetic ion emission from prepulse-expanded relativistically transparent foils driven by ultra-intense femtosecond class lasers </a:t>
            </a:r>
          </a:p>
          <a:p>
            <a:pPr defTabSz="457200">
              <a:spcBef>
                <a:spcPts val="2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N. Dover et al - in preparation</a:t>
            </a:r>
          </a:p>
        </p:txBody>
      </p:sp>
      <p:sp>
        <p:nvSpPr>
          <p:cNvPr id="414" name="Relativistically induced transparency"/>
          <p:cNvSpPr txBox="1"/>
          <p:nvPr>
            <p:ph type="title"/>
          </p:nvPr>
        </p:nvSpPr>
        <p:spPr>
          <a:xfrm>
            <a:off x="707069" y="26590"/>
            <a:ext cx="22969862" cy="1716052"/>
          </a:xfrm>
          <a:prstGeom prst="rect">
            <a:avLst/>
          </a:prstGeom>
        </p:spPr>
        <p:txBody>
          <a:bodyPr anchor="ctr"/>
          <a:lstStyle>
            <a:lvl1pPr>
              <a:defRPr sz="7000"/>
            </a:lvl1pPr>
          </a:lstStyle>
          <a:p>
            <a:pPr/>
            <a:r>
              <a:t>Relativistically induced transparency</a:t>
            </a:r>
          </a:p>
        </p:txBody>
      </p:sp>
      <p:pic>
        <p:nvPicPr>
          <p:cNvPr id="415" name="Screenshot 2022-04-05 at 14.41.24.pdf" descr="Screenshot 2022-04-05 at 14.41.24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9628" y="3260294"/>
            <a:ext cx="7708901" cy="6912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Screenshot 2022-04-05 at 14.42.33.pdf" descr="Screenshot 2022-04-05 at 14.42.33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64063" y="2655599"/>
            <a:ext cx="7881241" cy="7517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7" name="Screenshot 2022-04-05 at 14.43.23.pdf" descr="Screenshot 2022-04-05 at 14.43.23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450839" y="3007336"/>
            <a:ext cx="8030673" cy="6814218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Similar effects seen in p-polarised interaction at oblique incidence. Compression of target can lead to confined areas of radiation driven Coulomb expansion."/>
          <p:cNvSpPr txBox="1"/>
          <p:nvPr/>
        </p:nvSpPr>
        <p:spPr>
          <a:xfrm>
            <a:off x="1048181" y="10502255"/>
            <a:ext cx="22933280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Similar effects seen in p-polarised interaction at oblique incidence. Compression of target can lead to confined areas of radiation driven Coulomb expansion.</a:t>
            </a:r>
          </a:p>
        </p:txBody>
      </p:sp>
      <p:sp>
        <p:nvSpPr>
          <p:cNvPr id="419" name="Proton energies exceeding 60 MeV"/>
          <p:cNvSpPr txBox="1"/>
          <p:nvPr/>
        </p:nvSpPr>
        <p:spPr>
          <a:xfrm>
            <a:off x="7648625" y="1749503"/>
            <a:ext cx="9732392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Proton energies exceeding 60 MeV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" name="Table"/>
          <p:cNvGraphicFramePr/>
          <p:nvPr/>
        </p:nvGraphicFramePr>
        <p:xfrm>
          <a:off x="779658" y="3227486"/>
          <a:ext cx="22824684" cy="1028048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{CF821DB8-F4EB-4A41-A1BA-3FCAFE7338EE}</a:tableStyleId>
              </a:tblPr>
              <a:tblGrid>
                <a:gridCol w="3181711"/>
                <a:gridCol w="11114563"/>
                <a:gridCol w="8528408"/>
              </a:tblGrid>
              <a:tr h="2570121">
                <a:tc>
                  <a:txBody>
                    <a:bodyPr/>
                    <a:lstStyle/>
                    <a:p>
                      <a:pPr algn="l" defTabSz="1828800">
                        <a:spcBef>
                          <a:spcPts val="800"/>
                        </a:spcBef>
                        <a:defRPr sz="1800"/>
                      </a:pPr>
                      <a:r>
                        <a:rPr sz="4800">
                          <a:sym typeface="Helvetica Light"/>
                        </a:rPr>
                        <a:t>Institute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spcBef>
                          <a:spcPts val="800"/>
                        </a:spcBef>
                        <a:defRPr sz="1800"/>
                      </a:pPr>
                      <a:r>
                        <a:rPr sz="4800">
                          <a:sym typeface="Helvetica Light"/>
                        </a:rPr>
                        <a:t>Staff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spcBef>
                          <a:spcPts val="800"/>
                        </a:spcBef>
                        <a:defRPr sz="1800"/>
                      </a:pPr>
                      <a:r>
                        <a:rPr sz="4800">
                          <a:sym typeface="Helvetica Light"/>
                        </a:rPr>
                        <a:t>Projects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832100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Imperial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Ken Long, Stuart Mangles, Zulfikar Najmudin, Jaroslaw Pasternak, Juergen Pozimski, Steve Rose
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Wakefield Acceleration, Ion Acceleration, Betatron radiation, High-Field Physics, HEDP
Lhara, AWAKE, ELI-ALPS, EuPRAXIA, J-Karen, CALA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570121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Oxford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Phil Burrows, Brian Foster, Simon Hooker, Peter Norreys, Roman Walczak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Wakefield Acceleration,
AWAKE, EuPRAXIA, FlashForward, CALA, LaserNet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570121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Royal Holloway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Pavel Karataev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Wakefield Acceleration,
AWAKE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7" name="JAI Advanced Acceleration Effort"/>
          <p:cNvSpPr txBox="1"/>
          <p:nvPr>
            <p:ph type="title"/>
          </p:nvPr>
        </p:nvSpPr>
        <p:spPr>
          <a:xfrm>
            <a:off x="1395823" y="1269529"/>
            <a:ext cx="21592354" cy="2875361"/>
          </a:xfrm>
          <a:prstGeom prst="rect">
            <a:avLst/>
          </a:prstGeom>
        </p:spPr>
        <p:txBody>
          <a:bodyPr/>
          <a:lstStyle/>
          <a:p>
            <a:pPr/>
            <a:r>
              <a:t>JAI </a:t>
            </a:r>
            <a:r>
              <a:rPr i="1"/>
              <a:t>Advanced Acceleration</a:t>
            </a:r>
            <a:r>
              <a:t> Effort</a:t>
            </a:r>
          </a:p>
        </p:txBody>
      </p:sp>
    </p:spTree>
  </p:cSld>
  <p:clrMapOvr>
    <a:masterClrMapping/>
  </p:clrMapOvr>
  <p:transition xmlns:p14="http://schemas.microsoft.com/office/powerpoint/2010/main" spd="slow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Automation of plasma accelerators"/>
          <p:cNvSpPr txBox="1"/>
          <p:nvPr>
            <p:ph type="title"/>
          </p:nvPr>
        </p:nvSpPr>
        <p:spPr>
          <a:xfrm>
            <a:off x="1397139" y="4318000"/>
            <a:ext cx="21589722" cy="508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Automation of plasma accelerators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5Hzvid.mp4" descr="5Hzvid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1129803" y="3459614"/>
            <a:ext cx="13152006" cy="5699203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Title 1"/>
          <p:cNvSpPr txBox="1"/>
          <p:nvPr>
            <p:ph type="title"/>
          </p:nvPr>
        </p:nvSpPr>
        <p:spPr>
          <a:xfrm>
            <a:off x="71409" y="967989"/>
            <a:ext cx="24241182" cy="2875360"/>
          </a:xfrm>
          <a:prstGeom prst="rect">
            <a:avLst/>
          </a:prstGeom>
        </p:spPr>
        <p:txBody>
          <a:bodyPr/>
          <a:lstStyle/>
          <a:p>
            <a:pPr/>
            <a:r>
              <a:t>Machine Learning Applied to Plasma Accelerators</a:t>
            </a:r>
          </a:p>
        </p:txBody>
      </p:sp>
      <p:sp>
        <p:nvSpPr>
          <p:cNvPr id="425" name="Rectangle 8"/>
          <p:cNvSpPr txBox="1"/>
          <p:nvPr/>
        </p:nvSpPr>
        <p:spPr>
          <a:xfrm>
            <a:off x="324424" y="12539453"/>
            <a:ext cx="12770651" cy="1095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lvl="1" marL="57149" marR="57149" indent="457200" defTabSz="1285875">
              <a:spcBef>
                <a:spcPts val="0"/>
              </a:spcBef>
              <a:defRPr sz="32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Streeter, M. J. V., et al.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APL</a:t>
            </a:r>
            <a:r>
              <a:t>,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112</a:t>
            </a:r>
            <a:r>
              <a:t>(24), 244101 (2018).                  </a:t>
            </a:r>
          </a:p>
          <a:p>
            <a:pPr lvl="1" marL="57149" marR="57149" indent="457200" defTabSz="1285875">
              <a:spcBef>
                <a:spcPts val="0"/>
              </a:spcBef>
              <a:defRPr sz="32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Dann, S. J. D. et al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PRAB</a:t>
            </a:r>
            <a:r>
              <a:t>,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22</a:t>
            </a:r>
            <a:r>
              <a:t>(4), 041303 (2019). </a:t>
            </a:r>
          </a:p>
        </p:txBody>
      </p:sp>
      <p:sp>
        <p:nvSpPr>
          <p:cNvPr id="426" name="Optimisation of betatron source using genetic algorithm…"/>
          <p:cNvSpPr txBox="1"/>
          <p:nvPr/>
        </p:nvSpPr>
        <p:spPr>
          <a:xfrm>
            <a:off x="518226" y="9934670"/>
            <a:ext cx="11507026" cy="1215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761999" indent="-761999">
              <a:buSzPct val="100000"/>
              <a:buFont typeface="Arial"/>
              <a:buChar char="•"/>
              <a:defRPr sz="3200"/>
            </a:pPr>
            <a:r>
              <a:t>Optimisation of betatron source using genetic algorithm </a:t>
            </a:r>
          </a:p>
          <a:p>
            <a:pPr marL="761999" indent="-761999">
              <a:buSzPct val="100000"/>
              <a:buFont typeface="Arial"/>
              <a:buChar char="•"/>
              <a:defRPr sz="3200"/>
            </a:pPr>
            <a:r>
              <a:t>x-ray filter image from 5 TW source</a:t>
            </a:r>
          </a:p>
        </p:txBody>
      </p:sp>
      <p:grpSp>
        <p:nvGrpSpPr>
          <p:cNvPr id="431" name="Group"/>
          <p:cNvGrpSpPr/>
          <p:nvPr/>
        </p:nvGrpSpPr>
        <p:grpSpPr>
          <a:xfrm>
            <a:off x="11311807" y="3358674"/>
            <a:ext cx="12476204" cy="10272653"/>
            <a:chOff x="0" y="0"/>
            <a:chExt cx="12476202" cy="10272652"/>
          </a:xfrm>
        </p:grpSpPr>
        <p:pic>
          <p:nvPicPr>
            <p:cNvPr id="427" name="Picture 13" descr="Picture 13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0" y="451898"/>
              <a:ext cx="10406365" cy="65039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8" name="TextBox 15"/>
            <p:cNvSpPr txBox="1"/>
            <p:nvPr/>
          </p:nvSpPr>
          <p:spPr>
            <a:xfrm>
              <a:off x="666174" y="0"/>
              <a:ext cx="11810029" cy="873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/>
              <a:r>
                <a:t>6D optimisation of mean x-ray CCD counts</a:t>
              </a:r>
            </a:p>
          </p:txBody>
        </p:sp>
        <p:sp>
          <p:nvSpPr>
            <p:cNvPr id="429" name="Faster &amp; Better Optimisations (BO: 20 minutes compared to 35 mins for 4 successive 1D scans)…"/>
            <p:cNvSpPr txBox="1"/>
            <p:nvPr/>
          </p:nvSpPr>
          <p:spPr>
            <a:xfrm>
              <a:off x="891905" y="6671450"/>
              <a:ext cx="11358567" cy="21804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/>
            <a:p>
              <a:pPr marL="761999" indent="-761999">
                <a:buSzPct val="100000"/>
                <a:buFont typeface="Arial"/>
                <a:buChar char="•"/>
                <a:defRPr sz="3200"/>
              </a:pPr>
              <a:r>
                <a:t>Faster &amp; Better Optimisations (BO: 20 minutes compared to 35 mins for 4 successive 1D scans)</a:t>
              </a:r>
            </a:p>
            <a:p>
              <a:pPr marL="761999" indent="-761999">
                <a:buSzPct val="100000"/>
                <a:buFont typeface="Arial"/>
                <a:buChar char="•"/>
                <a:defRPr sz="3200"/>
              </a:pPr>
              <a:r>
                <a:t>Optimisation algorithm makes morning start-up efficient and easy </a:t>
              </a:r>
            </a:p>
          </p:txBody>
        </p:sp>
        <p:sp>
          <p:nvSpPr>
            <p:cNvPr id="430" name="Shalloo, R. J., et al. “Automation and Control of Laser Wakefield Accelerators Using Bayesian Optimization.” Nature Communications 11, no. 1 (2020): 6355."/>
            <p:cNvSpPr txBox="1"/>
            <p:nvPr/>
          </p:nvSpPr>
          <p:spPr>
            <a:xfrm>
              <a:off x="1076048" y="8905567"/>
              <a:ext cx="10990282" cy="1367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 marL="57149" marR="57149" algn="ctr" defTabSz="1285875">
                <a:spcBef>
                  <a:spcPts val="0"/>
                </a:spcBef>
                <a:defRPr sz="2800">
                  <a:uFill>
                    <a:solidFill>
                      <a:srgbClr val="000000"/>
                    </a:solidFill>
                  </a:uFill>
                  <a:latin typeface="Rockwell Bold"/>
                  <a:ea typeface="Rockwell Bold"/>
                  <a:cs typeface="Rockwell Bold"/>
                  <a:sym typeface="Rockwell Bold"/>
                </a:defRPr>
              </a:lvl1pPr>
            </a:lstStyle>
            <a:p>
              <a:pPr/>
              <a:r>
                <a:t>Shalloo, R. J., et al. “Automation and Control of Laser Wakefield Accelerators Using Bayesian Optimization.” Nature Communications 11, no. 1 (2020): 6355.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0" fill="hold"/>
                                        <p:tgtEl>
                                          <p:spTgt spid="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2" fill="hold" display="0">
                  <p:stCondLst>
                    <p:cond delay="indefinite"/>
                  </p:stCondLst>
                </p:cTn>
                <p:tgtEl>
                  <p:spTgt spid="423"/>
                </p:tgtEl>
              </p:cMediaNode>
            </p:video>
            <p:seq concurrent="1" prevAc="none" nextAc="seek">
              <p:cTn id="13" evtFilter="cancelBubble" nodeType="interactiveSeq" restart="whenNotActive" fill="hold">
                <p:stCondLst>
                  <p:cond delay="0" evt="onClick">
                    <p:tgtEl>
                      <p:spTgt spid="4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23"/>
                  </p:tgtEl>
                </p:cond>
              </p:nextCondLst>
            </p:seq>
          </p:childTnLst>
        </p:cTn>
      </p:par>
    </p:tnLst>
    <p:bldLst>
      <p:bldP build="whole" bldLvl="1" animBg="1" rev="0" advAuto="0" spid="431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Automation applied to ion accel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Automation applied to ion acceleration</a:t>
            </a:r>
          </a:p>
        </p:txBody>
      </p:sp>
      <p:sp>
        <p:nvSpPr>
          <p:cNvPr id="434" name="Developed by Nuo Xu at Imperial College London…"/>
          <p:cNvSpPr txBox="1"/>
          <p:nvPr>
            <p:ph type="body" sz="quarter" idx="1"/>
          </p:nvPr>
        </p:nvSpPr>
        <p:spPr>
          <a:xfrm>
            <a:off x="1174126" y="2322306"/>
            <a:ext cx="13474414" cy="4809075"/>
          </a:xfrm>
          <a:prstGeom prst="rect">
            <a:avLst/>
          </a:prstGeom>
        </p:spPr>
        <p:txBody>
          <a:bodyPr/>
          <a:lstStyle/>
          <a:p>
            <a:pPr marL="520700" indent="-520700" defTabSz="676909">
              <a:spcBef>
                <a:spcPts val="4800"/>
              </a:spcBef>
              <a:defRPr sz="3936"/>
            </a:pPr>
            <a:r>
              <a:t>Developed by Nuo Xu at Imperial College London</a:t>
            </a:r>
          </a:p>
          <a:p>
            <a:pPr marL="520700" indent="-520700" defTabSz="676909">
              <a:spcBef>
                <a:spcPts val="4800"/>
              </a:spcBef>
              <a:defRPr sz="3936"/>
            </a:pPr>
            <a:r>
              <a:t>Compact with excellent rear surface access and stability of a few microns.</a:t>
            </a:r>
          </a:p>
          <a:p>
            <a:pPr marL="520700" indent="-520700" defTabSz="676909">
              <a:spcBef>
                <a:spcPts val="4800"/>
              </a:spcBef>
              <a:defRPr sz="3936"/>
            </a:pPr>
            <a:r>
              <a:t>Supports variety of materials (we used kapton, copper and steel) with thicknesses 12.7 - 50 microns.</a:t>
            </a:r>
          </a:p>
        </p:txBody>
      </p:sp>
      <p:sp>
        <p:nvSpPr>
          <p:cNvPr id="4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6" name="IMG_1003 copy.jpeg" descr="IMG_1003 copy.jpeg"/>
          <p:cNvPicPr>
            <a:picLocks noChangeAspect="1"/>
          </p:cNvPicPr>
          <p:nvPr/>
        </p:nvPicPr>
        <p:blipFill>
          <a:blip r:embed="rId2">
            <a:extLst/>
          </a:blip>
          <a:srcRect l="19027" t="5977" r="9275" b="12262"/>
          <a:stretch>
            <a:fillRect/>
          </a:stretch>
        </p:blipFill>
        <p:spPr>
          <a:xfrm>
            <a:off x="14526707" y="2560485"/>
            <a:ext cx="3922364" cy="5963865"/>
          </a:xfrm>
          <a:prstGeom prst="rect">
            <a:avLst/>
          </a:prstGeom>
          <a:ln w="12700">
            <a:miter lim="400000"/>
          </a:ln>
        </p:spPr>
      </p:pic>
      <p:pic>
        <p:nvPicPr>
          <p:cNvPr id="43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6200" t="3574" r="21497" b="13297"/>
          <a:stretch>
            <a:fillRect/>
          </a:stretch>
        </p:blipFill>
        <p:spPr>
          <a:xfrm>
            <a:off x="16984172" y="4462446"/>
            <a:ext cx="4798741" cy="8537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43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62179" y="2189429"/>
            <a:ext cx="2540001" cy="2540001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pic>
        <p:nvPicPr>
          <p:cNvPr id="43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27094" y="8282136"/>
            <a:ext cx="7630721" cy="54081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55933" y="8282136"/>
            <a:ext cx="7482550" cy="5408180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Tape samples:"/>
          <p:cNvSpPr txBox="1"/>
          <p:nvPr/>
        </p:nvSpPr>
        <p:spPr>
          <a:xfrm>
            <a:off x="15832287" y="1872262"/>
            <a:ext cx="261594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Tape samples: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Dependence on target z: tape drive burst averaged 2D imag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6090"/>
            </a:lvl1pPr>
          </a:lstStyle>
          <a:p>
            <a:pPr/>
            <a:r>
              <a:t>Dependence on target z: tape drive burst averaged 2D images</a:t>
            </a:r>
          </a:p>
        </p:txBody>
      </p:sp>
      <p:sp>
        <p:nvSpPr>
          <p:cNvPr id="4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45" name="CD_75ViF-1tXBrbxJVzEwBilTpJZwz4tY1TV2XOBerC7op_O-5p1Wg-eUymWyU7RzaZH-dGpYyG8km6NvmRzNtZSeup_y8CQlC3UJiYkgrl3b6gUKEu8iZkyl7rQCrYS6twOyFAm.png" descr="CD_75ViF-1tXBrbxJVzEwBilTpJZwz4tY1TV2XOBerC7op_O-5p1Wg-eUymWyU7RzaZH-dGpYyG8km6NvmRzNtZSeup_y8CQlC3UJiYkgrl3b6gUKEu8iZkyl7rQCrYS6twOyF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983" y="2969715"/>
            <a:ext cx="9190054" cy="10525471"/>
          </a:xfrm>
          <a:prstGeom prst="rect">
            <a:avLst/>
          </a:prstGeom>
          <a:ln w="12700">
            <a:miter lim="400000"/>
          </a:ln>
        </p:spPr>
      </p:pic>
      <p:sp>
        <p:nvSpPr>
          <p:cNvPr id="446" name="Typical Proton Spatial z-scan from tape drive:…"/>
          <p:cNvSpPr txBox="1"/>
          <p:nvPr/>
        </p:nvSpPr>
        <p:spPr>
          <a:xfrm>
            <a:off x="2510452" y="1735863"/>
            <a:ext cx="8159116" cy="1250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3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Typical Proton Spatial z-scan from tape drive:</a:t>
            </a:r>
          </a:p>
          <a:p>
            <a:pPr defTabSz="825500">
              <a:defRPr sz="3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Reduction in signal at best focus</a:t>
            </a:r>
          </a:p>
        </p:txBody>
      </p:sp>
      <p:pic>
        <p:nvPicPr>
          <p:cNvPr id="447" name="ahUKsNDTcroBmRZ4lqee9bbetOcj5PhNKRIGtOPzR04Op_O0Asdl-jlbDy2PL45zYLc8m71y_p2KuAx3twx8F4LgYeBqz67SlaEXNcdQnaPOtFSZX3D5UXzvDDXWEe9OUzePMzlb.png" descr="ahUKsNDTcroBmRZ4lqee9bbetOcj5PhNKRIGtOPzR04Op_O0Asdl-jlbDy2PL45zYLc8m71y_p2KuAx3twx8F4LgYeBqz67SlaEXNcdQnaPOtFSZX3D5UXzvDDXWEe9OUzePMzl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908101" y="2969715"/>
            <a:ext cx="9236101" cy="1052547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Typical ESpec z-scan from tape drive:…"/>
          <p:cNvSpPr txBox="1"/>
          <p:nvPr/>
        </p:nvSpPr>
        <p:spPr>
          <a:xfrm>
            <a:off x="14166302" y="1735863"/>
            <a:ext cx="6719698" cy="1250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3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Typical ESpec z-scan from tape drive:</a:t>
            </a:r>
          </a:p>
          <a:p>
            <a:pPr defTabSz="825500">
              <a:defRPr sz="3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Peak in signal at best focus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Title 1"/>
          <p:cNvSpPr txBox="1"/>
          <p:nvPr>
            <p:ph type="title"/>
          </p:nvPr>
        </p:nvSpPr>
        <p:spPr>
          <a:xfrm>
            <a:off x="478709" y="-521437"/>
            <a:ext cx="21031201" cy="2651127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pPr/>
            <a:r>
              <a:t>Effect of the pulse shape</a:t>
            </a:r>
          </a:p>
        </p:txBody>
      </p:sp>
      <p:pic>
        <p:nvPicPr>
          <p:cNvPr id="451" name="Content Placeholder 4" descr="Content Placeholder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468" y="2129689"/>
            <a:ext cx="4451697" cy="3238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rcRect l="48637" t="0" r="0" b="0"/>
          <a:stretch>
            <a:fillRect/>
          </a:stretch>
        </p:blipFill>
        <p:spPr>
          <a:xfrm>
            <a:off x="478710" y="5867787"/>
            <a:ext cx="4255454" cy="3051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rcRect l="50348" t="0" r="0" b="0"/>
          <a:stretch>
            <a:fillRect/>
          </a:stretch>
        </p:blipFill>
        <p:spPr>
          <a:xfrm>
            <a:off x="4892968" y="5804630"/>
            <a:ext cx="4374361" cy="3051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4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73483" y="10024978"/>
            <a:ext cx="7282835" cy="3421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Picture 9" descr="Picture 9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118960" y="5804630"/>
            <a:ext cx="4469007" cy="332382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6" name="Picture 10" descr="Picture 10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587966" y="5804630"/>
            <a:ext cx="4628547" cy="3442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Picture 12" descr="Picture 12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512644" y="10218270"/>
            <a:ext cx="6871356" cy="3236549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Picture 13" descr="Picture 13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707648" y="2129689"/>
            <a:ext cx="4749037" cy="3442486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Straight Connector 14"/>
          <p:cNvSpPr/>
          <p:nvPr/>
        </p:nvSpPr>
        <p:spPr>
          <a:xfrm flipH="1">
            <a:off x="12430811" y="2144131"/>
            <a:ext cx="1" cy="11001696"/>
          </a:xfrm>
          <a:prstGeom prst="line">
            <a:avLst/>
          </a:prstGeom>
          <a:ln w="38100">
            <a:solidFill>
              <a:srgbClr val="000000"/>
            </a:solidFill>
            <a:miter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60" name="Picture 19" descr="Picture 19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62545" y="10207766"/>
            <a:ext cx="4554984" cy="3238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1" name="Picture 21" descr="Picture 21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2811897" y="10183879"/>
            <a:ext cx="4540539" cy="3179551"/>
          </a:xfrm>
          <a:prstGeom prst="rect">
            <a:avLst/>
          </a:prstGeom>
          <a:ln w="12700">
            <a:miter lim="400000"/>
          </a:ln>
        </p:spPr>
      </p:pic>
      <p:sp>
        <p:nvSpPr>
          <p:cNvPr id="462" name="TextBox 7"/>
          <p:cNvSpPr txBox="1"/>
          <p:nvPr/>
        </p:nvSpPr>
        <p:spPr>
          <a:xfrm>
            <a:off x="862963" y="1532989"/>
            <a:ext cx="1209101" cy="64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Pulse</a:t>
            </a:r>
          </a:p>
        </p:txBody>
      </p:sp>
      <p:sp>
        <p:nvSpPr>
          <p:cNvPr id="463" name="TextBox 8"/>
          <p:cNvSpPr txBox="1"/>
          <p:nvPr/>
        </p:nvSpPr>
        <p:spPr>
          <a:xfrm>
            <a:off x="862963" y="5228914"/>
            <a:ext cx="2044250" cy="640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Front TOF</a:t>
            </a:r>
          </a:p>
        </p:txBody>
      </p:sp>
      <p:sp>
        <p:nvSpPr>
          <p:cNvPr id="464" name="TextBox 11"/>
          <p:cNvSpPr txBox="1"/>
          <p:nvPr/>
        </p:nvSpPr>
        <p:spPr>
          <a:xfrm>
            <a:off x="5385228" y="5198507"/>
            <a:ext cx="1901151" cy="64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Rear TOF</a:t>
            </a:r>
          </a:p>
        </p:txBody>
      </p:sp>
      <p:sp>
        <p:nvSpPr>
          <p:cNvPr id="465" name="TextBox 17"/>
          <p:cNvSpPr txBox="1"/>
          <p:nvPr/>
        </p:nvSpPr>
        <p:spPr>
          <a:xfrm>
            <a:off x="981437" y="9279459"/>
            <a:ext cx="665283" cy="64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TP</a:t>
            </a:r>
          </a:p>
        </p:txBody>
      </p:sp>
      <p:sp>
        <p:nvSpPr>
          <p:cNvPr id="466" name="TextBox 18"/>
          <p:cNvSpPr txBox="1"/>
          <p:nvPr/>
        </p:nvSpPr>
        <p:spPr>
          <a:xfrm>
            <a:off x="5553516" y="9269731"/>
            <a:ext cx="1297058" cy="64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ESpec</a:t>
            </a:r>
          </a:p>
        </p:txBody>
      </p:sp>
      <p:sp>
        <p:nvSpPr>
          <p:cNvPr id="467" name="TextBox 20"/>
          <p:cNvSpPr txBox="1"/>
          <p:nvPr/>
        </p:nvSpPr>
        <p:spPr>
          <a:xfrm>
            <a:off x="13597932" y="1523454"/>
            <a:ext cx="1209101" cy="640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Pulse</a:t>
            </a:r>
          </a:p>
        </p:txBody>
      </p:sp>
      <p:sp>
        <p:nvSpPr>
          <p:cNvPr id="468" name="TextBox 22"/>
          <p:cNvSpPr txBox="1"/>
          <p:nvPr/>
        </p:nvSpPr>
        <p:spPr>
          <a:xfrm>
            <a:off x="13597932" y="5219377"/>
            <a:ext cx="2044250" cy="64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Front TOF</a:t>
            </a:r>
          </a:p>
        </p:txBody>
      </p:sp>
      <p:sp>
        <p:nvSpPr>
          <p:cNvPr id="469" name="TextBox 23"/>
          <p:cNvSpPr txBox="1"/>
          <p:nvPr/>
        </p:nvSpPr>
        <p:spPr>
          <a:xfrm>
            <a:off x="18120197" y="5188972"/>
            <a:ext cx="1901152" cy="640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Rear TOF</a:t>
            </a:r>
          </a:p>
        </p:txBody>
      </p:sp>
      <p:sp>
        <p:nvSpPr>
          <p:cNvPr id="470" name="TextBox 24"/>
          <p:cNvSpPr txBox="1"/>
          <p:nvPr/>
        </p:nvSpPr>
        <p:spPr>
          <a:xfrm>
            <a:off x="13716407" y="9269924"/>
            <a:ext cx="665283" cy="640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TP</a:t>
            </a:r>
          </a:p>
        </p:txBody>
      </p:sp>
      <p:sp>
        <p:nvSpPr>
          <p:cNvPr id="471" name="TextBox 25"/>
          <p:cNvSpPr txBox="1"/>
          <p:nvPr/>
        </p:nvSpPr>
        <p:spPr>
          <a:xfrm>
            <a:off x="18288485" y="9260196"/>
            <a:ext cx="1297058" cy="640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ESpec</a:t>
            </a:r>
          </a:p>
        </p:txBody>
      </p:sp>
      <p:pic>
        <p:nvPicPr>
          <p:cNvPr id="472" name="Picture 26" descr="Picture 26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9283219" y="397161"/>
            <a:ext cx="4756631" cy="1974002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courtesy of C. Palmer"/>
          <p:cNvSpPr txBox="1"/>
          <p:nvPr/>
        </p:nvSpPr>
        <p:spPr>
          <a:xfrm>
            <a:off x="18120197" y="2513189"/>
            <a:ext cx="602724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courtesy of C. Palmer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AWAKE"/>
          <p:cNvSpPr txBox="1"/>
          <p:nvPr>
            <p:ph type="title"/>
          </p:nvPr>
        </p:nvSpPr>
        <p:spPr>
          <a:xfrm>
            <a:off x="1397139" y="5588000"/>
            <a:ext cx="21589722" cy="254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AWAKE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AWAKE-UK"/>
          <p:cNvSpPr txBox="1"/>
          <p:nvPr>
            <p:ph type="title"/>
          </p:nvPr>
        </p:nvSpPr>
        <p:spPr>
          <a:xfrm>
            <a:off x="1395823" y="1210942"/>
            <a:ext cx="21592354" cy="2875361"/>
          </a:xfrm>
          <a:prstGeom prst="rect">
            <a:avLst/>
          </a:prstGeom>
        </p:spPr>
        <p:txBody>
          <a:bodyPr/>
          <a:lstStyle/>
          <a:p>
            <a:pPr/>
            <a:r>
              <a:t>AWAKE-UK</a:t>
            </a:r>
          </a:p>
        </p:txBody>
      </p:sp>
      <p:sp>
        <p:nvSpPr>
          <p:cNvPr id="478" name="New AWAKE-UK grant approved by STFC…"/>
          <p:cNvSpPr txBox="1"/>
          <p:nvPr>
            <p:ph type="body" idx="1"/>
          </p:nvPr>
        </p:nvSpPr>
        <p:spPr>
          <a:xfrm>
            <a:off x="1395823" y="3700775"/>
            <a:ext cx="21592354" cy="878548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</a:pPr>
            <a:r>
              <a:t>New AWAKE-UK grant approved by STFC</a:t>
            </a:r>
          </a:p>
          <a:p>
            <a:pPr>
              <a:spcBef>
                <a:spcPts val="1200"/>
              </a:spcBef>
            </a:pPr>
            <a:r>
              <a:t>£1.9m awarded (£0.6m JAI) with a gateway after two year to extend funding for another 3 years - supposed to lead until run-2 after next shutdown</a:t>
            </a:r>
          </a:p>
          <a:p>
            <a:pPr lvl="1">
              <a:spcBef>
                <a:spcPts val="1200"/>
              </a:spcBef>
            </a:pPr>
            <a:r>
              <a:t>Gateway step </a:t>
            </a:r>
            <a:r>
              <a:rPr>
                <a:solidFill>
                  <a:schemeClr val="accent5"/>
                </a:solidFill>
              </a:rPr>
              <a:t>due later this year</a:t>
            </a:r>
            <a:r>
              <a:t>!</a:t>
            </a:r>
          </a:p>
          <a:p>
            <a:pPr>
              <a:spcBef>
                <a:spcPts val="1200"/>
              </a:spcBef>
            </a:pPr>
            <a:r>
              <a:t>7 funded UK institutes including JAI-OX and JAI-IC (also UCL, Lancaster, Liverpool, Manchester, Strath)</a:t>
            </a:r>
          </a:p>
          <a:p>
            <a:pPr>
              <a:spcBef>
                <a:spcPts val="1200"/>
              </a:spcBef>
            </a:pPr>
            <a:r>
              <a:t>Aligned to AWAKE run-2: </a:t>
            </a:r>
          </a:p>
          <a:p>
            <a:pPr lvl="1">
              <a:spcBef>
                <a:spcPts val="1200"/>
              </a:spcBef>
            </a:pPr>
            <a:r>
              <a:t>Accelerate higher beam capture</a:t>
            </a:r>
          </a:p>
          <a:p>
            <a:pPr lvl="1">
              <a:spcBef>
                <a:spcPts val="1200"/>
              </a:spcBef>
            </a:pPr>
            <a:r>
              <a:t>Acceleratre over multiple cells</a:t>
            </a:r>
          </a:p>
          <a:p>
            <a:pPr>
              <a:spcBef>
                <a:spcPts val="1200"/>
              </a:spcBef>
            </a:pPr>
            <a:r>
              <a:t>Goal is to have an electron beam usable for HEP after run 2.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Title 4"/>
          <p:cNvSpPr txBox="1"/>
          <p:nvPr>
            <p:ph type="title"/>
          </p:nvPr>
        </p:nvSpPr>
        <p:spPr>
          <a:xfrm>
            <a:off x="1129326" y="216303"/>
            <a:ext cx="21031201" cy="2123459"/>
          </a:xfrm>
          <a:prstGeom prst="rect">
            <a:avLst/>
          </a:prstGeom>
        </p:spPr>
        <p:txBody>
          <a:bodyPr/>
          <a:lstStyle/>
          <a:p>
            <a:pPr/>
            <a:r>
              <a:t>e</a:t>
            </a:r>
            <a:r>
              <a:rPr baseline="31000" sz="7200"/>
              <a:t>-</a:t>
            </a:r>
            <a:r>
              <a:t> injection to the 2</a:t>
            </a:r>
            <a:r>
              <a:rPr baseline="31000"/>
              <a:t>nd</a:t>
            </a:r>
            <a:r>
              <a:t> plasma cell</a:t>
            </a:r>
          </a:p>
        </p:txBody>
      </p:sp>
      <p:grpSp>
        <p:nvGrpSpPr>
          <p:cNvPr id="503" name="Group 46"/>
          <p:cNvGrpSpPr/>
          <p:nvPr/>
        </p:nvGrpSpPr>
        <p:grpSpPr>
          <a:xfrm>
            <a:off x="3667357" y="7728060"/>
            <a:ext cx="16584195" cy="4358476"/>
            <a:chOff x="0" y="0"/>
            <a:chExt cx="16584193" cy="4358475"/>
          </a:xfrm>
        </p:grpSpPr>
        <p:sp>
          <p:nvSpPr>
            <p:cNvPr id="481" name="Straight Connector 47"/>
            <p:cNvSpPr/>
            <p:nvPr/>
          </p:nvSpPr>
          <p:spPr>
            <a:xfrm>
              <a:off x="0" y="3410014"/>
              <a:ext cx="16584194" cy="1"/>
            </a:xfrm>
            <a:prstGeom prst="line">
              <a:avLst/>
            </a:prstGeom>
            <a:noFill/>
            <a:ln w="50800" cap="flat">
              <a:solidFill>
                <a:srgbClr val="B1C6D7"/>
              </a:solidFill>
              <a:prstDash val="sysDash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spcBef>
                  <a:spcPts val="0"/>
                </a:spcBef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2" name="Rectangle 48"/>
            <p:cNvSpPr/>
            <p:nvPr/>
          </p:nvSpPr>
          <p:spPr>
            <a:xfrm>
              <a:off x="880069" y="2905495"/>
              <a:ext cx="6683471" cy="1068611"/>
            </a:xfrm>
            <a:prstGeom prst="rect">
              <a:avLst/>
            </a:prstGeom>
            <a:noFill/>
            <a:ln w="76200" cap="flat">
              <a:solidFill>
                <a:srgbClr val="A6A6A6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3" name="TextBox 49"/>
            <p:cNvSpPr/>
            <p:nvPr/>
          </p:nvSpPr>
          <p:spPr>
            <a:xfrm>
              <a:off x="2970393" y="3367697"/>
              <a:ext cx="271143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>
                <a:defRPr i="1" sz="3600">
                  <a:solidFill>
                    <a:srgbClr val="80808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plasma cell 1</a:t>
              </a:r>
            </a:p>
          </p:txBody>
        </p:sp>
        <p:sp>
          <p:nvSpPr>
            <p:cNvPr id="484" name="Rectangle 50"/>
            <p:cNvSpPr/>
            <p:nvPr/>
          </p:nvSpPr>
          <p:spPr>
            <a:xfrm>
              <a:off x="9360080" y="2902387"/>
              <a:ext cx="6369241" cy="1068609"/>
            </a:xfrm>
            <a:prstGeom prst="rect">
              <a:avLst/>
            </a:prstGeom>
            <a:noFill/>
            <a:ln w="76200" cap="flat">
              <a:solidFill>
                <a:srgbClr val="A6A6A6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5" name="TextBox 51"/>
            <p:cNvSpPr/>
            <p:nvPr/>
          </p:nvSpPr>
          <p:spPr>
            <a:xfrm>
              <a:off x="10745079" y="3364493"/>
              <a:ext cx="271143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>
                <a:defRPr i="1" sz="3600">
                  <a:solidFill>
                    <a:srgbClr val="80808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plasma cell 2</a:t>
              </a:r>
            </a:p>
          </p:txBody>
        </p:sp>
        <p:sp>
          <p:nvSpPr>
            <p:cNvPr id="486" name="TextBox 52"/>
            <p:cNvSpPr/>
            <p:nvPr/>
          </p:nvSpPr>
          <p:spPr>
            <a:xfrm>
              <a:off x="7768164" y="4358475"/>
              <a:ext cx="200211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>
                <a:defRPr b="1" sz="4000">
                  <a:solidFill>
                    <a:srgbClr val="FF993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750 mm</a:t>
              </a:r>
            </a:p>
          </p:txBody>
        </p:sp>
        <p:sp>
          <p:nvSpPr>
            <p:cNvPr id="487" name="Rectangle 53"/>
            <p:cNvSpPr/>
            <p:nvPr/>
          </p:nvSpPr>
          <p:spPr>
            <a:xfrm>
              <a:off x="7975227" y="2925072"/>
              <a:ext cx="1104457" cy="1068611"/>
            </a:xfrm>
            <a:prstGeom prst="rect">
              <a:avLst/>
            </a:prstGeom>
            <a:noFill/>
            <a:ln w="76200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8" name="TextBox 54"/>
            <p:cNvSpPr/>
            <p:nvPr/>
          </p:nvSpPr>
          <p:spPr>
            <a:xfrm>
              <a:off x="6132644" y="0"/>
              <a:ext cx="2711435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>
                <a:defRPr i="1" sz="3600">
                  <a:solidFill>
                    <a:srgbClr val="FE7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horiz.</a:t>
              </a:r>
            </a:p>
            <a:p>
              <a:pPr>
                <a:defRPr i="1" sz="3600">
                  <a:solidFill>
                    <a:srgbClr val="FE7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dipole</a:t>
              </a:r>
            </a:p>
          </p:txBody>
        </p:sp>
        <p:sp>
          <p:nvSpPr>
            <p:cNvPr id="489" name="Straight Arrow Connector 55"/>
            <p:cNvSpPr/>
            <p:nvPr/>
          </p:nvSpPr>
          <p:spPr>
            <a:xfrm>
              <a:off x="8527457" y="3415609"/>
              <a:ext cx="1343319" cy="1"/>
            </a:xfrm>
            <a:prstGeom prst="line">
              <a:avLst/>
            </a:prstGeom>
            <a:noFill/>
            <a:ln w="76200" cap="rnd">
              <a:solidFill>
                <a:srgbClr val="4A9B8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spcBef>
                  <a:spcPts val="0"/>
                </a:spcBef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0" name="Straight Arrow Connector 56"/>
            <p:cNvSpPr/>
            <p:nvPr/>
          </p:nvSpPr>
          <p:spPr>
            <a:xfrm flipV="1">
              <a:off x="6124951" y="2889759"/>
              <a:ext cx="1" cy="1068609"/>
            </a:xfrm>
            <a:prstGeom prst="line">
              <a:avLst/>
            </a:prstGeom>
            <a:noFill/>
            <a:ln w="38100" cap="flat">
              <a:solidFill>
                <a:srgbClr val="3494BA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spcBef>
                  <a:spcPts val="0"/>
                </a:spcBef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1" name="TextBox 57"/>
            <p:cNvSpPr/>
            <p:nvPr/>
          </p:nvSpPr>
          <p:spPr>
            <a:xfrm>
              <a:off x="4907759" y="2793795"/>
              <a:ext cx="271143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>
                <a:defRPr sz="3600">
                  <a:solidFill>
                    <a:srgbClr val="3494BA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0.1 m</a:t>
              </a:r>
            </a:p>
          </p:txBody>
        </p:sp>
        <p:sp>
          <p:nvSpPr>
            <p:cNvPr id="492" name="Rectangle 58"/>
            <p:cNvSpPr/>
            <p:nvPr/>
          </p:nvSpPr>
          <p:spPr>
            <a:xfrm rot="2890098">
              <a:off x="7153355" y="1600490"/>
              <a:ext cx="269895" cy="1333995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3" name="TextBox 59"/>
            <p:cNvSpPr/>
            <p:nvPr/>
          </p:nvSpPr>
          <p:spPr>
            <a:xfrm>
              <a:off x="2607466" y="1193073"/>
              <a:ext cx="271143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>
                <a:defRPr i="1" sz="3600">
                  <a:solidFill>
                    <a:srgbClr val="1D6295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quadrupoles</a:t>
              </a:r>
            </a:p>
          </p:txBody>
        </p:sp>
        <p:sp>
          <p:nvSpPr>
            <p:cNvPr id="494" name="Rectangle 60"/>
            <p:cNvSpPr/>
            <p:nvPr/>
          </p:nvSpPr>
          <p:spPr>
            <a:xfrm rot="2890098">
              <a:off x="6501793" y="997235"/>
              <a:ext cx="269895" cy="1333995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5" name="Rectangle 61"/>
            <p:cNvSpPr/>
            <p:nvPr/>
          </p:nvSpPr>
          <p:spPr>
            <a:xfrm rot="2890098">
              <a:off x="6827576" y="1297319"/>
              <a:ext cx="269895" cy="1333995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6" name="Rectangle 62"/>
            <p:cNvSpPr/>
            <p:nvPr/>
          </p:nvSpPr>
          <p:spPr>
            <a:xfrm>
              <a:off x="4997335" y="166726"/>
              <a:ext cx="1104457" cy="1068611"/>
            </a:xfrm>
            <a:prstGeom prst="rect">
              <a:avLst/>
            </a:prstGeom>
            <a:noFill/>
            <a:ln w="76200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7" name="Straight Arrow Connector 63"/>
            <p:cNvSpPr/>
            <p:nvPr/>
          </p:nvSpPr>
          <p:spPr>
            <a:xfrm flipH="1" flipV="1">
              <a:off x="5573232" y="716212"/>
              <a:ext cx="2939342" cy="2691265"/>
            </a:xfrm>
            <a:prstGeom prst="line">
              <a:avLst/>
            </a:prstGeom>
            <a:noFill/>
            <a:ln w="76200" cap="rnd">
              <a:solidFill>
                <a:srgbClr val="4A9B82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spcBef>
                  <a:spcPts val="0"/>
                </a:spcBef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8" name="Straight Arrow Connector 64"/>
            <p:cNvSpPr/>
            <p:nvPr/>
          </p:nvSpPr>
          <p:spPr>
            <a:xfrm>
              <a:off x="2469780" y="697726"/>
              <a:ext cx="3124283" cy="1"/>
            </a:xfrm>
            <a:prstGeom prst="line">
              <a:avLst/>
            </a:prstGeom>
            <a:noFill/>
            <a:ln w="76200" cap="rnd">
              <a:solidFill>
                <a:srgbClr val="4A9B8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spcBef>
                  <a:spcPts val="0"/>
                </a:spcBef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99" name="Rectangle 65"/>
            <p:cNvSpPr/>
            <p:nvPr/>
          </p:nvSpPr>
          <p:spPr>
            <a:xfrm>
              <a:off x="2949175" y="160880"/>
              <a:ext cx="336923" cy="1068611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00" name="Rectangle 66"/>
            <p:cNvSpPr/>
            <p:nvPr/>
          </p:nvSpPr>
          <p:spPr>
            <a:xfrm>
              <a:off x="3413960" y="166726"/>
              <a:ext cx="336923" cy="1068611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01" name="Rectangle 67"/>
            <p:cNvSpPr/>
            <p:nvPr/>
          </p:nvSpPr>
          <p:spPr>
            <a:xfrm>
              <a:off x="3911785" y="160880"/>
              <a:ext cx="336923" cy="1068611"/>
            </a:xfrm>
            <a:prstGeom prst="rect">
              <a:avLst/>
            </a:prstGeom>
            <a:noFill/>
            <a:ln w="76200" cap="flat">
              <a:solidFill>
                <a:srgbClr val="75B6E5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502" name="TextBox 68"/>
            <p:cNvSpPr/>
            <p:nvPr/>
          </p:nvSpPr>
          <p:spPr>
            <a:xfrm>
              <a:off x="1836002" y="275756"/>
              <a:ext cx="161915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>
                <a:defRPr>
                  <a:solidFill>
                    <a:srgbClr val="588894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e</a:t>
              </a:r>
              <a:r>
                <a:rPr baseline="31000">
                  <a:solidFill>
                    <a:srgbClr val="000000"/>
                  </a:solidFill>
                </a:rPr>
                <a:t>-</a:t>
              </a:r>
            </a:p>
          </p:txBody>
        </p:sp>
      </p:grpSp>
      <p:graphicFrame>
        <p:nvGraphicFramePr>
          <p:cNvPr id="504" name="Table 69"/>
          <p:cNvGraphicFramePr/>
          <p:nvPr/>
        </p:nvGraphicFramePr>
        <p:xfrm>
          <a:off x="15603894" y="3757898"/>
          <a:ext cx="7563405" cy="427040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3769002"/>
                <a:gridCol w="3769002"/>
              </a:tblGrid>
              <a:tr h="567640">
                <a:tc>
                  <a:txBody>
                    <a:bodyPr/>
                    <a:lstStyle/>
                    <a:p>
                      <a:pPr algn="l" defTabSz="18288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400">
                          <a:solidFill>
                            <a:srgbClr val="58889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Parameter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solidFill>
                        <a:srgbClr val="3494BA"/>
                      </a:solidFill>
                    </a:lnT>
                    <a:lnB w="25400">
                      <a:solidFill>
                        <a:srgbClr val="3494BA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400">
                          <a:solidFill>
                            <a:srgbClr val="588894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Nominal value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solidFill>
                        <a:srgbClr val="3494BA"/>
                      </a:solidFill>
                    </a:lnT>
                    <a:lnB w="25400">
                      <a:solidFill>
                        <a:srgbClr val="3494BA"/>
                      </a:solidFill>
                    </a:lnB>
                    <a:noFill/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Dispersion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solidFill>
                        <a:srgbClr val="3494BA"/>
                      </a:solidFill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 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solidFill>
                        <a:srgbClr val="3494BA"/>
                      </a:solidFill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3400">
                          <a:latin typeface="Cambria Math"/>
                          <a:ea typeface="Cambria Math"/>
                          <a:cs typeface="Cambria Math"/>
                          <a:sym typeface="Cambria Math"/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5.75 m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Bunch length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 fs/60 m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Electron energy 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150 MeV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</a:tr>
              <a:tr h="650240">
                <a:tc>
                  <a:txBody>
                    <a:bodyPr/>
                    <a:lstStyle/>
                    <a:p>
                      <a:pPr algn="l" defTabSz="1828800">
                        <a:defRPr sz="3400">
                          <a:latin typeface="Cambria Math"/>
                          <a:ea typeface="Cambria Math"/>
                          <a:cs typeface="Cambria Math"/>
                          <a:sym typeface="Cambria Math"/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&lt;2 mm mrad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Mom. spread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&lt;0.2%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noFill/>
                  </a:tcPr>
                </a:tc>
              </a:tr>
              <a:tr h="567640"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Charge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solidFill>
                        <a:srgbClr val="3494BA"/>
                      </a:solidFill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1828800">
                        <a:defRPr sz="1800"/>
                      </a:pPr>
                      <a:r>
                        <a:rPr sz="3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 pC</a:t>
                      </a:r>
                    </a:p>
                  </a:txBody>
                  <a:tcPr marL="45720" marR="45720" marT="45720" marB="45720" anchor="t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solidFill>
                        <a:srgbClr val="3494BA"/>
                      </a:solidFill>
                    </a:lnB>
                    <a:solidFill>
                      <a:srgbClr val="3494BA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05" name="TextBox 70"/>
          <p:cNvSpPr txBox="1"/>
          <p:nvPr/>
        </p:nvSpPr>
        <p:spPr>
          <a:xfrm rot="16200000">
            <a:off x="12496230" y="5697083"/>
            <a:ext cx="4649123" cy="745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b="1" sz="4400">
                <a:solidFill>
                  <a:srgbClr val="58889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At injection point</a:t>
            </a:r>
          </a:p>
        </p:txBody>
      </p:sp>
      <p:sp>
        <p:nvSpPr>
          <p:cNvPr id="506" name="TextBox 71"/>
          <p:cNvSpPr txBox="1"/>
          <p:nvPr/>
        </p:nvSpPr>
        <p:spPr>
          <a:xfrm>
            <a:off x="10326982" y="10433601"/>
            <a:ext cx="1257359" cy="745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b="1" sz="4200">
                <a:solidFill>
                  <a:srgbClr val="8004A8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15</a:t>
            </a:r>
            <a:r>
              <a:rPr sz="4400"/>
              <a:t>°</a:t>
            </a:r>
          </a:p>
        </p:txBody>
      </p:sp>
      <p:sp>
        <p:nvSpPr>
          <p:cNvPr id="507" name="Rectangle 72"/>
          <p:cNvSpPr txBox="1"/>
          <p:nvPr/>
        </p:nvSpPr>
        <p:spPr>
          <a:xfrm>
            <a:off x="1527875" y="3447760"/>
            <a:ext cx="12931185" cy="4348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571500" indent="-571500"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Requirement of </a:t>
            </a:r>
            <a14:m>
              <m:oMath>
                <m:sSup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ad>
                  <m:radPr>
                    <m:ctrl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degHide m:val="on"/>
                  </m:radPr>
                  <m:deg/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4.8</m:t>
                    </m:r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/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e>
                </m:rad>
              </m:oMath>
            </a14:m>
            <a:r>
              <a:t>  at injection to be “matched to the plasma” </a:t>
            </a:r>
            <a14:m>
              <m:oMath>
                <m:r>
                  <a:rPr xmlns:a="http://schemas.openxmlformats.org/drawingml/2006/main" sz="5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  <m:r>
                  <a:rPr xmlns:a="http://schemas.openxmlformats.org/drawingml/2006/main" sz="5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/>
                </m:r>
              </m:oMath>
            </a14:m>
            <a:r>
              <a:t>for  </a:t>
            </a:r>
            <a14:m>
              <m:oMath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sub>
                </m:sSub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/>
                </m:r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m</m:t>
                </m:r>
              </m:oMath>
            </a14:m>
            <a:r>
              <a:t>: </a:t>
            </a:r>
            <a14:m>
              <m:oMath>
                <m:sSup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𝟓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.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𝟕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𝟓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/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𝛍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𝐦</m:t>
                </m:r>
              </m:oMath>
            </a14:m>
            <a:r>
              <a:t>.</a:t>
            </a:r>
          </a:p>
          <a:p>
            <a:pPr marL="571500" indent="-571500"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Gaussian bunch at injection.</a:t>
            </a:r>
          </a:p>
          <a:p>
            <a:pPr marL="571500" indent="-571500"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Transfer line should be achromatic, with no bunch lengthening.</a:t>
            </a:r>
          </a:p>
          <a:p>
            <a:pPr marL="571500" indent="-571500"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Spatial constraints shown below. </a:t>
            </a:r>
          </a:p>
          <a:p>
            <a:pPr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 </a:t>
            </a:r>
          </a:p>
        </p:txBody>
      </p:sp>
      <p:sp>
        <p:nvSpPr>
          <p:cNvPr id="508" name="Arc 73"/>
          <p:cNvSpPr/>
          <p:nvPr/>
        </p:nvSpPr>
        <p:spPr>
          <a:xfrm rot="15871595">
            <a:off x="11145301" y="10668406"/>
            <a:ext cx="478121" cy="368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0082" y="0"/>
                  <a:pt x="18922" y="8840"/>
                  <a:pt x="21600" y="21600"/>
                </a:cubicBezTo>
              </a:path>
            </a:pathLst>
          </a:custGeom>
          <a:ln w="88900">
            <a:solidFill>
              <a:srgbClr val="8004A8"/>
            </a:solidFill>
            <a:miter/>
          </a:ln>
        </p:spPr>
        <p:txBody>
          <a:bodyPr tIns="91439" bIns="91439" anchor="ctr"/>
          <a:lstStyle/>
          <a:p>
            <a:pPr algn="ctr">
              <a:spcBef>
                <a:spcPts val="0"/>
              </a:spcBef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09" name="Straight Arrow Connector 74"/>
          <p:cNvSpPr/>
          <p:nvPr/>
        </p:nvSpPr>
        <p:spPr>
          <a:xfrm flipH="1">
            <a:off x="1676399" y="7805060"/>
            <a:ext cx="1" cy="4199825"/>
          </a:xfrm>
          <a:prstGeom prst="line">
            <a:avLst/>
          </a:prstGeom>
          <a:ln w="76200">
            <a:solidFill>
              <a:srgbClr val="8004A8"/>
            </a:solidFill>
            <a:miter/>
            <a:headEnd type="triangle"/>
            <a:tailEnd type="triangle"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10" name="TextBox 75"/>
          <p:cNvSpPr txBox="1"/>
          <p:nvPr/>
        </p:nvSpPr>
        <p:spPr>
          <a:xfrm>
            <a:off x="1985919" y="9554826"/>
            <a:ext cx="3507752" cy="693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b="1" sz="4000">
                <a:solidFill>
                  <a:srgbClr val="8004A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&lt; 3 m</a:t>
            </a:r>
          </a:p>
        </p:txBody>
      </p:sp>
      <p:sp>
        <p:nvSpPr>
          <p:cNvPr id="511" name="Straight Arrow Connector 76"/>
          <p:cNvSpPr/>
          <p:nvPr/>
        </p:nvSpPr>
        <p:spPr>
          <a:xfrm>
            <a:off x="11746525" y="9672788"/>
            <a:ext cx="712899" cy="682200"/>
          </a:xfrm>
          <a:prstGeom prst="line">
            <a:avLst/>
          </a:prstGeom>
          <a:ln w="76200">
            <a:solidFill>
              <a:srgbClr val="8004A8"/>
            </a:solidFill>
            <a:miter/>
            <a:headEnd type="triangle"/>
            <a:tailEnd type="triangle"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12" name="TextBox 77"/>
          <p:cNvSpPr txBox="1"/>
          <p:nvPr/>
        </p:nvSpPr>
        <p:spPr>
          <a:xfrm rot="2688312">
            <a:off x="11686935" y="9727616"/>
            <a:ext cx="2465728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b="1" sz="4000">
                <a:solidFill>
                  <a:srgbClr val="8004A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&lt; 1 m</a:t>
            </a:r>
          </a:p>
        </p:txBody>
      </p:sp>
      <p:sp>
        <p:nvSpPr>
          <p:cNvPr id="513" name="Straight Arrow Connector 79"/>
          <p:cNvSpPr/>
          <p:nvPr/>
        </p:nvSpPr>
        <p:spPr>
          <a:xfrm>
            <a:off x="12800376" y="12180155"/>
            <a:ext cx="1310117" cy="1"/>
          </a:xfrm>
          <a:prstGeom prst="line">
            <a:avLst/>
          </a:prstGeom>
          <a:ln w="76200">
            <a:solidFill>
              <a:srgbClr val="FF9933"/>
            </a:solidFill>
            <a:miter/>
            <a:headEnd type="triangle"/>
            <a:tailEnd type="triangle"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14" name="Slide Number Placeholder 82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5" name="R. Ramjiawan, F.M. Velotti"/>
          <p:cNvSpPr txBox="1"/>
          <p:nvPr/>
        </p:nvSpPr>
        <p:spPr>
          <a:xfrm>
            <a:off x="20130123" y="11935606"/>
            <a:ext cx="3649117" cy="4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2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R. Ramjiawan, F.M. Velotti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Title 4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609344">
              <a:defRPr sz="6687"/>
            </a:lvl1pPr>
          </a:lstStyle>
          <a:p>
            <a:pPr/>
            <a:r>
              <a:t>Summary of Aligment and Beam Size requirements</a:t>
            </a:r>
          </a:p>
        </p:txBody>
      </p:sp>
      <p:sp>
        <p:nvSpPr>
          <p:cNvPr id="518" name="Rectangle 6"/>
          <p:cNvSpPr txBox="1"/>
          <p:nvPr/>
        </p:nvSpPr>
        <p:spPr>
          <a:xfrm>
            <a:off x="12011841" y="2962251"/>
            <a:ext cx="11557884" cy="10509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spcBef>
                <a:spcPts val="200"/>
              </a:spcBef>
              <a:defRPr b="1" sz="380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Alignment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The shot-to-shot jitter of the proton beam challenges driver-witness alignment. Impossible to reduce without replacing the PCs.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More studies will be done to characterise jitter.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Studies to be done adjusting the optics to reduce </a:t>
            </a:r>
            <a14:m>
              <m:oMath>
                <m:sSup>
                  <m:e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e>
                  <m:sup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</m:sup>
                </m:sSup>
              </m:oMath>
            </a14:m>
            <a:r>
              <a:t>.</a:t>
            </a:r>
          </a:p>
          <a:p>
            <a:pPr>
              <a:spcBef>
                <a:spcPts val="200"/>
              </a:spcBef>
              <a:defRPr b="1" sz="380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Beam size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85% of shots satisfying beam size requirements. 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Utilise BTV measurements (beam size resolution of 1 µm) at the injection-point help to quantify the alignment.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Magnet specifications seem possible, but still to be confirmed. </a:t>
            </a:r>
          </a:p>
          <a:p>
            <a:pPr marL="685799" indent="-685799">
              <a:spcBef>
                <a:spcPts val="200"/>
              </a:spcBef>
              <a:buClr>
                <a:srgbClr val="FF9933"/>
              </a:buClr>
              <a:buSzPct val="100000"/>
              <a:buChar char="▪"/>
              <a:defRPr sz="3800">
                <a:latin typeface="Calibri"/>
                <a:ea typeface="Calibri"/>
                <a:cs typeface="Calibri"/>
                <a:sym typeface="Calibri"/>
              </a:defRPr>
            </a:pPr>
            <a:r>
              <a:t>On-going discussions with (BI, PC, magnet) teams to determine the limits for hardware and the time and cost involved.</a:t>
            </a:r>
          </a:p>
        </p:txBody>
      </p:sp>
      <p:sp>
        <p:nvSpPr>
          <p:cNvPr id="519" name="Slide Number Placeholder 7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0" name="TextBox 16"/>
          <p:cNvSpPr txBox="1"/>
          <p:nvPr/>
        </p:nvSpPr>
        <p:spPr>
          <a:xfrm>
            <a:off x="394414" y="8645487"/>
            <a:ext cx="5698423" cy="4308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 defTabSz="914400">
              <a:spcBef>
                <a:spcPts val="300"/>
              </a:spcBef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For 2 µm emittance </a:t>
            </a:r>
            <a14:m>
              <m:oMath>
                <m:r>
                  <a:rPr xmlns:a="http://schemas.openxmlformats.org/drawingml/2006/main" sz="4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</a:t>
            </a:r>
            <a14:m>
              <m:oMath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</m:sub>
                </m:sSub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5.75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/>
                </m:r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m</m:t>
                </m:r>
              </m:oMath>
            </a14:m>
          </a:p>
          <a:p>
            <a:pPr marL="285750" indent="-285750" defTabSz="914400">
              <a:spcBef>
                <a:spcPts val="300"/>
              </a:spcBef>
              <a:buClr>
                <a:srgbClr val="FF9933"/>
              </a:buClr>
              <a:buSzPct val="100000"/>
              <a:buChar char="▪"/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t>To keep acceleration quality </a:t>
            </a:r>
            <a14:m>
              <m:oMath>
                <m:sSub>
                  <m:e>
                    <m:r>
                      <a:rPr xmlns:a="http://schemas.openxmlformats.org/drawingml/2006/main"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𝑄</m:t>
                    </m:r>
                  </m:e>
                  <m:sub>
                    <m:r>
                      <a:rPr xmlns:a="http://schemas.openxmlformats.org/drawingml/2006/main"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sub>
                </m:sSub>
              </m:oMath>
            </a14:m>
            <a:r>
              <a:t> within 20% of maximum, we should try to keep beam size within</a:t>
            </a:r>
            <a:r>
              <a:rPr b="1"/>
              <a:t> </a:t>
            </a:r>
            <a:r>
              <a:rPr b="1" u="sng">
                <a:solidFill>
                  <a:srgbClr val="0053A1"/>
                </a:solidFill>
              </a:rPr>
              <a:t>50%</a:t>
            </a:r>
            <a:r>
              <a:rPr b="1">
                <a:solidFill>
                  <a:srgbClr val="0053A1"/>
                </a:solidFill>
              </a:rPr>
              <a:t> of matched value </a:t>
            </a:r>
            <a14:m>
              <m:oMath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&lt;</m:t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𝟖</m:t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.</m:t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𝟔</m:t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/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𝛍</m:t>
                </m:r>
                <m:r>
                  <a:rPr xmlns:a="http://schemas.openxmlformats.org/drawingml/2006/main" sz="4250" i="1">
                    <a:solidFill>
                      <a:srgbClr val="0053A1"/>
                    </a:solidFill>
                    <a:latin typeface="Cambria Math" panose="02040503050406030204" pitchFamily="18" charset="0"/>
                  </a:rPr>
                  <m:t>𝐦</m:t>
                </m:r>
              </m:oMath>
            </a14:m>
            <a:r>
              <a:rPr b="1"/>
              <a:t>.</a:t>
            </a:r>
            <a:endParaRPr>
              <a:solidFill>
                <a:srgbClr val="0053A1"/>
              </a:solidFill>
            </a:endParaRPr>
          </a:p>
        </p:txBody>
      </p:sp>
      <p:pic>
        <p:nvPicPr>
          <p:cNvPr id="521" name="Content Placeholder 10" descr="Content Placeholder 10"/>
          <p:cNvPicPr>
            <a:picLocks noChangeAspect="0"/>
          </p:cNvPicPr>
          <p:nvPr/>
        </p:nvPicPr>
        <p:blipFill>
          <a:blip r:embed="rId2">
            <a:extLst/>
          </a:blip>
          <a:srcRect l="1895" t="11956" r="6189" b="7193"/>
          <a:stretch>
            <a:fillRect/>
          </a:stretch>
        </p:blipFill>
        <p:spPr>
          <a:xfrm>
            <a:off x="6576831" y="8566345"/>
            <a:ext cx="4951198" cy="4466327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TextBox 6"/>
          <p:cNvSpPr txBox="1"/>
          <p:nvPr/>
        </p:nvSpPr>
        <p:spPr>
          <a:xfrm>
            <a:off x="8024807" y="13123569"/>
            <a:ext cx="319786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defRPr b="1" i="1"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Beam distributions (no errors)</a:t>
            </a:r>
          </a:p>
        </p:txBody>
      </p:sp>
      <p:pic>
        <p:nvPicPr>
          <p:cNvPr id="523" name="Content Placeholder 6" descr="Content Placeholder 6"/>
          <p:cNvPicPr>
            <a:picLocks noChangeAspect="1"/>
          </p:cNvPicPr>
          <p:nvPr/>
        </p:nvPicPr>
        <p:blipFill>
          <a:blip r:embed="rId3">
            <a:extLst/>
          </a:blip>
          <a:srcRect l="2917" t="17040" r="9644" b="9311"/>
          <a:stretch>
            <a:fillRect/>
          </a:stretch>
        </p:blipFill>
        <p:spPr>
          <a:xfrm>
            <a:off x="875144" y="3407198"/>
            <a:ext cx="9197880" cy="43577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Title 1"/>
          <p:cNvSpPr txBox="1"/>
          <p:nvPr>
            <p:ph type="title"/>
          </p:nvPr>
        </p:nvSpPr>
        <p:spPr>
          <a:xfrm>
            <a:off x="4052963" y="533400"/>
            <a:ext cx="15754356" cy="1714502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002060"/>
                </a:solidFill>
              </a:defRPr>
            </a:lvl1pPr>
          </a:lstStyle>
          <a:p>
            <a:pPr/>
            <a:r>
              <a:t>Visualising the density profile in plasma columns</a:t>
            </a:r>
          </a:p>
        </p:txBody>
      </p:sp>
      <p:pic>
        <p:nvPicPr>
          <p:cNvPr id="52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985" y="3729110"/>
            <a:ext cx="8689976" cy="463032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27" name="AutoShape 3"/>
          <p:cNvSpPr/>
          <p:nvPr/>
        </p:nvSpPr>
        <p:spPr>
          <a:xfrm>
            <a:off x="914399" y="7239000"/>
            <a:ext cx="8529147" cy="5387097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528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4399" y="7239000"/>
            <a:ext cx="8536792" cy="5394742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</p:pic>
      <p:pic>
        <p:nvPicPr>
          <p:cNvPr id="529" name="Screenshot 2022-04-05 at 16.49.23.pdf" descr="Screenshot 2022-04-05 at 16.49.23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917795" y="3344348"/>
            <a:ext cx="7142511" cy="4264654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Oblique-angle Single-shot Frequency Domain Holography Diagnostic"/>
          <p:cNvSpPr txBox="1"/>
          <p:nvPr/>
        </p:nvSpPr>
        <p:spPr>
          <a:xfrm>
            <a:off x="623703" y="2679737"/>
            <a:ext cx="10948406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457200">
              <a:spcBef>
                <a:spcPts val="1200"/>
              </a:spcBef>
              <a:defRPr sz="30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Oblique-angle Single-shot Frequency Domain Holography Diagnostic </a:t>
            </a:r>
          </a:p>
        </p:txBody>
      </p:sp>
      <p:pic>
        <p:nvPicPr>
          <p:cNvPr id="531" name="Screenshot 2022-04-05 at 16.53.34.pdf" descr="Screenshot 2022-04-05 at 16.53.34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307206" y="7571454"/>
            <a:ext cx="10720677" cy="3761642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Alternative Electron Injection Scheme using Modified Two-Pulse Ionisation Injection (M2PII)"/>
          <p:cNvSpPr txBox="1"/>
          <p:nvPr/>
        </p:nvSpPr>
        <p:spPr>
          <a:xfrm>
            <a:off x="11976952" y="2724150"/>
            <a:ext cx="12110251" cy="1704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457200">
              <a:spcBef>
                <a:spcPts val="1200"/>
              </a:spcBef>
              <a:defRPr sz="30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Alternative Electron Injection Scheme using Modified Two-Pulse Ionisation Injection (M2PII) </a:t>
            </a:r>
          </a:p>
        </p:txBody>
      </p:sp>
      <p:sp>
        <p:nvSpPr>
          <p:cNvPr id="533" name="Successful implementation on CUOS laser system M. von der Leyen et al."/>
          <p:cNvSpPr txBox="1"/>
          <p:nvPr/>
        </p:nvSpPr>
        <p:spPr>
          <a:xfrm>
            <a:off x="11612419" y="11881736"/>
            <a:ext cx="12110251" cy="1235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457200">
              <a:spcBef>
                <a:spcPts val="1200"/>
              </a:spcBef>
              <a:defRPr sz="30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Successful implementation on CUOS laser system M. von der Leyen et al.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vector world map.pdf" descr="vector world map.pdf"/>
          <p:cNvPicPr>
            <a:picLocks noChangeAspect="1"/>
          </p:cNvPicPr>
          <p:nvPr/>
        </p:nvPicPr>
        <p:blipFill>
          <a:blip r:embed="rId2">
            <a:extLst/>
          </a:blip>
          <a:srcRect l="16232" t="16580" r="13168" b="30410"/>
          <a:stretch>
            <a:fillRect/>
          </a:stretch>
        </p:blipFill>
        <p:spPr>
          <a:xfrm>
            <a:off x="-1089422" y="-428574"/>
            <a:ext cx="26562953" cy="15961811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Circle"/>
          <p:cNvSpPr/>
          <p:nvPr/>
        </p:nvSpPr>
        <p:spPr>
          <a:xfrm>
            <a:off x="10383947" y="5595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1" name="Circle"/>
          <p:cNvSpPr/>
          <p:nvPr/>
        </p:nvSpPr>
        <p:spPr>
          <a:xfrm>
            <a:off x="10656451" y="5109302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2" name="Circle"/>
          <p:cNvSpPr/>
          <p:nvPr/>
        </p:nvSpPr>
        <p:spPr>
          <a:xfrm>
            <a:off x="10885640" y="4793483"/>
            <a:ext cx="317501" cy="317501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3" name="Circle"/>
          <p:cNvSpPr/>
          <p:nvPr/>
        </p:nvSpPr>
        <p:spPr>
          <a:xfrm>
            <a:off x="19903076" y="6793947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4" name="Circle"/>
          <p:cNvSpPr/>
          <p:nvPr/>
        </p:nvSpPr>
        <p:spPr>
          <a:xfrm>
            <a:off x="5008304" y="5957932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5" name="Circle"/>
          <p:cNvSpPr/>
          <p:nvPr/>
        </p:nvSpPr>
        <p:spPr>
          <a:xfrm>
            <a:off x="1626817" y="6230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6" name="Circle"/>
          <p:cNvSpPr/>
          <p:nvPr/>
        </p:nvSpPr>
        <p:spPr>
          <a:xfrm>
            <a:off x="11415479" y="5651074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7" name="Circle"/>
          <p:cNvSpPr/>
          <p:nvPr/>
        </p:nvSpPr>
        <p:spPr>
          <a:xfrm>
            <a:off x="10656451" y="5493246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8" name="LUND"/>
          <p:cNvSpPr txBox="1"/>
          <p:nvPr/>
        </p:nvSpPr>
        <p:spPr>
          <a:xfrm>
            <a:off x="11284546" y="2705398"/>
            <a:ext cx="181490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/>
            <a:r>
              <a:t>LUND</a:t>
            </a:r>
          </a:p>
        </p:txBody>
      </p:sp>
      <p:sp>
        <p:nvSpPr>
          <p:cNvPr id="279" name="CALA"/>
          <p:cNvSpPr txBox="1"/>
          <p:nvPr/>
        </p:nvSpPr>
        <p:spPr>
          <a:xfrm>
            <a:off x="8950494" y="6724829"/>
            <a:ext cx="1747851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CALA</a:t>
            </a:r>
          </a:p>
        </p:txBody>
      </p:sp>
      <p:sp>
        <p:nvSpPr>
          <p:cNvPr id="280" name="ELI-ALPS"/>
          <p:cNvSpPr txBox="1"/>
          <p:nvPr/>
        </p:nvSpPr>
        <p:spPr>
          <a:xfrm>
            <a:off x="11002824" y="6318882"/>
            <a:ext cx="272991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ELI-ALPS</a:t>
            </a:r>
          </a:p>
        </p:txBody>
      </p:sp>
      <p:sp>
        <p:nvSpPr>
          <p:cNvPr id="281" name="KANSAI"/>
          <p:cNvSpPr txBox="1"/>
          <p:nvPr/>
        </p:nvSpPr>
        <p:spPr>
          <a:xfrm>
            <a:off x="20700955" y="5949448"/>
            <a:ext cx="2357451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KANSAI</a:t>
            </a:r>
          </a:p>
        </p:txBody>
      </p:sp>
      <p:sp>
        <p:nvSpPr>
          <p:cNvPr id="282" name="CERN"/>
          <p:cNvSpPr txBox="1"/>
          <p:nvPr/>
        </p:nvSpPr>
        <p:spPr>
          <a:xfrm>
            <a:off x="7634084" y="5513649"/>
            <a:ext cx="181490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CERN</a:t>
            </a:r>
          </a:p>
        </p:txBody>
      </p:sp>
      <p:sp>
        <p:nvSpPr>
          <p:cNvPr id="283" name="BNL"/>
          <p:cNvSpPr txBox="1"/>
          <p:nvPr/>
        </p:nvSpPr>
        <p:spPr>
          <a:xfrm>
            <a:off x="5276300" y="6512959"/>
            <a:ext cx="134124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BNL</a:t>
            </a:r>
          </a:p>
        </p:txBody>
      </p:sp>
      <p:sp>
        <p:nvSpPr>
          <p:cNvPr id="284" name="SLAC"/>
          <p:cNvSpPr txBox="1"/>
          <p:nvPr/>
        </p:nvSpPr>
        <p:spPr>
          <a:xfrm>
            <a:off x="-37524" y="6724829"/>
            <a:ext cx="171371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SLAC</a:t>
            </a:r>
          </a:p>
        </p:txBody>
      </p:sp>
      <p:sp>
        <p:nvSpPr>
          <p:cNvPr id="285" name="DESY"/>
          <p:cNvSpPr txBox="1"/>
          <p:nvPr/>
        </p:nvSpPr>
        <p:spPr>
          <a:xfrm>
            <a:off x="9388095" y="3531745"/>
            <a:ext cx="171310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DESY</a:t>
            </a:r>
          </a:p>
        </p:txBody>
      </p:sp>
      <p:sp>
        <p:nvSpPr>
          <p:cNvPr id="286" name="Circle"/>
          <p:cNvSpPr/>
          <p:nvPr/>
        </p:nvSpPr>
        <p:spPr>
          <a:xfrm>
            <a:off x="3952352" y="5595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7" name="CUOS"/>
          <p:cNvSpPr txBox="1"/>
          <p:nvPr/>
        </p:nvSpPr>
        <p:spPr>
          <a:xfrm>
            <a:off x="1772286" y="2705398"/>
            <a:ext cx="1882572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CUOS</a:t>
            </a:r>
          </a:p>
        </p:txBody>
      </p:sp>
      <p:sp>
        <p:nvSpPr>
          <p:cNvPr id="288" name="Circle"/>
          <p:cNvSpPr/>
          <p:nvPr/>
        </p:nvSpPr>
        <p:spPr>
          <a:xfrm>
            <a:off x="11133332" y="5303136"/>
            <a:ext cx="317501" cy="317501"/>
          </a:xfrm>
          <a:prstGeom prst="ellipse">
            <a:avLst/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9" name="HZDR"/>
          <p:cNvSpPr txBox="1"/>
          <p:nvPr/>
        </p:nvSpPr>
        <p:spPr>
          <a:xfrm>
            <a:off x="11610214" y="4512496"/>
            <a:ext cx="181490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/>
            <a:r>
              <a:t>HZDR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5" name="Screenshot 2022-04-05 at 17.04.51.pdf" descr="Screenshot 2022-04-05 at 17.04.5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8646" y="2632869"/>
            <a:ext cx="7882734" cy="3169778"/>
          </a:xfrm>
          <a:prstGeom prst="rect">
            <a:avLst/>
          </a:prstGeom>
          <a:ln w="12700">
            <a:miter lim="400000"/>
          </a:ln>
        </p:spPr>
      </p:pic>
      <p:sp>
        <p:nvSpPr>
          <p:cNvPr id="536" name="Title 1"/>
          <p:cNvSpPr txBox="1"/>
          <p:nvPr>
            <p:ph type="title"/>
          </p:nvPr>
        </p:nvSpPr>
        <p:spPr>
          <a:xfrm>
            <a:off x="0" y="343039"/>
            <a:ext cx="24384000" cy="1300232"/>
          </a:xfrm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pPr/>
            <a:r>
              <a:t>Coherent ChDR electron Bunch Length Monitor</a:t>
            </a:r>
          </a:p>
        </p:txBody>
      </p:sp>
      <p:sp>
        <p:nvSpPr>
          <p:cNvPr id="537" name="Subtitle 2"/>
          <p:cNvSpPr txBox="1"/>
          <p:nvPr>
            <p:ph type="body" sz="quarter" idx="1"/>
          </p:nvPr>
        </p:nvSpPr>
        <p:spPr>
          <a:xfrm>
            <a:off x="0" y="1987233"/>
            <a:ext cx="24384000" cy="801159"/>
          </a:xfrm>
          <a:prstGeom prst="rect">
            <a:avLst/>
          </a:prstGeom>
        </p:spPr>
        <p:txBody>
          <a:bodyPr/>
          <a:lstStyle/>
          <a:p>
            <a:pPr/>
            <a:r>
              <a:t>C. Davut, O. Apsimon, P. Karataev, T. Lefevre, S. Mazzoni, G. Xia</a:t>
            </a:r>
          </a:p>
        </p:txBody>
      </p:sp>
      <p:grpSp>
        <p:nvGrpSpPr>
          <p:cNvPr id="541" name="Group 7"/>
          <p:cNvGrpSpPr/>
          <p:nvPr/>
        </p:nvGrpSpPr>
        <p:grpSpPr>
          <a:xfrm>
            <a:off x="1685723" y="12744618"/>
            <a:ext cx="6615129" cy="817083"/>
            <a:chOff x="0" y="0"/>
            <a:chExt cx="6615127" cy="817081"/>
          </a:xfrm>
        </p:grpSpPr>
        <p:pic>
          <p:nvPicPr>
            <p:cNvPr id="538" name="Picture 8" descr="Picture 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49704" y="0"/>
              <a:ext cx="1578322" cy="8097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9" name="Picture 2" descr="Picture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460126" y="8579"/>
              <a:ext cx="3155002" cy="8011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0" name="Picture 10" descr="Picture 10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7345"/>
              <a:ext cx="1617604" cy="8097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42" name="TextBox 4"/>
          <p:cNvSpPr txBox="1"/>
          <p:nvPr/>
        </p:nvSpPr>
        <p:spPr>
          <a:xfrm>
            <a:off x="541188" y="5243819"/>
            <a:ext cx="11199089" cy="691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indent="457200">
              <a:spcBef>
                <a:spcPts val="0"/>
              </a:spcBef>
              <a:defRPr b="1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Achieved so far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Bunch length prototype designed and being manufactured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Analyzed using polarization current approach and CST Studio Suite;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 shot-by-shot quick bunch length monitoring and a precise Martin-Pupplet Fourier spectrometer is foreseen. 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lvl="1" indent="457200">
              <a:spcBef>
                <a:spcPts val="0"/>
              </a:spcBef>
              <a:defRPr b="1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Current Status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All components ordered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Vacuum vessel manufacturing completed</a:t>
            </a:r>
          </a:p>
          <a:p>
            <a:pPr marL="571500" indent="-571500">
              <a:spcBef>
                <a:spcPts val="0"/>
              </a:spcBef>
              <a:buSzPct val="100000"/>
              <a:buFont typeface="Arial"/>
              <a:buChar char="•"/>
              <a:defRPr b="1"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Commissioning is scheduled for May-June 2022</a:t>
            </a:r>
          </a:p>
        </p:txBody>
      </p:sp>
      <p:sp>
        <p:nvSpPr>
          <p:cNvPr id="543" name="To be implemented after first plasma cell"/>
          <p:cNvSpPr txBox="1"/>
          <p:nvPr/>
        </p:nvSpPr>
        <p:spPr>
          <a:xfrm>
            <a:off x="11776308" y="3132355"/>
            <a:ext cx="11199089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To be implemented after first plasma cell</a:t>
            </a:r>
          </a:p>
        </p:txBody>
      </p:sp>
      <p:grpSp>
        <p:nvGrpSpPr>
          <p:cNvPr id="548" name="Group 11"/>
          <p:cNvGrpSpPr/>
          <p:nvPr/>
        </p:nvGrpSpPr>
        <p:grpSpPr>
          <a:xfrm>
            <a:off x="13009122" y="8015666"/>
            <a:ext cx="9796346" cy="4321569"/>
            <a:chOff x="0" y="0"/>
            <a:chExt cx="9796345" cy="4321567"/>
          </a:xfrm>
        </p:grpSpPr>
        <p:pic>
          <p:nvPicPr>
            <p:cNvPr id="544" name="Picture 12" descr="Picture 12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8257" t="5468" r="8073" b="1435"/>
            <a:stretch>
              <a:fillRect/>
            </a:stretch>
          </p:blipFill>
          <p:spPr>
            <a:xfrm>
              <a:off x="-1" y="0"/>
              <a:ext cx="9796347" cy="43215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47" name="Group 13"/>
            <p:cNvGrpSpPr/>
            <p:nvPr/>
          </p:nvGrpSpPr>
          <p:grpSpPr>
            <a:xfrm>
              <a:off x="551334" y="101633"/>
              <a:ext cx="1167518" cy="1350089"/>
              <a:chOff x="0" y="0"/>
              <a:chExt cx="1167516" cy="1350088"/>
            </a:xfrm>
          </p:grpSpPr>
          <p:pic>
            <p:nvPicPr>
              <p:cNvPr id="545" name="Picture 14" descr="Picture 14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66181" t="20363" r="12590" b="21593"/>
              <a:stretch>
                <a:fillRect/>
              </a:stretch>
            </p:blipFill>
            <p:spPr>
              <a:xfrm>
                <a:off x="0" y="0"/>
                <a:ext cx="1167517" cy="13500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46" name="TextBox 15"/>
              <p:cNvSpPr txBox="1"/>
              <p:nvPr/>
            </p:nvSpPr>
            <p:spPr>
              <a:xfrm>
                <a:off x="151063" y="351119"/>
                <a:ext cx="466918" cy="4238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b="1" sz="1000">
                    <a:solidFill>
                      <a:srgbClr val="0033A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1</a:t>
                </a:r>
                <a:r>
                  <a:rPr baseline="30000"/>
                  <a:t>st</a:t>
                </a:r>
              </a:p>
            </p:txBody>
          </p:sp>
        </p:grpSp>
      </p:grpSp>
      <p:sp>
        <p:nvSpPr>
          <p:cNvPr id="549" name="Arrow: Right 17"/>
          <p:cNvSpPr/>
          <p:nvPr/>
        </p:nvSpPr>
        <p:spPr>
          <a:xfrm>
            <a:off x="18890898" y="7678320"/>
            <a:ext cx="896588" cy="30650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33A0"/>
          </a:solidFill>
          <a:ln w="12700">
            <a:solidFill>
              <a:srgbClr val="002575"/>
            </a:solidFill>
            <a:miter/>
          </a:ln>
        </p:spPr>
        <p:txBody>
          <a:bodyPr lIns="45719" rIns="45719" anchor="ctr"/>
          <a:lstStyle/>
          <a:p>
            <a:pPr algn="ctr" defTabSz="914400">
              <a:spcBef>
                <a:spcPts val="0"/>
              </a:spcBef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550" name="Picture 4" descr="Picture 4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232010" y="4065915"/>
            <a:ext cx="9350570" cy="35429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sma discharge being developed at CERN"/>
          <p:cNvSpPr txBox="1"/>
          <p:nvPr>
            <p:ph type="title"/>
          </p:nvPr>
        </p:nvSpPr>
        <p:spPr>
          <a:xfrm>
            <a:off x="1395823" y="729196"/>
            <a:ext cx="21592354" cy="2875361"/>
          </a:xfrm>
          <a:prstGeom prst="rect">
            <a:avLst/>
          </a:prstGeom>
        </p:spPr>
        <p:txBody>
          <a:bodyPr/>
          <a:lstStyle/>
          <a:p>
            <a:pPr/>
            <a:r>
              <a:t>Plasma discharge being developed at CERN</a:t>
            </a:r>
          </a:p>
        </p:txBody>
      </p:sp>
      <p:pic>
        <p:nvPicPr>
          <p:cNvPr id="553" name="Screenshot 2021-03-17 at 15.39.59.pdf" descr="Screenshot 2021-03-17 at 15.39.59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67365" y="4043851"/>
            <a:ext cx="9299981" cy="4759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Screenshot 2021-03-17 at 15.42.14.pdf" descr="Screenshot 2021-03-17 at 15.42.14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31887" y="9061269"/>
            <a:ext cx="9434862" cy="4342067"/>
          </a:xfrm>
          <a:prstGeom prst="rect">
            <a:avLst/>
          </a:prstGeom>
          <a:ln w="12700">
            <a:miter lim="400000"/>
          </a:ln>
        </p:spPr>
      </p:pic>
      <p:sp>
        <p:nvSpPr>
          <p:cNvPr id="555" name="10 m Ar discharge plasma to developed by IST/CERN to be implemented later this year"/>
          <p:cNvSpPr txBox="1"/>
          <p:nvPr/>
        </p:nvSpPr>
        <p:spPr>
          <a:xfrm>
            <a:off x="122161" y="3064712"/>
            <a:ext cx="23970209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10 m Ar discharge plasma to developed by IST/CERN to be implemented later this year</a:t>
            </a:r>
          </a:p>
        </p:txBody>
      </p:sp>
      <p:pic>
        <p:nvPicPr>
          <p:cNvPr id="556" name="2022_02_03_AWAKE_DPS__NL_pres_at_PEB_2022_02_03_V01 (dragged).pdf" descr="2022_02_03_AWAKE_DPS__NL_pres_at_PEB_2022_02_03_V01 (dragged)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34964" y="4330547"/>
            <a:ext cx="12926451" cy="7271129"/>
          </a:xfrm>
          <a:prstGeom prst="rect">
            <a:avLst/>
          </a:prstGeom>
          <a:ln w="12700">
            <a:miter lim="400000"/>
          </a:ln>
        </p:spPr>
      </p:pic>
      <p:sp>
        <p:nvSpPr>
          <p:cNvPr id="557" name="Developing plasma diagnostics including:…"/>
          <p:cNvSpPr txBox="1"/>
          <p:nvPr/>
        </p:nvSpPr>
        <p:spPr>
          <a:xfrm>
            <a:off x="13793477" y="7037285"/>
            <a:ext cx="4834230" cy="2541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3600"/>
            </a:pPr>
            <a:r>
              <a:t>Developing plasma diagnostics including:</a:t>
            </a:r>
          </a:p>
          <a:p>
            <a:pPr marL="507999" indent="-507999">
              <a:buSzPct val="50000"/>
              <a:buChar char="•"/>
              <a:defRPr sz="3600"/>
            </a:pPr>
            <a:r>
              <a:t>Spectroscopy</a:t>
            </a:r>
          </a:p>
          <a:p>
            <a:pPr marL="507999" indent="-507999">
              <a:buSzPct val="50000"/>
              <a:buChar char="•"/>
              <a:defRPr sz="3600"/>
            </a:pPr>
            <a:r>
              <a:t>Interferometry</a:t>
            </a:r>
          </a:p>
        </p:txBody>
      </p:sp>
      <p:pic>
        <p:nvPicPr>
          <p:cNvPr id="558" name="Screenshot 2022-04-05 at 17.33.40.pdf" descr="Screenshot 2022-04-05 at 17.33.40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35030" y="10000946"/>
            <a:ext cx="7220039" cy="2928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ummary"/>
          <p:cNvSpPr txBox="1"/>
          <p:nvPr>
            <p:ph type="title"/>
          </p:nvPr>
        </p:nvSpPr>
        <p:spPr>
          <a:xfrm>
            <a:off x="4833937" y="1122870"/>
            <a:ext cx="14716126" cy="2000251"/>
          </a:xfrm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561" name="Repeatability of plasma accelerators determined (10’s MHz achievable)…"/>
          <p:cNvSpPr txBox="1"/>
          <p:nvPr/>
        </p:nvSpPr>
        <p:spPr>
          <a:xfrm>
            <a:off x="5336961" y="2975224"/>
            <a:ext cx="12908064" cy="10208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Repeatability of plasma accelerators determined (10’s MHz achievable)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CHOFI waveguides demonstrated at kHz and up to 30 cm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kHz MP-LWFA scheme developed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Betatron Absorption Spectroscopy used for XANES in single shot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Selective light sail acceleration of carbon ions observed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Bayesian optimisation applied to laser ion acceleration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AWAKE: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electron beamline designed and pointing and beam size variations assessed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New bunch length diagnostic based on coherent Cherenkov diffraction to be implemented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100">
                <a:latin typeface="Gill Sans"/>
                <a:ea typeface="Gill Sans"/>
                <a:cs typeface="Gill Sans"/>
                <a:sym typeface="Gill Sans"/>
              </a:defRPr>
            </a:pPr>
            <a:r>
              <a:t>Discharge cell to be implemented at CERN</a:t>
            </a:r>
          </a:p>
        </p:txBody>
      </p:sp>
      <p:pic>
        <p:nvPicPr>
          <p:cNvPr id="562" name="Screenshot 2022-04-05 at 13.45.31.pdf" descr="Screenshot 2022-04-05 at 13.45.31.pdf"/>
          <p:cNvPicPr>
            <a:picLocks noChangeAspect="1"/>
          </p:cNvPicPr>
          <p:nvPr/>
        </p:nvPicPr>
        <p:blipFill>
          <a:blip r:embed="rId2">
            <a:extLst/>
          </a:blip>
          <a:srcRect l="10821" t="49199" r="16057" b="0"/>
          <a:stretch>
            <a:fillRect/>
          </a:stretch>
        </p:blipFill>
        <p:spPr>
          <a:xfrm>
            <a:off x="99301" y="1709775"/>
            <a:ext cx="5118069" cy="39387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PrelimXAS.png" descr="PrelimXA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08380" y="5770359"/>
            <a:ext cx="5399863" cy="422155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kHz channels - 6 hour run.pdf" descr="kHz channels - 6 hour run.pdf"/>
          <p:cNvPicPr>
            <a:picLocks noChangeAspect="1"/>
          </p:cNvPicPr>
          <p:nvPr/>
        </p:nvPicPr>
        <p:blipFill>
          <a:blip r:embed="rId4">
            <a:extLst/>
          </a:blip>
          <a:srcRect l="0" t="0" r="12916" b="0"/>
          <a:stretch>
            <a:fillRect/>
          </a:stretch>
        </p:blipFill>
        <p:spPr>
          <a:xfrm>
            <a:off x="17875963" y="10772198"/>
            <a:ext cx="5920153" cy="2559339"/>
          </a:xfrm>
          <a:prstGeom prst="rect">
            <a:avLst/>
          </a:prstGeom>
        </p:spPr>
      </p:pic>
      <p:pic>
        <p:nvPicPr>
          <p:cNvPr id="565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259825" y="6109996"/>
            <a:ext cx="5433431" cy="3938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Content Placeholder 10" descr="Content Placeholder 10"/>
          <p:cNvPicPr>
            <a:picLocks noChangeAspect="0"/>
          </p:cNvPicPr>
          <p:nvPr/>
        </p:nvPicPr>
        <p:blipFill>
          <a:blip r:embed="rId6">
            <a:extLst/>
          </a:blip>
          <a:srcRect l="1895" t="11956" r="6189" b="7193"/>
          <a:stretch>
            <a:fillRect/>
          </a:stretch>
        </p:blipFill>
        <p:spPr>
          <a:xfrm>
            <a:off x="18795523" y="1445926"/>
            <a:ext cx="4625443" cy="410031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Picture 4" descr="Picture 4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456556" y="10510217"/>
            <a:ext cx="6229815" cy="2360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Repetition rate of plasma accelerators"/>
          <p:cNvSpPr txBox="1"/>
          <p:nvPr>
            <p:ph type="title"/>
          </p:nvPr>
        </p:nvSpPr>
        <p:spPr>
          <a:xfrm>
            <a:off x="1397139" y="4318000"/>
            <a:ext cx="21589722" cy="508000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Repetition rate of plasma accelerators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Richard_CEPC_FF_1121 (dragged).pdf" descr="Richard_CEPC_FF_1121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FlashForward features:"/>
          <p:cNvSpPr txBox="1"/>
          <p:nvPr>
            <p:ph type="title"/>
          </p:nvPr>
        </p:nvSpPr>
        <p:spPr>
          <a:xfrm>
            <a:off x="4395747" y="26590"/>
            <a:ext cx="15592506" cy="289322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FlashForward features:</a:t>
            </a:r>
          </a:p>
        </p:txBody>
      </p:sp>
      <p:sp>
        <p:nvSpPr>
          <p:cNvPr id="296" name="Advanced collimator system for longitudinal bunch shaping"/>
          <p:cNvSpPr txBox="1"/>
          <p:nvPr/>
        </p:nvSpPr>
        <p:spPr>
          <a:xfrm>
            <a:off x="1502065" y="3608897"/>
            <a:ext cx="9533991" cy="1600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200"/>
              </a:spcBef>
              <a:defRPr b="1">
                <a:solidFill>
                  <a:srgbClr val="009FD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Advanced c</a:t>
            </a:r>
            <a:r>
              <a:t>ollimator system for longitudinal bunch shaping </a:t>
            </a:r>
          </a:p>
        </p:txBody>
      </p:sp>
      <p:sp>
        <p:nvSpPr>
          <p:cNvPr id="297" name="Two discharge capillaries provide density-controlled plasma"/>
          <p:cNvSpPr txBox="1"/>
          <p:nvPr/>
        </p:nvSpPr>
        <p:spPr>
          <a:xfrm>
            <a:off x="1513120" y="7002760"/>
            <a:ext cx="9968433" cy="1598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457200">
              <a:spcBef>
                <a:spcPts val="1200"/>
              </a:spcBef>
              <a:defRPr b="1">
                <a:solidFill>
                  <a:srgbClr val="009FD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Two discharge capillaries provide density-controlled plasma </a:t>
            </a:r>
          </a:p>
        </p:txBody>
      </p:sp>
      <p:sp>
        <p:nvSpPr>
          <p:cNvPr id="298" name="Two electron spectrometers used for diagnostic purposes"/>
          <p:cNvSpPr txBox="1"/>
          <p:nvPr/>
        </p:nvSpPr>
        <p:spPr>
          <a:xfrm>
            <a:off x="1464166" y="10394362"/>
            <a:ext cx="10066341" cy="1598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457200">
              <a:spcBef>
                <a:spcPts val="1200"/>
              </a:spcBef>
              <a:defRPr b="1">
                <a:solidFill>
                  <a:srgbClr val="009FD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Two electron spectrometers used for diagnostic purposes </a:t>
            </a:r>
          </a:p>
        </p:txBody>
      </p:sp>
      <p:pic>
        <p:nvPicPr>
          <p:cNvPr id="299" name="Screenshot 2022-04-05 at 13.13.54.pdf" descr="Screenshot 2022-04-05 at 13.13.54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34632" y="2676730"/>
            <a:ext cx="5841935" cy="3464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Screenshot 2022-04-05 at 13.14.27.pdf" descr="Screenshot 2022-04-05 at 13.14.27.pdf"/>
          <p:cNvPicPr>
            <a:picLocks noChangeAspect="1"/>
          </p:cNvPicPr>
          <p:nvPr/>
        </p:nvPicPr>
        <p:blipFill>
          <a:blip r:embed="rId3">
            <a:extLst/>
          </a:blip>
          <a:srcRect l="2274" t="0" r="0" b="0"/>
          <a:stretch>
            <a:fillRect/>
          </a:stretch>
        </p:blipFill>
        <p:spPr>
          <a:xfrm>
            <a:off x="15052289" y="6361981"/>
            <a:ext cx="5944962" cy="325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Screenshot 2022-04-05 at 13.14.47.pdf" descr="Screenshot 2022-04-05 at 13.14.47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1823"/>
          <a:stretch>
            <a:fillRect/>
          </a:stretch>
        </p:blipFill>
        <p:spPr>
          <a:xfrm>
            <a:off x="14913950" y="9833445"/>
            <a:ext cx="6083301" cy="36414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FLASHForward achievements:"/>
          <p:cNvSpPr txBox="1"/>
          <p:nvPr>
            <p:ph type="title"/>
          </p:nvPr>
        </p:nvSpPr>
        <p:spPr>
          <a:xfrm>
            <a:off x="2283799" y="26590"/>
            <a:ext cx="19816402" cy="2893220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FLASHForward achievements:</a:t>
            </a:r>
          </a:p>
        </p:txBody>
      </p:sp>
      <p:sp>
        <p:nvSpPr>
          <p:cNvPr id="304" name="Energy-Spread Preservation and High Efficiency in a Plasma-Wakefield Accelerator…"/>
          <p:cNvSpPr txBox="1"/>
          <p:nvPr/>
        </p:nvSpPr>
        <p:spPr>
          <a:xfrm>
            <a:off x="16307006" y="10431911"/>
            <a:ext cx="7620001" cy="327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400"/>
              </a:spcBef>
              <a:defRPr sz="31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Energy-Spread Preservation and High Efficiency in a Plasma-Wakefield Accelerator</a:t>
            </a:r>
          </a:p>
          <a:p>
            <a:pPr defTabSz="457200">
              <a:spcBef>
                <a:spcPts val="2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C. A. Lindstrøm, J. M. Garland, S. Schröder, L. Boulton, G. Boyle, J. Chappell, R. D’Arcy, P. Gonzalez, A. Knetsch, V. Libov, G. Loisch, A. Martinez de la Ossa, P. Niknejadi, K. Põder, L. Schaper, B. Schmidt, B. Sheeran, S. Wesch, J. Wood, and J. Osterhoff</a:t>
            </a:r>
          </a:p>
          <a:p>
            <a:pPr defTabSz="457200">
              <a:spcBef>
                <a:spcPts val="15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Phys. Rev. Lett. </a:t>
            </a:r>
            <a:r>
              <a:rPr b="1"/>
              <a:t>126</a:t>
            </a:r>
            <a:r>
              <a:t>, 014801 – Published 6 January 2021</a:t>
            </a:r>
          </a:p>
        </p:txBody>
      </p:sp>
      <p:sp>
        <p:nvSpPr>
          <p:cNvPr id="305" name="Emittance Preservation in an Aberration-Free Active Plasma Lens…"/>
          <p:cNvSpPr txBox="1"/>
          <p:nvPr/>
        </p:nvSpPr>
        <p:spPr>
          <a:xfrm>
            <a:off x="456993" y="10666861"/>
            <a:ext cx="7620001" cy="2809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400"/>
              </a:spcBef>
              <a:defRPr sz="31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Emittance Preservation in an Aberration-Free Active Plasma Lens</a:t>
            </a:r>
          </a:p>
          <a:p>
            <a:pPr defTabSz="457200">
              <a:spcBef>
                <a:spcPts val="2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C. A. Lindstrøm, E. Adli, G. Boyle, R. Corsini, A. E. Dyson, W. Farabolini, S. M. Hooker, M. Meisel, J. Osterhoff, J.-H. Röckemann, L. Schaper, and K. N. Sjobak</a:t>
            </a:r>
          </a:p>
          <a:p>
            <a:pPr defTabSz="457200">
              <a:spcBef>
                <a:spcPts val="15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Phys. Rev. Lett. </a:t>
            </a:r>
            <a:r>
              <a:rPr b="1"/>
              <a:t>121</a:t>
            </a:r>
            <a:r>
              <a:t>, 194801 – Published 7 November 2018; Erratum </a:t>
            </a:r>
            <a:r>
              <a:rPr>
                <a:solidFill>
                  <a:srgbClr val="3294D8"/>
                </a:solidFill>
                <a:hlinkClick r:id="rId2" invalidUrl="" action="" tgtFrame="" tooltip="" history="1" highlightClick="0" endSnd="0"/>
              </a:rPr>
              <a:t>Phys. Rev. Lett. </a:t>
            </a:r>
            <a:r>
              <a:rPr b="1">
                <a:solidFill>
                  <a:srgbClr val="3294D8"/>
                </a:solidFill>
                <a:hlinkClick r:id="rId2" invalidUrl="" action="" tgtFrame="" tooltip="" history="1" highlightClick="0" endSnd="0"/>
              </a:rPr>
              <a:t>122</a:t>
            </a:r>
            <a:r>
              <a:rPr>
                <a:solidFill>
                  <a:srgbClr val="3294D8"/>
                </a:solidFill>
                <a:hlinkClick r:id="rId2" invalidUrl="" action="" tgtFrame="" tooltip="" history="1" highlightClick="0" endSnd="0"/>
              </a:rPr>
              <a:t>, 129901 (2019)</a:t>
            </a:r>
            <a:r>
              <a:t>`</a:t>
            </a:r>
          </a:p>
        </p:txBody>
      </p:sp>
      <p:sp>
        <p:nvSpPr>
          <p:cNvPr id="306" name="Tunable Plasma-Based Energy Dechirper…"/>
          <p:cNvSpPr txBox="1"/>
          <p:nvPr/>
        </p:nvSpPr>
        <p:spPr>
          <a:xfrm>
            <a:off x="8382000" y="10818213"/>
            <a:ext cx="7620000" cy="1425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1400"/>
              </a:spcBef>
              <a:defRPr sz="3100">
                <a:solidFill>
                  <a:srgbClr val="33333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Tunable Plasma-Based Energy Dechirper</a:t>
            </a:r>
          </a:p>
          <a:p>
            <a:pPr defTabSz="457200">
              <a:spcBef>
                <a:spcPts val="2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R. D’Arcy </a:t>
            </a:r>
            <a:r>
              <a:rPr i="1"/>
              <a:t>et al.</a:t>
            </a:r>
          </a:p>
          <a:p>
            <a:pPr defTabSz="457200">
              <a:spcBef>
                <a:spcPts val="1500"/>
              </a:spcBef>
              <a:defRPr sz="2000">
                <a:solidFill>
                  <a:srgbClr val="55555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Phys. Rev. Lett. </a:t>
            </a:r>
            <a:r>
              <a:rPr b="1"/>
              <a:t>122</a:t>
            </a:r>
            <a:r>
              <a:t>, 034801 – Published 24 January 2019</a:t>
            </a:r>
          </a:p>
        </p:txBody>
      </p:sp>
      <p:pic>
        <p:nvPicPr>
          <p:cNvPr id="307" name="Screenshot 2022-04-05 at 13.17.48.pdf" descr="Screenshot 2022-04-05 at 13.17.48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52152" y="3799580"/>
            <a:ext cx="6726464" cy="61388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Screenshot 2022-04-05 at 13.23.36.pdf" descr="Screenshot 2022-04-05 at 13.23.36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94885" y="3575843"/>
            <a:ext cx="6128533" cy="72801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Screenshot 2022-04-05 at 13.31.03.pdf" descr="Screenshot 2022-04-05 at 13.31.03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9610" y="3799580"/>
            <a:ext cx="7026274" cy="2288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Screenshot 2022-04-05 at 13.32.34.pdf" descr="Screenshot 2022-04-05 at 13.32.34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53856" y="6337464"/>
            <a:ext cx="7026274" cy="4275776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FLASHForward now contributing to cutting edge research led by DESY group"/>
          <p:cNvSpPr txBox="1"/>
          <p:nvPr/>
        </p:nvSpPr>
        <p:spPr>
          <a:xfrm>
            <a:off x="833023" y="2671026"/>
            <a:ext cx="2121664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FLASHForward now contributing to cutting edge research led by DESY group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Richard_CEPC_FF_1121 (dragged).pdf" descr="Richard_CEPC_FF_1121 (dragged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Recovery time of a plasma-wakefield accelerator"/>
          <p:cNvSpPr txBox="1"/>
          <p:nvPr>
            <p:ph type="title"/>
          </p:nvPr>
        </p:nvSpPr>
        <p:spPr>
          <a:xfrm>
            <a:off x="94005" y="26590"/>
            <a:ext cx="24195990" cy="2893220"/>
          </a:xfrm>
          <a:prstGeom prst="rect">
            <a:avLst/>
          </a:prstGeom>
        </p:spPr>
        <p:txBody>
          <a:bodyPr/>
          <a:lstStyle/>
          <a:p>
            <a:pPr/>
            <a:r>
              <a:t>Recovery time of a plasma-wakefield accelerator</a:t>
            </a:r>
          </a:p>
        </p:txBody>
      </p:sp>
      <p:sp>
        <p:nvSpPr>
          <p:cNvPr id="316" name="Published: 02 March 2022…"/>
          <p:cNvSpPr txBox="1"/>
          <p:nvPr/>
        </p:nvSpPr>
        <p:spPr>
          <a:xfrm>
            <a:off x="94005" y="11600775"/>
            <a:ext cx="24195990" cy="2052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buClr>
                <a:srgbClr val="006699"/>
              </a:buClr>
              <a:buFont typeface="Helvetica Neue"/>
              <a:defRPr sz="2200">
                <a:solidFill>
                  <a:srgbClr val="00669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Published: 02 March 2022</a:t>
            </a:r>
            <a:endParaRPr>
              <a:solidFill>
                <a:srgbClr val="6F6F6F"/>
              </a:solidFill>
            </a:endParaRPr>
          </a:p>
          <a:p>
            <a:pPr defTabSz="457200">
              <a:spcBef>
                <a:spcPts val="0"/>
              </a:spcBef>
              <a:defRPr sz="3600">
                <a:solidFill>
                  <a:srgbClr val="22222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Recovery time of a plasma-wakefield accelerator</a:t>
            </a:r>
          </a:p>
          <a:p>
            <a:pPr defTabSz="457200">
              <a:spcBef>
                <a:spcPts val="0"/>
              </a:spcBef>
              <a:buClr>
                <a:srgbClr val="006699"/>
              </a:buClr>
              <a:buFont typeface="Helvetica Neue"/>
              <a:defRPr sz="2200">
                <a:solidFill>
                  <a:srgbClr val="006699"/>
                </a:solidFill>
                <a:uFill>
                  <a:solidFill>
                    <a:srgbClr val="006699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R. D’Arcy</a:t>
            </a:r>
            <a:r>
              <a:rPr>
                <a:solidFill>
                  <a:srgbClr val="222222"/>
                </a:solidFill>
              </a:rPr>
              <a:t>, </a:t>
            </a:r>
            <a:r>
              <a:t>J. Chappell</a:t>
            </a:r>
            <a:r>
              <a:rPr>
                <a:solidFill>
                  <a:srgbClr val="222222"/>
                </a:solidFill>
              </a:rPr>
              <a:t>, </a:t>
            </a:r>
            <a:r>
              <a:t>J. Beinortaite</a:t>
            </a:r>
            <a:r>
              <a:rPr>
                <a:solidFill>
                  <a:srgbClr val="222222"/>
                </a:solidFill>
              </a:rPr>
              <a:t>, </a:t>
            </a:r>
            <a:r>
              <a:t>S. Diederichs</a:t>
            </a:r>
            <a:r>
              <a:rPr>
                <a:solidFill>
                  <a:srgbClr val="222222"/>
                </a:solidFill>
              </a:rPr>
              <a:t>, </a:t>
            </a:r>
            <a:r>
              <a:t>G. Boyle</a:t>
            </a:r>
            <a:r>
              <a:rPr>
                <a:solidFill>
                  <a:srgbClr val="222222"/>
                </a:solidFill>
              </a:rPr>
              <a:t>, </a:t>
            </a:r>
            <a:r>
              <a:t>B. Foster</a:t>
            </a:r>
            <a:r>
              <a:rPr>
                <a:solidFill>
                  <a:srgbClr val="222222"/>
                </a:solidFill>
              </a:rPr>
              <a:t>, </a:t>
            </a:r>
            <a:r>
              <a:t>M. J. Garland</a:t>
            </a:r>
            <a:r>
              <a:rPr>
                <a:solidFill>
                  <a:srgbClr val="222222"/>
                </a:solidFill>
              </a:rPr>
              <a:t>, </a:t>
            </a:r>
            <a:r>
              <a:t>P. Gonzalez Caminal</a:t>
            </a:r>
            <a:r>
              <a:rPr>
                <a:solidFill>
                  <a:srgbClr val="222222"/>
                </a:solidFill>
              </a:rPr>
              <a:t>, </a:t>
            </a:r>
            <a:r>
              <a:t>C. A. Lindstrøm</a:t>
            </a:r>
            <a:r>
              <a:rPr>
                <a:solidFill>
                  <a:srgbClr val="222222"/>
                </a:solidFill>
              </a:rPr>
              <a:t>, </a:t>
            </a:r>
            <a:r>
              <a:t>G. Loisch</a:t>
            </a:r>
            <a:r>
              <a:rPr>
                <a:solidFill>
                  <a:srgbClr val="222222"/>
                </a:solidFill>
              </a:rPr>
              <a:t>, </a:t>
            </a:r>
            <a:r>
              <a:t>S. Schreiber</a:t>
            </a:r>
            <a:r>
              <a:rPr>
                <a:solidFill>
                  <a:srgbClr val="222222"/>
                </a:solidFill>
              </a:rPr>
              <a:t>, </a:t>
            </a:r>
            <a:r>
              <a:t>S. Schröder</a:t>
            </a:r>
            <a:r>
              <a:rPr>
                <a:solidFill>
                  <a:srgbClr val="222222"/>
                </a:solidFill>
              </a:rPr>
              <a:t>, </a:t>
            </a:r>
            <a:r>
              <a:t>R. J. Shalloo</a:t>
            </a:r>
            <a:r>
              <a:rPr>
                <a:solidFill>
                  <a:srgbClr val="222222"/>
                </a:solidFill>
              </a:rPr>
              <a:t>, </a:t>
            </a:r>
            <a:r>
              <a:t>M. Thévenet</a:t>
            </a:r>
            <a:r>
              <a:rPr>
                <a:solidFill>
                  <a:srgbClr val="222222"/>
                </a:solidFill>
              </a:rPr>
              <a:t>, </a:t>
            </a:r>
            <a:r>
              <a:t>S. Wesch</a:t>
            </a:r>
            <a:r>
              <a:rPr>
                <a:solidFill>
                  <a:srgbClr val="222222"/>
                </a:solidFill>
              </a:rPr>
              <a:t>, </a:t>
            </a:r>
            <a:r>
              <a:t>M. Wing</a:t>
            </a:r>
            <a:r>
              <a:rPr>
                <a:solidFill>
                  <a:srgbClr val="222222"/>
                </a:solidFill>
              </a:rPr>
              <a:t> &amp; </a:t>
            </a:r>
            <a:r>
              <a:t>J. Osterhoff</a:t>
            </a:r>
            <a:r>
              <a:rPr>
                <a:solidFill>
                  <a:srgbClr val="222222"/>
                </a:solidFill>
              </a:rPr>
              <a:t> </a:t>
            </a:r>
            <a:endParaRPr>
              <a:solidFill>
                <a:srgbClr val="222222"/>
              </a:solidFill>
            </a:endParaRPr>
          </a:p>
          <a:p>
            <a:pPr defTabSz="457200">
              <a:defRPr sz="2200">
                <a:solidFill>
                  <a:srgbClr val="006699"/>
                </a:solidFill>
                <a:uFill>
                  <a:solidFill>
                    <a:srgbClr val="006699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2" invalidUrl="" action="" tgtFrame="" tooltip="" history="1" highlightClick="0" endSnd="0"/>
              </a:rPr>
              <a:t>Nature</a:t>
            </a:r>
            <a:r>
              <a:rPr>
                <a:solidFill>
                  <a:srgbClr val="222222"/>
                </a:solidFill>
              </a:rPr>
              <a:t> </a:t>
            </a:r>
            <a:r>
              <a:t>volume 603, pages 58–62 (2022)</a:t>
            </a:r>
          </a:p>
        </p:txBody>
      </p:sp>
      <p:sp>
        <p:nvSpPr>
          <p:cNvPr id="317" name="Equivalent to a repetition-rate upper limit of O(10 MHz)"/>
          <p:cNvSpPr txBox="1"/>
          <p:nvPr/>
        </p:nvSpPr>
        <p:spPr>
          <a:xfrm>
            <a:off x="4652003" y="10031958"/>
            <a:ext cx="16216771" cy="1164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Equivalent to a repetition-rate upper limit of O(10 MHz) </a:t>
            </a:r>
            <a:endParaRPr sz="1200"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318" name="Screenshot 2022-04-05 at 13.45.31.pdf" descr="Screenshot 2022-04-05 at 13.45.31.pdf"/>
          <p:cNvPicPr>
            <a:picLocks noChangeAspect="1"/>
          </p:cNvPicPr>
          <p:nvPr/>
        </p:nvPicPr>
        <p:blipFill>
          <a:blip r:embed="rId3">
            <a:extLst/>
          </a:blip>
          <a:srcRect l="0" t="0" r="0" b="50192"/>
          <a:stretch>
            <a:fillRect/>
          </a:stretch>
        </p:blipFill>
        <p:spPr>
          <a:xfrm>
            <a:off x="207579" y="3990658"/>
            <a:ext cx="7620001" cy="4204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Screenshot 2022-04-05 at 13.46.49.pdf" descr="Screenshot 2022-04-05 at 13.46.49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62318" y="2742187"/>
            <a:ext cx="7620001" cy="603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Screenshot 2022-04-05 at 13.45.31.pdf" descr="Screenshot 2022-04-05 at 13.45.31.pdf"/>
          <p:cNvPicPr>
            <a:picLocks noChangeAspect="1"/>
          </p:cNvPicPr>
          <p:nvPr/>
        </p:nvPicPr>
        <p:blipFill>
          <a:blip r:embed="rId3">
            <a:extLst/>
          </a:blip>
          <a:srcRect l="0" t="49199" r="0" b="0"/>
          <a:stretch>
            <a:fillRect/>
          </a:stretch>
        </p:blipFill>
        <p:spPr>
          <a:xfrm>
            <a:off x="8134948" y="3948788"/>
            <a:ext cx="7620001" cy="4287977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60 ns"/>
          <p:cNvSpPr txBox="1"/>
          <p:nvPr/>
        </p:nvSpPr>
        <p:spPr>
          <a:xfrm>
            <a:off x="13315170" y="8186855"/>
            <a:ext cx="1315877" cy="68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285875">
              <a:spcBef>
                <a:spcPts val="0"/>
              </a:spcBef>
              <a:defRPr b="1"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60 ns</a:t>
            </a:r>
          </a:p>
        </p:txBody>
      </p:sp>
      <p:sp>
        <p:nvSpPr>
          <p:cNvPr id="322" name="50 ns"/>
          <p:cNvSpPr txBox="1"/>
          <p:nvPr/>
        </p:nvSpPr>
        <p:spPr>
          <a:xfrm>
            <a:off x="21740620" y="8622654"/>
            <a:ext cx="1315877" cy="68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285875">
              <a:spcBef>
                <a:spcPts val="0"/>
              </a:spcBef>
              <a:defRPr b="1"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50 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