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427" r:id="rId2"/>
    <p:sldId id="257" r:id="rId3"/>
    <p:sldId id="426" r:id="rId4"/>
    <p:sldId id="428" r:id="rId5"/>
    <p:sldId id="259" r:id="rId6"/>
    <p:sldId id="429" r:id="rId7"/>
    <p:sldId id="260" r:id="rId8"/>
    <p:sldId id="418" r:id="rId9"/>
    <p:sldId id="275" r:id="rId10"/>
    <p:sldId id="424" r:id="rId11"/>
    <p:sldId id="261" r:id="rId12"/>
    <p:sldId id="430" r:id="rId13"/>
    <p:sldId id="431" r:id="rId14"/>
    <p:sldId id="421" r:id="rId15"/>
    <p:sldId id="423" r:id="rId16"/>
    <p:sldId id="425" r:id="rId17"/>
    <p:sldId id="43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 showGuides="1">
      <p:cViewPr varScale="1">
        <p:scale>
          <a:sx n="145" d="100"/>
          <a:sy n="145" d="100"/>
        </p:scale>
        <p:origin x="132" y="43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physics.ox.ac.uk\dfs\Users\Particle\Reichold\talks\JAI%20Advisory%20Board%20March%202022\March%2022-Armin%20Reichold%20OUI%20projects%20and%20Income.Repor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r>
              <a:rPr lang="en-GB" sz="2400">
                <a:solidFill>
                  <a:schemeClr val="accent1"/>
                </a:solidFill>
              </a:rPr>
              <a:t>License income from JAI</a:t>
            </a:r>
            <a:r>
              <a:rPr lang="en-GB" sz="2400" baseline="0">
                <a:solidFill>
                  <a:schemeClr val="accent1"/>
                </a:solidFill>
              </a:rPr>
              <a:t> metrology work</a:t>
            </a:r>
            <a:endParaRPr lang="en-GB" sz="2400">
              <a:solidFill>
                <a:schemeClr val="accent1"/>
              </a:solidFill>
            </a:endParaRPr>
          </a:p>
        </c:rich>
      </c:tx>
      <c:layout>
        <c:manualLayout>
          <c:xMode val="edge"/>
          <c:yMode val="edge"/>
          <c:x val="0.21779897895571945"/>
          <c:y val="7.862426384628885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accent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Sheet2!$C$29:$C$41</c:f>
              <c:strCache>
                <c:ptCount val="1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</c:strCache>
            </c:strRef>
          </c:cat>
          <c:val>
            <c:numRef>
              <c:f>Sheet2!$D$29:$D$41</c:f>
              <c:numCache>
                <c:formatCode>General</c:formatCode>
                <c:ptCount val="13"/>
                <c:pt idx="0">
                  <c:v>6300</c:v>
                </c:pt>
                <c:pt idx="1">
                  <c:v>6500</c:v>
                </c:pt>
                <c:pt idx="2">
                  <c:v>10000</c:v>
                </c:pt>
                <c:pt idx="3">
                  <c:v>15451.730000000001</c:v>
                </c:pt>
                <c:pt idx="4">
                  <c:v>6898.87</c:v>
                </c:pt>
                <c:pt idx="5">
                  <c:v>42088.460000000006</c:v>
                </c:pt>
                <c:pt idx="6">
                  <c:v>22450.200000000004</c:v>
                </c:pt>
                <c:pt idx="7">
                  <c:v>32467</c:v>
                </c:pt>
                <c:pt idx="8">
                  <c:v>59034.210000000006</c:v>
                </c:pt>
                <c:pt idx="9">
                  <c:v>53735.56</c:v>
                </c:pt>
                <c:pt idx="10">
                  <c:v>46634.92</c:v>
                </c:pt>
                <c:pt idx="11">
                  <c:v>53061.69000000001</c:v>
                </c:pt>
                <c:pt idx="12">
                  <c:v>144000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55-44DD-858D-A2FC7F4F1E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64472800"/>
        <c:axId val="864473128"/>
      </c:barChart>
      <c:catAx>
        <c:axId val="864472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4473128"/>
        <c:crosses val="autoZero"/>
        <c:auto val="1"/>
        <c:lblAlgn val="ctr"/>
        <c:lblOffset val="100"/>
        <c:noMultiLvlLbl val="0"/>
      </c:catAx>
      <c:valAx>
        <c:axId val="864473128"/>
        <c:scaling>
          <c:orientation val="minMax"/>
          <c:max val="15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4472800"/>
        <c:crosses val="autoZero"/>
        <c:crossBetween val="between"/>
        <c:minorUnit val="500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CB9F66-8E37-46B0-A599-DC8DDFC09BA7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08D956-BCD0-41CB-AC06-552E2874B4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89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E57DAF-CD74-4EA1-9817-DFFFF41C349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389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C9F03-028B-4399-90F0-81F83124B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3C0D40-B4CD-44EA-BA4C-2F915AF115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1AB5B1-C08A-433D-A0DB-F19C714F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07/04/2022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EA7BB4-9DA2-4222-9A05-9710F3495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JAI Advisory Board Meeting, Armin Reichold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0B859-FE26-45AE-9AD5-07EEDCD99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BDE8-1FAD-4B28-9AAD-414C020ED1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932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74C7F-EB81-44D8-ADE0-0FF422322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1BAC76-B3BE-4CFA-8233-80668D3A7F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8A2E5-3DCF-474C-818D-96ED67974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07/04/2022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182AD-BBF4-4D77-8D3F-48C25D809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JAI Advisory Board Meeting, Armin Reichold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D9D63C-702D-4B99-8590-D6F3D303C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BDE8-1FAD-4B28-9AAD-414C020ED1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794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E27C65-7C9A-45DA-A22C-DDCF51972B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8186E3-A13E-4025-AAA3-F44B14D2E4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8CFC14-044A-442F-89EE-50899F161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07/04/2022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94CD2-BD5D-4F18-97CF-7C87962E0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JAI Advisory Board Meeting, Armin Reichold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E4B5E5-6698-4182-B9B4-9E0055647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BDE8-1FAD-4B28-9AAD-414C020ED1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70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F72E8-9523-456C-90E0-2EAAAE484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ACD52-2BBA-4081-8FAB-F3BFD99750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83C1F0-6E94-4CA5-ABA9-7D6360ABB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07/04/2022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1884D-1282-4C02-944A-12C825CD9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JAI Advisory Board Meeting, Armin Reichold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BF8305-02B6-4933-90C5-A5AC88632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BDE8-1FAD-4B28-9AAD-414C020ED1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523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9A5B3-1AAE-41C0-9263-5ED58384B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8F95AC-CBD3-432F-B3B3-82064FF7D9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39A90-AC64-4216-8AB7-B193D72F68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72488"/>
            <a:ext cx="2743200" cy="365125"/>
          </a:xfrm>
        </p:spPr>
        <p:txBody>
          <a:bodyPr/>
          <a:lstStyle/>
          <a:p>
            <a:r>
              <a:rPr lang="en-GB"/>
              <a:t>07/04/2022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155C16-6639-4626-B0A7-8925934D5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2250" y="6490536"/>
            <a:ext cx="4114800" cy="365125"/>
          </a:xfrm>
        </p:spPr>
        <p:txBody>
          <a:bodyPr/>
          <a:lstStyle/>
          <a:p>
            <a:r>
              <a:rPr lang="en-GB"/>
              <a:t>JAI Advisory Board Meeting, Armin Reichold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10FF7-E53C-419E-80D5-7D7675D26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36100" y="6490535"/>
            <a:ext cx="2743200" cy="365125"/>
          </a:xfrm>
        </p:spPr>
        <p:txBody>
          <a:bodyPr/>
          <a:lstStyle/>
          <a:p>
            <a:fld id="{0E44BDE8-1FAD-4B28-9AAD-414C020ED1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499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0ECBA-B105-4E35-B9B5-E052093FC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7BDCFB-64DD-4131-B9E6-36BF69C985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0FFCA5-6314-461C-8795-2A3D1B5B60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4B4C5A-02C2-47BC-8C47-19E978694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07/04/2022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4E430B-844C-42E1-A474-6D4162AC3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JAI Advisory Board Meeting, Armin Reichold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0B7355-66AF-4666-8E09-9E6125048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BDE8-1FAD-4B28-9AAD-414C020ED1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740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612F7-523A-465F-998E-CBFBCC64D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C097AA-C0F8-4477-826E-76600679D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AE4717-CF9D-49D1-B3DC-E98C176724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A5906D-5994-463F-9217-E694635A14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839C8A-6511-472C-9626-2E763F8AF6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50B309-8A75-4CB9-886B-CCE81B12E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07/04/2022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39541F-4A37-4880-81E5-852787364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JAI Advisory Board Meeting, Armin Reichold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9A7CAA-B25E-4FC8-81B3-28A4B75BB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BDE8-1FAD-4B28-9AAD-414C020ED1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664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62F31-9EF3-4C42-BA21-171D49FF6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4C8699-7FED-4A71-9252-C7FCEBBFA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07/04/2022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0E5AD1-B8BF-4346-B129-098AC5756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JAI Advisory Board Meeting, Armin Reichold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74E1B9-007A-44EF-ACA0-D303106C4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BDE8-1FAD-4B28-9AAD-414C020ED1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479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C41B5E-DBAA-4000-8103-3A58B00CB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07/04/2022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8B4F6B-2611-436F-8398-876630D3C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JAI Advisory Board Meeting, Armin Reichold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D47ACA-551B-4754-9490-89B1A6E17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BDE8-1FAD-4B28-9AAD-414C020ED1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174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7C366-D99E-4157-95ED-205B10C57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B4B16-DA09-45D4-B9AE-7F4227CDB2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F143C9-66A2-4125-8119-A3F39E5AD3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F82B4D-EB26-44F9-9539-4E1C1AEDD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07/04/2022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29E76A-4D8D-48C9-B3F1-518EDFAB6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JAI Advisory Board Meeting, Armin Reichold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8E27F7-52E9-4B44-82EA-1481DC2BA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BDE8-1FAD-4B28-9AAD-414C020ED1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011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CA791-A234-4146-AB6E-146EA599B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DA17FD-E332-4776-B4C5-604EA3CC76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441D69-FB2B-4902-A3CB-920610A5E7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C02672-238C-4F84-B8FE-0424D2E85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07/04/2022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97B624-2C49-4AC2-B16B-C2B12FFED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JAI Advisory Board Meeting, Armin Reichold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8E9BB5-9F26-4776-B0BD-B2A4B2CBE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BDE8-1FAD-4B28-9AAD-414C020ED1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14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31B48C-8FAE-49F1-8E45-C1987ACC0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0C191D-6706-4F3A-8554-17D848D5F9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368D69-42A5-4F98-823B-14FB92CBBE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07/04/2022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26284-F455-464B-A567-58AF661F42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JAI Advisory Board Meeting, Armin Reichold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AE48A5-28F6-495A-831A-15D1C19A87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4BDE8-1FAD-4B28-9AAD-414C020ED1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918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microsoft.com/office/2007/relationships/hdphoto" Target="../media/hdphoto5.wdp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2.png"/><Relationship Id="rId15" Type="http://schemas.microsoft.com/office/2007/relationships/hdphoto" Target="../media/hdphoto6.wdp"/><Relationship Id="rId10" Type="http://schemas.openxmlformats.org/officeDocument/2006/relationships/image" Target="../media/image5.png"/><Relationship Id="rId4" Type="http://schemas.microsoft.com/office/2007/relationships/hdphoto" Target="../media/hdphoto1.wdp"/><Relationship Id="rId9" Type="http://schemas.openxmlformats.org/officeDocument/2006/relationships/image" Target="../media/image4.png"/><Relationship Id="rId1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tif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39.jpeg"/><Relationship Id="rId7" Type="http://schemas.openxmlformats.org/officeDocument/2006/relationships/image" Target="../media/image12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10" Type="http://schemas.openxmlformats.org/officeDocument/2006/relationships/image" Target="../media/image15.wmf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wmf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6" Type="http://schemas.microsoft.com/office/2007/relationships/hdphoto" Target="../media/hdphoto7.wdp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6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7.pn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http://www.etalon-ag.com/wp-content/uploads/png/Muliline-Strahlen-extrarot-web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ass/>
                    </a14:imgEffect>
                    <a14:imgEffect>
                      <a14:brightnessContrast bright="24000" contrast="-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" y="15241"/>
            <a:ext cx="12199620" cy="683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9525" y="1768336"/>
            <a:ext cx="8505825" cy="2342488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Innovation in Metrology from the JAI</a:t>
            </a:r>
            <a:br>
              <a:rPr lang="de-DE" sz="2400" dirty="0">
                <a:solidFill>
                  <a:schemeClr val="bg1"/>
                </a:solidFill>
              </a:rPr>
            </a:b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343" y="3798917"/>
            <a:ext cx="8005314" cy="109115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JAI Advisory Board Meeting, April 7</a:t>
            </a:r>
            <a:r>
              <a:rPr lang="en-GB" baseline="30000" dirty="0">
                <a:solidFill>
                  <a:schemeClr val="bg1"/>
                </a:solidFill>
              </a:rPr>
              <a:t>th</a:t>
            </a:r>
            <a:r>
              <a:rPr lang="en-GB" dirty="0">
                <a:solidFill>
                  <a:schemeClr val="bg1"/>
                </a:solidFill>
              </a:rPr>
              <a:t> 2022</a:t>
            </a:r>
          </a:p>
          <a:p>
            <a:r>
              <a:rPr lang="en-GB" dirty="0">
                <a:solidFill>
                  <a:schemeClr val="bg1"/>
                </a:solidFill>
              </a:rPr>
              <a:t>Armin Reichold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" contras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4991" y="130958"/>
            <a:ext cx="2133393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215" descr="Etalon Logo klein.tif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35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37" y="5388084"/>
            <a:ext cx="3188838" cy="963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16" y="90976"/>
            <a:ext cx="1391344" cy="1391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94" t="6604" r="1882" b="14780"/>
          <a:stretch/>
        </p:blipFill>
        <p:spPr bwMode="auto">
          <a:xfrm>
            <a:off x="3810001" y="195232"/>
            <a:ext cx="4048125" cy="91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152400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dirty="0" err="1"/>
              <a:t>TexPoint</a:t>
            </a:r>
            <a:r>
              <a:rPr lang="en-GB" dirty="0"/>
              <a:t> fonts used in EMF. </a:t>
            </a:r>
          </a:p>
          <a:p>
            <a:r>
              <a:rPr lang="en-GB" dirty="0"/>
              <a:t>Read the </a:t>
            </a:r>
            <a:r>
              <a:rPr lang="en-GB" dirty="0" err="1"/>
              <a:t>TexPoint</a:t>
            </a:r>
            <a:r>
              <a:rPr lang="en-GB" dirty="0"/>
              <a:t> manual before you delete this box.: </a:t>
            </a:r>
            <a:r>
              <a:rPr lang="en-GB" dirty="0">
                <a:latin typeface="CMMI10"/>
              </a:rPr>
              <a:t>A</a:t>
            </a:r>
            <a:r>
              <a:rPr lang="en-GB" dirty="0">
                <a:latin typeface="CMMI7"/>
              </a:rPr>
              <a:t>A</a:t>
            </a:r>
            <a:r>
              <a:rPr lang="en-GB" dirty="0">
                <a:latin typeface="CMR5"/>
              </a:rPr>
              <a:t>A</a:t>
            </a:r>
            <a:r>
              <a:rPr lang="en-GB" dirty="0">
                <a:latin typeface="CMMI5"/>
              </a:rPr>
              <a:t>A</a:t>
            </a:r>
            <a:r>
              <a:rPr lang="en-GB" dirty="0">
                <a:latin typeface="CMR10"/>
              </a:rPr>
              <a:t>A</a:t>
            </a:r>
            <a:r>
              <a:rPr lang="en-GB" dirty="0">
                <a:latin typeface="CMR7"/>
              </a:rPr>
              <a:t>A</a:t>
            </a:r>
            <a:r>
              <a:rPr lang="en-GB" dirty="0">
                <a:latin typeface="CMSY10ORIG"/>
              </a:rPr>
              <a:t>A</a:t>
            </a:r>
            <a:r>
              <a:rPr lang="en-GB" dirty="0">
                <a:latin typeface="CMSY7"/>
              </a:rPr>
              <a:t>A</a:t>
            </a:r>
            <a:endParaRPr lang="en-GB" dirty="0"/>
          </a:p>
        </p:txBody>
      </p:sp>
      <p:pic>
        <p:nvPicPr>
          <p:cNvPr id="1026" name="Picture 2" descr="http://www.qub.ac.uk/research-centres/media/Media,452258,en.jpg"/>
          <p:cNvPicPr>
            <a:picLocks noChangeAspect="1" noChangeArrowheads="1"/>
          </p:cNvPicPr>
          <p:nvPr/>
        </p:nvPicPr>
        <p:blipFill rotWithShape="1"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675" t="4729" r="5201" b="9573"/>
          <a:stretch/>
        </p:blipFill>
        <p:spPr bwMode="auto">
          <a:xfrm>
            <a:off x="4827603" y="5255812"/>
            <a:ext cx="2413386" cy="100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341" y="5383106"/>
            <a:ext cx="3290120" cy="873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90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49"/>
    </mc:Choice>
    <mc:Fallback xmlns="">
      <p:transition spd="slow" advTm="15149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971D6-F24E-446E-AB01-C4C6C9333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665"/>
            <a:ext cx="10515600" cy="66357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Next technology = PaMIr </a:t>
            </a:r>
            <a:r>
              <a:rPr lang="en-GB" sz="3100" dirty="0"/>
              <a:t>(Phase Modulation Interferometry)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6C607F-4977-4C44-A46B-F8C7294FA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1" y="4215898"/>
            <a:ext cx="5872298" cy="2410410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Single detector</a:t>
            </a:r>
            <a:r>
              <a:rPr lang="en-GB" sz="2000" dirty="0"/>
              <a:t>, fibre coupled, multi-channel </a:t>
            </a:r>
            <a:r>
              <a:rPr lang="en-GB" sz="2000" dirty="0">
                <a:solidFill>
                  <a:srgbClr val="FF0000"/>
                </a:solidFill>
              </a:rPr>
              <a:t>displacement</a:t>
            </a:r>
            <a:r>
              <a:rPr lang="en-GB" sz="2000" dirty="0"/>
              <a:t> sensor</a:t>
            </a:r>
          </a:p>
          <a:p>
            <a:r>
              <a:rPr lang="en-GB" sz="2000" dirty="0">
                <a:solidFill>
                  <a:srgbClr val="FF0000"/>
                </a:solidFill>
              </a:rPr>
              <a:t>Plug compatible with Multiline™</a:t>
            </a:r>
            <a:r>
              <a:rPr lang="en-GB" sz="2000" dirty="0"/>
              <a:t> interferometer optics and readout</a:t>
            </a:r>
          </a:p>
          <a:p>
            <a:r>
              <a:rPr lang="en-GB" sz="2000" dirty="0"/>
              <a:t>Single laser source + EDFA  for up to </a:t>
            </a:r>
            <a:r>
              <a:rPr lang="en-GB" sz="2000" dirty="0">
                <a:solidFill>
                  <a:srgbClr val="FF0000"/>
                </a:solidFill>
              </a:rPr>
              <a:t>90 channels</a:t>
            </a:r>
          </a:p>
          <a:p>
            <a:r>
              <a:rPr lang="en-GB" sz="2000" dirty="0"/>
              <a:t>Aimed at </a:t>
            </a:r>
            <a:r>
              <a:rPr lang="en-GB" sz="2000" dirty="0">
                <a:solidFill>
                  <a:srgbClr val="FF0000"/>
                </a:solidFill>
              </a:rPr>
              <a:t>CNC</a:t>
            </a:r>
            <a:r>
              <a:rPr lang="en-GB" sz="2000" dirty="0"/>
              <a:t> machines, </a:t>
            </a:r>
            <a:r>
              <a:rPr lang="en-GB" sz="2000" dirty="0">
                <a:solidFill>
                  <a:srgbClr val="FF0000"/>
                </a:solidFill>
              </a:rPr>
              <a:t>real time stabilisation</a:t>
            </a:r>
            <a:r>
              <a:rPr lang="en-GB" sz="2000" dirty="0"/>
              <a:t> and </a:t>
            </a:r>
            <a:r>
              <a:rPr lang="en-GB" sz="2000" dirty="0">
                <a:solidFill>
                  <a:srgbClr val="FF0000"/>
                </a:solidFill>
              </a:rPr>
              <a:t>laser tracers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E73FC53-38FA-4E54-8276-273FCA072893}"/>
              </a:ext>
            </a:extLst>
          </p:cNvPr>
          <p:cNvGrpSpPr/>
          <p:nvPr/>
        </p:nvGrpSpPr>
        <p:grpSpPr>
          <a:xfrm>
            <a:off x="86123" y="760438"/>
            <a:ext cx="9441567" cy="3244830"/>
            <a:chOff x="1585912" y="1925496"/>
            <a:chExt cx="9020175" cy="310000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24AB06F-C0D1-4818-90A8-CF6AA7A82CD3}"/>
                </a:ext>
              </a:extLst>
            </p:cNvPr>
            <p:cNvGrpSpPr/>
            <p:nvPr/>
          </p:nvGrpSpPr>
          <p:grpSpPr>
            <a:xfrm>
              <a:off x="1585912" y="1943100"/>
              <a:ext cx="9020175" cy="3082404"/>
              <a:chOff x="1585912" y="1943100"/>
              <a:chExt cx="9020175" cy="3082404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5A728489-CF9C-476E-BD1B-3308239FDD7A}"/>
                  </a:ext>
                </a:extLst>
              </p:cNvPr>
              <p:cNvGrpSpPr/>
              <p:nvPr/>
            </p:nvGrpSpPr>
            <p:grpSpPr>
              <a:xfrm>
                <a:off x="1585912" y="2023672"/>
                <a:ext cx="9020175" cy="3001832"/>
                <a:chOff x="1585912" y="2023672"/>
                <a:chExt cx="9020175" cy="3001832"/>
              </a:xfrm>
            </p:grpSpPr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5C20CE04-16C6-4EC2-8873-757E09882984}"/>
                    </a:ext>
                  </a:extLst>
                </p:cNvPr>
                <p:cNvSpPr/>
                <p:nvPr/>
              </p:nvSpPr>
              <p:spPr>
                <a:xfrm>
                  <a:off x="3653579" y="3588585"/>
                  <a:ext cx="194872" cy="17988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6FBBDF10-43D1-4094-AD78-086B78441D7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b="22347"/>
                <a:stretch/>
              </p:blipFill>
              <p:spPr>
                <a:xfrm>
                  <a:off x="1585912" y="2524125"/>
                  <a:ext cx="9020175" cy="1405328"/>
                </a:xfrm>
                <a:prstGeom prst="rect">
                  <a:avLst/>
                </a:prstGeom>
              </p:spPr>
            </p:pic>
            <p:sp>
              <p:nvSpPr>
                <p:cNvPr id="11" name="Rectangle: Rounded Corners 10">
                  <a:extLst>
                    <a:ext uri="{FF2B5EF4-FFF2-40B4-BE49-F238E27FC236}">
                      <a16:creationId xmlns:a16="http://schemas.microsoft.com/office/drawing/2014/main" id="{A1097CCE-0F6F-463B-9472-A771D41C8D5B}"/>
                    </a:ext>
                  </a:extLst>
                </p:cNvPr>
                <p:cNvSpPr/>
                <p:nvPr/>
              </p:nvSpPr>
              <p:spPr>
                <a:xfrm>
                  <a:off x="1585912" y="2023672"/>
                  <a:ext cx="2918632" cy="1746355"/>
                </a:xfrm>
                <a:prstGeom prst="round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DD877F1-A2D2-4816-8B12-12ECB1CC8039}"/>
                    </a:ext>
                  </a:extLst>
                </p:cNvPr>
                <p:cNvSpPr txBox="1"/>
                <p:nvPr/>
              </p:nvSpPr>
              <p:spPr>
                <a:xfrm>
                  <a:off x="1721791" y="2054558"/>
                  <a:ext cx="2520626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dirty="0"/>
                    <a:t>Polychromatic, coherent </a:t>
                  </a:r>
                </a:p>
                <a:p>
                  <a:pPr algn="ctr"/>
                  <a:r>
                    <a:rPr lang="en-GB" dirty="0"/>
                    <a:t>Light Source</a:t>
                  </a:r>
                </a:p>
              </p:txBody>
            </p:sp>
            <p:sp>
              <p:nvSpPr>
                <p:cNvPr id="13" name="Rectangle: Rounded Corners 12">
                  <a:extLst>
                    <a:ext uri="{FF2B5EF4-FFF2-40B4-BE49-F238E27FC236}">
                      <a16:creationId xmlns:a16="http://schemas.microsoft.com/office/drawing/2014/main" id="{3D7455E1-AADC-4BF5-86AA-047CB1E02A83}"/>
                    </a:ext>
                  </a:extLst>
                </p:cNvPr>
                <p:cNvSpPr/>
                <p:nvPr/>
              </p:nvSpPr>
              <p:spPr>
                <a:xfrm>
                  <a:off x="6949892" y="2023672"/>
                  <a:ext cx="3438291" cy="1405328"/>
                </a:xfrm>
                <a:prstGeom prst="round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A51B4A25-EAE6-458D-922E-7D163CC29DA5}"/>
                    </a:ext>
                  </a:extLst>
                </p:cNvPr>
                <p:cNvSpPr txBox="1"/>
                <p:nvPr/>
              </p:nvSpPr>
              <p:spPr>
                <a:xfrm>
                  <a:off x="7629993" y="2089233"/>
                  <a:ext cx="221990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Fizeau interferometer</a:t>
                  </a: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904B9F1-7B9B-4E28-A547-68987D6CAF29}"/>
                    </a:ext>
                  </a:extLst>
                </p:cNvPr>
                <p:cNvSpPr txBox="1"/>
                <p:nvPr/>
              </p:nvSpPr>
              <p:spPr>
                <a:xfrm>
                  <a:off x="6242945" y="3779547"/>
                  <a:ext cx="72269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b="1" dirty="0">
                      <a:solidFill>
                        <a:srgbClr val="FF0000"/>
                      </a:solidFill>
                    </a:rPr>
                    <a:t>optional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1752934E-7814-4E69-9737-7E663523A843}"/>
                    </a:ext>
                  </a:extLst>
                </p:cNvPr>
                <p:cNvSpPr txBox="1"/>
                <p:nvPr/>
              </p:nvSpPr>
              <p:spPr>
                <a:xfrm>
                  <a:off x="4779363" y="3322207"/>
                  <a:ext cx="101867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b="1" dirty="0"/>
                    <a:t>one of many</a:t>
                  </a:r>
                </a:p>
              </p:txBody>
            </p:sp>
            <p:sp>
              <p:nvSpPr>
                <p:cNvPr id="17" name="Rectangle: Rounded Corners 16">
                  <a:extLst>
                    <a:ext uri="{FF2B5EF4-FFF2-40B4-BE49-F238E27FC236}">
                      <a16:creationId xmlns:a16="http://schemas.microsoft.com/office/drawing/2014/main" id="{8266FBE9-84E6-4B2E-B7B7-E63BF057A019}"/>
                    </a:ext>
                  </a:extLst>
                </p:cNvPr>
                <p:cNvSpPr/>
                <p:nvPr/>
              </p:nvSpPr>
              <p:spPr>
                <a:xfrm>
                  <a:off x="3861613" y="4278494"/>
                  <a:ext cx="2354001" cy="747010"/>
                </a:xfrm>
                <a:prstGeom prst="round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>
                      <a:solidFill>
                        <a:schemeClr val="tx1"/>
                      </a:solidFill>
                    </a:rPr>
                    <a:t>real time analysis in FPGA</a:t>
                  </a:r>
                </a:p>
              </p:txBody>
            </p:sp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59FE805A-81C5-47DB-B0C1-31EAF53A64A0}"/>
                    </a:ext>
                  </a:extLst>
                </p:cNvPr>
                <p:cNvSpPr/>
                <p:nvPr/>
              </p:nvSpPr>
              <p:spPr>
                <a:xfrm>
                  <a:off x="4719591" y="3744374"/>
                  <a:ext cx="104932" cy="104932"/>
                </a:xfrm>
                <a:prstGeom prst="ellipse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9" name="Connector: Elbow 18">
                  <a:extLst>
                    <a:ext uri="{FF2B5EF4-FFF2-40B4-BE49-F238E27FC236}">
                      <a16:creationId xmlns:a16="http://schemas.microsoft.com/office/drawing/2014/main" id="{FE929BC7-29F4-4BDE-B7D1-75E6EB7DB583}"/>
                    </a:ext>
                  </a:extLst>
                </p:cNvPr>
                <p:cNvCxnSpPr>
                  <a:cxnSpLocks/>
                  <a:stCxn id="18" idx="4"/>
                  <a:endCxn id="17" idx="0"/>
                </p:cNvCxnSpPr>
                <p:nvPr/>
              </p:nvCxnSpPr>
              <p:spPr>
                <a:xfrm rot="16200000" flipH="1">
                  <a:off x="4690741" y="3930621"/>
                  <a:ext cx="429188" cy="266557"/>
                </a:xfrm>
                <a:prstGeom prst="bentConnector3">
                  <a:avLst>
                    <a:gd name="adj1" fmla="val 50000"/>
                  </a:avLst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ctor: Elbow 19">
                  <a:extLst>
                    <a:ext uri="{FF2B5EF4-FFF2-40B4-BE49-F238E27FC236}">
                      <a16:creationId xmlns:a16="http://schemas.microsoft.com/office/drawing/2014/main" id="{0E1833FB-C6B2-48A0-B5A8-C9054856460B}"/>
                    </a:ext>
                  </a:extLst>
                </p:cNvPr>
                <p:cNvCxnSpPr>
                  <a:cxnSpLocks/>
                  <a:stCxn id="17" idx="1"/>
                  <a:endCxn id="9" idx="4"/>
                </p:cNvCxnSpPr>
                <p:nvPr/>
              </p:nvCxnSpPr>
              <p:spPr>
                <a:xfrm rot="10800000">
                  <a:off x="3751015" y="3768467"/>
                  <a:ext cx="110598" cy="883532"/>
                </a:xfrm>
                <a:prstGeom prst="bentConnector2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C64089D8-3EC8-47A1-9451-8B15E102E27D}"/>
                    </a:ext>
                  </a:extLst>
                </p:cNvPr>
                <p:cNvSpPr txBox="1"/>
                <p:nvPr/>
              </p:nvSpPr>
              <p:spPr>
                <a:xfrm>
                  <a:off x="3503495" y="3475192"/>
                  <a:ext cx="559256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GB" sz="1600" dirty="0" err="1"/>
                    <a:t>V</a:t>
                  </a:r>
                  <a:r>
                    <a:rPr lang="en-GB" sz="1600" baseline="-25000" dirty="0" err="1"/>
                    <a:t>mod</a:t>
                  </a:r>
                  <a:r>
                    <a:rPr lang="en-GB" sz="1600" dirty="0"/>
                    <a:t>(t)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8C967A68-C465-4F56-99DF-5DDBF79FD514}"/>
                    </a:ext>
                  </a:extLst>
                </p:cNvPr>
                <p:cNvSpPr txBox="1"/>
                <p:nvPr/>
              </p:nvSpPr>
              <p:spPr>
                <a:xfrm>
                  <a:off x="4999038" y="3832760"/>
                  <a:ext cx="57932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dirty="0" err="1"/>
                    <a:t>I</a:t>
                  </a:r>
                  <a:r>
                    <a:rPr lang="en-GB" sz="1600" baseline="-25000" dirty="0" err="1"/>
                    <a:t>int</a:t>
                  </a:r>
                  <a:r>
                    <a:rPr lang="en-GB" sz="1600" dirty="0"/>
                    <a:t>(t)</a:t>
                  </a:r>
                </a:p>
              </p:txBody>
            </p:sp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9D19DFDC-A78C-4A98-B2E1-45A85B0D370F}"/>
                    </a:ext>
                  </a:extLst>
                </p:cNvPr>
                <p:cNvSpPr/>
                <p:nvPr/>
              </p:nvSpPr>
              <p:spPr>
                <a:xfrm>
                  <a:off x="6069201" y="3711239"/>
                  <a:ext cx="104932" cy="104932"/>
                </a:xfrm>
                <a:prstGeom prst="ellipse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BCA636A5-8112-410B-939B-69AFDE91C104}"/>
                    </a:ext>
                  </a:extLst>
                </p:cNvPr>
                <p:cNvCxnSpPr>
                  <a:cxnSpLocks/>
                  <a:stCxn id="23" idx="4"/>
                </p:cNvCxnSpPr>
                <p:nvPr/>
              </p:nvCxnSpPr>
              <p:spPr>
                <a:xfrm>
                  <a:off x="6121667" y="3816171"/>
                  <a:ext cx="0" cy="462323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8A9E25DC-8D18-4B4F-84D5-21316B2C0434}"/>
                    </a:ext>
                  </a:extLst>
                </p:cNvPr>
                <p:cNvCxnSpPr>
                  <a:cxnSpLocks/>
                  <a:stCxn id="17" idx="3"/>
                </p:cNvCxnSpPr>
                <p:nvPr/>
              </p:nvCxnSpPr>
              <p:spPr>
                <a:xfrm>
                  <a:off x="6215614" y="4651999"/>
                  <a:ext cx="610636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B9F7ABA5-3369-4F00-807A-17147BC235CD}"/>
                    </a:ext>
                  </a:extLst>
                </p:cNvPr>
                <p:cNvSpPr txBox="1"/>
                <p:nvPr/>
              </p:nvSpPr>
              <p:spPr>
                <a:xfrm>
                  <a:off x="6825542" y="4328833"/>
                  <a:ext cx="1895761" cy="617484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dirty="0"/>
                    <a:t>Displacement Out: </a:t>
                  </a:r>
                </a:p>
                <a:p>
                  <a:pPr algn="ctr"/>
                  <a:r>
                    <a:rPr lang="en-GB" dirty="0"/>
                    <a:t>A-quad-B</a:t>
                  </a: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44AE2C47-6291-4EA7-80A7-68EBBFCEB33E}"/>
                    </a:ext>
                  </a:extLst>
                </p:cNvPr>
                <p:cNvSpPr txBox="1"/>
                <p:nvPr/>
              </p:nvSpPr>
              <p:spPr>
                <a:xfrm>
                  <a:off x="6289771" y="4328879"/>
                  <a:ext cx="50526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dirty="0"/>
                    <a:t>D(t)</a:t>
                  </a:r>
                </a:p>
              </p:txBody>
            </p:sp>
          </p:grp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FB9674BE-8188-4E7D-8DBD-67FC8C92264A}"/>
                  </a:ext>
                </a:extLst>
              </p:cNvPr>
              <p:cNvSpPr/>
              <p:nvPr/>
            </p:nvSpPr>
            <p:spPr>
              <a:xfrm>
                <a:off x="4572000" y="1943100"/>
                <a:ext cx="5918200" cy="2222500"/>
              </a:xfrm>
              <a:custGeom>
                <a:avLst/>
                <a:gdLst>
                  <a:gd name="connsiteX0" fmla="*/ 6350 w 5924550"/>
                  <a:gd name="connsiteY0" fmla="*/ 2044700 h 2222500"/>
                  <a:gd name="connsiteX1" fmla="*/ 12700 w 5924550"/>
                  <a:gd name="connsiteY1" fmla="*/ 0 h 2222500"/>
                  <a:gd name="connsiteX2" fmla="*/ 5924550 w 5924550"/>
                  <a:gd name="connsiteY2" fmla="*/ 0 h 2222500"/>
                  <a:gd name="connsiteX3" fmla="*/ 5924550 w 5924550"/>
                  <a:gd name="connsiteY3" fmla="*/ 1543050 h 2222500"/>
                  <a:gd name="connsiteX4" fmla="*/ 1219200 w 5924550"/>
                  <a:gd name="connsiteY4" fmla="*/ 1543050 h 2222500"/>
                  <a:gd name="connsiteX5" fmla="*/ 1219200 w 5924550"/>
                  <a:gd name="connsiteY5" fmla="*/ 2222500 h 2222500"/>
                  <a:gd name="connsiteX6" fmla="*/ 0 w 5924550"/>
                  <a:gd name="connsiteY6" fmla="*/ 2203450 h 2222500"/>
                  <a:gd name="connsiteX0" fmla="*/ 0 w 5918200"/>
                  <a:gd name="connsiteY0" fmla="*/ 2044700 h 2222500"/>
                  <a:gd name="connsiteX1" fmla="*/ 6350 w 5918200"/>
                  <a:gd name="connsiteY1" fmla="*/ 0 h 2222500"/>
                  <a:gd name="connsiteX2" fmla="*/ 5918200 w 5918200"/>
                  <a:gd name="connsiteY2" fmla="*/ 0 h 2222500"/>
                  <a:gd name="connsiteX3" fmla="*/ 5918200 w 5918200"/>
                  <a:gd name="connsiteY3" fmla="*/ 1543050 h 2222500"/>
                  <a:gd name="connsiteX4" fmla="*/ 1212850 w 5918200"/>
                  <a:gd name="connsiteY4" fmla="*/ 1543050 h 2222500"/>
                  <a:gd name="connsiteX5" fmla="*/ 1212850 w 5918200"/>
                  <a:gd name="connsiteY5" fmla="*/ 2222500 h 2222500"/>
                  <a:gd name="connsiteX6" fmla="*/ 12700 w 5918200"/>
                  <a:gd name="connsiteY6" fmla="*/ 2216150 h 2222500"/>
                  <a:gd name="connsiteX0" fmla="*/ 0 w 5918200"/>
                  <a:gd name="connsiteY0" fmla="*/ 2044700 h 2222500"/>
                  <a:gd name="connsiteX1" fmla="*/ 6350 w 5918200"/>
                  <a:gd name="connsiteY1" fmla="*/ 0 h 2222500"/>
                  <a:gd name="connsiteX2" fmla="*/ 5918200 w 5918200"/>
                  <a:gd name="connsiteY2" fmla="*/ 0 h 2222500"/>
                  <a:gd name="connsiteX3" fmla="*/ 5918200 w 5918200"/>
                  <a:gd name="connsiteY3" fmla="*/ 1543050 h 2222500"/>
                  <a:gd name="connsiteX4" fmla="*/ 1212850 w 5918200"/>
                  <a:gd name="connsiteY4" fmla="*/ 1543050 h 2222500"/>
                  <a:gd name="connsiteX5" fmla="*/ 1212850 w 5918200"/>
                  <a:gd name="connsiteY5" fmla="*/ 2222500 h 2222500"/>
                  <a:gd name="connsiteX6" fmla="*/ 12700 w 5918200"/>
                  <a:gd name="connsiteY6" fmla="*/ 2216150 h 2222500"/>
                  <a:gd name="connsiteX7" fmla="*/ 12700 w 5918200"/>
                  <a:gd name="connsiteY7" fmla="*/ 2216150 h 2222500"/>
                  <a:gd name="connsiteX0" fmla="*/ 0 w 5918200"/>
                  <a:gd name="connsiteY0" fmla="*/ 2044700 h 2222500"/>
                  <a:gd name="connsiteX1" fmla="*/ 6350 w 5918200"/>
                  <a:gd name="connsiteY1" fmla="*/ 0 h 2222500"/>
                  <a:gd name="connsiteX2" fmla="*/ 5918200 w 5918200"/>
                  <a:gd name="connsiteY2" fmla="*/ 0 h 2222500"/>
                  <a:gd name="connsiteX3" fmla="*/ 5918200 w 5918200"/>
                  <a:gd name="connsiteY3" fmla="*/ 1543050 h 2222500"/>
                  <a:gd name="connsiteX4" fmla="*/ 1212850 w 5918200"/>
                  <a:gd name="connsiteY4" fmla="*/ 1543050 h 2222500"/>
                  <a:gd name="connsiteX5" fmla="*/ 1212850 w 5918200"/>
                  <a:gd name="connsiteY5" fmla="*/ 2222500 h 2222500"/>
                  <a:gd name="connsiteX6" fmla="*/ 12700 w 5918200"/>
                  <a:gd name="connsiteY6" fmla="*/ 2216150 h 2222500"/>
                  <a:gd name="connsiteX7" fmla="*/ 0 w 5918200"/>
                  <a:gd name="connsiteY7" fmla="*/ 2063750 h 2222500"/>
                  <a:gd name="connsiteX0" fmla="*/ 6350 w 5924550"/>
                  <a:gd name="connsiteY0" fmla="*/ 2044700 h 2222500"/>
                  <a:gd name="connsiteX1" fmla="*/ 12700 w 5924550"/>
                  <a:gd name="connsiteY1" fmla="*/ 0 h 2222500"/>
                  <a:gd name="connsiteX2" fmla="*/ 5924550 w 5924550"/>
                  <a:gd name="connsiteY2" fmla="*/ 0 h 2222500"/>
                  <a:gd name="connsiteX3" fmla="*/ 5924550 w 5924550"/>
                  <a:gd name="connsiteY3" fmla="*/ 1543050 h 2222500"/>
                  <a:gd name="connsiteX4" fmla="*/ 1219200 w 5924550"/>
                  <a:gd name="connsiteY4" fmla="*/ 1543050 h 2222500"/>
                  <a:gd name="connsiteX5" fmla="*/ 1219200 w 5924550"/>
                  <a:gd name="connsiteY5" fmla="*/ 2222500 h 2222500"/>
                  <a:gd name="connsiteX6" fmla="*/ 0 w 5924550"/>
                  <a:gd name="connsiteY6" fmla="*/ 2216150 h 2222500"/>
                  <a:gd name="connsiteX7" fmla="*/ 6350 w 5924550"/>
                  <a:gd name="connsiteY7" fmla="*/ 2063750 h 2222500"/>
                  <a:gd name="connsiteX0" fmla="*/ 0 w 5918200"/>
                  <a:gd name="connsiteY0" fmla="*/ 2044700 h 2222500"/>
                  <a:gd name="connsiteX1" fmla="*/ 6350 w 5918200"/>
                  <a:gd name="connsiteY1" fmla="*/ 0 h 2222500"/>
                  <a:gd name="connsiteX2" fmla="*/ 5918200 w 5918200"/>
                  <a:gd name="connsiteY2" fmla="*/ 0 h 2222500"/>
                  <a:gd name="connsiteX3" fmla="*/ 5918200 w 5918200"/>
                  <a:gd name="connsiteY3" fmla="*/ 1543050 h 2222500"/>
                  <a:gd name="connsiteX4" fmla="*/ 1212850 w 5918200"/>
                  <a:gd name="connsiteY4" fmla="*/ 1543050 h 2222500"/>
                  <a:gd name="connsiteX5" fmla="*/ 1212850 w 5918200"/>
                  <a:gd name="connsiteY5" fmla="*/ 2222500 h 2222500"/>
                  <a:gd name="connsiteX6" fmla="*/ 794 w 5918200"/>
                  <a:gd name="connsiteY6" fmla="*/ 2216150 h 2222500"/>
                  <a:gd name="connsiteX7" fmla="*/ 0 w 5918200"/>
                  <a:gd name="connsiteY7" fmla="*/ 2063750 h 2222500"/>
                  <a:gd name="connsiteX0" fmla="*/ 3979 w 5922179"/>
                  <a:gd name="connsiteY0" fmla="*/ 2044700 h 2222500"/>
                  <a:gd name="connsiteX1" fmla="*/ 10329 w 5922179"/>
                  <a:gd name="connsiteY1" fmla="*/ 0 h 2222500"/>
                  <a:gd name="connsiteX2" fmla="*/ 5922179 w 5922179"/>
                  <a:gd name="connsiteY2" fmla="*/ 0 h 2222500"/>
                  <a:gd name="connsiteX3" fmla="*/ 5922179 w 5922179"/>
                  <a:gd name="connsiteY3" fmla="*/ 1543050 h 2222500"/>
                  <a:gd name="connsiteX4" fmla="*/ 1216829 w 5922179"/>
                  <a:gd name="connsiteY4" fmla="*/ 1543050 h 2222500"/>
                  <a:gd name="connsiteX5" fmla="*/ 1216829 w 5922179"/>
                  <a:gd name="connsiteY5" fmla="*/ 2222500 h 2222500"/>
                  <a:gd name="connsiteX6" fmla="*/ 11 w 5922179"/>
                  <a:gd name="connsiteY6" fmla="*/ 2216150 h 2222500"/>
                  <a:gd name="connsiteX7" fmla="*/ 3979 w 5922179"/>
                  <a:gd name="connsiteY7" fmla="*/ 2063750 h 2222500"/>
                  <a:gd name="connsiteX0" fmla="*/ 0 w 5918200"/>
                  <a:gd name="connsiteY0" fmla="*/ 2044700 h 2222500"/>
                  <a:gd name="connsiteX1" fmla="*/ 6350 w 5918200"/>
                  <a:gd name="connsiteY1" fmla="*/ 0 h 2222500"/>
                  <a:gd name="connsiteX2" fmla="*/ 5918200 w 5918200"/>
                  <a:gd name="connsiteY2" fmla="*/ 0 h 2222500"/>
                  <a:gd name="connsiteX3" fmla="*/ 5918200 w 5918200"/>
                  <a:gd name="connsiteY3" fmla="*/ 1543050 h 2222500"/>
                  <a:gd name="connsiteX4" fmla="*/ 1212850 w 5918200"/>
                  <a:gd name="connsiteY4" fmla="*/ 1543050 h 2222500"/>
                  <a:gd name="connsiteX5" fmla="*/ 1212850 w 5918200"/>
                  <a:gd name="connsiteY5" fmla="*/ 2222500 h 2222500"/>
                  <a:gd name="connsiteX6" fmla="*/ 795 w 5918200"/>
                  <a:gd name="connsiteY6" fmla="*/ 2216150 h 2222500"/>
                  <a:gd name="connsiteX7" fmla="*/ 0 w 5918200"/>
                  <a:gd name="connsiteY7" fmla="*/ 2063750 h 2222500"/>
                  <a:gd name="connsiteX0" fmla="*/ 0 w 5918200"/>
                  <a:gd name="connsiteY0" fmla="*/ 2044700 h 2222500"/>
                  <a:gd name="connsiteX1" fmla="*/ 6350 w 5918200"/>
                  <a:gd name="connsiteY1" fmla="*/ 0 h 2222500"/>
                  <a:gd name="connsiteX2" fmla="*/ 5918200 w 5918200"/>
                  <a:gd name="connsiteY2" fmla="*/ 0 h 2222500"/>
                  <a:gd name="connsiteX3" fmla="*/ 5918200 w 5918200"/>
                  <a:gd name="connsiteY3" fmla="*/ 1543050 h 2222500"/>
                  <a:gd name="connsiteX4" fmla="*/ 1212850 w 5918200"/>
                  <a:gd name="connsiteY4" fmla="*/ 1543050 h 2222500"/>
                  <a:gd name="connsiteX5" fmla="*/ 1212850 w 5918200"/>
                  <a:gd name="connsiteY5" fmla="*/ 2222500 h 2222500"/>
                  <a:gd name="connsiteX6" fmla="*/ 795 w 5918200"/>
                  <a:gd name="connsiteY6" fmla="*/ 2216150 h 2222500"/>
                  <a:gd name="connsiteX7" fmla="*/ 0 w 5918200"/>
                  <a:gd name="connsiteY7" fmla="*/ 2039938 h 222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18200" h="2222500">
                    <a:moveTo>
                      <a:pt x="0" y="2044700"/>
                    </a:moveTo>
                    <a:cubicBezTo>
                      <a:pt x="2117" y="1363133"/>
                      <a:pt x="4233" y="681567"/>
                      <a:pt x="6350" y="0"/>
                    </a:cubicBezTo>
                    <a:lnTo>
                      <a:pt x="5918200" y="0"/>
                    </a:lnTo>
                    <a:lnTo>
                      <a:pt x="5918200" y="1543050"/>
                    </a:lnTo>
                    <a:lnTo>
                      <a:pt x="1212850" y="1543050"/>
                    </a:lnTo>
                    <a:lnTo>
                      <a:pt x="1212850" y="2222500"/>
                    </a:lnTo>
                    <a:lnTo>
                      <a:pt x="795" y="2216150"/>
                    </a:lnTo>
                    <a:lnTo>
                      <a:pt x="0" y="2039938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E3D3D43-11F4-4376-9744-2422F8108CA3}"/>
                </a:ext>
              </a:extLst>
            </p:cNvPr>
            <p:cNvSpPr txBox="1"/>
            <p:nvPr/>
          </p:nvSpPr>
          <p:spPr>
            <a:xfrm>
              <a:off x="4572000" y="1925496"/>
              <a:ext cx="2115557" cy="55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FF0000"/>
                  </a:solidFill>
                </a:rPr>
                <a:t>measurement “channel”</a:t>
              </a:r>
            </a:p>
            <a:p>
              <a:r>
                <a:rPr lang="en-GB" sz="1600" dirty="0">
                  <a:solidFill>
                    <a:srgbClr val="FF0000"/>
                  </a:solidFill>
                </a:rPr>
                <a:t>(up to 12 per FPGA card)</a:t>
              </a:r>
            </a:p>
          </p:txBody>
        </p:sp>
      </p:grp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E12172C1-CC65-41A1-986B-2EA2F2B105E1}"/>
              </a:ext>
            </a:extLst>
          </p:cNvPr>
          <p:cNvSpPr txBox="1">
            <a:spLocks/>
          </p:cNvSpPr>
          <p:nvPr/>
        </p:nvSpPr>
        <p:spPr>
          <a:xfrm>
            <a:off x="5961226" y="4091426"/>
            <a:ext cx="6162193" cy="28205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Maximum speed </a:t>
            </a:r>
            <a:r>
              <a:rPr lang="en-GB" sz="2000" dirty="0">
                <a:solidFill>
                  <a:srgbClr val="FF0000"/>
                </a:solidFill>
              </a:rPr>
              <a:t>1 m/s</a:t>
            </a:r>
          </a:p>
          <a:p>
            <a:r>
              <a:rPr lang="en-GB" sz="2000" dirty="0"/>
              <a:t>Distance range </a:t>
            </a:r>
            <a:r>
              <a:rPr lang="en-GB" sz="2000" dirty="0">
                <a:solidFill>
                  <a:srgbClr val="FF0000"/>
                </a:solidFill>
              </a:rPr>
              <a:t>0.1m to 30m</a:t>
            </a:r>
          </a:p>
          <a:p>
            <a:r>
              <a:rPr lang="en-GB" sz="2000" dirty="0"/>
              <a:t>Real time signal analysis in FPGA:</a:t>
            </a:r>
          </a:p>
          <a:p>
            <a:pPr lvl="1"/>
            <a:r>
              <a:rPr lang="el-GR" sz="1800" dirty="0"/>
              <a:t>Δ</a:t>
            </a:r>
            <a:r>
              <a:rPr lang="en-GB" sz="1800" dirty="0" err="1"/>
              <a:t>T</a:t>
            </a:r>
            <a:r>
              <a:rPr lang="en-GB" sz="1800" baseline="-25000" dirty="0" err="1"/>
              <a:t>latency</a:t>
            </a:r>
            <a:r>
              <a:rPr lang="en-GB" sz="1800" dirty="0"/>
              <a:t>&lt; </a:t>
            </a:r>
            <a:r>
              <a:rPr lang="en-GB" sz="1800" dirty="0">
                <a:solidFill>
                  <a:srgbClr val="FF0000"/>
                </a:solidFill>
              </a:rPr>
              <a:t>10 </a:t>
            </a:r>
            <a:r>
              <a:rPr lang="el-GR" sz="1800" dirty="0">
                <a:solidFill>
                  <a:srgbClr val="FF0000"/>
                </a:solidFill>
              </a:rPr>
              <a:t>μ</a:t>
            </a:r>
            <a:r>
              <a:rPr lang="en-GB" sz="1800" dirty="0">
                <a:solidFill>
                  <a:srgbClr val="FF0000"/>
                </a:solidFill>
              </a:rPr>
              <a:t>s</a:t>
            </a:r>
            <a:r>
              <a:rPr lang="en-GB" sz="1800" dirty="0"/>
              <a:t> (design)</a:t>
            </a:r>
          </a:p>
          <a:p>
            <a:pPr lvl="1"/>
            <a:r>
              <a:rPr lang="en-GB" sz="1800" dirty="0"/>
              <a:t>Update rate </a:t>
            </a:r>
            <a:r>
              <a:rPr lang="en-GB" sz="1800" dirty="0">
                <a:solidFill>
                  <a:srgbClr val="FF0000"/>
                </a:solidFill>
              </a:rPr>
              <a:t>12.5 MHz</a:t>
            </a:r>
          </a:p>
          <a:p>
            <a:pPr lvl="1"/>
            <a:r>
              <a:rPr lang="en-GB" sz="1800" dirty="0"/>
              <a:t>12 channels per AMC523 (4 chan. version Sept. 2022)</a:t>
            </a:r>
          </a:p>
          <a:p>
            <a:r>
              <a:rPr lang="en-GB" sz="2000" dirty="0"/>
              <a:t>Any interferometer measures </a:t>
            </a:r>
            <a:r>
              <a:rPr lang="en-GB" sz="2000" dirty="0">
                <a:solidFill>
                  <a:srgbClr val="FF0000"/>
                </a:solidFill>
              </a:rPr>
              <a:t>any distance</a:t>
            </a:r>
            <a:r>
              <a:rPr lang="en-GB" sz="2000" dirty="0"/>
              <a:t> inside range </a:t>
            </a:r>
          </a:p>
        </p:txBody>
      </p:sp>
      <p:sp>
        <p:nvSpPr>
          <p:cNvPr id="31" name="Date Placeholder 3">
            <a:extLst>
              <a:ext uri="{FF2B5EF4-FFF2-40B4-BE49-F238E27FC236}">
                <a16:creationId xmlns:a16="http://schemas.microsoft.com/office/drawing/2014/main" id="{1BAA8DF3-ECD4-4A13-B942-9917CD7419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54271" y="6492641"/>
            <a:ext cx="2743200" cy="365125"/>
          </a:xfrm>
        </p:spPr>
        <p:txBody>
          <a:bodyPr/>
          <a:lstStyle/>
          <a:p>
            <a:r>
              <a:rPr lang="en-GB" dirty="0"/>
              <a:t>07/04/2022</a:t>
            </a:r>
          </a:p>
        </p:txBody>
      </p:sp>
      <p:sp>
        <p:nvSpPr>
          <p:cNvPr id="32" name="Footer Placeholder 4">
            <a:extLst>
              <a:ext uri="{FF2B5EF4-FFF2-40B4-BE49-F238E27FC236}">
                <a16:creationId xmlns:a16="http://schemas.microsoft.com/office/drawing/2014/main" id="{F4E8A6AA-19F4-4AFD-938F-1520A97E8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84329" y="6452649"/>
            <a:ext cx="4114800" cy="365125"/>
          </a:xfrm>
        </p:spPr>
        <p:txBody>
          <a:bodyPr/>
          <a:lstStyle/>
          <a:p>
            <a:r>
              <a:rPr lang="en-GB" dirty="0"/>
              <a:t>JAI Advisory Board Meeting, Armin Reichold</a:t>
            </a:r>
          </a:p>
        </p:txBody>
      </p:sp>
      <p:sp>
        <p:nvSpPr>
          <p:cNvPr id="33" name="Slide Number Placeholder 5">
            <a:extLst>
              <a:ext uri="{FF2B5EF4-FFF2-40B4-BE49-F238E27FC236}">
                <a16:creationId xmlns:a16="http://schemas.microsoft.com/office/drawing/2014/main" id="{C1CFBE42-82F3-41F1-AB88-047B0C64A4E5}"/>
              </a:ext>
            </a:extLst>
          </p:cNvPr>
          <p:cNvSpPr txBox="1">
            <a:spLocks/>
          </p:cNvSpPr>
          <p:nvPr/>
        </p:nvSpPr>
        <p:spPr>
          <a:xfrm>
            <a:off x="9394529" y="64797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F458376-7F95-4EC2-8B57-4092E05F6CD3}" type="slidenum">
              <a:rPr lang="en-GB" smtClean="0"/>
              <a:pPr/>
              <a:t>10</a:t>
            </a:fld>
            <a:endParaRPr lang="en-GB" dirty="0"/>
          </a:p>
        </p:txBody>
      </p:sp>
      <p:grpSp>
        <p:nvGrpSpPr>
          <p:cNvPr id="34" name="Group 14">
            <a:extLst>
              <a:ext uri="{FF2B5EF4-FFF2-40B4-BE49-F238E27FC236}">
                <a16:creationId xmlns:a16="http://schemas.microsoft.com/office/drawing/2014/main" id="{3E624DBA-B09B-4832-B7D8-4A7688467616}"/>
              </a:ext>
            </a:extLst>
          </p:cNvPr>
          <p:cNvGrpSpPr>
            <a:grpSpLocks/>
          </p:cNvGrpSpPr>
          <p:nvPr/>
        </p:nvGrpSpPr>
        <p:grpSpPr bwMode="auto">
          <a:xfrm>
            <a:off x="9394529" y="702698"/>
            <a:ext cx="2838730" cy="3300434"/>
            <a:chOff x="2335" y="1066"/>
            <a:chExt cx="3026" cy="3141"/>
          </a:xfrm>
        </p:grpSpPr>
        <p:pic>
          <p:nvPicPr>
            <p:cNvPr id="35" name="Picture 5">
              <a:extLst>
                <a:ext uri="{FF2B5EF4-FFF2-40B4-BE49-F238E27FC236}">
                  <a16:creationId xmlns:a16="http://schemas.microsoft.com/office/drawing/2014/main" id="{C94E23C3-8BBC-4B21-9E07-9BD3548040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4" y="1066"/>
              <a:ext cx="3017" cy="2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12" descr="ETALON Logo">
              <a:extLst>
                <a:ext uri="{FF2B5EF4-FFF2-40B4-BE49-F238E27FC236}">
                  <a16:creationId xmlns:a16="http://schemas.microsoft.com/office/drawing/2014/main" id="{A3BB92A8-147C-4D50-8A2F-954A67E5B4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5" y="3674"/>
              <a:ext cx="1763" cy="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Text Box 13">
              <a:extLst>
                <a:ext uri="{FF2B5EF4-FFF2-40B4-BE49-F238E27FC236}">
                  <a16:creationId xmlns:a16="http://schemas.microsoft.com/office/drawing/2014/main" id="{F3F6A98D-7E6A-4BE2-A723-F7A1B81FEF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14" y="3769"/>
              <a:ext cx="145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2000">
                  <a:solidFill>
                    <a:schemeClr val="hlink"/>
                  </a:solidFill>
                  <a:latin typeface="Tahoma" panose="020B0604030504040204" pitchFamily="34" charset="0"/>
                </a:rPr>
                <a:t>Laser Tracer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4814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  <p:bldP spid="28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74C09-4D3A-4550-84E6-1E8BEBE50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365125"/>
            <a:ext cx="4362450" cy="1325563"/>
          </a:xfrm>
        </p:spPr>
        <p:txBody>
          <a:bodyPr>
            <a:normAutofit/>
          </a:bodyPr>
          <a:lstStyle/>
          <a:p>
            <a:r>
              <a:rPr lang="en-GB" dirty="0"/>
              <a:t>Real Data results </a:t>
            </a:r>
            <a:br>
              <a:rPr lang="en-GB" dirty="0"/>
            </a:br>
            <a:r>
              <a:rPr lang="en-GB" sz="3200" dirty="0"/>
              <a:t>(Displacement noise)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3997996-F978-4688-A306-F56B0D6085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713" y="1690688"/>
            <a:ext cx="4174660" cy="489430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RMS noise 0.8 nm</a:t>
            </a:r>
            <a:r>
              <a:rPr lang="en-GB" dirty="0"/>
              <a:t> up to 500 kHz (offline </a:t>
            </a:r>
            <a:r>
              <a:rPr lang="en-GB" dirty="0" err="1"/>
              <a:t>analys</a:t>
            </a:r>
            <a:r>
              <a:rPr lang="en-GB" dirty="0"/>
              <a:t>.)</a:t>
            </a:r>
          </a:p>
          <a:p>
            <a:r>
              <a:rPr lang="en-GB" dirty="0"/>
              <a:t>Stationary target with OPD approx. 1m</a:t>
            </a:r>
          </a:p>
          <a:p>
            <a:r>
              <a:rPr lang="en-GB" dirty="0"/>
              <a:t>Now </a:t>
            </a:r>
            <a:r>
              <a:rPr lang="en-GB" dirty="0">
                <a:solidFill>
                  <a:srgbClr val="FF0000"/>
                </a:solidFill>
              </a:rPr>
              <a:t>verified at 1 m/s</a:t>
            </a:r>
          </a:p>
          <a:p>
            <a:r>
              <a:rPr lang="en-GB" dirty="0"/>
              <a:t>Realtime test expected May 2022</a:t>
            </a:r>
          </a:p>
          <a:p>
            <a:r>
              <a:rPr lang="en-GB" dirty="0"/>
              <a:t>Next Goal = simultaneous combination with FSI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D714D6-7B5A-471A-BC9B-E7993F04FF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027" y="67603"/>
            <a:ext cx="7802337" cy="675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795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738FC-C2A2-4FE3-8A43-D60CA7D68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E2154F-EFF0-483E-9C53-B1691BF551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JAI metrology work has </a:t>
            </a:r>
            <a:r>
              <a:rPr lang="en-GB" dirty="0">
                <a:solidFill>
                  <a:srgbClr val="FF0000"/>
                </a:solidFill>
              </a:rPr>
              <a:t>spread far</a:t>
            </a:r>
            <a:r>
              <a:rPr lang="en-GB" dirty="0"/>
              <a:t> in industry, accelerator science, astronomy and other research fields</a:t>
            </a:r>
          </a:p>
          <a:p>
            <a:r>
              <a:rPr lang="en-GB" dirty="0"/>
              <a:t>This is a </a:t>
            </a:r>
            <a:r>
              <a:rPr lang="en-GB" dirty="0">
                <a:solidFill>
                  <a:srgbClr val="FF0000"/>
                </a:solidFill>
              </a:rPr>
              <a:t>long term activity</a:t>
            </a:r>
            <a:r>
              <a:rPr lang="en-GB" dirty="0"/>
              <a:t> with continuous project updates. </a:t>
            </a:r>
          </a:p>
          <a:p>
            <a:r>
              <a:rPr lang="en-GB" dirty="0">
                <a:solidFill>
                  <a:srgbClr val="FF0000"/>
                </a:solidFill>
              </a:rPr>
              <a:t>Funding</a:t>
            </a:r>
            <a:r>
              <a:rPr lang="en-GB" dirty="0"/>
              <a:t> after 2010 </a:t>
            </a:r>
            <a:r>
              <a:rPr lang="en-GB" dirty="0">
                <a:solidFill>
                  <a:srgbClr val="FF0000"/>
                </a:solidFill>
              </a:rPr>
              <a:t>is hard work</a:t>
            </a:r>
            <a:r>
              <a:rPr lang="en-GB" dirty="0"/>
              <a:t> (small grants) and only available under the Impact Agenda but we </a:t>
            </a:r>
            <a:r>
              <a:rPr lang="en-GB" dirty="0">
                <a:solidFill>
                  <a:srgbClr val="FF0000"/>
                </a:solidFill>
              </a:rPr>
              <a:t>delivered multiple projects</a:t>
            </a:r>
          </a:p>
          <a:p>
            <a:r>
              <a:rPr lang="en-GB" dirty="0"/>
              <a:t>Science project funding seized in 2010 </a:t>
            </a:r>
            <a:r>
              <a:rPr lang="en-GB" dirty="0">
                <a:sym typeface="Wingdings" panose="05000000000000000000" pitchFamily="2" charset="2"/>
              </a:rPr>
              <a:t> How can we recover this?</a:t>
            </a:r>
            <a:endParaRPr lang="en-GB" dirty="0"/>
          </a:p>
          <a:p>
            <a:r>
              <a:rPr lang="en-GB" dirty="0"/>
              <a:t>No DPhil students after 2015</a:t>
            </a:r>
          </a:p>
          <a:p>
            <a:r>
              <a:rPr lang="en-GB" dirty="0">
                <a:solidFill>
                  <a:srgbClr val="FF0000"/>
                </a:solidFill>
              </a:rPr>
              <a:t>Steady income stream</a:t>
            </a:r>
            <a:r>
              <a:rPr lang="en-GB" dirty="0"/>
              <a:t> via licenses with growing trajectory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EB5BC-C4E8-4447-8099-8EF78C893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07/04/2022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973B4B-5BD6-44DA-BE0A-3B856CC31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JAI Advisory Board Meeting, Armin Reichold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AB2989-7207-46C3-959B-162D7B7F1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BDE8-1FAD-4B28-9AAD-414C020ED16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003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DFF2D-DE2A-44FD-ACF5-7C73EA605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 Slides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A7F0E24-8FF1-4F8B-A0CB-CAFD1900CC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95D736-1622-4502-969C-42DD8E1AF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07/04/2022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8FBAA-C3D4-4A5A-B114-59F2F34E1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JAI Advisory Board Meeting, Armin Reichold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429EE2-4854-49B0-8E7C-F0D73106F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BDE8-1FAD-4B28-9AAD-414C020ED16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2654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38596" y="1169309"/>
            <a:ext cx="6705599" cy="505539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8611444" y="3627201"/>
            <a:ext cx="3170009" cy="24170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261" y="19136"/>
            <a:ext cx="12047612" cy="739521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5B9BD5">
                    <a:lumMod val="75000"/>
                  </a:srgbClr>
                </a:solidFill>
              </a:rPr>
              <a:t>Current Technology = Frequency Scanning Interferometry</a:t>
            </a:r>
            <a:endParaRPr lang="de-DE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A65E72A-CE81-4FA4-9366-C707D8DFF88C}"/>
              </a:ext>
            </a:extLst>
          </p:cNvPr>
          <p:cNvGrpSpPr/>
          <p:nvPr/>
        </p:nvGrpSpPr>
        <p:grpSpPr>
          <a:xfrm>
            <a:off x="5792505" y="1681931"/>
            <a:ext cx="957313" cy="1014742"/>
            <a:chOff x="5792505" y="1681931"/>
            <a:chExt cx="957313" cy="1014742"/>
          </a:xfrm>
        </p:grpSpPr>
        <p:grpSp>
          <p:nvGrpSpPr>
            <p:cNvPr id="14" name="Group 13"/>
            <p:cNvGrpSpPr/>
            <p:nvPr/>
          </p:nvGrpSpPr>
          <p:grpSpPr>
            <a:xfrm>
              <a:off x="6150407" y="1681931"/>
              <a:ext cx="187481" cy="1014742"/>
              <a:chOff x="2497625" y="1752600"/>
              <a:chExt cx="187481" cy="1219200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2590800" y="1752600"/>
                <a:ext cx="0" cy="12192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2498756" y="1752600"/>
                <a:ext cx="18635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2497625" y="2971800"/>
                <a:ext cx="18635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/>
            <p:cNvSpPr txBox="1"/>
            <p:nvPr/>
          </p:nvSpPr>
          <p:spPr>
            <a:xfrm>
              <a:off x="5792505" y="2015645"/>
              <a:ext cx="95731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/>
                <a:t>150 mm</a:t>
              </a:r>
            </a:p>
          </p:txBody>
        </p:sp>
      </p:grpSp>
      <p:sp>
        <p:nvSpPr>
          <p:cNvPr id="29" name="Rectangle 28"/>
          <p:cNvSpPr/>
          <p:nvPr/>
        </p:nvSpPr>
        <p:spPr>
          <a:xfrm>
            <a:off x="6564229" y="2373309"/>
            <a:ext cx="208230" cy="16296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Rectangle 44"/>
          <p:cNvSpPr/>
          <p:nvPr/>
        </p:nvSpPr>
        <p:spPr>
          <a:xfrm>
            <a:off x="8562008" y="1246254"/>
            <a:ext cx="3170009" cy="24170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6668344" y="2536271"/>
            <a:ext cx="3822220" cy="771806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9" idx="0"/>
          </p:cNvCxnSpPr>
          <p:nvPr/>
        </p:nvCxnSpPr>
        <p:spPr>
          <a:xfrm flipV="1">
            <a:off x="6668344" y="1603103"/>
            <a:ext cx="3730176" cy="770206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787602" y="2604335"/>
            <a:ext cx="7232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1 mm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0700761" y="2454790"/>
            <a:ext cx="187481" cy="668422"/>
            <a:chOff x="2497625" y="1752600"/>
            <a:chExt cx="187481" cy="121920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2590800" y="1752600"/>
              <a:ext cx="0" cy="12192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498756" y="1752600"/>
              <a:ext cx="18635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497625" y="2971800"/>
              <a:ext cx="18635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9464268" y="1720031"/>
            <a:ext cx="1978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Velocity = 18 mm/s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9838014" y="2759212"/>
            <a:ext cx="208230" cy="16296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Rectangle 34"/>
          <p:cNvSpPr/>
          <p:nvPr/>
        </p:nvSpPr>
        <p:spPr>
          <a:xfrm>
            <a:off x="5438021" y="3697006"/>
            <a:ext cx="3170009" cy="24170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6" name="Straight Arrow Connector 35"/>
          <p:cNvCxnSpPr>
            <a:stCxn id="34" idx="2"/>
          </p:cNvCxnSpPr>
          <p:nvPr/>
        </p:nvCxnSpPr>
        <p:spPr>
          <a:xfrm flipH="1">
            <a:off x="7265605" y="2922174"/>
            <a:ext cx="2676525" cy="279572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4" idx="0"/>
          </p:cNvCxnSpPr>
          <p:nvPr/>
        </p:nvCxnSpPr>
        <p:spPr>
          <a:xfrm flipH="1">
            <a:off x="7265605" y="2759212"/>
            <a:ext cx="2676525" cy="124419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9492295" y="4112869"/>
            <a:ext cx="67197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1 </a:t>
            </a:r>
            <a:r>
              <a:rPr lang="el-GR" dirty="0">
                <a:latin typeface="Arial"/>
                <a:cs typeface="Arial"/>
              </a:rPr>
              <a:t>μ</a:t>
            </a:r>
            <a:r>
              <a:rPr lang="en-GB" dirty="0"/>
              <a:t>m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9398557" y="4112870"/>
            <a:ext cx="186350" cy="414337"/>
            <a:chOff x="2497625" y="1752600"/>
            <a:chExt cx="187481" cy="1219200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2590800" y="1752600"/>
              <a:ext cx="0" cy="12192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2498756" y="1752600"/>
              <a:ext cx="18635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2497625" y="2971800"/>
              <a:ext cx="18635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en-GB" dirty="0"/>
              <a:t>07/04/2022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038600" y="6492080"/>
            <a:ext cx="4114800" cy="365125"/>
          </a:xfrm>
        </p:spPr>
        <p:txBody>
          <a:bodyPr/>
          <a:lstStyle/>
          <a:p>
            <a:r>
              <a:rPr lang="en-GB" dirty="0"/>
              <a:t>JAI Advisory Board Meeting, Armin Reichold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9448800" y="6492079"/>
            <a:ext cx="2743200" cy="365125"/>
          </a:xfrm>
        </p:spPr>
        <p:txBody>
          <a:bodyPr/>
          <a:lstStyle/>
          <a:p>
            <a:fld id="{0CA1668D-7EE0-455D-891F-949821D1611F}" type="slidenum">
              <a:rPr lang="en-GB" smtClean="0"/>
              <a:t>14</a:t>
            </a:fld>
            <a:endParaRPr lang="en-GB" dirty="0"/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50EB167E-00A0-4037-B878-8AF8F3D005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48" y="1903311"/>
            <a:ext cx="4936347" cy="222403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Reflector on stepper motor stage</a:t>
            </a:r>
          </a:p>
          <a:p>
            <a:r>
              <a:rPr lang="en-GB" dirty="0" err="1"/>
              <a:t>L</a:t>
            </a:r>
            <a:r>
              <a:rPr lang="en-GB" baseline="-25000" dirty="0" err="1"/>
              <a:t>min</a:t>
            </a:r>
            <a:r>
              <a:rPr lang="en-GB" dirty="0"/>
              <a:t> = 75 cm </a:t>
            </a:r>
          </a:p>
          <a:p>
            <a:r>
              <a:rPr lang="en-GB" dirty="0" err="1"/>
              <a:t>L</a:t>
            </a:r>
            <a:r>
              <a:rPr lang="en-GB" baseline="-25000" dirty="0" err="1"/>
              <a:t>max</a:t>
            </a:r>
            <a:r>
              <a:rPr lang="en-GB" dirty="0"/>
              <a:t> = 90 cm</a:t>
            </a:r>
          </a:p>
          <a:p>
            <a:r>
              <a:rPr lang="en-GB" dirty="0" err="1"/>
              <a:t>v</a:t>
            </a:r>
            <a:r>
              <a:rPr lang="en-GB" baseline="-25000" dirty="0" err="1"/>
              <a:t>max</a:t>
            </a:r>
            <a:r>
              <a:rPr lang="en-GB" dirty="0"/>
              <a:t> = 18 mm/s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9C36793-FF36-4640-A98E-60F795AEF412}"/>
              </a:ext>
            </a:extLst>
          </p:cNvPr>
          <p:cNvGrpSpPr/>
          <p:nvPr/>
        </p:nvGrpSpPr>
        <p:grpSpPr>
          <a:xfrm>
            <a:off x="140010" y="4215815"/>
            <a:ext cx="5014400" cy="1580014"/>
            <a:chOff x="140010" y="4215815"/>
            <a:chExt cx="5014400" cy="1580014"/>
          </a:xfrm>
        </p:grpSpPr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5FFFFE83-50F5-484C-87E0-64C6E232CC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2506" y="5296807"/>
              <a:ext cx="162899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EFA3957-2173-44F8-A13F-6C090A416407}"/>
                </a:ext>
              </a:extLst>
            </p:cNvPr>
            <p:cNvSpPr txBox="1"/>
            <p:nvPr/>
          </p:nvSpPr>
          <p:spPr>
            <a:xfrm>
              <a:off x="1280495" y="4927475"/>
              <a:ext cx="11256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±750 mm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0427233-A2A4-474D-9785-A761F8F0DEEE}"/>
                </a:ext>
              </a:extLst>
            </p:cNvPr>
            <p:cNvSpPr txBox="1"/>
            <p:nvPr/>
          </p:nvSpPr>
          <p:spPr>
            <a:xfrm>
              <a:off x="364690" y="4354813"/>
              <a:ext cx="1130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collimator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A4863B4-0D93-40B1-ADDC-F6853472A064}"/>
                </a:ext>
              </a:extLst>
            </p:cNvPr>
            <p:cNvGrpSpPr/>
            <p:nvPr/>
          </p:nvGrpSpPr>
          <p:grpSpPr>
            <a:xfrm>
              <a:off x="140010" y="4215815"/>
              <a:ext cx="5014400" cy="1580014"/>
              <a:chOff x="140010" y="4215815"/>
              <a:chExt cx="5014400" cy="1580014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220DF8C7-D9C6-4081-B858-3344C4B0C105}"/>
                  </a:ext>
                </a:extLst>
              </p:cNvPr>
              <p:cNvGrpSpPr/>
              <p:nvPr/>
            </p:nvGrpSpPr>
            <p:grpSpPr>
              <a:xfrm>
                <a:off x="140010" y="4560880"/>
                <a:ext cx="5014400" cy="1234949"/>
                <a:chOff x="1971187" y="4252917"/>
                <a:chExt cx="5328700" cy="794008"/>
              </a:xfrm>
            </p:grpSpPr>
            <p:cxnSp>
              <p:nvCxnSpPr>
                <p:cNvPr id="39" name="Straight Arrow Connector 38">
                  <a:extLst>
                    <a:ext uri="{FF2B5EF4-FFF2-40B4-BE49-F238E27FC236}">
                      <a16:creationId xmlns:a16="http://schemas.microsoft.com/office/drawing/2014/main" id="{DB779216-6FF7-49CC-9A97-7F8697D4C1FD}"/>
                    </a:ext>
                  </a:extLst>
                </p:cNvPr>
                <p:cNvCxnSpPr>
                  <a:cxnSpLocks/>
                  <a:stCxn id="40" idx="3"/>
                  <a:endCxn id="49" idx="3"/>
                </p:cNvCxnSpPr>
                <p:nvPr/>
              </p:nvCxnSpPr>
              <p:spPr>
                <a:xfrm flipV="1">
                  <a:off x="2877117" y="4431625"/>
                  <a:ext cx="2933895" cy="4744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E0EA6051-23A0-446C-88A6-E049D028975C}"/>
                    </a:ext>
                  </a:extLst>
                </p:cNvPr>
                <p:cNvSpPr/>
                <p:nvPr/>
              </p:nvSpPr>
              <p:spPr>
                <a:xfrm>
                  <a:off x="2388230" y="4332254"/>
                  <a:ext cx="488887" cy="20823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41" name="Freeform 18">
                  <a:extLst>
                    <a:ext uri="{FF2B5EF4-FFF2-40B4-BE49-F238E27FC236}">
                      <a16:creationId xmlns:a16="http://schemas.microsoft.com/office/drawing/2014/main" id="{90E87AE7-E357-473C-960C-E449A427E9B7}"/>
                    </a:ext>
                  </a:extLst>
                </p:cNvPr>
                <p:cNvSpPr/>
                <p:nvPr/>
              </p:nvSpPr>
              <p:spPr>
                <a:xfrm rot="12657591">
                  <a:off x="1971187" y="4252917"/>
                  <a:ext cx="477526" cy="183037"/>
                </a:xfrm>
                <a:custGeom>
                  <a:avLst/>
                  <a:gdLst>
                    <a:gd name="connsiteX0" fmla="*/ 1086416 w 1086416"/>
                    <a:gd name="connsiteY0" fmla="*/ 14183 h 231467"/>
                    <a:gd name="connsiteX1" fmla="*/ 470780 w 1086416"/>
                    <a:gd name="connsiteY1" fmla="*/ 23237 h 231467"/>
                    <a:gd name="connsiteX2" fmla="*/ 0 w 1086416"/>
                    <a:gd name="connsiteY2" fmla="*/ 231467 h 231467"/>
                    <a:gd name="connsiteX0" fmla="*/ 680957 w 680957"/>
                    <a:gd name="connsiteY0" fmla="*/ 143126 h 155706"/>
                    <a:gd name="connsiteX1" fmla="*/ 65321 w 680957"/>
                    <a:gd name="connsiteY1" fmla="*/ 152180 h 155706"/>
                    <a:gd name="connsiteX2" fmla="*/ 7980 w 680957"/>
                    <a:gd name="connsiteY2" fmla="*/ 17736 h 155706"/>
                    <a:gd name="connsiteX0" fmla="*/ 672977 w 672977"/>
                    <a:gd name="connsiteY0" fmla="*/ 315735 h 315735"/>
                    <a:gd name="connsiteX1" fmla="*/ 417705 w 672977"/>
                    <a:gd name="connsiteY1" fmla="*/ 2731 h 315735"/>
                    <a:gd name="connsiteX2" fmla="*/ 0 w 672977"/>
                    <a:gd name="connsiteY2" fmla="*/ 190345 h 315735"/>
                    <a:gd name="connsiteX0" fmla="*/ 496991 w 496991"/>
                    <a:gd name="connsiteY0" fmla="*/ 315735 h 315735"/>
                    <a:gd name="connsiteX1" fmla="*/ 241719 w 496991"/>
                    <a:gd name="connsiteY1" fmla="*/ 2731 h 315735"/>
                    <a:gd name="connsiteX2" fmla="*/ 1 w 496991"/>
                    <a:gd name="connsiteY2" fmla="*/ 110481 h 315735"/>
                    <a:gd name="connsiteX0" fmla="*/ 519337 w 519337"/>
                    <a:gd name="connsiteY0" fmla="*/ 315735 h 315735"/>
                    <a:gd name="connsiteX1" fmla="*/ 264065 w 519337"/>
                    <a:gd name="connsiteY1" fmla="*/ 2731 h 315735"/>
                    <a:gd name="connsiteX2" fmla="*/ 0 w 519337"/>
                    <a:gd name="connsiteY2" fmla="*/ 105325 h 315735"/>
                    <a:gd name="connsiteX0" fmla="*/ 540288 w 540288"/>
                    <a:gd name="connsiteY0" fmla="*/ 315735 h 315735"/>
                    <a:gd name="connsiteX1" fmla="*/ 285016 w 540288"/>
                    <a:gd name="connsiteY1" fmla="*/ 2731 h 315735"/>
                    <a:gd name="connsiteX2" fmla="*/ 0 w 540288"/>
                    <a:gd name="connsiteY2" fmla="*/ 116918 h 315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40288" h="315735">
                      <a:moveTo>
                        <a:pt x="540288" y="315735"/>
                      </a:moveTo>
                      <a:cubicBezTo>
                        <a:pt x="323004" y="302155"/>
                        <a:pt x="466085" y="-33483"/>
                        <a:pt x="285016" y="2731"/>
                      </a:cubicBezTo>
                      <a:cubicBezTo>
                        <a:pt x="103947" y="38945"/>
                        <a:pt x="144855" y="30910"/>
                        <a:pt x="0" y="116918"/>
                      </a:cubicBezTo>
                    </a:path>
                  </a:pathLst>
                </a:custGeom>
                <a:noFill/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49" name="Isosceles Triangle 48">
                  <a:extLst>
                    <a:ext uri="{FF2B5EF4-FFF2-40B4-BE49-F238E27FC236}">
                      <a16:creationId xmlns:a16="http://schemas.microsoft.com/office/drawing/2014/main" id="{26444B7C-ED07-4D02-99C6-35C10D51C4FB}"/>
                    </a:ext>
                  </a:extLst>
                </p:cNvPr>
                <p:cNvSpPr/>
                <p:nvPr/>
              </p:nvSpPr>
              <p:spPr>
                <a:xfrm rot="5400000">
                  <a:off x="5831906" y="4242879"/>
                  <a:ext cx="335702" cy="377489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50" name="Straight Arrow Connector 49">
                  <a:extLst>
                    <a:ext uri="{FF2B5EF4-FFF2-40B4-BE49-F238E27FC236}">
                      <a16:creationId xmlns:a16="http://schemas.microsoft.com/office/drawing/2014/main" id="{369D655D-F7FF-41D1-AE9B-1D598359BACB}"/>
                    </a:ext>
                  </a:extLst>
                </p:cNvPr>
                <p:cNvCxnSpPr/>
                <p:nvPr/>
              </p:nvCxnSpPr>
              <p:spPr>
                <a:xfrm>
                  <a:off x="4615408" y="4726080"/>
                  <a:ext cx="2514316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Arrow Connector 50">
                  <a:extLst>
                    <a:ext uri="{FF2B5EF4-FFF2-40B4-BE49-F238E27FC236}">
                      <a16:creationId xmlns:a16="http://schemas.microsoft.com/office/drawing/2014/main" id="{94A5BC2E-E1D7-47D3-90A8-6EF25D4C5B54}"/>
                    </a:ext>
                  </a:extLst>
                </p:cNvPr>
                <p:cNvCxnSpPr/>
                <p:nvPr/>
              </p:nvCxnSpPr>
              <p:spPr>
                <a:xfrm flipH="1">
                  <a:off x="4608210" y="5046925"/>
                  <a:ext cx="2514316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971C9576-9DBD-49EF-9DE1-87ED73373158}"/>
                    </a:ext>
                  </a:extLst>
                </p:cNvPr>
                <p:cNvSpPr txBox="1"/>
                <p:nvPr/>
              </p:nvSpPr>
              <p:spPr>
                <a:xfrm>
                  <a:off x="4699627" y="4760456"/>
                  <a:ext cx="2600260" cy="23746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±150 mm @ &lt;=18 mm/s</a:t>
                  </a:r>
                </a:p>
              </p:txBody>
            </p:sp>
          </p:grp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21DEC9B-F500-4E33-98CA-91AE1F17AF89}"/>
                  </a:ext>
                </a:extLst>
              </p:cNvPr>
              <p:cNvSpPr txBox="1"/>
              <p:nvPr/>
            </p:nvSpPr>
            <p:spPr>
              <a:xfrm>
                <a:off x="3393663" y="4215815"/>
                <a:ext cx="9884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reflector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95393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9" grpId="0" animBg="1"/>
      <p:bldP spid="45" grpId="0" animBg="1"/>
      <p:bldP spid="13" grpId="0" animBg="1"/>
      <p:bldP spid="19" grpId="0"/>
      <p:bldP spid="34" grpId="0" animBg="1"/>
      <p:bldP spid="35" grpId="0" animBg="1"/>
      <p:bldP spid="43" grpId="0" animBg="1"/>
      <p:bldP spid="32" grpId="0" uiExpand="1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810" y="1907170"/>
            <a:ext cx="5413697" cy="3846327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252406" y="1272878"/>
            <a:ext cx="349813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600" b="1" u="sng"/>
            </a:lvl1pPr>
          </a:lstStyle>
          <a:p>
            <a:r>
              <a:rPr lang="en-US" sz="2400" dirty="0"/>
              <a:t>Operating conditions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u="none" dirty="0"/>
              <a:t>Radiation : 1 </a:t>
            </a:r>
            <a:r>
              <a:rPr lang="en-US" sz="2400" b="0" u="none" dirty="0" err="1"/>
              <a:t>MGy</a:t>
            </a:r>
            <a:r>
              <a:rPr lang="en-US" sz="2400" b="0" u="none" dirty="0"/>
              <a:t> /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u="none" dirty="0"/>
              <a:t>Vacuum : </a:t>
            </a:r>
            <a:r>
              <a:rPr lang="en-GB" sz="2400" b="0" u="none" dirty="0"/>
              <a:t>10</a:t>
            </a:r>
            <a:r>
              <a:rPr lang="en-GB" sz="2400" b="0" u="none" baseline="30000" dirty="0"/>
              <a:t>-6</a:t>
            </a:r>
            <a:r>
              <a:rPr lang="en-GB" sz="2400" b="0" u="none" dirty="0"/>
              <a:t> </a:t>
            </a:r>
            <a:r>
              <a:rPr lang="en-US" sz="2400" b="0" u="none" dirty="0"/>
              <a:t> mbar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u="none" dirty="0"/>
              <a:t>Temperature : 4 K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033864" y="2850436"/>
            <a:ext cx="32214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000" b="1" dirty="0">
                <a:solidFill>
                  <a:srgbClr val="FF0066"/>
                </a:solidFill>
              </a:rPr>
              <a:t>Cryostat and </a:t>
            </a:r>
            <a:r>
              <a:rPr lang="fr-CH" sz="2000" b="1" dirty="0" err="1">
                <a:solidFill>
                  <a:srgbClr val="FF0066"/>
                </a:solidFill>
              </a:rPr>
              <a:t>cavities</a:t>
            </a:r>
            <a:r>
              <a:rPr lang="fr-CH" sz="2000" b="1" dirty="0">
                <a:solidFill>
                  <a:srgbClr val="FF0066"/>
                </a:solidFill>
              </a:rPr>
              <a:t> axes</a:t>
            </a:r>
          </a:p>
          <a:p>
            <a:pPr algn="ctr"/>
            <a:r>
              <a:rPr lang="fr-CH" sz="2000" b="1" dirty="0">
                <a:solidFill>
                  <a:srgbClr val="FF0066"/>
                </a:solidFill>
                <a:sym typeface="Wingdings" panose="05000000000000000000" pitchFamily="2" charset="2"/>
              </a:rPr>
              <a:t> </a:t>
            </a:r>
            <a:r>
              <a:rPr lang="fr-CH" sz="2000" b="1" dirty="0" err="1">
                <a:solidFill>
                  <a:srgbClr val="FF0066"/>
                </a:solidFill>
              </a:rPr>
              <a:t>Alignment</a:t>
            </a:r>
            <a:r>
              <a:rPr lang="fr-CH" sz="2000" b="1" dirty="0">
                <a:solidFill>
                  <a:srgbClr val="FF0066"/>
                </a:solidFill>
              </a:rPr>
              <a:t> </a:t>
            </a:r>
            <a:r>
              <a:rPr lang="fr-CH" sz="2000" b="1" dirty="0" err="1">
                <a:solidFill>
                  <a:srgbClr val="FF0066"/>
                </a:solidFill>
              </a:rPr>
              <a:t>requirements</a:t>
            </a:r>
            <a:r>
              <a:rPr lang="fr-CH" sz="2000" b="1" dirty="0">
                <a:solidFill>
                  <a:srgbClr val="FF0066"/>
                </a:solidFill>
              </a:rPr>
              <a:t> :</a:t>
            </a:r>
          </a:p>
          <a:p>
            <a:pPr algn="ctr"/>
            <a:r>
              <a:rPr lang="fr-CH" sz="2000" b="1" dirty="0">
                <a:solidFill>
                  <a:srgbClr val="FF0066"/>
                </a:solidFill>
              </a:rPr>
              <a:t>+/-0.25 mm at 3</a:t>
            </a:r>
            <a:r>
              <a:rPr lang="el-GR" sz="2000" b="1" dirty="0">
                <a:solidFill>
                  <a:srgbClr val="FF0066"/>
                </a:solidFill>
                <a:latin typeface="GreekC" panose="00000400000000000000" pitchFamily="2" charset="0"/>
                <a:cs typeface="GreekC" panose="00000400000000000000" pitchFamily="2" charset="0"/>
              </a:rPr>
              <a:t>σ</a:t>
            </a:r>
            <a:endParaRPr lang="en-US" sz="2000" b="1" dirty="0">
              <a:solidFill>
                <a:srgbClr val="FF0066"/>
              </a:solidFill>
            </a:endParaRPr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589285" y="133746"/>
            <a:ext cx="5413697" cy="720000"/>
          </a:xfrm>
        </p:spPr>
        <p:txBody>
          <a:bodyPr>
            <a:normAutofit/>
          </a:bodyPr>
          <a:lstStyle/>
          <a:p>
            <a:r>
              <a:rPr lang="fr-FR" dirty="0"/>
              <a:t>HL-LHC : </a:t>
            </a:r>
            <a:r>
              <a:rPr lang="fr-FR" dirty="0" err="1"/>
              <a:t>Crab-cavities</a:t>
            </a:r>
            <a:endParaRPr lang="fr-FR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051526" y="2433481"/>
            <a:ext cx="159515" cy="12263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26911" y="817054"/>
            <a:ext cx="177274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000" b="1">
                <a:solidFill>
                  <a:srgbClr val="95888D"/>
                </a:solidFill>
                <a:latin typeface="Utsaah" panose="020B0604020202020204" pitchFamily="34" charset="0"/>
                <a:cs typeface="Utsaah" panose="020B0604020202020204" pitchFamily="34" charset="0"/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Suspension system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3051" y="1758914"/>
            <a:ext cx="183646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000" b="1">
                <a:latin typeface="Utsaah" panose="020B0604020202020204" pitchFamily="34" charset="0"/>
                <a:cs typeface="Utsaah" panose="020B0604020202020204" pitchFamily="34" charset="0"/>
              </a:defRPr>
            </a:lvl1pPr>
          </a:lstStyle>
          <a:p>
            <a:pPr algn="ctr"/>
            <a:r>
              <a:rPr lang="fr-CH" sz="2000" dirty="0" err="1">
                <a:solidFill>
                  <a:srgbClr val="95888D"/>
                </a:solidFill>
              </a:rPr>
              <a:t>Magnetic</a:t>
            </a:r>
            <a:r>
              <a:rPr lang="fr-CH" sz="2000" dirty="0">
                <a:solidFill>
                  <a:srgbClr val="95888D"/>
                </a:solidFill>
              </a:rPr>
              <a:t> and thermal </a:t>
            </a:r>
            <a:r>
              <a:rPr lang="fr-CH" sz="2000" dirty="0" err="1">
                <a:solidFill>
                  <a:srgbClr val="95888D"/>
                </a:solidFill>
              </a:rPr>
              <a:t>shielding</a:t>
            </a:r>
            <a:endParaRPr lang="en-GB" sz="2000" dirty="0">
              <a:solidFill>
                <a:srgbClr val="95888D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363873" y="1554562"/>
            <a:ext cx="484713" cy="18915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434845" y="1069526"/>
            <a:ext cx="183646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000" b="1">
                <a:latin typeface="Utsaah" panose="020B0604020202020204" pitchFamily="34" charset="0"/>
                <a:cs typeface="Utsaah" panose="020B0604020202020204" pitchFamily="34" charset="0"/>
              </a:defRPr>
            </a:lvl1pPr>
          </a:lstStyle>
          <a:p>
            <a:pPr algn="ctr"/>
            <a:r>
              <a:rPr lang="fr-CH" sz="2000" dirty="0" err="1">
                <a:solidFill>
                  <a:srgbClr val="00B050"/>
                </a:solidFill>
              </a:rPr>
              <a:t>Crab-cavity</a:t>
            </a:r>
            <a:endParaRPr lang="en-GB" sz="2000" dirty="0">
              <a:solidFill>
                <a:srgbClr val="00B05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4001417" y="1524940"/>
            <a:ext cx="431344" cy="24580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2741731" y="4552659"/>
            <a:ext cx="55218" cy="10880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823500" y="5578324"/>
            <a:ext cx="183646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000" b="1">
                <a:latin typeface="Utsaah" panose="020B0604020202020204" pitchFamily="34" charset="0"/>
                <a:cs typeface="Utsaah" panose="020B0604020202020204" pitchFamily="34" charset="0"/>
              </a:defRPr>
            </a:lvl1pPr>
          </a:lstStyle>
          <a:p>
            <a:pPr algn="ctr"/>
            <a:r>
              <a:rPr lang="fr-CH" sz="2000" dirty="0" err="1">
                <a:solidFill>
                  <a:schemeClr val="bg2">
                    <a:lumMod val="50000"/>
                  </a:schemeClr>
                </a:solidFill>
              </a:rPr>
              <a:t>Helium</a:t>
            </a:r>
            <a:r>
              <a:rPr lang="fr-CH" sz="2000" dirty="0">
                <a:solidFill>
                  <a:schemeClr val="bg2">
                    <a:lumMod val="50000"/>
                  </a:schemeClr>
                </a:solidFill>
              </a:rPr>
              <a:t> tank</a:t>
            </a:r>
            <a:endParaRPr lang="en-GB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88649" y="1884614"/>
            <a:ext cx="183646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000" b="1">
                <a:latin typeface="Utsaah" panose="020B0604020202020204" pitchFamily="34" charset="0"/>
                <a:cs typeface="Utsaah" panose="020B0604020202020204" pitchFamily="34" charset="0"/>
              </a:defRPr>
            </a:lvl1pPr>
          </a:lstStyle>
          <a:p>
            <a:pPr algn="ctr"/>
            <a:r>
              <a:rPr lang="fr-CH" sz="2000" dirty="0">
                <a:solidFill>
                  <a:srgbClr val="D1A05E"/>
                </a:solidFill>
              </a:rPr>
              <a:t>Cryostat</a:t>
            </a:r>
            <a:endParaRPr lang="en-GB" sz="2000" dirty="0">
              <a:solidFill>
                <a:srgbClr val="D1A05E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5044391" y="2275784"/>
            <a:ext cx="390130" cy="7708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400314" y="3929779"/>
            <a:ext cx="5385951" cy="463184"/>
          </a:xfrm>
          <a:prstGeom prst="line">
            <a:avLst/>
          </a:prstGeom>
          <a:ln w="28575">
            <a:solidFill>
              <a:srgbClr val="D1A05E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 rot="21353199">
            <a:off x="5084751" y="3472714"/>
            <a:ext cx="183646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000" b="1">
                <a:latin typeface="Utsaah" panose="020B0604020202020204" pitchFamily="34" charset="0"/>
                <a:cs typeface="Utsaah" panose="020B0604020202020204" pitchFamily="34" charset="0"/>
              </a:defRPr>
            </a:lvl1pPr>
          </a:lstStyle>
          <a:p>
            <a:pPr algn="ctr"/>
            <a:r>
              <a:rPr lang="fr-CH" sz="2000" dirty="0">
                <a:solidFill>
                  <a:srgbClr val="D1A05E"/>
                </a:solidFill>
              </a:rPr>
              <a:t>Cryostat </a:t>
            </a:r>
          </a:p>
          <a:p>
            <a:pPr algn="ctr"/>
            <a:r>
              <a:rPr lang="fr-CH" sz="2000" dirty="0">
                <a:solidFill>
                  <a:srgbClr val="D1A05E"/>
                </a:solidFill>
              </a:rPr>
              <a:t>axis</a:t>
            </a:r>
            <a:endParaRPr lang="en-GB" sz="2000" dirty="0">
              <a:solidFill>
                <a:srgbClr val="D1A05E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1990442" y="4150711"/>
            <a:ext cx="1102847" cy="94843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3662405" y="4012832"/>
            <a:ext cx="1102847" cy="94843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4037225" y="4093454"/>
            <a:ext cx="551425" cy="14497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720133" y="5495541"/>
            <a:ext cx="183646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000" b="1">
                <a:latin typeface="Utsaah" panose="020B0604020202020204" pitchFamily="34" charset="0"/>
                <a:cs typeface="Utsaah" panose="020B0604020202020204" pitchFamily="34" charset="0"/>
              </a:defRPr>
            </a:lvl1pPr>
          </a:lstStyle>
          <a:p>
            <a:pPr algn="ctr"/>
            <a:r>
              <a:rPr lang="fr-CH" sz="2000" dirty="0" err="1">
                <a:solidFill>
                  <a:srgbClr val="FF0000"/>
                </a:solidFill>
              </a:rPr>
              <a:t>Crab-cavity</a:t>
            </a:r>
            <a:r>
              <a:rPr lang="fr-CH" sz="2000" dirty="0">
                <a:solidFill>
                  <a:srgbClr val="FF0000"/>
                </a:solidFill>
              </a:rPr>
              <a:t> axis</a:t>
            </a:r>
            <a:endParaRPr lang="en-GB" sz="2000" dirty="0">
              <a:solidFill>
                <a:srgbClr val="FF0000"/>
              </a:solidFill>
            </a:endParaRPr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612458"/>
              </p:ext>
            </p:extLst>
          </p:nvPr>
        </p:nvGraphicFramePr>
        <p:xfrm>
          <a:off x="7839368" y="3853422"/>
          <a:ext cx="3631484" cy="2845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6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5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6741">
                <a:tc>
                  <a:txBody>
                    <a:bodyPr/>
                    <a:lstStyle/>
                    <a:p>
                      <a:r>
                        <a:rPr lang="en-US" sz="1800" dirty="0"/>
                        <a:t>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Precision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3366">
                <a:tc>
                  <a:txBody>
                    <a:bodyPr/>
                    <a:lstStyle/>
                    <a:p>
                      <a:r>
                        <a:rPr lang="en-US" sz="1800" dirty="0" err="1"/>
                        <a:t>Tx</a:t>
                      </a:r>
                      <a:r>
                        <a:rPr lang="en-US" sz="1800" dirty="0"/>
                        <a:t> : radial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3366">
                <a:tc>
                  <a:txBody>
                    <a:bodyPr/>
                    <a:lstStyle/>
                    <a:p>
                      <a:r>
                        <a:rPr lang="en-US" sz="1800" dirty="0"/>
                        <a:t>Ty : vertical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0.009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3366">
                <a:tc>
                  <a:txBody>
                    <a:bodyPr/>
                    <a:lstStyle/>
                    <a:p>
                      <a:r>
                        <a:rPr lang="en-US" sz="1800" dirty="0" err="1"/>
                        <a:t>Tz</a:t>
                      </a:r>
                      <a:r>
                        <a:rPr lang="en-US" sz="1800" dirty="0"/>
                        <a:t> :</a:t>
                      </a:r>
                      <a:r>
                        <a:rPr lang="en-US" sz="1800" baseline="0" dirty="0"/>
                        <a:t> longitudinal (mm)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0.028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3366">
                <a:tc>
                  <a:txBody>
                    <a:bodyPr/>
                    <a:lstStyle/>
                    <a:p>
                      <a:r>
                        <a:rPr lang="en-US" sz="1800" dirty="0"/>
                        <a:t>Rx : pitch (</a:t>
                      </a:r>
                      <a:r>
                        <a:rPr lang="en-US" sz="1800" dirty="0" err="1"/>
                        <a:t>mrad</a:t>
                      </a:r>
                      <a:r>
                        <a:rPr lang="en-US" sz="18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0.030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3366">
                <a:tc>
                  <a:txBody>
                    <a:bodyPr/>
                    <a:lstStyle/>
                    <a:p>
                      <a:r>
                        <a:rPr lang="en-US" sz="1800" dirty="0"/>
                        <a:t>Ry : yaw (</a:t>
                      </a:r>
                      <a:r>
                        <a:rPr lang="en-US" sz="1800" dirty="0" err="1"/>
                        <a:t>mrad</a:t>
                      </a:r>
                      <a:r>
                        <a:rPr lang="en-US" sz="18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0.072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3366">
                <a:tc>
                  <a:txBody>
                    <a:bodyPr/>
                    <a:lstStyle/>
                    <a:p>
                      <a:r>
                        <a:rPr lang="en-US" sz="1800" dirty="0" err="1"/>
                        <a:t>Rz</a:t>
                      </a:r>
                      <a:r>
                        <a:rPr lang="en-US" sz="1800" dirty="0"/>
                        <a:t> : roll (</a:t>
                      </a:r>
                      <a:r>
                        <a:rPr lang="en-US" sz="1800" dirty="0" err="1"/>
                        <a:t>mrad</a:t>
                      </a:r>
                      <a:r>
                        <a:rPr lang="en-US" sz="18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0.187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34" name="Group 33"/>
          <p:cNvGrpSpPr/>
          <p:nvPr/>
        </p:nvGrpSpPr>
        <p:grpSpPr>
          <a:xfrm>
            <a:off x="5177323" y="375481"/>
            <a:ext cx="6289307" cy="2000752"/>
            <a:chOff x="3468211" y="702691"/>
            <a:chExt cx="6289307" cy="2000752"/>
          </a:xfrm>
        </p:grpSpPr>
        <p:sp>
          <p:nvSpPr>
            <p:cNvPr id="35" name="Rectangle 34"/>
            <p:cNvSpPr/>
            <p:nvPr/>
          </p:nvSpPr>
          <p:spPr>
            <a:xfrm>
              <a:off x="4162470" y="976591"/>
              <a:ext cx="782755" cy="652296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21" t="6937" r="15544" b="5860"/>
            <a:stretch/>
          </p:blipFill>
          <p:spPr>
            <a:xfrm>
              <a:off x="3468211" y="702691"/>
              <a:ext cx="3028005" cy="2000752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4828612" y="886920"/>
              <a:ext cx="1162178" cy="395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lang="en-US" dirty="0"/>
                <a:t>Tunnel </a:t>
              </a:r>
            </a:p>
            <a:p>
              <a:pPr>
                <a:lnSpc>
                  <a:spcPct val="50000"/>
                </a:lnSpc>
              </a:pPr>
              <a:r>
                <a:rPr lang="en-US" dirty="0"/>
                <a:t>conditions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893388" y="1822921"/>
              <a:ext cx="21852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Operating conditions</a:t>
              </a:r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4568378" y="1589386"/>
              <a:ext cx="171233" cy="869195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3668419" y="1277118"/>
              <a:ext cx="2673845" cy="0"/>
            </a:xfrm>
            <a:prstGeom prst="line">
              <a:avLst/>
            </a:prstGeom>
            <a:noFill/>
            <a:ln w="28575">
              <a:solidFill>
                <a:srgbClr val="D1A05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3656864" y="1916013"/>
              <a:ext cx="2673845" cy="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rgbClr val="95888D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5972315" y="702691"/>
              <a:ext cx="37852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Feedthrough commercially developed </a:t>
              </a:r>
            </a:p>
            <a:p>
              <a:r>
                <a:rPr lang="en-US" dirty="0"/>
                <a:t>     by CERN knowledge transfer team. </a:t>
              </a:r>
            </a:p>
          </p:txBody>
        </p:sp>
        <p:sp>
          <p:nvSpPr>
            <p:cNvPr id="49" name="Oval Callout 48"/>
            <p:cNvSpPr/>
            <p:nvPr/>
          </p:nvSpPr>
          <p:spPr>
            <a:xfrm>
              <a:off x="3549430" y="768211"/>
              <a:ext cx="2885089" cy="1663967"/>
            </a:xfrm>
            <a:prstGeom prst="wedgeEllipseCallou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Arrow Connector 2"/>
          <p:cNvCxnSpPr>
            <a:stCxn id="49" idx="8"/>
          </p:cNvCxnSpPr>
          <p:nvPr/>
        </p:nvCxnSpPr>
        <p:spPr>
          <a:xfrm flipH="1">
            <a:off x="3314017" y="2312965"/>
            <a:ext cx="2786018" cy="38376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Date Placeholder 3">
            <a:extLst>
              <a:ext uri="{FF2B5EF4-FFF2-40B4-BE49-F238E27FC236}">
                <a16:creationId xmlns:a16="http://schemas.microsoft.com/office/drawing/2014/main" id="{A86FDB87-76EC-4053-ADF2-9A26702022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54271" y="6492641"/>
            <a:ext cx="2743200" cy="365125"/>
          </a:xfrm>
        </p:spPr>
        <p:txBody>
          <a:bodyPr/>
          <a:lstStyle/>
          <a:p>
            <a:r>
              <a:rPr lang="en-GB" dirty="0"/>
              <a:t>07/04/2022</a:t>
            </a:r>
          </a:p>
        </p:txBody>
      </p:sp>
      <p:sp>
        <p:nvSpPr>
          <p:cNvPr id="51" name="Footer Placeholder 4">
            <a:extLst>
              <a:ext uri="{FF2B5EF4-FFF2-40B4-BE49-F238E27FC236}">
                <a16:creationId xmlns:a16="http://schemas.microsoft.com/office/drawing/2014/main" id="{F7F2BACA-E3EE-4A83-AB7D-99B142478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84329" y="6452649"/>
            <a:ext cx="4114800" cy="365125"/>
          </a:xfrm>
        </p:spPr>
        <p:txBody>
          <a:bodyPr/>
          <a:lstStyle/>
          <a:p>
            <a:r>
              <a:rPr lang="en-GB" dirty="0"/>
              <a:t>JAI Advisory Board Meeting, Armin Reichold</a:t>
            </a:r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718942CF-F887-4E36-BDAC-9578DDD0C185}"/>
              </a:ext>
            </a:extLst>
          </p:cNvPr>
          <p:cNvSpPr txBox="1">
            <a:spLocks/>
          </p:cNvSpPr>
          <p:nvPr/>
        </p:nvSpPr>
        <p:spPr>
          <a:xfrm>
            <a:off x="9394529" y="64797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F458376-7F95-4EC2-8B57-4092E05F6CD3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D390F7-BB01-4F6F-B323-30FE9B206245}"/>
              </a:ext>
            </a:extLst>
          </p:cNvPr>
          <p:cNvSpPr txBox="1"/>
          <p:nvPr/>
        </p:nvSpPr>
        <p:spPr>
          <a:xfrm>
            <a:off x="76200" y="5882604"/>
            <a:ext cx="7214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CERN developed it’s own FSI system based on older &amp; cheaper FSI versions </a:t>
            </a:r>
          </a:p>
          <a:p>
            <a:r>
              <a:rPr lang="en-GB" dirty="0"/>
              <a:t>from Oxford as the commercial version deemed too expensive. </a:t>
            </a:r>
          </a:p>
        </p:txBody>
      </p:sp>
    </p:spTree>
    <p:extLst>
      <p:ext uri="{BB962C8B-B14F-4D97-AF65-F5344CB8AC3E}">
        <p14:creationId xmlns:p14="http://schemas.microsoft.com/office/powerpoint/2010/main" val="2777735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21E1AC-F0FC-4643-9EB3-55487BDC16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96" r="11404" b="7982"/>
          <a:stretch/>
        </p:blipFill>
        <p:spPr>
          <a:xfrm>
            <a:off x="242637" y="0"/>
            <a:ext cx="11840304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317306A-050E-4235-B689-D05E2D35AD4D}"/>
              </a:ext>
            </a:extLst>
          </p:cNvPr>
          <p:cNvSpPr txBox="1"/>
          <p:nvPr/>
        </p:nvSpPr>
        <p:spPr>
          <a:xfrm>
            <a:off x="5305927" y="-171687"/>
            <a:ext cx="3570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Prototype Setup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187A603-8103-43B8-9663-D5AFA865509F}"/>
              </a:ext>
            </a:extLst>
          </p:cNvPr>
          <p:cNvCxnSpPr>
            <a:cxnSpLocks/>
          </p:cNvCxnSpPr>
          <p:nvPr/>
        </p:nvCxnSpPr>
        <p:spPr>
          <a:xfrm>
            <a:off x="4888992" y="2127504"/>
            <a:ext cx="2365248" cy="0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11F28A0-99C5-42B7-9F01-47CF0A4E9D4F}"/>
              </a:ext>
            </a:extLst>
          </p:cNvPr>
          <p:cNvCxnSpPr>
            <a:cxnSpLocks/>
          </p:cNvCxnSpPr>
          <p:nvPr/>
        </p:nvCxnSpPr>
        <p:spPr>
          <a:xfrm>
            <a:off x="6315456" y="2621280"/>
            <a:ext cx="1524000" cy="0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1DADCB1-A5D0-494D-8C6E-563F9A159428}"/>
              </a:ext>
            </a:extLst>
          </p:cNvPr>
          <p:cNvGrpSpPr/>
          <p:nvPr/>
        </p:nvGrpSpPr>
        <p:grpSpPr>
          <a:xfrm>
            <a:off x="1215189" y="987843"/>
            <a:ext cx="9788091" cy="131094"/>
            <a:chOff x="1215189" y="987843"/>
            <a:chExt cx="9788091" cy="131094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753D79BB-799D-4E0B-8EE0-8D73E0CFD4F2}"/>
                </a:ext>
              </a:extLst>
            </p:cNvPr>
            <p:cNvCxnSpPr/>
            <p:nvPr/>
          </p:nvCxnSpPr>
          <p:spPr>
            <a:xfrm flipH="1">
              <a:off x="1215189" y="992605"/>
              <a:ext cx="9769643" cy="126332"/>
            </a:xfrm>
            <a:prstGeom prst="straightConnector1">
              <a:avLst/>
            </a:prstGeom>
            <a:ln w="9525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F609D82-196D-4BFF-A52A-C5669272A5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15189" y="1028431"/>
              <a:ext cx="7340642" cy="8932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536913C-99AB-4B19-8B81-F3286BD8AB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94032" y="996605"/>
              <a:ext cx="1040606" cy="20188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88BF4574-B889-41E0-932A-78C5569B13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79996" y="1020101"/>
              <a:ext cx="173517" cy="3366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5887633C-90A1-4D1F-901A-9B587FD16A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63225" y="987843"/>
              <a:ext cx="440055" cy="8537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76D59D33-86B9-4CC6-9493-1004893BE470}"/>
              </a:ext>
            </a:extLst>
          </p:cNvPr>
          <p:cNvGrpSpPr/>
          <p:nvPr/>
        </p:nvGrpSpPr>
        <p:grpSpPr>
          <a:xfrm>
            <a:off x="1162050" y="752927"/>
            <a:ext cx="6664325" cy="4120443"/>
            <a:chOff x="1162050" y="752927"/>
            <a:chExt cx="6664325" cy="4120443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A5AD1F87-B55E-444E-8711-1FA72BE09A4B}"/>
                </a:ext>
              </a:extLst>
            </p:cNvPr>
            <p:cNvCxnSpPr>
              <a:cxnSpLocks/>
            </p:cNvCxnSpPr>
            <p:nvPr/>
          </p:nvCxnSpPr>
          <p:spPr>
            <a:xfrm>
              <a:off x="7680418" y="752927"/>
              <a:ext cx="542" cy="390394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3294A71-2C59-4B9D-B7C1-CD58252A0F15}"/>
                </a:ext>
              </a:extLst>
            </p:cNvPr>
            <p:cNvSpPr/>
            <p:nvPr/>
          </p:nvSpPr>
          <p:spPr>
            <a:xfrm>
              <a:off x="1188720" y="768095"/>
              <a:ext cx="6492240" cy="4105275"/>
            </a:xfrm>
            <a:custGeom>
              <a:avLst/>
              <a:gdLst>
                <a:gd name="connsiteX0" fmla="*/ 4913376 w 6498336"/>
                <a:gd name="connsiteY0" fmla="*/ 4133088 h 4133088"/>
                <a:gd name="connsiteX1" fmla="*/ 5303520 w 6498336"/>
                <a:gd name="connsiteY1" fmla="*/ 42672 h 4133088"/>
                <a:gd name="connsiteX2" fmla="*/ 6480048 w 6498336"/>
                <a:gd name="connsiteY2" fmla="*/ 0 h 4133088"/>
                <a:gd name="connsiteX3" fmla="*/ 6498336 w 6498336"/>
                <a:gd name="connsiteY3" fmla="*/ 694944 h 4133088"/>
                <a:gd name="connsiteX4" fmla="*/ 0 w 6498336"/>
                <a:gd name="connsiteY4" fmla="*/ 725424 h 4133088"/>
                <a:gd name="connsiteX0" fmla="*/ 4913376 w 6498336"/>
                <a:gd name="connsiteY0" fmla="*/ 4114800 h 4114800"/>
                <a:gd name="connsiteX1" fmla="*/ 5303520 w 6498336"/>
                <a:gd name="connsiteY1" fmla="*/ 24384 h 4114800"/>
                <a:gd name="connsiteX2" fmla="*/ 6492240 w 6498336"/>
                <a:gd name="connsiteY2" fmla="*/ 0 h 4114800"/>
                <a:gd name="connsiteX3" fmla="*/ 6498336 w 6498336"/>
                <a:gd name="connsiteY3" fmla="*/ 676656 h 4114800"/>
                <a:gd name="connsiteX4" fmla="*/ 0 w 6498336"/>
                <a:gd name="connsiteY4" fmla="*/ 707136 h 4114800"/>
                <a:gd name="connsiteX0" fmla="*/ 4913376 w 6498336"/>
                <a:gd name="connsiteY0" fmla="*/ 4120896 h 4120896"/>
                <a:gd name="connsiteX1" fmla="*/ 5334000 w 6498336"/>
                <a:gd name="connsiteY1" fmla="*/ 0 h 4120896"/>
                <a:gd name="connsiteX2" fmla="*/ 6492240 w 6498336"/>
                <a:gd name="connsiteY2" fmla="*/ 6096 h 4120896"/>
                <a:gd name="connsiteX3" fmla="*/ 6498336 w 6498336"/>
                <a:gd name="connsiteY3" fmla="*/ 682752 h 4120896"/>
                <a:gd name="connsiteX4" fmla="*/ 0 w 6498336"/>
                <a:gd name="connsiteY4" fmla="*/ 713232 h 4120896"/>
                <a:gd name="connsiteX0" fmla="*/ 4913376 w 6492240"/>
                <a:gd name="connsiteY0" fmla="*/ 4120896 h 4120896"/>
                <a:gd name="connsiteX1" fmla="*/ 5334000 w 6492240"/>
                <a:gd name="connsiteY1" fmla="*/ 0 h 4120896"/>
                <a:gd name="connsiteX2" fmla="*/ 6492240 w 6492240"/>
                <a:gd name="connsiteY2" fmla="*/ 6096 h 4120896"/>
                <a:gd name="connsiteX3" fmla="*/ 6492240 w 6492240"/>
                <a:gd name="connsiteY3" fmla="*/ 597408 h 4120896"/>
                <a:gd name="connsiteX4" fmla="*/ 0 w 6492240"/>
                <a:gd name="connsiteY4" fmla="*/ 713232 h 4120896"/>
                <a:gd name="connsiteX0" fmla="*/ 4913376 w 6492240"/>
                <a:gd name="connsiteY0" fmla="*/ 4151376 h 4151376"/>
                <a:gd name="connsiteX1" fmla="*/ 5334000 w 6492240"/>
                <a:gd name="connsiteY1" fmla="*/ 30480 h 4151376"/>
                <a:gd name="connsiteX2" fmla="*/ 6492240 w 6492240"/>
                <a:gd name="connsiteY2" fmla="*/ 0 h 4151376"/>
                <a:gd name="connsiteX3" fmla="*/ 6492240 w 6492240"/>
                <a:gd name="connsiteY3" fmla="*/ 627888 h 4151376"/>
                <a:gd name="connsiteX4" fmla="*/ 0 w 6492240"/>
                <a:gd name="connsiteY4" fmla="*/ 743712 h 4151376"/>
                <a:gd name="connsiteX0" fmla="*/ 4913376 w 6492240"/>
                <a:gd name="connsiteY0" fmla="*/ 4151376 h 4151376"/>
                <a:gd name="connsiteX1" fmla="*/ 5334000 w 6492240"/>
                <a:gd name="connsiteY1" fmla="*/ 48768 h 4151376"/>
                <a:gd name="connsiteX2" fmla="*/ 6492240 w 6492240"/>
                <a:gd name="connsiteY2" fmla="*/ 0 h 4151376"/>
                <a:gd name="connsiteX3" fmla="*/ 6492240 w 6492240"/>
                <a:gd name="connsiteY3" fmla="*/ 627888 h 4151376"/>
                <a:gd name="connsiteX4" fmla="*/ 0 w 6492240"/>
                <a:gd name="connsiteY4" fmla="*/ 743712 h 4151376"/>
                <a:gd name="connsiteX0" fmla="*/ 4913376 w 6492240"/>
                <a:gd name="connsiteY0" fmla="*/ 4151376 h 4151376"/>
                <a:gd name="connsiteX1" fmla="*/ 5309616 w 6492240"/>
                <a:gd name="connsiteY1" fmla="*/ 60960 h 4151376"/>
                <a:gd name="connsiteX2" fmla="*/ 6492240 w 6492240"/>
                <a:gd name="connsiteY2" fmla="*/ 0 h 4151376"/>
                <a:gd name="connsiteX3" fmla="*/ 6492240 w 6492240"/>
                <a:gd name="connsiteY3" fmla="*/ 627888 h 4151376"/>
                <a:gd name="connsiteX4" fmla="*/ 0 w 6492240"/>
                <a:gd name="connsiteY4" fmla="*/ 743712 h 4151376"/>
                <a:gd name="connsiteX0" fmla="*/ 4913376 w 6492240"/>
                <a:gd name="connsiteY0" fmla="*/ 4114800 h 4114800"/>
                <a:gd name="connsiteX1" fmla="*/ 5309616 w 6492240"/>
                <a:gd name="connsiteY1" fmla="*/ 24384 h 4114800"/>
                <a:gd name="connsiteX2" fmla="*/ 6492240 w 6492240"/>
                <a:gd name="connsiteY2" fmla="*/ 0 h 4114800"/>
                <a:gd name="connsiteX3" fmla="*/ 6492240 w 6492240"/>
                <a:gd name="connsiteY3" fmla="*/ 591312 h 4114800"/>
                <a:gd name="connsiteX4" fmla="*/ 0 w 6492240"/>
                <a:gd name="connsiteY4" fmla="*/ 707136 h 4114800"/>
                <a:gd name="connsiteX0" fmla="*/ 4856226 w 6492240"/>
                <a:gd name="connsiteY0" fmla="*/ 4105275 h 4105275"/>
                <a:gd name="connsiteX1" fmla="*/ 5309616 w 6492240"/>
                <a:gd name="connsiteY1" fmla="*/ 24384 h 4105275"/>
                <a:gd name="connsiteX2" fmla="*/ 6492240 w 6492240"/>
                <a:gd name="connsiteY2" fmla="*/ 0 h 4105275"/>
                <a:gd name="connsiteX3" fmla="*/ 6492240 w 6492240"/>
                <a:gd name="connsiteY3" fmla="*/ 591312 h 4105275"/>
                <a:gd name="connsiteX4" fmla="*/ 0 w 6492240"/>
                <a:gd name="connsiteY4" fmla="*/ 707136 h 410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92240" h="4105275">
                  <a:moveTo>
                    <a:pt x="4856226" y="4105275"/>
                  </a:moveTo>
                  <a:lnTo>
                    <a:pt x="5309616" y="24384"/>
                  </a:lnTo>
                  <a:lnTo>
                    <a:pt x="6492240" y="0"/>
                  </a:lnTo>
                  <a:lnTo>
                    <a:pt x="6492240" y="591312"/>
                  </a:lnTo>
                  <a:lnTo>
                    <a:pt x="0" y="707136"/>
                  </a:lnTo>
                </a:path>
              </a:pathLst>
            </a:custGeom>
            <a:noFill/>
            <a:ln>
              <a:solidFill>
                <a:srgbClr val="FFC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8319278-47C6-451E-B216-91F73A62EC80}"/>
                </a:ext>
              </a:extLst>
            </p:cNvPr>
            <p:cNvCxnSpPr/>
            <p:nvPr/>
          </p:nvCxnSpPr>
          <p:spPr>
            <a:xfrm flipV="1">
              <a:off x="6134100" y="3765550"/>
              <a:ext cx="28689" cy="263525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2F432CB-7513-40EB-BE0E-846842920E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31262" y="3058395"/>
              <a:ext cx="14077" cy="129305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7805C9C6-7029-4F0E-805F-12CD4E2B9F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86767" y="2045351"/>
              <a:ext cx="72758" cy="668325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FC9FD4F2-E2C6-4518-9723-7BB0A02145FB}"/>
                </a:ext>
              </a:extLst>
            </p:cNvPr>
            <p:cNvCxnSpPr>
              <a:cxnSpLocks/>
            </p:cNvCxnSpPr>
            <p:nvPr/>
          </p:nvCxnSpPr>
          <p:spPr>
            <a:xfrm>
              <a:off x="6286767" y="2621280"/>
              <a:ext cx="895083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E67E374-9CF2-42CC-AABE-895047A131A0}"/>
                </a:ext>
              </a:extLst>
            </p:cNvPr>
            <p:cNvCxnSpPr>
              <a:cxnSpLocks/>
            </p:cNvCxnSpPr>
            <p:nvPr/>
          </p:nvCxnSpPr>
          <p:spPr>
            <a:xfrm>
              <a:off x="7448550" y="2621280"/>
              <a:ext cx="377825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C7E0E442-1A56-462F-89AE-2D79693A98EE}"/>
                </a:ext>
              </a:extLst>
            </p:cNvPr>
            <p:cNvCxnSpPr>
              <a:cxnSpLocks/>
            </p:cNvCxnSpPr>
            <p:nvPr/>
          </p:nvCxnSpPr>
          <p:spPr>
            <a:xfrm>
              <a:off x="4911725" y="2127504"/>
              <a:ext cx="1851272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5919C48-364B-4398-AADB-395FF2C8A400}"/>
                </a:ext>
              </a:extLst>
            </p:cNvPr>
            <p:cNvCxnSpPr>
              <a:cxnSpLocks/>
            </p:cNvCxnSpPr>
            <p:nvPr/>
          </p:nvCxnSpPr>
          <p:spPr>
            <a:xfrm>
              <a:off x="7127875" y="2127504"/>
              <a:ext cx="149225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90423B6-4D76-4E33-9FDC-828A1DC1AAC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67352" y="1769195"/>
              <a:ext cx="20862" cy="191631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A94833BD-09AD-4BC5-A784-1ADC0B2FDE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30852" y="766911"/>
              <a:ext cx="68570" cy="629862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7BA1E20-3628-44E0-8140-FE89A0ECA8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98336" y="758570"/>
              <a:ext cx="1182624" cy="24384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85EE95B-8E45-4603-A93B-245AC731C1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84700" y="1362547"/>
              <a:ext cx="2880381" cy="5032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C1EBC605-82FD-4004-BB9C-7C06FB3A27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62050" y="1422038"/>
              <a:ext cx="2958465" cy="51692"/>
            </a:xfrm>
            <a:prstGeom prst="line">
              <a:avLst/>
            </a:prstGeom>
            <a:ln w="28575">
              <a:solidFill>
                <a:srgbClr val="FFC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15A8C835-5EB8-4789-9116-99F6A57358FC}"/>
              </a:ext>
            </a:extLst>
          </p:cNvPr>
          <p:cNvGrpSpPr/>
          <p:nvPr/>
        </p:nvGrpSpPr>
        <p:grpSpPr>
          <a:xfrm>
            <a:off x="1274064" y="574621"/>
            <a:ext cx="8401332" cy="139243"/>
            <a:chOff x="1274064" y="574621"/>
            <a:chExt cx="8401332" cy="139243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86C86AAC-8531-4FC2-9708-273826A7C4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74064" y="581554"/>
              <a:ext cx="8401332" cy="126332"/>
            </a:xfrm>
            <a:prstGeom prst="straightConnector1">
              <a:avLst/>
            </a:prstGeom>
            <a:ln w="9525">
              <a:solidFill>
                <a:srgbClr val="FFFF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6EB5E66F-ACB5-4642-AC2A-06FDC855A6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74064" y="687121"/>
              <a:ext cx="1616774" cy="26743"/>
            </a:xfrm>
            <a:prstGeom prst="straightConnector1">
              <a:avLst/>
            </a:prstGeom>
            <a:ln w="28575">
              <a:solidFill>
                <a:srgbClr val="FFFF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3D06121F-6294-45DD-AF66-3DBFCD8EAC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88042" y="574621"/>
              <a:ext cx="6287354" cy="103999"/>
            </a:xfrm>
            <a:prstGeom prst="straightConnector1">
              <a:avLst/>
            </a:prstGeom>
            <a:ln w="28575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0CAF621-FBC2-4ECD-8756-5692F07EDDCE}"/>
              </a:ext>
            </a:extLst>
          </p:cNvPr>
          <p:cNvGrpSpPr/>
          <p:nvPr/>
        </p:nvGrpSpPr>
        <p:grpSpPr>
          <a:xfrm>
            <a:off x="950976" y="843630"/>
            <a:ext cx="8236740" cy="124591"/>
            <a:chOff x="950976" y="843630"/>
            <a:chExt cx="8236740" cy="124591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1A8672AA-FB85-49F7-8303-84B84DFF14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0976" y="845322"/>
              <a:ext cx="8236740" cy="122899"/>
            </a:xfrm>
            <a:prstGeom prst="straightConnector1">
              <a:avLst/>
            </a:prstGeom>
            <a:ln w="9525">
              <a:solidFill>
                <a:srgbClr val="FFFF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AAE22036-AAD4-4129-BC33-31D13D5206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86188" y="843630"/>
              <a:ext cx="5307327" cy="84993"/>
            </a:xfrm>
            <a:prstGeom prst="straightConnector1">
              <a:avLst/>
            </a:prstGeom>
            <a:ln w="28575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4EA3EC23-4247-4A3C-A2B3-E2FAFBEA05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0976" y="933621"/>
              <a:ext cx="2304193" cy="30195"/>
            </a:xfrm>
            <a:prstGeom prst="straightConnector1">
              <a:avLst/>
            </a:prstGeom>
            <a:ln w="28575">
              <a:solidFill>
                <a:srgbClr val="FFFF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1AEBB869-EC06-4620-8386-832201A5AE1F}"/>
              </a:ext>
            </a:extLst>
          </p:cNvPr>
          <p:cNvGrpSpPr/>
          <p:nvPr/>
        </p:nvGrpSpPr>
        <p:grpSpPr>
          <a:xfrm>
            <a:off x="1432560" y="1127716"/>
            <a:ext cx="7144514" cy="113032"/>
            <a:chOff x="1432560" y="1127716"/>
            <a:chExt cx="7144514" cy="113032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090D9A3-8853-49C1-A47B-1C5DF27C73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32560" y="1127716"/>
              <a:ext cx="7144513" cy="113032"/>
            </a:xfrm>
            <a:prstGeom prst="straightConnector1">
              <a:avLst/>
            </a:prstGeom>
            <a:ln w="9525">
              <a:solidFill>
                <a:srgbClr val="FFFF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76118E5F-1EAC-45BE-99FB-E116B48EC9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32560" y="1210553"/>
              <a:ext cx="2304193" cy="30195"/>
            </a:xfrm>
            <a:prstGeom prst="straightConnector1">
              <a:avLst/>
            </a:prstGeom>
            <a:ln w="28575">
              <a:solidFill>
                <a:srgbClr val="FFFF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69C974DA-0C93-49C7-A12F-529059861F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26719" y="1127724"/>
              <a:ext cx="4350355" cy="72182"/>
            </a:xfrm>
            <a:prstGeom prst="straightConnector1">
              <a:avLst/>
            </a:prstGeom>
            <a:ln w="28575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557C1F-4375-49A7-A564-8F0A9B8591E8}"/>
              </a:ext>
            </a:extLst>
          </p:cNvPr>
          <p:cNvSpPr txBox="1"/>
          <p:nvPr/>
        </p:nvSpPr>
        <p:spPr>
          <a:xfrm>
            <a:off x="7077456" y="5661360"/>
            <a:ext cx="5005188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	PaMIr</a:t>
            </a:r>
          </a:p>
          <a:p>
            <a:r>
              <a:rPr lang="en-GB" dirty="0"/>
              <a:t>	</a:t>
            </a:r>
            <a:r>
              <a:rPr lang="en-GB" dirty="0" err="1"/>
              <a:t>Attocube</a:t>
            </a:r>
            <a:r>
              <a:rPr lang="en-GB" dirty="0"/>
              <a:t> x3</a:t>
            </a:r>
          </a:p>
          <a:p>
            <a:r>
              <a:rPr lang="en-GB" dirty="0"/>
              <a:t>	Conventional polarisation based</a:t>
            </a:r>
          </a:p>
          <a:p>
            <a:r>
              <a:rPr lang="en-GB" dirty="0"/>
              <a:t>	homodyne interferometer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4EF0F1AD-F3CE-4AD4-879E-A1BC7154279B}"/>
              </a:ext>
            </a:extLst>
          </p:cNvPr>
          <p:cNvCxnSpPr>
            <a:cxnSpLocks/>
          </p:cNvCxnSpPr>
          <p:nvPr/>
        </p:nvCxnSpPr>
        <p:spPr>
          <a:xfrm flipH="1">
            <a:off x="7164451" y="5840303"/>
            <a:ext cx="698500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4D849F19-2E83-477D-BB46-9CA0E187D939}"/>
              </a:ext>
            </a:extLst>
          </p:cNvPr>
          <p:cNvCxnSpPr>
            <a:cxnSpLocks/>
          </p:cNvCxnSpPr>
          <p:nvPr/>
        </p:nvCxnSpPr>
        <p:spPr>
          <a:xfrm flipH="1">
            <a:off x="7164451" y="6129145"/>
            <a:ext cx="698501" cy="0"/>
          </a:xfrm>
          <a:prstGeom prst="straightConnector1">
            <a:avLst/>
          </a:prstGeom>
          <a:ln w="28575">
            <a:solidFill>
              <a:srgbClr val="FFFF0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F81196C6-F2F9-43BA-A74C-8DBE9C76EAC5}"/>
              </a:ext>
            </a:extLst>
          </p:cNvPr>
          <p:cNvCxnSpPr>
            <a:cxnSpLocks/>
          </p:cNvCxnSpPr>
          <p:nvPr/>
        </p:nvCxnSpPr>
        <p:spPr>
          <a:xfrm>
            <a:off x="7169861" y="6419088"/>
            <a:ext cx="693090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2936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roup 143">
            <a:extLst>
              <a:ext uri="{FF2B5EF4-FFF2-40B4-BE49-F238E27FC236}">
                <a16:creationId xmlns:a16="http://schemas.microsoft.com/office/drawing/2014/main" id="{8E14CEB0-BAF3-4D02-87E8-6B4C07D8098F}"/>
              </a:ext>
            </a:extLst>
          </p:cNvPr>
          <p:cNvGrpSpPr/>
          <p:nvPr/>
        </p:nvGrpSpPr>
        <p:grpSpPr>
          <a:xfrm>
            <a:off x="5081536" y="3429847"/>
            <a:ext cx="5489858" cy="4040189"/>
            <a:chOff x="5081536" y="3429847"/>
            <a:chExt cx="5489858" cy="4040189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2AE372CD-6201-4BE9-A76A-9FB47EE394AA}"/>
                </a:ext>
              </a:extLst>
            </p:cNvPr>
            <p:cNvGrpSpPr/>
            <p:nvPr/>
          </p:nvGrpSpPr>
          <p:grpSpPr>
            <a:xfrm>
              <a:off x="5081536" y="4542360"/>
              <a:ext cx="5489858" cy="2927676"/>
              <a:chOff x="6411959" y="4561006"/>
              <a:chExt cx="5489858" cy="2927676"/>
            </a:xfrm>
          </p:grpSpPr>
          <p:pic>
            <p:nvPicPr>
              <p:cNvPr id="70" name="Picture 7">
                <a:extLst>
                  <a:ext uri="{FF2B5EF4-FFF2-40B4-BE49-F238E27FC236}">
                    <a16:creationId xmlns:a16="http://schemas.microsoft.com/office/drawing/2014/main" id="{AD39419F-4FFE-40EA-A88B-90347CEDEAF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98"/>
              <a:stretch>
                <a:fillRect/>
              </a:stretch>
            </p:blipFill>
            <p:spPr bwMode="auto">
              <a:xfrm rot="802180">
                <a:off x="6908806" y="4846020"/>
                <a:ext cx="4993011" cy="26426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71" name="Picture 18" descr="Logo_CAOX_Huron.jpg">
                <a:extLst>
                  <a:ext uri="{FF2B5EF4-FFF2-40B4-BE49-F238E27FC236}">
                    <a16:creationId xmlns:a16="http://schemas.microsoft.com/office/drawing/2014/main" id="{B9672172-318F-4495-A5F6-25523EEA79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11959" y="4561006"/>
                <a:ext cx="1380561" cy="1448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0F6B9E4-0913-409B-ACEF-C7D907C709A0}"/>
                  </a:ext>
                </a:extLst>
              </p:cNvPr>
              <p:cNvSpPr txBox="1"/>
              <p:nvPr/>
            </p:nvSpPr>
            <p:spPr>
              <a:xfrm>
                <a:off x="7102239" y="4746707"/>
                <a:ext cx="258052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CAOX:  geodetic </a:t>
                </a:r>
                <a:br>
                  <a:rPr lang="en-GB" dirty="0"/>
                </a:br>
                <a:r>
                  <a:rPr lang="en-GB" dirty="0"/>
                  <a:t>     network software at</a:t>
                </a:r>
                <a:br>
                  <a:rPr lang="en-GB" dirty="0"/>
                </a:br>
                <a:r>
                  <a:rPr lang="en-GB" dirty="0"/>
                  <a:t>          Petra-III survey </a:t>
                </a:r>
              </a:p>
              <a:p>
                <a:r>
                  <a:rPr lang="en-GB" dirty="0"/>
                  <a:t>          network.</a:t>
                </a:r>
              </a:p>
            </p:txBody>
          </p:sp>
        </p:grp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4FEB71A0-1B4D-45EC-B28C-E0DD7667B53C}"/>
                </a:ext>
              </a:extLst>
            </p:cNvPr>
            <p:cNvSpPr/>
            <p:nvPr/>
          </p:nvSpPr>
          <p:spPr>
            <a:xfrm>
              <a:off x="9663851" y="3429847"/>
              <a:ext cx="114114" cy="11411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9" name="Connector: Elbow 138">
              <a:extLst>
                <a:ext uri="{FF2B5EF4-FFF2-40B4-BE49-F238E27FC236}">
                  <a16:creationId xmlns:a16="http://schemas.microsoft.com/office/drawing/2014/main" id="{8B35424A-60F9-450B-BB81-A1132049F74D}"/>
                </a:ext>
              </a:extLst>
            </p:cNvPr>
            <p:cNvCxnSpPr>
              <a:cxnSpLocks/>
              <a:stCxn id="137" idx="4"/>
              <a:endCxn id="93" idx="2"/>
            </p:cNvCxnSpPr>
            <p:nvPr/>
          </p:nvCxnSpPr>
          <p:spPr>
            <a:xfrm rot="16200000" flipH="1">
              <a:off x="9107926" y="4156943"/>
              <a:ext cx="1731588" cy="505624"/>
            </a:xfrm>
            <a:prstGeom prst="bentConnector5">
              <a:avLst>
                <a:gd name="adj1" fmla="val 7342"/>
                <a:gd name="adj2" fmla="val -60401"/>
                <a:gd name="adj3" fmla="val 86212"/>
              </a:avLst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1E0E380-626F-4F1A-A819-A0DE2EEDB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584" y="-4527"/>
            <a:ext cx="2692920" cy="576598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b="1" dirty="0">
                <a:solidFill>
                  <a:schemeClr val="accent5">
                    <a:lumMod val="75000"/>
                  </a:schemeClr>
                </a:solidFill>
              </a:rPr>
              <a:t>Historic origins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F0FDB-BA5B-4CC7-8652-7CE4B09756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en-GB" dirty="0"/>
              <a:t>07/04/2022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0B9BD5-288F-4CFE-B368-564037276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7360" y="6533769"/>
            <a:ext cx="4114800" cy="365125"/>
          </a:xfrm>
        </p:spPr>
        <p:txBody>
          <a:bodyPr/>
          <a:lstStyle/>
          <a:p>
            <a:r>
              <a:rPr lang="en-GB" dirty="0"/>
              <a:t>JAI Advisory Board Meeting, Armin Reichold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0ADAA-DE22-47C6-9AF4-3DFAA7109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0E44BDE8-1FAD-4B28-9AAD-414C020ED164}" type="slidenum">
              <a:rPr lang="en-GB" smtClean="0"/>
              <a:t>17</a:t>
            </a:fld>
            <a:endParaRPr lang="en-GB" dirty="0"/>
          </a:p>
        </p:txBody>
      </p:sp>
      <p:sp>
        <p:nvSpPr>
          <p:cNvPr id="7" name="Arrow: Notched Right 6">
            <a:extLst>
              <a:ext uri="{FF2B5EF4-FFF2-40B4-BE49-F238E27FC236}">
                <a16:creationId xmlns:a16="http://schemas.microsoft.com/office/drawing/2014/main" id="{052B3327-6B03-4B8D-A754-3E39E61ED835}"/>
              </a:ext>
            </a:extLst>
          </p:cNvPr>
          <p:cNvSpPr/>
          <p:nvPr/>
        </p:nvSpPr>
        <p:spPr>
          <a:xfrm>
            <a:off x="108373" y="3106236"/>
            <a:ext cx="11827490" cy="645528"/>
          </a:xfrm>
          <a:prstGeom prst="notched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46ADB55A-69CA-4638-A20E-A03C1723D11E}"/>
              </a:ext>
            </a:extLst>
          </p:cNvPr>
          <p:cNvGrpSpPr/>
          <p:nvPr/>
        </p:nvGrpSpPr>
        <p:grpSpPr>
          <a:xfrm>
            <a:off x="115147" y="486470"/>
            <a:ext cx="3519453" cy="3211110"/>
            <a:chOff x="115147" y="486470"/>
            <a:chExt cx="3519453" cy="321111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8EBDF94-9E29-44A1-9315-0CCA49A51E65}"/>
                </a:ext>
              </a:extLst>
            </p:cNvPr>
            <p:cNvGrpSpPr/>
            <p:nvPr/>
          </p:nvGrpSpPr>
          <p:grpSpPr>
            <a:xfrm>
              <a:off x="115147" y="2890469"/>
              <a:ext cx="468077" cy="807111"/>
              <a:chOff x="345436" y="2890469"/>
              <a:chExt cx="468077" cy="807111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9749470-E328-4665-9CD2-F10C8337206B}"/>
                  </a:ext>
                </a:extLst>
              </p:cNvPr>
              <p:cNvSpPr txBox="1"/>
              <p:nvPr/>
            </p:nvSpPr>
            <p:spPr>
              <a:xfrm>
                <a:off x="345436" y="2890469"/>
                <a:ext cx="468077" cy="276999"/>
              </a:xfrm>
              <a:prstGeom prst="rect">
                <a:avLst/>
              </a:prstGeom>
              <a:noFill/>
            </p:spPr>
            <p:txBody>
              <a:bodyPr vert="horz" wrap="none" lIns="0" tIns="0" rIns="0" bIns="0" rtlCol="0">
                <a:spAutoFit/>
              </a:bodyPr>
              <a:lstStyle/>
              <a:p>
                <a:pPr algn="ctr"/>
                <a:r>
                  <a:rPr lang="en-GB" dirty="0"/>
                  <a:t>1993</a:t>
                </a:r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92A41B0C-5AB9-4D3F-965F-87D416350DA7}"/>
                  </a:ext>
                </a:extLst>
              </p:cNvPr>
              <p:cNvCxnSpPr>
                <a:cxnSpLocks/>
                <a:stCxn id="8" idx="2"/>
              </p:cNvCxnSpPr>
              <p:nvPr/>
            </p:nvCxnSpPr>
            <p:spPr>
              <a:xfrm>
                <a:off x="579475" y="3167468"/>
                <a:ext cx="0" cy="530112"/>
              </a:xfrm>
              <a:prstGeom prst="line">
                <a:avLst/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576B4DC-69D0-46C3-BBB7-BFFA14C43EE5}"/>
                </a:ext>
              </a:extLst>
            </p:cNvPr>
            <p:cNvSpPr txBox="1"/>
            <p:nvPr/>
          </p:nvSpPr>
          <p:spPr>
            <a:xfrm>
              <a:off x="674238" y="2948749"/>
              <a:ext cx="29603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ATLAS SCT alignment system </a:t>
              </a:r>
              <a:endParaRPr lang="en-GB" dirty="0">
                <a:sym typeface="Wingdings" panose="05000000000000000000" pitchFamily="2" charset="2"/>
              </a:endParaRPr>
            </a:p>
            <a:p>
              <a:r>
                <a:rPr lang="en-GB" dirty="0">
                  <a:sym typeface="Wingdings" panose="05000000000000000000" pitchFamily="2" charset="2"/>
                </a:rPr>
                <a:t>Oxford FSI technology Mark-I</a:t>
              </a:r>
              <a:endParaRPr lang="en-GB" dirty="0"/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38C045F2-146E-4593-AFBE-9B77CA855A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3731" r="16669"/>
            <a:stretch/>
          </p:blipFill>
          <p:spPr>
            <a:xfrm>
              <a:off x="334502" y="486470"/>
              <a:ext cx="2473084" cy="2383536"/>
            </a:xfrm>
            <a:prstGeom prst="rect">
              <a:avLst/>
            </a:prstGeom>
          </p:spPr>
        </p:pic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8FC2D5DF-AA15-47E6-948E-454E3D13EA3F}"/>
              </a:ext>
            </a:extLst>
          </p:cNvPr>
          <p:cNvGrpSpPr/>
          <p:nvPr/>
        </p:nvGrpSpPr>
        <p:grpSpPr>
          <a:xfrm>
            <a:off x="2917504" y="55420"/>
            <a:ext cx="9241891" cy="3350359"/>
            <a:chOff x="2917504" y="55420"/>
            <a:chExt cx="9241891" cy="3350359"/>
          </a:xfrm>
        </p:grpSpPr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44A798DB-E1E6-4198-AF3E-38145AFDEEA4}"/>
                </a:ext>
              </a:extLst>
            </p:cNvPr>
            <p:cNvGrpSpPr/>
            <p:nvPr/>
          </p:nvGrpSpPr>
          <p:grpSpPr>
            <a:xfrm>
              <a:off x="2917504" y="68246"/>
              <a:ext cx="9144000" cy="3337533"/>
              <a:chOff x="2917504" y="68246"/>
              <a:chExt cx="9144000" cy="3337533"/>
            </a:xfrm>
          </p:grpSpPr>
          <p:pic>
            <p:nvPicPr>
              <p:cNvPr id="64" name="Picture 8" descr="DSC01419">
                <a:extLst>
                  <a:ext uri="{FF2B5EF4-FFF2-40B4-BE49-F238E27FC236}">
                    <a16:creationId xmlns:a16="http://schemas.microsoft.com/office/drawing/2014/main" id="{9F683AF2-86CA-4531-8F13-3526C58E26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17504" y="68246"/>
                <a:ext cx="9144000" cy="2009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74" name="Connector: Elbow 73">
                <a:extLst>
                  <a:ext uri="{FF2B5EF4-FFF2-40B4-BE49-F238E27FC236}">
                    <a16:creationId xmlns:a16="http://schemas.microsoft.com/office/drawing/2014/main" id="{18E8338C-AD7A-4ECE-9FC4-B47231CAAE4D}"/>
                  </a:ext>
                </a:extLst>
              </p:cNvPr>
              <p:cNvCxnSpPr>
                <a:cxnSpLocks/>
                <a:stCxn id="64" idx="2"/>
                <a:endCxn id="78" idx="0"/>
              </p:cNvCxnSpPr>
              <p:nvPr/>
            </p:nvCxnSpPr>
            <p:spPr>
              <a:xfrm rot="16200000" flipH="1">
                <a:off x="7838342" y="1729183"/>
                <a:ext cx="1213644" cy="1911320"/>
              </a:xfrm>
              <a:prstGeom prst="bentConnector3">
                <a:avLst>
                  <a:gd name="adj1" fmla="val 63952"/>
                </a:avLst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EB22F9E5-B278-4B45-96B0-BFA34DDE130D}"/>
                  </a:ext>
                </a:extLst>
              </p:cNvPr>
              <p:cNvSpPr/>
              <p:nvPr/>
            </p:nvSpPr>
            <p:spPr>
              <a:xfrm>
                <a:off x="9343767" y="3291665"/>
                <a:ext cx="114114" cy="11411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5BF716D-9B32-46FA-942F-DD4C4AB70DAF}"/>
                </a:ext>
              </a:extLst>
            </p:cNvPr>
            <p:cNvSpPr txBox="1"/>
            <p:nvPr/>
          </p:nvSpPr>
          <p:spPr>
            <a:xfrm>
              <a:off x="9053801" y="55420"/>
              <a:ext cx="31055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SLAC undulator gap monitoring</a:t>
              </a: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00A18CB4-6C70-471A-9C05-FDF31F98CCFF}"/>
              </a:ext>
            </a:extLst>
          </p:cNvPr>
          <p:cNvGrpSpPr/>
          <p:nvPr/>
        </p:nvGrpSpPr>
        <p:grpSpPr>
          <a:xfrm>
            <a:off x="3085967" y="2073583"/>
            <a:ext cx="4236006" cy="1889103"/>
            <a:chOff x="3085967" y="2073583"/>
            <a:chExt cx="4236006" cy="1889103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896B644-788F-4F1C-BE8D-1471514EAA3E}"/>
                </a:ext>
              </a:extLst>
            </p:cNvPr>
            <p:cNvCxnSpPr>
              <a:cxnSpLocks/>
            </p:cNvCxnSpPr>
            <p:nvPr/>
          </p:nvCxnSpPr>
          <p:spPr>
            <a:xfrm>
              <a:off x="5365195" y="3190866"/>
              <a:ext cx="0" cy="530112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880227A1-D463-4136-84A0-C65C0B6A2A06}"/>
                </a:ext>
              </a:extLst>
            </p:cNvPr>
            <p:cNvSpPr txBox="1"/>
            <p:nvPr/>
          </p:nvSpPr>
          <p:spPr>
            <a:xfrm>
              <a:off x="3085967" y="2073583"/>
              <a:ext cx="4236006" cy="877163"/>
            </a:xfrm>
            <a:prstGeom prst="rect">
              <a:avLst/>
            </a:prstGeom>
            <a:noFill/>
          </p:spPr>
          <p:txBody>
            <a:bodyPr wrap="square" bIns="0" rtlCol="0">
              <a:spAutoFit/>
            </a:bodyPr>
            <a:lstStyle/>
            <a:p>
              <a:r>
                <a:rPr lang="en-GB" dirty="0"/>
                <a:t>Linear Collider Alignment and Survey </a:t>
              </a:r>
              <a:r>
                <a:rPr lang="en-GB" dirty="0">
                  <a:sym typeface="Wingdings" panose="05000000000000000000" pitchFamily="2" charset="2"/>
                </a:rPr>
                <a:t>seed </a:t>
              </a:r>
            </a:p>
            <a:p>
              <a:r>
                <a:rPr lang="en-GB" dirty="0">
                  <a:sym typeface="Wingdings" panose="05000000000000000000" pitchFamily="2" charset="2"/>
                </a:rPr>
                <a:t>corn for ground motion, stabilisation and </a:t>
              </a:r>
            </a:p>
            <a:p>
              <a:r>
                <a:rPr lang="en-GB" dirty="0">
                  <a:sym typeface="Wingdings" panose="05000000000000000000" pitchFamily="2" charset="2"/>
                </a:rPr>
                <a:t>alignments</a:t>
              </a:r>
              <a:r>
                <a:rPr lang="en-GB" dirty="0"/>
                <a:t> at ILC </a:t>
              </a:r>
              <a:r>
                <a:rPr lang="en-GB" dirty="0">
                  <a:sym typeface="Wingdings" panose="05000000000000000000" pitchFamily="2" charset="2"/>
                </a:rPr>
                <a:t> FSI technology Mark-II</a:t>
              </a:r>
              <a:endParaRPr lang="en-GB" dirty="0"/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226295DC-4A84-4C02-95DF-6D66F091BF61}"/>
                </a:ext>
              </a:extLst>
            </p:cNvPr>
            <p:cNvSpPr txBox="1"/>
            <p:nvPr/>
          </p:nvSpPr>
          <p:spPr>
            <a:xfrm>
              <a:off x="5104575" y="3685687"/>
              <a:ext cx="468077" cy="276999"/>
            </a:xfrm>
            <a:prstGeom prst="rect">
              <a:avLst/>
            </a:prstGeom>
            <a:noFill/>
          </p:spPr>
          <p:txBody>
            <a:bodyPr vert="horz" wrap="none" lIns="0" tIns="0" rIns="0" bIns="0" rtlCol="0">
              <a:spAutoFit/>
            </a:bodyPr>
            <a:lstStyle/>
            <a:p>
              <a:pPr algn="ctr"/>
              <a:r>
                <a:rPr lang="en-GB" dirty="0"/>
                <a:t>2003</a:t>
              </a:r>
            </a:p>
          </p:txBody>
        </p: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CA2191FC-A82D-468C-A7C4-B2BA736536B2}"/>
                </a:ext>
              </a:extLst>
            </p:cNvPr>
            <p:cNvCxnSpPr>
              <a:cxnSpLocks/>
              <a:stCxn id="108" idx="2"/>
            </p:cNvCxnSpPr>
            <p:nvPr/>
          </p:nvCxnSpPr>
          <p:spPr>
            <a:xfrm>
              <a:off x="5203970" y="2950746"/>
              <a:ext cx="161223" cy="24012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55C370A3-A84F-416A-9C8D-05E26A30CC89}"/>
              </a:ext>
            </a:extLst>
          </p:cNvPr>
          <p:cNvGrpSpPr/>
          <p:nvPr/>
        </p:nvGrpSpPr>
        <p:grpSpPr>
          <a:xfrm>
            <a:off x="8245251" y="2890469"/>
            <a:ext cx="3962562" cy="2385080"/>
            <a:chOff x="8245251" y="2890469"/>
            <a:chExt cx="3962562" cy="238508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C9113B8-5A72-4FF5-95F2-74942EBFFAAF}"/>
                </a:ext>
              </a:extLst>
            </p:cNvPr>
            <p:cNvGrpSpPr/>
            <p:nvPr/>
          </p:nvGrpSpPr>
          <p:grpSpPr>
            <a:xfrm>
              <a:off x="10186733" y="2890469"/>
              <a:ext cx="468077" cy="807111"/>
              <a:chOff x="348469" y="2890469"/>
              <a:chExt cx="468077" cy="807111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214931B-B191-4CAC-BBE9-9AE6DA53CFDD}"/>
                  </a:ext>
                </a:extLst>
              </p:cNvPr>
              <p:cNvSpPr txBox="1"/>
              <p:nvPr/>
            </p:nvSpPr>
            <p:spPr>
              <a:xfrm>
                <a:off x="348469" y="2890469"/>
                <a:ext cx="468077" cy="276999"/>
              </a:xfrm>
              <a:prstGeom prst="rect">
                <a:avLst/>
              </a:prstGeom>
              <a:noFill/>
            </p:spPr>
            <p:txBody>
              <a:bodyPr vert="horz" wrap="none" lIns="0" tIns="0" rIns="0" bIns="0" rtlCol="0">
                <a:spAutoFit/>
              </a:bodyPr>
              <a:lstStyle/>
              <a:p>
                <a:pPr algn="ctr"/>
                <a:r>
                  <a:rPr lang="en-GB" dirty="0"/>
                  <a:t>2013</a:t>
                </a:r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B6A2E0D-7133-43D1-977E-4B1842C82944}"/>
                  </a:ext>
                </a:extLst>
              </p:cNvPr>
              <p:cNvCxnSpPr>
                <a:cxnSpLocks/>
                <a:stCxn id="14" idx="2"/>
              </p:cNvCxnSpPr>
              <p:nvPr/>
            </p:nvCxnSpPr>
            <p:spPr>
              <a:xfrm>
                <a:off x="582508" y="3167468"/>
                <a:ext cx="1" cy="53011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2163EE7-D794-48E1-A950-E21FD820F01F}"/>
                </a:ext>
              </a:extLst>
            </p:cNvPr>
            <p:cNvCxnSpPr>
              <a:cxnSpLocks/>
            </p:cNvCxnSpPr>
            <p:nvPr/>
          </p:nvCxnSpPr>
          <p:spPr>
            <a:xfrm>
              <a:off x="8875741" y="3167468"/>
              <a:ext cx="1" cy="530112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1999E1D4-0A20-414B-A5C7-D37AD59BD6B8}"/>
                </a:ext>
              </a:extLst>
            </p:cNvPr>
            <p:cNvGrpSpPr/>
            <p:nvPr/>
          </p:nvGrpSpPr>
          <p:grpSpPr>
            <a:xfrm>
              <a:off x="8245251" y="3709049"/>
              <a:ext cx="3962562" cy="1566500"/>
              <a:chOff x="8245251" y="3709049"/>
              <a:chExt cx="3962562" cy="1566500"/>
            </a:xfrm>
          </p:grpSpPr>
          <p:sp>
            <p:nvSpPr>
              <p:cNvPr id="92" name="Right Brace 91">
                <a:extLst>
                  <a:ext uri="{FF2B5EF4-FFF2-40B4-BE49-F238E27FC236}">
                    <a16:creationId xmlns:a16="http://schemas.microsoft.com/office/drawing/2014/main" id="{F55F74A8-BF80-41DF-8B46-942806DB5864}"/>
                  </a:ext>
                </a:extLst>
              </p:cNvPr>
              <p:cNvSpPr/>
              <p:nvPr/>
            </p:nvSpPr>
            <p:spPr>
              <a:xfrm rot="5400000">
                <a:off x="9546262" y="3068469"/>
                <a:ext cx="235179" cy="1516339"/>
              </a:xfrm>
              <a:prstGeom prst="rightBrace">
                <a:avLst>
                  <a:gd name="adj1" fmla="val 47480"/>
                  <a:gd name="adj2" fmla="val 50000"/>
                </a:avLst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EEA3AB28-E52F-4D76-A12E-0593F7623F89}"/>
                  </a:ext>
                </a:extLst>
              </p:cNvPr>
              <p:cNvSpPr txBox="1"/>
              <p:nvPr/>
            </p:nvSpPr>
            <p:spPr>
              <a:xfrm>
                <a:off x="8245251" y="3798221"/>
                <a:ext cx="3962562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dirty="0">
                    <a:sym typeface="Wingdings" panose="05000000000000000000" pitchFamily="2" charset="2"/>
                  </a:rPr>
                  <a:t>EPSRC-NPL-ETALON-JAI </a:t>
                </a:r>
                <a:br>
                  <a:rPr lang="en-GB" dirty="0">
                    <a:sym typeface="Wingdings" panose="05000000000000000000" pitchFamily="2" charset="2"/>
                  </a:rPr>
                </a:br>
                <a:r>
                  <a:rPr lang="en-GB" dirty="0">
                    <a:sym typeface="Wingdings" panose="05000000000000000000" pitchFamily="2" charset="2"/>
                  </a:rPr>
                  <a:t>AMULET = general purpose</a:t>
                </a:r>
                <a:br>
                  <a:rPr lang="en-GB" dirty="0">
                    <a:sym typeface="Wingdings" panose="05000000000000000000" pitchFamily="2" charset="2"/>
                  </a:rPr>
                </a:br>
                <a:r>
                  <a:rPr lang="en-GB" dirty="0">
                    <a:sym typeface="Wingdings" panose="05000000000000000000" pitchFamily="2" charset="2"/>
                  </a:rPr>
                  <a:t>absolute distance </a:t>
                </a:r>
              </a:p>
              <a:p>
                <a:pPr algn="r"/>
                <a:r>
                  <a:rPr lang="en-GB" dirty="0">
                    <a:sym typeface="Wingdings" panose="05000000000000000000" pitchFamily="2" charset="2"/>
                  </a:rPr>
                  <a:t>measurement system </a:t>
                </a:r>
              </a:p>
              <a:p>
                <a:pPr algn="r"/>
                <a:r>
                  <a:rPr lang="en-GB" dirty="0">
                    <a:sym typeface="Wingdings" panose="05000000000000000000" pitchFamily="2" charset="2"/>
                  </a:rPr>
                  <a:t>for laser tracers</a:t>
                </a:r>
                <a:endParaRPr lang="en-GB" dirty="0"/>
              </a:p>
            </p:txBody>
          </p:sp>
        </p:grp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4A72DF7E-BF1D-4368-BF7E-DF447DA1B521}"/>
                </a:ext>
              </a:extLst>
            </p:cNvPr>
            <p:cNvSpPr txBox="1"/>
            <p:nvPr/>
          </p:nvSpPr>
          <p:spPr>
            <a:xfrm>
              <a:off x="8852782" y="2897197"/>
              <a:ext cx="468077" cy="276999"/>
            </a:xfrm>
            <a:prstGeom prst="rect">
              <a:avLst/>
            </a:prstGeom>
            <a:noFill/>
          </p:spPr>
          <p:txBody>
            <a:bodyPr vert="horz" wrap="none" lIns="0" tIns="0" rIns="0" bIns="0" rtlCol="0">
              <a:spAutoFit/>
            </a:bodyPr>
            <a:lstStyle/>
            <a:p>
              <a:pPr algn="ctr"/>
              <a:r>
                <a:rPr lang="en-GB" dirty="0"/>
                <a:t>2010</a:t>
              </a: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8745C98C-34DD-41E5-904B-1240EBE82010}"/>
              </a:ext>
            </a:extLst>
          </p:cNvPr>
          <p:cNvGrpSpPr/>
          <p:nvPr/>
        </p:nvGrpSpPr>
        <p:grpSpPr>
          <a:xfrm>
            <a:off x="7475573" y="2894745"/>
            <a:ext cx="2016875" cy="3092366"/>
            <a:chOff x="7475573" y="2894745"/>
            <a:chExt cx="2016875" cy="3092366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FE016BD5-2093-4FDB-A0E7-18329F070348}"/>
                </a:ext>
              </a:extLst>
            </p:cNvPr>
            <p:cNvCxnSpPr>
              <a:cxnSpLocks/>
            </p:cNvCxnSpPr>
            <p:nvPr/>
          </p:nvCxnSpPr>
          <p:spPr>
            <a:xfrm>
              <a:off x="7912849" y="3176675"/>
              <a:ext cx="2" cy="530112"/>
            </a:xfrm>
            <a:prstGeom prst="line">
              <a:avLst/>
            </a:prstGeom>
            <a:ln w="5715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or: Elbow 98">
              <a:extLst>
                <a:ext uri="{FF2B5EF4-FFF2-40B4-BE49-F238E27FC236}">
                  <a16:creationId xmlns:a16="http://schemas.microsoft.com/office/drawing/2014/main" id="{25BF3388-0571-4EE5-837B-D6156F1F3D45}"/>
                </a:ext>
              </a:extLst>
            </p:cNvPr>
            <p:cNvCxnSpPr>
              <a:cxnSpLocks/>
              <a:endCxn id="96" idx="1"/>
            </p:cNvCxnSpPr>
            <p:nvPr/>
          </p:nvCxnSpPr>
          <p:spPr>
            <a:xfrm rot="16200000" flipH="1">
              <a:off x="7652674" y="3948314"/>
              <a:ext cx="838211" cy="317862"/>
            </a:xfrm>
            <a:prstGeom prst="bent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93147A74-AE48-4FDB-BDF5-7FC626BC2593}"/>
                </a:ext>
              </a:extLst>
            </p:cNvPr>
            <p:cNvGrpSpPr/>
            <p:nvPr/>
          </p:nvGrpSpPr>
          <p:grpSpPr>
            <a:xfrm>
              <a:off x="7912848" y="3860148"/>
              <a:ext cx="1579600" cy="2126963"/>
              <a:chOff x="7912848" y="3860148"/>
              <a:chExt cx="1579600" cy="2126963"/>
            </a:xfrm>
          </p:grpSpPr>
          <p:pic>
            <p:nvPicPr>
              <p:cNvPr id="96" name="Picture 95">
                <a:extLst>
                  <a:ext uri="{FF2B5EF4-FFF2-40B4-BE49-F238E27FC236}">
                    <a16:creationId xmlns:a16="http://schemas.microsoft.com/office/drawing/2014/main" id="{8AE43F89-15CE-4AFD-A472-D8E5E368BB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230710" y="3860148"/>
                <a:ext cx="907258" cy="1332405"/>
              </a:xfrm>
              <a:prstGeom prst="rect">
                <a:avLst/>
              </a:prstGeom>
            </p:spPr>
          </p:pic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2D5401B1-51FE-4BC2-82F1-4A91F7D37462}"/>
                  </a:ext>
                </a:extLst>
              </p:cNvPr>
              <p:cNvSpPr txBox="1"/>
              <p:nvPr/>
            </p:nvSpPr>
            <p:spPr>
              <a:xfrm>
                <a:off x="7912848" y="5125337"/>
                <a:ext cx="1579600" cy="861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600" dirty="0"/>
                  <a:t>Reichold</a:t>
                </a:r>
              </a:p>
              <a:p>
                <a:pPr algn="ctr"/>
                <a:r>
                  <a:rPr lang="en-GB" sz="1600" dirty="0"/>
                  <a:t>meets Schwenke</a:t>
                </a:r>
              </a:p>
              <a:p>
                <a:pPr algn="ctr"/>
                <a:r>
                  <a:rPr lang="en-GB" sz="1600" dirty="0"/>
                  <a:t>CEO Etalon</a:t>
                </a:r>
              </a:p>
            </p:txBody>
          </p:sp>
        </p:grp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48A3E25D-BDC6-4E37-A2ED-4857C6115761}"/>
                </a:ext>
              </a:extLst>
            </p:cNvPr>
            <p:cNvSpPr txBox="1"/>
            <p:nvPr/>
          </p:nvSpPr>
          <p:spPr>
            <a:xfrm>
              <a:off x="7475573" y="2894745"/>
              <a:ext cx="468078" cy="276999"/>
            </a:xfrm>
            <a:prstGeom prst="rect">
              <a:avLst/>
            </a:prstGeom>
            <a:noFill/>
          </p:spPr>
          <p:txBody>
            <a:bodyPr vert="horz" wrap="none" lIns="0" tIns="0" rIns="0" bIns="0" rtlCol="0">
              <a:spAutoFit/>
            </a:bodyPr>
            <a:lstStyle/>
            <a:p>
              <a:pPr algn="ctr"/>
              <a:r>
                <a:rPr lang="en-GB" dirty="0"/>
                <a:t>2008</a:t>
              </a:r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0C70D59D-0A2A-4EEB-844C-0A9D0E718CEA}"/>
              </a:ext>
            </a:extLst>
          </p:cNvPr>
          <p:cNvGrpSpPr/>
          <p:nvPr/>
        </p:nvGrpSpPr>
        <p:grpSpPr>
          <a:xfrm>
            <a:off x="157589" y="2890174"/>
            <a:ext cx="8309568" cy="3717337"/>
            <a:chOff x="157589" y="2890174"/>
            <a:chExt cx="8309568" cy="3717337"/>
          </a:xfrm>
        </p:grpSpPr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6EA1811D-2618-4660-8DB7-E9714E615D7A}"/>
                </a:ext>
              </a:extLst>
            </p:cNvPr>
            <p:cNvGrpSpPr/>
            <p:nvPr/>
          </p:nvGrpSpPr>
          <p:grpSpPr>
            <a:xfrm>
              <a:off x="157589" y="2929467"/>
              <a:ext cx="8278766" cy="3678044"/>
              <a:chOff x="157589" y="2929467"/>
              <a:chExt cx="8278766" cy="3678044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D76E50D-F222-4D81-A9DB-10AB81EE55CB}"/>
                  </a:ext>
                </a:extLst>
              </p:cNvPr>
              <p:cNvGrpSpPr/>
              <p:nvPr/>
            </p:nvGrpSpPr>
            <p:grpSpPr>
              <a:xfrm>
                <a:off x="5668121" y="2929467"/>
                <a:ext cx="468078" cy="807111"/>
                <a:chOff x="345436" y="2890469"/>
                <a:chExt cx="468078" cy="807111"/>
              </a:xfrm>
            </p:grpSpPr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45EE91C1-2040-4162-BA8E-6490ED100E32}"/>
                    </a:ext>
                  </a:extLst>
                </p:cNvPr>
                <p:cNvSpPr txBox="1"/>
                <p:nvPr/>
              </p:nvSpPr>
              <p:spPr>
                <a:xfrm>
                  <a:off x="345436" y="2890469"/>
                  <a:ext cx="468078" cy="276999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>
                  <a:spAutoFit/>
                </a:bodyPr>
                <a:lstStyle/>
                <a:p>
                  <a:pPr algn="ctr"/>
                  <a:r>
                    <a:rPr lang="en-GB" dirty="0"/>
                    <a:t>2004</a:t>
                  </a:r>
                </a:p>
              </p:txBody>
            </p: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FC826FEF-F4A8-48F7-8143-B9A7383726CA}"/>
                    </a:ext>
                  </a:extLst>
                </p:cNvPr>
                <p:cNvCxnSpPr>
                  <a:cxnSpLocks/>
                  <a:stCxn id="30" idx="2"/>
                </p:cNvCxnSpPr>
                <p:nvPr/>
              </p:nvCxnSpPr>
              <p:spPr>
                <a:xfrm>
                  <a:off x="579475" y="3167468"/>
                  <a:ext cx="0" cy="530112"/>
                </a:xfrm>
                <a:prstGeom prst="line">
                  <a:avLst/>
                </a:prstGeom>
                <a:ln w="571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18444827-4524-4827-BF2F-9EB1309A37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36355" y="3167468"/>
                <a:ext cx="0" cy="52067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9488A33D-EE3C-4E9B-A325-EE204AF12B41}"/>
                  </a:ext>
                </a:extLst>
              </p:cNvPr>
              <p:cNvGrpSpPr/>
              <p:nvPr/>
            </p:nvGrpSpPr>
            <p:grpSpPr>
              <a:xfrm>
                <a:off x="157589" y="3909251"/>
                <a:ext cx="4606834" cy="2698260"/>
                <a:chOff x="4234765" y="-22154"/>
                <a:chExt cx="4606834" cy="2698260"/>
              </a:xfrm>
            </p:grpSpPr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D9A960CD-C978-429E-84B4-BACCEB3A74FC}"/>
                    </a:ext>
                  </a:extLst>
                </p:cNvPr>
                <p:cNvSpPr txBox="1"/>
                <p:nvPr/>
              </p:nvSpPr>
              <p:spPr>
                <a:xfrm>
                  <a:off x="7458463" y="-22154"/>
                  <a:ext cx="1383136" cy="17543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Robotic</a:t>
                  </a:r>
                </a:p>
                <a:p>
                  <a:r>
                    <a:rPr lang="en-GB" dirty="0"/>
                    <a:t>Tunnel </a:t>
                  </a:r>
                </a:p>
                <a:p>
                  <a:r>
                    <a:rPr lang="en-GB" dirty="0"/>
                    <a:t>Reference </a:t>
                  </a:r>
                </a:p>
                <a:p>
                  <a:r>
                    <a:rPr lang="en-GB" dirty="0"/>
                    <a:t>Surveyor </a:t>
                  </a:r>
                </a:p>
                <a:p>
                  <a:r>
                    <a:rPr lang="en-GB" dirty="0"/>
                    <a:t>(ILC @ DESY)</a:t>
                  </a:r>
                </a:p>
                <a:p>
                  <a:r>
                    <a:rPr lang="en-GB" dirty="0"/>
                    <a:t> </a:t>
                  </a:r>
                </a:p>
              </p:txBody>
            </p:sp>
            <p:pic>
              <p:nvPicPr>
                <p:cNvPr id="58" name="Picture 57">
                  <a:extLst>
                    <a:ext uri="{FF2B5EF4-FFF2-40B4-BE49-F238E27FC236}">
                      <a16:creationId xmlns:a16="http://schemas.microsoft.com/office/drawing/2014/main" id="{42AAB3E9-DC2B-45E9-8CB3-CBBC2BE572D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227850" y="1396821"/>
                  <a:ext cx="526675" cy="526675"/>
                </a:xfrm>
                <a:prstGeom prst="rect">
                  <a:avLst/>
                </a:prstGeom>
              </p:spPr>
            </p:pic>
            <p:pic>
              <p:nvPicPr>
                <p:cNvPr id="59" name="Picture 15" descr="CIMG1925">
                  <a:extLst>
                    <a:ext uri="{FF2B5EF4-FFF2-40B4-BE49-F238E27FC236}">
                      <a16:creationId xmlns:a16="http://schemas.microsoft.com/office/drawing/2014/main" id="{33D5BC69-B2B2-42D3-864D-125AB0D715B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033" t="4408" r="5437" b="7081"/>
                <a:stretch/>
              </p:blipFill>
              <p:spPr bwMode="auto">
                <a:xfrm flipH="1">
                  <a:off x="4234765" y="29009"/>
                  <a:ext cx="3217555" cy="24855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0" name="Picture 30" descr="warshaw_1">
                  <a:extLst>
                    <a:ext uri="{FF2B5EF4-FFF2-40B4-BE49-F238E27FC236}">
                      <a16:creationId xmlns:a16="http://schemas.microsoft.com/office/drawing/2014/main" id="{A7511A5D-8923-443F-A687-94A03B426A9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84145" y="1428856"/>
                  <a:ext cx="511880" cy="54665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61" name="Picture 41">
                  <a:extLst>
                    <a:ext uri="{FF2B5EF4-FFF2-40B4-BE49-F238E27FC236}">
                      <a16:creationId xmlns:a16="http://schemas.microsoft.com/office/drawing/2014/main" id="{6497BC9A-453A-4E83-B394-2F520788840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12" t="194" r="11616"/>
                <a:stretch/>
              </p:blipFill>
              <p:spPr bwMode="auto">
                <a:xfrm>
                  <a:off x="7495133" y="1995961"/>
                  <a:ext cx="1024385" cy="68014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83" name="Right Brace 82">
                <a:extLst>
                  <a:ext uri="{FF2B5EF4-FFF2-40B4-BE49-F238E27FC236}">
                    <a16:creationId xmlns:a16="http://schemas.microsoft.com/office/drawing/2014/main" id="{FC5C31AA-BB2E-4F08-9A1F-83432EEC5B51}"/>
                  </a:ext>
                </a:extLst>
              </p:cNvPr>
              <p:cNvSpPr/>
              <p:nvPr/>
            </p:nvSpPr>
            <p:spPr>
              <a:xfrm rot="5400000">
                <a:off x="7036556" y="2561016"/>
                <a:ext cx="265390" cy="2534183"/>
              </a:xfrm>
              <a:prstGeom prst="rightBrace">
                <a:avLst>
                  <a:gd name="adj1" fmla="val 47480"/>
                  <a:gd name="adj2" fmla="val 50000"/>
                </a:avLst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6" name="Connector: Elbow 85">
                <a:extLst>
                  <a:ext uri="{FF2B5EF4-FFF2-40B4-BE49-F238E27FC236}">
                    <a16:creationId xmlns:a16="http://schemas.microsoft.com/office/drawing/2014/main" id="{4CE8C045-B413-4709-A584-5EAA4E0A1809}"/>
                  </a:ext>
                </a:extLst>
              </p:cNvPr>
              <p:cNvCxnSpPr>
                <a:cxnSpLocks/>
                <a:stCxn id="83" idx="1"/>
                <a:endCxn id="58" idx="3"/>
              </p:cNvCxnSpPr>
              <p:nvPr/>
            </p:nvCxnSpPr>
            <p:spPr>
              <a:xfrm rot="16200000" flipH="1" flipV="1">
                <a:off x="5107919" y="3530232"/>
                <a:ext cx="1630761" cy="2491902"/>
              </a:xfrm>
              <a:prstGeom prst="bentConnector4">
                <a:avLst>
                  <a:gd name="adj1" fmla="val 7165"/>
                  <a:gd name="adj2" fmla="val 86640"/>
                </a:avLst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8290007C-9D82-4102-9D43-5F1991F898D6}"/>
                  </a:ext>
                </a:extLst>
              </p:cNvPr>
              <p:cNvSpPr txBox="1"/>
              <p:nvPr/>
            </p:nvSpPr>
            <p:spPr>
              <a:xfrm>
                <a:off x="5282643" y="4027870"/>
                <a:ext cx="13683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LC-ABD WP6</a:t>
                </a:r>
              </a:p>
            </p:txBody>
          </p:sp>
        </p:grp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E7233DCB-2FD1-4477-9DA3-2E8D13F8B1B3}"/>
                </a:ext>
              </a:extLst>
            </p:cNvPr>
            <p:cNvSpPr txBox="1"/>
            <p:nvPr/>
          </p:nvSpPr>
          <p:spPr>
            <a:xfrm>
              <a:off x="7999079" y="2890174"/>
              <a:ext cx="468078" cy="276999"/>
            </a:xfrm>
            <a:prstGeom prst="rect">
              <a:avLst/>
            </a:prstGeom>
            <a:noFill/>
          </p:spPr>
          <p:txBody>
            <a:bodyPr vert="horz" wrap="none" lIns="0" tIns="0" rIns="0" bIns="0" rtlCol="0">
              <a:spAutoFit/>
            </a:bodyPr>
            <a:lstStyle/>
            <a:p>
              <a:pPr algn="ctr"/>
              <a:r>
                <a:rPr lang="en-GB" dirty="0"/>
                <a:t>2009</a:t>
              </a: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42A41771-F688-41A1-892A-4A8F4F3C549F}"/>
              </a:ext>
            </a:extLst>
          </p:cNvPr>
          <p:cNvGrpSpPr/>
          <p:nvPr/>
        </p:nvGrpSpPr>
        <p:grpSpPr>
          <a:xfrm>
            <a:off x="8468839" y="2073583"/>
            <a:ext cx="3756148" cy="1593862"/>
            <a:chOff x="8468839" y="2073583"/>
            <a:chExt cx="3756148" cy="1593862"/>
          </a:xfrm>
        </p:grpSpPr>
        <p:sp>
          <p:nvSpPr>
            <p:cNvPr id="121" name="Explosion: 8 Points 120">
              <a:extLst>
                <a:ext uri="{FF2B5EF4-FFF2-40B4-BE49-F238E27FC236}">
                  <a16:creationId xmlns:a16="http://schemas.microsoft.com/office/drawing/2014/main" id="{CF40E525-6BAB-4B83-87D6-25ED191B1F1C}"/>
                </a:ext>
              </a:extLst>
            </p:cNvPr>
            <p:cNvSpPr/>
            <p:nvPr/>
          </p:nvSpPr>
          <p:spPr>
            <a:xfrm>
              <a:off x="8468839" y="3244398"/>
              <a:ext cx="404793" cy="423047"/>
            </a:xfrm>
            <a:prstGeom prst="irregularSeal1">
              <a:avLst/>
            </a:prstGeom>
            <a:gradFill flip="none" rotWithShape="1">
              <a:gsLst>
                <a:gs pos="0">
                  <a:srgbClr val="FF0000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E40CF835-81DD-4D1C-ACF2-86671D2E0700}"/>
                </a:ext>
              </a:extLst>
            </p:cNvPr>
            <p:cNvSpPr txBox="1"/>
            <p:nvPr/>
          </p:nvSpPr>
          <p:spPr>
            <a:xfrm>
              <a:off x="9320859" y="2073583"/>
              <a:ext cx="29041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STFC withdraws from ILC</a:t>
              </a:r>
            </a:p>
            <a:p>
              <a:r>
                <a:rPr lang="en-GB" dirty="0">
                  <a:sym typeface="Wingdings" panose="05000000000000000000" pitchFamily="2" charset="2"/>
                </a:rPr>
                <a:t>WP6 terminates prematurely</a:t>
              </a:r>
              <a:endParaRPr lang="en-GB" dirty="0"/>
            </a:p>
          </p:txBody>
        </p:sp>
        <p:cxnSp>
          <p:nvCxnSpPr>
            <p:cNvPr id="127" name="Connector: Elbow 126">
              <a:extLst>
                <a:ext uri="{FF2B5EF4-FFF2-40B4-BE49-F238E27FC236}">
                  <a16:creationId xmlns:a16="http://schemas.microsoft.com/office/drawing/2014/main" id="{15C81DA7-BE1D-40B9-8DB7-DC41DA4FD40C}"/>
                </a:ext>
              </a:extLst>
            </p:cNvPr>
            <p:cNvCxnSpPr>
              <a:cxnSpLocks/>
              <a:stCxn id="121" idx="0"/>
              <a:endCxn id="125" idx="1"/>
            </p:cNvCxnSpPr>
            <p:nvPr/>
          </p:nvCxnSpPr>
          <p:spPr>
            <a:xfrm rot="5400000" flipH="1" flipV="1">
              <a:off x="8607099" y="2530638"/>
              <a:ext cx="847649" cy="579872"/>
            </a:xfrm>
            <a:prstGeom prst="bent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52235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D57828-06D4-4C12-93EC-EF1DCF684B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4340" y="4107527"/>
            <a:ext cx="5661660" cy="2313622"/>
          </a:xfrm>
        </p:spPr>
        <p:txBody>
          <a:bodyPr>
            <a:normAutofit lnSpcReduction="10000"/>
          </a:bodyPr>
          <a:lstStyle/>
          <a:p>
            <a:r>
              <a:rPr lang="en-GB" sz="3200" dirty="0"/>
              <a:t>Historic Origin’s</a:t>
            </a:r>
          </a:p>
          <a:p>
            <a:r>
              <a:rPr lang="en-GB" sz="3200" dirty="0"/>
              <a:t>Technology Transfer Model</a:t>
            </a:r>
          </a:p>
          <a:p>
            <a:pPr lvl="1"/>
            <a:r>
              <a:rPr lang="en-GB" sz="2800" dirty="0"/>
              <a:t>Goals</a:t>
            </a:r>
          </a:p>
          <a:p>
            <a:pPr lvl="1"/>
            <a:r>
              <a:rPr lang="en-GB" sz="2800" dirty="0"/>
              <a:t>Method</a:t>
            </a:r>
          </a:p>
          <a:p>
            <a:pPr lvl="1"/>
            <a:r>
              <a:rPr lang="en-GB" sz="2800" dirty="0"/>
              <a:t>Past performance</a:t>
            </a:r>
          </a:p>
          <a:p>
            <a:pPr lvl="1"/>
            <a:endParaRPr lang="en-GB" sz="28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8985D73-3254-4485-9E7D-F541D1FC9A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56960" y="4107526"/>
            <a:ext cx="5661660" cy="2313621"/>
          </a:xfrm>
        </p:spPr>
        <p:txBody>
          <a:bodyPr>
            <a:normAutofit lnSpcReduction="10000"/>
          </a:bodyPr>
          <a:lstStyle/>
          <a:p>
            <a:r>
              <a:rPr lang="en-GB" sz="3200" dirty="0"/>
              <a:t>Our Technology </a:t>
            </a:r>
          </a:p>
          <a:p>
            <a:pPr lvl="1"/>
            <a:r>
              <a:rPr lang="en-GB" sz="2800" dirty="0"/>
              <a:t>Current commercial technology = Multiline</a:t>
            </a:r>
          </a:p>
          <a:p>
            <a:pPr lvl="1"/>
            <a:r>
              <a:rPr lang="en-GB" sz="2800" dirty="0"/>
              <a:t>Current R&amp;D technology = PaMIr</a:t>
            </a:r>
          </a:p>
          <a:p>
            <a:r>
              <a:rPr lang="en-GB" sz="3200" dirty="0"/>
              <a:t>Summary</a:t>
            </a:r>
          </a:p>
          <a:p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E4FBC9-899D-40B9-9F9F-3F5B025A1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07/04/2022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97761F-7708-46B9-9FBE-B5F684BA4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 Advisory Board Meeting, Armin Reichold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6CB1A5-F56B-4751-9384-703C1CE3F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BDE8-1FAD-4B28-9AAD-414C020ED164}" type="slidenum">
              <a:rPr lang="en-GB" smtClean="0"/>
              <a:t>2</a:t>
            </a:fld>
            <a:endParaRPr lang="en-GB" dirty="0"/>
          </a:p>
        </p:txBody>
      </p:sp>
      <p:pic>
        <p:nvPicPr>
          <p:cNvPr id="7" name="Picture 2" descr="http://cdn.paper4pc.com/images/mountain-top-wallpaper-1.jpg">
            <a:extLst>
              <a:ext uri="{FF2B5EF4-FFF2-40B4-BE49-F238E27FC236}">
                <a16:creationId xmlns:a16="http://schemas.microsoft.com/office/drawing/2014/main" id="{0652022B-B7AC-4B2F-AD51-41913EADB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8940" y="136525"/>
            <a:ext cx="5984614" cy="374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D3DB4F-28A9-4671-AD64-9880B2556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5760" y="365125"/>
            <a:ext cx="3840480" cy="1325563"/>
          </a:xfrm>
        </p:spPr>
        <p:txBody>
          <a:bodyPr>
            <a:normAutofit/>
          </a:bodyPr>
          <a:lstStyle/>
          <a:p>
            <a:pPr algn="ctr"/>
            <a:r>
              <a:rPr lang="en-GB" sz="6000" b="1" dirty="0">
                <a:solidFill>
                  <a:schemeClr val="tx1"/>
                </a:solidFill>
              </a:rPr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663869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0E380-626F-4F1A-A819-A0DE2EEDB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584" y="-4527"/>
            <a:ext cx="2692920" cy="576598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b="1" dirty="0">
                <a:solidFill>
                  <a:schemeClr val="accent5">
                    <a:lumMod val="75000"/>
                  </a:schemeClr>
                </a:solidFill>
              </a:rPr>
              <a:t>Historic origins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F0FDB-BA5B-4CC7-8652-7CE4B09756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en-GB" dirty="0"/>
              <a:t>07/04/2022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0B9BD5-288F-4CFE-B368-564037276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7360" y="6533769"/>
            <a:ext cx="4114800" cy="365125"/>
          </a:xfrm>
        </p:spPr>
        <p:txBody>
          <a:bodyPr/>
          <a:lstStyle/>
          <a:p>
            <a:r>
              <a:rPr lang="en-GB" dirty="0"/>
              <a:t>JAI Advisory Board Meeting, Armin Reichold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0ADAA-DE22-47C6-9AF4-3DFAA7109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0E44BDE8-1FAD-4B28-9AAD-414C020ED164}" type="slidenum">
              <a:rPr lang="en-GB" smtClean="0"/>
              <a:t>3</a:t>
            </a:fld>
            <a:endParaRPr lang="en-GB" dirty="0"/>
          </a:p>
        </p:txBody>
      </p:sp>
      <p:sp>
        <p:nvSpPr>
          <p:cNvPr id="7" name="Arrow: Notched Right 6">
            <a:extLst>
              <a:ext uri="{FF2B5EF4-FFF2-40B4-BE49-F238E27FC236}">
                <a16:creationId xmlns:a16="http://schemas.microsoft.com/office/drawing/2014/main" id="{052B3327-6B03-4B8D-A754-3E39E61ED835}"/>
              </a:ext>
            </a:extLst>
          </p:cNvPr>
          <p:cNvSpPr/>
          <p:nvPr/>
        </p:nvSpPr>
        <p:spPr>
          <a:xfrm>
            <a:off x="108373" y="3106236"/>
            <a:ext cx="11827490" cy="645528"/>
          </a:xfrm>
          <a:prstGeom prst="notched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46ADB55A-69CA-4638-A20E-A03C1723D11E}"/>
              </a:ext>
            </a:extLst>
          </p:cNvPr>
          <p:cNvGrpSpPr/>
          <p:nvPr/>
        </p:nvGrpSpPr>
        <p:grpSpPr>
          <a:xfrm>
            <a:off x="115147" y="486470"/>
            <a:ext cx="3519453" cy="3211110"/>
            <a:chOff x="115147" y="486470"/>
            <a:chExt cx="3519453" cy="321111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8EBDF94-9E29-44A1-9315-0CCA49A51E65}"/>
                </a:ext>
              </a:extLst>
            </p:cNvPr>
            <p:cNvGrpSpPr/>
            <p:nvPr/>
          </p:nvGrpSpPr>
          <p:grpSpPr>
            <a:xfrm>
              <a:off x="115147" y="2890469"/>
              <a:ext cx="468077" cy="807111"/>
              <a:chOff x="345436" y="2890469"/>
              <a:chExt cx="468077" cy="807111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9749470-E328-4665-9CD2-F10C8337206B}"/>
                  </a:ext>
                </a:extLst>
              </p:cNvPr>
              <p:cNvSpPr txBox="1"/>
              <p:nvPr/>
            </p:nvSpPr>
            <p:spPr>
              <a:xfrm>
                <a:off x="345436" y="2890469"/>
                <a:ext cx="468077" cy="276999"/>
              </a:xfrm>
              <a:prstGeom prst="rect">
                <a:avLst/>
              </a:prstGeom>
              <a:noFill/>
            </p:spPr>
            <p:txBody>
              <a:bodyPr vert="horz" wrap="none" lIns="0" tIns="0" rIns="0" bIns="0" rtlCol="0">
                <a:spAutoFit/>
              </a:bodyPr>
              <a:lstStyle/>
              <a:p>
                <a:pPr algn="ctr"/>
                <a:r>
                  <a:rPr lang="en-GB" dirty="0"/>
                  <a:t>1993</a:t>
                </a:r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92A41B0C-5AB9-4D3F-965F-87D416350DA7}"/>
                  </a:ext>
                </a:extLst>
              </p:cNvPr>
              <p:cNvCxnSpPr>
                <a:cxnSpLocks/>
                <a:stCxn id="8" idx="2"/>
              </p:cNvCxnSpPr>
              <p:nvPr/>
            </p:nvCxnSpPr>
            <p:spPr>
              <a:xfrm>
                <a:off x="579475" y="3167468"/>
                <a:ext cx="0" cy="530112"/>
              </a:xfrm>
              <a:prstGeom prst="line">
                <a:avLst/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576B4DC-69D0-46C3-BBB7-BFFA14C43EE5}"/>
                </a:ext>
              </a:extLst>
            </p:cNvPr>
            <p:cNvSpPr txBox="1"/>
            <p:nvPr/>
          </p:nvSpPr>
          <p:spPr>
            <a:xfrm>
              <a:off x="674238" y="2948749"/>
              <a:ext cx="29603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ATLAS SCT alignment system </a:t>
              </a:r>
              <a:endParaRPr lang="en-GB" dirty="0">
                <a:sym typeface="Wingdings" panose="05000000000000000000" pitchFamily="2" charset="2"/>
              </a:endParaRPr>
            </a:p>
            <a:p>
              <a:r>
                <a:rPr lang="en-GB" dirty="0">
                  <a:sym typeface="Wingdings" panose="05000000000000000000" pitchFamily="2" charset="2"/>
                </a:rPr>
                <a:t>Oxford FSI technology Mark-I</a:t>
              </a:r>
              <a:endParaRPr lang="en-GB" dirty="0"/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38C045F2-146E-4593-AFBE-9B77CA855A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3731" r="16669"/>
            <a:stretch/>
          </p:blipFill>
          <p:spPr>
            <a:xfrm>
              <a:off x="334502" y="486470"/>
              <a:ext cx="2473084" cy="2383536"/>
            </a:xfrm>
            <a:prstGeom prst="rect">
              <a:avLst/>
            </a:prstGeom>
          </p:spPr>
        </p:pic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8FC2D5DF-AA15-47E6-948E-454E3D13EA3F}"/>
              </a:ext>
            </a:extLst>
          </p:cNvPr>
          <p:cNvGrpSpPr/>
          <p:nvPr/>
        </p:nvGrpSpPr>
        <p:grpSpPr>
          <a:xfrm>
            <a:off x="2917504" y="55420"/>
            <a:ext cx="9241891" cy="3350359"/>
            <a:chOff x="2917504" y="55420"/>
            <a:chExt cx="9241891" cy="3350359"/>
          </a:xfrm>
        </p:grpSpPr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44A798DB-E1E6-4198-AF3E-38145AFDEEA4}"/>
                </a:ext>
              </a:extLst>
            </p:cNvPr>
            <p:cNvGrpSpPr/>
            <p:nvPr/>
          </p:nvGrpSpPr>
          <p:grpSpPr>
            <a:xfrm>
              <a:off x="2917504" y="68246"/>
              <a:ext cx="9144000" cy="3337533"/>
              <a:chOff x="2917504" y="68246"/>
              <a:chExt cx="9144000" cy="3337533"/>
            </a:xfrm>
          </p:grpSpPr>
          <p:pic>
            <p:nvPicPr>
              <p:cNvPr id="64" name="Picture 8" descr="DSC01419">
                <a:extLst>
                  <a:ext uri="{FF2B5EF4-FFF2-40B4-BE49-F238E27FC236}">
                    <a16:creationId xmlns:a16="http://schemas.microsoft.com/office/drawing/2014/main" id="{9F683AF2-86CA-4531-8F13-3526C58E26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17504" y="68246"/>
                <a:ext cx="9144000" cy="2009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74" name="Connector: Elbow 73">
                <a:extLst>
                  <a:ext uri="{FF2B5EF4-FFF2-40B4-BE49-F238E27FC236}">
                    <a16:creationId xmlns:a16="http://schemas.microsoft.com/office/drawing/2014/main" id="{18E8338C-AD7A-4ECE-9FC4-B47231CAAE4D}"/>
                  </a:ext>
                </a:extLst>
              </p:cNvPr>
              <p:cNvCxnSpPr>
                <a:cxnSpLocks/>
                <a:stCxn id="64" idx="2"/>
                <a:endCxn id="78" idx="0"/>
              </p:cNvCxnSpPr>
              <p:nvPr/>
            </p:nvCxnSpPr>
            <p:spPr>
              <a:xfrm rot="16200000" flipH="1">
                <a:off x="7838342" y="1729183"/>
                <a:ext cx="1213644" cy="1911320"/>
              </a:xfrm>
              <a:prstGeom prst="bentConnector3">
                <a:avLst>
                  <a:gd name="adj1" fmla="val 63952"/>
                </a:avLst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EB22F9E5-B278-4B45-96B0-BFA34DDE130D}"/>
                  </a:ext>
                </a:extLst>
              </p:cNvPr>
              <p:cNvSpPr/>
              <p:nvPr/>
            </p:nvSpPr>
            <p:spPr>
              <a:xfrm>
                <a:off x="9343767" y="3291665"/>
                <a:ext cx="114114" cy="11411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5BF716D-9B32-46FA-942F-DD4C4AB70DAF}"/>
                </a:ext>
              </a:extLst>
            </p:cNvPr>
            <p:cNvSpPr txBox="1"/>
            <p:nvPr/>
          </p:nvSpPr>
          <p:spPr>
            <a:xfrm>
              <a:off x="9053801" y="55420"/>
              <a:ext cx="31055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SLAC undulator gap monitoring</a:t>
              </a: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00A18CB4-6C70-471A-9C05-FDF31F98CCFF}"/>
              </a:ext>
            </a:extLst>
          </p:cNvPr>
          <p:cNvGrpSpPr/>
          <p:nvPr/>
        </p:nvGrpSpPr>
        <p:grpSpPr>
          <a:xfrm>
            <a:off x="3085967" y="2073583"/>
            <a:ext cx="4236006" cy="1889103"/>
            <a:chOff x="3085967" y="2073583"/>
            <a:chExt cx="4236006" cy="1889103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896B644-788F-4F1C-BE8D-1471514EAA3E}"/>
                </a:ext>
              </a:extLst>
            </p:cNvPr>
            <p:cNvCxnSpPr>
              <a:cxnSpLocks/>
            </p:cNvCxnSpPr>
            <p:nvPr/>
          </p:nvCxnSpPr>
          <p:spPr>
            <a:xfrm>
              <a:off x="5365195" y="3190866"/>
              <a:ext cx="0" cy="530112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880227A1-D463-4136-84A0-C65C0B6A2A06}"/>
                </a:ext>
              </a:extLst>
            </p:cNvPr>
            <p:cNvSpPr txBox="1"/>
            <p:nvPr/>
          </p:nvSpPr>
          <p:spPr>
            <a:xfrm>
              <a:off x="3085967" y="2073583"/>
              <a:ext cx="4236006" cy="877163"/>
            </a:xfrm>
            <a:prstGeom prst="rect">
              <a:avLst/>
            </a:prstGeom>
            <a:noFill/>
          </p:spPr>
          <p:txBody>
            <a:bodyPr wrap="square" bIns="0" rtlCol="0">
              <a:spAutoFit/>
            </a:bodyPr>
            <a:lstStyle/>
            <a:p>
              <a:r>
                <a:rPr lang="en-GB" dirty="0"/>
                <a:t>Linear Collider Alignment and Survey </a:t>
              </a:r>
              <a:r>
                <a:rPr lang="en-GB" dirty="0">
                  <a:sym typeface="Wingdings" panose="05000000000000000000" pitchFamily="2" charset="2"/>
                </a:rPr>
                <a:t>seed </a:t>
              </a:r>
            </a:p>
            <a:p>
              <a:r>
                <a:rPr lang="en-GB" dirty="0">
                  <a:sym typeface="Wingdings" panose="05000000000000000000" pitchFamily="2" charset="2"/>
                </a:rPr>
                <a:t>corn for ground motion, stabilisation and </a:t>
              </a:r>
            </a:p>
            <a:p>
              <a:r>
                <a:rPr lang="en-GB" dirty="0">
                  <a:sym typeface="Wingdings" panose="05000000000000000000" pitchFamily="2" charset="2"/>
                </a:rPr>
                <a:t>alignments</a:t>
              </a:r>
              <a:r>
                <a:rPr lang="en-GB" dirty="0"/>
                <a:t> at ILC </a:t>
              </a:r>
              <a:r>
                <a:rPr lang="en-GB" dirty="0">
                  <a:sym typeface="Wingdings" panose="05000000000000000000" pitchFamily="2" charset="2"/>
                </a:rPr>
                <a:t> FSI technology Mark-II</a:t>
              </a:r>
              <a:endParaRPr lang="en-GB" dirty="0"/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226295DC-4A84-4C02-95DF-6D66F091BF61}"/>
                </a:ext>
              </a:extLst>
            </p:cNvPr>
            <p:cNvSpPr txBox="1"/>
            <p:nvPr/>
          </p:nvSpPr>
          <p:spPr>
            <a:xfrm>
              <a:off x="5104575" y="3685687"/>
              <a:ext cx="468077" cy="276999"/>
            </a:xfrm>
            <a:prstGeom prst="rect">
              <a:avLst/>
            </a:prstGeom>
            <a:noFill/>
          </p:spPr>
          <p:txBody>
            <a:bodyPr vert="horz" wrap="none" lIns="0" tIns="0" rIns="0" bIns="0" rtlCol="0">
              <a:spAutoFit/>
            </a:bodyPr>
            <a:lstStyle/>
            <a:p>
              <a:pPr algn="ctr"/>
              <a:r>
                <a:rPr lang="en-GB" dirty="0"/>
                <a:t>2003</a:t>
              </a:r>
            </a:p>
          </p:txBody>
        </p: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CA2191FC-A82D-468C-A7C4-B2BA736536B2}"/>
                </a:ext>
              </a:extLst>
            </p:cNvPr>
            <p:cNvCxnSpPr>
              <a:cxnSpLocks/>
              <a:stCxn id="108" idx="2"/>
            </p:cNvCxnSpPr>
            <p:nvPr/>
          </p:nvCxnSpPr>
          <p:spPr>
            <a:xfrm>
              <a:off x="5203970" y="2950746"/>
              <a:ext cx="161223" cy="24012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55C370A3-A84F-416A-9C8D-05E26A30CC89}"/>
              </a:ext>
            </a:extLst>
          </p:cNvPr>
          <p:cNvGrpSpPr/>
          <p:nvPr/>
        </p:nvGrpSpPr>
        <p:grpSpPr>
          <a:xfrm>
            <a:off x="8245251" y="2890469"/>
            <a:ext cx="3962562" cy="2385080"/>
            <a:chOff x="8245251" y="2890469"/>
            <a:chExt cx="3962562" cy="238508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C9113B8-5A72-4FF5-95F2-74942EBFFAAF}"/>
                </a:ext>
              </a:extLst>
            </p:cNvPr>
            <p:cNvGrpSpPr/>
            <p:nvPr/>
          </p:nvGrpSpPr>
          <p:grpSpPr>
            <a:xfrm>
              <a:off x="10186733" y="2890469"/>
              <a:ext cx="468077" cy="807111"/>
              <a:chOff x="348469" y="2890469"/>
              <a:chExt cx="468077" cy="807111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214931B-B191-4CAC-BBE9-9AE6DA53CFDD}"/>
                  </a:ext>
                </a:extLst>
              </p:cNvPr>
              <p:cNvSpPr txBox="1"/>
              <p:nvPr/>
            </p:nvSpPr>
            <p:spPr>
              <a:xfrm>
                <a:off x="348469" y="2890469"/>
                <a:ext cx="468077" cy="276999"/>
              </a:xfrm>
              <a:prstGeom prst="rect">
                <a:avLst/>
              </a:prstGeom>
              <a:noFill/>
            </p:spPr>
            <p:txBody>
              <a:bodyPr vert="horz" wrap="none" lIns="0" tIns="0" rIns="0" bIns="0" rtlCol="0">
                <a:spAutoFit/>
              </a:bodyPr>
              <a:lstStyle/>
              <a:p>
                <a:pPr algn="ctr"/>
                <a:r>
                  <a:rPr lang="en-GB" dirty="0"/>
                  <a:t>2013</a:t>
                </a:r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B6A2E0D-7133-43D1-977E-4B1842C82944}"/>
                  </a:ext>
                </a:extLst>
              </p:cNvPr>
              <p:cNvCxnSpPr>
                <a:cxnSpLocks/>
                <a:stCxn id="14" idx="2"/>
              </p:cNvCxnSpPr>
              <p:nvPr/>
            </p:nvCxnSpPr>
            <p:spPr>
              <a:xfrm>
                <a:off x="582508" y="3167468"/>
                <a:ext cx="1" cy="53011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2163EE7-D794-48E1-A950-E21FD820F01F}"/>
                </a:ext>
              </a:extLst>
            </p:cNvPr>
            <p:cNvCxnSpPr>
              <a:cxnSpLocks/>
            </p:cNvCxnSpPr>
            <p:nvPr/>
          </p:nvCxnSpPr>
          <p:spPr>
            <a:xfrm>
              <a:off x="8875741" y="3167468"/>
              <a:ext cx="1" cy="530112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1999E1D4-0A20-414B-A5C7-D37AD59BD6B8}"/>
                </a:ext>
              </a:extLst>
            </p:cNvPr>
            <p:cNvGrpSpPr/>
            <p:nvPr/>
          </p:nvGrpSpPr>
          <p:grpSpPr>
            <a:xfrm>
              <a:off x="8245251" y="3709049"/>
              <a:ext cx="3962562" cy="1566500"/>
              <a:chOff x="8245251" y="3709049"/>
              <a:chExt cx="3962562" cy="1566500"/>
            </a:xfrm>
          </p:grpSpPr>
          <p:sp>
            <p:nvSpPr>
              <p:cNvPr id="92" name="Right Brace 91">
                <a:extLst>
                  <a:ext uri="{FF2B5EF4-FFF2-40B4-BE49-F238E27FC236}">
                    <a16:creationId xmlns:a16="http://schemas.microsoft.com/office/drawing/2014/main" id="{F55F74A8-BF80-41DF-8B46-942806DB5864}"/>
                  </a:ext>
                </a:extLst>
              </p:cNvPr>
              <p:cNvSpPr/>
              <p:nvPr/>
            </p:nvSpPr>
            <p:spPr>
              <a:xfrm rot="5400000">
                <a:off x="9546262" y="3068469"/>
                <a:ext cx="235179" cy="1516339"/>
              </a:xfrm>
              <a:prstGeom prst="rightBrace">
                <a:avLst>
                  <a:gd name="adj1" fmla="val 47480"/>
                  <a:gd name="adj2" fmla="val 50000"/>
                </a:avLst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EEA3AB28-E52F-4D76-A12E-0593F7623F89}"/>
                  </a:ext>
                </a:extLst>
              </p:cNvPr>
              <p:cNvSpPr txBox="1"/>
              <p:nvPr/>
            </p:nvSpPr>
            <p:spPr>
              <a:xfrm>
                <a:off x="8245251" y="3798221"/>
                <a:ext cx="3962562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dirty="0">
                    <a:sym typeface="Wingdings" panose="05000000000000000000" pitchFamily="2" charset="2"/>
                  </a:rPr>
                  <a:t>EPSRC-NPL-ETALON-JAI </a:t>
                </a:r>
                <a:br>
                  <a:rPr lang="en-GB" dirty="0">
                    <a:sym typeface="Wingdings" panose="05000000000000000000" pitchFamily="2" charset="2"/>
                  </a:rPr>
                </a:br>
                <a:r>
                  <a:rPr lang="en-GB" dirty="0">
                    <a:sym typeface="Wingdings" panose="05000000000000000000" pitchFamily="2" charset="2"/>
                  </a:rPr>
                  <a:t>AMULET = general purpose</a:t>
                </a:r>
                <a:br>
                  <a:rPr lang="en-GB" dirty="0">
                    <a:sym typeface="Wingdings" panose="05000000000000000000" pitchFamily="2" charset="2"/>
                  </a:rPr>
                </a:br>
                <a:r>
                  <a:rPr lang="en-GB" dirty="0">
                    <a:sym typeface="Wingdings" panose="05000000000000000000" pitchFamily="2" charset="2"/>
                  </a:rPr>
                  <a:t>absolute distance </a:t>
                </a:r>
              </a:p>
              <a:p>
                <a:pPr algn="r"/>
                <a:r>
                  <a:rPr lang="en-GB" dirty="0">
                    <a:sym typeface="Wingdings" panose="05000000000000000000" pitchFamily="2" charset="2"/>
                  </a:rPr>
                  <a:t>measurement system </a:t>
                </a:r>
              </a:p>
              <a:p>
                <a:pPr algn="r"/>
                <a:r>
                  <a:rPr lang="en-GB" dirty="0">
                    <a:sym typeface="Wingdings" panose="05000000000000000000" pitchFamily="2" charset="2"/>
                  </a:rPr>
                  <a:t>for laser tracers</a:t>
                </a:r>
                <a:endParaRPr lang="en-GB" dirty="0"/>
              </a:p>
            </p:txBody>
          </p:sp>
        </p:grp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4A72DF7E-BF1D-4368-BF7E-DF447DA1B521}"/>
                </a:ext>
              </a:extLst>
            </p:cNvPr>
            <p:cNvSpPr txBox="1"/>
            <p:nvPr/>
          </p:nvSpPr>
          <p:spPr>
            <a:xfrm>
              <a:off x="8852782" y="2897197"/>
              <a:ext cx="468077" cy="276999"/>
            </a:xfrm>
            <a:prstGeom prst="rect">
              <a:avLst/>
            </a:prstGeom>
            <a:noFill/>
          </p:spPr>
          <p:txBody>
            <a:bodyPr vert="horz" wrap="none" lIns="0" tIns="0" rIns="0" bIns="0" rtlCol="0">
              <a:spAutoFit/>
            </a:bodyPr>
            <a:lstStyle/>
            <a:p>
              <a:pPr algn="ctr"/>
              <a:r>
                <a:rPr lang="en-GB" dirty="0"/>
                <a:t>2010</a:t>
              </a: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8745C98C-34DD-41E5-904B-1240EBE82010}"/>
              </a:ext>
            </a:extLst>
          </p:cNvPr>
          <p:cNvGrpSpPr/>
          <p:nvPr/>
        </p:nvGrpSpPr>
        <p:grpSpPr>
          <a:xfrm>
            <a:off x="6206026" y="2915542"/>
            <a:ext cx="2479403" cy="3763130"/>
            <a:chOff x="6234408" y="2894745"/>
            <a:chExt cx="2479403" cy="3763130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FE016BD5-2093-4FDB-A0E7-18329F070348}"/>
                </a:ext>
              </a:extLst>
            </p:cNvPr>
            <p:cNvCxnSpPr>
              <a:cxnSpLocks/>
            </p:cNvCxnSpPr>
            <p:nvPr/>
          </p:nvCxnSpPr>
          <p:spPr>
            <a:xfrm>
              <a:off x="7912849" y="3176675"/>
              <a:ext cx="2" cy="530112"/>
            </a:xfrm>
            <a:prstGeom prst="line">
              <a:avLst/>
            </a:prstGeom>
            <a:ln w="5715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or: Elbow 98">
              <a:extLst>
                <a:ext uri="{FF2B5EF4-FFF2-40B4-BE49-F238E27FC236}">
                  <a16:creationId xmlns:a16="http://schemas.microsoft.com/office/drawing/2014/main" id="{25BF3388-0571-4EE5-837B-D6156F1F3D45}"/>
                </a:ext>
              </a:extLst>
            </p:cNvPr>
            <p:cNvCxnSpPr>
              <a:cxnSpLocks/>
              <a:endCxn id="96" idx="3"/>
            </p:cNvCxnSpPr>
            <p:nvPr/>
          </p:nvCxnSpPr>
          <p:spPr>
            <a:xfrm rot="5400000">
              <a:off x="6535122" y="4306728"/>
              <a:ext cx="1989014" cy="775925"/>
            </a:xfrm>
            <a:prstGeom prst="bent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93147A74-AE48-4FDB-BDF5-7FC626BC2593}"/>
                </a:ext>
              </a:extLst>
            </p:cNvPr>
            <p:cNvGrpSpPr/>
            <p:nvPr/>
          </p:nvGrpSpPr>
          <p:grpSpPr>
            <a:xfrm>
              <a:off x="6234408" y="5022994"/>
              <a:ext cx="2479403" cy="1634881"/>
              <a:chOff x="6234408" y="5022994"/>
              <a:chExt cx="2479403" cy="1634881"/>
            </a:xfrm>
          </p:grpSpPr>
          <p:pic>
            <p:nvPicPr>
              <p:cNvPr id="96" name="Picture 95">
                <a:extLst>
                  <a:ext uri="{FF2B5EF4-FFF2-40B4-BE49-F238E27FC236}">
                    <a16:creationId xmlns:a16="http://schemas.microsoft.com/office/drawing/2014/main" id="{8AE43F89-15CE-4AFD-A472-D8E5E368BB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34408" y="5022994"/>
                <a:ext cx="907258" cy="1332405"/>
              </a:xfrm>
              <a:prstGeom prst="rect">
                <a:avLst/>
              </a:prstGeom>
            </p:spPr>
          </p:pic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2D5401B1-51FE-4BC2-82F1-4A91F7D37462}"/>
                  </a:ext>
                </a:extLst>
              </p:cNvPr>
              <p:cNvSpPr txBox="1"/>
              <p:nvPr/>
            </p:nvSpPr>
            <p:spPr>
              <a:xfrm>
                <a:off x="7134211" y="5796101"/>
                <a:ext cx="1579600" cy="861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Reichold</a:t>
                </a:r>
              </a:p>
              <a:p>
                <a:r>
                  <a:rPr lang="en-GB" sz="1600" dirty="0"/>
                  <a:t>meets Schwenke</a:t>
                </a:r>
              </a:p>
              <a:p>
                <a:r>
                  <a:rPr lang="en-GB" sz="1600" dirty="0"/>
                  <a:t>CEO Etalon</a:t>
                </a:r>
              </a:p>
            </p:txBody>
          </p:sp>
        </p:grp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48A3E25D-BDC6-4E37-A2ED-4857C6115761}"/>
                </a:ext>
              </a:extLst>
            </p:cNvPr>
            <p:cNvSpPr txBox="1"/>
            <p:nvPr/>
          </p:nvSpPr>
          <p:spPr>
            <a:xfrm>
              <a:off x="7475573" y="2894745"/>
              <a:ext cx="468078" cy="276999"/>
            </a:xfrm>
            <a:prstGeom prst="rect">
              <a:avLst/>
            </a:prstGeom>
            <a:noFill/>
          </p:spPr>
          <p:txBody>
            <a:bodyPr vert="horz" wrap="none" lIns="0" tIns="0" rIns="0" bIns="0" rtlCol="0">
              <a:spAutoFit/>
            </a:bodyPr>
            <a:lstStyle/>
            <a:p>
              <a:pPr algn="ctr"/>
              <a:r>
                <a:rPr lang="en-GB" dirty="0"/>
                <a:t>2008</a:t>
              </a:r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0C70D59D-0A2A-4EEB-844C-0A9D0E718CEA}"/>
              </a:ext>
            </a:extLst>
          </p:cNvPr>
          <p:cNvGrpSpPr/>
          <p:nvPr/>
        </p:nvGrpSpPr>
        <p:grpSpPr>
          <a:xfrm>
            <a:off x="157589" y="2890174"/>
            <a:ext cx="8309568" cy="3717337"/>
            <a:chOff x="157589" y="2890174"/>
            <a:chExt cx="8309568" cy="3717337"/>
          </a:xfrm>
        </p:grpSpPr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6EA1811D-2618-4660-8DB7-E9714E615D7A}"/>
                </a:ext>
              </a:extLst>
            </p:cNvPr>
            <p:cNvGrpSpPr/>
            <p:nvPr/>
          </p:nvGrpSpPr>
          <p:grpSpPr>
            <a:xfrm>
              <a:off x="157589" y="2929467"/>
              <a:ext cx="8278766" cy="3678044"/>
              <a:chOff x="157589" y="2929467"/>
              <a:chExt cx="8278766" cy="3678044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D76E50D-F222-4D81-A9DB-10AB81EE55CB}"/>
                  </a:ext>
                </a:extLst>
              </p:cNvPr>
              <p:cNvGrpSpPr/>
              <p:nvPr/>
            </p:nvGrpSpPr>
            <p:grpSpPr>
              <a:xfrm>
                <a:off x="5668121" y="2929467"/>
                <a:ext cx="468078" cy="807111"/>
                <a:chOff x="345436" y="2890469"/>
                <a:chExt cx="468078" cy="807111"/>
              </a:xfrm>
            </p:grpSpPr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45EE91C1-2040-4162-BA8E-6490ED100E32}"/>
                    </a:ext>
                  </a:extLst>
                </p:cNvPr>
                <p:cNvSpPr txBox="1"/>
                <p:nvPr/>
              </p:nvSpPr>
              <p:spPr>
                <a:xfrm>
                  <a:off x="345436" y="2890469"/>
                  <a:ext cx="468078" cy="276999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>
                  <a:spAutoFit/>
                </a:bodyPr>
                <a:lstStyle/>
                <a:p>
                  <a:pPr algn="ctr"/>
                  <a:r>
                    <a:rPr lang="en-GB" dirty="0"/>
                    <a:t>2004</a:t>
                  </a:r>
                </a:p>
              </p:txBody>
            </p: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FC826FEF-F4A8-48F7-8143-B9A7383726CA}"/>
                    </a:ext>
                  </a:extLst>
                </p:cNvPr>
                <p:cNvCxnSpPr>
                  <a:cxnSpLocks/>
                  <a:stCxn id="30" idx="2"/>
                </p:cNvCxnSpPr>
                <p:nvPr/>
              </p:nvCxnSpPr>
              <p:spPr>
                <a:xfrm>
                  <a:off x="579475" y="3167468"/>
                  <a:ext cx="0" cy="530112"/>
                </a:xfrm>
                <a:prstGeom prst="line">
                  <a:avLst/>
                </a:prstGeom>
                <a:ln w="571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18444827-4524-4827-BF2F-9EB1309A37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36355" y="3167468"/>
                <a:ext cx="0" cy="52067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9488A33D-EE3C-4E9B-A325-EE204AF12B41}"/>
                  </a:ext>
                </a:extLst>
              </p:cNvPr>
              <p:cNvGrpSpPr/>
              <p:nvPr/>
            </p:nvGrpSpPr>
            <p:grpSpPr>
              <a:xfrm>
                <a:off x="157589" y="3909251"/>
                <a:ext cx="4606834" cy="2698260"/>
                <a:chOff x="4234765" y="-22154"/>
                <a:chExt cx="4606834" cy="2698260"/>
              </a:xfrm>
            </p:grpSpPr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D9A960CD-C978-429E-84B4-BACCEB3A74FC}"/>
                    </a:ext>
                  </a:extLst>
                </p:cNvPr>
                <p:cNvSpPr txBox="1"/>
                <p:nvPr/>
              </p:nvSpPr>
              <p:spPr>
                <a:xfrm>
                  <a:off x="7458463" y="-22154"/>
                  <a:ext cx="1383136" cy="17543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Robotic</a:t>
                  </a:r>
                </a:p>
                <a:p>
                  <a:r>
                    <a:rPr lang="en-GB" dirty="0"/>
                    <a:t>Tunnel </a:t>
                  </a:r>
                </a:p>
                <a:p>
                  <a:r>
                    <a:rPr lang="en-GB" dirty="0"/>
                    <a:t>Reference </a:t>
                  </a:r>
                </a:p>
                <a:p>
                  <a:r>
                    <a:rPr lang="en-GB" dirty="0"/>
                    <a:t>Surveyor </a:t>
                  </a:r>
                </a:p>
                <a:p>
                  <a:r>
                    <a:rPr lang="en-GB" dirty="0"/>
                    <a:t>(ILC @ DESY)</a:t>
                  </a:r>
                </a:p>
                <a:p>
                  <a:r>
                    <a:rPr lang="en-GB" dirty="0"/>
                    <a:t> </a:t>
                  </a:r>
                </a:p>
              </p:txBody>
            </p:sp>
            <p:pic>
              <p:nvPicPr>
                <p:cNvPr id="58" name="Picture 57">
                  <a:extLst>
                    <a:ext uri="{FF2B5EF4-FFF2-40B4-BE49-F238E27FC236}">
                      <a16:creationId xmlns:a16="http://schemas.microsoft.com/office/drawing/2014/main" id="{42AAB3E9-DC2B-45E9-8CB3-CBBC2BE572D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227850" y="1396821"/>
                  <a:ext cx="526675" cy="526675"/>
                </a:xfrm>
                <a:prstGeom prst="rect">
                  <a:avLst/>
                </a:prstGeom>
              </p:spPr>
            </p:pic>
            <p:pic>
              <p:nvPicPr>
                <p:cNvPr id="59" name="Picture 15" descr="CIMG1925">
                  <a:extLst>
                    <a:ext uri="{FF2B5EF4-FFF2-40B4-BE49-F238E27FC236}">
                      <a16:creationId xmlns:a16="http://schemas.microsoft.com/office/drawing/2014/main" id="{33D5BC69-B2B2-42D3-864D-125AB0D715B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033" t="4408" r="5437" b="7081"/>
                <a:stretch/>
              </p:blipFill>
              <p:spPr bwMode="auto">
                <a:xfrm flipH="1">
                  <a:off x="4234765" y="29009"/>
                  <a:ext cx="3217555" cy="24855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0" name="Picture 30" descr="warshaw_1">
                  <a:extLst>
                    <a:ext uri="{FF2B5EF4-FFF2-40B4-BE49-F238E27FC236}">
                      <a16:creationId xmlns:a16="http://schemas.microsoft.com/office/drawing/2014/main" id="{A7511A5D-8923-443F-A687-94A03B426A9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84145" y="1428856"/>
                  <a:ext cx="511880" cy="54665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61" name="Picture 41">
                  <a:extLst>
                    <a:ext uri="{FF2B5EF4-FFF2-40B4-BE49-F238E27FC236}">
                      <a16:creationId xmlns:a16="http://schemas.microsoft.com/office/drawing/2014/main" id="{6497BC9A-453A-4E83-B394-2F520788840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12" t="194" r="11616"/>
                <a:stretch/>
              </p:blipFill>
              <p:spPr bwMode="auto">
                <a:xfrm>
                  <a:off x="7495133" y="1995961"/>
                  <a:ext cx="1024385" cy="68014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83" name="Right Brace 82">
                <a:extLst>
                  <a:ext uri="{FF2B5EF4-FFF2-40B4-BE49-F238E27FC236}">
                    <a16:creationId xmlns:a16="http://schemas.microsoft.com/office/drawing/2014/main" id="{FC5C31AA-BB2E-4F08-9A1F-83432EEC5B51}"/>
                  </a:ext>
                </a:extLst>
              </p:cNvPr>
              <p:cNvSpPr/>
              <p:nvPr/>
            </p:nvSpPr>
            <p:spPr>
              <a:xfrm rot="5400000">
                <a:off x="7036556" y="2561016"/>
                <a:ext cx="265390" cy="2534183"/>
              </a:xfrm>
              <a:prstGeom prst="rightBrace">
                <a:avLst>
                  <a:gd name="adj1" fmla="val 47480"/>
                  <a:gd name="adj2" fmla="val 50000"/>
                </a:avLst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6" name="Connector: Elbow 85">
                <a:extLst>
                  <a:ext uri="{FF2B5EF4-FFF2-40B4-BE49-F238E27FC236}">
                    <a16:creationId xmlns:a16="http://schemas.microsoft.com/office/drawing/2014/main" id="{4CE8C045-B413-4709-A584-5EAA4E0A1809}"/>
                  </a:ext>
                </a:extLst>
              </p:cNvPr>
              <p:cNvCxnSpPr>
                <a:cxnSpLocks/>
                <a:stCxn id="83" idx="1"/>
                <a:endCxn id="58" idx="3"/>
              </p:cNvCxnSpPr>
              <p:nvPr/>
            </p:nvCxnSpPr>
            <p:spPr>
              <a:xfrm rot="16200000" flipH="1" flipV="1">
                <a:off x="5107919" y="3530232"/>
                <a:ext cx="1630761" cy="2491902"/>
              </a:xfrm>
              <a:prstGeom prst="bentConnector4">
                <a:avLst>
                  <a:gd name="adj1" fmla="val 7165"/>
                  <a:gd name="adj2" fmla="val 52849"/>
                </a:avLst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8290007C-9D82-4102-9D43-5F1991F898D6}"/>
                  </a:ext>
                </a:extLst>
              </p:cNvPr>
              <p:cNvSpPr txBox="1"/>
              <p:nvPr/>
            </p:nvSpPr>
            <p:spPr>
              <a:xfrm>
                <a:off x="5902159" y="4265083"/>
                <a:ext cx="13683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LC-ABD WP6</a:t>
                </a:r>
              </a:p>
            </p:txBody>
          </p:sp>
        </p:grp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E7233DCB-2FD1-4477-9DA3-2E8D13F8B1B3}"/>
                </a:ext>
              </a:extLst>
            </p:cNvPr>
            <p:cNvSpPr txBox="1"/>
            <p:nvPr/>
          </p:nvSpPr>
          <p:spPr>
            <a:xfrm>
              <a:off x="7999079" y="2890174"/>
              <a:ext cx="468078" cy="276999"/>
            </a:xfrm>
            <a:prstGeom prst="rect">
              <a:avLst/>
            </a:prstGeom>
            <a:noFill/>
          </p:spPr>
          <p:txBody>
            <a:bodyPr vert="horz" wrap="none" lIns="0" tIns="0" rIns="0" bIns="0" rtlCol="0">
              <a:spAutoFit/>
            </a:bodyPr>
            <a:lstStyle/>
            <a:p>
              <a:pPr algn="ctr"/>
              <a:r>
                <a:rPr lang="en-GB" dirty="0"/>
                <a:t>2009</a:t>
              </a: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42A41771-F688-41A1-892A-4A8F4F3C549F}"/>
              </a:ext>
            </a:extLst>
          </p:cNvPr>
          <p:cNvGrpSpPr/>
          <p:nvPr/>
        </p:nvGrpSpPr>
        <p:grpSpPr>
          <a:xfrm>
            <a:off x="8468839" y="2073583"/>
            <a:ext cx="3756148" cy="1593862"/>
            <a:chOff x="8468839" y="2073583"/>
            <a:chExt cx="3756148" cy="1593862"/>
          </a:xfrm>
        </p:grpSpPr>
        <p:sp>
          <p:nvSpPr>
            <p:cNvPr id="121" name="Explosion: 8 Points 120">
              <a:extLst>
                <a:ext uri="{FF2B5EF4-FFF2-40B4-BE49-F238E27FC236}">
                  <a16:creationId xmlns:a16="http://schemas.microsoft.com/office/drawing/2014/main" id="{CF40E525-6BAB-4B83-87D6-25ED191B1F1C}"/>
                </a:ext>
              </a:extLst>
            </p:cNvPr>
            <p:cNvSpPr/>
            <p:nvPr/>
          </p:nvSpPr>
          <p:spPr>
            <a:xfrm>
              <a:off x="8468839" y="3244398"/>
              <a:ext cx="404793" cy="423047"/>
            </a:xfrm>
            <a:prstGeom prst="irregularSeal1">
              <a:avLst/>
            </a:prstGeom>
            <a:gradFill flip="none" rotWithShape="1">
              <a:gsLst>
                <a:gs pos="0">
                  <a:srgbClr val="FF0000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E40CF835-81DD-4D1C-ACF2-86671D2E0700}"/>
                </a:ext>
              </a:extLst>
            </p:cNvPr>
            <p:cNvSpPr txBox="1"/>
            <p:nvPr/>
          </p:nvSpPr>
          <p:spPr>
            <a:xfrm>
              <a:off x="9320859" y="2073583"/>
              <a:ext cx="29041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STFC withdraws from ILC</a:t>
              </a:r>
            </a:p>
            <a:p>
              <a:r>
                <a:rPr lang="en-GB" dirty="0">
                  <a:sym typeface="Wingdings" panose="05000000000000000000" pitchFamily="2" charset="2"/>
                </a:rPr>
                <a:t>WP6 terminates prematurely</a:t>
              </a:r>
              <a:endParaRPr lang="en-GB" dirty="0"/>
            </a:p>
          </p:txBody>
        </p:sp>
        <p:cxnSp>
          <p:nvCxnSpPr>
            <p:cNvPr id="127" name="Connector: Elbow 126">
              <a:extLst>
                <a:ext uri="{FF2B5EF4-FFF2-40B4-BE49-F238E27FC236}">
                  <a16:creationId xmlns:a16="http://schemas.microsoft.com/office/drawing/2014/main" id="{15C81DA7-BE1D-40B9-8DB7-DC41DA4FD40C}"/>
                </a:ext>
              </a:extLst>
            </p:cNvPr>
            <p:cNvCxnSpPr>
              <a:cxnSpLocks/>
              <a:stCxn id="121" idx="0"/>
              <a:endCxn id="125" idx="1"/>
            </p:cNvCxnSpPr>
            <p:nvPr/>
          </p:nvCxnSpPr>
          <p:spPr>
            <a:xfrm rot="5400000" flipH="1" flipV="1">
              <a:off x="8607099" y="2530638"/>
              <a:ext cx="847649" cy="579872"/>
            </a:xfrm>
            <a:prstGeom prst="bent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14">
            <a:extLst>
              <a:ext uri="{FF2B5EF4-FFF2-40B4-BE49-F238E27FC236}">
                <a16:creationId xmlns:a16="http://schemas.microsoft.com/office/drawing/2014/main" id="{18C984D4-155F-4E66-8052-834B0E7B05CD}"/>
              </a:ext>
            </a:extLst>
          </p:cNvPr>
          <p:cNvGrpSpPr>
            <a:grpSpLocks/>
          </p:cNvGrpSpPr>
          <p:nvPr/>
        </p:nvGrpSpPr>
        <p:grpSpPr bwMode="auto">
          <a:xfrm>
            <a:off x="9052439" y="4862871"/>
            <a:ext cx="2064978" cy="1880550"/>
            <a:chOff x="2335" y="1066"/>
            <a:chExt cx="3921" cy="3188"/>
          </a:xfrm>
        </p:grpSpPr>
        <p:pic>
          <p:nvPicPr>
            <p:cNvPr id="73" name="Picture 5">
              <a:extLst>
                <a:ext uri="{FF2B5EF4-FFF2-40B4-BE49-F238E27FC236}">
                  <a16:creationId xmlns:a16="http://schemas.microsoft.com/office/drawing/2014/main" id="{D056C5AA-6783-45B5-948D-2F0486CB4C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4" y="1066"/>
              <a:ext cx="3017" cy="2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" name="Picture 12" descr="ETALON Logo">
              <a:extLst>
                <a:ext uri="{FF2B5EF4-FFF2-40B4-BE49-F238E27FC236}">
                  <a16:creationId xmlns:a16="http://schemas.microsoft.com/office/drawing/2014/main" id="{D5BEC4A8-E230-4E36-9AE4-01D2717A8A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5" y="3674"/>
              <a:ext cx="1763" cy="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6" name="Text Box 13">
              <a:extLst>
                <a:ext uri="{FF2B5EF4-FFF2-40B4-BE49-F238E27FC236}">
                  <a16:creationId xmlns:a16="http://schemas.microsoft.com/office/drawing/2014/main" id="{6F63253A-B974-4202-A800-9344C55736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4" y="3928"/>
              <a:ext cx="145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2000" dirty="0">
                  <a:solidFill>
                    <a:schemeClr val="hlink"/>
                  </a:solidFill>
                  <a:latin typeface="Tahoma" panose="020B0604030504040204" pitchFamily="34" charset="0"/>
                </a:rPr>
                <a:t>Laser Tracer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3853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sjmj91.files.wordpress.com/2013/02/2001space037.jpg">
            <a:extLst>
              <a:ext uri="{FF2B5EF4-FFF2-40B4-BE49-F238E27FC236}">
                <a16:creationId xmlns:a16="http://schemas.microsoft.com/office/drawing/2014/main" id="{23AE5DDB-6D31-48FA-83B3-59C3A2ACA1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5" r="5344"/>
          <a:stretch/>
        </p:blipFill>
        <p:spPr bwMode="auto">
          <a:xfrm>
            <a:off x="-36364" y="556260"/>
            <a:ext cx="12215663" cy="579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15939E12-FB44-4197-AB98-E81645DAF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630" y="632460"/>
            <a:ext cx="5057140" cy="2796540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+mn-lt"/>
              </a:rPr>
              <a:t>Technology </a:t>
            </a:r>
            <a:br>
              <a:rPr lang="en-GB" b="1" dirty="0">
                <a:solidFill>
                  <a:schemeClr val="bg1"/>
                </a:solidFill>
                <a:latin typeface="+mn-lt"/>
              </a:rPr>
            </a:br>
            <a:r>
              <a:rPr lang="en-GB" b="1" dirty="0">
                <a:solidFill>
                  <a:schemeClr val="bg1"/>
                </a:solidFill>
                <a:latin typeface="+mn-lt"/>
              </a:rPr>
              <a:t>Transfer </a:t>
            </a:r>
            <a:br>
              <a:rPr lang="en-GB" b="1" dirty="0">
                <a:solidFill>
                  <a:schemeClr val="bg1"/>
                </a:solidFill>
                <a:latin typeface="+mn-lt"/>
              </a:rPr>
            </a:br>
            <a:r>
              <a:rPr lang="en-GB" b="1" dirty="0">
                <a:solidFill>
                  <a:schemeClr val="bg1"/>
                </a:solidFill>
                <a:latin typeface="+mn-lt"/>
              </a:rPr>
              <a:t>Model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29393D-E2DB-4923-8647-88737E9BC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07/04/2022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5B1D8-5029-46C8-A018-6C3B4F056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JAI Advisory Board Meeting, Armin Reichold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81E22E-E1AB-4E36-BC4E-D43E7C01A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BDE8-1FAD-4B28-9AAD-414C020ED16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003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6F4DB-A509-4219-9C26-54C6BEDA2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" y="128467"/>
            <a:ext cx="10515600" cy="819985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Technology Transfer Model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575110CF-6BF3-4388-BD20-5D0CC47750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en-GB" dirty="0"/>
              <a:t>07/04/2022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7BA5440-A686-40F8-8F7E-ED9B63F53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lang="en-GB" dirty="0"/>
              <a:t>JAI Advisory Board Meeting, Armin Reichold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FDE2798-02DE-4360-8D42-56E07F1BD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3"/>
            <a:ext cx="2743200" cy="365125"/>
          </a:xfrm>
        </p:spPr>
        <p:txBody>
          <a:bodyPr/>
          <a:lstStyle/>
          <a:p>
            <a:fld id="{0E44BDE8-1FAD-4B28-9AAD-414C020ED164}" type="slidenum">
              <a:rPr lang="en-GB" smtClean="0"/>
              <a:t>5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59B81A-08A9-4D29-9F61-51E447710C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820" y="1838728"/>
            <a:ext cx="5928360" cy="334156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6892F-A3F8-470C-9D96-5C752064F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48452"/>
            <a:ext cx="6233160" cy="5570219"/>
          </a:xfrm>
        </p:spPr>
        <p:txBody>
          <a:bodyPr>
            <a:normAutofit/>
          </a:bodyPr>
          <a:lstStyle/>
          <a:p>
            <a:r>
              <a:rPr lang="en-GB" sz="3600" dirty="0"/>
              <a:t>Goals:</a:t>
            </a:r>
          </a:p>
          <a:p>
            <a:pPr marL="541338" lvl="1"/>
            <a:r>
              <a:rPr lang="en-GB" sz="3200" dirty="0"/>
              <a:t>Generate &amp; publish advances in </a:t>
            </a:r>
            <a:r>
              <a:rPr lang="en-GB" sz="3200" dirty="0">
                <a:solidFill>
                  <a:srgbClr val="FF0000"/>
                </a:solidFill>
              </a:rPr>
              <a:t>science </a:t>
            </a:r>
            <a:r>
              <a:rPr lang="en-GB" sz="3200" b="1" u="sng" dirty="0">
                <a:solidFill>
                  <a:srgbClr val="FF0000"/>
                </a:solidFill>
              </a:rPr>
              <a:t>AND</a:t>
            </a:r>
            <a:r>
              <a:rPr lang="en-GB" sz="3200" dirty="0">
                <a:solidFill>
                  <a:srgbClr val="FF0000"/>
                </a:solidFill>
              </a:rPr>
              <a:t> innovation</a:t>
            </a:r>
            <a:r>
              <a:rPr lang="en-GB" sz="3200" dirty="0"/>
              <a:t> </a:t>
            </a:r>
          </a:p>
          <a:p>
            <a:pPr marL="541338" lvl="1"/>
            <a:r>
              <a:rPr lang="en-GB" sz="3200" dirty="0">
                <a:solidFill>
                  <a:srgbClr val="FF0000"/>
                </a:solidFill>
              </a:rPr>
              <a:t>Increase impact</a:t>
            </a:r>
            <a:r>
              <a:rPr lang="en-GB" sz="3200" dirty="0"/>
              <a:t> of JAI technology beyond the few science projects small JAI groups can support</a:t>
            </a:r>
          </a:p>
          <a:p>
            <a:pPr marL="541338" lvl="1"/>
            <a:r>
              <a:rPr lang="en-GB" sz="3200" dirty="0"/>
              <a:t>Generate </a:t>
            </a:r>
            <a:r>
              <a:rPr lang="en-GB" sz="3200" dirty="0">
                <a:solidFill>
                  <a:srgbClr val="FF0000"/>
                </a:solidFill>
              </a:rPr>
              <a:t>revenue</a:t>
            </a:r>
            <a:r>
              <a:rPr lang="en-GB" sz="3200" dirty="0"/>
              <a:t> for University and Inventors </a:t>
            </a:r>
          </a:p>
          <a:p>
            <a:pPr marL="541338" lvl="1"/>
            <a:r>
              <a:rPr lang="en-GB" sz="3200" dirty="0">
                <a:solidFill>
                  <a:srgbClr val="FF0000"/>
                </a:solidFill>
              </a:rPr>
              <a:t>Create jobs</a:t>
            </a:r>
            <a:r>
              <a:rPr lang="en-GB" sz="3200" dirty="0"/>
              <a:t> outside of academia</a:t>
            </a:r>
          </a:p>
        </p:txBody>
      </p:sp>
    </p:spTree>
    <p:extLst>
      <p:ext uri="{BB962C8B-B14F-4D97-AF65-F5344CB8AC3E}">
        <p14:creationId xmlns:p14="http://schemas.microsoft.com/office/powerpoint/2010/main" val="1906034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23CFA23E-4B52-404A-B158-3143D9443784}"/>
              </a:ext>
            </a:extLst>
          </p:cNvPr>
          <p:cNvGrpSpPr/>
          <p:nvPr/>
        </p:nvGrpSpPr>
        <p:grpSpPr>
          <a:xfrm>
            <a:off x="114500" y="1789180"/>
            <a:ext cx="2562915" cy="4709572"/>
            <a:chOff x="114500" y="1789180"/>
            <a:chExt cx="2562915" cy="470957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1D8E655-DF16-4345-852F-B72717EC6544}"/>
                </a:ext>
              </a:extLst>
            </p:cNvPr>
            <p:cNvSpPr txBox="1"/>
            <p:nvPr/>
          </p:nvSpPr>
          <p:spPr>
            <a:xfrm>
              <a:off x="114500" y="1789180"/>
              <a:ext cx="2562915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1</a:t>
              </a:r>
              <a:r>
                <a:rPr lang="en-GB" baseline="30000" dirty="0"/>
                <a:t>st</a:t>
              </a:r>
              <a:r>
                <a:rPr lang="en-GB" dirty="0"/>
                <a:t> commercial </a:t>
              </a:r>
              <a:r>
                <a:rPr lang="en-GB" dirty="0" err="1"/>
                <a:t>dFSI</a:t>
              </a:r>
              <a:r>
                <a:rPr lang="en-GB" dirty="0"/>
                <a:t>: </a:t>
              </a:r>
            </a:p>
            <a:p>
              <a:r>
                <a:rPr lang="en-GB" dirty="0"/>
                <a:t>DAQ fully home built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5U-crate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2.77 MHz ADC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8-ch opto-board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B87E63E-1FA5-4E22-BFBC-7518B58337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97" t="18592" r="5324" b="10000"/>
            <a:stretch/>
          </p:blipFill>
          <p:spPr>
            <a:xfrm rot="5400000">
              <a:off x="-506467" y="3940027"/>
              <a:ext cx="3179693" cy="1937757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6A6F4DB-A509-4219-9C26-54C6BEDA2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56740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Technology Transfer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6892F-A3F8-470C-9D96-5C752064F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1492" y="770162"/>
            <a:ext cx="10180320" cy="3724011"/>
          </a:xfrm>
        </p:spPr>
        <p:txBody>
          <a:bodyPr>
            <a:normAutofit/>
          </a:bodyPr>
          <a:lstStyle/>
          <a:p>
            <a:r>
              <a:rPr lang="en-GB" sz="3200" dirty="0"/>
              <a:t>Method:</a:t>
            </a:r>
          </a:p>
          <a:p>
            <a:pPr lvl="1"/>
            <a:r>
              <a:rPr lang="en-GB" sz="2800" dirty="0">
                <a:solidFill>
                  <a:srgbClr val="FF0000"/>
                </a:solidFill>
              </a:rPr>
              <a:t>Maximise utility</a:t>
            </a:r>
            <a:r>
              <a:rPr lang="en-GB" sz="2800" dirty="0"/>
              <a:t> of JAI technology through </a:t>
            </a:r>
            <a:r>
              <a:rPr lang="en-GB" sz="2800" dirty="0">
                <a:solidFill>
                  <a:srgbClr val="FF0000"/>
                </a:solidFill>
              </a:rPr>
              <a:t>turn-key instruments</a:t>
            </a:r>
            <a:r>
              <a:rPr lang="en-GB" sz="2800" dirty="0"/>
              <a:t>, </a:t>
            </a:r>
            <a:r>
              <a:rPr lang="en-GB" sz="2800" dirty="0">
                <a:solidFill>
                  <a:srgbClr val="FF0000"/>
                </a:solidFill>
              </a:rPr>
              <a:t>produced under license</a:t>
            </a:r>
            <a:r>
              <a:rPr lang="en-GB" sz="2800" dirty="0"/>
              <a:t> by industrial partners.</a:t>
            </a:r>
          </a:p>
          <a:p>
            <a:pPr lvl="1"/>
            <a:r>
              <a:rPr lang="en-GB" sz="2800" dirty="0"/>
              <a:t>Development targets </a:t>
            </a:r>
            <a:r>
              <a:rPr lang="en-GB" sz="2800" dirty="0">
                <a:solidFill>
                  <a:srgbClr val="FF0000"/>
                </a:solidFill>
              </a:rPr>
              <a:t>widest applicability</a:t>
            </a:r>
          </a:p>
          <a:p>
            <a:pPr lvl="1"/>
            <a:r>
              <a:rPr lang="en-GB" sz="2800" dirty="0">
                <a:solidFill>
                  <a:srgbClr val="FF0000"/>
                </a:solidFill>
              </a:rPr>
              <a:t>Protect IP</a:t>
            </a:r>
            <a:r>
              <a:rPr lang="en-GB" sz="2800" dirty="0"/>
              <a:t> with Patents (paid by Industry) then publish </a:t>
            </a:r>
          </a:p>
          <a:p>
            <a:pPr lvl="1"/>
            <a:r>
              <a:rPr lang="en-GB" sz="2800" dirty="0">
                <a:solidFill>
                  <a:srgbClr val="FF0000"/>
                </a:solidFill>
              </a:rPr>
              <a:t>Continuously update</a:t>
            </a:r>
            <a:r>
              <a:rPr lang="en-GB" sz="2800" dirty="0"/>
              <a:t> technology to suit science </a:t>
            </a:r>
            <a:r>
              <a:rPr lang="en-GB" sz="2800" b="1" u="sng" dirty="0"/>
              <a:t>AND</a:t>
            </a:r>
            <a:r>
              <a:rPr lang="en-GB" sz="2800" dirty="0"/>
              <a:t> industry  </a:t>
            </a:r>
            <a:r>
              <a:rPr lang="en-GB" sz="2800" dirty="0">
                <a:sym typeface="Wingdings" panose="05000000000000000000" pitchFamily="2" charset="2"/>
              </a:rPr>
              <a:t> new partner for uTCA-DAQ = VadaTech</a:t>
            </a:r>
            <a:endParaRPr lang="en-GB" sz="2800" dirty="0"/>
          </a:p>
          <a:p>
            <a:pPr lvl="1"/>
            <a:r>
              <a:rPr lang="en-GB" sz="2800" dirty="0">
                <a:solidFill>
                  <a:srgbClr val="FF0000"/>
                </a:solidFill>
              </a:rPr>
              <a:t>Long term relations</a:t>
            </a:r>
            <a:r>
              <a:rPr lang="en-GB" sz="2800" dirty="0"/>
              <a:t> with industry partners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575110CF-6BF3-4388-BD20-5D0CC47750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en-GB" dirty="0"/>
              <a:t>07/04/2022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7BA5440-A686-40F8-8F7E-ED9B63F53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21431" y="6476128"/>
            <a:ext cx="3017520" cy="365125"/>
          </a:xfrm>
        </p:spPr>
        <p:txBody>
          <a:bodyPr/>
          <a:lstStyle/>
          <a:p>
            <a:r>
              <a:rPr lang="en-GB" dirty="0"/>
              <a:t>JAI Advisory Board Meeting, Armin Reichold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FDE2798-02DE-4360-8D42-56E07F1BD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3"/>
            <a:ext cx="2743200" cy="365125"/>
          </a:xfrm>
        </p:spPr>
        <p:txBody>
          <a:bodyPr/>
          <a:lstStyle/>
          <a:p>
            <a:fld id="{0E44BDE8-1FAD-4B28-9AAD-414C020ED164}" type="slidenum">
              <a:rPr lang="en-GB" smtClean="0"/>
              <a:t>6</a:t>
            </a:fld>
            <a:endParaRPr lang="en-GB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8D9C4D6-BF8A-4018-9758-A2E979C370FD}"/>
              </a:ext>
            </a:extLst>
          </p:cNvPr>
          <p:cNvGrpSpPr/>
          <p:nvPr/>
        </p:nvGrpSpPr>
        <p:grpSpPr>
          <a:xfrm>
            <a:off x="2086425" y="4638803"/>
            <a:ext cx="1254386" cy="2224029"/>
            <a:chOff x="2086425" y="4638803"/>
            <a:chExt cx="1254386" cy="2224029"/>
          </a:xfrm>
        </p:grpSpPr>
        <p:sp>
          <p:nvSpPr>
            <p:cNvPr id="6" name="Arrow: Right 5">
              <a:extLst>
                <a:ext uri="{FF2B5EF4-FFF2-40B4-BE49-F238E27FC236}">
                  <a16:creationId xmlns:a16="http://schemas.microsoft.com/office/drawing/2014/main" id="{BDBABEC2-3DD4-4B6E-A210-84CC8ADA1F43}"/>
                </a:ext>
              </a:extLst>
            </p:cNvPr>
            <p:cNvSpPr/>
            <p:nvPr/>
          </p:nvSpPr>
          <p:spPr>
            <a:xfrm>
              <a:off x="2203738" y="4638803"/>
              <a:ext cx="977354" cy="54864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EA9928B-4D82-4DD9-8C7C-F6C6FFBF3083}"/>
                </a:ext>
              </a:extLst>
            </p:cNvPr>
            <p:cNvSpPr txBox="1"/>
            <p:nvPr/>
          </p:nvSpPr>
          <p:spPr>
            <a:xfrm>
              <a:off x="2086425" y="5108506"/>
              <a:ext cx="125438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accelerator control wants uTCA &amp; high density </a:t>
              </a:r>
            </a:p>
          </p:txBody>
        </p:sp>
      </p:grpSp>
      <p:sp>
        <p:nvSpPr>
          <p:cNvPr id="22" name="Plus Sign 21">
            <a:extLst>
              <a:ext uri="{FF2B5EF4-FFF2-40B4-BE49-F238E27FC236}">
                <a16:creationId xmlns:a16="http://schemas.microsoft.com/office/drawing/2014/main" id="{BCD76CFE-9190-4EA1-8ABF-5D16E4E5AE23}"/>
              </a:ext>
            </a:extLst>
          </p:cNvPr>
          <p:cNvSpPr/>
          <p:nvPr/>
        </p:nvSpPr>
        <p:spPr>
          <a:xfrm>
            <a:off x="5869279" y="5234813"/>
            <a:ext cx="842373" cy="842373"/>
          </a:xfrm>
          <a:prstGeom prst="mathPlus">
            <a:avLst>
              <a:gd name="adj1" fmla="val 108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Equals 22">
            <a:extLst>
              <a:ext uri="{FF2B5EF4-FFF2-40B4-BE49-F238E27FC236}">
                <a16:creationId xmlns:a16="http://schemas.microsoft.com/office/drawing/2014/main" id="{071EC2EA-EC4D-4A7D-BA6E-ADCA09970435}"/>
              </a:ext>
            </a:extLst>
          </p:cNvPr>
          <p:cNvSpPr/>
          <p:nvPr/>
        </p:nvSpPr>
        <p:spPr>
          <a:xfrm>
            <a:off x="8319808" y="5428757"/>
            <a:ext cx="720441" cy="472440"/>
          </a:xfrm>
          <a:prstGeom prst="mathEqual">
            <a:avLst>
              <a:gd name="adj1" fmla="val 12230"/>
              <a:gd name="adj2" fmla="val 117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F43439A-4E73-498F-8CD8-EECB24A2EB77}"/>
              </a:ext>
            </a:extLst>
          </p:cNvPr>
          <p:cNvGrpSpPr/>
          <p:nvPr/>
        </p:nvGrpSpPr>
        <p:grpSpPr>
          <a:xfrm>
            <a:off x="3253026" y="4475358"/>
            <a:ext cx="2692843" cy="2200393"/>
            <a:chOff x="3253026" y="4475358"/>
            <a:chExt cx="2692843" cy="220039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B61CF90-629A-444C-9E09-A6B20A2857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16" t="2973" b="8173"/>
            <a:stretch/>
          </p:blipFill>
          <p:spPr>
            <a:xfrm>
              <a:off x="3253026" y="4815836"/>
              <a:ext cx="2692843" cy="1859915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B309C7D-781C-44E2-AD69-5C7783C481D5}"/>
                </a:ext>
              </a:extLst>
            </p:cNvPr>
            <p:cNvSpPr txBox="1"/>
            <p:nvPr/>
          </p:nvSpPr>
          <p:spPr>
            <a:xfrm>
              <a:off x="3291018" y="4475358"/>
              <a:ext cx="26225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JAI optical </a:t>
              </a:r>
              <a:r>
                <a:rPr lang="en-GB" dirty="0" err="1"/>
                <a:t>dFSI</a:t>
              </a:r>
              <a:r>
                <a:rPr lang="en-GB" dirty="0"/>
                <a:t> mezzanine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9B3D5F9-BC8F-4BE1-8705-CB261C28F7F0}"/>
              </a:ext>
            </a:extLst>
          </p:cNvPr>
          <p:cNvGrpSpPr/>
          <p:nvPr/>
        </p:nvGrpSpPr>
        <p:grpSpPr>
          <a:xfrm>
            <a:off x="5969151" y="4302119"/>
            <a:ext cx="2637875" cy="2409263"/>
            <a:chOff x="5969151" y="4302119"/>
            <a:chExt cx="2637875" cy="240926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510A197-F5A5-497A-B689-79A9785301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584930">
              <a:off x="5985212" y="4286058"/>
              <a:ext cx="2409263" cy="2441386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A4CB846-0BBE-415B-8677-1D9EC7F14E0E}"/>
                </a:ext>
              </a:extLst>
            </p:cNvPr>
            <p:cNvSpPr txBox="1"/>
            <p:nvPr/>
          </p:nvSpPr>
          <p:spPr>
            <a:xfrm>
              <a:off x="7000357" y="4337847"/>
              <a:ext cx="16066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dirty="0"/>
                <a:t>VadaTech uTCA</a:t>
              </a:r>
            </a:p>
            <a:p>
              <a:pPr algn="r"/>
              <a:r>
                <a:rPr lang="en-GB" dirty="0"/>
                <a:t>MRT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58D9689-06D8-4C03-8D3B-74AFC996277A}"/>
              </a:ext>
            </a:extLst>
          </p:cNvPr>
          <p:cNvGrpSpPr/>
          <p:nvPr/>
        </p:nvGrpSpPr>
        <p:grpSpPr>
          <a:xfrm>
            <a:off x="9117198" y="4024518"/>
            <a:ext cx="2897990" cy="2750500"/>
            <a:chOff x="9117198" y="4024518"/>
            <a:chExt cx="2897990" cy="27505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77B467B-301E-4663-9A02-A1A0636D9F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26" r="2758" b="2214"/>
            <a:stretch/>
          </p:blipFill>
          <p:spPr>
            <a:xfrm rot="16200000" flipV="1">
              <a:off x="9436254" y="4351793"/>
              <a:ext cx="2104169" cy="2742282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96CB758-4880-4E2E-AA41-87CEC0FA15BB}"/>
                </a:ext>
              </a:extLst>
            </p:cNvPr>
            <p:cNvSpPr txBox="1"/>
            <p:nvPr/>
          </p:nvSpPr>
          <p:spPr>
            <a:xfrm>
              <a:off x="9138951" y="4024518"/>
              <a:ext cx="287623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</a:t>
              </a:r>
              <a:r>
                <a:rPr lang="en-GB" baseline="30000" dirty="0"/>
                <a:t>nd</a:t>
              </a:r>
              <a:r>
                <a:rPr lang="en-GB" dirty="0"/>
                <a:t> generation </a:t>
              </a:r>
              <a:r>
                <a:rPr lang="en-GB" dirty="0" err="1"/>
                <a:t>dFSI</a:t>
              </a:r>
              <a:r>
                <a:rPr lang="en-GB" dirty="0"/>
                <a:t> DAQ </a:t>
              </a:r>
            </a:p>
            <a:p>
              <a:r>
                <a:rPr lang="en-GB" dirty="0"/>
                <a:t>full uTCA RTM, now in Gen-4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3721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6F4DB-A509-4219-9C26-54C6BEDA2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6816" y="83301"/>
            <a:ext cx="6998368" cy="498457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Technology Transfer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6892F-A3F8-470C-9D96-5C752064F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06066"/>
            <a:ext cx="11463587" cy="6045868"/>
          </a:xfrm>
        </p:spPr>
        <p:txBody>
          <a:bodyPr>
            <a:normAutofit/>
          </a:bodyPr>
          <a:lstStyle/>
          <a:p>
            <a:r>
              <a:rPr lang="en-GB" dirty="0"/>
              <a:t>Past Performance </a:t>
            </a:r>
          </a:p>
          <a:p>
            <a:pPr lvl="1"/>
            <a:r>
              <a:rPr lang="en-GB" dirty="0"/>
              <a:t>Grants:</a:t>
            </a:r>
          </a:p>
          <a:p>
            <a:pPr lvl="2"/>
            <a:r>
              <a:rPr lang="en-GB" dirty="0">
                <a:solidFill>
                  <a:srgbClr val="FF0000"/>
                </a:solidFill>
              </a:rPr>
              <a:t>3 grants</a:t>
            </a:r>
            <a:r>
              <a:rPr lang="en-GB" dirty="0"/>
              <a:t> for accelerator science using metrology </a:t>
            </a:r>
            <a:r>
              <a:rPr lang="en-GB" b="1" u="sng" dirty="0"/>
              <a:t>all before March 2010</a:t>
            </a:r>
            <a:r>
              <a:rPr lang="en-GB" dirty="0"/>
              <a:t>: 	</a:t>
            </a:r>
            <a:r>
              <a:rPr lang="en-GB" dirty="0">
                <a:solidFill>
                  <a:srgbClr val="FF0000"/>
                </a:solidFill>
              </a:rPr>
              <a:t>£2M</a:t>
            </a:r>
          </a:p>
          <a:p>
            <a:pPr lvl="2"/>
            <a:r>
              <a:rPr lang="en-GB" dirty="0">
                <a:solidFill>
                  <a:srgbClr val="FF0000"/>
                </a:solidFill>
              </a:rPr>
              <a:t>12 grants</a:t>
            </a:r>
            <a:r>
              <a:rPr lang="en-GB" dirty="0"/>
              <a:t> for innovation from the above science </a:t>
            </a:r>
            <a:r>
              <a:rPr lang="en-GB" b="1" u="sng" dirty="0"/>
              <a:t>all after January 2010</a:t>
            </a:r>
            <a:r>
              <a:rPr lang="en-GB" dirty="0"/>
              <a:t>: 	</a:t>
            </a:r>
            <a:r>
              <a:rPr lang="en-GB" dirty="0">
                <a:solidFill>
                  <a:srgbClr val="FF0000"/>
                </a:solidFill>
              </a:rPr>
              <a:t>£1.66M</a:t>
            </a:r>
          </a:p>
          <a:p>
            <a:pPr lvl="2"/>
            <a:r>
              <a:rPr lang="en-GB" dirty="0">
                <a:solidFill>
                  <a:srgbClr val="FF0000"/>
                </a:solidFill>
              </a:rPr>
              <a:t>Industry contribution</a:t>
            </a:r>
            <a:r>
              <a:rPr lang="en-GB" dirty="0"/>
              <a:t> to the above </a:t>
            </a:r>
            <a:r>
              <a:rPr lang="en-GB" b="1" u="sng" dirty="0"/>
              <a:t>all after Jan 2010</a:t>
            </a:r>
            <a:r>
              <a:rPr lang="en-GB" dirty="0"/>
              <a:t>: 			</a:t>
            </a:r>
            <a:r>
              <a:rPr lang="en-GB" dirty="0">
                <a:solidFill>
                  <a:srgbClr val="FF0000"/>
                </a:solidFill>
              </a:rPr>
              <a:t>£0.545M</a:t>
            </a:r>
          </a:p>
          <a:p>
            <a:pPr lvl="2"/>
            <a:r>
              <a:rPr lang="en-GB" dirty="0"/>
              <a:t>Only five </a:t>
            </a:r>
            <a:r>
              <a:rPr lang="en-GB" b="1" u="sng" dirty="0"/>
              <a:t>DPhil students 2004 to 2015</a:t>
            </a:r>
            <a:r>
              <a:rPr lang="en-GB" dirty="0"/>
              <a:t> (none after that), but multiple master’s &amp; summer students</a:t>
            </a:r>
          </a:p>
          <a:p>
            <a:pPr lvl="1"/>
            <a:r>
              <a:rPr lang="en-GB" dirty="0"/>
              <a:t>Industry total R&amp;D input (</a:t>
            </a:r>
            <a:r>
              <a:rPr lang="en-GB" dirty="0" err="1"/>
              <a:t>productisation</a:t>
            </a:r>
            <a:r>
              <a:rPr lang="en-GB" dirty="0"/>
              <a:t>) : </a:t>
            </a:r>
            <a:r>
              <a:rPr lang="en-GB" dirty="0">
                <a:solidFill>
                  <a:srgbClr val="FF0000"/>
                </a:solidFill>
              </a:rPr>
              <a:t>€1.5M</a:t>
            </a:r>
          </a:p>
          <a:p>
            <a:pPr lvl="1"/>
            <a:r>
              <a:rPr lang="en-GB" dirty="0"/>
              <a:t>License Income </a:t>
            </a:r>
          </a:p>
          <a:p>
            <a:pPr lvl="2"/>
            <a:r>
              <a:rPr lang="en-GB" dirty="0"/>
              <a:t>total since 2010 = </a:t>
            </a:r>
            <a:r>
              <a:rPr lang="en-GB" dirty="0">
                <a:solidFill>
                  <a:srgbClr val="FF0000"/>
                </a:solidFill>
              </a:rPr>
              <a:t>£354,622</a:t>
            </a:r>
          </a:p>
          <a:p>
            <a:pPr lvl="1"/>
            <a:r>
              <a:rPr lang="en-GB" dirty="0"/>
              <a:t>Total turnover to date: </a:t>
            </a:r>
            <a:r>
              <a:rPr lang="en-GB" dirty="0">
                <a:solidFill>
                  <a:srgbClr val="FF0000"/>
                </a:solidFill>
              </a:rPr>
              <a:t>€6M</a:t>
            </a:r>
          </a:p>
          <a:p>
            <a:pPr lvl="1"/>
            <a:r>
              <a:rPr lang="en-GB" dirty="0"/>
              <a:t>Expected turnover 2022: </a:t>
            </a:r>
            <a:r>
              <a:rPr lang="en-GB" dirty="0">
                <a:solidFill>
                  <a:srgbClr val="FF0000"/>
                </a:solidFill>
              </a:rPr>
              <a:t>€1.8M</a:t>
            </a:r>
          </a:p>
          <a:p>
            <a:pPr lvl="1"/>
            <a:r>
              <a:rPr lang="en-GB" dirty="0"/>
              <a:t>Consulting</a:t>
            </a:r>
          </a:p>
          <a:p>
            <a:pPr lvl="2"/>
            <a:r>
              <a:rPr lang="en-GB" dirty="0"/>
              <a:t>5 consulting contracts for JAI team</a:t>
            </a:r>
          </a:p>
          <a:p>
            <a:pPr lvl="1"/>
            <a:r>
              <a:rPr lang="en-GB" dirty="0"/>
              <a:t>Publications from innovation only</a:t>
            </a:r>
          </a:p>
          <a:p>
            <a:pPr lvl="2"/>
            <a:r>
              <a:rPr lang="en-GB" dirty="0"/>
              <a:t>2 patents </a:t>
            </a:r>
          </a:p>
          <a:p>
            <a:pPr lvl="2"/>
            <a:r>
              <a:rPr lang="en-GB" dirty="0"/>
              <a:t>2 papers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5071D0B-3309-4855-A989-CFD12E94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en-GB" dirty="0"/>
              <a:t>07/04/2022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0712287-DC68-43DD-81A0-5E9156C6C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71600" y="6485640"/>
            <a:ext cx="4114800" cy="365125"/>
          </a:xfrm>
        </p:spPr>
        <p:txBody>
          <a:bodyPr/>
          <a:lstStyle/>
          <a:p>
            <a:r>
              <a:rPr lang="en-GB" dirty="0"/>
              <a:t>JAI Advisory Board Meeting, Armin Reichold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E02B472-2462-4716-BA10-FBB37D11D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0E44BDE8-1FAD-4B28-9AAD-414C020ED164}" type="slidenum">
              <a:rPr lang="en-GB" smtClean="0"/>
              <a:t>7</a:t>
            </a:fld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4FFBCB8-5133-4CCD-9D3C-D5197E136746}"/>
              </a:ext>
            </a:extLst>
          </p:cNvPr>
          <p:cNvGrpSpPr/>
          <p:nvPr/>
        </p:nvGrpSpPr>
        <p:grpSpPr>
          <a:xfrm>
            <a:off x="5119437" y="2548014"/>
            <a:ext cx="7072563" cy="4364238"/>
            <a:chOff x="5119437" y="2311199"/>
            <a:chExt cx="7072563" cy="4364238"/>
          </a:xfrm>
        </p:grpSpPr>
        <p:graphicFrame>
          <p:nvGraphicFramePr>
            <p:cNvPr id="10" name="Chart 9">
              <a:extLst>
                <a:ext uri="{FF2B5EF4-FFF2-40B4-BE49-F238E27FC236}">
                  <a16:creationId xmlns:a16="http://schemas.microsoft.com/office/drawing/2014/main" id="{31E3032D-ADA0-499C-9C60-18F83852EA7E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36382591"/>
                </p:ext>
              </p:extLst>
            </p:nvPr>
          </p:nvGraphicFramePr>
          <p:xfrm>
            <a:off x="5119437" y="2311199"/>
            <a:ext cx="7072563" cy="436423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EAAFE4D-E36D-42AE-9B27-3E08002F67DA}"/>
                </a:ext>
              </a:extLst>
            </p:cNvPr>
            <p:cNvSpPr/>
            <p:nvPr/>
          </p:nvSpPr>
          <p:spPr>
            <a:xfrm>
              <a:off x="11750006" y="3126582"/>
              <a:ext cx="155575" cy="271352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>
                  <a:solidFill>
                    <a:schemeClr val="tx1"/>
                  </a:solidFill>
                </a:rPr>
                <a:t>prediction based on turnover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C87B350-53D1-47A7-A2A8-4C492A8BD50E}"/>
              </a:ext>
            </a:extLst>
          </p:cNvPr>
          <p:cNvSpPr txBox="1"/>
          <p:nvPr/>
        </p:nvSpPr>
        <p:spPr>
          <a:xfrm>
            <a:off x="8689168" y="3309145"/>
            <a:ext cx="30608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Etalon part of Hexagon</a:t>
            </a:r>
          </a:p>
          <a:p>
            <a:pPr algn="r"/>
            <a:r>
              <a:rPr lang="en-GB" dirty="0">
                <a:sym typeface="Wingdings" panose="05000000000000000000" pitchFamily="2" charset="2"/>
              </a:rPr>
              <a:t> Better sales and marketing!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679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3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498" y="32456"/>
            <a:ext cx="11955378" cy="699064"/>
          </a:xfrm>
        </p:spPr>
        <p:txBody>
          <a:bodyPr>
            <a:normAutofit/>
          </a:bodyPr>
          <a:lstStyle/>
          <a:p>
            <a:r>
              <a:rPr lang="en-GB" sz="4000" dirty="0"/>
              <a:t>Current Technology = Frequency Scanning Interferometry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4696" y="573590"/>
            <a:ext cx="6853180" cy="2450743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GB" sz="2400" dirty="0"/>
              <a:t>Measure </a:t>
            </a:r>
            <a:r>
              <a:rPr lang="en-GB" sz="2400" dirty="0">
                <a:solidFill>
                  <a:srgbClr val="FF0000"/>
                </a:solidFill>
              </a:rPr>
              <a:t>absolute distances</a:t>
            </a:r>
            <a:r>
              <a:rPr lang="en-GB" sz="2400" dirty="0"/>
              <a:t> 15 mm – </a:t>
            </a:r>
            <a:r>
              <a:rPr lang="en-GB" sz="2400" dirty="0">
                <a:solidFill>
                  <a:srgbClr val="FF0000"/>
                </a:solidFill>
              </a:rPr>
              <a:t>30 m</a:t>
            </a:r>
          </a:p>
          <a:p>
            <a:pPr>
              <a:spcBef>
                <a:spcPts val="600"/>
              </a:spcBef>
            </a:pPr>
            <a:r>
              <a:rPr lang="en-GB" sz="2400" dirty="0"/>
              <a:t>Dynamic measurement &lt; </a:t>
            </a:r>
            <a:r>
              <a:rPr lang="en-GB" sz="2400" dirty="0">
                <a:solidFill>
                  <a:srgbClr val="FF0000"/>
                </a:solidFill>
              </a:rPr>
              <a:t>19 mm/s</a:t>
            </a:r>
            <a:endParaRPr lang="en-GB" sz="2400" dirty="0"/>
          </a:p>
          <a:p>
            <a:pPr>
              <a:spcBef>
                <a:spcPts val="600"/>
              </a:spcBef>
            </a:pPr>
            <a:r>
              <a:rPr lang="en-GB" sz="2400" dirty="0"/>
              <a:t>Scan </a:t>
            </a:r>
            <a:r>
              <a:rPr lang="en-GB" sz="2400" dirty="0">
                <a:solidFill>
                  <a:srgbClr val="FF0000"/>
                </a:solidFill>
              </a:rPr>
              <a:t>time resolution 125 MHz </a:t>
            </a:r>
          </a:p>
          <a:p>
            <a:pPr>
              <a:spcBef>
                <a:spcPts val="600"/>
              </a:spcBef>
            </a:pPr>
            <a:r>
              <a:rPr lang="en-GB" sz="2400" dirty="0"/>
              <a:t>Scan position resolution &lt; </a:t>
            </a:r>
            <a:r>
              <a:rPr lang="en-GB" sz="2400" dirty="0">
                <a:solidFill>
                  <a:srgbClr val="FF0000"/>
                </a:solidFill>
              </a:rPr>
              <a:t>± 0.1 μm</a:t>
            </a:r>
          </a:p>
          <a:p>
            <a:pPr>
              <a:spcBef>
                <a:spcPts val="600"/>
              </a:spcBef>
            </a:pPr>
            <a:r>
              <a:rPr lang="en-GB" sz="2400" dirty="0"/>
              <a:t>Scan repetition rate 0.1 to 10 Hz </a:t>
            </a:r>
          </a:p>
          <a:p>
            <a:pPr>
              <a:spcBef>
                <a:spcPts val="600"/>
              </a:spcBef>
            </a:pPr>
            <a:r>
              <a:rPr lang="en-GB" sz="2400" dirty="0"/>
              <a:t>Uncertainty: </a:t>
            </a:r>
            <a:r>
              <a:rPr lang="en-GB" sz="2400" dirty="0">
                <a:solidFill>
                  <a:srgbClr val="FF0000"/>
                </a:solidFill>
              </a:rPr>
              <a:t>&lt; ±0.5 μm/m  @ 95% confidence</a:t>
            </a:r>
            <a:endParaRPr lang="en-GB" sz="2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85457"/>
            <a:ext cx="2743200" cy="365125"/>
          </a:xfrm>
        </p:spPr>
        <p:txBody>
          <a:bodyPr/>
          <a:lstStyle/>
          <a:p>
            <a:r>
              <a:rPr lang="en-GB" dirty="0"/>
              <a:t>07/04/2022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40255" y="6562561"/>
            <a:ext cx="4114800" cy="365125"/>
          </a:xfrm>
        </p:spPr>
        <p:txBody>
          <a:bodyPr/>
          <a:lstStyle/>
          <a:p>
            <a:r>
              <a:rPr lang="en-GB" dirty="0"/>
              <a:t>JAI Advisory Board Meeting, Armin Reichold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448800" y="6485456"/>
            <a:ext cx="2743200" cy="365125"/>
          </a:xfrm>
        </p:spPr>
        <p:txBody>
          <a:bodyPr/>
          <a:lstStyle/>
          <a:p>
            <a:fld id="{0CA1668D-7EE0-455D-891F-949821D1611F}" type="slidenum">
              <a:rPr lang="en-GB" smtClean="0"/>
              <a:t>8</a:t>
            </a:fld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13ED101-9162-49B2-B1AF-D36BAF0D6EEA}"/>
              </a:ext>
            </a:extLst>
          </p:cNvPr>
          <p:cNvGrpSpPr/>
          <p:nvPr/>
        </p:nvGrpSpPr>
        <p:grpSpPr>
          <a:xfrm>
            <a:off x="441919" y="731520"/>
            <a:ext cx="4613136" cy="5880724"/>
            <a:chOff x="441919" y="731520"/>
            <a:chExt cx="4613136" cy="588072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BFBAF1A-2475-4A0E-894C-429B76F041DA}"/>
                </a:ext>
              </a:extLst>
            </p:cNvPr>
            <p:cNvGrpSpPr/>
            <p:nvPr/>
          </p:nvGrpSpPr>
          <p:grpSpPr>
            <a:xfrm>
              <a:off x="441919" y="731520"/>
              <a:ext cx="4382495" cy="5880724"/>
              <a:chOff x="5949369" y="1916832"/>
              <a:chExt cx="3009021" cy="4206279"/>
            </a:xfrm>
          </p:grpSpPr>
          <p:pic>
            <p:nvPicPr>
              <p:cNvPr id="11" name="Picture 10" descr="H:\AMULET\MultilaterationFSI_Toolkit\GMT\Report about Chile Installations\IMG_4802.JPG">
                <a:extLst>
                  <a:ext uri="{FF2B5EF4-FFF2-40B4-BE49-F238E27FC236}">
                    <a16:creationId xmlns:a16="http://schemas.microsoft.com/office/drawing/2014/main" id="{1A09AE20-7530-410D-A516-2B4226A6D90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466" r="3543" b="14404"/>
              <a:stretch/>
            </p:blipFill>
            <p:spPr bwMode="auto">
              <a:xfrm>
                <a:off x="5961930" y="1916832"/>
                <a:ext cx="2996460" cy="364239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374266CC-4617-4E91-B0BD-1BB3C6E5FA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949369" y="5556454"/>
                <a:ext cx="1234874" cy="415526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7097858B-85C3-4E88-BDE6-B9205A100F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37851" y="5596436"/>
                <a:ext cx="526675" cy="526675"/>
              </a:xfrm>
              <a:prstGeom prst="rect">
                <a:avLst/>
              </a:prstGeom>
            </p:spPr>
          </p:pic>
        </p:grp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35B470F-2581-430F-AB9D-66352B9D0E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8334" y="5857421"/>
              <a:ext cx="1846721" cy="490039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44F6E9D-2BFC-449C-B32C-A546F958E729}"/>
              </a:ext>
            </a:extLst>
          </p:cNvPr>
          <p:cNvGrpSpPr/>
          <p:nvPr/>
        </p:nvGrpSpPr>
        <p:grpSpPr>
          <a:xfrm>
            <a:off x="5342815" y="2989888"/>
            <a:ext cx="4413049" cy="3835656"/>
            <a:chOff x="6269620" y="678255"/>
            <a:chExt cx="4413049" cy="3835656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D946F08-2D62-46D3-A613-49A45E6149CB}"/>
                </a:ext>
              </a:extLst>
            </p:cNvPr>
            <p:cNvGrpSpPr/>
            <p:nvPr/>
          </p:nvGrpSpPr>
          <p:grpSpPr>
            <a:xfrm>
              <a:off x="6269620" y="678255"/>
              <a:ext cx="4413049" cy="3710819"/>
              <a:chOff x="873398" y="929000"/>
              <a:chExt cx="7299052" cy="5575104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9A8DEB9E-D10B-4E20-8E8D-69DF44195F2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35" t="3937" r="4492" b="2780"/>
              <a:stretch/>
            </p:blipFill>
            <p:spPr bwMode="auto">
              <a:xfrm>
                <a:off x="873398" y="929000"/>
                <a:ext cx="7299052" cy="5575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4255DDD9-800F-45B9-BC10-F0357B5C7DF9}"/>
                  </a:ext>
                </a:extLst>
              </p:cNvPr>
              <p:cNvSpPr/>
              <p:nvPr/>
            </p:nvSpPr>
            <p:spPr>
              <a:xfrm>
                <a:off x="1280245" y="2554890"/>
                <a:ext cx="2875599" cy="32589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600" dirty="0">
                    <a:solidFill>
                      <a:schemeClr val="tx1"/>
                    </a:solidFill>
                  </a:rPr>
                  <a:t>sigma = 188 nm/m</a:t>
                </a:r>
                <a:r>
                  <a:rPr lang="en-GB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BDF0A60-0507-4D13-8BD1-FF3465BF84FE}"/>
                  </a:ext>
                </a:extLst>
              </p:cNvPr>
              <p:cNvSpPr/>
              <p:nvPr/>
            </p:nvSpPr>
            <p:spPr>
              <a:xfrm>
                <a:off x="1280245" y="2265885"/>
                <a:ext cx="2875599" cy="32589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600" dirty="0">
                    <a:solidFill>
                      <a:schemeClr val="tx1"/>
                    </a:solidFill>
                  </a:rPr>
                  <a:t>mean = 464 pm/m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77D97D3-DE83-4C28-BC33-7FF1501D4821}"/>
                  </a:ext>
                </a:extLst>
              </p:cNvPr>
              <p:cNvSpPr txBox="1"/>
              <p:nvPr/>
            </p:nvSpPr>
            <p:spPr>
              <a:xfrm>
                <a:off x="3203597" y="1463278"/>
                <a:ext cx="4783001" cy="11097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1400" dirty="0"/>
                  <a:t>Measurement errors highly statistical</a:t>
                </a:r>
              </a:p>
              <a:p>
                <a:pPr algn="r"/>
                <a:r>
                  <a:rPr lang="en-GB" sz="1400" dirty="0">
                    <a:sym typeface="Wingdings" pitchFamily="2" charset="2"/>
                  </a:rPr>
                  <a:t> Averaging  improves</a:t>
                </a:r>
                <a:br>
                  <a:rPr lang="en-GB" sz="1400" dirty="0">
                    <a:sym typeface="Wingdings" pitchFamily="2" charset="2"/>
                  </a:rPr>
                </a:br>
                <a:r>
                  <a:rPr lang="en-GB" sz="1400" dirty="0">
                    <a:sym typeface="Wingdings" pitchFamily="2" charset="2"/>
                  </a:rPr>
                  <a:t> accuracy at fixed length </a:t>
                </a:r>
                <a:endParaRPr lang="en-GB" sz="1400" dirty="0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350AE54-BF46-4E01-B289-4E95EBCF9006}"/>
                  </a:ext>
                </a:extLst>
              </p:cNvPr>
              <p:cNvSpPr/>
              <p:nvPr/>
            </p:nvSpPr>
            <p:spPr>
              <a:xfrm>
                <a:off x="2105025" y="1905000"/>
                <a:ext cx="1866900" cy="3258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dirty="0"/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C906FFF-E9BF-4925-9BC3-2DF95EDE9E3D}"/>
                </a:ext>
              </a:extLst>
            </p:cNvPr>
            <p:cNvSpPr txBox="1"/>
            <p:nvPr/>
          </p:nvSpPr>
          <p:spPr>
            <a:xfrm>
              <a:off x="7256637" y="4236912"/>
              <a:ext cx="276575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GB" dirty="0"/>
                <a:t>relative length residual [ppm]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6551FEC-A59E-47B8-869F-917C9914A5F5}"/>
              </a:ext>
            </a:extLst>
          </p:cNvPr>
          <p:cNvSpPr txBox="1"/>
          <p:nvPr/>
        </p:nvSpPr>
        <p:spPr>
          <a:xfrm>
            <a:off x="9755864" y="4731130"/>
            <a:ext cx="22814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statistics of ~200 measurement residuals from 0.2 to 20 m comparing against reference instrument at NPL</a:t>
            </a:r>
          </a:p>
        </p:txBody>
      </p:sp>
    </p:spTree>
    <p:extLst>
      <p:ext uri="{BB962C8B-B14F-4D97-AF65-F5344CB8AC3E}">
        <p14:creationId xmlns:p14="http://schemas.microsoft.com/office/powerpoint/2010/main" val="2743331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36" y="83425"/>
            <a:ext cx="5568950" cy="486615"/>
          </a:xfrm>
        </p:spPr>
        <p:txBody>
          <a:bodyPr>
            <a:noAutofit/>
          </a:bodyPr>
          <a:lstStyle/>
          <a:p>
            <a:pPr algn="ctr"/>
            <a:r>
              <a:rPr lang="en-GB" sz="2800" dirty="0">
                <a:latin typeface="+mn-lt"/>
              </a:rPr>
              <a:t>Current Technology Customers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878" y="3173712"/>
            <a:ext cx="6197263" cy="3423515"/>
          </a:xfrm>
        </p:spPr>
        <p:txBody>
          <a:bodyPr>
            <a:normAutofit/>
          </a:bodyPr>
          <a:lstStyle/>
          <a:p>
            <a:pPr lvl="0"/>
            <a:r>
              <a:rPr lang="en-GB" sz="1800" b="1" dirty="0">
                <a:solidFill>
                  <a:schemeClr val="accent1"/>
                </a:solidFill>
              </a:rPr>
              <a:t>Other Research customers: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PTB</a:t>
            </a:r>
            <a:r>
              <a:rPr lang="en-GB" sz="1600" dirty="0"/>
              <a:t> (</a:t>
            </a:r>
            <a:r>
              <a:rPr lang="en-GB" sz="1600" b="1" dirty="0" err="1"/>
              <a:t>P</a:t>
            </a:r>
            <a:r>
              <a:rPr lang="en-GB" sz="1600" dirty="0" err="1"/>
              <a:t>hysikalisch</a:t>
            </a:r>
            <a:r>
              <a:rPr lang="en-GB" sz="1600" dirty="0"/>
              <a:t> </a:t>
            </a:r>
            <a:r>
              <a:rPr lang="en-GB" sz="1600" b="1" dirty="0" err="1"/>
              <a:t>T</a:t>
            </a:r>
            <a:r>
              <a:rPr lang="en-GB" sz="1600" dirty="0" err="1"/>
              <a:t>echnische</a:t>
            </a:r>
            <a:r>
              <a:rPr lang="en-GB" sz="1600" dirty="0"/>
              <a:t> </a:t>
            </a:r>
            <a:r>
              <a:rPr lang="en-GB" sz="1600" b="1" dirty="0" err="1"/>
              <a:t>B</a:t>
            </a:r>
            <a:r>
              <a:rPr lang="en-GB" sz="1600" dirty="0" err="1"/>
              <a:t>undesanstalt</a:t>
            </a:r>
            <a:r>
              <a:rPr lang="en-GB" sz="1600" dirty="0"/>
              <a:t>) = Campus wide FSI network </a:t>
            </a:r>
            <a:r>
              <a:rPr lang="en-GB" sz="1600" dirty="0">
                <a:sym typeface="Wingdings" panose="05000000000000000000" pitchFamily="2" charset="2"/>
              </a:rPr>
              <a:t> </a:t>
            </a:r>
            <a:r>
              <a:rPr lang="en-GB" sz="1600" dirty="0"/>
              <a:t>test mobile metrology instruments , large ultra-precision CMM; wind energy deformation, torque-tests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NARMC</a:t>
            </a:r>
            <a:r>
              <a:rPr lang="en-GB" sz="1600" dirty="0"/>
              <a:t> (UK’s </a:t>
            </a:r>
            <a:r>
              <a:rPr lang="en-GB" sz="1600" b="1" dirty="0"/>
              <a:t>N</a:t>
            </a:r>
            <a:r>
              <a:rPr lang="en-GB" sz="1600" dirty="0"/>
              <a:t>uclear </a:t>
            </a:r>
            <a:r>
              <a:rPr lang="en-GB" sz="1600" b="1" dirty="0"/>
              <a:t>A</a:t>
            </a:r>
            <a:r>
              <a:rPr lang="en-GB" sz="1600" dirty="0"/>
              <a:t>dvanced </a:t>
            </a:r>
            <a:r>
              <a:rPr lang="en-GB" sz="1600" b="1" dirty="0"/>
              <a:t>M</a:t>
            </a:r>
            <a:r>
              <a:rPr lang="en-GB" sz="1600" dirty="0"/>
              <a:t>aterials </a:t>
            </a:r>
            <a:r>
              <a:rPr lang="en-GB" sz="1600" b="1" dirty="0"/>
              <a:t>R</a:t>
            </a:r>
            <a:r>
              <a:rPr lang="en-GB" sz="1600" dirty="0"/>
              <a:t>esearch </a:t>
            </a:r>
            <a:r>
              <a:rPr lang="en-GB" sz="1600" b="1" dirty="0"/>
              <a:t>C</a:t>
            </a:r>
            <a:r>
              <a:rPr lang="en-GB" sz="1600" dirty="0"/>
              <a:t>entre, facility wide CNC and CMM machine calibration network), 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RWTH Aachen</a:t>
            </a:r>
            <a:r>
              <a:rPr lang="en-GB" sz="1600" dirty="0"/>
              <a:t> Machine Tool Lab (deformations of CNC machines), 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University of Dresden</a:t>
            </a:r>
            <a:r>
              <a:rPr lang="en-GB" sz="1600" dirty="0"/>
              <a:t> (deformation of robots, presses, tools),</a:t>
            </a:r>
          </a:p>
          <a:p>
            <a:pPr lvl="1"/>
            <a:r>
              <a:rPr lang="en-GB" sz="1600" b="1" dirty="0">
                <a:solidFill>
                  <a:schemeClr val="accent6">
                    <a:lumMod val="75000"/>
                  </a:schemeClr>
                </a:solidFill>
              </a:rPr>
              <a:t>Expected</a:t>
            </a:r>
            <a:r>
              <a:rPr lang="en-GB" sz="1600" dirty="0"/>
              <a:t>: </a:t>
            </a:r>
            <a:br>
              <a:rPr lang="en-GB" sz="1600" dirty="0"/>
            </a:br>
            <a:r>
              <a:rPr lang="en-GB" sz="1600" dirty="0">
                <a:solidFill>
                  <a:srgbClr val="FF0000"/>
                </a:solidFill>
              </a:rPr>
              <a:t>Uni Hannover</a:t>
            </a:r>
            <a:r>
              <a:rPr lang="en-GB" sz="1600" dirty="0"/>
              <a:t>, positioning mobile machine tools</a:t>
            </a:r>
            <a:br>
              <a:rPr lang="en-GB" sz="1600" dirty="0"/>
            </a:br>
            <a:r>
              <a:rPr lang="en-GB" sz="1600" dirty="0" err="1">
                <a:solidFill>
                  <a:srgbClr val="FF0000"/>
                </a:solidFill>
              </a:rPr>
              <a:t>Frauenhofer</a:t>
            </a:r>
            <a:r>
              <a:rPr lang="en-GB" sz="1600" dirty="0">
                <a:solidFill>
                  <a:srgbClr val="FF0000"/>
                </a:solidFill>
              </a:rPr>
              <a:t>-IFAM</a:t>
            </a:r>
            <a:r>
              <a:rPr lang="en-GB" sz="1600" dirty="0"/>
              <a:t>, Robot Monitoring</a:t>
            </a:r>
            <a:br>
              <a:rPr lang="en-GB" sz="1600" dirty="0"/>
            </a:br>
            <a:r>
              <a:rPr lang="en-GB" sz="1600" dirty="0">
                <a:solidFill>
                  <a:srgbClr val="FF0000"/>
                </a:solidFill>
              </a:rPr>
              <a:t>NASA</a:t>
            </a:r>
            <a:r>
              <a:rPr lang="en-GB" sz="1600" dirty="0"/>
              <a:t>, space component deformations in simulators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F673D9A-C296-4D6A-AF57-6BA5D9B14A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9796" y="115383"/>
            <a:ext cx="6144683" cy="2896937"/>
          </a:xfrm>
        </p:spPr>
        <p:txBody>
          <a:bodyPr>
            <a:normAutofit/>
          </a:bodyPr>
          <a:lstStyle/>
          <a:p>
            <a:pPr lvl="0"/>
            <a:r>
              <a:rPr lang="en-GB" sz="1800" b="1" dirty="0">
                <a:solidFill>
                  <a:schemeClr val="accent1"/>
                </a:solidFill>
              </a:rPr>
              <a:t>Accelerator customers:</a:t>
            </a:r>
          </a:p>
          <a:p>
            <a:pPr lvl="1"/>
            <a:r>
              <a:rPr lang="en-GB" sz="1600" dirty="0"/>
              <a:t>2 x </a:t>
            </a:r>
            <a:r>
              <a:rPr lang="en-GB" sz="1600" dirty="0">
                <a:solidFill>
                  <a:srgbClr val="FF0000"/>
                </a:solidFill>
              </a:rPr>
              <a:t>CERN</a:t>
            </a:r>
            <a:r>
              <a:rPr lang="en-GB" sz="1600" dirty="0"/>
              <a:t> (in-vacuum alignment of high luminosity LHC crab cavities and quadrupoles), </a:t>
            </a:r>
          </a:p>
          <a:p>
            <a:pPr lvl="1"/>
            <a:r>
              <a:rPr lang="en-GB" sz="1600" dirty="0"/>
              <a:t>2 x </a:t>
            </a:r>
            <a:r>
              <a:rPr lang="en-GB" sz="1600" dirty="0">
                <a:solidFill>
                  <a:srgbClr val="FF0000"/>
                </a:solidFill>
              </a:rPr>
              <a:t>SLAC</a:t>
            </a:r>
            <a:r>
              <a:rPr lang="en-GB" sz="1600" dirty="0"/>
              <a:t> (alignment of undulator magnets at LCLS-II), </a:t>
            </a:r>
          </a:p>
          <a:p>
            <a:pPr lvl="1"/>
            <a:r>
              <a:rPr lang="de-DE" sz="1600" dirty="0">
                <a:solidFill>
                  <a:srgbClr val="FF0000"/>
                </a:solidFill>
              </a:rPr>
              <a:t>GSI</a:t>
            </a:r>
            <a:r>
              <a:rPr lang="de-DE" sz="1600" dirty="0"/>
              <a:t> (</a:t>
            </a:r>
            <a:r>
              <a:rPr lang="de-DE" sz="1600" dirty="0" err="1"/>
              <a:t>general</a:t>
            </a:r>
            <a:r>
              <a:rPr lang="de-DE" sz="1600" dirty="0"/>
              <a:t> </a:t>
            </a:r>
            <a:r>
              <a:rPr lang="de-DE" sz="1600" dirty="0" err="1"/>
              <a:t>purpose</a:t>
            </a:r>
            <a:r>
              <a:rPr lang="de-DE" sz="1600" dirty="0"/>
              <a:t> </a:t>
            </a:r>
            <a:r>
              <a:rPr lang="de-DE" sz="1600" dirty="0" err="1"/>
              <a:t>instrument</a:t>
            </a:r>
            <a:r>
              <a:rPr lang="de-DE" sz="1600" dirty="0"/>
              <a:t>), </a:t>
            </a:r>
            <a:endParaRPr lang="en-GB" sz="1600" dirty="0"/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PSI</a:t>
            </a:r>
            <a:r>
              <a:rPr lang="en-GB" sz="1600" dirty="0"/>
              <a:t> (Paul Scherrer Institute, in vacuum form measurement &amp; alignment of X-ray mirrors for MAX IV synchrotron)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Argonne National Lab</a:t>
            </a:r>
            <a:r>
              <a:rPr lang="en-US" sz="1600" dirty="0"/>
              <a:t>: monitoring of x-ray laser components</a:t>
            </a:r>
            <a:endParaRPr lang="en-GB" sz="1600" dirty="0"/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IHEP</a:t>
            </a:r>
            <a:r>
              <a:rPr lang="en-US" sz="1600" dirty="0"/>
              <a:t> China: Monitoring of Accelerator components.</a:t>
            </a:r>
            <a:r>
              <a:rPr lang="en-GB" sz="1600" dirty="0"/>
              <a:t>  </a:t>
            </a:r>
          </a:p>
          <a:p>
            <a:pPr lvl="1"/>
            <a:r>
              <a:rPr lang="en-GB" sz="1600" b="1" dirty="0">
                <a:solidFill>
                  <a:schemeClr val="accent6">
                    <a:lumMod val="75000"/>
                  </a:schemeClr>
                </a:solidFill>
              </a:rPr>
              <a:t>Expected:</a:t>
            </a:r>
            <a:r>
              <a:rPr lang="en-GB" sz="1600" dirty="0"/>
              <a:t> Argonne 2</a:t>
            </a:r>
            <a:r>
              <a:rPr lang="en-GB" sz="1600" baseline="30000" dirty="0"/>
              <a:t>nd</a:t>
            </a:r>
            <a:r>
              <a:rPr lang="en-GB" sz="1600" dirty="0"/>
              <a:t> system, in vacuum XFEL alignment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en-GB" dirty="0"/>
              <a:t>07/04/2022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582423"/>
            <a:ext cx="4114800" cy="365125"/>
          </a:xfrm>
        </p:spPr>
        <p:txBody>
          <a:bodyPr/>
          <a:lstStyle/>
          <a:p>
            <a:r>
              <a:rPr lang="en-GB" dirty="0"/>
              <a:t>JAI Advisory Board Meeting, Armin Reichold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80008"/>
            <a:ext cx="2743200" cy="365125"/>
          </a:xfrm>
        </p:spPr>
        <p:txBody>
          <a:bodyPr/>
          <a:lstStyle/>
          <a:p>
            <a:fld id="{5F458376-7F95-4EC2-8B57-4092E05F6CD3}" type="slidenum">
              <a:rPr lang="en-GB" smtClean="0"/>
              <a:t>9</a:t>
            </a:fld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B434925-BA8E-4700-9549-E06E8E4FBB5B}"/>
              </a:ext>
            </a:extLst>
          </p:cNvPr>
          <p:cNvSpPr txBox="1">
            <a:spLocks/>
          </p:cNvSpPr>
          <p:nvPr/>
        </p:nvSpPr>
        <p:spPr>
          <a:xfrm>
            <a:off x="95166" y="532061"/>
            <a:ext cx="6197264" cy="3504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solidFill>
                  <a:schemeClr val="accent1"/>
                </a:solidFill>
              </a:rPr>
              <a:t>Industry Customers: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Siemens</a:t>
            </a:r>
            <a:r>
              <a:rPr lang="en-GB" sz="1600" dirty="0"/>
              <a:t> </a:t>
            </a:r>
            <a:r>
              <a:rPr lang="en-GB" sz="1600" dirty="0">
                <a:solidFill>
                  <a:srgbClr val="FF0000"/>
                </a:solidFill>
              </a:rPr>
              <a:t>Energy</a:t>
            </a:r>
            <a:r>
              <a:rPr lang="en-GB" sz="1600" dirty="0"/>
              <a:t> (€1Bn off shore wind-energy platform monitoring), 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SAFRAN </a:t>
            </a:r>
            <a:r>
              <a:rPr lang="en-GB" sz="1600" dirty="0" err="1">
                <a:solidFill>
                  <a:srgbClr val="FF0000"/>
                </a:solidFill>
              </a:rPr>
              <a:t>Reosc</a:t>
            </a:r>
            <a:r>
              <a:rPr lang="en-GB" sz="1600" dirty="0"/>
              <a:t> (form metrology of 900 EELT mirrors at 20nm uncertainty), 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DMG </a:t>
            </a:r>
            <a:r>
              <a:rPr lang="en-GB" sz="1600" dirty="0" err="1">
                <a:solidFill>
                  <a:srgbClr val="FF0000"/>
                </a:solidFill>
              </a:rPr>
              <a:t>Pfronten</a:t>
            </a:r>
            <a:r>
              <a:rPr lang="en-GB" sz="1600" dirty="0"/>
              <a:t> (CNC machine deformation monitoring) </a:t>
            </a:r>
          </a:p>
          <a:p>
            <a:pPr lvl="1"/>
            <a:r>
              <a:rPr lang="en-GB" sz="1600" dirty="0" err="1">
                <a:solidFill>
                  <a:srgbClr val="FF0000"/>
                </a:solidFill>
              </a:rPr>
              <a:t>Heidenhain</a:t>
            </a:r>
            <a:r>
              <a:rPr lang="en-GB" sz="1600" dirty="0"/>
              <a:t> (calibration methods and thermal CNC monitoring)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Alstom</a:t>
            </a:r>
            <a:r>
              <a:rPr lang="en-GB" sz="1600" dirty="0"/>
              <a:t>: Monitoring of large machine tools</a:t>
            </a:r>
          </a:p>
          <a:p>
            <a:pPr lvl="1"/>
            <a:r>
              <a:rPr lang="en-GB" sz="1600" b="1" dirty="0">
                <a:solidFill>
                  <a:schemeClr val="accent6">
                    <a:lumMod val="75000"/>
                  </a:schemeClr>
                </a:solidFill>
              </a:rPr>
              <a:t>Expected</a:t>
            </a:r>
            <a:r>
              <a:rPr lang="en-GB" sz="1600" dirty="0"/>
              <a:t>: </a:t>
            </a:r>
            <a:r>
              <a:rPr lang="en-GB" sz="1600" dirty="0">
                <a:solidFill>
                  <a:srgbClr val="FF0000"/>
                </a:solidFill>
              </a:rPr>
              <a:t>SAFRAN </a:t>
            </a:r>
            <a:r>
              <a:rPr lang="en-GB" sz="1600" dirty="0" err="1">
                <a:solidFill>
                  <a:srgbClr val="FF0000"/>
                </a:solidFill>
              </a:rPr>
              <a:t>Reosc</a:t>
            </a:r>
            <a:r>
              <a:rPr lang="en-GB" sz="1600" dirty="0"/>
              <a:t>, 2</a:t>
            </a:r>
            <a:r>
              <a:rPr lang="en-GB" sz="1600" baseline="30000" dirty="0"/>
              <a:t>nd</a:t>
            </a:r>
            <a:r>
              <a:rPr lang="en-GB" sz="1600" dirty="0"/>
              <a:t> system, in process </a:t>
            </a:r>
            <a:br>
              <a:rPr lang="en-GB" sz="1600" dirty="0"/>
            </a:br>
            <a:r>
              <a:rPr lang="en-GB" sz="1600" dirty="0"/>
              <a:t>	              telescope mirror manufacturing 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C6F2AEC-9307-45FC-AECE-A5B06AFBA916}"/>
              </a:ext>
            </a:extLst>
          </p:cNvPr>
          <p:cNvSpPr txBox="1">
            <a:spLocks/>
          </p:cNvSpPr>
          <p:nvPr/>
        </p:nvSpPr>
        <p:spPr>
          <a:xfrm>
            <a:off x="450850" y="853984"/>
            <a:ext cx="5568950" cy="997196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>
                <a:solidFill>
                  <a:srgbClr val="FF0000"/>
                </a:solidFill>
              </a:rPr>
              <a:t>Siemens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FF0000"/>
                </a:solidFill>
              </a:rPr>
              <a:t>Energy</a:t>
            </a:r>
            <a:r>
              <a:rPr lang="en-GB" sz="2400" dirty="0"/>
              <a:t> (Borwin-3: €1Bn off shore wind-energy HV-DC platform monitoring, Borwin-5 interested), 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5424CD3-CA14-4A2B-8FB1-8134B8648D9A}"/>
              </a:ext>
            </a:extLst>
          </p:cNvPr>
          <p:cNvSpPr txBox="1">
            <a:spLocks/>
          </p:cNvSpPr>
          <p:nvPr/>
        </p:nvSpPr>
        <p:spPr>
          <a:xfrm>
            <a:off x="95166" y="3489853"/>
            <a:ext cx="6077034" cy="1661993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>
                <a:solidFill>
                  <a:srgbClr val="FF0000"/>
                </a:solidFill>
              </a:rPr>
              <a:t>PTB</a:t>
            </a:r>
            <a:r>
              <a:rPr lang="en-GB" dirty="0"/>
              <a:t> (</a:t>
            </a:r>
            <a:r>
              <a:rPr lang="en-GB" b="1" dirty="0" err="1"/>
              <a:t>P</a:t>
            </a:r>
            <a:r>
              <a:rPr lang="en-GB" dirty="0" err="1"/>
              <a:t>hysikalisch</a:t>
            </a:r>
            <a:r>
              <a:rPr lang="en-GB" dirty="0"/>
              <a:t> </a:t>
            </a:r>
            <a:r>
              <a:rPr lang="en-GB" b="1" dirty="0" err="1"/>
              <a:t>T</a:t>
            </a:r>
            <a:r>
              <a:rPr lang="en-GB" dirty="0" err="1"/>
              <a:t>echnische</a:t>
            </a:r>
            <a:r>
              <a:rPr lang="en-GB" dirty="0"/>
              <a:t> </a:t>
            </a:r>
            <a:r>
              <a:rPr lang="en-GB" b="1" dirty="0" err="1"/>
              <a:t>B</a:t>
            </a:r>
            <a:r>
              <a:rPr lang="en-GB" dirty="0" err="1"/>
              <a:t>undesanstalt</a:t>
            </a:r>
            <a:r>
              <a:rPr lang="en-GB" dirty="0"/>
              <a:t>) = Campus wide FSI fibre network </a:t>
            </a:r>
            <a:r>
              <a:rPr lang="en-GB" dirty="0">
                <a:sym typeface="Wingdings" panose="05000000000000000000" pitchFamily="2" charset="2"/>
              </a:rPr>
              <a:t> </a:t>
            </a:r>
            <a:r>
              <a:rPr lang="en-GB" dirty="0"/>
              <a:t>test mobile metrology instruments , large ultra-precision CMM; wind energy deformation, torque-tests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059BFF31-E88F-4BF4-87EC-64D437F7BFAE}"/>
              </a:ext>
            </a:extLst>
          </p:cNvPr>
          <p:cNvSpPr txBox="1">
            <a:spLocks/>
          </p:cNvSpPr>
          <p:nvPr/>
        </p:nvSpPr>
        <p:spPr>
          <a:xfrm>
            <a:off x="6270324" y="1518658"/>
            <a:ext cx="5826510" cy="997196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>
                <a:solidFill>
                  <a:srgbClr val="FF0000"/>
                </a:solidFill>
              </a:rPr>
              <a:t>PSI</a:t>
            </a:r>
            <a:r>
              <a:rPr lang="en-GB" sz="2400" dirty="0"/>
              <a:t> (Paul Scherrer Institute, in vacuum form measurement &amp; alignment of X-ray mirrors for MAX IV synchrotron) </a:t>
            </a:r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CFC709B6-7C1C-43C0-BB46-DDC6B3F4C8E2}"/>
              </a:ext>
            </a:extLst>
          </p:cNvPr>
          <p:cNvSpPr txBox="1">
            <a:spLocks/>
          </p:cNvSpPr>
          <p:nvPr/>
        </p:nvSpPr>
        <p:spPr>
          <a:xfrm>
            <a:off x="6041390" y="2915571"/>
            <a:ext cx="6077034" cy="375986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solidFill>
                  <a:schemeClr val="accent1"/>
                </a:solidFill>
              </a:rPr>
              <a:t>Astronomy customers: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GMT</a:t>
            </a:r>
            <a:r>
              <a:rPr lang="en-GB" sz="1600" dirty="0"/>
              <a:t> (Giant Magellan Telescope, align primary to secondary mirror, currently installed at the Large Binocular Telescope to increase usable observation time by 30 minutes per night.) 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LBT</a:t>
            </a:r>
            <a:r>
              <a:rPr lang="en-GB" sz="1600" dirty="0"/>
              <a:t> (Large Binocular Telescope) align primary to secondary, increases usable observation time by 30 minutes per night. 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ESO</a:t>
            </a:r>
            <a:r>
              <a:rPr lang="en-GB" sz="1600" dirty="0"/>
              <a:t> (mirror deformation measurement and alignment of Harmoni instrument in cryostat) 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LMT</a:t>
            </a:r>
            <a:r>
              <a:rPr lang="en-GB" sz="1600" dirty="0"/>
              <a:t> (Large Millimetre Telescope), Mexico: Monitoring of secondary mirror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SRT</a:t>
            </a:r>
            <a:r>
              <a:rPr lang="en-US" sz="1600" dirty="0"/>
              <a:t> (Sardinian Radio Telescope) Monitor secondary mirror</a:t>
            </a:r>
            <a:endParaRPr lang="en-GB" sz="1600" dirty="0"/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Russian Academy of Science</a:t>
            </a:r>
            <a:r>
              <a:rPr lang="en-GB" sz="1600" dirty="0"/>
              <a:t> (cryogenic, in-vacuum deformation tests for </a:t>
            </a:r>
            <a:r>
              <a:rPr lang="en-GB" sz="1600" dirty="0" err="1"/>
              <a:t>Millimetron</a:t>
            </a:r>
            <a:r>
              <a:rPr lang="en-GB" sz="1600" dirty="0"/>
              <a:t> Space Telescope)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CCAT</a:t>
            </a:r>
            <a:r>
              <a:rPr lang="en-GB" sz="1600" dirty="0"/>
              <a:t> (Cerro </a:t>
            </a:r>
            <a:r>
              <a:rPr lang="en-GB" sz="1600" dirty="0" err="1"/>
              <a:t>Chajnantor</a:t>
            </a:r>
            <a:r>
              <a:rPr lang="en-GB" sz="1600" dirty="0"/>
              <a:t> Atacama Telescope, measure form of 6m x 6m primary in situ, align prim. to secondary) </a:t>
            </a:r>
          </a:p>
          <a:p>
            <a:pPr lvl="1"/>
            <a:r>
              <a:rPr lang="en-GB" sz="1600" b="1" dirty="0">
                <a:solidFill>
                  <a:schemeClr val="accent6">
                    <a:lumMod val="75000"/>
                  </a:schemeClr>
                </a:solidFill>
              </a:rPr>
              <a:t>Expected</a:t>
            </a:r>
            <a:r>
              <a:rPr lang="en-GB" sz="1600" dirty="0"/>
              <a:t>: </a:t>
            </a:r>
            <a:r>
              <a:rPr lang="en-GB" sz="1600" dirty="0">
                <a:solidFill>
                  <a:srgbClr val="FF0000"/>
                </a:solidFill>
              </a:rPr>
              <a:t>GMT</a:t>
            </a:r>
            <a:r>
              <a:rPr lang="en-GB" sz="1600" dirty="0"/>
              <a:t> 2</a:t>
            </a:r>
            <a:r>
              <a:rPr lang="en-GB" sz="1600" baseline="30000" dirty="0"/>
              <a:t>nd</a:t>
            </a:r>
            <a:r>
              <a:rPr lang="en-GB" sz="1600" dirty="0"/>
              <a:t> system, full alignment network for GMT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BE9BF2-7714-47A0-B8AD-DBA6233F18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505" y="2492829"/>
            <a:ext cx="7256974" cy="4079761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9741515-D91C-49A3-B403-7ECCADE1906F}"/>
              </a:ext>
            </a:extLst>
          </p:cNvPr>
          <p:cNvGrpSpPr/>
          <p:nvPr/>
        </p:nvGrpSpPr>
        <p:grpSpPr>
          <a:xfrm>
            <a:off x="5893531" y="3975272"/>
            <a:ext cx="3266812" cy="2650085"/>
            <a:chOff x="3458610" y="4071390"/>
            <a:chExt cx="3266812" cy="2650085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8071AC8-D2D8-43FE-A243-A0038C493A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26274" y="4689113"/>
              <a:ext cx="268971" cy="268971"/>
            </a:xfrm>
            <a:prstGeom prst="rect">
              <a:avLst/>
            </a:prstGeom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BA60956-0D2E-4C1E-8B42-87D08B8623EF}"/>
                </a:ext>
              </a:extLst>
            </p:cNvPr>
            <p:cNvGrpSpPr/>
            <p:nvPr/>
          </p:nvGrpSpPr>
          <p:grpSpPr>
            <a:xfrm>
              <a:off x="3460857" y="4071390"/>
              <a:ext cx="3264565" cy="2650085"/>
              <a:chOff x="-3981992" y="1574876"/>
              <a:chExt cx="3971223" cy="2659971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84024FAA-15B9-4600-921B-F1644D91BB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981992" y="1587365"/>
                <a:ext cx="3971223" cy="2647482"/>
              </a:xfrm>
              <a:prstGeom prst="rect">
                <a:avLst/>
              </a:prstGeom>
            </p:spPr>
          </p:pic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F6293CF-EB56-4AAA-8AEC-257BD0F8C5B2}"/>
                  </a:ext>
                </a:extLst>
              </p:cNvPr>
              <p:cNvSpPr txBox="1"/>
              <p:nvPr/>
            </p:nvSpPr>
            <p:spPr>
              <a:xfrm>
                <a:off x="-3945368" y="1574876"/>
                <a:ext cx="3909476" cy="4550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Ultra-precision CMM calibration</a:t>
                </a:r>
              </a:p>
            </p:txBody>
          </p:sp>
        </p:grp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39ABF23-DCF9-4067-A4D9-1FA34351A846}"/>
                </a:ext>
              </a:extLst>
            </p:cNvPr>
            <p:cNvCxnSpPr>
              <a:cxnSpLocks/>
            </p:cNvCxnSpPr>
            <p:nvPr/>
          </p:nvCxnSpPr>
          <p:spPr>
            <a:xfrm>
              <a:off x="4507375" y="5171080"/>
              <a:ext cx="1564420" cy="100750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CEF56A7-DDC8-493A-8ED2-31795C3B238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02092" y="5128278"/>
              <a:ext cx="1687579" cy="108981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2C6BD8E-ECC6-4B56-8244-B2A12089684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53722" y="5171080"/>
              <a:ext cx="912117" cy="155039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C57EFF7-9DD0-4C2A-A25B-8A080CA5DEB4}"/>
                </a:ext>
              </a:extLst>
            </p:cNvPr>
            <p:cNvCxnSpPr>
              <a:cxnSpLocks/>
            </p:cNvCxnSpPr>
            <p:nvPr/>
          </p:nvCxnSpPr>
          <p:spPr>
            <a:xfrm>
              <a:off x="3458610" y="4863221"/>
              <a:ext cx="1153732" cy="135487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3CA1538-FF1D-4DDC-8A43-C4824EEC08FF}"/>
                </a:ext>
              </a:extLst>
            </p:cNvPr>
            <p:cNvCxnSpPr>
              <a:cxnSpLocks/>
            </p:cNvCxnSpPr>
            <p:nvPr/>
          </p:nvCxnSpPr>
          <p:spPr>
            <a:xfrm>
              <a:off x="4627954" y="4947191"/>
              <a:ext cx="0" cy="120414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2C2BB02-6F29-4A7A-9432-39BDB498CFE2}"/>
                </a:ext>
              </a:extLst>
            </p:cNvPr>
            <p:cNvCxnSpPr>
              <a:cxnSpLocks/>
            </p:cNvCxnSpPr>
            <p:nvPr/>
          </p:nvCxnSpPr>
          <p:spPr>
            <a:xfrm>
              <a:off x="4653816" y="6151334"/>
              <a:ext cx="1475126" cy="57014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1510B22-D081-4106-ACB6-AF561F60EF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64523" y="6099562"/>
              <a:ext cx="1507272" cy="62191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565FBC4-AD2A-4CA0-82B7-A9B740839DCE}"/>
                </a:ext>
              </a:extLst>
            </p:cNvPr>
            <p:cNvCxnSpPr>
              <a:cxnSpLocks/>
            </p:cNvCxnSpPr>
            <p:nvPr/>
          </p:nvCxnSpPr>
          <p:spPr>
            <a:xfrm>
              <a:off x="6050364" y="6163777"/>
              <a:ext cx="567906" cy="55769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A9B097F-9C28-4806-A190-3A62F0C511EF}"/>
                </a:ext>
              </a:extLst>
            </p:cNvPr>
            <p:cNvSpPr txBox="1"/>
            <p:nvPr/>
          </p:nvSpPr>
          <p:spPr>
            <a:xfrm>
              <a:off x="4533078" y="4955687"/>
              <a:ext cx="1633434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/>
                <a:t>Braunschweig</a:t>
              </a:r>
            </a:p>
            <a:p>
              <a:pPr algn="ctr"/>
              <a:r>
                <a:rPr lang="en-GB" dirty="0"/>
                <a:t>PTB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A352ED3-D1C5-4B42-8655-C0BCCF3641FF}"/>
              </a:ext>
            </a:extLst>
          </p:cNvPr>
          <p:cNvGrpSpPr/>
          <p:nvPr/>
        </p:nvGrpSpPr>
        <p:grpSpPr>
          <a:xfrm>
            <a:off x="2790491" y="3482638"/>
            <a:ext cx="3944377" cy="3142718"/>
            <a:chOff x="16901" y="2212075"/>
            <a:chExt cx="3944377" cy="3142718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73CDEAC-AD67-428B-93BE-64BF4D44B65D}"/>
                </a:ext>
              </a:extLst>
            </p:cNvPr>
            <p:cNvGrpSpPr/>
            <p:nvPr/>
          </p:nvGrpSpPr>
          <p:grpSpPr>
            <a:xfrm>
              <a:off x="16901" y="2212075"/>
              <a:ext cx="3944377" cy="3142718"/>
              <a:chOff x="16901" y="2789563"/>
              <a:chExt cx="3944377" cy="3142718"/>
            </a:xfrm>
          </p:grpSpPr>
          <p:pic>
            <p:nvPicPr>
              <p:cNvPr id="32" name="Picture 31" descr="H:\AMULET\MultilaterationFSI_Toolkit\GMT\Report about Chile Installations\03 20160412-1148_Collimators on M1.JPG">
                <a:extLst>
                  <a:ext uri="{FF2B5EF4-FFF2-40B4-BE49-F238E27FC236}">
                    <a16:creationId xmlns:a16="http://schemas.microsoft.com/office/drawing/2014/main" id="{D1AB2CEF-00F4-4F2C-9A32-A70DFF8B07A6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901" y="2789563"/>
                <a:ext cx="3944377" cy="314271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7883CCA-1263-41C4-BBEC-4A8CD4888125}"/>
                  </a:ext>
                </a:extLst>
              </p:cNvPr>
              <p:cNvSpPr txBox="1"/>
              <p:nvPr/>
            </p:nvSpPr>
            <p:spPr>
              <a:xfrm>
                <a:off x="16901" y="2803252"/>
                <a:ext cx="15057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VLT alignment</a:t>
                </a:r>
              </a:p>
            </p:txBody>
          </p:sp>
        </p:grpSp>
        <p:pic>
          <p:nvPicPr>
            <p:cNvPr id="31" name="Picture 4" descr="Image result for eso logo">
              <a:extLst>
                <a:ext uri="{FF2B5EF4-FFF2-40B4-BE49-F238E27FC236}">
                  <a16:creationId xmlns:a16="http://schemas.microsoft.com/office/drawing/2014/main" id="{8557E2F6-1E6F-4AE7-B383-89105DE7B3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1584" y="2274711"/>
              <a:ext cx="710312" cy="9262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CB3FB119-4D91-449D-B956-CB4C2D84A75E}"/>
              </a:ext>
            </a:extLst>
          </p:cNvPr>
          <p:cNvSpPr txBox="1"/>
          <p:nvPr/>
        </p:nvSpPr>
        <p:spPr>
          <a:xfrm>
            <a:off x="6808753" y="3839645"/>
            <a:ext cx="4907407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LBT</a:t>
            </a:r>
            <a:r>
              <a:rPr lang="en-GB" sz="2400" dirty="0"/>
              <a:t> (Large Binocular Telescope) </a:t>
            </a:r>
          </a:p>
          <a:p>
            <a:r>
              <a:rPr lang="en-GB" sz="2400" dirty="0"/>
              <a:t>align primary to secondary, </a:t>
            </a:r>
          </a:p>
          <a:p>
            <a:r>
              <a:rPr lang="en-GB" sz="2400" dirty="0"/>
              <a:t>increases usable observation time </a:t>
            </a:r>
          </a:p>
          <a:p>
            <a:r>
              <a:rPr lang="en-GB" sz="2400" dirty="0"/>
              <a:t>by 30 minutes per night.</a:t>
            </a:r>
          </a:p>
        </p:txBody>
      </p:sp>
    </p:spTree>
    <p:extLst>
      <p:ext uri="{BB962C8B-B14F-4D97-AF65-F5344CB8AC3E}">
        <p14:creationId xmlns:p14="http://schemas.microsoft.com/office/powerpoint/2010/main" val="337387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 uiExpand="1" build="p"/>
      <p:bldP spid="10" grpId="0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uiExpand="1"/>
      <p:bldP spid="35" grpId="0" animBg="1"/>
      <p:bldP spid="35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6358</TotalTime>
  <Words>1682</Words>
  <Application>Microsoft Office PowerPoint</Application>
  <PresentationFormat>Widescreen</PresentationFormat>
  <Paragraphs>315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3" baseType="lpstr">
      <vt:lpstr>Arial</vt:lpstr>
      <vt:lpstr>Calibri</vt:lpstr>
      <vt:lpstr>Calibri Light</vt:lpstr>
      <vt:lpstr>CMMI10</vt:lpstr>
      <vt:lpstr>CMMI5</vt:lpstr>
      <vt:lpstr>CMMI7</vt:lpstr>
      <vt:lpstr>CMR10</vt:lpstr>
      <vt:lpstr>CMR5</vt:lpstr>
      <vt:lpstr>CMR7</vt:lpstr>
      <vt:lpstr>CMSY10ORIG</vt:lpstr>
      <vt:lpstr>CMSY7</vt:lpstr>
      <vt:lpstr>GreekC</vt:lpstr>
      <vt:lpstr>Tahoma</vt:lpstr>
      <vt:lpstr>Utsaah</vt:lpstr>
      <vt:lpstr>Wingdings</vt:lpstr>
      <vt:lpstr>Office Theme</vt:lpstr>
      <vt:lpstr>Innovation in Metrology from the JAI </vt:lpstr>
      <vt:lpstr>Overview</vt:lpstr>
      <vt:lpstr>Historic origins</vt:lpstr>
      <vt:lpstr>Technology  Transfer  Model</vt:lpstr>
      <vt:lpstr>Technology Transfer Model</vt:lpstr>
      <vt:lpstr>Technology Transfer Model</vt:lpstr>
      <vt:lpstr>Technology Transfer Model</vt:lpstr>
      <vt:lpstr>Current Technology = Frequency Scanning Interferometry</vt:lpstr>
      <vt:lpstr>Current Technology Customers </vt:lpstr>
      <vt:lpstr>Next technology = PaMIr (Phase Modulation Interferometry)</vt:lpstr>
      <vt:lpstr>Real Data results  (Displacement noise)</vt:lpstr>
      <vt:lpstr>Summary</vt:lpstr>
      <vt:lpstr>Backup Slides </vt:lpstr>
      <vt:lpstr>Current Technology = Frequency Scanning Interferometry</vt:lpstr>
      <vt:lpstr>HL-LHC : Crab-cavities</vt:lpstr>
      <vt:lpstr>PowerPoint Presentation</vt:lpstr>
      <vt:lpstr>Historic origins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Armin Reichold</dc:creator>
  <cp:lastModifiedBy>Armin Reichold</cp:lastModifiedBy>
  <cp:revision>123</cp:revision>
  <dcterms:created xsi:type="dcterms:W3CDTF">2022-03-21T11:54:18Z</dcterms:created>
  <dcterms:modified xsi:type="dcterms:W3CDTF">2022-04-04T14:58:43Z</dcterms:modified>
</cp:coreProperties>
</file>