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321" r:id="rId2"/>
    <p:sldId id="452" r:id="rId3"/>
    <p:sldId id="498" r:id="rId4"/>
    <p:sldId id="993" r:id="rId5"/>
    <p:sldId id="994" r:id="rId6"/>
    <p:sldId id="503" r:id="rId7"/>
    <p:sldId id="504" r:id="rId8"/>
    <p:sldId id="1001" r:id="rId9"/>
    <p:sldId id="460" r:id="rId10"/>
    <p:sldId id="441" r:id="rId11"/>
    <p:sldId id="494" r:id="rId12"/>
    <p:sldId id="466" r:id="rId13"/>
    <p:sldId id="456" r:id="rId14"/>
    <p:sldId id="496" r:id="rId15"/>
    <p:sldId id="455" r:id="rId16"/>
    <p:sldId id="495" r:id="rId17"/>
    <p:sldId id="999" r:id="rId18"/>
    <p:sldId id="995" r:id="rId19"/>
    <p:sldId id="500" r:id="rId20"/>
    <p:sldId id="997" r:id="rId21"/>
    <p:sldId id="998" r:id="rId22"/>
    <p:sldId id="497" r:id="rId23"/>
    <p:sldId id="1000" r:id="rId24"/>
    <p:sldId id="462" r:id="rId25"/>
    <p:sldId id="474" r:id="rId26"/>
    <p:sldId id="501" r:id="rId27"/>
    <p:sldId id="1002" r:id="rId28"/>
    <p:sldId id="996" r:id="rId29"/>
    <p:sldId id="451" r:id="rId30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33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6" autoAdjust="0"/>
    <p:restoredTop sz="94713"/>
  </p:normalViewPr>
  <p:slideViewPr>
    <p:cSldViewPr>
      <p:cViewPr varScale="1">
        <p:scale>
          <a:sx n="108" d="100"/>
          <a:sy n="108" d="100"/>
        </p:scale>
        <p:origin x="191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55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ABC723F-E2F6-446C-8A35-0A1056C55768}" type="datetimeFigureOut">
              <a:rPr lang="en-US"/>
              <a:pPr>
                <a:defRPr/>
              </a:pPr>
              <a:t>4/5/22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BBC542D4-B34C-46C6-82B5-C038153F6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632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105689-3D9D-4A95-9F52-F43CB9F025C1}" type="datetimeFigureOut">
              <a:rPr lang="en-US"/>
              <a:pPr>
                <a:defRPr/>
              </a:pPr>
              <a:t>4/5/22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1EB8AD-FA17-4ED8-9D90-C423630ACB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526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FC6AB1-149B-4FC4-A279-4CE6CCE8007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25CC-7E57-46BD-8BD9-69B594015B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EDCA-A90B-412A-83B3-F8888C9554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EB279-CBEA-46D5-96CE-DAEFCD3122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BE5-98A0-4CE2-B8E9-39B4ABAB97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01966-5733-4D63-BAD0-5AA42A166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C141C-77B4-4C30-8D07-C7AD6DA3C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C8225-C8D2-40C7-A3FB-299F2E7B81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0D79-0C3D-4F9C-9A42-2CF8BD7669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31774-367D-44FC-A5F9-04D89E018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A8B9-4A3D-4EC2-B642-461085A32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EC0E8-EA1B-425F-91AB-7A80CBAE2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C6196-7DD4-4451-BA47-916936272E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0D127-E70A-4581-8F51-66C88122D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BA73328-9EF5-495F-AB42-06A4B3BDE1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category/5869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057399"/>
            <a:ext cx="9143999" cy="1942965"/>
          </a:xfrm>
          <a:solidFill>
            <a:srgbClr val="002060"/>
          </a:solidFill>
        </p:spPr>
        <p:txBody>
          <a:bodyPr/>
          <a:lstStyle/>
          <a:p>
            <a:pPr algn="ctr" eaLnBrk="1" hangingPunct="1"/>
            <a:r>
              <a:rPr lang="en-US" sz="3600" dirty="0">
                <a:solidFill>
                  <a:srgbClr val="FFFF00"/>
                </a:solidFill>
              </a:rPr>
              <a:t>Update on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Education &amp; Training and Public Engagement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at JAI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186" y="4343400"/>
            <a:ext cx="9127067" cy="249071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Emmanuel Tsesmelis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CERN &amp; JAI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sz="2000" dirty="0">
              <a:solidFill>
                <a:srgbClr val="000090"/>
              </a:solidFill>
            </a:endParaRPr>
          </a:p>
          <a:p>
            <a:pPr marL="0" indent="0" algn="ctr" eaLnBrk="1" hangingPunct="1">
              <a:buNone/>
            </a:pPr>
            <a:r>
              <a:rPr lang="en-GB" sz="2000" dirty="0">
                <a:solidFill>
                  <a:srgbClr val="000090"/>
                </a:solidFill>
              </a:rPr>
              <a:t>JAI Advisory Board 2022</a:t>
            </a:r>
          </a:p>
          <a:p>
            <a:pPr marL="0" indent="0" algn="ctr" eaLnBrk="1" hangingPunct="1">
              <a:buNone/>
            </a:pPr>
            <a:r>
              <a:rPr lang="de-CH" sz="2000" dirty="0">
                <a:solidFill>
                  <a:srgbClr val="000090"/>
                </a:solidFill>
              </a:rPr>
              <a:t>7 April 2022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278" cy="19429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628047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008D16A2-3647-054B-A691-7037BC4AEB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2743200" y="6202687"/>
            <a:ext cx="3946167" cy="61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Consolidated Accelerator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2038"/>
            <a:ext cx="8686800" cy="5638800"/>
          </a:xfrm>
        </p:spPr>
        <p:txBody>
          <a:bodyPr/>
          <a:lstStyle/>
          <a:p>
            <a:r>
              <a:rPr lang="en-US" sz="2100" dirty="0"/>
              <a:t>Graduate lecture course includes plasma lectures provided by ICL, as part of development of </a:t>
            </a:r>
            <a:r>
              <a:rPr lang="en-US" sz="2100" b="1" dirty="0"/>
              <a:t>integrated accelerator-laser-plasma training</a:t>
            </a:r>
            <a:r>
              <a:rPr lang="en-US" sz="2100" dirty="0"/>
              <a:t>.</a:t>
            </a:r>
            <a:endParaRPr lang="en-GB" sz="2100" dirty="0"/>
          </a:p>
          <a:p>
            <a:r>
              <a:rPr lang="en-GB" sz="2100" b="1" dirty="0"/>
              <a:t>Lecturers &amp; Instructors</a:t>
            </a:r>
          </a:p>
          <a:p>
            <a:pPr lvl="1"/>
            <a:r>
              <a:rPr lang="en-GB" sz="2100" dirty="0"/>
              <a:t>M. Fraser (CERN), Hector Garcia-Morales (Oxford),</a:t>
            </a:r>
            <a:r>
              <a:rPr lang="en-CH" sz="2100" dirty="0"/>
              <a:t> </a:t>
            </a:r>
            <a:br>
              <a:rPr lang="en-CH" sz="2100" dirty="0"/>
            </a:br>
            <a:r>
              <a:rPr lang="en-GB" sz="2100" dirty="0"/>
              <a:t>A. </a:t>
            </a:r>
            <a:r>
              <a:rPr lang="en-GB" sz="2100" dirty="0" err="1"/>
              <a:t>Gebershagen</a:t>
            </a:r>
            <a:r>
              <a:rPr lang="en-GB" sz="2100" dirty="0"/>
              <a:t> (CERN), David </a:t>
            </a:r>
            <a:r>
              <a:rPr lang="en-GB" sz="2100" dirty="0" err="1"/>
              <a:t>Kelliher</a:t>
            </a:r>
            <a:r>
              <a:rPr lang="en-GB" sz="2100" dirty="0"/>
              <a:t> (RAL),</a:t>
            </a:r>
            <a:br>
              <a:rPr lang="en-GB" sz="2100" dirty="0"/>
            </a:br>
            <a:r>
              <a:rPr lang="en-GB" sz="2100" dirty="0"/>
              <a:t>S. Lawrie (RAL), S. Mangles (ICL), I. Martin (Diamond), </a:t>
            </a:r>
            <a:br>
              <a:rPr lang="en-GB" sz="2100" dirty="0"/>
            </a:br>
            <a:r>
              <a:rPr lang="en-GB" sz="2100" dirty="0"/>
              <a:t>A. Milanese (CERN), Z. </a:t>
            </a:r>
            <a:r>
              <a:rPr lang="en-GB" sz="2100" dirty="0" err="1"/>
              <a:t>Najmudin</a:t>
            </a:r>
            <a:r>
              <a:rPr lang="en-GB" sz="2100" dirty="0"/>
              <a:t> (ICL), S. Patel (RAL), </a:t>
            </a:r>
            <a:br>
              <a:rPr lang="en-GB" sz="2100" dirty="0"/>
            </a:br>
            <a:r>
              <a:rPr lang="en-GB" sz="2100" dirty="0"/>
              <a:t>C. </a:t>
            </a:r>
            <a:r>
              <a:rPr lang="en-GB" sz="2100" dirty="0" err="1"/>
              <a:t>Plostinar</a:t>
            </a:r>
            <a:r>
              <a:rPr lang="en-GB" sz="2100" dirty="0"/>
              <a:t> (ESS), </a:t>
            </a:r>
            <a:r>
              <a:rPr lang="en-US" sz="2100" dirty="0"/>
              <a:t>Marco Schippers (PSI),</a:t>
            </a:r>
            <a:br>
              <a:rPr lang="en-GB" sz="2100" dirty="0"/>
            </a:br>
            <a:r>
              <a:rPr lang="en-GB" sz="2100" dirty="0"/>
              <a:t>F. Tecker (CERN), E. Tsesmelis (CERN/Oxford), </a:t>
            </a:r>
            <a:br>
              <a:rPr lang="en-GB" sz="2100" dirty="0"/>
            </a:br>
            <a:r>
              <a:rPr lang="en-GB" sz="2100" dirty="0"/>
              <a:t>Rob Williamson (RAL)</a:t>
            </a:r>
            <a:endParaRPr lang="en-GB" sz="2100" i="1" dirty="0">
              <a:solidFill>
                <a:srgbClr val="006633"/>
              </a:solidFill>
            </a:endParaRPr>
          </a:p>
          <a:p>
            <a:pPr lvl="1"/>
            <a:r>
              <a:rPr lang="en-GB" sz="2100" dirty="0"/>
              <a:t>Lecturers / instructors from </a:t>
            </a:r>
            <a:r>
              <a:rPr lang="en-GB" sz="2100" b="1" dirty="0"/>
              <a:t>all JAI universities </a:t>
            </a:r>
            <a:r>
              <a:rPr lang="en-GB" sz="2100" dirty="0"/>
              <a:t>and from external institutes – </a:t>
            </a:r>
            <a:r>
              <a:rPr lang="en-GB" sz="2100" b="1" dirty="0"/>
              <a:t>CERN, DIAMOND, ESS, PSI, RAL</a:t>
            </a:r>
            <a:r>
              <a:rPr lang="en-GB" sz="2100" dirty="0"/>
              <a:t>.</a:t>
            </a:r>
          </a:p>
          <a:p>
            <a:pPr lvl="1"/>
            <a:r>
              <a:rPr lang="en-GB" sz="2100" dirty="0">
                <a:solidFill>
                  <a:srgbClr val="C00000"/>
                </a:solidFill>
              </a:rPr>
              <a:t>Following Brexit, all non-UK lecturers require </a:t>
            </a:r>
            <a:r>
              <a:rPr lang="en-GB" sz="2100" b="1" dirty="0">
                <a:solidFill>
                  <a:srgbClr val="C00000"/>
                </a:solidFill>
              </a:rPr>
              <a:t>permit/visa </a:t>
            </a:r>
            <a:r>
              <a:rPr lang="en-GB" sz="2100" dirty="0">
                <a:solidFill>
                  <a:srgbClr val="C00000"/>
                </a:solidFill>
              </a:rPr>
              <a:t>to lecture in person.</a:t>
            </a:r>
          </a:p>
          <a:p>
            <a:pPr marL="0" indent="0">
              <a:buNone/>
            </a:pPr>
            <a:endParaRPr lang="en-GB" sz="21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644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JAI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62" y="1066800"/>
            <a:ext cx="4038600" cy="5176838"/>
          </a:xfrm>
        </p:spPr>
        <p:txBody>
          <a:bodyPr/>
          <a:lstStyle/>
          <a:p>
            <a:r>
              <a:rPr lang="en-US" sz="1800" b="1" dirty="0"/>
              <a:t>Student Handbook </a:t>
            </a:r>
            <a:r>
              <a:rPr lang="en-US" sz="1800" dirty="0"/>
              <a:t>provides information to the students of the training </a:t>
            </a:r>
            <a:r>
              <a:rPr lang="en-US" sz="1800" dirty="0" err="1"/>
              <a:t>programme</a:t>
            </a:r>
            <a:r>
              <a:rPr lang="en-US" sz="1800" dirty="0"/>
              <a:t> in accelerator science at JAI.</a:t>
            </a:r>
          </a:p>
          <a:p>
            <a:pPr lvl="1"/>
            <a:r>
              <a:rPr lang="en-US" sz="1800" dirty="0"/>
              <a:t>Syllabus &amp; course content, course resources, assessment, evaluation, recommended textbooks.</a:t>
            </a:r>
          </a:p>
          <a:p>
            <a:pPr lvl="1"/>
            <a:r>
              <a:rPr lang="en-US" sz="1800" dirty="0"/>
              <a:t>Supplementary information (public engagement, lecture series, summer student </a:t>
            </a:r>
            <a:r>
              <a:rPr lang="en-US" sz="1800" dirty="0" err="1"/>
              <a:t>programme</a:t>
            </a:r>
            <a:r>
              <a:rPr lang="en-US" sz="1800" dirty="0"/>
              <a:t> etc.)</a:t>
            </a:r>
          </a:p>
          <a:p>
            <a:r>
              <a:rPr lang="en-GB" sz="1800" dirty="0"/>
              <a:t>Dedicated site on </a:t>
            </a:r>
            <a:r>
              <a:rPr lang="en-GB" sz="1800" b="1" dirty="0"/>
              <a:t>INDICO</a:t>
            </a:r>
          </a:p>
          <a:p>
            <a:pPr lvl="1"/>
            <a:r>
              <a:rPr lang="en-GB" sz="1800" dirty="0">
                <a:solidFill>
                  <a:srgbClr val="000099"/>
                </a:solidFill>
                <a:hlinkClick r:id="rId2"/>
              </a:rPr>
              <a:t>https://indico.cern.ch/category/5869/</a:t>
            </a:r>
            <a:endParaRPr lang="en-GB" sz="1800" dirty="0">
              <a:solidFill>
                <a:srgbClr val="000099"/>
              </a:solidFill>
            </a:endParaRPr>
          </a:p>
          <a:p>
            <a:pPr lvl="1"/>
            <a:r>
              <a:rPr lang="en-GB" sz="1800" dirty="0"/>
              <a:t>Timetable, slides / documents, Zoom connection</a:t>
            </a: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9F1EEB-A8CB-984E-89DD-1F76FA8DD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423500"/>
            <a:ext cx="2632248" cy="30865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1DE815-5575-4A49-908A-48B0463C7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0364" y="3593590"/>
            <a:ext cx="2994226" cy="240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631825"/>
          </a:xfrm>
        </p:spPr>
        <p:txBody>
          <a:bodyPr/>
          <a:lstStyle/>
          <a:p>
            <a:r>
              <a:rPr lang="en-GB" sz="3000" b="1" dirty="0"/>
              <a:t>New Graduate Students 2022-2023 Academic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09638"/>
            <a:ext cx="8839200" cy="5791200"/>
          </a:xfrm>
        </p:spPr>
        <p:txBody>
          <a:bodyPr/>
          <a:lstStyle/>
          <a:p>
            <a:r>
              <a:rPr lang="en-GB" sz="1500" b="1" dirty="0"/>
              <a:t>Oxford</a:t>
            </a:r>
          </a:p>
          <a:p>
            <a:pPr lvl="1"/>
            <a:r>
              <a:rPr lang="en-GB" sz="1400" dirty="0"/>
              <a:t>Vlad-Costin </a:t>
            </a:r>
            <a:r>
              <a:rPr lang="en-GB" sz="1400" dirty="0" err="1"/>
              <a:t>Musat</a:t>
            </a:r>
            <a:r>
              <a:rPr lang="en-GB" sz="1400" dirty="0"/>
              <a:t>, Development of an inverse Compton scattering source based on CLIC technology, CERN Doctoral Studentship. </a:t>
            </a:r>
          </a:p>
          <a:p>
            <a:pPr lvl="1"/>
            <a:r>
              <a:rPr lang="en-GB" sz="1400" dirty="0"/>
              <a:t>Emily Howling, AWAKE or FCC-</a:t>
            </a:r>
            <a:r>
              <a:rPr lang="en-GB" sz="1400" dirty="0" err="1"/>
              <a:t>ee</a:t>
            </a:r>
            <a:r>
              <a:rPr lang="en-GB" sz="1400" dirty="0"/>
              <a:t>, STFC or CERN Doctoral Studentship.</a:t>
            </a:r>
          </a:p>
          <a:p>
            <a:pPr lvl="1"/>
            <a:r>
              <a:rPr lang="en-GB" sz="1400" dirty="0"/>
              <a:t>CERN Doctoral Studentship on FCC-</a:t>
            </a:r>
            <a:r>
              <a:rPr lang="en-GB" sz="1400" dirty="0" err="1"/>
              <a:t>ee</a:t>
            </a:r>
            <a:r>
              <a:rPr lang="en-GB" sz="1400" dirty="0"/>
              <a:t> beam instrumentation (with CERN/BI).</a:t>
            </a:r>
          </a:p>
          <a:p>
            <a:pPr lvl="1"/>
            <a:r>
              <a:rPr lang="en-GB" sz="1400" dirty="0"/>
              <a:t>Dosimetry for VHEE/FLASH beam therapy (partly STFC supported).</a:t>
            </a:r>
          </a:p>
          <a:p>
            <a:endParaRPr lang="en-US" sz="1500" dirty="0"/>
          </a:p>
          <a:p>
            <a:r>
              <a:rPr lang="en-GB" sz="1500" b="1" dirty="0"/>
              <a:t>RHUL</a:t>
            </a:r>
          </a:p>
          <a:p>
            <a:pPr lvl="1"/>
            <a:r>
              <a:rPr lang="en-GB" sz="1400" dirty="0"/>
              <a:t>HL-LHC-UK-Phase II STFC Project Studentship on EO-BPM beam instrumentation with long term attachment for Run 3 beam tests at CERN.</a:t>
            </a:r>
          </a:p>
          <a:p>
            <a:pPr lvl="1"/>
            <a:r>
              <a:rPr lang="en-GB" sz="1400" dirty="0"/>
              <a:t>2 JAI STFC studentships (selection in progress).</a:t>
            </a:r>
          </a:p>
          <a:p>
            <a:pPr lvl="1"/>
            <a:r>
              <a:rPr lang="en-GB" sz="1400" dirty="0"/>
              <a:t>Thomas Hyatt, p/t PhD funded by the UK Health Security Agency on medical applications.</a:t>
            </a:r>
          </a:p>
          <a:p>
            <a:pPr lvl="1"/>
            <a:r>
              <a:rPr lang="en-GB" sz="1400" dirty="0"/>
              <a:t>Thomas Bass, MSc. / CERN Technical Studentship on RF slow extraction techniques (with CERN SY-ABT-BTP).</a:t>
            </a:r>
          </a:p>
          <a:p>
            <a:pPr marL="344487" lvl="1" indent="0">
              <a:buNone/>
            </a:pPr>
            <a:endParaRPr lang="en-GB" sz="1500" dirty="0"/>
          </a:p>
          <a:p>
            <a:r>
              <a:rPr lang="en-GB" sz="1500" b="1" dirty="0"/>
              <a:t>ICL</a:t>
            </a:r>
          </a:p>
          <a:p>
            <a:pPr lvl="1"/>
            <a:r>
              <a:rPr lang="en-GB" sz="1400" dirty="0" err="1"/>
              <a:t>Rehanah</a:t>
            </a:r>
            <a:r>
              <a:rPr lang="en-GB" sz="1400" dirty="0"/>
              <a:t> Razak (JAI/ISIS).</a:t>
            </a:r>
          </a:p>
          <a:p>
            <a:pPr lvl="1"/>
            <a:r>
              <a:rPr lang="en-GB" sz="1400" dirty="0"/>
              <a:t>Recruitment on the muon programme (JAI/PPD).</a:t>
            </a:r>
          </a:p>
          <a:p>
            <a:pPr lvl="1"/>
            <a:r>
              <a:rPr lang="en-GB" sz="1400" dirty="0"/>
              <a:t>Ginevra </a:t>
            </a:r>
            <a:r>
              <a:rPr lang="en-GB" sz="1400" dirty="0" err="1"/>
              <a:t>Casati</a:t>
            </a:r>
            <a:r>
              <a:rPr lang="en-GB" sz="1400" dirty="0"/>
              <a:t> - Laser Generate Ion Beams (JAI/CLF)</a:t>
            </a:r>
          </a:p>
          <a:p>
            <a:pPr lvl="1"/>
            <a:r>
              <a:rPr lang="en-GB" sz="1400" dirty="0" err="1"/>
              <a:t>Runfeng</a:t>
            </a:r>
            <a:r>
              <a:rPr lang="en-GB" sz="1400" dirty="0"/>
              <a:t> Luo - Wakefield based radiation sources (self funded). </a:t>
            </a:r>
          </a:p>
          <a:p>
            <a:pPr marL="344487" lvl="1" indent="0">
              <a:buNone/>
            </a:pPr>
            <a:endParaRPr lang="en-GB" sz="1800" i="1" dirty="0">
              <a:solidFill>
                <a:srgbClr val="C00000"/>
              </a:solidFill>
            </a:endParaRPr>
          </a:p>
          <a:p>
            <a:pPr marL="344487" lvl="1" indent="0">
              <a:buNone/>
            </a:pPr>
            <a:r>
              <a:rPr lang="en-GB" sz="1800" b="1" i="1" dirty="0">
                <a:solidFill>
                  <a:srgbClr val="C00000"/>
                </a:solidFill>
              </a:rPr>
              <a:t>Process for graduate student selection on-going at all JAI universities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13419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Graduate Student Funding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295400"/>
            <a:ext cx="8763000" cy="4572000"/>
          </a:xfrm>
        </p:spPr>
        <p:txBody>
          <a:bodyPr/>
          <a:lstStyle/>
          <a:p>
            <a:r>
              <a:rPr lang="en-GB" sz="2000" dirty="0"/>
              <a:t>Since 2019, JAI included in </a:t>
            </a:r>
            <a:r>
              <a:rPr lang="en-GB" sz="2000" b="1" dirty="0"/>
              <a:t>STFC quota </a:t>
            </a:r>
            <a:r>
              <a:rPr lang="en-GB" sz="2000" dirty="0"/>
              <a:t>PhD studentships scheme receiving three studentships per year. </a:t>
            </a:r>
          </a:p>
          <a:p>
            <a:endParaRPr lang="en-GB" sz="2000" dirty="0"/>
          </a:p>
          <a:p>
            <a:r>
              <a:rPr lang="en-GB" sz="2000" dirty="0"/>
              <a:t>This </a:t>
            </a:r>
            <a:r>
              <a:rPr lang="en-GB" sz="2000" b="1" dirty="0"/>
              <a:t>leverages additional funding sources </a:t>
            </a:r>
            <a:r>
              <a:rPr lang="en-GB" sz="2000" dirty="0"/>
              <a:t>allowing JAI to recruit typically an additional 6 PhD students / year. </a:t>
            </a:r>
          </a:p>
          <a:p>
            <a:endParaRPr lang="en-GB" sz="2000" dirty="0"/>
          </a:p>
          <a:p>
            <a:r>
              <a:rPr lang="en-GB" sz="2000" b="1" dirty="0"/>
              <a:t>Various funding sources </a:t>
            </a:r>
            <a:r>
              <a:rPr lang="en-GB" sz="2000" dirty="0"/>
              <a:t>include universities, the Royal Society, STFC CASE, EPSRC DTP, DLS, CLF and RAL/ISIS/PPD, as well as the CERN Doctoral Student programme, European Research Council, Helmholtz Foundation, Marie Curie Fellowships, Thai government fellowships, industry (e.g. TRUMPF Scientific Lasers) &amp; other non-UK sources. </a:t>
            </a:r>
          </a:p>
          <a:p>
            <a:pPr marL="0" indent="0" algn="ctr">
              <a:buNone/>
            </a:pPr>
            <a:endParaRPr lang="en-GB" sz="2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GB" sz="2000" b="1" dirty="0">
                <a:solidFill>
                  <a:srgbClr val="C00000"/>
                </a:solidFill>
              </a:rPr>
              <a:t>Continue to explore wide range of possibilities for sustainable funding.</a:t>
            </a:r>
            <a:endParaRPr lang="en-GB" sz="20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416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68CC8-4CE5-3947-A73A-FA1F8B199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b="1" dirty="0"/>
              <a:t>Undergraduate Accelerator Physics Courses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3F4AA-9806-2848-99CC-48D302B12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30725"/>
          </a:xfrm>
        </p:spPr>
        <p:txBody>
          <a:bodyPr/>
          <a:lstStyle/>
          <a:p>
            <a:r>
              <a:rPr lang="en-GB" sz="1800" dirty="0"/>
              <a:t>Undergraduate training has been provided at the </a:t>
            </a:r>
            <a:r>
              <a:rPr lang="en-GB" sz="1800" b="1" dirty="0"/>
              <a:t>University of Oxford </a:t>
            </a:r>
            <a:r>
              <a:rPr lang="en-GB" sz="1800" dirty="0"/>
              <a:t>and independently annually at </a:t>
            </a:r>
            <a:r>
              <a:rPr lang="en-GB" sz="1800" b="1" dirty="0"/>
              <a:t>RHUL</a:t>
            </a:r>
            <a:r>
              <a:rPr lang="en-GB" sz="1800" dirty="0"/>
              <a:t> with dedicated accelerator physics courses. </a:t>
            </a:r>
          </a:p>
          <a:p>
            <a:pPr lvl="1"/>
            <a:r>
              <a:rPr lang="en-GB" sz="1800" dirty="0"/>
              <a:t>The </a:t>
            </a:r>
            <a:r>
              <a:rPr lang="en-GB" sz="1800" b="1" dirty="0"/>
              <a:t>Oxford</a:t>
            </a:r>
            <a:r>
              <a:rPr lang="en-GB" sz="1800" dirty="0"/>
              <a:t> course was offered as a </a:t>
            </a:r>
            <a:r>
              <a:rPr lang="en-GB" sz="1800" b="1" dirty="0"/>
              <a:t>Short Option (12 h) </a:t>
            </a:r>
            <a:r>
              <a:rPr lang="en-GB" sz="1800" dirty="0"/>
              <a:t>for physics students in their 3</a:t>
            </a:r>
            <a:r>
              <a:rPr lang="en-GB" sz="1800" baseline="30000" dirty="0"/>
              <a:t>rd</a:t>
            </a:r>
            <a:r>
              <a:rPr lang="en-GB" sz="1800" dirty="0"/>
              <a:t> year, while the </a:t>
            </a:r>
            <a:r>
              <a:rPr lang="en-GB" sz="1800" b="1" dirty="0"/>
              <a:t>RHUL</a:t>
            </a:r>
            <a:r>
              <a:rPr lang="en-GB" sz="1800" dirty="0"/>
              <a:t> course offers an annual </a:t>
            </a:r>
            <a:r>
              <a:rPr lang="en-GB" sz="1800" b="1" dirty="0"/>
              <a:t>intercollegiate</a:t>
            </a:r>
            <a:r>
              <a:rPr lang="en-GB" sz="1800" dirty="0"/>
              <a:t> undergraduate course for 4</a:t>
            </a:r>
            <a:r>
              <a:rPr lang="en-GB" sz="1800" baseline="30000" dirty="0"/>
              <a:t>th</a:t>
            </a:r>
            <a:r>
              <a:rPr lang="en-GB" sz="1800" dirty="0"/>
              <a:t> Year MSc students of the University of London. </a:t>
            </a:r>
          </a:p>
          <a:p>
            <a:pPr lvl="1"/>
            <a:r>
              <a:rPr lang="en-GB" sz="1800" dirty="0"/>
              <a:t>There are also </a:t>
            </a:r>
            <a:r>
              <a:rPr lang="en-GB" sz="1800" b="1" dirty="0"/>
              <a:t>BSc/</a:t>
            </a:r>
            <a:r>
              <a:rPr lang="en-GB" sz="1800" b="1" dirty="0" err="1"/>
              <a:t>MSci</a:t>
            </a:r>
            <a:r>
              <a:rPr lang="en-GB" sz="1800" b="1" dirty="0"/>
              <a:t>/MSc. </a:t>
            </a:r>
            <a:r>
              <a:rPr lang="en-GB" sz="1800" dirty="0"/>
              <a:t>project students at </a:t>
            </a:r>
            <a:r>
              <a:rPr lang="en-GB" sz="1800" b="1" dirty="0"/>
              <a:t>RHUL</a:t>
            </a:r>
            <a:r>
              <a:rPr lang="en-GB" sz="1800" dirty="0"/>
              <a:t>. </a:t>
            </a:r>
          </a:p>
          <a:p>
            <a:endParaRPr lang="en-GB" sz="1800" dirty="0"/>
          </a:p>
          <a:p>
            <a:r>
              <a:rPr lang="en-GB" sz="1800" dirty="0"/>
              <a:t>We plan to </a:t>
            </a:r>
            <a:r>
              <a:rPr lang="en-GB" sz="1800" b="1" dirty="0"/>
              <a:t>restructure the Oxford undergraduate module </a:t>
            </a:r>
            <a:r>
              <a:rPr lang="en-GB" sz="1800" dirty="0"/>
              <a:t>to make it more attractive for students by including accelerator applications and hands-on laboratory sessions. </a:t>
            </a: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2B14BF-BFBA-9242-9207-1C03EA19B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6336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Undergraduate Accelerator Physics</a:t>
            </a:r>
            <a:br>
              <a:rPr lang="en-GB" sz="3200" b="1" dirty="0"/>
            </a:br>
            <a:r>
              <a:rPr lang="en-GB" sz="3200" b="1" dirty="0"/>
              <a:t>Summer Student Internships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50" y="1494542"/>
            <a:ext cx="8712642" cy="5181600"/>
          </a:xfrm>
        </p:spPr>
        <p:txBody>
          <a:bodyPr/>
          <a:lstStyle/>
          <a:p>
            <a:r>
              <a:rPr lang="en-GB" sz="2000" dirty="0">
                <a:solidFill>
                  <a:srgbClr val="000099"/>
                </a:solidFill>
              </a:rPr>
              <a:t>Oxford University Internship Programme (CERN in July/August annually)</a:t>
            </a:r>
          </a:p>
          <a:p>
            <a:pPr lvl="1"/>
            <a:r>
              <a:rPr lang="en-GB" sz="2000" b="1" dirty="0"/>
              <a:t>Two / three students</a:t>
            </a:r>
            <a:r>
              <a:rPr lang="en-GB" sz="2000" dirty="0"/>
              <a:t> join </a:t>
            </a:r>
            <a:r>
              <a:rPr lang="en-GB" sz="2000" b="1" dirty="0"/>
              <a:t>CLEAR</a:t>
            </a:r>
            <a:r>
              <a:rPr lang="en-GB" sz="2000" dirty="0"/>
              <a:t> accelerator project supervised by Oxford faculty &amp; graduate students.</a:t>
            </a:r>
          </a:p>
          <a:p>
            <a:pPr lvl="1"/>
            <a:r>
              <a:rPr lang="en-GB" sz="2000" dirty="0"/>
              <a:t>Participate in </a:t>
            </a:r>
            <a:r>
              <a:rPr lang="en-GB" sz="2000" b="1" dirty="0"/>
              <a:t>CERN Summer Student</a:t>
            </a:r>
            <a:r>
              <a:rPr lang="en-GB" sz="2000" dirty="0"/>
              <a:t> lecture series and in an accelerator project.</a:t>
            </a:r>
          </a:p>
          <a:p>
            <a:r>
              <a:rPr lang="en-GB" sz="2000" dirty="0">
                <a:solidFill>
                  <a:srgbClr val="000099"/>
                </a:solidFill>
              </a:rPr>
              <a:t>Imperial College</a:t>
            </a:r>
          </a:p>
          <a:p>
            <a:pPr lvl="1"/>
            <a:r>
              <a:rPr lang="en-GB" sz="2000" dirty="0"/>
              <a:t>Around </a:t>
            </a:r>
            <a:r>
              <a:rPr lang="en-GB" sz="2000" b="1" dirty="0"/>
              <a:t>4 students </a:t>
            </a:r>
            <a:r>
              <a:rPr lang="en-GB" sz="2000" dirty="0"/>
              <a:t>appointed annually.</a:t>
            </a:r>
          </a:p>
          <a:p>
            <a:pPr lvl="1"/>
            <a:r>
              <a:rPr lang="en-GB" sz="2000" dirty="0"/>
              <a:t>Spend 8 weeks working at </a:t>
            </a:r>
            <a:r>
              <a:rPr lang="en-GB" sz="2000" b="1" dirty="0"/>
              <a:t>RAL</a:t>
            </a:r>
            <a:r>
              <a:rPr lang="en-GB" sz="2000" dirty="0"/>
              <a:t>.</a:t>
            </a:r>
          </a:p>
          <a:p>
            <a:r>
              <a:rPr lang="en-GB" sz="2000" dirty="0">
                <a:solidFill>
                  <a:srgbClr val="000099"/>
                </a:solidFill>
              </a:rPr>
              <a:t>RHUL</a:t>
            </a:r>
          </a:p>
          <a:p>
            <a:pPr lvl="1"/>
            <a:r>
              <a:rPr lang="en-GB" sz="2000" dirty="0"/>
              <a:t>Around </a:t>
            </a:r>
            <a:r>
              <a:rPr lang="en-GB" sz="2000" b="1" dirty="0"/>
              <a:t>2 students </a:t>
            </a:r>
            <a:r>
              <a:rPr lang="en-GB" sz="2000" dirty="0"/>
              <a:t>appointed annually.</a:t>
            </a:r>
          </a:p>
          <a:p>
            <a:pPr lvl="1"/>
            <a:r>
              <a:rPr lang="en-GB" sz="2000" dirty="0"/>
              <a:t>Carry out research work at </a:t>
            </a:r>
            <a:r>
              <a:rPr lang="en-GB" sz="2000" b="1" dirty="0"/>
              <a:t>RHUL</a:t>
            </a:r>
            <a:r>
              <a:rPr lang="en-GB" sz="2000" dirty="0"/>
              <a:t>.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1950" y="5797402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Expect </a:t>
            </a:r>
            <a:r>
              <a:rPr lang="en-US" b="1" dirty="0" err="1">
                <a:solidFill>
                  <a:srgbClr val="FF0000"/>
                </a:solidFill>
              </a:rPr>
              <a:t>programmes</a:t>
            </a:r>
            <a:r>
              <a:rPr lang="en-US" b="1" dirty="0">
                <a:solidFill>
                  <a:srgbClr val="FF0000"/>
                </a:solidFill>
              </a:rPr>
              <a:t> to attract undergraduate students to accelerator science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6608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UK Accelerator Institutes Seminar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431" y="1292100"/>
            <a:ext cx="8229600" cy="4803900"/>
          </a:xfrm>
        </p:spPr>
        <p:txBody>
          <a:bodyPr/>
          <a:lstStyle/>
          <a:p>
            <a:r>
              <a:rPr lang="en-US" sz="2000" dirty="0"/>
              <a:t>JAI has teamed up with </a:t>
            </a:r>
            <a:r>
              <a:rPr lang="en-US" sz="2000" dirty="0" err="1"/>
              <a:t>ASTeC</a:t>
            </a:r>
            <a:r>
              <a:rPr lang="en-US" sz="2000" dirty="0"/>
              <a:t> and the Cockcroft Institute to </a:t>
            </a:r>
            <a:r>
              <a:rPr lang="en-US" sz="2000" dirty="0" err="1"/>
              <a:t>organise</a:t>
            </a:r>
            <a:r>
              <a:rPr lang="en-US" sz="2000" dirty="0"/>
              <a:t> jointly the new </a:t>
            </a:r>
            <a:r>
              <a:rPr lang="en-CH" sz="2000" b="1" dirty="0"/>
              <a:t>UK Accelerator Institutes Seminar Series</a:t>
            </a:r>
            <a:r>
              <a:rPr lang="en-CH" sz="2000" b="1" dirty="0">
                <a:solidFill>
                  <a:srgbClr val="7030A0"/>
                </a:solidFill>
              </a:rPr>
              <a:t> h</a:t>
            </a:r>
            <a:r>
              <a:rPr lang="en-CH" sz="2000" dirty="0">
                <a:solidFill>
                  <a:srgbClr val="7030A0"/>
                </a:solidFill>
              </a:rPr>
              <a:t>ttps://indico.cern.ch/category/13863/</a:t>
            </a:r>
          </a:p>
          <a:p>
            <a:pPr marL="0" indent="0">
              <a:buNone/>
            </a:pPr>
            <a:endParaRPr lang="en-US" sz="2000" b="1" dirty="0"/>
          </a:p>
          <a:p>
            <a:pPr lvl="1"/>
            <a:r>
              <a:rPr lang="en-US" sz="2000" dirty="0"/>
              <a:t>Delivered by distinguished speakers from the participating institutes and from laboratories / universities world-wide.</a:t>
            </a:r>
          </a:p>
          <a:p>
            <a:pPr marL="344487" lvl="1" indent="0">
              <a:buNone/>
            </a:pPr>
            <a:r>
              <a:rPr lang="en-US" sz="2000" b="1" dirty="0"/>
              <a:t> </a:t>
            </a:r>
          </a:p>
          <a:p>
            <a:r>
              <a:rPr lang="en-US" sz="2000" dirty="0"/>
              <a:t>Seminars scheduled so that the graduate student body can attend.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59D560-7334-3A47-BFC9-6A20E9F9BF62}"/>
              </a:ext>
            </a:extLst>
          </p:cNvPr>
          <p:cNvSpPr txBox="1"/>
          <p:nvPr/>
        </p:nvSpPr>
        <p:spPr>
          <a:xfrm>
            <a:off x="3003483" y="5800487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C00000"/>
                </a:solidFill>
              </a:rPr>
              <a:t>Attendance has been excellent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E4F7E2-9BD5-4A43-8142-B1365A52A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32" y="4443767"/>
            <a:ext cx="8560935" cy="13469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B408DE6-2E0F-2E42-90DC-63D5DFB0FFD2}"/>
              </a:ext>
            </a:extLst>
          </p:cNvPr>
          <p:cNvSpPr txBox="1"/>
          <p:nvPr/>
        </p:nvSpPr>
        <p:spPr>
          <a:xfrm>
            <a:off x="3313114" y="4069565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C00000"/>
                </a:solidFill>
              </a:rPr>
              <a:t>January – March 2022</a:t>
            </a:r>
          </a:p>
        </p:txBody>
      </p:sp>
    </p:spTree>
    <p:extLst>
      <p:ext uri="{BB962C8B-B14F-4D97-AF65-F5344CB8AC3E}">
        <p14:creationId xmlns:p14="http://schemas.microsoft.com/office/powerpoint/2010/main" val="735644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788987"/>
          </a:xfrm>
        </p:spPr>
        <p:txBody>
          <a:bodyPr/>
          <a:lstStyle/>
          <a:p>
            <a:r>
              <a:rPr lang="en-GB" sz="3400" b="1" dirty="0"/>
              <a:t>External Training Commitments (Abridged)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4438"/>
            <a:ext cx="8839200" cy="5486400"/>
          </a:xfrm>
        </p:spPr>
        <p:txBody>
          <a:bodyPr/>
          <a:lstStyle/>
          <a:p>
            <a:r>
              <a:rPr lang="en-GB" sz="1400" dirty="0">
                <a:solidFill>
                  <a:srgbClr val="000099"/>
                </a:solidFill>
              </a:rPr>
              <a:t>JAI participates in external training initiatives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EU Integrating Activity Projects on Training, Communications &amp; Outreach in Accelerators – </a:t>
            </a:r>
            <a:br>
              <a:rPr lang="en-GB" sz="1400" dirty="0"/>
            </a:br>
            <a:r>
              <a:rPr lang="en-GB" sz="1400" dirty="0"/>
              <a:t>TIARA 2011-2014, ARIES 2017-2021, I.FAST 2021-2025 (P. Burrows serves as WP Leader).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CERN Accelerator School CAS (various JAI faculty and staff).</a:t>
            </a:r>
          </a:p>
          <a:p>
            <a:pPr marL="344487" lvl="1" indent="0">
              <a:buNone/>
            </a:pPr>
            <a:r>
              <a:rPr lang="en-GB" sz="1400" dirty="0"/>
              <a:t> </a:t>
            </a:r>
          </a:p>
          <a:p>
            <a:pPr lvl="1"/>
            <a:r>
              <a:rPr lang="en-GB" sz="1400" dirty="0"/>
              <a:t>Joint Universities Accelerator School (JAI is partner institute, P. Burrows serves on JUAS AB).</a:t>
            </a:r>
          </a:p>
          <a:p>
            <a:pPr marL="344487" lvl="1" indent="0">
              <a:buNone/>
            </a:pPr>
            <a:endParaRPr lang="en-GB" sz="1400" dirty="0"/>
          </a:p>
          <a:p>
            <a:pPr lvl="1"/>
            <a:r>
              <a:rPr lang="en-GB" sz="1400" dirty="0"/>
              <a:t>Cockcroft Institute graduate accelerator physics course (S. Gibson). 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University of London intercollegiate undergraduate &amp; graduate accelerator physics courses </a:t>
            </a:r>
            <a:br>
              <a:rPr lang="en-GB" sz="1400" dirty="0"/>
            </a:br>
            <a:r>
              <a:rPr lang="en-GB" sz="1400" dirty="0"/>
              <a:t>(S. Gibson, P. </a:t>
            </a:r>
            <a:r>
              <a:rPr lang="en-GB" sz="1400" dirty="0" err="1"/>
              <a:t>Karataev</a:t>
            </a:r>
            <a:r>
              <a:rPr lang="en-GB" sz="1400" dirty="0"/>
              <a:t>).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University of Melbourne Medical Accelerator Physics Programme (S. Sheehy).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Nanyang Technological University and University of Saskatchewan undergraduate &amp; graduate lectures on accelerator physics (E. </a:t>
            </a:r>
            <a:r>
              <a:rPr lang="en-GB" sz="1400" dirty="0" err="1"/>
              <a:t>Tsesmelis</a:t>
            </a:r>
            <a:r>
              <a:rPr lang="en-GB" sz="1400" dirty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124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171CF3A2-0FDB-4542-B903-9DF294FC4B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199" y="290513"/>
            <a:ext cx="7924801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700" b="1" dirty="0"/>
              <a:t>Future Programme - Training</a:t>
            </a:r>
            <a:br>
              <a:rPr lang="en-GB" altLang="en-US" sz="4400" b="1" dirty="0">
                <a:latin typeface="+mn-lt"/>
              </a:rPr>
            </a:br>
            <a:endParaRPr lang="en-GB" altLang="en-US" sz="4400" b="1" i="1" dirty="0">
              <a:latin typeface="+mn-lt"/>
            </a:endParaRP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2081387-A782-E843-9BB6-0CA1B02C4A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582" y="1052513"/>
            <a:ext cx="9144000" cy="5227637"/>
          </a:xfrm>
        </p:spPr>
        <p:txBody>
          <a:bodyPr rtlCol="0">
            <a:normAutofit fontScale="4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4500" b="1" dirty="0"/>
              <a:t>Proposal &amp; plan </a:t>
            </a:r>
            <a:r>
              <a:rPr lang="en-US" sz="4500" dirty="0"/>
              <a:t>for the future education &amp; training </a:t>
            </a:r>
            <a:r>
              <a:rPr lang="en-US" sz="4500" dirty="0" err="1"/>
              <a:t>programme</a:t>
            </a:r>
            <a:r>
              <a:rPr lang="en-US" sz="4500" dirty="0"/>
              <a:t> at JAI:</a:t>
            </a:r>
          </a:p>
          <a:p>
            <a:pPr>
              <a:buFont typeface="Arial" charset="0"/>
              <a:buChar char="•"/>
              <a:defRPr/>
            </a:pPr>
            <a:endParaRPr lang="en-US" sz="4500" dirty="0"/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World-class </a:t>
            </a:r>
            <a:r>
              <a:rPr lang="en-US" sz="4500" b="1" dirty="0"/>
              <a:t>graduate &amp; undergraduate training </a:t>
            </a:r>
            <a:r>
              <a:rPr lang="en-US" sz="4500" dirty="0"/>
              <a:t>in accelerator science &amp; technology.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Collaboration with outside institutes </a:t>
            </a:r>
            <a:r>
              <a:rPr lang="en-US" sz="4500" dirty="0"/>
              <a:t>through cooperation agreements (e.g. Humboldt University Berlin) &amp; student accelerator design projects.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Strengthen integration of the 3 universities </a:t>
            </a:r>
            <a:r>
              <a:rPr lang="en-US" sz="4500" dirty="0"/>
              <a:t>by fostering &amp; supporting student exchanges, common lectures and seminars, and other events, e.g. the UK Accelerator Institutes Seminar Series.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Establish </a:t>
            </a:r>
            <a:r>
              <a:rPr lang="en-US" sz="4500" b="1" dirty="0"/>
              <a:t>joint JAI and CI </a:t>
            </a:r>
            <a:r>
              <a:rPr lang="en-US" sz="4500" b="1" dirty="0" err="1"/>
              <a:t>programme</a:t>
            </a:r>
            <a:r>
              <a:rPr lang="en-US" sz="4500" b="1" dirty="0"/>
              <a:t> of lectures </a:t>
            </a:r>
            <a:r>
              <a:rPr lang="en-US" sz="4500" dirty="0"/>
              <a:t>on </a:t>
            </a:r>
            <a:r>
              <a:rPr lang="en-US" sz="4500" dirty="0" err="1"/>
              <a:t>specialised</a:t>
            </a:r>
            <a:r>
              <a:rPr lang="en-US" sz="4500" dirty="0"/>
              <a:t> topics of advanced accelerator physics &amp; applications.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Pre-PhD </a:t>
            </a:r>
            <a:r>
              <a:rPr lang="en-US" sz="4500" b="1" dirty="0" err="1"/>
              <a:t>programmes</a:t>
            </a:r>
            <a:r>
              <a:rPr lang="en-US" sz="4500" b="1" dirty="0"/>
              <a:t> - </a:t>
            </a:r>
            <a:r>
              <a:rPr lang="en-US" sz="4500" dirty="0"/>
              <a:t>Summer studentship </a:t>
            </a:r>
            <a:r>
              <a:rPr lang="en-US" sz="4500" dirty="0" err="1"/>
              <a:t>programmes</a:t>
            </a:r>
            <a:r>
              <a:rPr lang="en-US" sz="4500" dirty="0"/>
              <a:t> at all 3 universities; BSc, </a:t>
            </a:r>
            <a:r>
              <a:rPr lang="en-US" sz="4500" dirty="0" err="1"/>
              <a:t>MSci</a:t>
            </a:r>
            <a:r>
              <a:rPr lang="en-US" sz="4500" dirty="0"/>
              <a:t> and MSc. </a:t>
            </a:r>
            <a:r>
              <a:rPr lang="en-US" sz="4500" dirty="0" err="1"/>
              <a:t>programmes</a:t>
            </a:r>
            <a:r>
              <a:rPr lang="en-US" sz="4500" dirty="0"/>
              <a:t> at RHUL; restructured undergraduate module</a:t>
            </a:r>
            <a:r>
              <a:rPr lang="en-US" sz="4500" b="1" dirty="0"/>
              <a:t> </a:t>
            </a:r>
            <a:r>
              <a:rPr lang="en-US" sz="4500" dirty="0"/>
              <a:t>at Oxford making it more attractive.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JAI academic staff continue to deliver courses &amp; lectures at </a:t>
            </a:r>
            <a:r>
              <a:rPr lang="en-US" sz="4500" b="1" dirty="0"/>
              <a:t>international accelerator schools</a:t>
            </a:r>
            <a:r>
              <a:rPr lang="en-US" sz="4500" dirty="0"/>
              <a:t>, thus providing important accelerator community service.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3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9699" name="Slide Number Placeholder 4">
            <a:extLst>
              <a:ext uri="{FF2B5EF4-FFF2-40B4-BE49-F238E27FC236}">
                <a16:creationId xmlns:a16="http://schemas.microsoft.com/office/drawing/2014/main" id="{FB62B8CF-1D6D-BB48-A15B-0A2E4B54D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E1216511-07EA-9E4C-998A-3C24A5B8393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18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08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1027E-4551-7F4A-AE98-1805ADAC8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171" y="2906713"/>
            <a:ext cx="7772400" cy="1362075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CH" dirty="0"/>
              <a:t>ublic engagement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71D4C-52D7-564D-ADBA-C4388B7A5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59666-E35F-6247-A8CD-38BB9E94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30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</a:rPr>
              <a:t>The JAI programme is organized around three pillars:</a:t>
            </a:r>
          </a:p>
          <a:p>
            <a:pPr marL="0" indent="0">
              <a:buNone/>
            </a:pPr>
            <a:endParaRPr lang="en-GB" dirty="0">
              <a:solidFill>
                <a:srgbClr val="000090"/>
              </a:solidFill>
            </a:endParaRPr>
          </a:p>
          <a:p>
            <a:pPr lvl="1"/>
            <a:r>
              <a:rPr lang="en-GB" dirty="0"/>
              <a:t>Research in accelerator science.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Training next generation of accelerator scientists.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Public engagement.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466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1F23-EA26-3F41-A656-F094C004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Guiding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5090A-73EF-A448-A3D1-9C9CCD876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1618F-EDEF-3A40-BAC6-A970519F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64BC2739-1EBD-C642-B031-0EEBD94D42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282700"/>
            <a:ext cx="81026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15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63DDF-A658-7840-B67F-8832848E9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4000" b="1" dirty="0"/>
              <a:t>Award-winning Public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0162C-DCEA-874B-8652-60F6F6454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5FCCC-347A-2C48-A4BA-2CE560645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pic>
        <p:nvPicPr>
          <p:cNvPr id="6" name="Picture 5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8B86F10C-6B3E-9143-9185-D92629D9DA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1308100"/>
            <a:ext cx="8102600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344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6D9108D-8D66-48E0-8F6C-84BEDCD0D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b="1" dirty="0"/>
              <a:t>Public Engagement &amp; Music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2175A19-15F5-4B56-9A05-83FAAF236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163637"/>
            <a:ext cx="4114800" cy="4932363"/>
          </a:xfrm>
        </p:spPr>
        <p:txBody>
          <a:bodyPr/>
          <a:lstStyle/>
          <a:p>
            <a:r>
              <a:rPr lang="en-US" sz="2200" b="1" i="1" dirty="0"/>
              <a:t>Online Oxford May Music Festival </a:t>
            </a:r>
            <a:r>
              <a:rPr lang="en-US" sz="2200" dirty="0"/>
              <a:t>(1 May 2021)</a:t>
            </a:r>
          </a:p>
          <a:p>
            <a:pPr lvl="1"/>
            <a:r>
              <a:rPr lang="en-US" sz="2200" dirty="0"/>
              <a:t>Talk by Sir </a:t>
            </a:r>
            <a:r>
              <a:rPr lang="en-US" sz="2200" dirty="0" err="1"/>
              <a:t>Venki</a:t>
            </a:r>
            <a:r>
              <a:rPr lang="en-US" sz="2200" dirty="0"/>
              <a:t> </a:t>
            </a:r>
            <a:r>
              <a:rPr lang="en-US" sz="2200" dirty="0" err="1"/>
              <a:t>Ramakhrishnan</a:t>
            </a:r>
            <a:r>
              <a:rPr lang="en-US" sz="2200" dirty="0"/>
              <a:t> (PRS) on his new book “The Gene Machine”, which was attended by about 100 over Zoom and followed by a concert.</a:t>
            </a:r>
          </a:p>
          <a:p>
            <a:r>
              <a:rPr lang="en-US" sz="2200" b="1" i="1" dirty="0"/>
              <a:t>Einstein Lecture </a:t>
            </a:r>
            <a:r>
              <a:rPr lang="en-US" sz="2200" dirty="0"/>
              <a:t>at Australian Chamber Music Festival 2022</a:t>
            </a:r>
          </a:p>
          <a:p>
            <a:r>
              <a:rPr lang="en-US" sz="2200" b="1" i="1" dirty="0"/>
              <a:t>Einstein’s Universe </a:t>
            </a:r>
            <a:r>
              <a:rPr lang="en-US" sz="2200" dirty="0"/>
              <a:t>events in 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C2115-397D-9E4F-835A-4C858C379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B3EC141C-77B4-4C30-8D07-C7AD6DA3CD10}" type="slidenum">
              <a:rPr lang="en-US" altLang="en-US" smtClean="0"/>
              <a:pPr>
                <a:spcAft>
                  <a:spcPts val="600"/>
                </a:spcAft>
                <a:defRPr/>
              </a:pPr>
              <a:t>22</a:t>
            </a:fld>
            <a:endParaRPr lang="en-US" altLang="en-US"/>
          </a:p>
        </p:txBody>
      </p:sp>
      <p:pic>
        <p:nvPicPr>
          <p:cNvPr id="11" name="Content Placeholder 10" descr="A picture containing text, person, person, posing&#10;&#10;Description automatically generated">
            <a:extLst>
              <a:ext uri="{FF2B5EF4-FFF2-40B4-BE49-F238E27FC236}">
                <a16:creationId xmlns:a16="http://schemas.microsoft.com/office/drawing/2014/main" id="{733D9D32-565E-594A-8086-19B1CB5E7C8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30" y="1676400"/>
            <a:ext cx="4397543" cy="3276600"/>
          </a:xfrm>
        </p:spPr>
      </p:pic>
    </p:spTree>
    <p:extLst>
      <p:ext uri="{BB962C8B-B14F-4D97-AF65-F5344CB8AC3E}">
        <p14:creationId xmlns:p14="http://schemas.microsoft.com/office/powerpoint/2010/main" val="3622780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DA975-9F6E-4B46-B406-88EB279F1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wrap="square" anchor="t">
            <a:normAutofit/>
          </a:bodyPr>
          <a:lstStyle/>
          <a:p>
            <a:r>
              <a:rPr lang="en-CH" b="1" dirty="0"/>
              <a:t>Public Engagement and Medicine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A550A-965F-AF48-8866-63C1EC010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418" y="1027732"/>
            <a:ext cx="4038600" cy="4530725"/>
          </a:xfrm>
        </p:spPr>
        <p:txBody>
          <a:bodyPr wrap="square" anchor="t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GB" sz="2600" b="1" dirty="0"/>
              <a:t>Patient and Public Engagement (PPI)</a:t>
            </a:r>
          </a:p>
          <a:p>
            <a:pPr lvl="1">
              <a:lnSpc>
                <a:spcPct val="90000"/>
              </a:lnSpc>
            </a:pPr>
            <a:r>
              <a:rPr lang="en-GB" sz="2600" dirty="0"/>
              <a:t>Two patient representatives</a:t>
            </a:r>
          </a:p>
          <a:p>
            <a:pPr lvl="2">
              <a:lnSpc>
                <a:spcPct val="90000"/>
              </a:lnSpc>
            </a:pPr>
            <a:r>
              <a:rPr lang="en-GB" sz="2600" dirty="0"/>
              <a:t>Members of </a:t>
            </a:r>
            <a:r>
              <a:rPr lang="en-GB" sz="2600" dirty="0" err="1"/>
              <a:t>LhARA</a:t>
            </a:r>
            <a:r>
              <a:rPr lang="en-GB" sz="2600" dirty="0"/>
              <a:t> Institute Board, providing “</a:t>
            </a:r>
            <a:r>
              <a:rPr lang="en-GB" sz="2600" b="1" dirty="0"/>
              <a:t>Lay Summaries</a:t>
            </a:r>
            <a:r>
              <a:rPr lang="en-GB" sz="2600" dirty="0"/>
              <a:t>”.</a:t>
            </a:r>
          </a:p>
          <a:p>
            <a:pPr>
              <a:lnSpc>
                <a:spcPct val="90000"/>
              </a:lnSpc>
            </a:pPr>
            <a:r>
              <a:rPr lang="en-GB" sz="2600" dirty="0" err="1"/>
              <a:t>LhARA</a:t>
            </a:r>
            <a:r>
              <a:rPr lang="en-GB" sz="2600" dirty="0"/>
              <a:t>/JAI members (Long, </a:t>
            </a:r>
            <a:r>
              <a:rPr lang="en-GB" sz="2600" dirty="0" err="1"/>
              <a:t>Kurup</a:t>
            </a:r>
            <a:r>
              <a:rPr lang="en-GB" sz="2600" dirty="0"/>
              <a:t>) have made presentation at </a:t>
            </a:r>
            <a:r>
              <a:rPr lang="en-GB" sz="2600" b="1" dirty="0" err="1"/>
              <a:t>Maggies</a:t>
            </a:r>
            <a:r>
              <a:rPr lang="en-GB" sz="2600" b="1" dirty="0"/>
              <a:t> cancer charity group</a:t>
            </a:r>
            <a:r>
              <a:rPr lang="en-GB" sz="2600" dirty="0"/>
              <a:t>.</a:t>
            </a:r>
          </a:p>
          <a:p>
            <a:pPr>
              <a:lnSpc>
                <a:spcPct val="90000"/>
              </a:lnSpc>
            </a:pPr>
            <a:endParaRPr lang="en-CH" sz="130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E627A38-CACD-9F17-C233-1D356E11F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0" y="1163637"/>
            <a:ext cx="4038600" cy="45307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GB" dirty="0"/>
              <a:t>With the PPI representatives </a:t>
            </a:r>
            <a:r>
              <a:rPr lang="en-GB" dirty="0" err="1"/>
              <a:t>LhARA</a:t>
            </a:r>
            <a:r>
              <a:rPr lang="en-GB" dirty="0"/>
              <a:t> is now planning </a:t>
            </a:r>
          </a:p>
          <a:p>
            <a:pPr lvl="2">
              <a:lnSpc>
                <a:spcPct val="90000"/>
              </a:lnSpc>
            </a:pPr>
            <a:r>
              <a:rPr lang="en-GB" sz="2400" dirty="0"/>
              <a:t>A “4-nation” PPI activity to </a:t>
            </a:r>
            <a:r>
              <a:rPr lang="en-GB" sz="2400" b="1" dirty="0"/>
              <a:t>raise the profile of novel approaches to proton and ion beam therapy</a:t>
            </a:r>
            <a:r>
              <a:rPr lang="en-GB" sz="2400" dirty="0"/>
              <a:t> and the </a:t>
            </a:r>
            <a:r>
              <a:rPr lang="en-GB" sz="2400" dirty="0" err="1"/>
              <a:t>LhARA</a:t>
            </a:r>
            <a:r>
              <a:rPr lang="en-GB" sz="2400" dirty="0"/>
              <a:t> initiative as a coordinated discussion at </a:t>
            </a:r>
            <a:r>
              <a:rPr lang="en-GB" sz="2400" dirty="0" err="1"/>
              <a:t>Maggies</a:t>
            </a:r>
            <a:r>
              <a:rPr lang="en-GB" sz="2400" dirty="0"/>
              <a:t> centres in the UK</a:t>
            </a:r>
            <a:r>
              <a:rPr lang="en-US" sz="2400" dirty="0"/>
              <a:t>.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5B31B-089C-D347-8069-B1EBE1425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B3EC141C-77B4-4C30-8D07-C7AD6DA3CD10}" type="slidenum">
              <a:rPr lang="en-US" altLang="en-US" smtClean="0"/>
              <a:pPr>
                <a:spcAft>
                  <a:spcPts val="600"/>
                </a:spcAft>
                <a:defRPr/>
              </a:pPr>
              <a:t>23</a:t>
            </a:fld>
            <a:endParaRPr lang="en-US" altLang="en-US" dirty="0"/>
          </a:p>
        </p:txBody>
      </p:sp>
      <p:pic>
        <p:nvPicPr>
          <p:cNvPr id="2050" name="Picture 2" descr="Maggie's – everyone's home of cancer care">
            <a:extLst>
              <a:ext uri="{FF2B5EF4-FFF2-40B4-BE49-F238E27FC236}">
                <a16:creationId xmlns:a16="http://schemas.microsoft.com/office/drawing/2014/main" id="{3E988126-F0F0-6C48-97C6-A26A83859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183146"/>
            <a:ext cx="2543934" cy="102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372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34400" cy="1139825"/>
          </a:xfrm>
        </p:spPr>
        <p:txBody>
          <a:bodyPr/>
          <a:lstStyle/>
          <a:p>
            <a:r>
              <a:rPr lang="en-US" sz="4000" b="1" dirty="0"/>
              <a:t>Public Engagement &amp; Teachers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34" y="1219200"/>
            <a:ext cx="4492765" cy="4953000"/>
          </a:xfrm>
        </p:spPr>
        <p:txBody>
          <a:bodyPr/>
          <a:lstStyle/>
          <a:p>
            <a:r>
              <a:rPr lang="en-US" sz="2000" b="1" dirty="0"/>
              <a:t>Accelerator and Particle Physics Education at A-Level (APPEAL)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Annual training since 2010</a:t>
            </a:r>
          </a:p>
          <a:p>
            <a:pPr marL="344487" lvl="1" indent="0">
              <a:buNone/>
            </a:pPr>
            <a:r>
              <a:rPr lang="en-US" sz="2000" dirty="0"/>
              <a:t> </a:t>
            </a:r>
          </a:p>
          <a:p>
            <a:r>
              <a:rPr lang="en-US" sz="2000" dirty="0"/>
              <a:t>APPEAL-10 2019</a:t>
            </a:r>
          </a:p>
          <a:p>
            <a:pPr marL="0" indent="0" algn="ctr">
              <a:buNone/>
            </a:pPr>
            <a:r>
              <a:rPr lang="en-US" sz="2000" b="1" i="1" dirty="0"/>
              <a:t>Future Accelerator Projects</a:t>
            </a:r>
          </a:p>
          <a:p>
            <a:pPr marL="0" indent="0" algn="ctr">
              <a:buNone/>
            </a:pPr>
            <a:r>
              <a:rPr lang="en-US" sz="2000" b="1" i="1" dirty="0"/>
              <a:t>Big Science at the Energy Frontier</a:t>
            </a:r>
          </a:p>
          <a:p>
            <a:pPr marL="0" indent="0" algn="ctr">
              <a:buNone/>
            </a:pPr>
            <a:endParaRPr lang="en-US" sz="2000" b="1" i="1" dirty="0"/>
          </a:p>
          <a:p>
            <a:r>
              <a:rPr lang="en-US" sz="2000" dirty="0"/>
              <a:t>APPEAL-11 2020</a:t>
            </a:r>
          </a:p>
          <a:p>
            <a:pPr marL="0" lvl="0" indent="0" algn="ctr">
              <a:buNone/>
            </a:pPr>
            <a:r>
              <a:rPr lang="en-GB" sz="2000" b="1" i="1" dirty="0"/>
              <a:t>Particle Accelerators and </a:t>
            </a:r>
            <a:br>
              <a:rPr lang="en-GB" sz="2000" b="1" i="1" dirty="0"/>
            </a:br>
            <a:r>
              <a:rPr lang="en-GB" sz="2000" b="1" i="1" dirty="0"/>
              <a:t>Plasma Technology </a:t>
            </a:r>
            <a:br>
              <a:rPr lang="en-GB" sz="2000" b="1" i="1" dirty="0"/>
            </a:br>
            <a:r>
              <a:rPr lang="en-GB" sz="2000" b="1" i="1" dirty="0"/>
              <a:t>The Wave of the Future </a:t>
            </a:r>
          </a:p>
          <a:p>
            <a:pPr marL="0" lvl="0" indent="0" algn="ctr">
              <a:buNone/>
            </a:pPr>
            <a:r>
              <a:rPr lang="en-GB" sz="2000" i="1" dirty="0"/>
              <a:t>(postponed due to Covid-19)</a:t>
            </a:r>
            <a:endParaRPr lang="en-CH" sz="2000" i="1" dirty="0"/>
          </a:p>
          <a:p>
            <a:pPr marL="0" indent="0" algn="ctr">
              <a:buNone/>
            </a:pPr>
            <a:endParaRPr lang="en-US" sz="2000" b="1" i="1" dirty="0"/>
          </a:p>
          <a:p>
            <a:pPr algn="ctr"/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674252" y="4893394"/>
            <a:ext cx="2215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APPEAL-10 in 2019</a:t>
            </a:r>
          </a:p>
        </p:txBody>
      </p:sp>
      <p:pic>
        <p:nvPicPr>
          <p:cNvPr id="10" name="Content Placeholder 9" descr="Graphical user interface, text, letter&#10;&#10;Description automatically generated">
            <a:extLst>
              <a:ext uri="{FF2B5EF4-FFF2-40B4-BE49-F238E27FC236}">
                <a16:creationId xmlns:a16="http://schemas.microsoft.com/office/drawing/2014/main" id="{B7D5EABF-A465-0C44-BF5E-2B9FC50FE8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200"/>
            <a:ext cx="4529418" cy="32766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057F73-BA05-EE4B-9B38-6AF5EAA26018}"/>
              </a:ext>
            </a:extLst>
          </p:cNvPr>
          <p:cNvSpPr txBox="1"/>
          <p:nvPr/>
        </p:nvSpPr>
        <p:spPr>
          <a:xfrm>
            <a:off x="5209464" y="5548908"/>
            <a:ext cx="34034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>
                <a:solidFill>
                  <a:srgbClr val="C00000"/>
                </a:solidFill>
              </a:rPr>
              <a:t>Aim to re-start in-person events</a:t>
            </a:r>
          </a:p>
          <a:p>
            <a:pPr algn="ctr"/>
            <a:r>
              <a:rPr lang="en-CH" dirty="0">
                <a:solidFill>
                  <a:srgbClr val="C00000"/>
                </a:solidFill>
              </a:rPr>
              <a:t>foll</a:t>
            </a:r>
            <a:r>
              <a:rPr lang="en-GB" dirty="0">
                <a:solidFill>
                  <a:srgbClr val="C00000"/>
                </a:solidFill>
              </a:rPr>
              <a:t>ow</a:t>
            </a:r>
            <a:r>
              <a:rPr lang="en-CH" dirty="0">
                <a:solidFill>
                  <a:srgbClr val="C00000"/>
                </a:solidFill>
              </a:rPr>
              <a:t>ing Covid-19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856127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7813"/>
            <a:ext cx="8593869" cy="1139825"/>
          </a:xfrm>
        </p:spPr>
        <p:txBody>
          <a:bodyPr/>
          <a:lstStyle/>
          <a:p>
            <a:r>
              <a:rPr lang="en-US" sz="3000" b="1" dirty="0"/>
              <a:t>Public Engagement &amp; The Big Bang Experience!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990600"/>
            <a:ext cx="4038600" cy="4876800"/>
          </a:xfrm>
        </p:spPr>
        <p:txBody>
          <a:bodyPr/>
          <a:lstStyle/>
          <a:p>
            <a:r>
              <a:rPr lang="en-US" sz="2400" dirty="0"/>
              <a:t>Brief history and future of the LHC revealing wonders of the LHC at CERN and how it is unravelling mysteries of the universe.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58DF6E03-B38A-B44B-BBB2-AEFB2FA8F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991" y="4419600"/>
            <a:ext cx="4131530" cy="1622379"/>
          </a:xfrm>
          <a:prstGeom prst="rect">
            <a:avLst/>
          </a:prstGeom>
        </p:spPr>
      </p:pic>
      <p:pic>
        <p:nvPicPr>
          <p:cNvPr id="10" name="Picture 9" descr="A picture containing indoor, person, ceiling, office&#10;&#10;Description automatically generated">
            <a:extLst>
              <a:ext uri="{FF2B5EF4-FFF2-40B4-BE49-F238E27FC236}">
                <a16:creationId xmlns:a16="http://schemas.microsoft.com/office/drawing/2014/main" id="{69B608CF-01A7-874D-B882-88C1CC4A3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0" y="3281183"/>
            <a:ext cx="3676282" cy="279937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D54375-0CF9-D540-ACA6-BFC693174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4398" y="866556"/>
            <a:ext cx="4098071" cy="4530725"/>
          </a:xfrm>
        </p:spPr>
        <p:txBody>
          <a:bodyPr/>
          <a:lstStyle/>
          <a:p>
            <a:r>
              <a:rPr lang="en-CH" dirty="0"/>
              <a:t>Re-starting in-person events foll</a:t>
            </a:r>
            <a:r>
              <a:rPr lang="en-GB" dirty="0"/>
              <a:t>ow</a:t>
            </a:r>
            <a:r>
              <a:rPr lang="en-CH" dirty="0"/>
              <a:t>ing Covid-19.</a:t>
            </a:r>
          </a:p>
          <a:p>
            <a:pPr lvl="1"/>
            <a:r>
              <a:rPr lang="en-CH" dirty="0"/>
              <a:t>Particle Physics Masterclasses</a:t>
            </a:r>
          </a:p>
          <a:p>
            <a:pPr lvl="1"/>
            <a:r>
              <a:rPr lang="en-CH" dirty="0"/>
              <a:t>Open Days</a:t>
            </a:r>
          </a:p>
          <a:p>
            <a:pPr lvl="1"/>
            <a:r>
              <a:rPr lang="en-CH" i="1" dirty="0"/>
              <a:t>Girls into Physics </a:t>
            </a:r>
            <a:r>
              <a:rPr lang="en-CH" dirty="0"/>
              <a:t>(with Smallpiece Trust)</a:t>
            </a:r>
          </a:p>
        </p:txBody>
      </p:sp>
    </p:spTree>
    <p:extLst>
      <p:ext uri="{BB962C8B-B14F-4D97-AF65-F5344CB8AC3E}">
        <p14:creationId xmlns:p14="http://schemas.microsoft.com/office/powerpoint/2010/main" val="1539690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34DD-7C43-1240-98CA-2342950B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dirty="0">
                <a:latin typeface="+mj-lt"/>
                <a:ea typeface="+mj-ea"/>
                <a:cs typeface="+mj-cs"/>
              </a:rPr>
              <a:t>Public Engagement &amp; Literature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FFBC8F8-6511-C64D-B900-08099DC5CFB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23069"/>
            <a:ext cx="4038600" cy="4284987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CD07222-1A0A-814E-88D8-2888F9512117}"/>
              </a:ext>
            </a:extLst>
          </p:cNvPr>
          <p:cNvSpPr txBox="1"/>
          <p:nvPr/>
        </p:nvSpPr>
        <p:spPr bwMode="auto">
          <a:xfrm>
            <a:off x="4648200" y="1600200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Popular Science Book 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Outreach events in the pipeline around launches in the UK (28 April), Australia (3 May) and US (January 2023).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E1F99-5CE8-C043-9248-7CEA868A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26</a:t>
            </a:fld>
            <a:endParaRPr lang="en-US" altLang="en-US" kern="1200"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184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34DD-7C43-1240-98CA-2342950B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/>
              <a:t>Public Engagement &amp; the SDGs</a:t>
            </a:r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EA8A302F-EEA9-5FB4-508A-9CCB4B8B05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 wrap="square" anchor="t"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1500" b="1" i="1" dirty="0"/>
              <a:t>SDG 3 – Good Health and Well-being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Skeptics in the Pub: "From Higgs to Healthcare in low-resource regions.”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Particle accelerators: from making Higgs bosons to curing cancer’ for the Oxford Prospects </a:t>
            </a:r>
            <a:r>
              <a:rPr lang="en-US" sz="1500" dirty="0" err="1"/>
              <a:t>Programme</a:t>
            </a:r>
            <a:endParaRPr lang="en-US" sz="1500" dirty="0"/>
          </a:p>
          <a:p>
            <a:pPr lvl="1">
              <a:lnSpc>
                <a:spcPct val="90000"/>
              </a:lnSpc>
            </a:pPr>
            <a:r>
              <a:rPr lang="en-US" sz="1500" dirty="0"/>
              <a:t>Social Justice: Migration, Racism, and Health on SDG 3 - Ensure healthy lives and promote well-being for all at all ages (</a:t>
            </a:r>
            <a:r>
              <a:rPr lang="en-US" sz="1500" dirty="0" err="1"/>
              <a:t>CoNGO</a:t>
            </a:r>
            <a:r>
              <a:rPr lang="en-US" sz="1500" dirty="0"/>
              <a:t> 2021)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The importance of equality in the recovery from the COVID-19 pandemic and  SDGs (UN GA Third Committee with Non-Governmental </a:t>
            </a:r>
            <a:r>
              <a:rPr lang="en-US" sz="1500" dirty="0" err="1"/>
              <a:t>Organisations</a:t>
            </a:r>
            <a:r>
              <a:rPr lang="en-US" sz="1500" dirty="0"/>
              <a:t>, Feb. 2022)</a:t>
            </a:r>
          </a:p>
          <a:p>
            <a:pPr lvl="1">
              <a:lnSpc>
                <a:spcPct val="90000"/>
              </a:lnSpc>
            </a:pPr>
            <a:endParaRPr lang="en-US" sz="1500" i="1" dirty="0"/>
          </a:p>
          <a:p>
            <a:pPr>
              <a:lnSpc>
                <a:spcPct val="90000"/>
              </a:lnSpc>
            </a:pPr>
            <a:r>
              <a:rPr lang="en-US" sz="1500" b="1" i="1" dirty="0"/>
              <a:t>SDG 5 – Gender Equality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Panels of U.N. Commission on the Status of Women Forum 66 (2022)  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Disparities in Cancer Care for Women: An Urgent Global Need (Panel for CSW66 Forum, March 2022)</a:t>
            </a:r>
          </a:p>
          <a:p>
            <a:pPr lvl="1">
              <a:lnSpc>
                <a:spcPct val="90000"/>
              </a:lnSpc>
            </a:pPr>
            <a:r>
              <a:rPr lang="en-US" sz="1500" dirty="0"/>
              <a:t>Women in STEM: Mind the Gap Panel for CSW66 Forum (March 2022) </a:t>
            </a:r>
          </a:p>
          <a:p>
            <a:pPr>
              <a:lnSpc>
                <a:spcPct val="90000"/>
              </a:lnSpc>
            </a:pPr>
            <a:endParaRPr lang="en-US" sz="1100" i="1" dirty="0"/>
          </a:p>
        </p:txBody>
      </p:sp>
      <p:pic>
        <p:nvPicPr>
          <p:cNvPr id="1026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8E278E6-11FD-0B4C-A678-E2E1445E7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305653"/>
            <a:ext cx="4038600" cy="311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E1F99-5CE8-C043-9248-7CEA868A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/>
              <a:pPr>
                <a:spcAft>
                  <a:spcPts val="600"/>
                </a:spcAft>
                <a:defRPr/>
              </a:pPr>
              <a:t>27</a:t>
            </a:fld>
            <a:endParaRPr lang="en-US" altLang="en-US" kern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07222-1A0A-814E-88D8-2888F9512117}"/>
              </a:ext>
            </a:extLst>
          </p:cNvPr>
          <p:cNvSpPr txBox="1"/>
          <p:nvPr/>
        </p:nvSpPr>
        <p:spPr bwMode="auto">
          <a:xfrm>
            <a:off x="4648200" y="1600200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2793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CC699-84F6-9C4E-BBE7-782A9EB2B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600" b="1" dirty="0"/>
              <a:t>Future Programme – Public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9C3EE-61FE-2E4C-83B5-6136C8B59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263" y="1295400"/>
            <a:ext cx="8229600" cy="4530725"/>
          </a:xfrm>
        </p:spPr>
        <p:txBody>
          <a:bodyPr/>
          <a:lstStyle/>
          <a:p>
            <a:r>
              <a:rPr lang="en-CH" sz="2400" dirty="0"/>
              <a:t>We will continue strengthening our existing portfolio and encourage new and innovative ideas.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3CD14-2B13-6447-8B92-A533F399D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67C445C-F5AE-084D-ACA0-75F05308A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37" y="2209800"/>
            <a:ext cx="81534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138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317" y="1415010"/>
            <a:ext cx="8458200" cy="5181600"/>
          </a:xfrm>
        </p:spPr>
        <p:txBody>
          <a:bodyPr/>
          <a:lstStyle/>
          <a:p>
            <a:r>
              <a:rPr lang="en-GB" sz="2800" dirty="0">
                <a:solidFill>
                  <a:srgbClr val="000099"/>
                </a:solidFill>
              </a:rPr>
              <a:t>JAI continues to deliver </a:t>
            </a:r>
            <a:r>
              <a:rPr lang="en-GB" sz="2800" dirty="0">
                <a:solidFill>
                  <a:srgbClr val="FF0000"/>
                </a:solidFill>
              </a:rPr>
              <a:t>world-class</a:t>
            </a:r>
            <a:r>
              <a:rPr lang="en-GB" sz="2800" dirty="0">
                <a:solidFill>
                  <a:srgbClr val="000099"/>
                </a:solidFill>
              </a:rPr>
              <a:t> accelerator science </a:t>
            </a:r>
            <a:r>
              <a:rPr lang="en-GB" sz="2800" dirty="0">
                <a:solidFill>
                  <a:srgbClr val="FF0000"/>
                </a:solidFill>
              </a:rPr>
              <a:t>education &amp; training </a:t>
            </a:r>
            <a:r>
              <a:rPr lang="en-GB" sz="2800" dirty="0">
                <a:solidFill>
                  <a:srgbClr val="000099"/>
                </a:solidFill>
              </a:rPr>
              <a:t>and </a:t>
            </a:r>
            <a:r>
              <a:rPr lang="en-GB" sz="2800" dirty="0">
                <a:solidFill>
                  <a:srgbClr val="FF0000"/>
                </a:solidFill>
              </a:rPr>
              <a:t>public engagement</a:t>
            </a:r>
            <a:r>
              <a:rPr lang="en-GB" sz="2800" dirty="0">
                <a:solidFill>
                  <a:srgbClr val="000099"/>
                </a:solidFill>
              </a:rPr>
              <a:t> programmes.</a:t>
            </a:r>
          </a:p>
          <a:p>
            <a:pPr lvl="1"/>
            <a:r>
              <a:rPr lang="en-GB" sz="2800" dirty="0"/>
              <a:t>Intense accelerator physics course.</a:t>
            </a:r>
          </a:p>
          <a:p>
            <a:pPr lvl="1"/>
            <a:r>
              <a:rPr lang="en-GB" sz="2800" dirty="0"/>
              <a:t>Innovative and educational accelerator design projects.</a:t>
            </a:r>
          </a:p>
          <a:p>
            <a:pPr lvl="1"/>
            <a:r>
              <a:rPr lang="en-GB" sz="2800" dirty="0"/>
              <a:t>Successful placement of students once they enter professional careers.</a:t>
            </a:r>
          </a:p>
          <a:p>
            <a:pPr lvl="1"/>
            <a:r>
              <a:rPr lang="en-GB" sz="2800" dirty="0"/>
              <a:t>Recognised and award-winning public engagement activities – with global reach.</a:t>
            </a:r>
          </a:p>
          <a:p>
            <a:pPr lvl="1"/>
            <a:endParaRPr lang="en-GB" sz="2800" dirty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30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B122-1454-084B-A5A6-AD4DC0584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06713"/>
            <a:ext cx="7772400" cy="1362075"/>
          </a:xfrm>
        </p:spPr>
        <p:txBody>
          <a:bodyPr/>
          <a:lstStyle/>
          <a:p>
            <a:r>
              <a:rPr lang="en-CH" dirty="0"/>
              <a:t>Education and Training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FD922-1745-AE4E-8C53-5C9AF794E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5C67C-4FB8-5E43-AF73-3F5A2A35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26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537E1FF9-34AD-7E47-BDFF-F971F4D86B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5725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Guiding Strategy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7501CCE0-1644-A645-960D-3FF9518D2E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7716" y="1600200"/>
            <a:ext cx="9144000" cy="435292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Training in accelerator science &amp; technology is </a:t>
            </a:r>
            <a:r>
              <a:rPr lang="en-US" sz="2800" b="1" dirty="0"/>
              <a:t>one of the pillars </a:t>
            </a:r>
            <a:r>
              <a:rPr lang="en-US" sz="2800" dirty="0"/>
              <a:t>of JAI mission and </a:t>
            </a:r>
            <a:r>
              <a:rPr lang="en-US" sz="2800" dirty="0" err="1"/>
              <a:t>recognised</a:t>
            </a:r>
            <a:r>
              <a:rPr lang="en-US" sz="2800" dirty="0"/>
              <a:t> by JAI Advisory Board to be </a:t>
            </a:r>
            <a:r>
              <a:rPr lang="en-US" sz="2800" b="1" dirty="0"/>
              <a:t>world-leading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Objective is to </a:t>
            </a:r>
            <a:r>
              <a:rPr lang="en-US" sz="2800" b="1" dirty="0"/>
              <a:t>develop skills </a:t>
            </a:r>
            <a:r>
              <a:rPr lang="en-US" sz="2800" dirty="0"/>
              <a:t>of next generation accelerator scientists.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JAI has provided </a:t>
            </a:r>
            <a:r>
              <a:rPr lang="en-US" sz="2800" b="1" dirty="0"/>
              <a:t>graduate &amp; undergraduate training </a:t>
            </a:r>
            <a:r>
              <a:rPr lang="en-US" sz="2800" dirty="0"/>
              <a:t>in accelerator science &amp; technology since first course delivered in 2005.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Students participate in </a:t>
            </a:r>
            <a:r>
              <a:rPr lang="en-US" sz="2800" b="1" dirty="0"/>
              <a:t>comprehensive core formal training </a:t>
            </a:r>
            <a:r>
              <a:rPr lang="en-US" sz="2800" dirty="0"/>
              <a:t>through academic courses &amp; projects and 3 years of cutting-edge research at state-of-the-art facilities (national &amp; international).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Many JAI academic staff invited to give courses &amp; lectures at </a:t>
            </a:r>
            <a:r>
              <a:rPr lang="en-US" sz="2800" b="1" dirty="0"/>
              <a:t>international accelerator schools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F7E40AB4-C9D5-314E-95EC-BBEA8AACC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FA9D6F7A-EC23-9E43-A5B0-121D46522A80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153399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JAI Graduates &amp; Careers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89075"/>
            <a:ext cx="9144000" cy="43529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400" dirty="0"/>
              <a:t>JAI training is </a:t>
            </a:r>
            <a:r>
              <a:rPr lang="en-US" sz="8400" b="1" dirty="0"/>
              <a:t>well aligned with STFC strategic aims </a:t>
            </a:r>
            <a:r>
              <a:rPr lang="en-US" sz="8400" dirty="0"/>
              <a:t>to address national demand for scientifically-skilled workforce to sustain UK’s world-leading position in research &amp; technology </a:t>
            </a:r>
            <a:r>
              <a:rPr lang="en-US" sz="8400" b="1" dirty="0"/>
              <a:t>(</a:t>
            </a:r>
            <a:r>
              <a:rPr lang="en-US" sz="8400" b="1" i="1" dirty="0"/>
              <a:t>2017 STFC Accelerator Strategy Review</a:t>
            </a:r>
            <a:r>
              <a:rPr lang="en-US" sz="8400" b="1" dirty="0"/>
              <a:t>)</a:t>
            </a:r>
            <a:r>
              <a:rPr lang="en-US" sz="84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8400" b="1" dirty="0"/>
              <a:t>PhD graduates more than 70</a:t>
            </a:r>
            <a:r>
              <a:rPr lang="en-US" sz="8400" dirty="0"/>
              <a:t>; all obtained </a:t>
            </a:r>
            <a:r>
              <a:rPr lang="en-US" sz="8400" b="1" dirty="0"/>
              <a:t>fruitful employment</a:t>
            </a:r>
            <a:r>
              <a:rPr lang="en-US" sz="8400" dirty="0"/>
              <a:t>; about </a:t>
            </a:r>
            <a:r>
              <a:rPr lang="en-US" sz="8400" b="1" dirty="0"/>
              <a:t>20% female</a:t>
            </a:r>
            <a:r>
              <a:rPr lang="en-US" sz="8400" dirty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8400" dirty="0"/>
              <a:t>Alumni consistently pursue </a:t>
            </a:r>
            <a:r>
              <a:rPr lang="en-US" sz="8400" b="1" dirty="0"/>
              <a:t>careers in science &amp; technology</a:t>
            </a:r>
            <a:endParaRPr lang="en-US" sz="8400" dirty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Destinations include </a:t>
            </a:r>
            <a:r>
              <a:rPr lang="en-US" sz="8400" b="1" dirty="0"/>
              <a:t>research positions </a:t>
            </a:r>
            <a:r>
              <a:rPr lang="en-US" sz="8400" dirty="0"/>
              <a:t>in universities, </a:t>
            </a:r>
            <a:r>
              <a:rPr lang="en-US" sz="8400" dirty="0" err="1"/>
              <a:t>ASTeC</a:t>
            </a:r>
            <a:r>
              <a:rPr lang="en-US" sz="8400" dirty="0"/>
              <a:t>, BNL, CERN, CI, DESY, LBNL, LLNL, NPL, RAL, SLAC, &amp; PSI.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Some reached </a:t>
            </a:r>
            <a:r>
              <a:rPr lang="en-US" sz="8400" b="1" dirty="0"/>
              <a:t>full academic positions; </a:t>
            </a:r>
            <a:r>
              <a:rPr lang="en-US" sz="8400" dirty="0"/>
              <a:t>about </a:t>
            </a:r>
            <a:r>
              <a:rPr lang="en-US" sz="8400" b="1" dirty="0"/>
              <a:t>15% work in industry</a:t>
            </a:r>
            <a:r>
              <a:rPr lang="en-US" sz="8400" dirty="0"/>
              <a:t>.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5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9E78-FA09-4D48-8055-F78AB202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/>
              <a:t>Graduate Accelerator Physics Course</a:t>
            </a:r>
            <a:br>
              <a:rPr lang="en-GB" sz="4000" b="1" dirty="0"/>
            </a:br>
            <a:r>
              <a:rPr lang="en-GB" sz="4000" b="1" dirty="0"/>
              <a:t>Term I October-December 2021</a:t>
            </a:r>
            <a:endParaRPr lang="en-CH" sz="4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29842-225C-5144-921D-151DF67C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FA2AB3-6600-B94C-A56D-865807241986}"/>
              </a:ext>
            </a:extLst>
          </p:cNvPr>
          <p:cNvSpPr/>
          <p:nvPr/>
        </p:nvSpPr>
        <p:spPr>
          <a:xfrm>
            <a:off x="4152900" y="4343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GB" i="1" dirty="0">
                <a:solidFill>
                  <a:srgbClr val="006633"/>
                </a:solidFill>
              </a:rPr>
              <a:t>* Combined Particle Physics &amp; </a:t>
            </a:r>
            <a:br>
              <a:rPr lang="en-GB" i="1" dirty="0">
                <a:solidFill>
                  <a:srgbClr val="006633"/>
                </a:solidFill>
              </a:rPr>
            </a:br>
            <a:r>
              <a:rPr lang="en-GB" i="1" dirty="0">
                <a:solidFill>
                  <a:srgbClr val="006633"/>
                </a:solidFill>
              </a:rPr>
              <a:t>Accelerator Physics cohort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5D26491-0E50-EC4F-B3B5-9B41C7E4B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10504"/>
              </p:ext>
            </p:extLst>
          </p:nvPr>
        </p:nvGraphicFramePr>
        <p:xfrm>
          <a:off x="4315347" y="1567170"/>
          <a:ext cx="435265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650">
                  <a:extLst>
                    <a:ext uri="{9D8B030D-6E8A-4147-A177-3AD203B41FA5}">
                      <a16:colId xmlns:a16="http://schemas.microsoft.com/office/drawing/2014/main" val="866098450"/>
                    </a:ext>
                  </a:extLst>
                </a:gridCol>
              </a:tblGrid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Exercise Classes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56561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rgbClr val="006633"/>
                          </a:solidFill>
                        </a:rPr>
                        <a:t>Introduction to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2529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Transverse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17756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738617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RF Cavities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88960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Hamiltonian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224106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Synchrotron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1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AE1EC51-CDCF-5C44-BA56-42C42EB7AF9E}"/>
              </a:ext>
            </a:extLst>
          </p:cNvPr>
          <p:cNvSpPr txBox="1"/>
          <p:nvPr/>
        </p:nvSpPr>
        <p:spPr>
          <a:xfrm>
            <a:off x="3810000" y="5062686"/>
            <a:ext cx="528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</a:rPr>
              <a:t>Course carried out in hybrid format</a:t>
            </a:r>
          </a:p>
          <a:p>
            <a:pPr algn="ctr"/>
            <a:r>
              <a:rPr lang="en-CH" b="1" dirty="0">
                <a:solidFill>
                  <a:srgbClr val="C00000"/>
                </a:solidFill>
              </a:rPr>
              <a:t>(in person &amp; videoconference) due to Covid-19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6D6922-114C-8549-A315-0DC904C38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57274"/>
            <a:ext cx="3048000" cy="454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2875C-A76F-9D43-9F88-C38F7F7B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32" y="183778"/>
            <a:ext cx="8229600" cy="1139825"/>
          </a:xfrm>
        </p:spPr>
        <p:txBody>
          <a:bodyPr/>
          <a:lstStyle/>
          <a:p>
            <a:pPr>
              <a:lnSpc>
                <a:spcPts val="4800"/>
              </a:lnSpc>
            </a:pPr>
            <a:r>
              <a:rPr lang="en-GB" sz="4000" b="1" dirty="0"/>
              <a:t>Graduate Accelerator Physics Course</a:t>
            </a:r>
            <a:br>
              <a:rPr lang="en-GB" sz="4000" b="1" dirty="0"/>
            </a:br>
            <a:r>
              <a:rPr lang="en-GB" sz="4000" b="1" dirty="0"/>
              <a:t>Term II January-March 2022</a:t>
            </a:r>
            <a:endParaRPr lang="en-CH" sz="4000" b="1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B8F8E69-9DDA-4649-B691-CA793205025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72673129"/>
              </p:ext>
            </p:extLst>
          </p:nvPr>
        </p:nvGraphicFramePr>
        <p:xfrm>
          <a:off x="4495800" y="1600200"/>
          <a:ext cx="4191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948403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Exercise Classes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302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Magnet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300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Introduction to FCC-ee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46993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4CA3F-AFF0-E549-917D-E6E1B0CA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D7FF55F-9760-8C4B-A24E-A417AD8B3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811703"/>
              </p:ext>
            </p:extLst>
          </p:nvPr>
        </p:nvGraphicFramePr>
        <p:xfrm>
          <a:off x="4529454" y="3058160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Tutorials (8)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FCC-ee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4AF2531-B28F-3A46-93E8-655295EFBEFF}"/>
              </a:ext>
            </a:extLst>
          </p:cNvPr>
          <p:cNvSpPr txBox="1"/>
          <p:nvPr/>
        </p:nvSpPr>
        <p:spPr>
          <a:xfrm>
            <a:off x="3977190" y="4968855"/>
            <a:ext cx="5301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Course carried out in hybrid format</a:t>
            </a:r>
          </a:p>
          <a:p>
            <a:r>
              <a:rPr lang="en-GB" b="1" dirty="0">
                <a:solidFill>
                  <a:srgbClr val="C00000"/>
                </a:solidFill>
              </a:rPr>
              <a:t>(in person &amp; videoconference) due to Covid-19</a:t>
            </a:r>
          </a:p>
          <a:p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14" name="Table 8">
            <a:extLst>
              <a:ext uri="{FF2B5EF4-FFF2-40B4-BE49-F238E27FC236}">
                <a16:creationId xmlns:a16="http://schemas.microsoft.com/office/drawing/2014/main" id="{1C9BF792-04E4-8D47-B21C-D1F1F2018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037962"/>
              </p:ext>
            </p:extLst>
          </p:nvPr>
        </p:nvGraphicFramePr>
        <p:xfrm>
          <a:off x="4495800" y="4145280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JAI Seminar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FCC-ee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0BD1AD51-2490-5B4E-9E2D-8421548D4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966" y="1603169"/>
            <a:ext cx="3155868" cy="45301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62CC60-34E5-AF49-84CF-B231C3FA24D5}"/>
              </a:ext>
            </a:extLst>
          </p:cNvPr>
          <p:cNvSpPr txBox="1"/>
          <p:nvPr/>
        </p:nvSpPr>
        <p:spPr>
          <a:xfrm>
            <a:off x="3940574" y="5792411"/>
            <a:ext cx="505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* New lecture following proposal of JAI AB 2021</a:t>
            </a:r>
          </a:p>
        </p:txBody>
      </p:sp>
    </p:spTree>
    <p:extLst>
      <p:ext uri="{BB962C8B-B14F-4D97-AF65-F5344CB8AC3E}">
        <p14:creationId xmlns:p14="http://schemas.microsoft.com/office/powerpoint/2010/main" val="3971673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3058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/>
              <a:t>Graduate Accelerator Physics Course 2021-2022</a:t>
            </a:r>
            <a:endParaRPr lang="en-GB" altLang="en-US" sz="3200" b="1" dirty="0"/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060430"/>
            <a:ext cx="9144000" cy="511177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9600" dirty="0"/>
              <a:t>Number of Students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9600" dirty="0"/>
              <a:t> 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9600" b="1" dirty="0"/>
              <a:t>University of Oxford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9600" dirty="0"/>
              <a:t>Particle Physics (9) *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9600" dirty="0"/>
              <a:t>JAI Accelerator Physics (4)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9600" b="1" dirty="0"/>
              <a:t>JAI Royal Holloway, University of London </a:t>
            </a:r>
            <a:r>
              <a:rPr lang="en-US" sz="9600" dirty="0"/>
              <a:t>(2)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9600" b="1" dirty="0"/>
              <a:t>JAI Imperial College London </a:t>
            </a:r>
            <a:r>
              <a:rPr lang="en-US" sz="9600" dirty="0"/>
              <a:t>(1)</a:t>
            </a:r>
          </a:p>
          <a:p>
            <a:pPr marL="671512" lvl="2" indent="0" eaLnBrk="1" fontAlgn="auto" hangingPunct="1">
              <a:spcAft>
                <a:spcPts val="0"/>
              </a:spcAft>
              <a:buNone/>
              <a:defRPr/>
            </a:pPr>
            <a:endParaRPr lang="en-US" sz="9600" dirty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9600" b="1" dirty="0"/>
              <a:t>Humboldt University of Berlin </a:t>
            </a:r>
            <a:r>
              <a:rPr lang="en-US" sz="9600" dirty="0"/>
              <a:t>(2) **</a:t>
            </a:r>
          </a:p>
          <a:p>
            <a:pPr marL="1023937" lvl="3" indent="0" eaLnBrk="1" fontAlgn="auto" hangingPunct="1">
              <a:spcAft>
                <a:spcPts val="0"/>
              </a:spcAft>
              <a:buNone/>
              <a:defRPr/>
            </a:pPr>
            <a:r>
              <a:rPr lang="en-US" sz="9400" i="1" dirty="0"/>
              <a:t>Following cooperation agreement with University of Oxford</a:t>
            </a:r>
          </a:p>
          <a:p>
            <a:pPr marL="1023937" lvl="3" indent="0" eaLnBrk="1" fontAlgn="auto" hangingPunct="1">
              <a:spcAft>
                <a:spcPts val="0"/>
              </a:spcAft>
              <a:buNone/>
              <a:defRPr/>
            </a:pPr>
            <a:endParaRPr lang="en-US" sz="9400" i="1" dirty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9600" b="1" dirty="0"/>
              <a:t>University College London </a:t>
            </a:r>
            <a:r>
              <a:rPr lang="en-US" sz="9600" dirty="0"/>
              <a:t>(1) **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endParaRPr lang="en-US" sz="6200" i="1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6200" i="1" dirty="0"/>
              <a:t>* Registered for first three lectures and tutorial of Term I only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6200" i="1" dirty="0"/>
              <a:t>** Registered for Term I only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kumimoji="0" lang="en-GB" alt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741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Accelerator Design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949" y="1034143"/>
            <a:ext cx="4484914" cy="5253038"/>
          </a:xfrm>
        </p:spPr>
        <p:txBody>
          <a:bodyPr/>
          <a:lstStyle/>
          <a:p>
            <a:r>
              <a:rPr lang="en-GB" sz="1800" dirty="0"/>
              <a:t>Accelerator Design Study for </a:t>
            </a:r>
          </a:p>
          <a:p>
            <a:pPr lvl="1"/>
            <a:r>
              <a:rPr lang="en-GB" sz="1800" b="1" dirty="0"/>
              <a:t>Electron SPS</a:t>
            </a:r>
            <a:r>
              <a:rPr lang="en-GB" sz="1800" dirty="0"/>
              <a:t>: 2020-2021</a:t>
            </a:r>
          </a:p>
          <a:p>
            <a:pPr lvl="1"/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r>
              <a:rPr lang="en-GB" sz="1800" dirty="0"/>
              <a:t>: 2021-2022</a:t>
            </a:r>
          </a:p>
          <a:p>
            <a:pPr lvl="1"/>
            <a:r>
              <a:rPr lang="en-US" sz="1800" dirty="0"/>
              <a:t>Design work consisted of study of the lattice, magnet systems and RF cavities.</a:t>
            </a:r>
          </a:p>
          <a:p>
            <a:r>
              <a:rPr lang="en-US" sz="1800" dirty="0"/>
              <a:t>Student visits and presentations at CERN planned for June 2022.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600" i="1" dirty="0"/>
              <a:t>“The design project significantly contributes to the value of a PhD at the JAI and is a very effective learning tool ... it played an essential role in helping me to find a postdoc.”</a:t>
            </a: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r>
              <a:rPr lang="en-US" sz="1600" i="1" dirty="0"/>
              <a:t>“To me, the design project was by far the best part of the course. It puts the material taught into context and bridges the gap between lectures ... and a DPhil project ... .”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D92CF-4219-8345-8718-16BE863C8BFE}"/>
              </a:ext>
            </a:extLst>
          </p:cNvPr>
          <p:cNvSpPr txBox="1"/>
          <p:nvPr/>
        </p:nvSpPr>
        <p:spPr>
          <a:xfrm>
            <a:off x="6774074" y="1027806"/>
            <a:ext cx="223490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eSPS</a:t>
            </a:r>
            <a:r>
              <a:rPr lang="en-US" sz="1000" dirty="0"/>
              <a:t> Design Report </a:t>
            </a:r>
          </a:p>
          <a:p>
            <a:r>
              <a:rPr lang="en-US" sz="1000" dirty="0"/>
              <a:t>published on CDS </a:t>
            </a:r>
          </a:p>
          <a:p>
            <a:r>
              <a:rPr lang="en-US" sz="1000" b="1" dirty="0"/>
              <a:t>(DOI 10.17181/CERN.Q29A.V5M6)</a:t>
            </a:r>
            <a:r>
              <a:rPr lang="en-US" sz="1000" dirty="0"/>
              <a:t> </a:t>
            </a:r>
          </a:p>
          <a:p>
            <a:r>
              <a:rPr lang="en-GB" sz="1000" dirty="0"/>
              <a:t>and students delivered JAI Seminar.</a:t>
            </a:r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1A3D4E-9E4D-6245-8ABD-7ABBF6E6F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027806"/>
            <a:ext cx="2161549" cy="24219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82D936-4BFC-BE48-8897-6BCAC5D03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154" y="3548307"/>
            <a:ext cx="3689969" cy="20751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C49070-E550-FA4E-9AFB-DE0B01751FC4}"/>
              </a:ext>
            </a:extLst>
          </p:cNvPr>
          <p:cNvSpPr txBox="1"/>
          <p:nvPr/>
        </p:nvSpPr>
        <p:spPr>
          <a:xfrm>
            <a:off x="4584185" y="5623472"/>
            <a:ext cx="356300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FCC-</a:t>
            </a:r>
            <a:r>
              <a:rPr lang="en-GB" sz="1400" dirty="0" err="1"/>
              <a:t>ee</a:t>
            </a:r>
            <a:r>
              <a:rPr lang="en-GB" sz="1400" dirty="0"/>
              <a:t> Design Report to be published</a:t>
            </a:r>
          </a:p>
          <a:p>
            <a:pPr algn="ctr"/>
            <a:r>
              <a:rPr lang="en-GB" sz="1400" dirty="0"/>
              <a:t>on CDS &amp; students delivered JAI Seminar</a:t>
            </a:r>
            <a:endParaRPr lang="en-CH" sz="1400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01168815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14312</TotalTime>
  <Words>2226</Words>
  <Application>Microsoft Macintosh PowerPoint</Application>
  <PresentationFormat>On-screen Show (4:3)</PresentationFormat>
  <Paragraphs>279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Garamond</vt:lpstr>
      <vt:lpstr>Times New Roman</vt:lpstr>
      <vt:lpstr>Wingdings</vt:lpstr>
      <vt:lpstr>Edge</vt:lpstr>
      <vt:lpstr>Update on Education &amp; Training and Public Engagement at JAI </vt:lpstr>
      <vt:lpstr>Introduction</vt:lpstr>
      <vt:lpstr>Education and Training</vt:lpstr>
      <vt:lpstr>Guiding Strategy</vt:lpstr>
      <vt:lpstr>JAI Graduates &amp; Careers</vt:lpstr>
      <vt:lpstr>Graduate Accelerator Physics Course Term I October-December 2021</vt:lpstr>
      <vt:lpstr>Graduate Accelerator Physics Course Term II January-March 2022</vt:lpstr>
      <vt:lpstr>Graduate Accelerator Physics Course 2021-2022</vt:lpstr>
      <vt:lpstr>Accelerator Design Project</vt:lpstr>
      <vt:lpstr>Consolidated Accelerator Course</vt:lpstr>
      <vt:lpstr>JAI Student Resources</vt:lpstr>
      <vt:lpstr>New Graduate Students 2022-2023 Academic Year</vt:lpstr>
      <vt:lpstr>Graduate Student Funding </vt:lpstr>
      <vt:lpstr>Undergraduate Accelerator Physics Courses</vt:lpstr>
      <vt:lpstr>Undergraduate Accelerator Physics Summer Student Internships</vt:lpstr>
      <vt:lpstr>UK Accelerator Institutes Seminar Series</vt:lpstr>
      <vt:lpstr>External Training Commitments (Abridged)</vt:lpstr>
      <vt:lpstr>Future Programme - Training </vt:lpstr>
      <vt:lpstr>Public engagement</vt:lpstr>
      <vt:lpstr>Guiding Strategy</vt:lpstr>
      <vt:lpstr>Award-winning Public Engagement</vt:lpstr>
      <vt:lpstr>Public Engagement &amp; Music</vt:lpstr>
      <vt:lpstr>Public Engagement and Medicine</vt:lpstr>
      <vt:lpstr>Public Engagement &amp; Teachers</vt:lpstr>
      <vt:lpstr>Public Engagement &amp; The Big Bang Experience!</vt:lpstr>
      <vt:lpstr>Public Engagement &amp; Literature</vt:lpstr>
      <vt:lpstr>Public Engagement &amp; the SDGs</vt:lpstr>
      <vt:lpstr>Future Programme – Public Engagement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619</cp:revision>
  <dcterms:created xsi:type="dcterms:W3CDTF">2007-08-29T13:08:22Z</dcterms:created>
  <dcterms:modified xsi:type="dcterms:W3CDTF">2022-04-05T16:27:57Z</dcterms:modified>
</cp:coreProperties>
</file>