
<file path=[Content_Types].xml><?xml version="1.0" encoding="utf-8"?>
<Types xmlns="http://schemas.openxmlformats.org/package/2006/content-types">
  <Default Extension="png" ContentType="image/png"/>
  <Default Extension="mpg" ContentType="video/mpe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9" r:id="rId4"/>
    <p:sldId id="288" r:id="rId5"/>
    <p:sldId id="280" r:id="rId6"/>
    <p:sldId id="284" r:id="rId7"/>
    <p:sldId id="267" r:id="rId8"/>
    <p:sldId id="281" r:id="rId9"/>
    <p:sldId id="285" r:id="rId10"/>
    <p:sldId id="260" r:id="rId11"/>
    <p:sldId id="268" r:id="rId12"/>
    <p:sldId id="282" r:id="rId13"/>
    <p:sldId id="283" r:id="rId14"/>
    <p:sldId id="261" r:id="rId15"/>
    <p:sldId id="262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53AD"/>
    <a:srgbClr val="0B9EB3"/>
    <a:srgbClr val="B2DDEF"/>
    <a:srgbClr val="00B5C9"/>
    <a:srgbClr val="E85BBD"/>
    <a:srgbClr val="F7CDEA"/>
    <a:srgbClr val="E3D6E6"/>
    <a:srgbClr val="D0B6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95"/>
    <p:restoredTop sz="81271"/>
  </p:normalViewPr>
  <p:slideViewPr>
    <p:cSldViewPr snapToGrid="0" snapToObjects="1">
      <p:cViewPr varScale="1">
        <p:scale>
          <a:sx n="83" d="100"/>
          <a:sy n="83" d="100"/>
        </p:scale>
        <p:origin x="77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525ABE0-9E37-744B-8246-4849B3766A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99F79E-65C0-7B44-84CA-11A73516FA4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BEF76A-2A5C-EF4D-A688-2205CED489B6}" type="datetimeFigureOut">
              <a:rPr lang="en-US" smtClean="0"/>
              <a:t>12/10/21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89AB3F-F6CF-A34C-AFE7-0582ED47F1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4A9634-FCC3-974F-82AA-89CE3358D1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C3DE8-C338-1E4C-9BFA-4787062C4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0749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CB139-744E-7B41-B0F5-01CBC68115FB}" type="datetimeFigureOut">
              <a:rPr lang="en-US" smtClean="0"/>
              <a:t>12/10/21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54100B-CB24-FF4F-BDAB-E9E79984EE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21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100B-CB24-FF4F-BDAB-E9E79984EE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470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100B-CB24-FF4F-BDAB-E9E79984EE8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17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100B-CB24-FF4F-BDAB-E9E79984EE8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45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100B-CB24-FF4F-BDAB-E9E79984EE8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192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100B-CB24-FF4F-BDAB-E9E79984EE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483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100B-CB24-FF4F-BDAB-E9E79984EE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878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100B-CB24-FF4F-BDAB-E9E79984EE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230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100B-CB24-FF4F-BDAB-E9E79984EE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68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100B-CB24-FF4F-BDAB-E9E79984EE8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44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sz="1200" dirty="0"/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100B-CB24-FF4F-BDAB-E9E79984EE8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932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sz="1200" dirty="0"/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100B-CB24-FF4F-BDAB-E9E79984EE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4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100B-CB24-FF4F-BDAB-E9E79984EE8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903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1204D-F807-4C4B-84A6-D6B3222D1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21FCF4-FC47-3344-BAF6-3C42B394BC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7EF64-DC22-B046-AA5A-85C7FF94D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895E5-3383-8D4F-800D-162A1875F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85B8A9-F89C-AC47-AA3F-7AEF68279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695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1A4C4-252E-A243-8F91-7E1AAD27B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D42205-3684-754F-9D4B-8B810EFAF6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84A84A-2B70-044D-93FA-2A206EEAA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23413-5211-004A-9ADE-5D68F855D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E9EE1-38F0-A04A-9CE5-F4FFBBCCE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664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19C128-CBA0-F94B-B00E-97C9011163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B4D8E3-58EA-C14F-BD18-CD7E18787F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4D906-A445-5E4E-9708-56AB04BE0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B8494-F221-424B-ACC2-5EA139A52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AFE47-FBD5-8846-8B89-7F0021069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74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EBFC1-5110-DF4D-9946-835AC9502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0872D-B6E6-FB41-94C4-6EEAE9CCF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2DA0D6-D776-2848-9671-EFDF0FD69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75351-E1DE-9F42-9BEB-571773EF0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C5456C-8012-B343-9C9F-7B54032FB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681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8C1B8-FFB8-2742-B613-1C61FC6A8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52B09-792D-0A43-9E97-B4A2A2FEAB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48583-6F96-2F44-8E4A-85EA1E3C1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386A5-D50B-4F49-8A8B-D20E41607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94DCA-C835-1243-9440-59B740D2F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525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AE018-73D0-EC4D-A1A4-FAF092AE4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5C9CF-95C4-DC48-8E48-F113442BFA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202C4F-D152-C841-90FC-AFD253E36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A3B554-9B97-9B4C-AA7B-838F78A1C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FC78D1-CD57-8245-A061-2434AF5AC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E00DAE-9384-A74A-8E1D-9D7B01FEB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65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27479-C712-B446-82E4-93FB69F41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39981-0A57-D547-9E2B-F07819EEA7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F11DEF-4BC3-1742-9994-0D6472B5F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FA0875-99E1-7042-8BBC-E8433D8F1F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F53BE0-185C-FD4F-A2C5-7EC573640C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20C2C1-4ED6-3740-99B6-A1AA4D9E0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14C11A-642A-CB47-B9A6-E1BAA25C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2BBDD8-509D-2A48-A03A-5C31C10E7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93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96A1A-4BDA-CB41-BB6E-7D3F50AA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E23B61-3287-2341-9715-1E82152ED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D49C65-9948-9440-8F92-5100ED499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B002FD-663D-AC40-B9F5-3309CC866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9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61CE5B-46F1-8C4C-9977-127310690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65B61D-963D-6045-81CC-F26B0C776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8D627-C699-134C-9BF8-95F35856C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90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43489-13BE-6146-9B7C-A5C3A2F5F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CD46C-1DDD-884C-B61A-EFCA75D7E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32E05B-2EEE-0046-A44E-9C4BA9A713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1B0B89-2F22-7D4B-B0E6-104094424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0DA143-7320-B94E-AF47-D68F847D2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74026C-2B86-FF44-A90A-033C692E4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22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462BA-60A9-434F-B244-0FDF55649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FE0185-D646-0141-BE39-6817F3A421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E0B593-37F7-344E-AF96-2D24C571D5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4A7D73-16CF-834B-8B28-A8355764D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DE0D46-FA8A-1D40-9558-DB841A859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E6BC6-E9D2-6E4F-A5DE-A9B998B47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90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A2D904-D53A-4D46-BF65-337CC11E2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DB70C4-3511-1043-A53E-C8FBE2271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E0FF1-5235-3B42-ACED-802DE58BCD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10/12/21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237ED-FB92-884B-B5D2-00C6754E5E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JAI Fest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E8537-8D6B-0545-A4B0-B0079B9DD6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1197A-7C01-0241-80CC-0FDF7F15E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185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1AA69-52B0-B249-9BD9-39451AF096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663113" cy="2387600"/>
          </a:xfrm>
        </p:spPr>
        <p:txBody>
          <a:bodyPr>
            <a:normAutofit/>
          </a:bodyPr>
          <a:lstStyle/>
          <a:p>
            <a:pPr algn="l"/>
            <a:r>
              <a:rPr lang="en-GB" sz="4800" b="1" spc="-1" dirty="0"/>
              <a:t>A beam position monitor for the AWAKE experiment based on Cherenkov diffraction radiation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D360BD-4D6F-BF40-B9F2-FCB0ABBAB9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GB" sz="2000" dirty="0">
                <a:solidFill>
                  <a:srgbClr val="002147"/>
                </a:solidFill>
              </a:rPr>
              <a:t>Collette Pakuza</a:t>
            </a:r>
          </a:p>
          <a:p>
            <a:pPr algn="l"/>
            <a:r>
              <a:rPr lang="en-GB" sz="2000" i="1" dirty="0">
                <a:solidFill>
                  <a:srgbClr val="002147"/>
                </a:solidFill>
                <a:cs typeface="Calibri"/>
              </a:rPr>
              <a:t>JAI Fest</a:t>
            </a:r>
          </a:p>
          <a:p>
            <a:pPr algn="l"/>
            <a:r>
              <a:rPr lang="en-GB" sz="2000" i="1" dirty="0">
                <a:solidFill>
                  <a:srgbClr val="002147"/>
                </a:solidFill>
                <a:cs typeface="Calibri"/>
              </a:rPr>
              <a:t>Friday 10</a:t>
            </a:r>
            <a:r>
              <a:rPr lang="en-GB" sz="2000" i="1" baseline="30000" dirty="0">
                <a:solidFill>
                  <a:srgbClr val="002147"/>
                </a:solidFill>
                <a:cs typeface="Calibri"/>
              </a:rPr>
              <a:t>th</a:t>
            </a:r>
            <a:r>
              <a:rPr lang="en-GB" sz="2000" i="1" dirty="0">
                <a:solidFill>
                  <a:srgbClr val="002147"/>
                </a:solidFill>
                <a:cs typeface="Calibri"/>
              </a:rPr>
              <a:t> December 2021</a:t>
            </a:r>
          </a:p>
          <a:p>
            <a:pPr algn="l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B3D70B-B31C-2149-A7AA-8A7FE9EA6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4201" y="5198233"/>
            <a:ext cx="1658967" cy="8503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7886C7-5524-9D41-BD80-DDCAEE92DC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6567" y="5162441"/>
            <a:ext cx="1005673" cy="9836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66441A-8E5E-4444-9511-FE4119DD782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0961" b="26462"/>
          <a:stretch/>
        </p:blipFill>
        <p:spPr>
          <a:xfrm>
            <a:off x="5073168" y="5163811"/>
            <a:ext cx="3044220" cy="9728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62DF33-3A44-1A40-AC78-7DD05F85E2A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446" b="13430"/>
          <a:stretch/>
        </p:blipFill>
        <p:spPr>
          <a:xfrm>
            <a:off x="8024655" y="5123329"/>
            <a:ext cx="2113184" cy="105381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C21FBAF-CF1B-BB4A-BB5E-5FF04E9DC4EC}"/>
              </a:ext>
            </a:extLst>
          </p:cNvPr>
          <p:cNvCxnSpPr>
            <a:cxnSpLocks/>
          </p:cNvCxnSpPr>
          <p:nvPr/>
        </p:nvCxnSpPr>
        <p:spPr>
          <a:xfrm>
            <a:off x="1390649" y="1400175"/>
            <a:ext cx="0" cy="2109788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A3F010F-5266-9F43-9449-226B20197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1</a:t>
            </a:fld>
            <a:endParaRPr lang="en-US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C05E6202-5324-324E-8495-DC4F5F24E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D625C3DA-5964-A548-895C-B807E7681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488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F275-B9CE-664E-9028-819EFC561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transitions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3C58A-C1F5-5549-BB65-590E792CA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692" y="1851237"/>
            <a:ext cx="4533812" cy="4351338"/>
          </a:xfrm>
        </p:spPr>
        <p:txBody>
          <a:bodyPr>
            <a:normAutofit/>
          </a:bodyPr>
          <a:lstStyle/>
          <a:p>
            <a:r>
              <a:rPr lang="en-US" dirty="0"/>
              <a:t>Transition designed to </a:t>
            </a:r>
            <a:r>
              <a:rPr lang="en-US" b="1" dirty="0"/>
              <a:t>maximize power transfer </a:t>
            </a:r>
            <a:r>
              <a:rPr lang="en-US" dirty="0"/>
              <a:t>at 30 GHz between dominant modes of the waveguides </a:t>
            </a:r>
          </a:p>
          <a:p>
            <a:r>
              <a:rPr lang="en-US" dirty="0"/>
              <a:t>Based </a:t>
            </a:r>
            <a:r>
              <a:rPr lang="en-US" b="1" dirty="0"/>
              <a:t>on quarter-wave impedance transformer</a:t>
            </a:r>
            <a:r>
              <a:rPr lang="en-US" dirty="0"/>
              <a:t> </a:t>
            </a:r>
          </a:p>
          <a:p>
            <a:r>
              <a:rPr lang="en-US" dirty="0"/>
              <a:t>Section introduced with intermediate value of dielectric constant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27B0C3-23E5-E846-BCA7-9157C4839211}"/>
              </a:ext>
            </a:extLst>
          </p:cNvPr>
          <p:cNvCxnSpPr>
            <a:cxnSpLocks/>
          </p:cNvCxnSpPr>
          <p:nvPr/>
        </p:nvCxnSpPr>
        <p:spPr>
          <a:xfrm>
            <a:off x="833437" y="701277"/>
            <a:ext cx="4763" cy="65325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135B7BC-3512-124F-B60B-94FC6BD43FE5}"/>
              </a:ext>
            </a:extLst>
          </p:cNvPr>
          <p:cNvSpPr txBox="1"/>
          <p:nvPr/>
        </p:nvSpPr>
        <p:spPr>
          <a:xfrm>
            <a:off x="5636419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2DBC9E-970A-7540-9DDB-8D04832B5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10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C66E3F1-1130-6C4F-AED3-9C6CC9BA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F5DEF91-794F-ED41-97FF-C0CAAA2F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CCE9E4-5989-1148-9117-DDA6DC6FE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9832" y="4045388"/>
            <a:ext cx="2630543" cy="18764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74727C3-D63B-024C-9D94-8D0921FE55E9}"/>
                  </a:ext>
                </a:extLst>
              </p:cNvPr>
              <p:cNvSpPr txBox="1"/>
              <p:nvPr/>
            </p:nvSpPr>
            <p:spPr>
              <a:xfrm>
                <a:off x="7305352" y="5920905"/>
                <a:ext cx="18273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Alumina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=9.9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74727C3-D63B-024C-9D94-8D0921FE55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5352" y="5920905"/>
                <a:ext cx="1827360" cy="369332"/>
              </a:xfrm>
              <a:prstGeom prst="rect">
                <a:avLst/>
              </a:prstGeom>
              <a:blipFill>
                <a:blip r:embed="rId3"/>
                <a:stretch>
                  <a:fillRect l="-2069" t="-3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2470D83-7477-A943-B1E9-2E78442B253B}"/>
                  </a:ext>
                </a:extLst>
              </p:cNvPr>
              <p:cNvSpPr txBox="1"/>
              <p:nvPr/>
            </p:nvSpPr>
            <p:spPr>
              <a:xfrm>
                <a:off x="6932891" y="3466483"/>
                <a:ext cx="27529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Fused quartz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=3.75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2470D83-7477-A943-B1E9-2E78442B25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2891" y="3466483"/>
                <a:ext cx="2752984" cy="369332"/>
              </a:xfrm>
              <a:prstGeom prst="rect">
                <a:avLst/>
              </a:prstGeom>
              <a:blipFill>
                <a:blip r:embed="rId4"/>
                <a:stretch>
                  <a:fillRect l="-1835"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A0601D07-9F1E-164E-BD33-75CEFCD1CEBF}"/>
              </a:ext>
            </a:extLst>
          </p:cNvPr>
          <p:cNvSpPr txBox="1"/>
          <p:nvPr/>
        </p:nvSpPr>
        <p:spPr>
          <a:xfrm>
            <a:off x="9162114" y="3011427"/>
            <a:ext cx="1716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WR28 (Ka-band)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9BFB027-3A10-C241-A435-8659E1769368}"/>
              </a:ext>
            </a:extLst>
          </p:cNvPr>
          <p:cNvCxnSpPr>
            <a:cxnSpLocks/>
          </p:cNvCxnSpPr>
          <p:nvPr/>
        </p:nvCxnSpPr>
        <p:spPr>
          <a:xfrm flipH="1">
            <a:off x="9861019" y="3648790"/>
            <a:ext cx="337904" cy="690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389DD33-AA5E-CE49-A514-3DFB43054DF5}"/>
              </a:ext>
            </a:extLst>
          </p:cNvPr>
          <p:cNvCxnSpPr>
            <a:cxnSpLocks/>
          </p:cNvCxnSpPr>
          <p:nvPr/>
        </p:nvCxnSpPr>
        <p:spPr>
          <a:xfrm>
            <a:off x="8368321" y="3951163"/>
            <a:ext cx="876782" cy="877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FAEEB11-EA37-4D4C-96C7-376E6207120A}"/>
              </a:ext>
            </a:extLst>
          </p:cNvPr>
          <p:cNvCxnSpPr>
            <a:cxnSpLocks/>
          </p:cNvCxnSpPr>
          <p:nvPr/>
        </p:nvCxnSpPr>
        <p:spPr>
          <a:xfrm flipV="1">
            <a:off x="8246404" y="5607612"/>
            <a:ext cx="243835" cy="338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41D9C6E-8342-E84D-B03B-9C23DE7A4BE8}"/>
              </a:ext>
            </a:extLst>
          </p:cNvPr>
          <p:cNvCxnSpPr/>
          <p:nvPr/>
        </p:nvCxnSpPr>
        <p:spPr>
          <a:xfrm flipV="1">
            <a:off x="9289519" y="5306647"/>
            <a:ext cx="571500" cy="3835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785079E-9EE1-6C4B-93A0-6282B58D342D}"/>
              </a:ext>
            </a:extLst>
          </p:cNvPr>
          <p:cNvSpPr txBox="1"/>
          <p:nvPr/>
        </p:nvSpPr>
        <p:spPr>
          <a:xfrm>
            <a:off x="9861019" y="5066658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9.88 mm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5C0E6B9-FF87-3B4E-AB92-8337AEA97C75}"/>
                  </a:ext>
                </a:extLst>
              </p:cNvPr>
              <p:cNvSpPr txBox="1"/>
              <p:nvPr/>
            </p:nvSpPr>
            <p:spPr>
              <a:xfrm>
                <a:off x="9515819" y="3300879"/>
                <a:ext cx="13662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=530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5C0E6B9-FF87-3B4E-AB92-8337AEA97C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5819" y="3300879"/>
                <a:ext cx="1366208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97B7D3B-6551-1A46-8BA8-D0DA3FC227C2}"/>
                  </a:ext>
                </a:extLst>
              </p:cNvPr>
              <p:cNvSpPr txBox="1"/>
              <p:nvPr/>
            </p:nvSpPr>
            <p:spPr>
              <a:xfrm>
                <a:off x="7809540" y="6197904"/>
                <a:ext cx="13613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=126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97B7D3B-6551-1A46-8BA8-D0DA3FC227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9540" y="6197904"/>
                <a:ext cx="1361398" cy="369332"/>
              </a:xfrm>
              <a:prstGeom prst="rect">
                <a:avLst/>
              </a:prstGeom>
              <a:blipFill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EB96747-640D-744B-AACD-53374D35FC25}"/>
                  </a:ext>
                </a:extLst>
              </p:cNvPr>
              <p:cNvSpPr txBox="1"/>
              <p:nvPr/>
            </p:nvSpPr>
            <p:spPr>
              <a:xfrm>
                <a:off x="6912204" y="3730101"/>
                <a:ext cx="13362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=225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EB96747-640D-744B-AACD-53374D35FC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2204" y="3730101"/>
                <a:ext cx="1336200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id="{FBB35FEF-DB93-3545-BD29-CA268ECE41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20134" y="500687"/>
            <a:ext cx="3823583" cy="243488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D32478F-D570-1B40-B7D9-73D6DF4F0576}"/>
              </a:ext>
            </a:extLst>
          </p:cNvPr>
          <p:cNvSpPr txBox="1"/>
          <p:nvPr/>
        </p:nvSpPr>
        <p:spPr>
          <a:xfrm>
            <a:off x="6912204" y="2462100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TE11 mode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BEF788-BC5D-E147-B49C-BC04F7C0F9E1}"/>
              </a:ext>
            </a:extLst>
          </p:cNvPr>
          <p:cNvSpPr txBox="1"/>
          <p:nvPr/>
        </p:nvSpPr>
        <p:spPr>
          <a:xfrm>
            <a:off x="6292483" y="56704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TE10 mode</a:t>
            </a:r>
          </a:p>
        </p:txBody>
      </p:sp>
    </p:spTree>
    <p:extLst>
      <p:ext uri="{BB962C8B-B14F-4D97-AF65-F5344CB8AC3E}">
        <p14:creationId xmlns:p14="http://schemas.microsoft.com/office/powerpoint/2010/main" val="3097127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F275-B9CE-664E-9028-819EFC561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transitions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3C58A-C1F5-5549-BB65-590E792CA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547" y="1825625"/>
            <a:ext cx="4571999" cy="4351338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Numerical analysis shows </a:t>
            </a:r>
            <a:r>
              <a:rPr lang="en-US" sz="2400" b="1" dirty="0"/>
              <a:t>forward transmission coefficient</a:t>
            </a:r>
            <a:r>
              <a:rPr lang="en-US" sz="2400" dirty="0"/>
              <a:t> for all modes below 40 GHz</a:t>
            </a:r>
          </a:p>
          <a:p>
            <a:r>
              <a:rPr lang="en-US" sz="2400" dirty="0"/>
              <a:t>Length of intermediate section optimized to produce largest contribution of power from the fundamental mode of circular dielectric (TE11) </a:t>
            </a:r>
          </a:p>
          <a:p>
            <a:r>
              <a:rPr lang="en-US" sz="2400" dirty="0"/>
              <a:t>S21^2 = 99% power transmission @ 30 GHz</a:t>
            </a:r>
          </a:p>
          <a:p>
            <a:r>
              <a:rPr lang="en-US" sz="2400" dirty="0"/>
              <a:t>Contributions from all other modes in circular dielectric are suppressed</a:t>
            </a:r>
          </a:p>
          <a:p>
            <a:pPr lvl="1"/>
            <a:endParaRPr lang="en-US" sz="2000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27B0C3-23E5-E846-BCA7-9157C4839211}"/>
              </a:ext>
            </a:extLst>
          </p:cNvPr>
          <p:cNvCxnSpPr>
            <a:cxnSpLocks/>
          </p:cNvCxnSpPr>
          <p:nvPr/>
        </p:nvCxnSpPr>
        <p:spPr>
          <a:xfrm>
            <a:off x="833437" y="701277"/>
            <a:ext cx="4763" cy="65325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135B7BC-3512-124F-B60B-94FC6BD43FE5}"/>
              </a:ext>
            </a:extLst>
          </p:cNvPr>
          <p:cNvSpPr txBox="1"/>
          <p:nvPr/>
        </p:nvSpPr>
        <p:spPr>
          <a:xfrm>
            <a:off x="5636419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2DBC9E-970A-7540-9DDB-8D04832B5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11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C66E3F1-1130-6C4F-AED3-9C6CC9BA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F5DEF91-794F-ED41-97FF-C0CAAA2F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643339-2232-5847-AA3A-5B1487980881}"/>
              </a:ext>
            </a:extLst>
          </p:cNvPr>
          <p:cNvSpPr txBox="1"/>
          <p:nvPr/>
        </p:nvSpPr>
        <p:spPr>
          <a:xfrm>
            <a:off x="7081913" y="843239"/>
            <a:ext cx="3278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 number in brackets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FEB1C7-51E2-474F-9F8C-70F0269B6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6927" y="1354534"/>
            <a:ext cx="6490495" cy="4719378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E33DC6D-A164-3441-AAB2-E39D942F7054}"/>
              </a:ext>
            </a:extLst>
          </p:cNvPr>
          <p:cNvCxnSpPr/>
          <p:nvPr/>
        </p:nvCxnSpPr>
        <p:spPr>
          <a:xfrm>
            <a:off x="8792498" y="1234333"/>
            <a:ext cx="119063" cy="349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882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D1762F7-02D3-F741-BEA9-48D4FBD1BA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683"/>
          <a:stretch/>
        </p:blipFill>
        <p:spPr>
          <a:xfrm>
            <a:off x="753885" y="2676441"/>
            <a:ext cx="2557885" cy="36799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B5F275-B9CE-664E-9028-819EFC561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34700" cy="1325563"/>
          </a:xfrm>
        </p:spPr>
        <p:txBody>
          <a:bodyPr/>
          <a:lstStyle/>
          <a:p>
            <a:r>
              <a:rPr lang="en-US" dirty="0"/>
              <a:t>Numerical simulations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27B0C3-23E5-E846-BCA7-9157C4839211}"/>
              </a:ext>
            </a:extLst>
          </p:cNvPr>
          <p:cNvCxnSpPr>
            <a:cxnSpLocks/>
          </p:cNvCxnSpPr>
          <p:nvPr/>
        </p:nvCxnSpPr>
        <p:spPr>
          <a:xfrm>
            <a:off x="833437" y="701277"/>
            <a:ext cx="4763" cy="65325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135B7BC-3512-124F-B60B-94FC6BD43FE5}"/>
              </a:ext>
            </a:extLst>
          </p:cNvPr>
          <p:cNvSpPr txBox="1"/>
          <p:nvPr/>
        </p:nvSpPr>
        <p:spPr>
          <a:xfrm>
            <a:off x="3368997" y="2945458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2DBC9E-970A-7540-9DDB-8D04832B5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DB1197A-7C01-0241-80CC-0FDF7F15E5A2}" type="slidenum">
              <a:rPr lang="en-US" smtClean="0"/>
              <a:t>12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C66E3F1-1130-6C4F-AED3-9C6CC9BA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F5DEF91-794F-ED41-97FF-C0CAAA2F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JAI Fest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61449A-BBAD-8848-BAFC-07739F6CBCF6}"/>
              </a:ext>
            </a:extLst>
          </p:cNvPr>
          <p:cNvSpPr txBox="1"/>
          <p:nvPr/>
        </p:nvSpPr>
        <p:spPr>
          <a:xfrm>
            <a:off x="355826" y="1557429"/>
            <a:ext cx="3367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Full simulation with beam </a:t>
            </a:r>
            <a:r>
              <a:rPr lang="en-US" sz="2400" dirty="0"/>
              <a:t>to investigate system behavior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0074AA-5DDC-9345-A521-859939B3AFA9}"/>
              </a:ext>
            </a:extLst>
          </p:cNvPr>
          <p:cNvSpPr/>
          <p:nvPr/>
        </p:nvSpPr>
        <p:spPr>
          <a:xfrm>
            <a:off x="1367699" y="3136867"/>
            <a:ext cx="526538" cy="392536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D435132-803B-D347-BE38-6A72DD44DC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999" t="18903" r="893" b="29232"/>
          <a:stretch/>
        </p:blipFill>
        <p:spPr>
          <a:xfrm>
            <a:off x="3902399" y="1723866"/>
            <a:ext cx="2952727" cy="206778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3676F93-7857-B040-BE09-BC2507F2F732}"/>
              </a:ext>
            </a:extLst>
          </p:cNvPr>
          <p:cNvSpPr/>
          <p:nvPr/>
        </p:nvSpPr>
        <p:spPr>
          <a:xfrm>
            <a:off x="3902399" y="1723866"/>
            <a:ext cx="2952727" cy="2067785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F7B18D1-0786-9342-B83A-2531D87C1AE3}"/>
              </a:ext>
            </a:extLst>
          </p:cNvPr>
          <p:cNvSpPr/>
          <p:nvPr/>
        </p:nvSpPr>
        <p:spPr>
          <a:xfrm>
            <a:off x="1460688" y="3687375"/>
            <a:ext cx="433549" cy="3021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64A42E2-DE33-5C46-847B-6677C2DC95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0126" y="3963683"/>
            <a:ext cx="2217271" cy="174458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11BBEE6-B377-0441-95CA-25D505D18456}"/>
              </a:ext>
            </a:extLst>
          </p:cNvPr>
          <p:cNvSpPr/>
          <p:nvPr/>
        </p:nvSpPr>
        <p:spPr>
          <a:xfrm>
            <a:off x="4254680" y="3945511"/>
            <a:ext cx="2232717" cy="17627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EED51F8A-936E-7A4A-BC6A-3255E2E73E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880000"/>
              </p:ext>
            </p:extLst>
          </p:nvPr>
        </p:nvGraphicFramePr>
        <p:xfrm>
          <a:off x="7677581" y="1114227"/>
          <a:ext cx="4152546" cy="514629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31162">
                  <a:extLst>
                    <a:ext uri="{9D8B030D-6E8A-4147-A177-3AD203B41FA5}">
                      <a16:colId xmlns:a16="http://schemas.microsoft.com/office/drawing/2014/main" val="1046320895"/>
                    </a:ext>
                  </a:extLst>
                </a:gridCol>
                <a:gridCol w="1621384">
                  <a:extLst>
                    <a:ext uri="{9D8B030D-6E8A-4147-A177-3AD203B41FA5}">
                      <a16:colId xmlns:a16="http://schemas.microsoft.com/office/drawing/2014/main" val="2069481252"/>
                    </a:ext>
                  </a:extLst>
                </a:gridCol>
              </a:tblGrid>
              <a:tr h="385276">
                <a:tc>
                  <a:txBody>
                    <a:bodyPr/>
                    <a:lstStyle/>
                    <a:p>
                      <a:r>
                        <a:rPr lang="en-US" sz="1800" dirty="0"/>
                        <a:t>Parameter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693209"/>
                  </a:ext>
                </a:extLst>
              </a:tr>
              <a:tr h="385276">
                <a:tc>
                  <a:txBody>
                    <a:bodyPr/>
                    <a:lstStyle/>
                    <a:p>
                      <a:r>
                        <a:rPr lang="en-US" sz="1800" dirty="0"/>
                        <a:t>Bunch sigma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2.5 </a:t>
                      </a:r>
                      <a:r>
                        <a:rPr lang="en-US" sz="1800" dirty="0" err="1"/>
                        <a:t>ps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347257"/>
                  </a:ext>
                </a:extLst>
              </a:tr>
              <a:tr h="385276">
                <a:tc>
                  <a:txBody>
                    <a:bodyPr/>
                    <a:lstStyle/>
                    <a:p>
                      <a:r>
                        <a:rPr lang="en-US" sz="1800" dirty="0"/>
                        <a:t>Bunch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150 </a:t>
                      </a:r>
                      <a:r>
                        <a:rPr lang="en-US" sz="1800" dirty="0" err="1"/>
                        <a:t>pC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0358"/>
                  </a:ext>
                </a:extLst>
              </a:tr>
              <a:tr h="385276">
                <a:tc>
                  <a:txBody>
                    <a:bodyPr/>
                    <a:lstStyle/>
                    <a:p>
                      <a:r>
                        <a:rPr lang="en-US" sz="1800" dirty="0"/>
                        <a:t>Radiator angle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71˚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876086"/>
                  </a:ext>
                </a:extLst>
              </a:tr>
              <a:tr h="385276">
                <a:tc>
                  <a:txBody>
                    <a:bodyPr/>
                    <a:lstStyle/>
                    <a:p>
                      <a:r>
                        <a:rPr lang="en-US" sz="1800" dirty="0"/>
                        <a:t>Radiator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86.27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061193"/>
                  </a:ext>
                </a:extLst>
              </a:tr>
              <a:tr h="419494">
                <a:tc>
                  <a:txBody>
                    <a:bodyPr/>
                    <a:lstStyle/>
                    <a:p>
                      <a:r>
                        <a:rPr lang="en-US" sz="1800" dirty="0"/>
                        <a:t>Radiator dielectric constant (alumina 99.5% purity)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9.9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287741"/>
                  </a:ext>
                </a:extLst>
              </a:tr>
              <a:tr h="413780">
                <a:tc>
                  <a:txBody>
                    <a:bodyPr/>
                    <a:lstStyle/>
                    <a:p>
                      <a:r>
                        <a:rPr lang="en-US" sz="1800" dirty="0"/>
                        <a:t>Mesh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10 mesh cells per wavelength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242632"/>
                  </a:ext>
                </a:extLst>
              </a:tr>
              <a:tr h="385276">
                <a:tc>
                  <a:txBody>
                    <a:bodyPr/>
                    <a:lstStyle/>
                    <a:p>
                      <a:r>
                        <a:rPr lang="en-US" sz="1800" dirty="0"/>
                        <a:t>Total number of mesh cells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252 million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0417267"/>
                  </a:ext>
                </a:extLst>
              </a:tr>
              <a:tr h="385276">
                <a:tc>
                  <a:txBody>
                    <a:bodyPr/>
                    <a:lstStyle/>
                    <a:p>
                      <a:r>
                        <a:rPr lang="en-US" sz="1800" dirty="0"/>
                        <a:t>Average simulation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Approx. 15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0514508"/>
                  </a:ext>
                </a:extLst>
              </a:tr>
              <a:tr h="385276">
                <a:tc>
                  <a:txBody>
                    <a:bodyPr/>
                    <a:lstStyle/>
                    <a:p>
                      <a:r>
                        <a:rPr lang="en-US" sz="1800" dirty="0"/>
                        <a:t>Beampipe diameter (AWAKE)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60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196419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136B44A1-6EBE-4542-82EA-53245C28A28C}"/>
              </a:ext>
            </a:extLst>
          </p:cNvPr>
          <p:cNvSpPr txBox="1"/>
          <p:nvPr/>
        </p:nvSpPr>
        <p:spPr>
          <a:xfrm>
            <a:off x="3684167" y="1354534"/>
            <a:ext cx="3635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R281A WR28 to 50 Ω coaxial adapter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E80E3F-8590-104F-A7FD-61FED6DE7075}"/>
              </a:ext>
            </a:extLst>
          </p:cNvPr>
          <p:cNvSpPr txBox="1"/>
          <p:nvPr/>
        </p:nvSpPr>
        <p:spPr>
          <a:xfrm>
            <a:off x="4221776" y="5724271"/>
            <a:ext cx="2989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Circular to rectangular waveguide transition</a:t>
            </a:r>
          </a:p>
        </p:txBody>
      </p:sp>
    </p:spTree>
    <p:extLst>
      <p:ext uri="{BB962C8B-B14F-4D97-AF65-F5344CB8AC3E}">
        <p14:creationId xmlns:p14="http://schemas.microsoft.com/office/powerpoint/2010/main" val="2468352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F275-B9CE-664E-9028-819EFC561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34700" cy="1325563"/>
          </a:xfrm>
        </p:spPr>
        <p:txBody>
          <a:bodyPr/>
          <a:lstStyle/>
          <a:p>
            <a:r>
              <a:rPr lang="en-US" dirty="0"/>
              <a:t>Numerical simulations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27B0C3-23E5-E846-BCA7-9157C4839211}"/>
              </a:ext>
            </a:extLst>
          </p:cNvPr>
          <p:cNvCxnSpPr>
            <a:cxnSpLocks/>
          </p:cNvCxnSpPr>
          <p:nvPr/>
        </p:nvCxnSpPr>
        <p:spPr>
          <a:xfrm>
            <a:off x="833437" y="701277"/>
            <a:ext cx="4763" cy="65325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2DBC9E-970A-7540-9DDB-8D04832B5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DB1197A-7C01-0241-80CC-0FDF7F15E5A2}" type="slidenum">
              <a:rPr lang="en-US" smtClean="0"/>
              <a:t>13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C66E3F1-1130-6C4F-AED3-9C6CC9BA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F5DEF91-794F-ED41-97FF-C0CAAA2F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JAI Fest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EC0A9A4-D6AF-9D4B-9900-2E076658FE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37" y="2000285"/>
            <a:ext cx="1946946" cy="277897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A0A430C-C31D-894E-8A80-73C6B4676214}"/>
              </a:ext>
            </a:extLst>
          </p:cNvPr>
          <p:cNvSpPr txBox="1"/>
          <p:nvPr/>
        </p:nvSpPr>
        <p:spPr>
          <a:xfrm>
            <a:off x="275901" y="2342031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ChDR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313DE5E-9FD3-5A47-945E-84CB98890048}"/>
              </a:ext>
            </a:extLst>
          </p:cNvPr>
          <p:cNvSpPr/>
          <p:nvPr/>
        </p:nvSpPr>
        <p:spPr>
          <a:xfrm>
            <a:off x="910707" y="1607228"/>
            <a:ext cx="1213928" cy="10478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9590D30-C332-A940-B0E8-3CC21F75B02E}"/>
              </a:ext>
            </a:extLst>
          </p:cNvPr>
          <p:cNvCxnSpPr/>
          <p:nvPr/>
        </p:nvCxnSpPr>
        <p:spPr>
          <a:xfrm>
            <a:off x="670013" y="2588407"/>
            <a:ext cx="524934" cy="423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97097E5-0478-904D-8B64-D0188D59CBE8}"/>
              </a:ext>
            </a:extLst>
          </p:cNvPr>
          <p:cNvCxnSpPr>
            <a:cxnSpLocks/>
          </p:cNvCxnSpPr>
          <p:nvPr/>
        </p:nvCxnSpPr>
        <p:spPr>
          <a:xfrm flipV="1">
            <a:off x="1462087" y="4454680"/>
            <a:ext cx="282256" cy="640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D2A9662-B7AE-6846-9C6C-585DA8F2E0C3}"/>
              </a:ext>
            </a:extLst>
          </p:cNvPr>
          <p:cNvSpPr txBox="1"/>
          <p:nvPr/>
        </p:nvSpPr>
        <p:spPr>
          <a:xfrm>
            <a:off x="1021498" y="5040542"/>
            <a:ext cx="1805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Electron beam field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EA4B76-E5F7-B142-B92A-3F63187A71DA}"/>
              </a:ext>
            </a:extLst>
          </p:cNvPr>
          <p:cNvSpPr txBox="1"/>
          <p:nvPr/>
        </p:nvSpPr>
        <p:spPr>
          <a:xfrm>
            <a:off x="833437" y="1799461"/>
            <a:ext cx="990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E-field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01B9F89-B956-3948-9051-4B3079C9BF6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416" y="3267779"/>
            <a:ext cx="4033907" cy="2969774"/>
          </a:xfrm>
          <a:prstGeom prst="rect">
            <a:avLst/>
          </a:prstGeom>
        </p:spPr>
      </p:pic>
      <p:pic>
        <p:nvPicPr>
          <p:cNvPr id="17" name="Content Placeholder 14">
            <a:extLst>
              <a:ext uri="{FF2B5EF4-FFF2-40B4-BE49-F238E27FC236}">
                <a16:creationId xmlns:a16="http://schemas.microsoft.com/office/drawing/2014/main" id="{68E4F4B4-D3E2-1345-97F6-59A61AA20BB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542" y="3267779"/>
            <a:ext cx="4174533" cy="29697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1FFAA3-F013-7747-9D9E-3BCDD67756EE}"/>
              </a:ext>
            </a:extLst>
          </p:cNvPr>
          <p:cNvSpPr txBox="1"/>
          <p:nvPr/>
        </p:nvSpPr>
        <p:spPr>
          <a:xfrm>
            <a:off x="6936768" y="3634403"/>
            <a:ext cx="10747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30 GHz, 300 MHz BW Butterworth filter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41DEF80A-ED1B-B048-BAF5-D5F998E2D20B}"/>
              </a:ext>
            </a:extLst>
          </p:cNvPr>
          <p:cNvSpPr/>
          <p:nvPr/>
        </p:nvSpPr>
        <p:spPr>
          <a:xfrm>
            <a:off x="7033933" y="4328891"/>
            <a:ext cx="626801" cy="42377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3DA020-0D32-A240-87A9-4963207E02B4}"/>
              </a:ext>
            </a:extLst>
          </p:cNvPr>
          <p:cNvSpPr txBox="1"/>
          <p:nvPr/>
        </p:nvSpPr>
        <p:spPr>
          <a:xfrm>
            <a:off x="3437131" y="1603424"/>
            <a:ext cx="8501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Provides the </a:t>
            </a:r>
            <a:r>
              <a:rPr lang="en-US" sz="2800" b="1" dirty="0"/>
              <a:t>expected signal </a:t>
            </a:r>
            <a:r>
              <a:rPr lang="en-US" sz="2800" dirty="0"/>
              <a:t>output for different beam offsets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Promising signal level out</a:t>
            </a:r>
          </a:p>
        </p:txBody>
      </p:sp>
    </p:spTree>
    <p:extLst>
      <p:ext uri="{BB962C8B-B14F-4D97-AF65-F5344CB8AC3E}">
        <p14:creationId xmlns:p14="http://schemas.microsoft.com/office/powerpoint/2010/main" val="3893541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F275-B9CE-664E-9028-819EFC561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34700" cy="1325563"/>
          </a:xfrm>
        </p:spPr>
        <p:txBody>
          <a:bodyPr/>
          <a:lstStyle/>
          <a:p>
            <a:r>
              <a:rPr lang="en-US" dirty="0"/>
              <a:t>Numerical simulations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27B0C3-23E5-E846-BCA7-9157C4839211}"/>
              </a:ext>
            </a:extLst>
          </p:cNvPr>
          <p:cNvCxnSpPr>
            <a:cxnSpLocks/>
          </p:cNvCxnSpPr>
          <p:nvPr/>
        </p:nvCxnSpPr>
        <p:spPr>
          <a:xfrm>
            <a:off x="833437" y="701277"/>
            <a:ext cx="4763" cy="65325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135B7BC-3512-124F-B60B-94FC6BD43FE5}"/>
              </a:ext>
            </a:extLst>
          </p:cNvPr>
          <p:cNvSpPr txBox="1"/>
          <p:nvPr/>
        </p:nvSpPr>
        <p:spPr>
          <a:xfrm>
            <a:off x="5676202" y="2893147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2DBC9E-970A-7540-9DDB-8D04832B5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DB1197A-7C01-0241-80CC-0FDF7F15E5A2}" type="slidenum">
              <a:rPr lang="en-US" smtClean="0"/>
              <a:t>14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C66E3F1-1130-6C4F-AED3-9C6CC9BA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/>
              <a:t>10/12/21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F5DEF91-794F-ED41-97FF-C0CAAA2F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JAI Fest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A79A3E-9B44-0C49-AA40-A0943ADB9F8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67" y="2350383"/>
            <a:ext cx="8029916" cy="3601616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F4519BC-D501-3C49-9CFF-2D2327F497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064413"/>
              </p:ext>
            </p:extLst>
          </p:nvPr>
        </p:nvGraphicFramePr>
        <p:xfrm>
          <a:off x="8793405" y="3570953"/>
          <a:ext cx="3160712" cy="1763489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491390">
                  <a:extLst>
                    <a:ext uri="{9D8B030D-6E8A-4147-A177-3AD203B41FA5}">
                      <a16:colId xmlns:a16="http://schemas.microsoft.com/office/drawing/2014/main" val="287939102"/>
                    </a:ext>
                  </a:extLst>
                </a:gridCol>
                <a:gridCol w="1669322">
                  <a:extLst>
                    <a:ext uri="{9D8B030D-6E8A-4147-A177-3AD203B41FA5}">
                      <a16:colId xmlns:a16="http://schemas.microsoft.com/office/drawing/2014/main" val="60107246"/>
                    </a:ext>
                  </a:extLst>
                </a:gridCol>
              </a:tblGrid>
              <a:tr h="300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Parameter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Value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5269986"/>
                  </a:ext>
                </a:extLst>
              </a:tr>
              <a:tr h="3017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Position sensitivity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5.86 %/mm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6257659"/>
                  </a:ext>
                </a:extLst>
              </a:tr>
              <a:tr h="335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Signal-to-noise ratio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Approx. 60/70 dB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8918774"/>
                  </a:ext>
                </a:extLst>
              </a:tr>
              <a:tr h="215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Resolution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34.6 µm (300 MHz BW BPF)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4108947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35DC8E42-02E2-834B-A7EE-FED5CB5E4864}"/>
              </a:ext>
            </a:extLst>
          </p:cNvPr>
          <p:cNvSpPr txBox="1"/>
          <p:nvPr/>
        </p:nvSpPr>
        <p:spPr>
          <a:xfrm>
            <a:off x="8650383" y="2421371"/>
            <a:ext cx="34467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Summary of BPM specifications for 150 </a:t>
            </a:r>
            <a:r>
              <a:rPr lang="en-US" sz="2000" b="1" dirty="0" err="1"/>
              <a:t>pC</a:t>
            </a:r>
            <a:r>
              <a:rPr lang="en-US" sz="2000" b="1" dirty="0"/>
              <a:t>, 2.5 </a:t>
            </a:r>
            <a:r>
              <a:rPr lang="en-US" sz="2000" b="1" dirty="0" err="1"/>
              <a:t>ps</a:t>
            </a:r>
            <a:r>
              <a:rPr lang="en-US" sz="2000" b="1" dirty="0"/>
              <a:t> </a:t>
            </a:r>
            <a:r>
              <a:rPr lang="en-US" sz="2000" b="1" dirty="0" err="1"/>
              <a:t>σ</a:t>
            </a:r>
            <a:r>
              <a:rPr lang="en-US" sz="2000" b="1" dirty="0"/>
              <a:t> electron bunch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A09AEA-B34F-B449-8657-059C5C1BF3E8}"/>
              </a:ext>
            </a:extLst>
          </p:cNvPr>
          <p:cNvSpPr txBox="1"/>
          <p:nvPr/>
        </p:nvSpPr>
        <p:spPr>
          <a:xfrm>
            <a:off x="559837" y="1519386"/>
            <a:ext cx="11010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By taking the signal level at a given time for different beam offsets, provides </a:t>
            </a:r>
            <a:r>
              <a:rPr lang="en-US" sz="2400" b="1" dirty="0"/>
              <a:t>position response curve </a:t>
            </a:r>
            <a:endParaRPr lang="en-US" sz="2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9898E0-9AB8-7D49-B806-A89509203804}"/>
              </a:ext>
            </a:extLst>
          </p:cNvPr>
          <p:cNvSpPr txBox="1"/>
          <p:nvPr/>
        </p:nvSpPr>
        <p:spPr>
          <a:xfrm>
            <a:off x="659219" y="5883758"/>
            <a:ext cx="10320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Useful system requirements for </a:t>
            </a:r>
            <a:r>
              <a:rPr lang="en-US" sz="2400" b="1" dirty="0"/>
              <a:t>development of front-end electronics </a:t>
            </a:r>
            <a:r>
              <a:rPr lang="en-US" sz="2400" dirty="0"/>
              <a:t>by TRIUMF</a:t>
            </a:r>
          </a:p>
        </p:txBody>
      </p:sp>
    </p:spTree>
    <p:extLst>
      <p:ext uri="{BB962C8B-B14F-4D97-AF65-F5344CB8AC3E}">
        <p14:creationId xmlns:p14="http://schemas.microsoft.com/office/powerpoint/2010/main" val="134954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F275-B9CE-664E-9028-819EFC561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BPM and future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3C58A-C1F5-5549-BB65-590E792CA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530" y="1916758"/>
            <a:ext cx="6698040" cy="4351338"/>
          </a:xfrm>
        </p:spPr>
        <p:txBody>
          <a:bodyPr>
            <a:normAutofit/>
          </a:bodyPr>
          <a:lstStyle/>
          <a:p>
            <a:r>
              <a:rPr lang="en-US" dirty="0"/>
              <a:t>Alumina rods and fused quartz pieces should arrive in following weeks</a:t>
            </a:r>
          </a:p>
          <a:p>
            <a:r>
              <a:rPr lang="en-US" dirty="0"/>
              <a:t>Allows for completion of manufacturing process of buttons and transitions </a:t>
            </a:r>
          </a:p>
          <a:p>
            <a:r>
              <a:rPr lang="en-US" dirty="0"/>
              <a:t>Buttons to be tested in-vacuum at CLEAR once accelerator restarts in March 2022</a:t>
            </a:r>
          </a:p>
          <a:p>
            <a:r>
              <a:rPr lang="en-US" dirty="0"/>
              <a:t>Installation of c-BPMs at AWAKE with TRIUMF electronics in </a:t>
            </a:r>
            <a:r>
              <a:rPr lang="en-US" b="1" dirty="0"/>
              <a:t>Summer 2022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27B0C3-23E5-E846-BCA7-9157C4839211}"/>
              </a:ext>
            </a:extLst>
          </p:cNvPr>
          <p:cNvCxnSpPr>
            <a:cxnSpLocks/>
          </p:cNvCxnSpPr>
          <p:nvPr/>
        </p:nvCxnSpPr>
        <p:spPr>
          <a:xfrm>
            <a:off x="833437" y="701277"/>
            <a:ext cx="4763" cy="65325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135B7BC-3512-124F-B60B-94FC6BD43FE5}"/>
              </a:ext>
            </a:extLst>
          </p:cNvPr>
          <p:cNvSpPr txBox="1"/>
          <p:nvPr/>
        </p:nvSpPr>
        <p:spPr>
          <a:xfrm>
            <a:off x="5636419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2DBC9E-970A-7540-9DDB-8D04832B5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15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C66E3F1-1130-6C4F-AED3-9C6CC9BA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F5DEF91-794F-ED41-97FF-C0CAAA2F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6503C4A-682B-7342-879D-58B7F54B5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6488" y="953799"/>
            <a:ext cx="3329548" cy="329238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35188BB-CDAF-F94F-8132-DD06AB06AC73}"/>
              </a:ext>
            </a:extLst>
          </p:cNvPr>
          <p:cNvSpPr txBox="1"/>
          <p:nvPr/>
        </p:nvSpPr>
        <p:spPr>
          <a:xfrm>
            <a:off x="8293903" y="4235345"/>
            <a:ext cx="3947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ChDR</a:t>
            </a:r>
            <a:r>
              <a:rPr lang="en-US" sz="1600" b="1" dirty="0"/>
              <a:t> buttons in existing </a:t>
            </a:r>
            <a:r>
              <a:rPr lang="en-US" sz="1600" b="1" dirty="0" err="1"/>
              <a:t>pBPM</a:t>
            </a:r>
            <a:r>
              <a:rPr lang="en-US" sz="1600" b="1" dirty="0"/>
              <a:t> body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484154-E639-A841-83F7-9F6C29408D3B}"/>
              </a:ext>
            </a:extLst>
          </p:cNvPr>
          <p:cNvSpPr txBox="1"/>
          <p:nvPr/>
        </p:nvSpPr>
        <p:spPr>
          <a:xfrm>
            <a:off x="6970445" y="2027949"/>
            <a:ext cx="15438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Radiator (alumina)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026E5A8-90A0-F84E-85FF-9D044841F104}"/>
              </a:ext>
            </a:extLst>
          </p:cNvPr>
          <p:cNvCxnSpPr>
            <a:cxnSpLocks/>
          </p:cNvCxnSpPr>
          <p:nvPr/>
        </p:nvCxnSpPr>
        <p:spPr>
          <a:xfrm flipV="1">
            <a:off x="8495385" y="1989161"/>
            <a:ext cx="735496" cy="153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81D39FF-7A17-4F4E-9F6F-A4FF00806A6F}"/>
              </a:ext>
            </a:extLst>
          </p:cNvPr>
          <p:cNvSpPr txBox="1"/>
          <p:nvPr/>
        </p:nvSpPr>
        <p:spPr>
          <a:xfrm>
            <a:off x="7544203" y="1443571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Collar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5E36434-9B4B-3249-B278-C93757BF3123}"/>
              </a:ext>
            </a:extLst>
          </p:cNvPr>
          <p:cNvCxnSpPr>
            <a:cxnSpLocks/>
          </p:cNvCxnSpPr>
          <p:nvPr/>
        </p:nvCxnSpPr>
        <p:spPr>
          <a:xfrm>
            <a:off x="8169314" y="1597460"/>
            <a:ext cx="11823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621C281-BE06-AA41-B9CB-8076EBB66BC4}"/>
              </a:ext>
            </a:extLst>
          </p:cNvPr>
          <p:cNvCxnSpPr>
            <a:cxnSpLocks/>
          </p:cNvCxnSpPr>
          <p:nvPr/>
        </p:nvCxnSpPr>
        <p:spPr>
          <a:xfrm flipH="1">
            <a:off x="9624625" y="620801"/>
            <a:ext cx="94773" cy="6830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12FA701-4933-F44B-B6AE-3D65A61C7874}"/>
              </a:ext>
            </a:extLst>
          </p:cNvPr>
          <p:cNvSpPr txBox="1"/>
          <p:nvPr/>
        </p:nvSpPr>
        <p:spPr>
          <a:xfrm>
            <a:off x="8366488" y="362504"/>
            <a:ext cx="34025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Flanged button compatible with </a:t>
            </a:r>
            <a:r>
              <a:rPr lang="en-US" sz="1400" dirty="0" err="1"/>
              <a:t>pBPM</a:t>
            </a:r>
            <a:r>
              <a:rPr lang="en-US" sz="1400" dirty="0"/>
              <a:t> body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F04E4F8-0504-D247-9609-054DA73D5F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1492" y="4892065"/>
            <a:ext cx="2144826" cy="182941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D25F8E4-DDBD-AB41-87CE-D4D3D6A8A267}"/>
              </a:ext>
            </a:extLst>
          </p:cNvPr>
          <p:cNvSpPr txBox="1"/>
          <p:nvPr/>
        </p:nvSpPr>
        <p:spPr>
          <a:xfrm>
            <a:off x="7889346" y="6179841"/>
            <a:ext cx="2809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WG transition</a:t>
            </a:r>
          </a:p>
        </p:txBody>
      </p:sp>
    </p:spTree>
    <p:extLst>
      <p:ext uri="{BB962C8B-B14F-4D97-AF65-F5344CB8AC3E}">
        <p14:creationId xmlns:p14="http://schemas.microsoft.com/office/powerpoint/2010/main" val="2983003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C6158-BD1B-584D-90AF-B41AFEA837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Thank you for your attention!</a:t>
            </a:r>
            <a:br>
              <a:rPr lang="en-US" b="1" dirty="0"/>
            </a:br>
            <a:br>
              <a:rPr lang="en-US" b="1" dirty="0"/>
            </a:br>
            <a:r>
              <a:rPr lang="en-US" b="1" dirty="0"/>
              <a:t>Wish you all a Merry Christmas!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1E50A-CADD-5142-9594-291780907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450B8-A58D-9943-BC21-4EB037B62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6062C-AD95-B84F-B203-E05938FBF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615865-FD60-F048-84A9-79AF8F46C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5409" y="3748422"/>
            <a:ext cx="1138862" cy="107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696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F275-B9CE-664E-9028-819EFC561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3C58A-C1F5-5549-BB65-590E792CAC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/>
              <a:t>The AWAKE experiment</a:t>
            </a:r>
          </a:p>
          <a:p>
            <a:pPr marL="514350" indent="-514350">
              <a:buAutoNum type="arabicPeriod"/>
            </a:pPr>
            <a:r>
              <a:rPr lang="en-US" sz="3200" dirty="0"/>
              <a:t>Motivation for the Cherenkov diffraction radiation (</a:t>
            </a:r>
            <a:r>
              <a:rPr lang="en-US" sz="3200" dirty="0" err="1"/>
              <a:t>ChDR</a:t>
            </a:r>
            <a:r>
              <a:rPr lang="en-US" sz="3200" dirty="0"/>
              <a:t>) beam position monitor (BPM)</a:t>
            </a:r>
          </a:p>
          <a:p>
            <a:pPr marL="514350" indent="-514350">
              <a:buAutoNum type="arabicPeriod"/>
            </a:pPr>
            <a:r>
              <a:rPr lang="en-US" sz="3200" dirty="0"/>
              <a:t>Design considerations</a:t>
            </a:r>
          </a:p>
          <a:p>
            <a:pPr marL="514350" indent="-514350">
              <a:buAutoNum type="arabicPeriod"/>
            </a:pPr>
            <a:r>
              <a:rPr lang="en-US" sz="3200" dirty="0"/>
              <a:t>Status and future tests</a:t>
            </a:r>
          </a:p>
          <a:p>
            <a:pPr marL="514350" indent="-514350">
              <a:buAutoNum type="arabicPeriod"/>
            </a:pPr>
            <a:endParaRPr lang="en-US" sz="3200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27B0C3-23E5-E846-BCA7-9157C4839211}"/>
              </a:ext>
            </a:extLst>
          </p:cNvPr>
          <p:cNvCxnSpPr>
            <a:cxnSpLocks/>
          </p:cNvCxnSpPr>
          <p:nvPr/>
        </p:nvCxnSpPr>
        <p:spPr>
          <a:xfrm>
            <a:off x="833437" y="701277"/>
            <a:ext cx="4763" cy="65325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135B7BC-3512-124F-B60B-94FC6BD43FE5}"/>
              </a:ext>
            </a:extLst>
          </p:cNvPr>
          <p:cNvSpPr txBox="1"/>
          <p:nvPr/>
        </p:nvSpPr>
        <p:spPr>
          <a:xfrm>
            <a:off x="5636419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2DBC9E-970A-7540-9DDB-8D04832B5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2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C66E3F1-1130-6C4F-AED3-9C6CC9BA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F5DEF91-794F-ED41-97FF-C0CAAA2F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</a:p>
        </p:txBody>
      </p:sp>
    </p:spTree>
    <p:extLst>
      <p:ext uri="{BB962C8B-B14F-4D97-AF65-F5344CB8AC3E}">
        <p14:creationId xmlns:p14="http://schemas.microsoft.com/office/powerpoint/2010/main" val="3853627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F275-B9CE-664E-9028-819EFC561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AWAKE experiment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27B0C3-23E5-E846-BCA7-9157C4839211}"/>
              </a:ext>
            </a:extLst>
          </p:cNvPr>
          <p:cNvCxnSpPr>
            <a:cxnSpLocks/>
          </p:cNvCxnSpPr>
          <p:nvPr/>
        </p:nvCxnSpPr>
        <p:spPr>
          <a:xfrm>
            <a:off x="833437" y="701277"/>
            <a:ext cx="4763" cy="65325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135B7BC-3512-124F-B60B-94FC6BD43FE5}"/>
              </a:ext>
            </a:extLst>
          </p:cNvPr>
          <p:cNvSpPr txBox="1"/>
          <p:nvPr/>
        </p:nvSpPr>
        <p:spPr>
          <a:xfrm>
            <a:off x="5636419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2DBC9E-970A-7540-9DDB-8D04832B5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3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C66E3F1-1130-6C4F-AED3-9C6CC9BA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F5DEF91-794F-ED41-97FF-C0CAAA2F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08A7FF-8C28-024E-B5D3-7364DDDB3A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698" r="3044" b="23767"/>
          <a:stretch/>
        </p:blipFill>
        <p:spPr>
          <a:xfrm>
            <a:off x="2515226" y="2079417"/>
            <a:ext cx="7161548" cy="42418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03D77F5-D867-7944-95D4-7665760C721A}"/>
              </a:ext>
            </a:extLst>
          </p:cNvPr>
          <p:cNvSpPr txBox="1"/>
          <p:nvPr/>
        </p:nvSpPr>
        <p:spPr>
          <a:xfrm>
            <a:off x="833437" y="1617752"/>
            <a:ext cx="96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AWAKE: Advanced </a:t>
            </a:r>
            <a:r>
              <a:rPr lang="en-US" sz="2400" b="1" dirty="0"/>
              <a:t>Proton Driven </a:t>
            </a:r>
            <a:r>
              <a:rPr lang="en-US" sz="2400" dirty="0"/>
              <a:t>Plasma Wakefield Acceleration Experiment</a:t>
            </a:r>
            <a:endParaRPr lang="en-US" sz="2400" b="1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8EB5ADC-68B2-0547-B5AB-95AA2666BD3D}"/>
              </a:ext>
            </a:extLst>
          </p:cNvPr>
          <p:cNvSpPr/>
          <p:nvPr/>
        </p:nvSpPr>
        <p:spPr>
          <a:xfrm>
            <a:off x="8719511" y="3377002"/>
            <a:ext cx="957263" cy="904304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00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F275-B9CE-664E-9028-819EFC561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AWAKE experiment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27B0C3-23E5-E846-BCA7-9157C4839211}"/>
              </a:ext>
            </a:extLst>
          </p:cNvPr>
          <p:cNvCxnSpPr>
            <a:cxnSpLocks/>
          </p:cNvCxnSpPr>
          <p:nvPr/>
        </p:nvCxnSpPr>
        <p:spPr>
          <a:xfrm>
            <a:off x="833437" y="701277"/>
            <a:ext cx="4763" cy="65325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135B7BC-3512-124F-B60B-94FC6BD43FE5}"/>
              </a:ext>
            </a:extLst>
          </p:cNvPr>
          <p:cNvSpPr txBox="1"/>
          <p:nvPr/>
        </p:nvSpPr>
        <p:spPr>
          <a:xfrm>
            <a:off x="5736433" y="3382787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2DBC9E-970A-7540-9DDB-8D04832B5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4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C66E3F1-1130-6C4F-AED3-9C6CC9BA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F5DEF91-794F-ED41-97FF-C0CAAA2F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8400AC6-C612-F445-8688-DD22AFB1096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90" y="2577925"/>
            <a:ext cx="11612835" cy="344227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969F156-5DBC-1F42-A800-AB85E8987934}"/>
              </a:ext>
            </a:extLst>
          </p:cNvPr>
          <p:cNvSpPr txBox="1"/>
          <p:nvPr/>
        </p:nvSpPr>
        <p:spPr>
          <a:xfrm>
            <a:off x="762001" y="2617983"/>
            <a:ext cx="2201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Run 1 (2016-18)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EEF440E-DCD4-5344-A9E0-FF5C17C2FEF7}"/>
              </a:ext>
            </a:extLst>
          </p:cNvPr>
          <p:cNvSpPr/>
          <p:nvPr/>
        </p:nvSpPr>
        <p:spPr>
          <a:xfrm>
            <a:off x="3784258" y="4313424"/>
            <a:ext cx="457200" cy="476250"/>
          </a:xfrm>
          <a:prstGeom prst="ellipse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  <a:ln w="47625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4961293-D808-C849-A466-20E51B0A2EF1}"/>
              </a:ext>
            </a:extLst>
          </p:cNvPr>
          <p:cNvSpPr txBox="1"/>
          <p:nvPr/>
        </p:nvSpPr>
        <p:spPr>
          <a:xfrm>
            <a:off x="2562793" y="5277308"/>
            <a:ext cx="1678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/>
              <a:t>ChDR</a:t>
            </a:r>
            <a:r>
              <a:rPr lang="en-US" sz="2400" b="1" dirty="0"/>
              <a:t> BPMs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6ED33AF-262B-0F4E-BEE1-5616ED65D3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8920" y="2601043"/>
            <a:ext cx="2690260" cy="954876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0029471-C0BA-5A40-A831-A912CE5CCA53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5914050" y="3555919"/>
            <a:ext cx="0" cy="491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B7AEA6B-DAFB-3740-A049-C9A192E66A74}"/>
              </a:ext>
            </a:extLst>
          </p:cNvPr>
          <p:cNvCxnSpPr>
            <a:cxnSpLocks/>
            <a:stCxn id="20" idx="4"/>
          </p:cNvCxnSpPr>
          <p:nvPr/>
        </p:nvCxnSpPr>
        <p:spPr>
          <a:xfrm>
            <a:off x="4012858" y="4789674"/>
            <a:ext cx="0" cy="575729"/>
          </a:xfrm>
          <a:prstGeom prst="line">
            <a:avLst/>
          </a:prstGeom>
          <a:ln w="539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82BA12B-F7F9-0D4B-B5E0-97EA9DC4DDF4}"/>
              </a:ext>
            </a:extLst>
          </p:cNvPr>
          <p:cNvSpPr txBox="1"/>
          <p:nvPr/>
        </p:nvSpPr>
        <p:spPr>
          <a:xfrm>
            <a:off x="7355161" y="950824"/>
            <a:ext cx="50196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Protons</a:t>
            </a:r>
            <a:r>
              <a:rPr lang="en-US" sz="2800" dirty="0"/>
              <a:t> 48 </a:t>
            </a:r>
            <a:r>
              <a:rPr lang="en-US" sz="2800" dirty="0" err="1"/>
              <a:t>nC</a:t>
            </a:r>
            <a:r>
              <a:rPr lang="en-US" sz="2800" dirty="0"/>
              <a:t>, 250 </a:t>
            </a:r>
            <a:r>
              <a:rPr lang="en-US" sz="2800" dirty="0" err="1"/>
              <a:t>ps</a:t>
            </a:r>
            <a:r>
              <a:rPr lang="en-US" sz="2800" dirty="0"/>
              <a:t> sigma</a:t>
            </a:r>
          </a:p>
          <a:p>
            <a:r>
              <a:rPr lang="en-US" sz="2800" b="1" dirty="0">
                <a:solidFill>
                  <a:srgbClr val="00B050"/>
                </a:solidFill>
              </a:rPr>
              <a:t>Electrons</a:t>
            </a:r>
            <a:r>
              <a:rPr lang="en-US" sz="2800" b="1" dirty="0">
                <a:solidFill>
                  <a:srgbClr val="92D050"/>
                </a:solidFill>
              </a:rPr>
              <a:t> </a:t>
            </a:r>
            <a:r>
              <a:rPr lang="en-US" sz="2800" dirty="0"/>
              <a:t>150 </a:t>
            </a:r>
            <a:r>
              <a:rPr lang="en-US" sz="2800" dirty="0" err="1"/>
              <a:t>pC</a:t>
            </a:r>
            <a:r>
              <a:rPr lang="en-US" sz="2800" dirty="0"/>
              <a:t>, 2.5 </a:t>
            </a:r>
            <a:r>
              <a:rPr lang="en-US" sz="2800" dirty="0" err="1"/>
              <a:t>ps</a:t>
            </a:r>
            <a:r>
              <a:rPr lang="en-US" sz="2800" dirty="0"/>
              <a:t> sigma</a:t>
            </a:r>
          </a:p>
          <a:p>
            <a:r>
              <a:rPr lang="en-US" sz="2800" b="1" dirty="0">
                <a:solidFill>
                  <a:srgbClr val="0070C0"/>
                </a:solidFill>
              </a:rPr>
              <a:t>Laser </a:t>
            </a:r>
            <a:r>
              <a:rPr lang="en-US" sz="2800" dirty="0"/>
              <a:t>120 fs, 450 </a:t>
            </a:r>
            <a:r>
              <a:rPr lang="en-US" sz="2800" dirty="0" err="1"/>
              <a:t>mJ</a:t>
            </a:r>
            <a:endParaRPr lang="en-US" sz="2800" dirty="0"/>
          </a:p>
          <a:p>
            <a:r>
              <a:rPr lang="en-US" sz="2800" b="1" dirty="0" err="1"/>
              <a:t>Rb</a:t>
            </a:r>
            <a:r>
              <a:rPr lang="en-US" sz="2800" b="1" dirty="0"/>
              <a:t> </a:t>
            </a:r>
            <a:r>
              <a:rPr lang="en-US" sz="2800" b="1" dirty="0" err="1"/>
              <a:t>vapour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09366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F275-B9CE-664E-9028-819EFC561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for </a:t>
            </a:r>
            <a:r>
              <a:rPr lang="en-US" dirty="0" err="1"/>
              <a:t>ChDR</a:t>
            </a:r>
            <a:r>
              <a:rPr lang="en-US" dirty="0"/>
              <a:t> BPM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27B0C3-23E5-E846-BCA7-9157C4839211}"/>
              </a:ext>
            </a:extLst>
          </p:cNvPr>
          <p:cNvCxnSpPr>
            <a:cxnSpLocks/>
          </p:cNvCxnSpPr>
          <p:nvPr/>
        </p:nvCxnSpPr>
        <p:spPr>
          <a:xfrm>
            <a:off x="833437" y="701277"/>
            <a:ext cx="4763" cy="65325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2DBC9E-970A-7540-9DDB-8D04832B5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5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C66E3F1-1130-6C4F-AED3-9C6CC9BA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F5DEF91-794F-ED41-97FF-C0CAAA2F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D9A502A-393F-924F-A49B-5F1218B32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5421" y="1971675"/>
            <a:ext cx="5751026" cy="37545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519242-233E-DF44-B154-98E2691E9C2E}"/>
              </a:ext>
            </a:extLst>
          </p:cNvPr>
          <p:cNvSpPr txBox="1"/>
          <p:nvPr/>
        </p:nvSpPr>
        <p:spPr>
          <a:xfrm>
            <a:off x="485776" y="1853726"/>
            <a:ext cx="515897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Proton signal dominates </a:t>
            </a:r>
            <a:r>
              <a:rPr lang="en-US" sz="2800" dirty="0"/>
              <a:t>below 2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Current system cannot measure electrons in presence of protons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Exploit the </a:t>
            </a:r>
            <a:r>
              <a:rPr lang="en-US" sz="2800" b="1" dirty="0"/>
              <a:t>different bunch lengths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Operate at </a:t>
            </a:r>
            <a:r>
              <a:rPr lang="en-US" sz="2800" b="1" dirty="0"/>
              <a:t>high frequency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Very mechanically challenging for traditional electrostatic monitors</a:t>
            </a:r>
          </a:p>
        </p:txBody>
      </p:sp>
    </p:spTree>
    <p:extLst>
      <p:ext uri="{BB962C8B-B14F-4D97-AF65-F5344CB8AC3E}">
        <p14:creationId xmlns:p14="http://schemas.microsoft.com/office/powerpoint/2010/main" val="3278738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F275-B9CE-664E-9028-819EFC561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for </a:t>
            </a:r>
            <a:r>
              <a:rPr lang="en-US" dirty="0" err="1"/>
              <a:t>ChDR</a:t>
            </a:r>
            <a:r>
              <a:rPr lang="en-US" dirty="0"/>
              <a:t> BPM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27B0C3-23E5-E846-BCA7-9157C4839211}"/>
              </a:ext>
            </a:extLst>
          </p:cNvPr>
          <p:cNvCxnSpPr>
            <a:cxnSpLocks/>
          </p:cNvCxnSpPr>
          <p:nvPr/>
        </p:nvCxnSpPr>
        <p:spPr>
          <a:xfrm>
            <a:off x="833437" y="701277"/>
            <a:ext cx="4763" cy="65325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2DBC9E-970A-7540-9DDB-8D04832B5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6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C66E3F1-1130-6C4F-AED3-9C6CC9BA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F5DEF91-794F-ED41-97FF-C0CAAA2F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JAI Fest</a:t>
            </a:r>
            <a:endParaRPr lang="en-US" dirty="0"/>
          </a:p>
        </p:txBody>
      </p:sp>
      <p:pic>
        <p:nvPicPr>
          <p:cNvPr id="3" name="3D_BPM_one_PU_PTFE_01">
            <a:hlinkClick r:id="" action="ppaction://media"/>
            <a:extLst>
              <a:ext uri="{FF2B5EF4-FFF2-40B4-BE49-F238E27FC236}">
                <a16:creationId xmlns:a16="http://schemas.microsoft.com/office/drawing/2014/main" id="{A40F515E-B698-8741-827D-51BD190E09D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482983" y="1354534"/>
            <a:ext cx="5870817" cy="44031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519242-233E-DF44-B154-98E2691E9C2E}"/>
              </a:ext>
            </a:extLst>
          </p:cNvPr>
          <p:cNvSpPr txBox="1"/>
          <p:nvPr/>
        </p:nvSpPr>
        <p:spPr>
          <a:xfrm>
            <a:off x="454511" y="1822916"/>
            <a:ext cx="5147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New technique based on </a:t>
            </a:r>
            <a:r>
              <a:rPr lang="en-US" sz="2800" b="1" dirty="0"/>
              <a:t>Cherenkov diffraction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Polarization radiation produced when charged particle travels in </a:t>
            </a:r>
            <a:r>
              <a:rPr lang="en-US" sz="2800" b="1" dirty="0"/>
              <a:t>close proximity </a:t>
            </a:r>
            <a:r>
              <a:rPr lang="en-US" sz="2800" dirty="0"/>
              <a:t>to the surface of a dielectric target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Non-invasive measurement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Large emitted photon flux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Well-defined angular emission</a:t>
            </a:r>
          </a:p>
        </p:txBody>
      </p:sp>
    </p:spTree>
    <p:extLst>
      <p:ext uri="{BB962C8B-B14F-4D97-AF65-F5344CB8AC3E}">
        <p14:creationId xmlns:p14="http://schemas.microsoft.com/office/powerpoint/2010/main" val="245519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F275-B9CE-664E-9028-819EFC561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for AWAKE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27B0C3-23E5-E846-BCA7-9157C4839211}"/>
              </a:ext>
            </a:extLst>
          </p:cNvPr>
          <p:cNvCxnSpPr>
            <a:cxnSpLocks/>
          </p:cNvCxnSpPr>
          <p:nvPr/>
        </p:nvCxnSpPr>
        <p:spPr>
          <a:xfrm>
            <a:off x="833437" y="701277"/>
            <a:ext cx="4763" cy="65325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2DBC9E-970A-7540-9DDB-8D04832B5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7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C66E3F1-1130-6C4F-AED3-9C6CC9BA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 dirty="0"/>
          </a:p>
        </p:txBody>
      </p:sp>
      <p:sp>
        <p:nvSpPr>
          <p:cNvPr id="19" name="Footer Placeholder 9">
            <a:extLst>
              <a:ext uri="{FF2B5EF4-FFF2-40B4-BE49-F238E27FC236}">
                <a16:creationId xmlns:a16="http://schemas.microsoft.com/office/drawing/2014/main" id="{4FC55FFD-6C6C-4C46-9387-BD60816BE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JAI Fest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5D660F0-5145-B048-ABF7-76FB8FE2AB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48"/>
          <a:stretch/>
        </p:blipFill>
        <p:spPr>
          <a:xfrm>
            <a:off x="0" y="1645235"/>
            <a:ext cx="7566538" cy="413429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6539D24-C3DA-4847-BCBA-148640819E4C}"/>
              </a:ext>
            </a:extLst>
          </p:cNvPr>
          <p:cNvSpPr txBox="1"/>
          <p:nvPr/>
        </p:nvSpPr>
        <p:spPr>
          <a:xfrm>
            <a:off x="7123819" y="1518372"/>
            <a:ext cx="506818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Limited space available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ChDR</a:t>
            </a:r>
            <a:r>
              <a:rPr lang="en-US" sz="2800" dirty="0"/>
              <a:t> buttons designed to be </a:t>
            </a:r>
            <a:r>
              <a:rPr lang="en-US" sz="2800" b="1" dirty="0"/>
              <a:t>compatible with existing p-BPM body</a:t>
            </a:r>
          </a:p>
          <a:p>
            <a:endParaRPr lang="en-US" sz="2800" dirty="0"/>
          </a:p>
          <a:p>
            <a:r>
              <a:rPr lang="en-US" sz="2800" dirty="0"/>
              <a:t>Plan: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Convert one p-BPM to c-BPM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Split signal of e-BPM to measure protons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Install additional c-BPM in drift space</a:t>
            </a:r>
          </a:p>
        </p:txBody>
      </p:sp>
    </p:spTree>
    <p:extLst>
      <p:ext uri="{BB962C8B-B14F-4D97-AF65-F5344CB8AC3E}">
        <p14:creationId xmlns:p14="http://schemas.microsoft.com/office/powerpoint/2010/main" val="1010552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32CFB1-90B8-3845-83AB-2E6E174359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502" y="2046897"/>
            <a:ext cx="7492892" cy="36255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B5F275-B9CE-664E-9028-819EFC561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for AWAKE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3C58A-C1F5-5549-BB65-590E792CA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67" y="1821703"/>
            <a:ext cx="4313184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Proton bunch </a:t>
            </a:r>
            <a:r>
              <a:rPr lang="en-US" b="1" dirty="0"/>
              <a:t>not gaussian</a:t>
            </a:r>
            <a:r>
              <a:rPr lang="en-US" dirty="0"/>
              <a:t>, spectrum extends to frequencies higher than expected </a:t>
            </a:r>
          </a:p>
          <a:p>
            <a:r>
              <a:rPr lang="en-US" dirty="0"/>
              <a:t>Operating frequency in the range of 10s GHz means electron signal dominates</a:t>
            </a:r>
          </a:p>
          <a:p>
            <a:r>
              <a:rPr lang="en-US" dirty="0"/>
              <a:t>30 GHz chosen due to availability of waveguide (WG) components in house</a:t>
            </a:r>
          </a:p>
          <a:p>
            <a:r>
              <a:rPr lang="en-US" dirty="0"/>
              <a:t>WR28 WG used with cutoff 21 GHz acting as high-pass filter</a:t>
            </a:r>
          </a:p>
          <a:p>
            <a:r>
              <a:rPr lang="en-US" dirty="0"/>
              <a:t>Collaboration with TRIUMF for the front-end electronics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27B0C3-23E5-E846-BCA7-9157C4839211}"/>
              </a:ext>
            </a:extLst>
          </p:cNvPr>
          <p:cNvCxnSpPr>
            <a:cxnSpLocks/>
          </p:cNvCxnSpPr>
          <p:nvPr/>
        </p:nvCxnSpPr>
        <p:spPr>
          <a:xfrm>
            <a:off x="833437" y="701277"/>
            <a:ext cx="4763" cy="65325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2DBC9E-970A-7540-9DDB-8D04832B5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8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C66E3F1-1130-6C4F-AED3-9C6CC9BA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/>
          </a:p>
        </p:txBody>
      </p:sp>
      <p:sp>
        <p:nvSpPr>
          <p:cNvPr id="19" name="Footer Placeholder 9">
            <a:extLst>
              <a:ext uri="{FF2B5EF4-FFF2-40B4-BE49-F238E27FC236}">
                <a16:creationId xmlns:a16="http://schemas.microsoft.com/office/drawing/2014/main" id="{4FC55FFD-6C6C-4C46-9387-BD60816BE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JAI Fest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5722E5-9146-A746-B75E-F00710239A01}"/>
              </a:ext>
            </a:extLst>
          </p:cNvPr>
          <p:cNvSpPr txBox="1"/>
          <p:nvPr/>
        </p:nvSpPr>
        <p:spPr>
          <a:xfrm>
            <a:off x="6173138" y="1454217"/>
            <a:ext cx="48749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Schematic of entire </a:t>
            </a:r>
            <a:r>
              <a:rPr lang="en-US" sz="2400" b="1" dirty="0" err="1"/>
              <a:t>ChDR</a:t>
            </a:r>
            <a:r>
              <a:rPr lang="en-US" sz="2400" b="1" dirty="0"/>
              <a:t> BPM setup</a:t>
            </a:r>
          </a:p>
        </p:txBody>
      </p:sp>
    </p:spTree>
    <p:extLst>
      <p:ext uri="{BB962C8B-B14F-4D97-AF65-F5344CB8AC3E}">
        <p14:creationId xmlns:p14="http://schemas.microsoft.com/office/powerpoint/2010/main" val="204495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F275-B9CE-664E-9028-819EFC561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Design for AWAKE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27B0C3-23E5-E846-BCA7-9157C4839211}"/>
              </a:ext>
            </a:extLst>
          </p:cNvPr>
          <p:cNvCxnSpPr>
            <a:cxnSpLocks/>
          </p:cNvCxnSpPr>
          <p:nvPr/>
        </p:nvCxnSpPr>
        <p:spPr>
          <a:xfrm>
            <a:off x="833437" y="701277"/>
            <a:ext cx="4763" cy="65325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2DBC9E-970A-7540-9DDB-8D04832B5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197A-7C01-0241-80CC-0FDF7F15E5A2}" type="slidenum">
              <a:rPr lang="en-US" smtClean="0"/>
              <a:t>9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C66E3F1-1130-6C4F-AED3-9C6CC9BA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10/12/21</a:t>
            </a:r>
            <a:endParaRPr lang="en-US" dirty="0"/>
          </a:p>
        </p:txBody>
      </p:sp>
      <p:sp>
        <p:nvSpPr>
          <p:cNvPr id="19" name="Footer Placeholder 9">
            <a:extLst>
              <a:ext uri="{FF2B5EF4-FFF2-40B4-BE49-F238E27FC236}">
                <a16:creationId xmlns:a16="http://schemas.microsoft.com/office/drawing/2014/main" id="{4FC55FFD-6C6C-4C46-9387-BD60816BE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JAI Fest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062589C-12FF-1E4F-8CAB-483BD8B3F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7531" y="1092195"/>
            <a:ext cx="4659824" cy="4817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5F7E566-03F3-1242-BADF-DE8E7C3E450D}"/>
              </a:ext>
            </a:extLst>
          </p:cNvPr>
          <p:cNvSpPr txBox="1"/>
          <p:nvPr/>
        </p:nvSpPr>
        <p:spPr>
          <a:xfrm>
            <a:off x="7683588" y="543994"/>
            <a:ext cx="2097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Alumina rod ⌀6 mm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D371BA-B242-F04A-A370-3C6D0BFC93AD}"/>
              </a:ext>
            </a:extLst>
          </p:cNvPr>
          <p:cNvSpPr txBox="1"/>
          <p:nvPr/>
        </p:nvSpPr>
        <p:spPr>
          <a:xfrm>
            <a:off x="10565482" y="2727907"/>
            <a:ext cx="851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Flange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DEA064-8B4C-694B-B35B-8A0437E19C0D}"/>
              </a:ext>
            </a:extLst>
          </p:cNvPr>
          <p:cNvSpPr txBox="1"/>
          <p:nvPr/>
        </p:nvSpPr>
        <p:spPr>
          <a:xfrm>
            <a:off x="10475576" y="3865044"/>
            <a:ext cx="823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Button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9050943-3F13-3D4C-98A8-61EA80DD1919}"/>
              </a:ext>
            </a:extLst>
          </p:cNvPr>
          <p:cNvCxnSpPr>
            <a:cxnSpLocks/>
          </p:cNvCxnSpPr>
          <p:nvPr/>
        </p:nvCxnSpPr>
        <p:spPr>
          <a:xfrm>
            <a:off x="9185569" y="898457"/>
            <a:ext cx="240832" cy="678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82047D3-F7AD-184C-9221-4FF7F54B369D}"/>
              </a:ext>
            </a:extLst>
          </p:cNvPr>
          <p:cNvCxnSpPr>
            <a:cxnSpLocks/>
          </p:cNvCxnSpPr>
          <p:nvPr/>
        </p:nvCxnSpPr>
        <p:spPr>
          <a:xfrm flipH="1">
            <a:off x="9781197" y="4049710"/>
            <a:ext cx="6810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314506E-665A-1E4F-98FA-96106F62284A}"/>
              </a:ext>
            </a:extLst>
          </p:cNvPr>
          <p:cNvCxnSpPr>
            <a:stCxn id="18" idx="1"/>
          </p:cNvCxnSpPr>
          <p:nvPr/>
        </p:nvCxnSpPr>
        <p:spPr>
          <a:xfrm flipH="1">
            <a:off x="10407609" y="2912573"/>
            <a:ext cx="1578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E61F399-4373-AC46-AAE3-FF94A589E6E7}"/>
              </a:ext>
            </a:extLst>
          </p:cNvPr>
          <p:cNvCxnSpPr/>
          <p:nvPr/>
        </p:nvCxnSpPr>
        <p:spPr>
          <a:xfrm>
            <a:off x="8062876" y="5998359"/>
            <a:ext cx="1919324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9DD56A3-1CCF-4E4F-95C6-DAC4D021F1FA}"/>
              </a:ext>
            </a:extLst>
          </p:cNvPr>
          <p:cNvSpPr txBox="1"/>
          <p:nvPr/>
        </p:nvSpPr>
        <p:spPr>
          <a:xfrm>
            <a:off x="10047574" y="5782625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Beam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C19B114-9A01-854E-9733-E91A351A4AFF}"/>
              </a:ext>
            </a:extLst>
          </p:cNvPr>
          <p:cNvSpPr txBox="1"/>
          <p:nvPr/>
        </p:nvSpPr>
        <p:spPr>
          <a:xfrm>
            <a:off x="9929808" y="1690109"/>
            <a:ext cx="1891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Transition can be attached here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ADF7939-B48A-0245-953D-E384943541FA}"/>
              </a:ext>
            </a:extLst>
          </p:cNvPr>
          <p:cNvCxnSpPr>
            <a:cxnSpLocks/>
          </p:cNvCxnSpPr>
          <p:nvPr/>
        </p:nvCxnSpPr>
        <p:spPr>
          <a:xfrm flipH="1">
            <a:off x="9357605" y="2111650"/>
            <a:ext cx="595331" cy="432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ontent Placeholder 2">
                <a:extLst>
                  <a:ext uri="{FF2B5EF4-FFF2-40B4-BE49-F238E27FC236}">
                    <a16:creationId xmlns:a16="http://schemas.microsoft.com/office/drawing/2014/main" id="{9625F7AE-351F-5143-97B4-D2EDB53D188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9973" y="1565834"/>
                <a:ext cx="5249544" cy="4644072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dirty="0"/>
                  <a:t>Mechanical design: </a:t>
                </a:r>
              </a:p>
              <a:p>
                <a:r>
                  <a:rPr lang="en-US" dirty="0"/>
                  <a:t>⌀6 mm alumina dielectric radiator oriented at Cherenkov angle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=9.9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𝑐h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=71˚</m:t>
                    </m:r>
                  </m:oMath>
                </a14:m>
                <a:r>
                  <a:rPr lang="en-US" dirty="0"/>
                  <a:t>) </a:t>
                </a:r>
              </a:p>
              <a:p>
                <a:r>
                  <a:rPr lang="en-US" dirty="0"/>
                  <a:t>In metallic flanged button</a:t>
                </a:r>
              </a:p>
              <a:p>
                <a:r>
                  <a:rPr lang="en-US" dirty="0"/>
                  <a:t>Cut flush on beampipe side and extended at the exit for attachment of a </a:t>
                </a:r>
                <a:r>
                  <a:rPr lang="en-US" b="1" dirty="0"/>
                  <a:t>matched-impedance transition </a:t>
                </a:r>
                <a:r>
                  <a:rPr lang="en-US" dirty="0"/>
                  <a:t>to an industry standard WR28 rectangular waveguide</a:t>
                </a:r>
              </a:p>
            </p:txBody>
          </p:sp>
        </mc:Choice>
        <mc:Fallback xmlns="">
          <p:sp>
            <p:nvSpPr>
              <p:cNvPr id="28" name="Content Placeholder 2">
                <a:extLst>
                  <a:ext uri="{FF2B5EF4-FFF2-40B4-BE49-F238E27FC236}">
                    <a16:creationId xmlns:a16="http://schemas.microsoft.com/office/drawing/2014/main" id="{9625F7AE-351F-5143-97B4-D2EDB53D18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9973" y="1565834"/>
                <a:ext cx="5249544" cy="4644072"/>
              </a:xfrm>
              <a:blipFill>
                <a:blip r:embed="rId4"/>
                <a:stretch>
                  <a:fillRect l="-2174" t="-2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9828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{2D336304-EF5A-A74D-90D6-BF89E148213B}tf10001061</Template>
  <TotalTime>2042</TotalTime>
  <Words>779</Words>
  <Application>Microsoft Macintosh PowerPoint</Application>
  <PresentationFormat>Widescreen</PresentationFormat>
  <Paragraphs>193</Paragraphs>
  <Slides>16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Times New Roman</vt:lpstr>
      <vt:lpstr>Office Theme</vt:lpstr>
      <vt:lpstr>A beam position monitor for the AWAKE experiment based on Cherenkov diffraction radiation</vt:lpstr>
      <vt:lpstr>Contents </vt:lpstr>
      <vt:lpstr>The AWAKE experiment</vt:lpstr>
      <vt:lpstr>The AWAKE experiment</vt:lpstr>
      <vt:lpstr>Motivation for ChDR BPM</vt:lpstr>
      <vt:lpstr>Motivation for ChDR BPM</vt:lpstr>
      <vt:lpstr>Design for AWAKE</vt:lpstr>
      <vt:lpstr>Design for AWAKE</vt:lpstr>
      <vt:lpstr>Design for AWAKE</vt:lpstr>
      <vt:lpstr>WG transitions</vt:lpstr>
      <vt:lpstr>WG transitions</vt:lpstr>
      <vt:lpstr>Numerical simulations</vt:lpstr>
      <vt:lpstr>Numerical simulations</vt:lpstr>
      <vt:lpstr>Numerical simulations</vt:lpstr>
      <vt:lpstr>Status of BPM and future tests</vt:lpstr>
      <vt:lpstr>Thank you for your attention!  Wish you all a Merry Christmas!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ChDR electron BPM and proton bunch profile project</dc:title>
  <dc:creator>Collette Pakuza</dc:creator>
  <cp:lastModifiedBy>Collette Pakuza</cp:lastModifiedBy>
  <cp:revision>886</cp:revision>
  <cp:lastPrinted>2021-09-17T08:20:30Z</cp:lastPrinted>
  <dcterms:created xsi:type="dcterms:W3CDTF">2021-09-15T08:29:16Z</dcterms:created>
  <dcterms:modified xsi:type="dcterms:W3CDTF">2021-12-10T01:23:51Z</dcterms:modified>
</cp:coreProperties>
</file>