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89" r:id="rId3"/>
    <p:sldId id="291" r:id="rId4"/>
    <p:sldId id="292" r:id="rId5"/>
    <p:sldId id="309" r:id="rId6"/>
    <p:sldId id="293" r:id="rId7"/>
    <p:sldId id="294" r:id="rId8"/>
    <p:sldId id="307" r:id="rId9"/>
    <p:sldId id="297" r:id="rId10"/>
    <p:sldId id="306" r:id="rId11"/>
    <p:sldId id="298" r:id="rId12"/>
    <p:sldId id="300" r:id="rId13"/>
    <p:sldId id="310" r:id="rId14"/>
    <p:sldId id="311" r:id="rId15"/>
    <p:sldId id="301" r:id="rId16"/>
    <p:sldId id="302" r:id="rId17"/>
    <p:sldId id="305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A9D18E"/>
    <a:srgbClr val="FF0000"/>
    <a:srgbClr val="C00000"/>
    <a:srgbClr val="4472C4"/>
    <a:srgbClr val="8FAADC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262"/>
    <p:restoredTop sz="94728"/>
  </p:normalViewPr>
  <p:slideViewPr>
    <p:cSldViewPr snapToGrid="0" snapToObjects="1">
      <p:cViewPr>
        <p:scale>
          <a:sx n="95" d="100"/>
          <a:sy n="95" d="100"/>
        </p:scale>
        <p:origin x="-224" y="3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89F6EB-662A-2448-8868-BB1ADD807504}" type="datetimeFigureOut">
              <a:rPr lang="en-US" smtClean="0"/>
              <a:t>12/9/21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135E4C-EFD8-E349-9924-F7D566E362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5929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35E4C-EFD8-E349-9924-F7D566E3620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70690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35E4C-EFD8-E349-9924-F7D566E3620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6715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N(\Delta x \Delta y) = 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N_p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P_l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\lambda \sigma_{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 }{h c^2} 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{1}{2 \pi 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sigma_x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 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int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_{-\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infty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}^{\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infty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 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{1}{\sqrt{(\sigma_y^2 + 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sigma_l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(x-\Delta x)^2)}}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exp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Bigg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 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{-x^2}{2\sigma_x^2} - 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frac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{\Delta y^2}{\sqrt{(\sigma_y^2+\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sigma_l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(x-\Delta x)^2)}^2}     \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Bigg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dx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35E4C-EFD8-E349-9924-F7D566E3620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1180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P=1-e^{-\sigma_{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cs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} </a:t>
            </a:r>
            <a:r>
              <a:rPr lang="en-GB" sz="120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F_l</a:t>
            </a:r>
            <a:r>
              <a:rPr lang="en-GB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t}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35E4C-EFD8-E349-9924-F7D566E3620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4042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135E4C-EFD8-E349-9924-F7D566E3620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131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C28E4-9DE2-524A-BBF3-D93C04A4EE4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4C09FDB-870B-C046-8F46-0D277B6B72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9638A-15D1-694E-9BAE-5C21C286E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EF4772-BA8C-6F48-A2D3-4CEF2843C4CA}" type="datetime1">
              <a:rPr lang="en-GB" smtClean="0"/>
              <a:t>09/12/2021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45CBFA-B8B4-F342-A984-25E2A1C0E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0864F3-9131-324C-B993-E9DAFB84C7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F9FBC-5355-5541-9580-6B0CAE8B3F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882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021480-BBA5-4743-9273-474FC2D161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DDF3B9D-B60E-4443-AE59-B961664504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119E68-75AB-E24A-BAA5-9E6EC527A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DD1C5-BF2C-634F-B55A-3199B9E8B8E5}" type="datetime1">
              <a:rPr lang="en-GB" smtClean="0"/>
              <a:t>09/12/2021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98020E-EC18-6647-ADEE-88AB09053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FD12FE-F6D9-D846-B3EA-1631A09EED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F9FBC-5355-5541-9580-6B0CAE8B3F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201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C6ACCA4-4CB8-6C4D-AE02-8F4845904C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F22148C-53C5-9E4B-A1EC-3FA085D1E6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4C5C1D-29F1-4547-A145-0361243E5C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64D041-B9C0-9A40-85BC-C6FCD9E1657A}" type="datetime1">
              <a:rPr lang="en-GB" smtClean="0"/>
              <a:t>09/12/2021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8BF73B-FB10-C44C-B792-326244C6E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B0CE17-7332-9941-B033-7E8CB9EE01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F9FBC-5355-5541-9580-6B0CAE8B3F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8628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E13C8D-075F-6346-920C-81D6770301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DCE4D9-C218-3C4D-BE45-9071CCC0C4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0E6425-86A9-0346-8892-3C73F37315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D6207-90FF-2C44-B0E0-588D68867820}" type="datetime1">
              <a:rPr lang="en-GB" smtClean="0"/>
              <a:t>09/12/2021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A813FE-10A0-0A4E-AF2D-B6E2DD2B1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7C30FF-82AF-F84B-9201-E73E8A36D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F9FBC-5355-5541-9580-6B0CAE8B3F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877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DE6956-3AC8-764B-9906-67F9B72ED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45C0EC-8A7D-3848-A54C-12280667A1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A65764-D376-5F42-99C7-E49C900B89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DFC91-6A42-5546-940C-520633C9DF94}" type="datetime1">
              <a:rPr lang="en-GB" smtClean="0"/>
              <a:t>09/12/2021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69D036-F66D-334B-8C96-9976C52F6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FF1CDE-C1E0-6B44-B969-95FB5A832F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F9FBC-5355-5541-9580-6B0CAE8B3F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044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11D2B0-EF6A-1845-AF80-97E69A041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769905-C7F2-3546-8D09-37CE322980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6489AA8-F2C6-EA40-BAB6-09B04EE548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E457F9D-445A-B447-8747-4CDE98DAC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5FBF4-8015-D849-8D6F-1429D56B6E9E}" type="datetime1">
              <a:rPr lang="en-GB" smtClean="0"/>
              <a:t>09/12/2021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0F944E-3D32-E841-A77D-CAAE5691D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AFB994-B822-374A-AD5D-EF35C2976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F9FBC-5355-5541-9580-6B0CAE8B3F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75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E89A8-2884-3846-8D6E-623E8C7EC9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53AD5E-C196-BE4D-8EC8-A463B8DFC09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06029F-A737-0343-B149-8B6C8BB6E1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33B20C-8E47-8942-A05A-C36EC9B0BE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3839D6D-01A4-444E-B7ED-1BA80063DC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063D48D-EEC0-D748-BB57-0FC2BE2B3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1578C8-58B7-A042-A868-FEA3C6E390E6}" type="datetime1">
              <a:rPr lang="en-GB" smtClean="0"/>
              <a:t>09/12/2021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CCC97E0-E43A-A141-9A28-DFDD48648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C5ACE39-1CA5-0C4C-8967-4C28DF56D6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F9FBC-5355-5541-9580-6B0CAE8B3F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145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A5A9FE-2370-0149-BEBD-6B91C8D482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788464-CF71-D449-972A-54161E88DE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830E1-E9F8-5F48-A33D-04EF49A9A76E}" type="datetime1">
              <a:rPr lang="en-GB" smtClean="0"/>
              <a:t>09/12/2021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7299B89-BAFD-2C48-AD98-04D73587B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604871-9792-EA40-94AF-C7D98D9E41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F9FBC-5355-5541-9580-6B0CAE8B3F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8230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B8867CF-46DE-DF45-8A19-6C12537996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A4B29-B4D8-E441-8621-29D922A771D3}" type="datetime1">
              <a:rPr lang="en-GB" smtClean="0"/>
              <a:t>09/12/2021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4E39A17-AEAD-524A-BA0F-1D7C99AEC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9EC266-F2E2-5847-92BC-54239AC91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F9FBC-5355-5541-9580-6B0CAE8B3F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392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67B834-9F0A-B340-8EF1-5AF9EE02F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183925-BF4B-3749-B9E4-BFC20CC66A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E4C767-D293-B245-9DEE-D29062CB05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3F0986-8856-074B-9C32-DA35C7A5E4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08579-74DE-ED40-A495-3E7C7E899778}" type="datetime1">
              <a:rPr lang="en-GB" smtClean="0"/>
              <a:t>09/12/2021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95DD96-4CDF-6541-BE2F-0720912E7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B7C5DB-C7E7-824D-8C04-B357A1662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F9FBC-5355-5541-9580-6B0CAE8B3F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261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E3F8FF-5A18-EF41-AD04-CBB9D5C9FB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69D3B7C-162F-F941-968D-A873A90356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E4F227-A777-7344-922D-4DE305086E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383656B-7E7E-C546-A1C2-260F3E413D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41318B-1E4E-A142-AE96-3D8862646AD3}" type="datetime1">
              <a:rPr lang="en-GB" smtClean="0"/>
              <a:t>09/12/2021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C35AD6-FD73-ED4C-BA6D-6461F2EE45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0ABBEF-359E-F74B-B1F9-45E2D3612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F9FBC-5355-5541-9580-6B0CAE8B3F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3634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9D36DBC-D54B-FF4C-BB41-DBB2020049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B3EFEB-8E37-E042-9A99-F9E5143B67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A72BC5-28B8-9F43-80B7-97C6AEACFB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2B4E9-2404-5D44-9A1E-2937C0A55A61}" type="datetime1">
              <a:rPr lang="en-GB" smtClean="0"/>
              <a:t>09/12/2021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2A5FB6-89AA-4348-9872-20080AB5F1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D56782-954B-2541-9DF6-F00EE4B742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5F9FBC-5355-5541-9580-6B0CAE8B3F7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4103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jpeg"/><Relationship Id="rId4" Type="http://schemas.openxmlformats.org/officeDocument/2006/relationships/image" Target="../media/image1.jp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3.png"/><Relationship Id="rId7" Type="http://schemas.openxmlformats.org/officeDocument/2006/relationships/image" Target="../media/image29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emf"/><Relationship Id="rId10" Type="http://schemas.openxmlformats.org/officeDocument/2006/relationships/image" Target="../media/image32.emf"/><Relationship Id="rId4" Type="http://schemas.openxmlformats.org/officeDocument/2006/relationships/image" Target="../media/image1.jpg"/><Relationship Id="rId9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image" Target="../media/image3.png"/><Relationship Id="rId7" Type="http://schemas.openxmlformats.org/officeDocument/2006/relationships/image" Target="../media/image3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jpeg"/><Relationship Id="rId5" Type="http://schemas.openxmlformats.org/officeDocument/2006/relationships/image" Target="../media/image36.emf"/><Relationship Id="rId4" Type="http://schemas.openxmlformats.org/officeDocument/2006/relationships/image" Target="../media/image35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39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emf"/><Relationship Id="rId5" Type="http://schemas.openxmlformats.org/officeDocument/2006/relationships/image" Target="../media/image1.jpg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emf"/><Relationship Id="rId5" Type="http://schemas.openxmlformats.org/officeDocument/2006/relationships/image" Target="../media/image40.emf"/><Relationship Id="rId4" Type="http://schemas.openxmlformats.org/officeDocument/2006/relationships/image" Target="../media/image1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1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5" Type="http://schemas.openxmlformats.org/officeDocument/2006/relationships/image" Target="../media/image1.jp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emf"/><Relationship Id="rId5" Type="http://schemas.openxmlformats.org/officeDocument/2006/relationships/image" Target="../media/image11.emf"/><Relationship Id="rId4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emf"/><Relationship Id="rId5" Type="http://schemas.openxmlformats.org/officeDocument/2006/relationships/image" Target="../media/image13.jpeg"/><Relationship Id="rId4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7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1.jp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3.png"/><Relationship Id="rId7" Type="http://schemas.openxmlformats.org/officeDocument/2006/relationships/image" Target="../media/image20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tiff"/><Relationship Id="rId4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emf"/><Relationship Id="rId3" Type="http://schemas.openxmlformats.org/officeDocument/2006/relationships/image" Target="../media/image2.png"/><Relationship Id="rId7" Type="http://schemas.openxmlformats.org/officeDocument/2006/relationships/image" Target="../media/image2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jpeg"/><Relationship Id="rId5" Type="http://schemas.openxmlformats.org/officeDocument/2006/relationships/image" Target="../media/image1.jp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DE6A193-4755-479A-BC6F-A7EBCA73B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Parallelogram 19">
            <a:extLst>
              <a:ext uri="{FF2B5EF4-FFF2-40B4-BE49-F238E27FC236}">
                <a16:creationId xmlns:a16="http://schemas.microsoft.com/office/drawing/2014/main" id="{53490171-D4BE-A84A-84FC-01E3B558F4DB}"/>
              </a:ext>
            </a:extLst>
          </p:cNvPr>
          <p:cNvSpPr/>
          <p:nvPr/>
        </p:nvSpPr>
        <p:spPr>
          <a:xfrm>
            <a:off x="0" y="-2863"/>
            <a:ext cx="9887277" cy="6868160"/>
          </a:xfrm>
          <a:custGeom>
            <a:avLst/>
            <a:gdLst>
              <a:gd name="connsiteX0" fmla="*/ 0 w 9805997"/>
              <a:gd name="connsiteY0" fmla="*/ 6858000 h 6858000"/>
              <a:gd name="connsiteX1" fmla="*/ 6497475 w 9805997"/>
              <a:gd name="connsiteY1" fmla="*/ 0 h 6858000"/>
              <a:gd name="connsiteX2" fmla="*/ 9805997 w 9805997"/>
              <a:gd name="connsiteY2" fmla="*/ 0 h 6858000"/>
              <a:gd name="connsiteX3" fmla="*/ 3308522 w 9805997"/>
              <a:gd name="connsiteY3" fmla="*/ 6858000 h 6858000"/>
              <a:gd name="connsiteX4" fmla="*/ 0 w 9805997"/>
              <a:gd name="connsiteY4" fmla="*/ 6858000 h 6858000"/>
              <a:gd name="connsiteX0" fmla="*/ 0 w 9805997"/>
              <a:gd name="connsiteY0" fmla="*/ 6858000 h 6858000"/>
              <a:gd name="connsiteX1" fmla="*/ 6497475 w 9805997"/>
              <a:gd name="connsiteY1" fmla="*/ 0 h 6858000"/>
              <a:gd name="connsiteX2" fmla="*/ 9805997 w 9805997"/>
              <a:gd name="connsiteY2" fmla="*/ 0 h 6858000"/>
              <a:gd name="connsiteX3" fmla="*/ 6651162 w 9805997"/>
              <a:gd name="connsiteY3" fmla="*/ 6847840 h 6858000"/>
              <a:gd name="connsiteX4" fmla="*/ 0 w 9805997"/>
              <a:gd name="connsiteY4" fmla="*/ 6858000 h 6858000"/>
              <a:gd name="connsiteX0" fmla="*/ 0 w 9805997"/>
              <a:gd name="connsiteY0" fmla="*/ 6858000 h 6858000"/>
              <a:gd name="connsiteX1" fmla="*/ 5235 w 9805997"/>
              <a:gd name="connsiteY1" fmla="*/ 10160 h 6858000"/>
              <a:gd name="connsiteX2" fmla="*/ 9805997 w 9805997"/>
              <a:gd name="connsiteY2" fmla="*/ 0 h 6858000"/>
              <a:gd name="connsiteX3" fmla="*/ 6651162 w 9805997"/>
              <a:gd name="connsiteY3" fmla="*/ 6847840 h 6858000"/>
              <a:gd name="connsiteX4" fmla="*/ 0 w 9805997"/>
              <a:gd name="connsiteY4" fmla="*/ 6858000 h 6858000"/>
              <a:gd name="connsiteX0" fmla="*/ 0 w 9805997"/>
              <a:gd name="connsiteY0" fmla="*/ 6858000 h 6868160"/>
              <a:gd name="connsiteX1" fmla="*/ 5235 w 9805997"/>
              <a:gd name="connsiteY1" fmla="*/ 10160 h 6868160"/>
              <a:gd name="connsiteX2" fmla="*/ 9805997 w 9805997"/>
              <a:gd name="connsiteY2" fmla="*/ 0 h 6868160"/>
              <a:gd name="connsiteX3" fmla="*/ 6651162 w 9805997"/>
              <a:gd name="connsiteY3" fmla="*/ 6868160 h 6868160"/>
              <a:gd name="connsiteX4" fmla="*/ 0 w 9805997"/>
              <a:gd name="connsiteY4" fmla="*/ 6858000 h 6868160"/>
              <a:gd name="connsiteX0" fmla="*/ 0 w 9866957"/>
              <a:gd name="connsiteY0" fmla="*/ 6847840 h 6858000"/>
              <a:gd name="connsiteX1" fmla="*/ 5235 w 9866957"/>
              <a:gd name="connsiteY1" fmla="*/ 0 h 6858000"/>
              <a:gd name="connsiteX2" fmla="*/ 9866957 w 9866957"/>
              <a:gd name="connsiteY2" fmla="*/ 0 h 6858000"/>
              <a:gd name="connsiteX3" fmla="*/ 6651162 w 9866957"/>
              <a:gd name="connsiteY3" fmla="*/ 6858000 h 6858000"/>
              <a:gd name="connsiteX4" fmla="*/ 0 w 9866957"/>
              <a:gd name="connsiteY4" fmla="*/ 6847840 h 6858000"/>
              <a:gd name="connsiteX0" fmla="*/ 0 w 9866957"/>
              <a:gd name="connsiteY0" fmla="*/ 6847840 h 6858000"/>
              <a:gd name="connsiteX1" fmla="*/ 5235 w 9866957"/>
              <a:gd name="connsiteY1" fmla="*/ 0 h 6858000"/>
              <a:gd name="connsiteX2" fmla="*/ 9866957 w 9866957"/>
              <a:gd name="connsiteY2" fmla="*/ 0 h 6858000"/>
              <a:gd name="connsiteX3" fmla="*/ 6712122 w 9866957"/>
              <a:gd name="connsiteY3" fmla="*/ 6858000 h 6858000"/>
              <a:gd name="connsiteX4" fmla="*/ 0 w 9866957"/>
              <a:gd name="connsiteY4" fmla="*/ 6847840 h 6858000"/>
              <a:gd name="connsiteX0" fmla="*/ 0 w 9887277"/>
              <a:gd name="connsiteY0" fmla="*/ 6898640 h 6908800"/>
              <a:gd name="connsiteX1" fmla="*/ 5235 w 9887277"/>
              <a:gd name="connsiteY1" fmla="*/ 50800 h 6908800"/>
              <a:gd name="connsiteX2" fmla="*/ 9887277 w 9887277"/>
              <a:gd name="connsiteY2" fmla="*/ 0 h 6908800"/>
              <a:gd name="connsiteX3" fmla="*/ 6712122 w 9887277"/>
              <a:gd name="connsiteY3" fmla="*/ 6908800 h 6908800"/>
              <a:gd name="connsiteX4" fmla="*/ 0 w 9887277"/>
              <a:gd name="connsiteY4" fmla="*/ 6898640 h 6908800"/>
              <a:gd name="connsiteX0" fmla="*/ 0 w 9887277"/>
              <a:gd name="connsiteY0" fmla="*/ 6858000 h 6868160"/>
              <a:gd name="connsiteX1" fmla="*/ 5235 w 9887277"/>
              <a:gd name="connsiteY1" fmla="*/ 10160 h 6868160"/>
              <a:gd name="connsiteX2" fmla="*/ 9887277 w 9887277"/>
              <a:gd name="connsiteY2" fmla="*/ 0 h 6868160"/>
              <a:gd name="connsiteX3" fmla="*/ 6712122 w 9887277"/>
              <a:gd name="connsiteY3" fmla="*/ 6868160 h 6868160"/>
              <a:gd name="connsiteX4" fmla="*/ 0 w 9887277"/>
              <a:gd name="connsiteY4" fmla="*/ 6858000 h 686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87277" h="6868160">
                <a:moveTo>
                  <a:pt x="0" y="6858000"/>
                </a:moveTo>
                <a:lnTo>
                  <a:pt x="5235" y="10160"/>
                </a:lnTo>
                <a:lnTo>
                  <a:pt x="9887277" y="0"/>
                </a:lnTo>
                <a:lnTo>
                  <a:pt x="6712122" y="686816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A55B759-31A7-423C-9BC2-A8BC09FE98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-478"/>
            <a:ext cx="6754318" cy="6858478"/>
          </a:xfrm>
          <a:custGeom>
            <a:avLst/>
            <a:gdLst>
              <a:gd name="connsiteX0" fmla="*/ 0 w 6754318"/>
              <a:gd name="connsiteY0" fmla="*/ 6858478 h 6858478"/>
              <a:gd name="connsiteX1" fmla="*/ 6754318 w 6754318"/>
              <a:gd name="connsiteY1" fmla="*/ 6858478 h 6858478"/>
              <a:gd name="connsiteX2" fmla="*/ 3577943 w 6754318"/>
              <a:gd name="connsiteY2" fmla="*/ 0 h 6858478"/>
              <a:gd name="connsiteX3" fmla="*/ 3572366 w 6754318"/>
              <a:gd name="connsiteY3" fmla="*/ 0 h 6858478"/>
              <a:gd name="connsiteX4" fmla="*/ 2506138 w 6754318"/>
              <a:gd name="connsiteY4" fmla="*/ 0 h 6858478"/>
              <a:gd name="connsiteX5" fmla="*/ 0 w 6754318"/>
              <a:gd name="connsiteY5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54318" h="6858478">
                <a:moveTo>
                  <a:pt x="0" y="6858478"/>
                </a:moveTo>
                <a:lnTo>
                  <a:pt x="6754318" y="6858478"/>
                </a:lnTo>
                <a:lnTo>
                  <a:pt x="3577943" y="0"/>
                </a:lnTo>
                <a:lnTo>
                  <a:pt x="3572366" y="0"/>
                </a:lnTo>
                <a:lnTo>
                  <a:pt x="250613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78796AF-79A0-47AC-BEFD-BFFC00F968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1" y="-478"/>
            <a:ext cx="5953780" cy="6858478"/>
          </a:xfrm>
          <a:custGeom>
            <a:avLst/>
            <a:gdLst>
              <a:gd name="connsiteX0" fmla="*/ 0 w 5953780"/>
              <a:gd name="connsiteY0" fmla="*/ 6858478 h 6858478"/>
              <a:gd name="connsiteX1" fmla="*/ 5953780 w 5953780"/>
              <a:gd name="connsiteY1" fmla="*/ 6858478 h 6858478"/>
              <a:gd name="connsiteX2" fmla="*/ 2777405 w 5953780"/>
              <a:gd name="connsiteY2" fmla="*/ 0 h 6858478"/>
              <a:gd name="connsiteX3" fmla="*/ 2771828 w 5953780"/>
              <a:gd name="connsiteY3" fmla="*/ 0 h 6858478"/>
              <a:gd name="connsiteX4" fmla="*/ 1705600 w 5953780"/>
              <a:gd name="connsiteY4" fmla="*/ 0 h 6858478"/>
              <a:gd name="connsiteX5" fmla="*/ 0 w 5953780"/>
              <a:gd name="connsiteY5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53780" h="6858478">
                <a:moveTo>
                  <a:pt x="0" y="6858478"/>
                </a:moveTo>
                <a:lnTo>
                  <a:pt x="5953780" y="6858478"/>
                </a:lnTo>
                <a:lnTo>
                  <a:pt x="2777405" y="0"/>
                </a:lnTo>
                <a:lnTo>
                  <a:pt x="2771828" y="0"/>
                </a:lnTo>
                <a:lnTo>
                  <a:pt x="1705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DE788C-08E1-3C43-BCF9-545B7A2B73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29741" y="2855998"/>
            <a:ext cx="3209544" cy="1155525"/>
          </a:xfrm>
        </p:spPr>
        <p:txBody>
          <a:bodyPr anchor="t">
            <a:normAutofit fontScale="85000" lnSpcReduction="20000"/>
          </a:bodyPr>
          <a:lstStyle/>
          <a:p>
            <a:pPr algn="l"/>
            <a:r>
              <a:rPr lang="en-US" sz="2800" dirty="0">
                <a:latin typeface="Helvetica Neue Thin" panose="020B0403020202020204" pitchFamily="34" charset="0"/>
                <a:ea typeface="Helvetica Neue Thin" panose="020B0403020202020204" pitchFamily="34" charset="0"/>
              </a:rPr>
              <a:t>Siobhan Alden (RHUL)</a:t>
            </a:r>
          </a:p>
          <a:p>
            <a:pPr algn="l"/>
            <a:r>
              <a:rPr lang="en-US" sz="2800" dirty="0" err="1">
                <a:latin typeface="Helvetica Neue Thin" panose="020B0403020202020204" pitchFamily="34" charset="0"/>
                <a:ea typeface="Helvetica Neue Thin" panose="020B0403020202020204" pitchFamily="34" charset="0"/>
              </a:rPr>
              <a:t>JAIFest</a:t>
            </a:r>
            <a:r>
              <a:rPr lang="en-US" sz="2800" dirty="0">
                <a:latin typeface="Helvetica Neue Thin" panose="020B0403020202020204" pitchFamily="34" charset="0"/>
                <a:ea typeface="Helvetica Neue Thin" panose="020B0403020202020204" pitchFamily="34" charset="0"/>
              </a:rPr>
              <a:t> </a:t>
            </a:r>
          </a:p>
          <a:p>
            <a:pPr algn="l"/>
            <a:r>
              <a:rPr lang="en-US" sz="2800" dirty="0">
                <a:latin typeface="Helvetica Neue Thin" panose="020B0403020202020204" pitchFamily="34" charset="0"/>
                <a:ea typeface="Helvetica Neue Thin" panose="020B0403020202020204" pitchFamily="34" charset="0"/>
              </a:rPr>
              <a:t>10/12/2021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3534EB1-57CB-7A49-8021-D2B0393695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89445" y="4248145"/>
            <a:ext cx="1287463" cy="643732"/>
          </a:xfrm>
          <a:prstGeom prst="rect">
            <a:avLst/>
          </a:prstGeom>
        </p:spPr>
      </p:pic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0B1FDD3A-9DB0-C540-980E-45B6D4BC3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F9FBC-5355-5541-9580-6B0CAE8B3F79}" type="slidenum">
              <a:rPr lang="en-US" smtClean="0"/>
              <a:t>1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4070C4E-AFEA-2D47-9F25-6F29F6A9369E}"/>
              </a:ext>
            </a:extLst>
          </p:cNvPr>
          <p:cNvSpPr/>
          <p:nvPr/>
        </p:nvSpPr>
        <p:spPr>
          <a:xfrm rot="1485170">
            <a:off x="8378727" y="-538256"/>
            <a:ext cx="796706" cy="7934034"/>
          </a:xfrm>
          <a:custGeom>
            <a:avLst/>
            <a:gdLst>
              <a:gd name="connsiteX0" fmla="*/ 0 w 860138"/>
              <a:gd name="connsiteY0" fmla="*/ 0 h 8645743"/>
              <a:gd name="connsiteX1" fmla="*/ 860138 w 860138"/>
              <a:gd name="connsiteY1" fmla="*/ 0 h 8645743"/>
              <a:gd name="connsiteX2" fmla="*/ 860138 w 860138"/>
              <a:gd name="connsiteY2" fmla="*/ 8645743 h 8645743"/>
              <a:gd name="connsiteX3" fmla="*/ 0 w 860138"/>
              <a:gd name="connsiteY3" fmla="*/ 8645743 h 8645743"/>
              <a:gd name="connsiteX4" fmla="*/ 0 w 860138"/>
              <a:gd name="connsiteY4" fmla="*/ 0 h 8645743"/>
              <a:gd name="connsiteX0" fmla="*/ 0 w 860138"/>
              <a:gd name="connsiteY0" fmla="*/ 0 h 8645743"/>
              <a:gd name="connsiteX1" fmla="*/ 860138 w 860138"/>
              <a:gd name="connsiteY1" fmla="*/ 0 h 8645743"/>
              <a:gd name="connsiteX2" fmla="*/ 853407 w 860138"/>
              <a:gd name="connsiteY2" fmla="*/ 7709061 h 8645743"/>
              <a:gd name="connsiteX3" fmla="*/ 0 w 860138"/>
              <a:gd name="connsiteY3" fmla="*/ 8645743 h 8645743"/>
              <a:gd name="connsiteX4" fmla="*/ 0 w 860138"/>
              <a:gd name="connsiteY4" fmla="*/ 0 h 8645743"/>
              <a:gd name="connsiteX0" fmla="*/ 0 w 860138"/>
              <a:gd name="connsiteY0" fmla="*/ 0 h 8075248"/>
              <a:gd name="connsiteX1" fmla="*/ 860138 w 860138"/>
              <a:gd name="connsiteY1" fmla="*/ 0 h 8075248"/>
              <a:gd name="connsiteX2" fmla="*/ 853407 w 860138"/>
              <a:gd name="connsiteY2" fmla="*/ 7709061 h 8075248"/>
              <a:gd name="connsiteX3" fmla="*/ 72601 w 860138"/>
              <a:gd name="connsiteY3" fmla="*/ 8075248 h 8075248"/>
              <a:gd name="connsiteX4" fmla="*/ 0 w 860138"/>
              <a:gd name="connsiteY4" fmla="*/ 0 h 8075248"/>
              <a:gd name="connsiteX0" fmla="*/ 23805 w 787537"/>
              <a:gd name="connsiteY0" fmla="*/ 257624 h 8075248"/>
              <a:gd name="connsiteX1" fmla="*/ 787537 w 787537"/>
              <a:gd name="connsiteY1" fmla="*/ 0 h 8075248"/>
              <a:gd name="connsiteX2" fmla="*/ 780806 w 787537"/>
              <a:gd name="connsiteY2" fmla="*/ 7709061 h 8075248"/>
              <a:gd name="connsiteX3" fmla="*/ 0 w 787537"/>
              <a:gd name="connsiteY3" fmla="*/ 8075248 h 8075248"/>
              <a:gd name="connsiteX4" fmla="*/ 23805 w 787537"/>
              <a:gd name="connsiteY4" fmla="*/ 257624 h 8075248"/>
              <a:gd name="connsiteX0" fmla="*/ 0 w 795061"/>
              <a:gd name="connsiteY0" fmla="*/ 529390 h 8075248"/>
              <a:gd name="connsiteX1" fmla="*/ 795061 w 795061"/>
              <a:gd name="connsiteY1" fmla="*/ 0 h 8075248"/>
              <a:gd name="connsiteX2" fmla="*/ 788330 w 795061"/>
              <a:gd name="connsiteY2" fmla="*/ 7709061 h 8075248"/>
              <a:gd name="connsiteX3" fmla="*/ 7524 w 795061"/>
              <a:gd name="connsiteY3" fmla="*/ 8075248 h 8075248"/>
              <a:gd name="connsiteX4" fmla="*/ 0 w 795061"/>
              <a:gd name="connsiteY4" fmla="*/ 529390 h 8075248"/>
              <a:gd name="connsiteX0" fmla="*/ 0 w 790031"/>
              <a:gd name="connsiteY0" fmla="*/ 370441 h 7916299"/>
              <a:gd name="connsiteX1" fmla="*/ 790031 w 790031"/>
              <a:gd name="connsiteY1" fmla="*/ 0 h 7916299"/>
              <a:gd name="connsiteX2" fmla="*/ 788330 w 790031"/>
              <a:gd name="connsiteY2" fmla="*/ 7550112 h 7916299"/>
              <a:gd name="connsiteX3" fmla="*/ 7524 w 790031"/>
              <a:gd name="connsiteY3" fmla="*/ 7916299 h 7916299"/>
              <a:gd name="connsiteX4" fmla="*/ 0 w 790031"/>
              <a:gd name="connsiteY4" fmla="*/ 370441 h 7916299"/>
              <a:gd name="connsiteX0" fmla="*/ 6675 w 796706"/>
              <a:gd name="connsiteY0" fmla="*/ 370441 h 7934034"/>
              <a:gd name="connsiteX1" fmla="*/ 796706 w 796706"/>
              <a:gd name="connsiteY1" fmla="*/ 0 h 7934034"/>
              <a:gd name="connsiteX2" fmla="*/ 795005 w 796706"/>
              <a:gd name="connsiteY2" fmla="*/ 7550112 h 7934034"/>
              <a:gd name="connsiteX3" fmla="*/ 0 w 796706"/>
              <a:gd name="connsiteY3" fmla="*/ 7934034 h 7934034"/>
              <a:gd name="connsiteX4" fmla="*/ 6675 w 796706"/>
              <a:gd name="connsiteY4" fmla="*/ 370441 h 7934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6706" h="7934034">
                <a:moveTo>
                  <a:pt x="6675" y="370441"/>
                </a:moveTo>
                <a:lnTo>
                  <a:pt x="796706" y="0"/>
                </a:lnTo>
                <a:cubicBezTo>
                  <a:pt x="794462" y="2569687"/>
                  <a:pt x="797249" y="4980425"/>
                  <a:pt x="795005" y="7550112"/>
                </a:cubicBezTo>
                <a:lnTo>
                  <a:pt x="0" y="7934034"/>
                </a:lnTo>
                <a:lnTo>
                  <a:pt x="6675" y="37044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Parallelogram 14">
            <a:extLst>
              <a:ext uri="{FF2B5EF4-FFF2-40B4-BE49-F238E27FC236}">
                <a16:creationId xmlns:a16="http://schemas.microsoft.com/office/drawing/2014/main" id="{F4902C9B-DD2F-2844-8BBF-7A99BBAE0BF3}"/>
              </a:ext>
            </a:extLst>
          </p:cNvPr>
          <p:cNvSpPr/>
          <p:nvPr/>
        </p:nvSpPr>
        <p:spPr>
          <a:xfrm>
            <a:off x="6642881" y="0"/>
            <a:ext cx="3342944" cy="6858000"/>
          </a:xfrm>
          <a:prstGeom prst="parallelogram">
            <a:avLst>
              <a:gd name="adj" fmla="val 94743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A6CEE6-17F0-2A4B-87E8-847BB990B1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88661" y="5038233"/>
            <a:ext cx="1547803" cy="81646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C729ECE-03F1-C542-BBE0-BBF1FA19F8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81333" y="5935243"/>
            <a:ext cx="2955131" cy="84221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9C78D3-629B-2A4B-969F-27C229E45B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9741" y="-445571"/>
            <a:ext cx="9597658" cy="3248063"/>
          </a:xfrm>
        </p:spPr>
        <p:txBody>
          <a:bodyPr anchor="b">
            <a:normAutofit/>
          </a:bodyPr>
          <a:lstStyle/>
          <a:p>
            <a:pPr algn="l"/>
            <a:r>
              <a:rPr lang="en-GB" dirty="0"/>
              <a:t>Development of laser-particle process for GEANT4 and validation with ATF2</a:t>
            </a:r>
            <a:endParaRPr lang="en-US" dirty="0">
              <a:latin typeface="Helvetica Neue Light" panose="02000403000000020004" pitchFamily="2" charset="0"/>
              <a:ea typeface="Helvetica Neue Light" panose="02000403000000020004" pitchFamily="2" charset="0"/>
              <a:cs typeface="Helvetica Neue Condensed" panose="02000503000000020004" pitchFamily="2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A74E323-6A4B-0142-9D6C-7E6DAF78519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833" t="7363" r="26940" b="7450"/>
          <a:stretch/>
        </p:blipFill>
        <p:spPr>
          <a:xfrm>
            <a:off x="1462917" y="2666586"/>
            <a:ext cx="5698409" cy="4191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5594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DE6A193-4755-479A-BC6F-A7EBCA73B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A55B759-31A7-423C-9BC2-A8BC09FE98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-478"/>
            <a:ext cx="6754318" cy="6858478"/>
          </a:xfrm>
          <a:custGeom>
            <a:avLst/>
            <a:gdLst>
              <a:gd name="connsiteX0" fmla="*/ 0 w 6754318"/>
              <a:gd name="connsiteY0" fmla="*/ 6858478 h 6858478"/>
              <a:gd name="connsiteX1" fmla="*/ 6754318 w 6754318"/>
              <a:gd name="connsiteY1" fmla="*/ 6858478 h 6858478"/>
              <a:gd name="connsiteX2" fmla="*/ 3577943 w 6754318"/>
              <a:gd name="connsiteY2" fmla="*/ 0 h 6858478"/>
              <a:gd name="connsiteX3" fmla="*/ 3572366 w 6754318"/>
              <a:gd name="connsiteY3" fmla="*/ 0 h 6858478"/>
              <a:gd name="connsiteX4" fmla="*/ 2506138 w 6754318"/>
              <a:gd name="connsiteY4" fmla="*/ 0 h 6858478"/>
              <a:gd name="connsiteX5" fmla="*/ 0 w 6754318"/>
              <a:gd name="connsiteY5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54318" h="6858478">
                <a:moveTo>
                  <a:pt x="0" y="6858478"/>
                </a:moveTo>
                <a:lnTo>
                  <a:pt x="6754318" y="6858478"/>
                </a:lnTo>
                <a:lnTo>
                  <a:pt x="3577943" y="0"/>
                </a:lnTo>
                <a:lnTo>
                  <a:pt x="3572366" y="0"/>
                </a:lnTo>
                <a:lnTo>
                  <a:pt x="250613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78796AF-79A0-47AC-BEFD-BFFC00F968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1" y="-478"/>
            <a:ext cx="5953780" cy="6858478"/>
          </a:xfrm>
          <a:custGeom>
            <a:avLst/>
            <a:gdLst>
              <a:gd name="connsiteX0" fmla="*/ 0 w 5953780"/>
              <a:gd name="connsiteY0" fmla="*/ 6858478 h 6858478"/>
              <a:gd name="connsiteX1" fmla="*/ 5953780 w 5953780"/>
              <a:gd name="connsiteY1" fmla="*/ 6858478 h 6858478"/>
              <a:gd name="connsiteX2" fmla="*/ 2777405 w 5953780"/>
              <a:gd name="connsiteY2" fmla="*/ 0 h 6858478"/>
              <a:gd name="connsiteX3" fmla="*/ 2771828 w 5953780"/>
              <a:gd name="connsiteY3" fmla="*/ 0 h 6858478"/>
              <a:gd name="connsiteX4" fmla="*/ 1705600 w 5953780"/>
              <a:gd name="connsiteY4" fmla="*/ 0 h 6858478"/>
              <a:gd name="connsiteX5" fmla="*/ 0 w 5953780"/>
              <a:gd name="connsiteY5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53780" h="6858478">
                <a:moveTo>
                  <a:pt x="0" y="6858478"/>
                </a:moveTo>
                <a:lnTo>
                  <a:pt x="5953780" y="6858478"/>
                </a:lnTo>
                <a:lnTo>
                  <a:pt x="2777405" y="0"/>
                </a:lnTo>
                <a:lnTo>
                  <a:pt x="2771828" y="0"/>
                </a:lnTo>
                <a:lnTo>
                  <a:pt x="1705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31A4CDE-D23A-FC44-84F6-4852D2ADE586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3C81841C-8574-1A42-92A7-C5650B1E4E5C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15" name="Parallelogram 14">
                <a:extLst>
                  <a:ext uri="{FF2B5EF4-FFF2-40B4-BE49-F238E27FC236}">
                    <a16:creationId xmlns:a16="http://schemas.microsoft.com/office/drawing/2014/main" id="{F4902C9B-DD2F-2844-8BBF-7A99BBAE0BF3}"/>
                  </a:ext>
                </a:extLst>
              </p:cNvPr>
              <p:cNvSpPr/>
              <p:nvPr/>
            </p:nvSpPr>
            <p:spPr>
              <a:xfrm>
                <a:off x="2771776" y="0"/>
                <a:ext cx="3342944" cy="6858000"/>
              </a:xfrm>
              <a:prstGeom prst="parallelogram">
                <a:avLst>
                  <a:gd name="adj" fmla="val 94743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298AF005-F075-4C4D-B359-D3F0695E131D}"/>
                  </a:ext>
                </a:extLst>
              </p:cNvPr>
              <p:cNvSpPr/>
              <p:nvPr/>
            </p:nvSpPr>
            <p:spPr>
              <a:xfrm>
                <a:off x="0" y="978994"/>
                <a:ext cx="12192000" cy="587900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EA6CEE6-17F0-2A4B-87E8-847BB990B1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495385" y="148340"/>
              <a:ext cx="1547803" cy="816466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C729ECE-03F1-C542-BBE0-BBF1FA19F8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58989" y="236794"/>
              <a:ext cx="2955131" cy="842213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B3534EB1-57CB-7A49-8021-D2B0393695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940" y="6084093"/>
            <a:ext cx="1287463" cy="643732"/>
          </a:xfrm>
          <a:prstGeom prst="rect">
            <a:avLst/>
          </a:prstGeo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45AFD1B-5989-C749-85C8-0F2BF2E9E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F9FBC-5355-5541-9580-6B0CAE8B3F79}" type="slidenum">
              <a:rPr lang="en-US" smtClean="0"/>
              <a:t>10</a:t>
            </a:fld>
            <a:endParaRPr lang="en-US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48276E5C-ABF2-6048-B194-0C2894A3D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CB379E1-4C77-DD49-ABEB-3938E507B92A}"/>
              </a:ext>
            </a:extLst>
          </p:cNvPr>
          <p:cNvSpPr txBox="1"/>
          <p:nvPr/>
        </p:nvSpPr>
        <p:spPr>
          <a:xfrm>
            <a:off x="125651" y="134583"/>
            <a:ext cx="56322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Cumulative Approach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0499965-827D-0E49-87DE-F8C195E71E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2571" y="1355712"/>
            <a:ext cx="4761510" cy="536576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29FFC08-423D-BB4E-9C41-22E2D735B3C9}"/>
              </a:ext>
            </a:extLst>
          </p:cNvPr>
          <p:cNvSpPr txBox="1"/>
          <p:nvPr/>
        </p:nvSpPr>
        <p:spPr>
          <a:xfrm>
            <a:off x="1232183" y="1423253"/>
            <a:ext cx="469726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Particle enters laser volume.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The step to the exiting boundary is taken.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This trajectory is used to construct a histogram of the photon flux.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The integrated photon flux and time for the step are used to calculate a cumulative probability of interaction.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This cumulative probability is applied as a weight to secondary particles.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A secondary is generated for every particle that enters the laser.</a:t>
            </a:r>
          </a:p>
        </p:txBody>
      </p:sp>
    </p:spTree>
    <p:extLst>
      <p:ext uri="{BB962C8B-B14F-4D97-AF65-F5344CB8AC3E}">
        <p14:creationId xmlns:p14="http://schemas.microsoft.com/office/powerpoint/2010/main" val="15107076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DE6A193-4755-479A-BC6F-A7EBCA73B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A55B759-31A7-423C-9BC2-A8BC09FE98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-478"/>
            <a:ext cx="6754318" cy="6858478"/>
          </a:xfrm>
          <a:custGeom>
            <a:avLst/>
            <a:gdLst>
              <a:gd name="connsiteX0" fmla="*/ 0 w 6754318"/>
              <a:gd name="connsiteY0" fmla="*/ 6858478 h 6858478"/>
              <a:gd name="connsiteX1" fmla="*/ 6754318 w 6754318"/>
              <a:gd name="connsiteY1" fmla="*/ 6858478 h 6858478"/>
              <a:gd name="connsiteX2" fmla="*/ 3577943 w 6754318"/>
              <a:gd name="connsiteY2" fmla="*/ 0 h 6858478"/>
              <a:gd name="connsiteX3" fmla="*/ 3572366 w 6754318"/>
              <a:gd name="connsiteY3" fmla="*/ 0 h 6858478"/>
              <a:gd name="connsiteX4" fmla="*/ 2506138 w 6754318"/>
              <a:gd name="connsiteY4" fmla="*/ 0 h 6858478"/>
              <a:gd name="connsiteX5" fmla="*/ 0 w 6754318"/>
              <a:gd name="connsiteY5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54318" h="6858478">
                <a:moveTo>
                  <a:pt x="0" y="6858478"/>
                </a:moveTo>
                <a:lnTo>
                  <a:pt x="6754318" y="6858478"/>
                </a:lnTo>
                <a:lnTo>
                  <a:pt x="3577943" y="0"/>
                </a:lnTo>
                <a:lnTo>
                  <a:pt x="3572366" y="0"/>
                </a:lnTo>
                <a:lnTo>
                  <a:pt x="250613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78796AF-79A0-47AC-BEFD-BFFC00F968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1" y="-478"/>
            <a:ext cx="5953780" cy="6858478"/>
          </a:xfrm>
          <a:custGeom>
            <a:avLst/>
            <a:gdLst>
              <a:gd name="connsiteX0" fmla="*/ 0 w 5953780"/>
              <a:gd name="connsiteY0" fmla="*/ 6858478 h 6858478"/>
              <a:gd name="connsiteX1" fmla="*/ 5953780 w 5953780"/>
              <a:gd name="connsiteY1" fmla="*/ 6858478 h 6858478"/>
              <a:gd name="connsiteX2" fmla="*/ 2777405 w 5953780"/>
              <a:gd name="connsiteY2" fmla="*/ 0 h 6858478"/>
              <a:gd name="connsiteX3" fmla="*/ 2771828 w 5953780"/>
              <a:gd name="connsiteY3" fmla="*/ 0 h 6858478"/>
              <a:gd name="connsiteX4" fmla="*/ 1705600 w 5953780"/>
              <a:gd name="connsiteY4" fmla="*/ 0 h 6858478"/>
              <a:gd name="connsiteX5" fmla="*/ 0 w 5953780"/>
              <a:gd name="connsiteY5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53780" h="6858478">
                <a:moveTo>
                  <a:pt x="0" y="6858478"/>
                </a:moveTo>
                <a:lnTo>
                  <a:pt x="5953780" y="6858478"/>
                </a:lnTo>
                <a:lnTo>
                  <a:pt x="2777405" y="0"/>
                </a:lnTo>
                <a:lnTo>
                  <a:pt x="2771828" y="0"/>
                </a:lnTo>
                <a:lnTo>
                  <a:pt x="1705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31A4CDE-D23A-FC44-84F6-4852D2ADE586}"/>
              </a:ext>
            </a:extLst>
          </p:cNvPr>
          <p:cNvGrpSpPr/>
          <p:nvPr/>
        </p:nvGrpSpPr>
        <p:grpSpPr>
          <a:xfrm>
            <a:off x="1" y="0"/>
            <a:ext cx="12192000" cy="6858000"/>
            <a:chOff x="0" y="0"/>
            <a:chExt cx="12192000" cy="6858000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3C81841C-8574-1A42-92A7-C5650B1E4E5C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15" name="Parallelogram 14">
                <a:extLst>
                  <a:ext uri="{FF2B5EF4-FFF2-40B4-BE49-F238E27FC236}">
                    <a16:creationId xmlns:a16="http://schemas.microsoft.com/office/drawing/2014/main" id="{F4902C9B-DD2F-2844-8BBF-7A99BBAE0BF3}"/>
                  </a:ext>
                </a:extLst>
              </p:cNvPr>
              <p:cNvSpPr/>
              <p:nvPr/>
            </p:nvSpPr>
            <p:spPr>
              <a:xfrm>
                <a:off x="2771776" y="0"/>
                <a:ext cx="3342944" cy="6858000"/>
              </a:xfrm>
              <a:prstGeom prst="parallelogram">
                <a:avLst>
                  <a:gd name="adj" fmla="val 94743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298AF005-F075-4C4D-B359-D3F0695E131D}"/>
                  </a:ext>
                </a:extLst>
              </p:cNvPr>
              <p:cNvSpPr/>
              <p:nvPr/>
            </p:nvSpPr>
            <p:spPr>
              <a:xfrm>
                <a:off x="0" y="978994"/>
                <a:ext cx="12192000" cy="587900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EA6CEE6-17F0-2A4B-87E8-847BB990B1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495385" y="148340"/>
              <a:ext cx="1547803" cy="816466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C729ECE-03F1-C542-BBE0-BBF1FA19F8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58989" y="236794"/>
              <a:ext cx="2955131" cy="842213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B3534EB1-57CB-7A49-8021-D2B0393695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940" y="6084093"/>
            <a:ext cx="1287463" cy="643732"/>
          </a:xfrm>
          <a:prstGeom prst="rect">
            <a:avLst/>
          </a:prstGeo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45AFD1B-5989-C749-85C8-0F2BF2E9E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F9FBC-5355-5541-9580-6B0CAE8B3F79}" type="slidenum">
              <a:rPr lang="en-US" smtClean="0"/>
              <a:t>11</a:t>
            </a:fld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CB379E1-4C77-DD49-ABEB-3938E507B92A}"/>
              </a:ext>
            </a:extLst>
          </p:cNvPr>
          <p:cNvSpPr txBox="1"/>
          <p:nvPr/>
        </p:nvSpPr>
        <p:spPr>
          <a:xfrm>
            <a:off x="125651" y="134583"/>
            <a:ext cx="56322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Validating on ATF2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FEDC866-C514-6049-B199-A0E15581945B}"/>
              </a:ext>
            </a:extLst>
          </p:cNvPr>
          <p:cNvSpPr txBox="1"/>
          <p:nvPr/>
        </p:nvSpPr>
        <p:spPr>
          <a:xfrm>
            <a:off x="408791" y="1290918"/>
            <a:ext cx="63455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lvl="1"/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2D4A313-2614-6649-A44B-CB9F1C8749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5612" y="1194401"/>
            <a:ext cx="7506479" cy="138143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B06D37AF-7681-3647-9EFF-E982CD1E2C0E}"/>
              </a:ext>
            </a:extLst>
          </p:cNvPr>
          <p:cNvGrpSpPr/>
          <p:nvPr/>
        </p:nvGrpSpPr>
        <p:grpSpPr>
          <a:xfrm>
            <a:off x="4211456" y="2938271"/>
            <a:ext cx="4905848" cy="1407652"/>
            <a:chOff x="392126" y="3282723"/>
            <a:chExt cx="4905848" cy="1407652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C508A23C-BBC1-2440-BE65-0E3727618D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38005" t="22424" r="6274" b="55425"/>
            <a:stretch/>
          </p:blipFill>
          <p:spPr>
            <a:xfrm>
              <a:off x="392126" y="3324448"/>
              <a:ext cx="4905848" cy="1365927"/>
            </a:xfrm>
            <a:prstGeom prst="rect">
              <a:avLst/>
            </a:prstGeom>
          </p:spPr>
        </p:pic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73D6BC58-8420-DC46-82CB-A68E8D6D13F8}"/>
                </a:ext>
              </a:extLst>
            </p:cNvPr>
            <p:cNvCxnSpPr/>
            <p:nvPr/>
          </p:nvCxnSpPr>
          <p:spPr>
            <a:xfrm>
              <a:off x="2190797" y="3898802"/>
              <a:ext cx="0" cy="27644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CD33D4BF-EC9B-C34A-9145-FAEB55029B7E}"/>
                </a:ext>
              </a:extLst>
            </p:cNvPr>
            <p:cNvSpPr txBox="1"/>
            <p:nvPr/>
          </p:nvSpPr>
          <p:spPr>
            <a:xfrm>
              <a:off x="941751" y="3563887"/>
              <a:ext cx="20401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Helvetica Neue Light" panose="02000403000000020004" pitchFamily="2" charset="0"/>
                  <a:ea typeface="Helvetica Neue Light" panose="02000403000000020004" pitchFamily="2" charset="0"/>
                </a:rPr>
                <a:t>Laserwire Location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F2F58E3F-D45D-9342-83C7-C7F54A603AA6}"/>
                </a:ext>
              </a:extLst>
            </p:cNvPr>
            <p:cNvCxnSpPr/>
            <p:nvPr/>
          </p:nvCxnSpPr>
          <p:spPr>
            <a:xfrm>
              <a:off x="3284179" y="3610330"/>
              <a:ext cx="0" cy="27644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90B2F85-0022-5E44-8FE8-0BDEB53E97EA}"/>
                </a:ext>
              </a:extLst>
            </p:cNvPr>
            <p:cNvSpPr txBox="1"/>
            <p:nvPr/>
          </p:nvSpPr>
          <p:spPr>
            <a:xfrm>
              <a:off x="2388894" y="3282723"/>
              <a:ext cx="204014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Helvetica Neue Light" panose="02000403000000020004" pitchFamily="2" charset="0"/>
                  <a:ea typeface="Helvetica Neue Light" panose="02000403000000020004" pitchFamily="2" charset="0"/>
                </a:rPr>
                <a:t>Detector Location</a:t>
              </a:r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2CA42D6C-22D6-4042-BEA8-1FA83EEC97F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04764" y="3385636"/>
            <a:ext cx="3473799" cy="3020323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F8086D91-4BA9-D54D-896C-22B46B832757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1162" t="10297" r="16300" b="9323"/>
          <a:stretch/>
        </p:blipFill>
        <p:spPr>
          <a:xfrm>
            <a:off x="2867454" y="4276855"/>
            <a:ext cx="4915990" cy="2531741"/>
          </a:xfrm>
          <a:prstGeom prst="rect">
            <a:avLst/>
          </a:prstGeom>
        </p:spPr>
      </p:pic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48276E5C-ABF2-6048-B194-0C2894A3D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10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5A652BE2-F8E1-1742-BFEB-80BFE943B858}"/>
              </a:ext>
            </a:extLst>
          </p:cNvPr>
          <p:cNvPicPr>
            <a:picLocks noChangeAspect="1"/>
          </p:cNvPicPr>
          <p:nvPr/>
        </p:nvPicPr>
        <p:blipFill rotWithShape="1">
          <a:blip r:embed="rId9"/>
          <a:srcRect l="17648" t="12267" r="17922" b="14133"/>
          <a:stretch/>
        </p:blipFill>
        <p:spPr>
          <a:xfrm>
            <a:off x="408791" y="3021896"/>
            <a:ext cx="3633129" cy="266878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FF44415-F8C1-C04F-88FC-F19F797746F2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11754" r="5332" b="1832"/>
          <a:stretch/>
        </p:blipFill>
        <p:spPr>
          <a:xfrm>
            <a:off x="7817999" y="3428761"/>
            <a:ext cx="2039985" cy="215019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8759DE6-190E-384F-8282-AEBF5C06A589}"/>
              </a:ext>
            </a:extLst>
          </p:cNvPr>
          <p:cNvSpPr txBox="1"/>
          <p:nvPr/>
        </p:nvSpPr>
        <p:spPr>
          <a:xfrm>
            <a:off x="7103509" y="1061417"/>
            <a:ext cx="496245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Model of ATF2 laser model made in BDSIM with matching optics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Custom geometry created for the detector flange. 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C75F975-5215-684F-BE52-79F1179F93BC}"/>
              </a:ext>
            </a:extLst>
          </p:cNvPr>
          <p:cNvSpPr txBox="1"/>
          <p:nvPr/>
        </p:nvSpPr>
        <p:spPr>
          <a:xfrm>
            <a:off x="7855594" y="2228478"/>
            <a:ext cx="40441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Laser location matched to experiment with non-linear vertical scan.</a:t>
            </a:r>
          </a:p>
        </p:txBody>
      </p:sp>
    </p:spTree>
    <p:extLst>
      <p:ext uri="{BB962C8B-B14F-4D97-AF65-F5344CB8AC3E}">
        <p14:creationId xmlns:p14="http://schemas.microsoft.com/office/powerpoint/2010/main" val="39929624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DE6A193-4755-479A-BC6F-A7EBCA73B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A55B759-31A7-423C-9BC2-A8BC09FE98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-478"/>
            <a:ext cx="6754318" cy="6858478"/>
          </a:xfrm>
          <a:custGeom>
            <a:avLst/>
            <a:gdLst>
              <a:gd name="connsiteX0" fmla="*/ 0 w 6754318"/>
              <a:gd name="connsiteY0" fmla="*/ 6858478 h 6858478"/>
              <a:gd name="connsiteX1" fmla="*/ 6754318 w 6754318"/>
              <a:gd name="connsiteY1" fmla="*/ 6858478 h 6858478"/>
              <a:gd name="connsiteX2" fmla="*/ 3577943 w 6754318"/>
              <a:gd name="connsiteY2" fmla="*/ 0 h 6858478"/>
              <a:gd name="connsiteX3" fmla="*/ 3572366 w 6754318"/>
              <a:gd name="connsiteY3" fmla="*/ 0 h 6858478"/>
              <a:gd name="connsiteX4" fmla="*/ 2506138 w 6754318"/>
              <a:gd name="connsiteY4" fmla="*/ 0 h 6858478"/>
              <a:gd name="connsiteX5" fmla="*/ 0 w 6754318"/>
              <a:gd name="connsiteY5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54318" h="6858478">
                <a:moveTo>
                  <a:pt x="0" y="6858478"/>
                </a:moveTo>
                <a:lnTo>
                  <a:pt x="6754318" y="6858478"/>
                </a:lnTo>
                <a:lnTo>
                  <a:pt x="3577943" y="0"/>
                </a:lnTo>
                <a:lnTo>
                  <a:pt x="3572366" y="0"/>
                </a:lnTo>
                <a:lnTo>
                  <a:pt x="250613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78796AF-79A0-47AC-BEFD-BFFC00F968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1" y="-478"/>
            <a:ext cx="5953780" cy="6858478"/>
          </a:xfrm>
          <a:custGeom>
            <a:avLst/>
            <a:gdLst>
              <a:gd name="connsiteX0" fmla="*/ 0 w 5953780"/>
              <a:gd name="connsiteY0" fmla="*/ 6858478 h 6858478"/>
              <a:gd name="connsiteX1" fmla="*/ 5953780 w 5953780"/>
              <a:gd name="connsiteY1" fmla="*/ 6858478 h 6858478"/>
              <a:gd name="connsiteX2" fmla="*/ 2777405 w 5953780"/>
              <a:gd name="connsiteY2" fmla="*/ 0 h 6858478"/>
              <a:gd name="connsiteX3" fmla="*/ 2771828 w 5953780"/>
              <a:gd name="connsiteY3" fmla="*/ 0 h 6858478"/>
              <a:gd name="connsiteX4" fmla="*/ 1705600 w 5953780"/>
              <a:gd name="connsiteY4" fmla="*/ 0 h 6858478"/>
              <a:gd name="connsiteX5" fmla="*/ 0 w 5953780"/>
              <a:gd name="connsiteY5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53780" h="6858478">
                <a:moveTo>
                  <a:pt x="0" y="6858478"/>
                </a:moveTo>
                <a:lnTo>
                  <a:pt x="5953780" y="6858478"/>
                </a:lnTo>
                <a:lnTo>
                  <a:pt x="2777405" y="0"/>
                </a:lnTo>
                <a:lnTo>
                  <a:pt x="2771828" y="0"/>
                </a:lnTo>
                <a:lnTo>
                  <a:pt x="1705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31A4CDE-D23A-FC44-84F6-4852D2ADE586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3C81841C-8574-1A42-92A7-C5650B1E4E5C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15" name="Parallelogram 14">
                <a:extLst>
                  <a:ext uri="{FF2B5EF4-FFF2-40B4-BE49-F238E27FC236}">
                    <a16:creationId xmlns:a16="http://schemas.microsoft.com/office/drawing/2014/main" id="{F4902C9B-DD2F-2844-8BBF-7A99BBAE0BF3}"/>
                  </a:ext>
                </a:extLst>
              </p:cNvPr>
              <p:cNvSpPr/>
              <p:nvPr/>
            </p:nvSpPr>
            <p:spPr>
              <a:xfrm>
                <a:off x="2771776" y="0"/>
                <a:ext cx="3342944" cy="6858000"/>
              </a:xfrm>
              <a:prstGeom prst="parallelogram">
                <a:avLst>
                  <a:gd name="adj" fmla="val 94743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298AF005-F075-4C4D-B359-D3F0695E131D}"/>
                  </a:ext>
                </a:extLst>
              </p:cNvPr>
              <p:cNvSpPr/>
              <p:nvPr/>
            </p:nvSpPr>
            <p:spPr>
              <a:xfrm>
                <a:off x="0" y="978994"/>
                <a:ext cx="12192000" cy="587900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EA6CEE6-17F0-2A4B-87E8-847BB990B1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495385" y="148340"/>
              <a:ext cx="1547803" cy="816466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C729ECE-03F1-C542-BBE0-BBF1FA19F8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58989" y="236794"/>
              <a:ext cx="2955131" cy="842213"/>
            </a:xfrm>
            <a:prstGeom prst="rect">
              <a:avLst/>
            </a:prstGeom>
          </p:spPr>
        </p:pic>
      </p:grp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45AFD1B-5989-C749-85C8-0F2BF2E9E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F9FBC-5355-5541-9580-6B0CAE8B3F79}" type="slidenum">
              <a:rPr lang="en-US" smtClean="0"/>
              <a:t>12</a:t>
            </a:fld>
            <a:endParaRPr lang="en-US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48276E5C-ABF2-6048-B194-0C2894A3D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11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CB379E1-4C77-DD49-ABEB-3938E507B92A}"/>
              </a:ext>
            </a:extLst>
          </p:cNvPr>
          <p:cNvSpPr txBox="1"/>
          <p:nvPr/>
        </p:nvSpPr>
        <p:spPr>
          <a:xfrm>
            <a:off x="125651" y="134583"/>
            <a:ext cx="56322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Vertical Scan Simulation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FEDC866-C514-6049-B199-A0E15581945B}"/>
              </a:ext>
            </a:extLst>
          </p:cNvPr>
          <p:cNvSpPr txBox="1"/>
          <p:nvPr/>
        </p:nvSpPr>
        <p:spPr>
          <a:xfrm>
            <a:off x="408791" y="1290918"/>
            <a:ext cx="63455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lvl="1"/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96933EF-CF63-8343-8274-9016E3428BC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9333" r="6723"/>
          <a:stretch/>
        </p:blipFill>
        <p:spPr>
          <a:xfrm>
            <a:off x="6189036" y="2307712"/>
            <a:ext cx="5535325" cy="411445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578DDE2-6A10-9847-89CF-DD681489CD6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1010" r="7606"/>
          <a:stretch/>
        </p:blipFill>
        <p:spPr>
          <a:xfrm>
            <a:off x="546225" y="2340656"/>
            <a:ext cx="5185673" cy="393064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035EB9C-97B3-7441-B999-EDCC9D74CB6A}"/>
              </a:ext>
            </a:extLst>
          </p:cNvPr>
          <p:cNvSpPr txBox="1"/>
          <p:nvPr/>
        </p:nvSpPr>
        <p:spPr>
          <a:xfrm>
            <a:off x="391792" y="1093195"/>
            <a:ext cx="61447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A total of 53 vertical laser offsets were used.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Variation from random probability seen.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Multi-step – good agreement except at extreme offsets.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Statistically limited at 6</a:t>
            </a:r>
            <a:r>
              <a:rPr lang="el-GR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σ</a:t>
            </a:r>
            <a:r>
              <a:rPr lang="en-AU" baseline="-25000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x</a:t>
            </a:r>
            <a:r>
              <a:rPr lang="en-AU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of beam.</a:t>
            </a:r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A21436D-7913-ED42-95B6-99FEDC93E8D1}"/>
              </a:ext>
            </a:extLst>
          </p:cNvPr>
          <p:cNvSpPr txBox="1"/>
          <p:nvPr/>
        </p:nvSpPr>
        <p:spPr>
          <a:xfrm>
            <a:off x="6862494" y="1093195"/>
            <a:ext cx="51806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Cumulative model sees stronger agreement at all laser offsets.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Allows for comparison between total </a:t>
            </a:r>
            <a:r>
              <a:rPr lang="el-GR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γ</a:t>
            </a:r>
            <a:r>
              <a:rPr lang="en-AU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produced and those that are detectable. </a:t>
            </a:r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3534EB1-57CB-7A49-8021-D2B0393695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0940" y="6084093"/>
            <a:ext cx="1287463" cy="643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3818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DE6A193-4755-479A-BC6F-A7EBCA73B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A55B759-31A7-423C-9BC2-A8BC09FE98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-478"/>
            <a:ext cx="6754318" cy="6858478"/>
          </a:xfrm>
          <a:custGeom>
            <a:avLst/>
            <a:gdLst>
              <a:gd name="connsiteX0" fmla="*/ 0 w 6754318"/>
              <a:gd name="connsiteY0" fmla="*/ 6858478 h 6858478"/>
              <a:gd name="connsiteX1" fmla="*/ 6754318 w 6754318"/>
              <a:gd name="connsiteY1" fmla="*/ 6858478 h 6858478"/>
              <a:gd name="connsiteX2" fmla="*/ 3577943 w 6754318"/>
              <a:gd name="connsiteY2" fmla="*/ 0 h 6858478"/>
              <a:gd name="connsiteX3" fmla="*/ 3572366 w 6754318"/>
              <a:gd name="connsiteY3" fmla="*/ 0 h 6858478"/>
              <a:gd name="connsiteX4" fmla="*/ 2506138 w 6754318"/>
              <a:gd name="connsiteY4" fmla="*/ 0 h 6858478"/>
              <a:gd name="connsiteX5" fmla="*/ 0 w 6754318"/>
              <a:gd name="connsiteY5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54318" h="6858478">
                <a:moveTo>
                  <a:pt x="0" y="6858478"/>
                </a:moveTo>
                <a:lnTo>
                  <a:pt x="6754318" y="6858478"/>
                </a:lnTo>
                <a:lnTo>
                  <a:pt x="3577943" y="0"/>
                </a:lnTo>
                <a:lnTo>
                  <a:pt x="3572366" y="0"/>
                </a:lnTo>
                <a:lnTo>
                  <a:pt x="250613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78796AF-79A0-47AC-BEFD-BFFC00F968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1" y="-478"/>
            <a:ext cx="5953780" cy="6858478"/>
          </a:xfrm>
          <a:custGeom>
            <a:avLst/>
            <a:gdLst>
              <a:gd name="connsiteX0" fmla="*/ 0 w 5953780"/>
              <a:gd name="connsiteY0" fmla="*/ 6858478 h 6858478"/>
              <a:gd name="connsiteX1" fmla="*/ 5953780 w 5953780"/>
              <a:gd name="connsiteY1" fmla="*/ 6858478 h 6858478"/>
              <a:gd name="connsiteX2" fmla="*/ 2777405 w 5953780"/>
              <a:gd name="connsiteY2" fmla="*/ 0 h 6858478"/>
              <a:gd name="connsiteX3" fmla="*/ 2771828 w 5953780"/>
              <a:gd name="connsiteY3" fmla="*/ 0 h 6858478"/>
              <a:gd name="connsiteX4" fmla="*/ 1705600 w 5953780"/>
              <a:gd name="connsiteY4" fmla="*/ 0 h 6858478"/>
              <a:gd name="connsiteX5" fmla="*/ 0 w 5953780"/>
              <a:gd name="connsiteY5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53780" h="6858478">
                <a:moveTo>
                  <a:pt x="0" y="6858478"/>
                </a:moveTo>
                <a:lnTo>
                  <a:pt x="5953780" y="6858478"/>
                </a:lnTo>
                <a:lnTo>
                  <a:pt x="2777405" y="0"/>
                </a:lnTo>
                <a:lnTo>
                  <a:pt x="2771828" y="0"/>
                </a:lnTo>
                <a:lnTo>
                  <a:pt x="1705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31A4CDE-D23A-FC44-84F6-4852D2ADE586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3C81841C-8574-1A42-92A7-C5650B1E4E5C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15" name="Parallelogram 14">
                <a:extLst>
                  <a:ext uri="{FF2B5EF4-FFF2-40B4-BE49-F238E27FC236}">
                    <a16:creationId xmlns:a16="http://schemas.microsoft.com/office/drawing/2014/main" id="{F4902C9B-DD2F-2844-8BBF-7A99BBAE0BF3}"/>
                  </a:ext>
                </a:extLst>
              </p:cNvPr>
              <p:cNvSpPr/>
              <p:nvPr/>
            </p:nvSpPr>
            <p:spPr>
              <a:xfrm>
                <a:off x="2771776" y="0"/>
                <a:ext cx="3342944" cy="6858000"/>
              </a:xfrm>
              <a:prstGeom prst="parallelogram">
                <a:avLst>
                  <a:gd name="adj" fmla="val 94743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298AF005-F075-4C4D-B359-D3F0695E131D}"/>
                  </a:ext>
                </a:extLst>
              </p:cNvPr>
              <p:cNvSpPr/>
              <p:nvPr/>
            </p:nvSpPr>
            <p:spPr>
              <a:xfrm>
                <a:off x="0" y="978994"/>
                <a:ext cx="12192000" cy="587900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EA6CEE6-17F0-2A4B-87E8-847BB990B1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495385" y="148340"/>
              <a:ext cx="1547803" cy="816466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C729ECE-03F1-C542-BBE0-BBF1FA19F8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58989" y="236794"/>
              <a:ext cx="2955131" cy="842213"/>
            </a:xfrm>
            <a:prstGeom prst="rect">
              <a:avLst/>
            </a:prstGeom>
          </p:spPr>
        </p:pic>
      </p:grp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45AFD1B-5989-C749-85C8-0F2BF2E9E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F9FBC-5355-5541-9580-6B0CAE8B3F79}" type="slidenum">
              <a:rPr lang="en-US" smtClean="0"/>
              <a:t>13</a:t>
            </a:fld>
            <a:endParaRPr lang="en-US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48276E5C-ABF2-6048-B194-0C2894A3D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12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CB379E1-4C77-DD49-ABEB-3938E507B92A}"/>
              </a:ext>
            </a:extLst>
          </p:cNvPr>
          <p:cNvSpPr txBox="1"/>
          <p:nvPr/>
        </p:nvSpPr>
        <p:spPr>
          <a:xfrm>
            <a:off x="125651" y="134583"/>
            <a:ext cx="56322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Transverse distribution </a:t>
            </a:r>
            <a:r>
              <a:rPr lang="el-GR" sz="4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γ</a:t>
            </a:r>
            <a:r>
              <a:rPr lang="en-US" sz="4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FEDC866-C514-6049-B199-A0E15581945B}"/>
              </a:ext>
            </a:extLst>
          </p:cNvPr>
          <p:cNvSpPr txBox="1"/>
          <p:nvPr/>
        </p:nvSpPr>
        <p:spPr>
          <a:xfrm>
            <a:off x="408791" y="1290918"/>
            <a:ext cx="63455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lvl="1"/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534F58A9-2A1F-1F49-9569-007DAF305D5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236" t="8957" r="11051"/>
          <a:stretch/>
        </p:blipFill>
        <p:spPr>
          <a:xfrm>
            <a:off x="107225" y="983401"/>
            <a:ext cx="6155111" cy="358180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F4D2A74-D082-BE4D-A193-E0F1E5C0990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699" t="6191" r="10013"/>
          <a:stretch/>
        </p:blipFill>
        <p:spPr>
          <a:xfrm>
            <a:off x="6286051" y="982420"/>
            <a:ext cx="5762425" cy="3686537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0447054-07C9-6045-927A-8317DE3138E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6992"/>
          <a:stretch/>
        </p:blipFill>
        <p:spPr>
          <a:xfrm>
            <a:off x="1189007" y="4565208"/>
            <a:ext cx="3738379" cy="182998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C06EB9D9-3188-E846-B315-8A65399C449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36400" y="4668957"/>
            <a:ext cx="3655828" cy="192412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DA6E650-6F17-4D4B-828B-1CD644FB4C8C}"/>
              </a:ext>
            </a:extLst>
          </p:cNvPr>
          <p:cNvSpPr txBox="1"/>
          <p:nvPr/>
        </p:nvSpPr>
        <p:spPr>
          <a:xfrm>
            <a:off x="4772794" y="4840724"/>
            <a:ext cx="30159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Model shows transverse distribution of </a:t>
            </a:r>
            <a:r>
              <a:rPr lang="el-GR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γ</a:t>
            </a:r>
            <a:r>
              <a:rPr lang="en-AU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for different laser offsets – important to carefully design beamline to avoid any clipping</a:t>
            </a:r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3534EB1-57CB-7A49-8021-D2B039369553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0940" y="6084093"/>
            <a:ext cx="1287463" cy="643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9094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DE6A193-4755-479A-BC6F-A7EBCA73B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A55B759-31A7-423C-9BC2-A8BC09FE98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-478"/>
            <a:ext cx="6754318" cy="6858478"/>
          </a:xfrm>
          <a:custGeom>
            <a:avLst/>
            <a:gdLst>
              <a:gd name="connsiteX0" fmla="*/ 0 w 6754318"/>
              <a:gd name="connsiteY0" fmla="*/ 6858478 h 6858478"/>
              <a:gd name="connsiteX1" fmla="*/ 6754318 w 6754318"/>
              <a:gd name="connsiteY1" fmla="*/ 6858478 h 6858478"/>
              <a:gd name="connsiteX2" fmla="*/ 3577943 w 6754318"/>
              <a:gd name="connsiteY2" fmla="*/ 0 h 6858478"/>
              <a:gd name="connsiteX3" fmla="*/ 3572366 w 6754318"/>
              <a:gd name="connsiteY3" fmla="*/ 0 h 6858478"/>
              <a:gd name="connsiteX4" fmla="*/ 2506138 w 6754318"/>
              <a:gd name="connsiteY4" fmla="*/ 0 h 6858478"/>
              <a:gd name="connsiteX5" fmla="*/ 0 w 6754318"/>
              <a:gd name="connsiteY5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54318" h="6858478">
                <a:moveTo>
                  <a:pt x="0" y="6858478"/>
                </a:moveTo>
                <a:lnTo>
                  <a:pt x="6754318" y="6858478"/>
                </a:lnTo>
                <a:lnTo>
                  <a:pt x="3577943" y="0"/>
                </a:lnTo>
                <a:lnTo>
                  <a:pt x="3572366" y="0"/>
                </a:lnTo>
                <a:lnTo>
                  <a:pt x="250613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78796AF-79A0-47AC-BEFD-BFFC00F968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1" y="-478"/>
            <a:ext cx="5953780" cy="6858478"/>
          </a:xfrm>
          <a:custGeom>
            <a:avLst/>
            <a:gdLst>
              <a:gd name="connsiteX0" fmla="*/ 0 w 5953780"/>
              <a:gd name="connsiteY0" fmla="*/ 6858478 h 6858478"/>
              <a:gd name="connsiteX1" fmla="*/ 5953780 w 5953780"/>
              <a:gd name="connsiteY1" fmla="*/ 6858478 h 6858478"/>
              <a:gd name="connsiteX2" fmla="*/ 2777405 w 5953780"/>
              <a:gd name="connsiteY2" fmla="*/ 0 h 6858478"/>
              <a:gd name="connsiteX3" fmla="*/ 2771828 w 5953780"/>
              <a:gd name="connsiteY3" fmla="*/ 0 h 6858478"/>
              <a:gd name="connsiteX4" fmla="*/ 1705600 w 5953780"/>
              <a:gd name="connsiteY4" fmla="*/ 0 h 6858478"/>
              <a:gd name="connsiteX5" fmla="*/ 0 w 5953780"/>
              <a:gd name="connsiteY5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53780" h="6858478">
                <a:moveTo>
                  <a:pt x="0" y="6858478"/>
                </a:moveTo>
                <a:lnTo>
                  <a:pt x="5953780" y="6858478"/>
                </a:lnTo>
                <a:lnTo>
                  <a:pt x="2777405" y="0"/>
                </a:lnTo>
                <a:lnTo>
                  <a:pt x="2771828" y="0"/>
                </a:lnTo>
                <a:lnTo>
                  <a:pt x="1705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31A4CDE-D23A-FC44-84F6-4852D2ADE586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3C81841C-8574-1A42-92A7-C5650B1E4E5C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15" name="Parallelogram 14">
                <a:extLst>
                  <a:ext uri="{FF2B5EF4-FFF2-40B4-BE49-F238E27FC236}">
                    <a16:creationId xmlns:a16="http://schemas.microsoft.com/office/drawing/2014/main" id="{F4902C9B-DD2F-2844-8BBF-7A99BBAE0BF3}"/>
                  </a:ext>
                </a:extLst>
              </p:cNvPr>
              <p:cNvSpPr/>
              <p:nvPr/>
            </p:nvSpPr>
            <p:spPr>
              <a:xfrm>
                <a:off x="2771776" y="0"/>
                <a:ext cx="3342944" cy="6858000"/>
              </a:xfrm>
              <a:prstGeom prst="parallelogram">
                <a:avLst>
                  <a:gd name="adj" fmla="val 94743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298AF005-F075-4C4D-B359-D3F0695E131D}"/>
                  </a:ext>
                </a:extLst>
              </p:cNvPr>
              <p:cNvSpPr/>
              <p:nvPr/>
            </p:nvSpPr>
            <p:spPr>
              <a:xfrm>
                <a:off x="0" y="978994"/>
                <a:ext cx="12192000" cy="587900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EA6CEE6-17F0-2A4B-87E8-847BB990B1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495385" y="148340"/>
              <a:ext cx="1547803" cy="816466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C729ECE-03F1-C542-BBE0-BBF1FA19F8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58989" y="236794"/>
              <a:ext cx="2955131" cy="842213"/>
            </a:xfrm>
            <a:prstGeom prst="rect">
              <a:avLst/>
            </a:prstGeom>
          </p:spPr>
        </p:pic>
      </p:grp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45AFD1B-5989-C749-85C8-0F2BF2E9E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F9FBC-5355-5541-9580-6B0CAE8B3F79}" type="slidenum">
              <a:rPr lang="en-US" smtClean="0"/>
              <a:t>14</a:t>
            </a:fld>
            <a:endParaRPr lang="en-US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48276E5C-ABF2-6048-B194-0C2894A3D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13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CB379E1-4C77-DD49-ABEB-3938E507B92A}"/>
              </a:ext>
            </a:extLst>
          </p:cNvPr>
          <p:cNvSpPr txBox="1"/>
          <p:nvPr/>
        </p:nvSpPr>
        <p:spPr>
          <a:xfrm>
            <a:off x="125651" y="134583"/>
            <a:ext cx="56322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Detector Distributions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FEDC866-C514-6049-B199-A0E15581945B}"/>
              </a:ext>
            </a:extLst>
          </p:cNvPr>
          <p:cNvSpPr txBox="1"/>
          <p:nvPr/>
        </p:nvSpPr>
        <p:spPr>
          <a:xfrm>
            <a:off x="408791" y="1290918"/>
            <a:ext cx="63455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lvl="1"/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C06EB9D9-3188-E846-B315-8A65399C44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204" y="4408589"/>
            <a:ext cx="3421974" cy="180103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3534EB1-57CB-7A49-8021-D2B0393695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940" y="6084093"/>
            <a:ext cx="1287463" cy="643732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4E5D168-4402-314E-8EBD-11B38E0DBB5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699" t="8649" r="10013"/>
          <a:stretch/>
        </p:blipFill>
        <p:spPr>
          <a:xfrm>
            <a:off x="0" y="1029205"/>
            <a:ext cx="5401660" cy="336519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1B28449-6742-EA4D-B7FB-39B716C5FCC5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9952" r="7421"/>
          <a:stretch/>
        </p:blipFill>
        <p:spPr>
          <a:xfrm>
            <a:off x="6196705" y="998686"/>
            <a:ext cx="5995295" cy="4376690"/>
          </a:xfrm>
          <a:prstGeom prst="rect">
            <a:avLst/>
          </a:prstGeom>
        </p:spPr>
      </p:pic>
      <p:sp>
        <p:nvSpPr>
          <p:cNvPr id="18" name="Right Arrow 17">
            <a:extLst>
              <a:ext uri="{FF2B5EF4-FFF2-40B4-BE49-F238E27FC236}">
                <a16:creationId xmlns:a16="http://schemas.microsoft.com/office/drawing/2014/main" id="{9BFD61C7-7C15-3C4A-A66C-59B539E179AA}"/>
              </a:ext>
            </a:extLst>
          </p:cNvPr>
          <p:cNvSpPr/>
          <p:nvPr/>
        </p:nvSpPr>
        <p:spPr>
          <a:xfrm rot="360621">
            <a:off x="5276113" y="3447227"/>
            <a:ext cx="1177446" cy="914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B78CF56-97B1-3C4C-AF16-B487C0BBA076}"/>
              </a:ext>
            </a:extLst>
          </p:cNvPr>
          <p:cNvSpPr txBox="1"/>
          <p:nvPr/>
        </p:nvSpPr>
        <p:spPr>
          <a:xfrm>
            <a:off x="4768301" y="4368557"/>
            <a:ext cx="22807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Drift ~13.5m to detector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7133653-FB88-944E-918D-D5E77FBB3E29}"/>
              </a:ext>
            </a:extLst>
          </p:cNvPr>
          <p:cNvSpPr txBox="1"/>
          <p:nvPr/>
        </p:nvSpPr>
        <p:spPr>
          <a:xfrm>
            <a:off x="4321800" y="5205630"/>
            <a:ext cx="73986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At the detector lobes indistinguishable.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Plotting the lobes separately shows reveals distinct contributions from each.</a:t>
            </a:r>
          </a:p>
        </p:txBody>
      </p:sp>
    </p:spTree>
    <p:extLst>
      <p:ext uri="{BB962C8B-B14F-4D97-AF65-F5344CB8AC3E}">
        <p14:creationId xmlns:p14="http://schemas.microsoft.com/office/powerpoint/2010/main" val="22356259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DE6A193-4755-479A-BC6F-A7EBCA73B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A55B759-31A7-423C-9BC2-A8BC09FE98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-478"/>
            <a:ext cx="6754318" cy="6858478"/>
          </a:xfrm>
          <a:custGeom>
            <a:avLst/>
            <a:gdLst>
              <a:gd name="connsiteX0" fmla="*/ 0 w 6754318"/>
              <a:gd name="connsiteY0" fmla="*/ 6858478 h 6858478"/>
              <a:gd name="connsiteX1" fmla="*/ 6754318 w 6754318"/>
              <a:gd name="connsiteY1" fmla="*/ 6858478 h 6858478"/>
              <a:gd name="connsiteX2" fmla="*/ 3577943 w 6754318"/>
              <a:gd name="connsiteY2" fmla="*/ 0 h 6858478"/>
              <a:gd name="connsiteX3" fmla="*/ 3572366 w 6754318"/>
              <a:gd name="connsiteY3" fmla="*/ 0 h 6858478"/>
              <a:gd name="connsiteX4" fmla="*/ 2506138 w 6754318"/>
              <a:gd name="connsiteY4" fmla="*/ 0 h 6858478"/>
              <a:gd name="connsiteX5" fmla="*/ 0 w 6754318"/>
              <a:gd name="connsiteY5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54318" h="6858478">
                <a:moveTo>
                  <a:pt x="0" y="6858478"/>
                </a:moveTo>
                <a:lnTo>
                  <a:pt x="6754318" y="6858478"/>
                </a:lnTo>
                <a:lnTo>
                  <a:pt x="3577943" y="0"/>
                </a:lnTo>
                <a:lnTo>
                  <a:pt x="3572366" y="0"/>
                </a:lnTo>
                <a:lnTo>
                  <a:pt x="250613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78796AF-79A0-47AC-BEFD-BFFC00F968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1" y="-478"/>
            <a:ext cx="5953780" cy="6858478"/>
          </a:xfrm>
          <a:custGeom>
            <a:avLst/>
            <a:gdLst>
              <a:gd name="connsiteX0" fmla="*/ 0 w 5953780"/>
              <a:gd name="connsiteY0" fmla="*/ 6858478 h 6858478"/>
              <a:gd name="connsiteX1" fmla="*/ 5953780 w 5953780"/>
              <a:gd name="connsiteY1" fmla="*/ 6858478 h 6858478"/>
              <a:gd name="connsiteX2" fmla="*/ 2777405 w 5953780"/>
              <a:gd name="connsiteY2" fmla="*/ 0 h 6858478"/>
              <a:gd name="connsiteX3" fmla="*/ 2771828 w 5953780"/>
              <a:gd name="connsiteY3" fmla="*/ 0 h 6858478"/>
              <a:gd name="connsiteX4" fmla="*/ 1705600 w 5953780"/>
              <a:gd name="connsiteY4" fmla="*/ 0 h 6858478"/>
              <a:gd name="connsiteX5" fmla="*/ 0 w 5953780"/>
              <a:gd name="connsiteY5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53780" h="6858478">
                <a:moveTo>
                  <a:pt x="0" y="6858478"/>
                </a:moveTo>
                <a:lnTo>
                  <a:pt x="5953780" y="6858478"/>
                </a:lnTo>
                <a:lnTo>
                  <a:pt x="2777405" y="0"/>
                </a:lnTo>
                <a:lnTo>
                  <a:pt x="2771828" y="0"/>
                </a:lnTo>
                <a:lnTo>
                  <a:pt x="1705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31A4CDE-D23A-FC44-84F6-4852D2ADE586}"/>
              </a:ext>
            </a:extLst>
          </p:cNvPr>
          <p:cNvGrpSpPr/>
          <p:nvPr/>
        </p:nvGrpSpPr>
        <p:grpSpPr>
          <a:xfrm>
            <a:off x="1" y="0"/>
            <a:ext cx="12192000" cy="6858000"/>
            <a:chOff x="0" y="0"/>
            <a:chExt cx="12192000" cy="6858000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3C81841C-8574-1A42-92A7-C5650B1E4E5C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15" name="Parallelogram 14">
                <a:extLst>
                  <a:ext uri="{FF2B5EF4-FFF2-40B4-BE49-F238E27FC236}">
                    <a16:creationId xmlns:a16="http://schemas.microsoft.com/office/drawing/2014/main" id="{F4902C9B-DD2F-2844-8BBF-7A99BBAE0BF3}"/>
                  </a:ext>
                </a:extLst>
              </p:cNvPr>
              <p:cNvSpPr/>
              <p:nvPr/>
            </p:nvSpPr>
            <p:spPr>
              <a:xfrm>
                <a:off x="2771776" y="0"/>
                <a:ext cx="3342944" cy="6858000"/>
              </a:xfrm>
              <a:prstGeom prst="parallelogram">
                <a:avLst>
                  <a:gd name="adj" fmla="val 94743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298AF005-F075-4C4D-B359-D3F0695E131D}"/>
                  </a:ext>
                </a:extLst>
              </p:cNvPr>
              <p:cNvSpPr/>
              <p:nvPr/>
            </p:nvSpPr>
            <p:spPr>
              <a:xfrm>
                <a:off x="0" y="978994"/>
                <a:ext cx="12192000" cy="587900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EA6CEE6-17F0-2A4B-87E8-847BB990B1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495385" y="148340"/>
              <a:ext cx="1547803" cy="816466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C729ECE-03F1-C542-BBE0-BBF1FA19F8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58989" y="236794"/>
              <a:ext cx="2955131" cy="842213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B3534EB1-57CB-7A49-8021-D2B0393695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940" y="6084093"/>
            <a:ext cx="1287463" cy="643732"/>
          </a:xfrm>
          <a:prstGeom prst="rect">
            <a:avLst/>
          </a:prstGeo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45AFD1B-5989-C749-85C8-0F2BF2E9E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F9FBC-5355-5541-9580-6B0CAE8B3F79}" type="slidenum">
              <a:rPr lang="en-US" smtClean="0"/>
              <a:t>15</a:t>
            </a:fld>
            <a:endParaRPr lang="en-US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48276E5C-ABF2-6048-B194-0C2894A3D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14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CB379E1-4C77-DD49-ABEB-3938E507B92A}"/>
              </a:ext>
            </a:extLst>
          </p:cNvPr>
          <p:cNvSpPr txBox="1"/>
          <p:nvPr/>
        </p:nvSpPr>
        <p:spPr>
          <a:xfrm>
            <a:off x="125651" y="134583"/>
            <a:ext cx="56322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Future Developments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FEDC866-C514-6049-B199-A0E15581945B}"/>
              </a:ext>
            </a:extLst>
          </p:cNvPr>
          <p:cNvSpPr txBox="1"/>
          <p:nvPr/>
        </p:nvSpPr>
        <p:spPr>
          <a:xfrm>
            <a:off x="408791" y="1290918"/>
            <a:ext cx="63455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lvl="1"/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14DA8AF-25B5-7E4D-B7B9-81D86308B8B1}"/>
              </a:ext>
            </a:extLst>
          </p:cNvPr>
          <p:cNvSpPr txBox="1"/>
          <p:nvPr/>
        </p:nvSpPr>
        <p:spPr>
          <a:xfrm>
            <a:off x="408791" y="1290918"/>
            <a:ext cx="51527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Model currently being used for FETS laserwire.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D2D462EC-FE7F-8545-B92E-A77403198B6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7396"/>
          <a:stretch/>
        </p:blipFill>
        <p:spPr>
          <a:xfrm>
            <a:off x="5990007" y="1167461"/>
            <a:ext cx="5854700" cy="406920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FE7109C8-5B33-DF4D-8191-0EE3C0BA2DA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0185" r="4314"/>
          <a:stretch/>
        </p:blipFill>
        <p:spPr>
          <a:xfrm>
            <a:off x="428452" y="1860432"/>
            <a:ext cx="5602160" cy="3946662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1731320B-368A-614F-AD6B-224BAC279094}"/>
              </a:ext>
            </a:extLst>
          </p:cNvPr>
          <p:cNvSpPr txBox="1"/>
          <p:nvPr/>
        </p:nvSpPr>
        <p:spPr>
          <a:xfrm>
            <a:off x="7723258" y="1469891"/>
            <a:ext cx="2747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Reconstructed Emittance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3B26970-5D2B-874B-B0ED-D49975603C03}"/>
              </a:ext>
            </a:extLst>
          </p:cNvPr>
          <p:cNvSpPr txBox="1"/>
          <p:nvPr/>
        </p:nvSpPr>
        <p:spPr>
          <a:xfrm>
            <a:off x="2940207" y="2050356"/>
            <a:ext cx="1722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True Emittance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5FFB728-2D6D-A747-90BC-5BADC61E1203}"/>
              </a:ext>
            </a:extLst>
          </p:cNvPr>
          <p:cNvSpPr txBox="1"/>
          <p:nvPr/>
        </p:nvSpPr>
        <p:spPr>
          <a:xfrm>
            <a:off x="5953781" y="5383907"/>
            <a:ext cx="58582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Potential for application on LHC-HL.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FCC electron or proton.</a:t>
            </a:r>
          </a:p>
        </p:txBody>
      </p:sp>
    </p:spTree>
    <p:extLst>
      <p:ext uri="{BB962C8B-B14F-4D97-AF65-F5344CB8AC3E}">
        <p14:creationId xmlns:p14="http://schemas.microsoft.com/office/powerpoint/2010/main" val="19886231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DE6A193-4755-479A-BC6F-A7EBCA73B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A55B759-31A7-423C-9BC2-A8BC09FE98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-478"/>
            <a:ext cx="6754318" cy="6858478"/>
          </a:xfrm>
          <a:custGeom>
            <a:avLst/>
            <a:gdLst>
              <a:gd name="connsiteX0" fmla="*/ 0 w 6754318"/>
              <a:gd name="connsiteY0" fmla="*/ 6858478 h 6858478"/>
              <a:gd name="connsiteX1" fmla="*/ 6754318 w 6754318"/>
              <a:gd name="connsiteY1" fmla="*/ 6858478 h 6858478"/>
              <a:gd name="connsiteX2" fmla="*/ 3577943 w 6754318"/>
              <a:gd name="connsiteY2" fmla="*/ 0 h 6858478"/>
              <a:gd name="connsiteX3" fmla="*/ 3572366 w 6754318"/>
              <a:gd name="connsiteY3" fmla="*/ 0 h 6858478"/>
              <a:gd name="connsiteX4" fmla="*/ 2506138 w 6754318"/>
              <a:gd name="connsiteY4" fmla="*/ 0 h 6858478"/>
              <a:gd name="connsiteX5" fmla="*/ 0 w 6754318"/>
              <a:gd name="connsiteY5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54318" h="6858478">
                <a:moveTo>
                  <a:pt x="0" y="6858478"/>
                </a:moveTo>
                <a:lnTo>
                  <a:pt x="6754318" y="6858478"/>
                </a:lnTo>
                <a:lnTo>
                  <a:pt x="3577943" y="0"/>
                </a:lnTo>
                <a:lnTo>
                  <a:pt x="3572366" y="0"/>
                </a:lnTo>
                <a:lnTo>
                  <a:pt x="250613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78796AF-79A0-47AC-BEFD-BFFC00F968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1" y="-478"/>
            <a:ext cx="5953780" cy="6858478"/>
          </a:xfrm>
          <a:custGeom>
            <a:avLst/>
            <a:gdLst>
              <a:gd name="connsiteX0" fmla="*/ 0 w 5953780"/>
              <a:gd name="connsiteY0" fmla="*/ 6858478 h 6858478"/>
              <a:gd name="connsiteX1" fmla="*/ 5953780 w 5953780"/>
              <a:gd name="connsiteY1" fmla="*/ 6858478 h 6858478"/>
              <a:gd name="connsiteX2" fmla="*/ 2777405 w 5953780"/>
              <a:gd name="connsiteY2" fmla="*/ 0 h 6858478"/>
              <a:gd name="connsiteX3" fmla="*/ 2771828 w 5953780"/>
              <a:gd name="connsiteY3" fmla="*/ 0 h 6858478"/>
              <a:gd name="connsiteX4" fmla="*/ 1705600 w 5953780"/>
              <a:gd name="connsiteY4" fmla="*/ 0 h 6858478"/>
              <a:gd name="connsiteX5" fmla="*/ 0 w 5953780"/>
              <a:gd name="connsiteY5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53780" h="6858478">
                <a:moveTo>
                  <a:pt x="0" y="6858478"/>
                </a:moveTo>
                <a:lnTo>
                  <a:pt x="5953780" y="6858478"/>
                </a:lnTo>
                <a:lnTo>
                  <a:pt x="2777405" y="0"/>
                </a:lnTo>
                <a:lnTo>
                  <a:pt x="2771828" y="0"/>
                </a:lnTo>
                <a:lnTo>
                  <a:pt x="1705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31A4CDE-D23A-FC44-84F6-4852D2ADE586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3C81841C-8574-1A42-92A7-C5650B1E4E5C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15" name="Parallelogram 14">
                <a:extLst>
                  <a:ext uri="{FF2B5EF4-FFF2-40B4-BE49-F238E27FC236}">
                    <a16:creationId xmlns:a16="http://schemas.microsoft.com/office/drawing/2014/main" id="{F4902C9B-DD2F-2844-8BBF-7A99BBAE0BF3}"/>
                  </a:ext>
                </a:extLst>
              </p:cNvPr>
              <p:cNvSpPr/>
              <p:nvPr/>
            </p:nvSpPr>
            <p:spPr>
              <a:xfrm>
                <a:off x="2771776" y="0"/>
                <a:ext cx="3342944" cy="6858000"/>
              </a:xfrm>
              <a:prstGeom prst="parallelogram">
                <a:avLst>
                  <a:gd name="adj" fmla="val 94743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298AF005-F075-4C4D-B359-D3F0695E131D}"/>
                  </a:ext>
                </a:extLst>
              </p:cNvPr>
              <p:cNvSpPr/>
              <p:nvPr/>
            </p:nvSpPr>
            <p:spPr>
              <a:xfrm>
                <a:off x="0" y="978994"/>
                <a:ext cx="12192000" cy="587900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EA6CEE6-17F0-2A4B-87E8-847BB990B1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495385" y="148340"/>
              <a:ext cx="1547803" cy="816466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C729ECE-03F1-C542-BBE0-BBF1FA19F8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58989" y="236794"/>
              <a:ext cx="2955131" cy="842213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B3534EB1-57CB-7A49-8021-D2B0393695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940" y="6084093"/>
            <a:ext cx="1287463" cy="643732"/>
          </a:xfrm>
          <a:prstGeom prst="rect">
            <a:avLst/>
          </a:prstGeo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45AFD1B-5989-C749-85C8-0F2BF2E9E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F9FBC-5355-5541-9580-6B0CAE8B3F79}" type="slidenum">
              <a:rPr lang="en-US" smtClean="0"/>
              <a:t>16</a:t>
            </a:fld>
            <a:endParaRPr lang="en-US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48276E5C-ABF2-6048-B194-0C2894A3D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15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CB379E1-4C77-DD49-ABEB-3938E507B92A}"/>
              </a:ext>
            </a:extLst>
          </p:cNvPr>
          <p:cNvSpPr txBox="1"/>
          <p:nvPr/>
        </p:nvSpPr>
        <p:spPr>
          <a:xfrm>
            <a:off x="125651" y="134583"/>
            <a:ext cx="56322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Summary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FEDC866-C514-6049-B199-A0E15581945B}"/>
              </a:ext>
            </a:extLst>
          </p:cNvPr>
          <p:cNvSpPr txBox="1"/>
          <p:nvPr/>
        </p:nvSpPr>
        <p:spPr>
          <a:xfrm>
            <a:off x="408791" y="1290918"/>
            <a:ext cx="63455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lvl="1"/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611F39-8D04-7B4A-866F-3B308169C0EC}"/>
              </a:ext>
            </a:extLst>
          </p:cNvPr>
          <p:cNvSpPr txBox="1"/>
          <p:nvPr/>
        </p:nvSpPr>
        <p:spPr>
          <a:xfrm>
            <a:off x="463959" y="1331308"/>
            <a:ext cx="9065717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Overview of laserwires methodology.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The types of processes and interaction rate.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How lasers were added to GEANT4.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Modelling single particle – laser probabilistic interactions.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Building ATF2 laserwire experiment in BDSIM.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Validating the BDSIM model against the interaction rate.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Value in simulating before building a beamline!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Potential uses for the model.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CDE0F15C-A180-D840-A7AF-3B7E84BC09C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8833" t="7363" r="26940" b="7450"/>
          <a:stretch/>
        </p:blipFill>
        <p:spPr>
          <a:xfrm>
            <a:off x="6407944" y="1577502"/>
            <a:ext cx="5819324" cy="4280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82535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DE6A193-4755-479A-BC6F-A7EBCA73B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Parallelogram 19">
            <a:extLst>
              <a:ext uri="{FF2B5EF4-FFF2-40B4-BE49-F238E27FC236}">
                <a16:creationId xmlns:a16="http://schemas.microsoft.com/office/drawing/2014/main" id="{53490171-D4BE-A84A-84FC-01E3B558F4DB}"/>
              </a:ext>
            </a:extLst>
          </p:cNvPr>
          <p:cNvSpPr/>
          <p:nvPr/>
        </p:nvSpPr>
        <p:spPr>
          <a:xfrm>
            <a:off x="0" y="-2863"/>
            <a:ext cx="9887277" cy="6868160"/>
          </a:xfrm>
          <a:custGeom>
            <a:avLst/>
            <a:gdLst>
              <a:gd name="connsiteX0" fmla="*/ 0 w 9805997"/>
              <a:gd name="connsiteY0" fmla="*/ 6858000 h 6858000"/>
              <a:gd name="connsiteX1" fmla="*/ 6497475 w 9805997"/>
              <a:gd name="connsiteY1" fmla="*/ 0 h 6858000"/>
              <a:gd name="connsiteX2" fmla="*/ 9805997 w 9805997"/>
              <a:gd name="connsiteY2" fmla="*/ 0 h 6858000"/>
              <a:gd name="connsiteX3" fmla="*/ 3308522 w 9805997"/>
              <a:gd name="connsiteY3" fmla="*/ 6858000 h 6858000"/>
              <a:gd name="connsiteX4" fmla="*/ 0 w 9805997"/>
              <a:gd name="connsiteY4" fmla="*/ 6858000 h 6858000"/>
              <a:gd name="connsiteX0" fmla="*/ 0 w 9805997"/>
              <a:gd name="connsiteY0" fmla="*/ 6858000 h 6858000"/>
              <a:gd name="connsiteX1" fmla="*/ 6497475 w 9805997"/>
              <a:gd name="connsiteY1" fmla="*/ 0 h 6858000"/>
              <a:gd name="connsiteX2" fmla="*/ 9805997 w 9805997"/>
              <a:gd name="connsiteY2" fmla="*/ 0 h 6858000"/>
              <a:gd name="connsiteX3" fmla="*/ 6651162 w 9805997"/>
              <a:gd name="connsiteY3" fmla="*/ 6847840 h 6858000"/>
              <a:gd name="connsiteX4" fmla="*/ 0 w 9805997"/>
              <a:gd name="connsiteY4" fmla="*/ 6858000 h 6858000"/>
              <a:gd name="connsiteX0" fmla="*/ 0 w 9805997"/>
              <a:gd name="connsiteY0" fmla="*/ 6858000 h 6858000"/>
              <a:gd name="connsiteX1" fmla="*/ 5235 w 9805997"/>
              <a:gd name="connsiteY1" fmla="*/ 10160 h 6858000"/>
              <a:gd name="connsiteX2" fmla="*/ 9805997 w 9805997"/>
              <a:gd name="connsiteY2" fmla="*/ 0 h 6858000"/>
              <a:gd name="connsiteX3" fmla="*/ 6651162 w 9805997"/>
              <a:gd name="connsiteY3" fmla="*/ 6847840 h 6858000"/>
              <a:gd name="connsiteX4" fmla="*/ 0 w 9805997"/>
              <a:gd name="connsiteY4" fmla="*/ 6858000 h 6858000"/>
              <a:gd name="connsiteX0" fmla="*/ 0 w 9805997"/>
              <a:gd name="connsiteY0" fmla="*/ 6858000 h 6868160"/>
              <a:gd name="connsiteX1" fmla="*/ 5235 w 9805997"/>
              <a:gd name="connsiteY1" fmla="*/ 10160 h 6868160"/>
              <a:gd name="connsiteX2" fmla="*/ 9805997 w 9805997"/>
              <a:gd name="connsiteY2" fmla="*/ 0 h 6868160"/>
              <a:gd name="connsiteX3" fmla="*/ 6651162 w 9805997"/>
              <a:gd name="connsiteY3" fmla="*/ 6868160 h 6868160"/>
              <a:gd name="connsiteX4" fmla="*/ 0 w 9805997"/>
              <a:gd name="connsiteY4" fmla="*/ 6858000 h 6868160"/>
              <a:gd name="connsiteX0" fmla="*/ 0 w 9866957"/>
              <a:gd name="connsiteY0" fmla="*/ 6847840 h 6858000"/>
              <a:gd name="connsiteX1" fmla="*/ 5235 w 9866957"/>
              <a:gd name="connsiteY1" fmla="*/ 0 h 6858000"/>
              <a:gd name="connsiteX2" fmla="*/ 9866957 w 9866957"/>
              <a:gd name="connsiteY2" fmla="*/ 0 h 6858000"/>
              <a:gd name="connsiteX3" fmla="*/ 6651162 w 9866957"/>
              <a:gd name="connsiteY3" fmla="*/ 6858000 h 6858000"/>
              <a:gd name="connsiteX4" fmla="*/ 0 w 9866957"/>
              <a:gd name="connsiteY4" fmla="*/ 6847840 h 6858000"/>
              <a:gd name="connsiteX0" fmla="*/ 0 w 9866957"/>
              <a:gd name="connsiteY0" fmla="*/ 6847840 h 6858000"/>
              <a:gd name="connsiteX1" fmla="*/ 5235 w 9866957"/>
              <a:gd name="connsiteY1" fmla="*/ 0 h 6858000"/>
              <a:gd name="connsiteX2" fmla="*/ 9866957 w 9866957"/>
              <a:gd name="connsiteY2" fmla="*/ 0 h 6858000"/>
              <a:gd name="connsiteX3" fmla="*/ 6712122 w 9866957"/>
              <a:gd name="connsiteY3" fmla="*/ 6858000 h 6858000"/>
              <a:gd name="connsiteX4" fmla="*/ 0 w 9866957"/>
              <a:gd name="connsiteY4" fmla="*/ 6847840 h 6858000"/>
              <a:gd name="connsiteX0" fmla="*/ 0 w 9887277"/>
              <a:gd name="connsiteY0" fmla="*/ 6898640 h 6908800"/>
              <a:gd name="connsiteX1" fmla="*/ 5235 w 9887277"/>
              <a:gd name="connsiteY1" fmla="*/ 50800 h 6908800"/>
              <a:gd name="connsiteX2" fmla="*/ 9887277 w 9887277"/>
              <a:gd name="connsiteY2" fmla="*/ 0 h 6908800"/>
              <a:gd name="connsiteX3" fmla="*/ 6712122 w 9887277"/>
              <a:gd name="connsiteY3" fmla="*/ 6908800 h 6908800"/>
              <a:gd name="connsiteX4" fmla="*/ 0 w 9887277"/>
              <a:gd name="connsiteY4" fmla="*/ 6898640 h 6908800"/>
              <a:gd name="connsiteX0" fmla="*/ 0 w 9887277"/>
              <a:gd name="connsiteY0" fmla="*/ 6858000 h 6868160"/>
              <a:gd name="connsiteX1" fmla="*/ 5235 w 9887277"/>
              <a:gd name="connsiteY1" fmla="*/ 10160 h 6868160"/>
              <a:gd name="connsiteX2" fmla="*/ 9887277 w 9887277"/>
              <a:gd name="connsiteY2" fmla="*/ 0 h 6868160"/>
              <a:gd name="connsiteX3" fmla="*/ 6712122 w 9887277"/>
              <a:gd name="connsiteY3" fmla="*/ 6868160 h 6868160"/>
              <a:gd name="connsiteX4" fmla="*/ 0 w 9887277"/>
              <a:gd name="connsiteY4" fmla="*/ 6858000 h 6868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87277" h="6868160">
                <a:moveTo>
                  <a:pt x="0" y="6858000"/>
                </a:moveTo>
                <a:lnTo>
                  <a:pt x="5235" y="10160"/>
                </a:lnTo>
                <a:lnTo>
                  <a:pt x="9887277" y="0"/>
                </a:lnTo>
                <a:lnTo>
                  <a:pt x="6712122" y="686816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A55B759-31A7-423C-9BC2-A8BC09FE98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-478"/>
            <a:ext cx="6754318" cy="6858478"/>
          </a:xfrm>
          <a:custGeom>
            <a:avLst/>
            <a:gdLst>
              <a:gd name="connsiteX0" fmla="*/ 0 w 6754318"/>
              <a:gd name="connsiteY0" fmla="*/ 6858478 h 6858478"/>
              <a:gd name="connsiteX1" fmla="*/ 6754318 w 6754318"/>
              <a:gd name="connsiteY1" fmla="*/ 6858478 h 6858478"/>
              <a:gd name="connsiteX2" fmla="*/ 3577943 w 6754318"/>
              <a:gd name="connsiteY2" fmla="*/ 0 h 6858478"/>
              <a:gd name="connsiteX3" fmla="*/ 3572366 w 6754318"/>
              <a:gd name="connsiteY3" fmla="*/ 0 h 6858478"/>
              <a:gd name="connsiteX4" fmla="*/ 2506138 w 6754318"/>
              <a:gd name="connsiteY4" fmla="*/ 0 h 6858478"/>
              <a:gd name="connsiteX5" fmla="*/ 0 w 6754318"/>
              <a:gd name="connsiteY5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54318" h="6858478">
                <a:moveTo>
                  <a:pt x="0" y="6858478"/>
                </a:moveTo>
                <a:lnTo>
                  <a:pt x="6754318" y="6858478"/>
                </a:lnTo>
                <a:lnTo>
                  <a:pt x="3577943" y="0"/>
                </a:lnTo>
                <a:lnTo>
                  <a:pt x="3572366" y="0"/>
                </a:lnTo>
                <a:lnTo>
                  <a:pt x="250613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78796AF-79A0-47AC-BEFD-BFFC00F968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1" y="-478"/>
            <a:ext cx="5953780" cy="6858478"/>
          </a:xfrm>
          <a:custGeom>
            <a:avLst/>
            <a:gdLst>
              <a:gd name="connsiteX0" fmla="*/ 0 w 5953780"/>
              <a:gd name="connsiteY0" fmla="*/ 6858478 h 6858478"/>
              <a:gd name="connsiteX1" fmla="*/ 5953780 w 5953780"/>
              <a:gd name="connsiteY1" fmla="*/ 6858478 h 6858478"/>
              <a:gd name="connsiteX2" fmla="*/ 2777405 w 5953780"/>
              <a:gd name="connsiteY2" fmla="*/ 0 h 6858478"/>
              <a:gd name="connsiteX3" fmla="*/ 2771828 w 5953780"/>
              <a:gd name="connsiteY3" fmla="*/ 0 h 6858478"/>
              <a:gd name="connsiteX4" fmla="*/ 1705600 w 5953780"/>
              <a:gd name="connsiteY4" fmla="*/ 0 h 6858478"/>
              <a:gd name="connsiteX5" fmla="*/ 0 w 5953780"/>
              <a:gd name="connsiteY5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53780" h="6858478">
                <a:moveTo>
                  <a:pt x="0" y="6858478"/>
                </a:moveTo>
                <a:lnTo>
                  <a:pt x="5953780" y="6858478"/>
                </a:lnTo>
                <a:lnTo>
                  <a:pt x="2777405" y="0"/>
                </a:lnTo>
                <a:lnTo>
                  <a:pt x="2771828" y="0"/>
                </a:lnTo>
                <a:lnTo>
                  <a:pt x="1705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3534EB1-57CB-7A49-8021-D2B0393695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89445" y="4248145"/>
            <a:ext cx="1287463" cy="643732"/>
          </a:xfrm>
          <a:prstGeom prst="rect">
            <a:avLst/>
          </a:prstGeom>
        </p:spPr>
      </p:pic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0B1FDD3A-9DB0-C540-980E-45B6D4BC30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F9FBC-5355-5541-9580-6B0CAE8B3F79}" type="slidenum">
              <a:rPr lang="en-US" smtClean="0"/>
              <a:t>17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4070C4E-AFEA-2D47-9F25-6F29F6A9369E}"/>
              </a:ext>
            </a:extLst>
          </p:cNvPr>
          <p:cNvSpPr/>
          <p:nvPr/>
        </p:nvSpPr>
        <p:spPr>
          <a:xfrm rot="1485170">
            <a:off x="8378727" y="-538256"/>
            <a:ext cx="796706" cy="7934034"/>
          </a:xfrm>
          <a:custGeom>
            <a:avLst/>
            <a:gdLst>
              <a:gd name="connsiteX0" fmla="*/ 0 w 860138"/>
              <a:gd name="connsiteY0" fmla="*/ 0 h 8645743"/>
              <a:gd name="connsiteX1" fmla="*/ 860138 w 860138"/>
              <a:gd name="connsiteY1" fmla="*/ 0 h 8645743"/>
              <a:gd name="connsiteX2" fmla="*/ 860138 w 860138"/>
              <a:gd name="connsiteY2" fmla="*/ 8645743 h 8645743"/>
              <a:gd name="connsiteX3" fmla="*/ 0 w 860138"/>
              <a:gd name="connsiteY3" fmla="*/ 8645743 h 8645743"/>
              <a:gd name="connsiteX4" fmla="*/ 0 w 860138"/>
              <a:gd name="connsiteY4" fmla="*/ 0 h 8645743"/>
              <a:gd name="connsiteX0" fmla="*/ 0 w 860138"/>
              <a:gd name="connsiteY0" fmla="*/ 0 h 8645743"/>
              <a:gd name="connsiteX1" fmla="*/ 860138 w 860138"/>
              <a:gd name="connsiteY1" fmla="*/ 0 h 8645743"/>
              <a:gd name="connsiteX2" fmla="*/ 853407 w 860138"/>
              <a:gd name="connsiteY2" fmla="*/ 7709061 h 8645743"/>
              <a:gd name="connsiteX3" fmla="*/ 0 w 860138"/>
              <a:gd name="connsiteY3" fmla="*/ 8645743 h 8645743"/>
              <a:gd name="connsiteX4" fmla="*/ 0 w 860138"/>
              <a:gd name="connsiteY4" fmla="*/ 0 h 8645743"/>
              <a:gd name="connsiteX0" fmla="*/ 0 w 860138"/>
              <a:gd name="connsiteY0" fmla="*/ 0 h 8075248"/>
              <a:gd name="connsiteX1" fmla="*/ 860138 w 860138"/>
              <a:gd name="connsiteY1" fmla="*/ 0 h 8075248"/>
              <a:gd name="connsiteX2" fmla="*/ 853407 w 860138"/>
              <a:gd name="connsiteY2" fmla="*/ 7709061 h 8075248"/>
              <a:gd name="connsiteX3" fmla="*/ 72601 w 860138"/>
              <a:gd name="connsiteY3" fmla="*/ 8075248 h 8075248"/>
              <a:gd name="connsiteX4" fmla="*/ 0 w 860138"/>
              <a:gd name="connsiteY4" fmla="*/ 0 h 8075248"/>
              <a:gd name="connsiteX0" fmla="*/ 23805 w 787537"/>
              <a:gd name="connsiteY0" fmla="*/ 257624 h 8075248"/>
              <a:gd name="connsiteX1" fmla="*/ 787537 w 787537"/>
              <a:gd name="connsiteY1" fmla="*/ 0 h 8075248"/>
              <a:gd name="connsiteX2" fmla="*/ 780806 w 787537"/>
              <a:gd name="connsiteY2" fmla="*/ 7709061 h 8075248"/>
              <a:gd name="connsiteX3" fmla="*/ 0 w 787537"/>
              <a:gd name="connsiteY3" fmla="*/ 8075248 h 8075248"/>
              <a:gd name="connsiteX4" fmla="*/ 23805 w 787537"/>
              <a:gd name="connsiteY4" fmla="*/ 257624 h 8075248"/>
              <a:gd name="connsiteX0" fmla="*/ 0 w 795061"/>
              <a:gd name="connsiteY0" fmla="*/ 529390 h 8075248"/>
              <a:gd name="connsiteX1" fmla="*/ 795061 w 795061"/>
              <a:gd name="connsiteY1" fmla="*/ 0 h 8075248"/>
              <a:gd name="connsiteX2" fmla="*/ 788330 w 795061"/>
              <a:gd name="connsiteY2" fmla="*/ 7709061 h 8075248"/>
              <a:gd name="connsiteX3" fmla="*/ 7524 w 795061"/>
              <a:gd name="connsiteY3" fmla="*/ 8075248 h 8075248"/>
              <a:gd name="connsiteX4" fmla="*/ 0 w 795061"/>
              <a:gd name="connsiteY4" fmla="*/ 529390 h 8075248"/>
              <a:gd name="connsiteX0" fmla="*/ 0 w 790031"/>
              <a:gd name="connsiteY0" fmla="*/ 370441 h 7916299"/>
              <a:gd name="connsiteX1" fmla="*/ 790031 w 790031"/>
              <a:gd name="connsiteY1" fmla="*/ 0 h 7916299"/>
              <a:gd name="connsiteX2" fmla="*/ 788330 w 790031"/>
              <a:gd name="connsiteY2" fmla="*/ 7550112 h 7916299"/>
              <a:gd name="connsiteX3" fmla="*/ 7524 w 790031"/>
              <a:gd name="connsiteY3" fmla="*/ 7916299 h 7916299"/>
              <a:gd name="connsiteX4" fmla="*/ 0 w 790031"/>
              <a:gd name="connsiteY4" fmla="*/ 370441 h 7916299"/>
              <a:gd name="connsiteX0" fmla="*/ 6675 w 796706"/>
              <a:gd name="connsiteY0" fmla="*/ 370441 h 7934034"/>
              <a:gd name="connsiteX1" fmla="*/ 796706 w 796706"/>
              <a:gd name="connsiteY1" fmla="*/ 0 h 7934034"/>
              <a:gd name="connsiteX2" fmla="*/ 795005 w 796706"/>
              <a:gd name="connsiteY2" fmla="*/ 7550112 h 7934034"/>
              <a:gd name="connsiteX3" fmla="*/ 0 w 796706"/>
              <a:gd name="connsiteY3" fmla="*/ 7934034 h 7934034"/>
              <a:gd name="connsiteX4" fmla="*/ 6675 w 796706"/>
              <a:gd name="connsiteY4" fmla="*/ 370441 h 7934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96706" h="7934034">
                <a:moveTo>
                  <a:pt x="6675" y="370441"/>
                </a:moveTo>
                <a:lnTo>
                  <a:pt x="796706" y="0"/>
                </a:lnTo>
                <a:cubicBezTo>
                  <a:pt x="794462" y="2569687"/>
                  <a:pt x="797249" y="4980425"/>
                  <a:pt x="795005" y="7550112"/>
                </a:cubicBezTo>
                <a:lnTo>
                  <a:pt x="0" y="7934034"/>
                </a:lnTo>
                <a:lnTo>
                  <a:pt x="6675" y="370441"/>
                </a:lnTo>
                <a:close/>
              </a:path>
            </a:pathLst>
          </a:cu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Parallelogram 14">
            <a:extLst>
              <a:ext uri="{FF2B5EF4-FFF2-40B4-BE49-F238E27FC236}">
                <a16:creationId xmlns:a16="http://schemas.microsoft.com/office/drawing/2014/main" id="{F4902C9B-DD2F-2844-8BBF-7A99BBAE0BF3}"/>
              </a:ext>
            </a:extLst>
          </p:cNvPr>
          <p:cNvSpPr/>
          <p:nvPr/>
        </p:nvSpPr>
        <p:spPr>
          <a:xfrm>
            <a:off x="6642881" y="0"/>
            <a:ext cx="3342944" cy="6858000"/>
          </a:xfrm>
          <a:prstGeom prst="parallelogram">
            <a:avLst>
              <a:gd name="adj" fmla="val 94743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EA6CEE6-17F0-2A4B-87E8-847BB990B1A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88661" y="5038233"/>
            <a:ext cx="1547803" cy="81646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C729ECE-03F1-C542-BBE0-BBF1FA19F8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81333" y="5935243"/>
            <a:ext cx="2955131" cy="84221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9C78D3-629B-2A4B-969F-27C229E45B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0156" y="1883704"/>
            <a:ext cx="9597658" cy="2308460"/>
          </a:xfrm>
        </p:spPr>
        <p:txBody>
          <a:bodyPr anchor="b">
            <a:normAutofit/>
          </a:bodyPr>
          <a:lstStyle/>
          <a:p>
            <a:r>
              <a:rPr lang="en-GB" dirty="0"/>
              <a:t>Thank you for listening.</a:t>
            </a:r>
            <a:br>
              <a:rPr lang="en-GB" dirty="0"/>
            </a:br>
            <a:r>
              <a:rPr lang="en-GB" dirty="0"/>
              <a:t>Any Questions?</a:t>
            </a:r>
            <a:endParaRPr lang="en-US" dirty="0">
              <a:latin typeface="Helvetica Neue Light" panose="02000403000000020004" pitchFamily="2" charset="0"/>
              <a:ea typeface="Helvetica Neue Light" panose="02000403000000020004" pitchFamily="2" charset="0"/>
              <a:cs typeface="Helvetica Neue Condensed" panose="020005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03045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DE6A193-4755-479A-BC6F-A7EBCA73B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A55B759-31A7-423C-9BC2-A8BC09FE98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-478"/>
            <a:ext cx="6754318" cy="6858478"/>
          </a:xfrm>
          <a:custGeom>
            <a:avLst/>
            <a:gdLst>
              <a:gd name="connsiteX0" fmla="*/ 0 w 6754318"/>
              <a:gd name="connsiteY0" fmla="*/ 6858478 h 6858478"/>
              <a:gd name="connsiteX1" fmla="*/ 6754318 w 6754318"/>
              <a:gd name="connsiteY1" fmla="*/ 6858478 h 6858478"/>
              <a:gd name="connsiteX2" fmla="*/ 3577943 w 6754318"/>
              <a:gd name="connsiteY2" fmla="*/ 0 h 6858478"/>
              <a:gd name="connsiteX3" fmla="*/ 3572366 w 6754318"/>
              <a:gd name="connsiteY3" fmla="*/ 0 h 6858478"/>
              <a:gd name="connsiteX4" fmla="*/ 2506138 w 6754318"/>
              <a:gd name="connsiteY4" fmla="*/ 0 h 6858478"/>
              <a:gd name="connsiteX5" fmla="*/ 0 w 6754318"/>
              <a:gd name="connsiteY5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54318" h="6858478">
                <a:moveTo>
                  <a:pt x="0" y="6858478"/>
                </a:moveTo>
                <a:lnTo>
                  <a:pt x="6754318" y="6858478"/>
                </a:lnTo>
                <a:lnTo>
                  <a:pt x="3577943" y="0"/>
                </a:lnTo>
                <a:lnTo>
                  <a:pt x="3572366" y="0"/>
                </a:lnTo>
                <a:lnTo>
                  <a:pt x="250613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78796AF-79A0-47AC-BEFD-BFFC00F968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1" y="-478"/>
            <a:ext cx="5953780" cy="6858478"/>
          </a:xfrm>
          <a:custGeom>
            <a:avLst/>
            <a:gdLst>
              <a:gd name="connsiteX0" fmla="*/ 0 w 5953780"/>
              <a:gd name="connsiteY0" fmla="*/ 6858478 h 6858478"/>
              <a:gd name="connsiteX1" fmla="*/ 5953780 w 5953780"/>
              <a:gd name="connsiteY1" fmla="*/ 6858478 h 6858478"/>
              <a:gd name="connsiteX2" fmla="*/ 2777405 w 5953780"/>
              <a:gd name="connsiteY2" fmla="*/ 0 h 6858478"/>
              <a:gd name="connsiteX3" fmla="*/ 2771828 w 5953780"/>
              <a:gd name="connsiteY3" fmla="*/ 0 h 6858478"/>
              <a:gd name="connsiteX4" fmla="*/ 1705600 w 5953780"/>
              <a:gd name="connsiteY4" fmla="*/ 0 h 6858478"/>
              <a:gd name="connsiteX5" fmla="*/ 0 w 5953780"/>
              <a:gd name="connsiteY5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53780" h="6858478">
                <a:moveTo>
                  <a:pt x="0" y="6858478"/>
                </a:moveTo>
                <a:lnTo>
                  <a:pt x="5953780" y="6858478"/>
                </a:lnTo>
                <a:lnTo>
                  <a:pt x="2777405" y="0"/>
                </a:lnTo>
                <a:lnTo>
                  <a:pt x="2771828" y="0"/>
                </a:lnTo>
                <a:lnTo>
                  <a:pt x="1705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31A4CDE-D23A-FC44-84F6-4852D2ADE586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3C81841C-8574-1A42-92A7-C5650B1E4E5C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15" name="Parallelogram 14">
                <a:extLst>
                  <a:ext uri="{FF2B5EF4-FFF2-40B4-BE49-F238E27FC236}">
                    <a16:creationId xmlns:a16="http://schemas.microsoft.com/office/drawing/2014/main" id="{F4902C9B-DD2F-2844-8BBF-7A99BBAE0BF3}"/>
                  </a:ext>
                </a:extLst>
              </p:cNvPr>
              <p:cNvSpPr/>
              <p:nvPr/>
            </p:nvSpPr>
            <p:spPr>
              <a:xfrm>
                <a:off x="2771776" y="0"/>
                <a:ext cx="3342944" cy="6858000"/>
              </a:xfrm>
              <a:prstGeom prst="parallelogram">
                <a:avLst>
                  <a:gd name="adj" fmla="val 94743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298AF005-F075-4C4D-B359-D3F0695E131D}"/>
                  </a:ext>
                </a:extLst>
              </p:cNvPr>
              <p:cNvSpPr/>
              <p:nvPr/>
            </p:nvSpPr>
            <p:spPr>
              <a:xfrm>
                <a:off x="0" y="978994"/>
                <a:ext cx="12192000" cy="587900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EA6CEE6-17F0-2A4B-87E8-847BB990B1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495385" y="148340"/>
              <a:ext cx="1547803" cy="816466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C729ECE-03F1-C542-BBE0-BBF1FA19F8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58989" y="236794"/>
              <a:ext cx="2955131" cy="842213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B3534EB1-57CB-7A49-8021-D2B0393695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940" y="6084093"/>
            <a:ext cx="1287463" cy="643732"/>
          </a:xfrm>
          <a:prstGeom prst="rect">
            <a:avLst/>
          </a:prstGeo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45AFD1B-5989-C749-85C8-0F2BF2E9E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F9FBC-5355-5541-9580-6B0CAE8B3F79}" type="slidenum">
              <a:rPr lang="en-US" smtClean="0"/>
              <a:t>2</a:t>
            </a:fld>
            <a:endParaRPr lang="en-US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48276E5C-ABF2-6048-B194-0C2894A3D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CB379E1-4C77-DD49-ABEB-3938E507B92A}"/>
              </a:ext>
            </a:extLst>
          </p:cNvPr>
          <p:cNvSpPr txBox="1"/>
          <p:nvPr/>
        </p:nvSpPr>
        <p:spPr>
          <a:xfrm>
            <a:off x="125651" y="134583"/>
            <a:ext cx="56322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Overview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FEDC866-C514-6049-B199-A0E15581945B}"/>
              </a:ext>
            </a:extLst>
          </p:cNvPr>
          <p:cNvSpPr txBox="1"/>
          <p:nvPr/>
        </p:nvSpPr>
        <p:spPr>
          <a:xfrm>
            <a:off x="408791" y="1290918"/>
            <a:ext cx="63455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A7709A3-8744-E94A-B3B9-15D63D6FAD08}"/>
              </a:ext>
            </a:extLst>
          </p:cNvPr>
          <p:cNvSpPr txBox="1"/>
          <p:nvPr/>
        </p:nvSpPr>
        <p:spPr>
          <a:xfrm>
            <a:off x="2075223" y="1527790"/>
            <a:ext cx="790697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PhD project focuses on the development of laserwire diagnostic methods.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Example installations &amp; processes behind laser interaction.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The types of measurements made and interaction rate prediction.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Making a laser in GEANT4 and BDSIM.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Probability of interaction for single particles.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Multi-step vs cumulative probability approaches.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Validating the model on ATF2 by building ATF2 laserwire scan in BDSIM.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Results of the laserwire vertical scan in BDSIM vs prediction.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Applications for the model / potential developments.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Summary.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65453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DE6A193-4755-479A-BC6F-A7EBCA73B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A55B759-31A7-423C-9BC2-A8BC09FE98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-478"/>
            <a:ext cx="6754318" cy="6858478"/>
          </a:xfrm>
          <a:custGeom>
            <a:avLst/>
            <a:gdLst>
              <a:gd name="connsiteX0" fmla="*/ 0 w 6754318"/>
              <a:gd name="connsiteY0" fmla="*/ 6858478 h 6858478"/>
              <a:gd name="connsiteX1" fmla="*/ 6754318 w 6754318"/>
              <a:gd name="connsiteY1" fmla="*/ 6858478 h 6858478"/>
              <a:gd name="connsiteX2" fmla="*/ 3577943 w 6754318"/>
              <a:gd name="connsiteY2" fmla="*/ 0 h 6858478"/>
              <a:gd name="connsiteX3" fmla="*/ 3572366 w 6754318"/>
              <a:gd name="connsiteY3" fmla="*/ 0 h 6858478"/>
              <a:gd name="connsiteX4" fmla="*/ 2506138 w 6754318"/>
              <a:gd name="connsiteY4" fmla="*/ 0 h 6858478"/>
              <a:gd name="connsiteX5" fmla="*/ 0 w 6754318"/>
              <a:gd name="connsiteY5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54318" h="6858478">
                <a:moveTo>
                  <a:pt x="0" y="6858478"/>
                </a:moveTo>
                <a:lnTo>
                  <a:pt x="6754318" y="6858478"/>
                </a:lnTo>
                <a:lnTo>
                  <a:pt x="3577943" y="0"/>
                </a:lnTo>
                <a:lnTo>
                  <a:pt x="3572366" y="0"/>
                </a:lnTo>
                <a:lnTo>
                  <a:pt x="250613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78796AF-79A0-47AC-BEFD-BFFC00F968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1" y="-478"/>
            <a:ext cx="5953780" cy="6858478"/>
          </a:xfrm>
          <a:custGeom>
            <a:avLst/>
            <a:gdLst>
              <a:gd name="connsiteX0" fmla="*/ 0 w 5953780"/>
              <a:gd name="connsiteY0" fmla="*/ 6858478 h 6858478"/>
              <a:gd name="connsiteX1" fmla="*/ 5953780 w 5953780"/>
              <a:gd name="connsiteY1" fmla="*/ 6858478 h 6858478"/>
              <a:gd name="connsiteX2" fmla="*/ 2777405 w 5953780"/>
              <a:gd name="connsiteY2" fmla="*/ 0 h 6858478"/>
              <a:gd name="connsiteX3" fmla="*/ 2771828 w 5953780"/>
              <a:gd name="connsiteY3" fmla="*/ 0 h 6858478"/>
              <a:gd name="connsiteX4" fmla="*/ 1705600 w 5953780"/>
              <a:gd name="connsiteY4" fmla="*/ 0 h 6858478"/>
              <a:gd name="connsiteX5" fmla="*/ 0 w 5953780"/>
              <a:gd name="connsiteY5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53780" h="6858478">
                <a:moveTo>
                  <a:pt x="0" y="6858478"/>
                </a:moveTo>
                <a:lnTo>
                  <a:pt x="5953780" y="6858478"/>
                </a:lnTo>
                <a:lnTo>
                  <a:pt x="2777405" y="0"/>
                </a:lnTo>
                <a:lnTo>
                  <a:pt x="2771828" y="0"/>
                </a:lnTo>
                <a:lnTo>
                  <a:pt x="1705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31A4CDE-D23A-FC44-84F6-4852D2ADE586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3C81841C-8574-1A42-92A7-C5650B1E4E5C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15" name="Parallelogram 14">
                <a:extLst>
                  <a:ext uri="{FF2B5EF4-FFF2-40B4-BE49-F238E27FC236}">
                    <a16:creationId xmlns:a16="http://schemas.microsoft.com/office/drawing/2014/main" id="{F4902C9B-DD2F-2844-8BBF-7A99BBAE0BF3}"/>
                  </a:ext>
                </a:extLst>
              </p:cNvPr>
              <p:cNvSpPr/>
              <p:nvPr/>
            </p:nvSpPr>
            <p:spPr>
              <a:xfrm>
                <a:off x="2771776" y="0"/>
                <a:ext cx="3342944" cy="6858000"/>
              </a:xfrm>
              <a:prstGeom prst="parallelogram">
                <a:avLst>
                  <a:gd name="adj" fmla="val 94743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298AF005-F075-4C4D-B359-D3F0695E131D}"/>
                  </a:ext>
                </a:extLst>
              </p:cNvPr>
              <p:cNvSpPr/>
              <p:nvPr/>
            </p:nvSpPr>
            <p:spPr>
              <a:xfrm>
                <a:off x="0" y="978994"/>
                <a:ext cx="12192000" cy="587900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EA6CEE6-17F0-2A4B-87E8-847BB990B1A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495385" y="148340"/>
              <a:ext cx="1547803" cy="816466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C729ECE-03F1-C542-BBE0-BBF1FA19F8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558989" y="236794"/>
              <a:ext cx="2955131" cy="842213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B3534EB1-57CB-7A49-8021-D2B0393695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940" y="6084093"/>
            <a:ext cx="1287463" cy="643732"/>
          </a:xfrm>
          <a:prstGeom prst="rect">
            <a:avLst/>
          </a:prstGeo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45AFD1B-5989-C749-85C8-0F2BF2E9E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F9FBC-5355-5541-9580-6B0CAE8B3F79}" type="slidenum">
              <a:rPr lang="en-US" smtClean="0"/>
              <a:t>3</a:t>
            </a:fld>
            <a:endParaRPr lang="en-US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48276E5C-ABF2-6048-B194-0C2894A3D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CB379E1-4C77-DD49-ABEB-3938E507B92A}"/>
              </a:ext>
            </a:extLst>
          </p:cNvPr>
          <p:cNvSpPr txBox="1"/>
          <p:nvPr/>
        </p:nvSpPr>
        <p:spPr>
          <a:xfrm>
            <a:off x="125651" y="134583"/>
            <a:ext cx="56322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Laserwire Diagnostics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FEDC866-C514-6049-B199-A0E15581945B}"/>
              </a:ext>
            </a:extLst>
          </p:cNvPr>
          <p:cNvSpPr txBox="1"/>
          <p:nvPr/>
        </p:nvSpPr>
        <p:spPr>
          <a:xfrm>
            <a:off x="408791" y="1290918"/>
            <a:ext cx="63455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lvl="1"/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CBD6966-935B-144A-AB5D-175D301F81BB}"/>
              </a:ext>
            </a:extLst>
          </p:cNvPr>
          <p:cNvSpPr txBox="1"/>
          <p:nvPr/>
        </p:nvSpPr>
        <p:spPr>
          <a:xfrm>
            <a:off x="139550" y="1183600"/>
            <a:ext cx="387815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Installed on electron/positron machines or H</a:t>
            </a:r>
            <a:r>
              <a:rPr lang="en-US" baseline="30000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-</a:t>
            </a: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beamlines.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Analogous to wire scanner.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Minimally invasive method – no physical components in the beamline.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ATF2 @KEK – Japan (e</a:t>
            </a:r>
            <a:r>
              <a:rPr lang="en-US" baseline="30000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-</a:t>
            </a: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PETRA III @DESY – Germany (e</a:t>
            </a:r>
            <a:r>
              <a:rPr lang="en-US" baseline="30000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-</a:t>
            </a: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LINAC4 @CERN – Switzerland (H</a:t>
            </a:r>
            <a:r>
              <a:rPr lang="en-US" baseline="30000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-</a:t>
            </a: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FETS @RAL – UK (H</a:t>
            </a:r>
            <a:r>
              <a:rPr lang="en-US" baseline="30000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-</a:t>
            </a: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BNL @ Brookhaven – USA (H</a:t>
            </a:r>
            <a:r>
              <a:rPr lang="en-US" baseline="30000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-</a:t>
            </a: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SNS @ Oakridge – USA (H</a:t>
            </a:r>
            <a:r>
              <a:rPr lang="en-US" baseline="30000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-</a:t>
            </a: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ITS @ </a:t>
            </a:r>
            <a:r>
              <a:rPr lang="en-US" dirty="0" err="1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los</a:t>
            </a: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Alamos – USA (H</a:t>
            </a:r>
            <a:r>
              <a:rPr lang="en-US" baseline="30000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-</a:t>
            </a: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4B8B81-D561-BF42-BA7E-A922DC660D7C}"/>
              </a:ext>
            </a:extLst>
          </p:cNvPr>
          <p:cNvGrpSpPr/>
          <p:nvPr/>
        </p:nvGrpSpPr>
        <p:grpSpPr>
          <a:xfrm>
            <a:off x="3940580" y="1047075"/>
            <a:ext cx="4212820" cy="2826153"/>
            <a:chOff x="4003810" y="1094494"/>
            <a:chExt cx="7822464" cy="5247668"/>
          </a:xfrm>
        </p:grpSpPr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5947869E-02F9-CD41-A306-B09E3D98775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rcRect b="5737"/>
            <a:stretch/>
          </p:blipFill>
          <p:spPr>
            <a:xfrm>
              <a:off x="4003810" y="1094494"/>
              <a:ext cx="7822464" cy="5247668"/>
            </a:xfrm>
            <a:prstGeom prst="rect">
              <a:avLst/>
            </a:prstGeom>
          </p:spPr>
        </p:pic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31EC71AB-1BC2-3F44-B641-EFF63F6695DE}"/>
                </a:ext>
              </a:extLst>
            </p:cNvPr>
            <p:cNvGrpSpPr/>
            <p:nvPr/>
          </p:nvGrpSpPr>
          <p:grpSpPr>
            <a:xfrm>
              <a:off x="11190961" y="2846825"/>
              <a:ext cx="325677" cy="325677"/>
              <a:chOff x="3225912" y="2985354"/>
              <a:chExt cx="325677" cy="325677"/>
            </a:xfrm>
          </p:grpSpPr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18F59261-B649-5241-8544-814AAD8A9F95}"/>
                  </a:ext>
                </a:extLst>
              </p:cNvPr>
              <p:cNvSpPr/>
              <p:nvPr/>
            </p:nvSpPr>
            <p:spPr>
              <a:xfrm>
                <a:off x="3225912" y="2985354"/>
                <a:ext cx="325677" cy="325677"/>
              </a:xfrm>
              <a:prstGeom prst="ellipse">
                <a:avLst/>
              </a:prstGeom>
              <a:solidFill>
                <a:srgbClr val="FFFF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140B3CAD-F971-9C4B-AEE0-AC653C2766EC}"/>
                  </a:ext>
                </a:extLst>
              </p:cNvPr>
              <p:cNvSpPr/>
              <p:nvPr/>
            </p:nvSpPr>
            <p:spPr>
              <a:xfrm>
                <a:off x="3334435" y="3097705"/>
                <a:ext cx="101097" cy="101097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57DC0E04-F74E-A948-AF79-8AF3DF9E4137}"/>
                </a:ext>
              </a:extLst>
            </p:cNvPr>
            <p:cNvGrpSpPr/>
            <p:nvPr/>
          </p:nvGrpSpPr>
          <p:grpSpPr>
            <a:xfrm>
              <a:off x="7752014" y="2447290"/>
              <a:ext cx="325677" cy="325677"/>
              <a:chOff x="3225912" y="2985354"/>
              <a:chExt cx="325677" cy="325677"/>
            </a:xfrm>
          </p:grpSpPr>
          <p:sp>
            <p:nvSpPr>
              <p:cNvPr id="23" name="Oval 22">
                <a:extLst>
                  <a:ext uri="{FF2B5EF4-FFF2-40B4-BE49-F238E27FC236}">
                    <a16:creationId xmlns:a16="http://schemas.microsoft.com/office/drawing/2014/main" id="{D73BA088-E476-F641-B02C-7AE59FA4679D}"/>
                  </a:ext>
                </a:extLst>
              </p:cNvPr>
              <p:cNvSpPr/>
              <p:nvPr/>
            </p:nvSpPr>
            <p:spPr>
              <a:xfrm>
                <a:off x="3225912" y="2985354"/>
                <a:ext cx="325677" cy="325677"/>
              </a:xfrm>
              <a:prstGeom prst="ellipse">
                <a:avLst/>
              </a:prstGeom>
              <a:solidFill>
                <a:srgbClr val="FFFF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:a16="http://schemas.microsoft.com/office/drawing/2014/main" id="{B2C2B902-2F71-A946-8BDC-377A00123401}"/>
                  </a:ext>
                </a:extLst>
              </p:cNvPr>
              <p:cNvSpPr/>
              <p:nvPr/>
            </p:nvSpPr>
            <p:spPr>
              <a:xfrm>
                <a:off x="3334435" y="3097705"/>
                <a:ext cx="101097" cy="101097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0D61A775-4178-BE4D-B37F-3F53A454BAD8}"/>
                </a:ext>
              </a:extLst>
            </p:cNvPr>
            <p:cNvGrpSpPr/>
            <p:nvPr/>
          </p:nvGrpSpPr>
          <p:grpSpPr>
            <a:xfrm>
              <a:off x="7517561" y="2260284"/>
              <a:ext cx="325677" cy="325677"/>
              <a:chOff x="3225912" y="2985354"/>
              <a:chExt cx="325677" cy="325677"/>
            </a:xfrm>
          </p:grpSpPr>
          <p:sp>
            <p:nvSpPr>
              <p:cNvPr id="26" name="Oval 25">
                <a:extLst>
                  <a:ext uri="{FF2B5EF4-FFF2-40B4-BE49-F238E27FC236}">
                    <a16:creationId xmlns:a16="http://schemas.microsoft.com/office/drawing/2014/main" id="{72B172E9-953C-2246-BC26-969D56F2EADB}"/>
                  </a:ext>
                </a:extLst>
              </p:cNvPr>
              <p:cNvSpPr/>
              <p:nvPr/>
            </p:nvSpPr>
            <p:spPr>
              <a:xfrm>
                <a:off x="3225912" y="2985354"/>
                <a:ext cx="325677" cy="325677"/>
              </a:xfrm>
              <a:prstGeom prst="ellipse">
                <a:avLst/>
              </a:prstGeom>
              <a:solidFill>
                <a:srgbClr val="FFFF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B0D3C4FF-ADC8-7447-BC7D-67317A21E81F}"/>
                  </a:ext>
                </a:extLst>
              </p:cNvPr>
              <p:cNvSpPr/>
              <p:nvPr/>
            </p:nvSpPr>
            <p:spPr>
              <a:xfrm>
                <a:off x="3334435" y="3097705"/>
                <a:ext cx="101097" cy="101097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EFD05BEF-FE51-3143-8A2C-9406BC90061E}"/>
                </a:ext>
              </a:extLst>
            </p:cNvPr>
            <p:cNvGrpSpPr/>
            <p:nvPr/>
          </p:nvGrpSpPr>
          <p:grpSpPr>
            <a:xfrm>
              <a:off x="5978614" y="2473732"/>
              <a:ext cx="325677" cy="325677"/>
              <a:chOff x="3225912" y="2985354"/>
              <a:chExt cx="325677" cy="325677"/>
            </a:xfrm>
          </p:grpSpPr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BF179D53-86BE-814C-9D1A-F69E43C9DA50}"/>
                  </a:ext>
                </a:extLst>
              </p:cNvPr>
              <p:cNvSpPr/>
              <p:nvPr/>
            </p:nvSpPr>
            <p:spPr>
              <a:xfrm>
                <a:off x="3225912" y="2985354"/>
                <a:ext cx="325677" cy="325677"/>
              </a:xfrm>
              <a:prstGeom prst="ellipse">
                <a:avLst/>
              </a:prstGeom>
              <a:solidFill>
                <a:srgbClr val="FFFF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>
                <a:extLst>
                  <a:ext uri="{FF2B5EF4-FFF2-40B4-BE49-F238E27FC236}">
                    <a16:creationId xmlns:a16="http://schemas.microsoft.com/office/drawing/2014/main" id="{8A101F8E-7DE7-2D4A-987F-F392FF54855F}"/>
                  </a:ext>
                </a:extLst>
              </p:cNvPr>
              <p:cNvSpPr/>
              <p:nvPr/>
            </p:nvSpPr>
            <p:spPr>
              <a:xfrm>
                <a:off x="3334435" y="3097705"/>
                <a:ext cx="101097" cy="101097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959067FE-1630-8F4E-986F-DBD50DD0D0FE}"/>
                </a:ext>
              </a:extLst>
            </p:cNvPr>
            <p:cNvSpPr/>
            <p:nvPr/>
          </p:nvSpPr>
          <p:spPr>
            <a:xfrm>
              <a:off x="4665452" y="2753404"/>
              <a:ext cx="325677" cy="325677"/>
            </a:xfrm>
            <a:prstGeom prst="ellipse">
              <a:avLst/>
            </a:prstGeom>
            <a:solidFill>
              <a:srgbClr val="FFFF00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FD4A5E83-0C7D-9D47-92AD-5D82897A5217}"/>
                </a:ext>
              </a:extLst>
            </p:cNvPr>
            <p:cNvSpPr/>
            <p:nvPr/>
          </p:nvSpPr>
          <p:spPr>
            <a:xfrm>
              <a:off x="4773975" y="2865755"/>
              <a:ext cx="101097" cy="101097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FF3327BA-9A3D-D442-9137-D432BAEFEB24}"/>
                </a:ext>
              </a:extLst>
            </p:cNvPr>
            <p:cNvGrpSpPr/>
            <p:nvPr/>
          </p:nvGrpSpPr>
          <p:grpSpPr>
            <a:xfrm>
              <a:off x="5222973" y="2823576"/>
              <a:ext cx="325677" cy="325677"/>
              <a:chOff x="3225912" y="2985354"/>
              <a:chExt cx="325677" cy="325677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600D0C83-9FAE-1C4C-A5F4-F15D92E65713}"/>
                  </a:ext>
                </a:extLst>
              </p:cNvPr>
              <p:cNvSpPr/>
              <p:nvPr/>
            </p:nvSpPr>
            <p:spPr>
              <a:xfrm>
                <a:off x="3225912" y="2985354"/>
                <a:ext cx="325677" cy="325677"/>
              </a:xfrm>
              <a:prstGeom prst="ellipse">
                <a:avLst/>
              </a:prstGeom>
              <a:solidFill>
                <a:srgbClr val="FFFF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Oval 35">
                <a:extLst>
                  <a:ext uri="{FF2B5EF4-FFF2-40B4-BE49-F238E27FC236}">
                    <a16:creationId xmlns:a16="http://schemas.microsoft.com/office/drawing/2014/main" id="{9E31E46F-53D4-4343-A0CE-FA5B22B5B404}"/>
                  </a:ext>
                </a:extLst>
              </p:cNvPr>
              <p:cNvSpPr/>
              <p:nvPr/>
            </p:nvSpPr>
            <p:spPr>
              <a:xfrm>
                <a:off x="3334435" y="3097705"/>
                <a:ext cx="101097" cy="101097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8469ECB0-8FB1-A442-9774-3AFFB028A937}"/>
                </a:ext>
              </a:extLst>
            </p:cNvPr>
            <p:cNvGrpSpPr/>
            <p:nvPr/>
          </p:nvGrpSpPr>
          <p:grpSpPr>
            <a:xfrm>
              <a:off x="7818752" y="2282946"/>
              <a:ext cx="325677" cy="325677"/>
              <a:chOff x="3225912" y="2985354"/>
              <a:chExt cx="325677" cy="325677"/>
            </a:xfrm>
          </p:grpSpPr>
          <p:sp>
            <p:nvSpPr>
              <p:cNvPr id="38" name="Oval 37">
                <a:extLst>
                  <a:ext uri="{FF2B5EF4-FFF2-40B4-BE49-F238E27FC236}">
                    <a16:creationId xmlns:a16="http://schemas.microsoft.com/office/drawing/2014/main" id="{EC00B751-28D4-3B4F-ABBC-93E1A03CEBF4}"/>
                  </a:ext>
                </a:extLst>
              </p:cNvPr>
              <p:cNvSpPr/>
              <p:nvPr/>
            </p:nvSpPr>
            <p:spPr>
              <a:xfrm>
                <a:off x="3225912" y="2985354"/>
                <a:ext cx="325677" cy="325677"/>
              </a:xfrm>
              <a:prstGeom prst="ellipse">
                <a:avLst/>
              </a:prstGeom>
              <a:solidFill>
                <a:srgbClr val="FFFF00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Oval 38">
                <a:extLst>
                  <a:ext uri="{FF2B5EF4-FFF2-40B4-BE49-F238E27FC236}">
                    <a16:creationId xmlns:a16="http://schemas.microsoft.com/office/drawing/2014/main" id="{EEB01FD8-89E8-7141-9D0D-2C60795B569B}"/>
                  </a:ext>
                </a:extLst>
              </p:cNvPr>
              <p:cNvSpPr/>
              <p:nvPr/>
            </p:nvSpPr>
            <p:spPr>
              <a:xfrm>
                <a:off x="3334435" y="3097705"/>
                <a:ext cx="101097" cy="101097"/>
              </a:xfrm>
              <a:prstGeom prst="ellips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40" name="Picture 39">
            <a:extLst>
              <a:ext uri="{FF2B5EF4-FFF2-40B4-BE49-F238E27FC236}">
                <a16:creationId xmlns:a16="http://schemas.microsoft.com/office/drawing/2014/main" id="{53B082E6-5C74-EB41-81E5-ED8BD508A8C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88116" y="1243431"/>
            <a:ext cx="4028334" cy="2675066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D1EBECFD-7F2E-A746-B13A-EC154B8309B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127894" y="3775517"/>
            <a:ext cx="3028316" cy="2580834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CED06A18-0575-104F-B0A5-4AB71D5A726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989616" y="4091453"/>
            <a:ext cx="5053572" cy="2510217"/>
          </a:xfrm>
          <a:prstGeom prst="rect">
            <a:avLst/>
          </a:prstGeom>
        </p:spPr>
      </p:pic>
      <p:sp>
        <p:nvSpPr>
          <p:cNvPr id="45" name="TextBox 44">
            <a:extLst>
              <a:ext uri="{FF2B5EF4-FFF2-40B4-BE49-F238E27FC236}">
                <a16:creationId xmlns:a16="http://schemas.microsoft.com/office/drawing/2014/main" id="{4B0A2613-E860-A740-9486-E9F8DF874796}"/>
              </a:ext>
            </a:extLst>
          </p:cNvPr>
          <p:cNvSpPr txBox="1"/>
          <p:nvPr/>
        </p:nvSpPr>
        <p:spPr>
          <a:xfrm>
            <a:off x="8287133" y="1290918"/>
            <a:ext cx="8301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ATF2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65B032C-462E-6B4E-8DE6-CF7A8D2EC334}"/>
              </a:ext>
            </a:extLst>
          </p:cNvPr>
          <p:cNvSpPr txBox="1"/>
          <p:nvPr/>
        </p:nvSpPr>
        <p:spPr>
          <a:xfrm>
            <a:off x="5855070" y="5039236"/>
            <a:ext cx="1109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LINAC4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64AC4FE-BF01-A245-B6C9-F3A1DF896B6B}"/>
              </a:ext>
            </a:extLst>
          </p:cNvPr>
          <p:cNvSpPr txBox="1"/>
          <p:nvPr/>
        </p:nvSpPr>
        <p:spPr>
          <a:xfrm>
            <a:off x="10920314" y="5497521"/>
            <a:ext cx="11098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PETRA3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7AB0572D-595A-1A48-A6A3-CCD847AC62B4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rot="1289640">
            <a:off x="6601964" y="2546152"/>
            <a:ext cx="1072078" cy="836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35658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DE6A193-4755-479A-BC6F-A7EBCA73B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A55B759-31A7-423C-9BC2-A8BC09FE98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-478"/>
            <a:ext cx="6754318" cy="6858478"/>
          </a:xfrm>
          <a:custGeom>
            <a:avLst/>
            <a:gdLst>
              <a:gd name="connsiteX0" fmla="*/ 0 w 6754318"/>
              <a:gd name="connsiteY0" fmla="*/ 6858478 h 6858478"/>
              <a:gd name="connsiteX1" fmla="*/ 6754318 w 6754318"/>
              <a:gd name="connsiteY1" fmla="*/ 6858478 h 6858478"/>
              <a:gd name="connsiteX2" fmla="*/ 3577943 w 6754318"/>
              <a:gd name="connsiteY2" fmla="*/ 0 h 6858478"/>
              <a:gd name="connsiteX3" fmla="*/ 3572366 w 6754318"/>
              <a:gd name="connsiteY3" fmla="*/ 0 h 6858478"/>
              <a:gd name="connsiteX4" fmla="*/ 2506138 w 6754318"/>
              <a:gd name="connsiteY4" fmla="*/ 0 h 6858478"/>
              <a:gd name="connsiteX5" fmla="*/ 0 w 6754318"/>
              <a:gd name="connsiteY5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54318" h="6858478">
                <a:moveTo>
                  <a:pt x="0" y="6858478"/>
                </a:moveTo>
                <a:lnTo>
                  <a:pt x="6754318" y="6858478"/>
                </a:lnTo>
                <a:lnTo>
                  <a:pt x="3577943" y="0"/>
                </a:lnTo>
                <a:lnTo>
                  <a:pt x="3572366" y="0"/>
                </a:lnTo>
                <a:lnTo>
                  <a:pt x="250613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78796AF-79A0-47AC-BEFD-BFFC00F968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1" y="-478"/>
            <a:ext cx="5953780" cy="6858478"/>
          </a:xfrm>
          <a:custGeom>
            <a:avLst/>
            <a:gdLst>
              <a:gd name="connsiteX0" fmla="*/ 0 w 5953780"/>
              <a:gd name="connsiteY0" fmla="*/ 6858478 h 6858478"/>
              <a:gd name="connsiteX1" fmla="*/ 5953780 w 5953780"/>
              <a:gd name="connsiteY1" fmla="*/ 6858478 h 6858478"/>
              <a:gd name="connsiteX2" fmla="*/ 2777405 w 5953780"/>
              <a:gd name="connsiteY2" fmla="*/ 0 h 6858478"/>
              <a:gd name="connsiteX3" fmla="*/ 2771828 w 5953780"/>
              <a:gd name="connsiteY3" fmla="*/ 0 h 6858478"/>
              <a:gd name="connsiteX4" fmla="*/ 1705600 w 5953780"/>
              <a:gd name="connsiteY4" fmla="*/ 0 h 6858478"/>
              <a:gd name="connsiteX5" fmla="*/ 0 w 5953780"/>
              <a:gd name="connsiteY5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53780" h="6858478">
                <a:moveTo>
                  <a:pt x="0" y="6858478"/>
                </a:moveTo>
                <a:lnTo>
                  <a:pt x="5953780" y="6858478"/>
                </a:lnTo>
                <a:lnTo>
                  <a:pt x="2777405" y="0"/>
                </a:lnTo>
                <a:lnTo>
                  <a:pt x="2771828" y="0"/>
                </a:lnTo>
                <a:lnTo>
                  <a:pt x="1705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31A4CDE-D23A-FC44-84F6-4852D2ADE586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3C81841C-8574-1A42-92A7-C5650B1E4E5C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15" name="Parallelogram 14">
                <a:extLst>
                  <a:ext uri="{FF2B5EF4-FFF2-40B4-BE49-F238E27FC236}">
                    <a16:creationId xmlns:a16="http://schemas.microsoft.com/office/drawing/2014/main" id="{F4902C9B-DD2F-2844-8BBF-7A99BBAE0BF3}"/>
                  </a:ext>
                </a:extLst>
              </p:cNvPr>
              <p:cNvSpPr/>
              <p:nvPr/>
            </p:nvSpPr>
            <p:spPr>
              <a:xfrm>
                <a:off x="2771776" y="0"/>
                <a:ext cx="3342944" cy="6858000"/>
              </a:xfrm>
              <a:prstGeom prst="parallelogram">
                <a:avLst>
                  <a:gd name="adj" fmla="val 94743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298AF005-F075-4C4D-B359-D3F0695E131D}"/>
                  </a:ext>
                </a:extLst>
              </p:cNvPr>
              <p:cNvSpPr/>
              <p:nvPr/>
            </p:nvSpPr>
            <p:spPr>
              <a:xfrm>
                <a:off x="0" y="978994"/>
                <a:ext cx="12192000" cy="587900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EA6CEE6-17F0-2A4B-87E8-847BB990B1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495385" y="148340"/>
              <a:ext cx="1547803" cy="816466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C729ECE-03F1-C542-BBE0-BBF1FA19F8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58989" y="236794"/>
              <a:ext cx="2955131" cy="842213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B3534EB1-57CB-7A49-8021-D2B0393695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940" y="6084093"/>
            <a:ext cx="1287463" cy="643732"/>
          </a:xfrm>
          <a:prstGeom prst="rect">
            <a:avLst/>
          </a:prstGeo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45AFD1B-5989-C749-85C8-0F2BF2E9E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F9FBC-5355-5541-9580-6B0CAE8B3F79}" type="slidenum">
              <a:rPr lang="en-US" smtClean="0"/>
              <a:t>4</a:t>
            </a:fld>
            <a:endParaRPr lang="en-US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48276E5C-ABF2-6048-B194-0C2894A3D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CB379E1-4C77-DD49-ABEB-3938E507B92A}"/>
              </a:ext>
            </a:extLst>
          </p:cNvPr>
          <p:cNvSpPr txBox="1"/>
          <p:nvPr/>
        </p:nvSpPr>
        <p:spPr>
          <a:xfrm>
            <a:off x="125651" y="134583"/>
            <a:ext cx="5632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Particle-Photon Processes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F2F85C8-9351-6448-B18B-B3ACABA3106B}"/>
              </a:ext>
            </a:extLst>
          </p:cNvPr>
          <p:cNvCxnSpPr/>
          <p:nvPr/>
        </p:nvCxnSpPr>
        <p:spPr>
          <a:xfrm>
            <a:off x="5953781" y="1290918"/>
            <a:ext cx="81259" cy="4479962"/>
          </a:xfrm>
          <a:prstGeom prst="line">
            <a:avLst/>
          </a:prstGeom>
          <a:ln>
            <a:solidFill>
              <a:schemeClr val="bg1">
                <a:lumMod val="85000"/>
                <a:lumOff val="1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3C95B1A2-3FCA-0143-8F2C-0BFC314570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6098" y="2933016"/>
            <a:ext cx="5106670" cy="3014552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4EF659E-CC35-484B-AAC7-ECF8B3C7806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39275" y="3091180"/>
            <a:ext cx="4914900" cy="267970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21087D9-FA54-6C4D-9B71-DD871803B0DC}"/>
              </a:ext>
            </a:extLst>
          </p:cNvPr>
          <p:cNvSpPr txBox="1"/>
          <p:nvPr/>
        </p:nvSpPr>
        <p:spPr>
          <a:xfrm>
            <a:off x="1395874" y="1079007"/>
            <a:ext cx="33471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Inverse Compton Scattering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5103059-49E1-0344-8E29-DC41503604C7}"/>
              </a:ext>
            </a:extLst>
          </p:cNvPr>
          <p:cNvSpPr txBox="1"/>
          <p:nvPr/>
        </p:nvSpPr>
        <p:spPr>
          <a:xfrm>
            <a:off x="7362995" y="1068569"/>
            <a:ext cx="33471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u="sng" dirty="0" err="1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Photodetachment</a:t>
            </a:r>
            <a:endParaRPr lang="en-US" u="sng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37D9CDF-2EC1-9647-8417-FA333BF93417}"/>
              </a:ext>
            </a:extLst>
          </p:cNvPr>
          <p:cNvSpPr txBox="1"/>
          <p:nvPr/>
        </p:nvSpPr>
        <p:spPr>
          <a:xfrm>
            <a:off x="732683" y="1585306"/>
            <a:ext cx="483504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Photon scatters off charge particle.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Photon gains energy.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Lorentz boosted along the charge beam trajectory.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Scattered photon is detectable.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5A6C083-1D3A-FE4A-8144-AFA06399FA0E}"/>
              </a:ext>
            </a:extLst>
          </p:cNvPr>
          <p:cNvSpPr txBox="1"/>
          <p:nvPr/>
        </p:nvSpPr>
        <p:spPr>
          <a:xfrm>
            <a:off x="6734338" y="1434950"/>
            <a:ext cx="499985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Hydrogen ions have a weakly bound secondary electron.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Laser photon provided enough energy to photo-eject the electron from the system.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e</a:t>
            </a:r>
            <a:r>
              <a:rPr lang="en-US" baseline="30000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-</a:t>
            </a: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or H</a:t>
            </a:r>
            <a:r>
              <a:rPr lang="en-US" baseline="30000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0 </a:t>
            </a: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can be detected.</a:t>
            </a:r>
          </a:p>
        </p:txBody>
      </p:sp>
    </p:spTree>
    <p:extLst>
      <p:ext uri="{BB962C8B-B14F-4D97-AF65-F5344CB8AC3E}">
        <p14:creationId xmlns:p14="http://schemas.microsoft.com/office/powerpoint/2010/main" val="382414790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DE6A193-4755-479A-BC6F-A7EBCA73B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A55B759-31A7-423C-9BC2-A8BC09FE98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-478"/>
            <a:ext cx="6754318" cy="6858478"/>
          </a:xfrm>
          <a:custGeom>
            <a:avLst/>
            <a:gdLst>
              <a:gd name="connsiteX0" fmla="*/ 0 w 6754318"/>
              <a:gd name="connsiteY0" fmla="*/ 6858478 h 6858478"/>
              <a:gd name="connsiteX1" fmla="*/ 6754318 w 6754318"/>
              <a:gd name="connsiteY1" fmla="*/ 6858478 h 6858478"/>
              <a:gd name="connsiteX2" fmla="*/ 3577943 w 6754318"/>
              <a:gd name="connsiteY2" fmla="*/ 0 h 6858478"/>
              <a:gd name="connsiteX3" fmla="*/ 3572366 w 6754318"/>
              <a:gd name="connsiteY3" fmla="*/ 0 h 6858478"/>
              <a:gd name="connsiteX4" fmla="*/ 2506138 w 6754318"/>
              <a:gd name="connsiteY4" fmla="*/ 0 h 6858478"/>
              <a:gd name="connsiteX5" fmla="*/ 0 w 6754318"/>
              <a:gd name="connsiteY5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54318" h="6858478">
                <a:moveTo>
                  <a:pt x="0" y="6858478"/>
                </a:moveTo>
                <a:lnTo>
                  <a:pt x="6754318" y="6858478"/>
                </a:lnTo>
                <a:lnTo>
                  <a:pt x="3577943" y="0"/>
                </a:lnTo>
                <a:lnTo>
                  <a:pt x="3572366" y="0"/>
                </a:lnTo>
                <a:lnTo>
                  <a:pt x="250613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78796AF-79A0-47AC-BEFD-BFFC00F968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1" y="-478"/>
            <a:ext cx="5953780" cy="6858478"/>
          </a:xfrm>
          <a:custGeom>
            <a:avLst/>
            <a:gdLst>
              <a:gd name="connsiteX0" fmla="*/ 0 w 5953780"/>
              <a:gd name="connsiteY0" fmla="*/ 6858478 h 6858478"/>
              <a:gd name="connsiteX1" fmla="*/ 5953780 w 5953780"/>
              <a:gd name="connsiteY1" fmla="*/ 6858478 h 6858478"/>
              <a:gd name="connsiteX2" fmla="*/ 2777405 w 5953780"/>
              <a:gd name="connsiteY2" fmla="*/ 0 h 6858478"/>
              <a:gd name="connsiteX3" fmla="*/ 2771828 w 5953780"/>
              <a:gd name="connsiteY3" fmla="*/ 0 h 6858478"/>
              <a:gd name="connsiteX4" fmla="*/ 1705600 w 5953780"/>
              <a:gd name="connsiteY4" fmla="*/ 0 h 6858478"/>
              <a:gd name="connsiteX5" fmla="*/ 0 w 5953780"/>
              <a:gd name="connsiteY5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53780" h="6858478">
                <a:moveTo>
                  <a:pt x="0" y="6858478"/>
                </a:moveTo>
                <a:lnTo>
                  <a:pt x="5953780" y="6858478"/>
                </a:lnTo>
                <a:lnTo>
                  <a:pt x="2777405" y="0"/>
                </a:lnTo>
                <a:lnTo>
                  <a:pt x="2771828" y="0"/>
                </a:lnTo>
                <a:lnTo>
                  <a:pt x="1705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31A4CDE-D23A-FC44-84F6-4852D2ADE586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3C81841C-8574-1A42-92A7-C5650B1E4E5C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15" name="Parallelogram 14">
                <a:extLst>
                  <a:ext uri="{FF2B5EF4-FFF2-40B4-BE49-F238E27FC236}">
                    <a16:creationId xmlns:a16="http://schemas.microsoft.com/office/drawing/2014/main" id="{F4902C9B-DD2F-2844-8BBF-7A99BBAE0BF3}"/>
                  </a:ext>
                </a:extLst>
              </p:cNvPr>
              <p:cNvSpPr/>
              <p:nvPr/>
            </p:nvSpPr>
            <p:spPr>
              <a:xfrm>
                <a:off x="2771776" y="0"/>
                <a:ext cx="3342944" cy="6858000"/>
              </a:xfrm>
              <a:prstGeom prst="parallelogram">
                <a:avLst>
                  <a:gd name="adj" fmla="val 94743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298AF005-F075-4C4D-B359-D3F0695E131D}"/>
                  </a:ext>
                </a:extLst>
              </p:cNvPr>
              <p:cNvSpPr/>
              <p:nvPr/>
            </p:nvSpPr>
            <p:spPr>
              <a:xfrm>
                <a:off x="0" y="978994"/>
                <a:ext cx="12192000" cy="587900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EA6CEE6-17F0-2A4B-87E8-847BB990B1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495385" y="148340"/>
              <a:ext cx="1547803" cy="816466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C729ECE-03F1-C542-BBE0-BBF1FA19F8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58989" y="236794"/>
              <a:ext cx="2955131" cy="842213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B3534EB1-57CB-7A49-8021-D2B0393695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940" y="6084093"/>
            <a:ext cx="1287463" cy="643732"/>
          </a:xfrm>
          <a:prstGeom prst="rect">
            <a:avLst/>
          </a:prstGeo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45AFD1B-5989-C749-85C8-0F2BF2E9E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F9FBC-5355-5541-9580-6B0CAE8B3F79}" type="slidenum">
              <a:rPr lang="en-US" smtClean="0"/>
              <a:t>5</a:t>
            </a:fld>
            <a:endParaRPr lang="en-US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48276E5C-ABF2-6048-B194-0C2894A3D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CB379E1-4C77-DD49-ABEB-3938E507B92A}"/>
              </a:ext>
            </a:extLst>
          </p:cNvPr>
          <p:cNvSpPr txBox="1"/>
          <p:nvPr/>
        </p:nvSpPr>
        <p:spPr>
          <a:xfrm>
            <a:off x="125651" y="134583"/>
            <a:ext cx="56322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Measurements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FEDC866-C514-6049-B199-A0E15581945B}"/>
              </a:ext>
            </a:extLst>
          </p:cNvPr>
          <p:cNvSpPr txBox="1"/>
          <p:nvPr/>
        </p:nvSpPr>
        <p:spPr>
          <a:xfrm>
            <a:off x="408791" y="1290918"/>
            <a:ext cx="63455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lvl="1"/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DBD6799-FBB6-CA4B-AB32-DD5D099AEB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8808" y="1023982"/>
            <a:ext cx="5904270" cy="3298533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1E86A946-E98C-6740-B6E7-60A2B54AFFAE}"/>
              </a:ext>
            </a:extLst>
          </p:cNvPr>
          <p:cNvSpPr txBox="1"/>
          <p:nvPr/>
        </p:nvSpPr>
        <p:spPr>
          <a:xfrm>
            <a:off x="730032" y="4271717"/>
            <a:ext cx="56928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Typically aligned orthogonal to beam.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Small % of neutrals generated.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Minimally invasive.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The neutrals travel in along the beam axis and are separated from the main beam via dipole. 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D3CE44F-8CAE-7148-9427-87548AC360AD}"/>
              </a:ext>
            </a:extLst>
          </p:cNvPr>
          <p:cNvCxnSpPr>
            <a:cxnSpLocks/>
          </p:cNvCxnSpPr>
          <p:nvPr/>
        </p:nvCxnSpPr>
        <p:spPr>
          <a:xfrm>
            <a:off x="6372588" y="1385047"/>
            <a:ext cx="0" cy="46990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4240F21E-72E0-694F-8D99-F6072726AE44}"/>
              </a:ext>
            </a:extLst>
          </p:cNvPr>
          <p:cNvSpPr txBox="1"/>
          <p:nvPr/>
        </p:nvSpPr>
        <p:spPr>
          <a:xfrm>
            <a:off x="5188356" y="3287597"/>
            <a:ext cx="10130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detector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ACE53EA0-ABF1-2744-94C4-E901519B865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10847" y="1767848"/>
            <a:ext cx="5810087" cy="1966722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EFF9F2D8-0ED1-C445-B900-513C5602552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54318" y="4523424"/>
            <a:ext cx="5346140" cy="2029124"/>
          </a:xfrm>
          <a:prstGeom prst="rect">
            <a:avLst/>
          </a:prstGeom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C6D83B27-7113-294E-889D-A9255A6907E0}"/>
              </a:ext>
            </a:extLst>
          </p:cNvPr>
          <p:cNvSpPr txBox="1"/>
          <p:nvPr/>
        </p:nvSpPr>
        <p:spPr>
          <a:xfrm>
            <a:off x="6532265" y="1044845"/>
            <a:ext cx="54248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A beam profile is measured by recording the signal from multiple transverse offsets for the laserwire.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782EB22-AF72-4240-957A-B9D8E145C054}"/>
              </a:ext>
            </a:extLst>
          </p:cNvPr>
          <p:cNvSpPr txBox="1"/>
          <p:nvPr/>
        </p:nvSpPr>
        <p:spPr>
          <a:xfrm>
            <a:off x="6630457" y="3456874"/>
            <a:ext cx="54127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For H</a:t>
            </a:r>
            <a:r>
              <a:rPr lang="en-US" baseline="30000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-</a:t>
            </a: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beams the emittance can also be measured by comparing the vertical displacement of the signal relative to the laser offset.</a:t>
            </a:r>
          </a:p>
        </p:txBody>
      </p:sp>
    </p:spTree>
    <p:extLst>
      <p:ext uri="{BB962C8B-B14F-4D97-AF65-F5344CB8AC3E}">
        <p14:creationId xmlns:p14="http://schemas.microsoft.com/office/powerpoint/2010/main" val="142813142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DE6A193-4755-479A-BC6F-A7EBCA73B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A55B759-31A7-423C-9BC2-A8BC09FE98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-478"/>
            <a:ext cx="6754318" cy="6858478"/>
          </a:xfrm>
          <a:custGeom>
            <a:avLst/>
            <a:gdLst>
              <a:gd name="connsiteX0" fmla="*/ 0 w 6754318"/>
              <a:gd name="connsiteY0" fmla="*/ 6858478 h 6858478"/>
              <a:gd name="connsiteX1" fmla="*/ 6754318 w 6754318"/>
              <a:gd name="connsiteY1" fmla="*/ 6858478 h 6858478"/>
              <a:gd name="connsiteX2" fmla="*/ 3577943 w 6754318"/>
              <a:gd name="connsiteY2" fmla="*/ 0 h 6858478"/>
              <a:gd name="connsiteX3" fmla="*/ 3572366 w 6754318"/>
              <a:gd name="connsiteY3" fmla="*/ 0 h 6858478"/>
              <a:gd name="connsiteX4" fmla="*/ 2506138 w 6754318"/>
              <a:gd name="connsiteY4" fmla="*/ 0 h 6858478"/>
              <a:gd name="connsiteX5" fmla="*/ 0 w 6754318"/>
              <a:gd name="connsiteY5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54318" h="6858478">
                <a:moveTo>
                  <a:pt x="0" y="6858478"/>
                </a:moveTo>
                <a:lnTo>
                  <a:pt x="6754318" y="6858478"/>
                </a:lnTo>
                <a:lnTo>
                  <a:pt x="3577943" y="0"/>
                </a:lnTo>
                <a:lnTo>
                  <a:pt x="3572366" y="0"/>
                </a:lnTo>
                <a:lnTo>
                  <a:pt x="250613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78796AF-79A0-47AC-BEFD-BFFC00F968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1" y="-478"/>
            <a:ext cx="5953780" cy="6858478"/>
          </a:xfrm>
          <a:custGeom>
            <a:avLst/>
            <a:gdLst>
              <a:gd name="connsiteX0" fmla="*/ 0 w 5953780"/>
              <a:gd name="connsiteY0" fmla="*/ 6858478 h 6858478"/>
              <a:gd name="connsiteX1" fmla="*/ 5953780 w 5953780"/>
              <a:gd name="connsiteY1" fmla="*/ 6858478 h 6858478"/>
              <a:gd name="connsiteX2" fmla="*/ 2777405 w 5953780"/>
              <a:gd name="connsiteY2" fmla="*/ 0 h 6858478"/>
              <a:gd name="connsiteX3" fmla="*/ 2771828 w 5953780"/>
              <a:gd name="connsiteY3" fmla="*/ 0 h 6858478"/>
              <a:gd name="connsiteX4" fmla="*/ 1705600 w 5953780"/>
              <a:gd name="connsiteY4" fmla="*/ 0 h 6858478"/>
              <a:gd name="connsiteX5" fmla="*/ 0 w 5953780"/>
              <a:gd name="connsiteY5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53780" h="6858478">
                <a:moveTo>
                  <a:pt x="0" y="6858478"/>
                </a:moveTo>
                <a:lnTo>
                  <a:pt x="5953780" y="6858478"/>
                </a:lnTo>
                <a:lnTo>
                  <a:pt x="2777405" y="0"/>
                </a:lnTo>
                <a:lnTo>
                  <a:pt x="2771828" y="0"/>
                </a:lnTo>
                <a:lnTo>
                  <a:pt x="1705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31A4CDE-D23A-FC44-84F6-4852D2ADE586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3C81841C-8574-1A42-92A7-C5650B1E4E5C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15" name="Parallelogram 14">
                <a:extLst>
                  <a:ext uri="{FF2B5EF4-FFF2-40B4-BE49-F238E27FC236}">
                    <a16:creationId xmlns:a16="http://schemas.microsoft.com/office/drawing/2014/main" id="{F4902C9B-DD2F-2844-8BBF-7A99BBAE0BF3}"/>
                  </a:ext>
                </a:extLst>
              </p:cNvPr>
              <p:cNvSpPr/>
              <p:nvPr/>
            </p:nvSpPr>
            <p:spPr>
              <a:xfrm>
                <a:off x="2771776" y="0"/>
                <a:ext cx="3342944" cy="6858000"/>
              </a:xfrm>
              <a:prstGeom prst="parallelogram">
                <a:avLst>
                  <a:gd name="adj" fmla="val 94743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298AF005-F075-4C4D-B359-D3F0695E131D}"/>
                  </a:ext>
                </a:extLst>
              </p:cNvPr>
              <p:cNvSpPr/>
              <p:nvPr/>
            </p:nvSpPr>
            <p:spPr>
              <a:xfrm>
                <a:off x="0" y="978994"/>
                <a:ext cx="12192000" cy="587900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EA6CEE6-17F0-2A4B-87E8-847BB990B1A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495385" y="148340"/>
              <a:ext cx="1547803" cy="816466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C729ECE-03F1-C542-BBE0-BBF1FA19F8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558989" y="236794"/>
              <a:ext cx="2955131" cy="842213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B3534EB1-57CB-7A49-8021-D2B0393695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940" y="6084093"/>
            <a:ext cx="1287463" cy="643732"/>
          </a:xfrm>
          <a:prstGeom prst="rect">
            <a:avLst/>
          </a:prstGeo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45AFD1B-5989-C749-85C8-0F2BF2E9E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F9FBC-5355-5541-9580-6B0CAE8B3F79}" type="slidenum">
              <a:rPr lang="en-US" smtClean="0"/>
              <a:t>6</a:t>
            </a:fld>
            <a:endParaRPr lang="en-US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48276E5C-ABF2-6048-B194-0C2894A3D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CB379E1-4C77-DD49-ABEB-3938E507B92A}"/>
              </a:ext>
            </a:extLst>
          </p:cNvPr>
          <p:cNvSpPr txBox="1"/>
          <p:nvPr/>
        </p:nvSpPr>
        <p:spPr>
          <a:xfrm>
            <a:off x="125651" y="134583"/>
            <a:ext cx="56322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Interaction Rate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FEDC866-C514-6049-B199-A0E15581945B}"/>
              </a:ext>
            </a:extLst>
          </p:cNvPr>
          <p:cNvSpPr txBox="1"/>
          <p:nvPr/>
        </p:nvSpPr>
        <p:spPr>
          <a:xfrm>
            <a:off x="408791" y="1290918"/>
            <a:ext cx="63455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lvl="1"/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8B7A212-2D17-B344-838B-BC034B53B1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14720" y="2014460"/>
            <a:ext cx="5248490" cy="446994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D0F0397-013B-094F-9122-2003450B277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26620" y="1235908"/>
            <a:ext cx="10272570" cy="90660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BBBC625-7D2D-8043-A295-D2AC8721F6A7}"/>
              </a:ext>
            </a:extLst>
          </p:cNvPr>
          <p:cNvSpPr txBox="1"/>
          <p:nvPr/>
        </p:nvSpPr>
        <p:spPr>
          <a:xfrm>
            <a:off x="969914" y="2191612"/>
            <a:ext cx="514480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Where 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N</a:t>
            </a:r>
            <a:r>
              <a:rPr lang="en-US" baseline="-25000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p </a:t>
            </a: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= number of particles in the beam.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P</a:t>
            </a:r>
            <a:r>
              <a:rPr lang="en-US" baseline="-25000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l</a:t>
            </a: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= laser power.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λ</a:t>
            </a:r>
            <a:r>
              <a:rPr lang="en-AU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= </a:t>
            </a:r>
            <a:r>
              <a:rPr lang="en-AU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laser wavelength.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σ </a:t>
            </a:r>
            <a:r>
              <a:rPr lang="en-AU" baseline="-25000" dirty="0" err="1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cs</a:t>
            </a:r>
            <a:r>
              <a:rPr lang="en-AU" baseline="-25000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= </a:t>
            </a:r>
            <a:r>
              <a:rPr lang="en-AU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cross section of interaction.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h </a:t>
            </a: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=</a:t>
            </a:r>
            <a:r>
              <a:rPr lang="en-AU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planks constant.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c </a:t>
            </a: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=</a:t>
            </a:r>
            <a:r>
              <a:rPr lang="en-AU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the speed of light.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σ</a:t>
            </a:r>
            <a:r>
              <a:rPr lang="en-AU" baseline="-25000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x</a:t>
            </a:r>
            <a:r>
              <a:rPr lang="en-AU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=</a:t>
            </a:r>
            <a:r>
              <a:rPr lang="en-AU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the horizonal beam size.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σ</a:t>
            </a:r>
            <a:r>
              <a:rPr lang="en-AU" baseline="-25000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y</a:t>
            </a:r>
            <a:r>
              <a:rPr lang="en-AU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=</a:t>
            </a:r>
            <a:r>
              <a:rPr lang="en-AU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the vertical beam size.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σ</a:t>
            </a:r>
            <a:r>
              <a:rPr lang="en-AU" baseline="-25000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l</a:t>
            </a:r>
            <a:r>
              <a:rPr lang="en-AU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</a:t>
            </a: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=</a:t>
            </a:r>
            <a:r>
              <a:rPr lang="en-AU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the laser beam size.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∆x and ∆y </a:t>
            </a: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=  </a:t>
            </a:r>
            <a:r>
              <a:rPr lang="en-AU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horizontal and vertical offset of the laser relative to the beam respectively.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35172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DE6A193-4755-479A-BC6F-A7EBCA73B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A55B759-31A7-423C-9BC2-A8BC09FE98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-478"/>
            <a:ext cx="6754318" cy="6858478"/>
          </a:xfrm>
          <a:custGeom>
            <a:avLst/>
            <a:gdLst>
              <a:gd name="connsiteX0" fmla="*/ 0 w 6754318"/>
              <a:gd name="connsiteY0" fmla="*/ 6858478 h 6858478"/>
              <a:gd name="connsiteX1" fmla="*/ 6754318 w 6754318"/>
              <a:gd name="connsiteY1" fmla="*/ 6858478 h 6858478"/>
              <a:gd name="connsiteX2" fmla="*/ 3577943 w 6754318"/>
              <a:gd name="connsiteY2" fmla="*/ 0 h 6858478"/>
              <a:gd name="connsiteX3" fmla="*/ 3572366 w 6754318"/>
              <a:gd name="connsiteY3" fmla="*/ 0 h 6858478"/>
              <a:gd name="connsiteX4" fmla="*/ 2506138 w 6754318"/>
              <a:gd name="connsiteY4" fmla="*/ 0 h 6858478"/>
              <a:gd name="connsiteX5" fmla="*/ 0 w 6754318"/>
              <a:gd name="connsiteY5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54318" h="6858478">
                <a:moveTo>
                  <a:pt x="0" y="6858478"/>
                </a:moveTo>
                <a:lnTo>
                  <a:pt x="6754318" y="6858478"/>
                </a:lnTo>
                <a:lnTo>
                  <a:pt x="3577943" y="0"/>
                </a:lnTo>
                <a:lnTo>
                  <a:pt x="3572366" y="0"/>
                </a:lnTo>
                <a:lnTo>
                  <a:pt x="250613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78796AF-79A0-47AC-BEFD-BFFC00F968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1" y="-478"/>
            <a:ext cx="5953780" cy="6858478"/>
          </a:xfrm>
          <a:custGeom>
            <a:avLst/>
            <a:gdLst>
              <a:gd name="connsiteX0" fmla="*/ 0 w 5953780"/>
              <a:gd name="connsiteY0" fmla="*/ 6858478 h 6858478"/>
              <a:gd name="connsiteX1" fmla="*/ 5953780 w 5953780"/>
              <a:gd name="connsiteY1" fmla="*/ 6858478 h 6858478"/>
              <a:gd name="connsiteX2" fmla="*/ 2777405 w 5953780"/>
              <a:gd name="connsiteY2" fmla="*/ 0 h 6858478"/>
              <a:gd name="connsiteX3" fmla="*/ 2771828 w 5953780"/>
              <a:gd name="connsiteY3" fmla="*/ 0 h 6858478"/>
              <a:gd name="connsiteX4" fmla="*/ 1705600 w 5953780"/>
              <a:gd name="connsiteY4" fmla="*/ 0 h 6858478"/>
              <a:gd name="connsiteX5" fmla="*/ 0 w 5953780"/>
              <a:gd name="connsiteY5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53780" h="6858478">
                <a:moveTo>
                  <a:pt x="0" y="6858478"/>
                </a:moveTo>
                <a:lnTo>
                  <a:pt x="5953780" y="6858478"/>
                </a:lnTo>
                <a:lnTo>
                  <a:pt x="2777405" y="0"/>
                </a:lnTo>
                <a:lnTo>
                  <a:pt x="2771828" y="0"/>
                </a:lnTo>
                <a:lnTo>
                  <a:pt x="1705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31A4CDE-D23A-FC44-84F6-4852D2ADE586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3C81841C-8574-1A42-92A7-C5650B1E4E5C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15" name="Parallelogram 14">
                <a:extLst>
                  <a:ext uri="{FF2B5EF4-FFF2-40B4-BE49-F238E27FC236}">
                    <a16:creationId xmlns:a16="http://schemas.microsoft.com/office/drawing/2014/main" id="{F4902C9B-DD2F-2844-8BBF-7A99BBAE0BF3}"/>
                  </a:ext>
                </a:extLst>
              </p:cNvPr>
              <p:cNvSpPr/>
              <p:nvPr/>
            </p:nvSpPr>
            <p:spPr>
              <a:xfrm>
                <a:off x="2771776" y="0"/>
                <a:ext cx="3342944" cy="6858000"/>
              </a:xfrm>
              <a:prstGeom prst="parallelogram">
                <a:avLst>
                  <a:gd name="adj" fmla="val 94743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298AF005-F075-4C4D-B359-D3F0695E131D}"/>
                  </a:ext>
                </a:extLst>
              </p:cNvPr>
              <p:cNvSpPr/>
              <p:nvPr/>
            </p:nvSpPr>
            <p:spPr>
              <a:xfrm>
                <a:off x="0" y="978994"/>
                <a:ext cx="12192000" cy="587900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EA6CEE6-17F0-2A4B-87E8-847BB990B1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495385" y="148340"/>
              <a:ext cx="1547803" cy="816466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C729ECE-03F1-C542-BBE0-BBF1FA19F8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58989" y="236794"/>
              <a:ext cx="2955131" cy="842213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B3534EB1-57CB-7A49-8021-D2B0393695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940" y="6084093"/>
            <a:ext cx="1287463" cy="643732"/>
          </a:xfrm>
          <a:prstGeom prst="rect">
            <a:avLst/>
          </a:prstGeo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45AFD1B-5989-C749-85C8-0F2BF2E9E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F9FBC-5355-5541-9580-6B0CAE8B3F79}" type="slidenum">
              <a:rPr lang="en-US" smtClean="0"/>
              <a:t>7</a:t>
            </a:fld>
            <a:endParaRPr lang="en-US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48276E5C-ABF2-6048-B194-0C2894A3D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CB379E1-4C77-DD49-ABEB-3938E507B92A}"/>
              </a:ext>
            </a:extLst>
          </p:cNvPr>
          <p:cNvSpPr txBox="1"/>
          <p:nvPr/>
        </p:nvSpPr>
        <p:spPr>
          <a:xfrm>
            <a:off x="156368" y="68647"/>
            <a:ext cx="56322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Lasers for GEANT4</a:t>
            </a:r>
            <a:endParaRPr lang="en-US" sz="3600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FEDC866-C514-6049-B199-A0E15581945B}"/>
              </a:ext>
            </a:extLst>
          </p:cNvPr>
          <p:cNvSpPr txBox="1"/>
          <p:nvPr/>
        </p:nvSpPr>
        <p:spPr>
          <a:xfrm>
            <a:off x="408791" y="1290918"/>
            <a:ext cx="63455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lvl="1"/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83482A-3F54-004F-B51C-2CDDA27960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8594" y="1122963"/>
            <a:ext cx="2108200" cy="6985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1188D09-25AF-4D4A-8A26-9A12C5E646E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6349" t="9037" r="17413" b="5857"/>
          <a:stretch/>
        </p:blipFill>
        <p:spPr>
          <a:xfrm>
            <a:off x="8169050" y="3133182"/>
            <a:ext cx="3184750" cy="3272777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6B7679C-E755-8840-8E24-3436D121E68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9999" y="3620213"/>
            <a:ext cx="4343400" cy="2032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35127FE-D744-4342-8CE6-9717895CCFD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90474" y="1119824"/>
            <a:ext cx="5363745" cy="194290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EB48B763-D109-BE4D-859F-3F3501411E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973" y="1937249"/>
            <a:ext cx="1547803" cy="81646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3C02844-F05C-D949-B790-69A1A5E84541}"/>
              </a:ext>
            </a:extLst>
          </p:cNvPr>
          <p:cNvSpPr txBox="1"/>
          <p:nvPr/>
        </p:nvSpPr>
        <p:spPr>
          <a:xfrm>
            <a:off x="2614455" y="1150012"/>
            <a:ext cx="30723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Tool kit for simulating particles through matter.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EC6B35E-DF8A-DB47-AB12-818F523A0D0E}"/>
              </a:ext>
            </a:extLst>
          </p:cNvPr>
          <p:cNvSpPr txBox="1"/>
          <p:nvPr/>
        </p:nvSpPr>
        <p:spPr>
          <a:xfrm>
            <a:off x="2596022" y="1983262"/>
            <a:ext cx="33577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  <a:cs typeface="Helvetica Neue" panose="02000503000000020004" pitchFamily="2" charset="0"/>
              </a:rPr>
              <a:t>Builds accelerator models to simulate tracking of particles and uses GEANT4 for particle – matter interactions.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8D43972-18E6-4E4F-AAC8-B3848CF709AA}"/>
              </a:ext>
            </a:extLst>
          </p:cNvPr>
          <p:cNvSpPr txBox="1"/>
          <p:nvPr/>
        </p:nvSpPr>
        <p:spPr>
          <a:xfrm>
            <a:off x="4650953" y="3324497"/>
            <a:ext cx="350244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Added a laser using a hyperboloid volume – (G4 solid).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Defined Gaussian optics.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To place in BDSIM a drift tube is around to laser to add into accelerator model.</a:t>
            </a:r>
          </a:p>
        </p:txBody>
      </p:sp>
    </p:spTree>
    <p:extLst>
      <p:ext uri="{BB962C8B-B14F-4D97-AF65-F5344CB8AC3E}">
        <p14:creationId xmlns:p14="http://schemas.microsoft.com/office/powerpoint/2010/main" val="28611694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DE6A193-4755-479A-BC6F-A7EBCA73B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A55B759-31A7-423C-9BC2-A8BC09FE98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-478"/>
            <a:ext cx="6754318" cy="6858478"/>
          </a:xfrm>
          <a:custGeom>
            <a:avLst/>
            <a:gdLst>
              <a:gd name="connsiteX0" fmla="*/ 0 w 6754318"/>
              <a:gd name="connsiteY0" fmla="*/ 6858478 h 6858478"/>
              <a:gd name="connsiteX1" fmla="*/ 6754318 w 6754318"/>
              <a:gd name="connsiteY1" fmla="*/ 6858478 h 6858478"/>
              <a:gd name="connsiteX2" fmla="*/ 3577943 w 6754318"/>
              <a:gd name="connsiteY2" fmla="*/ 0 h 6858478"/>
              <a:gd name="connsiteX3" fmla="*/ 3572366 w 6754318"/>
              <a:gd name="connsiteY3" fmla="*/ 0 h 6858478"/>
              <a:gd name="connsiteX4" fmla="*/ 2506138 w 6754318"/>
              <a:gd name="connsiteY4" fmla="*/ 0 h 6858478"/>
              <a:gd name="connsiteX5" fmla="*/ 0 w 6754318"/>
              <a:gd name="connsiteY5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54318" h="6858478">
                <a:moveTo>
                  <a:pt x="0" y="6858478"/>
                </a:moveTo>
                <a:lnTo>
                  <a:pt x="6754318" y="6858478"/>
                </a:lnTo>
                <a:lnTo>
                  <a:pt x="3577943" y="0"/>
                </a:lnTo>
                <a:lnTo>
                  <a:pt x="3572366" y="0"/>
                </a:lnTo>
                <a:lnTo>
                  <a:pt x="250613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78796AF-79A0-47AC-BEFD-BFFC00F968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1" y="-478"/>
            <a:ext cx="5953780" cy="6858478"/>
          </a:xfrm>
          <a:custGeom>
            <a:avLst/>
            <a:gdLst>
              <a:gd name="connsiteX0" fmla="*/ 0 w 5953780"/>
              <a:gd name="connsiteY0" fmla="*/ 6858478 h 6858478"/>
              <a:gd name="connsiteX1" fmla="*/ 5953780 w 5953780"/>
              <a:gd name="connsiteY1" fmla="*/ 6858478 h 6858478"/>
              <a:gd name="connsiteX2" fmla="*/ 2777405 w 5953780"/>
              <a:gd name="connsiteY2" fmla="*/ 0 h 6858478"/>
              <a:gd name="connsiteX3" fmla="*/ 2771828 w 5953780"/>
              <a:gd name="connsiteY3" fmla="*/ 0 h 6858478"/>
              <a:gd name="connsiteX4" fmla="*/ 1705600 w 5953780"/>
              <a:gd name="connsiteY4" fmla="*/ 0 h 6858478"/>
              <a:gd name="connsiteX5" fmla="*/ 0 w 5953780"/>
              <a:gd name="connsiteY5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53780" h="6858478">
                <a:moveTo>
                  <a:pt x="0" y="6858478"/>
                </a:moveTo>
                <a:lnTo>
                  <a:pt x="5953780" y="6858478"/>
                </a:lnTo>
                <a:lnTo>
                  <a:pt x="2777405" y="0"/>
                </a:lnTo>
                <a:lnTo>
                  <a:pt x="2771828" y="0"/>
                </a:lnTo>
                <a:lnTo>
                  <a:pt x="1705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31A4CDE-D23A-FC44-84F6-4852D2ADE586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3C81841C-8574-1A42-92A7-C5650B1E4E5C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15" name="Parallelogram 14">
                <a:extLst>
                  <a:ext uri="{FF2B5EF4-FFF2-40B4-BE49-F238E27FC236}">
                    <a16:creationId xmlns:a16="http://schemas.microsoft.com/office/drawing/2014/main" id="{F4902C9B-DD2F-2844-8BBF-7A99BBAE0BF3}"/>
                  </a:ext>
                </a:extLst>
              </p:cNvPr>
              <p:cNvSpPr/>
              <p:nvPr/>
            </p:nvSpPr>
            <p:spPr>
              <a:xfrm>
                <a:off x="2771776" y="0"/>
                <a:ext cx="3342944" cy="6858000"/>
              </a:xfrm>
              <a:prstGeom prst="parallelogram">
                <a:avLst>
                  <a:gd name="adj" fmla="val 94743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298AF005-F075-4C4D-B359-D3F0695E131D}"/>
                  </a:ext>
                </a:extLst>
              </p:cNvPr>
              <p:cNvSpPr/>
              <p:nvPr/>
            </p:nvSpPr>
            <p:spPr>
              <a:xfrm>
                <a:off x="0" y="978994"/>
                <a:ext cx="12192000" cy="587900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EA6CEE6-17F0-2A4B-87E8-847BB990B1A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495385" y="148340"/>
              <a:ext cx="1547803" cy="816466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C729ECE-03F1-C542-BBE0-BBF1FA19F8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558989" y="236794"/>
              <a:ext cx="2955131" cy="842213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B3534EB1-57CB-7A49-8021-D2B0393695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940" y="6084093"/>
            <a:ext cx="1287463" cy="643732"/>
          </a:xfrm>
          <a:prstGeom prst="rect">
            <a:avLst/>
          </a:prstGeo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45AFD1B-5989-C749-85C8-0F2BF2E9E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F9FBC-5355-5541-9580-6B0CAE8B3F79}" type="slidenum">
              <a:rPr lang="en-US" smtClean="0"/>
              <a:t>8</a:t>
            </a:fld>
            <a:endParaRPr lang="en-US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48276E5C-ABF2-6048-B194-0C2894A3D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CB379E1-4C77-DD49-ABEB-3938E507B92A}"/>
              </a:ext>
            </a:extLst>
          </p:cNvPr>
          <p:cNvSpPr txBox="1"/>
          <p:nvPr/>
        </p:nvSpPr>
        <p:spPr>
          <a:xfrm>
            <a:off x="125651" y="134583"/>
            <a:ext cx="56322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Probability of Interaction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FEDC866-C514-6049-B199-A0E15581945B}"/>
              </a:ext>
            </a:extLst>
          </p:cNvPr>
          <p:cNvSpPr txBox="1"/>
          <p:nvPr/>
        </p:nvSpPr>
        <p:spPr>
          <a:xfrm>
            <a:off x="408791" y="1290918"/>
            <a:ext cx="63455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lvl="1"/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3594BCE-5B1C-F64B-AC1A-4BE5801D54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95043" y="1068472"/>
            <a:ext cx="7248224" cy="5287639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9FAC776C-70F0-764C-A481-54277734B06D}"/>
              </a:ext>
            </a:extLst>
          </p:cNvPr>
          <p:cNvGrpSpPr/>
          <p:nvPr/>
        </p:nvGrpSpPr>
        <p:grpSpPr>
          <a:xfrm>
            <a:off x="616926" y="1453017"/>
            <a:ext cx="4719929" cy="1653815"/>
            <a:chOff x="408790" y="1053222"/>
            <a:chExt cx="4719929" cy="1653815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09567C3-4ECE-C24E-B4F2-73956D2231E5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284727" y="1480056"/>
              <a:ext cx="3251200" cy="419100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94957FF-EDC1-6F4E-9407-FC5ACB1A4AA3}"/>
                </a:ext>
              </a:extLst>
            </p:cNvPr>
            <p:cNvSpPr txBox="1"/>
            <p:nvPr/>
          </p:nvSpPr>
          <p:spPr>
            <a:xfrm>
              <a:off x="408790" y="2060706"/>
              <a:ext cx="471992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bg1"/>
                  </a:solidFill>
                  <a:latin typeface="Helvetica Neue Light" panose="02000403000000020004" pitchFamily="2" charset="0"/>
                  <a:ea typeface="Helvetica Neue Light" panose="02000403000000020004" pitchFamily="2" charset="0"/>
                </a:rPr>
                <a:t>F</a:t>
              </a:r>
              <a:r>
                <a:rPr lang="en-US" baseline="-25000" dirty="0">
                  <a:solidFill>
                    <a:schemeClr val="bg1"/>
                  </a:solidFill>
                  <a:latin typeface="Helvetica Neue Light" panose="02000403000000020004" pitchFamily="2" charset="0"/>
                  <a:ea typeface="Helvetica Neue Light" panose="02000403000000020004" pitchFamily="2" charset="0"/>
                </a:rPr>
                <a:t>l</a:t>
              </a:r>
              <a:r>
                <a:rPr lang="en-US" dirty="0">
                  <a:solidFill>
                    <a:schemeClr val="bg1"/>
                  </a:solidFill>
                  <a:latin typeface="Helvetica Neue Light" panose="02000403000000020004" pitchFamily="2" charset="0"/>
                  <a:ea typeface="Helvetica Neue Light" panose="02000403000000020004" pitchFamily="2" charset="0"/>
                </a:rPr>
                <a:t> = photon flux.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chemeClr val="bg1"/>
                  </a:solidFill>
                  <a:latin typeface="Helvetica Neue Light" panose="02000403000000020004" pitchFamily="2" charset="0"/>
                  <a:ea typeface="Helvetica Neue Light" panose="02000403000000020004" pitchFamily="2" charset="0"/>
                </a:rPr>
                <a:t>t = time spent in laser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28BEB0B-82F2-B544-BCC9-E8A897EAAA2D}"/>
                </a:ext>
              </a:extLst>
            </p:cNvPr>
            <p:cNvSpPr txBox="1"/>
            <p:nvPr/>
          </p:nvSpPr>
          <p:spPr>
            <a:xfrm>
              <a:off x="494326" y="1053222"/>
              <a:ext cx="45488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  <a:latin typeface="Helvetica Neue Light" panose="02000403000000020004" pitchFamily="2" charset="0"/>
                  <a:ea typeface="Helvetica Neue Light" panose="02000403000000020004" pitchFamily="2" charset="0"/>
                </a:rPr>
                <a:t>For a single particle: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95DEE437-301E-FA47-B109-E4E883374118}"/>
              </a:ext>
            </a:extLst>
          </p:cNvPr>
          <p:cNvSpPr txBox="1"/>
          <p:nvPr/>
        </p:nvSpPr>
        <p:spPr>
          <a:xfrm>
            <a:off x="521068" y="3236646"/>
            <a:ext cx="4501413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The photon flux is </a:t>
            </a:r>
            <a:r>
              <a:rPr lang="en-US" b="1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non uniform </a:t>
            </a: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so the probability is modified:</a:t>
            </a:r>
          </a:p>
          <a:p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r>
              <a:rPr lang="en-US" dirty="0" err="1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F</a:t>
            </a:r>
            <a:r>
              <a:rPr lang="en-US" baseline="-25000" dirty="0" err="1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ln</a:t>
            </a: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flux of step</a:t>
            </a:r>
          </a:p>
          <a:p>
            <a:r>
              <a:rPr lang="en-US" dirty="0" err="1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t</a:t>
            </a:r>
            <a:r>
              <a:rPr lang="en-US" baseline="-25000" dirty="0" err="1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n</a:t>
            </a: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 time for step.</a:t>
            </a:r>
          </a:p>
          <a:p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85A6ED08-2C3C-6843-90FB-3DBAB41252B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8550" y="4183979"/>
            <a:ext cx="4394200" cy="44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1982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0DE6A193-4755-479A-BC6F-A7EBCA73BE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1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5A55B759-31A7-423C-9BC2-A8BC09FE98B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-478"/>
            <a:ext cx="6754318" cy="6858478"/>
          </a:xfrm>
          <a:custGeom>
            <a:avLst/>
            <a:gdLst>
              <a:gd name="connsiteX0" fmla="*/ 0 w 6754318"/>
              <a:gd name="connsiteY0" fmla="*/ 6858478 h 6858478"/>
              <a:gd name="connsiteX1" fmla="*/ 6754318 w 6754318"/>
              <a:gd name="connsiteY1" fmla="*/ 6858478 h 6858478"/>
              <a:gd name="connsiteX2" fmla="*/ 3577943 w 6754318"/>
              <a:gd name="connsiteY2" fmla="*/ 0 h 6858478"/>
              <a:gd name="connsiteX3" fmla="*/ 3572366 w 6754318"/>
              <a:gd name="connsiteY3" fmla="*/ 0 h 6858478"/>
              <a:gd name="connsiteX4" fmla="*/ 2506138 w 6754318"/>
              <a:gd name="connsiteY4" fmla="*/ 0 h 6858478"/>
              <a:gd name="connsiteX5" fmla="*/ 0 w 6754318"/>
              <a:gd name="connsiteY5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54318" h="6858478">
                <a:moveTo>
                  <a:pt x="0" y="6858478"/>
                </a:moveTo>
                <a:lnTo>
                  <a:pt x="6754318" y="6858478"/>
                </a:lnTo>
                <a:lnTo>
                  <a:pt x="3577943" y="0"/>
                </a:lnTo>
                <a:lnTo>
                  <a:pt x="3572366" y="0"/>
                </a:lnTo>
                <a:lnTo>
                  <a:pt x="2506138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F78796AF-79A0-47AC-BEFD-BFFC00F968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1" y="-478"/>
            <a:ext cx="5953780" cy="6858478"/>
          </a:xfrm>
          <a:custGeom>
            <a:avLst/>
            <a:gdLst>
              <a:gd name="connsiteX0" fmla="*/ 0 w 5953780"/>
              <a:gd name="connsiteY0" fmla="*/ 6858478 h 6858478"/>
              <a:gd name="connsiteX1" fmla="*/ 5953780 w 5953780"/>
              <a:gd name="connsiteY1" fmla="*/ 6858478 h 6858478"/>
              <a:gd name="connsiteX2" fmla="*/ 2777405 w 5953780"/>
              <a:gd name="connsiteY2" fmla="*/ 0 h 6858478"/>
              <a:gd name="connsiteX3" fmla="*/ 2771828 w 5953780"/>
              <a:gd name="connsiteY3" fmla="*/ 0 h 6858478"/>
              <a:gd name="connsiteX4" fmla="*/ 1705600 w 5953780"/>
              <a:gd name="connsiteY4" fmla="*/ 0 h 6858478"/>
              <a:gd name="connsiteX5" fmla="*/ 0 w 5953780"/>
              <a:gd name="connsiteY5" fmla="*/ 0 h 68584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53780" h="6858478">
                <a:moveTo>
                  <a:pt x="0" y="6858478"/>
                </a:moveTo>
                <a:lnTo>
                  <a:pt x="5953780" y="6858478"/>
                </a:lnTo>
                <a:lnTo>
                  <a:pt x="2777405" y="0"/>
                </a:lnTo>
                <a:lnTo>
                  <a:pt x="2771828" y="0"/>
                </a:lnTo>
                <a:lnTo>
                  <a:pt x="170560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331A4CDE-D23A-FC44-84F6-4852D2ADE586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3C81841C-8574-1A42-92A7-C5650B1E4E5C}"/>
                </a:ext>
              </a:extLst>
            </p:cNvPr>
            <p:cNvGrpSpPr/>
            <p:nvPr/>
          </p:nvGrpSpPr>
          <p:grpSpPr>
            <a:xfrm>
              <a:off x="0" y="0"/>
              <a:ext cx="12192000" cy="6858000"/>
              <a:chOff x="0" y="0"/>
              <a:chExt cx="12192000" cy="6858000"/>
            </a:xfrm>
          </p:grpSpPr>
          <p:sp>
            <p:nvSpPr>
              <p:cNvPr id="15" name="Parallelogram 14">
                <a:extLst>
                  <a:ext uri="{FF2B5EF4-FFF2-40B4-BE49-F238E27FC236}">
                    <a16:creationId xmlns:a16="http://schemas.microsoft.com/office/drawing/2014/main" id="{F4902C9B-DD2F-2844-8BBF-7A99BBAE0BF3}"/>
                  </a:ext>
                </a:extLst>
              </p:cNvPr>
              <p:cNvSpPr/>
              <p:nvPr/>
            </p:nvSpPr>
            <p:spPr>
              <a:xfrm>
                <a:off x="2771776" y="0"/>
                <a:ext cx="3342944" cy="6858000"/>
              </a:xfrm>
              <a:prstGeom prst="parallelogram">
                <a:avLst>
                  <a:gd name="adj" fmla="val 94743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298AF005-F075-4C4D-B359-D3F0695E131D}"/>
                  </a:ext>
                </a:extLst>
              </p:cNvPr>
              <p:cNvSpPr/>
              <p:nvPr/>
            </p:nvSpPr>
            <p:spPr>
              <a:xfrm>
                <a:off x="0" y="978994"/>
                <a:ext cx="12192000" cy="5879006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EA6CEE6-17F0-2A4B-87E8-847BB990B1A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495385" y="148340"/>
              <a:ext cx="1547803" cy="816466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C729ECE-03F1-C542-BBE0-BBF1FA19F81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558989" y="236794"/>
              <a:ext cx="2955131" cy="842213"/>
            </a:xfrm>
            <a:prstGeom prst="rect">
              <a:avLst/>
            </a:prstGeom>
          </p:spPr>
        </p:pic>
      </p:grp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945AFD1B-5989-C749-85C8-0F2BF2E9EC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5F9FBC-5355-5541-9580-6B0CAE8B3F79}" type="slidenum">
              <a:rPr lang="en-US" smtClean="0"/>
              <a:t>9</a:t>
            </a:fld>
            <a:endParaRPr lang="en-US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48276E5C-ABF2-6048-B194-0C2894A3D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CB379E1-4C77-DD49-ABEB-3938E507B92A}"/>
              </a:ext>
            </a:extLst>
          </p:cNvPr>
          <p:cNvSpPr txBox="1"/>
          <p:nvPr/>
        </p:nvSpPr>
        <p:spPr>
          <a:xfrm>
            <a:off x="125651" y="134583"/>
            <a:ext cx="56322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latin typeface="Helvetica Neue Light" panose="02000403000000020004" pitchFamily="2" charset="0"/>
                <a:ea typeface="Helvetica Neue Light" panose="02000403000000020004" pitchFamily="2" charset="0"/>
              </a:rPr>
              <a:t>Multi-Step Approach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FEDC866-C514-6049-B199-A0E15581945B}"/>
              </a:ext>
            </a:extLst>
          </p:cNvPr>
          <p:cNvSpPr txBox="1"/>
          <p:nvPr/>
        </p:nvSpPr>
        <p:spPr>
          <a:xfrm>
            <a:off x="408791" y="1290918"/>
            <a:ext cx="63455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lvl="1"/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97A2DE3-87C3-5D42-A8CB-C62A14223583}"/>
              </a:ext>
            </a:extLst>
          </p:cNvPr>
          <p:cNvSpPr txBox="1"/>
          <p:nvPr/>
        </p:nvSpPr>
        <p:spPr>
          <a:xfrm>
            <a:off x="6572026" y="1374987"/>
            <a:ext cx="469726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Particle enters laser volume.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A small step is taken  (</a:t>
            </a:r>
            <a:r>
              <a:rPr lang="el-GR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σ</a:t>
            </a:r>
            <a:r>
              <a:rPr lang="en-AU" baseline="-25000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l</a:t>
            </a:r>
            <a:r>
              <a:rPr lang="en-AU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/100).</a:t>
            </a:r>
          </a:p>
          <a:p>
            <a:pPr marL="342900" indent="-342900">
              <a:buFont typeface="+mj-lt"/>
              <a:buAutoNum type="arabicPeriod"/>
            </a:pPr>
            <a:endParaRPr lang="en-AU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AU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At each step a density is calculated for the new coordinate.</a:t>
            </a:r>
          </a:p>
          <a:p>
            <a:pPr marL="342900" indent="-342900">
              <a:buFont typeface="+mj-lt"/>
              <a:buAutoNum type="arabicPeriod"/>
            </a:pPr>
            <a:endParaRPr lang="en-AU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AU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The time of the step is also calculated.</a:t>
            </a:r>
          </a:p>
          <a:p>
            <a:pPr marL="342900" indent="-342900">
              <a:buFont typeface="+mj-lt"/>
              <a:buAutoNum type="arabicPeriod"/>
            </a:pPr>
            <a:endParaRPr lang="en-AU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AU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A probability of interaction based upon the step is calculated.</a:t>
            </a:r>
          </a:p>
          <a:p>
            <a:pPr marL="342900" indent="-342900">
              <a:buFont typeface="+mj-lt"/>
              <a:buAutoNum type="arabicPeriod"/>
            </a:pPr>
            <a:endParaRPr lang="en-AU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AU" dirty="0">
                <a:solidFill>
                  <a:schemeClr val="bg1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  <a:t>The probability is used in a Monte Carlo rejection algorithm to trigger interaction kinematics. </a:t>
            </a:r>
          </a:p>
          <a:p>
            <a:pPr marL="342900" indent="-342900">
              <a:buFont typeface="+mj-lt"/>
              <a:buAutoNum type="arabicPeriod"/>
            </a:pPr>
            <a:endParaRPr lang="en-US" dirty="0">
              <a:solidFill>
                <a:schemeClr val="bg1"/>
              </a:solidFill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96FB3FC-BCE6-6043-A556-50EC4D7462B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6113" r="47539"/>
          <a:stretch/>
        </p:blipFill>
        <p:spPr>
          <a:xfrm>
            <a:off x="635738" y="3087974"/>
            <a:ext cx="5013574" cy="361444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3534EB1-57CB-7A49-8021-D2B0393695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940" y="6084093"/>
            <a:ext cx="1287463" cy="64373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3F4E12B-824E-E041-8453-C94EF8C161F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1" r="50525" b="60222"/>
          <a:stretch/>
        </p:blipFill>
        <p:spPr>
          <a:xfrm>
            <a:off x="635737" y="1074251"/>
            <a:ext cx="4728242" cy="2250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64164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26487</TotalTime>
  <Words>1055</Words>
  <Application>Microsoft Macintosh PowerPoint</Application>
  <PresentationFormat>Widescreen</PresentationFormat>
  <Paragraphs>190</Paragraphs>
  <Slides>17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Arial</vt:lpstr>
      <vt:lpstr>Calibri</vt:lpstr>
      <vt:lpstr>Calibri Light</vt:lpstr>
      <vt:lpstr>Helvetica Neue</vt:lpstr>
      <vt:lpstr>Helvetica Neue Condensed</vt:lpstr>
      <vt:lpstr>Helvetica Neue Light</vt:lpstr>
      <vt:lpstr>Helvetica Neue Thin</vt:lpstr>
      <vt:lpstr>Times New Roman</vt:lpstr>
      <vt:lpstr>Office Theme</vt:lpstr>
      <vt:lpstr>Development of laser-particle process for GEANT4 and validation with ATF2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listening. Any Questions?</vt:lpstr>
    </vt:vector>
  </TitlesOfParts>
  <Company/>
  <LinksUpToDate>false</LinksUpToDate>
  <SharedDoc>false</SharedDoc>
  <HyperlinksChanged>false</HyperlinksChanged>
  <AppVersion>16.0014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Lasers in GEANT4</dc:title>
  <dc:creator>Alden, Siobhan (2014)</dc:creator>
  <cp:lastModifiedBy>Alden, Siobhan (2014)</cp:lastModifiedBy>
  <cp:revision>221</cp:revision>
  <dcterms:created xsi:type="dcterms:W3CDTF">2020-11-26T12:48:55Z</dcterms:created>
  <dcterms:modified xsi:type="dcterms:W3CDTF">2021-12-10T09:04:56Z</dcterms:modified>
</cp:coreProperties>
</file>