
<file path=[Content_Types].xml><?xml version="1.0" encoding="utf-8"?>
<Types xmlns="http://schemas.openxmlformats.org/package/2006/content-types">
  <Default Extension="avi" ContentType="video/x-msvideo"/>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8" r:id="rId2"/>
    <p:sldId id="327" r:id="rId3"/>
    <p:sldId id="272" r:id="rId4"/>
    <p:sldId id="302" r:id="rId5"/>
    <p:sldId id="259" r:id="rId6"/>
    <p:sldId id="278" r:id="rId7"/>
    <p:sldId id="329" r:id="rId8"/>
    <p:sldId id="328" r:id="rId9"/>
    <p:sldId id="344" r:id="rId10"/>
    <p:sldId id="332" r:id="rId11"/>
    <p:sldId id="284" r:id="rId12"/>
    <p:sldId id="333" r:id="rId13"/>
    <p:sldId id="334" r:id="rId14"/>
    <p:sldId id="301" r:id="rId15"/>
    <p:sldId id="312" r:id="rId16"/>
    <p:sldId id="343" r:id="rId17"/>
    <p:sldId id="315" r:id="rId18"/>
    <p:sldId id="326" r:id="rId19"/>
    <p:sldId id="345" r:id="rId20"/>
    <p:sldId id="336" r:id="rId21"/>
    <p:sldId id="346" r:id="rId22"/>
    <p:sldId id="331" r:id="rId23"/>
    <p:sldId id="309" r:id="rId24"/>
    <p:sldId id="340" r:id="rId25"/>
    <p:sldId id="335" r:id="rId26"/>
    <p:sldId id="342" r:id="rId27"/>
    <p:sldId id="347" r:id="rId28"/>
    <p:sldId id="339" r:id="rId29"/>
    <p:sldId id="341" r:id="rId30"/>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68B1695-5A7D-255E-93E6-125AE55E39A5}" name="Ben Chen" initials="BC" userId="a6139c8b45ea5a13"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n Chen" initials="BC" lastIdx="6" clrIdx="0">
    <p:extLst>
      <p:ext uri="{19B8F6BF-5375-455C-9EA6-DF929625EA0E}">
        <p15:presenceInfo xmlns:p15="http://schemas.microsoft.com/office/powerpoint/2012/main" userId="a6139c8b45ea5a1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5CF146-D813-1E4D-8FE5-9598EAE3E923}" v="86" dt="2021-12-07T18:18:17.8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70" autoAdjust="0"/>
    <p:restoredTop sz="87823" autoAdjust="0"/>
  </p:normalViewPr>
  <p:slideViewPr>
    <p:cSldViewPr snapToGrid="0">
      <p:cViewPr varScale="1">
        <p:scale>
          <a:sx n="54" d="100"/>
          <a:sy n="54" d="100"/>
        </p:scale>
        <p:origin x="1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8/10/relationships/authors" Target="authors.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an Bin Ben Chen" userId="f639871d-e97f-470d-9f27-ea7e48dcf58b" providerId="ADAL" clId="{3A5CF146-D813-1E4D-8FE5-9598EAE3E923}"/>
    <pc:docChg chg="undo custSel addSld delSld modSld">
      <pc:chgData name="Jian Bin Ben Chen" userId="f639871d-e97f-470d-9f27-ea7e48dcf58b" providerId="ADAL" clId="{3A5CF146-D813-1E4D-8FE5-9598EAE3E923}" dt="2021-12-07T18:18:25.551" v="1161" actId="14100"/>
      <pc:docMkLst>
        <pc:docMk/>
      </pc:docMkLst>
      <pc:sldChg chg="modSp mod">
        <pc:chgData name="Jian Bin Ben Chen" userId="f639871d-e97f-470d-9f27-ea7e48dcf58b" providerId="ADAL" clId="{3A5CF146-D813-1E4D-8FE5-9598EAE3E923}" dt="2021-12-06T18:48:29.566" v="66" actId="255"/>
        <pc:sldMkLst>
          <pc:docMk/>
          <pc:sldMk cId="2602836794" sldId="258"/>
        </pc:sldMkLst>
        <pc:spChg chg="mod">
          <ac:chgData name="Jian Bin Ben Chen" userId="f639871d-e97f-470d-9f27-ea7e48dcf58b" providerId="ADAL" clId="{3A5CF146-D813-1E4D-8FE5-9598EAE3E923}" dt="2021-12-06T18:48:29.566" v="66" actId="255"/>
          <ac:spMkLst>
            <pc:docMk/>
            <pc:sldMk cId="2602836794" sldId="258"/>
            <ac:spMk id="6" creationId="{94D352F8-6923-4850-AD22-25EBB59247BA}"/>
          </ac:spMkLst>
        </pc:spChg>
      </pc:sldChg>
      <pc:sldChg chg="modSp mod">
        <pc:chgData name="Jian Bin Ben Chen" userId="f639871d-e97f-470d-9f27-ea7e48dcf58b" providerId="ADAL" clId="{3A5CF146-D813-1E4D-8FE5-9598EAE3E923}" dt="2021-12-07T18:13:21.788" v="1138" actId="1037"/>
        <pc:sldMkLst>
          <pc:docMk/>
          <pc:sldMk cId="1820451816" sldId="259"/>
        </pc:sldMkLst>
        <pc:picChg chg="mod">
          <ac:chgData name="Jian Bin Ben Chen" userId="f639871d-e97f-470d-9f27-ea7e48dcf58b" providerId="ADAL" clId="{3A5CF146-D813-1E4D-8FE5-9598EAE3E923}" dt="2021-12-07T18:13:21.788" v="1138" actId="1037"/>
          <ac:picMkLst>
            <pc:docMk/>
            <pc:sldMk cId="1820451816" sldId="259"/>
            <ac:picMk id="11" creationId="{3E361DF5-8C12-49FF-AFA6-1D3C636E6D54}"/>
          </ac:picMkLst>
        </pc:picChg>
      </pc:sldChg>
      <pc:sldChg chg="add">
        <pc:chgData name="Jian Bin Ben Chen" userId="f639871d-e97f-470d-9f27-ea7e48dcf58b" providerId="ADAL" clId="{3A5CF146-D813-1E4D-8FE5-9598EAE3E923}" dt="2021-12-06T18:49:51.798" v="67"/>
        <pc:sldMkLst>
          <pc:docMk/>
          <pc:sldMk cId="3267244302" sldId="272"/>
        </pc:sldMkLst>
      </pc:sldChg>
      <pc:sldChg chg="mod modShow">
        <pc:chgData name="Jian Bin Ben Chen" userId="f639871d-e97f-470d-9f27-ea7e48dcf58b" providerId="ADAL" clId="{3A5CF146-D813-1E4D-8FE5-9598EAE3E923}" dt="2021-12-06T18:56:15.009" v="76" actId="729"/>
        <pc:sldMkLst>
          <pc:docMk/>
          <pc:sldMk cId="2604032148" sldId="277"/>
        </pc:sldMkLst>
      </pc:sldChg>
      <pc:sldChg chg="add mod modShow">
        <pc:chgData name="Jian Bin Ben Chen" userId="f639871d-e97f-470d-9f27-ea7e48dcf58b" providerId="ADAL" clId="{3A5CF146-D813-1E4D-8FE5-9598EAE3E923}" dt="2021-12-07T17:40:29.734" v="749" actId="729"/>
        <pc:sldMkLst>
          <pc:docMk/>
          <pc:sldMk cId="2033700656" sldId="280"/>
        </pc:sldMkLst>
      </pc:sldChg>
      <pc:sldChg chg="mod modShow">
        <pc:chgData name="Jian Bin Ben Chen" userId="f639871d-e97f-470d-9f27-ea7e48dcf58b" providerId="ADAL" clId="{3A5CF146-D813-1E4D-8FE5-9598EAE3E923}" dt="2021-12-06T18:57:00.162" v="78" actId="729"/>
        <pc:sldMkLst>
          <pc:docMk/>
          <pc:sldMk cId="1525515083" sldId="282"/>
        </pc:sldMkLst>
      </pc:sldChg>
      <pc:sldChg chg="mod modShow">
        <pc:chgData name="Jian Bin Ben Chen" userId="f639871d-e97f-470d-9f27-ea7e48dcf58b" providerId="ADAL" clId="{3A5CF146-D813-1E4D-8FE5-9598EAE3E923}" dt="2021-12-06T18:54:06.637" v="73" actId="729"/>
        <pc:sldMkLst>
          <pc:docMk/>
          <pc:sldMk cId="799163063" sldId="291"/>
        </pc:sldMkLst>
      </pc:sldChg>
      <pc:sldChg chg="mod modShow">
        <pc:chgData name="Jian Bin Ben Chen" userId="f639871d-e97f-470d-9f27-ea7e48dcf58b" providerId="ADAL" clId="{3A5CF146-D813-1E4D-8FE5-9598EAE3E923}" dt="2021-12-06T18:59:12.768" v="86" actId="729"/>
        <pc:sldMkLst>
          <pc:docMk/>
          <pc:sldMk cId="2844967278" sldId="296"/>
        </pc:sldMkLst>
      </pc:sldChg>
      <pc:sldChg chg="mod modShow">
        <pc:chgData name="Jian Bin Ben Chen" userId="f639871d-e97f-470d-9f27-ea7e48dcf58b" providerId="ADAL" clId="{3A5CF146-D813-1E4D-8FE5-9598EAE3E923}" dt="2021-12-06T18:58:23.788" v="82" actId="729"/>
        <pc:sldMkLst>
          <pc:docMk/>
          <pc:sldMk cId="140941928" sldId="298"/>
        </pc:sldMkLst>
      </pc:sldChg>
      <pc:sldChg chg="addSp delSp modSp mod modAnim modShow modNotesTx">
        <pc:chgData name="Jian Bin Ben Chen" userId="f639871d-e97f-470d-9f27-ea7e48dcf58b" providerId="ADAL" clId="{3A5CF146-D813-1E4D-8FE5-9598EAE3E923}" dt="2021-12-07T18:10:59.389" v="1121"/>
        <pc:sldMkLst>
          <pc:docMk/>
          <pc:sldMk cId="329706369" sldId="301"/>
        </pc:sldMkLst>
        <pc:spChg chg="add del mod">
          <ac:chgData name="Jian Bin Ben Chen" userId="f639871d-e97f-470d-9f27-ea7e48dcf58b" providerId="ADAL" clId="{3A5CF146-D813-1E4D-8FE5-9598EAE3E923}" dt="2021-12-07T18:09:08.710" v="1110"/>
          <ac:spMkLst>
            <pc:docMk/>
            <pc:sldMk cId="329706369" sldId="301"/>
            <ac:spMk id="3" creationId="{6A931291-A374-0B4D-B0B8-8FB9AE2C6CCB}"/>
          </ac:spMkLst>
        </pc:spChg>
        <pc:spChg chg="mod">
          <ac:chgData name="Jian Bin Ben Chen" userId="f639871d-e97f-470d-9f27-ea7e48dcf58b" providerId="ADAL" clId="{3A5CF146-D813-1E4D-8FE5-9598EAE3E923}" dt="2021-12-07T18:07:43.332" v="1088" actId="207"/>
          <ac:spMkLst>
            <pc:docMk/>
            <pc:sldMk cId="329706369" sldId="301"/>
            <ac:spMk id="5" creationId="{6178F549-EE3C-4BCA-B3ED-FCC254D0C34D}"/>
          </ac:spMkLst>
        </pc:spChg>
        <pc:spChg chg="del">
          <ac:chgData name="Jian Bin Ben Chen" userId="f639871d-e97f-470d-9f27-ea7e48dcf58b" providerId="ADAL" clId="{3A5CF146-D813-1E4D-8FE5-9598EAE3E923}" dt="2021-12-07T17:46:25.004" v="753" actId="478"/>
          <ac:spMkLst>
            <pc:docMk/>
            <pc:sldMk cId="329706369" sldId="301"/>
            <ac:spMk id="10" creationId="{08BE8DE7-4D7F-4061-937C-61D28A4E5AC2}"/>
          </ac:spMkLst>
        </pc:spChg>
        <pc:spChg chg="add mod">
          <ac:chgData name="Jian Bin Ben Chen" userId="f639871d-e97f-470d-9f27-ea7e48dcf58b" providerId="ADAL" clId="{3A5CF146-D813-1E4D-8FE5-9598EAE3E923}" dt="2021-12-07T18:06:32.868" v="1041" actId="1036"/>
          <ac:spMkLst>
            <pc:docMk/>
            <pc:sldMk cId="329706369" sldId="301"/>
            <ac:spMk id="15" creationId="{2399AA91-C0C3-5C43-B2B2-94FD0355208A}"/>
          </ac:spMkLst>
        </pc:spChg>
        <pc:spChg chg="add del mod">
          <ac:chgData name="Jian Bin Ben Chen" userId="f639871d-e97f-470d-9f27-ea7e48dcf58b" providerId="ADAL" clId="{3A5CF146-D813-1E4D-8FE5-9598EAE3E923}" dt="2021-12-07T17:47:20.989" v="758" actId="478"/>
          <ac:spMkLst>
            <pc:docMk/>
            <pc:sldMk cId="329706369" sldId="301"/>
            <ac:spMk id="16" creationId="{08D080F6-D6CD-D24A-BB70-F421ECD29143}"/>
          </ac:spMkLst>
        </pc:spChg>
        <pc:spChg chg="add mod">
          <ac:chgData name="Jian Bin Ben Chen" userId="f639871d-e97f-470d-9f27-ea7e48dcf58b" providerId="ADAL" clId="{3A5CF146-D813-1E4D-8FE5-9598EAE3E923}" dt="2021-12-07T18:09:13.375" v="1111" actId="1076"/>
          <ac:spMkLst>
            <pc:docMk/>
            <pc:sldMk cId="329706369" sldId="301"/>
            <ac:spMk id="17" creationId="{D7157503-5169-0548-A5D8-034BF5C85A47}"/>
          </ac:spMkLst>
        </pc:spChg>
        <pc:picChg chg="del">
          <ac:chgData name="Jian Bin Ben Chen" userId="f639871d-e97f-470d-9f27-ea7e48dcf58b" providerId="ADAL" clId="{3A5CF146-D813-1E4D-8FE5-9598EAE3E923}" dt="2021-12-07T17:46:24.004" v="752" actId="478"/>
          <ac:picMkLst>
            <pc:docMk/>
            <pc:sldMk cId="329706369" sldId="301"/>
            <ac:picMk id="9" creationId="{8B509AB8-063A-4A53-BA2F-B6B654FF227F}"/>
          </ac:picMkLst>
        </pc:picChg>
        <pc:picChg chg="add mod">
          <ac:chgData name="Jian Bin Ben Chen" userId="f639871d-e97f-470d-9f27-ea7e48dcf58b" providerId="ADAL" clId="{3A5CF146-D813-1E4D-8FE5-9598EAE3E923}" dt="2021-12-07T18:07:52.101" v="1093" actId="1036"/>
          <ac:picMkLst>
            <pc:docMk/>
            <pc:sldMk cId="329706369" sldId="301"/>
            <ac:picMk id="14" creationId="{B3ABC3EE-915A-CC47-8B4D-DA9DC33AFF82}"/>
          </ac:picMkLst>
        </pc:picChg>
      </pc:sldChg>
      <pc:sldChg chg="add">
        <pc:chgData name="Jian Bin Ben Chen" userId="f639871d-e97f-470d-9f27-ea7e48dcf58b" providerId="ADAL" clId="{3A5CF146-D813-1E4D-8FE5-9598EAE3E923}" dt="2021-12-06T18:54:28.056" v="75"/>
        <pc:sldMkLst>
          <pc:docMk/>
          <pc:sldMk cId="1432305954" sldId="302"/>
        </pc:sldMkLst>
      </pc:sldChg>
      <pc:sldChg chg="mod modShow">
        <pc:chgData name="Jian Bin Ben Chen" userId="f639871d-e97f-470d-9f27-ea7e48dcf58b" providerId="ADAL" clId="{3A5CF146-D813-1E4D-8FE5-9598EAE3E923}" dt="2021-12-06T18:58:51.349" v="84" actId="729"/>
        <pc:sldMkLst>
          <pc:docMk/>
          <pc:sldMk cId="3871815736" sldId="308"/>
        </pc:sldMkLst>
      </pc:sldChg>
      <pc:sldChg chg="delSp mod modShow">
        <pc:chgData name="Jian Bin Ben Chen" userId="f639871d-e97f-470d-9f27-ea7e48dcf58b" providerId="ADAL" clId="{3A5CF146-D813-1E4D-8FE5-9598EAE3E923}" dt="2021-12-07T17:22:05.751" v="642" actId="729"/>
        <pc:sldMkLst>
          <pc:docMk/>
          <pc:sldMk cId="4228292524" sldId="309"/>
        </pc:sldMkLst>
        <pc:spChg chg="del">
          <ac:chgData name="Jian Bin Ben Chen" userId="f639871d-e97f-470d-9f27-ea7e48dcf58b" providerId="ADAL" clId="{3A5CF146-D813-1E4D-8FE5-9598EAE3E923}" dt="2021-12-06T19:01:52.470" v="92" actId="478"/>
          <ac:spMkLst>
            <pc:docMk/>
            <pc:sldMk cId="4228292524" sldId="309"/>
            <ac:spMk id="8" creationId="{18FE9442-7723-4725-A1DC-2342E89249CF}"/>
          </ac:spMkLst>
        </pc:spChg>
      </pc:sldChg>
      <pc:sldChg chg="modSp mod modShow">
        <pc:chgData name="Jian Bin Ben Chen" userId="f639871d-e97f-470d-9f27-ea7e48dcf58b" providerId="ADAL" clId="{3A5CF146-D813-1E4D-8FE5-9598EAE3E923}" dt="2021-12-07T17:25:14.566" v="687" actId="729"/>
        <pc:sldMkLst>
          <pc:docMk/>
          <pc:sldMk cId="202342740" sldId="313"/>
        </pc:sldMkLst>
        <pc:spChg chg="mod">
          <ac:chgData name="Jian Bin Ben Chen" userId="f639871d-e97f-470d-9f27-ea7e48dcf58b" providerId="ADAL" clId="{3A5CF146-D813-1E4D-8FE5-9598EAE3E923}" dt="2021-12-07T17:23:15.233" v="684" actId="20577"/>
          <ac:spMkLst>
            <pc:docMk/>
            <pc:sldMk cId="202342740" sldId="313"/>
            <ac:spMk id="7" creationId="{C44AABCE-C162-43FA-A3D4-3CAA8A2A65A0}"/>
          </ac:spMkLst>
        </pc:spChg>
      </pc:sldChg>
      <pc:sldChg chg="del">
        <pc:chgData name="Jian Bin Ben Chen" userId="f639871d-e97f-470d-9f27-ea7e48dcf58b" providerId="ADAL" clId="{3A5CF146-D813-1E4D-8FE5-9598EAE3E923}" dt="2021-12-07T17:23:58.457" v="686" actId="2696"/>
        <pc:sldMkLst>
          <pc:docMk/>
          <pc:sldMk cId="1108459386" sldId="315"/>
        </pc:sldMkLst>
      </pc:sldChg>
      <pc:sldChg chg="mod modShow">
        <pc:chgData name="Jian Bin Ben Chen" userId="f639871d-e97f-470d-9f27-ea7e48dcf58b" providerId="ADAL" clId="{3A5CF146-D813-1E4D-8FE5-9598EAE3E923}" dt="2021-12-06T18:57:33.419" v="80" actId="729"/>
        <pc:sldMkLst>
          <pc:docMk/>
          <pc:sldMk cId="2007456724" sldId="320"/>
        </pc:sldMkLst>
      </pc:sldChg>
      <pc:sldChg chg="del">
        <pc:chgData name="Jian Bin Ben Chen" userId="f639871d-e97f-470d-9f27-ea7e48dcf58b" providerId="ADAL" clId="{3A5CF146-D813-1E4D-8FE5-9598EAE3E923}" dt="2021-12-07T17:23:45.188" v="685" actId="2696"/>
        <pc:sldMkLst>
          <pc:docMk/>
          <pc:sldMk cId="992456076" sldId="321"/>
        </pc:sldMkLst>
      </pc:sldChg>
      <pc:sldChg chg="mod modShow">
        <pc:chgData name="Jian Bin Ben Chen" userId="f639871d-e97f-470d-9f27-ea7e48dcf58b" providerId="ADAL" clId="{3A5CF146-D813-1E4D-8FE5-9598EAE3E923}" dt="2021-12-06T18:51:03.703" v="68" actId="729"/>
        <pc:sldMkLst>
          <pc:docMk/>
          <pc:sldMk cId="839954705" sldId="322"/>
        </pc:sldMkLst>
      </pc:sldChg>
      <pc:sldChg chg="add del">
        <pc:chgData name="Jian Bin Ben Chen" userId="f639871d-e97f-470d-9f27-ea7e48dcf58b" providerId="ADAL" clId="{3A5CF146-D813-1E4D-8FE5-9598EAE3E923}" dt="2021-12-06T18:52:21.377" v="70"/>
        <pc:sldMkLst>
          <pc:docMk/>
          <pc:sldMk cId="1967949303" sldId="323"/>
        </pc:sldMkLst>
      </pc:sldChg>
      <pc:sldChg chg="add mod modShow">
        <pc:chgData name="Jian Bin Ben Chen" userId="f639871d-e97f-470d-9f27-ea7e48dcf58b" providerId="ADAL" clId="{3A5CF146-D813-1E4D-8FE5-9598EAE3E923}" dt="2021-12-07T16:50:44.034" v="95" actId="729"/>
        <pc:sldMkLst>
          <pc:docMk/>
          <pc:sldMk cId="2775051406" sldId="324"/>
        </pc:sldMkLst>
      </pc:sldChg>
      <pc:sldChg chg="addSp delSp modSp add mod modAnim">
        <pc:chgData name="Jian Bin Ben Chen" userId="f639871d-e97f-470d-9f27-ea7e48dcf58b" providerId="ADAL" clId="{3A5CF146-D813-1E4D-8FE5-9598EAE3E923}" dt="2021-12-07T17:39:08.136" v="747" actId="1035"/>
        <pc:sldMkLst>
          <pc:docMk/>
          <pc:sldMk cId="3320465354" sldId="327"/>
        </pc:sldMkLst>
        <pc:spChg chg="mod">
          <ac:chgData name="Jian Bin Ben Chen" userId="f639871d-e97f-470d-9f27-ea7e48dcf58b" providerId="ADAL" clId="{3A5CF146-D813-1E4D-8FE5-9598EAE3E923}" dt="2021-12-07T17:38:00.963" v="710" actId="27636"/>
          <ac:spMkLst>
            <pc:docMk/>
            <pc:sldMk cId="3320465354" sldId="327"/>
            <ac:spMk id="8" creationId="{56B9DE40-4A84-4470-9D70-57A59BF66AEE}"/>
          </ac:spMkLst>
        </pc:spChg>
        <pc:spChg chg="mod">
          <ac:chgData name="Jian Bin Ben Chen" userId="f639871d-e97f-470d-9f27-ea7e48dcf58b" providerId="ADAL" clId="{3A5CF146-D813-1E4D-8FE5-9598EAE3E923}" dt="2021-12-07T17:38:29.225" v="734" actId="255"/>
          <ac:spMkLst>
            <pc:docMk/>
            <pc:sldMk cId="3320465354" sldId="327"/>
            <ac:spMk id="15" creationId="{E352EE4D-104D-4340-A774-7423AEA52EE8}"/>
          </ac:spMkLst>
        </pc:spChg>
        <pc:picChg chg="del">
          <ac:chgData name="Jian Bin Ben Chen" userId="f639871d-e97f-470d-9f27-ea7e48dcf58b" providerId="ADAL" clId="{3A5CF146-D813-1E4D-8FE5-9598EAE3E923}" dt="2021-12-07T17:36:43.253" v="693" actId="478"/>
          <ac:picMkLst>
            <pc:docMk/>
            <pc:sldMk cId="3320465354" sldId="327"/>
            <ac:picMk id="10" creationId="{9049A0E9-147D-4476-8149-F909F4536BA0}"/>
          </ac:picMkLst>
        </pc:picChg>
        <pc:picChg chg="mod">
          <ac:chgData name="Jian Bin Ben Chen" userId="f639871d-e97f-470d-9f27-ea7e48dcf58b" providerId="ADAL" clId="{3A5CF146-D813-1E4D-8FE5-9598EAE3E923}" dt="2021-12-07T17:39:08.136" v="747" actId="1035"/>
          <ac:picMkLst>
            <pc:docMk/>
            <pc:sldMk cId="3320465354" sldId="327"/>
            <ac:picMk id="13" creationId="{3A15BECE-B360-4E13-9ABF-E831F63169CA}"/>
          </ac:picMkLst>
        </pc:picChg>
        <pc:picChg chg="mod">
          <ac:chgData name="Jian Bin Ben Chen" userId="f639871d-e97f-470d-9f27-ea7e48dcf58b" providerId="ADAL" clId="{3A5CF146-D813-1E4D-8FE5-9598EAE3E923}" dt="2021-12-07T17:39:08.136" v="747" actId="1035"/>
          <ac:picMkLst>
            <pc:docMk/>
            <pc:sldMk cId="3320465354" sldId="327"/>
            <ac:picMk id="14" creationId="{47F4F2C9-D01C-4F5F-9EB2-BC1D9D18DE98}"/>
          </ac:picMkLst>
        </pc:picChg>
        <pc:picChg chg="add mod">
          <ac:chgData name="Jian Bin Ben Chen" userId="f639871d-e97f-470d-9f27-ea7e48dcf58b" providerId="ADAL" clId="{3A5CF146-D813-1E4D-8FE5-9598EAE3E923}" dt="2021-12-07T17:38:59.616" v="737" actId="14100"/>
          <ac:picMkLst>
            <pc:docMk/>
            <pc:sldMk cId="3320465354" sldId="327"/>
            <ac:picMk id="16" creationId="{3E1AE7FB-A3DB-C04A-80AE-3C6E74CB9B82}"/>
          </ac:picMkLst>
        </pc:picChg>
      </pc:sldChg>
      <pc:sldChg chg="add">
        <pc:chgData name="Jian Bin Ben Chen" userId="f639871d-e97f-470d-9f27-ea7e48dcf58b" providerId="ADAL" clId="{3A5CF146-D813-1E4D-8FE5-9598EAE3E923}" dt="2021-12-06T18:54:08.787" v="74"/>
        <pc:sldMkLst>
          <pc:docMk/>
          <pc:sldMk cId="3596780116" sldId="328"/>
        </pc:sldMkLst>
      </pc:sldChg>
      <pc:sldChg chg="add">
        <pc:chgData name="Jian Bin Ben Chen" userId="f639871d-e97f-470d-9f27-ea7e48dcf58b" providerId="ADAL" clId="{3A5CF146-D813-1E4D-8FE5-9598EAE3E923}" dt="2021-12-06T18:56:16.716" v="77"/>
        <pc:sldMkLst>
          <pc:docMk/>
          <pc:sldMk cId="3671346834" sldId="329"/>
        </pc:sldMkLst>
      </pc:sldChg>
      <pc:sldChg chg="add">
        <pc:chgData name="Jian Bin Ben Chen" userId="f639871d-e97f-470d-9f27-ea7e48dcf58b" providerId="ADAL" clId="{3A5CF146-D813-1E4D-8FE5-9598EAE3E923}" dt="2021-12-06T18:57:06.082" v="79"/>
        <pc:sldMkLst>
          <pc:docMk/>
          <pc:sldMk cId="1074809776" sldId="330"/>
        </pc:sldMkLst>
      </pc:sldChg>
      <pc:sldChg chg="add">
        <pc:chgData name="Jian Bin Ben Chen" userId="f639871d-e97f-470d-9f27-ea7e48dcf58b" providerId="ADAL" clId="{3A5CF146-D813-1E4D-8FE5-9598EAE3E923}" dt="2021-12-06T18:57:35.144" v="81"/>
        <pc:sldMkLst>
          <pc:docMk/>
          <pc:sldMk cId="3126943142" sldId="331"/>
        </pc:sldMkLst>
      </pc:sldChg>
      <pc:sldChg chg="add">
        <pc:chgData name="Jian Bin Ben Chen" userId="f639871d-e97f-470d-9f27-ea7e48dcf58b" providerId="ADAL" clId="{3A5CF146-D813-1E4D-8FE5-9598EAE3E923}" dt="2021-12-06T18:58:29.567" v="83"/>
        <pc:sldMkLst>
          <pc:docMk/>
          <pc:sldMk cId="1351368415" sldId="332"/>
        </pc:sldMkLst>
      </pc:sldChg>
      <pc:sldChg chg="add">
        <pc:chgData name="Jian Bin Ben Chen" userId="f639871d-e97f-470d-9f27-ea7e48dcf58b" providerId="ADAL" clId="{3A5CF146-D813-1E4D-8FE5-9598EAE3E923}" dt="2021-12-06T18:58:52.812" v="85"/>
        <pc:sldMkLst>
          <pc:docMk/>
          <pc:sldMk cId="955968625" sldId="333"/>
        </pc:sldMkLst>
      </pc:sldChg>
      <pc:sldChg chg="modSp add mod">
        <pc:chgData name="Jian Bin Ben Chen" userId="f639871d-e97f-470d-9f27-ea7e48dcf58b" providerId="ADAL" clId="{3A5CF146-D813-1E4D-8FE5-9598EAE3E923}" dt="2021-12-07T18:18:25.551" v="1161" actId="14100"/>
        <pc:sldMkLst>
          <pc:docMk/>
          <pc:sldMk cId="2127417860" sldId="334"/>
        </pc:sldMkLst>
        <pc:spChg chg="mod">
          <ac:chgData name="Jian Bin Ben Chen" userId="f639871d-e97f-470d-9f27-ea7e48dcf58b" providerId="ADAL" clId="{3A5CF146-D813-1E4D-8FE5-9598EAE3E923}" dt="2021-12-07T18:18:25.551" v="1161" actId="14100"/>
          <ac:spMkLst>
            <pc:docMk/>
            <pc:sldMk cId="2127417860" sldId="334"/>
            <ac:spMk id="8" creationId="{7D99AD7A-E578-4A3C-922D-9446062BFB60}"/>
          </ac:spMkLst>
        </pc:spChg>
      </pc:sldChg>
      <pc:sldChg chg="add mod modShow">
        <pc:chgData name="Jian Bin Ben Chen" userId="f639871d-e97f-470d-9f27-ea7e48dcf58b" providerId="ADAL" clId="{3A5CF146-D813-1E4D-8FE5-9598EAE3E923}" dt="2021-12-06T19:01:21.310" v="91" actId="729"/>
        <pc:sldMkLst>
          <pc:docMk/>
          <pc:sldMk cId="1887909769" sldId="335"/>
        </pc:sldMkLst>
      </pc:sldChg>
      <pc:sldChg chg="addSp delSp modSp add mod modShow">
        <pc:chgData name="Jian Bin Ben Chen" userId="f639871d-e97f-470d-9f27-ea7e48dcf58b" providerId="ADAL" clId="{3A5CF146-D813-1E4D-8FE5-9598EAE3E923}" dt="2021-12-07T18:12:42.469" v="1131" actId="1076"/>
        <pc:sldMkLst>
          <pc:docMk/>
          <pc:sldMk cId="4110999803" sldId="342"/>
        </pc:sldMkLst>
        <pc:spChg chg="del">
          <ac:chgData name="Jian Bin Ben Chen" userId="f639871d-e97f-470d-9f27-ea7e48dcf58b" providerId="ADAL" clId="{3A5CF146-D813-1E4D-8FE5-9598EAE3E923}" dt="2021-12-07T17:22:30.580" v="683" actId="478"/>
          <ac:spMkLst>
            <pc:docMk/>
            <pc:sldMk cId="4110999803" sldId="342"/>
            <ac:spMk id="12" creationId="{CE0AA816-0F7F-494B-94FA-5C5C7913AF2B}"/>
          </ac:spMkLst>
        </pc:spChg>
        <pc:spChg chg="del">
          <ac:chgData name="Jian Bin Ben Chen" userId="f639871d-e97f-470d-9f27-ea7e48dcf58b" providerId="ADAL" clId="{3A5CF146-D813-1E4D-8FE5-9598EAE3E923}" dt="2021-12-07T17:22:15.536" v="644" actId="478"/>
          <ac:spMkLst>
            <pc:docMk/>
            <pc:sldMk cId="4110999803" sldId="342"/>
            <ac:spMk id="13" creationId="{DCA95CAA-EA9A-4E5D-AF0C-E6432D9534DB}"/>
          </ac:spMkLst>
        </pc:spChg>
        <pc:spChg chg="add mod">
          <ac:chgData name="Jian Bin Ben Chen" userId="f639871d-e97f-470d-9f27-ea7e48dcf58b" providerId="ADAL" clId="{3A5CF146-D813-1E4D-8FE5-9598EAE3E923}" dt="2021-12-07T18:12:42.469" v="1131" actId="1076"/>
          <ac:spMkLst>
            <pc:docMk/>
            <pc:sldMk cId="4110999803" sldId="342"/>
            <ac:spMk id="14" creationId="{2A37E1A5-3B8C-BE44-8255-FDE4B3181106}"/>
          </ac:spMkLst>
        </pc:spChg>
        <pc:picChg chg="mod">
          <ac:chgData name="Jian Bin Ben Chen" userId="f639871d-e97f-470d-9f27-ea7e48dcf58b" providerId="ADAL" clId="{3A5CF146-D813-1E4D-8FE5-9598EAE3E923}" dt="2021-12-07T17:22:27.285" v="682" actId="1035"/>
          <ac:picMkLst>
            <pc:docMk/>
            <pc:sldMk cId="4110999803" sldId="342"/>
            <ac:picMk id="9" creationId="{C9F3A93F-AB8C-4D9C-9E99-45BF55392EBA}"/>
          </ac:picMkLst>
        </pc:picChg>
        <pc:picChg chg="del">
          <ac:chgData name="Jian Bin Ben Chen" userId="f639871d-e97f-470d-9f27-ea7e48dcf58b" providerId="ADAL" clId="{3A5CF146-D813-1E4D-8FE5-9598EAE3E923}" dt="2021-12-07T17:22:17.030" v="645" actId="478"/>
          <ac:picMkLst>
            <pc:docMk/>
            <pc:sldMk cId="4110999803" sldId="342"/>
            <ac:picMk id="11" creationId="{F401C4F8-13B5-4A7E-8022-97DEE3B16409}"/>
          </ac:picMkLst>
        </pc:picChg>
      </pc:sldChg>
      <pc:sldChg chg="modSp add">
        <pc:chgData name="Jian Bin Ben Chen" userId="f639871d-e97f-470d-9f27-ea7e48dcf58b" providerId="ADAL" clId="{3A5CF146-D813-1E4D-8FE5-9598EAE3E923}" dt="2021-12-07T17:25:45.505" v="692" actId="20577"/>
        <pc:sldMkLst>
          <pc:docMk/>
          <pc:sldMk cId="1675261607" sldId="343"/>
        </pc:sldMkLst>
        <pc:spChg chg="mod">
          <ac:chgData name="Jian Bin Ben Chen" userId="f639871d-e97f-470d-9f27-ea7e48dcf58b" providerId="ADAL" clId="{3A5CF146-D813-1E4D-8FE5-9598EAE3E923}" dt="2021-12-07T17:25:45.505" v="692" actId="20577"/>
          <ac:spMkLst>
            <pc:docMk/>
            <pc:sldMk cId="1675261607" sldId="343"/>
            <ac:spMk id="7" creationId="{C44AABCE-C162-43FA-A3D4-3CAA8A2A65A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114506-F04A-4822-AC84-A17A665C1119}" type="datetimeFigureOut">
              <a:rPr lang="en-GB" smtClean="0"/>
              <a:t>09/12/2021</a:t>
            </a:fld>
            <a:endParaRPr lang="en-GB"/>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836B5E-D226-44FE-971D-3082BA051367}" type="slidenum">
              <a:rPr lang="en-GB" smtClean="0"/>
              <a:t>‹#›</a:t>
            </a:fld>
            <a:endParaRPr lang="en-GB"/>
          </a:p>
        </p:txBody>
      </p:sp>
    </p:spTree>
    <p:extLst>
      <p:ext uri="{BB962C8B-B14F-4D97-AF65-F5344CB8AC3E}">
        <p14:creationId xmlns:p14="http://schemas.microsoft.com/office/powerpoint/2010/main" val="2253536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GB" dirty="0"/>
          </a:p>
        </p:txBody>
      </p:sp>
      <p:sp>
        <p:nvSpPr>
          <p:cNvPr id="4" name="Plassholder for lysbildenummer 3"/>
          <p:cNvSpPr>
            <a:spLocks noGrp="1"/>
          </p:cNvSpPr>
          <p:nvPr>
            <p:ph type="sldNum" sz="quarter" idx="5"/>
          </p:nvPr>
        </p:nvSpPr>
        <p:spPr/>
        <p:txBody>
          <a:bodyPr/>
          <a:lstStyle/>
          <a:p>
            <a:fld id="{4D836B5E-D226-44FE-971D-3082BA051367}" type="slidenum">
              <a:rPr lang="en-GB" smtClean="0"/>
              <a:t>1</a:t>
            </a:fld>
            <a:endParaRPr lang="en-GB"/>
          </a:p>
        </p:txBody>
      </p:sp>
    </p:spTree>
    <p:extLst>
      <p:ext uri="{BB962C8B-B14F-4D97-AF65-F5344CB8AC3E}">
        <p14:creationId xmlns:p14="http://schemas.microsoft.com/office/powerpoint/2010/main" val="1272978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GB" dirty="0"/>
          </a:p>
        </p:txBody>
      </p:sp>
      <p:sp>
        <p:nvSpPr>
          <p:cNvPr id="4" name="Plassholder for lysbildenummer 3"/>
          <p:cNvSpPr>
            <a:spLocks noGrp="1"/>
          </p:cNvSpPr>
          <p:nvPr>
            <p:ph type="sldNum" sz="quarter" idx="5"/>
          </p:nvPr>
        </p:nvSpPr>
        <p:spPr/>
        <p:txBody>
          <a:bodyPr/>
          <a:lstStyle/>
          <a:p>
            <a:fld id="{4D836B5E-D226-44FE-971D-3082BA051367}" type="slidenum">
              <a:rPr lang="en-GB" smtClean="0"/>
              <a:t>11</a:t>
            </a:fld>
            <a:endParaRPr lang="en-GB"/>
          </a:p>
        </p:txBody>
      </p:sp>
    </p:spTree>
    <p:extLst>
      <p:ext uri="{BB962C8B-B14F-4D97-AF65-F5344CB8AC3E}">
        <p14:creationId xmlns:p14="http://schemas.microsoft.com/office/powerpoint/2010/main" val="3325996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GB" dirty="0"/>
              </a:p>
            </p:txBody>
          </p:sp>
        </mc:Choice>
        <mc:Fallback xmlns="">
          <p:sp>
            <p:nvSpPr>
              <p:cNvPr id="3" name="Plassholder for notater 2"/>
              <p:cNvSpPr>
                <a:spLocks noGrp="1"/>
              </p:cNvSpPr>
              <p:nvPr>
                <p:ph type="body" idx="1"/>
              </p:nvPr>
            </p:nvSpPr>
            <p:spPr/>
            <p:txBody>
              <a:bodyPr/>
              <a:lstStyle/>
              <a:p>
                <a:pPr marL="285750" lvl="0" indent="-285750">
                  <a:buFont typeface="Arial" panose="020B0604020202020204" pitchFamily="34" charset="0"/>
                  <a:buChar char="•"/>
                </a:pPr>
                <a:r>
                  <a:rPr lang="nb-NO" sz="1800" dirty="0"/>
                  <a:t>High </a:t>
                </a:r>
                <a:r>
                  <a:rPr lang="en-GB" sz="1800" i="0">
                    <a:latin typeface="Cambria Math" panose="02040503050406030204" pitchFamily="18" charset="0"/>
                  </a:rPr>
                  <a:t>ℒ</a:t>
                </a:r>
                <a:r>
                  <a:rPr lang="nb-NO" sz="1800" dirty="0">
                    <a:sym typeface="Wingdings" panose="05000000000000000000" pitchFamily="2" charset="2"/>
                  </a:rPr>
                  <a:t>  </a:t>
                </a:r>
                <a:r>
                  <a:rPr lang="nb-NO" sz="1800" dirty="0" err="1">
                    <a:sym typeface="Wingdings" panose="05000000000000000000" pitchFamily="2" charset="2"/>
                  </a:rPr>
                  <a:t>small</a:t>
                </a:r>
                <a:r>
                  <a:rPr lang="nb-NO" sz="1800" dirty="0">
                    <a:sym typeface="Wingdings" panose="05000000000000000000" pitchFamily="2" charset="2"/>
                  </a:rPr>
                  <a:t> beam sizes </a:t>
                </a:r>
                <a:r>
                  <a:rPr lang="nb-NO" sz="1800" i="0" dirty="0">
                    <a:solidFill>
                      <a:schemeClr val="tx1"/>
                    </a:solidFill>
                    <a:latin typeface="Cambria Math" panose="02040503050406030204" pitchFamily="18" charset="0"/>
                  </a:rPr>
                  <a:t>𝜎_(𝑥,𝑦)^∗</a:t>
                </a:r>
                <a:r>
                  <a:rPr lang="nb-NO" sz="1800" dirty="0"/>
                  <a:t> </a:t>
                </a:r>
                <a:r>
                  <a:rPr lang="nb-NO" sz="1800" dirty="0">
                    <a:sym typeface="Wingdings" panose="05000000000000000000" pitchFamily="2" charset="2"/>
                  </a:rPr>
                  <a:t> intense EM-</a:t>
                </a:r>
                <a:r>
                  <a:rPr lang="nb-NO" sz="1800" dirty="0" err="1">
                    <a:sym typeface="Wingdings" panose="05000000000000000000" pitchFamily="2" charset="2"/>
                  </a:rPr>
                  <a:t>fields</a:t>
                </a:r>
                <a:r>
                  <a:rPr lang="nb-NO" sz="1800" dirty="0">
                    <a:sym typeface="Wingdings" panose="05000000000000000000" pitchFamily="2" charset="2"/>
                  </a:rPr>
                  <a:t>.</a:t>
                </a:r>
                <a:endParaRPr lang="nb-NO" sz="1800" dirty="0"/>
              </a:p>
              <a:p>
                <a:pPr marL="285750" indent="-285750">
                  <a:buFont typeface="Arial" panose="020B0604020202020204" pitchFamily="34" charset="0"/>
                  <a:buChar char="•"/>
                </a:pPr>
                <a:r>
                  <a:rPr lang="nb-NO" sz="1800" dirty="0" err="1"/>
                  <a:t>Various</a:t>
                </a:r>
                <a:r>
                  <a:rPr lang="nb-NO" sz="1800" dirty="0"/>
                  <a:t> b</a:t>
                </a:r>
                <a:r>
                  <a:rPr lang="en-GB" sz="1800" dirty="0" err="1"/>
                  <a:t>eam</a:t>
                </a:r>
                <a:r>
                  <a:rPr lang="en-GB" sz="1800" dirty="0"/>
                  <a:t>-beam effects at the IP.</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solidFill>
                      <a:srgbClr val="00B050"/>
                    </a:solidFill>
                  </a:rPr>
                  <a:t>Good</a:t>
                </a:r>
                <a:r>
                  <a:rPr lang="en-GB" sz="1800" dirty="0"/>
                  <a:t>: the beams focus each other and reduce the beam sizes.</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solidFill>
                      <a:srgbClr val="FFC000"/>
                    </a:solidFill>
                  </a:rPr>
                  <a:t>Bad</a:t>
                </a:r>
                <a:r>
                  <a:rPr lang="en-GB" sz="1800" dirty="0"/>
                  <a:t>: </a:t>
                </a:r>
                <a:r>
                  <a:rPr lang="en-GB" sz="1800" dirty="0" err="1"/>
                  <a:t>beamstrahlung</a:t>
                </a:r>
                <a:r>
                  <a:rPr lang="en-GB" sz="1800" dirty="0"/>
                  <a:t>. More on this…</a:t>
                </a:r>
              </a:p>
              <a:p>
                <a:pPr marL="285750" indent="-285750">
                  <a:buFont typeface="Arial" panose="020B0604020202020204" pitchFamily="34" charset="0"/>
                  <a:buChar char="•"/>
                </a:pPr>
                <a:endParaRPr lang="en-GB" sz="1800" dirty="0"/>
              </a:p>
              <a:p>
                <a:pPr marL="285750" indent="-285750">
                  <a:buFont typeface="Arial" panose="020B0604020202020204" pitchFamily="34" charset="0"/>
                  <a:buChar char="•"/>
                </a:pPr>
                <a:r>
                  <a:rPr lang="en-GB" sz="1800" dirty="0">
                    <a:solidFill>
                      <a:srgbClr val="FF0000"/>
                    </a:solidFill>
                  </a:rPr>
                  <a:t>Ugly</a:t>
                </a:r>
                <a:r>
                  <a:rPr lang="en-GB" sz="1800" dirty="0"/>
                  <a:t>: production of unwanted secondary particles in intense EM fields.</a:t>
                </a:r>
              </a:p>
              <a:p>
                <a:pPr marL="742950" lvl="1" indent="-285750">
                  <a:buFont typeface="Arial" panose="020B0604020202020204" pitchFamily="34" charset="0"/>
                  <a:buChar char="•"/>
                </a:pPr>
                <a:r>
                  <a:rPr lang="en-GB" sz="1600" dirty="0"/>
                  <a:t>Create background signals in the detector.</a:t>
                </a:r>
              </a:p>
              <a:p>
                <a:pPr marL="171450" indent="-171450">
                  <a:buFont typeface="Arial" panose="020B0604020202020204" pitchFamily="34" charset="0"/>
                  <a:buChar char="•"/>
                </a:pPr>
                <a:endParaRPr lang="en-GB" dirty="0"/>
              </a:p>
            </p:txBody>
          </p:sp>
        </mc:Fallback>
      </mc:AlternateContent>
    </p:spTree>
    <p:extLst>
      <p:ext uri="{BB962C8B-B14F-4D97-AF65-F5344CB8AC3E}">
        <p14:creationId xmlns:p14="http://schemas.microsoft.com/office/powerpoint/2010/main" val="2530485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nb-NO" sz="1800" dirty="0"/>
              </a:p>
            </p:txBody>
          </p:sp>
        </mc:Choice>
        <mc:Fallback xmlns="">
          <p:sp>
            <p:nvSpPr>
              <p:cNvPr id="3" name="Plassholder for notater 2"/>
              <p:cNvSpPr>
                <a:spLocks noGrp="1"/>
              </p:cNvSpPr>
              <p:nvPr>
                <p:ph type="body" idx="1"/>
              </p:nvPr>
            </p:nvSpPr>
            <p:spPr/>
            <p:txBody>
              <a:bodyPr/>
              <a:lstStyle/>
              <a:p>
                <a:pPr marL="171450" indent="-171450">
                  <a:buFont typeface="Arial" panose="020B0604020202020204" pitchFamily="34" charset="0"/>
                  <a:buChar char="•"/>
                </a:pPr>
                <a:r>
                  <a:rPr lang="nb-NO" sz="2200" dirty="0"/>
                  <a:t>Intense EM </a:t>
                </a:r>
                <a:r>
                  <a:rPr lang="nb-NO" sz="2200" dirty="0" err="1"/>
                  <a:t>fields</a:t>
                </a:r>
                <a:r>
                  <a:rPr lang="nb-NO" sz="2200" dirty="0"/>
                  <a:t> </a:t>
                </a:r>
                <a:r>
                  <a:rPr lang="nb-NO" sz="2200" dirty="0" err="1"/>
                  <a:t>will</a:t>
                </a:r>
                <a:r>
                  <a:rPr lang="nb-NO" sz="2200" dirty="0"/>
                  <a:t> bend the </a:t>
                </a:r>
                <a:r>
                  <a:rPr lang="nb-NO" sz="2200" dirty="0" err="1"/>
                  <a:t>trajectories</a:t>
                </a:r>
                <a:r>
                  <a:rPr lang="nb-NO" sz="2200" dirty="0"/>
                  <a:t> </a:t>
                </a:r>
                <a:r>
                  <a:rPr lang="nb-NO" sz="2200" dirty="0" err="1"/>
                  <a:t>of</a:t>
                </a:r>
                <a:r>
                  <a:rPr lang="nb-NO" sz="2200" dirty="0"/>
                  <a:t> </a:t>
                </a:r>
                <a:r>
                  <a:rPr lang="nb-NO" sz="2200" dirty="0" err="1"/>
                  <a:t>particles</a:t>
                </a:r>
                <a:r>
                  <a:rPr lang="nb-NO" sz="2200" dirty="0"/>
                  <a:t> in the </a:t>
                </a:r>
                <a:r>
                  <a:rPr lang="nb-NO" sz="2200" dirty="0" err="1"/>
                  <a:t>opposite</a:t>
                </a:r>
                <a:r>
                  <a:rPr lang="nb-NO" sz="2200" dirty="0"/>
                  <a:t> beam. </a:t>
                </a:r>
              </a:p>
              <a:p>
                <a:pPr marL="171450" indent="-171450">
                  <a:buFont typeface="Arial" panose="020B0604020202020204" pitchFamily="34" charset="0"/>
                  <a:buChar char="•"/>
                </a:pPr>
                <a:r>
                  <a:rPr lang="nb-NO" sz="2200" dirty="0"/>
                  <a:t>The </a:t>
                </a:r>
                <a:r>
                  <a:rPr lang="nb-NO" sz="2200" dirty="0" err="1"/>
                  <a:t>particles</a:t>
                </a:r>
                <a:r>
                  <a:rPr lang="nb-NO" sz="2200" dirty="0"/>
                  <a:t> </a:t>
                </a:r>
                <a:r>
                  <a:rPr lang="nb-NO" sz="2200" dirty="0" err="1"/>
                  <a:t>emit</a:t>
                </a:r>
                <a:r>
                  <a:rPr lang="nb-NO" sz="2200" dirty="0"/>
                  <a:t> </a:t>
                </a:r>
                <a:r>
                  <a:rPr lang="nb-NO" sz="2200" dirty="0" err="1"/>
                  <a:t>beamstrahlung</a:t>
                </a:r>
                <a:r>
                  <a:rPr lang="nb-NO" sz="2200" dirty="0"/>
                  <a:t> and lose </a:t>
                </a:r>
                <a:r>
                  <a:rPr lang="nb-NO" sz="2200" dirty="0" err="1"/>
                  <a:t>energy</a:t>
                </a:r>
                <a:r>
                  <a:rPr lang="nb-NO" sz="2200" dirty="0"/>
                  <a:t>.</a:t>
                </a:r>
              </a:p>
              <a:p>
                <a:pPr marL="171450" indent="-171450">
                  <a:buFont typeface="Arial" panose="020B0604020202020204" pitchFamily="34" charset="0"/>
                  <a:buChar char="•"/>
                </a:pPr>
                <a:r>
                  <a:rPr lang="nb-NO" sz="2200" dirty="0"/>
                  <a:t>Do not </a:t>
                </a:r>
                <a:r>
                  <a:rPr lang="nb-NO" sz="2200" dirty="0" err="1"/>
                  <a:t>collide</a:t>
                </a:r>
                <a:r>
                  <a:rPr lang="nb-NO" sz="2200" dirty="0"/>
                  <a:t> at </a:t>
                </a:r>
                <a:r>
                  <a:rPr lang="nb-NO" sz="2200" dirty="0" err="1"/>
                  <a:t>intended</a:t>
                </a:r>
                <a:r>
                  <a:rPr lang="nb-NO" sz="2200" dirty="0"/>
                  <a:t> nominal </a:t>
                </a:r>
                <a:r>
                  <a:rPr lang="nb-NO" sz="2200" dirty="0" err="1"/>
                  <a:t>collision</a:t>
                </a:r>
                <a:r>
                  <a:rPr lang="nb-NO" sz="2200" dirty="0"/>
                  <a:t> </a:t>
                </a:r>
                <a:r>
                  <a:rPr lang="nb-NO" sz="2200" dirty="0" err="1"/>
                  <a:t>energy</a:t>
                </a:r>
                <a:r>
                  <a:rPr lang="nb-NO" sz="2200" dirty="0"/>
                  <a:t> </a:t>
                </a:r>
                <a:r>
                  <a:rPr lang="nb-NO" sz="2200" i="0" dirty="0">
                    <a:latin typeface="Cambria Math" panose="02040503050406030204" pitchFamily="18" charset="0"/>
                  </a:rPr>
                  <a:t>√(𝑠_</a:t>
                </a:r>
                <a:r>
                  <a:rPr lang="nb-NO" sz="2200" b="0" i="0" dirty="0">
                    <a:latin typeface="Cambria Math" panose="02040503050406030204" pitchFamily="18" charset="0"/>
                  </a:rPr>
                  <a:t>0 )</a:t>
                </a:r>
                <a:r>
                  <a:rPr lang="nb-NO" sz="2200" dirty="0"/>
                  <a:t>.</a:t>
                </a:r>
              </a:p>
              <a:p>
                <a:pPr marL="171450" indent="-171450">
                  <a:buFont typeface="Arial" panose="020B0604020202020204" pitchFamily="34" charset="0"/>
                  <a:buChar char="•"/>
                </a:pPr>
                <a:r>
                  <a:rPr lang="nb-NO" sz="2200" dirty="0" err="1"/>
                  <a:t>Luminosity</a:t>
                </a:r>
                <a:r>
                  <a:rPr lang="nb-NO" sz="2200" dirty="0"/>
                  <a:t> </a:t>
                </a:r>
                <a:r>
                  <a:rPr lang="nb-NO" sz="2200" dirty="0" err="1"/>
                  <a:t>spectrum</a:t>
                </a:r>
                <a:endParaRPr lang="nb-NO" sz="2200" dirty="0"/>
              </a:p>
              <a:p>
                <a:pPr marL="628650" lvl="1" indent="-171450">
                  <a:buFont typeface="Arial" panose="020B0604020202020204" pitchFamily="34" charset="0"/>
                  <a:buChar char="•"/>
                </a:pPr>
                <a:r>
                  <a:rPr lang="nb-NO" sz="1800" dirty="0"/>
                  <a:t>For most </a:t>
                </a:r>
                <a:r>
                  <a:rPr lang="nb-NO" sz="1800" dirty="0" err="1"/>
                  <a:t>experiments</a:t>
                </a:r>
                <a:r>
                  <a:rPr lang="nb-NO" sz="1800" dirty="0"/>
                  <a:t>, </a:t>
                </a:r>
                <a:r>
                  <a:rPr lang="nb-NO" sz="1800" dirty="0" err="1"/>
                  <a:t>only</a:t>
                </a:r>
                <a:r>
                  <a:rPr lang="nb-NO" sz="1800" dirty="0"/>
                  <a:t> the </a:t>
                </a:r>
                <a:r>
                  <a:rPr lang="nb-NO" sz="1800" dirty="0" err="1"/>
                  <a:t>high</a:t>
                </a:r>
                <a:r>
                  <a:rPr lang="nb-NO" sz="1800" dirty="0"/>
                  <a:t> </a:t>
                </a:r>
                <a:r>
                  <a:rPr lang="nb-NO" sz="1800" dirty="0" err="1"/>
                  <a:t>energy</a:t>
                </a:r>
                <a:r>
                  <a:rPr lang="nb-NO" sz="1800" dirty="0"/>
                  <a:t> </a:t>
                </a:r>
                <a:r>
                  <a:rPr lang="nb-NO" sz="1800" dirty="0" err="1"/>
                  <a:t>fraction</a:t>
                </a:r>
                <a:r>
                  <a:rPr lang="nb-NO" sz="1800" dirty="0"/>
                  <a:t> </a:t>
                </a:r>
                <a:r>
                  <a:rPr lang="nb-NO" sz="1800" dirty="0" err="1"/>
                  <a:t>of</a:t>
                </a:r>
                <a:r>
                  <a:rPr lang="nb-NO" sz="1800" dirty="0"/>
                  <a:t> the </a:t>
                </a:r>
                <a:r>
                  <a:rPr lang="nb-NO" sz="1800" dirty="0" err="1"/>
                  <a:t>spectrum</a:t>
                </a:r>
                <a:r>
                  <a:rPr lang="nb-NO" sz="1800" dirty="0"/>
                  <a:t> is </a:t>
                </a:r>
                <a:r>
                  <a:rPr lang="nb-NO" sz="1800" dirty="0" err="1"/>
                  <a:t>of</a:t>
                </a:r>
                <a:r>
                  <a:rPr lang="nb-NO" sz="1800" dirty="0"/>
                  <a:t> </a:t>
                </a:r>
                <a:r>
                  <a:rPr lang="nb-NO" sz="1800" dirty="0" err="1"/>
                  <a:t>interest</a:t>
                </a:r>
                <a:r>
                  <a:rPr lang="nb-NO" sz="1800" dirty="0"/>
                  <a:t>.</a:t>
                </a:r>
              </a:p>
              <a:p>
                <a:pPr marL="628650" lvl="1" indent="-171450">
                  <a:buFont typeface="Arial" panose="020B0604020202020204" pitchFamily="34" charset="0"/>
                  <a:buChar char="•"/>
                </a:pPr>
                <a:r>
                  <a:rPr lang="nb-NO" sz="1800" dirty="0" err="1"/>
                  <a:t>Need</a:t>
                </a:r>
                <a:r>
                  <a:rPr lang="nb-NO" sz="1800" dirty="0"/>
                  <a:t> to limit </a:t>
                </a:r>
                <a:r>
                  <a:rPr lang="nb-NO" sz="1800" dirty="0" err="1"/>
                  <a:t>beamstrahlung</a:t>
                </a:r>
                <a:r>
                  <a:rPr lang="nb-NO" sz="1800" dirty="0"/>
                  <a:t>.</a:t>
                </a:r>
              </a:p>
              <a:p>
                <a:pPr marL="628650" lvl="1" indent="-171450">
                  <a:buFont typeface="Arial" panose="020B0604020202020204" pitchFamily="34" charset="0"/>
                  <a:buChar char="•"/>
                </a:pPr>
                <a:r>
                  <a:rPr lang="nb-NO" sz="1800" dirty="0" err="1"/>
                  <a:t>Use</a:t>
                </a:r>
                <a:r>
                  <a:rPr lang="nb-NO" sz="1800" dirty="0"/>
                  <a:t> flat beams in order to not </a:t>
                </a:r>
                <a:r>
                  <a:rPr lang="nb-NO" sz="1800" dirty="0" err="1"/>
                  <a:t>sacrifice</a:t>
                </a:r>
                <a:r>
                  <a:rPr lang="nb-NO" sz="1800" dirty="0"/>
                  <a:t> </a:t>
                </a:r>
                <a:r>
                  <a:rPr lang="en-GB" sz="1800" i="0">
                    <a:latin typeface="Cambria Math" panose="02040503050406030204" pitchFamily="18" charset="0"/>
                  </a:rPr>
                  <a:t>ℒ</a:t>
                </a:r>
                <a:r>
                  <a:rPr lang="nb-NO" sz="1800" dirty="0"/>
                  <a:t>.</a:t>
                </a:r>
                <a:endParaRPr lang="nb-NO" sz="1800" i="1" dirty="0">
                  <a:latin typeface="Cambria Math" panose="02040503050406030204" pitchFamily="18" charset="0"/>
                </a:endParaRPr>
              </a:p>
              <a:p>
                <a:pPr marL="628650" lvl="1" indent="-171450">
                  <a:buFont typeface="Arial" panose="020B0604020202020204" pitchFamily="34" charset="0"/>
                  <a:buChar char="•"/>
                </a:pPr>
                <a:r>
                  <a:rPr lang="en-GB" sz="1800" i="0">
                    <a:latin typeface="Cambria Math" panose="02040503050406030204" pitchFamily="18" charset="0"/>
                  </a:rPr>
                  <a:t>ℒ</a:t>
                </a:r>
                <a:r>
                  <a:rPr lang="nb-NO" sz="1800" i="0">
                    <a:latin typeface="Cambria Math" panose="02040503050406030204" pitchFamily="18" charset="0"/>
                  </a:rPr>
                  <a:t>_0.01</a:t>
                </a:r>
                <a:r>
                  <a:rPr lang="nb-NO" sz="1800" dirty="0"/>
                  <a:t>: </a:t>
                </a:r>
                <a:r>
                  <a:rPr lang="nb-NO" sz="1800" dirty="0" err="1"/>
                  <a:t>luminosity</a:t>
                </a:r>
                <a:r>
                  <a:rPr lang="nb-NO" sz="1800" dirty="0"/>
                  <a:t> </a:t>
                </a:r>
                <a:r>
                  <a:rPr lang="nb-NO" sz="1800" dirty="0" err="1"/>
                  <a:t>with</a:t>
                </a:r>
                <a:r>
                  <a:rPr lang="nb-NO" sz="1800" dirty="0"/>
                  <a:t> </a:t>
                </a:r>
                <a:r>
                  <a:rPr lang="nb-NO" sz="1800" i="0" dirty="0">
                    <a:latin typeface="Cambria Math" panose="02040503050406030204" pitchFamily="18" charset="0"/>
                  </a:rPr>
                  <a:t>√𝑠&gt;0.99√(𝑠_0 )</a:t>
                </a:r>
                <a:r>
                  <a:rPr lang="nb-NO" sz="1800" dirty="0"/>
                  <a:t>.</a:t>
                </a:r>
                <a:endParaRPr lang="nb-NO" sz="1800" i="1" dirty="0">
                  <a:latin typeface="Cambria Math" panose="02040503050406030204" pitchFamily="18" charset="0"/>
                </a:endParaRPr>
              </a:p>
              <a:p>
                <a:pPr marL="628650" lvl="1" indent="-171450">
                  <a:buFont typeface="Arial" panose="020B0604020202020204" pitchFamily="34" charset="0"/>
                  <a:buChar char="•"/>
                </a:pPr>
                <a:r>
                  <a:rPr lang="en-GB" sz="1800" i="0">
                    <a:latin typeface="Cambria Math" panose="02040503050406030204" pitchFamily="18" charset="0"/>
                  </a:rPr>
                  <a:t>ℒ</a:t>
                </a:r>
                <a:r>
                  <a:rPr lang="nb-NO" sz="1800" dirty="0"/>
                  <a:t>: total </a:t>
                </a:r>
                <a:r>
                  <a:rPr lang="nb-NO" sz="1800" dirty="0" err="1"/>
                  <a:t>luminosity</a:t>
                </a:r>
                <a:endParaRPr lang="nb-NO" sz="1800" dirty="0"/>
              </a:p>
              <a:p>
                <a:pPr marL="628650" lvl="1" indent="-171450">
                  <a:buFont typeface="Arial" panose="020B0604020202020204" pitchFamily="34" charset="0"/>
                  <a:buChar char="•"/>
                </a:pPr>
                <a:r>
                  <a:rPr lang="nb-NO" sz="1800" dirty="0"/>
                  <a:t>Choice for </a:t>
                </a:r>
                <a:r>
                  <a:rPr lang="nb-NO" sz="1800" dirty="0" err="1"/>
                  <a:t>acceptable</a:t>
                </a:r>
                <a:r>
                  <a:rPr lang="nb-NO" sz="1800" dirty="0"/>
                  <a:t> </a:t>
                </a:r>
                <a:r>
                  <a:rPr lang="nb-NO" sz="1800" dirty="0" err="1"/>
                  <a:t>spread</a:t>
                </a:r>
                <a:r>
                  <a:rPr lang="nb-NO" sz="1800" dirty="0"/>
                  <a:t>: </a:t>
                </a:r>
                <a:r>
                  <a:rPr lang="en-GB" sz="1800" i="0">
                    <a:latin typeface="Cambria Math" panose="02040503050406030204" pitchFamily="18" charset="0"/>
                  </a:rPr>
                  <a:t>ℒ</a:t>
                </a:r>
                <a:r>
                  <a:rPr lang="nb-NO" sz="1800" i="0">
                    <a:latin typeface="Cambria Math" panose="02040503050406030204" pitchFamily="18" charset="0"/>
                  </a:rPr>
                  <a:t>_0.01</a:t>
                </a:r>
                <a:r>
                  <a:rPr lang="nb-NO" sz="1800" dirty="0"/>
                  <a:t>/</a:t>
                </a:r>
                <a:r>
                  <a:rPr lang="en-GB" sz="1800" i="0">
                    <a:latin typeface="Cambria Math" panose="02040503050406030204" pitchFamily="18" charset="0"/>
                  </a:rPr>
                  <a:t>ℒ</a:t>
                </a:r>
                <a:r>
                  <a:rPr lang="nb-NO" sz="1800" i="0">
                    <a:latin typeface="Cambria Math" panose="02040503050406030204" pitchFamily="18" charset="0"/>
                  </a:rPr>
                  <a:t>≈1/3</a:t>
                </a:r>
                <a:r>
                  <a:rPr lang="nb-NO" sz="1800" dirty="0"/>
                  <a:t>.</a:t>
                </a:r>
              </a:p>
              <a:p>
                <a:pPr marL="171450" indent="-171450">
                  <a:buFont typeface="Arial" panose="020B0604020202020204" pitchFamily="34" charset="0"/>
                  <a:buChar char="•"/>
                </a:pPr>
                <a:endParaRPr lang="nb-NO" dirty="0"/>
              </a:p>
            </p:txBody>
          </p:sp>
        </mc:Fallback>
      </mc:AlternateContent>
    </p:spTree>
    <p:extLst>
      <p:ext uri="{BB962C8B-B14F-4D97-AF65-F5344CB8AC3E}">
        <p14:creationId xmlns:p14="http://schemas.microsoft.com/office/powerpoint/2010/main" val="3059814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endParaRPr lang="en-GB" dirty="0"/>
              </a:p>
            </p:txBody>
          </p:sp>
        </mc:Choice>
        <mc:Fallback xmlns="">
          <p:sp>
            <p:nvSpPr>
              <p:cNvPr id="3" name="Plassholder for notater 2"/>
              <p:cNvSpPr>
                <a:spLocks noGrp="1"/>
              </p:cNvSpPr>
              <p:nvPr>
                <p:ph type="body" idx="1"/>
              </p:nvPr>
            </p:nvSpPr>
            <p:spPr/>
            <p:txBody>
              <a:bodyPr/>
              <a:lstStyle/>
              <a:p>
                <a:pPr marL="171450" indent="-171450">
                  <a:buFont typeface="Arial" panose="020B0604020202020204" pitchFamily="34" charset="0"/>
                  <a:buChar char="•"/>
                </a:pPr>
                <a:r>
                  <a:rPr lang="en-GB" dirty="0"/>
                  <a:t>For the beam-beam parameter studies: GUINEA-PIG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Adjusted </a:t>
                </a:r>
                <a:r>
                  <a:rPr lang="nb-NO" sz="1200" i="0" dirty="0">
                    <a:latin typeface="Cambria Math" panose="02040503050406030204" pitchFamily="18" charset="0"/>
                  </a:rPr>
                  <a:t>𝛽_(𝑥,</a:t>
                </a:r>
                <a:r>
                  <a:rPr lang="nb-NO" sz="1200" i="0" dirty="0" err="1">
                    <a:latin typeface="Cambria Math" panose="02040503050406030204" pitchFamily="18" charset="0"/>
                  </a:rPr>
                  <a:t>𝑦</a:t>
                </a:r>
                <a:r>
                  <a:rPr lang="nb-NO" sz="1200" i="0" dirty="0">
                    <a:latin typeface="Cambria Math" panose="02040503050406030204" pitchFamily="18" charset="0"/>
                  </a:rPr>
                  <a:t>)</a:t>
                </a:r>
                <a:r>
                  <a:rPr lang="nb-NO" sz="1200" i="0" dirty="0" err="1">
                    <a:latin typeface="Cambria Math" panose="02040503050406030204" pitchFamily="18" charset="0"/>
                  </a:rPr>
                  <a:t>^</a:t>
                </a:r>
                <a:r>
                  <a:rPr lang="nb-NO" sz="1200" i="0" dirty="0">
                    <a:latin typeface="Cambria Math" panose="02040503050406030204" pitchFamily="18" charset="0"/>
                  </a:rPr>
                  <a:t>∗</a:t>
                </a:r>
                <a:r>
                  <a:rPr lang="en-GB" sz="1200" dirty="0"/>
                  <a:t> to maximise </a:t>
                </a:r>
                <a:r>
                  <a:rPr lang="en-GB" sz="1200" i="0">
                    <a:latin typeface="Cambria Math" panose="02040503050406030204" pitchFamily="18" charset="0"/>
                  </a:rPr>
                  <a:t>ℒ</a:t>
                </a:r>
                <a:r>
                  <a:rPr lang="en-GB" sz="1200" dirty="0"/>
                  <a:t> while maintaining </a:t>
                </a:r>
                <a:r>
                  <a:rPr lang="en-GB" sz="1200" i="0">
                    <a:latin typeface="Cambria Math" panose="02040503050406030204" pitchFamily="18" charset="0"/>
                  </a:rPr>
                  <a:t>ℒ</a:t>
                </a:r>
                <a:r>
                  <a:rPr lang="nb-NO" sz="1200" i="0">
                    <a:latin typeface="Cambria Math" panose="02040503050406030204" pitchFamily="18" charset="0"/>
                  </a:rPr>
                  <a:t>_0.01</a:t>
                </a:r>
                <a:r>
                  <a:rPr lang="nb-NO" sz="1200" dirty="0"/>
                  <a:t>/</a:t>
                </a:r>
                <a:r>
                  <a:rPr lang="en-GB" sz="1200" i="0">
                    <a:latin typeface="Cambria Math" panose="02040503050406030204" pitchFamily="18" charset="0"/>
                  </a:rPr>
                  <a:t>ℒ</a:t>
                </a:r>
                <a:r>
                  <a:rPr lang="nb-NO" sz="1200" i="0">
                    <a:latin typeface="Cambria Math" panose="02040503050406030204" pitchFamily="18" charset="0"/>
                  </a:rPr>
                  <a:t>≈1/3</a:t>
                </a:r>
                <a:r>
                  <a:rPr lang="en-GB" sz="1200" dirty="0"/>
                  <a:t>.</a:t>
                </a:r>
                <a:r>
                  <a:rPr lang="en-GB" dirty="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Demonstrated </a:t>
                </a:r>
                <a:r>
                  <a:rPr lang="en-GB" sz="1200" i="0">
                    <a:latin typeface="Cambria Math" panose="02040503050406030204" pitchFamily="18" charset="0"/>
                  </a:rPr>
                  <a:t>ℒ</a:t>
                </a:r>
                <a:r>
                  <a:rPr lang="nb-NO" sz="1200" i="0">
                    <a:latin typeface="Cambria Math" panose="02040503050406030204" pitchFamily="18" charset="0"/>
                  </a:rPr>
                  <a:t>∼1/√(𝜎_𝑧 )</a:t>
                </a:r>
                <a:r>
                  <a:rPr lang="nb-NO" sz="1200" dirty="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Results for </a:t>
                </a:r>
                <a:r>
                  <a:rPr lang="en-GB" sz="1200" i="0" dirty="0">
                    <a:latin typeface="Cambria Math" panose="02040503050406030204" pitchFamily="18" charset="0"/>
                  </a:rPr>
                  <a:t>𝜎_</a:t>
                </a:r>
                <a:r>
                  <a:rPr lang="en-GB" sz="1200" i="0" dirty="0" err="1">
                    <a:latin typeface="Cambria Math" panose="02040503050406030204" pitchFamily="18" charset="0"/>
                  </a:rPr>
                  <a:t>𝑧</a:t>
                </a:r>
                <a:r>
                  <a:rPr lang="en-GB" sz="1200" i="0" dirty="0">
                    <a:latin typeface="Cambria Math" panose="02040503050406030204" pitchFamily="18" charset="0"/>
                  </a:rPr>
                  <a:t>=5 μm</a:t>
                </a:r>
                <a:r>
                  <a:rPr lang="en-GB" sz="1200" dirty="0"/>
                  <a:t>, </a:t>
                </a:r>
                <a:r>
                  <a:rPr lang="en-GB" sz="1200" i="0" dirty="0">
                    <a:latin typeface="Cambria Math" panose="02040503050406030204" pitchFamily="18" charset="0"/>
                  </a:rPr>
                  <a:t>𝑁=5⋅10^9</a:t>
                </a:r>
                <a:r>
                  <a:rPr lang="nb-NO" sz="1200"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0" dirty="0">
                    <a:latin typeface="Cambria Math" panose="02040503050406030204" pitchFamily="18" charset="0"/>
                  </a:rPr>
                  <a:t>e^+</a:t>
                </a:r>
                <a:r>
                  <a:rPr lang="en-GB" sz="1200" dirty="0"/>
                  <a:t> acc. in plasma very challenging </a:t>
                </a:r>
                <a:r>
                  <a:rPr lang="en-GB" sz="1200" dirty="0">
                    <a:sym typeface="Wingdings" panose="05000000000000000000" pitchFamily="2" charset="2"/>
                  </a:rPr>
                  <a:t></a:t>
                </a:r>
                <a:r>
                  <a:rPr lang="en-GB" sz="1200" dirty="0"/>
                  <a:t> reduced positron beam charges? (kept all other parameters)</a:t>
                </a:r>
                <a:endParaRPr lang="en-GB" dirty="0"/>
              </a:p>
              <a:p>
                <a:endParaRPr lang="en-GB" dirty="0"/>
              </a:p>
              <a:p>
                <a:r>
                  <a:rPr lang="en-GB" dirty="0"/>
                  <a:t>Note: not a “fair” comparison with CLIC, as no BDS studies have been performed when deriving these numbers, and hence these results are far from as mature as the CLIC numbers. These numbers are therefore likely very optimistic, but the point of still doing such a comparison is to perform an early assessment of the potential of a PWFA collider. As we get more detailed studies, these numbers are likely to decrease, but such high values for the </a:t>
                </a:r>
                <a:r>
                  <a:rPr lang="en-GB" dirty="0" err="1"/>
                  <a:t>lum</a:t>
                </a:r>
                <a:r>
                  <a:rPr lang="en-GB" dirty="0"/>
                  <a:t> gives us reason to be optimistic.</a:t>
                </a:r>
              </a:p>
            </p:txBody>
          </p:sp>
        </mc:Fallback>
      </mc:AlternateContent>
    </p:spTree>
    <p:extLst>
      <p:ext uri="{BB962C8B-B14F-4D97-AF65-F5344CB8AC3E}">
        <p14:creationId xmlns:p14="http://schemas.microsoft.com/office/powerpoint/2010/main" val="8893315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US" sz="2000" dirty="0">
                  <a:solidFill>
                    <a:srgbClr val="000000"/>
                  </a:solidFill>
                </a:endParaRPr>
              </a:p>
            </p:txBody>
          </p:sp>
        </mc:Choice>
        <mc:Fallback xmlns="">
          <p:sp>
            <p:nvSpPr>
              <p:cNvPr id="3" name="Plassholder for notat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Objective: establish parameter sets for multi-</a:t>
                </a:r>
                <a:r>
                  <a:rPr lang="en-US" dirty="0" err="1"/>
                  <a:t>TeV</a:t>
                </a:r>
                <a:r>
                  <a:rPr lang="en-US" dirty="0"/>
                  <a:t> PWFA </a:t>
                </a:r>
                <a:r>
                  <a:rPr lang="nb-NO" dirty="0" err="1"/>
                  <a:t>e</a:t>
                </a:r>
                <a:r>
                  <a:rPr lang="nb-NO" baseline="30000" dirty="0" err="1"/>
                  <a:t>+</a:t>
                </a:r>
                <a:r>
                  <a:rPr lang="nb-NO" dirty="0" err="1"/>
                  <a:t>e</a:t>
                </a:r>
                <a:r>
                  <a:rPr lang="nb-NO" baseline="30000" dirty="0"/>
                  <a:t>-</a:t>
                </a:r>
                <a:r>
                  <a:rPr lang="en-GB" dirty="0"/>
                  <a:t> </a:t>
                </a:r>
                <a:r>
                  <a:rPr lang="en-US" dirty="0"/>
                  <a:t>and </a:t>
                </a:r>
                <a:r>
                  <a:rPr lang="nb-NO" i="0" dirty="0">
                    <a:latin typeface="Cambria Math" panose="02040503050406030204" pitchFamily="18" charset="0"/>
                  </a:rPr>
                  <a:t>𝛾𝛾</a:t>
                </a:r>
                <a:r>
                  <a:rPr lang="en-US" dirty="0"/>
                  <a:t> colliders that take into account the constraint on efficiency imposed by transverse instabilities induced by transverse </a:t>
                </a:r>
                <a:r>
                  <a:rPr lang="en-US" dirty="0" err="1"/>
                  <a:t>wakefields</a:t>
                </a:r>
                <a:r>
                  <a:rPr lang="en-US" dirty="0"/>
                  <a:t>.</a:t>
                </a:r>
              </a:p>
              <a:p>
                <a:pPr marL="228600" indent="-228600">
                  <a:buFont typeface="+mj-lt"/>
                  <a:buAutoNum type="arabicPeriod"/>
                </a:pPr>
                <a:r>
                  <a:rPr lang="en-US" dirty="0"/>
                  <a:t>Developed a simplified model combined with PIC-simulations to derive a parameter set for a 1.5 TeV PWFA </a:t>
                </a:r>
                <a:r>
                  <a:rPr lang="nb-NO" dirty="0"/>
                  <a:t>e</a:t>
                </a:r>
                <a:r>
                  <a:rPr lang="nb-NO" baseline="30000" dirty="0"/>
                  <a:t>-</a:t>
                </a:r>
                <a:r>
                  <a:rPr lang="en-GB" dirty="0"/>
                  <a:t> </a:t>
                </a:r>
                <a:r>
                  <a:rPr lang="en-US" dirty="0"/>
                  <a:t>linac.</a:t>
                </a:r>
              </a:p>
              <a:p>
                <a:pPr marL="228600" indent="-228600">
                  <a:buFont typeface="+mj-lt"/>
                  <a:buAutoNum type="arabicPeriod"/>
                </a:pPr>
                <a:r>
                  <a:rPr lang="en-GB" dirty="0"/>
                  <a:t>Performed parameter scans to derive parameters for a 3 </a:t>
                </a:r>
                <a:r>
                  <a:rPr lang="en-GB" dirty="0" err="1"/>
                  <a:t>TeV</a:t>
                </a:r>
                <a:r>
                  <a:rPr lang="en-GB" dirty="0"/>
                  <a:t> </a:t>
                </a:r>
                <a:r>
                  <a:rPr lang="nb-NO" dirty="0" err="1"/>
                  <a:t>e</a:t>
                </a:r>
                <a:r>
                  <a:rPr lang="nb-NO" baseline="30000" dirty="0" err="1"/>
                  <a:t>+</a:t>
                </a:r>
                <a:r>
                  <a:rPr lang="nb-NO" dirty="0" err="1"/>
                  <a:t>e</a:t>
                </a:r>
                <a:r>
                  <a:rPr lang="nb-NO" baseline="30000" dirty="0"/>
                  <a:t>-</a:t>
                </a:r>
                <a:r>
                  <a:rPr lang="en-GB" dirty="0"/>
                  <a:t> collider based on the </a:t>
                </a:r>
                <a:r>
                  <a:rPr lang="en-GB" dirty="0" err="1"/>
                  <a:t>linac</a:t>
                </a:r>
                <a:r>
                  <a:rPr lang="en-GB" dirty="0"/>
                  <a:t> parameters.</a:t>
                </a:r>
              </a:p>
              <a:p>
                <a:pPr marL="228600" indent="-228600">
                  <a:buFont typeface="+mj-lt"/>
                  <a:buAutoNum type="arabicPeriod"/>
                </a:pPr>
                <a:r>
                  <a:rPr lang="en-GB" sz="2000" dirty="0">
                    <a:solidFill>
                      <a:srgbClr val="000000"/>
                    </a:solidFill>
                  </a:rPr>
                  <a:t>Also similar approach to derive parameters for a 3 </a:t>
                </a:r>
                <a:r>
                  <a:rPr lang="en-GB" sz="2000" dirty="0" err="1">
                    <a:solidFill>
                      <a:srgbClr val="000000"/>
                    </a:solidFill>
                  </a:rPr>
                  <a:t>TeV</a:t>
                </a:r>
                <a:r>
                  <a:rPr lang="en-GB" sz="2000" dirty="0">
                    <a:solidFill>
                      <a:srgbClr val="000000"/>
                    </a:solidFill>
                  </a:rPr>
                  <a:t> </a:t>
                </a:r>
                <a:r>
                  <a:rPr lang="nb-NO" sz="2000" i="0">
                    <a:solidFill>
                      <a:srgbClr val="000000"/>
                    </a:solidFill>
                    <a:latin typeface="Cambria Math" panose="02040503050406030204" pitchFamily="18" charset="0"/>
                  </a:rPr>
                  <a:t>𝛾𝛾</a:t>
                </a:r>
                <a:r>
                  <a:rPr lang="en-US" sz="2000" dirty="0">
                    <a:solidFill>
                      <a:srgbClr val="000000"/>
                    </a:solidFill>
                  </a:rPr>
                  <a:t> collider with </a:t>
                </a:r>
                <a:r>
                  <a:rPr lang="nb-NO" sz="2000" dirty="0">
                    <a:solidFill>
                      <a:srgbClr val="000000"/>
                    </a:solidFill>
                  </a:rPr>
                  <a:t>e</a:t>
                </a:r>
                <a:r>
                  <a:rPr lang="nb-NO" sz="2000" baseline="30000" dirty="0">
                    <a:solidFill>
                      <a:srgbClr val="000000"/>
                    </a:solidFill>
                  </a:rPr>
                  <a:t>-</a:t>
                </a:r>
                <a:r>
                  <a:rPr lang="en-GB" sz="2000" dirty="0">
                    <a:solidFill>
                      <a:srgbClr val="000000"/>
                    </a:solidFill>
                  </a:rPr>
                  <a:t> beams </a:t>
                </a:r>
                <a:r>
                  <a:rPr lang="en-US" sz="2000" dirty="0">
                    <a:solidFill>
                      <a:srgbClr val="000000"/>
                    </a:solidFill>
                  </a:rPr>
                  <a:t>accelerated by PWFA.</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mc:Fallback>
      </mc:AlternateContent>
    </p:spTree>
    <p:extLst>
      <p:ext uri="{BB962C8B-B14F-4D97-AF65-F5344CB8AC3E}">
        <p14:creationId xmlns:p14="http://schemas.microsoft.com/office/powerpoint/2010/main" val="3271098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759948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Tree>
    <p:extLst>
      <p:ext uri="{BB962C8B-B14F-4D97-AF65-F5344CB8AC3E}">
        <p14:creationId xmlns:p14="http://schemas.microsoft.com/office/powerpoint/2010/main" val="15101541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US" sz="1200" dirty="0"/>
          </a:p>
        </p:txBody>
      </p:sp>
    </p:spTree>
    <p:extLst>
      <p:ext uri="{BB962C8B-B14F-4D97-AF65-F5344CB8AC3E}">
        <p14:creationId xmlns:p14="http://schemas.microsoft.com/office/powerpoint/2010/main" val="4443817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endParaRPr lang="nb-NO" dirty="0"/>
              </a:p>
            </p:txBody>
          </p:sp>
        </mc:Choice>
        <mc:Fallback xmlns="">
          <p:sp>
            <p:nvSpPr>
              <p:cNvPr id="3" name="Plassholder for notat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b-NO" dirty="0" err="1"/>
                  <a:t>Next</a:t>
                </a:r>
                <a:r>
                  <a:rPr lang="nb-NO" dirty="0"/>
                  <a:t>, I </a:t>
                </a:r>
                <a:r>
                  <a:rPr lang="nb-NO" dirty="0" err="1"/>
                  <a:t>want</a:t>
                </a:r>
                <a:r>
                  <a:rPr lang="nb-NO" dirty="0"/>
                  <a:t> to make a s</a:t>
                </a:r>
                <a:r>
                  <a:rPr lang="en-US" dirty="0" err="1"/>
                  <a:t>implified</a:t>
                </a:r>
                <a:r>
                  <a:rPr lang="en-US" dirty="0"/>
                  <a:t> model that exploits the wake function formalism to model transverse beam dynamics. </a:t>
                </a:r>
              </a:p>
              <a:p>
                <a:pPr marL="171450" indent="-171450">
                  <a:buFont typeface="Arial" panose="020B0604020202020204" pitchFamily="34" charset="0"/>
                  <a:buChar char="•"/>
                </a:pPr>
                <a:r>
                  <a:rPr lang="en-US" dirty="0"/>
                  <a:t>Omit the details of the </a:t>
                </a:r>
                <a:r>
                  <a:rPr lang="en-US" dirty="0" err="1"/>
                  <a:t>wakefunction</a:t>
                </a:r>
                <a:r>
                  <a:rPr lang="en-US" dirty="0"/>
                  <a:t> formalism here…</a:t>
                </a:r>
              </a:p>
              <a:p>
                <a:pPr marL="171450" indent="-171450">
                  <a:buFont typeface="Arial" panose="020B0604020202020204" pitchFamily="34" charset="0"/>
                  <a:buChar char="•"/>
                </a:pPr>
                <a:r>
                  <a:rPr lang="nb-NO" dirty="0"/>
                  <a:t>Main beam </a:t>
                </a:r>
                <a:r>
                  <a:rPr lang="nb-NO" dirty="0" err="1"/>
                  <a:t>divided</a:t>
                </a:r>
                <a:r>
                  <a:rPr lang="nb-NO" dirty="0"/>
                  <a:t> </a:t>
                </a:r>
                <a:r>
                  <a:rPr lang="nb-NO" dirty="0" err="1"/>
                  <a:t>into</a:t>
                </a:r>
                <a:r>
                  <a:rPr lang="nb-NO" dirty="0"/>
                  <a:t> </a:t>
                </a:r>
                <a:r>
                  <a:rPr lang="nb-NO" dirty="0" err="1"/>
                  <a:t>slices</a:t>
                </a:r>
                <a:r>
                  <a:rPr lang="nb-NO" dirty="0"/>
                  <a:t>/</a:t>
                </a:r>
                <a:r>
                  <a:rPr lang="nb-NO" dirty="0" err="1"/>
                  <a:t>macro</a:t>
                </a:r>
                <a:r>
                  <a:rPr lang="nb-NO" dirty="0"/>
                  <a:t> </a:t>
                </a:r>
                <a:r>
                  <a:rPr lang="nb-NO" dirty="0" err="1"/>
                  <a:t>particles</a:t>
                </a:r>
                <a:r>
                  <a:rPr lang="nb-NO" dirty="0"/>
                  <a:t>.</a:t>
                </a:r>
              </a:p>
              <a:p>
                <a:pPr marL="171450" indent="-171450">
                  <a:buFont typeface="Arial" panose="020B0604020202020204" pitchFamily="34" charset="0"/>
                  <a:buChar char="•"/>
                </a:pPr>
                <a:r>
                  <a:rPr lang="nb-NO" dirty="0"/>
                  <a:t>Slices </a:t>
                </a:r>
                <a:r>
                  <a:rPr lang="nb-NO" dirty="0" err="1"/>
                  <a:t>accelerated</a:t>
                </a:r>
                <a:r>
                  <a:rPr lang="nb-NO" dirty="0"/>
                  <a:t> by </a:t>
                </a:r>
                <a:r>
                  <a:rPr lang="nb-NO" i="0" dirty="0">
                    <a:latin typeface="Cambria Math" panose="02040503050406030204" pitchFamily="18" charset="0"/>
                  </a:rPr>
                  <a:t>𝐸_</a:t>
                </a:r>
                <a:r>
                  <a:rPr lang="nb-NO" b="0" i="0" dirty="0">
                    <a:latin typeface="Cambria Math" panose="02040503050406030204" pitchFamily="18" charset="0"/>
                  </a:rPr>
                  <a:t>∥ </a:t>
                </a:r>
                <a:r>
                  <a:rPr lang="nb-NO" i="0" dirty="0">
                    <a:latin typeface="Cambria Math" panose="02040503050406030204" pitchFamily="18" charset="0"/>
                  </a:rPr>
                  <a:t>(𝜉)</a:t>
                </a:r>
                <a:r>
                  <a:rPr lang="nb-NO" dirty="0"/>
                  <a:t> </a:t>
                </a:r>
                <a:r>
                  <a:rPr lang="nb-NO" dirty="0" err="1"/>
                  <a:t>extracted</a:t>
                </a:r>
                <a:r>
                  <a:rPr lang="nb-NO" dirty="0"/>
                  <a:t> from </a:t>
                </a:r>
                <a:r>
                  <a:rPr lang="nb-NO" dirty="0" err="1"/>
                  <a:t>one</a:t>
                </a:r>
                <a:r>
                  <a:rPr lang="nb-NO" dirty="0"/>
                  <a:t> time </a:t>
                </a:r>
                <a:r>
                  <a:rPr lang="nb-NO" dirty="0" err="1"/>
                  <a:t>step</a:t>
                </a:r>
                <a:r>
                  <a:rPr lang="nb-NO" dirty="0"/>
                  <a:t> </a:t>
                </a:r>
                <a:r>
                  <a:rPr lang="nb-NO" dirty="0" err="1"/>
                  <a:t>of</a:t>
                </a:r>
                <a:r>
                  <a:rPr lang="nb-NO" dirty="0"/>
                  <a:t> </a:t>
                </a:r>
                <a:r>
                  <a:rPr lang="nb-NO" dirty="0" err="1"/>
                  <a:t>QuickPIC</a:t>
                </a:r>
                <a:r>
                  <a:rPr lang="nb-NO" dirty="0"/>
                  <a:t>.</a:t>
                </a:r>
              </a:p>
              <a:p>
                <a:pPr marL="171450" indent="-171450">
                  <a:buFont typeface="Arial" panose="020B0604020202020204" pitchFamily="34" charset="0"/>
                  <a:buChar char="•"/>
                </a:pPr>
                <a:r>
                  <a:rPr lang="nb-NO" dirty="0" err="1"/>
                  <a:t>Transverse</a:t>
                </a:r>
                <a:r>
                  <a:rPr lang="nb-NO" dirty="0"/>
                  <a:t> </a:t>
                </a:r>
                <a:r>
                  <a:rPr lang="nb-NO" dirty="0" err="1"/>
                  <a:t>forces</a:t>
                </a:r>
                <a:r>
                  <a:rPr lang="nb-NO" dirty="0"/>
                  <a:t> </a:t>
                </a:r>
                <a:r>
                  <a:rPr lang="nb-NO" dirty="0" err="1"/>
                  <a:t>on</a:t>
                </a:r>
                <a:r>
                  <a:rPr lang="nb-NO" dirty="0"/>
                  <a:t> </a:t>
                </a:r>
                <a:r>
                  <a:rPr lang="nb-NO" dirty="0" err="1"/>
                  <a:t>slices</a:t>
                </a:r>
                <a:r>
                  <a:rPr lang="nb-NO" dirty="0"/>
                  <a:t> </a:t>
                </a:r>
                <a:r>
                  <a:rPr lang="nb-NO" dirty="0" err="1"/>
                  <a:t>determined</a:t>
                </a:r>
                <a:r>
                  <a:rPr lang="nb-NO" dirty="0"/>
                  <a:t> by </a:t>
                </a:r>
              </a:p>
              <a:p>
                <a:pPr marL="628650" lvl="1" indent="-171450">
                  <a:buFont typeface="Arial" panose="020B0604020202020204" pitchFamily="34" charset="0"/>
                  <a:buChar char="•"/>
                </a:pPr>
                <a:r>
                  <a:rPr lang="nb-NO" dirty="0" err="1"/>
                  <a:t>transverse</a:t>
                </a:r>
                <a:r>
                  <a:rPr lang="nb-NO" dirty="0"/>
                  <a:t> </a:t>
                </a:r>
                <a:r>
                  <a:rPr lang="nb-NO" dirty="0" err="1"/>
                  <a:t>wakefields</a:t>
                </a:r>
                <a:r>
                  <a:rPr lang="nb-NO" dirty="0"/>
                  <a:t> </a:t>
                </a:r>
              </a:p>
              <a:p>
                <a:pPr marL="628650" lvl="1" indent="-171450">
                  <a:buFont typeface="Arial" panose="020B0604020202020204" pitchFamily="34" charset="0"/>
                  <a:buChar char="•"/>
                </a:pPr>
                <a:r>
                  <a:rPr lang="nb-NO" dirty="0"/>
                  <a:t>ion </a:t>
                </a:r>
                <a:r>
                  <a:rPr lang="nb-NO" dirty="0" err="1"/>
                  <a:t>background</a:t>
                </a:r>
                <a:r>
                  <a:rPr lang="nb-NO" dirty="0"/>
                  <a:t> </a:t>
                </a:r>
                <a:r>
                  <a:rPr lang="nb-NO" dirty="0" err="1"/>
                  <a:t>focusing</a:t>
                </a:r>
                <a:r>
                  <a:rPr lang="nb-NO" dirty="0"/>
                  <a:t>.</a:t>
                </a:r>
              </a:p>
              <a:p>
                <a:pPr marL="171450" indent="-171450">
                  <a:buFont typeface="Arial" panose="020B0604020202020204" pitchFamily="34" charset="0"/>
                  <a:buChar char="•"/>
                </a:pPr>
                <a:r>
                  <a:rPr lang="nb-NO" dirty="0"/>
                  <a:t>Motion </a:t>
                </a:r>
                <a:r>
                  <a:rPr lang="nb-NO" dirty="0" err="1"/>
                  <a:t>of</a:t>
                </a:r>
                <a:r>
                  <a:rPr lang="nb-NO" dirty="0"/>
                  <a:t> beam </a:t>
                </a:r>
                <a:r>
                  <a:rPr lang="nb-NO" dirty="0" err="1"/>
                  <a:t>slice</a:t>
                </a:r>
                <a:r>
                  <a:rPr lang="nb-NO" dirty="0"/>
                  <a:t> </a:t>
                </a:r>
                <a:r>
                  <a:rPr lang="nb-NO" dirty="0" err="1"/>
                  <a:t>centroids</a:t>
                </a:r>
                <a:r>
                  <a:rPr lang="nb-NO" dirty="0"/>
                  <a:t> </a:t>
                </a:r>
                <a:r>
                  <a:rPr lang="nb-NO" i="0" dirty="0">
                    <a:latin typeface="Cambria Math" panose="02040503050406030204" pitchFamily="18" charset="0"/>
                  </a:rPr>
                  <a:t>𝑋</a:t>
                </a:r>
                <a:r>
                  <a:rPr lang="nb-NO" dirty="0"/>
                  <a:t> </a:t>
                </a:r>
                <a:r>
                  <a:rPr lang="nb-NO" dirty="0" err="1"/>
                  <a:t>resemble</a:t>
                </a:r>
                <a:r>
                  <a:rPr lang="nb-NO" dirty="0"/>
                  <a:t> a driven oscillator:</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nb-NO" dirty="0"/>
              </a:p>
            </p:txBody>
          </p:sp>
        </mc:Fallback>
      </mc:AlternateContent>
    </p:spTree>
    <p:extLst>
      <p:ext uri="{BB962C8B-B14F-4D97-AF65-F5344CB8AC3E}">
        <p14:creationId xmlns:p14="http://schemas.microsoft.com/office/powerpoint/2010/main" val="1859265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lvl="0" indent="0">
                  <a:buFont typeface="Arial" panose="020B0604020202020204" pitchFamily="34" charset="0"/>
                  <a:buNone/>
                </a:pPr>
                <a:endParaRPr lang="en-GB" dirty="0"/>
              </a:p>
            </p:txBody>
          </p:sp>
        </mc:Choice>
        <mc:Fallback xmlns="">
          <p:sp>
            <p:nvSpPr>
              <p:cNvPr id="3" name="Plassholder for notater 2"/>
              <p:cNvSpPr>
                <a:spLocks noGrp="1"/>
              </p:cNvSpPr>
              <p:nvPr>
                <p:ph type="body" idx="1"/>
              </p:nvPr>
            </p:nvSpPr>
            <p:spPr/>
            <p:txBody>
              <a:bodyPr/>
              <a:lstStyle/>
              <a:p>
                <a:pPr marL="171450" indent="-171450">
                  <a:buFont typeface="Arial" panose="020B0604020202020204" pitchFamily="34" charset="0"/>
                  <a:buChar char="•"/>
                </a:pPr>
                <a:r>
                  <a:rPr lang="en-GB" dirty="0"/>
                  <a:t>Introduce some definitions.</a:t>
                </a:r>
              </a:p>
              <a:p>
                <a:pPr marL="171450" indent="-171450">
                  <a:buFont typeface="Arial" panose="020B0604020202020204" pitchFamily="34" charset="0"/>
                  <a:buChar char="•"/>
                </a:pPr>
                <a:r>
                  <a:rPr lang="en-GB" dirty="0"/>
                  <a:t>Energy spread defined as a slice rel. rms. energy spread.</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Efficiency considers all the energy of the DB as spent, regardless of how much energy has been extracted.</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The normalised amplitude</a:t>
                </a:r>
              </a:p>
              <a:p>
                <a:pPr marL="628650" lvl="1" indent="-171450">
                  <a:buFont typeface="Arial" panose="020B0604020202020204" pitchFamily="34" charset="0"/>
                  <a:buChar char="•"/>
                </a:pPr>
                <a:r>
                  <a:rPr lang="nb-NO" dirty="0" err="1"/>
                  <a:t>remains</a:t>
                </a:r>
                <a:r>
                  <a:rPr lang="nb-NO" dirty="0"/>
                  <a:t> </a:t>
                </a:r>
                <a:r>
                  <a:rPr lang="nb-NO" dirty="0" err="1"/>
                  <a:t>constant</a:t>
                </a:r>
                <a:r>
                  <a:rPr lang="nb-NO" dirty="0"/>
                  <a:t> in </a:t>
                </a:r>
                <a:r>
                  <a:rPr lang="nb-NO" dirty="0" err="1"/>
                  <a:t>the</a:t>
                </a:r>
                <a:r>
                  <a:rPr lang="nb-NO" dirty="0"/>
                  <a:t> absence </a:t>
                </a:r>
                <a:r>
                  <a:rPr lang="nb-NO" dirty="0" err="1"/>
                  <a:t>of</a:t>
                </a:r>
                <a:r>
                  <a:rPr lang="nb-NO" dirty="0"/>
                  <a:t> </a:t>
                </a:r>
                <a:r>
                  <a:rPr lang="nb-NO" dirty="0" err="1"/>
                  <a:t>wakefields</a:t>
                </a:r>
                <a:r>
                  <a:rPr lang="nb-NO" dirty="0"/>
                  <a:t>.</a:t>
                </a:r>
                <a:endParaRPr lang="nb-NO" i="1" dirty="0">
                  <a:latin typeface="Cambria Math" panose="02040503050406030204" pitchFamily="18" charset="0"/>
                </a:endParaRPr>
              </a:p>
              <a:p>
                <a:pPr marL="628650" lvl="1" indent="-171450">
                  <a:buFont typeface="Arial" panose="020B0604020202020204" pitchFamily="34" charset="0"/>
                  <a:buChar char="•"/>
                </a:pPr>
                <a:r>
                  <a:rPr lang="nb-NO" i="0" dirty="0">
                    <a:latin typeface="Cambria Math" panose="02040503050406030204" pitchFamily="18" charset="0"/>
                  </a:rPr>
                  <a:t>Λ_</a:t>
                </a:r>
                <a:r>
                  <a:rPr lang="nb-NO" i="0" dirty="0" err="1">
                    <a:latin typeface="Cambria Math" panose="02040503050406030204" pitchFamily="18" charset="0"/>
                  </a:rPr>
                  <a:t>final</a:t>
                </a:r>
                <a:r>
                  <a:rPr lang="nb-NO" i="0" dirty="0">
                    <a:latin typeface="Cambria Math" panose="02040503050406030204" pitchFamily="18" charset="0"/>
                  </a:rPr>
                  <a:t>/Λ</a:t>
                </a:r>
                <a:r>
                  <a:rPr lang="nb-NO" i="0" dirty="0" err="1">
                    <a:latin typeface="Cambria Math" panose="02040503050406030204" pitchFamily="18" charset="0"/>
                  </a:rPr>
                  <a:t>_initial</a:t>
                </a:r>
                <a:r>
                  <a:rPr lang="nb-NO" i="0" dirty="0">
                    <a:latin typeface="Cambria Math" panose="02040503050406030204" pitchFamily="18" charset="0"/>
                  </a:rPr>
                  <a:t>  </a:t>
                </a:r>
                <a:r>
                  <a:rPr lang="nb-NO" dirty="0"/>
                  <a:t>used to </a:t>
                </a:r>
                <a:r>
                  <a:rPr lang="nb-NO" dirty="0" err="1"/>
                  <a:t>quantify</a:t>
                </a:r>
                <a:r>
                  <a:rPr lang="nb-NO" dirty="0"/>
                  <a:t> </a:t>
                </a:r>
                <a:r>
                  <a:rPr lang="nb-NO" dirty="0" err="1"/>
                  <a:t>transverse</a:t>
                </a:r>
                <a:r>
                  <a:rPr lang="nb-NO" dirty="0"/>
                  <a:t> </a:t>
                </a:r>
                <a:r>
                  <a:rPr lang="nb-NO" dirty="0" err="1"/>
                  <a:t>jitter</a:t>
                </a:r>
                <a:r>
                  <a:rPr lang="nb-NO" dirty="0"/>
                  <a:t> </a:t>
                </a:r>
                <a:r>
                  <a:rPr lang="nb-NO" dirty="0" err="1"/>
                  <a:t>amplification</a:t>
                </a:r>
                <a:r>
                  <a:rPr lang="nb-NO" dirty="0"/>
                  <a:t> </a:t>
                </a:r>
                <a:r>
                  <a:rPr lang="nb-NO" dirty="0" err="1"/>
                  <a:t>caused</a:t>
                </a:r>
                <a:r>
                  <a:rPr lang="nb-NO" dirty="0"/>
                  <a:t> by </a:t>
                </a:r>
                <a:r>
                  <a:rPr lang="nb-NO" dirty="0" err="1"/>
                  <a:t>transverse</a:t>
                </a:r>
                <a:r>
                  <a:rPr lang="nb-NO" dirty="0"/>
                  <a:t> </a:t>
                </a:r>
                <a:r>
                  <a:rPr lang="nb-NO" dirty="0" err="1"/>
                  <a:t>wakefields</a:t>
                </a:r>
                <a:r>
                  <a:rPr lang="nb-NO" dirty="0"/>
                  <a:t>.</a:t>
                </a:r>
              </a:p>
              <a:p>
                <a:pPr marL="628650" lvl="1" indent="-171450">
                  <a:buFont typeface="Arial" panose="020B0604020202020204" pitchFamily="34" charset="0"/>
                  <a:buChar char="•"/>
                </a:pPr>
                <a:r>
                  <a:rPr lang="nb-NO" dirty="0"/>
                  <a:t>Propose </a:t>
                </a:r>
                <a:r>
                  <a:rPr lang="nb-NO" i="0" dirty="0">
                    <a:latin typeface="Cambria Math" panose="02040503050406030204" pitchFamily="18" charset="0"/>
                  </a:rPr>
                  <a:t>Λ_</a:t>
                </a:r>
                <a:r>
                  <a:rPr lang="nb-NO" i="0" dirty="0" err="1">
                    <a:latin typeface="Cambria Math" panose="02040503050406030204" pitchFamily="18" charset="0"/>
                  </a:rPr>
                  <a:t>final</a:t>
                </a:r>
                <a:r>
                  <a:rPr lang="nb-NO" i="0" dirty="0">
                    <a:latin typeface="Cambria Math" panose="02040503050406030204" pitchFamily="18" charset="0"/>
                  </a:rPr>
                  <a:t>/Λ_</a:t>
                </a:r>
                <a:r>
                  <a:rPr lang="nb-NO" i="0" dirty="0" err="1">
                    <a:latin typeface="Cambria Math" panose="02040503050406030204" pitchFamily="18" charset="0"/>
                  </a:rPr>
                  <a:t>initial</a:t>
                </a:r>
                <a:r>
                  <a:rPr lang="nb-NO" b="0" i="0" dirty="0">
                    <a:latin typeface="Cambria Math" panose="02040503050406030204" pitchFamily="18" charset="0"/>
                  </a:rPr>
                  <a:t> " </a:t>
                </a:r>
                <a:r>
                  <a:rPr lang="nb-NO" i="0">
                    <a:latin typeface="Cambria Math" panose="02040503050406030204" pitchFamily="18" charset="0"/>
                  </a:rPr>
                  <a:t>≲</a:t>
                </a:r>
                <a:r>
                  <a:rPr lang="nb-NO" b="0" i="0">
                    <a:latin typeface="Cambria Math" panose="02040503050406030204" pitchFamily="18" charset="0"/>
                  </a:rPr>
                  <a:t> 10</a:t>
                </a:r>
                <a:r>
                  <a:rPr lang="en-GB" b="0" i="0"/>
                  <a:t>"</a:t>
                </a:r>
                <a:r>
                  <a:rPr lang="en-GB" dirty="0"/>
                  <a:t> as acceptable amplification.</a:t>
                </a:r>
              </a:p>
              <a:p>
                <a:pPr marL="628650" lvl="1" indent="-171450">
                  <a:buFont typeface="Arial" panose="020B0604020202020204" pitchFamily="34" charset="0"/>
                  <a:buChar char="•"/>
                </a:pPr>
                <a:endParaRPr lang="en-GB" dirty="0"/>
              </a:p>
            </p:txBody>
          </p:sp>
        </mc:Fallback>
      </mc:AlternateContent>
    </p:spTree>
    <p:extLst>
      <p:ext uri="{BB962C8B-B14F-4D97-AF65-F5344CB8AC3E}">
        <p14:creationId xmlns:p14="http://schemas.microsoft.com/office/powerpoint/2010/main" val="2624768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474779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GB" dirty="0"/>
              </a:p>
            </p:txBody>
          </p:sp>
        </mc:Choice>
        <mc:Fallback xmlns="">
          <p:sp>
            <p:nvSpPr>
              <p:cNvPr id="3" name="Plassholder for notater 2"/>
              <p:cNvSpPr>
                <a:spLocks noGrp="1"/>
              </p:cNvSpPr>
              <p:nvPr>
                <p:ph type="body" idx="1"/>
              </p:nvPr>
            </p:nvSpPr>
            <p:spPr/>
            <p:txBody>
              <a:bodyPr/>
              <a:lstStyle/>
              <a:p>
                <a:pPr marL="171450" indent="-171450">
                  <a:buFont typeface="Arial" panose="020B0604020202020204" pitchFamily="34" charset="0"/>
                  <a:buChar char="•"/>
                </a:pPr>
                <a:r>
                  <a:rPr lang="en-GB" dirty="0"/>
                  <a:t>So far very promising (assuming tech. constraints can be overcome)</a:t>
                </a:r>
              </a:p>
              <a:p>
                <a:pPr marL="171450" indent="-171450">
                  <a:buFont typeface="Arial" panose="020B0604020202020204" pitchFamily="34" charset="0"/>
                  <a:buChar char="•"/>
                </a:pPr>
                <a:r>
                  <a:rPr lang="en-GB" dirty="0"/>
                  <a:t>but some bad news…</a:t>
                </a:r>
              </a:p>
              <a:p>
                <a:pPr marL="171450" indent="-171450">
                  <a:buFont typeface="Arial" panose="020B0604020202020204" pitchFamily="34" charset="0"/>
                  <a:buChar char="•"/>
                </a:pPr>
                <a:r>
                  <a:rPr lang="en-GB" dirty="0"/>
                  <a:t>Various types of background particles</a:t>
                </a:r>
              </a:p>
              <a:p>
                <a:pPr marL="171450" indent="-171450">
                  <a:buFont typeface="Arial" panose="020B0604020202020204" pitchFamily="34" charset="0"/>
                  <a:buChar char="•"/>
                </a:pPr>
                <a:r>
                  <a:rPr lang="en-GB" dirty="0"/>
                  <a:t>Coherent &amp; trident pairs: </a:t>
                </a:r>
              </a:p>
              <a:p>
                <a:pPr marL="628650" lvl="1" indent="-171450">
                  <a:buFont typeface="Arial" panose="020B0604020202020204" pitchFamily="34" charset="0"/>
                  <a:buChar char="•"/>
                </a:pPr>
                <a:r>
                  <a:rPr lang="en-GB" dirty="0"/>
                  <a:t>a photon fluctuate into a virtual </a:t>
                </a:r>
                <a:r>
                  <a:rPr lang="en-GB" i="0" dirty="0">
                    <a:latin typeface="Cambria Math" panose="02040503050406030204" pitchFamily="18" charset="0"/>
                  </a:rPr>
                  <a:t>e^+ e^</a:t>
                </a:r>
                <a:r>
                  <a:rPr lang="nb-NO" b="0" i="0" dirty="0">
                    <a:latin typeface="Cambria Math" panose="02040503050406030204" pitchFamily="18" charset="0"/>
                  </a:rPr>
                  <a:t>−</a:t>
                </a:r>
                <a:r>
                  <a:rPr lang="en-GB" dirty="0"/>
                  <a:t> pair. </a:t>
                </a:r>
              </a:p>
              <a:p>
                <a:pPr marL="628650" lvl="1" indent="-171450">
                  <a:buFont typeface="Arial" panose="020B0604020202020204" pitchFamily="34" charset="0"/>
                  <a:buChar char="•"/>
                </a:pPr>
                <a:r>
                  <a:rPr lang="en-GB" dirty="0"/>
                  <a:t>In intense EM </a:t>
                </a:r>
                <a:r>
                  <a:rPr lang="en-GB" dirty="0">
                    <a:sym typeface="Wingdings" panose="05000000000000000000" pitchFamily="2" charset="2"/>
                  </a:rPr>
                  <a:t> </a:t>
                </a:r>
                <a:r>
                  <a:rPr lang="en-GB" i="0" dirty="0">
                    <a:latin typeface="Cambria Math" panose="02040503050406030204" pitchFamily="18" charset="0"/>
                  </a:rPr>
                  <a:t>e^+ e^</a:t>
                </a:r>
                <a:r>
                  <a:rPr lang="nb-NO" i="0" dirty="0">
                    <a:latin typeface="Cambria Math" panose="02040503050406030204" pitchFamily="18" charset="0"/>
                  </a:rPr>
                  <a:t>−</a:t>
                </a:r>
                <a:r>
                  <a:rPr lang="en-GB" dirty="0"/>
                  <a:t> becomes real</a:t>
                </a:r>
              </a:p>
              <a:p>
                <a:pPr marL="171450" indent="-171450">
                  <a:buFont typeface="Arial" panose="020B0604020202020204" pitchFamily="34" charset="0"/>
                  <a:buChar char="•"/>
                </a:pPr>
                <a:r>
                  <a:rPr lang="en-GB" dirty="0"/>
                  <a:t>Incoherent pairs: </a:t>
                </a:r>
              </a:p>
              <a:p>
                <a:pPr marL="628650" lvl="1" indent="-171450">
                  <a:buFont typeface="Arial" panose="020B0604020202020204" pitchFamily="34" charset="0"/>
                  <a:buChar char="•"/>
                </a:pPr>
                <a:r>
                  <a:rPr lang="en-GB" dirty="0" err="1"/>
                  <a:t>interac</a:t>
                </a:r>
                <a:r>
                  <a:rPr lang="en-GB" dirty="0"/>
                  <a:t>. of BS photons and virtual photons.</a:t>
                </a:r>
              </a:p>
              <a:p>
                <a:pPr marL="171450" indent="-171450">
                  <a:buFont typeface="Arial" panose="020B0604020202020204" pitchFamily="34" charset="0"/>
                  <a:buChar char="•"/>
                </a:pPr>
                <a:r>
                  <a:rPr lang="en-GB" dirty="0"/>
                  <a:t>Hadronic events: </a:t>
                </a:r>
              </a:p>
              <a:p>
                <a:pPr marL="628650" lvl="1" indent="-171450">
                  <a:buFont typeface="Arial" panose="020B0604020202020204" pitchFamily="34" charset="0"/>
                  <a:buChar char="•"/>
                </a:pPr>
                <a:r>
                  <a:rPr lang="en-GB" dirty="0"/>
                  <a:t>a photon fluctuates into a quark anti-quark pair.</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Set onto mass shell at high energies.</a:t>
                </a:r>
              </a:p>
            </p:txBody>
          </p:sp>
        </mc:Fallback>
      </mc:AlternateContent>
    </p:spTree>
    <p:extLst>
      <p:ext uri="{BB962C8B-B14F-4D97-AF65-F5344CB8AC3E}">
        <p14:creationId xmlns:p14="http://schemas.microsoft.com/office/powerpoint/2010/main" val="10123078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b-NO" dirty="0"/>
              </a:p>
            </p:txBody>
          </p:sp>
        </mc:Choice>
        <mc:Fallback xmlns="">
          <p:sp>
            <p:nvSpPr>
              <p:cNvPr id="3" name="Plassholder for notat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b-NO" dirty="0" err="1"/>
                  <a:t>Want</a:t>
                </a:r>
                <a:r>
                  <a:rPr lang="nb-NO" dirty="0"/>
                  <a:t> to </a:t>
                </a:r>
                <a:r>
                  <a:rPr lang="nb-NO" dirty="0" err="1"/>
                  <a:t>keep</a:t>
                </a:r>
                <a:r>
                  <a:rPr lang="nb-NO" dirty="0"/>
                  <a:t> </a:t>
                </a:r>
                <a:r>
                  <a:rPr lang="nb-NO" dirty="0" err="1"/>
                  <a:t>the</a:t>
                </a:r>
                <a:r>
                  <a:rPr lang="nb-NO" dirty="0"/>
                  <a:t> </a:t>
                </a:r>
                <a:r>
                  <a:rPr lang="nb-NO" dirty="0" err="1"/>
                  <a:t>number</a:t>
                </a:r>
                <a:r>
                  <a:rPr lang="nb-NO" dirty="0"/>
                  <a:t> </a:t>
                </a:r>
                <a:r>
                  <a:rPr lang="nb-NO" dirty="0" err="1"/>
                  <a:t>of</a:t>
                </a:r>
                <a:r>
                  <a:rPr lang="nb-NO" dirty="0"/>
                  <a:t> </a:t>
                </a:r>
                <a:r>
                  <a:rPr lang="nb-NO" dirty="0" err="1"/>
                  <a:t>emitted</a:t>
                </a:r>
                <a:r>
                  <a:rPr lang="nb-NO" dirty="0"/>
                  <a:t> </a:t>
                </a:r>
                <a:r>
                  <a:rPr lang="nb-NO" dirty="0" err="1"/>
                  <a:t>photons</a:t>
                </a:r>
                <a:r>
                  <a:rPr lang="nb-NO" dirty="0"/>
                  <a:t> </a:t>
                </a:r>
                <a:r>
                  <a:rPr lang="nb-NO" dirty="0" err="1"/>
                  <a:t>small</a:t>
                </a:r>
                <a:r>
                  <a:rPr lang="nb-NO" dirty="0"/>
                  <a:t>.</a:t>
                </a:r>
              </a:p>
              <a:p>
                <a:pPr marL="171450" indent="-171450">
                  <a:buFont typeface="Arial" panose="020B0604020202020204" pitchFamily="34" charset="0"/>
                  <a:buChar char="•"/>
                </a:pPr>
                <a:r>
                  <a:rPr lang="nb-NO" dirty="0" err="1"/>
                  <a:t>Beamstrahlung</a:t>
                </a:r>
                <a:r>
                  <a:rPr lang="nb-NO" dirty="0"/>
                  <a:t> </a:t>
                </a:r>
                <a:r>
                  <a:rPr lang="nb-NO" dirty="0" err="1"/>
                  <a:t>indirectly</a:t>
                </a:r>
                <a:r>
                  <a:rPr lang="nb-NO" dirty="0"/>
                  <a:t> </a:t>
                </a:r>
                <a:r>
                  <a:rPr lang="nb-NO" dirty="0" err="1"/>
                  <a:t>gives</a:t>
                </a:r>
                <a:r>
                  <a:rPr lang="nb-NO" dirty="0"/>
                  <a:t> PWFA an </a:t>
                </a:r>
                <a:r>
                  <a:rPr lang="nb-NO" dirty="0" err="1"/>
                  <a:t>advantage</a:t>
                </a:r>
                <a:r>
                  <a:rPr lang="nb-NO" dirty="0"/>
                  <a:t> vs. </a:t>
                </a:r>
                <a:r>
                  <a:rPr lang="nb-NO" dirty="0" err="1"/>
                  <a:t>Conv</a:t>
                </a:r>
                <a:r>
                  <a:rPr lang="nb-NO" dirty="0"/>
                  <a:t> </a:t>
                </a:r>
                <a:r>
                  <a:rPr lang="nb-NO" dirty="0" err="1"/>
                  <a:t>colliders</a:t>
                </a:r>
                <a:r>
                  <a:rPr lang="nb-NO" dirty="0"/>
                  <a:t>.</a:t>
                </a:r>
              </a:p>
              <a:p>
                <a:pPr marL="171450" indent="-171450">
                  <a:buFont typeface="Arial" panose="020B0604020202020204" pitchFamily="34" charset="0"/>
                  <a:buChar char="•"/>
                </a:pPr>
                <a:r>
                  <a:rPr lang="nb-NO" dirty="0" err="1"/>
                  <a:t>Number</a:t>
                </a:r>
                <a:r>
                  <a:rPr lang="nb-NO" dirty="0"/>
                  <a:t> </a:t>
                </a:r>
                <a:r>
                  <a:rPr lang="nb-NO" dirty="0" err="1"/>
                  <a:t>of</a:t>
                </a:r>
                <a:r>
                  <a:rPr lang="nb-NO" dirty="0"/>
                  <a:t> </a:t>
                </a:r>
                <a:r>
                  <a:rPr lang="nb-NO" dirty="0" err="1"/>
                  <a:t>emitted</a:t>
                </a:r>
                <a:r>
                  <a:rPr lang="nb-NO" dirty="0"/>
                  <a:t> </a:t>
                </a:r>
                <a:r>
                  <a:rPr lang="nb-NO" dirty="0" err="1"/>
                  <a:t>photons</a:t>
                </a:r>
                <a:r>
                  <a:rPr lang="nb-NO" dirty="0"/>
                  <a:t> per </a:t>
                </a:r>
                <a:r>
                  <a:rPr lang="nb-NO" dirty="0" err="1"/>
                  <a:t>electron</a:t>
                </a:r>
                <a:r>
                  <a:rPr lang="nb-NO" dirty="0"/>
                  <a:t>: </a:t>
                </a:r>
                <a:r>
                  <a:rPr lang="nb-NO" i="0" dirty="0">
                    <a:latin typeface="Cambria Math" panose="02040503050406030204" pitchFamily="18" charset="0"/>
                  </a:rPr>
                  <a:t>𝑛_𝛾</a:t>
                </a:r>
                <a:r>
                  <a:rPr lang="nb-NO" b="0" i="0" dirty="0">
                    <a:latin typeface="Cambria Math" panose="02040503050406030204" pitchFamily="18" charset="0"/>
                  </a:rPr>
                  <a:t>∝𝜎_𝑧^(1/3)/𝜎_𝑥^(∗2/3)</a:t>
                </a:r>
                <a:r>
                  <a:rPr lang="nb-NO" dirty="0"/>
                  <a:t>.</a:t>
                </a:r>
                <a:endParaRPr lang="nb-NO" b="0" i="1" dirty="0">
                  <a:latin typeface="Cambria Math" panose="02040503050406030204" pitchFamily="18" charset="0"/>
                </a:endParaRPr>
              </a:p>
              <a:p>
                <a:pPr marL="628650" lvl="1" indent="-171450">
                  <a:buFont typeface="Arial" panose="020B0604020202020204" pitchFamily="34" charset="0"/>
                  <a:buChar char="•"/>
                </a:pPr>
                <a:r>
                  <a:rPr lang="nb-NO" dirty="0" err="1"/>
                  <a:t>Beamstrahlung</a:t>
                </a:r>
                <a:r>
                  <a:rPr lang="nb-NO" dirty="0"/>
                  <a:t> </a:t>
                </a:r>
                <a:r>
                  <a:rPr lang="nb-NO" dirty="0" err="1"/>
                  <a:t>level</a:t>
                </a:r>
                <a:r>
                  <a:rPr lang="nb-NO" dirty="0"/>
                  <a:t> </a:t>
                </a:r>
                <a:r>
                  <a:rPr lang="nb-NO" dirty="0" err="1"/>
                  <a:t>stays</a:t>
                </a:r>
                <a:r>
                  <a:rPr lang="nb-NO" dirty="0"/>
                  <a:t> </a:t>
                </a:r>
                <a:r>
                  <a:rPr lang="nb-NO" dirty="0" err="1"/>
                  <a:t>constant</a:t>
                </a:r>
                <a:r>
                  <a:rPr lang="nb-NO" dirty="0"/>
                  <a:t> </a:t>
                </a:r>
                <a:r>
                  <a:rPr lang="nb-NO" dirty="0" err="1"/>
                  <a:t>if</a:t>
                </a:r>
                <a:r>
                  <a:rPr lang="nb-NO" dirty="0"/>
                  <a:t> </a:t>
                </a:r>
                <a:r>
                  <a:rPr lang="nb-NO" dirty="0" err="1"/>
                  <a:t>fraction</a:t>
                </a:r>
                <a:r>
                  <a:rPr lang="nb-NO" dirty="0"/>
                  <a:t> </a:t>
                </a:r>
                <a:r>
                  <a:rPr lang="nb-NO" dirty="0" err="1"/>
                  <a:t>kept</a:t>
                </a:r>
                <a:r>
                  <a:rPr lang="nb-NO" dirty="0"/>
                  <a:t> </a:t>
                </a:r>
                <a:r>
                  <a:rPr lang="nb-NO" dirty="0" err="1"/>
                  <a:t>constant</a:t>
                </a:r>
                <a:r>
                  <a:rPr lang="nb-NO" dirty="0"/>
                  <a:t>.</a:t>
                </a:r>
              </a:p>
              <a:p>
                <a:pPr marL="628650" lvl="1" indent="-171450">
                  <a:buFont typeface="Arial" panose="020B0604020202020204" pitchFamily="34" charset="0"/>
                  <a:buChar char="•"/>
                </a:pPr>
                <a:r>
                  <a:rPr lang="nb-NO" dirty="0"/>
                  <a:t>Short beams </a:t>
                </a:r>
                <a:r>
                  <a:rPr lang="nb-NO" dirty="0">
                    <a:sym typeface="Wingdings" panose="05000000000000000000" pitchFamily="2" charset="2"/>
                  </a:rPr>
                  <a:t> </a:t>
                </a:r>
                <a:r>
                  <a:rPr lang="nb-NO" dirty="0" err="1"/>
                  <a:t>reduce</a:t>
                </a:r>
                <a:r>
                  <a:rPr lang="nb-NO" dirty="0"/>
                  <a:t> </a:t>
                </a:r>
                <a:r>
                  <a:rPr lang="nb-NO" i="0" dirty="0">
                    <a:latin typeface="Cambria Math" panose="02040503050406030204" pitchFamily="18" charset="0"/>
                  </a:rPr>
                  <a:t>𝜎</a:t>
                </a:r>
                <a:r>
                  <a:rPr lang="nb-NO" b="0" i="0" dirty="0">
                    <a:latin typeface="Cambria Math" panose="02040503050406030204" pitchFamily="18" charset="0"/>
                  </a:rPr>
                  <a:t>_</a:t>
                </a:r>
                <a:r>
                  <a:rPr lang="nb-NO" i="0" dirty="0" err="1">
                    <a:latin typeface="Cambria Math" panose="02040503050406030204" pitchFamily="18" charset="0"/>
                  </a:rPr>
                  <a:t>𝑥^</a:t>
                </a:r>
                <a:r>
                  <a:rPr lang="nb-NO" b="0" i="0" dirty="0">
                    <a:latin typeface="Cambria Math" panose="02040503050406030204" pitchFamily="18" charset="0"/>
                  </a:rPr>
                  <a:t>∗</a:t>
                </a:r>
                <a:r>
                  <a:rPr lang="nb-NO" dirty="0"/>
                  <a:t> accordingly </a:t>
                </a:r>
                <a:r>
                  <a:rPr lang="nb-NO" dirty="0" err="1"/>
                  <a:t>without</a:t>
                </a:r>
                <a:r>
                  <a:rPr lang="nb-NO" dirty="0"/>
                  <a:t> </a:t>
                </a:r>
                <a:r>
                  <a:rPr lang="nb-NO" dirty="0" err="1"/>
                  <a:t>increasing</a:t>
                </a:r>
                <a:r>
                  <a:rPr lang="nb-NO" dirty="0"/>
                  <a:t> </a:t>
                </a:r>
                <a:r>
                  <a:rPr lang="nb-NO" i="0" dirty="0">
                    <a:latin typeface="Cambria Math" panose="02040503050406030204" pitchFamily="18" charset="0"/>
                  </a:rPr>
                  <a:t>𝑛_𝛾</a:t>
                </a:r>
                <a:r>
                  <a:rPr lang="nb-NO" dirty="0"/>
                  <a:t>.</a:t>
                </a:r>
              </a:p>
              <a:p>
                <a:pPr marL="628650" lvl="1" indent="-171450">
                  <a:buFont typeface="Arial" panose="020B0604020202020204" pitchFamily="34" charset="0"/>
                  <a:buChar char="•"/>
                </a:pPr>
                <a:r>
                  <a:rPr lang="en-GB" i="0">
                    <a:latin typeface="Cambria Math" panose="02040503050406030204" pitchFamily="18" charset="0"/>
                  </a:rPr>
                  <a:t>ℒ</a:t>
                </a:r>
                <a:r>
                  <a:rPr lang="nb-NO" b="0" i="0">
                    <a:latin typeface="Cambria Math" panose="02040503050406030204" pitchFamily="18" charset="0"/>
                  </a:rPr>
                  <a:t>∝(𝑛_𝛾^(3/2) 𝜂)/(√(𝜎_𝑧 )  𝜎_𝑦^∗ )∼1/√(</a:t>
                </a:r>
                <a:r>
                  <a:rPr lang="nb-NO" i="0">
                    <a:latin typeface="Cambria Math" panose="02040503050406030204" pitchFamily="18" charset="0"/>
                  </a:rPr>
                  <a:t>𝜎_𝑧 )</a:t>
                </a:r>
                <a:r>
                  <a:rPr lang="nb-NO" i="0" dirty="0">
                    <a:latin typeface="Cambria Math" panose="02040503050406030204" pitchFamily="18" charset="0"/>
                  </a:rPr>
                  <a:t>⇒</a:t>
                </a:r>
                <a:r>
                  <a:rPr lang="nb-NO" dirty="0"/>
                  <a:t> </a:t>
                </a:r>
                <a:r>
                  <a:rPr lang="en-GB" i="0">
                    <a:latin typeface="Cambria Math" panose="02040503050406030204" pitchFamily="18" charset="0"/>
                  </a:rPr>
                  <a:t>ℒ</a:t>
                </a:r>
                <a:r>
                  <a:rPr lang="nb-NO" dirty="0"/>
                  <a:t> is (</a:t>
                </a:r>
                <a:r>
                  <a:rPr lang="nb-NO" dirty="0" err="1"/>
                  <a:t>indirectly</a:t>
                </a:r>
                <a:r>
                  <a:rPr lang="nb-NO" dirty="0"/>
                  <a:t>) </a:t>
                </a:r>
                <a:r>
                  <a:rPr lang="nb-NO" dirty="0" err="1"/>
                  <a:t>increased</a:t>
                </a:r>
                <a:r>
                  <a:rPr lang="nb-NO" dirty="0"/>
                  <a:t> for </a:t>
                </a:r>
                <a:r>
                  <a:rPr lang="nb-NO" dirty="0" err="1"/>
                  <a:t>shorter</a:t>
                </a:r>
                <a:r>
                  <a:rPr lang="nb-NO" dirty="0"/>
                  <a:t> beams!  </a:t>
                </a:r>
                <a:endParaRPr lang="nb-NO" i="1" dirty="0">
                  <a:latin typeface="Cambria Math" panose="02040503050406030204" pitchFamily="18" charset="0"/>
                </a:endParaRPr>
              </a:p>
              <a:p>
                <a:pPr marL="171450" lvl="0" indent="-171450">
                  <a:buFont typeface="Arial" panose="020B0604020202020204" pitchFamily="34" charset="0"/>
                  <a:buChar char="•"/>
                </a:pPr>
                <a:r>
                  <a:rPr lang="nb-NO" i="0" dirty="0">
                    <a:latin typeface="Cambria Math" panose="02040503050406030204" pitchFamily="18" charset="0"/>
                  </a:rPr>
                  <a:t>𝜆_</a:t>
                </a:r>
                <a:r>
                  <a:rPr lang="nb-NO" i="0" dirty="0" err="1">
                    <a:latin typeface="Cambria Math" panose="02040503050406030204" pitchFamily="18" charset="0"/>
                  </a:rPr>
                  <a:t>p</a:t>
                </a:r>
                <a:r>
                  <a:rPr lang="nb-NO" i="0" dirty="0">
                    <a:latin typeface="Cambria Math" panose="02040503050406030204" pitchFamily="18" charset="0"/>
                  </a:rPr>
                  <a:t>≪𝜆</a:t>
                </a:r>
                <a:r>
                  <a:rPr lang="nb-NO" i="0" dirty="0" err="1">
                    <a:latin typeface="Cambria Math" panose="02040503050406030204" pitchFamily="18" charset="0"/>
                  </a:rPr>
                  <a:t>_RF</a:t>
                </a:r>
                <a:r>
                  <a:rPr lang="nb-NO" dirty="0"/>
                  <a:t>, </a:t>
                </a:r>
                <a:r>
                  <a:rPr lang="nb-NO" dirty="0" err="1"/>
                  <a:t>short</a:t>
                </a:r>
                <a:r>
                  <a:rPr lang="nb-NO" dirty="0"/>
                  <a:t> beams </a:t>
                </a:r>
                <a:r>
                  <a:rPr lang="nb-NO" dirty="0" err="1"/>
                  <a:t>naturally</a:t>
                </a:r>
                <a:r>
                  <a:rPr lang="nb-NO" dirty="0"/>
                  <a:t> </a:t>
                </a:r>
                <a:r>
                  <a:rPr lang="nb-NO" dirty="0" err="1"/>
                  <a:t>suitable</a:t>
                </a:r>
                <a:r>
                  <a:rPr lang="nb-NO" dirty="0"/>
                  <a:t> for PWFA.</a:t>
                </a:r>
              </a:p>
              <a:p>
                <a:pPr marL="171450" indent="-171450">
                  <a:buFont typeface="Arial" panose="020B0604020202020204" pitchFamily="34" charset="0"/>
                  <a:buChar char="•"/>
                </a:pPr>
                <a:endParaRPr lang="nb-NO" sz="1200" kern="1200" dirty="0">
                  <a:solidFill>
                    <a:schemeClr val="tx1"/>
                  </a:solidFill>
                  <a:latin typeface="+mn-lt"/>
                  <a:ea typeface="+mn-ea"/>
                  <a:cs typeface="+mn-cs"/>
                </a:endParaRPr>
              </a:p>
              <a:p>
                <a:endParaRPr lang="nb-NO" sz="1200" kern="1200" dirty="0">
                  <a:solidFill>
                    <a:schemeClr val="tx1"/>
                  </a:solidFill>
                  <a:latin typeface="+mn-lt"/>
                  <a:ea typeface="+mn-ea"/>
                  <a:cs typeface="+mn-cs"/>
                </a:endParaRPr>
              </a:p>
              <a:p>
                <a:endParaRPr lang="nb-NO" sz="1200" kern="1200" dirty="0">
                  <a:solidFill>
                    <a:schemeClr val="tx1"/>
                  </a:solidFill>
                  <a:latin typeface="+mn-lt"/>
                  <a:ea typeface="+mn-ea"/>
                  <a:cs typeface="+mn-cs"/>
                </a:endParaRPr>
              </a:p>
              <a:p>
                <a:r>
                  <a:rPr lang="nb-NO" sz="1200" kern="1200" dirty="0">
                    <a:solidFill>
                      <a:schemeClr val="tx1"/>
                    </a:solidFill>
                    <a:latin typeface="+mn-lt"/>
                    <a:ea typeface="+mn-ea"/>
                    <a:cs typeface="+mn-cs"/>
                  </a:rPr>
                  <a:t>{CLIC: </a:t>
                </a:r>
                <a:r>
                  <a:rPr lang="nb-NO" sz="1200" kern="1200" dirty="0" err="1">
                    <a:solidFill>
                      <a:schemeClr val="tx1"/>
                    </a:solidFill>
                    <a:latin typeface="+mn-lt"/>
                    <a:ea typeface="+mn-ea"/>
                    <a:cs typeface="+mn-cs"/>
                  </a:rPr>
                  <a:t>lambda_RF</a:t>
                </a:r>
                <a:r>
                  <a:rPr lang="nb-NO" sz="1200" kern="1200" dirty="0">
                    <a:solidFill>
                      <a:schemeClr val="tx1"/>
                    </a:solidFill>
                    <a:latin typeface="+mn-lt"/>
                    <a:ea typeface="+mn-ea"/>
                    <a:cs typeface="+mn-cs"/>
                  </a:rPr>
                  <a:t>= 2.51 cm. </a:t>
                </a:r>
                <a:r>
                  <a:rPr lang="nb-NO" sz="1200" kern="1200" dirty="0" err="1">
                    <a:solidFill>
                      <a:schemeClr val="tx1"/>
                    </a:solidFill>
                    <a:latin typeface="+mn-lt"/>
                    <a:ea typeface="+mn-ea"/>
                    <a:cs typeface="+mn-cs"/>
                  </a:rPr>
                  <a:t>lambda_p</a:t>
                </a:r>
                <a:r>
                  <a:rPr lang="nb-NO" sz="1200" kern="1200" dirty="0">
                    <a:solidFill>
                      <a:schemeClr val="tx1"/>
                    </a:solidFill>
                    <a:latin typeface="+mn-lt"/>
                    <a:ea typeface="+mn-ea"/>
                    <a:cs typeface="+mn-cs"/>
                  </a:rPr>
                  <a:t> = 334 </a:t>
                </a:r>
                <a:r>
                  <a:rPr lang="nb-NO" sz="1200" kern="1200" dirty="0" err="1">
                    <a:solidFill>
                      <a:schemeClr val="tx1"/>
                    </a:solidFill>
                    <a:latin typeface="+mn-lt"/>
                    <a:ea typeface="+mn-ea"/>
                    <a:cs typeface="+mn-cs"/>
                  </a:rPr>
                  <a:t>um</a:t>
                </a:r>
                <a:r>
                  <a:rPr lang="nb-NO" sz="1200" kern="1200" dirty="0">
                    <a:solidFill>
                      <a:schemeClr val="tx1"/>
                    </a:solidFill>
                    <a:latin typeface="+mn-lt"/>
                    <a:ea typeface="+mn-ea"/>
                    <a:cs typeface="+mn-cs"/>
                  </a:rPr>
                  <a:t> for n0=1e16cm^-3.}</a:t>
                </a:r>
                <a:endParaRPr lang="nb-NO" dirty="0"/>
              </a:p>
            </p:txBody>
          </p:sp>
        </mc:Fallback>
      </mc:AlternateContent>
    </p:spTree>
    <p:extLst>
      <p:ext uri="{BB962C8B-B14F-4D97-AF65-F5344CB8AC3E}">
        <p14:creationId xmlns:p14="http://schemas.microsoft.com/office/powerpoint/2010/main" val="29541162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GB" sz="1200" dirty="0">
                  <a:solidFill>
                    <a:srgbClr val="FF0000"/>
                  </a:solidFill>
                </a:endParaRPr>
              </a:p>
            </p:txBody>
          </p:sp>
        </mc:Choice>
        <mc:Fallback xmlns="">
          <p:sp>
            <p:nvSpPr>
              <p:cNvPr id="3" name="Plassholder for notater 2"/>
              <p:cNvSpPr>
                <a:spLocks noGrp="1"/>
              </p:cNvSpPr>
              <p:nvPr>
                <p:ph type="body" idx="1"/>
              </p:nvPr>
            </p:nvSpPr>
            <p:spPr/>
            <p:txBody>
              <a:bodyPr/>
              <a:lstStyle/>
              <a:p>
                <a:pPr marL="171450" indent="-171450">
                  <a:buFont typeface="Arial" panose="020B0604020202020204" pitchFamily="34" charset="0"/>
                  <a:buChar char="•"/>
                </a:pPr>
                <a:r>
                  <a:rPr lang="en-GB" dirty="0"/>
                  <a:t>For the IP parameter study, we used a code called GUINEA-PIG to study a multi </a:t>
                </a:r>
                <a:r>
                  <a:rPr lang="en-GB" dirty="0" err="1"/>
                  <a:t>TeV</a:t>
                </a:r>
                <a:r>
                  <a:rPr lang="en-GB" dirty="0"/>
                  <a:t> </a:t>
                </a:r>
                <a:r>
                  <a:rPr lang="en-GB" dirty="0" err="1"/>
                  <a:t>e+e</a:t>
                </a:r>
                <a:r>
                  <a:rPr lang="en-GB" dirty="0"/>
                  <a:t>- linear collider…</a:t>
                </a:r>
              </a:p>
              <a:p>
                <a:pPr marL="171450" indent="-171450">
                  <a:buFont typeface="Arial" panose="020B0604020202020204" pitchFamily="34" charset="0"/>
                  <a:buChar char="•"/>
                </a:pPr>
                <a:r>
                  <a:rPr lang="en-GB" dirty="0"/>
                  <a:t>Scanned over </a:t>
                </a:r>
                <a:r>
                  <a:rPr lang="nb-NO" i="0" dirty="0">
                    <a:latin typeface="Cambria Math" panose="02040503050406030204" pitchFamily="18" charset="0"/>
                  </a:rPr>
                  <a:t>𝜎_𝑧</a:t>
                </a:r>
                <a:r>
                  <a:rPr lang="en-GB" dirty="0"/>
                  <a:t>, </a:t>
                </a:r>
                <a:r>
                  <a:rPr lang="nb-NO" sz="1200" i="0" dirty="0">
                    <a:solidFill>
                      <a:schemeClr val="tx1"/>
                    </a:solidFill>
                    <a:latin typeface="Cambria Math" panose="02040503050406030204" pitchFamily="18" charset="0"/>
                  </a:rPr>
                  <a:t>𝛽_(</a:t>
                </a:r>
                <a:r>
                  <a:rPr lang="nb-NO" sz="1200" b="0" i="0" dirty="0">
                    <a:solidFill>
                      <a:schemeClr val="tx1"/>
                    </a:solidFill>
                    <a:latin typeface="Cambria Math" panose="02040503050406030204" pitchFamily="18" charset="0"/>
                  </a:rPr>
                  <a:t>𝑥,</a:t>
                </a:r>
                <a:r>
                  <a:rPr lang="nb-NO" sz="1200" i="0" dirty="0" err="1">
                    <a:solidFill>
                      <a:schemeClr val="tx1"/>
                    </a:solidFill>
                    <a:latin typeface="Cambria Math" panose="02040503050406030204" pitchFamily="18" charset="0"/>
                  </a:rPr>
                  <a:t>𝑦</a:t>
                </a:r>
                <a:r>
                  <a:rPr lang="nb-NO" sz="1200" i="0" dirty="0">
                    <a:solidFill>
                      <a:schemeClr val="tx1"/>
                    </a:solidFill>
                    <a:latin typeface="Cambria Math" panose="02040503050406030204" pitchFamily="18" charset="0"/>
                  </a:rPr>
                  <a:t>)</a:t>
                </a:r>
                <a:r>
                  <a:rPr lang="nb-NO" sz="1200" i="0" dirty="0" err="1">
                    <a:solidFill>
                      <a:schemeClr val="tx1"/>
                    </a:solidFill>
                    <a:latin typeface="Cambria Math" panose="02040503050406030204" pitchFamily="18" charset="0"/>
                  </a:rPr>
                  <a:t>^</a:t>
                </a:r>
                <a:r>
                  <a:rPr lang="nb-NO" sz="1200" i="0" dirty="0">
                    <a:solidFill>
                      <a:schemeClr val="tx1"/>
                    </a:solidFill>
                    <a:latin typeface="Cambria Math" panose="02040503050406030204" pitchFamily="18" charset="0"/>
                  </a:rPr>
                  <a:t>∗</a:t>
                </a:r>
                <a:r>
                  <a:rPr lang="en-GB"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Optimised </a:t>
                </a:r>
                <a:r>
                  <a:rPr lang="nb-NO" sz="1200" i="0" dirty="0">
                    <a:solidFill>
                      <a:schemeClr val="tx1"/>
                    </a:solidFill>
                    <a:latin typeface="Cambria Math" panose="02040503050406030204" pitchFamily="18" charset="0"/>
                  </a:rPr>
                  <a:t>𝛽_(</a:t>
                </a:r>
                <a:r>
                  <a:rPr lang="nb-NO" sz="1200" b="0" i="0" dirty="0">
                    <a:solidFill>
                      <a:schemeClr val="tx1"/>
                    </a:solidFill>
                    <a:latin typeface="Cambria Math" panose="02040503050406030204" pitchFamily="18" charset="0"/>
                  </a:rPr>
                  <a:t>𝑥,</a:t>
                </a:r>
                <a:r>
                  <a:rPr lang="nb-NO" sz="1200" i="0" dirty="0" err="1">
                    <a:solidFill>
                      <a:schemeClr val="tx1"/>
                    </a:solidFill>
                    <a:latin typeface="Cambria Math" panose="02040503050406030204" pitchFamily="18" charset="0"/>
                  </a:rPr>
                  <a:t>𝑦</a:t>
                </a:r>
                <a:r>
                  <a:rPr lang="nb-NO" sz="1200" i="0" dirty="0">
                    <a:solidFill>
                      <a:schemeClr val="tx1"/>
                    </a:solidFill>
                    <a:latin typeface="Cambria Math" panose="02040503050406030204" pitchFamily="18" charset="0"/>
                  </a:rPr>
                  <a:t>)</a:t>
                </a:r>
                <a:r>
                  <a:rPr lang="nb-NO" sz="1200" i="0" dirty="0" err="1">
                    <a:solidFill>
                      <a:schemeClr val="tx1"/>
                    </a:solidFill>
                    <a:latin typeface="Cambria Math" panose="02040503050406030204" pitchFamily="18" charset="0"/>
                  </a:rPr>
                  <a:t>^</a:t>
                </a:r>
                <a:r>
                  <a:rPr lang="nb-NO" sz="1200" i="0" dirty="0">
                    <a:solidFill>
                      <a:schemeClr val="tx1"/>
                    </a:solidFill>
                    <a:latin typeface="Cambria Math" panose="02040503050406030204" pitchFamily="18" charset="0"/>
                  </a:rPr>
                  <a:t>∗</a:t>
                </a:r>
                <a:r>
                  <a:rPr lang="en-GB" sz="1200" dirty="0"/>
                  <a:t> to maximise </a:t>
                </a:r>
                <a:r>
                  <a:rPr lang="en-GB" sz="1200" i="0">
                    <a:latin typeface="Cambria Math" panose="02040503050406030204" pitchFamily="18" charset="0"/>
                  </a:rPr>
                  <a:t>ℒ</a:t>
                </a:r>
                <a:r>
                  <a:rPr lang="en-GB" sz="1200" dirty="0"/>
                  <a:t> while maintaining </a:t>
                </a:r>
                <a:r>
                  <a:rPr lang="en-GB" sz="1200" i="0">
                    <a:latin typeface="Cambria Math" panose="02040503050406030204" pitchFamily="18" charset="0"/>
                  </a:rPr>
                  <a:t>ℒ</a:t>
                </a:r>
                <a:r>
                  <a:rPr lang="nb-NO" sz="1200" i="0">
                    <a:latin typeface="Cambria Math" panose="02040503050406030204" pitchFamily="18" charset="0"/>
                  </a:rPr>
                  <a:t>_0.01</a:t>
                </a:r>
                <a:r>
                  <a:rPr lang="nb-NO" sz="1200" dirty="0"/>
                  <a:t>/</a:t>
                </a:r>
                <a:r>
                  <a:rPr lang="en-GB" sz="1200" i="0">
                    <a:latin typeface="Cambria Math" panose="02040503050406030204" pitchFamily="18" charset="0"/>
                  </a:rPr>
                  <a:t>ℒ</a:t>
                </a:r>
                <a:r>
                  <a:rPr lang="nb-NO" sz="1200" i="0">
                    <a:latin typeface="Cambria Math" panose="02040503050406030204" pitchFamily="18" charset="0"/>
                  </a:rPr>
                  <a:t>≈1/3</a:t>
                </a:r>
                <a:r>
                  <a:rPr lang="en-GB" sz="1200" dirty="0"/>
                  <a:t>.</a:t>
                </a:r>
                <a:endParaRPr lang="en-GB" dirty="0"/>
              </a:p>
              <a:p>
                <a:pPr marL="171450" indent="-171450">
                  <a:buFont typeface="Arial" panose="020B0604020202020204" pitchFamily="34" charset="0"/>
                  <a:buChar char="•"/>
                </a:pPr>
                <a:r>
                  <a:rPr lang="en-GB" dirty="0"/>
                  <a:t>Verified the </a:t>
                </a:r>
                <a:r>
                  <a:rPr lang="en-GB" dirty="0" err="1"/>
                  <a:t>lumi</a:t>
                </a:r>
                <a:r>
                  <a:rPr lang="en-GB" dirty="0"/>
                  <a:t> scaling </a:t>
                </a:r>
                <a:r>
                  <a:rPr lang="nb-NO" sz="1200" b="0" i="0">
                    <a:latin typeface="Cambria Math" panose="02040503050406030204" pitchFamily="18" charset="0"/>
                  </a:rPr>
                  <a:t>1/</a:t>
                </a:r>
                <a:r>
                  <a:rPr lang="nb-NO" sz="1200" i="0">
                    <a:latin typeface="Cambria Math" panose="02040503050406030204" pitchFamily="18" charset="0"/>
                  </a:rPr>
                  <a:t>√(𝜎_𝑧 )</a:t>
                </a:r>
                <a:r>
                  <a:rPr lang="en-GB" dirty="0"/>
                  <a:t> (</a:t>
                </a:r>
                <a:r>
                  <a:rPr lang="nb-NO" sz="1200" i="0" dirty="0">
                    <a:solidFill>
                      <a:schemeClr val="tx1"/>
                    </a:solidFill>
                    <a:latin typeface="Cambria Math" panose="02040503050406030204" pitchFamily="18" charset="0"/>
                  </a:rPr>
                  <a:t>𝛽_</a:t>
                </a:r>
                <a:r>
                  <a:rPr lang="nb-NO" sz="1200" b="0" i="0" dirty="0">
                    <a:solidFill>
                      <a:schemeClr val="tx1"/>
                    </a:solidFill>
                    <a:latin typeface="Cambria Math" panose="02040503050406030204" pitchFamily="18" charset="0"/>
                  </a:rPr>
                  <a:t>𝑥</a:t>
                </a:r>
                <a:r>
                  <a:rPr lang="nb-NO" sz="1200" b="0" i="0" dirty="0" err="1">
                    <a:solidFill>
                      <a:schemeClr val="tx1"/>
                    </a:solidFill>
                    <a:latin typeface="Cambria Math" panose="02040503050406030204" pitchFamily="18" charset="0"/>
                  </a:rPr>
                  <a:t>^</a:t>
                </a:r>
                <a:r>
                  <a:rPr lang="nb-NO" sz="1200" i="0" dirty="0">
                    <a:solidFill>
                      <a:schemeClr val="tx1"/>
                    </a:solidFill>
                    <a:latin typeface="Cambria Math" panose="02040503050406030204" pitchFamily="18" charset="0"/>
                  </a:rPr>
                  <a:t>∗</a:t>
                </a:r>
                <a:r>
                  <a:rPr lang="en-GB" dirty="0"/>
                  <a:t> chosen through</a:t>
                </a:r>
                <a:r>
                  <a:rPr lang="en-GB" baseline="0" dirty="0"/>
                  <a:t> </a:t>
                </a:r>
                <a:r>
                  <a:rPr lang="en-GB" baseline="0" dirty="0" err="1"/>
                  <a:t>lumi</a:t>
                </a:r>
                <a:r>
                  <a:rPr lang="en-GB" baseline="0" dirty="0"/>
                  <a:t> spread</a:t>
                </a:r>
                <a:r>
                  <a:rPr lang="en-GB" dirty="0"/>
                  <a:t>).</a:t>
                </a:r>
              </a:p>
              <a:p>
                <a:pPr marL="171450" indent="-171450">
                  <a:buFont typeface="Arial" panose="020B0604020202020204" pitchFamily="34" charset="0"/>
                  <a:buChar char="•"/>
                </a:pPr>
                <a:r>
                  <a:rPr lang="en-GB" sz="1200" dirty="0"/>
                  <a:t>Positrons acc. in plasma very challenging </a:t>
                </a:r>
                <a:r>
                  <a:rPr lang="en-GB" sz="1200" dirty="0">
                    <a:sym typeface="Wingdings" panose="05000000000000000000" pitchFamily="2" charset="2"/>
                  </a:rPr>
                  <a:t></a:t>
                </a:r>
                <a:r>
                  <a:rPr lang="en-GB" sz="1200" dirty="0"/>
                  <a:t> scenarios with reduced positron beam charges. (kept all other parameters)</a:t>
                </a:r>
              </a:p>
              <a:p>
                <a:pPr marL="171450" indent="-171450">
                  <a:buFont typeface="Arial" panose="020B0604020202020204" pitchFamily="34" charset="0"/>
                  <a:buChar char="•"/>
                </a:pPr>
                <a:r>
                  <a:rPr lang="en-GB" sz="1200" dirty="0">
                    <a:solidFill>
                      <a:srgbClr val="FF0000"/>
                    </a:solidFill>
                  </a:rPr>
                  <a:t>Final value </a:t>
                </a:r>
                <a:r>
                  <a:rPr lang="nb-NO" sz="1200" i="0" dirty="0">
                    <a:solidFill>
                      <a:srgbClr val="FF0000"/>
                    </a:solidFill>
                    <a:latin typeface="Cambria Math" panose="02040503050406030204" pitchFamily="18" charset="0"/>
                  </a:rPr>
                  <a:t>𝛽_</a:t>
                </a:r>
                <a:r>
                  <a:rPr lang="nb-NO" sz="1200" i="0" dirty="0" err="1">
                    <a:solidFill>
                      <a:srgbClr val="FF0000"/>
                    </a:solidFill>
                    <a:latin typeface="Cambria Math" panose="02040503050406030204" pitchFamily="18" charset="0"/>
                  </a:rPr>
                  <a:t>𝑦^</a:t>
                </a:r>
                <a:r>
                  <a:rPr lang="nb-NO" sz="1200" i="0" dirty="0">
                    <a:solidFill>
                      <a:srgbClr val="FF0000"/>
                    </a:solidFill>
                    <a:latin typeface="Cambria Math" panose="02040503050406030204" pitchFamily="18" charset="0"/>
                  </a:rPr>
                  <a:t>∗</a:t>
                </a:r>
                <a:r>
                  <a:rPr lang="nb-NO" sz="1200" b="0" i="0" dirty="0">
                    <a:solidFill>
                      <a:srgbClr val="FF0000"/>
                    </a:solidFill>
                    <a:latin typeface="Cambria Math" panose="02040503050406030204" pitchFamily="18" charset="0"/>
                  </a:rPr>
                  <a:t>=5 μm</a:t>
                </a:r>
                <a:r>
                  <a:rPr lang="en-GB" sz="1200" dirty="0">
                    <a:solidFill>
                      <a:srgbClr val="FF0000"/>
                    </a:solidFill>
                  </a:rPr>
                  <a:t> is one </a:t>
                </a:r>
                <a:r>
                  <a:rPr lang="en-GB" sz="1200" dirty="0" err="1">
                    <a:solidFill>
                      <a:srgbClr val="FF0000"/>
                    </a:solidFill>
                  </a:rPr>
                  <a:t>o.m</a:t>
                </a:r>
                <a:r>
                  <a:rPr lang="en-GB" sz="1200" dirty="0">
                    <a:solidFill>
                      <a:srgbClr val="FF0000"/>
                    </a:solidFill>
                  </a:rPr>
                  <a:t>. smaller than currently achievable (BDS).</a:t>
                </a:r>
              </a:p>
              <a:p>
                <a:pPr marL="171450" indent="-171450">
                  <a:buFont typeface="Arial" panose="020B0604020202020204" pitchFamily="34" charset="0"/>
                  <a:buChar char="•"/>
                </a:pPr>
                <a:r>
                  <a:rPr lang="en-GB" sz="1200" dirty="0">
                    <a:solidFill>
                      <a:srgbClr val="FF0000"/>
                    </a:solidFill>
                  </a:rPr>
                  <a:t>Major obstacle: </a:t>
                </a:r>
                <a:r>
                  <a:rPr lang="en-GB" sz="1200" dirty="0" err="1">
                    <a:solidFill>
                      <a:srgbClr val="FF0000"/>
                    </a:solidFill>
                  </a:rPr>
                  <a:t>Oide</a:t>
                </a:r>
                <a:r>
                  <a:rPr lang="en-GB" sz="1200" dirty="0">
                    <a:solidFill>
                      <a:srgbClr val="FF0000"/>
                    </a:solidFill>
                  </a:rPr>
                  <a:t> effect: e- synch. rad. In FF </a:t>
                </a:r>
              </a:p>
              <a:p>
                <a:pPr marL="171450" indent="-171450">
                  <a:buFont typeface="Arial" panose="020B0604020202020204" pitchFamily="34" charset="0"/>
                  <a:buChar char="•"/>
                </a:pPr>
                <a:endParaRPr lang="en-GB" dirty="0"/>
              </a:p>
            </p:txBody>
          </p:sp>
        </mc:Fallback>
      </mc:AlternateContent>
    </p:spTree>
    <p:extLst>
      <p:ext uri="{BB962C8B-B14F-4D97-AF65-F5344CB8AC3E}">
        <p14:creationId xmlns:p14="http://schemas.microsoft.com/office/powerpoint/2010/main" val="8893315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1578621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endParaRPr lang="en-GB" dirty="0"/>
              </a:p>
            </p:txBody>
          </p:sp>
        </mc:Choice>
        <mc:Fallback xmlns="">
          <p:sp>
            <p:nvSpPr>
              <p:cNvPr id="3" name="Plassholder for notater 2"/>
              <p:cNvSpPr>
                <a:spLocks noGrp="1"/>
              </p:cNvSpPr>
              <p:nvPr>
                <p:ph type="body" idx="1"/>
              </p:nvPr>
            </p:nvSpPr>
            <p:spPr/>
            <p:txBody>
              <a:bodyPr/>
              <a:lstStyle/>
              <a:p>
                <a:r>
                  <a:rPr lang="nb-NO" dirty="0"/>
                  <a:t>e</a:t>
                </a:r>
                <a:r>
                  <a:rPr lang="nb-NO" baseline="30000" dirty="0"/>
                  <a:t>- </a:t>
                </a:r>
                <a:r>
                  <a:rPr lang="nb-NO" dirty="0" err="1"/>
                  <a:t>accelerated</a:t>
                </a:r>
                <a:r>
                  <a:rPr lang="nb-NO" dirty="0"/>
                  <a:t> to </a:t>
                </a:r>
                <a:r>
                  <a:rPr lang="nb-NO" dirty="0" err="1"/>
                  <a:t>high</a:t>
                </a:r>
                <a:r>
                  <a:rPr lang="nb-NO" dirty="0"/>
                  <a:t> </a:t>
                </a:r>
                <a:r>
                  <a:rPr lang="nb-NO" dirty="0" err="1"/>
                  <a:t>energies</a:t>
                </a:r>
                <a:r>
                  <a:rPr lang="nb-NO" dirty="0"/>
                  <a:t> </a:t>
                </a:r>
                <a:r>
                  <a:rPr lang="nb-NO" dirty="0" err="1"/>
                  <a:t>with</a:t>
                </a:r>
                <a:r>
                  <a:rPr lang="nb-NO" dirty="0"/>
                  <a:t> PWFA and </a:t>
                </a:r>
                <a:r>
                  <a:rPr lang="nb-NO" dirty="0" err="1"/>
                  <a:t>scattered</a:t>
                </a:r>
                <a:r>
                  <a:rPr lang="nb-NO" dirty="0"/>
                  <a:t> </a:t>
                </a:r>
                <a:r>
                  <a:rPr lang="nb-NO" dirty="0" err="1"/>
                  <a:t>against</a:t>
                </a:r>
                <a:r>
                  <a:rPr lang="nb-NO" dirty="0"/>
                  <a:t> laser in </a:t>
                </a:r>
                <a:r>
                  <a:rPr lang="nb-NO" dirty="0" err="1"/>
                  <a:t>the</a:t>
                </a:r>
                <a:r>
                  <a:rPr lang="nb-NO" dirty="0"/>
                  <a:t> </a:t>
                </a:r>
                <a:r>
                  <a:rPr lang="nb-NO" dirty="0" err="1"/>
                  <a:t>conversion</a:t>
                </a:r>
                <a:r>
                  <a:rPr lang="nb-NO" dirty="0"/>
                  <a:t> region.</a:t>
                </a:r>
              </a:p>
              <a:p>
                <a:r>
                  <a:rPr lang="nb-NO" dirty="0"/>
                  <a:t>Inverse </a:t>
                </a:r>
                <a:r>
                  <a:rPr lang="nb-NO" dirty="0" err="1"/>
                  <a:t>Compton</a:t>
                </a:r>
                <a:r>
                  <a:rPr lang="nb-NO" dirty="0"/>
                  <a:t> </a:t>
                </a:r>
                <a:r>
                  <a:rPr lang="nb-NO" dirty="0" err="1"/>
                  <a:t>scattering</a:t>
                </a:r>
                <a:r>
                  <a:rPr lang="nb-NO" dirty="0"/>
                  <a:t> </a:t>
                </a:r>
                <a:r>
                  <a:rPr lang="nb-NO" dirty="0">
                    <a:sym typeface="Wingdings" panose="05000000000000000000" pitchFamily="2" charset="2"/>
                  </a:rPr>
                  <a:t> </a:t>
                </a:r>
                <a:r>
                  <a:rPr lang="nb-NO" dirty="0" err="1">
                    <a:sym typeface="Wingdings" panose="05000000000000000000" pitchFamily="2" charset="2"/>
                  </a:rPr>
                  <a:t>energy</a:t>
                </a:r>
                <a:r>
                  <a:rPr lang="nb-NO" dirty="0">
                    <a:sym typeface="Wingdings" panose="05000000000000000000" pitchFamily="2" charset="2"/>
                  </a:rPr>
                  <a:t> </a:t>
                </a:r>
                <a:r>
                  <a:rPr lang="nb-NO" dirty="0" err="1">
                    <a:sym typeface="Wingdings" panose="05000000000000000000" pitchFamily="2" charset="2"/>
                  </a:rPr>
                  <a:t>boost</a:t>
                </a:r>
                <a:r>
                  <a:rPr lang="nb-NO" dirty="0">
                    <a:sym typeface="Wingdings" panose="05000000000000000000" pitchFamily="2" charset="2"/>
                  </a:rPr>
                  <a:t> for </a:t>
                </a:r>
                <a:r>
                  <a:rPr lang="nb-NO" dirty="0" err="1">
                    <a:sym typeface="Wingdings" panose="05000000000000000000" pitchFamily="2" charset="2"/>
                  </a:rPr>
                  <a:t>photons</a:t>
                </a:r>
                <a:r>
                  <a:rPr lang="nb-NO" dirty="0">
                    <a:sym typeface="Wingdings" panose="05000000000000000000" pitchFamily="2" charset="2"/>
                  </a:rPr>
                  <a:t>.</a:t>
                </a:r>
                <a:endParaRPr lang="nb-NO" dirty="0"/>
              </a:p>
              <a:p>
                <a:r>
                  <a:rPr lang="nb-NO" dirty="0"/>
                  <a:t>e</a:t>
                </a:r>
                <a:r>
                  <a:rPr lang="nb-NO" baseline="30000" dirty="0"/>
                  <a:t>- </a:t>
                </a:r>
                <a:r>
                  <a:rPr lang="nb-NO" dirty="0"/>
                  <a:t>beams </a:t>
                </a:r>
                <a:r>
                  <a:rPr lang="nb-NO" dirty="0" err="1"/>
                  <a:t>can</a:t>
                </a:r>
                <a:r>
                  <a:rPr lang="nb-NO" dirty="0"/>
                  <a:t> be bent </a:t>
                </a:r>
                <a:r>
                  <a:rPr lang="nb-NO" dirty="0" err="1"/>
                  <a:t>away</a:t>
                </a:r>
                <a:r>
                  <a:rPr lang="nb-NO" dirty="0"/>
                  <a:t> </a:t>
                </a:r>
                <a:r>
                  <a:rPr lang="nb-NO" dirty="0" err="1"/>
                  <a:t>after</a:t>
                </a:r>
                <a:r>
                  <a:rPr lang="nb-NO" dirty="0"/>
                  <a:t> </a:t>
                </a:r>
                <a:r>
                  <a:rPr lang="nb-NO" dirty="0" err="1"/>
                  <a:t>scattering</a:t>
                </a:r>
                <a:r>
                  <a:rPr lang="nb-NO" dirty="0"/>
                  <a:t> or </a:t>
                </a:r>
                <a:r>
                  <a:rPr lang="nb-NO" dirty="0" err="1"/>
                  <a:t>also</a:t>
                </a:r>
                <a:r>
                  <a:rPr lang="nb-NO" dirty="0"/>
                  <a:t> </a:t>
                </a:r>
                <a:r>
                  <a:rPr lang="nb-NO" dirty="0" err="1"/>
                  <a:t>collided</a:t>
                </a:r>
                <a:r>
                  <a:rPr lang="nb-NO" dirty="0"/>
                  <a:t> at </a:t>
                </a:r>
                <a:r>
                  <a:rPr lang="nb-NO" dirty="0" err="1"/>
                  <a:t>the</a:t>
                </a:r>
                <a:r>
                  <a:rPr lang="nb-NO" dirty="0"/>
                  <a:t> IP.</a:t>
                </a:r>
              </a:p>
              <a:p>
                <a:r>
                  <a:rPr lang="en-GB" dirty="0" err="1"/>
                  <a:t>Beamstrahlung</a:t>
                </a:r>
                <a:r>
                  <a:rPr lang="en-GB" dirty="0"/>
                  <a:t> absent in </a:t>
                </a:r>
                <a:r>
                  <a:rPr lang="nb-NO" i="0" dirty="0">
                    <a:latin typeface="Cambria Math" panose="02040503050406030204" pitchFamily="18" charset="0"/>
                  </a:rPr>
                  <a:t>𝛾𝛾 </a:t>
                </a:r>
                <a:r>
                  <a:rPr lang="en-GB" dirty="0"/>
                  <a:t>collisions, has the potential to reach higher </a:t>
                </a:r>
                <a:r>
                  <a:rPr lang="en-GB" i="0">
                    <a:latin typeface="Cambria Math" panose="02040503050406030204" pitchFamily="18" charset="0"/>
                  </a:rPr>
                  <a:t>ℒ </a:t>
                </a:r>
                <a:r>
                  <a:rPr lang="en-GB" dirty="0"/>
                  <a:t>than </a:t>
                </a:r>
                <a:r>
                  <a:rPr lang="nb-NO" dirty="0" err="1"/>
                  <a:t>e</a:t>
                </a:r>
                <a:r>
                  <a:rPr lang="nb-NO" baseline="30000" dirty="0" err="1"/>
                  <a:t>+</a:t>
                </a:r>
                <a:r>
                  <a:rPr lang="nb-NO" dirty="0" err="1"/>
                  <a:t>e</a:t>
                </a:r>
                <a:r>
                  <a:rPr lang="nb-NO" baseline="30000" dirty="0"/>
                  <a:t>-</a:t>
                </a:r>
                <a:r>
                  <a:rPr lang="en-GB" dirty="0"/>
                  <a:t> colliders!</a:t>
                </a:r>
              </a:p>
              <a:p>
                <a:endParaRPr lang="en-GB" dirty="0"/>
              </a:p>
            </p:txBody>
          </p:sp>
        </mc:Fallback>
      </mc:AlternateContent>
    </p:spTree>
    <p:extLst>
      <p:ext uri="{BB962C8B-B14F-4D97-AF65-F5344CB8AC3E}">
        <p14:creationId xmlns:p14="http://schemas.microsoft.com/office/powerpoint/2010/main" val="27189559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US" dirty="0">
                  <a:sym typeface="Wingdings" panose="05000000000000000000" pitchFamily="2" charset="2"/>
                </a:endParaRPr>
              </a:p>
            </p:txBody>
          </p:sp>
        </mc:Choice>
        <mc:Fallback xmlns="">
          <p:sp>
            <p:nvSpPr>
              <p:cNvPr id="3" name="Plassholder for notater 2"/>
              <p:cNvSpPr>
                <a:spLocks noGrp="1"/>
              </p:cNvSpPr>
              <p:nvPr>
                <p:ph type="body" idx="1"/>
              </p:nvPr>
            </p:nvSpPr>
            <p:spPr/>
            <p:txBody>
              <a:bodyPr/>
              <a:lstStyle/>
              <a:p>
                <a:pPr marL="171450" indent="-171450">
                  <a:buFont typeface="Arial" panose="020B0604020202020204" pitchFamily="34" charset="0"/>
                  <a:buChar char="•"/>
                </a:pPr>
                <a:r>
                  <a:rPr lang="en-US" dirty="0"/>
                  <a:t>Large laser pulse energies </a:t>
                </a:r>
                <a:r>
                  <a:rPr lang="en-US" i="0" dirty="0">
                    <a:latin typeface="Cambria Math" panose="02040503050406030204" pitchFamily="18" charset="0"/>
                  </a:rPr>
                  <a:t>𝐴</a:t>
                </a:r>
                <a:endParaRPr lang="en-US" dirty="0"/>
              </a:p>
              <a:p>
                <a:pPr marL="628650" lvl="1" indent="-171450">
                  <a:buFont typeface="Arial" panose="020B0604020202020204" pitchFamily="34" charset="0"/>
                  <a:buChar char="•"/>
                </a:pPr>
                <a:r>
                  <a:rPr lang="en-US" dirty="0"/>
                  <a:t>large number of high-energy photons, </a:t>
                </a:r>
              </a:p>
              <a:p>
                <a:pPr marL="628650" lvl="1" indent="-171450">
                  <a:buFont typeface="Arial" panose="020B0604020202020204" pitchFamily="34" charset="0"/>
                  <a:buChar char="•"/>
                </a:pPr>
                <a:r>
                  <a:rPr lang="en-US" dirty="0"/>
                  <a:t>but also increased chance of multiple scatterings with </a:t>
                </a:r>
                <a:r>
                  <a:rPr lang="nb-NO" dirty="0"/>
                  <a:t>e</a:t>
                </a:r>
                <a:r>
                  <a:rPr lang="nb-NO" baseline="30000" dirty="0"/>
                  <a:t>-</a:t>
                </a:r>
                <a:r>
                  <a:rPr lang="en-US" dirty="0"/>
                  <a:t> </a:t>
                </a:r>
              </a:p>
              <a:p>
                <a:pPr marL="628650" lvl="1" indent="-171450">
                  <a:buFont typeface="Arial" panose="020B0604020202020204" pitchFamily="34" charset="0"/>
                  <a:buChar char="•"/>
                </a:pPr>
                <a:r>
                  <a:rPr lang="en-US" dirty="0"/>
                  <a:t>more low-energy photons</a:t>
                </a:r>
              </a:p>
              <a:p>
                <a:pPr marL="628650" lvl="1" indent="-171450">
                  <a:buFont typeface="Arial" panose="020B0604020202020204" pitchFamily="34" charset="0"/>
                  <a:buChar char="•"/>
                </a:pPr>
                <a:r>
                  <a:rPr lang="en-US" dirty="0"/>
                  <a:t>enhance the low-energy part of the spectrum. </a:t>
                </a:r>
              </a:p>
              <a:p>
                <a:pPr marL="628650" lvl="1" indent="-171450">
                  <a:buFont typeface="Arial" panose="020B0604020202020204" pitchFamily="34" charset="0"/>
                  <a:buChar char="•"/>
                </a:pPr>
                <a:r>
                  <a:rPr lang="en-US" dirty="0"/>
                  <a:t>trade-off between the total </a:t>
                </a:r>
                <a:r>
                  <a:rPr lang="en-GB" i="0">
                    <a:latin typeface="Cambria Math" panose="02040503050406030204" pitchFamily="18" charset="0"/>
                  </a:rPr>
                  <a:t>ℒ </a:t>
                </a:r>
                <a:r>
                  <a:rPr lang="en-US" dirty="0"/>
                  <a:t>and sharpness.</a:t>
                </a:r>
              </a:p>
              <a:p>
                <a:pPr marL="628650" lvl="1" indent="-171450">
                  <a:buFont typeface="Arial" panose="020B0604020202020204" pitchFamily="34" charset="0"/>
                  <a:buChar cha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Distance </a:t>
                </a:r>
                <a:r>
                  <a:rPr lang="nb-NO" i="0" dirty="0">
                    <a:latin typeface="Cambria Math" panose="02040503050406030204" pitchFamily="18" charset="0"/>
                    <a:cs typeface="Times New Roman" panose="02020603050405020304" pitchFamily="18" charset="0"/>
                  </a:rPr>
                  <a:t>𝑑</a:t>
                </a:r>
                <a:r>
                  <a:rPr lang="en-US" dirty="0"/>
                  <a:t> between CR and IP </a:t>
                </a:r>
              </a:p>
              <a:p>
                <a:pPr marL="628650" lvl="1" indent="-171450">
                  <a:buFont typeface="Arial" panose="020B0604020202020204" pitchFamily="34" charset="0"/>
                  <a:buChar char="•"/>
                </a:pPr>
                <a:r>
                  <a:rPr lang="en-US" sz="1200" i="0" dirty="0">
                    <a:latin typeface="Cambria Math" panose="02040503050406030204" pitchFamily="18" charset="0"/>
                  </a:rPr>
                  <a:t>𝜃_𝛾</a:t>
                </a:r>
                <a:r>
                  <a:rPr lang="en-US" sz="1200" dirty="0"/>
                  <a:t> </a:t>
                </a:r>
                <a:r>
                  <a:rPr lang="en-US" dirty="0"/>
                  <a:t>decreases with increasing photon energy.</a:t>
                </a:r>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r>
                  <a:rPr lang="en-US" dirty="0"/>
                  <a:t>the contribution to the luminosity from low-energy photons decreases faster over distance.</a:t>
                </a:r>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r>
                  <a:rPr lang="en-US" dirty="0"/>
                  <a:t>Increased dist. </a:t>
                </a:r>
                <a:r>
                  <a:rPr lang="en-US" dirty="0">
                    <a:sym typeface="Wingdings" panose="05000000000000000000" pitchFamily="2" charset="2"/>
                  </a:rPr>
                  <a:t> reduced low energy part of spectrum, but also lower </a:t>
                </a:r>
                <a:r>
                  <a:rPr lang="en-US" dirty="0" err="1">
                    <a:sym typeface="Wingdings" panose="05000000000000000000" pitchFamily="2" charset="2"/>
                  </a:rPr>
                  <a:t>lum</a:t>
                </a:r>
                <a:r>
                  <a:rPr lang="en-US" dirty="0">
                    <a:sym typeface="Wingdings" panose="05000000000000000000" pitchFamily="2" charset="2"/>
                  </a:rPr>
                  <a:t>.</a:t>
                </a:r>
                <a:endParaRPr lang="en-GB" dirty="0"/>
              </a:p>
            </p:txBody>
          </p:sp>
        </mc:Fallback>
      </mc:AlternateContent>
    </p:spTree>
    <p:extLst>
      <p:ext uri="{BB962C8B-B14F-4D97-AF65-F5344CB8AC3E}">
        <p14:creationId xmlns:p14="http://schemas.microsoft.com/office/powerpoint/2010/main" val="15440452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GB" dirty="0"/>
              </a:p>
            </p:txBody>
          </p:sp>
        </mc:Choice>
        <mc:Fallback xmlns="">
          <p:sp>
            <p:nvSpPr>
              <p:cNvPr id="3" name="Plassholder for notater 2"/>
              <p:cNvSpPr>
                <a:spLocks noGrp="1"/>
              </p:cNvSpPr>
              <p:nvPr>
                <p:ph type="body" idx="1"/>
              </p:nvPr>
            </p:nvSpPr>
            <p:spPr/>
            <p:txBody>
              <a:bodyPr/>
              <a:lstStyle/>
              <a:p>
                <a:pPr marL="171450" indent="-171450">
                  <a:buFont typeface="Arial" panose="020B0604020202020204" pitchFamily="34" charset="0"/>
                  <a:buChar char="•"/>
                </a:pPr>
                <a:r>
                  <a:rPr lang="en-GB" dirty="0"/>
                  <a:t>Considered three parameter sets.</a:t>
                </a:r>
              </a:p>
              <a:p>
                <a:pPr marL="628650" lvl="1" indent="-171450">
                  <a:buFont typeface="Arial" panose="020B0604020202020204" pitchFamily="34" charset="0"/>
                  <a:buChar char="•"/>
                </a:pPr>
                <a:r>
                  <a:rPr lang="en-GB" dirty="0"/>
                  <a:t>Set 1: PWFA acc. parameters as basis, looked at smallest currently achievable </a:t>
                </a:r>
                <a:r>
                  <a:rPr lang="nb-NO" i="0" dirty="0">
                    <a:latin typeface="Cambria Math" panose="02040503050406030204" pitchFamily="18" charset="0"/>
                  </a:rPr>
                  <a:t>𝛽_(𝑥,𝑦)^∗</a:t>
                </a:r>
                <a:r>
                  <a:rPr lang="en-GB" dirty="0"/>
                  <a:t>. I.e. more realistic.</a:t>
                </a:r>
              </a:p>
              <a:p>
                <a:pPr marL="628650" lvl="1" indent="-171450">
                  <a:buFont typeface="Arial" panose="020B0604020202020204" pitchFamily="34" charset="0"/>
                  <a:buChar char="•"/>
                </a:pPr>
                <a:r>
                  <a:rPr lang="en-GB" dirty="0"/>
                  <a:t>Set 2: PWFA acc. parameters as basis, looked at very small </a:t>
                </a:r>
                <a:r>
                  <a:rPr lang="nb-NO" b="0" i="0" dirty="0">
                    <a:latin typeface="Cambria Math" panose="02040503050406030204" pitchFamily="18" charset="0"/>
                  </a:rPr>
                  <a:t>𝛽_(</a:t>
                </a:r>
                <a:r>
                  <a:rPr lang="nb-NO" i="0" dirty="0">
                    <a:latin typeface="Cambria Math" panose="02040503050406030204" pitchFamily="18" charset="0"/>
                  </a:rPr>
                  <a:t>𝑥,𝑦</a:t>
                </a:r>
                <a:r>
                  <a:rPr lang="nb-NO" b="0" i="0" dirty="0">
                    <a:latin typeface="Cambria Math" panose="02040503050406030204" pitchFamily="18" charset="0"/>
                  </a:rPr>
                  <a:t>)^∗</a:t>
                </a:r>
                <a:r>
                  <a:rPr lang="en-GB" dirty="0"/>
                  <a:t>. “See what can be achieved if tech. in reducing </a:t>
                </a:r>
                <a:r>
                  <a:rPr lang="nb-NO" i="0" dirty="0">
                    <a:latin typeface="Cambria Math" panose="02040503050406030204" pitchFamily="18" charset="0"/>
                  </a:rPr>
                  <a:t>𝛽</a:t>
                </a:r>
                <a:r>
                  <a:rPr lang="en-GB" dirty="0"/>
                  <a:t> is not a problem.”</a:t>
                </a:r>
              </a:p>
              <a:p>
                <a:pPr marL="628650" lvl="1" indent="-171450">
                  <a:buFont typeface="Arial" panose="020B0604020202020204" pitchFamily="34" charset="0"/>
                  <a:buChar char="•"/>
                </a:pPr>
                <a:r>
                  <a:rPr lang="en-GB" dirty="0"/>
                  <a:t>CLIC parameters.</a:t>
                </a:r>
              </a:p>
              <a:p>
                <a:pPr marL="171450" lvl="0" indent="-171450">
                  <a:buFont typeface="Arial" panose="020B0604020202020204" pitchFamily="34" charset="0"/>
                  <a:buChar char="•"/>
                </a:pPr>
                <a:r>
                  <a:rPr lang="nb-NO" dirty="0"/>
                  <a:t>e</a:t>
                </a:r>
                <a:r>
                  <a:rPr lang="nb-NO" baseline="30000" dirty="0"/>
                  <a:t>- </a:t>
                </a:r>
                <a:r>
                  <a:rPr lang="en-GB" dirty="0"/>
                  <a:t>beams not separated after scattering, also collide at IP.</a:t>
                </a:r>
              </a:p>
              <a:p>
                <a:pPr marL="171450" lvl="0" indent="-171450">
                  <a:buFont typeface="Arial" panose="020B0604020202020204" pitchFamily="34" charset="0"/>
                  <a:buChar char="•"/>
                </a:pPr>
                <a:r>
                  <a:rPr lang="en-GB" dirty="0"/>
                  <a:t>Set 2 has highest </a:t>
                </a:r>
                <a:r>
                  <a:rPr lang="en-GB" i="0">
                    <a:latin typeface="Cambria Math" panose="02040503050406030204" pitchFamily="18" charset="0"/>
                  </a:rPr>
                  <a:t>ℒ</a:t>
                </a:r>
                <a:r>
                  <a:rPr lang="en-GB" dirty="0"/>
                  <a:t>, but also most severe background.</a:t>
                </a:r>
              </a:p>
              <a:p>
                <a:pPr marL="171450" lvl="0" indent="-171450">
                  <a:buFont typeface="Arial" panose="020B0604020202020204" pitchFamily="34" charset="0"/>
                  <a:buChar char="•"/>
                </a:pPr>
                <a:r>
                  <a:rPr lang="en-GB" dirty="0"/>
                  <a:t>Expected due to the intense fields.</a:t>
                </a:r>
              </a:p>
              <a:p>
                <a:pPr marL="171450" lvl="0" indent="-171450">
                  <a:buFont typeface="Arial" panose="020B0604020202020204" pitchFamily="34" charset="0"/>
                  <a:buChar char="•"/>
                </a:pPr>
                <a:r>
                  <a:rPr lang="en-GB" dirty="0"/>
                  <a:t>Much smaller secondary background than in an</a:t>
                </a:r>
                <a:r>
                  <a:rPr lang="nb-NO" dirty="0"/>
                  <a:t> </a:t>
                </a:r>
                <a:r>
                  <a:rPr lang="nb-NO" dirty="0" err="1"/>
                  <a:t>e</a:t>
                </a:r>
                <a:r>
                  <a:rPr lang="nb-NO" baseline="30000" dirty="0" err="1"/>
                  <a:t>+</a:t>
                </a:r>
                <a:r>
                  <a:rPr lang="nb-NO" dirty="0" err="1"/>
                  <a:t>e</a:t>
                </a:r>
                <a:r>
                  <a:rPr lang="nb-NO" baseline="30000" dirty="0"/>
                  <a:t>-</a:t>
                </a:r>
                <a:r>
                  <a:rPr lang="en-GB" dirty="0"/>
                  <a:t> collider.</a:t>
                </a:r>
              </a:p>
              <a:p>
                <a:pPr marL="171450" lvl="0" indent="-171450">
                  <a:buFont typeface="Arial" panose="020B0604020202020204" pitchFamily="34" charset="0"/>
                  <a:buChar char="•"/>
                </a:pPr>
                <a:r>
                  <a:rPr lang="en-GB" dirty="0"/>
                  <a:t>Energy-depleted </a:t>
                </a:r>
                <a:r>
                  <a:rPr lang="nb-NO" dirty="0"/>
                  <a:t>e</a:t>
                </a:r>
                <a:r>
                  <a:rPr lang="nb-NO" baseline="30000" dirty="0"/>
                  <a:t>- </a:t>
                </a:r>
                <a:r>
                  <a:rPr lang="en-GB" dirty="0"/>
                  <a:t>beams after scattering with reduced beam fields.</a:t>
                </a:r>
              </a:p>
              <a:p>
                <a:pPr marL="171450" lvl="0" indent="-171450">
                  <a:buFont typeface="Arial" panose="020B0604020202020204" pitchFamily="34" charset="0"/>
                  <a:buChar char="•"/>
                </a:pPr>
                <a:r>
                  <a:rPr lang="en-GB" dirty="0"/>
                  <a:t>But hadronic processes depend on the photon energy </a:t>
                </a:r>
                <a:r>
                  <a:rPr lang="en-GB" dirty="0">
                    <a:sym typeface="Wingdings" panose="05000000000000000000" pitchFamily="2" charset="2"/>
                  </a:rPr>
                  <a:t> stronger hadronic background.</a:t>
                </a:r>
                <a:endParaRPr lang="en-GB" dirty="0"/>
              </a:p>
              <a:p>
                <a:pPr marL="171450" indent="-171450">
                  <a:buFont typeface="Arial" panose="020B0604020202020204" pitchFamily="34" charset="0"/>
                  <a:buChar char="•"/>
                </a:pPr>
                <a:endParaRPr lang="en-GB" dirty="0"/>
              </a:p>
            </p:txBody>
          </p:sp>
        </mc:Fallback>
      </mc:AlternateContent>
    </p:spTree>
    <p:extLst>
      <p:ext uri="{BB962C8B-B14F-4D97-AF65-F5344CB8AC3E}">
        <p14:creationId xmlns:p14="http://schemas.microsoft.com/office/powerpoint/2010/main" val="2148538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GB" sz="1200" dirty="0"/>
              </a:p>
            </p:txBody>
          </p:sp>
        </mc:Choice>
        <mc:Fallback xmlns="">
          <p:sp>
            <p:nvSpPr>
              <p:cNvPr id="3" name="Plassholder for notater 2"/>
              <p:cNvSpPr>
                <a:spLocks noGrp="1"/>
              </p:cNvSpPr>
              <p:nvPr>
                <p:ph type="body" idx="1"/>
              </p:nvPr>
            </p:nvSpPr>
            <p:spPr/>
            <p:txBody>
              <a:bodyPr/>
              <a:lstStyle/>
              <a:p>
                <a:pPr marL="171450" indent="-171450">
                  <a:buFont typeface="Arial" panose="020B0604020202020204" pitchFamily="34" charset="0"/>
                  <a:buChar char="•"/>
                </a:pPr>
                <a:r>
                  <a:rPr lang="nb-NO" sz="1200" i="0" dirty="0">
                    <a:latin typeface="Cambria Math" panose="02040503050406030204" pitchFamily="18" charset="0"/>
                  </a:rPr>
                  <a:t>𝑚_i≫</a:t>
                </a:r>
                <a:r>
                  <a:rPr lang="nb-NO" sz="1200" i="0" dirty="0" err="1">
                    <a:latin typeface="Cambria Math" panose="02040503050406030204" pitchFamily="18" charset="0"/>
                  </a:rPr>
                  <a:t>𝑚_e</a:t>
                </a:r>
                <a:endParaRPr lang="nb-NO" sz="1200" i="0" dirty="0"/>
              </a:p>
              <a:p>
                <a:pPr marL="628650" lvl="1" indent="-171450">
                  <a:buFont typeface="Arial" panose="020B0604020202020204" pitchFamily="34" charset="0"/>
                  <a:buChar char="•"/>
                </a:pPr>
                <a:r>
                  <a:rPr lang="nb-NO" sz="1200" dirty="0"/>
                  <a:t>plasma </a:t>
                </a:r>
                <a:r>
                  <a:rPr lang="nb-NO" sz="1200" dirty="0" err="1"/>
                  <a:t>response</a:t>
                </a:r>
                <a:r>
                  <a:rPr lang="nb-NO" sz="1200" dirty="0"/>
                  <a:t> is charge </a:t>
                </a:r>
                <a:r>
                  <a:rPr lang="nb-NO" sz="1200" dirty="0" err="1"/>
                  <a:t>asymmetric</a:t>
                </a:r>
                <a:r>
                  <a:rPr lang="nb-NO" sz="1200" dirty="0"/>
                  <a:t>.</a:t>
                </a:r>
              </a:p>
              <a:p>
                <a:pPr marL="628650" lvl="1" indent="-171450">
                  <a:buFont typeface="Arial" panose="020B0604020202020204" pitchFamily="34" charset="0"/>
                  <a:buChar char="•"/>
                </a:pPr>
                <a:r>
                  <a:rPr lang="nb-NO" sz="1200" dirty="0" err="1"/>
                  <a:t>Won’t</a:t>
                </a:r>
                <a:r>
                  <a:rPr lang="nb-NO" sz="1200" dirty="0"/>
                  <a:t> </a:t>
                </a:r>
                <a:r>
                  <a:rPr lang="nb-NO" sz="1200" dirty="0" err="1"/>
                  <a:t>go</a:t>
                </a:r>
                <a:r>
                  <a:rPr lang="nb-NO" sz="1200" dirty="0"/>
                  <a:t> </a:t>
                </a:r>
                <a:r>
                  <a:rPr lang="nb-NO" sz="1200" dirty="0" err="1"/>
                  <a:t>into</a:t>
                </a:r>
                <a:r>
                  <a:rPr lang="nb-NO" sz="1200" dirty="0"/>
                  <a:t> </a:t>
                </a:r>
                <a:r>
                  <a:rPr lang="nb-NO" sz="1200" dirty="0" err="1"/>
                  <a:t>details</a:t>
                </a:r>
                <a:r>
                  <a:rPr lang="nb-NO" sz="1200" dirty="0"/>
                  <a:t>, </a:t>
                </a:r>
                <a:r>
                  <a:rPr lang="nb-NO" sz="1200" dirty="0" err="1"/>
                  <a:t>but</a:t>
                </a:r>
                <a:r>
                  <a:rPr lang="nb-NO" sz="1200" dirty="0"/>
                  <a:t>…</a:t>
                </a:r>
              </a:p>
              <a:p>
                <a:pPr marL="628650" lvl="1" indent="-171450">
                  <a:buFont typeface="Arial" panose="020B0604020202020204" pitchFamily="34" charset="0"/>
                  <a:buChar char="•"/>
                </a:pPr>
                <a:r>
                  <a:rPr lang="en-US" sz="1200" dirty="0"/>
                  <a:t>High-gradient, high-efficiency and high beam quality positron acceleration in plasma much more challenging than electrons</a:t>
                </a:r>
                <a:r>
                  <a:rPr lang="nb-NO" sz="1200" dirty="0"/>
                  <a:t>.</a:t>
                </a:r>
              </a:p>
              <a:p>
                <a:pPr marL="171450" indent="-171450">
                  <a:buFont typeface="Arial" panose="020B0604020202020204" pitchFamily="34" charset="0"/>
                  <a:buChar char="•"/>
                </a:pPr>
                <a:r>
                  <a:rPr lang="nb-NO" sz="1200" dirty="0"/>
                  <a:t>High gradient not </a:t>
                </a:r>
                <a:r>
                  <a:rPr lang="nb-NO" sz="1200" dirty="0" err="1"/>
                  <a:t>enough</a:t>
                </a:r>
                <a:r>
                  <a:rPr lang="nb-NO" sz="1200" dirty="0"/>
                  <a:t>. </a:t>
                </a:r>
              </a:p>
              <a:p>
                <a:pPr marL="171450" indent="-171450">
                  <a:buFont typeface="Arial" panose="020B0604020202020204" pitchFamily="34" charset="0"/>
                  <a:buChar char="•"/>
                </a:pPr>
                <a:r>
                  <a:rPr lang="nb-NO" sz="1200" dirty="0" err="1">
                    <a:solidFill>
                      <a:srgbClr val="FF0000"/>
                    </a:solidFill>
                  </a:rPr>
                  <a:t>Also</a:t>
                </a:r>
                <a:r>
                  <a:rPr lang="nb-NO" sz="1200" dirty="0">
                    <a:solidFill>
                      <a:srgbClr val="FF0000"/>
                    </a:solidFill>
                  </a:rPr>
                  <a:t> </a:t>
                </a:r>
                <a:r>
                  <a:rPr lang="nb-NO" sz="1200" dirty="0" err="1">
                    <a:solidFill>
                      <a:srgbClr val="FF0000"/>
                    </a:solidFill>
                  </a:rPr>
                  <a:t>need</a:t>
                </a:r>
                <a:r>
                  <a:rPr lang="nb-NO" sz="1200" dirty="0">
                    <a:solidFill>
                      <a:srgbClr val="FF0000"/>
                    </a:solidFill>
                  </a:rPr>
                  <a:t> to </a:t>
                </a:r>
                <a:r>
                  <a:rPr lang="nb-NO" sz="1200" dirty="0" err="1">
                    <a:solidFill>
                      <a:srgbClr val="FF0000"/>
                    </a:solidFill>
                  </a:rPr>
                  <a:t>effciently</a:t>
                </a:r>
                <a:r>
                  <a:rPr lang="nb-NO" sz="1200" dirty="0">
                    <a:solidFill>
                      <a:srgbClr val="FF0000"/>
                    </a:solidFill>
                  </a:rPr>
                  <a:t> </a:t>
                </a:r>
                <a:r>
                  <a:rPr lang="nb-NO" sz="1200" dirty="0" err="1">
                    <a:solidFill>
                      <a:srgbClr val="FF0000"/>
                    </a:solidFill>
                  </a:rPr>
                  <a:t>convert</a:t>
                </a:r>
                <a:r>
                  <a:rPr lang="nb-NO" sz="1200" dirty="0">
                    <a:solidFill>
                      <a:srgbClr val="FF0000"/>
                    </a:solidFill>
                  </a:rPr>
                  <a:t> </a:t>
                </a:r>
                <a:r>
                  <a:rPr lang="nb-NO" sz="1200" dirty="0" err="1">
                    <a:solidFill>
                      <a:srgbClr val="FF0000"/>
                    </a:solidFill>
                  </a:rPr>
                  <a:t>electric</a:t>
                </a:r>
                <a:r>
                  <a:rPr lang="nb-NO" sz="1200" dirty="0">
                    <a:solidFill>
                      <a:srgbClr val="FF0000"/>
                    </a:solidFill>
                  </a:rPr>
                  <a:t> </a:t>
                </a:r>
                <a:r>
                  <a:rPr lang="nb-NO" sz="1200" dirty="0" err="1">
                    <a:solidFill>
                      <a:srgbClr val="FF0000"/>
                    </a:solidFill>
                  </a:rPr>
                  <a:t>power</a:t>
                </a:r>
                <a:r>
                  <a:rPr lang="nb-NO" sz="1200" dirty="0">
                    <a:solidFill>
                      <a:srgbClr val="FF0000"/>
                    </a:solidFill>
                  </a:rPr>
                  <a:t> to </a:t>
                </a:r>
                <a:r>
                  <a:rPr lang="nb-NO" sz="1200" dirty="0" err="1">
                    <a:solidFill>
                      <a:srgbClr val="FF0000"/>
                    </a:solidFill>
                  </a:rPr>
                  <a:t>luminosity</a:t>
                </a:r>
                <a:r>
                  <a:rPr lang="nb-NO" sz="1200" dirty="0">
                    <a:solidFill>
                      <a:srgbClr val="FF0000"/>
                    </a:solidFill>
                  </a:rPr>
                  <a:t>!</a:t>
                </a:r>
                <a:r>
                  <a:rPr lang="nb-NO" sz="1200" dirty="0"/>
                  <a:t> </a:t>
                </a:r>
              </a:p>
              <a:p>
                <a:pPr marL="171450" indent="-171450">
                  <a:buFont typeface="Arial" panose="020B0604020202020204" pitchFamily="34" charset="0"/>
                  <a:buChar char="•"/>
                </a:pPr>
                <a:r>
                  <a:rPr lang="nb-NO" sz="1200" dirty="0" err="1"/>
                  <a:t>Lumi</a:t>
                </a:r>
                <a:r>
                  <a:rPr lang="nb-NO" sz="1200" dirty="0"/>
                  <a:t> </a:t>
                </a:r>
                <a:r>
                  <a:rPr lang="nb-NO" sz="1200" dirty="0" err="1"/>
                  <a:t>determines</a:t>
                </a:r>
                <a:r>
                  <a:rPr lang="nb-NO" sz="1200" dirty="0"/>
                  <a:t> </a:t>
                </a:r>
                <a:r>
                  <a:rPr lang="nb-NO" sz="1200" dirty="0" err="1"/>
                  <a:t>production</a:t>
                </a:r>
                <a:r>
                  <a:rPr lang="nb-NO" sz="1200" dirty="0"/>
                  <a:t> rate, </a:t>
                </a:r>
                <a:r>
                  <a:rPr lang="nb-NO" sz="1200" dirty="0" err="1"/>
                  <a:t>depends</a:t>
                </a:r>
                <a:r>
                  <a:rPr lang="nb-NO" sz="1200" dirty="0"/>
                  <a:t> </a:t>
                </a:r>
                <a:r>
                  <a:rPr lang="nb-NO" sz="1200" dirty="0" err="1"/>
                  <a:t>on</a:t>
                </a:r>
                <a:r>
                  <a:rPr lang="nb-NO" sz="1200" dirty="0"/>
                  <a:t> N1, N2 and cross </a:t>
                </a:r>
                <a:r>
                  <a:rPr lang="nb-NO" sz="1200" dirty="0" err="1"/>
                  <a:t>sections</a:t>
                </a:r>
                <a:r>
                  <a:rPr lang="nb-NO" sz="1200" dirty="0"/>
                  <a:t>.</a:t>
                </a:r>
              </a:p>
              <a:p>
                <a:pPr marL="171450" indent="-171450">
                  <a:buFont typeface="Arial" panose="020B0604020202020204" pitchFamily="34" charset="0"/>
                  <a:buChar char="•"/>
                </a:pPr>
                <a:r>
                  <a:rPr lang="nb-NO" sz="1200" dirty="0" err="1"/>
                  <a:t>Need</a:t>
                </a:r>
                <a:r>
                  <a:rPr lang="nb-NO" sz="1200" dirty="0"/>
                  <a:t> </a:t>
                </a:r>
                <a:r>
                  <a:rPr lang="nb-NO" sz="1200" dirty="0" err="1"/>
                  <a:t>good</a:t>
                </a:r>
                <a:r>
                  <a:rPr lang="nb-NO" sz="1200" dirty="0"/>
                  <a:t> beam </a:t>
                </a:r>
                <a:r>
                  <a:rPr lang="nb-NO" sz="1200" dirty="0" err="1"/>
                  <a:t>quality</a:t>
                </a:r>
                <a:r>
                  <a:rPr lang="nb-NO" sz="1200" dirty="0"/>
                  <a:t> to </a:t>
                </a:r>
                <a:r>
                  <a:rPr lang="nb-NO" sz="1200" dirty="0" err="1"/>
                  <a:t>maximise</a:t>
                </a:r>
                <a:r>
                  <a:rPr lang="nb-NO" sz="1200" dirty="0"/>
                  <a:t> </a:t>
                </a:r>
                <a:r>
                  <a:rPr lang="nb-NO" sz="1200" dirty="0" err="1"/>
                  <a:t>luminosity</a:t>
                </a:r>
                <a:r>
                  <a:rPr lang="nb-NO" sz="1200" dirty="0"/>
                  <a:t> (</a:t>
                </a:r>
                <a:r>
                  <a:rPr lang="nb-NO" sz="1200" dirty="0" err="1"/>
                  <a:t>number</a:t>
                </a:r>
                <a:r>
                  <a:rPr lang="nb-NO" sz="1200" dirty="0"/>
                  <a:t> </a:t>
                </a:r>
                <a:r>
                  <a:rPr lang="nb-NO" sz="1200" dirty="0" err="1"/>
                  <a:t>of</a:t>
                </a:r>
                <a:r>
                  <a:rPr lang="nb-NO" sz="1200" dirty="0"/>
                  <a:t> </a:t>
                </a:r>
                <a:r>
                  <a:rPr lang="nb-NO" sz="1200" dirty="0" err="1"/>
                  <a:t>collisions</a:t>
                </a:r>
                <a:r>
                  <a:rPr lang="nb-NO" sz="1200" dirty="0"/>
                  <a:t>).</a:t>
                </a:r>
              </a:p>
              <a:p>
                <a:pPr marL="171450" indent="-171450">
                  <a:buFont typeface="Arial" panose="020B0604020202020204" pitchFamily="34" charset="0"/>
                  <a:buChar char="•"/>
                </a:pPr>
                <a:r>
                  <a:rPr lang="en-GB" sz="1200" dirty="0"/>
                  <a:t>One of the main detrimental effects for beam quality: transverse instabilities.</a:t>
                </a:r>
              </a:p>
            </p:txBody>
          </p:sp>
        </mc:Fallback>
      </mc:AlternateContent>
    </p:spTree>
    <p:extLst>
      <p:ext uri="{BB962C8B-B14F-4D97-AF65-F5344CB8AC3E}">
        <p14:creationId xmlns:p14="http://schemas.microsoft.com/office/powerpoint/2010/main" val="2092744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mj-lt"/>
                  <a:buNone/>
                </a:pPr>
                <a:endParaRPr lang="en-GB" dirty="0"/>
              </a:p>
            </p:txBody>
          </p:sp>
        </mc:Choice>
        <mc:Fallback xmlns="">
          <p:sp>
            <p:nvSpPr>
              <p:cNvPr id="3" name="Plassholder for notater 2"/>
              <p:cNvSpPr>
                <a:spLocks noGrp="1"/>
              </p:cNvSpPr>
              <p:nvPr>
                <p:ph type="body" idx="1"/>
              </p:nvPr>
            </p:nvSpPr>
            <p:spPr/>
            <p:txBody>
              <a:bodyPr/>
              <a:lstStyle/>
              <a:p>
                <a:pPr marL="228600" indent="-228600">
                  <a:buFont typeface="+mj-lt"/>
                  <a:buAutoNum type="arabicPeriod"/>
                </a:pPr>
                <a:r>
                  <a:rPr lang="en-GB" dirty="0"/>
                  <a:t>Derive parameters for a 1.5 </a:t>
                </a:r>
                <a:r>
                  <a:rPr lang="en-GB" dirty="0" err="1"/>
                  <a:t>TeV</a:t>
                </a:r>
                <a:r>
                  <a:rPr lang="en-GB" dirty="0"/>
                  <a:t> </a:t>
                </a:r>
                <a:r>
                  <a:rPr lang="nb-NO" dirty="0"/>
                  <a:t>e</a:t>
                </a:r>
                <a:r>
                  <a:rPr lang="nb-NO" baseline="30000" dirty="0"/>
                  <a:t>-</a:t>
                </a:r>
                <a:r>
                  <a:rPr lang="en-GB" dirty="0"/>
                  <a:t> PWFA accelerator.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(Optimistically) assume that the acc. parameters can also accelerate </a:t>
                </a:r>
                <a:r>
                  <a:rPr lang="nb-NO" dirty="0"/>
                  <a:t>e</a:t>
                </a:r>
                <a:r>
                  <a:rPr lang="nb-NO" baseline="30000" dirty="0"/>
                  <a:t>+</a:t>
                </a:r>
                <a:r>
                  <a:rPr lang="en-GB" dirty="0"/>
                  <a:t>, optimise beam parameters for a 3 </a:t>
                </a:r>
                <a:r>
                  <a:rPr lang="en-GB" dirty="0" err="1"/>
                  <a:t>TeV</a:t>
                </a:r>
                <a:r>
                  <a:rPr lang="en-GB" dirty="0"/>
                  <a:t> </a:t>
                </a:r>
                <a:r>
                  <a:rPr lang="nb-NO" dirty="0" err="1"/>
                  <a:t>e</a:t>
                </a:r>
                <a:r>
                  <a:rPr lang="nb-NO" baseline="30000" dirty="0" err="1"/>
                  <a:t>+</a:t>
                </a:r>
                <a:r>
                  <a:rPr lang="nb-NO" dirty="0" err="1"/>
                  <a:t>e</a:t>
                </a:r>
                <a:r>
                  <a:rPr lang="nb-NO" baseline="30000" dirty="0"/>
                  <a:t>- </a:t>
                </a:r>
                <a:r>
                  <a:rPr lang="en-GB" dirty="0"/>
                  <a:t>linear collider.</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dirty="0"/>
                  <a:t>Due to time constraints, have to drop the last part regarding a 3 TeV </a:t>
                </a:r>
                <a:r>
                  <a:rPr lang="nb-NO" i="0" dirty="0">
                    <a:latin typeface="Cambria Math" panose="02040503050406030204" pitchFamily="18" charset="0"/>
                  </a:rPr>
                  <a:t>𝛾𝛾 </a:t>
                </a:r>
                <a:r>
                  <a:rPr lang="en-GB" dirty="0"/>
                  <a:t>collider</a:t>
                </a:r>
                <a:r>
                  <a:rPr lang="en-GB" baseline="0" dirty="0"/>
                  <a:t> alternative.</a:t>
                </a:r>
              </a:p>
              <a:p>
                <a:pPr marL="228600" indent="-228600">
                  <a:buFont typeface="+mj-lt"/>
                  <a:buAutoNum type="arabicPeriod"/>
                </a:pPr>
                <a:endParaRPr lang="en-GB" dirty="0"/>
              </a:p>
            </p:txBody>
          </p:sp>
        </mc:Fallback>
      </mc:AlternateContent>
      <p:sp>
        <p:nvSpPr>
          <p:cNvPr id="4" name="Plassholder for lysbildenummer 3"/>
          <p:cNvSpPr>
            <a:spLocks noGrp="1"/>
          </p:cNvSpPr>
          <p:nvPr>
            <p:ph type="sldNum" sz="quarter" idx="5"/>
          </p:nvPr>
        </p:nvSpPr>
        <p:spPr/>
        <p:txBody>
          <a:bodyPr/>
          <a:lstStyle/>
          <a:p>
            <a:fld id="{4D836B5E-D226-44FE-971D-3082BA051367}" type="slidenum">
              <a:rPr lang="en-GB" smtClean="0"/>
              <a:t>5</a:t>
            </a:fld>
            <a:endParaRPr lang="en-GB"/>
          </a:p>
        </p:txBody>
      </p:sp>
    </p:spTree>
    <p:extLst>
      <p:ext uri="{BB962C8B-B14F-4D97-AF65-F5344CB8AC3E}">
        <p14:creationId xmlns:p14="http://schemas.microsoft.com/office/powerpoint/2010/main" val="3717703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Tree>
    <p:extLst>
      <p:ext uri="{BB962C8B-B14F-4D97-AF65-F5344CB8AC3E}">
        <p14:creationId xmlns:p14="http://schemas.microsoft.com/office/powerpoint/2010/main" val="889949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b-NO" dirty="0"/>
          </a:p>
        </p:txBody>
      </p:sp>
    </p:spTree>
    <p:extLst>
      <p:ext uri="{BB962C8B-B14F-4D97-AF65-F5344CB8AC3E}">
        <p14:creationId xmlns:p14="http://schemas.microsoft.com/office/powerpoint/2010/main" val="1037747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1971003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indent="0">
                  <a:buFont typeface="Arial" panose="020B0604020202020204" pitchFamily="34" charset="0"/>
                  <a:buNone/>
                </a:pPr>
                <a:endParaRPr lang="nb-NO" dirty="0"/>
              </a:p>
            </p:txBody>
          </p:sp>
        </mc:Choice>
        <mc:Fallback xmlns="">
          <p:sp>
            <p:nvSpPr>
              <p:cNvPr id="3" name="Plassholder for notater 2"/>
              <p:cNvSpPr>
                <a:spLocks noGrp="1"/>
              </p:cNvSpPr>
              <p:nvPr>
                <p:ph type="body" idx="1"/>
              </p:nvPr>
            </p:nvSpPr>
            <p:spPr/>
            <p:txBody>
              <a:bodyPr/>
              <a:lstStyle/>
              <a:p>
                <a:pPr marL="171450" indent="-171450">
                  <a:buFont typeface="Arial" panose="020B0604020202020204" pitchFamily="34" charset="0"/>
                  <a:buChar char="•"/>
                </a:pPr>
                <a:r>
                  <a:rPr lang="nb-NO" sz="1800" dirty="0" err="1"/>
                  <a:t>Requires</a:t>
                </a:r>
                <a:endParaRPr lang="nb-NO" sz="1800" dirty="0"/>
              </a:p>
              <a:p>
                <a:pPr marL="628650" lvl="1" indent="-171450">
                  <a:buFont typeface="Arial" panose="020B0604020202020204" pitchFamily="34" charset="0"/>
                  <a:buChar char="•"/>
                </a:pPr>
                <a:r>
                  <a:rPr lang="nb-NO" sz="1800" dirty="0"/>
                  <a:t>driver, plasma </a:t>
                </a:r>
                <a:r>
                  <a:rPr lang="nb-NO" sz="1800" dirty="0" err="1"/>
                  <a:t>bubble</a:t>
                </a:r>
                <a:r>
                  <a:rPr lang="nb-NO" sz="1800" dirty="0"/>
                  <a:t> and </a:t>
                </a:r>
                <a:r>
                  <a:rPr lang="nb-NO" sz="1800" dirty="0" err="1"/>
                  <a:t>thus</a:t>
                </a:r>
                <a:r>
                  <a:rPr lang="nb-NO" sz="1800" dirty="0"/>
                  <a:t> </a:t>
                </a:r>
                <a:r>
                  <a:rPr lang="nb-NO" sz="1800" i="0" dirty="0">
                    <a:latin typeface="Cambria Math" panose="02040503050406030204" pitchFamily="18" charset="0"/>
                  </a:rPr>
                  <a:t>𝐸_∥ (𝜉)</a:t>
                </a:r>
                <a:r>
                  <a:rPr lang="nb-NO" sz="1800" dirty="0"/>
                  <a:t> </a:t>
                </a:r>
                <a:r>
                  <a:rPr lang="nb-NO" sz="1800" dirty="0" err="1"/>
                  <a:t>remain</a:t>
                </a:r>
                <a:r>
                  <a:rPr lang="nb-NO" sz="1800" dirty="0"/>
                  <a:t> </a:t>
                </a:r>
                <a:r>
                  <a:rPr lang="nb-NO" sz="1800" dirty="0" err="1"/>
                  <a:t>unchanged</a:t>
                </a:r>
                <a:r>
                  <a:rPr lang="nb-NO" sz="1800" dirty="0"/>
                  <a:t> </a:t>
                </a:r>
                <a:r>
                  <a:rPr lang="nb-NO" sz="1800" dirty="0" err="1"/>
                  <a:t>through</a:t>
                </a:r>
                <a:r>
                  <a:rPr lang="nb-NO" sz="1800" dirty="0"/>
                  <a:t> </a:t>
                </a:r>
                <a:r>
                  <a:rPr lang="nb-NO" sz="1800" dirty="0" err="1"/>
                  <a:t>propagation</a:t>
                </a:r>
                <a:r>
                  <a:rPr lang="nb-NO" sz="1800" dirty="0"/>
                  <a:t>.</a:t>
                </a:r>
              </a:p>
              <a:p>
                <a:pPr marL="628650" lvl="1" indent="-171450">
                  <a:buFont typeface="Arial" panose="020B0604020202020204" pitchFamily="34" charset="0"/>
                  <a:buChar char="•"/>
                </a:pPr>
                <a:r>
                  <a:rPr lang="nb-NO" sz="1800" dirty="0" err="1"/>
                  <a:t>the</a:t>
                </a:r>
                <a:r>
                  <a:rPr lang="nb-NO" sz="1800" dirty="0"/>
                  <a:t> </a:t>
                </a:r>
                <a:r>
                  <a:rPr lang="nb-NO" sz="1800" dirty="0" err="1"/>
                  <a:t>main</a:t>
                </a:r>
                <a:r>
                  <a:rPr lang="nb-NO" sz="1800" dirty="0"/>
                  <a:t> beam </a:t>
                </a:r>
                <a:r>
                  <a:rPr lang="nb-NO" sz="1800" dirty="0" err="1"/>
                  <a:t>does</a:t>
                </a:r>
                <a:r>
                  <a:rPr lang="nb-NO" sz="1800" dirty="0"/>
                  <a:t> not slam </a:t>
                </a:r>
                <a:r>
                  <a:rPr lang="nb-NO" sz="1800" dirty="0" err="1"/>
                  <a:t>into</a:t>
                </a:r>
                <a:r>
                  <a:rPr lang="nb-NO" sz="1800" dirty="0"/>
                  <a:t> the </a:t>
                </a:r>
                <a:r>
                  <a:rPr lang="nb-NO" sz="1800" dirty="0" err="1"/>
                  <a:t>bubble</a:t>
                </a:r>
                <a:r>
                  <a:rPr lang="nb-NO" sz="1800" dirty="0"/>
                  <a:t> </a:t>
                </a:r>
                <a:r>
                  <a:rPr lang="nb-NO" sz="1800" dirty="0" err="1"/>
                  <a:t>boundary</a:t>
                </a:r>
                <a:r>
                  <a:rPr lang="nb-NO" sz="1800" dirty="0"/>
                  <a:t>.</a:t>
                </a:r>
              </a:p>
              <a:p>
                <a:pPr marL="171450" lvl="0" indent="-171450">
                  <a:buFont typeface="Arial" panose="020B0604020202020204" pitchFamily="34" charset="0"/>
                  <a:buChar char="•"/>
                </a:pPr>
                <a:r>
                  <a:rPr lang="nb-NO" sz="1800" dirty="0"/>
                  <a:t>If </a:t>
                </a:r>
                <a:r>
                  <a:rPr lang="nb-NO" sz="1800" dirty="0" err="1"/>
                  <a:t>above</a:t>
                </a:r>
                <a:r>
                  <a:rPr lang="nb-NO" sz="1800" dirty="0"/>
                  <a:t> </a:t>
                </a:r>
                <a:r>
                  <a:rPr lang="nb-NO" sz="1800" dirty="0" err="1"/>
                  <a:t>reqs</a:t>
                </a:r>
                <a:r>
                  <a:rPr lang="nb-NO" sz="1800" dirty="0"/>
                  <a:t>. </a:t>
                </a:r>
                <a:r>
                  <a:rPr lang="nb-NO" sz="1800" dirty="0" err="1"/>
                  <a:t>satisfied</a:t>
                </a:r>
                <a:r>
                  <a:rPr lang="nb-NO" sz="1800" dirty="0"/>
                  <a:t>, have </a:t>
                </a:r>
                <a:r>
                  <a:rPr lang="nb-NO" sz="1800" dirty="0" err="1"/>
                  <a:t>demonstrated</a:t>
                </a:r>
                <a:r>
                  <a:rPr lang="nb-NO" sz="1800" dirty="0"/>
                  <a:t> </a:t>
                </a:r>
                <a:r>
                  <a:rPr lang="nb-NO" sz="1800" dirty="0" err="1"/>
                  <a:t>good</a:t>
                </a:r>
                <a:r>
                  <a:rPr lang="nb-NO" sz="1800" dirty="0"/>
                  <a:t> </a:t>
                </a:r>
                <a:r>
                  <a:rPr lang="nb-NO" sz="1800" dirty="0" err="1"/>
                  <a:t>agreement</a:t>
                </a:r>
                <a:r>
                  <a:rPr lang="nb-NO" sz="1800" dirty="0"/>
                  <a:t>.</a:t>
                </a:r>
              </a:p>
              <a:p>
                <a:pPr marL="171450" lvl="0" indent="-171450">
                  <a:buFont typeface="Arial" panose="020B0604020202020204" pitchFamily="34" charset="0"/>
                  <a:buChar char="•"/>
                </a:pPr>
                <a:r>
                  <a:rPr lang="en-US" sz="1800" dirty="0"/>
                  <a:t>Transverse centroid offset of various beam slices behind the beam center vs. propagation distance:</a:t>
                </a:r>
                <a:endParaRPr lang="nb-NO" sz="1800" dirty="0"/>
              </a:p>
              <a:p>
                <a:pPr marL="171450" indent="-171450">
                  <a:buFont typeface="Arial" panose="020B0604020202020204" pitchFamily="34" charset="0"/>
                  <a:buChar char="•"/>
                </a:pPr>
                <a:endParaRPr lang="nb-NO" dirty="0"/>
              </a:p>
            </p:txBody>
          </p:sp>
        </mc:Fallback>
      </mc:AlternateContent>
    </p:spTree>
    <p:extLst>
      <p:ext uri="{BB962C8B-B14F-4D97-AF65-F5344CB8AC3E}">
        <p14:creationId xmlns:p14="http://schemas.microsoft.com/office/powerpoint/2010/main" val="2518933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nb-NO" dirty="0"/>
              </a:p>
            </p:txBody>
          </p:sp>
        </mc:Choice>
        <mc:Fallback xmlns="">
          <p:sp>
            <p:nvSpPr>
              <p:cNvPr id="3" name="Plassholder for notater 2"/>
              <p:cNvSpPr>
                <a:spLocks noGrp="1"/>
              </p:cNvSpPr>
              <p:nvPr>
                <p:ph type="body" idx="1"/>
              </p:nvPr>
            </p:nvSpPr>
            <p:spPr/>
            <p:txBody>
              <a:bodyPr/>
              <a:lstStyle/>
              <a:p>
                <a:r>
                  <a:rPr lang="nb-NO" dirty="0"/>
                  <a:t>Again, I </a:t>
                </a:r>
                <a:r>
                  <a:rPr lang="nb-NO" dirty="0" err="1"/>
                  <a:t>would</a:t>
                </a:r>
                <a:r>
                  <a:rPr lang="nb-NO" dirty="0"/>
                  <a:t> like to stress </a:t>
                </a:r>
                <a:r>
                  <a:rPr lang="nb-NO" dirty="0" err="1"/>
                  <a:t>that</a:t>
                </a:r>
                <a:r>
                  <a:rPr lang="nb-NO" dirty="0"/>
                  <a:t> </a:t>
                </a:r>
                <a:r>
                  <a:rPr lang="nb-NO" dirty="0" err="1"/>
                  <a:t>what</a:t>
                </a:r>
                <a:r>
                  <a:rPr lang="nb-NO" dirty="0"/>
                  <a:t> </a:t>
                </a:r>
                <a:r>
                  <a:rPr lang="nb-NO" dirty="0" err="1"/>
                  <a:t>we</a:t>
                </a:r>
                <a:r>
                  <a:rPr lang="nb-NO" dirty="0"/>
                  <a:t> </a:t>
                </a:r>
                <a:r>
                  <a:rPr lang="nb-NO" dirty="0" err="1"/>
                  <a:t>want</a:t>
                </a:r>
                <a:r>
                  <a:rPr lang="nb-NO" dirty="0"/>
                  <a:t> to </a:t>
                </a:r>
                <a:r>
                  <a:rPr lang="nb-NO" dirty="0" err="1"/>
                  <a:t>achieve</a:t>
                </a:r>
                <a:r>
                  <a:rPr lang="nb-NO" dirty="0"/>
                  <a:t> is to </a:t>
                </a:r>
                <a:r>
                  <a:rPr lang="nb-NO" dirty="0" err="1"/>
                  <a:t>derive</a:t>
                </a:r>
                <a:r>
                  <a:rPr lang="nb-NO" dirty="0"/>
                  <a:t> </a:t>
                </a:r>
                <a:r>
                  <a:rPr lang="nb-NO" dirty="0" err="1"/>
                  <a:t>main</a:t>
                </a:r>
                <a:r>
                  <a:rPr lang="nb-NO" dirty="0"/>
                  <a:t> beam parameters </a:t>
                </a:r>
                <a:r>
                  <a:rPr lang="nb-NO" dirty="0" err="1"/>
                  <a:t>that</a:t>
                </a:r>
                <a:r>
                  <a:rPr lang="nb-NO" dirty="0"/>
                  <a:t> </a:t>
                </a:r>
                <a:r>
                  <a:rPr lang="nb-NO" dirty="0" err="1"/>
                  <a:t>can</a:t>
                </a:r>
                <a:r>
                  <a:rPr lang="nb-NO" dirty="0"/>
                  <a:t> </a:t>
                </a:r>
                <a:r>
                  <a:rPr lang="nb-NO" dirty="0" err="1"/>
                  <a:t>provide</a:t>
                </a:r>
                <a:r>
                  <a:rPr lang="nb-NO" dirty="0"/>
                  <a:t> </a:t>
                </a:r>
                <a:r>
                  <a:rPr lang="nb-NO" dirty="0" err="1"/>
                  <a:t>reasonable</a:t>
                </a:r>
                <a:r>
                  <a:rPr lang="nb-NO" dirty="0"/>
                  <a:t> </a:t>
                </a:r>
                <a:r>
                  <a:rPr lang="nb-NO" dirty="0" err="1"/>
                  <a:t>stability</a:t>
                </a:r>
                <a:r>
                  <a:rPr lang="nb-NO" dirty="0"/>
                  <a:t>, </a:t>
                </a:r>
                <a:r>
                  <a:rPr lang="nb-NO" dirty="0" err="1"/>
                  <a:t>low</a:t>
                </a:r>
                <a:r>
                  <a:rPr lang="nb-NO" dirty="0"/>
                  <a:t> </a:t>
                </a:r>
                <a:r>
                  <a:rPr lang="nb-NO" dirty="0" err="1"/>
                  <a:t>energy</a:t>
                </a:r>
                <a:r>
                  <a:rPr lang="nb-NO" dirty="0"/>
                  <a:t> </a:t>
                </a:r>
                <a:r>
                  <a:rPr lang="nb-NO" dirty="0" err="1"/>
                  <a:t>spread</a:t>
                </a:r>
                <a:r>
                  <a:rPr lang="nb-NO" dirty="0"/>
                  <a:t> and </a:t>
                </a:r>
                <a:r>
                  <a:rPr lang="nb-NO" dirty="0" err="1"/>
                  <a:t>high</a:t>
                </a:r>
                <a:r>
                  <a:rPr lang="nb-NO" dirty="0"/>
                  <a:t> </a:t>
                </a:r>
                <a:r>
                  <a:rPr lang="nb-NO" dirty="0" err="1"/>
                  <a:t>efficiency</a:t>
                </a:r>
                <a:r>
                  <a:rPr lang="nb-NO" dirty="0"/>
                  <a:t>. </a:t>
                </a:r>
                <a:r>
                  <a:rPr lang="nb-NO" dirty="0" err="1"/>
                  <a:t>These</a:t>
                </a:r>
                <a:r>
                  <a:rPr lang="nb-NO" dirty="0"/>
                  <a:t> </a:t>
                </a:r>
                <a:r>
                  <a:rPr lang="nb-NO" dirty="0" err="1"/>
                  <a:t>requirements</a:t>
                </a:r>
                <a:r>
                  <a:rPr lang="nb-NO" dirty="0"/>
                  <a:t> </a:t>
                </a:r>
                <a:r>
                  <a:rPr lang="nb-NO" dirty="0" err="1"/>
                  <a:t>are</a:t>
                </a:r>
                <a:r>
                  <a:rPr lang="nb-NO" dirty="0"/>
                  <a:t> </a:t>
                </a:r>
                <a:r>
                  <a:rPr lang="nb-NO" dirty="0" err="1"/>
                  <a:t>however</a:t>
                </a:r>
                <a:r>
                  <a:rPr lang="nb-NO" dirty="0"/>
                  <a:t> </a:t>
                </a:r>
                <a:r>
                  <a:rPr lang="nb-NO" dirty="0" err="1"/>
                  <a:t>often</a:t>
                </a:r>
                <a:r>
                  <a:rPr lang="nb-NO" dirty="0"/>
                  <a:t> </a:t>
                </a:r>
                <a:r>
                  <a:rPr lang="nb-NO" dirty="0" err="1"/>
                  <a:t>conflifting</a:t>
                </a:r>
                <a:r>
                  <a:rPr lang="nb-NO" dirty="0"/>
                  <a:t>. For </a:t>
                </a:r>
                <a:r>
                  <a:rPr lang="nb-NO" dirty="0" err="1"/>
                  <a:t>instance</a:t>
                </a:r>
                <a:r>
                  <a:rPr lang="nb-NO" dirty="0"/>
                  <a:t>, </a:t>
                </a:r>
                <a:r>
                  <a:rPr lang="nb-NO" dirty="0" err="1"/>
                  <a:t>we</a:t>
                </a:r>
                <a:r>
                  <a:rPr lang="nb-NO" dirty="0"/>
                  <a:t> </a:t>
                </a:r>
                <a:r>
                  <a:rPr lang="nb-NO" dirty="0" err="1"/>
                  <a:t>can</a:t>
                </a:r>
                <a:r>
                  <a:rPr lang="nb-NO" dirty="0"/>
                  <a:t> </a:t>
                </a:r>
                <a:r>
                  <a:rPr lang="nb-NO" dirty="0" err="1"/>
                  <a:t>obtain</a:t>
                </a:r>
                <a:r>
                  <a:rPr lang="nb-NO" dirty="0"/>
                  <a:t> </a:t>
                </a:r>
                <a:r>
                  <a:rPr lang="nb-NO" dirty="0" err="1"/>
                  <a:t>high</a:t>
                </a:r>
                <a:r>
                  <a:rPr lang="nb-NO" dirty="0"/>
                  <a:t> </a:t>
                </a:r>
                <a:r>
                  <a:rPr lang="nb-NO" dirty="0" err="1"/>
                  <a:t>efficiency</a:t>
                </a:r>
                <a:r>
                  <a:rPr lang="nb-NO" dirty="0"/>
                  <a:t> by </a:t>
                </a:r>
                <a:r>
                  <a:rPr lang="nb-NO" dirty="0" err="1"/>
                  <a:t>placing</a:t>
                </a:r>
                <a:r>
                  <a:rPr lang="nb-NO" dirty="0"/>
                  <a:t> </a:t>
                </a:r>
                <a:r>
                  <a:rPr lang="nb-NO" dirty="0" err="1"/>
                  <a:t>the</a:t>
                </a:r>
                <a:r>
                  <a:rPr lang="nb-NO" dirty="0"/>
                  <a:t> </a:t>
                </a:r>
                <a:r>
                  <a:rPr lang="nb-NO" dirty="0" err="1"/>
                  <a:t>main</a:t>
                </a:r>
                <a:r>
                  <a:rPr lang="nb-NO" dirty="0"/>
                  <a:t> beam far </a:t>
                </a:r>
                <a:r>
                  <a:rPr lang="nb-NO" dirty="0" err="1"/>
                  <a:t>behind</a:t>
                </a:r>
                <a:r>
                  <a:rPr lang="nb-NO" dirty="0"/>
                  <a:t> in </a:t>
                </a:r>
                <a:r>
                  <a:rPr lang="nb-NO" dirty="0" err="1"/>
                  <a:t>the</a:t>
                </a:r>
                <a:r>
                  <a:rPr lang="nb-NO" dirty="0"/>
                  <a:t> </a:t>
                </a:r>
                <a:r>
                  <a:rPr lang="nb-NO" dirty="0" err="1"/>
                  <a:t>bubble</a:t>
                </a:r>
                <a:r>
                  <a:rPr lang="nb-NO" dirty="0"/>
                  <a:t>, like in </a:t>
                </a:r>
                <a:r>
                  <a:rPr lang="nb-NO" dirty="0" err="1"/>
                  <a:t>the</a:t>
                </a:r>
                <a:r>
                  <a:rPr lang="nb-NO" dirty="0"/>
                  <a:t> last </a:t>
                </a:r>
                <a:r>
                  <a:rPr lang="nb-NO" dirty="0" err="1"/>
                  <a:t>row</a:t>
                </a:r>
                <a:r>
                  <a:rPr lang="nb-NO" dirty="0"/>
                  <a:t> </a:t>
                </a:r>
                <a:r>
                  <a:rPr lang="nb-NO" dirty="0" err="1"/>
                  <a:t>of</a:t>
                </a:r>
                <a:r>
                  <a:rPr lang="nb-NO" dirty="0"/>
                  <a:t> </a:t>
                </a:r>
                <a:r>
                  <a:rPr lang="nb-NO" dirty="0" err="1"/>
                  <a:t>this</a:t>
                </a:r>
                <a:r>
                  <a:rPr lang="nb-NO" dirty="0"/>
                  <a:t> </a:t>
                </a:r>
                <a:r>
                  <a:rPr lang="nb-NO" dirty="0" err="1"/>
                  <a:t>figure</a:t>
                </a:r>
                <a:r>
                  <a:rPr lang="nb-NO" dirty="0"/>
                  <a:t>, </a:t>
                </a:r>
                <a:r>
                  <a:rPr lang="nb-NO" dirty="0" err="1"/>
                  <a:t>where</a:t>
                </a:r>
                <a:r>
                  <a:rPr lang="nb-NO" dirty="0"/>
                  <a:t> </a:t>
                </a:r>
                <a:r>
                  <a:rPr lang="nb-NO" dirty="0" err="1"/>
                  <a:t>only</a:t>
                </a:r>
                <a:r>
                  <a:rPr lang="nb-NO" dirty="0"/>
                  <a:t> </a:t>
                </a:r>
                <a:r>
                  <a:rPr lang="nb-NO" dirty="0" err="1"/>
                  <a:t>the</a:t>
                </a:r>
                <a:r>
                  <a:rPr lang="nb-NO" dirty="0"/>
                  <a:t> beam </a:t>
                </a:r>
                <a:r>
                  <a:rPr lang="nb-NO" dirty="0" err="1"/>
                  <a:t>separation</a:t>
                </a:r>
                <a:r>
                  <a:rPr lang="nb-NO" dirty="0"/>
                  <a:t> is </a:t>
                </a:r>
                <a:r>
                  <a:rPr lang="nb-NO" dirty="0" err="1"/>
                  <a:t>changed</a:t>
                </a:r>
                <a:r>
                  <a:rPr lang="nb-NO" dirty="0"/>
                  <a:t>. This is </a:t>
                </a:r>
                <a:r>
                  <a:rPr lang="nb-NO" dirty="0" err="1"/>
                  <a:t>however</a:t>
                </a:r>
                <a:r>
                  <a:rPr lang="nb-NO" dirty="0"/>
                  <a:t> </a:t>
                </a:r>
                <a:r>
                  <a:rPr lang="nb-NO" dirty="0" err="1"/>
                  <a:t>often</a:t>
                </a:r>
                <a:r>
                  <a:rPr lang="nb-NO" dirty="0"/>
                  <a:t> more </a:t>
                </a:r>
                <a:r>
                  <a:rPr lang="nb-NO" dirty="0" err="1"/>
                  <a:t>unstable</a:t>
                </a:r>
                <a:r>
                  <a:rPr lang="nb-NO" dirty="0"/>
                  <a:t>, and </a:t>
                </a:r>
                <a:r>
                  <a:rPr lang="nb-NO" dirty="0" err="1"/>
                  <a:t>the</a:t>
                </a:r>
                <a:r>
                  <a:rPr lang="nb-NO" dirty="0"/>
                  <a:t> beam </a:t>
                </a:r>
                <a:r>
                  <a:rPr lang="nb-NO" dirty="0" err="1"/>
                  <a:t>changes</a:t>
                </a:r>
                <a:r>
                  <a:rPr lang="nb-NO" dirty="0"/>
                  <a:t> </a:t>
                </a:r>
                <a:r>
                  <a:rPr lang="nb-NO" dirty="0" err="1"/>
                  <a:t>the</a:t>
                </a:r>
                <a:r>
                  <a:rPr lang="nb-NO" dirty="0"/>
                  <a:t> longitudinal </a:t>
                </a:r>
                <a:r>
                  <a:rPr lang="nb-NO" dirty="0" err="1"/>
                  <a:t>field</a:t>
                </a:r>
                <a:r>
                  <a:rPr lang="nb-NO" dirty="0"/>
                  <a:t>, </a:t>
                </a:r>
                <a:r>
                  <a:rPr lang="nb-NO" dirty="0" err="1"/>
                  <a:t>which</a:t>
                </a:r>
                <a:r>
                  <a:rPr lang="nb-NO" dirty="0"/>
                  <a:t> leads to </a:t>
                </a:r>
                <a:r>
                  <a:rPr lang="nb-NO" dirty="0" err="1"/>
                  <a:t>larger</a:t>
                </a:r>
                <a:r>
                  <a:rPr lang="nb-NO" dirty="0"/>
                  <a:t> </a:t>
                </a:r>
                <a:r>
                  <a:rPr lang="nb-NO" dirty="0" err="1"/>
                  <a:t>energy</a:t>
                </a:r>
                <a:r>
                  <a:rPr lang="nb-NO" dirty="0"/>
                  <a:t> </a:t>
                </a:r>
                <a:r>
                  <a:rPr lang="nb-NO" dirty="0" err="1"/>
                  <a:t>spreads</a:t>
                </a:r>
                <a:r>
                  <a:rPr lang="nb-NO" dirty="0"/>
                  <a:t>. </a:t>
                </a:r>
              </a:p>
              <a:p>
                <a:endParaRPr lang="nb-NO" dirty="0"/>
              </a:p>
              <a:p>
                <a:r>
                  <a:rPr lang="nb-NO" dirty="0"/>
                  <a:t>In </a:t>
                </a:r>
                <a:r>
                  <a:rPr lang="nb-NO" dirty="0" err="1"/>
                  <a:t>fact</a:t>
                </a:r>
                <a:r>
                  <a:rPr lang="nb-NO" dirty="0"/>
                  <a:t>, </a:t>
                </a:r>
                <a:r>
                  <a:rPr lang="nb-NO" dirty="0" err="1"/>
                  <a:t>the</a:t>
                </a:r>
                <a:r>
                  <a:rPr lang="nb-NO" dirty="0"/>
                  <a:t> </a:t>
                </a:r>
                <a:r>
                  <a:rPr lang="nb-NO" dirty="0" err="1"/>
                  <a:t>number</a:t>
                </a:r>
                <a:r>
                  <a:rPr lang="nb-NO" dirty="0"/>
                  <a:t> </a:t>
                </a:r>
                <a:r>
                  <a:rPr lang="nb-NO" dirty="0" err="1"/>
                  <a:t>of</a:t>
                </a:r>
                <a:r>
                  <a:rPr lang="nb-NO" dirty="0"/>
                  <a:t> </a:t>
                </a:r>
                <a:r>
                  <a:rPr lang="nb-NO" dirty="0" err="1"/>
                  <a:t>particles</a:t>
                </a:r>
                <a:r>
                  <a:rPr lang="nb-NO" dirty="0"/>
                  <a:t>, </a:t>
                </a:r>
                <a:r>
                  <a:rPr lang="nb-NO" dirty="0" err="1"/>
                  <a:t>the</a:t>
                </a:r>
                <a:r>
                  <a:rPr lang="nb-NO" dirty="0"/>
                  <a:t> beam </a:t>
                </a:r>
                <a:r>
                  <a:rPr lang="nb-NO" dirty="0" err="1"/>
                  <a:t>length</a:t>
                </a:r>
                <a:r>
                  <a:rPr lang="nb-NO" dirty="0"/>
                  <a:t> and </a:t>
                </a:r>
                <a:r>
                  <a:rPr lang="nb-NO" dirty="0" err="1"/>
                  <a:t>the</a:t>
                </a:r>
                <a:r>
                  <a:rPr lang="nb-NO" dirty="0"/>
                  <a:t> beam </a:t>
                </a:r>
                <a:r>
                  <a:rPr lang="nb-NO" dirty="0" err="1"/>
                  <a:t>separation</a:t>
                </a:r>
                <a:r>
                  <a:rPr lang="nb-NO" dirty="0"/>
                  <a:t> </a:t>
                </a:r>
                <a:r>
                  <a:rPr lang="nb-NO" dirty="0" err="1"/>
                  <a:t>can</a:t>
                </a:r>
                <a:r>
                  <a:rPr lang="nb-NO" dirty="0"/>
                  <a:t> all </a:t>
                </a:r>
                <a:r>
                  <a:rPr lang="nb-NO" dirty="0" err="1"/>
                  <a:t>change</a:t>
                </a:r>
                <a:r>
                  <a:rPr lang="nb-NO" dirty="0"/>
                  <a:t> </a:t>
                </a:r>
                <a:r>
                  <a:rPr lang="nb-NO" dirty="0" err="1"/>
                  <a:t>the</a:t>
                </a:r>
                <a:r>
                  <a:rPr lang="nb-NO" dirty="0"/>
                  <a:t> </a:t>
                </a:r>
                <a:r>
                  <a:rPr lang="nb-NO" dirty="0" err="1"/>
                  <a:t>energy</a:t>
                </a:r>
                <a:r>
                  <a:rPr lang="nb-NO" dirty="0"/>
                  <a:t> </a:t>
                </a:r>
                <a:r>
                  <a:rPr lang="nb-NO" dirty="0" err="1"/>
                  <a:t>spread</a:t>
                </a:r>
                <a:r>
                  <a:rPr lang="nb-NO" dirty="0"/>
                  <a:t> and </a:t>
                </a:r>
                <a:r>
                  <a:rPr lang="nb-NO" dirty="0" err="1"/>
                  <a:t>affect</a:t>
                </a:r>
                <a:r>
                  <a:rPr lang="nb-NO" dirty="0"/>
                  <a:t> </a:t>
                </a:r>
                <a:r>
                  <a:rPr lang="nb-NO" dirty="0" err="1"/>
                  <a:t>the</a:t>
                </a:r>
                <a:r>
                  <a:rPr lang="nb-NO" dirty="0"/>
                  <a:t> </a:t>
                </a:r>
                <a:r>
                  <a:rPr lang="nb-NO" dirty="0" err="1"/>
                  <a:t>stability</a:t>
                </a:r>
                <a:r>
                  <a:rPr lang="nb-NO" dirty="0"/>
                  <a:t>. </a:t>
                </a:r>
                <a:r>
                  <a:rPr lang="nb-NO" dirty="0" err="1"/>
                  <a:t>We</a:t>
                </a:r>
                <a:r>
                  <a:rPr lang="nb-NO" dirty="0"/>
                  <a:t> </a:t>
                </a:r>
                <a:r>
                  <a:rPr lang="nb-NO" dirty="0" err="1"/>
                  <a:t>therefore</a:t>
                </a:r>
                <a:r>
                  <a:rPr lang="nb-NO" dirty="0"/>
                  <a:t> </a:t>
                </a:r>
                <a:r>
                  <a:rPr lang="nb-NO" dirty="0" err="1"/>
                  <a:t>performed</a:t>
                </a:r>
                <a:r>
                  <a:rPr lang="nb-NO" dirty="0"/>
                  <a:t> a parameter </a:t>
                </a:r>
                <a:r>
                  <a:rPr lang="nb-NO" dirty="0" err="1"/>
                  <a:t>scan</a:t>
                </a:r>
                <a:r>
                  <a:rPr lang="nb-NO" dirty="0"/>
                  <a:t> over a range </a:t>
                </a:r>
                <a:r>
                  <a:rPr lang="nb-NO" dirty="0" err="1"/>
                  <a:t>of</a:t>
                </a:r>
                <a:r>
                  <a:rPr lang="nb-NO" dirty="0"/>
                  <a:t> N, </a:t>
                </a:r>
                <a:r>
                  <a:rPr lang="nb-NO" sz="1200" i="0" dirty="0">
                    <a:latin typeface="Cambria Math" panose="02040503050406030204" pitchFamily="18" charset="0"/>
                  </a:rPr>
                  <a:t>𝜎_𝑧</a:t>
                </a:r>
                <a:r>
                  <a:rPr lang="nb-NO" dirty="0"/>
                  <a:t> and </a:t>
                </a:r>
                <a:r>
                  <a:rPr lang="nb-NO" sz="1200" i="0" dirty="0">
                    <a:latin typeface="Cambria Math" panose="02040503050406030204" pitchFamily="18" charset="0"/>
                  </a:rPr>
                  <a:t>Δ𝜉</a:t>
                </a:r>
                <a:r>
                  <a:rPr lang="nb-NO" dirty="0"/>
                  <a:t>, and it </a:t>
                </a:r>
                <a:r>
                  <a:rPr lang="nb-NO" dirty="0" err="1"/>
                  <a:t>turned</a:t>
                </a:r>
                <a:r>
                  <a:rPr lang="nb-NO" dirty="0"/>
                  <a:t> </a:t>
                </a:r>
                <a:r>
                  <a:rPr lang="nb-NO" dirty="0" err="1"/>
                  <a:t>out</a:t>
                </a:r>
                <a:r>
                  <a:rPr lang="nb-NO" dirty="0"/>
                  <a:t> </a:t>
                </a:r>
                <a:r>
                  <a:rPr lang="nb-NO" dirty="0" err="1"/>
                  <a:t>that</a:t>
                </a:r>
                <a:r>
                  <a:rPr lang="nb-NO" dirty="0"/>
                  <a:t> </a:t>
                </a:r>
                <a:r>
                  <a:rPr lang="nb-NO" dirty="0" err="1"/>
                  <a:t>the</a:t>
                </a:r>
                <a:r>
                  <a:rPr lang="nb-NO" dirty="0"/>
                  <a:t> </a:t>
                </a:r>
                <a:r>
                  <a:rPr lang="nb-NO" dirty="0" err="1"/>
                  <a:t>results</a:t>
                </a:r>
                <a:r>
                  <a:rPr lang="nb-NO" dirty="0"/>
                  <a:t> for 5</a:t>
                </a:r>
                <a:r>
                  <a:rPr lang="nb-NO" baseline="0" dirty="0"/>
                  <a:t> billion </a:t>
                </a:r>
                <a:r>
                  <a:rPr lang="nb-NO" baseline="0" dirty="0" err="1"/>
                  <a:t>particles</a:t>
                </a:r>
                <a:r>
                  <a:rPr lang="nb-NO" baseline="0" dirty="0"/>
                  <a:t> </a:t>
                </a:r>
                <a:r>
                  <a:rPr lang="nb-NO" baseline="0" dirty="0" err="1"/>
                  <a:t>are</a:t>
                </a:r>
                <a:r>
                  <a:rPr lang="nb-NO" baseline="0" dirty="0"/>
                  <a:t> </a:t>
                </a:r>
                <a:r>
                  <a:rPr lang="nb-NO" baseline="0" dirty="0" err="1"/>
                  <a:t>the</a:t>
                </a:r>
                <a:r>
                  <a:rPr lang="nb-NO" baseline="0" dirty="0"/>
                  <a:t> most </a:t>
                </a:r>
                <a:r>
                  <a:rPr lang="nb-NO" baseline="0" dirty="0" err="1"/>
                  <a:t>promising</a:t>
                </a:r>
                <a:r>
                  <a:rPr lang="nb-NO" baseline="0" dirty="0"/>
                  <a:t>. Here </a:t>
                </a:r>
                <a:r>
                  <a:rPr lang="nb-NO" baseline="0" dirty="0" err="1"/>
                  <a:t>you</a:t>
                </a:r>
                <a:r>
                  <a:rPr lang="nb-NO" baseline="0" dirty="0"/>
                  <a:t> </a:t>
                </a:r>
                <a:r>
                  <a:rPr lang="nb-NO" baseline="0" dirty="0" err="1"/>
                  <a:t>see</a:t>
                </a:r>
                <a:r>
                  <a:rPr lang="nb-NO" baseline="0" dirty="0"/>
                  <a:t> </a:t>
                </a:r>
                <a:r>
                  <a:rPr lang="nb-NO" baseline="0" dirty="0" err="1"/>
                  <a:t>contour</a:t>
                </a:r>
                <a:r>
                  <a:rPr lang="nb-NO" baseline="0" dirty="0"/>
                  <a:t> plots for </a:t>
                </a:r>
                <a:r>
                  <a:rPr lang="nb-NO" baseline="0" dirty="0" err="1"/>
                  <a:t>the</a:t>
                </a:r>
                <a:r>
                  <a:rPr lang="nb-NO" baseline="0" dirty="0"/>
                  <a:t> </a:t>
                </a:r>
                <a:r>
                  <a:rPr lang="nb-NO" baseline="0" dirty="0" err="1"/>
                  <a:t>energy</a:t>
                </a:r>
                <a:r>
                  <a:rPr lang="nb-NO" baseline="0" dirty="0"/>
                  <a:t> </a:t>
                </a:r>
                <a:r>
                  <a:rPr lang="nb-NO" baseline="0" dirty="0" err="1"/>
                  <a:t>spread</a:t>
                </a:r>
                <a:r>
                  <a:rPr lang="nb-NO" baseline="0" dirty="0"/>
                  <a:t>, </a:t>
                </a:r>
                <a:r>
                  <a:rPr lang="nb-NO" baseline="0" dirty="0" err="1"/>
                  <a:t>normalised</a:t>
                </a:r>
                <a:r>
                  <a:rPr lang="nb-NO" baseline="0" dirty="0"/>
                  <a:t> </a:t>
                </a:r>
                <a:r>
                  <a:rPr lang="nb-NO" baseline="0" dirty="0" err="1"/>
                  <a:t>amplification</a:t>
                </a:r>
                <a:r>
                  <a:rPr lang="nb-NO" baseline="0" dirty="0"/>
                  <a:t> and </a:t>
                </a:r>
                <a:r>
                  <a:rPr lang="nb-NO" baseline="0" dirty="0" err="1"/>
                  <a:t>efficiency</a:t>
                </a:r>
                <a:r>
                  <a:rPr lang="nb-NO" baseline="0" dirty="0"/>
                  <a:t> as </a:t>
                </a:r>
                <a:r>
                  <a:rPr lang="nb-NO" baseline="0" dirty="0" err="1"/>
                  <a:t>functions</a:t>
                </a:r>
                <a:r>
                  <a:rPr lang="nb-NO" baseline="0" dirty="0"/>
                  <a:t> </a:t>
                </a:r>
                <a:r>
                  <a:rPr lang="nb-NO" baseline="0" dirty="0" err="1"/>
                  <a:t>of</a:t>
                </a:r>
                <a:r>
                  <a:rPr lang="nb-NO" baseline="0" dirty="0"/>
                  <a:t> beam </a:t>
                </a:r>
                <a:r>
                  <a:rPr lang="nb-NO" baseline="0" dirty="0" err="1"/>
                  <a:t>length</a:t>
                </a:r>
                <a:r>
                  <a:rPr lang="nb-NO" baseline="0" dirty="0"/>
                  <a:t> and beam </a:t>
                </a:r>
                <a:r>
                  <a:rPr lang="nb-NO" baseline="0" dirty="0" err="1"/>
                  <a:t>separation</a:t>
                </a:r>
                <a:r>
                  <a:rPr lang="nb-NO" baseline="0" dirty="0"/>
                  <a:t>. To </a:t>
                </a:r>
                <a:r>
                  <a:rPr lang="nb-NO" baseline="0" dirty="0" err="1"/>
                  <a:t>gain</a:t>
                </a:r>
                <a:r>
                  <a:rPr lang="nb-NO" baseline="0" dirty="0"/>
                  <a:t> a </a:t>
                </a:r>
                <a:r>
                  <a:rPr lang="nb-NO" baseline="0" dirty="0" err="1"/>
                  <a:t>overview</a:t>
                </a:r>
                <a:r>
                  <a:rPr lang="nb-NO" baseline="0" dirty="0"/>
                  <a:t> </a:t>
                </a:r>
                <a:r>
                  <a:rPr lang="nb-NO" baseline="0" dirty="0" err="1"/>
                  <a:t>of</a:t>
                </a:r>
                <a:r>
                  <a:rPr lang="nb-NO" baseline="0" dirty="0"/>
                  <a:t> </a:t>
                </a:r>
                <a:r>
                  <a:rPr lang="nb-NO" baseline="0" dirty="0" err="1"/>
                  <a:t>the</a:t>
                </a:r>
                <a:r>
                  <a:rPr lang="nb-NO" baseline="0" dirty="0"/>
                  <a:t> </a:t>
                </a:r>
                <a:r>
                  <a:rPr lang="nb-NO" baseline="0" dirty="0" err="1"/>
                  <a:t>relation</a:t>
                </a:r>
                <a:r>
                  <a:rPr lang="nb-NO" baseline="0" dirty="0"/>
                  <a:t> </a:t>
                </a:r>
                <a:r>
                  <a:rPr lang="nb-NO" baseline="0" dirty="0" err="1"/>
                  <a:t>between</a:t>
                </a:r>
                <a:r>
                  <a:rPr lang="nb-NO" baseline="0" dirty="0"/>
                  <a:t> </a:t>
                </a:r>
                <a:r>
                  <a:rPr lang="nb-NO" baseline="0" dirty="0" err="1"/>
                  <a:t>energy</a:t>
                </a:r>
                <a:r>
                  <a:rPr lang="nb-NO" baseline="0" dirty="0"/>
                  <a:t> </a:t>
                </a:r>
                <a:r>
                  <a:rPr lang="nb-NO" baseline="0" dirty="0" err="1"/>
                  <a:t>spread</a:t>
                </a:r>
                <a:r>
                  <a:rPr lang="nb-NO" baseline="0" dirty="0"/>
                  <a:t>, </a:t>
                </a:r>
                <a:r>
                  <a:rPr lang="nb-NO" baseline="0" dirty="0" err="1"/>
                  <a:t>stability</a:t>
                </a:r>
                <a:r>
                  <a:rPr lang="nb-NO" baseline="0" dirty="0"/>
                  <a:t> and </a:t>
                </a:r>
                <a:r>
                  <a:rPr lang="nb-NO" baseline="0" dirty="0" err="1"/>
                  <a:t>efficiency</a:t>
                </a:r>
                <a:r>
                  <a:rPr lang="nb-NO" baseline="0" dirty="0"/>
                  <a:t>, I </a:t>
                </a:r>
                <a:r>
                  <a:rPr lang="nb-NO" baseline="0" dirty="0" err="1"/>
                  <a:t>made</a:t>
                </a:r>
                <a:r>
                  <a:rPr lang="nb-NO" baseline="0" dirty="0"/>
                  <a:t> </a:t>
                </a:r>
                <a:r>
                  <a:rPr lang="nb-NO" baseline="0" dirty="0" err="1"/>
                  <a:t>this</a:t>
                </a:r>
                <a:r>
                  <a:rPr lang="nb-NO" baseline="0" dirty="0"/>
                  <a:t> </a:t>
                </a:r>
                <a:r>
                  <a:rPr lang="nb-NO" baseline="0" dirty="0" err="1"/>
                  <a:t>scatter</a:t>
                </a:r>
                <a:r>
                  <a:rPr lang="nb-NO" baseline="0" dirty="0"/>
                  <a:t> plot, and </a:t>
                </a:r>
                <a:r>
                  <a:rPr lang="nb-NO" baseline="0" dirty="0" err="1"/>
                  <a:t>we</a:t>
                </a:r>
                <a:r>
                  <a:rPr lang="nb-NO" baseline="0" dirty="0"/>
                  <a:t> </a:t>
                </a:r>
                <a:r>
                  <a:rPr lang="nb-NO" baseline="0" dirty="0" err="1"/>
                  <a:t>ended</a:t>
                </a:r>
                <a:r>
                  <a:rPr lang="nb-NO" baseline="0" dirty="0"/>
                  <a:t> up </a:t>
                </a:r>
                <a:r>
                  <a:rPr lang="nb-NO" baseline="0" dirty="0" err="1"/>
                  <a:t>choosing</a:t>
                </a:r>
                <a:r>
                  <a:rPr lang="nb-NO" baseline="0" dirty="0"/>
                  <a:t> </a:t>
                </a:r>
                <a:r>
                  <a:rPr lang="nb-NO" baseline="0" dirty="0" err="1"/>
                  <a:t>this</a:t>
                </a:r>
                <a:r>
                  <a:rPr lang="nb-NO" baseline="0" dirty="0"/>
                  <a:t> </a:t>
                </a:r>
                <a:r>
                  <a:rPr lang="nb-NO" baseline="0" dirty="0" err="1"/>
                  <a:t>point</a:t>
                </a:r>
                <a:r>
                  <a:rPr lang="nb-NO" baseline="0" dirty="0"/>
                  <a:t>. </a:t>
                </a:r>
              </a:p>
              <a:p>
                <a:endParaRPr lang="nb-NO" baseline="0" dirty="0"/>
              </a:p>
              <a:p>
                <a:r>
                  <a:rPr lang="nb-NO" baseline="0" dirty="0"/>
                  <a:t>The </a:t>
                </a:r>
                <a:r>
                  <a:rPr lang="nb-NO" baseline="0" dirty="0" err="1"/>
                  <a:t>corresponding</a:t>
                </a:r>
                <a:r>
                  <a:rPr lang="nb-NO" baseline="0" dirty="0"/>
                  <a:t> parameters </a:t>
                </a:r>
                <a:r>
                  <a:rPr lang="nb-NO" baseline="0" dirty="0" err="1"/>
                  <a:t>are</a:t>
                </a:r>
                <a:r>
                  <a:rPr lang="nb-NO" baseline="0" dirty="0"/>
                  <a:t> </a:t>
                </a:r>
                <a:r>
                  <a:rPr lang="nb-NO" baseline="0" dirty="0" err="1"/>
                  <a:t>summarised</a:t>
                </a:r>
                <a:r>
                  <a:rPr lang="nb-NO" baseline="0" dirty="0"/>
                  <a:t> in </a:t>
                </a:r>
                <a:r>
                  <a:rPr lang="nb-NO" baseline="0" dirty="0" err="1"/>
                  <a:t>this</a:t>
                </a:r>
                <a:r>
                  <a:rPr lang="nb-NO" baseline="0" dirty="0"/>
                  <a:t> </a:t>
                </a:r>
                <a:r>
                  <a:rPr lang="nb-NO" baseline="0" dirty="0" err="1"/>
                  <a:t>table</a:t>
                </a:r>
                <a:r>
                  <a:rPr lang="nb-NO" baseline="0" dirty="0"/>
                  <a:t> and </a:t>
                </a:r>
                <a:r>
                  <a:rPr lang="nb-NO" baseline="0" dirty="0" err="1"/>
                  <a:t>compared</a:t>
                </a:r>
                <a:r>
                  <a:rPr lang="nb-NO" baseline="0" dirty="0"/>
                  <a:t> to </a:t>
                </a:r>
                <a:r>
                  <a:rPr lang="nb-NO" baseline="0" dirty="0" err="1"/>
                  <a:t>the</a:t>
                </a:r>
                <a:r>
                  <a:rPr lang="nb-NO" baseline="0" dirty="0"/>
                  <a:t> </a:t>
                </a:r>
                <a:r>
                  <a:rPr lang="nb-NO" baseline="0" dirty="0" err="1"/>
                  <a:t>Snowmass</a:t>
                </a:r>
                <a:r>
                  <a:rPr lang="nb-NO" baseline="0" dirty="0"/>
                  <a:t> parameters. As </a:t>
                </a:r>
                <a:r>
                  <a:rPr lang="nb-NO" baseline="0" dirty="0" err="1"/>
                  <a:t>expected</a:t>
                </a:r>
                <a:r>
                  <a:rPr lang="nb-NO" baseline="0" dirty="0"/>
                  <a:t>, </a:t>
                </a:r>
                <a:r>
                  <a:rPr lang="nb-NO" baseline="0" dirty="0" err="1"/>
                  <a:t>when</a:t>
                </a:r>
                <a:r>
                  <a:rPr lang="nb-NO" baseline="0" dirty="0"/>
                  <a:t> </a:t>
                </a:r>
                <a:r>
                  <a:rPr lang="nb-NO" baseline="0" dirty="0" err="1"/>
                  <a:t>transverse</a:t>
                </a:r>
                <a:r>
                  <a:rPr lang="nb-NO" baseline="0" dirty="0"/>
                  <a:t> </a:t>
                </a:r>
                <a:r>
                  <a:rPr lang="nb-NO" baseline="0" dirty="0" err="1"/>
                  <a:t>instabilities</a:t>
                </a:r>
                <a:r>
                  <a:rPr lang="nb-NO" baseline="0" dirty="0"/>
                  <a:t> </a:t>
                </a:r>
                <a:r>
                  <a:rPr lang="nb-NO" baseline="0" dirty="0" err="1"/>
                  <a:t>are</a:t>
                </a:r>
                <a:r>
                  <a:rPr lang="nb-NO" baseline="0" dirty="0"/>
                  <a:t> </a:t>
                </a:r>
                <a:r>
                  <a:rPr lang="nb-NO" baseline="0" dirty="0" err="1"/>
                  <a:t>taken</a:t>
                </a:r>
                <a:r>
                  <a:rPr lang="nb-NO" baseline="0" dirty="0"/>
                  <a:t> </a:t>
                </a:r>
                <a:r>
                  <a:rPr lang="nb-NO" baseline="0" dirty="0" err="1"/>
                  <a:t>into</a:t>
                </a:r>
                <a:r>
                  <a:rPr lang="nb-NO" baseline="0" dirty="0"/>
                  <a:t> </a:t>
                </a:r>
                <a:r>
                  <a:rPr lang="nb-NO" baseline="0" dirty="0" err="1"/>
                  <a:t>account</a:t>
                </a:r>
                <a:r>
                  <a:rPr lang="nb-NO" baseline="0" dirty="0"/>
                  <a:t>, </a:t>
                </a:r>
                <a:r>
                  <a:rPr lang="nb-NO" baseline="0" dirty="0" err="1"/>
                  <a:t>we</a:t>
                </a:r>
                <a:r>
                  <a:rPr lang="nb-NO" baseline="0" dirty="0"/>
                  <a:t> </a:t>
                </a:r>
                <a:r>
                  <a:rPr lang="nb-NO" baseline="0" dirty="0" err="1"/>
                  <a:t>had</a:t>
                </a:r>
                <a:r>
                  <a:rPr lang="nb-NO" baseline="0" dirty="0"/>
                  <a:t> to </a:t>
                </a:r>
                <a:r>
                  <a:rPr lang="nb-NO" baseline="0" dirty="0" err="1"/>
                  <a:t>reduce</a:t>
                </a:r>
                <a:r>
                  <a:rPr lang="nb-NO" baseline="0" dirty="0"/>
                  <a:t> </a:t>
                </a:r>
                <a:r>
                  <a:rPr lang="nb-NO" baseline="0" dirty="0" err="1"/>
                  <a:t>the</a:t>
                </a:r>
                <a:r>
                  <a:rPr lang="nb-NO" baseline="0" dirty="0"/>
                  <a:t> </a:t>
                </a:r>
                <a:r>
                  <a:rPr lang="nb-NO" baseline="0" dirty="0" err="1"/>
                  <a:t>number</a:t>
                </a:r>
                <a:r>
                  <a:rPr lang="nb-NO" baseline="0" dirty="0"/>
                  <a:t> </a:t>
                </a:r>
                <a:r>
                  <a:rPr lang="nb-NO" baseline="0" dirty="0" err="1"/>
                  <a:t>of</a:t>
                </a:r>
                <a:r>
                  <a:rPr lang="nb-NO" baseline="0" dirty="0"/>
                  <a:t> </a:t>
                </a:r>
                <a:r>
                  <a:rPr lang="nb-NO" baseline="0" dirty="0" err="1"/>
                  <a:t>particles</a:t>
                </a:r>
                <a:r>
                  <a:rPr lang="nb-NO" baseline="0" dirty="0"/>
                  <a:t>. </a:t>
                </a:r>
                <a:r>
                  <a:rPr lang="nb-NO" baseline="0" dirty="0" err="1"/>
                  <a:t>We</a:t>
                </a:r>
                <a:r>
                  <a:rPr lang="nb-NO" baseline="0" dirty="0"/>
                  <a:t> </a:t>
                </a:r>
                <a:r>
                  <a:rPr lang="nb-NO" baseline="0" dirty="0" err="1"/>
                  <a:t>also</a:t>
                </a:r>
                <a:r>
                  <a:rPr lang="nb-NO" baseline="0" dirty="0"/>
                  <a:t> used a </a:t>
                </a:r>
                <a:r>
                  <a:rPr lang="nb-NO" baseline="0" dirty="0" err="1"/>
                  <a:t>shorter</a:t>
                </a:r>
                <a:r>
                  <a:rPr lang="nb-NO" baseline="0" dirty="0"/>
                  <a:t> beam to damp </a:t>
                </a:r>
                <a:r>
                  <a:rPr lang="nb-NO" baseline="0" dirty="0" err="1"/>
                  <a:t>reduce</a:t>
                </a:r>
                <a:r>
                  <a:rPr lang="nb-NO" baseline="0" dirty="0"/>
                  <a:t> </a:t>
                </a:r>
                <a:r>
                  <a:rPr lang="nb-NO" baseline="0" dirty="0" err="1"/>
                  <a:t>the</a:t>
                </a:r>
                <a:r>
                  <a:rPr lang="nb-NO" baseline="0" dirty="0"/>
                  <a:t> </a:t>
                </a:r>
                <a:r>
                  <a:rPr lang="nb-NO" baseline="0" dirty="0" err="1"/>
                  <a:t>effects</a:t>
                </a:r>
                <a:r>
                  <a:rPr lang="nb-NO" baseline="0" dirty="0"/>
                  <a:t> </a:t>
                </a:r>
                <a:r>
                  <a:rPr lang="nb-NO" baseline="0" dirty="0" err="1"/>
                  <a:t>of</a:t>
                </a:r>
                <a:r>
                  <a:rPr lang="nb-NO" baseline="0" dirty="0"/>
                  <a:t> </a:t>
                </a:r>
                <a:r>
                  <a:rPr lang="nb-NO" baseline="0" dirty="0" err="1"/>
                  <a:t>transverse</a:t>
                </a:r>
                <a:r>
                  <a:rPr lang="nb-NO" baseline="0" dirty="0"/>
                  <a:t> </a:t>
                </a:r>
                <a:r>
                  <a:rPr lang="nb-NO" baseline="0" dirty="0" err="1"/>
                  <a:t>wakefields</a:t>
                </a:r>
                <a:r>
                  <a:rPr lang="nb-NO" baseline="0" dirty="0"/>
                  <a:t> and </a:t>
                </a:r>
                <a:r>
                  <a:rPr lang="nb-NO" baseline="0" dirty="0" err="1"/>
                  <a:t>moved</a:t>
                </a:r>
                <a:r>
                  <a:rPr lang="nb-NO" baseline="0" dirty="0"/>
                  <a:t> </a:t>
                </a:r>
                <a:r>
                  <a:rPr lang="nb-NO" baseline="0" dirty="0" err="1"/>
                  <a:t>the</a:t>
                </a:r>
                <a:r>
                  <a:rPr lang="nb-NO" baseline="0" dirty="0"/>
                  <a:t> beam a </a:t>
                </a:r>
                <a:r>
                  <a:rPr lang="nb-NO" baseline="0" dirty="0" err="1"/>
                  <a:t>little</a:t>
                </a:r>
                <a:r>
                  <a:rPr lang="nb-NO" baseline="0" dirty="0"/>
                  <a:t> </a:t>
                </a:r>
                <a:r>
                  <a:rPr lang="nb-NO" baseline="0" dirty="0" err="1"/>
                  <a:t>further</a:t>
                </a:r>
                <a:r>
                  <a:rPr lang="nb-NO" baseline="0" dirty="0"/>
                  <a:t> </a:t>
                </a:r>
                <a:r>
                  <a:rPr lang="nb-NO" baseline="0" dirty="0" err="1"/>
                  <a:t>behind</a:t>
                </a:r>
                <a:r>
                  <a:rPr lang="nb-NO" baseline="0" dirty="0"/>
                  <a:t> to </a:t>
                </a:r>
                <a:r>
                  <a:rPr lang="nb-NO" baseline="0" dirty="0" err="1"/>
                  <a:t>compendate</a:t>
                </a:r>
                <a:r>
                  <a:rPr lang="nb-NO" baseline="0" dirty="0"/>
                  <a:t> for </a:t>
                </a:r>
                <a:r>
                  <a:rPr lang="nb-NO" baseline="0" dirty="0" err="1"/>
                  <a:t>the</a:t>
                </a:r>
                <a:r>
                  <a:rPr lang="nb-NO" baseline="0" dirty="0"/>
                  <a:t> loss in </a:t>
                </a:r>
                <a:r>
                  <a:rPr lang="nb-NO" baseline="0" dirty="0" err="1"/>
                  <a:t>efficiency</a:t>
                </a:r>
                <a:r>
                  <a:rPr lang="nb-NO" baseline="0" dirty="0"/>
                  <a:t>. In </a:t>
                </a:r>
                <a:r>
                  <a:rPr lang="nb-NO" baseline="0" dirty="0" err="1"/>
                  <a:t>the</a:t>
                </a:r>
                <a:r>
                  <a:rPr lang="nb-NO" baseline="0" dirty="0"/>
                  <a:t> end, </a:t>
                </a:r>
                <a:r>
                  <a:rPr lang="nb-NO" baseline="0" dirty="0" err="1"/>
                  <a:t>this</a:t>
                </a:r>
                <a:r>
                  <a:rPr lang="nb-NO" baseline="0" dirty="0"/>
                  <a:t> </a:t>
                </a:r>
                <a:r>
                  <a:rPr lang="nb-NO" baseline="0" dirty="0" err="1"/>
                  <a:t>resulted</a:t>
                </a:r>
                <a:r>
                  <a:rPr lang="nb-NO" baseline="0" dirty="0"/>
                  <a:t> in a </a:t>
                </a:r>
                <a:r>
                  <a:rPr lang="nb-NO" baseline="0" dirty="0" err="1"/>
                  <a:t>much</a:t>
                </a:r>
                <a:r>
                  <a:rPr lang="nb-NO" baseline="0" dirty="0"/>
                  <a:t> </a:t>
                </a:r>
                <a:r>
                  <a:rPr lang="nb-NO" baseline="0" dirty="0" err="1"/>
                  <a:t>lower</a:t>
                </a:r>
                <a:r>
                  <a:rPr lang="nb-NO" baseline="0" dirty="0"/>
                  <a:t> </a:t>
                </a:r>
                <a:r>
                  <a:rPr lang="nb-NO" baseline="0" dirty="0" err="1"/>
                  <a:t>energy</a:t>
                </a:r>
                <a:r>
                  <a:rPr lang="nb-NO" baseline="0" dirty="0"/>
                  <a:t> </a:t>
                </a:r>
                <a:r>
                  <a:rPr lang="nb-NO" baseline="0" dirty="0" err="1"/>
                  <a:t>spread</a:t>
                </a:r>
                <a:r>
                  <a:rPr lang="nb-NO" baseline="0" dirty="0"/>
                  <a:t>, </a:t>
                </a:r>
                <a:r>
                  <a:rPr lang="nb-NO" baseline="0" dirty="0" err="1"/>
                  <a:t>significantly</a:t>
                </a:r>
                <a:r>
                  <a:rPr lang="nb-NO" baseline="0" dirty="0"/>
                  <a:t> </a:t>
                </a:r>
                <a:r>
                  <a:rPr lang="nb-NO" baseline="0" dirty="0" err="1"/>
                  <a:t>higher</a:t>
                </a:r>
                <a:r>
                  <a:rPr lang="nb-NO" baseline="0" dirty="0"/>
                  <a:t> </a:t>
                </a:r>
                <a:r>
                  <a:rPr lang="nb-NO" baseline="0" dirty="0" err="1"/>
                  <a:t>stability</a:t>
                </a:r>
                <a:r>
                  <a:rPr lang="nb-NO" baseline="0" dirty="0"/>
                  <a:t>, </a:t>
                </a:r>
                <a:r>
                  <a:rPr lang="nb-NO" baseline="0" dirty="0" err="1"/>
                  <a:t>but</a:t>
                </a:r>
                <a:r>
                  <a:rPr lang="nb-NO" baseline="0" dirty="0"/>
                  <a:t> a </a:t>
                </a:r>
                <a:r>
                  <a:rPr lang="nb-NO" baseline="0" dirty="0" err="1"/>
                  <a:t>somewhat</a:t>
                </a:r>
                <a:r>
                  <a:rPr lang="nb-NO" baseline="0" dirty="0"/>
                  <a:t> </a:t>
                </a:r>
                <a:r>
                  <a:rPr lang="nb-NO" baseline="0" dirty="0" err="1"/>
                  <a:t>lower</a:t>
                </a:r>
                <a:r>
                  <a:rPr lang="nb-NO" baseline="0" dirty="0"/>
                  <a:t> </a:t>
                </a:r>
                <a:r>
                  <a:rPr lang="nb-NO" baseline="0" dirty="0" err="1"/>
                  <a:t>efficiency</a:t>
                </a:r>
                <a:r>
                  <a:rPr lang="nb-NO" baseline="0" dirty="0"/>
                  <a:t>. </a:t>
                </a:r>
              </a:p>
              <a:p>
                <a:endParaRPr lang="nb-NO" baseline="0" dirty="0"/>
              </a:p>
              <a:p>
                <a:r>
                  <a:rPr lang="nb-NO" baseline="0" dirty="0"/>
                  <a:t>So </a:t>
                </a:r>
                <a:r>
                  <a:rPr lang="nb-NO" baseline="0" dirty="0" err="1"/>
                  <a:t>now</a:t>
                </a:r>
                <a:r>
                  <a:rPr lang="nb-NO" baseline="0" dirty="0"/>
                  <a:t> </a:t>
                </a:r>
                <a:r>
                  <a:rPr lang="nb-NO" baseline="0" dirty="0" err="1"/>
                  <a:t>that</a:t>
                </a:r>
                <a:r>
                  <a:rPr lang="nb-NO" baseline="0" dirty="0"/>
                  <a:t> </a:t>
                </a:r>
                <a:r>
                  <a:rPr lang="nb-NO" baseline="0" dirty="0" err="1"/>
                  <a:t>we</a:t>
                </a:r>
                <a:r>
                  <a:rPr lang="nb-NO" baseline="0" dirty="0"/>
                  <a:t> have </a:t>
                </a:r>
                <a:r>
                  <a:rPr lang="nb-NO" baseline="0" dirty="0" err="1"/>
                  <a:t>derived</a:t>
                </a:r>
                <a:r>
                  <a:rPr lang="nb-NO" baseline="0" dirty="0"/>
                  <a:t> an </a:t>
                </a:r>
                <a:r>
                  <a:rPr lang="nb-NO" baseline="0" dirty="0" err="1"/>
                  <a:t>accelerator</a:t>
                </a:r>
                <a:r>
                  <a:rPr lang="nb-NO" baseline="0" dirty="0"/>
                  <a:t> parameter </a:t>
                </a:r>
                <a:r>
                  <a:rPr lang="nb-NO" baseline="0" dirty="0" err="1"/>
                  <a:t>set</a:t>
                </a:r>
                <a:r>
                  <a:rPr lang="nb-NO" baseline="0" dirty="0"/>
                  <a:t>, </a:t>
                </a:r>
                <a:r>
                  <a:rPr lang="nb-NO" baseline="0" dirty="0" err="1"/>
                  <a:t>the</a:t>
                </a:r>
                <a:r>
                  <a:rPr lang="nb-NO" baseline="0" dirty="0"/>
                  <a:t> </a:t>
                </a:r>
                <a:r>
                  <a:rPr lang="nb-NO" baseline="0" dirty="0" err="1"/>
                  <a:t>next</a:t>
                </a:r>
                <a:r>
                  <a:rPr lang="nb-NO" baseline="0" dirty="0"/>
                  <a:t> </a:t>
                </a:r>
                <a:r>
                  <a:rPr lang="nb-NO" baseline="0" dirty="0" err="1"/>
                  <a:t>step</a:t>
                </a:r>
                <a:r>
                  <a:rPr lang="nb-NO" baseline="0" dirty="0"/>
                  <a:t> is to </a:t>
                </a:r>
                <a:r>
                  <a:rPr lang="nb-NO" baseline="0" dirty="0" err="1"/>
                  <a:t>look</a:t>
                </a:r>
                <a:r>
                  <a:rPr lang="nb-NO" baseline="0" dirty="0"/>
                  <a:t> at </a:t>
                </a:r>
                <a:r>
                  <a:rPr lang="nb-NO" baseline="0" dirty="0" err="1"/>
                  <a:t>luminosity</a:t>
                </a:r>
                <a:r>
                  <a:rPr lang="nb-NO" baseline="0" dirty="0"/>
                  <a:t> for </a:t>
                </a:r>
                <a:r>
                  <a:rPr lang="nb-NO" baseline="0" dirty="0" err="1"/>
                  <a:t>colliders</a:t>
                </a:r>
                <a:r>
                  <a:rPr lang="nb-NO" baseline="0" dirty="0"/>
                  <a:t> </a:t>
                </a:r>
                <a:r>
                  <a:rPr lang="nb-NO" baseline="0" dirty="0" err="1"/>
                  <a:t>based</a:t>
                </a:r>
                <a:r>
                  <a:rPr lang="nb-NO" baseline="0" dirty="0"/>
                  <a:t> </a:t>
                </a:r>
                <a:r>
                  <a:rPr lang="nb-NO" baseline="0" dirty="0" err="1"/>
                  <a:t>on</a:t>
                </a:r>
                <a:r>
                  <a:rPr lang="nb-NO" baseline="0" dirty="0"/>
                  <a:t> </a:t>
                </a:r>
                <a:r>
                  <a:rPr lang="nb-NO" baseline="0" dirty="0" err="1"/>
                  <a:t>this</a:t>
                </a:r>
                <a:r>
                  <a:rPr lang="nb-NO" baseline="0" dirty="0"/>
                  <a:t> parameter </a:t>
                </a:r>
                <a:r>
                  <a:rPr lang="nb-NO" baseline="0" dirty="0" err="1"/>
                  <a:t>set</a:t>
                </a:r>
                <a:r>
                  <a:rPr lang="nb-NO" baseline="0" dirty="0"/>
                  <a:t>.</a:t>
                </a:r>
                <a:endParaRPr lang="nb-NO" dirty="0"/>
              </a:p>
            </p:txBody>
          </p:sp>
        </mc:Fallback>
      </mc:AlternateContent>
    </p:spTree>
    <p:extLst>
      <p:ext uri="{BB962C8B-B14F-4D97-AF65-F5344CB8AC3E}">
        <p14:creationId xmlns:p14="http://schemas.microsoft.com/office/powerpoint/2010/main" val="283251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D2A22D8-9DE3-481B-9BD1-B22F267E6510}"/>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endParaRPr lang="en-GB"/>
          </a:p>
        </p:txBody>
      </p:sp>
      <p:sp>
        <p:nvSpPr>
          <p:cNvPr id="3" name="Undertittel 2">
            <a:extLst>
              <a:ext uri="{FF2B5EF4-FFF2-40B4-BE49-F238E27FC236}">
                <a16:creationId xmlns:a16="http://schemas.microsoft.com/office/drawing/2014/main" id="{2FCDA3A7-76AF-4104-9E61-41AB7922FB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endParaRPr lang="en-GB"/>
          </a:p>
        </p:txBody>
      </p:sp>
      <p:sp>
        <p:nvSpPr>
          <p:cNvPr id="4" name="Plassholder for dato 3">
            <a:extLst>
              <a:ext uri="{FF2B5EF4-FFF2-40B4-BE49-F238E27FC236}">
                <a16:creationId xmlns:a16="http://schemas.microsoft.com/office/drawing/2014/main" id="{555A6869-71FF-4BA7-99C3-C57D7D894CE4}"/>
              </a:ext>
            </a:extLst>
          </p:cNvPr>
          <p:cNvSpPr>
            <a:spLocks noGrp="1"/>
          </p:cNvSpPr>
          <p:nvPr>
            <p:ph type="dt" sz="half" idx="10"/>
          </p:nvPr>
        </p:nvSpPr>
        <p:spPr/>
        <p:txBody>
          <a:bodyPr/>
          <a:lstStyle/>
          <a:p>
            <a:r>
              <a:rPr lang="nb-NO"/>
              <a:t>10/12/2021</a:t>
            </a:r>
            <a:endParaRPr lang="en-GB"/>
          </a:p>
        </p:txBody>
      </p:sp>
      <p:sp>
        <p:nvSpPr>
          <p:cNvPr id="5" name="Plassholder for bunntekst 4">
            <a:extLst>
              <a:ext uri="{FF2B5EF4-FFF2-40B4-BE49-F238E27FC236}">
                <a16:creationId xmlns:a16="http://schemas.microsoft.com/office/drawing/2014/main" id="{67BDB4A4-AAA4-4506-B13F-57DA536F74BB}"/>
              </a:ext>
            </a:extLst>
          </p:cNvPr>
          <p:cNvSpPr>
            <a:spLocks noGrp="1"/>
          </p:cNvSpPr>
          <p:nvPr>
            <p:ph type="ftr" sz="quarter" idx="11"/>
          </p:nvPr>
        </p:nvSpPr>
        <p:spPr/>
        <p:txBody>
          <a:bodyPr/>
          <a:lstStyle/>
          <a:p>
            <a:r>
              <a:rPr lang="en-US"/>
              <a:t>Ben Chen, Imperial College London</a:t>
            </a:r>
            <a:endParaRPr lang="en-GB"/>
          </a:p>
        </p:txBody>
      </p:sp>
      <p:sp>
        <p:nvSpPr>
          <p:cNvPr id="6" name="Plassholder for lysbildenummer 5">
            <a:extLst>
              <a:ext uri="{FF2B5EF4-FFF2-40B4-BE49-F238E27FC236}">
                <a16:creationId xmlns:a16="http://schemas.microsoft.com/office/drawing/2014/main" id="{ACFD880E-FAC3-449F-9672-F835D222EF2C}"/>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450695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E66BAD4-E177-4F98-A78C-466C0920AA60}"/>
              </a:ext>
            </a:extLst>
          </p:cNvPr>
          <p:cNvSpPr>
            <a:spLocks noGrp="1"/>
          </p:cNvSpPr>
          <p:nvPr>
            <p:ph type="title"/>
          </p:nvPr>
        </p:nvSpPr>
        <p:spPr/>
        <p:txBody>
          <a:bodyPr/>
          <a:lstStyle/>
          <a:p>
            <a:r>
              <a:rPr lang="nb-NO"/>
              <a:t>Klikk for å redigere tittelstil</a:t>
            </a:r>
            <a:endParaRPr lang="en-GB"/>
          </a:p>
        </p:txBody>
      </p:sp>
      <p:sp>
        <p:nvSpPr>
          <p:cNvPr id="3" name="Plassholder for loddrett tekst 2">
            <a:extLst>
              <a:ext uri="{FF2B5EF4-FFF2-40B4-BE49-F238E27FC236}">
                <a16:creationId xmlns:a16="http://schemas.microsoft.com/office/drawing/2014/main" id="{D9DFF34C-5B73-47E6-B2FD-CF4D402399FC}"/>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ADFEE9FC-E476-42EA-83D3-646D09713027}"/>
              </a:ext>
            </a:extLst>
          </p:cNvPr>
          <p:cNvSpPr>
            <a:spLocks noGrp="1"/>
          </p:cNvSpPr>
          <p:nvPr>
            <p:ph type="dt" sz="half" idx="10"/>
          </p:nvPr>
        </p:nvSpPr>
        <p:spPr/>
        <p:txBody>
          <a:bodyPr/>
          <a:lstStyle/>
          <a:p>
            <a:r>
              <a:rPr lang="nb-NO"/>
              <a:t>10/12/2021</a:t>
            </a:r>
            <a:endParaRPr lang="en-GB"/>
          </a:p>
        </p:txBody>
      </p:sp>
      <p:sp>
        <p:nvSpPr>
          <p:cNvPr id="5" name="Plassholder for bunntekst 4">
            <a:extLst>
              <a:ext uri="{FF2B5EF4-FFF2-40B4-BE49-F238E27FC236}">
                <a16:creationId xmlns:a16="http://schemas.microsoft.com/office/drawing/2014/main" id="{DC826A27-134B-46D1-B05F-C933380BD657}"/>
              </a:ext>
            </a:extLst>
          </p:cNvPr>
          <p:cNvSpPr>
            <a:spLocks noGrp="1"/>
          </p:cNvSpPr>
          <p:nvPr>
            <p:ph type="ftr" sz="quarter" idx="11"/>
          </p:nvPr>
        </p:nvSpPr>
        <p:spPr/>
        <p:txBody>
          <a:bodyPr/>
          <a:lstStyle/>
          <a:p>
            <a:r>
              <a:rPr lang="en-US"/>
              <a:t>Ben Chen, Imperial College London</a:t>
            </a:r>
            <a:endParaRPr lang="en-GB"/>
          </a:p>
        </p:txBody>
      </p:sp>
      <p:sp>
        <p:nvSpPr>
          <p:cNvPr id="6" name="Plassholder for lysbildenummer 5">
            <a:extLst>
              <a:ext uri="{FF2B5EF4-FFF2-40B4-BE49-F238E27FC236}">
                <a16:creationId xmlns:a16="http://schemas.microsoft.com/office/drawing/2014/main" id="{4CAE5D6E-7DED-4837-9016-EB85ACC3966B}"/>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2070184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9315795C-E73D-46BF-8BEE-9E0ACFEEAE90}"/>
              </a:ext>
            </a:extLst>
          </p:cNvPr>
          <p:cNvSpPr>
            <a:spLocks noGrp="1"/>
          </p:cNvSpPr>
          <p:nvPr>
            <p:ph type="title" orient="vert"/>
          </p:nvPr>
        </p:nvSpPr>
        <p:spPr>
          <a:xfrm>
            <a:off x="8724900" y="365125"/>
            <a:ext cx="2628900" cy="5811838"/>
          </a:xfrm>
        </p:spPr>
        <p:txBody>
          <a:bodyPr vert="eaVert"/>
          <a:lstStyle/>
          <a:p>
            <a:r>
              <a:rPr lang="nb-NO"/>
              <a:t>Klikk for å redigere tittelstil</a:t>
            </a:r>
            <a:endParaRPr lang="en-GB"/>
          </a:p>
        </p:txBody>
      </p:sp>
      <p:sp>
        <p:nvSpPr>
          <p:cNvPr id="3" name="Plassholder for loddrett tekst 2">
            <a:extLst>
              <a:ext uri="{FF2B5EF4-FFF2-40B4-BE49-F238E27FC236}">
                <a16:creationId xmlns:a16="http://schemas.microsoft.com/office/drawing/2014/main" id="{8750C474-A754-4ED4-95D7-E4B1C09066D9}"/>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6905AEBE-2D8D-4F61-8548-D8183CBA34E8}"/>
              </a:ext>
            </a:extLst>
          </p:cNvPr>
          <p:cNvSpPr>
            <a:spLocks noGrp="1"/>
          </p:cNvSpPr>
          <p:nvPr>
            <p:ph type="dt" sz="half" idx="10"/>
          </p:nvPr>
        </p:nvSpPr>
        <p:spPr/>
        <p:txBody>
          <a:bodyPr/>
          <a:lstStyle/>
          <a:p>
            <a:r>
              <a:rPr lang="nb-NO"/>
              <a:t>10/12/2021</a:t>
            </a:r>
            <a:endParaRPr lang="en-GB"/>
          </a:p>
        </p:txBody>
      </p:sp>
      <p:sp>
        <p:nvSpPr>
          <p:cNvPr id="5" name="Plassholder for bunntekst 4">
            <a:extLst>
              <a:ext uri="{FF2B5EF4-FFF2-40B4-BE49-F238E27FC236}">
                <a16:creationId xmlns:a16="http://schemas.microsoft.com/office/drawing/2014/main" id="{D2D471D4-8526-42D4-991A-E0A9C0C1BFC6}"/>
              </a:ext>
            </a:extLst>
          </p:cNvPr>
          <p:cNvSpPr>
            <a:spLocks noGrp="1"/>
          </p:cNvSpPr>
          <p:nvPr>
            <p:ph type="ftr" sz="quarter" idx="11"/>
          </p:nvPr>
        </p:nvSpPr>
        <p:spPr/>
        <p:txBody>
          <a:bodyPr/>
          <a:lstStyle/>
          <a:p>
            <a:r>
              <a:rPr lang="en-US"/>
              <a:t>Ben Chen, Imperial College London</a:t>
            </a:r>
            <a:endParaRPr lang="en-GB"/>
          </a:p>
        </p:txBody>
      </p:sp>
      <p:sp>
        <p:nvSpPr>
          <p:cNvPr id="6" name="Plassholder for lysbildenummer 5">
            <a:extLst>
              <a:ext uri="{FF2B5EF4-FFF2-40B4-BE49-F238E27FC236}">
                <a16:creationId xmlns:a16="http://schemas.microsoft.com/office/drawing/2014/main" id="{A503FA2D-2AE2-4A9C-860B-B20D26EABA0B}"/>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384002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3229484" y="6362377"/>
            <a:ext cx="3574429" cy="359099"/>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nb-NO"/>
              <a:t>10/12/2021</a:t>
            </a:r>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Ben Chen, Imperial College London</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533633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9ECC7EE-0883-4BCE-9648-4E49471DEF9A}"/>
              </a:ext>
            </a:extLst>
          </p:cNvPr>
          <p:cNvSpPr>
            <a:spLocks noGrp="1"/>
          </p:cNvSpPr>
          <p:nvPr>
            <p:ph type="title"/>
          </p:nvPr>
        </p:nvSpPr>
        <p:spPr/>
        <p:txBody>
          <a:bodyPr/>
          <a:lstStyle/>
          <a:p>
            <a:r>
              <a:rPr lang="nb-NO"/>
              <a:t>Klikk for å redigere tittelstil</a:t>
            </a:r>
            <a:endParaRPr lang="en-GB"/>
          </a:p>
        </p:txBody>
      </p:sp>
      <p:sp>
        <p:nvSpPr>
          <p:cNvPr id="3" name="Plassholder for innhold 2">
            <a:extLst>
              <a:ext uri="{FF2B5EF4-FFF2-40B4-BE49-F238E27FC236}">
                <a16:creationId xmlns:a16="http://schemas.microsoft.com/office/drawing/2014/main" id="{D28B1F04-C682-42DE-997E-9B86E52004C0}"/>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3B2CEFC7-F6D1-4E6F-9F5F-4D4B1A41515D}"/>
              </a:ext>
            </a:extLst>
          </p:cNvPr>
          <p:cNvSpPr>
            <a:spLocks noGrp="1"/>
          </p:cNvSpPr>
          <p:nvPr>
            <p:ph type="dt" sz="half" idx="10"/>
          </p:nvPr>
        </p:nvSpPr>
        <p:spPr/>
        <p:txBody>
          <a:bodyPr/>
          <a:lstStyle/>
          <a:p>
            <a:r>
              <a:rPr lang="nb-NO"/>
              <a:t>10/12/2021</a:t>
            </a:r>
            <a:endParaRPr lang="en-GB"/>
          </a:p>
        </p:txBody>
      </p:sp>
      <p:sp>
        <p:nvSpPr>
          <p:cNvPr id="5" name="Plassholder for bunntekst 4">
            <a:extLst>
              <a:ext uri="{FF2B5EF4-FFF2-40B4-BE49-F238E27FC236}">
                <a16:creationId xmlns:a16="http://schemas.microsoft.com/office/drawing/2014/main" id="{C18F4F72-0B84-4AF0-AC2C-EBFA3E4DDD68}"/>
              </a:ext>
            </a:extLst>
          </p:cNvPr>
          <p:cNvSpPr>
            <a:spLocks noGrp="1"/>
          </p:cNvSpPr>
          <p:nvPr>
            <p:ph type="ftr" sz="quarter" idx="11"/>
          </p:nvPr>
        </p:nvSpPr>
        <p:spPr/>
        <p:txBody>
          <a:bodyPr/>
          <a:lstStyle/>
          <a:p>
            <a:r>
              <a:rPr lang="en-US"/>
              <a:t>Ben Chen, Imperial College London</a:t>
            </a:r>
            <a:endParaRPr lang="en-GB"/>
          </a:p>
        </p:txBody>
      </p:sp>
      <p:sp>
        <p:nvSpPr>
          <p:cNvPr id="6" name="Plassholder for lysbildenummer 5">
            <a:extLst>
              <a:ext uri="{FF2B5EF4-FFF2-40B4-BE49-F238E27FC236}">
                <a16:creationId xmlns:a16="http://schemas.microsoft.com/office/drawing/2014/main" id="{F112960C-3CAB-4648-BCEB-A5570A169AF6}"/>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1511184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CC4717A-3880-427C-82CC-8C0B000FA40F}"/>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endParaRPr lang="en-GB"/>
          </a:p>
        </p:txBody>
      </p:sp>
      <p:sp>
        <p:nvSpPr>
          <p:cNvPr id="3" name="Plassholder for tekst 2">
            <a:extLst>
              <a:ext uri="{FF2B5EF4-FFF2-40B4-BE49-F238E27FC236}">
                <a16:creationId xmlns:a16="http://schemas.microsoft.com/office/drawing/2014/main" id="{65A3EDA4-60EF-403F-8954-F0E46017CA2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D913097F-D998-47DE-BF35-28AD6EF7890E}"/>
              </a:ext>
            </a:extLst>
          </p:cNvPr>
          <p:cNvSpPr>
            <a:spLocks noGrp="1"/>
          </p:cNvSpPr>
          <p:nvPr>
            <p:ph type="dt" sz="half" idx="10"/>
          </p:nvPr>
        </p:nvSpPr>
        <p:spPr/>
        <p:txBody>
          <a:bodyPr/>
          <a:lstStyle/>
          <a:p>
            <a:r>
              <a:rPr lang="nb-NO"/>
              <a:t>10/12/2021</a:t>
            </a:r>
            <a:endParaRPr lang="en-GB"/>
          </a:p>
        </p:txBody>
      </p:sp>
      <p:sp>
        <p:nvSpPr>
          <p:cNvPr id="5" name="Plassholder for bunntekst 4">
            <a:extLst>
              <a:ext uri="{FF2B5EF4-FFF2-40B4-BE49-F238E27FC236}">
                <a16:creationId xmlns:a16="http://schemas.microsoft.com/office/drawing/2014/main" id="{B7503185-DD3F-42B9-9FAE-D9B5AA04AB30}"/>
              </a:ext>
            </a:extLst>
          </p:cNvPr>
          <p:cNvSpPr>
            <a:spLocks noGrp="1"/>
          </p:cNvSpPr>
          <p:nvPr>
            <p:ph type="ftr" sz="quarter" idx="11"/>
          </p:nvPr>
        </p:nvSpPr>
        <p:spPr/>
        <p:txBody>
          <a:bodyPr/>
          <a:lstStyle/>
          <a:p>
            <a:r>
              <a:rPr lang="en-US"/>
              <a:t>Ben Chen, Imperial College London</a:t>
            </a:r>
            <a:endParaRPr lang="en-GB"/>
          </a:p>
        </p:txBody>
      </p:sp>
      <p:sp>
        <p:nvSpPr>
          <p:cNvPr id="6" name="Plassholder for lysbildenummer 5">
            <a:extLst>
              <a:ext uri="{FF2B5EF4-FFF2-40B4-BE49-F238E27FC236}">
                <a16:creationId xmlns:a16="http://schemas.microsoft.com/office/drawing/2014/main" id="{41CEC414-BED6-4554-AE6F-A06C3FA4835F}"/>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1097730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76B7878-4BB0-4B6B-9EA4-E22CC84D94BD}"/>
              </a:ext>
            </a:extLst>
          </p:cNvPr>
          <p:cNvSpPr>
            <a:spLocks noGrp="1"/>
          </p:cNvSpPr>
          <p:nvPr>
            <p:ph type="title"/>
          </p:nvPr>
        </p:nvSpPr>
        <p:spPr/>
        <p:txBody>
          <a:bodyPr/>
          <a:lstStyle/>
          <a:p>
            <a:r>
              <a:rPr lang="nb-NO"/>
              <a:t>Klikk for å redigere tittelstil</a:t>
            </a:r>
            <a:endParaRPr lang="en-GB"/>
          </a:p>
        </p:txBody>
      </p:sp>
      <p:sp>
        <p:nvSpPr>
          <p:cNvPr id="3" name="Plassholder for innhold 2">
            <a:extLst>
              <a:ext uri="{FF2B5EF4-FFF2-40B4-BE49-F238E27FC236}">
                <a16:creationId xmlns:a16="http://schemas.microsoft.com/office/drawing/2014/main" id="{FD6F0486-3EBF-444B-8593-C049EF55539C}"/>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innhold 3">
            <a:extLst>
              <a:ext uri="{FF2B5EF4-FFF2-40B4-BE49-F238E27FC236}">
                <a16:creationId xmlns:a16="http://schemas.microsoft.com/office/drawing/2014/main" id="{A79ED26B-F166-478F-A0B5-2CBBF5E9458F}"/>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5" name="Plassholder for dato 4">
            <a:extLst>
              <a:ext uri="{FF2B5EF4-FFF2-40B4-BE49-F238E27FC236}">
                <a16:creationId xmlns:a16="http://schemas.microsoft.com/office/drawing/2014/main" id="{C5B26AD8-3F6E-45C6-B0D2-6364E2B1F250}"/>
              </a:ext>
            </a:extLst>
          </p:cNvPr>
          <p:cNvSpPr>
            <a:spLocks noGrp="1"/>
          </p:cNvSpPr>
          <p:nvPr>
            <p:ph type="dt" sz="half" idx="10"/>
          </p:nvPr>
        </p:nvSpPr>
        <p:spPr/>
        <p:txBody>
          <a:bodyPr/>
          <a:lstStyle/>
          <a:p>
            <a:r>
              <a:rPr lang="nb-NO"/>
              <a:t>10/12/2021</a:t>
            </a:r>
            <a:endParaRPr lang="en-GB"/>
          </a:p>
        </p:txBody>
      </p:sp>
      <p:sp>
        <p:nvSpPr>
          <p:cNvPr id="6" name="Plassholder for bunntekst 5">
            <a:extLst>
              <a:ext uri="{FF2B5EF4-FFF2-40B4-BE49-F238E27FC236}">
                <a16:creationId xmlns:a16="http://schemas.microsoft.com/office/drawing/2014/main" id="{11F73061-547B-4618-95EC-57CB140A460A}"/>
              </a:ext>
            </a:extLst>
          </p:cNvPr>
          <p:cNvSpPr>
            <a:spLocks noGrp="1"/>
          </p:cNvSpPr>
          <p:nvPr>
            <p:ph type="ftr" sz="quarter" idx="11"/>
          </p:nvPr>
        </p:nvSpPr>
        <p:spPr/>
        <p:txBody>
          <a:bodyPr/>
          <a:lstStyle/>
          <a:p>
            <a:r>
              <a:rPr lang="en-US"/>
              <a:t>Ben Chen, Imperial College London</a:t>
            </a:r>
            <a:endParaRPr lang="en-GB"/>
          </a:p>
        </p:txBody>
      </p:sp>
      <p:sp>
        <p:nvSpPr>
          <p:cNvPr id="7" name="Plassholder for lysbildenummer 6">
            <a:extLst>
              <a:ext uri="{FF2B5EF4-FFF2-40B4-BE49-F238E27FC236}">
                <a16:creationId xmlns:a16="http://schemas.microsoft.com/office/drawing/2014/main" id="{81FC821C-C5B0-4FFA-B640-10B8549DA37B}"/>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156778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1C65A5-658F-4721-9F53-15A3D2195863}"/>
              </a:ext>
            </a:extLst>
          </p:cNvPr>
          <p:cNvSpPr>
            <a:spLocks noGrp="1"/>
          </p:cNvSpPr>
          <p:nvPr>
            <p:ph type="title"/>
          </p:nvPr>
        </p:nvSpPr>
        <p:spPr>
          <a:xfrm>
            <a:off x="839788" y="365125"/>
            <a:ext cx="10515600" cy="1325563"/>
          </a:xfrm>
        </p:spPr>
        <p:txBody>
          <a:bodyPr/>
          <a:lstStyle/>
          <a:p>
            <a:r>
              <a:rPr lang="nb-NO"/>
              <a:t>Klikk for å redigere tittelstil</a:t>
            </a:r>
            <a:endParaRPr lang="en-GB"/>
          </a:p>
        </p:txBody>
      </p:sp>
      <p:sp>
        <p:nvSpPr>
          <p:cNvPr id="3" name="Plassholder for tekst 2">
            <a:extLst>
              <a:ext uri="{FF2B5EF4-FFF2-40B4-BE49-F238E27FC236}">
                <a16:creationId xmlns:a16="http://schemas.microsoft.com/office/drawing/2014/main" id="{7EFE4306-0F5E-4015-8F6D-9EC07EC444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356AFD70-9AD5-416E-9FC8-124FD81C29E3}"/>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5" name="Plassholder for tekst 4">
            <a:extLst>
              <a:ext uri="{FF2B5EF4-FFF2-40B4-BE49-F238E27FC236}">
                <a16:creationId xmlns:a16="http://schemas.microsoft.com/office/drawing/2014/main" id="{859A66F9-B8CD-4577-9608-23F344213E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4233DDCC-774E-4000-A4F7-37E13785AFEA}"/>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7" name="Plassholder for dato 6">
            <a:extLst>
              <a:ext uri="{FF2B5EF4-FFF2-40B4-BE49-F238E27FC236}">
                <a16:creationId xmlns:a16="http://schemas.microsoft.com/office/drawing/2014/main" id="{77402428-631A-4C9E-A289-EE96A0A4693E}"/>
              </a:ext>
            </a:extLst>
          </p:cNvPr>
          <p:cNvSpPr>
            <a:spLocks noGrp="1"/>
          </p:cNvSpPr>
          <p:nvPr>
            <p:ph type="dt" sz="half" idx="10"/>
          </p:nvPr>
        </p:nvSpPr>
        <p:spPr/>
        <p:txBody>
          <a:bodyPr/>
          <a:lstStyle/>
          <a:p>
            <a:r>
              <a:rPr lang="nb-NO"/>
              <a:t>10/12/2021</a:t>
            </a:r>
            <a:endParaRPr lang="en-GB"/>
          </a:p>
        </p:txBody>
      </p:sp>
      <p:sp>
        <p:nvSpPr>
          <p:cNvPr id="8" name="Plassholder for bunntekst 7">
            <a:extLst>
              <a:ext uri="{FF2B5EF4-FFF2-40B4-BE49-F238E27FC236}">
                <a16:creationId xmlns:a16="http://schemas.microsoft.com/office/drawing/2014/main" id="{41922866-6F8D-43A8-8DD5-26BD7A730543}"/>
              </a:ext>
            </a:extLst>
          </p:cNvPr>
          <p:cNvSpPr>
            <a:spLocks noGrp="1"/>
          </p:cNvSpPr>
          <p:nvPr>
            <p:ph type="ftr" sz="quarter" idx="11"/>
          </p:nvPr>
        </p:nvSpPr>
        <p:spPr/>
        <p:txBody>
          <a:bodyPr/>
          <a:lstStyle/>
          <a:p>
            <a:r>
              <a:rPr lang="en-US"/>
              <a:t>Ben Chen, Imperial College London</a:t>
            </a:r>
            <a:endParaRPr lang="en-GB"/>
          </a:p>
        </p:txBody>
      </p:sp>
      <p:sp>
        <p:nvSpPr>
          <p:cNvPr id="9" name="Plassholder for lysbildenummer 8">
            <a:extLst>
              <a:ext uri="{FF2B5EF4-FFF2-40B4-BE49-F238E27FC236}">
                <a16:creationId xmlns:a16="http://schemas.microsoft.com/office/drawing/2014/main" id="{5C8A6A95-9F37-4B2E-9DF2-92D35F5C61EA}"/>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2192708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678E339-A3FD-4ACB-87CB-B43490D136AD}"/>
              </a:ext>
            </a:extLst>
          </p:cNvPr>
          <p:cNvSpPr>
            <a:spLocks noGrp="1"/>
          </p:cNvSpPr>
          <p:nvPr>
            <p:ph type="title"/>
          </p:nvPr>
        </p:nvSpPr>
        <p:spPr/>
        <p:txBody>
          <a:bodyPr/>
          <a:lstStyle/>
          <a:p>
            <a:r>
              <a:rPr lang="nb-NO"/>
              <a:t>Klikk for å redigere tittelstil</a:t>
            </a:r>
            <a:endParaRPr lang="en-GB"/>
          </a:p>
        </p:txBody>
      </p:sp>
      <p:sp>
        <p:nvSpPr>
          <p:cNvPr id="3" name="Plassholder for dato 2">
            <a:extLst>
              <a:ext uri="{FF2B5EF4-FFF2-40B4-BE49-F238E27FC236}">
                <a16:creationId xmlns:a16="http://schemas.microsoft.com/office/drawing/2014/main" id="{1E971045-FA79-41D5-B92A-E5E0DEFE2480}"/>
              </a:ext>
            </a:extLst>
          </p:cNvPr>
          <p:cNvSpPr>
            <a:spLocks noGrp="1"/>
          </p:cNvSpPr>
          <p:nvPr>
            <p:ph type="dt" sz="half" idx="10"/>
          </p:nvPr>
        </p:nvSpPr>
        <p:spPr/>
        <p:txBody>
          <a:bodyPr/>
          <a:lstStyle/>
          <a:p>
            <a:r>
              <a:rPr lang="nb-NO"/>
              <a:t>10/12/2021</a:t>
            </a:r>
            <a:endParaRPr lang="en-GB"/>
          </a:p>
        </p:txBody>
      </p:sp>
      <p:sp>
        <p:nvSpPr>
          <p:cNvPr id="4" name="Plassholder for bunntekst 3">
            <a:extLst>
              <a:ext uri="{FF2B5EF4-FFF2-40B4-BE49-F238E27FC236}">
                <a16:creationId xmlns:a16="http://schemas.microsoft.com/office/drawing/2014/main" id="{EEBB30D1-2524-4BF9-900A-B4D58AA59A4F}"/>
              </a:ext>
            </a:extLst>
          </p:cNvPr>
          <p:cNvSpPr>
            <a:spLocks noGrp="1"/>
          </p:cNvSpPr>
          <p:nvPr>
            <p:ph type="ftr" sz="quarter" idx="11"/>
          </p:nvPr>
        </p:nvSpPr>
        <p:spPr/>
        <p:txBody>
          <a:bodyPr/>
          <a:lstStyle/>
          <a:p>
            <a:r>
              <a:rPr lang="en-US"/>
              <a:t>Ben Chen, Imperial College London</a:t>
            </a:r>
            <a:endParaRPr lang="en-GB"/>
          </a:p>
        </p:txBody>
      </p:sp>
      <p:sp>
        <p:nvSpPr>
          <p:cNvPr id="5" name="Plassholder for lysbildenummer 4">
            <a:extLst>
              <a:ext uri="{FF2B5EF4-FFF2-40B4-BE49-F238E27FC236}">
                <a16:creationId xmlns:a16="http://schemas.microsoft.com/office/drawing/2014/main" id="{55D5D46F-833A-4694-A1FD-D61B158E7902}"/>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1252884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1051A8F6-33FE-461B-A698-F884BF361413}"/>
              </a:ext>
            </a:extLst>
          </p:cNvPr>
          <p:cNvSpPr>
            <a:spLocks noGrp="1"/>
          </p:cNvSpPr>
          <p:nvPr>
            <p:ph type="dt" sz="half" idx="10"/>
          </p:nvPr>
        </p:nvSpPr>
        <p:spPr/>
        <p:txBody>
          <a:bodyPr/>
          <a:lstStyle/>
          <a:p>
            <a:r>
              <a:rPr lang="nb-NO"/>
              <a:t>10/12/2021</a:t>
            </a:r>
            <a:endParaRPr lang="en-GB"/>
          </a:p>
        </p:txBody>
      </p:sp>
      <p:sp>
        <p:nvSpPr>
          <p:cNvPr id="3" name="Plassholder for bunntekst 2">
            <a:extLst>
              <a:ext uri="{FF2B5EF4-FFF2-40B4-BE49-F238E27FC236}">
                <a16:creationId xmlns:a16="http://schemas.microsoft.com/office/drawing/2014/main" id="{84D179E5-637E-4643-B965-EBA41CFEC79A}"/>
              </a:ext>
            </a:extLst>
          </p:cNvPr>
          <p:cNvSpPr>
            <a:spLocks noGrp="1"/>
          </p:cNvSpPr>
          <p:nvPr>
            <p:ph type="ftr" sz="quarter" idx="11"/>
          </p:nvPr>
        </p:nvSpPr>
        <p:spPr/>
        <p:txBody>
          <a:bodyPr/>
          <a:lstStyle/>
          <a:p>
            <a:r>
              <a:rPr lang="en-US"/>
              <a:t>Ben Chen, Imperial College London</a:t>
            </a:r>
            <a:endParaRPr lang="en-GB"/>
          </a:p>
        </p:txBody>
      </p:sp>
      <p:sp>
        <p:nvSpPr>
          <p:cNvPr id="4" name="Plassholder for lysbildenummer 3">
            <a:extLst>
              <a:ext uri="{FF2B5EF4-FFF2-40B4-BE49-F238E27FC236}">
                <a16:creationId xmlns:a16="http://schemas.microsoft.com/office/drawing/2014/main" id="{529C79B8-E687-4993-AFCA-BD879D3084B8}"/>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788458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D15FC2F-3534-44F0-963B-CB0DD4EB744A}"/>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endParaRPr lang="en-GB"/>
          </a:p>
        </p:txBody>
      </p:sp>
      <p:sp>
        <p:nvSpPr>
          <p:cNvPr id="3" name="Plassholder for innhold 2">
            <a:extLst>
              <a:ext uri="{FF2B5EF4-FFF2-40B4-BE49-F238E27FC236}">
                <a16:creationId xmlns:a16="http://schemas.microsoft.com/office/drawing/2014/main" id="{10550ABF-D1C7-4BA5-925C-B8573840AE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tekst 3">
            <a:extLst>
              <a:ext uri="{FF2B5EF4-FFF2-40B4-BE49-F238E27FC236}">
                <a16:creationId xmlns:a16="http://schemas.microsoft.com/office/drawing/2014/main" id="{B4C267FC-4973-4C5D-9527-0EDBA8143D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D15B19AA-9244-40CC-97D3-79394D13D32D}"/>
              </a:ext>
            </a:extLst>
          </p:cNvPr>
          <p:cNvSpPr>
            <a:spLocks noGrp="1"/>
          </p:cNvSpPr>
          <p:nvPr>
            <p:ph type="dt" sz="half" idx="10"/>
          </p:nvPr>
        </p:nvSpPr>
        <p:spPr/>
        <p:txBody>
          <a:bodyPr/>
          <a:lstStyle/>
          <a:p>
            <a:r>
              <a:rPr lang="nb-NO"/>
              <a:t>10/12/2021</a:t>
            </a:r>
            <a:endParaRPr lang="en-GB"/>
          </a:p>
        </p:txBody>
      </p:sp>
      <p:sp>
        <p:nvSpPr>
          <p:cNvPr id="6" name="Plassholder for bunntekst 5">
            <a:extLst>
              <a:ext uri="{FF2B5EF4-FFF2-40B4-BE49-F238E27FC236}">
                <a16:creationId xmlns:a16="http://schemas.microsoft.com/office/drawing/2014/main" id="{543E0D01-9E65-4E09-8C3D-215F73CCB0EB}"/>
              </a:ext>
            </a:extLst>
          </p:cNvPr>
          <p:cNvSpPr>
            <a:spLocks noGrp="1"/>
          </p:cNvSpPr>
          <p:nvPr>
            <p:ph type="ftr" sz="quarter" idx="11"/>
          </p:nvPr>
        </p:nvSpPr>
        <p:spPr/>
        <p:txBody>
          <a:bodyPr/>
          <a:lstStyle/>
          <a:p>
            <a:r>
              <a:rPr lang="en-US"/>
              <a:t>Ben Chen, Imperial College London</a:t>
            </a:r>
            <a:endParaRPr lang="en-GB"/>
          </a:p>
        </p:txBody>
      </p:sp>
      <p:sp>
        <p:nvSpPr>
          <p:cNvPr id="7" name="Plassholder for lysbildenummer 6">
            <a:extLst>
              <a:ext uri="{FF2B5EF4-FFF2-40B4-BE49-F238E27FC236}">
                <a16:creationId xmlns:a16="http://schemas.microsoft.com/office/drawing/2014/main" id="{1870F6FE-3F05-48D1-AC9B-63DFBA50F2B4}"/>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3185335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1F0B1A-1CF2-4FEE-821E-ECB494FDA0F0}"/>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endParaRPr lang="en-GB"/>
          </a:p>
        </p:txBody>
      </p:sp>
      <p:sp>
        <p:nvSpPr>
          <p:cNvPr id="3" name="Plassholder for bilde 2">
            <a:extLst>
              <a:ext uri="{FF2B5EF4-FFF2-40B4-BE49-F238E27FC236}">
                <a16:creationId xmlns:a16="http://schemas.microsoft.com/office/drawing/2014/main" id="{A6271A2E-2DAF-4AE3-95FC-10513598A1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Plassholder for tekst 3">
            <a:extLst>
              <a:ext uri="{FF2B5EF4-FFF2-40B4-BE49-F238E27FC236}">
                <a16:creationId xmlns:a16="http://schemas.microsoft.com/office/drawing/2014/main" id="{70BA7903-3A27-4AF3-BB0A-80074BB3C5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74B89739-1170-43AC-8678-ACF174DB42A1}"/>
              </a:ext>
            </a:extLst>
          </p:cNvPr>
          <p:cNvSpPr>
            <a:spLocks noGrp="1"/>
          </p:cNvSpPr>
          <p:nvPr>
            <p:ph type="dt" sz="half" idx="10"/>
          </p:nvPr>
        </p:nvSpPr>
        <p:spPr/>
        <p:txBody>
          <a:bodyPr/>
          <a:lstStyle/>
          <a:p>
            <a:r>
              <a:rPr lang="nb-NO"/>
              <a:t>10/12/2021</a:t>
            </a:r>
            <a:endParaRPr lang="en-GB"/>
          </a:p>
        </p:txBody>
      </p:sp>
      <p:sp>
        <p:nvSpPr>
          <p:cNvPr id="6" name="Plassholder for bunntekst 5">
            <a:extLst>
              <a:ext uri="{FF2B5EF4-FFF2-40B4-BE49-F238E27FC236}">
                <a16:creationId xmlns:a16="http://schemas.microsoft.com/office/drawing/2014/main" id="{4E2BD4DF-DC33-4179-B034-F2432BEAC9D0}"/>
              </a:ext>
            </a:extLst>
          </p:cNvPr>
          <p:cNvSpPr>
            <a:spLocks noGrp="1"/>
          </p:cNvSpPr>
          <p:nvPr>
            <p:ph type="ftr" sz="quarter" idx="11"/>
          </p:nvPr>
        </p:nvSpPr>
        <p:spPr/>
        <p:txBody>
          <a:bodyPr/>
          <a:lstStyle/>
          <a:p>
            <a:r>
              <a:rPr lang="en-US"/>
              <a:t>Ben Chen, Imperial College London</a:t>
            </a:r>
            <a:endParaRPr lang="en-GB"/>
          </a:p>
        </p:txBody>
      </p:sp>
      <p:sp>
        <p:nvSpPr>
          <p:cNvPr id="7" name="Plassholder for lysbildenummer 6">
            <a:extLst>
              <a:ext uri="{FF2B5EF4-FFF2-40B4-BE49-F238E27FC236}">
                <a16:creationId xmlns:a16="http://schemas.microsoft.com/office/drawing/2014/main" id="{3D52D9BB-8E48-43C0-B454-81978C883850}"/>
              </a:ext>
            </a:extLst>
          </p:cNvPr>
          <p:cNvSpPr>
            <a:spLocks noGrp="1"/>
          </p:cNvSpPr>
          <p:nvPr>
            <p:ph type="sldNum" sz="quarter" idx="12"/>
          </p:nvPr>
        </p:nvSpPr>
        <p:spPr/>
        <p:txBody>
          <a:bodyPr/>
          <a:lstStyle/>
          <a:p>
            <a:fld id="{48401909-83F1-4F79-A5EA-FE241ACE6098}" type="slidenum">
              <a:rPr lang="en-GB" smtClean="0"/>
              <a:t>‹#›</a:t>
            </a:fld>
            <a:endParaRPr lang="en-GB"/>
          </a:p>
        </p:txBody>
      </p:sp>
    </p:spTree>
    <p:extLst>
      <p:ext uri="{BB962C8B-B14F-4D97-AF65-F5344CB8AC3E}">
        <p14:creationId xmlns:p14="http://schemas.microsoft.com/office/powerpoint/2010/main" val="4099002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B3A501EB-6E58-43E8-96AA-9BBBA58454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endParaRPr lang="en-GB"/>
          </a:p>
        </p:txBody>
      </p:sp>
      <p:sp>
        <p:nvSpPr>
          <p:cNvPr id="3" name="Plassholder for tekst 2">
            <a:extLst>
              <a:ext uri="{FF2B5EF4-FFF2-40B4-BE49-F238E27FC236}">
                <a16:creationId xmlns:a16="http://schemas.microsoft.com/office/drawing/2014/main" id="{8F8C0502-9033-445C-8204-03DFFD7E0E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en-GB"/>
          </a:p>
        </p:txBody>
      </p:sp>
      <p:sp>
        <p:nvSpPr>
          <p:cNvPr id="4" name="Plassholder for dato 3">
            <a:extLst>
              <a:ext uri="{FF2B5EF4-FFF2-40B4-BE49-F238E27FC236}">
                <a16:creationId xmlns:a16="http://schemas.microsoft.com/office/drawing/2014/main" id="{FDAAE51A-ED2D-4AC6-892A-AD63DA8D93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nb-NO"/>
              <a:t>10/12/2021</a:t>
            </a:r>
            <a:endParaRPr lang="en-GB"/>
          </a:p>
        </p:txBody>
      </p:sp>
      <p:sp>
        <p:nvSpPr>
          <p:cNvPr id="5" name="Plassholder for bunntekst 4">
            <a:extLst>
              <a:ext uri="{FF2B5EF4-FFF2-40B4-BE49-F238E27FC236}">
                <a16:creationId xmlns:a16="http://schemas.microsoft.com/office/drawing/2014/main" id="{0E677EF6-5991-4AFA-890D-7F6D439C65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Ben Chen, Imperial College London</a:t>
            </a:r>
            <a:endParaRPr lang="en-GB"/>
          </a:p>
        </p:txBody>
      </p:sp>
      <p:sp>
        <p:nvSpPr>
          <p:cNvPr id="6" name="Plassholder for lysbildenummer 5">
            <a:extLst>
              <a:ext uri="{FF2B5EF4-FFF2-40B4-BE49-F238E27FC236}">
                <a16:creationId xmlns:a16="http://schemas.microsoft.com/office/drawing/2014/main" id="{5E5C67F4-C0CD-4C67-AAEB-E94C95C801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401909-83F1-4F79-A5EA-FE241ACE6098}" type="slidenum">
              <a:rPr lang="en-GB" smtClean="0"/>
              <a:t>‹#›</a:t>
            </a:fld>
            <a:endParaRPr lang="en-GB"/>
          </a:p>
        </p:txBody>
      </p:sp>
    </p:spTree>
    <p:extLst>
      <p:ext uri="{BB962C8B-B14F-4D97-AF65-F5344CB8AC3E}">
        <p14:creationId xmlns:p14="http://schemas.microsoft.com/office/powerpoint/2010/main" val="403967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450.png"/><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jpeg"/><Relationship Id="rId7"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541.PNG"/><Relationship Id="rId4" Type="http://schemas.openxmlformats.org/officeDocument/2006/relationships/image" Target="../media/image34.PNG"/><Relationship Id="rId9" Type="http://schemas.openxmlformats.org/officeDocument/2006/relationships/image" Target="../media/image38.gif"/></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1.gif"/><Relationship Id="rId5" Type="http://schemas.openxmlformats.org/officeDocument/2006/relationships/image" Target="../media/image40.emf"/><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3.JPG"/><Relationship Id="rId5" Type="http://schemas.openxmlformats.org/officeDocument/2006/relationships/image" Target="../media/image46.pn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9.emf"/><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hyperlink" Target="https://doi.org/10.1103/PhysRevAccelBeams.21.041301" TargetMode="External"/><Relationship Id="rId7" Type="http://schemas.openxmlformats.org/officeDocument/2006/relationships/image" Target="../media/image5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0.emf"/><Relationship Id="rId4" Type="http://schemas.openxmlformats.org/officeDocument/2006/relationships/image" Target="../media/image351.png"/></Relationships>
</file>

<file path=ppt/slides/_rels/slide21.xml.rels><?xml version="1.0" encoding="UTF-8" standalone="yes"?>
<Relationships xmlns="http://schemas.openxmlformats.org/package/2006/relationships"><Relationship Id="rId3" Type="http://schemas.openxmlformats.org/officeDocument/2006/relationships/image" Target="../media/image280.PNG"/><Relationship Id="rId7" Type="http://schemas.openxmlformats.org/officeDocument/2006/relationships/image" Target="../media/image30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5.JPG"/><Relationship Id="rId5" Type="http://schemas.openxmlformats.org/officeDocument/2006/relationships/image" Target="../media/image54.jpg"/><Relationship Id="rId4" Type="http://schemas.openxmlformats.org/officeDocument/2006/relationships/image" Target="../media/image390.png"/></Relationships>
</file>

<file path=ppt/slides/_rels/slide22.xml.rels><?xml version="1.0" encoding="UTF-8" standalone="yes"?>
<Relationships xmlns="http://schemas.openxmlformats.org/package/2006/relationships"><Relationship Id="rId3" Type="http://schemas.openxmlformats.org/officeDocument/2006/relationships/image" Target="../media/image371.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400.png"/></Relationships>
</file>

<file path=ppt/slides/_rels/slide2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79.png"/><Relationship Id="rId7"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10" Type="http://schemas.openxmlformats.org/officeDocument/2006/relationships/image" Target="../media/image59.png"/><Relationship Id="rId4" Type="http://schemas.openxmlformats.org/officeDocument/2006/relationships/image" Target="../media/image56.emf"/><Relationship Id="rId9"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590.PNG"/><Relationship Id="rId7" Type="http://schemas.openxmlformats.org/officeDocument/2006/relationships/image" Target="../media/image43.JP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1.JPG"/><Relationship Id="rId5" Type="http://schemas.openxmlformats.org/officeDocument/2006/relationships/image" Target="../media/image640.png"/><Relationship Id="rId4" Type="http://schemas.openxmlformats.org/officeDocument/2006/relationships/image" Target="../media/image60.jpg"/></Relationships>
</file>

<file path=ppt/slides/_rels/slide26.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860.PNG"/><Relationship Id="rId3" Type="http://schemas.openxmlformats.org/officeDocument/2006/relationships/image" Target="../media/image810.png"/><Relationship Id="rId7" Type="http://schemas.openxmlformats.org/officeDocument/2006/relationships/image" Target="../media/image85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0.png"/><Relationship Id="rId10" Type="http://schemas.openxmlformats.org/officeDocument/2006/relationships/image" Target="../media/image88.png"/><Relationship Id="rId4" Type="http://schemas.openxmlformats.org/officeDocument/2006/relationships/image" Target="../media/image64.PNG"/><Relationship Id="rId9" Type="http://schemas.openxmlformats.org/officeDocument/2006/relationships/image" Target="../media/image87.png"/></Relationships>
</file>

<file path=ppt/slides/_rels/slide28.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68.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720.png"/><Relationship Id="rId10" Type="http://schemas.openxmlformats.org/officeDocument/2006/relationships/image" Target="../media/image69.JPG"/><Relationship Id="rId4" Type="http://schemas.openxmlformats.org/officeDocument/2006/relationships/image" Target="../media/image65.JPG"/><Relationship Id="rId9" Type="http://schemas.openxmlformats.org/officeDocument/2006/relationships/image" Target="../media/image95.png"/></Relationships>
</file>

<file path=ppt/slides/_rels/slide2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7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hyperlink" Target="https://cds.cern.ch/record/2754022?ln=en"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0.emf"/><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4.xml"/><Relationship Id="rId7" Type="http://schemas.openxmlformats.org/officeDocument/2006/relationships/image" Target="../media/image13.png"/><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notesSlide" Target="../notesSlides/notesSlide6.xml"/><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8" Type="http://schemas.openxmlformats.org/officeDocument/2006/relationships/image" Target="../media/image360.png"/><Relationship Id="rId13" Type="http://schemas.openxmlformats.org/officeDocument/2006/relationships/image" Target="../media/image370.png"/><Relationship Id="rId3" Type="http://schemas.openxmlformats.org/officeDocument/2006/relationships/image" Target="../media/image320.png"/><Relationship Id="rId7" Type="http://schemas.openxmlformats.org/officeDocument/2006/relationships/image" Target="../media/image350.png"/><Relationship Id="rId12" Type="http://schemas.openxmlformats.org/officeDocument/2006/relationships/image" Target="../media/image24.jpg"/><Relationship Id="rId2" Type="http://schemas.openxmlformats.org/officeDocument/2006/relationships/notesSlide" Target="../notesSlides/notesSlide8.xml"/><Relationship Id="rId1" Type="http://schemas.openxmlformats.org/officeDocument/2006/relationships/slideLayout" Target="../slideLayouts/slideLayout2.xml"/><Relationship Id="rId11" Type="http://schemas.openxmlformats.org/officeDocument/2006/relationships/image" Target="../media/image23.png"/><Relationship Id="rId5" Type="http://schemas.openxmlformats.org/officeDocument/2006/relationships/image" Target="../media/image20.jpg"/><Relationship Id="rId10" Type="http://schemas.openxmlformats.org/officeDocument/2006/relationships/image" Target="../media/image22.jpg"/><Relationship Id="rId4" Type="http://schemas.openxmlformats.org/officeDocument/2006/relationships/image" Target="../media/image19.jpg"/><Relationship Id="rId9"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ittel 4">
                <a:extLst>
                  <a:ext uri="{FF2B5EF4-FFF2-40B4-BE49-F238E27FC236}">
                    <a16:creationId xmlns:a16="http://schemas.microsoft.com/office/drawing/2014/main" id="{0A1C4B5C-AB26-4094-BCB2-B1657BA3A76F}"/>
                  </a:ext>
                </a:extLst>
              </p:cNvPr>
              <p:cNvSpPr>
                <a:spLocks noGrp="1"/>
              </p:cNvSpPr>
              <p:nvPr>
                <p:ph type="title"/>
              </p:nvPr>
            </p:nvSpPr>
            <p:spPr>
              <a:xfrm>
                <a:off x="609600" y="2444815"/>
                <a:ext cx="10969139" cy="940443"/>
              </a:xfrm>
            </p:spPr>
            <p:txBody>
              <a:bodyPr>
                <a:normAutofit fontScale="90000"/>
              </a:bodyPr>
              <a:lstStyle/>
              <a:p>
                <a:pPr algn="ctr"/>
                <a:r>
                  <a:rPr lang="nb-NO" dirty="0"/>
                  <a:t>Instability and Beam-Beam </a:t>
                </a:r>
                <a:r>
                  <a:rPr lang="nb-NO" dirty="0" err="1"/>
                  <a:t>Study</a:t>
                </a:r>
                <a:r>
                  <a:rPr lang="nb-NO" dirty="0"/>
                  <a:t> for </a:t>
                </a:r>
                <a:r>
                  <a:rPr lang="nb-NO" dirty="0" err="1"/>
                  <a:t>Multi-TeV</a:t>
                </a:r>
                <a:r>
                  <a:rPr lang="nb-NO" dirty="0"/>
                  <a:t> PWFA </a:t>
                </a:r>
                <a14:m>
                  <m:oMath xmlns:m="http://schemas.openxmlformats.org/officeDocument/2006/math">
                    <m:sSup>
                      <m:sSupPr>
                        <m:ctrlPr>
                          <a:rPr lang="nb-NO" i="1" dirty="0">
                            <a:latin typeface="Cambria Math" panose="02040503050406030204" pitchFamily="18" charset="0"/>
                          </a:rPr>
                        </m:ctrlPr>
                      </m:sSupPr>
                      <m:e>
                        <m:r>
                          <m:rPr>
                            <m:sty m:val="p"/>
                          </m:rPr>
                          <a:rPr lang="nb-NO" dirty="0">
                            <a:latin typeface="Cambria Math" panose="02040503050406030204" pitchFamily="18" charset="0"/>
                          </a:rPr>
                          <m:t>e</m:t>
                        </m:r>
                      </m:e>
                      <m:sup>
                        <m:r>
                          <a:rPr lang="nb-NO" b="0" i="1" dirty="0" smtClean="0">
                            <a:latin typeface="Cambria Math" panose="02040503050406030204" pitchFamily="18" charset="0"/>
                          </a:rPr>
                          <m:t>+</m:t>
                        </m:r>
                      </m:sup>
                    </m:sSup>
                    <m:sSup>
                      <m:sSupPr>
                        <m:ctrlPr>
                          <a:rPr lang="nb-NO" i="1" dirty="0" smtClean="0">
                            <a:latin typeface="Cambria Math" panose="02040503050406030204" pitchFamily="18" charset="0"/>
                          </a:rPr>
                        </m:ctrlPr>
                      </m:sSupPr>
                      <m:e>
                        <m:r>
                          <m:rPr>
                            <m:sty m:val="p"/>
                          </m:rPr>
                          <a:rPr lang="nb-NO" b="0" i="0" dirty="0" smtClean="0">
                            <a:latin typeface="Cambria Math" panose="02040503050406030204" pitchFamily="18" charset="0"/>
                          </a:rPr>
                          <m:t>e</m:t>
                        </m:r>
                      </m:e>
                      <m:sup>
                        <m:r>
                          <a:rPr lang="nb-NO" i="1" dirty="0" smtClean="0">
                            <a:latin typeface="Cambria Math" panose="02040503050406030204" pitchFamily="18" charset="0"/>
                          </a:rPr>
                          <m:t>−</m:t>
                        </m:r>
                      </m:sup>
                    </m:sSup>
                  </m:oMath>
                </a14:m>
                <a:r>
                  <a:rPr lang="nb-NO" dirty="0"/>
                  <a:t>and </a:t>
                </a:r>
                <a14:m>
                  <m:oMath xmlns:m="http://schemas.openxmlformats.org/officeDocument/2006/math">
                    <m:r>
                      <a:rPr lang="nb-NO" i="1" dirty="0" smtClean="0">
                        <a:latin typeface="Cambria Math" panose="02040503050406030204" pitchFamily="18" charset="0"/>
                      </a:rPr>
                      <m:t>𝛾</m:t>
                    </m:r>
                    <m:r>
                      <a:rPr lang="nb-NO" i="1" dirty="0">
                        <a:latin typeface="Cambria Math" panose="02040503050406030204" pitchFamily="18" charset="0"/>
                      </a:rPr>
                      <m:t>𝛾</m:t>
                    </m:r>
                  </m:oMath>
                </a14:m>
                <a:r>
                  <a:rPr lang="nb-NO" dirty="0"/>
                  <a:t> Linear </a:t>
                </a:r>
                <a:r>
                  <a:rPr lang="nb-NO" dirty="0" err="1"/>
                  <a:t>Colliders</a:t>
                </a:r>
                <a:endParaRPr lang="nb-NO" dirty="0"/>
              </a:p>
            </p:txBody>
          </p:sp>
        </mc:Choice>
        <mc:Fallback xmlns="">
          <p:sp>
            <p:nvSpPr>
              <p:cNvPr id="5" name="Tittel 4">
                <a:extLst>
                  <a:ext uri="{FF2B5EF4-FFF2-40B4-BE49-F238E27FC236}">
                    <a16:creationId xmlns:a16="http://schemas.microsoft.com/office/drawing/2014/main" id="{0A1C4B5C-AB26-4094-BCB2-B1657BA3A76F}"/>
                  </a:ext>
                </a:extLst>
              </p:cNvPr>
              <p:cNvSpPr>
                <a:spLocks noGrp="1" noRot="1" noChangeAspect="1" noMove="1" noResize="1" noEditPoints="1" noAdjustHandles="1" noChangeArrowheads="1" noChangeShapeType="1" noTextEdit="1"/>
              </p:cNvSpPr>
              <p:nvPr>
                <p:ph type="title"/>
              </p:nvPr>
            </p:nvSpPr>
            <p:spPr>
              <a:xfrm>
                <a:off x="609600" y="2444815"/>
                <a:ext cx="10969139" cy="940443"/>
              </a:xfrm>
              <a:blipFill>
                <a:blip r:embed="rId3"/>
                <a:stretch>
                  <a:fillRect t="-31169" b="-41558"/>
                </a:stretch>
              </a:blipFill>
            </p:spPr>
            <p:txBody>
              <a:bodyPr/>
              <a:lstStyle/>
              <a:p>
                <a:r>
                  <a:rPr lang="en-GB">
                    <a:noFill/>
                  </a:rPr>
                  <a:t> </a:t>
                </a:r>
              </a:p>
            </p:txBody>
          </p:sp>
        </mc:Fallback>
      </mc:AlternateContent>
      <p:sp>
        <p:nvSpPr>
          <p:cNvPr id="6" name="Plassholder for tekst 5">
            <a:extLst>
              <a:ext uri="{FF2B5EF4-FFF2-40B4-BE49-F238E27FC236}">
                <a16:creationId xmlns:a16="http://schemas.microsoft.com/office/drawing/2014/main" id="{94D352F8-6923-4850-AD22-25EBB59247BA}"/>
              </a:ext>
            </a:extLst>
          </p:cNvPr>
          <p:cNvSpPr>
            <a:spLocks noGrp="1"/>
          </p:cNvSpPr>
          <p:nvPr>
            <p:ph type="body" idx="10"/>
          </p:nvPr>
        </p:nvSpPr>
        <p:spPr>
          <a:xfrm>
            <a:off x="4031648" y="5582065"/>
            <a:ext cx="4125041" cy="419653"/>
          </a:xfrm>
        </p:spPr>
        <p:txBody>
          <a:bodyPr>
            <a:noAutofit/>
          </a:bodyPr>
          <a:lstStyle/>
          <a:p>
            <a:pPr algn="ctr"/>
            <a:r>
              <a:rPr lang="nb-NO" sz="2667" dirty="0"/>
              <a:t>Ben Chen</a:t>
            </a:r>
          </a:p>
          <a:p>
            <a:pPr algn="ctr"/>
            <a:r>
              <a:rPr lang="nb-NO" sz="1800" dirty="0"/>
              <a:t>CERN / </a:t>
            </a:r>
            <a:r>
              <a:rPr lang="nb-NO" sz="1800" dirty="0" err="1"/>
              <a:t>University</a:t>
            </a:r>
            <a:r>
              <a:rPr lang="nb-NO" sz="1800" dirty="0"/>
              <a:t> </a:t>
            </a:r>
            <a:r>
              <a:rPr lang="nb-NO" sz="1800" dirty="0" err="1"/>
              <a:t>of</a:t>
            </a:r>
            <a:r>
              <a:rPr lang="nb-NO" sz="1800" dirty="0"/>
              <a:t> Oslo (2017-2020)</a:t>
            </a:r>
          </a:p>
          <a:p>
            <a:pPr algn="ctr"/>
            <a:r>
              <a:rPr lang="nb-NO" sz="1800" dirty="0"/>
              <a:t>Imperial College (from 2021)</a:t>
            </a:r>
          </a:p>
          <a:p>
            <a:pPr algn="ctr"/>
            <a:r>
              <a:rPr lang="nb-NO" sz="2667" dirty="0"/>
              <a:t>JAI Festival 2021</a:t>
            </a:r>
          </a:p>
        </p:txBody>
      </p:sp>
      <p:cxnSp>
        <p:nvCxnSpPr>
          <p:cNvPr id="8" name="Rett linje 7">
            <a:extLst>
              <a:ext uri="{FF2B5EF4-FFF2-40B4-BE49-F238E27FC236}">
                <a16:creationId xmlns:a16="http://schemas.microsoft.com/office/drawing/2014/main" id="{1DF9EED1-8674-498F-B8D8-2CF0115954EF}"/>
              </a:ext>
            </a:extLst>
          </p:cNvPr>
          <p:cNvCxnSpPr>
            <a:cxnSpLocks/>
          </p:cNvCxnSpPr>
          <p:nvPr/>
        </p:nvCxnSpPr>
        <p:spPr>
          <a:xfrm flipH="1">
            <a:off x="609600" y="3876519"/>
            <a:ext cx="10969139" cy="0"/>
          </a:xfrm>
          <a:prstGeom prst="line">
            <a:avLst/>
          </a:prstGeom>
        </p:spPr>
        <p:style>
          <a:lnRef idx="2">
            <a:schemeClr val="dk1"/>
          </a:lnRef>
          <a:fillRef idx="0">
            <a:schemeClr val="dk1"/>
          </a:fillRef>
          <a:effectRef idx="1">
            <a:schemeClr val="dk1"/>
          </a:effectRef>
          <a:fontRef idx="minor">
            <a:schemeClr val="tx1"/>
          </a:fontRef>
        </p:style>
      </p:cxnSp>
      <p:cxnSp>
        <p:nvCxnSpPr>
          <p:cNvPr id="10" name="Rett linje 9">
            <a:extLst>
              <a:ext uri="{FF2B5EF4-FFF2-40B4-BE49-F238E27FC236}">
                <a16:creationId xmlns:a16="http://schemas.microsoft.com/office/drawing/2014/main" id="{00C2E703-C17F-4121-8E4F-D5E923892B37}"/>
              </a:ext>
            </a:extLst>
          </p:cNvPr>
          <p:cNvCxnSpPr>
            <a:cxnSpLocks/>
          </p:cNvCxnSpPr>
          <p:nvPr/>
        </p:nvCxnSpPr>
        <p:spPr>
          <a:xfrm flipH="1">
            <a:off x="611431" y="1889124"/>
            <a:ext cx="10969139" cy="0"/>
          </a:xfrm>
          <a:prstGeom prst="line">
            <a:avLst/>
          </a:prstGeom>
        </p:spPr>
        <p:style>
          <a:lnRef idx="2">
            <a:schemeClr val="dk1"/>
          </a:lnRef>
          <a:fillRef idx="0">
            <a:schemeClr val="dk1"/>
          </a:fillRef>
          <a:effectRef idx="1">
            <a:schemeClr val="dk1"/>
          </a:effectRef>
          <a:fontRef idx="minor">
            <a:schemeClr val="tx1"/>
          </a:fontRef>
        </p:style>
      </p:cxnSp>
      <p:sp>
        <p:nvSpPr>
          <p:cNvPr id="14" name="Plassholder for dato 13">
            <a:extLst>
              <a:ext uri="{FF2B5EF4-FFF2-40B4-BE49-F238E27FC236}">
                <a16:creationId xmlns:a16="http://schemas.microsoft.com/office/drawing/2014/main" id="{32520722-649E-4C2F-B5B5-8B112EAA7A0F}"/>
              </a:ext>
            </a:extLst>
          </p:cNvPr>
          <p:cNvSpPr>
            <a:spLocks noGrp="1"/>
          </p:cNvSpPr>
          <p:nvPr>
            <p:ph type="dt" sz="half" idx="2"/>
          </p:nvPr>
        </p:nvSpPr>
        <p:spPr/>
        <p:txBody>
          <a:bodyPr/>
          <a:lstStyle/>
          <a:p>
            <a:r>
              <a:rPr lang="nb-NO"/>
              <a:t>10/12/2021</a:t>
            </a:r>
            <a:endParaRPr lang="en-US" dirty="0"/>
          </a:p>
        </p:txBody>
      </p:sp>
      <p:sp>
        <p:nvSpPr>
          <p:cNvPr id="15" name="Plassholder for bunntekst 14">
            <a:extLst>
              <a:ext uri="{FF2B5EF4-FFF2-40B4-BE49-F238E27FC236}">
                <a16:creationId xmlns:a16="http://schemas.microsoft.com/office/drawing/2014/main" id="{A4017410-1216-4389-BDA7-93DFCB9D9CA9}"/>
              </a:ext>
            </a:extLst>
          </p:cNvPr>
          <p:cNvSpPr>
            <a:spLocks noGrp="1"/>
          </p:cNvSpPr>
          <p:nvPr>
            <p:ph type="ftr" sz="quarter" idx="3"/>
          </p:nvPr>
        </p:nvSpPr>
        <p:spPr/>
        <p:txBody>
          <a:bodyPr/>
          <a:lstStyle/>
          <a:p>
            <a:r>
              <a:rPr lang="en-US"/>
              <a:t>Ben Chen, Imperial College London</a:t>
            </a:r>
            <a:endParaRPr lang="en-US" dirty="0"/>
          </a:p>
        </p:txBody>
      </p:sp>
      <p:sp>
        <p:nvSpPr>
          <p:cNvPr id="2" name="Plassholder for lysbildenummer 1">
            <a:extLst>
              <a:ext uri="{FF2B5EF4-FFF2-40B4-BE49-F238E27FC236}">
                <a16:creationId xmlns:a16="http://schemas.microsoft.com/office/drawing/2014/main" id="{560A3D4A-1032-461A-8C14-DC32D95254EC}"/>
              </a:ext>
            </a:extLst>
          </p:cNvPr>
          <p:cNvSpPr>
            <a:spLocks noGrp="1"/>
          </p:cNvSpPr>
          <p:nvPr>
            <p:ph type="sldNum" sz="quarter" idx="4"/>
          </p:nvPr>
        </p:nvSpPr>
        <p:spPr/>
        <p:txBody>
          <a:bodyPr/>
          <a:lstStyle/>
          <a:p>
            <a:fld id="{17918391-D411-FE40-AAD7-861AE5233E0E}" type="slidenum">
              <a:rPr lang="en-US" smtClean="0"/>
              <a:pPr/>
              <a:t>1</a:t>
            </a:fld>
            <a:endParaRPr lang="en-US"/>
          </a:p>
        </p:txBody>
      </p:sp>
    </p:spTree>
    <p:extLst>
      <p:ext uri="{BB962C8B-B14F-4D97-AF65-F5344CB8AC3E}">
        <p14:creationId xmlns:p14="http://schemas.microsoft.com/office/powerpoint/2010/main" val="2602836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Bilde 19">
            <a:extLst>
              <a:ext uri="{FF2B5EF4-FFF2-40B4-BE49-F238E27FC236}">
                <a16:creationId xmlns:a16="http://schemas.microsoft.com/office/drawing/2014/main" id="{FC115084-836E-456F-88A6-541A3241BCE0}"/>
              </a:ext>
            </a:extLst>
          </p:cNvPr>
          <p:cNvPicPr>
            <a:picLocks noChangeAspect="1"/>
          </p:cNvPicPr>
          <p:nvPr/>
        </p:nvPicPr>
        <p:blipFill>
          <a:blip r:embed="rId3"/>
          <a:stretch>
            <a:fillRect/>
          </a:stretch>
        </p:blipFill>
        <p:spPr>
          <a:xfrm>
            <a:off x="5486401" y="3984808"/>
            <a:ext cx="3072779" cy="2298283"/>
          </a:xfrm>
          <a:prstGeom prst="rect">
            <a:avLst/>
          </a:prstGeom>
        </p:spPr>
      </p:pic>
      <p:sp>
        <p:nvSpPr>
          <p:cNvPr id="2" name="Tittel 1">
            <a:extLst>
              <a:ext uri="{FF2B5EF4-FFF2-40B4-BE49-F238E27FC236}">
                <a16:creationId xmlns:a16="http://schemas.microsoft.com/office/drawing/2014/main" id="{2E6F2C7C-C1F5-4F11-9A55-D00CA52DCD19}"/>
              </a:ext>
            </a:extLst>
          </p:cNvPr>
          <p:cNvSpPr>
            <a:spLocks noGrp="1"/>
          </p:cNvSpPr>
          <p:nvPr>
            <p:ph type="title"/>
          </p:nvPr>
        </p:nvSpPr>
        <p:spPr/>
        <p:txBody>
          <a:bodyPr/>
          <a:lstStyle/>
          <a:p>
            <a:r>
              <a:rPr lang="nb-NO" dirty="0" err="1"/>
              <a:t>Instability</a:t>
            </a:r>
            <a:r>
              <a:rPr lang="nb-NO" dirty="0"/>
              <a:t> studies parameter </a:t>
            </a:r>
            <a:r>
              <a:rPr lang="nb-NO" dirty="0" err="1"/>
              <a:t>scan</a:t>
            </a:r>
            <a:endParaRPr lang="nb-NO" dirty="0"/>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966A8C92-2F69-4300-B80A-B96A01DC0EC6}"/>
                  </a:ext>
                </a:extLst>
              </p:cNvPr>
              <p:cNvSpPr>
                <a:spLocks noGrp="1"/>
              </p:cNvSpPr>
              <p:nvPr>
                <p:ph sz="half" idx="1"/>
              </p:nvPr>
            </p:nvSpPr>
            <p:spPr>
              <a:xfrm>
                <a:off x="609600" y="1600201"/>
                <a:ext cx="4876800" cy="4269438"/>
              </a:xfrm>
            </p:spPr>
            <p:txBody>
              <a:bodyPr>
                <a:normAutofit/>
              </a:bodyPr>
              <a:lstStyle/>
              <a:p>
                <a:r>
                  <a:rPr lang="nb-NO" sz="1867" dirty="0"/>
                  <a:t>Wishlist: Good </a:t>
                </a:r>
                <a:r>
                  <a:rPr lang="nb-NO" sz="1867" dirty="0" err="1"/>
                  <a:t>stability</a:t>
                </a:r>
                <a:r>
                  <a:rPr lang="nb-NO" sz="1867" dirty="0"/>
                  <a:t>, </a:t>
                </a:r>
                <a:r>
                  <a:rPr lang="nb-NO" sz="1867" dirty="0" err="1"/>
                  <a:t>high</a:t>
                </a:r>
                <a:r>
                  <a:rPr lang="nb-NO" sz="1867" dirty="0"/>
                  <a:t> </a:t>
                </a:r>
                <a:r>
                  <a:rPr lang="nb-NO" sz="1867" dirty="0" err="1"/>
                  <a:t>efficiency</a:t>
                </a:r>
                <a:r>
                  <a:rPr lang="nb-NO" sz="1867" dirty="0"/>
                  <a:t> and </a:t>
                </a:r>
                <a:r>
                  <a:rPr lang="nb-NO" sz="1867" dirty="0" err="1"/>
                  <a:t>low</a:t>
                </a:r>
                <a:r>
                  <a:rPr lang="nb-NO" sz="1867" dirty="0"/>
                  <a:t> </a:t>
                </a:r>
                <a:r>
                  <a:rPr lang="nb-NO" sz="1867" dirty="0" err="1"/>
                  <a:t>energy</a:t>
                </a:r>
                <a:r>
                  <a:rPr lang="nb-NO" sz="1867" dirty="0"/>
                  <a:t> </a:t>
                </a:r>
                <a:r>
                  <a:rPr lang="nb-NO" sz="1867" dirty="0" err="1"/>
                  <a:t>spread</a:t>
                </a:r>
                <a:r>
                  <a:rPr lang="nb-NO" sz="1867" dirty="0"/>
                  <a:t>. </a:t>
                </a:r>
                <a:r>
                  <a:rPr lang="nb-NO" sz="1867" dirty="0" err="1"/>
                  <a:t>Often</a:t>
                </a:r>
                <a:r>
                  <a:rPr lang="nb-NO" sz="1867" dirty="0"/>
                  <a:t> </a:t>
                </a:r>
                <a:r>
                  <a:rPr lang="nb-NO" sz="1867" dirty="0" err="1"/>
                  <a:t>conflicting</a:t>
                </a:r>
                <a:r>
                  <a:rPr lang="nb-NO" sz="1867" dirty="0"/>
                  <a:t>…</a:t>
                </a:r>
              </a:p>
              <a:p>
                <a:r>
                  <a:rPr lang="nb-NO" sz="1867" dirty="0"/>
                  <a:t>High </a:t>
                </a:r>
                <a:r>
                  <a:rPr lang="nb-NO" sz="1867" dirty="0" err="1"/>
                  <a:t>efficiency</a:t>
                </a:r>
                <a:r>
                  <a:rPr lang="nb-NO" sz="1867" dirty="0"/>
                  <a:t> at </a:t>
                </a:r>
                <a:r>
                  <a:rPr lang="nb-NO" sz="1867" dirty="0" err="1"/>
                  <a:t>the</a:t>
                </a:r>
                <a:r>
                  <a:rPr lang="nb-NO" sz="1867" dirty="0"/>
                  <a:t> back </a:t>
                </a:r>
                <a:r>
                  <a:rPr lang="nb-NO" sz="1867" dirty="0" err="1"/>
                  <a:t>of</a:t>
                </a:r>
                <a:r>
                  <a:rPr lang="nb-NO" sz="1867" dirty="0"/>
                  <a:t> </a:t>
                </a:r>
                <a:r>
                  <a:rPr lang="nb-NO" sz="1867" dirty="0" err="1"/>
                  <a:t>the</a:t>
                </a:r>
                <a:r>
                  <a:rPr lang="nb-NO" sz="1867" dirty="0"/>
                  <a:t> </a:t>
                </a:r>
                <a:r>
                  <a:rPr lang="nb-NO" sz="1867" dirty="0" err="1"/>
                  <a:t>bubble</a:t>
                </a:r>
                <a:r>
                  <a:rPr lang="nb-NO" sz="1867" dirty="0"/>
                  <a:t> (</a:t>
                </a:r>
                <a:r>
                  <a:rPr lang="nb-NO" sz="1867" dirty="0" err="1"/>
                  <a:t>strong</a:t>
                </a:r>
                <a:r>
                  <a:rPr lang="nb-NO" sz="1867" dirty="0"/>
                  <a:t> </a:t>
                </a:r>
                <a:r>
                  <a:rPr lang="nb-NO" sz="1867" dirty="0" err="1"/>
                  <a:t>fields</a:t>
                </a:r>
                <a:r>
                  <a:rPr lang="nb-NO" sz="1867" dirty="0"/>
                  <a:t>) </a:t>
                </a:r>
              </a:p>
              <a:p>
                <a:pPr lvl="1"/>
                <a:r>
                  <a:rPr lang="nb-NO" sz="1600" dirty="0" err="1"/>
                  <a:t>but</a:t>
                </a:r>
                <a:r>
                  <a:rPr lang="nb-NO" sz="1600" dirty="0"/>
                  <a:t> </a:t>
                </a:r>
                <a:r>
                  <a:rPr lang="nb-NO" sz="1600" dirty="0" err="1"/>
                  <a:t>often</a:t>
                </a:r>
                <a:r>
                  <a:rPr lang="nb-NO" sz="1600" dirty="0"/>
                  <a:t> </a:t>
                </a:r>
                <a:r>
                  <a:rPr lang="nb-NO" sz="1600" dirty="0" err="1"/>
                  <a:t>also</a:t>
                </a:r>
                <a:r>
                  <a:rPr lang="nb-NO" sz="1600" dirty="0"/>
                  <a:t> more </a:t>
                </a:r>
                <a:r>
                  <a:rPr lang="nb-NO" sz="1600" dirty="0" err="1"/>
                  <a:t>unstable</a:t>
                </a:r>
                <a:r>
                  <a:rPr lang="nb-NO" sz="1600" dirty="0"/>
                  <a:t> and</a:t>
                </a:r>
              </a:p>
              <a:p>
                <a:pPr lvl="1"/>
                <a:r>
                  <a:rPr lang="nb-NO" sz="1600" dirty="0" err="1"/>
                  <a:t>may</a:t>
                </a:r>
                <a:r>
                  <a:rPr lang="nb-NO" sz="1600" dirty="0"/>
                  <a:t> lead to </a:t>
                </a:r>
                <a:r>
                  <a:rPr lang="nb-NO" sz="1600" dirty="0" err="1"/>
                  <a:t>high</a:t>
                </a:r>
                <a:r>
                  <a:rPr lang="nb-NO" sz="1600" dirty="0"/>
                  <a:t> </a:t>
                </a:r>
                <a:r>
                  <a:rPr lang="nb-NO" sz="1600" dirty="0" err="1"/>
                  <a:t>energy</a:t>
                </a:r>
                <a:r>
                  <a:rPr lang="nb-NO" sz="1600" dirty="0"/>
                  <a:t> </a:t>
                </a:r>
                <a:r>
                  <a:rPr lang="nb-NO" sz="1600" dirty="0" err="1"/>
                  <a:t>spread</a:t>
                </a:r>
                <a:r>
                  <a:rPr lang="nb-NO" sz="1600" dirty="0"/>
                  <a:t>…</a:t>
                </a:r>
              </a:p>
              <a:p>
                <a:pPr lvl="1"/>
                <a:r>
                  <a:rPr lang="nb-NO" sz="1600" dirty="0" err="1"/>
                  <a:t>large</a:t>
                </a:r>
                <a:r>
                  <a:rPr lang="nb-NO" sz="1600" dirty="0"/>
                  <a:t> </a:t>
                </a:r>
                <a:r>
                  <a:rPr lang="nb-NO" sz="1600" dirty="0" err="1"/>
                  <a:t>energy</a:t>
                </a:r>
                <a:r>
                  <a:rPr lang="nb-NO" sz="1600" dirty="0"/>
                  <a:t> </a:t>
                </a:r>
                <a:r>
                  <a:rPr lang="nb-NO" sz="1600" dirty="0" err="1"/>
                  <a:t>spread</a:t>
                </a:r>
                <a:r>
                  <a:rPr lang="nb-NO" sz="1600" dirty="0"/>
                  <a:t> </a:t>
                </a:r>
                <a:r>
                  <a:rPr lang="nb-NO" sz="1600" dirty="0" err="1"/>
                  <a:t>can</a:t>
                </a:r>
                <a:r>
                  <a:rPr lang="nb-NO" sz="1600" dirty="0"/>
                  <a:t> damp </a:t>
                </a:r>
                <a:r>
                  <a:rPr lang="nb-NO" sz="1600" dirty="0" err="1"/>
                  <a:t>instabilities</a:t>
                </a:r>
                <a:r>
                  <a:rPr lang="nb-NO" sz="1600" dirty="0"/>
                  <a:t>, </a:t>
                </a:r>
                <a:r>
                  <a:rPr lang="nb-NO" sz="1600" dirty="0" err="1"/>
                  <a:t>but</a:t>
                </a:r>
                <a:r>
                  <a:rPr lang="nb-NO" sz="1600" dirty="0"/>
                  <a:t> hard to </a:t>
                </a:r>
                <a:r>
                  <a:rPr lang="nb-NO" sz="1600" dirty="0" err="1"/>
                  <a:t>focus</a:t>
                </a:r>
                <a:r>
                  <a:rPr lang="nb-NO" sz="1600" dirty="0"/>
                  <a:t> at BDS.</a:t>
                </a:r>
              </a:p>
              <a:p>
                <a:r>
                  <a:rPr lang="nb-NO" sz="1867" dirty="0" err="1"/>
                  <a:t>Particle</a:t>
                </a:r>
                <a:r>
                  <a:rPr lang="nb-NO" sz="1867" dirty="0"/>
                  <a:t> </a:t>
                </a:r>
                <a:r>
                  <a:rPr lang="nb-NO" sz="1867" dirty="0" err="1"/>
                  <a:t>number</a:t>
                </a:r>
                <a:r>
                  <a:rPr lang="nb-NO" sz="1867" dirty="0"/>
                  <a:t> </a:t>
                </a:r>
                <a14:m>
                  <m:oMath xmlns:m="http://schemas.openxmlformats.org/officeDocument/2006/math">
                    <m:r>
                      <a:rPr lang="nb-NO" sz="1867" i="1" dirty="0" smtClean="0">
                        <a:latin typeface="Cambria Math" panose="02040503050406030204" pitchFamily="18" charset="0"/>
                      </a:rPr>
                      <m:t>𝑁</m:t>
                    </m:r>
                  </m:oMath>
                </a14:m>
                <a:r>
                  <a:rPr lang="nb-NO" sz="1867" dirty="0"/>
                  <a:t>, beam length </a:t>
                </a:r>
                <a14:m>
                  <m:oMath xmlns:m="http://schemas.openxmlformats.org/officeDocument/2006/math">
                    <m:sSub>
                      <m:sSubPr>
                        <m:ctrlPr>
                          <a:rPr lang="nb-NO" sz="1867" i="1" dirty="0">
                            <a:latin typeface="Cambria Math" panose="02040503050406030204" pitchFamily="18" charset="0"/>
                          </a:rPr>
                        </m:ctrlPr>
                      </m:sSubPr>
                      <m:e>
                        <m:r>
                          <a:rPr lang="nb-NO" sz="1867" i="1" dirty="0">
                            <a:latin typeface="Cambria Math" panose="02040503050406030204" pitchFamily="18" charset="0"/>
                          </a:rPr>
                          <m:t>𝜎</m:t>
                        </m:r>
                      </m:e>
                      <m:sub>
                        <m:r>
                          <a:rPr lang="nb-NO" sz="1867" i="1" dirty="0">
                            <a:latin typeface="Cambria Math" panose="02040503050406030204" pitchFamily="18" charset="0"/>
                          </a:rPr>
                          <m:t>𝑧</m:t>
                        </m:r>
                      </m:sub>
                    </m:sSub>
                  </m:oMath>
                </a14:m>
                <a:r>
                  <a:rPr lang="nb-NO" sz="1867" dirty="0"/>
                  <a:t>, and beam separation </a:t>
                </a:r>
                <a14:m>
                  <m:oMath xmlns:m="http://schemas.openxmlformats.org/officeDocument/2006/math">
                    <m:r>
                      <m:rPr>
                        <m:sty m:val="p"/>
                      </m:rPr>
                      <a:rPr lang="nb-NO" sz="1867" dirty="0">
                        <a:latin typeface="Cambria Math" panose="02040503050406030204" pitchFamily="18" charset="0"/>
                      </a:rPr>
                      <m:t>Δ</m:t>
                    </m:r>
                    <m:r>
                      <a:rPr lang="nb-NO" sz="1867" i="1" dirty="0">
                        <a:latin typeface="Cambria Math" panose="02040503050406030204" pitchFamily="18" charset="0"/>
                      </a:rPr>
                      <m:t>𝜉</m:t>
                    </m:r>
                  </m:oMath>
                </a14:m>
                <a:r>
                  <a:rPr lang="nb-NO" sz="1867" dirty="0"/>
                  <a:t> </a:t>
                </a:r>
                <a:r>
                  <a:rPr lang="nb-NO" sz="1867" dirty="0" err="1"/>
                  <a:t>can</a:t>
                </a:r>
                <a:r>
                  <a:rPr lang="nb-NO" sz="1867" dirty="0"/>
                  <a:t> all </a:t>
                </a:r>
                <a:r>
                  <a:rPr lang="nb-NO" sz="1867" dirty="0" err="1"/>
                  <a:t>affect</a:t>
                </a:r>
                <a:r>
                  <a:rPr lang="nb-NO" sz="1867" dirty="0"/>
                  <a:t> </a:t>
                </a:r>
                <a:r>
                  <a:rPr lang="nb-NO" sz="1867" dirty="0" err="1"/>
                  <a:t>energy</a:t>
                </a:r>
                <a:r>
                  <a:rPr lang="nb-NO" sz="1867" dirty="0"/>
                  <a:t> </a:t>
                </a:r>
                <a:r>
                  <a:rPr lang="nb-NO" sz="1867" dirty="0" err="1"/>
                  <a:t>spread</a:t>
                </a:r>
                <a:r>
                  <a:rPr lang="nb-NO" sz="1867" dirty="0"/>
                  <a:t>, </a:t>
                </a:r>
                <a:r>
                  <a:rPr lang="nb-NO" sz="1867" dirty="0" err="1"/>
                  <a:t>stability</a:t>
                </a:r>
                <a:r>
                  <a:rPr lang="nb-NO" sz="1867" dirty="0"/>
                  <a:t> and </a:t>
                </a:r>
                <a:r>
                  <a:rPr lang="nb-NO" sz="1867" dirty="0" err="1"/>
                  <a:t>efficiency</a:t>
                </a:r>
                <a:r>
                  <a:rPr lang="nb-NO" sz="1867" dirty="0"/>
                  <a:t>.</a:t>
                </a:r>
              </a:p>
              <a:p>
                <a:r>
                  <a:rPr lang="nb-NO" sz="1867" dirty="0"/>
                  <a:t>Main beam parameter </a:t>
                </a:r>
                <a:r>
                  <a:rPr lang="nb-NO" sz="1867" dirty="0" err="1"/>
                  <a:t>scan</a:t>
                </a:r>
                <a:r>
                  <a:rPr lang="nb-NO" sz="1867" dirty="0"/>
                  <a:t> over a range </a:t>
                </a:r>
                <a:r>
                  <a:rPr lang="nb-NO" sz="1867" dirty="0" err="1"/>
                  <a:t>of</a:t>
                </a:r>
                <a:r>
                  <a:rPr lang="nb-NO" sz="1867" dirty="0"/>
                  <a:t> </a:t>
                </a:r>
                <a14:m>
                  <m:oMath xmlns:m="http://schemas.openxmlformats.org/officeDocument/2006/math">
                    <m:r>
                      <a:rPr lang="nb-NO" sz="1867" i="1" dirty="0">
                        <a:latin typeface="Cambria Math" panose="02040503050406030204" pitchFamily="18" charset="0"/>
                      </a:rPr>
                      <m:t>𝑁</m:t>
                    </m:r>
                  </m:oMath>
                </a14:m>
                <a:r>
                  <a:rPr lang="nb-NO" sz="1867" dirty="0"/>
                  <a:t>, </a:t>
                </a:r>
                <a14:m>
                  <m:oMath xmlns:m="http://schemas.openxmlformats.org/officeDocument/2006/math">
                    <m:sSub>
                      <m:sSubPr>
                        <m:ctrlPr>
                          <a:rPr lang="nb-NO" sz="1867" i="1" dirty="0">
                            <a:latin typeface="Cambria Math" panose="02040503050406030204" pitchFamily="18" charset="0"/>
                          </a:rPr>
                        </m:ctrlPr>
                      </m:sSubPr>
                      <m:e>
                        <m:r>
                          <a:rPr lang="nb-NO" sz="1867" i="1" dirty="0">
                            <a:latin typeface="Cambria Math" panose="02040503050406030204" pitchFamily="18" charset="0"/>
                          </a:rPr>
                          <m:t>𝜎</m:t>
                        </m:r>
                      </m:e>
                      <m:sub>
                        <m:r>
                          <a:rPr lang="nb-NO" sz="1867" i="1" dirty="0">
                            <a:latin typeface="Cambria Math" panose="02040503050406030204" pitchFamily="18" charset="0"/>
                          </a:rPr>
                          <m:t>𝑧</m:t>
                        </m:r>
                      </m:sub>
                    </m:sSub>
                  </m:oMath>
                </a14:m>
                <a:r>
                  <a:rPr lang="nb-NO" sz="1867" dirty="0"/>
                  <a:t>, </a:t>
                </a:r>
                <a14:m>
                  <m:oMath xmlns:m="http://schemas.openxmlformats.org/officeDocument/2006/math">
                    <m:r>
                      <m:rPr>
                        <m:sty m:val="p"/>
                      </m:rPr>
                      <a:rPr lang="nb-NO" sz="1867" dirty="0">
                        <a:latin typeface="Cambria Math" panose="02040503050406030204" pitchFamily="18" charset="0"/>
                      </a:rPr>
                      <m:t>Δ</m:t>
                    </m:r>
                    <m:r>
                      <a:rPr lang="nb-NO" sz="1867" i="1" dirty="0">
                        <a:latin typeface="Cambria Math" panose="02040503050406030204" pitchFamily="18" charset="0"/>
                      </a:rPr>
                      <m:t>𝜉</m:t>
                    </m:r>
                  </m:oMath>
                </a14:m>
                <a:r>
                  <a:rPr lang="nb-NO" sz="1867" dirty="0"/>
                  <a:t>.</a:t>
                </a:r>
              </a:p>
              <a:p>
                <a:r>
                  <a:rPr lang="nb-NO" sz="1867" dirty="0" err="1"/>
                  <a:t>Results</a:t>
                </a:r>
                <a:r>
                  <a:rPr lang="nb-NO" sz="1867" dirty="0"/>
                  <a:t> for </a:t>
                </a:r>
                <a14:m>
                  <m:oMath xmlns:m="http://schemas.openxmlformats.org/officeDocument/2006/math">
                    <m:r>
                      <a:rPr lang="nb-NO" sz="1867" i="1" dirty="0">
                        <a:latin typeface="Cambria Math" panose="02040503050406030204" pitchFamily="18" charset="0"/>
                      </a:rPr>
                      <m:t>𝑁</m:t>
                    </m:r>
                    <m:r>
                      <a:rPr lang="nb-NO" sz="1867" i="1" dirty="0">
                        <a:latin typeface="Cambria Math" panose="02040503050406030204" pitchFamily="18" charset="0"/>
                      </a:rPr>
                      <m:t>= 5⋅</m:t>
                    </m:r>
                    <m:sSup>
                      <m:sSupPr>
                        <m:ctrlPr>
                          <a:rPr lang="nb-NO" sz="1867" i="1" dirty="0">
                            <a:latin typeface="Cambria Math" panose="02040503050406030204" pitchFamily="18" charset="0"/>
                          </a:rPr>
                        </m:ctrlPr>
                      </m:sSupPr>
                      <m:e>
                        <m:r>
                          <a:rPr lang="nb-NO" sz="1867" i="1" dirty="0">
                            <a:latin typeface="Cambria Math" panose="02040503050406030204" pitchFamily="18" charset="0"/>
                          </a:rPr>
                          <m:t>10</m:t>
                        </m:r>
                      </m:e>
                      <m:sup>
                        <m:r>
                          <a:rPr lang="nb-NO" sz="1867" i="1" dirty="0">
                            <a:latin typeface="Cambria Math" panose="02040503050406030204" pitchFamily="18" charset="0"/>
                          </a:rPr>
                          <m:t>9</m:t>
                        </m:r>
                      </m:sup>
                    </m:sSup>
                  </m:oMath>
                </a14:m>
                <a:r>
                  <a:rPr lang="nb-NO" sz="1867" dirty="0"/>
                  <a:t> most </a:t>
                </a:r>
                <a:r>
                  <a:rPr lang="nb-NO" sz="1867" dirty="0" err="1"/>
                  <a:t>promising</a:t>
                </a:r>
                <a:r>
                  <a:rPr lang="nb-NO" sz="1867" dirty="0"/>
                  <a:t>.</a:t>
                </a:r>
              </a:p>
              <a:p>
                <a:endParaRPr lang="nb-NO" sz="1867" dirty="0"/>
              </a:p>
            </p:txBody>
          </p:sp>
        </mc:Choice>
        <mc:Fallback xmlns="">
          <p:sp>
            <p:nvSpPr>
              <p:cNvPr id="3" name="Plassholder for innhold 2">
                <a:extLst>
                  <a:ext uri="{FF2B5EF4-FFF2-40B4-BE49-F238E27FC236}">
                    <a16:creationId xmlns:a16="http://schemas.microsoft.com/office/drawing/2014/main" id="{966A8C92-2F69-4300-B80A-B96A01DC0EC6}"/>
                  </a:ext>
                </a:extLst>
              </p:cNvPr>
              <p:cNvSpPr>
                <a:spLocks noGrp="1" noRot="1" noChangeAspect="1" noMove="1" noResize="1" noEditPoints="1" noAdjustHandles="1" noChangeArrowheads="1" noChangeShapeType="1" noTextEdit="1"/>
              </p:cNvSpPr>
              <p:nvPr>
                <p:ph sz="half" idx="1"/>
              </p:nvPr>
            </p:nvSpPr>
            <p:spPr>
              <a:xfrm>
                <a:off x="609600" y="1600201"/>
                <a:ext cx="4876800" cy="4269438"/>
              </a:xfrm>
              <a:blipFill>
                <a:blip r:embed="rId4"/>
                <a:stretch>
                  <a:fillRect l="-875" t="-1429" r="-1625" b="-1429"/>
                </a:stretch>
              </a:blipFill>
            </p:spPr>
            <p:txBody>
              <a:bodyPr/>
              <a:lstStyle/>
              <a:p>
                <a:r>
                  <a:rPr lang="en-GB">
                    <a:noFill/>
                  </a:rPr>
                  <a:t> </a:t>
                </a:r>
              </a:p>
            </p:txBody>
          </p:sp>
        </mc:Fallback>
      </mc:AlternateContent>
      <p:pic>
        <p:nvPicPr>
          <p:cNvPr id="16" name="Plassholder for innhold 15">
            <a:extLst>
              <a:ext uri="{FF2B5EF4-FFF2-40B4-BE49-F238E27FC236}">
                <a16:creationId xmlns:a16="http://schemas.microsoft.com/office/drawing/2014/main" id="{0A9DFCA3-9D39-44A8-980E-16797C5AC6C1}"/>
              </a:ext>
            </a:extLst>
          </p:cNvPr>
          <p:cNvPicPr>
            <a:picLocks noGrp="1" noChangeAspect="1"/>
          </p:cNvPicPr>
          <p:nvPr>
            <p:ph sz="half" idx="2"/>
          </p:nvPr>
        </p:nvPicPr>
        <p:blipFill>
          <a:blip r:embed="rId5"/>
          <a:stretch>
            <a:fillRect/>
          </a:stretch>
        </p:blipFill>
        <p:spPr>
          <a:xfrm>
            <a:off x="5486401" y="1588712"/>
            <a:ext cx="3072780" cy="2298283"/>
          </a:xfrm>
        </p:spPr>
      </p:pic>
      <p:pic>
        <p:nvPicPr>
          <p:cNvPr id="18" name="Bilde 17" descr="Et bilde som inneholder lys&#10;&#10;Automatisk generert beskrivelse">
            <a:extLst>
              <a:ext uri="{FF2B5EF4-FFF2-40B4-BE49-F238E27FC236}">
                <a16:creationId xmlns:a16="http://schemas.microsoft.com/office/drawing/2014/main" id="{5A43E59D-D680-4845-A849-658B0B2B9B31}"/>
              </a:ext>
            </a:extLst>
          </p:cNvPr>
          <p:cNvPicPr>
            <a:picLocks noChangeAspect="1"/>
          </p:cNvPicPr>
          <p:nvPr/>
        </p:nvPicPr>
        <p:blipFill>
          <a:blip r:embed="rId6"/>
          <a:stretch>
            <a:fillRect/>
          </a:stretch>
        </p:blipFill>
        <p:spPr>
          <a:xfrm>
            <a:off x="8826811" y="1609957"/>
            <a:ext cx="3072779" cy="2277039"/>
          </a:xfrm>
          <a:prstGeom prst="rect">
            <a:avLst/>
          </a:prstGeom>
        </p:spPr>
      </p:pic>
      <p:pic>
        <p:nvPicPr>
          <p:cNvPr id="22" name="Bilde 21">
            <a:extLst>
              <a:ext uri="{FF2B5EF4-FFF2-40B4-BE49-F238E27FC236}">
                <a16:creationId xmlns:a16="http://schemas.microsoft.com/office/drawing/2014/main" id="{B6C583AB-91CE-4AA3-99C8-3E535E0B4DB5}"/>
              </a:ext>
            </a:extLst>
          </p:cNvPr>
          <p:cNvPicPr>
            <a:picLocks noChangeAspect="1"/>
          </p:cNvPicPr>
          <p:nvPr/>
        </p:nvPicPr>
        <p:blipFill>
          <a:blip r:embed="rId7"/>
          <a:stretch>
            <a:fillRect/>
          </a:stretch>
        </p:blipFill>
        <p:spPr>
          <a:xfrm>
            <a:off x="8819466" y="3960255"/>
            <a:ext cx="3080124" cy="2170931"/>
          </a:xfrm>
          <a:prstGeom prst="rect">
            <a:avLst/>
          </a:prstGeom>
        </p:spPr>
      </p:pic>
      <p:pic>
        <p:nvPicPr>
          <p:cNvPr id="24" name="Bilde 23">
            <a:extLst>
              <a:ext uri="{FF2B5EF4-FFF2-40B4-BE49-F238E27FC236}">
                <a16:creationId xmlns:a16="http://schemas.microsoft.com/office/drawing/2014/main" id="{D587C897-62FA-4DE3-AF79-83F4EECCF886}"/>
              </a:ext>
            </a:extLst>
          </p:cNvPr>
          <p:cNvPicPr>
            <a:picLocks noChangeAspect="1"/>
          </p:cNvPicPr>
          <p:nvPr/>
        </p:nvPicPr>
        <p:blipFill>
          <a:blip r:embed="rId8"/>
          <a:stretch>
            <a:fillRect/>
          </a:stretch>
        </p:blipFill>
        <p:spPr>
          <a:xfrm>
            <a:off x="6698466" y="1822032"/>
            <a:ext cx="3989061" cy="2025641"/>
          </a:xfrm>
          <a:prstGeom prst="rect">
            <a:avLst/>
          </a:prstGeom>
        </p:spPr>
      </p:pic>
      <p:sp>
        <p:nvSpPr>
          <p:cNvPr id="4" name="Rektangel 3">
            <a:extLst>
              <a:ext uri="{FF2B5EF4-FFF2-40B4-BE49-F238E27FC236}">
                <a16:creationId xmlns:a16="http://schemas.microsoft.com/office/drawing/2014/main" id="{8546A609-9037-44AF-A42B-441F4EE5714E}"/>
              </a:ext>
            </a:extLst>
          </p:cNvPr>
          <p:cNvSpPr/>
          <p:nvPr/>
        </p:nvSpPr>
        <p:spPr>
          <a:xfrm>
            <a:off x="1511610" y="5942898"/>
            <a:ext cx="3072779" cy="42056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nb-NO" sz="2133" dirty="0" err="1"/>
              <a:t>What</a:t>
            </a:r>
            <a:r>
              <a:rPr lang="nb-NO" sz="2133" dirty="0"/>
              <a:t> </a:t>
            </a:r>
            <a:r>
              <a:rPr lang="nb-NO" sz="2133" dirty="0" err="1"/>
              <a:t>about</a:t>
            </a:r>
            <a:r>
              <a:rPr lang="nb-NO" sz="2133" dirty="0"/>
              <a:t> </a:t>
            </a:r>
            <a:r>
              <a:rPr lang="nb-NO" sz="2133" dirty="0" err="1"/>
              <a:t>luminosity</a:t>
            </a:r>
            <a:r>
              <a:rPr lang="nb-NO" sz="2133" dirty="0"/>
              <a:t>?</a:t>
            </a:r>
          </a:p>
        </p:txBody>
      </p:sp>
      <p:sp>
        <p:nvSpPr>
          <p:cNvPr id="10" name="Plassholder for dato 9">
            <a:extLst>
              <a:ext uri="{FF2B5EF4-FFF2-40B4-BE49-F238E27FC236}">
                <a16:creationId xmlns:a16="http://schemas.microsoft.com/office/drawing/2014/main" id="{37C17C25-DCA5-418D-B736-B481A01EB630}"/>
              </a:ext>
            </a:extLst>
          </p:cNvPr>
          <p:cNvSpPr>
            <a:spLocks noGrp="1"/>
          </p:cNvSpPr>
          <p:nvPr>
            <p:ph type="dt" sz="half" idx="10"/>
          </p:nvPr>
        </p:nvSpPr>
        <p:spPr/>
        <p:txBody>
          <a:bodyPr/>
          <a:lstStyle/>
          <a:p>
            <a:r>
              <a:rPr lang="nb-NO"/>
              <a:t>10/12/2021</a:t>
            </a:r>
            <a:endParaRPr lang="en-GB"/>
          </a:p>
        </p:txBody>
      </p:sp>
      <p:sp>
        <p:nvSpPr>
          <p:cNvPr id="11" name="Plassholder for bunntekst 10">
            <a:extLst>
              <a:ext uri="{FF2B5EF4-FFF2-40B4-BE49-F238E27FC236}">
                <a16:creationId xmlns:a16="http://schemas.microsoft.com/office/drawing/2014/main" id="{710DA78A-DCE2-4CE5-A816-C30C98E4A199}"/>
              </a:ext>
            </a:extLst>
          </p:cNvPr>
          <p:cNvSpPr>
            <a:spLocks noGrp="1"/>
          </p:cNvSpPr>
          <p:nvPr>
            <p:ph type="ftr" sz="quarter" idx="11"/>
          </p:nvPr>
        </p:nvSpPr>
        <p:spPr/>
        <p:txBody>
          <a:bodyPr/>
          <a:lstStyle/>
          <a:p>
            <a:r>
              <a:rPr lang="en-US"/>
              <a:t>Ben Chen, Imperial College London</a:t>
            </a:r>
            <a:endParaRPr lang="en-GB"/>
          </a:p>
        </p:txBody>
      </p:sp>
      <p:sp>
        <p:nvSpPr>
          <p:cNvPr id="5" name="Plassholder for lysbildenummer 4">
            <a:extLst>
              <a:ext uri="{FF2B5EF4-FFF2-40B4-BE49-F238E27FC236}">
                <a16:creationId xmlns:a16="http://schemas.microsoft.com/office/drawing/2014/main" id="{DB4D8634-103C-4DC4-8030-4C0798ED7317}"/>
              </a:ext>
            </a:extLst>
          </p:cNvPr>
          <p:cNvSpPr>
            <a:spLocks noGrp="1"/>
          </p:cNvSpPr>
          <p:nvPr>
            <p:ph type="sldNum" sz="quarter" idx="12"/>
          </p:nvPr>
        </p:nvSpPr>
        <p:spPr/>
        <p:txBody>
          <a:bodyPr/>
          <a:lstStyle/>
          <a:p>
            <a:fld id="{3FE76B6B-0CE1-4324-96C0-E48A3D2C87FD}" type="slidenum">
              <a:rPr lang="en-GB" smtClean="0"/>
              <a:t>10</a:t>
            </a:fld>
            <a:endParaRPr lang="en-GB"/>
          </a:p>
        </p:txBody>
      </p:sp>
      <p:pic>
        <p:nvPicPr>
          <p:cNvPr id="12" name="Bilde 11">
            <a:extLst>
              <a:ext uri="{FF2B5EF4-FFF2-40B4-BE49-F238E27FC236}">
                <a16:creationId xmlns:a16="http://schemas.microsoft.com/office/drawing/2014/main" id="{EE9603B5-6D67-4794-82C0-6CBC094604A6}"/>
              </a:ext>
            </a:extLst>
          </p:cNvPr>
          <p:cNvPicPr>
            <a:picLocks noChangeAspect="1"/>
          </p:cNvPicPr>
          <p:nvPr/>
        </p:nvPicPr>
        <p:blipFill>
          <a:blip r:embed="rId9"/>
          <a:stretch>
            <a:fillRect/>
          </a:stretch>
        </p:blipFill>
        <p:spPr>
          <a:xfrm>
            <a:off x="6253655" y="1454904"/>
            <a:ext cx="4876800" cy="4708849"/>
          </a:xfrm>
          <a:prstGeom prst="rect">
            <a:avLst/>
          </a:prstGeom>
        </p:spPr>
      </p:pic>
    </p:spTree>
    <p:extLst>
      <p:ext uri="{BB962C8B-B14F-4D97-AF65-F5344CB8AC3E}">
        <p14:creationId xmlns:p14="http://schemas.microsoft.com/office/powerpoint/2010/main" val="1351368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12"/>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a:extLst>
              <a:ext uri="{FF2B5EF4-FFF2-40B4-BE49-F238E27FC236}">
                <a16:creationId xmlns:a16="http://schemas.microsoft.com/office/drawing/2014/main" id="{33797DE4-69C6-4966-9D9C-5403C3DDD15C}"/>
              </a:ext>
            </a:extLst>
          </p:cNvPr>
          <p:cNvSpPr>
            <a:spLocks noGrp="1"/>
          </p:cNvSpPr>
          <p:nvPr>
            <p:ph type="title"/>
          </p:nvPr>
        </p:nvSpPr>
        <p:spPr/>
        <p:txBody>
          <a:bodyPr>
            <a:normAutofit/>
          </a:bodyPr>
          <a:lstStyle/>
          <a:p>
            <a:pPr algn="ctr"/>
            <a:r>
              <a:rPr lang="nb-NO" dirty="0"/>
              <a:t>Part II: PWFA </a:t>
            </a:r>
            <a:r>
              <a:rPr lang="nb-NO" dirty="0" err="1"/>
              <a:t>e</a:t>
            </a:r>
            <a:r>
              <a:rPr lang="nb-NO" baseline="30000" dirty="0" err="1"/>
              <a:t>+</a:t>
            </a:r>
            <a:r>
              <a:rPr lang="nb-NO" dirty="0" err="1"/>
              <a:t>e</a:t>
            </a:r>
            <a:r>
              <a:rPr lang="nb-NO" baseline="30000" dirty="0"/>
              <a:t>-</a:t>
            </a:r>
            <a:r>
              <a:rPr lang="nb-NO" dirty="0"/>
              <a:t> </a:t>
            </a:r>
            <a:r>
              <a:rPr lang="nb-NO" dirty="0" err="1"/>
              <a:t>Collider</a:t>
            </a:r>
            <a:r>
              <a:rPr lang="nb-NO" dirty="0"/>
              <a:t> Parameter Studies</a:t>
            </a:r>
          </a:p>
        </p:txBody>
      </p:sp>
      <p:sp>
        <p:nvSpPr>
          <p:cNvPr id="4" name="Plassholder for dato 3">
            <a:extLst>
              <a:ext uri="{FF2B5EF4-FFF2-40B4-BE49-F238E27FC236}">
                <a16:creationId xmlns:a16="http://schemas.microsoft.com/office/drawing/2014/main" id="{3B3C3293-1944-42B6-88BA-81920D79AB3E}"/>
              </a:ext>
            </a:extLst>
          </p:cNvPr>
          <p:cNvSpPr>
            <a:spLocks noGrp="1"/>
          </p:cNvSpPr>
          <p:nvPr>
            <p:ph type="dt" sz="half" idx="2"/>
          </p:nvPr>
        </p:nvSpPr>
        <p:spPr/>
        <p:txBody>
          <a:bodyPr/>
          <a:lstStyle/>
          <a:p>
            <a:r>
              <a:rPr lang="nb-NO"/>
              <a:t>10/12/2021</a:t>
            </a:r>
            <a:endParaRPr lang="en-US" dirty="0"/>
          </a:p>
        </p:txBody>
      </p:sp>
      <p:sp>
        <p:nvSpPr>
          <p:cNvPr id="5" name="Plassholder for bunntekst 4">
            <a:extLst>
              <a:ext uri="{FF2B5EF4-FFF2-40B4-BE49-F238E27FC236}">
                <a16:creationId xmlns:a16="http://schemas.microsoft.com/office/drawing/2014/main" id="{4C1DA505-874A-46A7-869A-D5E6AC975670}"/>
              </a:ext>
            </a:extLst>
          </p:cNvPr>
          <p:cNvSpPr>
            <a:spLocks noGrp="1"/>
          </p:cNvSpPr>
          <p:nvPr>
            <p:ph type="ftr" sz="quarter" idx="3"/>
          </p:nvPr>
        </p:nvSpPr>
        <p:spPr/>
        <p:txBody>
          <a:bodyPr/>
          <a:lstStyle/>
          <a:p>
            <a:r>
              <a:rPr lang="en-US"/>
              <a:t>Ben Chen, Imperial College London</a:t>
            </a:r>
            <a:endParaRPr lang="en-US" dirty="0"/>
          </a:p>
        </p:txBody>
      </p:sp>
      <p:sp>
        <p:nvSpPr>
          <p:cNvPr id="8" name="Plassholder for tekst 7">
            <a:extLst>
              <a:ext uri="{FF2B5EF4-FFF2-40B4-BE49-F238E27FC236}">
                <a16:creationId xmlns:a16="http://schemas.microsoft.com/office/drawing/2014/main" id="{EACFADB9-D111-478A-A380-766C4AFC8EEF}"/>
              </a:ext>
            </a:extLst>
          </p:cNvPr>
          <p:cNvSpPr>
            <a:spLocks noGrp="1"/>
          </p:cNvSpPr>
          <p:nvPr>
            <p:ph type="body" idx="10"/>
          </p:nvPr>
        </p:nvSpPr>
        <p:spPr/>
        <p:txBody>
          <a:bodyPr/>
          <a:lstStyle/>
          <a:p>
            <a:endParaRPr lang="nb-NO"/>
          </a:p>
        </p:txBody>
      </p:sp>
      <p:sp>
        <p:nvSpPr>
          <p:cNvPr id="2" name="Plassholder for lysbildenummer 1">
            <a:extLst>
              <a:ext uri="{FF2B5EF4-FFF2-40B4-BE49-F238E27FC236}">
                <a16:creationId xmlns:a16="http://schemas.microsoft.com/office/drawing/2014/main" id="{04D1813A-974F-4642-BD13-9628CE0BA6DB}"/>
              </a:ext>
            </a:extLst>
          </p:cNvPr>
          <p:cNvSpPr>
            <a:spLocks noGrp="1"/>
          </p:cNvSpPr>
          <p:nvPr>
            <p:ph type="sldNum" sz="quarter" idx="4"/>
          </p:nvPr>
        </p:nvSpPr>
        <p:spPr/>
        <p:txBody>
          <a:bodyPr/>
          <a:lstStyle/>
          <a:p>
            <a:fld id="{17918391-D411-FE40-AAD7-861AE5233E0E}" type="slidenum">
              <a:rPr lang="en-US" smtClean="0"/>
              <a:pPr/>
              <a:t>11</a:t>
            </a:fld>
            <a:endParaRPr lang="en-US"/>
          </a:p>
        </p:txBody>
      </p:sp>
    </p:spTree>
    <p:extLst>
      <p:ext uri="{BB962C8B-B14F-4D97-AF65-F5344CB8AC3E}">
        <p14:creationId xmlns:p14="http://schemas.microsoft.com/office/powerpoint/2010/main" val="1078272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over Troopers - The Good, the Bad and the Ugly [Theme. Soundtrack] -  YouTube">
            <a:extLst>
              <a:ext uri="{FF2B5EF4-FFF2-40B4-BE49-F238E27FC236}">
                <a16:creationId xmlns:a16="http://schemas.microsoft.com/office/drawing/2014/main" id="{752F6174-79C6-4AD8-A576-579D1AC05B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9736" y="2700552"/>
            <a:ext cx="5609483" cy="3155335"/>
          </a:xfrm>
          <a:prstGeom prst="rect">
            <a:avLst/>
          </a:prstGeom>
          <a:noFill/>
          <a:extLst>
            <a:ext uri="{909E8E84-426E-40DD-AFC4-6F175D3DCCD1}">
              <a14:hiddenFill xmlns:a14="http://schemas.microsoft.com/office/drawing/2010/main">
                <a:solidFill>
                  <a:srgbClr val="FFFFFF"/>
                </a:solidFill>
              </a14:hiddenFill>
            </a:ext>
          </a:extLst>
        </p:spPr>
      </p:pic>
      <p:pic>
        <p:nvPicPr>
          <p:cNvPr id="7" name="Bilde 6" descr="Et bilde som inneholder linje, gå på ski, metalltråd, henge&#10;&#10;Automatisk generert beskrivelse">
            <a:extLst>
              <a:ext uri="{FF2B5EF4-FFF2-40B4-BE49-F238E27FC236}">
                <a16:creationId xmlns:a16="http://schemas.microsoft.com/office/drawing/2014/main" id="{2B64E742-1EE4-4852-9E2C-60CB0B7B26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1492" y="4506821"/>
            <a:ext cx="3110994" cy="1986053"/>
          </a:xfrm>
          <a:prstGeom prst="rect">
            <a:avLst/>
          </a:prstGeom>
        </p:spPr>
      </p:pic>
      <p:sp>
        <p:nvSpPr>
          <p:cNvPr id="2" name="Tittel 1">
            <a:extLst>
              <a:ext uri="{FF2B5EF4-FFF2-40B4-BE49-F238E27FC236}">
                <a16:creationId xmlns:a16="http://schemas.microsoft.com/office/drawing/2014/main" id="{841C2D30-1AC0-44F1-AB9A-2F4462B53CF6}"/>
              </a:ext>
            </a:extLst>
          </p:cNvPr>
          <p:cNvSpPr>
            <a:spLocks noGrp="1"/>
          </p:cNvSpPr>
          <p:nvPr>
            <p:ph type="title"/>
          </p:nvPr>
        </p:nvSpPr>
        <p:spPr/>
        <p:txBody>
          <a:bodyPr/>
          <a:lstStyle/>
          <a:p>
            <a:r>
              <a:rPr lang="en-GB" dirty="0"/>
              <a:t>Beam-beam effects</a:t>
            </a:r>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BD3DCC84-09FA-449A-A5CE-FC5EF7B5277D}"/>
                  </a:ext>
                </a:extLst>
              </p:cNvPr>
              <p:cNvSpPr>
                <a:spLocks noGrp="1"/>
              </p:cNvSpPr>
              <p:nvPr>
                <p:ph idx="1"/>
              </p:nvPr>
            </p:nvSpPr>
            <p:spPr>
              <a:xfrm>
                <a:off x="838200" y="1825625"/>
                <a:ext cx="10515600" cy="4308475"/>
              </a:xfrm>
            </p:spPr>
            <p:txBody>
              <a:bodyPr>
                <a:normAutofit/>
              </a:bodyPr>
              <a:lstStyle/>
              <a:p>
                <a:r>
                  <a:rPr lang="nb-NO" sz="1800" dirty="0"/>
                  <a:t>High </a:t>
                </a:r>
                <a14:m>
                  <m:oMath xmlns:m="http://schemas.openxmlformats.org/officeDocument/2006/math">
                    <m:r>
                      <a:rPr lang="en-GB" sz="1800" i="1">
                        <a:latin typeface="Cambria Math" panose="02040503050406030204" pitchFamily="18" charset="0"/>
                      </a:rPr>
                      <m:t>ℒ</m:t>
                    </m:r>
                  </m:oMath>
                </a14:m>
                <a:r>
                  <a:rPr lang="nb-NO" sz="1800" dirty="0">
                    <a:sym typeface="Wingdings" panose="05000000000000000000" pitchFamily="2" charset="2"/>
                  </a:rPr>
                  <a:t>  </a:t>
                </a:r>
                <a:r>
                  <a:rPr lang="nb-NO" sz="1800" dirty="0" err="1">
                    <a:sym typeface="Wingdings" panose="05000000000000000000" pitchFamily="2" charset="2"/>
                  </a:rPr>
                  <a:t>small</a:t>
                </a:r>
                <a:r>
                  <a:rPr lang="nb-NO" sz="1800" dirty="0">
                    <a:sym typeface="Wingdings" panose="05000000000000000000" pitchFamily="2" charset="2"/>
                  </a:rPr>
                  <a:t> beam sizes </a:t>
                </a:r>
                <a14:m>
                  <m:oMath xmlns:m="http://schemas.openxmlformats.org/officeDocument/2006/math">
                    <m:sSubSup>
                      <m:sSubSupPr>
                        <m:ctrlPr>
                          <a:rPr lang="nb-NO" sz="1800" i="1" dirty="0" smtClean="0">
                            <a:solidFill>
                              <a:schemeClr val="tx1"/>
                            </a:solidFill>
                            <a:latin typeface="Cambria Math" panose="02040503050406030204" pitchFamily="18" charset="0"/>
                          </a:rPr>
                        </m:ctrlPr>
                      </m:sSubSupPr>
                      <m:e>
                        <m:r>
                          <a:rPr lang="nb-NO" sz="1800" i="1" dirty="0">
                            <a:solidFill>
                              <a:schemeClr val="tx1"/>
                            </a:solidFill>
                            <a:latin typeface="Cambria Math" panose="02040503050406030204" pitchFamily="18" charset="0"/>
                          </a:rPr>
                          <m:t>𝜎</m:t>
                        </m:r>
                      </m:e>
                      <m:sub>
                        <m:r>
                          <a:rPr lang="nb-NO" sz="1800" i="1" dirty="0">
                            <a:solidFill>
                              <a:schemeClr val="tx1"/>
                            </a:solidFill>
                            <a:latin typeface="Cambria Math" panose="02040503050406030204" pitchFamily="18" charset="0"/>
                          </a:rPr>
                          <m:t>𝑥</m:t>
                        </m:r>
                        <m:r>
                          <a:rPr lang="nb-NO" sz="1800" i="1" dirty="0">
                            <a:solidFill>
                              <a:schemeClr val="tx1"/>
                            </a:solidFill>
                            <a:latin typeface="Cambria Math" panose="02040503050406030204" pitchFamily="18" charset="0"/>
                          </a:rPr>
                          <m:t>,</m:t>
                        </m:r>
                        <m:r>
                          <a:rPr lang="nb-NO" sz="1800" i="1" dirty="0">
                            <a:solidFill>
                              <a:schemeClr val="tx1"/>
                            </a:solidFill>
                            <a:latin typeface="Cambria Math" panose="02040503050406030204" pitchFamily="18" charset="0"/>
                          </a:rPr>
                          <m:t>𝑦</m:t>
                        </m:r>
                      </m:sub>
                      <m:sup>
                        <m:r>
                          <a:rPr lang="nb-NO" sz="1800" i="1" dirty="0">
                            <a:solidFill>
                              <a:schemeClr val="tx1"/>
                            </a:solidFill>
                            <a:latin typeface="Cambria Math" panose="02040503050406030204" pitchFamily="18" charset="0"/>
                          </a:rPr>
                          <m:t>∗</m:t>
                        </m:r>
                      </m:sup>
                    </m:sSubSup>
                  </m:oMath>
                </a14:m>
                <a:r>
                  <a:rPr lang="nb-NO" sz="1800" dirty="0"/>
                  <a:t> </a:t>
                </a:r>
                <a:r>
                  <a:rPr lang="nb-NO" sz="1800" dirty="0">
                    <a:sym typeface="Wingdings" panose="05000000000000000000" pitchFamily="2" charset="2"/>
                  </a:rPr>
                  <a:t> intense EM-</a:t>
                </a:r>
                <a:r>
                  <a:rPr lang="nb-NO" sz="1800" dirty="0" err="1">
                    <a:sym typeface="Wingdings" panose="05000000000000000000" pitchFamily="2" charset="2"/>
                  </a:rPr>
                  <a:t>fields</a:t>
                </a:r>
                <a:r>
                  <a:rPr lang="nb-NO" sz="1800" dirty="0">
                    <a:sym typeface="Wingdings" panose="05000000000000000000" pitchFamily="2" charset="2"/>
                  </a:rPr>
                  <a:t>.</a:t>
                </a:r>
                <a:endParaRPr lang="nb-NO" sz="1800" dirty="0"/>
              </a:p>
              <a:p>
                <a:r>
                  <a:rPr lang="nb-NO" sz="1800" dirty="0" err="1"/>
                  <a:t>Various</a:t>
                </a:r>
                <a:r>
                  <a:rPr lang="nb-NO" sz="1800" dirty="0"/>
                  <a:t> b</a:t>
                </a:r>
                <a:r>
                  <a:rPr lang="en-GB" sz="1800" dirty="0" err="1"/>
                  <a:t>eam</a:t>
                </a:r>
                <a:r>
                  <a:rPr lang="en-GB" sz="1800" dirty="0"/>
                  <a:t>-beam effects at the IP.</a:t>
                </a:r>
              </a:p>
              <a:p>
                <a:r>
                  <a:rPr lang="en-GB" sz="1800" dirty="0">
                    <a:solidFill>
                      <a:srgbClr val="00B050"/>
                    </a:solidFill>
                  </a:rPr>
                  <a:t>Good</a:t>
                </a:r>
                <a:r>
                  <a:rPr lang="en-GB" sz="1800" dirty="0"/>
                  <a:t>: the beams focus each other and reduce the beam sizes.</a:t>
                </a:r>
              </a:p>
              <a:p>
                <a:r>
                  <a:rPr lang="en-GB" sz="1800" dirty="0">
                    <a:solidFill>
                      <a:srgbClr val="FFC000"/>
                    </a:solidFill>
                  </a:rPr>
                  <a:t>Bad</a:t>
                </a:r>
                <a:r>
                  <a:rPr lang="en-GB" sz="1800" dirty="0"/>
                  <a:t>: </a:t>
                </a:r>
                <a:r>
                  <a:rPr lang="en-GB" sz="1800" dirty="0" err="1"/>
                  <a:t>beamstrahlung</a:t>
                </a:r>
                <a:r>
                  <a:rPr lang="en-GB" sz="1800" dirty="0"/>
                  <a:t>. More on this…</a:t>
                </a:r>
              </a:p>
              <a:p>
                <a:r>
                  <a:rPr lang="en-GB" sz="1800" dirty="0">
                    <a:solidFill>
                      <a:srgbClr val="FF0000"/>
                    </a:solidFill>
                  </a:rPr>
                  <a:t>Ugly</a:t>
                </a:r>
                <a:r>
                  <a:rPr lang="en-GB" sz="1800" dirty="0"/>
                  <a:t>: production of unwanted secondary particles in intense EM fields.</a:t>
                </a:r>
              </a:p>
              <a:p>
                <a:pPr lvl="1"/>
                <a:r>
                  <a:rPr lang="en-GB" sz="1600" dirty="0"/>
                  <a:t>Create background signals in the detector.</a:t>
                </a:r>
              </a:p>
            </p:txBody>
          </p:sp>
        </mc:Choice>
        <mc:Fallback xmlns="">
          <p:sp>
            <p:nvSpPr>
              <p:cNvPr id="3" name="Plassholder for innhold 2">
                <a:extLst>
                  <a:ext uri="{FF2B5EF4-FFF2-40B4-BE49-F238E27FC236}">
                    <a16:creationId xmlns:a16="http://schemas.microsoft.com/office/drawing/2014/main" id="{BD3DCC84-09FA-449A-A5CE-FC5EF7B5277D}"/>
                  </a:ext>
                </a:extLst>
              </p:cNvPr>
              <p:cNvSpPr>
                <a:spLocks noGrp="1" noRot="1" noChangeAspect="1" noMove="1" noResize="1" noEditPoints="1" noAdjustHandles="1" noChangeArrowheads="1" noChangeShapeType="1" noTextEdit="1"/>
              </p:cNvSpPr>
              <p:nvPr>
                <p:ph idx="1"/>
              </p:nvPr>
            </p:nvSpPr>
            <p:spPr>
              <a:xfrm>
                <a:off x="838200" y="1825625"/>
                <a:ext cx="10515600" cy="4308475"/>
              </a:xfrm>
              <a:blipFill>
                <a:blip r:embed="rId5"/>
                <a:stretch>
                  <a:fillRect l="-406" t="-1273"/>
                </a:stretch>
              </a:blipFill>
            </p:spPr>
            <p:txBody>
              <a:bodyPr/>
              <a:lstStyle/>
              <a:p>
                <a:r>
                  <a:rPr lang="en-GB">
                    <a:noFill/>
                  </a:rPr>
                  <a:t> </a:t>
                </a:r>
              </a:p>
            </p:txBody>
          </p:sp>
        </mc:Fallback>
      </mc:AlternateContent>
      <p:pic>
        <p:nvPicPr>
          <p:cNvPr id="5" name="Bilde 4" descr="Et bilde som inneholder henge, foto, røyk, fugl&#10;&#10;Automatisk generert beskrivelse">
            <a:extLst>
              <a:ext uri="{FF2B5EF4-FFF2-40B4-BE49-F238E27FC236}">
                <a16:creationId xmlns:a16="http://schemas.microsoft.com/office/drawing/2014/main" id="{03AB6901-35FE-4909-BDD4-DD55B3F887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200" y="4766423"/>
            <a:ext cx="2892972" cy="1726451"/>
          </a:xfrm>
          <a:prstGeom prst="rect">
            <a:avLst/>
          </a:prstGeom>
        </p:spPr>
      </p:pic>
      <p:pic>
        <p:nvPicPr>
          <p:cNvPr id="9" name="Bilde 8" descr="Et bilde som inneholder gå på ski, linje, metalltråd, foto&#10;&#10;Automatisk generert beskrivelse">
            <a:extLst>
              <a:ext uri="{FF2B5EF4-FFF2-40B4-BE49-F238E27FC236}">
                <a16:creationId xmlns:a16="http://schemas.microsoft.com/office/drawing/2014/main" id="{458769A6-FFCD-49CD-A2BB-D3B6533C9EF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42806" y="4117538"/>
            <a:ext cx="3110994" cy="2375336"/>
          </a:xfrm>
          <a:prstGeom prst="rect">
            <a:avLst/>
          </a:prstGeom>
        </p:spPr>
      </p:pic>
      <p:sp>
        <p:nvSpPr>
          <p:cNvPr id="10" name="Plassholder for dato 9">
            <a:extLst>
              <a:ext uri="{FF2B5EF4-FFF2-40B4-BE49-F238E27FC236}">
                <a16:creationId xmlns:a16="http://schemas.microsoft.com/office/drawing/2014/main" id="{57908F9E-D707-4914-8B5F-A769CF6A7363}"/>
              </a:ext>
            </a:extLst>
          </p:cNvPr>
          <p:cNvSpPr>
            <a:spLocks noGrp="1"/>
          </p:cNvSpPr>
          <p:nvPr>
            <p:ph type="dt" sz="half" idx="10"/>
          </p:nvPr>
        </p:nvSpPr>
        <p:spPr/>
        <p:txBody>
          <a:bodyPr/>
          <a:lstStyle/>
          <a:p>
            <a:r>
              <a:rPr lang="nb-NO"/>
              <a:t>10/12/2021</a:t>
            </a:r>
            <a:endParaRPr lang="en-GB"/>
          </a:p>
        </p:txBody>
      </p:sp>
      <p:sp>
        <p:nvSpPr>
          <p:cNvPr id="11" name="Plassholder for bunntekst 10">
            <a:extLst>
              <a:ext uri="{FF2B5EF4-FFF2-40B4-BE49-F238E27FC236}">
                <a16:creationId xmlns:a16="http://schemas.microsoft.com/office/drawing/2014/main" id="{48F82B4C-4353-408F-9184-C114B1AB67B3}"/>
              </a:ext>
            </a:extLst>
          </p:cNvPr>
          <p:cNvSpPr>
            <a:spLocks noGrp="1"/>
          </p:cNvSpPr>
          <p:nvPr>
            <p:ph type="ftr" sz="quarter" idx="11"/>
          </p:nvPr>
        </p:nvSpPr>
        <p:spPr/>
        <p:txBody>
          <a:bodyPr/>
          <a:lstStyle/>
          <a:p>
            <a:r>
              <a:rPr lang="en-US"/>
              <a:t>Ben Chen, Imperial College London</a:t>
            </a:r>
            <a:endParaRPr lang="en-GB"/>
          </a:p>
        </p:txBody>
      </p:sp>
      <p:sp>
        <p:nvSpPr>
          <p:cNvPr id="4" name="Plassholder for lysbildenummer 3">
            <a:extLst>
              <a:ext uri="{FF2B5EF4-FFF2-40B4-BE49-F238E27FC236}">
                <a16:creationId xmlns:a16="http://schemas.microsoft.com/office/drawing/2014/main" id="{4BCC7E5F-A7AA-4379-AF43-6CC85ED6F5B3}"/>
              </a:ext>
            </a:extLst>
          </p:cNvPr>
          <p:cNvSpPr>
            <a:spLocks noGrp="1"/>
          </p:cNvSpPr>
          <p:nvPr>
            <p:ph type="sldNum" sz="quarter" idx="12"/>
          </p:nvPr>
        </p:nvSpPr>
        <p:spPr/>
        <p:txBody>
          <a:bodyPr/>
          <a:lstStyle/>
          <a:p>
            <a:fld id="{3FE76B6B-0CE1-4324-96C0-E48A3D2C87FD}" type="slidenum">
              <a:rPr lang="en-GB" smtClean="0"/>
              <a:t>12</a:t>
            </a:fld>
            <a:endParaRPr lang="en-GB"/>
          </a:p>
        </p:txBody>
      </p:sp>
      <p:sp>
        <p:nvSpPr>
          <p:cNvPr id="12" name="TekstSylinder 11">
            <a:extLst>
              <a:ext uri="{FF2B5EF4-FFF2-40B4-BE49-F238E27FC236}">
                <a16:creationId xmlns:a16="http://schemas.microsoft.com/office/drawing/2014/main" id="{4E2347CB-8C39-4B11-912B-731BDD730C9E}"/>
              </a:ext>
            </a:extLst>
          </p:cNvPr>
          <p:cNvSpPr txBox="1"/>
          <p:nvPr/>
        </p:nvSpPr>
        <p:spPr>
          <a:xfrm rot="5400000">
            <a:off x="11242320" y="1184970"/>
            <a:ext cx="1233115" cy="307777"/>
          </a:xfrm>
          <a:prstGeom prst="rect">
            <a:avLst/>
          </a:prstGeom>
          <a:noFill/>
        </p:spPr>
        <p:txBody>
          <a:bodyPr wrap="square" rtlCol="0">
            <a:spAutoFit/>
          </a:bodyPr>
          <a:lstStyle/>
          <a:p>
            <a:r>
              <a:rPr lang="en-GB" sz="1400" dirty="0">
                <a:solidFill>
                  <a:schemeClr val="bg2">
                    <a:lumMod val="75000"/>
                  </a:schemeClr>
                </a:solidFill>
              </a:rPr>
              <a:t>D. Schulte</a:t>
            </a:r>
          </a:p>
        </p:txBody>
      </p:sp>
      <p:sp>
        <p:nvSpPr>
          <p:cNvPr id="14" name="TekstSylinder 13">
            <a:extLst>
              <a:ext uri="{FF2B5EF4-FFF2-40B4-BE49-F238E27FC236}">
                <a16:creationId xmlns:a16="http://schemas.microsoft.com/office/drawing/2014/main" id="{824650EA-6FB9-4EA2-9D7F-18F2BA4233A8}"/>
              </a:ext>
            </a:extLst>
          </p:cNvPr>
          <p:cNvSpPr txBox="1"/>
          <p:nvPr/>
        </p:nvSpPr>
        <p:spPr>
          <a:xfrm rot="5400000">
            <a:off x="10918177" y="2821228"/>
            <a:ext cx="1589013" cy="600164"/>
          </a:xfrm>
          <a:prstGeom prst="rect">
            <a:avLst/>
          </a:prstGeom>
          <a:noFill/>
        </p:spPr>
        <p:txBody>
          <a:bodyPr wrap="square" rtlCol="0">
            <a:spAutoFit/>
          </a:bodyPr>
          <a:lstStyle/>
          <a:p>
            <a:r>
              <a:rPr lang="en-GB" sz="1100" dirty="0">
                <a:solidFill>
                  <a:schemeClr val="bg2">
                    <a:lumMod val="75000"/>
                  </a:schemeClr>
                </a:solidFill>
              </a:rPr>
              <a:t>A. Levy, DOI: 10.1051/</a:t>
            </a:r>
            <a:r>
              <a:rPr lang="en-GB" sz="1100" dirty="0" err="1">
                <a:solidFill>
                  <a:schemeClr val="bg2">
                    <a:lumMod val="75000"/>
                  </a:schemeClr>
                </a:solidFill>
              </a:rPr>
              <a:t>epjconf</a:t>
            </a:r>
            <a:r>
              <a:rPr lang="en-GB" sz="1100" dirty="0">
                <a:solidFill>
                  <a:schemeClr val="bg2">
                    <a:lumMod val="75000"/>
                  </a:schemeClr>
                </a:solidFill>
              </a:rPr>
              <a:t>/20149503022</a:t>
            </a:r>
          </a:p>
        </p:txBody>
      </p:sp>
      <p:pic>
        <p:nvPicPr>
          <p:cNvPr id="3076" name="Picture 4" descr="Pair production through the Beamstrahlung process. ">
            <a:extLst>
              <a:ext uri="{FF2B5EF4-FFF2-40B4-BE49-F238E27FC236}">
                <a16:creationId xmlns:a16="http://schemas.microsoft.com/office/drawing/2014/main" id="{B988957B-4DF8-4B22-8B9E-3BC1C32028A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69140" y="2378254"/>
            <a:ext cx="2643461" cy="1458840"/>
          </a:xfrm>
          <a:prstGeom prst="rect">
            <a:avLst/>
          </a:prstGeom>
          <a:noFill/>
          <a:extLst>
            <a:ext uri="{909E8E84-426E-40DD-AFC4-6F175D3DCCD1}">
              <a14:hiddenFill xmlns:a14="http://schemas.microsoft.com/office/drawing/2010/main">
                <a:solidFill>
                  <a:srgbClr val="FFFFFF"/>
                </a:solidFill>
              </a14:hiddenFill>
            </a:ext>
          </a:extLst>
        </p:spPr>
      </p:pic>
      <p:pic>
        <p:nvPicPr>
          <p:cNvPr id="15" name="Bilde 14">
            <a:extLst>
              <a:ext uri="{FF2B5EF4-FFF2-40B4-BE49-F238E27FC236}">
                <a16:creationId xmlns:a16="http://schemas.microsoft.com/office/drawing/2014/main" id="{321F4996-6645-43CC-A61E-D5D7C4AE2F9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994671" y="347038"/>
            <a:ext cx="2534723" cy="1901042"/>
          </a:xfrm>
          <a:prstGeom prst="rect">
            <a:avLst/>
          </a:prstGeom>
        </p:spPr>
      </p:pic>
    </p:spTree>
    <p:extLst>
      <p:ext uri="{BB962C8B-B14F-4D97-AF65-F5344CB8AC3E}">
        <p14:creationId xmlns:p14="http://schemas.microsoft.com/office/powerpoint/2010/main" val="955968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307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7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a:extLst>
              <a:ext uri="{FF2B5EF4-FFF2-40B4-BE49-F238E27FC236}">
                <a16:creationId xmlns:a16="http://schemas.microsoft.com/office/drawing/2014/main" id="{7973B5D7-6E25-4A1C-A5BE-888701EA39FD}"/>
              </a:ext>
            </a:extLst>
          </p:cNvPr>
          <p:cNvSpPr>
            <a:spLocks noGrp="1"/>
          </p:cNvSpPr>
          <p:nvPr>
            <p:ph type="title"/>
          </p:nvPr>
        </p:nvSpPr>
        <p:spPr/>
        <p:txBody>
          <a:bodyPr/>
          <a:lstStyle/>
          <a:p>
            <a:r>
              <a:rPr lang="nb-NO" dirty="0" err="1"/>
              <a:t>Beamstrahlung</a:t>
            </a:r>
            <a:endParaRPr lang="nb-NO" dirty="0"/>
          </a:p>
        </p:txBody>
      </p:sp>
      <mc:AlternateContent xmlns:mc="http://schemas.openxmlformats.org/markup-compatibility/2006" xmlns:a14="http://schemas.microsoft.com/office/drawing/2010/main">
        <mc:Choice Requires="a14">
          <p:sp>
            <p:nvSpPr>
              <p:cNvPr id="8" name="Plassholder for innhold 7">
                <a:extLst>
                  <a:ext uri="{FF2B5EF4-FFF2-40B4-BE49-F238E27FC236}">
                    <a16:creationId xmlns:a16="http://schemas.microsoft.com/office/drawing/2014/main" id="{7D99AD7A-E578-4A3C-922D-9446062BFB60}"/>
                  </a:ext>
                </a:extLst>
              </p:cNvPr>
              <p:cNvSpPr>
                <a:spLocks noGrp="1"/>
              </p:cNvSpPr>
              <p:nvPr>
                <p:ph sz="half" idx="1"/>
              </p:nvPr>
            </p:nvSpPr>
            <p:spPr>
              <a:xfrm>
                <a:off x="609599" y="1600201"/>
                <a:ext cx="5730241" cy="4656220"/>
              </a:xfrm>
            </p:spPr>
            <p:txBody>
              <a:bodyPr>
                <a:normAutofit/>
              </a:bodyPr>
              <a:lstStyle/>
              <a:p>
                <a:pPr marL="171450" indent="-171450"/>
                <a:r>
                  <a:rPr lang="nb-NO" sz="2200" dirty="0"/>
                  <a:t>Intense EM </a:t>
                </a:r>
                <a:r>
                  <a:rPr lang="nb-NO" sz="2200" dirty="0" err="1"/>
                  <a:t>fields</a:t>
                </a:r>
                <a:r>
                  <a:rPr lang="nb-NO" sz="2200" dirty="0"/>
                  <a:t> </a:t>
                </a:r>
                <a:r>
                  <a:rPr lang="nb-NO" sz="2200" dirty="0" err="1"/>
                  <a:t>can</a:t>
                </a:r>
                <a:r>
                  <a:rPr lang="nb-NO" sz="2200" dirty="0"/>
                  <a:t> bend </a:t>
                </a:r>
                <a:r>
                  <a:rPr lang="nb-NO" sz="2200" dirty="0" err="1"/>
                  <a:t>the</a:t>
                </a:r>
                <a:r>
                  <a:rPr lang="nb-NO" sz="2200" dirty="0"/>
                  <a:t> </a:t>
                </a:r>
                <a:r>
                  <a:rPr lang="nb-NO" sz="2200" dirty="0" err="1"/>
                  <a:t>trajectories</a:t>
                </a:r>
                <a:r>
                  <a:rPr lang="nb-NO" sz="2200" dirty="0"/>
                  <a:t> </a:t>
                </a:r>
                <a:r>
                  <a:rPr lang="nb-NO" sz="2200" dirty="0" err="1"/>
                  <a:t>of</a:t>
                </a:r>
                <a:r>
                  <a:rPr lang="nb-NO" sz="2200" dirty="0"/>
                  <a:t> </a:t>
                </a:r>
                <a:r>
                  <a:rPr lang="nb-NO" sz="2200" dirty="0" err="1"/>
                  <a:t>particles</a:t>
                </a:r>
                <a:r>
                  <a:rPr lang="nb-NO" sz="2200" dirty="0"/>
                  <a:t> in </a:t>
                </a:r>
                <a:r>
                  <a:rPr lang="nb-NO" sz="2200" dirty="0" err="1"/>
                  <a:t>the</a:t>
                </a:r>
                <a:r>
                  <a:rPr lang="nb-NO" sz="2200" dirty="0"/>
                  <a:t> </a:t>
                </a:r>
                <a:r>
                  <a:rPr lang="nb-NO" sz="2200" dirty="0" err="1"/>
                  <a:t>opposite</a:t>
                </a:r>
                <a:r>
                  <a:rPr lang="nb-NO" sz="2200" dirty="0"/>
                  <a:t> beam. </a:t>
                </a:r>
              </a:p>
              <a:p>
                <a:pPr marL="171450" indent="-171450"/>
                <a:r>
                  <a:rPr lang="nb-NO" sz="2200" dirty="0"/>
                  <a:t>May not </a:t>
                </a:r>
                <a:r>
                  <a:rPr lang="nb-NO" sz="2200" dirty="0" err="1"/>
                  <a:t>collide</a:t>
                </a:r>
                <a:r>
                  <a:rPr lang="nb-NO" sz="2200" dirty="0"/>
                  <a:t> at </a:t>
                </a:r>
                <a:r>
                  <a:rPr lang="nb-NO" sz="2200" dirty="0" err="1"/>
                  <a:t>intended</a:t>
                </a:r>
                <a:r>
                  <a:rPr lang="nb-NO" sz="2200" dirty="0"/>
                  <a:t> nominal </a:t>
                </a:r>
                <a:r>
                  <a:rPr lang="nb-NO" sz="2200" dirty="0" err="1"/>
                  <a:t>collision</a:t>
                </a:r>
                <a:r>
                  <a:rPr lang="nb-NO" sz="2200" dirty="0"/>
                  <a:t> </a:t>
                </a:r>
                <a:r>
                  <a:rPr lang="nb-NO" sz="2200" dirty="0" err="1"/>
                  <a:t>energy</a:t>
                </a:r>
                <a:r>
                  <a:rPr lang="nb-NO" sz="2200" dirty="0"/>
                  <a:t> </a:t>
                </a:r>
                <a14:m>
                  <m:oMath xmlns:m="http://schemas.openxmlformats.org/officeDocument/2006/math">
                    <m:rad>
                      <m:radPr>
                        <m:degHide m:val="on"/>
                        <m:ctrlPr>
                          <a:rPr lang="nb-NO" sz="2200" i="1" dirty="0">
                            <a:latin typeface="Cambria Math" panose="02040503050406030204" pitchFamily="18" charset="0"/>
                          </a:rPr>
                        </m:ctrlPr>
                      </m:radPr>
                      <m:deg/>
                      <m:e>
                        <m:sSub>
                          <m:sSubPr>
                            <m:ctrlPr>
                              <a:rPr lang="nb-NO" sz="2200" i="1" dirty="0">
                                <a:latin typeface="Cambria Math" panose="02040503050406030204" pitchFamily="18" charset="0"/>
                              </a:rPr>
                            </m:ctrlPr>
                          </m:sSubPr>
                          <m:e>
                            <m:r>
                              <a:rPr lang="nb-NO" sz="2200" i="1" dirty="0">
                                <a:latin typeface="Cambria Math" panose="02040503050406030204" pitchFamily="18" charset="0"/>
                              </a:rPr>
                              <m:t>𝑠</m:t>
                            </m:r>
                          </m:e>
                          <m:sub>
                            <m:r>
                              <a:rPr lang="nb-NO" sz="2200" dirty="0">
                                <a:latin typeface="Cambria Math" panose="02040503050406030204" pitchFamily="18" charset="0"/>
                              </a:rPr>
                              <m:t>0</m:t>
                            </m:r>
                          </m:sub>
                        </m:sSub>
                      </m:e>
                    </m:rad>
                  </m:oMath>
                </a14:m>
                <a:r>
                  <a:rPr lang="nb-NO" sz="2200" dirty="0"/>
                  <a:t>.</a:t>
                </a:r>
              </a:p>
              <a:p>
                <a:pPr marL="171450" indent="-171450"/>
                <a:r>
                  <a:rPr lang="nb-NO" sz="2200" dirty="0" err="1">
                    <a:solidFill>
                      <a:srgbClr val="FF0000"/>
                    </a:solidFill>
                  </a:rPr>
                  <a:t>Often</a:t>
                </a:r>
                <a:r>
                  <a:rPr lang="nb-NO" sz="2200" dirty="0">
                    <a:solidFill>
                      <a:srgbClr val="FF0000"/>
                    </a:solidFill>
                  </a:rPr>
                  <a:t> </a:t>
                </a:r>
                <a:r>
                  <a:rPr lang="nb-NO" sz="2200" dirty="0" err="1">
                    <a:solidFill>
                      <a:srgbClr val="FF0000"/>
                    </a:solidFill>
                  </a:rPr>
                  <a:t>only</a:t>
                </a:r>
                <a:r>
                  <a:rPr lang="nb-NO" sz="2200" dirty="0">
                    <a:solidFill>
                      <a:srgbClr val="FF0000"/>
                    </a:solidFill>
                  </a:rPr>
                  <a:t> </a:t>
                </a:r>
                <a:r>
                  <a:rPr lang="nb-NO" sz="2200" dirty="0" err="1">
                    <a:solidFill>
                      <a:srgbClr val="FF0000"/>
                    </a:solidFill>
                  </a:rPr>
                  <a:t>interested</a:t>
                </a:r>
                <a:r>
                  <a:rPr lang="nb-NO" sz="2200" dirty="0">
                    <a:solidFill>
                      <a:srgbClr val="FF0000"/>
                    </a:solidFill>
                  </a:rPr>
                  <a:t> in </a:t>
                </a:r>
                <a:r>
                  <a:rPr lang="nb-NO" sz="2200" dirty="0" err="1">
                    <a:solidFill>
                      <a:srgbClr val="FF0000"/>
                    </a:solidFill>
                  </a:rPr>
                  <a:t>high</a:t>
                </a:r>
                <a:r>
                  <a:rPr lang="nb-NO" sz="2200" dirty="0">
                    <a:solidFill>
                      <a:srgbClr val="FF0000"/>
                    </a:solidFill>
                  </a:rPr>
                  <a:t> </a:t>
                </a:r>
                <a:r>
                  <a:rPr lang="nb-NO" sz="2200" dirty="0" err="1">
                    <a:solidFill>
                      <a:srgbClr val="FF0000"/>
                    </a:solidFill>
                  </a:rPr>
                  <a:t>energy</a:t>
                </a:r>
                <a:r>
                  <a:rPr lang="nb-NO" sz="2200" dirty="0">
                    <a:solidFill>
                      <a:srgbClr val="FF0000"/>
                    </a:solidFill>
                  </a:rPr>
                  <a:t> part </a:t>
                </a:r>
                <a:r>
                  <a:rPr lang="nb-NO" sz="2200" dirty="0" err="1">
                    <a:solidFill>
                      <a:srgbClr val="FF0000"/>
                    </a:solidFill>
                  </a:rPr>
                  <a:t>of</a:t>
                </a:r>
                <a:r>
                  <a:rPr lang="nb-NO" sz="2200" dirty="0">
                    <a:solidFill>
                      <a:srgbClr val="FF0000"/>
                    </a:solidFill>
                  </a:rPr>
                  <a:t> </a:t>
                </a:r>
                <a:r>
                  <a:rPr lang="nb-NO" sz="2200" dirty="0" err="1">
                    <a:solidFill>
                      <a:srgbClr val="FF0000"/>
                    </a:solidFill>
                  </a:rPr>
                  <a:t>spectrum</a:t>
                </a:r>
                <a:r>
                  <a:rPr lang="nb-NO" sz="2200" dirty="0">
                    <a:solidFill>
                      <a:srgbClr val="FF0000"/>
                    </a:solidFill>
                  </a:rPr>
                  <a:t>!</a:t>
                </a:r>
              </a:p>
              <a:p>
                <a:pPr lvl="1"/>
                <a:r>
                  <a:rPr lang="nb-NO" sz="1800" dirty="0"/>
                  <a:t>Tweak </a:t>
                </a:r>
                <a14:m>
                  <m:oMath xmlns:m="http://schemas.openxmlformats.org/officeDocument/2006/math">
                    <m:sSubSup>
                      <m:sSubSupPr>
                        <m:ctrlPr>
                          <a:rPr lang="nb-NO" sz="1800" i="1">
                            <a:latin typeface="Cambria Math" panose="02040503050406030204" pitchFamily="18" charset="0"/>
                          </a:rPr>
                        </m:ctrlPr>
                      </m:sSubSupPr>
                      <m:e>
                        <m:r>
                          <a:rPr lang="en-GB" sz="1800" i="1">
                            <a:latin typeface="Cambria Math" panose="02040503050406030204" pitchFamily="18" charset="0"/>
                          </a:rPr>
                          <m:t>𝛽</m:t>
                        </m:r>
                      </m:e>
                      <m:sub>
                        <m:r>
                          <a:rPr lang="en-GB" sz="1800" i="1">
                            <a:latin typeface="Cambria Math" panose="02040503050406030204" pitchFamily="18" charset="0"/>
                          </a:rPr>
                          <m:t>𝑥</m:t>
                        </m:r>
                      </m:sub>
                      <m:sup>
                        <m:r>
                          <a:rPr lang="nb-NO" sz="1800" i="1">
                            <a:latin typeface="Cambria Math" panose="02040503050406030204" pitchFamily="18" charset="0"/>
                          </a:rPr>
                          <m:t>∗</m:t>
                        </m:r>
                      </m:sup>
                    </m:sSubSup>
                    <m:r>
                      <a:rPr lang="nb-NO" sz="1800" i="1">
                        <a:latin typeface="Cambria Math" panose="02040503050406030204" pitchFamily="18" charset="0"/>
                      </a:rPr>
                      <m:t>, </m:t>
                    </m:r>
                    <m:sSubSup>
                      <m:sSubSupPr>
                        <m:ctrlPr>
                          <a:rPr lang="nb-NO" sz="1800" i="1">
                            <a:latin typeface="Cambria Math" panose="02040503050406030204" pitchFamily="18" charset="0"/>
                          </a:rPr>
                        </m:ctrlPr>
                      </m:sSubSupPr>
                      <m:e>
                        <m:r>
                          <a:rPr lang="nb-NO" sz="1800">
                            <a:latin typeface="Cambria Math" panose="02040503050406030204" pitchFamily="18" charset="0"/>
                          </a:rPr>
                          <m:t> </m:t>
                        </m:r>
                        <m:r>
                          <a:rPr lang="en-GB" sz="1800" i="1">
                            <a:latin typeface="Cambria Math" panose="02040503050406030204" pitchFamily="18" charset="0"/>
                          </a:rPr>
                          <m:t>𝛽</m:t>
                        </m:r>
                      </m:e>
                      <m:sub>
                        <m:r>
                          <a:rPr lang="en-GB" sz="1800" i="1">
                            <a:latin typeface="Cambria Math" panose="02040503050406030204" pitchFamily="18" charset="0"/>
                          </a:rPr>
                          <m:t>𝑦</m:t>
                        </m:r>
                      </m:sub>
                      <m:sup>
                        <m:r>
                          <a:rPr lang="nb-NO" sz="1800" i="1">
                            <a:latin typeface="Cambria Math" panose="02040503050406030204" pitchFamily="18" charset="0"/>
                          </a:rPr>
                          <m:t>∗</m:t>
                        </m:r>
                      </m:sup>
                    </m:sSubSup>
                  </m:oMath>
                </a14:m>
                <a:r>
                  <a:rPr lang="en-GB" sz="1800" dirty="0"/>
                  <a:t> to mitigate </a:t>
                </a:r>
                <a:r>
                  <a:rPr lang="nb-NO" sz="1800" dirty="0" err="1"/>
                  <a:t>beamstrahlung</a:t>
                </a:r>
                <a:r>
                  <a:rPr lang="nb-NO" sz="1800" dirty="0"/>
                  <a:t> (flat beams).</a:t>
                </a:r>
              </a:p>
              <a:p>
                <a:pPr lvl="1"/>
                <a14:m>
                  <m:oMath xmlns:m="http://schemas.openxmlformats.org/officeDocument/2006/math">
                    <m:sSub>
                      <m:sSubPr>
                        <m:ctrlPr>
                          <a:rPr lang="nb-NO" sz="1800" i="1">
                            <a:latin typeface="Cambria Math" panose="02040503050406030204" pitchFamily="18" charset="0"/>
                          </a:rPr>
                        </m:ctrlPr>
                      </m:sSubPr>
                      <m:e>
                        <m:r>
                          <a:rPr lang="en-GB" sz="1800" i="1">
                            <a:latin typeface="Cambria Math" panose="02040503050406030204" pitchFamily="18" charset="0"/>
                          </a:rPr>
                          <m:t>ℒ</m:t>
                        </m:r>
                      </m:e>
                      <m:sub>
                        <m:r>
                          <a:rPr lang="nb-NO" sz="1800" i="1">
                            <a:latin typeface="Cambria Math" panose="02040503050406030204" pitchFamily="18" charset="0"/>
                          </a:rPr>
                          <m:t>0.01</m:t>
                        </m:r>
                      </m:sub>
                    </m:sSub>
                  </m:oMath>
                </a14:m>
                <a:r>
                  <a:rPr lang="nb-NO" sz="1800" dirty="0"/>
                  <a:t>: </a:t>
                </a:r>
                <a:r>
                  <a:rPr lang="nb-NO" sz="1800" dirty="0" err="1"/>
                  <a:t>luminosity</a:t>
                </a:r>
                <a:r>
                  <a:rPr lang="nb-NO" sz="1800" dirty="0"/>
                  <a:t> </a:t>
                </a:r>
                <a:r>
                  <a:rPr lang="nb-NO" sz="1800" dirty="0" err="1"/>
                  <a:t>with</a:t>
                </a:r>
                <a:r>
                  <a:rPr lang="nb-NO" sz="1800" dirty="0"/>
                  <a:t> </a:t>
                </a:r>
                <a14:m>
                  <m:oMath xmlns:m="http://schemas.openxmlformats.org/officeDocument/2006/math">
                    <m:rad>
                      <m:radPr>
                        <m:degHide m:val="on"/>
                        <m:ctrlPr>
                          <a:rPr lang="nb-NO" sz="1800" i="1" dirty="0">
                            <a:latin typeface="Cambria Math" panose="02040503050406030204" pitchFamily="18" charset="0"/>
                          </a:rPr>
                        </m:ctrlPr>
                      </m:radPr>
                      <m:deg/>
                      <m:e>
                        <m:r>
                          <a:rPr lang="nb-NO" sz="1800" i="1" dirty="0">
                            <a:latin typeface="Cambria Math" panose="02040503050406030204" pitchFamily="18" charset="0"/>
                          </a:rPr>
                          <m:t>𝑠</m:t>
                        </m:r>
                      </m:e>
                    </m:rad>
                    <m:r>
                      <a:rPr lang="nb-NO" sz="1800" i="1" dirty="0">
                        <a:latin typeface="Cambria Math" panose="02040503050406030204" pitchFamily="18" charset="0"/>
                      </a:rPr>
                      <m:t>&gt;0.99</m:t>
                    </m:r>
                    <m:rad>
                      <m:radPr>
                        <m:degHide m:val="on"/>
                        <m:ctrlPr>
                          <a:rPr lang="nb-NO" sz="1800" i="1" dirty="0">
                            <a:latin typeface="Cambria Math" panose="02040503050406030204" pitchFamily="18" charset="0"/>
                          </a:rPr>
                        </m:ctrlPr>
                      </m:radPr>
                      <m:deg/>
                      <m:e>
                        <m:sSub>
                          <m:sSubPr>
                            <m:ctrlPr>
                              <a:rPr lang="nb-NO" sz="1800" i="1" dirty="0">
                                <a:latin typeface="Cambria Math" panose="02040503050406030204" pitchFamily="18" charset="0"/>
                              </a:rPr>
                            </m:ctrlPr>
                          </m:sSubPr>
                          <m:e>
                            <m:r>
                              <a:rPr lang="nb-NO" sz="1800" i="1" dirty="0">
                                <a:latin typeface="Cambria Math" panose="02040503050406030204" pitchFamily="18" charset="0"/>
                              </a:rPr>
                              <m:t>𝑠</m:t>
                            </m:r>
                          </m:e>
                          <m:sub>
                            <m:r>
                              <a:rPr lang="nb-NO" sz="1800" dirty="0">
                                <a:latin typeface="Cambria Math" panose="02040503050406030204" pitchFamily="18" charset="0"/>
                              </a:rPr>
                              <m:t>0</m:t>
                            </m:r>
                          </m:sub>
                        </m:sSub>
                      </m:e>
                    </m:rad>
                  </m:oMath>
                </a14:m>
                <a:r>
                  <a:rPr lang="nb-NO" sz="1800" dirty="0"/>
                  <a:t>.</a:t>
                </a:r>
              </a:p>
              <a:p>
                <a:pPr lvl="1"/>
                <a14:m>
                  <m:oMath xmlns:m="http://schemas.openxmlformats.org/officeDocument/2006/math">
                    <m:r>
                      <a:rPr lang="en-GB" sz="1800" i="1">
                        <a:latin typeface="Cambria Math" panose="02040503050406030204" pitchFamily="18" charset="0"/>
                      </a:rPr>
                      <m:t>ℒ</m:t>
                    </m:r>
                  </m:oMath>
                </a14:m>
                <a:r>
                  <a:rPr lang="nb-NO" sz="1800" dirty="0"/>
                  <a:t>: total luminosity</a:t>
                </a:r>
                <a:r>
                  <a:rPr lang="nb-NO" sz="1800" baseline="30000" dirty="0"/>
                  <a:t>1</a:t>
                </a:r>
              </a:p>
              <a:p>
                <a:pPr lvl="1"/>
                <a:r>
                  <a:rPr lang="nb-NO" sz="1800" dirty="0"/>
                  <a:t>Choice for </a:t>
                </a:r>
                <a:r>
                  <a:rPr lang="nb-NO" sz="1800" dirty="0" err="1"/>
                  <a:t>acceptable</a:t>
                </a:r>
                <a:r>
                  <a:rPr lang="nb-NO" sz="1800" dirty="0"/>
                  <a:t> </a:t>
                </a:r>
                <a:r>
                  <a:rPr lang="nb-NO" sz="1800" dirty="0" err="1"/>
                  <a:t>spread</a:t>
                </a:r>
                <a:r>
                  <a:rPr lang="nb-NO" sz="1800" dirty="0"/>
                  <a:t>: </a:t>
                </a:r>
                <a14:m>
                  <m:oMath xmlns:m="http://schemas.openxmlformats.org/officeDocument/2006/math">
                    <m:sSub>
                      <m:sSubPr>
                        <m:ctrlPr>
                          <a:rPr lang="nb-NO" sz="1800" i="1">
                            <a:latin typeface="Cambria Math" panose="02040503050406030204" pitchFamily="18" charset="0"/>
                          </a:rPr>
                        </m:ctrlPr>
                      </m:sSubPr>
                      <m:e>
                        <m:r>
                          <a:rPr lang="en-GB" sz="1800" i="1">
                            <a:latin typeface="Cambria Math" panose="02040503050406030204" pitchFamily="18" charset="0"/>
                          </a:rPr>
                          <m:t>ℒ</m:t>
                        </m:r>
                      </m:e>
                      <m:sub>
                        <m:r>
                          <a:rPr lang="nb-NO" sz="1800" i="1">
                            <a:latin typeface="Cambria Math" panose="02040503050406030204" pitchFamily="18" charset="0"/>
                          </a:rPr>
                          <m:t>0.01</m:t>
                        </m:r>
                      </m:sub>
                    </m:sSub>
                  </m:oMath>
                </a14:m>
                <a:r>
                  <a:rPr lang="nb-NO" sz="1800" dirty="0"/>
                  <a:t>/</a:t>
                </a:r>
                <a14:m>
                  <m:oMath xmlns:m="http://schemas.openxmlformats.org/officeDocument/2006/math">
                    <m:r>
                      <a:rPr lang="en-GB" sz="1800" i="1">
                        <a:latin typeface="Cambria Math" panose="02040503050406030204" pitchFamily="18" charset="0"/>
                      </a:rPr>
                      <m:t>ℒ</m:t>
                    </m:r>
                    <m:r>
                      <a:rPr lang="nb-NO" sz="1800" i="1">
                        <a:latin typeface="Cambria Math" panose="02040503050406030204" pitchFamily="18" charset="0"/>
                      </a:rPr>
                      <m:t>≈1/3</m:t>
                    </m:r>
                  </m:oMath>
                </a14:m>
                <a:r>
                  <a:rPr lang="nb-NO" sz="1800" dirty="0"/>
                  <a:t> (</a:t>
                </a:r>
                <a:r>
                  <a:rPr lang="nb-NO" sz="1800" dirty="0" err="1"/>
                  <a:t>similar</a:t>
                </a:r>
                <a:r>
                  <a:rPr lang="nb-NO" sz="1800" dirty="0"/>
                  <a:t> to CLIC).</a:t>
                </a:r>
              </a:p>
            </p:txBody>
          </p:sp>
        </mc:Choice>
        <mc:Fallback xmlns="">
          <p:sp>
            <p:nvSpPr>
              <p:cNvPr id="8" name="Plassholder for innhold 7">
                <a:extLst>
                  <a:ext uri="{FF2B5EF4-FFF2-40B4-BE49-F238E27FC236}">
                    <a16:creationId xmlns:a16="http://schemas.microsoft.com/office/drawing/2014/main" id="{7D99AD7A-E578-4A3C-922D-9446062BFB60}"/>
                  </a:ext>
                </a:extLst>
              </p:cNvPr>
              <p:cNvSpPr>
                <a:spLocks noGrp="1" noRot="1" noChangeAspect="1" noMove="1" noResize="1" noEditPoints="1" noAdjustHandles="1" noChangeArrowheads="1" noChangeShapeType="1" noTextEdit="1"/>
              </p:cNvSpPr>
              <p:nvPr>
                <p:ph sz="half" idx="1"/>
              </p:nvPr>
            </p:nvSpPr>
            <p:spPr>
              <a:xfrm>
                <a:off x="609599" y="1600201"/>
                <a:ext cx="5730241" cy="4656220"/>
              </a:xfrm>
              <a:blipFill>
                <a:blip r:embed="rId3"/>
                <a:stretch>
                  <a:fillRect l="-1170" t="-1704"/>
                </a:stretch>
              </a:blipFill>
            </p:spPr>
            <p:txBody>
              <a:bodyPr/>
              <a:lstStyle/>
              <a:p>
                <a:r>
                  <a:rPr lang="en-GB">
                    <a:noFill/>
                  </a:rPr>
                  <a:t> </a:t>
                </a:r>
              </a:p>
            </p:txBody>
          </p:sp>
        </mc:Fallback>
      </mc:AlternateContent>
      <p:pic>
        <p:nvPicPr>
          <p:cNvPr id="12" name="Plassholder for innhold 11">
            <a:extLst>
              <a:ext uri="{FF2B5EF4-FFF2-40B4-BE49-F238E27FC236}">
                <a16:creationId xmlns:a16="http://schemas.microsoft.com/office/drawing/2014/main" id="{4BC4C15E-1D27-49B3-82B4-F861E45D2DF2}"/>
              </a:ext>
            </a:extLst>
          </p:cNvPr>
          <p:cNvPicPr>
            <a:picLocks noGrp="1" noChangeAspect="1"/>
          </p:cNvPicPr>
          <p:nvPr>
            <p:ph sz="half" idx="2"/>
          </p:nvPr>
        </p:nvPicPr>
        <p:blipFill>
          <a:blip r:embed="rId4"/>
          <a:stretch>
            <a:fillRect/>
          </a:stretch>
        </p:blipFill>
        <p:spPr>
          <a:xfrm>
            <a:off x="6641163" y="3101185"/>
            <a:ext cx="4488048" cy="3061212"/>
          </a:xfrm>
        </p:spPr>
      </p:pic>
      <p:pic>
        <p:nvPicPr>
          <p:cNvPr id="10" name="Bilde 9">
            <a:extLst>
              <a:ext uri="{FF2B5EF4-FFF2-40B4-BE49-F238E27FC236}">
                <a16:creationId xmlns:a16="http://schemas.microsoft.com/office/drawing/2014/main" id="{1BEF5D0E-9730-4689-865A-A6EC9B06E07A}"/>
              </a:ext>
            </a:extLst>
          </p:cNvPr>
          <p:cNvPicPr>
            <a:picLocks noChangeAspect="1"/>
          </p:cNvPicPr>
          <p:nvPr/>
        </p:nvPicPr>
        <p:blipFill>
          <a:blip r:embed="rId5"/>
          <a:stretch>
            <a:fillRect/>
          </a:stretch>
        </p:blipFill>
        <p:spPr>
          <a:xfrm>
            <a:off x="7146758" y="284555"/>
            <a:ext cx="4371207" cy="1101911"/>
          </a:xfrm>
          <a:prstGeom prst="rect">
            <a:avLst/>
          </a:prstGeom>
        </p:spPr>
      </p:pic>
      <p:sp>
        <p:nvSpPr>
          <p:cNvPr id="14" name="TekstSylinder 13">
            <a:extLst>
              <a:ext uri="{FF2B5EF4-FFF2-40B4-BE49-F238E27FC236}">
                <a16:creationId xmlns:a16="http://schemas.microsoft.com/office/drawing/2014/main" id="{47F1A1DB-0EAC-4638-8D00-8A56DAA23F74}"/>
              </a:ext>
            </a:extLst>
          </p:cNvPr>
          <p:cNvSpPr txBox="1"/>
          <p:nvPr/>
        </p:nvSpPr>
        <p:spPr>
          <a:xfrm>
            <a:off x="11089560" y="5633005"/>
            <a:ext cx="1146104" cy="307777"/>
          </a:xfrm>
          <a:prstGeom prst="rect">
            <a:avLst/>
          </a:prstGeom>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nb-NO" sz="1200" dirty="0">
                <a:cs typeface="Arial"/>
              </a:rPr>
              <a:t>D. </a:t>
            </a:r>
            <a:r>
              <a:rPr lang="nb-NO" sz="1200" dirty="0" err="1">
                <a:cs typeface="Arial"/>
              </a:rPr>
              <a:t>Schulte</a:t>
            </a:r>
            <a:endParaRPr lang="nb-NO" sz="1200" dirty="0"/>
          </a:p>
        </p:txBody>
      </p:sp>
      <p:sp>
        <p:nvSpPr>
          <p:cNvPr id="2" name="Plassholder for dato 1">
            <a:extLst>
              <a:ext uri="{FF2B5EF4-FFF2-40B4-BE49-F238E27FC236}">
                <a16:creationId xmlns:a16="http://schemas.microsoft.com/office/drawing/2014/main" id="{EE4E00A7-44A4-4B3F-A665-B340887F9422}"/>
              </a:ext>
            </a:extLst>
          </p:cNvPr>
          <p:cNvSpPr>
            <a:spLocks noGrp="1"/>
          </p:cNvSpPr>
          <p:nvPr>
            <p:ph type="dt" sz="half" idx="10"/>
          </p:nvPr>
        </p:nvSpPr>
        <p:spPr/>
        <p:txBody>
          <a:bodyPr/>
          <a:lstStyle/>
          <a:p>
            <a:r>
              <a:rPr lang="nb-NO"/>
              <a:t>10/12/2021</a:t>
            </a:r>
            <a:endParaRPr lang="en-GB" dirty="0"/>
          </a:p>
        </p:txBody>
      </p:sp>
      <p:sp>
        <p:nvSpPr>
          <p:cNvPr id="3" name="Plassholder for bunntekst 2">
            <a:extLst>
              <a:ext uri="{FF2B5EF4-FFF2-40B4-BE49-F238E27FC236}">
                <a16:creationId xmlns:a16="http://schemas.microsoft.com/office/drawing/2014/main" id="{B4C2A11A-35A7-44C8-85DF-5479CA4EDBA8}"/>
              </a:ext>
            </a:extLst>
          </p:cNvPr>
          <p:cNvSpPr>
            <a:spLocks noGrp="1"/>
          </p:cNvSpPr>
          <p:nvPr>
            <p:ph type="ftr" sz="quarter" idx="11"/>
          </p:nvPr>
        </p:nvSpPr>
        <p:spPr/>
        <p:txBody>
          <a:bodyPr/>
          <a:lstStyle/>
          <a:p>
            <a:r>
              <a:rPr lang="en-US"/>
              <a:t>Ben Chen, Imperial College London</a:t>
            </a:r>
            <a:endParaRPr lang="en-GB" dirty="0"/>
          </a:p>
        </p:txBody>
      </p:sp>
      <p:sp>
        <p:nvSpPr>
          <p:cNvPr id="4" name="Plassholder for lysbildenummer 3">
            <a:extLst>
              <a:ext uri="{FF2B5EF4-FFF2-40B4-BE49-F238E27FC236}">
                <a16:creationId xmlns:a16="http://schemas.microsoft.com/office/drawing/2014/main" id="{409906E4-5BA0-400C-AF0A-1166EE81A2D7}"/>
              </a:ext>
            </a:extLst>
          </p:cNvPr>
          <p:cNvSpPr>
            <a:spLocks noGrp="1"/>
          </p:cNvSpPr>
          <p:nvPr>
            <p:ph type="sldNum" sz="quarter" idx="12"/>
          </p:nvPr>
        </p:nvSpPr>
        <p:spPr/>
        <p:txBody>
          <a:bodyPr/>
          <a:lstStyle/>
          <a:p>
            <a:fld id="{3FE76B6B-0CE1-4324-96C0-E48A3D2C87FD}" type="slidenum">
              <a:rPr lang="en-GB" smtClean="0"/>
              <a:t>13</a:t>
            </a:fld>
            <a:endParaRPr lang="en-GB"/>
          </a:p>
        </p:txBody>
      </p:sp>
      <p:sp>
        <p:nvSpPr>
          <p:cNvPr id="11" name="Plassholder for dato 1">
            <a:extLst>
              <a:ext uri="{FF2B5EF4-FFF2-40B4-BE49-F238E27FC236}">
                <a16:creationId xmlns:a16="http://schemas.microsoft.com/office/drawing/2014/main" id="{0AF6C491-F56A-4DB2-ABFC-F49674D53B4D}"/>
              </a:ext>
            </a:extLst>
          </p:cNvPr>
          <p:cNvSpPr txBox="1">
            <a:spLocks/>
          </p:cNvSpPr>
          <p:nvPr/>
        </p:nvSpPr>
        <p:spPr>
          <a:xfrm>
            <a:off x="7782515" y="6344318"/>
            <a:ext cx="2743200" cy="365125"/>
          </a:xfrm>
          <a:prstGeom prst="rect">
            <a:avLst/>
          </a:prstGeom>
        </p:spPr>
        <p:txBody>
          <a:bodyPr vert="horz" lIns="91440" tIns="45720" rIns="91440" bIns="45720" rtlCol="0" anchor="ctr"/>
          <a:lstStyle>
            <a:defPPr>
              <a:defRPr lang="nb-NO"/>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b-NO" baseline="30000" dirty="0"/>
              <a:t>1</a:t>
            </a:r>
            <a:r>
              <a:rPr lang="nb-NO" dirty="0"/>
              <a:t> </a:t>
            </a:r>
            <a:r>
              <a:rPr lang="nb-NO" dirty="0" err="1"/>
              <a:t>Also</a:t>
            </a:r>
            <a:r>
              <a:rPr lang="nb-NO" dirty="0"/>
              <a:t> </a:t>
            </a:r>
            <a:r>
              <a:rPr lang="nb-NO" dirty="0" err="1"/>
              <a:t>referred</a:t>
            </a:r>
            <a:r>
              <a:rPr lang="nb-NO" dirty="0"/>
              <a:t> to as </a:t>
            </a:r>
            <a:r>
              <a:rPr lang="nb-NO" dirty="0" err="1"/>
              <a:t>instantaneous</a:t>
            </a:r>
            <a:r>
              <a:rPr lang="nb-NO" dirty="0"/>
              <a:t> </a:t>
            </a:r>
            <a:r>
              <a:rPr lang="nb-NO" dirty="0" err="1"/>
              <a:t>luminosity</a:t>
            </a:r>
            <a:r>
              <a:rPr lang="nb-NO" dirty="0"/>
              <a:t>.</a:t>
            </a:r>
            <a:endParaRPr lang="en-GB" dirty="0"/>
          </a:p>
        </p:txBody>
      </p:sp>
      <p:pic>
        <p:nvPicPr>
          <p:cNvPr id="9" name="Bilde 8">
            <a:extLst>
              <a:ext uri="{FF2B5EF4-FFF2-40B4-BE49-F238E27FC236}">
                <a16:creationId xmlns:a16="http://schemas.microsoft.com/office/drawing/2014/main" id="{95B102BA-6262-43DA-8E92-1C35B40EDA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67163" y="1287074"/>
            <a:ext cx="2573903" cy="1930427"/>
          </a:xfrm>
          <a:prstGeom prst="rect">
            <a:avLst/>
          </a:prstGeom>
        </p:spPr>
      </p:pic>
    </p:spTree>
    <p:extLst>
      <p:ext uri="{BB962C8B-B14F-4D97-AF65-F5344CB8AC3E}">
        <p14:creationId xmlns:p14="http://schemas.microsoft.com/office/powerpoint/2010/main" val="212741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e 8" descr="Et bilde som inneholder bord&#10;&#10;Automatisk generert beskrivelse">
            <a:extLst>
              <a:ext uri="{FF2B5EF4-FFF2-40B4-BE49-F238E27FC236}">
                <a16:creationId xmlns:a16="http://schemas.microsoft.com/office/drawing/2014/main" id="{B3ABC3EE-915A-CC47-8B4D-DA9DC33AFF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097" y="3165771"/>
            <a:ext cx="6706341" cy="1882217"/>
          </a:xfrm>
          <a:prstGeom prst="rect">
            <a:avLst/>
          </a:prstGeom>
        </p:spPr>
      </p:pic>
      <p:sp>
        <p:nvSpPr>
          <p:cNvPr id="4" name="Tittel 3">
            <a:extLst>
              <a:ext uri="{FF2B5EF4-FFF2-40B4-BE49-F238E27FC236}">
                <a16:creationId xmlns:a16="http://schemas.microsoft.com/office/drawing/2014/main" id="{59A438AB-5240-49CE-9AD7-BDCB88EBC180}"/>
              </a:ext>
            </a:extLst>
          </p:cNvPr>
          <p:cNvSpPr>
            <a:spLocks noGrp="1"/>
          </p:cNvSpPr>
          <p:nvPr>
            <p:ph type="title"/>
          </p:nvPr>
        </p:nvSpPr>
        <p:spPr/>
        <p:txBody>
          <a:bodyPr/>
          <a:lstStyle/>
          <a:p>
            <a:r>
              <a:rPr lang="en-GB" dirty="0"/>
              <a:t>Some results</a:t>
            </a:r>
          </a:p>
        </p:txBody>
      </p:sp>
      <mc:AlternateContent xmlns:mc="http://schemas.openxmlformats.org/markup-compatibility/2006" xmlns:a14="http://schemas.microsoft.com/office/drawing/2010/main">
        <mc:Choice Requires="a14">
          <p:sp useBgFill="1">
            <p:nvSpPr>
              <p:cNvPr id="5" name="Plassholder for innhold 4">
                <a:extLst>
                  <a:ext uri="{FF2B5EF4-FFF2-40B4-BE49-F238E27FC236}">
                    <a16:creationId xmlns:a16="http://schemas.microsoft.com/office/drawing/2014/main" id="{6178F549-EE3C-4BCA-B3ED-FCC254D0C34D}"/>
                  </a:ext>
                </a:extLst>
              </p:cNvPr>
              <p:cNvSpPr>
                <a:spLocks noGrp="1"/>
              </p:cNvSpPr>
              <p:nvPr>
                <p:ph idx="1"/>
              </p:nvPr>
            </p:nvSpPr>
            <p:spPr>
              <a:xfrm>
                <a:off x="838201" y="1690688"/>
                <a:ext cx="7137400" cy="1738312"/>
              </a:xfrm>
            </p:spPr>
            <p:txBody>
              <a:bodyPr>
                <a:normAutofit fontScale="92500" lnSpcReduction="10000"/>
              </a:bodyPr>
              <a:lstStyle/>
              <a:p>
                <a:r>
                  <a:rPr lang="en-GB" sz="1800" dirty="0"/>
                  <a:t>Parameter scan using GUINEA-PIG</a:t>
                </a:r>
                <a:r>
                  <a:rPr lang="nb-NO" sz="1800" baseline="30000" dirty="0"/>
                  <a:t> 1</a:t>
                </a:r>
                <a:r>
                  <a:rPr lang="en-GB" sz="1800" baseline="30000" dirty="0"/>
                  <a:t> </a:t>
                </a:r>
                <a:r>
                  <a:rPr lang="en-GB" sz="1800" dirty="0"/>
                  <a:t>(D. Schulte).</a:t>
                </a:r>
              </a:p>
              <a:p>
                <a:r>
                  <a:rPr lang="en-GB" sz="1800" dirty="0"/>
                  <a:t>Adjusted </a:t>
                </a:r>
                <a14:m>
                  <m:oMath xmlns:m="http://schemas.openxmlformats.org/officeDocument/2006/math">
                    <m:sSubSup>
                      <m:sSubSupPr>
                        <m:ctrlPr>
                          <a:rPr lang="nb-NO" sz="1800" i="1" dirty="0">
                            <a:latin typeface="Cambria Math" panose="02040503050406030204" pitchFamily="18" charset="0"/>
                          </a:rPr>
                        </m:ctrlPr>
                      </m:sSubSupPr>
                      <m:e>
                        <m:r>
                          <a:rPr lang="nb-NO" sz="1800" i="1" dirty="0">
                            <a:latin typeface="Cambria Math" panose="02040503050406030204" pitchFamily="18" charset="0"/>
                          </a:rPr>
                          <m:t>𝛽</m:t>
                        </m:r>
                      </m:e>
                      <m:sub>
                        <m:r>
                          <a:rPr lang="nb-NO" sz="1800" i="1" dirty="0">
                            <a:latin typeface="Cambria Math" panose="02040503050406030204" pitchFamily="18" charset="0"/>
                          </a:rPr>
                          <m:t>𝑥</m:t>
                        </m:r>
                        <m:r>
                          <a:rPr lang="nb-NO" sz="1800" i="1" dirty="0">
                            <a:latin typeface="Cambria Math" panose="02040503050406030204" pitchFamily="18" charset="0"/>
                          </a:rPr>
                          <m:t>,</m:t>
                        </m:r>
                        <m:r>
                          <a:rPr lang="nb-NO" sz="1800" i="1" dirty="0" err="1">
                            <a:latin typeface="Cambria Math" panose="02040503050406030204" pitchFamily="18" charset="0"/>
                          </a:rPr>
                          <m:t>𝑦</m:t>
                        </m:r>
                      </m:sub>
                      <m:sup>
                        <m:r>
                          <a:rPr lang="nb-NO" sz="1800" i="1" dirty="0">
                            <a:latin typeface="Cambria Math" panose="02040503050406030204" pitchFamily="18" charset="0"/>
                          </a:rPr>
                          <m:t>∗</m:t>
                        </m:r>
                      </m:sup>
                    </m:sSubSup>
                  </m:oMath>
                </a14:m>
                <a:r>
                  <a:rPr lang="en-GB" sz="1800" dirty="0"/>
                  <a:t> to maximise </a:t>
                </a:r>
                <a14:m>
                  <m:oMath xmlns:m="http://schemas.openxmlformats.org/officeDocument/2006/math">
                    <m:r>
                      <a:rPr lang="en-GB" sz="1800" i="1">
                        <a:latin typeface="Cambria Math" panose="02040503050406030204" pitchFamily="18" charset="0"/>
                      </a:rPr>
                      <m:t>ℒ</m:t>
                    </m:r>
                  </m:oMath>
                </a14:m>
                <a:r>
                  <a:rPr lang="en-GB" sz="1800" dirty="0"/>
                  <a:t> while maintaining </a:t>
                </a:r>
                <a14:m>
                  <m:oMath xmlns:m="http://schemas.openxmlformats.org/officeDocument/2006/math">
                    <m:sSub>
                      <m:sSubPr>
                        <m:ctrlPr>
                          <a:rPr lang="nb-NO" sz="1800" i="1">
                            <a:latin typeface="Cambria Math" panose="02040503050406030204" pitchFamily="18" charset="0"/>
                          </a:rPr>
                        </m:ctrlPr>
                      </m:sSubPr>
                      <m:e>
                        <m:r>
                          <a:rPr lang="en-GB" sz="1800" i="1">
                            <a:latin typeface="Cambria Math" panose="02040503050406030204" pitchFamily="18" charset="0"/>
                          </a:rPr>
                          <m:t>ℒ</m:t>
                        </m:r>
                      </m:e>
                      <m:sub>
                        <m:r>
                          <a:rPr lang="nb-NO" sz="1800" i="1">
                            <a:latin typeface="Cambria Math" panose="02040503050406030204" pitchFamily="18" charset="0"/>
                          </a:rPr>
                          <m:t>0.01</m:t>
                        </m:r>
                      </m:sub>
                    </m:sSub>
                  </m:oMath>
                </a14:m>
                <a:r>
                  <a:rPr lang="nb-NO" sz="1800" dirty="0"/>
                  <a:t>/</a:t>
                </a:r>
                <a14:m>
                  <m:oMath xmlns:m="http://schemas.openxmlformats.org/officeDocument/2006/math">
                    <m:r>
                      <a:rPr lang="en-GB" sz="1800" i="1">
                        <a:latin typeface="Cambria Math" panose="02040503050406030204" pitchFamily="18" charset="0"/>
                      </a:rPr>
                      <m:t>ℒ</m:t>
                    </m:r>
                    <m:r>
                      <a:rPr lang="nb-NO" sz="1800" i="1">
                        <a:latin typeface="Cambria Math" panose="02040503050406030204" pitchFamily="18" charset="0"/>
                      </a:rPr>
                      <m:t>≈1/3</m:t>
                    </m:r>
                  </m:oMath>
                </a14:m>
                <a:r>
                  <a:rPr lang="en-GB" sz="1800" dirty="0"/>
                  <a:t>.</a:t>
                </a:r>
              </a:p>
              <a:p>
                <a:r>
                  <a:rPr lang="en-GB" sz="1800" dirty="0"/>
                  <a:t>Short beam (</a:t>
                </a:r>
                <a14:m>
                  <m:oMath xmlns:m="http://schemas.openxmlformats.org/officeDocument/2006/math">
                    <m:sSub>
                      <m:sSubPr>
                        <m:ctrlPr>
                          <a:rPr lang="en-GB" sz="1800" i="1" dirty="0">
                            <a:latin typeface="Cambria Math" panose="02040503050406030204" pitchFamily="18" charset="0"/>
                          </a:rPr>
                        </m:ctrlPr>
                      </m:sSubPr>
                      <m:e>
                        <m:r>
                          <a:rPr lang="en-GB" sz="1800" i="1" dirty="0">
                            <a:latin typeface="Cambria Math" panose="02040503050406030204" pitchFamily="18" charset="0"/>
                          </a:rPr>
                          <m:t>𝜎</m:t>
                        </m:r>
                      </m:e>
                      <m:sub>
                        <m:r>
                          <a:rPr lang="en-GB" sz="1800" i="1" dirty="0" err="1">
                            <a:latin typeface="Cambria Math" panose="02040503050406030204" pitchFamily="18" charset="0"/>
                          </a:rPr>
                          <m:t>𝑧</m:t>
                        </m:r>
                      </m:sub>
                    </m:sSub>
                    <m:r>
                      <a:rPr lang="en-GB" sz="1800" i="1" dirty="0">
                        <a:latin typeface="Cambria Math" panose="02040503050406030204" pitchFamily="18" charset="0"/>
                      </a:rPr>
                      <m:t>=5 </m:t>
                    </m:r>
                    <m:r>
                      <m:rPr>
                        <m:sty m:val="p"/>
                      </m:rPr>
                      <a:rPr lang="en-GB" sz="1800" dirty="0">
                        <a:latin typeface="Cambria Math" panose="02040503050406030204" pitchFamily="18" charset="0"/>
                      </a:rPr>
                      <m:t>μm</m:t>
                    </m:r>
                  </m:oMath>
                </a14:m>
                <a:r>
                  <a:rPr lang="en-GB" sz="1800" dirty="0"/>
                  <a:t>) </a:t>
                </a:r>
                <a:r>
                  <a:rPr lang="en-GB" sz="1800" dirty="0">
                    <a:sym typeface="Wingdings" panose="05000000000000000000" pitchFamily="2" charset="2"/>
                  </a:rPr>
                  <a:t> small beam sizes (</a:t>
                </a:r>
                <a:r>
                  <a:rPr lang="en-GB" sz="1800" dirty="0" err="1">
                    <a:sym typeface="Wingdings" panose="05000000000000000000" pitchFamily="2" charset="2"/>
                  </a:rPr>
                  <a:t>beamstrahlung</a:t>
                </a:r>
                <a:r>
                  <a:rPr lang="en-GB" sz="1800" dirty="0">
                    <a:sym typeface="Wingdings" panose="05000000000000000000" pitchFamily="2" charset="2"/>
                  </a:rPr>
                  <a:t> considerations).</a:t>
                </a:r>
                <a:endParaRPr lang="en-GB" sz="1800" dirty="0"/>
              </a:p>
              <a:p>
                <a14:m>
                  <m:oMath xmlns:m="http://schemas.openxmlformats.org/officeDocument/2006/math">
                    <m:sSup>
                      <m:sSupPr>
                        <m:ctrlPr>
                          <a:rPr lang="en-GB" sz="1800" i="1" dirty="0">
                            <a:latin typeface="Cambria Math" panose="02040503050406030204" pitchFamily="18" charset="0"/>
                          </a:rPr>
                        </m:ctrlPr>
                      </m:sSupPr>
                      <m:e>
                        <m:r>
                          <m:rPr>
                            <m:sty m:val="p"/>
                          </m:rPr>
                          <a:rPr lang="en-GB" sz="1800" dirty="0">
                            <a:latin typeface="Cambria Math" panose="02040503050406030204" pitchFamily="18" charset="0"/>
                          </a:rPr>
                          <m:t>e</m:t>
                        </m:r>
                      </m:e>
                      <m:sup>
                        <m:r>
                          <a:rPr lang="en-GB" sz="1800" i="1" dirty="0">
                            <a:latin typeface="Cambria Math" panose="02040503050406030204" pitchFamily="18" charset="0"/>
                          </a:rPr>
                          <m:t>+</m:t>
                        </m:r>
                      </m:sup>
                    </m:sSup>
                  </m:oMath>
                </a14:m>
                <a:r>
                  <a:rPr lang="en-GB" sz="1800" dirty="0"/>
                  <a:t> acc. in plasma very challenging </a:t>
                </a:r>
                <a:r>
                  <a:rPr lang="en-GB" sz="1800" dirty="0">
                    <a:sym typeface="Wingdings" panose="05000000000000000000" pitchFamily="2" charset="2"/>
                  </a:rPr>
                  <a:t></a:t>
                </a:r>
                <a:r>
                  <a:rPr lang="en-GB" sz="1800" dirty="0"/>
                  <a:t> reduced positron beam charges? (kept all other parameters)</a:t>
                </a:r>
              </a:p>
            </p:txBody>
          </p:sp>
        </mc:Choice>
        <mc:Fallback xmlns="">
          <p:sp useBgFill="1">
            <p:nvSpPr>
              <p:cNvPr id="5" name="Plassholder for innhold 4">
                <a:extLst>
                  <a:ext uri="{FF2B5EF4-FFF2-40B4-BE49-F238E27FC236}">
                    <a16:creationId xmlns:a16="http://schemas.microsoft.com/office/drawing/2014/main" id="{6178F549-EE3C-4BCA-B3ED-FCC254D0C34D}"/>
                  </a:ext>
                </a:extLst>
              </p:cNvPr>
              <p:cNvSpPr>
                <a:spLocks noGrp="1" noRot="1" noChangeAspect="1" noMove="1" noResize="1" noEditPoints="1" noAdjustHandles="1" noChangeArrowheads="1" noChangeShapeType="1" noTextEdit="1"/>
              </p:cNvSpPr>
              <p:nvPr>
                <p:ph idx="1"/>
              </p:nvPr>
            </p:nvSpPr>
            <p:spPr>
              <a:xfrm>
                <a:off x="838201" y="1690688"/>
                <a:ext cx="7137400" cy="1738312"/>
              </a:xfrm>
              <a:blipFill>
                <a:blip r:embed="rId4"/>
                <a:stretch>
                  <a:fillRect l="-427" t="-3497" r="-171" b="-4545"/>
                </a:stretch>
              </a:blipFill>
            </p:spPr>
            <p:txBody>
              <a:bodyPr/>
              <a:lstStyle/>
              <a:p>
                <a:r>
                  <a:rPr lang="en-GB">
                    <a:noFill/>
                  </a:rPr>
                  <a:t> </a:t>
                </a:r>
              </a:p>
            </p:txBody>
          </p:sp>
        </mc:Fallback>
      </mc:AlternateContent>
      <p:sp>
        <p:nvSpPr>
          <p:cNvPr id="13" name="TekstSylinder 12">
            <a:extLst>
              <a:ext uri="{FF2B5EF4-FFF2-40B4-BE49-F238E27FC236}">
                <a16:creationId xmlns:a16="http://schemas.microsoft.com/office/drawing/2014/main" id="{965CA7AC-E7A4-4AD4-B405-FA8C13F1EE88}"/>
              </a:ext>
            </a:extLst>
          </p:cNvPr>
          <p:cNvSpPr txBox="1"/>
          <p:nvPr/>
        </p:nvSpPr>
        <p:spPr>
          <a:xfrm>
            <a:off x="8531953" y="4224055"/>
            <a:ext cx="2863707"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nb-NO" sz="1600" dirty="0" err="1"/>
              <a:t>Can</a:t>
            </a:r>
            <a:r>
              <a:rPr lang="nb-NO" sz="1600" dirty="0"/>
              <a:t> </a:t>
            </a:r>
            <a:r>
              <a:rPr lang="nb-NO" sz="1600" dirty="0" err="1"/>
              <a:t>provide</a:t>
            </a:r>
            <a:r>
              <a:rPr lang="nb-NO" sz="1600" dirty="0"/>
              <a:t> up to 10 times </a:t>
            </a:r>
            <a:r>
              <a:rPr lang="nb-NO" sz="1600" dirty="0" err="1"/>
              <a:t>CLIC’s</a:t>
            </a:r>
            <a:r>
              <a:rPr lang="nb-NO" sz="1600" dirty="0"/>
              <a:t> </a:t>
            </a:r>
            <a:r>
              <a:rPr lang="nb-NO" sz="1600" dirty="0" err="1"/>
              <a:t>luminosity</a:t>
            </a:r>
            <a:r>
              <a:rPr lang="nb-NO" sz="1600" dirty="0"/>
              <a:t> per beam </a:t>
            </a:r>
            <a:r>
              <a:rPr lang="nb-NO" sz="1600" dirty="0" err="1"/>
              <a:t>crossing</a:t>
            </a:r>
            <a:r>
              <a:rPr lang="nb-NO" sz="1600" dirty="0"/>
              <a:t>!</a:t>
            </a:r>
          </a:p>
          <a:p>
            <a:pPr algn="ctr"/>
            <a:endParaRPr lang="nb-NO" sz="1600" dirty="0"/>
          </a:p>
          <a:p>
            <a:pPr algn="ctr"/>
            <a:r>
              <a:rPr lang="nb-NO" sz="1600" dirty="0"/>
              <a:t>Even </a:t>
            </a:r>
            <a:r>
              <a:rPr lang="nb-NO" sz="1600" dirty="0" err="1"/>
              <a:t>the</a:t>
            </a:r>
            <a:r>
              <a:rPr lang="nb-NO" sz="1600" dirty="0"/>
              <a:t> </a:t>
            </a:r>
            <a:r>
              <a:rPr lang="nb-NO" sz="1600" dirty="0" err="1"/>
              <a:t>worst</a:t>
            </a:r>
            <a:r>
              <a:rPr lang="nb-NO" sz="1600" dirty="0"/>
              <a:t> case </a:t>
            </a:r>
            <a:r>
              <a:rPr lang="nb-NO" sz="1600" dirty="0" err="1"/>
              <a:t>can</a:t>
            </a:r>
            <a:r>
              <a:rPr lang="nb-NO" sz="1600" dirty="0"/>
              <a:t> </a:t>
            </a:r>
            <a:r>
              <a:rPr lang="nb-NO" sz="1600" dirty="0" err="1"/>
              <a:t>provide</a:t>
            </a:r>
            <a:r>
              <a:rPr lang="nb-NO" sz="1600" dirty="0"/>
              <a:t> </a:t>
            </a:r>
            <a:r>
              <a:rPr lang="nb-NO" sz="1600" dirty="0" err="1"/>
              <a:t>similar</a:t>
            </a:r>
            <a:r>
              <a:rPr lang="nb-NO" sz="1600" dirty="0"/>
              <a:t> </a:t>
            </a:r>
            <a:r>
              <a:rPr lang="nb-NO" sz="1600" dirty="0" err="1"/>
              <a:t>luminosity</a:t>
            </a:r>
            <a:r>
              <a:rPr lang="nb-NO" sz="1600" dirty="0"/>
              <a:t> </a:t>
            </a:r>
            <a:r>
              <a:rPr lang="nb-NO" sz="1600" dirty="0" err="1"/>
              <a:t>level</a:t>
            </a:r>
            <a:r>
              <a:rPr lang="nb-NO" sz="1600" dirty="0"/>
              <a:t> as CLIC.</a:t>
            </a:r>
          </a:p>
        </p:txBody>
      </p:sp>
      <p:sp>
        <p:nvSpPr>
          <p:cNvPr id="8" name="Plassholder for dato 7">
            <a:extLst>
              <a:ext uri="{FF2B5EF4-FFF2-40B4-BE49-F238E27FC236}">
                <a16:creationId xmlns:a16="http://schemas.microsoft.com/office/drawing/2014/main" id="{EAF1D871-7586-4BD6-8642-078806B5B854}"/>
              </a:ext>
            </a:extLst>
          </p:cNvPr>
          <p:cNvSpPr>
            <a:spLocks noGrp="1"/>
          </p:cNvSpPr>
          <p:nvPr>
            <p:ph type="dt" sz="half" idx="10"/>
          </p:nvPr>
        </p:nvSpPr>
        <p:spPr/>
        <p:txBody>
          <a:bodyPr/>
          <a:lstStyle/>
          <a:p>
            <a:r>
              <a:rPr lang="nb-NO"/>
              <a:t>10/12/2021</a:t>
            </a:r>
            <a:endParaRPr lang="en-GB"/>
          </a:p>
        </p:txBody>
      </p:sp>
      <p:sp>
        <p:nvSpPr>
          <p:cNvPr id="11" name="Plassholder for bunntekst 10">
            <a:extLst>
              <a:ext uri="{FF2B5EF4-FFF2-40B4-BE49-F238E27FC236}">
                <a16:creationId xmlns:a16="http://schemas.microsoft.com/office/drawing/2014/main" id="{969D0743-C7D2-425C-97F2-D0B2E42948C0}"/>
              </a:ext>
            </a:extLst>
          </p:cNvPr>
          <p:cNvSpPr>
            <a:spLocks noGrp="1"/>
          </p:cNvSpPr>
          <p:nvPr>
            <p:ph type="ftr" sz="quarter" idx="11"/>
          </p:nvPr>
        </p:nvSpPr>
        <p:spPr/>
        <p:txBody>
          <a:bodyPr/>
          <a:lstStyle/>
          <a:p>
            <a:r>
              <a:rPr lang="en-US"/>
              <a:t>Ben Chen, Imperial College London</a:t>
            </a:r>
            <a:endParaRPr lang="en-GB" dirty="0"/>
          </a:p>
        </p:txBody>
      </p:sp>
      <p:sp>
        <p:nvSpPr>
          <p:cNvPr id="12" name="Plassholder for lysbildenummer 14">
            <a:extLst>
              <a:ext uri="{FF2B5EF4-FFF2-40B4-BE49-F238E27FC236}">
                <a16:creationId xmlns:a16="http://schemas.microsoft.com/office/drawing/2014/main" id="{2C15F26B-A945-4670-80BF-7661F8B4A15C}"/>
              </a:ext>
            </a:extLst>
          </p:cNvPr>
          <p:cNvSpPr>
            <a:spLocks noGrp="1"/>
          </p:cNvSpPr>
          <p:nvPr>
            <p:ph type="sldNum" sz="quarter" idx="12"/>
          </p:nvPr>
        </p:nvSpPr>
        <p:spPr>
          <a:xfrm>
            <a:off x="8153400" y="6459646"/>
            <a:ext cx="3620814" cy="365125"/>
          </a:xfrm>
        </p:spPr>
        <p:txBody>
          <a:bodyPr/>
          <a:lstStyle/>
          <a:p>
            <a:pPr algn="l"/>
            <a:r>
              <a:rPr lang="en-US" dirty="0"/>
              <a:t>1 Generator of Unwanted Interactions for Numerical Experiment Analysis – </a:t>
            </a:r>
            <a:r>
              <a:rPr lang="en-US" dirty="0" err="1"/>
              <a:t>Programme</a:t>
            </a:r>
            <a:r>
              <a:rPr lang="en-US" dirty="0"/>
              <a:t> Interfaced to GEANT.</a:t>
            </a:r>
            <a:endParaRPr lang="en-GB" dirty="0"/>
          </a:p>
          <a:p>
            <a:pPr algn="l"/>
            <a:endParaRPr lang="en-GB" dirty="0"/>
          </a:p>
        </p:txBody>
      </p:sp>
      <p:sp>
        <p:nvSpPr>
          <p:cNvPr id="15" name="Rektangel 9">
            <a:extLst>
              <a:ext uri="{FF2B5EF4-FFF2-40B4-BE49-F238E27FC236}">
                <a16:creationId xmlns:a16="http://schemas.microsoft.com/office/drawing/2014/main" id="{2399AA91-C0C3-5C43-B2B2-94FD0355208A}"/>
              </a:ext>
            </a:extLst>
          </p:cNvPr>
          <p:cNvSpPr/>
          <p:nvPr/>
        </p:nvSpPr>
        <p:spPr>
          <a:xfrm>
            <a:off x="3524072" y="4506581"/>
            <a:ext cx="4078014" cy="430925"/>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7" name="Plassholder for innhold 4">
                <a:extLst>
                  <a:ext uri="{FF2B5EF4-FFF2-40B4-BE49-F238E27FC236}">
                    <a16:creationId xmlns:a16="http://schemas.microsoft.com/office/drawing/2014/main" id="{D7157503-5169-0548-A5D8-034BF5C85A47}"/>
                  </a:ext>
                </a:extLst>
              </p:cNvPr>
              <p:cNvSpPr txBox="1">
                <a:spLocks/>
              </p:cNvSpPr>
              <p:nvPr/>
            </p:nvSpPr>
            <p:spPr>
              <a:xfrm>
                <a:off x="1028097" y="5323940"/>
                <a:ext cx="7034702" cy="801630"/>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solidFill>
                      <a:srgbClr val="FF0000"/>
                    </a:solidFill>
                  </a:rPr>
                  <a:t>Challenge: final value </a:t>
                </a:r>
                <a14:m>
                  <m:oMath xmlns:m="http://schemas.openxmlformats.org/officeDocument/2006/math">
                    <m:sSubSup>
                      <m:sSubSupPr>
                        <m:ctrlPr>
                          <a:rPr lang="nb-NO" sz="1800" i="1" dirty="0">
                            <a:solidFill>
                              <a:srgbClr val="FF0000"/>
                            </a:solidFill>
                            <a:latin typeface="Cambria Math" panose="02040503050406030204" pitchFamily="18" charset="0"/>
                          </a:rPr>
                        </m:ctrlPr>
                      </m:sSubSupPr>
                      <m:e>
                        <m:r>
                          <a:rPr lang="nb-NO" sz="1800" i="1" dirty="0">
                            <a:solidFill>
                              <a:srgbClr val="FF0000"/>
                            </a:solidFill>
                            <a:latin typeface="Cambria Math" panose="02040503050406030204" pitchFamily="18" charset="0"/>
                          </a:rPr>
                          <m:t>𝛽</m:t>
                        </m:r>
                      </m:e>
                      <m:sub>
                        <m:r>
                          <a:rPr lang="nb-NO" sz="1800" i="1" dirty="0" err="1">
                            <a:solidFill>
                              <a:srgbClr val="FF0000"/>
                            </a:solidFill>
                            <a:latin typeface="Cambria Math" panose="02040503050406030204" pitchFamily="18" charset="0"/>
                          </a:rPr>
                          <m:t>𝑦</m:t>
                        </m:r>
                      </m:sub>
                      <m:sup>
                        <m:r>
                          <a:rPr lang="nb-NO" sz="1800" i="1" dirty="0">
                            <a:solidFill>
                              <a:srgbClr val="FF0000"/>
                            </a:solidFill>
                            <a:latin typeface="Cambria Math" panose="02040503050406030204" pitchFamily="18" charset="0"/>
                          </a:rPr>
                          <m:t>∗</m:t>
                        </m:r>
                      </m:sup>
                    </m:sSubSup>
                    <m:r>
                      <a:rPr lang="nb-NO" sz="1800" i="1" dirty="0">
                        <a:solidFill>
                          <a:srgbClr val="FF0000"/>
                        </a:solidFill>
                        <a:latin typeface="Cambria Math" panose="02040503050406030204" pitchFamily="18" charset="0"/>
                      </a:rPr>
                      <m:t>=5 </m:t>
                    </m:r>
                    <m:r>
                      <m:rPr>
                        <m:sty m:val="p"/>
                      </m:rPr>
                      <a:rPr lang="nb-NO" sz="1800" dirty="0">
                        <a:solidFill>
                          <a:srgbClr val="FF0000"/>
                        </a:solidFill>
                        <a:latin typeface="Cambria Math" panose="02040503050406030204" pitchFamily="18" charset="0"/>
                      </a:rPr>
                      <m:t>μm</m:t>
                    </m:r>
                  </m:oMath>
                </a14:m>
                <a:r>
                  <a:rPr lang="en-GB" sz="1800" dirty="0">
                    <a:solidFill>
                      <a:srgbClr val="FF0000"/>
                    </a:solidFill>
                  </a:rPr>
                  <a:t> is one </a:t>
                </a:r>
                <a:r>
                  <a:rPr lang="en-GB" sz="1800" dirty="0" err="1">
                    <a:solidFill>
                      <a:srgbClr val="FF0000"/>
                    </a:solidFill>
                  </a:rPr>
                  <a:t>o.m</a:t>
                </a:r>
                <a:r>
                  <a:rPr lang="en-GB" sz="1800" dirty="0">
                    <a:solidFill>
                      <a:srgbClr val="FF0000"/>
                    </a:solidFill>
                  </a:rPr>
                  <a:t>. smaller than currently achievable (BDS).</a:t>
                </a:r>
              </a:p>
              <a:p>
                <a:r>
                  <a:rPr lang="en-GB" sz="1800" dirty="0">
                    <a:solidFill>
                      <a:srgbClr val="FF0000"/>
                    </a:solidFill>
                  </a:rPr>
                  <a:t>NB: not a “fair” comparison against CLIC numbers, but meant as an early assessment of potential! </a:t>
                </a:r>
              </a:p>
            </p:txBody>
          </p:sp>
        </mc:Choice>
        <mc:Fallback xmlns="">
          <p:sp>
            <p:nvSpPr>
              <p:cNvPr id="17" name="Plassholder for innhold 4">
                <a:extLst>
                  <a:ext uri="{FF2B5EF4-FFF2-40B4-BE49-F238E27FC236}">
                    <a16:creationId xmlns:a16="http://schemas.microsoft.com/office/drawing/2014/main" id="{D7157503-5169-0548-A5D8-034BF5C85A47}"/>
                  </a:ext>
                </a:extLst>
              </p:cNvPr>
              <p:cNvSpPr txBox="1">
                <a:spLocks noRot="1" noChangeAspect="1" noMove="1" noResize="1" noEditPoints="1" noAdjustHandles="1" noChangeArrowheads="1" noChangeShapeType="1" noTextEdit="1"/>
              </p:cNvSpPr>
              <p:nvPr/>
            </p:nvSpPr>
            <p:spPr>
              <a:xfrm>
                <a:off x="1028097" y="5323940"/>
                <a:ext cx="7034702" cy="801630"/>
              </a:xfrm>
              <a:prstGeom prst="rect">
                <a:avLst/>
              </a:prstGeom>
              <a:blipFill>
                <a:blip r:embed="rId5"/>
                <a:stretch>
                  <a:fillRect l="-173" t="-4478" b="-5970"/>
                </a:stretch>
              </a:blipFill>
            </p:spPr>
            <p:txBody>
              <a:bodyPr/>
              <a:lstStyle/>
              <a:p>
                <a:r>
                  <a:rPr lang="en-GB">
                    <a:noFill/>
                  </a:rPr>
                  <a:t> </a:t>
                </a:r>
              </a:p>
            </p:txBody>
          </p:sp>
        </mc:Fallback>
      </mc:AlternateContent>
      <p:pic>
        <p:nvPicPr>
          <p:cNvPr id="18" name="Bilde 17" descr="Et bilde som inneholder bord&#10;&#10;Automatisk generert beskrivelse">
            <a:extLst>
              <a:ext uri="{FF2B5EF4-FFF2-40B4-BE49-F238E27FC236}">
                <a16:creationId xmlns:a16="http://schemas.microsoft.com/office/drawing/2014/main" id="{83FC4C97-F8A4-4D3E-9E5E-83DF7B0491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62799" y="1419802"/>
            <a:ext cx="3805894" cy="2270392"/>
          </a:xfrm>
          <a:prstGeom prst="rect">
            <a:avLst/>
          </a:prstGeom>
        </p:spPr>
        <p:style>
          <a:lnRef idx="2">
            <a:schemeClr val="accent1"/>
          </a:lnRef>
          <a:fillRef idx="1">
            <a:schemeClr val="lt1"/>
          </a:fillRef>
          <a:effectRef idx="0">
            <a:schemeClr val="accent1"/>
          </a:effectRef>
          <a:fontRef idx="minor">
            <a:schemeClr val="dk1"/>
          </a:fontRef>
        </p:style>
      </p:pic>
      <p:sp>
        <p:nvSpPr>
          <p:cNvPr id="19" name="Rektangel 9">
            <a:extLst>
              <a:ext uri="{FF2B5EF4-FFF2-40B4-BE49-F238E27FC236}">
                <a16:creationId xmlns:a16="http://schemas.microsoft.com/office/drawing/2014/main" id="{44700A40-364E-4AD8-8C28-7D72BDE9971E}"/>
              </a:ext>
            </a:extLst>
          </p:cNvPr>
          <p:cNvSpPr/>
          <p:nvPr/>
        </p:nvSpPr>
        <p:spPr>
          <a:xfrm>
            <a:off x="8072959" y="2194559"/>
            <a:ext cx="3711415" cy="211147"/>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29706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a:extLst>
              <a:ext uri="{FF2B5EF4-FFF2-40B4-BE49-F238E27FC236}">
                <a16:creationId xmlns:a16="http://schemas.microsoft.com/office/drawing/2014/main" id="{33797DE4-69C6-4966-9D9C-5403C3DDD15C}"/>
              </a:ext>
            </a:extLst>
          </p:cNvPr>
          <p:cNvSpPr>
            <a:spLocks noGrp="1"/>
          </p:cNvSpPr>
          <p:nvPr>
            <p:ph type="title"/>
          </p:nvPr>
        </p:nvSpPr>
        <p:spPr/>
        <p:txBody>
          <a:bodyPr>
            <a:normAutofit/>
          </a:bodyPr>
          <a:lstStyle/>
          <a:p>
            <a:pPr algn="ctr"/>
            <a:r>
              <a:rPr lang="nb-NO" dirty="0" err="1"/>
              <a:t>Summary</a:t>
            </a:r>
            <a:endParaRPr lang="nb-NO" dirty="0"/>
          </a:p>
        </p:txBody>
      </p:sp>
      <p:sp>
        <p:nvSpPr>
          <p:cNvPr id="4" name="Plassholder for dato 3">
            <a:extLst>
              <a:ext uri="{FF2B5EF4-FFF2-40B4-BE49-F238E27FC236}">
                <a16:creationId xmlns:a16="http://schemas.microsoft.com/office/drawing/2014/main" id="{3B3C3293-1944-42B6-88BA-81920D79AB3E}"/>
              </a:ext>
            </a:extLst>
          </p:cNvPr>
          <p:cNvSpPr>
            <a:spLocks noGrp="1"/>
          </p:cNvSpPr>
          <p:nvPr>
            <p:ph type="dt" sz="half" idx="2"/>
          </p:nvPr>
        </p:nvSpPr>
        <p:spPr/>
        <p:txBody>
          <a:bodyPr/>
          <a:lstStyle/>
          <a:p>
            <a:r>
              <a:rPr lang="nb-NO"/>
              <a:t>10/12/2021</a:t>
            </a:r>
            <a:endParaRPr lang="en-US" dirty="0"/>
          </a:p>
        </p:txBody>
      </p:sp>
      <p:sp>
        <p:nvSpPr>
          <p:cNvPr id="5" name="Plassholder for bunntekst 4">
            <a:extLst>
              <a:ext uri="{FF2B5EF4-FFF2-40B4-BE49-F238E27FC236}">
                <a16:creationId xmlns:a16="http://schemas.microsoft.com/office/drawing/2014/main" id="{4C1DA505-874A-46A7-869A-D5E6AC975670}"/>
              </a:ext>
            </a:extLst>
          </p:cNvPr>
          <p:cNvSpPr>
            <a:spLocks noGrp="1"/>
          </p:cNvSpPr>
          <p:nvPr>
            <p:ph type="ftr" sz="quarter" idx="3"/>
          </p:nvPr>
        </p:nvSpPr>
        <p:spPr/>
        <p:txBody>
          <a:bodyPr/>
          <a:lstStyle/>
          <a:p>
            <a:r>
              <a:rPr lang="en-US"/>
              <a:t>Ben Chen, Imperial College London</a:t>
            </a:r>
            <a:endParaRPr lang="en-US" dirty="0"/>
          </a:p>
        </p:txBody>
      </p:sp>
      <p:sp>
        <p:nvSpPr>
          <p:cNvPr id="8" name="Plassholder for tekst 7">
            <a:extLst>
              <a:ext uri="{FF2B5EF4-FFF2-40B4-BE49-F238E27FC236}">
                <a16:creationId xmlns:a16="http://schemas.microsoft.com/office/drawing/2014/main" id="{EACFADB9-D111-478A-A380-766C4AFC8EEF}"/>
              </a:ext>
            </a:extLst>
          </p:cNvPr>
          <p:cNvSpPr>
            <a:spLocks noGrp="1"/>
          </p:cNvSpPr>
          <p:nvPr>
            <p:ph type="body" idx="10"/>
          </p:nvPr>
        </p:nvSpPr>
        <p:spPr/>
        <p:txBody>
          <a:bodyPr/>
          <a:lstStyle/>
          <a:p>
            <a:endParaRPr lang="nb-NO"/>
          </a:p>
        </p:txBody>
      </p:sp>
      <p:sp>
        <p:nvSpPr>
          <p:cNvPr id="2" name="Plassholder for lysbildenummer 1">
            <a:extLst>
              <a:ext uri="{FF2B5EF4-FFF2-40B4-BE49-F238E27FC236}">
                <a16:creationId xmlns:a16="http://schemas.microsoft.com/office/drawing/2014/main" id="{746F4139-C58B-41B5-AF2E-4868C4EC24DB}"/>
              </a:ext>
            </a:extLst>
          </p:cNvPr>
          <p:cNvSpPr>
            <a:spLocks noGrp="1"/>
          </p:cNvSpPr>
          <p:nvPr>
            <p:ph type="sldNum" sz="quarter" idx="4"/>
          </p:nvPr>
        </p:nvSpPr>
        <p:spPr/>
        <p:txBody>
          <a:bodyPr/>
          <a:lstStyle/>
          <a:p>
            <a:fld id="{17918391-D411-FE40-AAD7-861AE5233E0E}" type="slidenum">
              <a:rPr lang="en-US" smtClean="0"/>
              <a:pPr/>
              <a:t>15</a:t>
            </a:fld>
            <a:endParaRPr lang="en-US"/>
          </a:p>
        </p:txBody>
      </p:sp>
    </p:spTree>
    <p:extLst>
      <p:ext uri="{BB962C8B-B14F-4D97-AF65-F5344CB8AC3E}">
        <p14:creationId xmlns:p14="http://schemas.microsoft.com/office/powerpoint/2010/main" val="814992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tel 5">
            <a:extLst>
              <a:ext uri="{FF2B5EF4-FFF2-40B4-BE49-F238E27FC236}">
                <a16:creationId xmlns:a16="http://schemas.microsoft.com/office/drawing/2014/main" id="{4AF86DBC-AB57-455E-8348-6FC419F974DE}"/>
              </a:ext>
            </a:extLst>
          </p:cNvPr>
          <p:cNvSpPr>
            <a:spLocks noGrp="1"/>
          </p:cNvSpPr>
          <p:nvPr>
            <p:ph type="title"/>
          </p:nvPr>
        </p:nvSpPr>
        <p:spPr/>
        <p:txBody>
          <a:bodyPr/>
          <a:lstStyle/>
          <a:p>
            <a:endParaRPr lang="en-GB"/>
          </a:p>
        </p:txBody>
      </p:sp>
      <mc:AlternateContent xmlns:mc="http://schemas.openxmlformats.org/markup-compatibility/2006" xmlns:a14="http://schemas.microsoft.com/office/drawing/2010/main">
        <mc:Choice Requires="a14">
          <p:sp>
            <p:nvSpPr>
              <p:cNvPr id="7" name="Plassholder for innhold 6">
                <a:extLst>
                  <a:ext uri="{FF2B5EF4-FFF2-40B4-BE49-F238E27FC236}">
                    <a16:creationId xmlns:a16="http://schemas.microsoft.com/office/drawing/2014/main" id="{C44AABCE-C162-43FA-A3D4-3CAA8A2A65A0}"/>
                  </a:ext>
                </a:extLst>
              </p:cNvPr>
              <p:cNvSpPr>
                <a:spLocks noGrp="1"/>
              </p:cNvSpPr>
              <p:nvPr>
                <p:ph idx="1"/>
              </p:nvPr>
            </p:nvSpPr>
            <p:spPr/>
            <p:txBody>
              <a:bodyPr/>
              <a:lstStyle/>
              <a:p>
                <a:r>
                  <a:rPr lang="en-US" dirty="0"/>
                  <a:t>Objective: establish parameter sets for multi-</a:t>
                </a:r>
                <a:r>
                  <a:rPr lang="en-US" dirty="0" err="1"/>
                  <a:t>TeV</a:t>
                </a:r>
                <a:r>
                  <a:rPr lang="en-US" dirty="0"/>
                  <a:t> PWFA </a:t>
                </a:r>
                <a:r>
                  <a:rPr lang="nb-NO" dirty="0" err="1"/>
                  <a:t>e</a:t>
                </a:r>
                <a:r>
                  <a:rPr lang="nb-NO" baseline="30000" dirty="0" err="1"/>
                  <a:t>+</a:t>
                </a:r>
                <a:r>
                  <a:rPr lang="nb-NO" dirty="0" err="1"/>
                  <a:t>e</a:t>
                </a:r>
                <a:r>
                  <a:rPr lang="nb-NO" baseline="30000" dirty="0"/>
                  <a:t>-</a:t>
                </a:r>
                <a:r>
                  <a:rPr lang="en-GB" dirty="0"/>
                  <a:t> (</a:t>
                </a:r>
                <a:r>
                  <a:rPr lang="en-US" dirty="0"/>
                  <a:t>and </a:t>
                </a:r>
                <a14:m>
                  <m:oMath xmlns:m="http://schemas.openxmlformats.org/officeDocument/2006/math">
                    <m:r>
                      <a:rPr lang="nb-NO" i="1" dirty="0">
                        <a:latin typeface="Cambria Math" panose="02040503050406030204" pitchFamily="18" charset="0"/>
                      </a:rPr>
                      <m:t>𝛾𝛾</m:t>
                    </m:r>
                  </m:oMath>
                </a14:m>
                <a:r>
                  <a:rPr lang="en-US" dirty="0"/>
                  <a:t> colliders)</a:t>
                </a:r>
              </a:p>
              <a:p>
                <a:pPr marL="514350" indent="-514350">
                  <a:buFont typeface="+mj-lt"/>
                  <a:buAutoNum type="arabicPeriod"/>
                </a:pPr>
                <a:r>
                  <a:rPr lang="en-US" dirty="0"/>
                  <a:t>Parameter set for a 1.5 TeV PWFA </a:t>
                </a:r>
                <a:r>
                  <a:rPr lang="nb-NO" dirty="0"/>
                  <a:t>e</a:t>
                </a:r>
                <a:r>
                  <a:rPr lang="nb-NO" baseline="30000" dirty="0"/>
                  <a:t>-</a:t>
                </a:r>
                <a:r>
                  <a:rPr lang="en-GB" dirty="0"/>
                  <a:t> </a:t>
                </a:r>
                <a:r>
                  <a:rPr lang="en-US" dirty="0"/>
                  <a:t>linac.</a:t>
                </a:r>
              </a:p>
              <a:p>
                <a:pPr marL="514350" indent="-514350">
                  <a:buFont typeface="+mj-lt"/>
                  <a:buAutoNum type="arabicPeriod"/>
                </a:pPr>
                <a:r>
                  <a:rPr lang="en-GB" dirty="0"/>
                  <a:t>Parameters for 3 </a:t>
                </a:r>
                <a:r>
                  <a:rPr lang="en-GB" dirty="0" err="1"/>
                  <a:t>TeV</a:t>
                </a:r>
                <a:r>
                  <a:rPr lang="en-GB" dirty="0"/>
                  <a:t> </a:t>
                </a:r>
                <a:r>
                  <a:rPr lang="nb-NO" dirty="0" err="1"/>
                  <a:t>e</a:t>
                </a:r>
                <a:r>
                  <a:rPr lang="nb-NO" baseline="30000" dirty="0" err="1"/>
                  <a:t>+</a:t>
                </a:r>
                <a:r>
                  <a:rPr lang="nb-NO" dirty="0" err="1"/>
                  <a:t>e</a:t>
                </a:r>
                <a:r>
                  <a:rPr lang="nb-NO" baseline="30000" dirty="0"/>
                  <a:t>-</a:t>
                </a:r>
                <a:r>
                  <a:rPr lang="en-GB" dirty="0"/>
                  <a:t> colliders based on the </a:t>
                </a:r>
                <a:r>
                  <a:rPr lang="en-GB" dirty="0" err="1"/>
                  <a:t>linac</a:t>
                </a:r>
                <a:r>
                  <a:rPr lang="en-GB" dirty="0"/>
                  <a:t> parameters.</a:t>
                </a:r>
              </a:p>
              <a:p>
                <a:r>
                  <a:rPr lang="nb-NO" dirty="0"/>
                  <a:t>Shows </a:t>
                </a:r>
                <a:r>
                  <a:rPr lang="nb-NO" dirty="0" err="1"/>
                  <a:t>optimistic</a:t>
                </a:r>
                <a:r>
                  <a:rPr lang="nb-NO" dirty="0"/>
                  <a:t> </a:t>
                </a:r>
                <a:r>
                  <a:rPr lang="nb-NO" dirty="0" err="1"/>
                  <a:t>results</a:t>
                </a:r>
                <a:r>
                  <a:rPr lang="nb-NO" dirty="0"/>
                  <a:t>, </a:t>
                </a:r>
                <a:r>
                  <a:rPr lang="nb-NO" dirty="0" err="1"/>
                  <a:t>but</a:t>
                </a:r>
                <a:r>
                  <a:rPr lang="nb-NO" dirty="0"/>
                  <a:t> </a:t>
                </a:r>
                <a:r>
                  <a:rPr lang="nb-NO" dirty="0" err="1"/>
                  <a:t>further</a:t>
                </a:r>
                <a:r>
                  <a:rPr lang="nb-NO" dirty="0"/>
                  <a:t> studies </a:t>
                </a:r>
                <a:r>
                  <a:rPr lang="nb-NO" dirty="0" err="1"/>
                  <a:t>on</a:t>
                </a:r>
                <a:r>
                  <a:rPr lang="nb-NO" dirty="0"/>
                  <a:t> e.g. BDS design </a:t>
                </a:r>
                <a:r>
                  <a:rPr lang="nb-NO" dirty="0" err="1"/>
                  <a:t>required</a:t>
                </a:r>
                <a:r>
                  <a:rPr lang="nb-NO" dirty="0"/>
                  <a:t>.</a:t>
                </a:r>
                <a:endParaRPr lang="en-US" dirty="0"/>
              </a:p>
            </p:txBody>
          </p:sp>
        </mc:Choice>
        <mc:Fallback xmlns="">
          <p:sp>
            <p:nvSpPr>
              <p:cNvPr id="7" name="Plassholder for innhold 6">
                <a:extLst>
                  <a:ext uri="{FF2B5EF4-FFF2-40B4-BE49-F238E27FC236}">
                    <a16:creationId xmlns:a16="http://schemas.microsoft.com/office/drawing/2014/main" id="{C44AABCE-C162-43FA-A3D4-3CAA8A2A65A0}"/>
                  </a:ext>
                </a:extLst>
              </p:cNvPr>
              <p:cNvSpPr>
                <a:spLocks noGrp="1" noRot="1" noChangeAspect="1" noMove="1" noResize="1" noEditPoints="1" noAdjustHandles="1" noChangeArrowheads="1" noChangeShapeType="1" noTextEdit="1"/>
              </p:cNvSpPr>
              <p:nvPr>
                <p:ph idx="1"/>
              </p:nvPr>
            </p:nvSpPr>
            <p:spPr>
              <a:blipFill>
                <a:blip r:embed="rId3"/>
                <a:stretch>
                  <a:fillRect l="-1217" t="-2241"/>
                </a:stretch>
              </a:blipFill>
            </p:spPr>
            <p:txBody>
              <a:bodyPr/>
              <a:lstStyle/>
              <a:p>
                <a:r>
                  <a:rPr lang="en-GB">
                    <a:noFill/>
                  </a:rPr>
                  <a:t> </a:t>
                </a:r>
              </a:p>
            </p:txBody>
          </p:sp>
        </mc:Fallback>
      </mc:AlternateContent>
      <p:sp>
        <p:nvSpPr>
          <p:cNvPr id="3" name="Plassholder for dato 2">
            <a:extLst>
              <a:ext uri="{FF2B5EF4-FFF2-40B4-BE49-F238E27FC236}">
                <a16:creationId xmlns:a16="http://schemas.microsoft.com/office/drawing/2014/main" id="{3DF6FB0E-C73D-4E09-974A-0F9788DACBAD}"/>
              </a:ext>
            </a:extLst>
          </p:cNvPr>
          <p:cNvSpPr>
            <a:spLocks noGrp="1"/>
          </p:cNvSpPr>
          <p:nvPr>
            <p:ph type="dt" sz="half" idx="10"/>
          </p:nvPr>
        </p:nvSpPr>
        <p:spPr/>
        <p:txBody>
          <a:bodyPr/>
          <a:lstStyle/>
          <a:p>
            <a:r>
              <a:rPr lang="nb-NO"/>
              <a:t>10/12/2021</a:t>
            </a:r>
            <a:endParaRPr lang="en-US" dirty="0"/>
          </a:p>
        </p:txBody>
      </p:sp>
      <p:sp>
        <p:nvSpPr>
          <p:cNvPr id="4" name="Plassholder for bunntekst 3">
            <a:extLst>
              <a:ext uri="{FF2B5EF4-FFF2-40B4-BE49-F238E27FC236}">
                <a16:creationId xmlns:a16="http://schemas.microsoft.com/office/drawing/2014/main" id="{1500CB8C-C219-4EB9-831D-DD00BB27B287}"/>
              </a:ext>
            </a:extLst>
          </p:cNvPr>
          <p:cNvSpPr>
            <a:spLocks noGrp="1"/>
          </p:cNvSpPr>
          <p:nvPr>
            <p:ph type="ftr" sz="quarter" idx="11"/>
          </p:nvPr>
        </p:nvSpPr>
        <p:spPr/>
        <p:txBody>
          <a:bodyPr/>
          <a:lstStyle/>
          <a:p>
            <a:r>
              <a:rPr lang="it-IT"/>
              <a:t>Ben Chen, Imperial College London</a:t>
            </a:r>
            <a:endParaRPr lang="en-US" dirty="0"/>
          </a:p>
        </p:txBody>
      </p:sp>
      <p:sp>
        <p:nvSpPr>
          <p:cNvPr id="2" name="Plassholder for lysbildenummer 1">
            <a:extLst>
              <a:ext uri="{FF2B5EF4-FFF2-40B4-BE49-F238E27FC236}">
                <a16:creationId xmlns:a16="http://schemas.microsoft.com/office/drawing/2014/main" id="{F44B9653-0A66-45E7-8845-10739FCCF497}"/>
              </a:ext>
            </a:extLst>
          </p:cNvPr>
          <p:cNvSpPr>
            <a:spLocks noGrp="1"/>
          </p:cNvSpPr>
          <p:nvPr>
            <p:ph type="sldNum" sz="quarter" idx="12"/>
          </p:nvPr>
        </p:nvSpPr>
        <p:spPr/>
        <p:txBody>
          <a:bodyPr/>
          <a:lstStyle/>
          <a:p>
            <a:fld id="{3FE76B6B-0CE1-4324-96C0-E48A3D2C87FD}" type="slidenum">
              <a:rPr lang="en-GB" smtClean="0"/>
              <a:t>16</a:t>
            </a:fld>
            <a:endParaRPr lang="en-GB" dirty="0"/>
          </a:p>
        </p:txBody>
      </p:sp>
    </p:spTree>
    <p:extLst>
      <p:ext uri="{BB962C8B-B14F-4D97-AF65-F5344CB8AC3E}">
        <p14:creationId xmlns:p14="http://schemas.microsoft.com/office/powerpoint/2010/main" val="1675261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lassholder for innhold 10" descr="Et bilde som inneholder himmel, gress, utendørs&#10;&#10;Automatisk generert beskrivelse">
            <a:extLst>
              <a:ext uri="{FF2B5EF4-FFF2-40B4-BE49-F238E27FC236}">
                <a16:creationId xmlns:a16="http://schemas.microsoft.com/office/drawing/2014/main" id="{3A63EFC5-045E-4503-A33A-E58FE6281B49}"/>
              </a:ext>
            </a:extLst>
          </p:cNvPr>
          <p:cNvPicPr>
            <a:picLocks noChangeAspect="1"/>
          </p:cNvPicPr>
          <p:nvPr/>
        </p:nvPicPr>
        <p:blipFill rotWithShape="1">
          <a:blip r:embed="rId2">
            <a:alphaModFix amt="50000"/>
          </a:blip>
          <a:srcRect t="12188" b="3543"/>
          <a:stretch/>
        </p:blipFill>
        <p:spPr>
          <a:xfrm>
            <a:off x="20" y="1"/>
            <a:ext cx="12191980" cy="6857999"/>
          </a:xfrm>
          <a:prstGeom prst="rect">
            <a:avLst/>
          </a:prstGeom>
        </p:spPr>
      </p:pic>
      <p:sp>
        <p:nvSpPr>
          <p:cNvPr id="8" name="Tittel 7">
            <a:extLst>
              <a:ext uri="{FF2B5EF4-FFF2-40B4-BE49-F238E27FC236}">
                <a16:creationId xmlns:a16="http://schemas.microsoft.com/office/drawing/2014/main" id="{3355C321-5757-4FD7-B573-F60BD8CFBCD6}"/>
              </a:ext>
            </a:extLst>
          </p:cNvPr>
          <p:cNvSpPr>
            <a:spLocks noGrp="1"/>
          </p:cNvSpPr>
          <p:nvPr>
            <p:ph type="title"/>
          </p:nvPr>
        </p:nvSpPr>
        <p:spPr>
          <a:xfrm>
            <a:off x="1524000" y="1122362"/>
            <a:ext cx="9144000" cy="2900518"/>
          </a:xfrm>
        </p:spPr>
        <p:txBody>
          <a:bodyPr vert="horz" lIns="91440" tIns="45720" rIns="91440" bIns="45720" rtlCol="0" anchor="b">
            <a:normAutofit/>
          </a:bodyPr>
          <a:lstStyle/>
          <a:p>
            <a:pPr algn="ctr"/>
            <a:r>
              <a:rPr lang="en-US" dirty="0">
                <a:solidFill>
                  <a:srgbClr val="FFFFFF"/>
                </a:solidFill>
              </a:rPr>
              <a:t>Make accelerators </a:t>
            </a:r>
            <a:r>
              <a:rPr lang="en-US" sz="3600" dirty="0">
                <a:solidFill>
                  <a:srgbClr val="FFFFFF"/>
                </a:solidFill>
              </a:rPr>
              <a:t>small</a:t>
            </a:r>
            <a:r>
              <a:rPr lang="en-US" dirty="0">
                <a:solidFill>
                  <a:srgbClr val="FFFFFF"/>
                </a:solidFill>
              </a:rPr>
              <a:t> again!</a:t>
            </a:r>
          </a:p>
        </p:txBody>
      </p:sp>
      <p:sp>
        <p:nvSpPr>
          <p:cNvPr id="9" name="Plassholder for tekst 8">
            <a:extLst>
              <a:ext uri="{FF2B5EF4-FFF2-40B4-BE49-F238E27FC236}">
                <a16:creationId xmlns:a16="http://schemas.microsoft.com/office/drawing/2014/main" id="{6621A64A-E286-4F3E-98C5-20759147FB5F}"/>
              </a:ext>
            </a:extLst>
          </p:cNvPr>
          <p:cNvSpPr>
            <a:spLocks noGrp="1"/>
          </p:cNvSpPr>
          <p:nvPr>
            <p:ph type="body" idx="1"/>
          </p:nvPr>
        </p:nvSpPr>
        <p:spPr>
          <a:xfrm>
            <a:off x="1524000" y="4159404"/>
            <a:ext cx="9144000" cy="1098395"/>
          </a:xfrm>
        </p:spPr>
        <p:txBody>
          <a:bodyPr vert="horz" lIns="91440" tIns="45720" rIns="91440" bIns="45720" rtlCol="0">
            <a:normAutofit/>
          </a:bodyPr>
          <a:lstStyle/>
          <a:p>
            <a:pPr algn="ctr"/>
            <a:r>
              <a:rPr lang="en-US" dirty="0">
                <a:solidFill>
                  <a:srgbClr val="FFFFFF"/>
                </a:solidFill>
              </a:rPr>
              <a:t>Thank you for your attention.</a:t>
            </a:r>
          </a:p>
        </p:txBody>
      </p:sp>
      <p:sp>
        <p:nvSpPr>
          <p:cNvPr id="4" name="Plassholder for dato 3">
            <a:extLst>
              <a:ext uri="{FF2B5EF4-FFF2-40B4-BE49-F238E27FC236}">
                <a16:creationId xmlns:a16="http://schemas.microsoft.com/office/drawing/2014/main" id="{43AB0FA2-A595-492F-B5B8-B2737EC916BE}"/>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a:spcAft>
                <a:spcPts val="600"/>
              </a:spcAft>
              <a:defRPr/>
            </a:pPr>
            <a:r>
              <a:rPr lang="nb-NO">
                <a:solidFill>
                  <a:srgbClr val="FFFFFF"/>
                </a:solidFill>
                <a:latin typeface="Calibri" panose="020F0502020204030204"/>
              </a:rPr>
              <a:t>20/10/2021</a:t>
            </a:r>
            <a:endParaRPr lang="en-US">
              <a:solidFill>
                <a:srgbClr val="FFFFFF"/>
              </a:solidFill>
              <a:latin typeface="Calibri" panose="020F0502020204030204"/>
            </a:endParaRPr>
          </a:p>
        </p:txBody>
      </p:sp>
      <p:sp>
        <p:nvSpPr>
          <p:cNvPr id="5" name="Plassholder for bunntekst 4">
            <a:extLst>
              <a:ext uri="{FF2B5EF4-FFF2-40B4-BE49-F238E27FC236}">
                <a16:creationId xmlns:a16="http://schemas.microsoft.com/office/drawing/2014/main" id="{3E8DE8DE-3CA4-473D-BD7C-917BFAF4EA7B}"/>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defRPr/>
            </a:pPr>
            <a:r>
              <a:rPr lang="en-US" kern="1200">
                <a:solidFill>
                  <a:srgbClr val="FFFFFF"/>
                </a:solidFill>
                <a:latin typeface="Calibri" panose="020F0502020204030204"/>
                <a:ea typeface="+mn-ea"/>
                <a:cs typeface="+mn-cs"/>
              </a:rPr>
              <a:t>Ben Chen</a:t>
            </a:r>
          </a:p>
        </p:txBody>
      </p:sp>
      <p:sp>
        <p:nvSpPr>
          <p:cNvPr id="2" name="Plassholder for lysbildenummer 1">
            <a:extLst>
              <a:ext uri="{FF2B5EF4-FFF2-40B4-BE49-F238E27FC236}">
                <a16:creationId xmlns:a16="http://schemas.microsoft.com/office/drawing/2014/main" id="{31826BF3-D9DD-4A02-80FB-C5D80F9622D1}"/>
              </a:ext>
            </a:extLst>
          </p:cNvPr>
          <p:cNvSpPr>
            <a:spLocks noGrp="1"/>
          </p:cNvSpPr>
          <p:nvPr>
            <p:ph type="sldNum" sz="quarter" idx="12"/>
          </p:nvPr>
        </p:nvSpPr>
        <p:spPr/>
        <p:txBody>
          <a:bodyPr/>
          <a:lstStyle/>
          <a:p>
            <a:fld id="{3FE76B6B-0CE1-4324-96C0-E48A3D2C87FD}" type="slidenum">
              <a:rPr lang="en-GB" smtClean="0"/>
              <a:t>17</a:t>
            </a:fld>
            <a:endParaRPr lang="en-GB"/>
          </a:p>
        </p:txBody>
      </p:sp>
    </p:spTree>
    <p:extLst>
      <p:ext uri="{BB962C8B-B14F-4D97-AF65-F5344CB8AC3E}">
        <p14:creationId xmlns:p14="http://schemas.microsoft.com/office/powerpoint/2010/main" val="1108459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D145048-8C90-466B-81E5-BABB3953CFB8}"/>
              </a:ext>
            </a:extLst>
          </p:cNvPr>
          <p:cNvSpPr>
            <a:spLocks noGrp="1"/>
          </p:cNvSpPr>
          <p:nvPr>
            <p:ph type="title"/>
          </p:nvPr>
        </p:nvSpPr>
        <p:spPr/>
        <p:txBody>
          <a:bodyPr/>
          <a:lstStyle/>
          <a:p>
            <a:r>
              <a:rPr lang="en-GB" dirty="0"/>
              <a:t>Appendix</a:t>
            </a:r>
          </a:p>
        </p:txBody>
      </p:sp>
      <p:sp>
        <p:nvSpPr>
          <p:cNvPr id="3" name="Plassholder for tekst 2">
            <a:extLst>
              <a:ext uri="{FF2B5EF4-FFF2-40B4-BE49-F238E27FC236}">
                <a16:creationId xmlns:a16="http://schemas.microsoft.com/office/drawing/2014/main" id="{E57E41CE-2545-40AC-9A43-3D47A51C5844}"/>
              </a:ext>
            </a:extLst>
          </p:cNvPr>
          <p:cNvSpPr>
            <a:spLocks noGrp="1"/>
          </p:cNvSpPr>
          <p:nvPr>
            <p:ph type="body" idx="1"/>
          </p:nvPr>
        </p:nvSpPr>
        <p:spPr/>
        <p:txBody>
          <a:bodyPr/>
          <a:lstStyle/>
          <a:p>
            <a:endParaRPr lang="en-GB"/>
          </a:p>
        </p:txBody>
      </p:sp>
      <p:sp>
        <p:nvSpPr>
          <p:cNvPr id="4" name="Plassholder for dato 3">
            <a:extLst>
              <a:ext uri="{FF2B5EF4-FFF2-40B4-BE49-F238E27FC236}">
                <a16:creationId xmlns:a16="http://schemas.microsoft.com/office/drawing/2014/main" id="{684C08DA-4836-4E9E-B82F-3360996712EE}"/>
              </a:ext>
            </a:extLst>
          </p:cNvPr>
          <p:cNvSpPr>
            <a:spLocks noGrp="1"/>
          </p:cNvSpPr>
          <p:nvPr>
            <p:ph type="dt" sz="half" idx="10"/>
          </p:nvPr>
        </p:nvSpPr>
        <p:spPr/>
        <p:txBody>
          <a:bodyPr/>
          <a:lstStyle/>
          <a:p>
            <a:r>
              <a:rPr lang="nb-NO"/>
              <a:t>20/10/2021</a:t>
            </a:r>
            <a:endParaRPr lang="en-GB"/>
          </a:p>
        </p:txBody>
      </p:sp>
      <p:sp>
        <p:nvSpPr>
          <p:cNvPr id="5" name="Plassholder for bunntekst 4">
            <a:extLst>
              <a:ext uri="{FF2B5EF4-FFF2-40B4-BE49-F238E27FC236}">
                <a16:creationId xmlns:a16="http://schemas.microsoft.com/office/drawing/2014/main" id="{696D36F4-AC3F-4E45-A1C7-8AD4BCF269B4}"/>
              </a:ext>
            </a:extLst>
          </p:cNvPr>
          <p:cNvSpPr>
            <a:spLocks noGrp="1"/>
          </p:cNvSpPr>
          <p:nvPr>
            <p:ph type="ftr" sz="quarter" idx="11"/>
          </p:nvPr>
        </p:nvSpPr>
        <p:spPr/>
        <p:txBody>
          <a:bodyPr/>
          <a:lstStyle/>
          <a:p>
            <a:r>
              <a:rPr lang="en-US"/>
              <a:t>Ben Chen</a:t>
            </a:r>
            <a:endParaRPr lang="en-GB"/>
          </a:p>
        </p:txBody>
      </p:sp>
      <p:sp>
        <p:nvSpPr>
          <p:cNvPr id="6" name="Plassholder for lysbildenummer 5">
            <a:extLst>
              <a:ext uri="{FF2B5EF4-FFF2-40B4-BE49-F238E27FC236}">
                <a16:creationId xmlns:a16="http://schemas.microsoft.com/office/drawing/2014/main" id="{C091846B-12E4-4B45-AF21-6ABD0A233D98}"/>
              </a:ext>
            </a:extLst>
          </p:cNvPr>
          <p:cNvSpPr>
            <a:spLocks noGrp="1"/>
          </p:cNvSpPr>
          <p:nvPr>
            <p:ph type="sldNum" sz="quarter" idx="12"/>
          </p:nvPr>
        </p:nvSpPr>
        <p:spPr/>
        <p:txBody>
          <a:bodyPr/>
          <a:lstStyle/>
          <a:p>
            <a:fld id="{3FE76B6B-0CE1-4324-96C0-E48A3D2C87FD}" type="slidenum">
              <a:rPr lang="en-GB" smtClean="0"/>
              <a:t>18</a:t>
            </a:fld>
            <a:endParaRPr lang="en-GB"/>
          </a:p>
        </p:txBody>
      </p:sp>
    </p:spTree>
    <p:extLst>
      <p:ext uri="{BB962C8B-B14F-4D97-AF65-F5344CB8AC3E}">
        <p14:creationId xmlns:p14="http://schemas.microsoft.com/office/powerpoint/2010/main" val="251830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3" name="Bilde 12" descr="Et bilde som inneholder skjermbilde&#10;&#10;Automatisk generert beskrivelse">
            <a:extLst>
              <a:ext uri="{FF2B5EF4-FFF2-40B4-BE49-F238E27FC236}">
                <a16:creationId xmlns:a16="http://schemas.microsoft.com/office/drawing/2014/main" id="{455F0896-DD62-40A8-9541-08E220006E47}"/>
              </a:ext>
            </a:extLst>
          </p:cNvPr>
          <p:cNvPicPr>
            <a:picLocks noChangeAspect="1"/>
          </p:cNvPicPr>
          <p:nvPr/>
        </p:nvPicPr>
        <p:blipFill>
          <a:blip r:embed="rId3"/>
          <a:stretch>
            <a:fillRect/>
          </a:stretch>
        </p:blipFill>
        <p:spPr>
          <a:xfrm>
            <a:off x="1282299" y="3940575"/>
            <a:ext cx="5185924" cy="2415776"/>
          </a:xfrm>
          <a:prstGeom prst="rect">
            <a:avLst/>
          </a:prstGeom>
        </p:spPr>
      </p:pic>
      <p:pic>
        <p:nvPicPr>
          <p:cNvPr id="3" name="Bilde 2" descr="Et bilde som inneholder tekst&#10;&#10;Automatisk generert beskrivelse">
            <a:extLst>
              <a:ext uri="{FF2B5EF4-FFF2-40B4-BE49-F238E27FC236}">
                <a16:creationId xmlns:a16="http://schemas.microsoft.com/office/drawing/2014/main" id="{1BD7E41F-E1B2-48A5-9AF9-942153ACA35D}"/>
              </a:ext>
            </a:extLst>
          </p:cNvPr>
          <p:cNvPicPr>
            <a:picLocks noChangeAspect="1"/>
          </p:cNvPicPr>
          <p:nvPr/>
        </p:nvPicPr>
        <p:blipFill>
          <a:blip r:embed="rId4"/>
          <a:stretch>
            <a:fillRect/>
          </a:stretch>
        </p:blipFill>
        <p:spPr>
          <a:xfrm>
            <a:off x="7199586" y="673955"/>
            <a:ext cx="4711448" cy="2570978"/>
          </a:xfrm>
          <a:prstGeom prst="rect">
            <a:avLst/>
          </a:prstGeom>
        </p:spPr>
      </p:pic>
      <p:sp>
        <p:nvSpPr>
          <p:cNvPr id="7" name="Tittel 6">
            <a:extLst>
              <a:ext uri="{FF2B5EF4-FFF2-40B4-BE49-F238E27FC236}">
                <a16:creationId xmlns:a16="http://schemas.microsoft.com/office/drawing/2014/main" id="{CFF95663-BE81-4800-AB80-DCC49BC2A15E}"/>
              </a:ext>
            </a:extLst>
          </p:cNvPr>
          <p:cNvSpPr>
            <a:spLocks noGrp="1"/>
          </p:cNvSpPr>
          <p:nvPr>
            <p:ph type="title"/>
          </p:nvPr>
        </p:nvSpPr>
        <p:spPr/>
        <p:txBody>
          <a:bodyPr/>
          <a:lstStyle/>
          <a:p>
            <a:r>
              <a:rPr lang="nb-NO" dirty="0" err="1"/>
              <a:t>QuickPIC</a:t>
            </a:r>
            <a:r>
              <a:rPr lang="nb-NO" dirty="0"/>
              <a:t> (</a:t>
            </a:r>
            <a:r>
              <a:rPr lang="nb-NO" dirty="0" err="1"/>
              <a:t>open</a:t>
            </a:r>
            <a:r>
              <a:rPr lang="nb-NO" dirty="0"/>
              <a:t> </a:t>
            </a:r>
            <a:r>
              <a:rPr lang="nb-NO" dirty="0" err="1"/>
              <a:t>source</a:t>
            </a:r>
            <a:r>
              <a:rPr lang="nb-NO" dirty="0"/>
              <a:t> </a:t>
            </a:r>
            <a:r>
              <a:rPr lang="nb-NO" dirty="0" err="1"/>
              <a:t>version</a:t>
            </a:r>
            <a:r>
              <a:rPr lang="nb-NO" dirty="0"/>
              <a:t>)</a:t>
            </a:r>
          </a:p>
        </p:txBody>
      </p:sp>
      <p:sp>
        <p:nvSpPr>
          <p:cNvPr id="8" name="Plassholder for innhold 7">
            <a:extLst>
              <a:ext uri="{FF2B5EF4-FFF2-40B4-BE49-F238E27FC236}">
                <a16:creationId xmlns:a16="http://schemas.microsoft.com/office/drawing/2014/main" id="{5F8A6941-E2BF-44E7-ACF3-0BEB8674B83F}"/>
              </a:ext>
            </a:extLst>
          </p:cNvPr>
          <p:cNvSpPr>
            <a:spLocks noGrp="1"/>
          </p:cNvSpPr>
          <p:nvPr>
            <p:ph idx="1"/>
          </p:nvPr>
        </p:nvSpPr>
        <p:spPr>
          <a:xfrm>
            <a:off x="609600" y="1325608"/>
            <a:ext cx="6786891" cy="2614968"/>
          </a:xfrm>
        </p:spPr>
        <p:txBody>
          <a:bodyPr>
            <a:normAutofit fontScale="62500" lnSpcReduction="20000"/>
          </a:bodyPr>
          <a:lstStyle/>
          <a:p>
            <a:r>
              <a:rPr lang="en-US" dirty="0"/>
              <a:t>Fully </a:t>
            </a:r>
            <a:r>
              <a:rPr lang="en-US" dirty="0" err="1"/>
              <a:t>parallelised</a:t>
            </a:r>
            <a:r>
              <a:rPr lang="en-US" dirty="0"/>
              <a:t>, fully relativistic, three-dimensional quasi-static </a:t>
            </a:r>
            <a:r>
              <a:rPr lang="nb-NO" dirty="0"/>
              <a:t>PIC </a:t>
            </a:r>
            <a:r>
              <a:rPr lang="nb-NO" dirty="0" err="1"/>
              <a:t>code</a:t>
            </a:r>
            <a:r>
              <a:rPr lang="nb-NO" dirty="0"/>
              <a:t> (UCLA). </a:t>
            </a:r>
          </a:p>
          <a:p>
            <a:r>
              <a:rPr lang="nb-NO" dirty="0"/>
              <a:t>Main </a:t>
            </a:r>
            <a:r>
              <a:rPr lang="nb-NO" dirty="0" err="1"/>
              <a:t>advantage</a:t>
            </a:r>
            <a:r>
              <a:rPr lang="nb-NO" dirty="0"/>
              <a:t>: </a:t>
            </a:r>
            <a:r>
              <a:rPr lang="nb-NO" dirty="0" err="1"/>
              <a:t>quasi-static</a:t>
            </a:r>
            <a:r>
              <a:rPr lang="nb-NO" dirty="0"/>
              <a:t> </a:t>
            </a:r>
            <a:r>
              <a:rPr lang="nb-NO" dirty="0" err="1"/>
              <a:t>approximation</a:t>
            </a:r>
            <a:r>
              <a:rPr lang="nb-NO" dirty="0"/>
              <a:t>.</a:t>
            </a:r>
          </a:p>
          <a:p>
            <a:pPr lvl="1"/>
            <a:r>
              <a:rPr lang="nb-NO" dirty="0"/>
              <a:t>Beam and plasma </a:t>
            </a:r>
            <a:r>
              <a:rPr lang="nb-NO" dirty="0" err="1"/>
              <a:t>evolve</a:t>
            </a:r>
            <a:r>
              <a:rPr lang="nb-NO" dirty="0"/>
              <a:t> over different time </a:t>
            </a:r>
            <a:r>
              <a:rPr lang="nb-NO" dirty="0" err="1"/>
              <a:t>scales</a:t>
            </a:r>
            <a:r>
              <a:rPr lang="nb-NO" dirty="0"/>
              <a:t>.</a:t>
            </a:r>
          </a:p>
          <a:p>
            <a:pPr lvl="1"/>
            <a:r>
              <a:rPr lang="nb-NO" dirty="0"/>
              <a:t>Beam: </a:t>
            </a:r>
            <a:r>
              <a:rPr lang="nb-NO" dirty="0" err="1"/>
              <a:t>large</a:t>
            </a:r>
            <a:r>
              <a:rPr lang="nb-NO" dirty="0"/>
              <a:t> time </a:t>
            </a:r>
            <a:r>
              <a:rPr lang="nb-NO" dirty="0" err="1"/>
              <a:t>scales</a:t>
            </a:r>
            <a:r>
              <a:rPr lang="nb-NO" dirty="0"/>
              <a:t>, plasma: </a:t>
            </a:r>
            <a:r>
              <a:rPr lang="nb-NO" dirty="0" err="1"/>
              <a:t>small</a:t>
            </a:r>
            <a:r>
              <a:rPr lang="nb-NO" dirty="0"/>
              <a:t> time </a:t>
            </a:r>
            <a:r>
              <a:rPr lang="nb-NO" dirty="0" err="1"/>
              <a:t>scales</a:t>
            </a:r>
            <a:r>
              <a:rPr lang="nb-NO" dirty="0"/>
              <a:t>.</a:t>
            </a:r>
          </a:p>
          <a:p>
            <a:pPr lvl="1"/>
            <a:r>
              <a:rPr lang="en-US" dirty="0"/>
              <a:t>Only update plasma response and </a:t>
            </a:r>
            <a:r>
              <a:rPr lang="en-US" dirty="0" err="1"/>
              <a:t>wakefields</a:t>
            </a:r>
            <a:r>
              <a:rPr lang="en-US" dirty="0"/>
              <a:t> between beam propagation and evolution.</a:t>
            </a:r>
            <a:endParaRPr lang="nb-NO" dirty="0"/>
          </a:p>
          <a:p>
            <a:r>
              <a:rPr lang="en-US" dirty="0"/>
              <a:t>Reduces computation time with 2-3 </a:t>
            </a:r>
            <a:r>
              <a:rPr lang="en-US" dirty="0" err="1"/>
              <a:t>o.m</a:t>
            </a:r>
            <a:r>
              <a:rPr lang="en-US" dirty="0"/>
              <a:t> compared to full PIC codes.</a:t>
            </a:r>
          </a:p>
          <a:p>
            <a:r>
              <a:rPr lang="en-US" dirty="0"/>
              <a:t>Agrees well with full PIC codes for problems of interest.</a:t>
            </a:r>
            <a:endParaRPr lang="nb-NO" dirty="0"/>
          </a:p>
        </p:txBody>
      </p:sp>
      <p:pic>
        <p:nvPicPr>
          <p:cNvPr id="9" name="Plassholder for innhold 5">
            <a:extLst>
              <a:ext uri="{FF2B5EF4-FFF2-40B4-BE49-F238E27FC236}">
                <a16:creationId xmlns:a16="http://schemas.microsoft.com/office/drawing/2014/main" id="{7A95DA29-0C92-48D4-A920-BB4B9BFE8EA5}"/>
              </a:ext>
            </a:extLst>
          </p:cNvPr>
          <p:cNvPicPr>
            <a:picLocks noChangeAspect="1"/>
          </p:cNvPicPr>
          <p:nvPr/>
        </p:nvPicPr>
        <p:blipFill>
          <a:blip r:embed="rId5"/>
          <a:stretch>
            <a:fillRect/>
          </a:stretch>
        </p:blipFill>
        <p:spPr>
          <a:xfrm>
            <a:off x="6803914" y="3940575"/>
            <a:ext cx="4622732" cy="2199503"/>
          </a:xfrm>
          <a:prstGeom prst="rect">
            <a:avLst/>
          </a:prstGeom>
        </p:spPr>
      </p:pic>
      <p:sp>
        <p:nvSpPr>
          <p:cNvPr id="2" name="Plassholder for dato 1">
            <a:extLst>
              <a:ext uri="{FF2B5EF4-FFF2-40B4-BE49-F238E27FC236}">
                <a16:creationId xmlns:a16="http://schemas.microsoft.com/office/drawing/2014/main" id="{D489CAB2-6218-41F4-81DB-8E7A1F26D30A}"/>
              </a:ext>
            </a:extLst>
          </p:cNvPr>
          <p:cNvSpPr>
            <a:spLocks noGrp="1"/>
          </p:cNvSpPr>
          <p:nvPr>
            <p:ph type="dt" sz="half" idx="10"/>
          </p:nvPr>
        </p:nvSpPr>
        <p:spPr/>
        <p:txBody>
          <a:bodyPr/>
          <a:lstStyle/>
          <a:p>
            <a:r>
              <a:rPr lang="nb-NO"/>
              <a:t>20/10/2021</a:t>
            </a:r>
            <a:endParaRPr lang="en-GB"/>
          </a:p>
        </p:txBody>
      </p:sp>
      <p:sp>
        <p:nvSpPr>
          <p:cNvPr id="10" name="Plassholder for bunntekst 9">
            <a:extLst>
              <a:ext uri="{FF2B5EF4-FFF2-40B4-BE49-F238E27FC236}">
                <a16:creationId xmlns:a16="http://schemas.microsoft.com/office/drawing/2014/main" id="{CAD8712E-65DB-444D-9E70-D652FA47974B}"/>
              </a:ext>
            </a:extLst>
          </p:cNvPr>
          <p:cNvSpPr>
            <a:spLocks noGrp="1"/>
          </p:cNvSpPr>
          <p:nvPr>
            <p:ph type="ftr" sz="quarter" idx="11"/>
          </p:nvPr>
        </p:nvSpPr>
        <p:spPr/>
        <p:txBody>
          <a:bodyPr/>
          <a:lstStyle/>
          <a:p>
            <a:r>
              <a:rPr lang="en-US"/>
              <a:t>Ben Chen</a:t>
            </a:r>
            <a:endParaRPr lang="en-GB"/>
          </a:p>
        </p:txBody>
      </p:sp>
      <p:sp>
        <p:nvSpPr>
          <p:cNvPr id="4" name="Plassholder for lysbildenummer 3">
            <a:extLst>
              <a:ext uri="{FF2B5EF4-FFF2-40B4-BE49-F238E27FC236}">
                <a16:creationId xmlns:a16="http://schemas.microsoft.com/office/drawing/2014/main" id="{D357B974-4246-4005-A62C-B1007781B9EB}"/>
              </a:ext>
            </a:extLst>
          </p:cNvPr>
          <p:cNvSpPr>
            <a:spLocks noGrp="1"/>
          </p:cNvSpPr>
          <p:nvPr>
            <p:ph type="sldNum" sz="quarter" idx="12"/>
          </p:nvPr>
        </p:nvSpPr>
        <p:spPr/>
        <p:txBody>
          <a:bodyPr/>
          <a:lstStyle/>
          <a:p>
            <a:fld id="{3FE76B6B-0CE1-4324-96C0-E48A3D2C87FD}" type="slidenum">
              <a:rPr lang="en-GB" smtClean="0"/>
              <a:t>19</a:t>
            </a:fld>
            <a:endParaRPr lang="en-GB"/>
          </a:p>
        </p:txBody>
      </p:sp>
    </p:spTree>
    <p:extLst>
      <p:ext uri="{BB962C8B-B14F-4D97-AF65-F5344CB8AC3E}">
        <p14:creationId xmlns:p14="http://schemas.microsoft.com/office/powerpoint/2010/main" val="3900208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EBF7E09-D5C5-4D9E-9F6C-8EEA39C43B2F}"/>
              </a:ext>
            </a:extLst>
          </p:cNvPr>
          <p:cNvSpPr>
            <a:spLocks noGrp="1"/>
          </p:cNvSpPr>
          <p:nvPr>
            <p:ph type="title"/>
          </p:nvPr>
        </p:nvSpPr>
        <p:spPr>
          <a:xfrm>
            <a:off x="838200" y="304967"/>
            <a:ext cx="10515600" cy="1325563"/>
          </a:xfrm>
        </p:spPr>
        <p:txBody>
          <a:bodyPr/>
          <a:lstStyle/>
          <a:p>
            <a:r>
              <a:rPr lang="en-GB" dirty="0"/>
              <a:t>Motivation</a:t>
            </a:r>
          </a:p>
        </p:txBody>
      </p:sp>
      <mc:AlternateContent xmlns:mc="http://schemas.openxmlformats.org/markup-compatibility/2006" xmlns:a14="http://schemas.microsoft.com/office/drawing/2010/main">
        <mc:Choice Requires="a14">
          <p:sp>
            <p:nvSpPr>
              <p:cNvPr id="8" name="Plassholder for innhold 7">
                <a:extLst>
                  <a:ext uri="{FF2B5EF4-FFF2-40B4-BE49-F238E27FC236}">
                    <a16:creationId xmlns:a16="http://schemas.microsoft.com/office/drawing/2014/main" id="{56B9DE40-4A84-4470-9D70-57A59BF66AEE}"/>
                  </a:ext>
                </a:extLst>
              </p:cNvPr>
              <p:cNvSpPr>
                <a:spLocks noGrp="1"/>
              </p:cNvSpPr>
              <p:nvPr>
                <p:ph idx="1"/>
              </p:nvPr>
            </p:nvSpPr>
            <p:spPr>
              <a:xfrm>
                <a:off x="1021416" y="4371011"/>
                <a:ext cx="6034369" cy="1235037"/>
              </a:xfrm>
            </p:spPr>
            <p:txBody>
              <a:bodyPr>
                <a:normAutofit fontScale="62500" lnSpcReduction="20000"/>
              </a:bodyPr>
              <a:lstStyle/>
              <a:p>
                <a:r>
                  <a:rPr lang="en-GB" dirty="0"/>
                  <a:t>PWFA (Plasma Wakefield Acceleration)</a:t>
                </a:r>
              </a:p>
              <a:p>
                <a:pPr lvl="1"/>
                <a:r>
                  <a:rPr lang="en-GB" dirty="0"/>
                  <a:t>Promising novel acc. tech.</a:t>
                </a:r>
              </a:p>
              <a:p>
                <a:pPr lvl="1"/>
                <a:r>
                  <a:rPr lang="en-GB" dirty="0"/>
                  <a:t>Large acc. gradients (</a:t>
                </a:r>
                <a:r>
                  <a:rPr lang="nb-NO" dirty="0">
                    <a:cs typeface="Arial"/>
                  </a:rPr>
                  <a:t>&gt; 50 GV/m </a:t>
                </a:r>
                <a:r>
                  <a:rPr lang="nb-NO" dirty="0" err="1">
                    <a:cs typeface="Arial"/>
                  </a:rPr>
                  <a:t>demonstrated</a:t>
                </a:r>
                <a:r>
                  <a:rPr lang="en-GB" dirty="0"/>
                  <a:t>).</a:t>
                </a:r>
              </a:p>
              <a:p>
                <a:pPr lvl="1"/>
                <a:r>
                  <a:rPr lang="en-GB" dirty="0"/>
                  <a:t>Strong radial focusing fields (for </a:t>
                </a:r>
                <a14:m>
                  <m:oMath xmlns:m="http://schemas.openxmlformats.org/officeDocument/2006/math">
                    <m:sSup>
                      <m:sSupPr>
                        <m:ctrlPr>
                          <a:rPr lang="nb-NO" i="1" dirty="0">
                            <a:latin typeface="Cambria Math" panose="02040503050406030204" pitchFamily="18" charset="0"/>
                          </a:rPr>
                        </m:ctrlPr>
                      </m:sSupPr>
                      <m:e>
                        <m:r>
                          <m:rPr>
                            <m:sty m:val="p"/>
                          </m:rPr>
                          <a:rPr lang="nb-NO" dirty="0">
                            <a:latin typeface="Cambria Math" panose="02040503050406030204" pitchFamily="18" charset="0"/>
                          </a:rPr>
                          <m:t>e</m:t>
                        </m:r>
                      </m:e>
                      <m:sup>
                        <m:r>
                          <a:rPr lang="nb-NO" i="1" dirty="0">
                            <a:latin typeface="Cambria Math" panose="02040503050406030204" pitchFamily="18" charset="0"/>
                          </a:rPr>
                          <m:t>−</m:t>
                        </m:r>
                      </m:sup>
                    </m:sSup>
                  </m:oMath>
                </a14:m>
                <a:r>
                  <a:rPr lang="en-GB" dirty="0"/>
                  <a:t>).</a:t>
                </a:r>
              </a:p>
              <a:p>
                <a:pPr lvl="1"/>
                <a:r>
                  <a:rPr lang="nb-NO" dirty="0">
                    <a:cs typeface="Arial"/>
                  </a:rPr>
                  <a:t>Energy transfer </a:t>
                </a:r>
                <a:r>
                  <a:rPr lang="nb-NO" dirty="0" err="1">
                    <a:cs typeface="Arial"/>
                  </a:rPr>
                  <a:t>efficiency</a:t>
                </a:r>
                <a:r>
                  <a:rPr lang="nb-NO" dirty="0">
                    <a:cs typeface="Arial"/>
                  </a:rPr>
                  <a:t> &gt; 30%.</a:t>
                </a:r>
                <a:endParaRPr lang="nb-NO" dirty="0"/>
              </a:p>
              <a:p>
                <a:pPr lvl="1"/>
                <a:endParaRPr lang="en-GB" dirty="0"/>
              </a:p>
            </p:txBody>
          </p:sp>
        </mc:Choice>
        <mc:Fallback xmlns="">
          <p:sp>
            <p:nvSpPr>
              <p:cNvPr id="8" name="Plassholder for innhold 7">
                <a:extLst>
                  <a:ext uri="{FF2B5EF4-FFF2-40B4-BE49-F238E27FC236}">
                    <a16:creationId xmlns:a16="http://schemas.microsoft.com/office/drawing/2014/main" id="{56B9DE40-4A84-4470-9D70-57A59BF66AEE}"/>
                  </a:ext>
                </a:extLst>
              </p:cNvPr>
              <p:cNvSpPr>
                <a:spLocks noGrp="1" noRot="1" noChangeAspect="1" noMove="1" noResize="1" noEditPoints="1" noAdjustHandles="1" noChangeArrowheads="1" noChangeShapeType="1" noTextEdit="1"/>
              </p:cNvSpPr>
              <p:nvPr>
                <p:ph idx="1"/>
              </p:nvPr>
            </p:nvSpPr>
            <p:spPr>
              <a:xfrm>
                <a:off x="1021416" y="4371011"/>
                <a:ext cx="6034369" cy="1235037"/>
              </a:xfrm>
              <a:blipFill>
                <a:blip r:embed="rId3"/>
                <a:stretch>
                  <a:fillRect l="-708" t="-7882" b="-1970"/>
                </a:stretch>
              </a:blipFill>
            </p:spPr>
            <p:txBody>
              <a:bodyPr/>
              <a:lstStyle/>
              <a:p>
                <a:r>
                  <a:rPr lang="en-GB">
                    <a:noFill/>
                  </a:rPr>
                  <a:t> </a:t>
                </a:r>
              </a:p>
            </p:txBody>
          </p:sp>
        </mc:Fallback>
      </mc:AlternateContent>
      <p:sp>
        <p:nvSpPr>
          <p:cNvPr id="5" name="Plassholder for dato 4">
            <a:extLst>
              <a:ext uri="{FF2B5EF4-FFF2-40B4-BE49-F238E27FC236}">
                <a16:creationId xmlns:a16="http://schemas.microsoft.com/office/drawing/2014/main" id="{0A112B23-D604-419F-8C58-CC97F251AAF9}"/>
              </a:ext>
            </a:extLst>
          </p:cNvPr>
          <p:cNvSpPr>
            <a:spLocks noGrp="1"/>
          </p:cNvSpPr>
          <p:nvPr>
            <p:ph type="dt" sz="half" idx="10"/>
          </p:nvPr>
        </p:nvSpPr>
        <p:spPr/>
        <p:txBody>
          <a:bodyPr/>
          <a:lstStyle/>
          <a:p>
            <a:r>
              <a:rPr lang="nb-NO"/>
              <a:t>10/12/2021</a:t>
            </a:r>
            <a:endParaRPr lang="en-GB"/>
          </a:p>
        </p:txBody>
      </p:sp>
      <p:sp>
        <p:nvSpPr>
          <p:cNvPr id="6" name="Plassholder for bunntekst 5">
            <a:extLst>
              <a:ext uri="{FF2B5EF4-FFF2-40B4-BE49-F238E27FC236}">
                <a16:creationId xmlns:a16="http://schemas.microsoft.com/office/drawing/2014/main" id="{34285E8D-195E-4E30-B1FB-5F4C00292B3C}"/>
              </a:ext>
            </a:extLst>
          </p:cNvPr>
          <p:cNvSpPr>
            <a:spLocks noGrp="1"/>
          </p:cNvSpPr>
          <p:nvPr>
            <p:ph type="ftr" sz="quarter" idx="11"/>
          </p:nvPr>
        </p:nvSpPr>
        <p:spPr/>
        <p:txBody>
          <a:bodyPr/>
          <a:lstStyle/>
          <a:p>
            <a:r>
              <a:rPr lang="en-US"/>
              <a:t>Ben Chen, Imperial College London</a:t>
            </a:r>
            <a:endParaRPr lang="en-GB"/>
          </a:p>
        </p:txBody>
      </p:sp>
      <p:sp>
        <p:nvSpPr>
          <p:cNvPr id="7" name="Plassholder for lysbildenummer 6">
            <a:extLst>
              <a:ext uri="{FF2B5EF4-FFF2-40B4-BE49-F238E27FC236}">
                <a16:creationId xmlns:a16="http://schemas.microsoft.com/office/drawing/2014/main" id="{C52EEFB3-87B6-44EB-98B5-592F2A6648FD}"/>
              </a:ext>
            </a:extLst>
          </p:cNvPr>
          <p:cNvSpPr>
            <a:spLocks noGrp="1"/>
          </p:cNvSpPr>
          <p:nvPr>
            <p:ph type="sldNum" sz="quarter" idx="12"/>
          </p:nvPr>
        </p:nvSpPr>
        <p:spPr/>
        <p:txBody>
          <a:bodyPr/>
          <a:lstStyle/>
          <a:p>
            <a:fld id="{3FE76B6B-0CE1-4324-96C0-E48A3D2C87FD}" type="slidenum">
              <a:rPr lang="en-GB" smtClean="0"/>
              <a:t>2</a:t>
            </a:fld>
            <a:endParaRPr lang="en-GB"/>
          </a:p>
        </p:txBody>
      </p:sp>
      <p:pic>
        <p:nvPicPr>
          <p:cNvPr id="12" name="Bilde 11" descr="Et bilde som inneholder skjermbilde&#10;&#10;Automatisk generert beskrivelse">
            <a:extLst>
              <a:ext uri="{FF2B5EF4-FFF2-40B4-BE49-F238E27FC236}">
                <a16:creationId xmlns:a16="http://schemas.microsoft.com/office/drawing/2014/main" id="{D98687CC-BEA9-4C80-90A1-8C8DECF54E98}"/>
              </a:ext>
            </a:extLst>
          </p:cNvPr>
          <p:cNvPicPr>
            <a:picLocks noChangeAspect="1"/>
          </p:cNvPicPr>
          <p:nvPr/>
        </p:nvPicPr>
        <p:blipFill>
          <a:blip r:embed="rId4"/>
          <a:stretch>
            <a:fillRect/>
          </a:stretch>
        </p:blipFill>
        <p:spPr>
          <a:xfrm>
            <a:off x="6528881" y="4489656"/>
            <a:ext cx="3982129" cy="1713344"/>
          </a:xfrm>
          <a:prstGeom prst="rect">
            <a:avLst/>
          </a:prstGeom>
        </p:spPr>
        <p:style>
          <a:lnRef idx="2">
            <a:schemeClr val="dk1"/>
          </a:lnRef>
          <a:fillRef idx="1">
            <a:schemeClr val="lt1"/>
          </a:fillRef>
          <a:effectRef idx="0">
            <a:schemeClr val="dk1"/>
          </a:effectRef>
          <a:fontRef idx="minor">
            <a:schemeClr val="dk1"/>
          </a:fontRef>
        </p:style>
      </p:pic>
      <p:pic>
        <p:nvPicPr>
          <p:cNvPr id="13" name="Bilde 9" descr="Et bilde som inneholder innendørs, bygning, tak, gulv&#10;&#10;Beskrivelse som er generert med svært høy visshet">
            <a:extLst>
              <a:ext uri="{FF2B5EF4-FFF2-40B4-BE49-F238E27FC236}">
                <a16:creationId xmlns:a16="http://schemas.microsoft.com/office/drawing/2014/main" id="{3A15BECE-B360-4E13-9ABF-E831F63169CA}"/>
              </a:ext>
            </a:extLst>
          </p:cNvPr>
          <p:cNvPicPr>
            <a:picLocks noChangeAspect="1"/>
          </p:cNvPicPr>
          <p:nvPr/>
        </p:nvPicPr>
        <p:blipFill>
          <a:blip r:embed="rId5"/>
          <a:stretch>
            <a:fillRect/>
          </a:stretch>
        </p:blipFill>
        <p:spPr>
          <a:xfrm>
            <a:off x="1654421" y="2431832"/>
            <a:ext cx="2362317" cy="1547048"/>
          </a:xfrm>
          <a:prstGeom prst="rect">
            <a:avLst/>
          </a:prstGeom>
        </p:spPr>
      </p:pic>
      <p:pic>
        <p:nvPicPr>
          <p:cNvPr id="14" name="Bilde 11">
            <a:extLst>
              <a:ext uri="{FF2B5EF4-FFF2-40B4-BE49-F238E27FC236}">
                <a16:creationId xmlns:a16="http://schemas.microsoft.com/office/drawing/2014/main" id="{47F4F2C9-D01C-4F5F-9EB2-BC1D9D18DE98}"/>
              </a:ext>
            </a:extLst>
          </p:cNvPr>
          <p:cNvPicPr>
            <a:picLocks noChangeAspect="1"/>
          </p:cNvPicPr>
          <p:nvPr/>
        </p:nvPicPr>
        <p:blipFill>
          <a:blip r:embed="rId6"/>
          <a:stretch>
            <a:fillRect/>
          </a:stretch>
        </p:blipFill>
        <p:spPr>
          <a:xfrm>
            <a:off x="4094804" y="2444269"/>
            <a:ext cx="2383859" cy="1661557"/>
          </a:xfrm>
          <a:prstGeom prst="rect">
            <a:avLst/>
          </a:prstGeom>
        </p:spPr>
      </p:pic>
      <p:sp>
        <p:nvSpPr>
          <p:cNvPr id="15" name="Plassholder for innhold 7">
            <a:extLst>
              <a:ext uri="{FF2B5EF4-FFF2-40B4-BE49-F238E27FC236}">
                <a16:creationId xmlns:a16="http://schemas.microsoft.com/office/drawing/2014/main" id="{E352EE4D-104D-4340-A774-7423AEA52EE8}"/>
              </a:ext>
            </a:extLst>
          </p:cNvPr>
          <p:cNvSpPr txBox="1">
            <a:spLocks/>
          </p:cNvSpPr>
          <p:nvPr/>
        </p:nvSpPr>
        <p:spPr>
          <a:xfrm>
            <a:off x="1021416" y="1490233"/>
            <a:ext cx="5708568" cy="12041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b-NO" sz="1800" dirty="0" err="1"/>
              <a:t>Current</a:t>
            </a:r>
            <a:r>
              <a:rPr lang="nb-NO" sz="1800" dirty="0"/>
              <a:t> </a:t>
            </a:r>
            <a:r>
              <a:rPr lang="nb-NO" sz="1800" dirty="0" err="1"/>
              <a:t>acc</a:t>
            </a:r>
            <a:r>
              <a:rPr lang="nb-NO" sz="1800" dirty="0"/>
              <a:t>. gradients </a:t>
            </a:r>
            <a:r>
              <a:rPr lang="nb-NO" sz="1800" dirty="0" err="1"/>
              <a:t>limited</a:t>
            </a:r>
            <a:r>
              <a:rPr lang="nb-NO" sz="1800" dirty="0"/>
              <a:t> by el. breakdown </a:t>
            </a:r>
            <a:r>
              <a:rPr lang="nb-NO" sz="1800" dirty="0">
                <a:sym typeface="Wingdings" panose="05000000000000000000" pitchFamily="2" charset="2"/>
              </a:rPr>
              <a:t>(e.g. 100 MV/m in CLIC).</a:t>
            </a:r>
            <a:r>
              <a:rPr lang="nb-NO" sz="1800" dirty="0"/>
              <a:t> </a:t>
            </a:r>
          </a:p>
          <a:p>
            <a:pPr lvl="1"/>
            <a:endParaRPr lang="en-GB" sz="1800" dirty="0"/>
          </a:p>
        </p:txBody>
      </p:sp>
      <p:pic>
        <p:nvPicPr>
          <p:cNvPr id="11" name="Bilde 10" descr="Et bilde som inneholder skjermbilde&#10;&#10;Automatisk generert beskrivelse">
            <a:extLst>
              <a:ext uri="{FF2B5EF4-FFF2-40B4-BE49-F238E27FC236}">
                <a16:creationId xmlns:a16="http://schemas.microsoft.com/office/drawing/2014/main" id="{176B4514-1725-4BBF-979D-0977C27219D6}"/>
              </a:ext>
            </a:extLst>
          </p:cNvPr>
          <p:cNvPicPr>
            <a:picLocks noChangeAspect="1"/>
          </p:cNvPicPr>
          <p:nvPr/>
        </p:nvPicPr>
        <p:blipFill>
          <a:blip r:embed="rId7"/>
          <a:stretch>
            <a:fillRect/>
          </a:stretch>
        </p:blipFill>
        <p:spPr>
          <a:xfrm>
            <a:off x="8253911" y="3088549"/>
            <a:ext cx="3456577" cy="1780661"/>
          </a:xfrm>
          <a:prstGeom prst="rect">
            <a:avLst/>
          </a:prstGeom>
        </p:spPr>
        <p:style>
          <a:lnRef idx="2">
            <a:schemeClr val="dk1"/>
          </a:lnRef>
          <a:fillRef idx="1">
            <a:schemeClr val="lt1"/>
          </a:fillRef>
          <a:effectRef idx="0">
            <a:schemeClr val="dk1"/>
          </a:effectRef>
          <a:fontRef idx="minor">
            <a:schemeClr val="dk1"/>
          </a:fontRef>
        </p:style>
      </p:pic>
      <p:pic>
        <p:nvPicPr>
          <p:cNvPr id="16" name="Bilde 2" descr="Et bilde som inneholder bok, tekst&#10;&#10;Beskrivelse som er generert med svært høy visshet">
            <a:extLst>
              <a:ext uri="{FF2B5EF4-FFF2-40B4-BE49-F238E27FC236}">
                <a16:creationId xmlns:a16="http://schemas.microsoft.com/office/drawing/2014/main" id="{F104B5F9-82A0-4059-9582-68C56658444F}"/>
              </a:ext>
            </a:extLst>
          </p:cNvPr>
          <p:cNvPicPr>
            <a:picLocks noChangeAspect="1"/>
          </p:cNvPicPr>
          <p:nvPr/>
        </p:nvPicPr>
        <p:blipFill>
          <a:blip r:embed="rId8"/>
          <a:stretch>
            <a:fillRect/>
          </a:stretch>
        </p:blipFill>
        <p:spPr>
          <a:xfrm>
            <a:off x="7460883" y="544312"/>
            <a:ext cx="2118127" cy="3096040"/>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33204653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7A4EF21-0037-4927-AD89-90ADF0379AE5}"/>
              </a:ext>
            </a:extLst>
          </p:cNvPr>
          <p:cNvSpPr>
            <a:spLocks noGrp="1"/>
          </p:cNvSpPr>
          <p:nvPr>
            <p:ph type="title"/>
          </p:nvPr>
        </p:nvSpPr>
        <p:spPr/>
        <p:txBody>
          <a:bodyPr/>
          <a:lstStyle/>
          <a:p>
            <a:r>
              <a:rPr lang="en-GB" dirty="0"/>
              <a:t>Wakefield/wake function formalism</a:t>
            </a:r>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B9EFCE23-DCC6-4892-BA8F-7D83D3498E22}"/>
                  </a:ext>
                </a:extLst>
              </p:cNvPr>
              <p:cNvSpPr>
                <a:spLocks noGrp="1"/>
              </p:cNvSpPr>
              <p:nvPr>
                <p:ph idx="1"/>
              </p:nvPr>
            </p:nvSpPr>
            <p:spPr>
              <a:xfrm>
                <a:off x="838201" y="1825625"/>
                <a:ext cx="7315200" cy="4351338"/>
              </a:xfrm>
            </p:spPr>
            <p:txBody>
              <a:bodyPr>
                <a:noAutofit/>
              </a:bodyPr>
              <a:lstStyle/>
              <a:p>
                <a:r>
                  <a:rPr lang="en-US" sz="1600" dirty="0"/>
                  <a:t>Wakefield formalism has been used in CLIC to study the limitations on charge and efficiency.</a:t>
                </a:r>
              </a:p>
              <a:p>
                <a:r>
                  <a:rPr lang="en-US" sz="1600" dirty="0"/>
                  <a:t>For small perturbations, trans. instabilities in plasma should behave similarly to BBU in RF- cavities.</a:t>
                </a:r>
              </a:p>
              <a:p>
                <a:r>
                  <a:rPr lang="en-US" sz="1600" dirty="0"/>
                  <a:t>Wake function (G. </a:t>
                </a:r>
                <a:r>
                  <a:rPr lang="en-US" sz="1600" dirty="0" err="1"/>
                  <a:t>Stupakov</a:t>
                </a:r>
                <a:r>
                  <a:rPr lang="en-US" sz="1600" dirty="0"/>
                  <a:t>, </a:t>
                </a:r>
                <a:r>
                  <a:rPr lang="en-US" sz="1600" dirty="0">
                    <a:hlinkClick r:id="rId3"/>
                  </a:rPr>
                  <a:t>10.1103/PhysRevAccelBeams.21.041301</a:t>
                </a:r>
                <a:r>
                  <a:rPr lang="en-US" sz="1600" dirty="0"/>
                  <a:t>):</a:t>
                </a:r>
              </a:p>
              <a:p>
                <a:pPr lvl="1"/>
                <a14:m>
                  <m:oMath xmlns:m="http://schemas.openxmlformats.org/officeDocument/2006/math">
                    <m:sSub>
                      <m:sSubPr>
                        <m:ctrlPr>
                          <a:rPr lang="nb-NO" sz="1600" i="1" dirty="0">
                            <a:latin typeface="Cambria Math" panose="02040503050406030204" pitchFamily="18" charset="0"/>
                          </a:rPr>
                        </m:ctrlPr>
                      </m:sSubPr>
                      <m:e>
                        <m:r>
                          <a:rPr lang="nb-NO" sz="1600" i="1" dirty="0">
                            <a:latin typeface="Cambria Math" panose="02040503050406030204" pitchFamily="18" charset="0"/>
                          </a:rPr>
                          <m:t>𝑊</m:t>
                        </m:r>
                      </m:e>
                      <m:sub>
                        <m:r>
                          <a:rPr lang="nb-NO" sz="1600" i="1" dirty="0">
                            <a:latin typeface="Cambria Math" panose="02040503050406030204" pitchFamily="18" charset="0"/>
                          </a:rPr>
                          <m:t>⊥</m:t>
                        </m:r>
                      </m:sub>
                    </m:sSub>
                    <m:d>
                      <m:dPr>
                        <m:ctrlPr>
                          <a:rPr lang="nb-NO" sz="1600" i="1" dirty="0">
                            <a:latin typeface="Cambria Math" panose="02040503050406030204" pitchFamily="18" charset="0"/>
                          </a:rPr>
                        </m:ctrlPr>
                      </m:dPr>
                      <m:e>
                        <m:r>
                          <a:rPr lang="nb-NO" sz="1600" i="1" dirty="0">
                            <a:latin typeface="Cambria Math" panose="02040503050406030204" pitchFamily="18" charset="0"/>
                          </a:rPr>
                          <m:t>𝜉</m:t>
                        </m:r>
                        <m:r>
                          <a:rPr lang="nb-NO" sz="1600" i="1" dirty="0">
                            <a:latin typeface="Cambria Math" panose="02040503050406030204" pitchFamily="18" charset="0"/>
                          </a:rPr>
                          <m:t>’−</m:t>
                        </m:r>
                        <m:r>
                          <a:rPr lang="nb-NO" sz="1600" i="1" dirty="0">
                            <a:latin typeface="Cambria Math" panose="02040503050406030204" pitchFamily="18" charset="0"/>
                          </a:rPr>
                          <m:t>𝜉</m:t>
                        </m:r>
                      </m:e>
                    </m:d>
                    <m:r>
                      <a:rPr lang="nb-NO" sz="1600" b="0" i="1" dirty="0" smtClean="0">
                        <a:latin typeface="Cambria Math" panose="02040503050406030204" pitchFamily="18" charset="0"/>
                      </a:rPr>
                      <m:t>=</m:t>
                    </m:r>
                    <m:f>
                      <m:fPr>
                        <m:ctrlPr>
                          <a:rPr lang="nb-NO" sz="1600" i="1" dirty="0">
                            <a:latin typeface="Cambria Math" panose="02040503050406030204" pitchFamily="18" charset="0"/>
                          </a:rPr>
                        </m:ctrlPr>
                      </m:fPr>
                      <m:num>
                        <m:r>
                          <a:rPr lang="nb-NO" sz="1600" i="1" dirty="0">
                            <a:latin typeface="Cambria Math" panose="02040503050406030204" pitchFamily="18" charset="0"/>
                          </a:rPr>
                          <m:t>2</m:t>
                        </m:r>
                      </m:num>
                      <m:den>
                        <m:r>
                          <a:rPr lang="nb-NO" sz="1600" i="1" dirty="0">
                            <a:latin typeface="Cambria Math" panose="02040503050406030204" pitchFamily="18" charset="0"/>
                          </a:rPr>
                          <m:t>𝜋</m:t>
                        </m:r>
                        <m:sSub>
                          <m:sSubPr>
                            <m:ctrlPr>
                              <a:rPr lang="nb-NO" sz="1600" i="1" dirty="0">
                                <a:latin typeface="Cambria Math" panose="02040503050406030204" pitchFamily="18" charset="0"/>
                              </a:rPr>
                            </m:ctrlPr>
                          </m:sSubPr>
                          <m:e>
                            <m:r>
                              <a:rPr lang="nb-NO" sz="1600" i="1" dirty="0">
                                <a:latin typeface="Cambria Math" panose="02040503050406030204" pitchFamily="18" charset="0"/>
                              </a:rPr>
                              <m:t>𝜀</m:t>
                            </m:r>
                          </m:e>
                          <m:sub>
                            <m:r>
                              <a:rPr lang="nb-NO" sz="1600" i="1" dirty="0">
                                <a:latin typeface="Cambria Math" panose="02040503050406030204" pitchFamily="18" charset="0"/>
                              </a:rPr>
                              <m:t>0</m:t>
                            </m:r>
                          </m:sub>
                        </m:sSub>
                      </m:den>
                    </m:f>
                    <m:f>
                      <m:fPr>
                        <m:ctrlPr>
                          <a:rPr lang="nb-NO" sz="1600" i="1" dirty="0">
                            <a:latin typeface="Cambria Math" panose="02040503050406030204" pitchFamily="18" charset="0"/>
                          </a:rPr>
                        </m:ctrlPr>
                      </m:fPr>
                      <m:num>
                        <m:sSup>
                          <m:sSupPr>
                            <m:ctrlPr>
                              <a:rPr lang="nb-NO" sz="1600" i="1" dirty="0">
                                <a:latin typeface="Cambria Math" panose="02040503050406030204" pitchFamily="18" charset="0"/>
                              </a:rPr>
                            </m:ctrlPr>
                          </m:sSupPr>
                          <m:e>
                            <m:r>
                              <a:rPr lang="nb-NO" sz="1600" i="1" dirty="0">
                                <a:latin typeface="Cambria Math" panose="02040503050406030204" pitchFamily="18" charset="0"/>
                              </a:rPr>
                              <m:t>𝜉</m:t>
                            </m:r>
                          </m:e>
                          <m:sup>
                            <m:r>
                              <a:rPr lang="nb-NO" sz="1600" i="1" dirty="0">
                                <a:latin typeface="Cambria Math" panose="02040503050406030204" pitchFamily="18" charset="0"/>
                              </a:rPr>
                              <m:t>′</m:t>
                            </m:r>
                          </m:sup>
                        </m:sSup>
                        <m:r>
                          <a:rPr lang="nb-NO" sz="1600" i="1" dirty="0">
                            <a:latin typeface="Cambria Math" panose="02040503050406030204" pitchFamily="18" charset="0"/>
                          </a:rPr>
                          <m:t>−</m:t>
                        </m:r>
                        <m:r>
                          <a:rPr lang="nb-NO" sz="1600" i="1" dirty="0">
                            <a:latin typeface="Cambria Math" panose="02040503050406030204" pitchFamily="18" charset="0"/>
                          </a:rPr>
                          <m:t>𝜉</m:t>
                        </m:r>
                      </m:num>
                      <m:den>
                        <m:sSup>
                          <m:sSupPr>
                            <m:ctrlPr>
                              <a:rPr lang="nb-NO" sz="1600" i="1" dirty="0">
                                <a:latin typeface="Cambria Math" panose="02040503050406030204" pitchFamily="18" charset="0"/>
                              </a:rPr>
                            </m:ctrlPr>
                          </m:sSupPr>
                          <m:e>
                            <m:d>
                              <m:dPr>
                                <m:ctrlPr>
                                  <a:rPr lang="nb-NO" sz="1600" i="1" dirty="0">
                                    <a:latin typeface="Cambria Math" panose="02040503050406030204" pitchFamily="18" charset="0"/>
                                  </a:rPr>
                                </m:ctrlPr>
                              </m:dPr>
                              <m:e>
                                <m:sSub>
                                  <m:sSubPr>
                                    <m:ctrlPr>
                                      <a:rPr lang="nb-NO" sz="1600" i="1" dirty="0">
                                        <a:latin typeface="Cambria Math" panose="02040503050406030204" pitchFamily="18" charset="0"/>
                                      </a:rPr>
                                    </m:ctrlPr>
                                  </m:sSubPr>
                                  <m:e>
                                    <m:r>
                                      <a:rPr lang="nb-NO" sz="1600" i="1" dirty="0">
                                        <a:latin typeface="Cambria Math" panose="02040503050406030204" pitchFamily="18" charset="0"/>
                                      </a:rPr>
                                      <m:t>𝑟</m:t>
                                    </m:r>
                                  </m:e>
                                  <m:sub>
                                    <m:r>
                                      <m:rPr>
                                        <m:sty m:val="p"/>
                                      </m:rPr>
                                      <a:rPr lang="nb-NO" sz="1600" dirty="0">
                                        <a:latin typeface="Cambria Math" panose="02040503050406030204" pitchFamily="18" charset="0"/>
                                      </a:rPr>
                                      <m:t>b</m:t>
                                    </m:r>
                                  </m:sub>
                                </m:sSub>
                                <m:d>
                                  <m:dPr>
                                    <m:ctrlPr>
                                      <a:rPr lang="nb-NO" sz="1600" i="1" dirty="0">
                                        <a:latin typeface="Cambria Math" panose="02040503050406030204" pitchFamily="18" charset="0"/>
                                      </a:rPr>
                                    </m:ctrlPr>
                                  </m:dPr>
                                  <m:e>
                                    <m:sSup>
                                      <m:sSupPr>
                                        <m:ctrlPr>
                                          <a:rPr lang="nb-NO" sz="1600" i="1" dirty="0">
                                            <a:latin typeface="Cambria Math" panose="02040503050406030204" pitchFamily="18" charset="0"/>
                                          </a:rPr>
                                        </m:ctrlPr>
                                      </m:sSupPr>
                                      <m:e>
                                        <m:r>
                                          <a:rPr lang="nb-NO" sz="1600" i="1" dirty="0">
                                            <a:latin typeface="Cambria Math" panose="02040503050406030204" pitchFamily="18" charset="0"/>
                                          </a:rPr>
                                          <m:t>𝜉</m:t>
                                        </m:r>
                                      </m:e>
                                      <m:sup>
                                        <m:r>
                                          <a:rPr lang="nb-NO" sz="1600" i="1" dirty="0">
                                            <a:latin typeface="Cambria Math" panose="02040503050406030204" pitchFamily="18" charset="0"/>
                                          </a:rPr>
                                          <m:t>′</m:t>
                                        </m:r>
                                      </m:sup>
                                    </m:sSup>
                                  </m:e>
                                </m:d>
                                <m:r>
                                  <a:rPr lang="nb-NO" sz="1600" i="1" dirty="0">
                                    <a:latin typeface="Cambria Math" panose="02040503050406030204" pitchFamily="18" charset="0"/>
                                  </a:rPr>
                                  <m:t>+</m:t>
                                </m:r>
                                <m:r>
                                  <a:rPr lang="nb-NO" sz="1600" i="1" dirty="0">
                                    <a:latin typeface="Cambria Math" panose="02040503050406030204" pitchFamily="18" charset="0"/>
                                  </a:rPr>
                                  <m:t>𝛼</m:t>
                                </m:r>
                                <m:sSubSup>
                                  <m:sSubSupPr>
                                    <m:ctrlPr>
                                      <a:rPr lang="nb-NO" sz="1600" i="1" dirty="0">
                                        <a:latin typeface="Cambria Math" panose="02040503050406030204" pitchFamily="18" charset="0"/>
                                      </a:rPr>
                                    </m:ctrlPr>
                                  </m:sSubSupPr>
                                  <m:e>
                                    <m:r>
                                      <a:rPr lang="nb-NO" sz="1600" i="1" dirty="0">
                                        <a:latin typeface="Cambria Math" panose="02040503050406030204" pitchFamily="18" charset="0"/>
                                      </a:rPr>
                                      <m:t>𝑘</m:t>
                                    </m:r>
                                  </m:e>
                                  <m:sub>
                                    <m:r>
                                      <m:rPr>
                                        <m:sty m:val="p"/>
                                      </m:rPr>
                                      <a:rPr lang="nb-NO" sz="1600" dirty="0">
                                        <a:latin typeface="Cambria Math" panose="02040503050406030204" pitchFamily="18" charset="0"/>
                                      </a:rPr>
                                      <m:t>p</m:t>
                                    </m:r>
                                  </m:sub>
                                  <m:sup>
                                    <m:r>
                                      <a:rPr lang="nb-NO" sz="1600" i="1" dirty="0">
                                        <a:latin typeface="Cambria Math" panose="02040503050406030204" pitchFamily="18" charset="0"/>
                                      </a:rPr>
                                      <m:t>−1</m:t>
                                    </m:r>
                                  </m:sup>
                                </m:sSubSup>
                              </m:e>
                            </m:d>
                          </m:e>
                          <m:sup>
                            <m:r>
                              <a:rPr lang="nb-NO" sz="1600" i="1" dirty="0">
                                <a:latin typeface="Cambria Math" panose="02040503050406030204" pitchFamily="18" charset="0"/>
                              </a:rPr>
                              <m:t>4</m:t>
                            </m:r>
                          </m:sup>
                        </m:sSup>
                      </m:den>
                    </m:f>
                    <m:r>
                      <m:rPr>
                        <m:sty m:val="p"/>
                      </m:rPr>
                      <a:rPr lang="nb-NO" sz="1600" dirty="0">
                        <a:latin typeface="Cambria Math" panose="02040503050406030204" pitchFamily="18" charset="0"/>
                      </a:rPr>
                      <m:t>Θ</m:t>
                    </m:r>
                    <m:d>
                      <m:dPr>
                        <m:ctrlPr>
                          <a:rPr lang="nb-NO" sz="1600" i="1" dirty="0">
                            <a:latin typeface="Cambria Math" panose="02040503050406030204" pitchFamily="18" charset="0"/>
                          </a:rPr>
                        </m:ctrlPr>
                      </m:dPr>
                      <m:e>
                        <m:sSup>
                          <m:sSupPr>
                            <m:ctrlPr>
                              <a:rPr lang="nb-NO" sz="1600" i="1" dirty="0">
                                <a:latin typeface="Cambria Math" panose="02040503050406030204" pitchFamily="18" charset="0"/>
                              </a:rPr>
                            </m:ctrlPr>
                          </m:sSupPr>
                          <m:e>
                            <m:r>
                              <a:rPr lang="nb-NO" sz="1600" i="1" dirty="0">
                                <a:latin typeface="Cambria Math" panose="02040503050406030204" pitchFamily="18" charset="0"/>
                              </a:rPr>
                              <m:t>𝜉</m:t>
                            </m:r>
                          </m:e>
                          <m:sup>
                            <m:r>
                              <a:rPr lang="nb-NO" sz="1600" i="1" dirty="0">
                                <a:latin typeface="Cambria Math" panose="02040503050406030204" pitchFamily="18" charset="0"/>
                              </a:rPr>
                              <m:t>′</m:t>
                            </m:r>
                          </m:sup>
                        </m:sSup>
                        <m:r>
                          <a:rPr lang="nb-NO" sz="1600" i="1" dirty="0">
                            <a:latin typeface="Cambria Math" panose="02040503050406030204" pitchFamily="18" charset="0"/>
                          </a:rPr>
                          <m:t>−</m:t>
                        </m:r>
                        <m:r>
                          <a:rPr lang="nb-NO" sz="1600" i="1" dirty="0">
                            <a:latin typeface="Cambria Math" panose="02040503050406030204" pitchFamily="18" charset="0"/>
                          </a:rPr>
                          <m:t>𝜉</m:t>
                        </m:r>
                      </m:e>
                    </m:d>
                  </m:oMath>
                </a14:m>
                <a:endParaRPr lang="en-US" sz="1600" dirty="0"/>
              </a:p>
              <a:p>
                <a:pPr lvl="1"/>
                <a14:m>
                  <m:oMath xmlns:m="http://schemas.openxmlformats.org/officeDocument/2006/math">
                    <m:sSup>
                      <m:sSupPr>
                        <m:ctrlPr>
                          <a:rPr lang="nb-NO" sz="1600" i="1" dirty="0" smtClean="0">
                            <a:solidFill>
                              <a:schemeClr val="bg2">
                                <a:lumMod val="75000"/>
                              </a:schemeClr>
                            </a:solidFill>
                            <a:latin typeface="Cambria Math" panose="02040503050406030204" pitchFamily="18" charset="0"/>
                          </a:rPr>
                        </m:ctrlPr>
                      </m:sSupPr>
                      <m:e>
                        <m:r>
                          <a:rPr lang="nb-NO" sz="1600" i="1" dirty="0">
                            <a:solidFill>
                              <a:schemeClr val="bg2">
                                <a:lumMod val="75000"/>
                              </a:schemeClr>
                            </a:solidFill>
                            <a:latin typeface="Cambria Math" panose="02040503050406030204" pitchFamily="18" charset="0"/>
                          </a:rPr>
                          <m:t>𝜉</m:t>
                        </m:r>
                      </m:e>
                      <m:sup>
                        <m:r>
                          <a:rPr lang="nb-NO" sz="1600" i="1" dirty="0">
                            <a:solidFill>
                              <a:schemeClr val="bg2">
                                <a:lumMod val="75000"/>
                              </a:schemeClr>
                            </a:solidFill>
                            <a:latin typeface="Cambria Math" panose="02040503050406030204" pitchFamily="18" charset="0"/>
                          </a:rPr>
                          <m:t>′</m:t>
                        </m:r>
                      </m:sup>
                    </m:sSup>
                  </m:oMath>
                </a14:m>
                <a:r>
                  <a:rPr lang="nb-NO" sz="1600" dirty="0">
                    <a:solidFill>
                      <a:schemeClr val="bg2">
                        <a:lumMod val="75000"/>
                      </a:schemeClr>
                    </a:solidFill>
                  </a:rPr>
                  <a:t>: </a:t>
                </a:r>
                <a:r>
                  <a:rPr lang="nb-NO" sz="1600" dirty="0" err="1">
                    <a:solidFill>
                      <a:schemeClr val="bg2">
                        <a:lumMod val="75000"/>
                      </a:schemeClr>
                    </a:solidFill>
                  </a:rPr>
                  <a:t>position</a:t>
                </a:r>
                <a:r>
                  <a:rPr lang="nb-NO" sz="1600" dirty="0">
                    <a:solidFill>
                      <a:schemeClr val="bg2">
                        <a:lumMod val="75000"/>
                      </a:schemeClr>
                    </a:solidFill>
                  </a:rPr>
                  <a:t> </a:t>
                </a:r>
                <a:r>
                  <a:rPr lang="nb-NO" sz="1600" dirty="0" err="1">
                    <a:solidFill>
                      <a:schemeClr val="bg2">
                        <a:lumMod val="75000"/>
                      </a:schemeClr>
                    </a:solidFill>
                  </a:rPr>
                  <a:t>of</a:t>
                </a:r>
                <a:r>
                  <a:rPr lang="nb-NO" sz="1600" dirty="0">
                    <a:solidFill>
                      <a:schemeClr val="bg2">
                        <a:lumMod val="75000"/>
                      </a:schemeClr>
                    </a:solidFill>
                  </a:rPr>
                  <a:t> driving </a:t>
                </a:r>
                <a:r>
                  <a:rPr lang="nb-NO" sz="1600" dirty="0" err="1">
                    <a:solidFill>
                      <a:schemeClr val="bg2">
                        <a:lumMod val="75000"/>
                      </a:schemeClr>
                    </a:solidFill>
                  </a:rPr>
                  <a:t>particle</a:t>
                </a:r>
                <a:r>
                  <a:rPr lang="nb-NO" sz="1600" dirty="0">
                    <a:solidFill>
                      <a:schemeClr val="bg2">
                        <a:lumMod val="75000"/>
                      </a:schemeClr>
                    </a:solidFill>
                  </a:rPr>
                  <a:t>, </a:t>
                </a:r>
                <a14:m>
                  <m:oMath xmlns:m="http://schemas.openxmlformats.org/officeDocument/2006/math">
                    <m:r>
                      <a:rPr lang="nb-NO" sz="1600" i="1" dirty="0">
                        <a:solidFill>
                          <a:schemeClr val="bg2">
                            <a:lumMod val="75000"/>
                          </a:schemeClr>
                        </a:solidFill>
                        <a:latin typeface="Cambria Math" panose="02040503050406030204" pitchFamily="18" charset="0"/>
                      </a:rPr>
                      <m:t>𝜉</m:t>
                    </m:r>
                  </m:oMath>
                </a14:m>
                <a:r>
                  <a:rPr lang="nb-NO" sz="1600" dirty="0">
                    <a:solidFill>
                      <a:schemeClr val="bg2">
                        <a:lumMod val="75000"/>
                      </a:schemeClr>
                    </a:solidFill>
                  </a:rPr>
                  <a:t>: </a:t>
                </a:r>
                <a:r>
                  <a:rPr lang="nb-NO" sz="1600" dirty="0" err="1">
                    <a:solidFill>
                      <a:schemeClr val="bg2">
                        <a:lumMod val="75000"/>
                      </a:schemeClr>
                    </a:solidFill>
                  </a:rPr>
                  <a:t>position</a:t>
                </a:r>
                <a:r>
                  <a:rPr lang="nb-NO" sz="1600" dirty="0">
                    <a:solidFill>
                      <a:schemeClr val="bg2">
                        <a:lumMod val="75000"/>
                      </a:schemeClr>
                    </a:solidFill>
                  </a:rPr>
                  <a:t> </a:t>
                </a:r>
                <a:r>
                  <a:rPr lang="nb-NO" sz="1600" dirty="0" err="1">
                    <a:solidFill>
                      <a:schemeClr val="bg2">
                        <a:lumMod val="75000"/>
                      </a:schemeClr>
                    </a:solidFill>
                  </a:rPr>
                  <a:t>of</a:t>
                </a:r>
                <a:r>
                  <a:rPr lang="nb-NO" sz="1600" dirty="0">
                    <a:solidFill>
                      <a:schemeClr val="bg2">
                        <a:lumMod val="75000"/>
                      </a:schemeClr>
                    </a:solidFill>
                  </a:rPr>
                  <a:t> </a:t>
                </a:r>
                <a:r>
                  <a:rPr lang="nb-NO" sz="1600" dirty="0" err="1">
                    <a:solidFill>
                      <a:schemeClr val="bg2">
                        <a:lumMod val="75000"/>
                      </a:schemeClr>
                    </a:solidFill>
                  </a:rPr>
                  <a:t>witness</a:t>
                </a:r>
                <a:r>
                  <a:rPr lang="nb-NO" sz="1600" dirty="0">
                    <a:solidFill>
                      <a:schemeClr val="bg2">
                        <a:lumMod val="75000"/>
                      </a:schemeClr>
                    </a:solidFill>
                  </a:rPr>
                  <a:t> </a:t>
                </a:r>
                <a:r>
                  <a:rPr lang="nb-NO" sz="1600" dirty="0" err="1">
                    <a:solidFill>
                      <a:schemeClr val="bg2">
                        <a:lumMod val="75000"/>
                      </a:schemeClr>
                    </a:solidFill>
                  </a:rPr>
                  <a:t>particle</a:t>
                </a:r>
                <a:r>
                  <a:rPr lang="nb-NO" sz="1600" dirty="0">
                    <a:solidFill>
                      <a:schemeClr val="bg2">
                        <a:lumMod val="75000"/>
                      </a:schemeClr>
                    </a:solidFill>
                  </a:rPr>
                  <a:t>, </a:t>
                </a:r>
                <a14:m>
                  <m:oMath xmlns:m="http://schemas.openxmlformats.org/officeDocument/2006/math">
                    <m:sSub>
                      <m:sSubPr>
                        <m:ctrlPr>
                          <a:rPr lang="nb-NO" sz="1600" i="1" dirty="0">
                            <a:solidFill>
                              <a:schemeClr val="bg2">
                                <a:lumMod val="75000"/>
                              </a:schemeClr>
                            </a:solidFill>
                            <a:latin typeface="Cambria Math" panose="02040503050406030204" pitchFamily="18" charset="0"/>
                          </a:rPr>
                        </m:ctrlPr>
                      </m:sSubPr>
                      <m:e>
                        <m:r>
                          <a:rPr lang="nb-NO" sz="1600" i="1" dirty="0">
                            <a:solidFill>
                              <a:schemeClr val="bg2">
                                <a:lumMod val="75000"/>
                              </a:schemeClr>
                            </a:solidFill>
                            <a:latin typeface="Cambria Math" panose="02040503050406030204" pitchFamily="18" charset="0"/>
                          </a:rPr>
                          <m:t>𝑟</m:t>
                        </m:r>
                      </m:e>
                      <m:sub>
                        <m:r>
                          <m:rPr>
                            <m:sty m:val="p"/>
                          </m:rPr>
                          <a:rPr lang="nb-NO" sz="1600" dirty="0">
                            <a:solidFill>
                              <a:schemeClr val="bg2">
                                <a:lumMod val="75000"/>
                              </a:schemeClr>
                            </a:solidFill>
                            <a:latin typeface="Cambria Math" panose="02040503050406030204" pitchFamily="18" charset="0"/>
                          </a:rPr>
                          <m:t>b</m:t>
                        </m:r>
                      </m:sub>
                    </m:sSub>
                  </m:oMath>
                </a14:m>
                <a:r>
                  <a:rPr lang="en-US" sz="1600" dirty="0">
                    <a:solidFill>
                      <a:schemeClr val="bg2">
                        <a:lumMod val="75000"/>
                      </a:schemeClr>
                    </a:solidFill>
                  </a:rPr>
                  <a:t>: bubble radius, </a:t>
                </a:r>
                <a14:m>
                  <m:oMath xmlns:m="http://schemas.openxmlformats.org/officeDocument/2006/math">
                    <m:sSubSup>
                      <m:sSubSupPr>
                        <m:ctrlPr>
                          <a:rPr lang="nb-NO" sz="1600" i="1" dirty="0">
                            <a:solidFill>
                              <a:schemeClr val="bg2">
                                <a:lumMod val="75000"/>
                              </a:schemeClr>
                            </a:solidFill>
                            <a:latin typeface="Cambria Math" panose="02040503050406030204" pitchFamily="18" charset="0"/>
                          </a:rPr>
                        </m:ctrlPr>
                      </m:sSubSupPr>
                      <m:e>
                        <m:r>
                          <a:rPr lang="nb-NO" sz="1600" i="1" dirty="0">
                            <a:solidFill>
                              <a:schemeClr val="bg2">
                                <a:lumMod val="75000"/>
                              </a:schemeClr>
                            </a:solidFill>
                            <a:latin typeface="Cambria Math" panose="02040503050406030204" pitchFamily="18" charset="0"/>
                          </a:rPr>
                          <m:t>𝑘</m:t>
                        </m:r>
                      </m:e>
                      <m:sub>
                        <m:r>
                          <m:rPr>
                            <m:sty m:val="p"/>
                          </m:rPr>
                          <a:rPr lang="nb-NO" sz="1600" dirty="0">
                            <a:solidFill>
                              <a:schemeClr val="bg2">
                                <a:lumMod val="75000"/>
                              </a:schemeClr>
                            </a:solidFill>
                            <a:latin typeface="Cambria Math" panose="02040503050406030204" pitchFamily="18" charset="0"/>
                          </a:rPr>
                          <m:t>p</m:t>
                        </m:r>
                      </m:sub>
                      <m:sup>
                        <m:r>
                          <a:rPr lang="nb-NO" sz="1600" i="1" dirty="0">
                            <a:solidFill>
                              <a:schemeClr val="bg2">
                                <a:lumMod val="75000"/>
                              </a:schemeClr>
                            </a:solidFill>
                            <a:latin typeface="Cambria Math" panose="02040503050406030204" pitchFamily="18" charset="0"/>
                          </a:rPr>
                          <m:t>−1</m:t>
                        </m:r>
                      </m:sup>
                    </m:sSubSup>
                  </m:oMath>
                </a14:m>
                <a:r>
                  <a:rPr lang="en-US" sz="1600" dirty="0">
                    <a:solidFill>
                      <a:schemeClr val="bg2">
                        <a:lumMod val="75000"/>
                      </a:schemeClr>
                    </a:solidFill>
                  </a:rPr>
                  <a:t>: plasma skin depth, </a:t>
                </a:r>
                <a14:m>
                  <m:oMath xmlns:m="http://schemas.openxmlformats.org/officeDocument/2006/math">
                    <m:r>
                      <a:rPr lang="nb-NO" sz="1600" i="1" dirty="0">
                        <a:solidFill>
                          <a:schemeClr val="bg2">
                            <a:lumMod val="75000"/>
                          </a:schemeClr>
                        </a:solidFill>
                        <a:latin typeface="Cambria Math" panose="02040503050406030204" pitchFamily="18" charset="0"/>
                      </a:rPr>
                      <m:t>𝛼</m:t>
                    </m:r>
                  </m:oMath>
                </a14:m>
                <a:r>
                  <a:rPr lang="en-US" sz="1600" dirty="0">
                    <a:solidFill>
                      <a:schemeClr val="bg2">
                        <a:lumMod val="75000"/>
                      </a:schemeClr>
                    </a:solidFill>
                  </a:rPr>
                  <a:t>: numerical factor ~ 1.</a:t>
                </a:r>
              </a:p>
              <a:p>
                <a:pPr lvl="1"/>
                <a14:m>
                  <m:oMath xmlns:m="http://schemas.openxmlformats.org/officeDocument/2006/math">
                    <m:r>
                      <a:rPr lang="nb-NO" sz="1600" i="1" dirty="0">
                        <a:latin typeface="Cambria Math" panose="02040503050406030204" pitchFamily="18" charset="0"/>
                      </a:rPr>
                      <m:t>𝑎</m:t>
                    </m:r>
                    <m:r>
                      <a:rPr lang="nb-NO" sz="1600" i="1" dirty="0">
                        <a:latin typeface="Cambria Math" panose="02040503050406030204" pitchFamily="18" charset="0"/>
                      </a:rPr>
                      <m:t>= </m:t>
                    </m:r>
                    <m:sSub>
                      <m:sSubPr>
                        <m:ctrlPr>
                          <a:rPr lang="nb-NO" sz="1600" i="1" dirty="0">
                            <a:latin typeface="Cambria Math" panose="02040503050406030204" pitchFamily="18" charset="0"/>
                          </a:rPr>
                        </m:ctrlPr>
                      </m:sSubPr>
                      <m:e>
                        <m:r>
                          <a:rPr lang="nb-NO" sz="1600" i="1" dirty="0">
                            <a:latin typeface="Cambria Math" panose="02040503050406030204" pitchFamily="18" charset="0"/>
                          </a:rPr>
                          <m:t>𝑟</m:t>
                        </m:r>
                      </m:e>
                      <m:sub>
                        <m:r>
                          <m:rPr>
                            <m:sty m:val="p"/>
                          </m:rPr>
                          <a:rPr lang="nb-NO" sz="1600" dirty="0">
                            <a:latin typeface="Cambria Math" panose="02040503050406030204" pitchFamily="18" charset="0"/>
                          </a:rPr>
                          <m:t>b</m:t>
                        </m:r>
                      </m:sub>
                    </m:sSub>
                    <m:d>
                      <m:dPr>
                        <m:ctrlPr>
                          <a:rPr lang="nb-NO" sz="1600" i="1" dirty="0">
                            <a:latin typeface="Cambria Math" panose="02040503050406030204" pitchFamily="18" charset="0"/>
                          </a:rPr>
                        </m:ctrlPr>
                      </m:dPr>
                      <m:e>
                        <m:sSup>
                          <m:sSupPr>
                            <m:ctrlPr>
                              <a:rPr lang="nb-NO" sz="1600" i="1" dirty="0">
                                <a:latin typeface="Cambria Math" panose="02040503050406030204" pitchFamily="18" charset="0"/>
                              </a:rPr>
                            </m:ctrlPr>
                          </m:sSupPr>
                          <m:e>
                            <m:r>
                              <a:rPr lang="nb-NO" sz="1600" i="1" dirty="0">
                                <a:latin typeface="Cambria Math" panose="02040503050406030204" pitchFamily="18" charset="0"/>
                              </a:rPr>
                              <m:t>𝜉</m:t>
                            </m:r>
                          </m:e>
                          <m:sup>
                            <m:r>
                              <a:rPr lang="nb-NO" sz="1600" i="1" dirty="0">
                                <a:latin typeface="Cambria Math" panose="02040503050406030204" pitchFamily="18" charset="0"/>
                              </a:rPr>
                              <m:t>′</m:t>
                            </m:r>
                          </m:sup>
                        </m:sSup>
                      </m:e>
                    </m:d>
                    <m:r>
                      <a:rPr lang="nb-NO" sz="1600" i="1" dirty="0">
                        <a:latin typeface="Cambria Math" panose="02040503050406030204" pitchFamily="18" charset="0"/>
                      </a:rPr>
                      <m:t>+</m:t>
                    </m:r>
                    <m:r>
                      <a:rPr lang="nb-NO" sz="1600" i="1" dirty="0">
                        <a:latin typeface="Cambria Math" panose="02040503050406030204" pitchFamily="18" charset="0"/>
                      </a:rPr>
                      <m:t>𝛼</m:t>
                    </m:r>
                    <m:sSubSup>
                      <m:sSubSupPr>
                        <m:ctrlPr>
                          <a:rPr lang="nb-NO" sz="1600" i="1" dirty="0">
                            <a:latin typeface="Cambria Math" panose="02040503050406030204" pitchFamily="18" charset="0"/>
                          </a:rPr>
                        </m:ctrlPr>
                      </m:sSubSupPr>
                      <m:e>
                        <m:r>
                          <a:rPr lang="nb-NO" sz="1600" i="1" dirty="0">
                            <a:latin typeface="Cambria Math" panose="02040503050406030204" pitchFamily="18" charset="0"/>
                          </a:rPr>
                          <m:t>𝑘</m:t>
                        </m:r>
                      </m:e>
                      <m:sub>
                        <m:r>
                          <m:rPr>
                            <m:sty m:val="p"/>
                          </m:rPr>
                          <a:rPr lang="nb-NO" sz="1600" dirty="0">
                            <a:latin typeface="Cambria Math" panose="02040503050406030204" pitchFamily="18" charset="0"/>
                          </a:rPr>
                          <m:t>p</m:t>
                        </m:r>
                      </m:sub>
                      <m:sup>
                        <m:r>
                          <a:rPr lang="nb-NO" sz="1600" i="1" dirty="0">
                            <a:latin typeface="Cambria Math" panose="02040503050406030204" pitchFamily="18" charset="0"/>
                          </a:rPr>
                          <m:t>−1</m:t>
                        </m:r>
                      </m:sup>
                    </m:sSubSup>
                  </m:oMath>
                </a14:m>
                <a:r>
                  <a:rPr lang="nb-NO" sz="1600" dirty="0"/>
                  <a:t> </a:t>
                </a:r>
                <a:r>
                  <a:rPr lang="nb-NO" sz="1600" dirty="0" err="1"/>
                  <a:t>represents</a:t>
                </a:r>
                <a:r>
                  <a:rPr lang="nb-NO" sz="1600" dirty="0"/>
                  <a:t> an </a:t>
                </a:r>
                <a:r>
                  <a:rPr lang="nb-NO" sz="1600" dirty="0" err="1"/>
                  <a:t>effective</a:t>
                </a:r>
                <a:r>
                  <a:rPr lang="nb-NO" sz="1600" dirty="0"/>
                  <a:t> </a:t>
                </a:r>
                <a:r>
                  <a:rPr lang="nb-NO" sz="1600" dirty="0" err="1"/>
                  <a:t>structure</a:t>
                </a:r>
                <a:r>
                  <a:rPr lang="nb-NO" sz="1600" dirty="0"/>
                  <a:t> iris.</a:t>
                </a:r>
                <a:endParaRPr lang="en-US" sz="1600" dirty="0"/>
              </a:p>
              <a:p>
                <a:r>
                  <a:rPr lang="en-GB" sz="1600" dirty="0"/>
                  <a:t>Transverse “kick” on slice at </a:t>
                </a:r>
                <a14:m>
                  <m:oMath xmlns:m="http://schemas.openxmlformats.org/officeDocument/2006/math">
                    <m:r>
                      <a:rPr lang="nb-NO" sz="1600" i="1" dirty="0">
                        <a:latin typeface="Cambria Math" panose="02040503050406030204" pitchFamily="18" charset="0"/>
                      </a:rPr>
                      <m:t>𝜉</m:t>
                    </m:r>
                    <m:r>
                      <a:rPr lang="nb-NO" sz="1600" i="1" dirty="0">
                        <a:latin typeface="Cambria Math" panose="02040503050406030204" pitchFamily="18" charset="0"/>
                      </a:rPr>
                      <m:t> </m:t>
                    </m:r>
                  </m:oMath>
                </a14:m>
                <a:r>
                  <a:rPr lang="en-GB" sz="1600" dirty="0"/>
                  <a:t>sourced by preceding slices at </a:t>
                </a:r>
                <a14:m>
                  <m:oMath xmlns:m="http://schemas.openxmlformats.org/officeDocument/2006/math">
                    <m:r>
                      <a:rPr lang="nb-NO" sz="1600" i="1" dirty="0">
                        <a:latin typeface="Cambria Math" panose="02040503050406030204" pitchFamily="18" charset="0"/>
                      </a:rPr>
                      <m:t>𝜉</m:t>
                    </m:r>
                    <m:r>
                      <a:rPr lang="nb-NO" sz="1600" i="1" dirty="0">
                        <a:latin typeface="Cambria Math" panose="02040503050406030204" pitchFamily="18" charset="0"/>
                      </a:rPr>
                      <m:t>&lt;</m:t>
                    </m:r>
                    <m:sSup>
                      <m:sSupPr>
                        <m:ctrlPr>
                          <a:rPr lang="nb-NO" sz="1600" i="1" dirty="0">
                            <a:latin typeface="Cambria Math" panose="02040503050406030204" pitchFamily="18" charset="0"/>
                          </a:rPr>
                        </m:ctrlPr>
                      </m:sSupPr>
                      <m:e>
                        <m:r>
                          <a:rPr lang="nb-NO" sz="1600" i="1" dirty="0">
                            <a:latin typeface="Cambria Math" panose="02040503050406030204" pitchFamily="18" charset="0"/>
                          </a:rPr>
                          <m:t>𝜉</m:t>
                        </m:r>
                      </m:e>
                      <m:sup>
                        <m:r>
                          <a:rPr lang="nb-NO" sz="1600" i="1" dirty="0">
                            <a:latin typeface="Cambria Math" panose="02040503050406030204" pitchFamily="18" charset="0"/>
                          </a:rPr>
                          <m:t>′</m:t>
                        </m:r>
                      </m:sup>
                    </m:sSup>
                    <m:r>
                      <a:rPr lang="nb-NO" sz="1600" i="1" dirty="0">
                        <a:latin typeface="Cambria Math" panose="02040503050406030204" pitchFamily="18" charset="0"/>
                      </a:rPr>
                      <m:t>≤</m:t>
                    </m:r>
                    <m:sSub>
                      <m:sSubPr>
                        <m:ctrlPr>
                          <a:rPr lang="nb-NO" sz="1600" i="1" dirty="0">
                            <a:latin typeface="Cambria Math" panose="02040503050406030204" pitchFamily="18" charset="0"/>
                          </a:rPr>
                        </m:ctrlPr>
                      </m:sSubPr>
                      <m:e>
                        <m:r>
                          <a:rPr lang="nb-NO" sz="1600" i="1" dirty="0">
                            <a:latin typeface="Cambria Math" panose="02040503050406030204" pitchFamily="18" charset="0"/>
                          </a:rPr>
                          <m:t>𝜉</m:t>
                        </m:r>
                      </m:e>
                      <m:sub>
                        <m:r>
                          <m:rPr>
                            <m:sty m:val="p"/>
                          </m:rPr>
                          <a:rPr lang="nb-NO" sz="1600" dirty="0" err="1">
                            <a:latin typeface="Cambria Math" panose="02040503050406030204" pitchFamily="18" charset="0"/>
                          </a:rPr>
                          <m:t>H</m:t>
                        </m:r>
                      </m:sub>
                    </m:sSub>
                  </m:oMath>
                </a14:m>
                <a:r>
                  <a:rPr lang="en-GB" sz="1600" dirty="0"/>
                  <a:t> after an elapsed propagation distance </a:t>
                </a:r>
                <a14:m>
                  <m:oMath xmlns:m="http://schemas.openxmlformats.org/officeDocument/2006/math">
                    <m:r>
                      <a:rPr lang="nb-NO" sz="1600" i="1" dirty="0">
                        <a:latin typeface="Cambria Math" panose="02040503050406030204" pitchFamily="18" charset="0"/>
                      </a:rPr>
                      <m:t>𝑠</m:t>
                    </m:r>
                  </m:oMath>
                </a14:m>
                <a:r>
                  <a:rPr lang="en-GB" sz="1600" dirty="0"/>
                  <a:t>.</a:t>
                </a:r>
                <a:endParaRPr lang="nb-NO" sz="1600" i="1" dirty="0">
                  <a:latin typeface="Cambria Math" panose="02040503050406030204" pitchFamily="18" charset="0"/>
                </a:endParaRPr>
              </a:p>
              <a:p>
                <a:pPr lvl="1"/>
                <a14:m>
                  <m:oMath xmlns:m="http://schemas.openxmlformats.org/officeDocument/2006/math">
                    <m:sSub>
                      <m:sSubPr>
                        <m:ctrlPr>
                          <a:rPr lang="nb-NO" sz="1200" i="1" dirty="0" smtClean="0">
                            <a:latin typeface="Cambria Math" panose="02040503050406030204" pitchFamily="18" charset="0"/>
                          </a:rPr>
                        </m:ctrlPr>
                      </m:sSubPr>
                      <m:e>
                        <m:r>
                          <a:rPr lang="nb-NO" sz="1200" b="0" i="1" dirty="0" smtClean="0">
                            <a:latin typeface="Cambria Math" panose="02040503050406030204" pitchFamily="18" charset="0"/>
                          </a:rPr>
                          <m:t> </m:t>
                        </m:r>
                        <m:r>
                          <a:rPr lang="nb-NO" sz="1200" i="1" dirty="0">
                            <a:latin typeface="Cambria Math" panose="02040503050406030204" pitchFamily="18" charset="0"/>
                          </a:rPr>
                          <m:t>𝒲</m:t>
                        </m:r>
                      </m:e>
                      <m:sub>
                        <m:r>
                          <a:rPr lang="nb-NO" sz="1200" i="1" dirty="0">
                            <a:latin typeface="Cambria Math" panose="02040503050406030204" pitchFamily="18" charset="0"/>
                          </a:rPr>
                          <m:t>⊥</m:t>
                        </m:r>
                      </m:sub>
                    </m:sSub>
                    <m:r>
                      <a:rPr lang="nb-NO" sz="1200" b="0" i="1" dirty="0" smtClean="0">
                        <a:latin typeface="Cambria Math" panose="02040503050406030204" pitchFamily="18" charset="0"/>
                      </a:rPr>
                      <m:t>(</m:t>
                    </m:r>
                    <m:r>
                      <a:rPr lang="nb-NO" sz="1200" b="0" i="1" dirty="0" smtClean="0">
                        <a:latin typeface="Cambria Math" panose="02040503050406030204" pitchFamily="18" charset="0"/>
                      </a:rPr>
                      <m:t>𝜉</m:t>
                    </m:r>
                    <m:r>
                      <a:rPr lang="nb-NO" sz="1200" b="0" i="1" dirty="0" smtClean="0">
                        <a:latin typeface="Cambria Math" panose="02040503050406030204" pitchFamily="18" charset="0"/>
                      </a:rPr>
                      <m:t>,</m:t>
                    </m:r>
                    <m:r>
                      <a:rPr lang="nb-NO" sz="1200" b="0" i="1" dirty="0" smtClean="0">
                        <a:latin typeface="Cambria Math" panose="02040503050406030204" pitchFamily="18" charset="0"/>
                      </a:rPr>
                      <m:t>𝑠</m:t>
                    </m:r>
                    <m:r>
                      <a:rPr lang="nb-NO" sz="1200" b="0" i="1" dirty="0" smtClean="0">
                        <a:latin typeface="Cambria Math" panose="02040503050406030204" pitchFamily="18" charset="0"/>
                      </a:rPr>
                      <m:t>)=−</m:t>
                    </m:r>
                    <m:r>
                      <a:rPr lang="nb-NO" sz="1200" b="0" i="1" dirty="0" smtClean="0">
                        <a:latin typeface="Cambria Math" panose="02040503050406030204" pitchFamily="18" charset="0"/>
                      </a:rPr>
                      <m:t>𝑒</m:t>
                    </m:r>
                    <m:nary>
                      <m:naryPr>
                        <m:ctrlPr>
                          <a:rPr lang="nb-NO" sz="1200" i="1" dirty="0" smtClean="0">
                            <a:latin typeface="Cambria Math" panose="02040503050406030204" pitchFamily="18" charset="0"/>
                          </a:rPr>
                        </m:ctrlPr>
                      </m:naryPr>
                      <m:sub>
                        <m:sSub>
                          <m:sSubPr>
                            <m:ctrlPr>
                              <a:rPr lang="nb-NO" sz="1200" i="1" dirty="0" err="1" smtClean="0">
                                <a:latin typeface="Cambria Math" panose="02040503050406030204" pitchFamily="18" charset="0"/>
                              </a:rPr>
                            </m:ctrlPr>
                          </m:sSubPr>
                          <m:e>
                            <m:r>
                              <a:rPr lang="nb-NO" sz="1200" i="1" dirty="0" smtClean="0">
                                <a:latin typeface="Cambria Math" panose="02040503050406030204" pitchFamily="18" charset="0"/>
                              </a:rPr>
                              <m:t>𝜉</m:t>
                            </m:r>
                          </m:e>
                          <m:sub>
                            <m:r>
                              <m:rPr>
                                <m:sty m:val="p"/>
                              </m:rPr>
                              <a:rPr lang="nb-NO" sz="1200" i="0" dirty="0" err="1" smtClean="0">
                                <a:latin typeface="Cambria Math" panose="02040503050406030204" pitchFamily="18" charset="0"/>
                              </a:rPr>
                              <m:t>H</m:t>
                            </m:r>
                          </m:sub>
                        </m:sSub>
                      </m:sub>
                      <m:sup>
                        <m:r>
                          <a:rPr lang="nb-NO" sz="1200" i="1" dirty="0" smtClean="0">
                            <a:latin typeface="Cambria Math" panose="02040503050406030204" pitchFamily="18" charset="0"/>
                          </a:rPr>
                          <m:t>𝜉</m:t>
                        </m:r>
                      </m:sup>
                      <m:e>
                        <m:sSub>
                          <m:sSubPr>
                            <m:ctrlPr>
                              <a:rPr lang="nb-NO" sz="1200" b="0" i="1" dirty="0" smtClean="0">
                                <a:latin typeface="Cambria Math" panose="02040503050406030204" pitchFamily="18" charset="0"/>
                              </a:rPr>
                            </m:ctrlPr>
                          </m:sSubPr>
                          <m:e>
                            <m:r>
                              <a:rPr lang="nb-NO" sz="1200" i="1" dirty="0" smtClean="0">
                                <a:latin typeface="Cambria Math" panose="02040503050406030204" pitchFamily="18" charset="0"/>
                              </a:rPr>
                              <m:t>𝑊</m:t>
                            </m:r>
                          </m:e>
                          <m:sub>
                            <m:r>
                              <a:rPr lang="nb-NO" sz="1200" i="1" dirty="0" smtClean="0">
                                <a:latin typeface="Cambria Math" panose="02040503050406030204" pitchFamily="18" charset="0"/>
                              </a:rPr>
                              <m:t>⊥</m:t>
                            </m:r>
                          </m:sub>
                        </m:sSub>
                        <m:d>
                          <m:dPr>
                            <m:ctrlPr>
                              <a:rPr lang="nb-NO" sz="1200" b="0" i="1" dirty="0" smtClean="0">
                                <a:latin typeface="Cambria Math" panose="02040503050406030204" pitchFamily="18" charset="0"/>
                              </a:rPr>
                            </m:ctrlPr>
                          </m:dPr>
                          <m:e>
                            <m:r>
                              <a:rPr lang="nb-NO" sz="1200" i="1" dirty="0" smtClean="0">
                                <a:latin typeface="Cambria Math" panose="02040503050406030204" pitchFamily="18" charset="0"/>
                              </a:rPr>
                              <m:t>𝜉</m:t>
                            </m:r>
                            <m:r>
                              <a:rPr lang="nb-NO" sz="1200" i="1" dirty="0" smtClean="0">
                                <a:latin typeface="Cambria Math" panose="02040503050406030204" pitchFamily="18" charset="0"/>
                              </a:rPr>
                              <m:t>’−</m:t>
                            </m:r>
                            <m:r>
                              <a:rPr lang="nb-NO" sz="1200" i="1" dirty="0" smtClean="0">
                                <a:latin typeface="Cambria Math" panose="02040503050406030204" pitchFamily="18" charset="0"/>
                              </a:rPr>
                              <m:t>𝜉</m:t>
                            </m:r>
                          </m:e>
                        </m:d>
                        <m:r>
                          <a:rPr lang="nb-NO" sz="1200" i="1" dirty="0" smtClean="0">
                            <a:latin typeface="Cambria Math" panose="02040503050406030204" pitchFamily="18" charset="0"/>
                          </a:rPr>
                          <m:t>𝜆</m:t>
                        </m:r>
                        <m:d>
                          <m:dPr>
                            <m:ctrlPr>
                              <a:rPr lang="nb-NO" sz="1200" i="1" dirty="0" smtClean="0">
                                <a:latin typeface="Cambria Math" panose="02040503050406030204" pitchFamily="18" charset="0"/>
                              </a:rPr>
                            </m:ctrlPr>
                          </m:dPr>
                          <m:e>
                            <m:r>
                              <a:rPr lang="nb-NO" sz="1200" i="1" dirty="0" smtClean="0">
                                <a:latin typeface="Cambria Math" panose="02040503050406030204" pitchFamily="18" charset="0"/>
                              </a:rPr>
                              <m:t>𝜉</m:t>
                            </m:r>
                            <m:r>
                              <a:rPr lang="nb-NO" sz="1200" i="1" dirty="0" smtClean="0">
                                <a:latin typeface="Cambria Math" panose="02040503050406030204" pitchFamily="18" charset="0"/>
                              </a:rPr>
                              <m:t>’</m:t>
                            </m:r>
                          </m:e>
                        </m:d>
                        <m:r>
                          <a:rPr lang="nb-NO" sz="1200" b="0" i="1" dirty="0" smtClean="0">
                            <a:latin typeface="Cambria Math" panose="02040503050406030204" pitchFamily="18" charset="0"/>
                          </a:rPr>
                          <m:t>𝑋</m:t>
                        </m:r>
                        <m:d>
                          <m:dPr>
                            <m:ctrlPr>
                              <a:rPr lang="nb-NO" sz="1200" b="0" i="1" dirty="0" smtClean="0">
                                <a:latin typeface="Cambria Math" panose="02040503050406030204" pitchFamily="18" charset="0"/>
                              </a:rPr>
                            </m:ctrlPr>
                          </m:dPr>
                          <m:e>
                            <m:r>
                              <a:rPr lang="nb-NO" sz="1200" i="1" dirty="0" smtClean="0">
                                <a:latin typeface="Cambria Math" panose="02040503050406030204" pitchFamily="18" charset="0"/>
                              </a:rPr>
                              <m:t>𝜉</m:t>
                            </m:r>
                            <m:r>
                              <a:rPr lang="nb-NO" sz="1200" i="1" dirty="0" smtClean="0">
                                <a:latin typeface="Cambria Math" panose="02040503050406030204" pitchFamily="18" charset="0"/>
                              </a:rPr>
                              <m:t>’,</m:t>
                            </m:r>
                            <m:r>
                              <a:rPr lang="nb-NO" sz="1200" b="0" i="1" dirty="0" smtClean="0">
                                <a:latin typeface="Cambria Math" panose="02040503050406030204" pitchFamily="18" charset="0"/>
                              </a:rPr>
                              <m:t>𝑠</m:t>
                            </m:r>
                          </m:e>
                        </m:d>
                        <m:r>
                          <m:rPr>
                            <m:sty m:val="p"/>
                          </m:rPr>
                          <a:rPr lang="nb-NO" sz="1200" i="0" dirty="0" smtClean="0">
                            <a:latin typeface="Cambria Math" panose="02040503050406030204" pitchFamily="18" charset="0"/>
                          </a:rPr>
                          <m:t>d</m:t>
                        </m:r>
                        <m:sSup>
                          <m:sSupPr>
                            <m:ctrlPr>
                              <a:rPr lang="nb-NO" sz="1200" b="0" i="1" dirty="0" smtClean="0">
                                <a:latin typeface="Cambria Math" panose="02040503050406030204" pitchFamily="18" charset="0"/>
                              </a:rPr>
                            </m:ctrlPr>
                          </m:sSupPr>
                          <m:e>
                            <m:r>
                              <a:rPr lang="nb-NO" sz="1200" i="1" dirty="0" smtClean="0">
                                <a:latin typeface="Cambria Math" panose="02040503050406030204" pitchFamily="18" charset="0"/>
                              </a:rPr>
                              <m:t>𝜉</m:t>
                            </m:r>
                          </m:e>
                          <m:sup>
                            <m:r>
                              <a:rPr lang="nb-NO" sz="1200" b="0" i="1" dirty="0" smtClean="0">
                                <a:latin typeface="Cambria Math" panose="02040503050406030204" pitchFamily="18" charset="0"/>
                              </a:rPr>
                              <m:t>′</m:t>
                            </m:r>
                          </m:sup>
                        </m:sSup>
                      </m:e>
                    </m:nary>
                  </m:oMath>
                </a14:m>
                <a:endParaRPr lang="en-GB" sz="1200" dirty="0"/>
              </a:p>
              <a:p>
                <a:pPr lvl="1"/>
                <a14:m>
                  <m:oMath xmlns:m="http://schemas.openxmlformats.org/officeDocument/2006/math">
                    <m:r>
                      <a:rPr lang="nb-NO" sz="1600" i="1" dirty="0" smtClean="0">
                        <a:solidFill>
                          <a:schemeClr val="bg2">
                            <a:lumMod val="75000"/>
                          </a:schemeClr>
                        </a:solidFill>
                        <a:latin typeface="Cambria Math" panose="02040503050406030204" pitchFamily="18" charset="0"/>
                      </a:rPr>
                      <m:t>𝜆</m:t>
                    </m:r>
                    <m:d>
                      <m:dPr>
                        <m:ctrlPr>
                          <a:rPr lang="nb-NO" sz="1600" i="1" dirty="0" smtClean="0">
                            <a:solidFill>
                              <a:schemeClr val="bg2">
                                <a:lumMod val="75000"/>
                              </a:schemeClr>
                            </a:solidFill>
                            <a:latin typeface="Cambria Math" panose="02040503050406030204" pitchFamily="18" charset="0"/>
                          </a:rPr>
                        </m:ctrlPr>
                      </m:dPr>
                      <m:e>
                        <m:r>
                          <a:rPr lang="nb-NO" sz="1600" i="1" dirty="0" smtClean="0">
                            <a:solidFill>
                              <a:schemeClr val="bg2">
                                <a:lumMod val="75000"/>
                              </a:schemeClr>
                            </a:solidFill>
                            <a:latin typeface="Cambria Math" panose="02040503050406030204" pitchFamily="18" charset="0"/>
                          </a:rPr>
                          <m:t>𝜉</m:t>
                        </m:r>
                      </m:e>
                    </m:d>
                  </m:oMath>
                </a14:m>
                <a:r>
                  <a:rPr lang="en-GB" sz="1600" dirty="0">
                    <a:solidFill>
                      <a:schemeClr val="bg2">
                        <a:lumMod val="75000"/>
                      </a:schemeClr>
                    </a:solidFill>
                  </a:rPr>
                  <a:t>: Beam line distribution.</a:t>
                </a:r>
              </a:p>
              <a:p>
                <a:pPr lvl="1"/>
                <a14:m>
                  <m:oMath xmlns:m="http://schemas.openxmlformats.org/officeDocument/2006/math">
                    <m:r>
                      <a:rPr lang="nb-NO" sz="1600" b="0" i="1" dirty="0" smtClean="0">
                        <a:solidFill>
                          <a:schemeClr val="bg2">
                            <a:lumMod val="75000"/>
                          </a:schemeClr>
                        </a:solidFill>
                        <a:latin typeface="Cambria Math" panose="02040503050406030204" pitchFamily="18" charset="0"/>
                      </a:rPr>
                      <m:t>𝑋</m:t>
                    </m:r>
                    <m:d>
                      <m:dPr>
                        <m:ctrlPr>
                          <a:rPr lang="nb-NO" sz="1600" b="0" i="1" dirty="0" smtClean="0">
                            <a:solidFill>
                              <a:schemeClr val="bg2">
                                <a:lumMod val="75000"/>
                              </a:schemeClr>
                            </a:solidFill>
                            <a:latin typeface="Cambria Math" panose="02040503050406030204" pitchFamily="18" charset="0"/>
                          </a:rPr>
                        </m:ctrlPr>
                      </m:dPr>
                      <m:e>
                        <m:r>
                          <a:rPr lang="nb-NO" sz="1600" i="1" dirty="0" smtClean="0">
                            <a:solidFill>
                              <a:schemeClr val="bg2">
                                <a:lumMod val="75000"/>
                              </a:schemeClr>
                            </a:solidFill>
                            <a:latin typeface="Cambria Math" panose="02040503050406030204" pitchFamily="18" charset="0"/>
                          </a:rPr>
                          <m:t>𝜉</m:t>
                        </m:r>
                        <m:r>
                          <a:rPr lang="nb-NO" sz="1600" b="0" i="1" dirty="0" smtClean="0">
                            <a:solidFill>
                              <a:schemeClr val="bg2">
                                <a:lumMod val="75000"/>
                              </a:schemeClr>
                            </a:solidFill>
                            <a:latin typeface="Cambria Math" panose="02040503050406030204" pitchFamily="18" charset="0"/>
                          </a:rPr>
                          <m:t>,</m:t>
                        </m:r>
                        <m:r>
                          <a:rPr lang="nb-NO" sz="1600" b="0" i="1" dirty="0" smtClean="0">
                            <a:solidFill>
                              <a:schemeClr val="bg2">
                                <a:lumMod val="75000"/>
                              </a:schemeClr>
                            </a:solidFill>
                            <a:latin typeface="Cambria Math" panose="02040503050406030204" pitchFamily="18" charset="0"/>
                          </a:rPr>
                          <m:t>𝑠</m:t>
                        </m:r>
                      </m:e>
                    </m:d>
                    <m:r>
                      <a:rPr lang="nb-NO" sz="1600" b="0" i="1" dirty="0" smtClean="0">
                        <a:solidFill>
                          <a:schemeClr val="bg2">
                            <a:lumMod val="75000"/>
                          </a:schemeClr>
                        </a:solidFill>
                        <a:latin typeface="Cambria Math" panose="02040503050406030204" pitchFamily="18" charset="0"/>
                      </a:rPr>
                      <m:t>:</m:t>
                    </m:r>
                  </m:oMath>
                </a14:m>
                <a:r>
                  <a:rPr lang="en-GB" sz="1600" dirty="0">
                    <a:solidFill>
                      <a:schemeClr val="bg2">
                        <a:lumMod val="75000"/>
                      </a:schemeClr>
                    </a:solidFill>
                  </a:rPr>
                  <a:t> Beam slice centroid transverse offset.</a:t>
                </a:r>
              </a:p>
            </p:txBody>
          </p:sp>
        </mc:Choice>
        <mc:Fallback xmlns="">
          <p:sp>
            <p:nvSpPr>
              <p:cNvPr id="3" name="Plassholder for innhold 2">
                <a:extLst>
                  <a:ext uri="{FF2B5EF4-FFF2-40B4-BE49-F238E27FC236}">
                    <a16:creationId xmlns:a16="http://schemas.microsoft.com/office/drawing/2014/main" id="{B9EFCE23-DCC6-4892-BA8F-7D83D3498E22}"/>
                  </a:ext>
                </a:extLst>
              </p:cNvPr>
              <p:cNvSpPr>
                <a:spLocks noGrp="1" noRot="1" noChangeAspect="1" noMove="1" noResize="1" noEditPoints="1" noAdjustHandles="1" noChangeArrowheads="1" noChangeShapeType="1" noTextEdit="1"/>
              </p:cNvSpPr>
              <p:nvPr>
                <p:ph idx="1"/>
              </p:nvPr>
            </p:nvSpPr>
            <p:spPr>
              <a:xfrm>
                <a:off x="838201" y="1825625"/>
                <a:ext cx="7315200" cy="4351338"/>
              </a:xfrm>
              <a:blipFill>
                <a:blip r:embed="rId4"/>
                <a:stretch>
                  <a:fillRect l="-333" t="-980" r="-1000"/>
                </a:stretch>
              </a:blipFill>
            </p:spPr>
            <p:txBody>
              <a:bodyPr/>
              <a:lstStyle/>
              <a:p>
                <a:r>
                  <a:rPr lang="en-GB">
                    <a:noFill/>
                  </a:rPr>
                  <a:t> </a:t>
                </a:r>
              </a:p>
            </p:txBody>
          </p:sp>
        </mc:Fallback>
      </mc:AlternateContent>
      <p:sp>
        <p:nvSpPr>
          <p:cNvPr id="4" name="Plassholder for dato 3">
            <a:extLst>
              <a:ext uri="{FF2B5EF4-FFF2-40B4-BE49-F238E27FC236}">
                <a16:creationId xmlns:a16="http://schemas.microsoft.com/office/drawing/2014/main" id="{F2DDC8DD-5F8C-4B88-98A5-557193175AD4}"/>
              </a:ext>
            </a:extLst>
          </p:cNvPr>
          <p:cNvSpPr>
            <a:spLocks noGrp="1"/>
          </p:cNvSpPr>
          <p:nvPr>
            <p:ph type="dt" sz="half" idx="10"/>
          </p:nvPr>
        </p:nvSpPr>
        <p:spPr/>
        <p:txBody>
          <a:bodyPr/>
          <a:lstStyle/>
          <a:p>
            <a:r>
              <a:rPr lang="nb-NO"/>
              <a:t>20/10/2021</a:t>
            </a:r>
            <a:endParaRPr lang="en-GB"/>
          </a:p>
        </p:txBody>
      </p:sp>
      <p:sp>
        <p:nvSpPr>
          <p:cNvPr id="5" name="Plassholder for bunntekst 4">
            <a:extLst>
              <a:ext uri="{FF2B5EF4-FFF2-40B4-BE49-F238E27FC236}">
                <a16:creationId xmlns:a16="http://schemas.microsoft.com/office/drawing/2014/main" id="{5F3C778C-3AE0-4C27-B00D-864E5A6E2C5E}"/>
              </a:ext>
            </a:extLst>
          </p:cNvPr>
          <p:cNvSpPr>
            <a:spLocks noGrp="1"/>
          </p:cNvSpPr>
          <p:nvPr>
            <p:ph type="ftr" sz="quarter" idx="11"/>
          </p:nvPr>
        </p:nvSpPr>
        <p:spPr/>
        <p:txBody>
          <a:bodyPr/>
          <a:lstStyle/>
          <a:p>
            <a:r>
              <a:rPr lang="en-US" dirty="0"/>
              <a:t>Ben Chen</a:t>
            </a:r>
            <a:endParaRPr lang="en-GB" dirty="0"/>
          </a:p>
        </p:txBody>
      </p:sp>
      <p:sp>
        <p:nvSpPr>
          <p:cNvPr id="6" name="Plassholder for lysbildenummer 5">
            <a:extLst>
              <a:ext uri="{FF2B5EF4-FFF2-40B4-BE49-F238E27FC236}">
                <a16:creationId xmlns:a16="http://schemas.microsoft.com/office/drawing/2014/main" id="{5FF2EC30-739B-4670-B37F-020DDD83F04A}"/>
              </a:ext>
            </a:extLst>
          </p:cNvPr>
          <p:cNvSpPr>
            <a:spLocks noGrp="1"/>
          </p:cNvSpPr>
          <p:nvPr>
            <p:ph type="sldNum" sz="quarter" idx="12"/>
          </p:nvPr>
        </p:nvSpPr>
        <p:spPr/>
        <p:txBody>
          <a:bodyPr/>
          <a:lstStyle/>
          <a:p>
            <a:fld id="{3FE76B6B-0CE1-4324-96C0-E48A3D2C87FD}" type="slidenum">
              <a:rPr lang="en-GB" smtClean="0"/>
              <a:t>20</a:t>
            </a:fld>
            <a:endParaRPr lang="en-GB"/>
          </a:p>
        </p:txBody>
      </p:sp>
      <p:pic>
        <p:nvPicPr>
          <p:cNvPr id="7" name="Bilde 6">
            <a:extLst>
              <a:ext uri="{FF2B5EF4-FFF2-40B4-BE49-F238E27FC236}">
                <a16:creationId xmlns:a16="http://schemas.microsoft.com/office/drawing/2014/main" id="{116B7035-BC3E-4F32-B049-2B078C61607F}"/>
              </a:ext>
            </a:extLst>
          </p:cNvPr>
          <p:cNvPicPr>
            <a:picLocks noChangeAspect="1"/>
          </p:cNvPicPr>
          <p:nvPr/>
        </p:nvPicPr>
        <p:blipFill>
          <a:blip r:embed="rId5"/>
          <a:stretch>
            <a:fillRect/>
          </a:stretch>
        </p:blipFill>
        <p:spPr>
          <a:xfrm>
            <a:off x="8398043" y="4234224"/>
            <a:ext cx="3438286" cy="2234585"/>
          </a:xfrm>
          <a:prstGeom prst="rect">
            <a:avLst/>
          </a:prstGeom>
        </p:spPr>
      </p:pic>
      <p:sp>
        <p:nvSpPr>
          <p:cNvPr id="8" name="Rektangel 7">
            <a:extLst>
              <a:ext uri="{FF2B5EF4-FFF2-40B4-BE49-F238E27FC236}">
                <a16:creationId xmlns:a16="http://schemas.microsoft.com/office/drawing/2014/main" id="{44E69A23-4E6A-4D96-9BE9-98B556A93D8C}"/>
              </a:ext>
            </a:extLst>
          </p:cNvPr>
          <p:cNvSpPr/>
          <p:nvPr/>
        </p:nvSpPr>
        <p:spPr>
          <a:xfrm>
            <a:off x="9591717" y="4420749"/>
            <a:ext cx="1299587" cy="369332"/>
          </a:xfrm>
          <a:prstGeom prst="rect">
            <a:avLst/>
          </a:prstGeom>
        </p:spPr>
        <p:txBody>
          <a:bodyPr wrap="none">
            <a:spAutoFit/>
          </a:bodyPr>
          <a:lstStyle/>
          <a:p>
            <a:r>
              <a:rPr lang="en-US" dirty="0"/>
              <a:t>G. </a:t>
            </a:r>
            <a:r>
              <a:rPr lang="en-US" dirty="0" err="1"/>
              <a:t>Stupakov</a:t>
            </a:r>
            <a:endParaRPr lang="en-GB" dirty="0"/>
          </a:p>
        </p:txBody>
      </p:sp>
      <p:pic>
        <p:nvPicPr>
          <p:cNvPr id="9" name="Bilde 8">
            <a:extLst>
              <a:ext uri="{FF2B5EF4-FFF2-40B4-BE49-F238E27FC236}">
                <a16:creationId xmlns:a16="http://schemas.microsoft.com/office/drawing/2014/main" id="{2DB28649-8F0D-4959-AF4C-14394A3DB7B1}"/>
              </a:ext>
            </a:extLst>
          </p:cNvPr>
          <p:cNvPicPr>
            <a:picLocks noChangeAspect="1"/>
          </p:cNvPicPr>
          <p:nvPr/>
        </p:nvPicPr>
        <p:blipFill>
          <a:blip r:embed="rId6"/>
          <a:stretch>
            <a:fillRect/>
          </a:stretch>
        </p:blipFill>
        <p:spPr>
          <a:xfrm>
            <a:off x="8749352" y="2517797"/>
            <a:ext cx="2984315" cy="1641129"/>
          </a:xfrm>
          <a:prstGeom prst="rect">
            <a:avLst/>
          </a:prstGeom>
        </p:spPr>
      </p:pic>
      <p:pic>
        <p:nvPicPr>
          <p:cNvPr id="13" name="Bilde 12">
            <a:extLst>
              <a:ext uri="{FF2B5EF4-FFF2-40B4-BE49-F238E27FC236}">
                <a16:creationId xmlns:a16="http://schemas.microsoft.com/office/drawing/2014/main" id="{BC3DEC43-E9F6-4480-8BCC-514142876760}"/>
              </a:ext>
            </a:extLst>
          </p:cNvPr>
          <p:cNvPicPr>
            <a:picLocks noChangeAspect="1"/>
          </p:cNvPicPr>
          <p:nvPr/>
        </p:nvPicPr>
        <p:blipFill>
          <a:blip r:embed="rId7"/>
          <a:stretch>
            <a:fillRect/>
          </a:stretch>
        </p:blipFill>
        <p:spPr>
          <a:xfrm>
            <a:off x="9591717" y="951528"/>
            <a:ext cx="1557717" cy="1432214"/>
          </a:xfrm>
          <a:prstGeom prst="rect">
            <a:avLst/>
          </a:prstGeom>
        </p:spPr>
      </p:pic>
      <p:sp>
        <p:nvSpPr>
          <p:cNvPr id="14" name="TekstSylinder 13">
            <a:extLst>
              <a:ext uri="{FF2B5EF4-FFF2-40B4-BE49-F238E27FC236}">
                <a16:creationId xmlns:a16="http://schemas.microsoft.com/office/drawing/2014/main" id="{B6311DDB-1FFB-4FF7-BE58-23BE9E4DF30C}"/>
              </a:ext>
            </a:extLst>
          </p:cNvPr>
          <p:cNvSpPr txBox="1"/>
          <p:nvPr/>
        </p:nvSpPr>
        <p:spPr>
          <a:xfrm>
            <a:off x="11149434" y="1175192"/>
            <a:ext cx="723267" cy="492443"/>
          </a:xfrm>
          <a:prstGeom prst="rect">
            <a:avLst/>
          </a:prstGeom>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nb-NO" sz="1200" dirty="0">
                <a:cs typeface="Arial"/>
              </a:rPr>
              <a:t>RF </a:t>
            </a:r>
            <a:r>
              <a:rPr lang="nb-NO" sz="1200" dirty="0" err="1">
                <a:cs typeface="Arial"/>
              </a:rPr>
              <a:t>cell</a:t>
            </a:r>
            <a:r>
              <a:rPr lang="nb-NO" sz="1200" dirty="0">
                <a:cs typeface="Arial"/>
              </a:rPr>
              <a:t>, K. Bane</a:t>
            </a:r>
            <a:endParaRPr lang="nb-NO" sz="1200" dirty="0"/>
          </a:p>
        </p:txBody>
      </p:sp>
    </p:spTree>
    <p:extLst>
      <p:ext uri="{BB962C8B-B14F-4D97-AF65-F5344CB8AC3E}">
        <p14:creationId xmlns:p14="http://schemas.microsoft.com/office/powerpoint/2010/main" val="4138931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Rektangel 6">
                <a:extLst>
                  <a:ext uri="{FF2B5EF4-FFF2-40B4-BE49-F238E27FC236}">
                    <a16:creationId xmlns:a16="http://schemas.microsoft.com/office/drawing/2014/main" id="{193A8BCF-C9EE-40C3-96E2-DF156CF65574}"/>
                  </a:ext>
                </a:extLst>
              </p:cNvPr>
              <p:cNvSpPr/>
              <p:nvPr/>
            </p:nvSpPr>
            <p:spPr>
              <a:xfrm>
                <a:off x="989177" y="4001181"/>
                <a:ext cx="6532671" cy="183050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nb-NO" sz="1867" i="1" dirty="0">
                              <a:latin typeface="Cambria Math" panose="02040503050406030204" pitchFamily="18" charset="0"/>
                            </a:rPr>
                          </m:ctrlPr>
                        </m:fPr>
                        <m:num>
                          <m:sSup>
                            <m:sSupPr>
                              <m:ctrlPr>
                                <a:rPr lang="nb-NO" sz="1867" i="1" dirty="0">
                                  <a:latin typeface="Cambria Math" panose="02040503050406030204" pitchFamily="18" charset="0"/>
                                </a:rPr>
                              </m:ctrlPr>
                            </m:sSupPr>
                            <m:e>
                              <m:r>
                                <a:rPr lang="nb-NO" sz="1867" i="1" dirty="0">
                                  <a:latin typeface="Cambria Math" panose="02040503050406030204" pitchFamily="18" charset="0"/>
                                </a:rPr>
                                <m:t>𝜕</m:t>
                              </m:r>
                            </m:e>
                            <m:sup>
                              <m:r>
                                <a:rPr lang="nb-NO" sz="1867" i="1" dirty="0">
                                  <a:latin typeface="Cambria Math" panose="02040503050406030204" pitchFamily="18" charset="0"/>
                                </a:rPr>
                                <m:t>2</m:t>
                              </m:r>
                            </m:sup>
                          </m:sSup>
                        </m:num>
                        <m:den>
                          <m:r>
                            <a:rPr lang="nb-NO" sz="1867" i="1" dirty="0">
                              <a:latin typeface="Cambria Math" panose="02040503050406030204" pitchFamily="18" charset="0"/>
                            </a:rPr>
                            <m:t>𝜕</m:t>
                          </m:r>
                          <m:sSup>
                            <m:sSupPr>
                              <m:ctrlPr>
                                <a:rPr lang="nb-NO" sz="1867" i="1" dirty="0">
                                  <a:latin typeface="Cambria Math" panose="02040503050406030204" pitchFamily="18" charset="0"/>
                                </a:rPr>
                              </m:ctrlPr>
                            </m:sSupPr>
                            <m:e>
                              <m:r>
                                <a:rPr lang="nb-NO" sz="1867" i="1" dirty="0">
                                  <a:latin typeface="Cambria Math" panose="02040503050406030204" pitchFamily="18" charset="0"/>
                                </a:rPr>
                                <m:t>𝑠</m:t>
                              </m:r>
                            </m:e>
                            <m:sup>
                              <m:r>
                                <a:rPr lang="nb-NO" sz="1867" i="1" dirty="0">
                                  <a:latin typeface="Cambria Math" panose="02040503050406030204" pitchFamily="18" charset="0"/>
                                </a:rPr>
                                <m:t>2</m:t>
                              </m:r>
                            </m:sup>
                          </m:sSup>
                        </m:den>
                      </m:f>
                      <m:r>
                        <a:rPr lang="nb-NO" sz="1867" i="1" dirty="0" err="1">
                          <a:latin typeface="Cambria Math" panose="02040503050406030204" pitchFamily="18" charset="0"/>
                        </a:rPr>
                        <m:t>𝑋</m:t>
                      </m:r>
                      <m:d>
                        <m:dPr>
                          <m:ctrlPr>
                            <a:rPr lang="nb-NO" sz="1867" i="1" dirty="0">
                              <a:latin typeface="Cambria Math" panose="02040503050406030204" pitchFamily="18" charset="0"/>
                            </a:rPr>
                          </m:ctrlPr>
                        </m:dPr>
                        <m:e>
                          <m:r>
                            <a:rPr lang="nb-NO" sz="1867" i="1" dirty="0">
                              <a:latin typeface="Cambria Math" panose="02040503050406030204" pitchFamily="18" charset="0"/>
                            </a:rPr>
                            <m:t>𝜉</m:t>
                          </m:r>
                          <m:r>
                            <a:rPr lang="nb-NO" sz="1867" i="1" dirty="0" err="1">
                              <a:latin typeface="Cambria Math" panose="02040503050406030204" pitchFamily="18" charset="0"/>
                            </a:rPr>
                            <m:t>,</m:t>
                          </m:r>
                          <m:r>
                            <a:rPr lang="nb-NO" sz="1867" i="1" dirty="0" err="1">
                              <a:latin typeface="Cambria Math" panose="02040503050406030204" pitchFamily="18" charset="0"/>
                            </a:rPr>
                            <m:t>𝑠</m:t>
                          </m:r>
                        </m:e>
                      </m:d>
                      <m:r>
                        <a:rPr lang="nb-NO" sz="1867" i="1" dirty="0">
                          <a:latin typeface="Cambria Math" panose="02040503050406030204" pitchFamily="18" charset="0"/>
                        </a:rPr>
                        <m:t>+</m:t>
                      </m:r>
                      <m:f>
                        <m:fPr>
                          <m:ctrlPr>
                            <a:rPr lang="nb-NO" sz="1867" b="0" i="1" dirty="0" smtClean="0">
                              <a:latin typeface="Cambria Math" panose="02040503050406030204" pitchFamily="18" charset="0"/>
                            </a:rPr>
                          </m:ctrlPr>
                        </m:fPr>
                        <m:num>
                          <m:r>
                            <a:rPr lang="nb-NO" sz="1867" b="0" i="1" dirty="0" smtClean="0">
                              <a:latin typeface="Cambria Math" panose="02040503050406030204" pitchFamily="18" charset="0"/>
                            </a:rPr>
                            <m:t>1</m:t>
                          </m:r>
                        </m:num>
                        <m:den>
                          <m:r>
                            <a:rPr lang="nb-NO" sz="1867" b="0" i="1" dirty="0" smtClean="0">
                              <a:latin typeface="Cambria Math" panose="02040503050406030204" pitchFamily="18" charset="0"/>
                            </a:rPr>
                            <m:t>𝛾</m:t>
                          </m:r>
                          <m:d>
                            <m:dPr>
                              <m:ctrlPr>
                                <a:rPr lang="nb-NO" sz="1867" i="1" dirty="0">
                                  <a:latin typeface="Cambria Math" panose="02040503050406030204" pitchFamily="18" charset="0"/>
                                </a:rPr>
                              </m:ctrlPr>
                            </m:dPr>
                            <m:e>
                              <m:r>
                                <a:rPr lang="nb-NO" sz="1867" i="1" dirty="0">
                                  <a:latin typeface="Cambria Math" panose="02040503050406030204" pitchFamily="18" charset="0"/>
                                </a:rPr>
                                <m:t>𝜉</m:t>
                              </m:r>
                              <m:r>
                                <a:rPr lang="nb-NO" sz="1867" i="1" dirty="0" err="1">
                                  <a:latin typeface="Cambria Math" panose="02040503050406030204" pitchFamily="18" charset="0"/>
                                </a:rPr>
                                <m:t>,</m:t>
                              </m:r>
                              <m:r>
                                <a:rPr lang="nb-NO" sz="1867" i="1" dirty="0" err="1">
                                  <a:latin typeface="Cambria Math" panose="02040503050406030204" pitchFamily="18" charset="0"/>
                                </a:rPr>
                                <m:t>𝑠</m:t>
                              </m:r>
                            </m:e>
                          </m:d>
                        </m:den>
                      </m:f>
                      <m:f>
                        <m:fPr>
                          <m:ctrlPr>
                            <a:rPr lang="nb-NO" sz="1867" i="1" dirty="0">
                              <a:latin typeface="Cambria Math" panose="02040503050406030204" pitchFamily="18" charset="0"/>
                            </a:rPr>
                          </m:ctrlPr>
                        </m:fPr>
                        <m:num>
                          <m:r>
                            <a:rPr lang="nb-NO" sz="1867" i="1" dirty="0">
                              <a:latin typeface="Cambria Math" panose="02040503050406030204" pitchFamily="18" charset="0"/>
                            </a:rPr>
                            <m:t>𝜕</m:t>
                          </m:r>
                          <m:r>
                            <a:rPr lang="nb-NO" sz="1867" b="0" i="1" dirty="0" smtClean="0">
                              <a:latin typeface="Cambria Math" panose="02040503050406030204" pitchFamily="18" charset="0"/>
                            </a:rPr>
                            <m:t>𝛾</m:t>
                          </m:r>
                          <m:d>
                            <m:dPr>
                              <m:ctrlPr>
                                <a:rPr lang="nb-NO" sz="1867" i="1" dirty="0">
                                  <a:latin typeface="Cambria Math" panose="02040503050406030204" pitchFamily="18" charset="0"/>
                                </a:rPr>
                              </m:ctrlPr>
                            </m:dPr>
                            <m:e>
                              <m:r>
                                <a:rPr lang="nb-NO" sz="1867" i="1" dirty="0">
                                  <a:latin typeface="Cambria Math" panose="02040503050406030204" pitchFamily="18" charset="0"/>
                                </a:rPr>
                                <m:t>𝜉</m:t>
                              </m:r>
                              <m:r>
                                <a:rPr lang="nb-NO" sz="1867" i="1" dirty="0" err="1">
                                  <a:latin typeface="Cambria Math" panose="02040503050406030204" pitchFamily="18" charset="0"/>
                                </a:rPr>
                                <m:t>,</m:t>
                              </m:r>
                              <m:r>
                                <a:rPr lang="nb-NO" sz="1867" i="1" dirty="0" err="1">
                                  <a:latin typeface="Cambria Math" panose="02040503050406030204" pitchFamily="18" charset="0"/>
                                </a:rPr>
                                <m:t>𝑠</m:t>
                              </m:r>
                            </m:e>
                          </m:d>
                        </m:num>
                        <m:den>
                          <m:r>
                            <a:rPr lang="nb-NO" sz="1867" i="1" dirty="0">
                              <a:latin typeface="Cambria Math" panose="02040503050406030204" pitchFamily="18" charset="0"/>
                            </a:rPr>
                            <m:t>𝜕</m:t>
                          </m:r>
                          <m:r>
                            <a:rPr lang="nb-NO" sz="1867" i="1" dirty="0">
                              <a:latin typeface="Cambria Math" panose="02040503050406030204" pitchFamily="18" charset="0"/>
                            </a:rPr>
                            <m:t>𝑠</m:t>
                          </m:r>
                        </m:den>
                      </m:f>
                      <m:f>
                        <m:fPr>
                          <m:ctrlPr>
                            <a:rPr lang="nb-NO" sz="1867" i="1" dirty="0">
                              <a:latin typeface="Cambria Math" panose="02040503050406030204" pitchFamily="18" charset="0"/>
                            </a:rPr>
                          </m:ctrlPr>
                        </m:fPr>
                        <m:num>
                          <m:r>
                            <a:rPr lang="nb-NO" sz="1867" b="0" i="1" dirty="0" smtClean="0">
                              <a:latin typeface="Cambria Math" panose="02040503050406030204" pitchFamily="18" charset="0"/>
                            </a:rPr>
                            <m:t>𝜕</m:t>
                          </m:r>
                        </m:num>
                        <m:den>
                          <m:r>
                            <a:rPr lang="nb-NO" sz="1867" i="1" dirty="0">
                              <a:latin typeface="Cambria Math" panose="02040503050406030204" pitchFamily="18" charset="0"/>
                            </a:rPr>
                            <m:t>𝜕</m:t>
                          </m:r>
                          <m:r>
                            <a:rPr lang="nb-NO" sz="1867" b="0" i="1" dirty="0" smtClean="0">
                              <a:latin typeface="Cambria Math" panose="02040503050406030204" pitchFamily="18" charset="0"/>
                            </a:rPr>
                            <m:t>𝑠</m:t>
                          </m:r>
                        </m:den>
                      </m:f>
                      <m:r>
                        <a:rPr lang="nb-NO" sz="1867" i="1" dirty="0" err="1">
                          <a:latin typeface="Cambria Math" panose="02040503050406030204" pitchFamily="18" charset="0"/>
                        </a:rPr>
                        <m:t>𝑋</m:t>
                      </m:r>
                      <m:d>
                        <m:dPr>
                          <m:ctrlPr>
                            <a:rPr lang="nb-NO" sz="1867" i="1" dirty="0">
                              <a:latin typeface="Cambria Math" panose="02040503050406030204" pitchFamily="18" charset="0"/>
                            </a:rPr>
                          </m:ctrlPr>
                        </m:dPr>
                        <m:e>
                          <m:r>
                            <a:rPr lang="nb-NO" sz="1867" i="1" dirty="0">
                              <a:latin typeface="Cambria Math" panose="02040503050406030204" pitchFamily="18" charset="0"/>
                            </a:rPr>
                            <m:t>𝜉</m:t>
                          </m:r>
                          <m:r>
                            <a:rPr lang="nb-NO" sz="1867" i="1" dirty="0" err="1">
                              <a:latin typeface="Cambria Math" panose="02040503050406030204" pitchFamily="18" charset="0"/>
                            </a:rPr>
                            <m:t>,</m:t>
                          </m:r>
                          <m:r>
                            <a:rPr lang="nb-NO" sz="1867" i="1" dirty="0" err="1">
                              <a:latin typeface="Cambria Math" panose="02040503050406030204" pitchFamily="18" charset="0"/>
                            </a:rPr>
                            <m:t>𝑠</m:t>
                          </m:r>
                        </m:e>
                      </m:d>
                      <m:r>
                        <a:rPr lang="nb-NO" sz="1867" b="0" i="1" dirty="0" smtClean="0">
                          <a:latin typeface="Cambria Math" panose="02040503050406030204" pitchFamily="18" charset="0"/>
                        </a:rPr>
                        <m:t>+</m:t>
                      </m:r>
                      <m:f>
                        <m:fPr>
                          <m:ctrlPr>
                            <a:rPr lang="nb-NO" sz="1867" i="1" dirty="0">
                              <a:latin typeface="Cambria Math" panose="02040503050406030204" pitchFamily="18" charset="0"/>
                            </a:rPr>
                          </m:ctrlPr>
                        </m:fPr>
                        <m:num>
                          <m:r>
                            <a:rPr lang="nb-NO" sz="1867" i="1" dirty="0">
                              <a:latin typeface="Cambria Math" panose="02040503050406030204" pitchFamily="18" charset="0"/>
                            </a:rPr>
                            <m:t>1</m:t>
                          </m:r>
                        </m:num>
                        <m:den>
                          <m:r>
                            <a:rPr lang="nb-NO" sz="1867" i="1" dirty="0">
                              <a:latin typeface="Cambria Math" panose="02040503050406030204" pitchFamily="18" charset="0"/>
                            </a:rPr>
                            <m:t>𝛽</m:t>
                          </m:r>
                          <m:sSup>
                            <m:sSupPr>
                              <m:ctrlPr>
                                <a:rPr lang="nb-NO" sz="1867" i="1" dirty="0">
                                  <a:latin typeface="Cambria Math" panose="02040503050406030204" pitchFamily="18" charset="0"/>
                                </a:rPr>
                              </m:ctrlPr>
                            </m:sSupPr>
                            <m:e>
                              <m:d>
                                <m:dPr>
                                  <m:ctrlPr>
                                    <a:rPr lang="nb-NO" sz="1867" i="1" dirty="0">
                                      <a:latin typeface="Cambria Math" panose="02040503050406030204" pitchFamily="18" charset="0"/>
                                    </a:rPr>
                                  </m:ctrlPr>
                                </m:dPr>
                                <m:e>
                                  <m:r>
                                    <a:rPr lang="nb-NO" sz="1867" i="1" dirty="0">
                                      <a:latin typeface="Cambria Math" panose="02040503050406030204" pitchFamily="18" charset="0"/>
                                    </a:rPr>
                                    <m:t>𝜉</m:t>
                                  </m:r>
                                  <m:r>
                                    <a:rPr lang="nb-NO" sz="1867" i="1" dirty="0" err="1">
                                      <a:latin typeface="Cambria Math" panose="02040503050406030204" pitchFamily="18" charset="0"/>
                                    </a:rPr>
                                    <m:t>,</m:t>
                                  </m:r>
                                  <m:r>
                                    <a:rPr lang="nb-NO" sz="1867" i="1" dirty="0" err="1">
                                      <a:latin typeface="Cambria Math" panose="02040503050406030204" pitchFamily="18" charset="0"/>
                                    </a:rPr>
                                    <m:t>𝑠</m:t>
                                  </m:r>
                                </m:e>
                              </m:d>
                            </m:e>
                            <m:sup>
                              <m:r>
                                <a:rPr lang="nb-NO" sz="1867" i="1" dirty="0">
                                  <a:latin typeface="Cambria Math" panose="02040503050406030204" pitchFamily="18" charset="0"/>
                                </a:rPr>
                                <m:t>2</m:t>
                              </m:r>
                            </m:sup>
                          </m:sSup>
                        </m:den>
                      </m:f>
                      <m:r>
                        <a:rPr lang="nb-NO" sz="1867" i="1" dirty="0" err="1">
                          <a:latin typeface="Cambria Math" panose="02040503050406030204" pitchFamily="18" charset="0"/>
                        </a:rPr>
                        <m:t>𝑋</m:t>
                      </m:r>
                      <m:d>
                        <m:dPr>
                          <m:ctrlPr>
                            <a:rPr lang="nb-NO" sz="1867" i="1" dirty="0">
                              <a:latin typeface="Cambria Math" panose="02040503050406030204" pitchFamily="18" charset="0"/>
                            </a:rPr>
                          </m:ctrlPr>
                        </m:dPr>
                        <m:e>
                          <m:r>
                            <a:rPr lang="nb-NO" sz="1867" i="1" dirty="0">
                              <a:latin typeface="Cambria Math" panose="02040503050406030204" pitchFamily="18" charset="0"/>
                            </a:rPr>
                            <m:t>𝜉</m:t>
                          </m:r>
                          <m:r>
                            <a:rPr lang="nb-NO" sz="1867" i="1" dirty="0" err="1">
                              <a:latin typeface="Cambria Math" panose="02040503050406030204" pitchFamily="18" charset="0"/>
                            </a:rPr>
                            <m:t>,</m:t>
                          </m:r>
                          <m:r>
                            <a:rPr lang="nb-NO" sz="1867" i="1" dirty="0" err="1">
                              <a:latin typeface="Cambria Math" panose="02040503050406030204" pitchFamily="18" charset="0"/>
                            </a:rPr>
                            <m:t>𝑠</m:t>
                          </m:r>
                        </m:e>
                      </m:d>
                      <m:r>
                        <a:rPr lang="nb-NO" sz="1867" i="1" dirty="0">
                          <a:latin typeface="Cambria Math" panose="02040503050406030204" pitchFamily="18" charset="0"/>
                        </a:rPr>
                        <m:t>=</m:t>
                      </m:r>
                      <m:r>
                        <a:rPr lang="nb-NO" sz="1867" b="0" i="1" dirty="0" smtClean="0">
                          <a:latin typeface="Cambria Math" panose="02040503050406030204" pitchFamily="18" charset="0"/>
                        </a:rPr>
                        <m:t>−</m:t>
                      </m:r>
                      <m:f>
                        <m:fPr>
                          <m:ctrlPr>
                            <a:rPr lang="nb-NO" sz="1867" i="1" dirty="0">
                              <a:latin typeface="Cambria Math" panose="02040503050406030204" pitchFamily="18" charset="0"/>
                            </a:rPr>
                          </m:ctrlPr>
                        </m:fPr>
                        <m:num>
                          <m:r>
                            <a:rPr lang="nb-NO" sz="1867" i="1" dirty="0">
                              <a:latin typeface="Cambria Math" panose="02040503050406030204" pitchFamily="18" charset="0"/>
                            </a:rPr>
                            <m:t>𝑒</m:t>
                          </m:r>
                        </m:num>
                        <m:den>
                          <m:r>
                            <a:rPr lang="nb-NO" sz="1867" i="1" dirty="0">
                              <a:latin typeface="Cambria Math" panose="02040503050406030204" pitchFamily="18" charset="0"/>
                            </a:rPr>
                            <m:t>ℰ</m:t>
                          </m:r>
                          <m:d>
                            <m:dPr>
                              <m:ctrlPr>
                                <a:rPr lang="nb-NO" sz="1867" i="1" dirty="0">
                                  <a:latin typeface="Cambria Math" panose="02040503050406030204" pitchFamily="18" charset="0"/>
                                </a:rPr>
                              </m:ctrlPr>
                            </m:dPr>
                            <m:e>
                              <m:r>
                                <a:rPr lang="nb-NO" sz="1867" i="1" dirty="0">
                                  <a:latin typeface="Cambria Math" panose="02040503050406030204" pitchFamily="18" charset="0"/>
                                </a:rPr>
                                <m:t>𝜉</m:t>
                              </m:r>
                              <m:r>
                                <a:rPr lang="nb-NO" sz="1867" i="1" dirty="0" err="1">
                                  <a:latin typeface="Cambria Math" panose="02040503050406030204" pitchFamily="18" charset="0"/>
                                </a:rPr>
                                <m:t>,</m:t>
                              </m:r>
                              <m:r>
                                <a:rPr lang="nb-NO" sz="1867" i="1" dirty="0" err="1">
                                  <a:latin typeface="Cambria Math" panose="02040503050406030204" pitchFamily="18" charset="0"/>
                                </a:rPr>
                                <m:t>𝑠</m:t>
                              </m:r>
                            </m:e>
                          </m:d>
                        </m:den>
                      </m:f>
                      <m:sSub>
                        <m:sSubPr>
                          <m:ctrlPr>
                            <a:rPr lang="nb-NO" sz="1867" i="1" dirty="0">
                              <a:latin typeface="Cambria Math" panose="02040503050406030204" pitchFamily="18" charset="0"/>
                            </a:rPr>
                          </m:ctrlPr>
                        </m:sSubPr>
                        <m:e>
                          <m:r>
                            <a:rPr lang="nb-NO" sz="1867" i="1" dirty="0">
                              <a:latin typeface="Cambria Math" panose="02040503050406030204" pitchFamily="18" charset="0"/>
                            </a:rPr>
                            <m:t>𝒲</m:t>
                          </m:r>
                        </m:e>
                        <m:sub>
                          <m:r>
                            <a:rPr lang="nb-NO" sz="1867" i="1" dirty="0">
                              <a:latin typeface="Cambria Math" panose="02040503050406030204" pitchFamily="18" charset="0"/>
                            </a:rPr>
                            <m:t>⊥</m:t>
                          </m:r>
                        </m:sub>
                      </m:sSub>
                      <m:d>
                        <m:dPr>
                          <m:ctrlPr>
                            <a:rPr lang="nb-NO" sz="1867" i="1" dirty="0">
                              <a:latin typeface="Cambria Math" panose="02040503050406030204" pitchFamily="18" charset="0"/>
                            </a:rPr>
                          </m:ctrlPr>
                        </m:dPr>
                        <m:e>
                          <m:r>
                            <a:rPr lang="nb-NO" sz="1867" i="1" dirty="0">
                              <a:latin typeface="Cambria Math" panose="02040503050406030204" pitchFamily="18" charset="0"/>
                            </a:rPr>
                            <m:t>𝜉</m:t>
                          </m:r>
                          <m:r>
                            <a:rPr lang="nb-NO" sz="1867" i="1" dirty="0" err="1">
                              <a:latin typeface="Cambria Math" panose="02040503050406030204" pitchFamily="18" charset="0"/>
                            </a:rPr>
                            <m:t>,</m:t>
                          </m:r>
                          <m:r>
                            <a:rPr lang="nb-NO" sz="1867" i="1" dirty="0" err="1">
                              <a:latin typeface="Cambria Math" panose="02040503050406030204" pitchFamily="18" charset="0"/>
                            </a:rPr>
                            <m:t>𝑠</m:t>
                          </m:r>
                        </m:e>
                      </m:d>
                    </m:oMath>
                  </m:oMathPara>
                </a14:m>
                <a:endParaRPr lang="nb-NO" sz="1867" dirty="0"/>
              </a:p>
              <a:p>
                <a:pPr marL="380990" indent="-380990">
                  <a:buFont typeface="Arial" panose="020B0604020202020204" pitchFamily="34" charset="0"/>
                  <a:buChar char="•"/>
                </a:pPr>
                <a14:m>
                  <m:oMath xmlns:m="http://schemas.openxmlformats.org/officeDocument/2006/math">
                    <m:r>
                      <a:rPr lang="nb-NO" sz="1867" i="1" dirty="0">
                        <a:latin typeface="Cambria Math" panose="02040503050406030204" pitchFamily="18" charset="0"/>
                      </a:rPr>
                      <m:t>𝛽</m:t>
                    </m:r>
                    <m:r>
                      <a:rPr lang="nb-NO" sz="1867" i="1" dirty="0">
                        <a:latin typeface="Cambria Math" panose="02040503050406030204" pitchFamily="18" charset="0"/>
                      </a:rPr>
                      <m:t> </m:t>
                    </m:r>
                  </m:oMath>
                </a14:m>
                <a:r>
                  <a:rPr lang="nb-NO" sz="1867" dirty="0"/>
                  <a:t>: Beta </a:t>
                </a:r>
                <a:r>
                  <a:rPr lang="nb-NO" sz="1867" dirty="0" err="1"/>
                  <a:t>function</a:t>
                </a:r>
                <a:r>
                  <a:rPr lang="nb-NO" sz="1867" dirty="0"/>
                  <a:t>.</a:t>
                </a:r>
                <a:endParaRPr lang="nb-NO" sz="1867" i="1" dirty="0">
                  <a:latin typeface="Cambria Math" panose="02040503050406030204" pitchFamily="18" charset="0"/>
                </a:endParaRPr>
              </a:p>
              <a:p>
                <a:pPr marL="380990" indent="-380990">
                  <a:buFont typeface="Arial" panose="020B0604020202020204" pitchFamily="34" charset="0"/>
                  <a:buChar char="•"/>
                </a:pPr>
                <a14:m>
                  <m:oMath xmlns:m="http://schemas.openxmlformats.org/officeDocument/2006/math">
                    <m:r>
                      <a:rPr lang="nb-NO" sz="1867" i="1" dirty="0">
                        <a:latin typeface="Cambria Math" panose="02040503050406030204" pitchFamily="18" charset="0"/>
                      </a:rPr>
                      <m:t>ℰ</m:t>
                    </m:r>
                    <m:r>
                      <a:rPr lang="nb-NO" sz="1867" i="1" dirty="0">
                        <a:latin typeface="Cambria Math" panose="02040503050406030204" pitchFamily="18" charset="0"/>
                      </a:rPr>
                      <m:t> </m:t>
                    </m:r>
                  </m:oMath>
                </a14:m>
                <a:r>
                  <a:rPr lang="nb-NO" sz="1867" dirty="0"/>
                  <a:t>: Electron </a:t>
                </a:r>
                <a:r>
                  <a:rPr lang="nb-NO" sz="1867" dirty="0" err="1"/>
                  <a:t>energy</a:t>
                </a:r>
                <a:r>
                  <a:rPr lang="nb-NO" sz="1867" dirty="0"/>
                  <a:t> </a:t>
                </a:r>
                <a:r>
                  <a:rPr lang="nb-NO" sz="1867" dirty="0" err="1"/>
                  <a:t>of</a:t>
                </a:r>
                <a:r>
                  <a:rPr lang="nb-NO" sz="1867" dirty="0"/>
                  <a:t> an </a:t>
                </a:r>
                <a:r>
                  <a:rPr lang="nb-NO" sz="1867" dirty="0" err="1"/>
                  <a:t>electron</a:t>
                </a:r>
                <a:r>
                  <a:rPr lang="nb-NO" sz="1867" dirty="0"/>
                  <a:t> in a beam </a:t>
                </a:r>
                <a:r>
                  <a:rPr lang="nb-NO" sz="1867" dirty="0" err="1"/>
                  <a:t>slice</a:t>
                </a:r>
                <a:r>
                  <a:rPr lang="nb-NO" sz="1867" dirty="0"/>
                  <a:t> at </a:t>
                </a:r>
                <a14:m>
                  <m:oMath xmlns:m="http://schemas.openxmlformats.org/officeDocument/2006/math">
                    <m:r>
                      <a:rPr lang="nb-NO" sz="1867" i="1" dirty="0">
                        <a:latin typeface="Cambria Math" panose="02040503050406030204" pitchFamily="18" charset="0"/>
                      </a:rPr>
                      <m:t>𝜉</m:t>
                    </m:r>
                  </m:oMath>
                </a14:m>
                <a:r>
                  <a:rPr lang="nb-NO" sz="1867" dirty="0"/>
                  <a:t>.</a:t>
                </a:r>
              </a:p>
            </p:txBody>
          </p:sp>
        </mc:Choice>
        <mc:Fallback xmlns="">
          <p:sp>
            <p:nvSpPr>
              <p:cNvPr id="7" name="Rektangel 6">
                <a:extLst>
                  <a:ext uri="{FF2B5EF4-FFF2-40B4-BE49-F238E27FC236}">
                    <a16:creationId xmlns:a16="http://schemas.microsoft.com/office/drawing/2014/main" id="{193A8BCF-C9EE-40C3-96E2-DF156CF65574}"/>
                  </a:ext>
                </a:extLst>
              </p:cNvPr>
              <p:cNvSpPr>
                <a:spLocks noRot="1" noChangeAspect="1" noMove="1" noResize="1" noEditPoints="1" noAdjustHandles="1" noChangeArrowheads="1" noChangeShapeType="1" noTextEdit="1"/>
              </p:cNvSpPr>
              <p:nvPr/>
            </p:nvSpPr>
            <p:spPr>
              <a:xfrm>
                <a:off x="989177" y="4001181"/>
                <a:ext cx="6532671" cy="1830501"/>
              </a:xfrm>
              <a:prstGeom prst="rect">
                <a:avLst/>
              </a:prstGeom>
              <a:blipFill>
                <a:blip r:embed="rId3"/>
                <a:stretch>
                  <a:fillRect l="-559" b="-3960"/>
                </a:stretch>
              </a:blipFill>
            </p:spPr>
            <p:txBody>
              <a:bodyPr/>
              <a:lstStyle/>
              <a:p>
                <a:r>
                  <a:rPr lang="en-GB">
                    <a:noFill/>
                  </a:rPr>
                  <a:t> </a:t>
                </a:r>
              </a:p>
            </p:txBody>
          </p:sp>
        </mc:Fallback>
      </mc:AlternateContent>
      <p:sp>
        <p:nvSpPr>
          <p:cNvPr id="2" name="Tittel 1">
            <a:extLst>
              <a:ext uri="{FF2B5EF4-FFF2-40B4-BE49-F238E27FC236}">
                <a16:creationId xmlns:a16="http://schemas.microsoft.com/office/drawing/2014/main" id="{745A0D83-7387-4B39-B1DF-79C836992F91}"/>
              </a:ext>
            </a:extLst>
          </p:cNvPr>
          <p:cNvSpPr>
            <a:spLocks noGrp="1"/>
          </p:cNvSpPr>
          <p:nvPr>
            <p:ph type="title"/>
          </p:nvPr>
        </p:nvSpPr>
        <p:spPr/>
        <p:txBody>
          <a:bodyPr/>
          <a:lstStyle/>
          <a:p>
            <a:r>
              <a:rPr lang="nb-NO" dirty="0" err="1"/>
              <a:t>Simplified</a:t>
            </a:r>
            <a:r>
              <a:rPr lang="nb-NO" dirty="0"/>
              <a:t> </a:t>
            </a:r>
            <a:r>
              <a:rPr lang="nb-NO" dirty="0" err="1"/>
              <a:t>quasi-static</a:t>
            </a:r>
            <a:r>
              <a:rPr lang="nb-NO" dirty="0"/>
              <a:t> </a:t>
            </a:r>
            <a:r>
              <a:rPr lang="nb-NO" dirty="0" err="1"/>
              <a:t>model</a:t>
            </a:r>
            <a:endParaRPr lang="nb-NO" dirty="0"/>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AF2E1501-2A91-4C40-BF42-43D1E4D54FB7}"/>
                  </a:ext>
                </a:extLst>
              </p:cNvPr>
              <p:cNvSpPr>
                <a:spLocks noGrp="1"/>
              </p:cNvSpPr>
              <p:nvPr>
                <p:ph idx="1"/>
              </p:nvPr>
            </p:nvSpPr>
            <p:spPr>
              <a:xfrm>
                <a:off x="609600" y="1552073"/>
                <a:ext cx="8101263" cy="2297437"/>
              </a:xfrm>
            </p:spPr>
            <p:txBody>
              <a:bodyPr>
                <a:normAutofit fontScale="85000" lnSpcReduction="10000"/>
              </a:bodyPr>
              <a:lstStyle/>
              <a:p>
                <a:r>
                  <a:rPr lang="nb-NO" dirty="0"/>
                  <a:t>Slices </a:t>
                </a:r>
                <a:r>
                  <a:rPr lang="nb-NO" dirty="0" err="1"/>
                  <a:t>accelerated</a:t>
                </a:r>
                <a:r>
                  <a:rPr lang="nb-NO" dirty="0"/>
                  <a:t> by </a:t>
                </a: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𝐸</m:t>
                        </m:r>
                      </m:e>
                      <m:sub>
                        <m:r>
                          <a:rPr lang="nb-NO" b="0" i="1" dirty="0" smtClean="0">
                            <a:latin typeface="Cambria Math" panose="02040503050406030204" pitchFamily="18" charset="0"/>
                          </a:rPr>
                          <m:t>∥</m:t>
                        </m:r>
                      </m:sub>
                    </m:sSub>
                    <m:d>
                      <m:dPr>
                        <m:ctrlPr>
                          <a:rPr lang="nb-NO" i="1" dirty="0">
                            <a:latin typeface="Cambria Math" panose="02040503050406030204" pitchFamily="18" charset="0"/>
                          </a:rPr>
                        </m:ctrlPr>
                      </m:dPr>
                      <m:e>
                        <m:r>
                          <a:rPr lang="nb-NO" i="1" dirty="0">
                            <a:latin typeface="Cambria Math" panose="02040503050406030204" pitchFamily="18" charset="0"/>
                          </a:rPr>
                          <m:t>𝜉</m:t>
                        </m:r>
                      </m:e>
                    </m:d>
                  </m:oMath>
                </a14:m>
                <a:r>
                  <a:rPr lang="nb-NO" dirty="0"/>
                  <a:t> </a:t>
                </a:r>
                <a:r>
                  <a:rPr lang="nb-NO" dirty="0" err="1"/>
                  <a:t>extracted</a:t>
                </a:r>
                <a:r>
                  <a:rPr lang="nb-NO" dirty="0"/>
                  <a:t> from </a:t>
                </a:r>
                <a:r>
                  <a:rPr lang="nb-NO" dirty="0" err="1"/>
                  <a:t>one</a:t>
                </a:r>
                <a:r>
                  <a:rPr lang="nb-NO" dirty="0"/>
                  <a:t> time </a:t>
                </a:r>
                <a:r>
                  <a:rPr lang="nb-NO" dirty="0" err="1"/>
                  <a:t>step</a:t>
                </a:r>
                <a:r>
                  <a:rPr lang="nb-NO" dirty="0"/>
                  <a:t> </a:t>
                </a:r>
                <a:r>
                  <a:rPr lang="nb-NO" dirty="0" err="1"/>
                  <a:t>of</a:t>
                </a:r>
                <a:r>
                  <a:rPr lang="nb-NO" dirty="0"/>
                  <a:t> </a:t>
                </a:r>
                <a:r>
                  <a:rPr lang="nb-NO" dirty="0" err="1"/>
                  <a:t>QuickPIC</a:t>
                </a:r>
                <a:r>
                  <a:rPr lang="nb-NO" dirty="0"/>
                  <a:t>.</a:t>
                </a:r>
              </a:p>
              <a:p>
                <a:r>
                  <a:rPr lang="nb-NO" dirty="0" err="1"/>
                  <a:t>Transverse</a:t>
                </a:r>
                <a:r>
                  <a:rPr lang="nb-NO" dirty="0"/>
                  <a:t> </a:t>
                </a:r>
                <a:r>
                  <a:rPr lang="nb-NO" dirty="0" err="1"/>
                  <a:t>forces</a:t>
                </a:r>
                <a:r>
                  <a:rPr lang="nb-NO" dirty="0"/>
                  <a:t> </a:t>
                </a:r>
                <a:r>
                  <a:rPr lang="nb-NO" dirty="0" err="1"/>
                  <a:t>on</a:t>
                </a:r>
                <a:r>
                  <a:rPr lang="nb-NO" dirty="0"/>
                  <a:t> </a:t>
                </a:r>
                <a:r>
                  <a:rPr lang="nb-NO" dirty="0" err="1"/>
                  <a:t>slices</a:t>
                </a:r>
                <a:endParaRPr lang="nb-NO" dirty="0"/>
              </a:p>
              <a:p>
                <a:pPr lvl="1"/>
                <a:r>
                  <a:rPr lang="nb-NO" dirty="0" err="1"/>
                  <a:t>transverse</a:t>
                </a:r>
                <a:r>
                  <a:rPr lang="nb-NO" dirty="0"/>
                  <a:t> wakefields</a:t>
                </a:r>
                <a14:m>
                  <m:oMath xmlns:m="http://schemas.openxmlformats.org/officeDocument/2006/math">
                    <m:sSub>
                      <m:sSubPr>
                        <m:ctrlPr>
                          <a:rPr lang="nb-NO" i="1" dirty="0">
                            <a:latin typeface="Cambria Math" panose="02040503050406030204" pitchFamily="18" charset="0"/>
                          </a:rPr>
                        </m:ctrlPr>
                      </m:sSubPr>
                      <m:e>
                        <m:r>
                          <a:rPr lang="nb-NO" b="0" i="1" dirty="0" smtClean="0">
                            <a:latin typeface="Cambria Math" panose="02040503050406030204" pitchFamily="18" charset="0"/>
                          </a:rPr>
                          <m:t> </m:t>
                        </m:r>
                        <m:r>
                          <a:rPr lang="nb-NO" i="1" dirty="0">
                            <a:latin typeface="Cambria Math" panose="02040503050406030204" pitchFamily="18" charset="0"/>
                          </a:rPr>
                          <m:t>𝒲</m:t>
                        </m:r>
                      </m:e>
                      <m:sub>
                        <m:r>
                          <a:rPr lang="nb-NO" i="1" dirty="0">
                            <a:latin typeface="Cambria Math" panose="02040503050406030204" pitchFamily="18" charset="0"/>
                          </a:rPr>
                          <m:t>⊥</m:t>
                        </m:r>
                      </m:sub>
                    </m:sSub>
                  </m:oMath>
                </a14:m>
                <a:r>
                  <a:rPr lang="nb-NO" dirty="0"/>
                  <a:t>.</a:t>
                </a:r>
              </a:p>
              <a:p>
                <a:pPr lvl="1"/>
                <a:r>
                  <a:rPr lang="nb-NO" dirty="0"/>
                  <a:t>ion </a:t>
                </a:r>
                <a:r>
                  <a:rPr lang="nb-NO" dirty="0" err="1"/>
                  <a:t>background</a:t>
                </a:r>
                <a:r>
                  <a:rPr lang="nb-NO" dirty="0"/>
                  <a:t> </a:t>
                </a:r>
                <a:r>
                  <a:rPr lang="nb-NO" dirty="0" err="1"/>
                  <a:t>focusing</a:t>
                </a:r>
                <a:r>
                  <a:rPr lang="nb-NO" dirty="0"/>
                  <a:t>.</a:t>
                </a:r>
              </a:p>
              <a:p>
                <a:r>
                  <a:rPr lang="nb-NO" dirty="0"/>
                  <a:t>Motion </a:t>
                </a:r>
                <a:r>
                  <a:rPr lang="nb-NO" dirty="0" err="1"/>
                  <a:t>of</a:t>
                </a:r>
                <a:r>
                  <a:rPr lang="nb-NO" dirty="0"/>
                  <a:t> beam </a:t>
                </a:r>
                <a:r>
                  <a:rPr lang="nb-NO" dirty="0" err="1"/>
                  <a:t>slice</a:t>
                </a:r>
                <a:r>
                  <a:rPr lang="nb-NO" dirty="0"/>
                  <a:t> </a:t>
                </a:r>
                <a:r>
                  <a:rPr lang="nb-NO" dirty="0" err="1"/>
                  <a:t>centroids</a:t>
                </a:r>
                <a:r>
                  <a:rPr lang="nb-NO" dirty="0"/>
                  <a:t> </a:t>
                </a:r>
                <a14:m>
                  <m:oMath xmlns:m="http://schemas.openxmlformats.org/officeDocument/2006/math">
                    <m:r>
                      <a:rPr lang="nb-NO" i="1" dirty="0" smtClean="0">
                        <a:latin typeface="Cambria Math" panose="02040503050406030204" pitchFamily="18" charset="0"/>
                      </a:rPr>
                      <m:t>𝑋</m:t>
                    </m:r>
                  </m:oMath>
                </a14:m>
                <a:r>
                  <a:rPr lang="nb-NO" dirty="0"/>
                  <a:t> </a:t>
                </a:r>
                <a:r>
                  <a:rPr lang="nb-NO" dirty="0" err="1"/>
                  <a:t>resemble</a:t>
                </a:r>
                <a:r>
                  <a:rPr lang="nb-NO" dirty="0"/>
                  <a:t> a driven oscillator:</a:t>
                </a:r>
              </a:p>
            </p:txBody>
          </p:sp>
        </mc:Choice>
        <mc:Fallback xmlns="">
          <p:sp>
            <p:nvSpPr>
              <p:cNvPr id="3" name="Plassholder for innhold 2">
                <a:extLst>
                  <a:ext uri="{FF2B5EF4-FFF2-40B4-BE49-F238E27FC236}">
                    <a16:creationId xmlns:a16="http://schemas.microsoft.com/office/drawing/2014/main" id="{AF2E1501-2A91-4C40-BF42-43D1E4D54FB7}"/>
                  </a:ext>
                </a:extLst>
              </p:cNvPr>
              <p:cNvSpPr>
                <a:spLocks noGrp="1" noRot="1" noChangeAspect="1" noMove="1" noResize="1" noEditPoints="1" noAdjustHandles="1" noChangeArrowheads="1" noChangeShapeType="1" noTextEdit="1"/>
              </p:cNvSpPr>
              <p:nvPr>
                <p:ph idx="1"/>
              </p:nvPr>
            </p:nvSpPr>
            <p:spPr>
              <a:xfrm>
                <a:off x="609600" y="1552073"/>
                <a:ext cx="8101263" cy="2297437"/>
              </a:xfrm>
              <a:blipFill>
                <a:blip r:embed="rId4"/>
                <a:stretch>
                  <a:fillRect l="-978" t="-4787" r="-828"/>
                </a:stretch>
              </a:blipFill>
            </p:spPr>
            <p:txBody>
              <a:bodyPr/>
              <a:lstStyle/>
              <a:p>
                <a:r>
                  <a:rPr lang="en-GB">
                    <a:noFill/>
                  </a:rPr>
                  <a:t> </a:t>
                </a:r>
              </a:p>
            </p:txBody>
          </p:sp>
        </mc:Fallback>
      </mc:AlternateContent>
      <p:pic>
        <p:nvPicPr>
          <p:cNvPr id="8" name="Bilde 7" descr="Et bilde som inneholder tekst, kart&#10;&#10;Automatisk generert beskrivelse">
            <a:extLst>
              <a:ext uri="{FF2B5EF4-FFF2-40B4-BE49-F238E27FC236}">
                <a16:creationId xmlns:a16="http://schemas.microsoft.com/office/drawing/2014/main" id="{18582252-731B-4967-8EE8-6C0CB1D95C04}"/>
              </a:ext>
            </a:extLst>
          </p:cNvPr>
          <p:cNvPicPr>
            <a:picLocks noChangeAspect="1"/>
          </p:cNvPicPr>
          <p:nvPr/>
        </p:nvPicPr>
        <p:blipFill>
          <a:blip r:embed="rId5"/>
          <a:stretch>
            <a:fillRect/>
          </a:stretch>
        </p:blipFill>
        <p:spPr>
          <a:xfrm>
            <a:off x="7702469" y="3849511"/>
            <a:ext cx="3500355" cy="2529419"/>
          </a:xfrm>
          <a:prstGeom prst="rect">
            <a:avLst/>
          </a:prstGeom>
        </p:spPr>
      </p:pic>
      <p:sp>
        <p:nvSpPr>
          <p:cNvPr id="9" name="Plassholder for dato 8">
            <a:extLst>
              <a:ext uri="{FF2B5EF4-FFF2-40B4-BE49-F238E27FC236}">
                <a16:creationId xmlns:a16="http://schemas.microsoft.com/office/drawing/2014/main" id="{17AB8F45-0A9D-4628-9404-05063F52FCAD}"/>
              </a:ext>
            </a:extLst>
          </p:cNvPr>
          <p:cNvSpPr>
            <a:spLocks noGrp="1"/>
          </p:cNvSpPr>
          <p:nvPr>
            <p:ph type="dt" sz="half" idx="10"/>
          </p:nvPr>
        </p:nvSpPr>
        <p:spPr/>
        <p:txBody>
          <a:bodyPr/>
          <a:lstStyle/>
          <a:p>
            <a:r>
              <a:rPr lang="nb-NO"/>
              <a:t>10/12/2021</a:t>
            </a:r>
            <a:endParaRPr lang="en-GB"/>
          </a:p>
        </p:txBody>
      </p:sp>
      <p:sp>
        <p:nvSpPr>
          <p:cNvPr id="10" name="Plassholder for bunntekst 9">
            <a:extLst>
              <a:ext uri="{FF2B5EF4-FFF2-40B4-BE49-F238E27FC236}">
                <a16:creationId xmlns:a16="http://schemas.microsoft.com/office/drawing/2014/main" id="{998388E3-B94F-4FE1-A3DE-9FE2363009E2}"/>
              </a:ext>
            </a:extLst>
          </p:cNvPr>
          <p:cNvSpPr>
            <a:spLocks noGrp="1"/>
          </p:cNvSpPr>
          <p:nvPr>
            <p:ph type="ftr" sz="quarter" idx="11"/>
          </p:nvPr>
        </p:nvSpPr>
        <p:spPr/>
        <p:txBody>
          <a:bodyPr/>
          <a:lstStyle/>
          <a:p>
            <a:r>
              <a:rPr lang="en-US"/>
              <a:t>Ben Chen, Imperial College London</a:t>
            </a:r>
            <a:endParaRPr lang="en-GB"/>
          </a:p>
        </p:txBody>
      </p:sp>
      <p:sp>
        <p:nvSpPr>
          <p:cNvPr id="4" name="Plassholder for lysbildenummer 3">
            <a:extLst>
              <a:ext uri="{FF2B5EF4-FFF2-40B4-BE49-F238E27FC236}">
                <a16:creationId xmlns:a16="http://schemas.microsoft.com/office/drawing/2014/main" id="{3C998626-A92B-4FAF-96ED-C8A2B9878BF8}"/>
              </a:ext>
            </a:extLst>
          </p:cNvPr>
          <p:cNvSpPr>
            <a:spLocks noGrp="1"/>
          </p:cNvSpPr>
          <p:nvPr>
            <p:ph type="sldNum" sz="quarter" idx="12"/>
          </p:nvPr>
        </p:nvSpPr>
        <p:spPr/>
        <p:txBody>
          <a:bodyPr/>
          <a:lstStyle/>
          <a:p>
            <a:fld id="{3FE76B6B-0CE1-4324-96C0-E48A3D2C87FD}" type="slidenum">
              <a:rPr lang="en-GB" smtClean="0"/>
              <a:t>21</a:t>
            </a:fld>
            <a:endParaRPr lang="en-GB"/>
          </a:p>
        </p:txBody>
      </p:sp>
      <p:pic>
        <p:nvPicPr>
          <p:cNvPr id="6" name="Bilde 5" descr="Et bilde som inneholder tekst, idrett, sport&#10;&#10;Automatisk generert beskrivelse">
            <a:extLst>
              <a:ext uri="{FF2B5EF4-FFF2-40B4-BE49-F238E27FC236}">
                <a16:creationId xmlns:a16="http://schemas.microsoft.com/office/drawing/2014/main" id="{2A0FFC76-CF83-45F4-840A-8953CEA41D7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70198" y="1644650"/>
            <a:ext cx="3168650" cy="1784350"/>
          </a:xfrm>
          <a:prstGeom prst="rect">
            <a:avLst/>
          </a:prstGeom>
        </p:spPr>
      </p:pic>
      <mc:AlternateContent xmlns:mc="http://schemas.openxmlformats.org/markup-compatibility/2006" xmlns:a14="http://schemas.microsoft.com/office/drawing/2010/main">
        <mc:Choice Requires="a14">
          <p:sp>
            <p:nvSpPr>
              <p:cNvPr id="11" name="Rektangel 10">
                <a:extLst>
                  <a:ext uri="{FF2B5EF4-FFF2-40B4-BE49-F238E27FC236}">
                    <a16:creationId xmlns:a16="http://schemas.microsoft.com/office/drawing/2014/main" id="{4F318D9C-2F1A-4BE1-9EDF-07E623150ED9}"/>
                  </a:ext>
                </a:extLst>
              </p:cNvPr>
              <p:cNvSpPr/>
              <p:nvPr/>
            </p:nvSpPr>
            <p:spPr>
              <a:xfrm>
                <a:off x="8870198" y="977998"/>
                <a:ext cx="3068982" cy="61529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400" i="1" dirty="0" smtClean="0">
                              <a:solidFill>
                                <a:schemeClr val="bg2">
                                  <a:lumMod val="75000"/>
                                </a:schemeClr>
                              </a:solidFill>
                              <a:latin typeface="Cambria Math" panose="02040503050406030204" pitchFamily="18" charset="0"/>
                            </a:rPr>
                          </m:ctrlPr>
                        </m:sSubPr>
                        <m:e>
                          <m:r>
                            <a:rPr lang="nb-NO" sz="1400" i="1" dirty="0">
                              <a:solidFill>
                                <a:schemeClr val="bg2">
                                  <a:lumMod val="75000"/>
                                </a:schemeClr>
                              </a:solidFill>
                              <a:latin typeface="Cambria Math" panose="02040503050406030204" pitchFamily="18" charset="0"/>
                            </a:rPr>
                            <m:t> </m:t>
                          </m:r>
                          <m:r>
                            <a:rPr lang="nb-NO" sz="1400" i="1" dirty="0">
                              <a:solidFill>
                                <a:schemeClr val="bg2">
                                  <a:lumMod val="75000"/>
                                </a:schemeClr>
                              </a:solidFill>
                              <a:latin typeface="Cambria Math" panose="02040503050406030204" pitchFamily="18" charset="0"/>
                            </a:rPr>
                            <m:t>𝒲</m:t>
                          </m:r>
                        </m:e>
                        <m:sub>
                          <m:r>
                            <a:rPr lang="nb-NO" sz="1400" i="1" dirty="0">
                              <a:solidFill>
                                <a:schemeClr val="bg2">
                                  <a:lumMod val="75000"/>
                                </a:schemeClr>
                              </a:solidFill>
                              <a:latin typeface="Cambria Math" panose="02040503050406030204" pitchFamily="18" charset="0"/>
                            </a:rPr>
                            <m:t>⊥</m:t>
                          </m:r>
                        </m:sub>
                      </m:sSub>
                      <m:r>
                        <a:rPr lang="nb-NO" sz="1400" i="1" dirty="0">
                          <a:solidFill>
                            <a:schemeClr val="bg2">
                              <a:lumMod val="75000"/>
                            </a:schemeClr>
                          </a:solidFill>
                          <a:latin typeface="Cambria Math" panose="02040503050406030204" pitchFamily="18" charset="0"/>
                        </a:rPr>
                        <m:t>=</m:t>
                      </m:r>
                      <m:r>
                        <a:rPr lang="nb-NO" sz="1400" b="0" i="1" dirty="0" smtClean="0">
                          <a:solidFill>
                            <a:schemeClr val="bg2">
                              <a:lumMod val="75000"/>
                            </a:schemeClr>
                          </a:solidFill>
                          <a:latin typeface="Cambria Math" panose="02040503050406030204" pitchFamily="18" charset="0"/>
                        </a:rPr>
                        <m:t>−</m:t>
                      </m:r>
                      <m:r>
                        <a:rPr lang="nb-NO" sz="1400" b="0" i="1" dirty="0" smtClean="0">
                          <a:solidFill>
                            <a:schemeClr val="bg2">
                              <a:lumMod val="75000"/>
                            </a:schemeClr>
                          </a:solidFill>
                          <a:latin typeface="Cambria Math" panose="02040503050406030204" pitchFamily="18" charset="0"/>
                        </a:rPr>
                        <m:t>𝑒</m:t>
                      </m:r>
                      <m:nary>
                        <m:naryPr>
                          <m:ctrlPr>
                            <a:rPr lang="nb-NO" sz="1400" i="1" dirty="0">
                              <a:solidFill>
                                <a:schemeClr val="bg2">
                                  <a:lumMod val="75000"/>
                                </a:schemeClr>
                              </a:solidFill>
                              <a:latin typeface="Cambria Math" panose="02040503050406030204" pitchFamily="18" charset="0"/>
                            </a:rPr>
                          </m:ctrlPr>
                        </m:naryPr>
                        <m:sub>
                          <m:sSub>
                            <m:sSubPr>
                              <m:ctrlPr>
                                <a:rPr lang="nb-NO" sz="1400" i="1" dirty="0" err="1">
                                  <a:solidFill>
                                    <a:schemeClr val="bg2">
                                      <a:lumMod val="75000"/>
                                    </a:schemeClr>
                                  </a:solidFill>
                                  <a:latin typeface="Cambria Math" panose="02040503050406030204" pitchFamily="18" charset="0"/>
                                </a:rPr>
                              </m:ctrlPr>
                            </m:sSubPr>
                            <m:e>
                              <m:r>
                                <a:rPr lang="nb-NO" sz="1400" i="1" dirty="0">
                                  <a:solidFill>
                                    <a:schemeClr val="bg2">
                                      <a:lumMod val="75000"/>
                                    </a:schemeClr>
                                  </a:solidFill>
                                  <a:latin typeface="Cambria Math" panose="02040503050406030204" pitchFamily="18" charset="0"/>
                                </a:rPr>
                                <m:t>𝜉</m:t>
                              </m:r>
                            </m:e>
                            <m:sub>
                              <m:r>
                                <m:rPr>
                                  <m:sty m:val="p"/>
                                </m:rPr>
                                <a:rPr lang="nb-NO" sz="1400" dirty="0" err="1">
                                  <a:solidFill>
                                    <a:schemeClr val="bg2">
                                      <a:lumMod val="75000"/>
                                    </a:schemeClr>
                                  </a:solidFill>
                                  <a:latin typeface="Cambria Math" panose="02040503050406030204" pitchFamily="18" charset="0"/>
                                </a:rPr>
                                <m:t>H</m:t>
                              </m:r>
                            </m:sub>
                          </m:sSub>
                        </m:sub>
                        <m:sup>
                          <m:r>
                            <a:rPr lang="nb-NO" sz="1400" i="1" dirty="0">
                              <a:solidFill>
                                <a:schemeClr val="bg2">
                                  <a:lumMod val="75000"/>
                                </a:schemeClr>
                              </a:solidFill>
                              <a:latin typeface="Cambria Math" panose="02040503050406030204" pitchFamily="18" charset="0"/>
                            </a:rPr>
                            <m:t>𝜉</m:t>
                          </m:r>
                        </m:sup>
                        <m:e>
                          <m:sSub>
                            <m:sSubPr>
                              <m:ctrlPr>
                                <a:rPr lang="nb-NO" sz="1400" i="1" dirty="0">
                                  <a:solidFill>
                                    <a:schemeClr val="bg2">
                                      <a:lumMod val="75000"/>
                                    </a:schemeClr>
                                  </a:solidFill>
                                  <a:latin typeface="Cambria Math" panose="02040503050406030204" pitchFamily="18" charset="0"/>
                                </a:rPr>
                              </m:ctrlPr>
                            </m:sSubPr>
                            <m:e>
                              <m:r>
                                <a:rPr lang="nb-NO" sz="1400" i="1" dirty="0">
                                  <a:solidFill>
                                    <a:schemeClr val="bg2">
                                      <a:lumMod val="75000"/>
                                    </a:schemeClr>
                                  </a:solidFill>
                                  <a:latin typeface="Cambria Math" panose="02040503050406030204" pitchFamily="18" charset="0"/>
                                </a:rPr>
                                <m:t>𝑊</m:t>
                              </m:r>
                            </m:e>
                            <m:sub>
                              <m:r>
                                <a:rPr lang="nb-NO" sz="1400" i="1" dirty="0">
                                  <a:solidFill>
                                    <a:schemeClr val="bg2">
                                      <a:lumMod val="75000"/>
                                    </a:schemeClr>
                                  </a:solidFill>
                                  <a:latin typeface="Cambria Math" panose="02040503050406030204" pitchFamily="18" charset="0"/>
                                </a:rPr>
                                <m:t>⊥</m:t>
                              </m:r>
                            </m:sub>
                          </m:sSub>
                          <m:d>
                            <m:dPr>
                              <m:ctrlPr>
                                <a:rPr lang="nb-NO" sz="1400" i="1" dirty="0">
                                  <a:solidFill>
                                    <a:schemeClr val="bg2">
                                      <a:lumMod val="75000"/>
                                    </a:schemeClr>
                                  </a:solidFill>
                                  <a:latin typeface="Cambria Math" panose="02040503050406030204" pitchFamily="18" charset="0"/>
                                </a:rPr>
                              </m:ctrlPr>
                            </m:dPr>
                            <m:e>
                              <m:r>
                                <a:rPr lang="nb-NO" sz="1400" i="1" dirty="0">
                                  <a:solidFill>
                                    <a:schemeClr val="bg2">
                                      <a:lumMod val="75000"/>
                                    </a:schemeClr>
                                  </a:solidFill>
                                  <a:latin typeface="Cambria Math" panose="02040503050406030204" pitchFamily="18" charset="0"/>
                                </a:rPr>
                                <m:t>𝜉</m:t>
                              </m:r>
                              <m:r>
                                <a:rPr lang="nb-NO" sz="1400" i="1" dirty="0">
                                  <a:solidFill>
                                    <a:schemeClr val="bg2">
                                      <a:lumMod val="75000"/>
                                    </a:schemeClr>
                                  </a:solidFill>
                                  <a:latin typeface="Cambria Math" panose="02040503050406030204" pitchFamily="18" charset="0"/>
                                </a:rPr>
                                <m:t>’−</m:t>
                              </m:r>
                              <m:r>
                                <a:rPr lang="nb-NO" sz="1400" i="1" dirty="0">
                                  <a:solidFill>
                                    <a:schemeClr val="bg2">
                                      <a:lumMod val="75000"/>
                                    </a:schemeClr>
                                  </a:solidFill>
                                  <a:latin typeface="Cambria Math" panose="02040503050406030204" pitchFamily="18" charset="0"/>
                                </a:rPr>
                                <m:t>𝜉</m:t>
                              </m:r>
                            </m:e>
                          </m:d>
                          <m:r>
                            <a:rPr lang="nb-NO" sz="1400" i="1" dirty="0">
                              <a:solidFill>
                                <a:schemeClr val="bg2">
                                  <a:lumMod val="75000"/>
                                </a:schemeClr>
                              </a:solidFill>
                              <a:latin typeface="Cambria Math" panose="02040503050406030204" pitchFamily="18" charset="0"/>
                            </a:rPr>
                            <m:t>𝜆</m:t>
                          </m:r>
                          <m:d>
                            <m:dPr>
                              <m:ctrlPr>
                                <a:rPr lang="nb-NO" sz="1400" i="1" dirty="0">
                                  <a:solidFill>
                                    <a:schemeClr val="bg2">
                                      <a:lumMod val="75000"/>
                                    </a:schemeClr>
                                  </a:solidFill>
                                  <a:latin typeface="Cambria Math" panose="02040503050406030204" pitchFamily="18" charset="0"/>
                                </a:rPr>
                              </m:ctrlPr>
                            </m:dPr>
                            <m:e>
                              <m:r>
                                <a:rPr lang="nb-NO" sz="1400" i="1" dirty="0">
                                  <a:solidFill>
                                    <a:schemeClr val="bg2">
                                      <a:lumMod val="75000"/>
                                    </a:schemeClr>
                                  </a:solidFill>
                                  <a:latin typeface="Cambria Math" panose="02040503050406030204" pitchFamily="18" charset="0"/>
                                </a:rPr>
                                <m:t>𝜉</m:t>
                              </m:r>
                              <m:r>
                                <a:rPr lang="nb-NO" sz="1400" i="1" dirty="0">
                                  <a:solidFill>
                                    <a:schemeClr val="bg2">
                                      <a:lumMod val="75000"/>
                                    </a:schemeClr>
                                  </a:solidFill>
                                  <a:latin typeface="Cambria Math" panose="02040503050406030204" pitchFamily="18" charset="0"/>
                                </a:rPr>
                                <m:t>’</m:t>
                              </m:r>
                            </m:e>
                          </m:d>
                          <m:r>
                            <a:rPr lang="nb-NO" sz="1400" i="1" dirty="0">
                              <a:solidFill>
                                <a:schemeClr val="bg2">
                                  <a:lumMod val="75000"/>
                                </a:schemeClr>
                              </a:solidFill>
                              <a:latin typeface="Cambria Math" panose="02040503050406030204" pitchFamily="18" charset="0"/>
                            </a:rPr>
                            <m:t>𝑋</m:t>
                          </m:r>
                          <m:d>
                            <m:dPr>
                              <m:ctrlPr>
                                <a:rPr lang="nb-NO" sz="1400" i="1" dirty="0">
                                  <a:solidFill>
                                    <a:schemeClr val="bg2">
                                      <a:lumMod val="75000"/>
                                    </a:schemeClr>
                                  </a:solidFill>
                                  <a:latin typeface="Cambria Math" panose="02040503050406030204" pitchFamily="18" charset="0"/>
                                </a:rPr>
                              </m:ctrlPr>
                            </m:dPr>
                            <m:e>
                              <m:r>
                                <a:rPr lang="nb-NO" sz="1400" i="1" dirty="0">
                                  <a:solidFill>
                                    <a:schemeClr val="bg2">
                                      <a:lumMod val="75000"/>
                                    </a:schemeClr>
                                  </a:solidFill>
                                  <a:latin typeface="Cambria Math" panose="02040503050406030204" pitchFamily="18" charset="0"/>
                                </a:rPr>
                                <m:t>𝜉</m:t>
                              </m:r>
                              <m:r>
                                <a:rPr lang="nb-NO" sz="1400" i="1" dirty="0">
                                  <a:solidFill>
                                    <a:schemeClr val="bg2">
                                      <a:lumMod val="75000"/>
                                    </a:schemeClr>
                                  </a:solidFill>
                                  <a:latin typeface="Cambria Math" panose="02040503050406030204" pitchFamily="18" charset="0"/>
                                </a:rPr>
                                <m:t>’</m:t>
                              </m:r>
                            </m:e>
                          </m:d>
                          <m:r>
                            <m:rPr>
                              <m:sty m:val="p"/>
                            </m:rPr>
                            <a:rPr lang="nb-NO" sz="1400" dirty="0">
                              <a:solidFill>
                                <a:schemeClr val="bg2">
                                  <a:lumMod val="75000"/>
                                </a:schemeClr>
                              </a:solidFill>
                              <a:latin typeface="Cambria Math" panose="02040503050406030204" pitchFamily="18" charset="0"/>
                            </a:rPr>
                            <m:t>d</m:t>
                          </m:r>
                          <m:sSup>
                            <m:sSupPr>
                              <m:ctrlPr>
                                <a:rPr lang="nb-NO" sz="1400" i="1" dirty="0">
                                  <a:solidFill>
                                    <a:schemeClr val="bg2">
                                      <a:lumMod val="75000"/>
                                    </a:schemeClr>
                                  </a:solidFill>
                                  <a:latin typeface="Cambria Math" panose="02040503050406030204" pitchFamily="18" charset="0"/>
                                </a:rPr>
                              </m:ctrlPr>
                            </m:sSupPr>
                            <m:e>
                              <m:r>
                                <a:rPr lang="nb-NO" sz="1400" i="1" dirty="0">
                                  <a:solidFill>
                                    <a:schemeClr val="bg2">
                                      <a:lumMod val="75000"/>
                                    </a:schemeClr>
                                  </a:solidFill>
                                  <a:latin typeface="Cambria Math" panose="02040503050406030204" pitchFamily="18" charset="0"/>
                                </a:rPr>
                                <m:t>𝜉</m:t>
                              </m:r>
                            </m:e>
                            <m:sup>
                              <m:r>
                                <a:rPr lang="nb-NO" sz="1400" i="1" dirty="0">
                                  <a:solidFill>
                                    <a:schemeClr val="bg2">
                                      <a:lumMod val="75000"/>
                                    </a:schemeClr>
                                  </a:solidFill>
                                  <a:latin typeface="Cambria Math" panose="02040503050406030204" pitchFamily="18" charset="0"/>
                                </a:rPr>
                                <m:t>′</m:t>
                              </m:r>
                            </m:sup>
                          </m:sSup>
                        </m:e>
                      </m:nary>
                    </m:oMath>
                  </m:oMathPara>
                </a14:m>
                <a:endParaRPr lang="en-GB" sz="1400" dirty="0">
                  <a:solidFill>
                    <a:schemeClr val="bg2">
                      <a:lumMod val="75000"/>
                    </a:schemeClr>
                  </a:solidFill>
                </a:endParaRPr>
              </a:p>
            </p:txBody>
          </p:sp>
        </mc:Choice>
        <mc:Fallback xmlns="">
          <p:sp>
            <p:nvSpPr>
              <p:cNvPr id="11" name="Rektangel 10">
                <a:extLst>
                  <a:ext uri="{FF2B5EF4-FFF2-40B4-BE49-F238E27FC236}">
                    <a16:creationId xmlns:a16="http://schemas.microsoft.com/office/drawing/2014/main" id="{4F318D9C-2F1A-4BE1-9EDF-07E623150ED9}"/>
                  </a:ext>
                </a:extLst>
              </p:cNvPr>
              <p:cNvSpPr>
                <a:spLocks noRot="1" noChangeAspect="1" noMove="1" noResize="1" noEditPoints="1" noAdjustHandles="1" noChangeArrowheads="1" noChangeShapeType="1" noTextEdit="1"/>
              </p:cNvSpPr>
              <p:nvPr/>
            </p:nvSpPr>
            <p:spPr>
              <a:xfrm>
                <a:off x="8870198" y="977998"/>
                <a:ext cx="3068982" cy="615297"/>
              </a:xfrm>
              <a:prstGeom prst="rect">
                <a:avLst/>
              </a:prstGeom>
              <a:blipFill>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793446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ED91D19-C3DE-4036-BE65-52A487485970}"/>
              </a:ext>
            </a:extLst>
          </p:cNvPr>
          <p:cNvSpPr>
            <a:spLocks noGrp="1"/>
          </p:cNvSpPr>
          <p:nvPr>
            <p:ph type="title"/>
          </p:nvPr>
        </p:nvSpPr>
        <p:spPr/>
        <p:txBody>
          <a:bodyPr/>
          <a:lstStyle/>
          <a:p>
            <a:r>
              <a:rPr lang="en-GB" dirty="0"/>
              <a:t>Some definitions</a:t>
            </a:r>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B6C2F2DE-8EDB-4B8D-BB8A-5E93E001A46C}"/>
                  </a:ext>
                </a:extLst>
              </p:cNvPr>
              <p:cNvSpPr>
                <a:spLocks noGrp="1"/>
              </p:cNvSpPr>
              <p:nvPr>
                <p:ph sz="half" idx="1"/>
              </p:nvPr>
            </p:nvSpPr>
            <p:spPr>
              <a:xfrm>
                <a:off x="838200" y="1825624"/>
                <a:ext cx="5181600" cy="4530725"/>
              </a:xfrm>
            </p:spPr>
            <p:txBody>
              <a:bodyPr>
                <a:normAutofit fontScale="70000" lnSpcReduction="20000"/>
              </a:bodyPr>
              <a:lstStyle/>
              <a:p>
                <a:r>
                  <a:rPr lang="nb-NO" dirty="0"/>
                  <a:t>For </a:t>
                </a:r>
                <a14:m>
                  <m:oMath xmlns:m="http://schemas.openxmlformats.org/officeDocument/2006/math">
                    <m:r>
                      <a:rPr lang="nb-NO" i="1" dirty="0">
                        <a:latin typeface="Cambria Math" panose="02040503050406030204" pitchFamily="18" charset="0"/>
                      </a:rPr>
                      <m:t>𝑠</m:t>
                    </m:r>
                    <m:r>
                      <a:rPr lang="nb-NO" i="1" dirty="0">
                        <a:latin typeface="Cambria Math" panose="02040503050406030204" pitchFamily="18" charset="0"/>
                      </a:rPr>
                      <m:t> →∞</m:t>
                    </m:r>
                  </m:oMath>
                </a14:m>
                <a:r>
                  <a:rPr lang="nb-NO" dirty="0"/>
                  <a:t>, </a:t>
                </a:r>
                <a:r>
                  <a:rPr lang="nb-NO" dirty="0" err="1"/>
                  <a:t>the</a:t>
                </a:r>
                <a:r>
                  <a:rPr lang="nb-NO" dirty="0"/>
                  <a:t> </a:t>
                </a:r>
                <a:r>
                  <a:rPr lang="nb-NO" dirty="0" err="1"/>
                  <a:t>energy</a:t>
                </a:r>
                <a:r>
                  <a:rPr lang="nb-NO" dirty="0"/>
                  <a:t> </a:t>
                </a:r>
                <a:r>
                  <a:rPr lang="nb-NO" dirty="0" err="1"/>
                  <a:t>spread</a:t>
                </a:r>
                <a:r>
                  <a:rPr lang="nb-NO" dirty="0"/>
                  <a:t> is </a:t>
                </a:r>
                <a:r>
                  <a:rPr lang="nb-NO" dirty="0" err="1"/>
                  <a:t>related</a:t>
                </a:r>
                <a:r>
                  <a:rPr lang="nb-NO" dirty="0"/>
                  <a:t> to </a:t>
                </a:r>
                <a:r>
                  <a:rPr lang="nb-NO" dirty="0" err="1"/>
                  <a:t>the</a:t>
                </a:r>
                <a:r>
                  <a:rPr lang="nb-NO" dirty="0"/>
                  <a:t> longitudinal </a:t>
                </a:r>
                <a:r>
                  <a:rPr lang="nb-NO" dirty="0" err="1"/>
                  <a:t>field</a:t>
                </a:r>
                <a:r>
                  <a:rPr lang="nb-NO" dirty="0"/>
                  <a:t> </a:t>
                </a:r>
                <a14:m>
                  <m:oMath xmlns:m="http://schemas.openxmlformats.org/officeDocument/2006/math">
                    <m:sSub>
                      <m:sSubPr>
                        <m:ctrlPr>
                          <a:rPr lang="nb-NO" i="1" dirty="0">
                            <a:latin typeface="Cambria Math" panose="02040503050406030204" pitchFamily="18" charset="0"/>
                          </a:rPr>
                        </m:ctrlPr>
                      </m:sSubPr>
                      <m:e>
                        <m:r>
                          <a:rPr lang="nb-NO" i="1" dirty="0">
                            <a:latin typeface="Cambria Math" panose="02040503050406030204" pitchFamily="18" charset="0"/>
                          </a:rPr>
                          <m:t>𝐸</m:t>
                        </m:r>
                      </m:e>
                      <m:sub>
                        <m:r>
                          <a:rPr lang="nb-NO" i="1" dirty="0">
                            <a:latin typeface="Cambria Math" panose="02040503050406030204" pitchFamily="18" charset="0"/>
                          </a:rPr>
                          <m:t>∥</m:t>
                        </m:r>
                      </m:sub>
                    </m:sSub>
                  </m:oMath>
                </a14:m>
                <a:r>
                  <a:rPr lang="nb-NO" dirty="0"/>
                  <a:t> by</a:t>
                </a:r>
              </a:p>
              <a:p>
                <a:endParaRPr lang="nb-NO" dirty="0"/>
              </a:p>
              <a:p>
                <a:pPr marL="0" indent="0">
                  <a:buNone/>
                </a:pPr>
                <a14:m>
                  <m:oMathPara xmlns:m="http://schemas.openxmlformats.org/officeDocument/2006/math">
                    <m:oMathParaPr>
                      <m:jc m:val="centerGroup"/>
                    </m:oMathParaPr>
                    <m:oMath xmlns:m="http://schemas.openxmlformats.org/officeDocument/2006/math">
                      <m:f>
                        <m:fPr>
                          <m:ctrlPr>
                            <a:rPr lang="nb-NO" sz="2300" i="1" dirty="0">
                              <a:latin typeface="Cambria Math" panose="02040503050406030204" pitchFamily="18" charset="0"/>
                            </a:rPr>
                          </m:ctrlPr>
                        </m:fPr>
                        <m:num>
                          <m:sSub>
                            <m:sSubPr>
                              <m:ctrlPr>
                                <a:rPr lang="nb-NO" sz="2300" i="1" dirty="0">
                                  <a:latin typeface="Cambria Math" panose="02040503050406030204" pitchFamily="18" charset="0"/>
                                </a:rPr>
                              </m:ctrlPr>
                            </m:sSubPr>
                            <m:e>
                              <m:r>
                                <a:rPr lang="nb-NO" sz="2300" i="1" dirty="0">
                                  <a:latin typeface="Cambria Math" panose="02040503050406030204" pitchFamily="18" charset="0"/>
                                </a:rPr>
                                <m:t>𝜎</m:t>
                              </m:r>
                            </m:e>
                            <m:sub>
                              <m:r>
                                <a:rPr lang="nb-NO" sz="2300" i="1" dirty="0">
                                  <a:latin typeface="Cambria Math" panose="02040503050406030204" pitchFamily="18" charset="0"/>
                                </a:rPr>
                                <m:t>ℰ</m:t>
                              </m:r>
                            </m:sub>
                          </m:sSub>
                        </m:num>
                        <m:den>
                          <m:r>
                            <a:rPr lang="nb-NO" sz="2300" i="1" dirty="0">
                              <a:latin typeface="Cambria Math" panose="02040503050406030204" pitchFamily="18" charset="0"/>
                            </a:rPr>
                            <m:t>ℰ</m:t>
                          </m:r>
                        </m:den>
                      </m:f>
                      <m:r>
                        <a:rPr lang="nb-NO" sz="2300" i="1" dirty="0">
                          <a:latin typeface="Cambria Math" panose="02040503050406030204" pitchFamily="18" charset="0"/>
                        </a:rPr>
                        <m:t>≈−</m:t>
                      </m:r>
                      <m:f>
                        <m:fPr>
                          <m:ctrlPr>
                            <a:rPr lang="nb-NO" sz="2300" i="1" dirty="0">
                              <a:latin typeface="Cambria Math" panose="02040503050406030204" pitchFamily="18" charset="0"/>
                            </a:rPr>
                          </m:ctrlPr>
                        </m:fPr>
                        <m:num>
                          <m:r>
                            <a:rPr lang="nb-NO" sz="2300" i="1" dirty="0">
                              <a:latin typeface="Cambria Math" panose="02040503050406030204" pitchFamily="18" charset="0"/>
                            </a:rPr>
                            <m:t>1</m:t>
                          </m:r>
                        </m:num>
                        <m:den>
                          <m:r>
                            <a:rPr lang="nb-NO" sz="2300" i="1" dirty="0">
                              <a:latin typeface="Cambria Math" panose="02040503050406030204" pitchFamily="18" charset="0"/>
                            </a:rPr>
                            <m:t>⟨</m:t>
                          </m:r>
                          <m:sSub>
                            <m:sSubPr>
                              <m:ctrlPr>
                                <a:rPr lang="nb-NO" sz="2300" i="1" dirty="0">
                                  <a:latin typeface="Cambria Math" panose="02040503050406030204" pitchFamily="18" charset="0"/>
                                </a:rPr>
                              </m:ctrlPr>
                            </m:sSubPr>
                            <m:e>
                              <m:r>
                                <a:rPr lang="nb-NO" sz="2300" i="1" dirty="0">
                                  <a:latin typeface="Cambria Math" panose="02040503050406030204" pitchFamily="18" charset="0"/>
                                </a:rPr>
                                <m:t>𝐸</m:t>
                              </m:r>
                            </m:e>
                            <m:sub>
                              <m:r>
                                <a:rPr lang="nb-NO" sz="2300" i="1" dirty="0">
                                  <a:latin typeface="Cambria Math" panose="02040503050406030204" pitchFamily="18" charset="0"/>
                                </a:rPr>
                                <m:t>∥</m:t>
                              </m:r>
                            </m:sub>
                          </m:sSub>
                          <m:r>
                            <a:rPr lang="nb-NO" sz="2300" i="1" dirty="0">
                              <a:latin typeface="Cambria Math" panose="02040503050406030204" pitchFamily="18" charset="0"/>
                            </a:rPr>
                            <m:t>⟩</m:t>
                          </m:r>
                        </m:den>
                      </m:f>
                      <m:rad>
                        <m:radPr>
                          <m:degHide m:val="on"/>
                          <m:ctrlPr>
                            <a:rPr lang="nb-NO" sz="2300" i="1" dirty="0">
                              <a:latin typeface="Cambria Math" panose="02040503050406030204" pitchFamily="18" charset="0"/>
                            </a:rPr>
                          </m:ctrlPr>
                        </m:radPr>
                        <m:deg/>
                        <m:e>
                          <m:f>
                            <m:fPr>
                              <m:ctrlPr>
                                <a:rPr lang="nb-NO" sz="2300" i="1" dirty="0">
                                  <a:latin typeface="Cambria Math" panose="02040503050406030204" pitchFamily="18" charset="0"/>
                                </a:rPr>
                              </m:ctrlPr>
                            </m:fPr>
                            <m:num>
                              <m:r>
                                <a:rPr lang="nb-NO" sz="2300" i="1" dirty="0">
                                  <a:latin typeface="Cambria Math" panose="02040503050406030204" pitchFamily="18" charset="0"/>
                                </a:rPr>
                                <m:t>1</m:t>
                              </m:r>
                            </m:num>
                            <m:den>
                              <m:r>
                                <a:rPr lang="nb-NO" sz="2300" i="1" dirty="0">
                                  <a:latin typeface="Cambria Math" panose="02040503050406030204" pitchFamily="18" charset="0"/>
                                </a:rPr>
                                <m:t>𝑁</m:t>
                              </m:r>
                            </m:den>
                          </m:f>
                          <m:nary>
                            <m:naryPr>
                              <m:chr m:val="∑"/>
                              <m:ctrlPr>
                                <a:rPr lang="nb-NO" sz="2300" i="1" dirty="0">
                                  <a:latin typeface="Cambria Math" panose="02040503050406030204" pitchFamily="18" charset="0"/>
                                </a:rPr>
                              </m:ctrlPr>
                            </m:naryPr>
                            <m:sub>
                              <m:r>
                                <m:rPr>
                                  <m:brk m:alnAt="23"/>
                                </m:rPr>
                                <a:rPr lang="nb-NO" sz="2300" i="1" dirty="0">
                                  <a:latin typeface="Cambria Math" panose="02040503050406030204" pitchFamily="18" charset="0"/>
                                </a:rPr>
                                <m:t>𝑖</m:t>
                              </m:r>
                              <m:r>
                                <a:rPr lang="nb-NO" sz="2300" i="1" dirty="0">
                                  <a:latin typeface="Cambria Math" panose="02040503050406030204" pitchFamily="18" charset="0"/>
                                </a:rPr>
                                <m:t>=1</m:t>
                              </m:r>
                            </m:sub>
                            <m:sup>
                              <m:r>
                                <a:rPr lang="nb-NO" sz="2300" i="1" dirty="0">
                                  <a:latin typeface="Cambria Math" panose="02040503050406030204" pitchFamily="18" charset="0"/>
                                </a:rPr>
                                <m:t>𝑛</m:t>
                              </m:r>
                            </m:sup>
                            <m:e>
                              <m:sSub>
                                <m:sSubPr>
                                  <m:ctrlPr>
                                    <a:rPr lang="nb-NO" sz="2300" i="1" dirty="0">
                                      <a:latin typeface="Cambria Math" panose="02040503050406030204" pitchFamily="18" charset="0"/>
                                    </a:rPr>
                                  </m:ctrlPr>
                                </m:sSubPr>
                                <m:e>
                                  <m:r>
                                    <a:rPr lang="nb-NO" sz="2300" i="1" dirty="0">
                                      <a:latin typeface="Cambria Math" panose="02040503050406030204" pitchFamily="18" charset="0"/>
                                    </a:rPr>
                                    <m:t>𝑁</m:t>
                                  </m:r>
                                </m:e>
                                <m:sub>
                                  <m:r>
                                    <a:rPr lang="nb-NO" sz="2300" i="1" dirty="0">
                                      <a:latin typeface="Cambria Math" panose="02040503050406030204" pitchFamily="18" charset="0"/>
                                    </a:rPr>
                                    <m:t>𝑖</m:t>
                                  </m:r>
                                </m:sub>
                              </m:sSub>
                              <m:sSup>
                                <m:sSupPr>
                                  <m:ctrlPr>
                                    <a:rPr lang="nb-NO" sz="2300" i="1" dirty="0">
                                      <a:latin typeface="Cambria Math" panose="02040503050406030204" pitchFamily="18" charset="0"/>
                                    </a:rPr>
                                  </m:ctrlPr>
                                </m:sSupPr>
                                <m:e>
                                  <m:d>
                                    <m:dPr>
                                      <m:ctrlPr>
                                        <a:rPr lang="nb-NO" sz="2300" i="1" dirty="0">
                                          <a:latin typeface="Cambria Math" panose="02040503050406030204" pitchFamily="18" charset="0"/>
                                        </a:rPr>
                                      </m:ctrlPr>
                                    </m:dPr>
                                    <m:e>
                                      <m:d>
                                        <m:dPr>
                                          <m:begChr m:val="⟨"/>
                                          <m:endChr m:val="⟩"/>
                                          <m:ctrlPr>
                                            <a:rPr lang="nb-NO" sz="2300" i="1" dirty="0">
                                              <a:latin typeface="Cambria Math" panose="02040503050406030204" pitchFamily="18" charset="0"/>
                                            </a:rPr>
                                          </m:ctrlPr>
                                        </m:dPr>
                                        <m:e>
                                          <m:sSub>
                                            <m:sSubPr>
                                              <m:ctrlPr>
                                                <a:rPr lang="nb-NO" sz="2300" i="1" dirty="0">
                                                  <a:latin typeface="Cambria Math" panose="02040503050406030204" pitchFamily="18" charset="0"/>
                                                </a:rPr>
                                              </m:ctrlPr>
                                            </m:sSubPr>
                                            <m:e>
                                              <m:r>
                                                <a:rPr lang="nb-NO" sz="2300" i="1" dirty="0">
                                                  <a:latin typeface="Cambria Math" panose="02040503050406030204" pitchFamily="18" charset="0"/>
                                                </a:rPr>
                                                <m:t>𝐸</m:t>
                                              </m:r>
                                            </m:e>
                                            <m:sub>
                                              <m:r>
                                                <a:rPr lang="nb-NO" sz="2300" i="1" dirty="0">
                                                  <a:latin typeface="Cambria Math" panose="02040503050406030204" pitchFamily="18" charset="0"/>
                                                </a:rPr>
                                                <m:t>∥</m:t>
                                              </m:r>
                                            </m:sub>
                                          </m:sSub>
                                        </m:e>
                                      </m:d>
                                      <m:r>
                                        <a:rPr lang="nb-NO" sz="2300" i="1" dirty="0">
                                          <a:latin typeface="Cambria Math" panose="02040503050406030204" pitchFamily="18" charset="0"/>
                                        </a:rPr>
                                        <m:t>−</m:t>
                                      </m:r>
                                      <m:sSub>
                                        <m:sSubPr>
                                          <m:ctrlPr>
                                            <a:rPr lang="nb-NO" sz="2300" i="1" dirty="0">
                                              <a:latin typeface="Cambria Math" panose="02040503050406030204" pitchFamily="18" charset="0"/>
                                            </a:rPr>
                                          </m:ctrlPr>
                                        </m:sSubPr>
                                        <m:e>
                                          <m:r>
                                            <a:rPr lang="nb-NO" sz="2300" i="1" dirty="0">
                                              <a:latin typeface="Cambria Math" panose="02040503050406030204" pitchFamily="18" charset="0"/>
                                            </a:rPr>
                                            <m:t>𝐸</m:t>
                                          </m:r>
                                        </m:e>
                                        <m:sub>
                                          <m:r>
                                            <a:rPr lang="nb-NO" sz="2300" i="1" dirty="0">
                                              <a:latin typeface="Cambria Math" panose="02040503050406030204" pitchFamily="18" charset="0"/>
                                            </a:rPr>
                                            <m:t>∥</m:t>
                                          </m:r>
                                          <m:r>
                                            <a:rPr lang="nb-NO" sz="2300" i="1" dirty="0">
                                              <a:latin typeface="Cambria Math" panose="02040503050406030204" pitchFamily="18" charset="0"/>
                                            </a:rPr>
                                            <m:t>𝑖</m:t>
                                          </m:r>
                                        </m:sub>
                                      </m:sSub>
                                    </m:e>
                                  </m:d>
                                </m:e>
                                <m:sup>
                                  <m:r>
                                    <a:rPr lang="nb-NO" sz="2300" i="1" dirty="0">
                                      <a:latin typeface="Cambria Math" panose="02040503050406030204" pitchFamily="18" charset="0"/>
                                    </a:rPr>
                                    <m:t>2</m:t>
                                  </m:r>
                                </m:sup>
                              </m:sSup>
                            </m:e>
                          </m:nary>
                        </m:e>
                      </m:rad>
                    </m:oMath>
                  </m:oMathPara>
                </a14:m>
                <a:endParaRPr lang="nb-NO" sz="2300" dirty="0"/>
              </a:p>
              <a:p>
                <a:pPr lvl="1"/>
                <a14:m>
                  <m:oMath xmlns:m="http://schemas.openxmlformats.org/officeDocument/2006/math">
                    <m:r>
                      <a:rPr lang="en-US" i="1" dirty="0" smtClean="0">
                        <a:solidFill>
                          <a:schemeClr val="bg2">
                            <a:lumMod val="75000"/>
                          </a:schemeClr>
                        </a:solidFill>
                        <a:latin typeface="Cambria Math" panose="02040503050406030204" pitchFamily="18" charset="0"/>
                      </a:rPr>
                      <m:t>𝑛</m:t>
                    </m:r>
                  </m:oMath>
                </a14:m>
                <a:r>
                  <a:rPr lang="en-US" dirty="0">
                    <a:solidFill>
                      <a:schemeClr val="bg2">
                        <a:lumMod val="75000"/>
                      </a:schemeClr>
                    </a:solidFill>
                  </a:rPr>
                  <a:t>: number of beam slices/macro particles.</a:t>
                </a:r>
              </a:p>
              <a:p>
                <a:pPr lvl="1"/>
                <a14:m>
                  <m:oMath xmlns:m="http://schemas.openxmlformats.org/officeDocument/2006/math">
                    <m:r>
                      <a:rPr lang="en-US" i="1" dirty="0">
                        <a:solidFill>
                          <a:schemeClr val="bg2">
                            <a:lumMod val="75000"/>
                          </a:schemeClr>
                        </a:solidFill>
                        <a:latin typeface="Cambria Math" panose="02040503050406030204" pitchFamily="18" charset="0"/>
                      </a:rPr>
                      <m:t>𝑁</m:t>
                    </m:r>
                  </m:oMath>
                </a14:m>
                <a:r>
                  <a:rPr lang="en-US" dirty="0">
                    <a:solidFill>
                      <a:schemeClr val="bg2">
                        <a:lumMod val="75000"/>
                      </a:schemeClr>
                    </a:solidFill>
                  </a:rPr>
                  <a:t>: number of beam particles. </a:t>
                </a:r>
              </a:p>
              <a:p>
                <a:pPr lvl="1"/>
                <a14:m>
                  <m:oMath xmlns:m="http://schemas.openxmlformats.org/officeDocument/2006/math">
                    <m:sSub>
                      <m:sSubPr>
                        <m:ctrlPr>
                          <a:rPr lang="en-US" i="1" dirty="0">
                            <a:solidFill>
                              <a:schemeClr val="bg2">
                                <a:lumMod val="75000"/>
                              </a:schemeClr>
                            </a:solidFill>
                            <a:latin typeface="Cambria Math" panose="02040503050406030204" pitchFamily="18" charset="0"/>
                          </a:rPr>
                        </m:ctrlPr>
                      </m:sSubPr>
                      <m:e>
                        <m:r>
                          <a:rPr lang="en-US" i="1" dirty="0">
                            <a:solidFill>
                              <a:schemeClr val="bg2">
                                <a:lumMod val="75000"/>
                              </a:schemeClr>
                            </a:solidFill>
                            <a:latin typeface="Cambria Math" panose="02040503050406030204" pitchFamily="18" charset="0"/>
                          </a:rPr>
                          <m:t>𝑁</m:t>
                        </m:r>
                      </m:e>
                      <m:sub>
                        <m:r>
                          <a:rPr lang="en-US" i="1" dirty="0" err="1">
                            <a:solidFill>
                              <a:schemeClr val="bg2">
                                <a:lumMod val="75000"/>
                              </a:schemeClr>
                            </a:solidFill>
                            <a:latin typeface="Cambria Math" panose="02040503050406030204" pitchFamily="18" charset="0"/>
                          </a:rPr>
                          <m:t>𝑖</m:t>
                        </m:r>
                      </m:sub>
                    </m:sSub>
                  </m:oMath>
                </a14:m>
                <a:r>
                  <a:rPr lang="en-US" dirty="0">
                    <a:solidFill>
                      <a:schemeClr val="bg2">
                        <a:lumMod val="75000"/>
                      </a:schemeClr>
                    </a:solidFill>
                  </a:rPr>
                  <a:t>: number of particles in slice </a:t>
                </a:r>
                <a14:m>
                  <m:oMath xmlns:m="http://schemas.openxmlformats.org/officeDocument/2006/math">
                    <m:r>
                      <a:rPr lang="en-US" i="1" dirty="0">
                        <a:solidFill>
                          <a:schemeClr val="bg2">
                            <a:lumMod val="75000"/>
                          </a:schemeClr>
                        </a:solidFill>
                        <a:latin typeface="Cambria Math" panose="02040503050406030204" pitchFamily="18" charset="0"/>
                      </a:rPr>
                      <m:t>𝑖</m:t>
                    </m:r>
                  </m:oMath>
                </a14:m>
                <a:r>
                  <a:rPr lang="en-US" dirty="0">
                    <a:solidFill>
                      <a:schemeClr val="bg2">
                        <a:lumMod val="75000"/>
                      </a:schemeClr>
                    </a:solidFill>
                  </a:rPr>
                  <a:t>.</a:t>
                </a:r>
              </a:p>
              <a:p>
                <a:r>
                  <a:rPr lang="nb-NO" sz="2900" dirty="0"/>
                  <a:t>Efficiency:</a:t>
                </a:r>
              </a:p>
              <a:p>
                <a:pPr marL="358775" lvl="1" indent="0">
                  <a:buNone/>
                </a:pPr>
                <a14:m>
                  <m:oMathPara xmlns:m="http://schemas.openxmlformats.org/officeDocument/2006/math">
                    <m:oMathParaPr>
                      <m:jc m:val="centerGroup"/>
                    </m:oMathParaPr>
                    <m:oMath xmlns:m="http://schemas.openxmlformats.org/officeDocument/2006/math">
                      <m:r>
                        <a:rPr lang="nb-NO" i="1" dirty="0">
                          <a:latin typeface="Cambria Math" panose="02040503050406030204" pitchFamily="18" charset="0"/>
                        </a:rPr>
                        <m:t>𝜂</m:t>
                      </m:r>
                      <m:r>
                        <a:rPr lang="nb-NO" i="1" dirty="0">
                          <a:latin typeface="Cambria Math" panose="02040503050406030204" pitchFamily="18" charset="0"/>
                        </a:rPr>
                        <m:t>=</m:t>
                      </m:r>
                      <m:f>
                        <m:fPr>
                          <m:ctrlPr>
                            <a:rPr lang="nb-NO" i="1" dirty="0">
                              <a:latin typeface="Cambria Math" panose="02040503050406030204" pitchFamily="18" charset="0"/>
                              <a:ea typeface="Cambria Math" panose="02040503050406030204" pitchFamily="18" charset="0"/>
                            </a:rPr>
                          </m:ctrlPr>
                        </m:fPr>
                        <m:num>
                          <m:r>
                            <m:rPr>
                              <m:sty m:val="p"/>
                            </m:rPr>
                            <a:rPr lang="nb-NO" dirty="0">
                              <a:latin typeface="Cambria Math" panose="02040503050406030204" pitchFamily="18" charset="0"/>
                            </a:rPr>
                            <m:t>Δ</m:t>
                          </m:r>
                          <m:sSub>
                            <m:sSubPr>
                              <m:ctrlPr>
                                <a:rPr lang="nb-NO" i="1" dirty="0">
                                  <a:latin typeface="Cambria Math" panose="02040503050406030204" pitchFamily="18" charset="0"/>
                                  <a:ea typeface="Cambria Math" panose="02040503050406030204" pitchFamily="18" charset="0"/>
                                </a:rPr>
                              </m:ctrlPr>
                            </m:sSubPr>
                            <m:e>
                              <m:r>
                                <a:rPr lang="nb-NO" i="1" dirty="0">
                                  <a:latin typeface="Cambria Math" panose="02040503050406030204" pitchFamily="18" charset="0"/>
                                  <a:ea typeface="Cambria Math" panose="02040503050406030204" pitchFamily="18" charset="0"/>
                                </a:rPr>
                                <m:t>ℰ</m:t>
                              </m:r>
                            </m:e>
                            <m:sub>
                              <m:r>
                                <m:rPr>
                                  <m:sty m:val="p"/>
                                </m:rPr>
                                <a:rPr lang="nb-NO" dirty="0">
                                  <a:latin typeface="Cambria Math" panose="02040503050406030204" pitchFamily="18" charset="0"/>
                                  <a:ea typeface="Cambria Math" panose="02040503050406030204" pitchFamily="18" charset="0"/>
                                </a:rPr>
                                <m:t>MB</m:t>
                              </m:r>
                            </m:sub>
                          </m:sSub>
                        </m:num>
                        <m:den>
                          <m:sSub>
                            <m:sSubPr>
                              <m:ctrlPr>
                                <a:rPr lang="nb-NO" i="1" dirty="0">
                                  <a:latin typeface="Cambria Math" panose="02040503050406030204" pitchFamily="18" charset="0"/>
                                  <a:ea typeface="Cambria Math" panose="02040503050406030204" pitchFamily="18" charset="0"/>
                                </a:rPr>
                              </m:ctrlPr>
                            </m:sSubPr>
                            <m:e>
                              <m:r>
                                <a:rPr lang="nb-NO" i="1" dirty="0">
                                  <a:latin typeface="Cambria Math" panose="02040503050406030204" pitchFamily="18" charset="0"/>
                                  <a:ea typeface="Cambria Math" panose="02040503050406030204" pitchFamily="18" charset="0"/>
                                </a:rPr>
                                <m:t>ℰ</m:t>
                              </m:r>
                            </m:e>
                            <m:sub>
                              <m:r>
                                <a:rPr lang="nb-NO" i="1" dirty="0">
                                  <a:latin typeface="Cambria Math" panose="02040503050406030204" pitchFamily="18" charset="0"/>
                                  <a:ea typeface="Cambria Math" panose="02040503050406030204" pitchFamily="18" charset="0"/>
                                </a:rPr>
                                <m:t>0</m:t>
                              </m:r>
                              <m:r>
                                <m:rPr>
                                  <m:sty m:val="p"/>
                                </m:rPr>
                                <a:rPr lang="nb-NO" dirty="0">
                                  <a:latin typeface="Cambria Math" panose="02040503050406030204" pitchFamily="18" charset="0"/>
                                  <a:ea typeface="Cambria Math" panose="02040503050406030204" pitchFamily="18" charset="0"/>
                                </a:rPr>
                                <m:t>DB</m:t>
                              </m:r>
                            </m:sub>
                          </m:sSub>
                        </m:den>
                      </m:f>
                      <m:f>
                        <m:fPr>
                          <m:ctrlPr>
                            <a:rPr lang="nb-NO" i="1" dirty="0">
                              <a:latin typeface="Cambria Math" panose="02040503050406030204" pitchFamily="18" charset="0"/>
                              <a:ea typeface="Cambria Math" panose="02040503050406030204" pitchFamily="18" charset="0"/>
                            </a:rPr>
                          </m:ctrlPr>
                        </m:fPr>
                        <m:num>
                          <m:sSub>
                            <m:sSubPr>
                              <m:ctrlPr>
                                <a:rPr lang="nb-NO" i="1" dirty="0">
                                  <a:latin typeface="Cambria Math" panose="02040503050406030204" pitchFamily="18" charset="0"/>
                                  <a:ea typeface="Cambria Math" panose="02040503050406030204" pitchFamily="18" charset="0"/>
                                </a:rPr>
                              </m:ctrlPr>
                            </m:sSubPr>
                            <m:e>
                              <m:r>
                                <a:rPr lang="nb-NO" i="1" dirty="0">
                                  <a:latin typeface="Cambria Math" panose="02040503050406030204" pitchFamily="18" charset="0"/>
                                  <a:ea typeface="Cambria Math" panose="02040503050406030204" pitchFamily="18" charset="0"/>
                                </a:rPr>
                                <m:t>𝑄</m:t>
                              </m:r>
                            </m:e>
                            <m:sub>
                              <m:r>
                                <m:rPr>
                                  <m:sty m:val="p"/>
                                </m:rPr>
                                <a:rPr lang="nb-NO" dirty="0">
                                  <a:latin typeface="Cambria Math" panose="02040503050406030204" pitchFamily="18" charset="0"/>
                                  <a:ea typeface="Cambria Math" panose="02040503050406030204" pitchFamily="18" charset="0"/>
                                </a:rPr>
                                <m:t>MB</m:t>
                              </m:r>
                            </m:sub>
                          </m:sSub>
                        </m:num>
                        <m:den>
                          <m:sSub>
                            <m:sSubPr>
                              <m:ctrlPr>
                                <a:rPr lang="nb-NO" i="1" dirty="0">
                                  <a:latin typeface="Cambria Math" panose="02040503050406030204" pitchFamily="18" charset="0"/>
                                  <a:ea typeface="Cambria Math" panose="02040503050406030204" pitchFamily="18" charset="0"/>
                                </a:rPr>
                              </m:ctrlPr>
                            </m:sSubPr>
                            <m:e>
                              <m:r>
                                <a:rPr lang="nb-NO" i="1" dirty="0">
                                  <a:latin typeface="Cambria Math" panose="02040503050406030204" pitchFamily="18" charset="0"/>
                                  <a:ea typeface="Cambria Math" panose="02040503050406030204" pitchFamily="18" charset="0"/>
                                </a:rPr>
                                <m:t>𝑄</m:t>
                              </m:r>
                            </m:e>
                            <m:sub>
                              <m:r>
                                <m:rPr>
                                  <m:sty m:val="p"/>
                                </m:rPr>
                                <a:rPr lang="nb-NO" dirty="0">
                                  <a:latin typeface="Cambria Math" panose="02040503050406030204" pitchFamily="18" charset="0"/>
                                  <a:ea typeface="Cambria Math" panose="02040503050406030204" pitchFamily="18" charset="0"/>
                                </a:rPr>
                                <m:t>DB</m:t>
                              </m:r>
                            </m:sub>
                          </m:sSub>
                        </m:den>
                      </m:f>
                    </m:oMath>
                  </m:oMathPara>
                </a14:m>
                <a:endParaRPr lang="nb-NO" dirty="0"/>
              </a:p>
              <a:p>
                <a:pPr lvl="1"/>
                <a14:m>
                  <m:oMath xmlns:m="http://schemas.openxmlformats.org/officeDocument/2006/math">
                    <m:r>
                      <m:rPr>
                        <m:sty m:val="p"/>
                      </m:rPr>
                      <a:rPr lang="nb-NO" dirty="0" smtClean="0">
                        <a:solidFill>
                          <a:schemeClr val="bg2">
                            <a:lumMod val="75000"/>
                          </a:schemeClr>
                        </a:solidFill>
                        <a:latin typeface="Cambria Math" panose="02040503050406030204" pitchFamily="18" charset="0"/>
                      </a:rPr>
                      <m:t>Δ</m:t>
                    </m:r>
                    <m:sSub>
                      <m:sSubPr>
                        <m:ctrlPr>
                          <a:rPr lang="nb-NO" i="1" dirty="0">
                            <a:solidFill>
                              <a:schemeClr val="bg2">
                                <a:lumMod val="75000"/>
                              </a:schemeClr>
                            </a:solidFill>
                            <a:latin typeface="Cambria Math" panose="02040503050406030204" pitchFamily="18" charset="0"/>
                            <a:ea typeface="Cambria Math" panose="02040503050406030204" pitchFamily="18" charset="0"/>
                          </a:rPr>
                        </m:ctrlPr>
                      </m:sSubPr>
                      <m:e>
                        <m:r>
                          <a:rPr lang="nb-NO" i="1" dirty="0">
                            <a:solidFill>
                              <a:schemeClr val="bg2">
                                <a:lumMod val="75000"/>
                              </a:schemeClr>
                            </a:solidFill>
                            <a:latin typeface="Cambria Math" panose="02040503050406030204" pitchFamily="18" charset="0"/>
                            <a:ea typeface="Cambria Math" panose="02040503050406030204" pitchFamily="18" charset="0"/>
                          </a:rPr>
                          <m:t>ℰ</m:t>
                        </m:r>
                      </m:e>
                      <m:sub>
                        <m:r>
                          <m:rPr>
                            <m:sty m:val="p"/>
                          </m:rPr>
                          <a:rPr lang="nb-NO" dirty="0">
                            <a:solidFill>
                              <a:schemeClr val="bg2">
                                <a:lumMod val="75000"/>
                              </a:schemeClr>
                            </a:solidFill>
                            <a:latin typeface="Cambria Math" panose="02040503050406030204" pitchFamily="18" charset="0"/>
                            <a:ea typeface="Cambria Math" panose="02040503050406030204" pitchFamily="18" charset="0"/>
                          </a:rPr>
                          <m:t>MB</m:t>
                        </m:r>
                      </m:sub>
                    </m:sSub>
                  </m:oMath>
                </a14:m>
                <a:r>
                  <a:rPr lang="en-US" dirty="0">
                    <a:solidFill>
                      <a:schemeClr val="bg2">
                        <a:lumMod val="75000"/>
                      </a:schemeClr>
                    </a:solidFill>
                  </a:rPr>
                  <a:t>: energy gain of MB.</a:t>
                </a:r>
              </a:p>
              <a:p>
                <a:pPr lvl="1"/>
                <a14:m>
                  <m:oMath xmlns:m="http://schemas.openxmlformats.org/officeDocument/2006/math">
                    <m:sSub>
                      <m:sSubPr>
                        <m:ctrlPr>
                          <a:rPr lang="nb-NO" i="1" dirty="0">
                            <a:solidFill>
                              <a:schemeClr val="bg2">
                                <a:lumMod val="75000"/>
                              </a:schemeClr>
                            </a:solidFill>
                            <a:latin typeface="Cambria Math" panose="02040503050406030204" pitchFamily="18" charset="0"/>
                            <a:ea typeface="Cambria Math" panose="02040503050406030204" pitchFamily="18" charset="0"/>
                          </a:rPr>
                        </m:ctrlPr>
                      </m:sSubPr>
                      <m:e>
                        <m:r>
                          <a:rPr lang="nb-NO" i="1" dirty="0">
                            <a:solidFill>
                              <a:schemeClr val="bg2">
                                <a:lumMod val="75000"/>
                              </a:schemeClr>
                            </a:solidFill>
                            <a:latin typeface="Cambria Math" panose="02040503050406030204" pitchFamily="18" charset="0"/>
                            <a:ea typeface="Cambria Math" panose="02040503050406030204" pitchFamily="18" charset="0"/>
                          </a:rPr>
                          <m:t>ℰ</m:t>
                        </m:r>
                      </m:e>
                      <m:sub>
                        <m:r>
                          <a:rPr lang="nb-NO" i="1" dirty="0">
                            <a:solidFill>
                              <a:schemeClr val="bg2">
                                <a:lumMod val="75000"/>
                              </a:schemeClr>
                            </a:solidFill>
                            <a:latin typeface="Cambria Math" panose="02040503050406030204" pitchFamily="18" charset="0"/>
                            <a:ea typeface="Cambria Math" panose="02040503050406030204" pitchFamily="18" charset="0"/>
                          </a:rPr>
                          <m:t>0</m:t>
                        </m:r>
                        <m:r>
                          <m:rPr>
                            <m:sty m:val="p"/>
                          </m:rPr>
                          <a:rPr lang="nb-NO" dirty="0">
                            <a:solidFill>
                              <a:schemeClr val="bg2">
                                <a:lumMod val="75000"/>
                              </a:schemeClr>
                            </a:solidFill>
                            <a:latin typeface="Cambria Math" panose="02040503050406030204" pitchFamily="18" charset="0"/>
                            <a:ea typeface="Cambria Math" panose="02040503050406030204" pitchFamily="18" charset="0"/>
                          </a:rPr>
                          <m:t>DB</m:t>
                        </m:r>
                      </m:sub>
                    </m:sSub>
                  </m:oMath>
                </a14:m>
                <a:r>
                  <a:rPr lang="en-US" dirty="0">
                    <a:solidFill>
                      <a:schemeClr val="bg2">
                        <a:lumMod val="75000"/>
                      </a:schemeClr>
                    </a:solidFill>
                  </a:rPr>
                  <a:t>: initial energy of DB.</a:t>
                </a:r>
              </a:p>
              <a:p>
                <a:pPr lvl="1"/>
                <a:r>
                  <a:rPr lang="en-US" dirty="0"/>
                  <a:t>consider all the energy of the DB as spent, regardless of how much energy has been extracted.</a:t>
                </a:r>
              </a:p>
            </p:txBody>
          </p:sp>
        </mc:Choice>
        <mc:Fallback xmlns="">
          <p:sp>
            <p:nvSpPr>
              <p:cNvPr id="3" name="Plassholder for innhold 2">
                <a:extLst>
                  <a:ext uri="{FF2B5EF4-FFF2-40B4-BE49-F238E27FC236}">
                    <a16:creationId xmlns:a16="http://schemas.microsoft.com/office/drawing/2014/main" id="{B6C2F2DE-8EDB-4B8D-BB8A-5E93E001A46C}"/>
                  </a:ext>
                </a:extLst>
              </p:cNvPr>
              <p:cNvSpPr>
                <a:spLocks noGrp="1" noRot="1" noChangeAspect="1" noMove="1" noResize="1" noEditPoints="1" noAdjustHandles="1" noChangeArrowheads="1" noChangeShapeType="1" noTextEdit="1"/>
              </p:cNvSpPr>
              <p:nvPr>
                <p:ph sz="half" idx="1"/>
              </p:nvPr>
            </p:nvSpPr>
            <p:spPr>
              <a:xfrm>
                <a:off x="838200" y="1825624"/>
                <a:ext cx="5181600" cy="4530725"/>
              </a:xfrm>
              <a:blipFill>
                <a:blip r:embed="rId3"/>
                <a:stretch>
                  <a:fillRect l="-1059" t="-241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Plassholder for innhold 6">
                <a:extLst>
                  <a:ext uri="{FF2B5EF4-FFF2-40B4-BE49-F238E27FC236}">
                    <a16:creationId xmlns:a16="http://schemas.microsoft.com/office/drawing/2014/main" id="{E3927714-6852-402B-8C7D-A94CCC880757}"/>
                  </a:ext>
                </a:extLst>
              </p:cNvPr>
              <p:cNvSpPr>
                <a:spLocks noGrp="1"/>
              </p:cNvSpPr>
              <p:nvPr>
                <p:ph sz="half" idx="2"/>
              </p:nvPr>
            </p:nvSpPr>
            <p:spPr/>
            <p:txBody>
              <a:bodyPr>
                <a:normAutofit fontScale="70000" lnSpcReduction="20000"/>
              </a:bodyPr>
              <a:lstStyle/>
              <a:p>
                <a:r>
                  <a:rPr lang="nb-NO" dirty="0" err="1"/>
                  <a:t>Normalised</a:t>
                </a:r>
                <a:r>
                  <a:rPr lang="nb-NO" dirty="0"/>
                  <a:t> amplitude</a:t>
                </a:r>
              </a:p>
              <a:p>
                <a:endParaRPr lang="nb-NO" dirty="0"/>
              </a:p>
              <a:p>
                <a:pPr marL="0" indent="0">
                  <a:buNone/>
                </a:pPr>
                <a14:m>
                  <m:oMathPara xmlns:m="http://schemas.openxmlformats.org/officeDocument/2006/math">
                    <m:oMathParaPr>
                      <m:jc m:val="centerGroup"/>
                    </m:oMathParaPr>
                    <m:oMath xmlns:m="http://schemas.openxmlformats.org/officeDocument/2006/math">
                      <m:r>
                        <m:rPr>
                          <m:sty m:val="p"/>
                        </m:rPr>
                        <a:rPr lang="nb-NO" sz="2400" dirty="0">
                          <a:latin typeface="Cambria Math" panose="02040503050406030204" pitchFamily="18" charset="0"/>
                        </a:rPr>
                        <m:t>Λ</m:t>
                      </m:r>
                      <m:r>
                        <a:rPr lang="nb-NO" sz="2400" i="1" dirty="0">
                          <a:latin typeface="Cambria Math" panose="02040503050406030204" pitchFamily="18" charset="0"/>
                        </a:rPr>
                        <m:t>=</m:t>
                      </m:r>
                      <m:nary>
                        <m:naryPr>
                          <m:chr m:val="∑"/>
                          <m:ctrlPr>
                            <a:rPr lang="nb-NO" sz="2400" i="1" dirty="0">
                              <a:latin typeface="Cambria Math" panose="02040503050406030204" pitchFamily="18" charset="0"/>
                            </a:rPr>
                          </m:ctrlPr>
                        </m:naryPr>
                        <m:sub>
                          <m:r>
                            <m:rPr>
                              <m:brk m:alnAt="23"/>
                            </m:rPr>
                            <a:rPr lang="nb-NO" sz="2400" i="1" dirty="0">
                              <a:latin typeface="Cambria Math" panose="02040503050406030204" pitchFamily="18" charset="0"/>
                            </a:rPr>
                            <m:t>𝑖</m:t>
                          </m:r>
                          <m:r>
                            <a:rPr lang="nb-NO" sz="2400" i="1" dirty="0">
                              <a:latin typeface="Cambria Math" panose="02040503050406030204" pitchFamily="18" charset="0"/>
                            </a:rPr>
                            <m:t>=1</m:t>
                          </m:r>
                        </m:sub>
                        <m:sup>
                          <m:r>
                            <a:rPr lang="nb-NO" sz="2400" i="1" dirty="0">
                              <a:latin typeface="Cambria Math" panose="02040503050406030204" pitchFamily="18" charset="0"/>
                            </a:rPr>
                            <m:t>𝑛</m:t>
                          </m:r>
                        </m:sup>
                        <m:e>
                          <m:d>
                            <m:dPr>
                              <m:begChr m:val="["/>
                              <m:endChr m:val="]"/>
                              <m:ctrlPr>
                                <a:rPr lang="nb-NO" sz="2400" i="1" dirty="0">
                                  <a:latin typeface="Cambria Math" panose="02040503050406030204" pitchFamily="18" charset="0"/>
                                </a:rPr>
                              </m:ctrlPr>
                            </m:dPr>
                            <m:e>
                              <m:sSup>
                                <m:sSupPr>
                                  <m:ctrlPr>
                                    <a:rPr lang="nb-NO" sz="2400" i="1" dirty="0">
                                      <a:latin typeface="Cambria Math" panose="02040503050406030204" pitchFamily="18" charset="0"/>
                                    </a:rPr>
                                  </m:ctrlPr>
                                </m:sSupPr>
                                <m:e>
                                  <m:d>
                                    <m:dPr>
                                      <m:ctrlPr>
                                        <a:rPr lang="nb-NO" sz="2400" i="1" dirty="0">
                                          <a:latin typeface="Cambria Math" panose="02040503050406030204" pitchFamily="18" charset="0"/>
                                        </a:rPr>
                                      </m:ctrlPr>
                                    </m:dPr>
                                    <m:e>
                                      <m:f>
                                        <m:fPr>
                                          <m:ctrlPr>
                                            <a:rPr lang="nb-NO" sz="2400" i="1" dirty="0">
                                              <a:latin typeface="Cambria Math" panose="02040503050406030204" pitchFamily="18" charset="0"/>
                                            </a:rPr>
                                          </m:ctrlPr>
                                        </m:fPr>
                                        <m:num>
                                          <m:sSub>
                                            <m:sSubPr>
                                              <m:ctrlPr>
                                                <a:rPr lang="nb-NO" sz="2400" i="1" dirty="0" err="1">
                                                  <a:latin typeface="Cambria Math" panose="02040503050406030204" pitchFamily="18" charset="0"/>
                                                </a:rPr>
                                              </m:ctrlPr>
                                            </m:sSubPr>
                                            <m:e>
                                              <m:r>
                                                <a:rPr lang="nb-NO" sz="2400" i="1" dirty="0" err="1">
                                                  <a:latin typeface="Cambria Math" panose="02040503050406030204" pitchFamily="18" charset="0"/>
                                                </a:rPr>
                                                <m:t>𝑋</m:t>
                                              </m:r>
                                            </m:e>
                                            <m:sub>
                                              <m:r>
                                                <a:rPr lang="nb-NO" sz="2400" i="1" dirty="0" err="1">
                                                  <a:latin typeface="Cambria Math" panose="02040503050406030204" pitchFamily="18" charset="0"/>
                                                </a:rPr>
                                                <m:t>𝑖</m:t>
                                              </m:r>
                                            </m:sub>
                                          </m:sSub>
                                        </m:num>
                                        <m:den>
                                          <m:sSub>
                                            <m:sSubPr>
                                              <m:ctrlPr>
                                                <a:rPr lang="nb-NO" sz="2400" i="1" dirty="0" err="1">
                                                  <a:latin typeface="Cambria Math" panose="02040503050406030204" pitchFamily="18" charset="0"/>
                                                </a:rPr>
                                              </m:ctrlPr>
                                            </m:sSubPr>
                                            <m:e>
                                              <m:r>
                                                <a:rPr lang="nb-NO" sz="2400" i="1" dirty="0">
                                                  <a:latin typeface="Cambria Math" panose="02040503050406030204" pitchFamily="18" charset="0"/>
                                                </a:rPr>
                                                <m:t>𝜎</m:t>
                                              </m:r>
                                            </m:e>
                                            <m:sub>
                                              <m:r>
                                                <a:rPr lang="nb-NO" sz="2400" i="1" dirty="0" err="1">
                                                  <a:latin typeface="Cambria Math" panose="02040503050406030204" pitchFamily="18" charset="0"/>
                                                </a:rPr>
                                                <m:t>𝑥</m:t>
                                              </m:r>
                                            </m:sub>
                                          </m:sSub>
                                        </m:den>
                                      </m:f>
                                    </m:e>
                                  </m:d>
                                </m:e>
                                <m:sup>
                                  <m:r>
                                    <a:rPr lang="nb-NO" sz="2400" i="1" dirty="0">
                                      <a:latin typeface="Cambria Math" panose="02040503050406030204" pitchFamily="18" charset="0"/>
                                    </a:rPr>
                                    <m:t>2</m:t>
                                  </m:r>
                                </m:sup>
                              </m:sSup>
                              <m:r>
                                <a:rPr lang="nb-NO" sz="2400" i="1" dirty="0">
                                  <a:latin typeface="Cambria Math" panose="02040503050406030204" pitchFamily="18" charset="0"/>
                                </a:rPr>
                                <m:t>+</m:t>
                              </m:r>
                              <m:sSup>
                                <m:sSupPr>
                                  <m:ctrlPr>
                                    <a:rPr lang="nb-NO" sz="2400" i="1" dirty="0">
                                      <a:latin typeface="Cambria Math" panose="02040503050406030204" pitchFamily="18" charset="0"/>
                                    </a:rPr>
                                  </m:ctrlPr>
                                </m:sSupPr>
                                <m:e>
                                  <m:d>
                                    <m:dPr>
                                      <m:ctrlPr>
                                        <a:rPr lang="nb-NO" sz="2400" i="1" dirty="0">
                                          <a:latin typeface="Cambria Math" panose="02040503050406030204" pitchFamily="18" charset="0"/>
                                        </a:rPr>
                                      </m:ctrlPr>
                                    </m:dPr>
                                    <m:e>
                                      <m:f>
                                        <m:fPr>
                                          <m:ctrlPr>
                                            <a:rPr lang="nb-NO" sz="2400" i="1" dirty="0">
                                              <a:latin typeface="Cambria Math" panose="02040503050406030204" pitchFamily="18" charset="0"/>
                                            </a:rPr>
                                          </m:ctrlPr>
                                        </m:fPr>
                                        <m:num>
                                          <m:r>
                                            <a:rPr lang="nb-NO" sz="2400" i="1" dirty="0" err="1">
                                              <a:latin typeface="Cambria Math" panose="02040503050406030204" pitchFamily="18" charset="0"/>
                                            </a:rPr>
                                            <m:t>𝑋</m:t>
                                          </m:r>
                                          <m:sSub>
                                            <m:sSubPr>
                                              <m:ctrlPr>
                                                <a:rPr lang="nb-NO" sz="2400" i="1" dirty="0">
                                                  <a:latin typeface="Cambria Math" panose="02040503050406030204" pitchFamily="18" charset="0"/>
                                                </a:rPr>
                                              </m:ctrlPr>
                                            </m:sSubPr>
                                            <m:e>
                                              <m:r>
                                                <a:rPr lang="nb-NO" sz="2400" i="1" dirty="0">
                                                  <a:latin typeface="Cambria Math" panose="02040503050406030204" pitchFamily="18" charset="0"/>
                                                </a:rPr>
                                                <m:t>’</m:t>
                                              </m:r>
                                            </m:e>
                                            <m:sub>
                                              <m:r>
                                                <a:rPr lang="nb-NO" sz="2400" i="1" dirty="0">
                                                  <a:latin typeface="Cambria Math" panose="02040503050406030204" pitchFamily="18" charset="0"/>
                                                </a:rPr>
                                                <m:t>𝑖</m:t>
                                              </m:r>
                                            </m:sub>
                                          </m:sSub>
                                        </m:num>
                                        <m:den>
                                          <m:sSub>
                                            <m:sSubPr>
                                              <m:ctrlPr>
                                                <a:rPr lang="nb-NO" sz="2400" i="1" dirty="0" err="1">
                                                  <a:latin typeface="Cambria Math" panose="02040503050406030204" pitchFamily="18" charset="0"/>
                                                </a:rPr>
                                              </m:ctrlPr>
                                            </m:sSubPr>
                                            <m:e>
                                              <m:r>
                                                <a:rPr lang="nb-NO" sz="2400" i="1" dirty="0">
                                                  <a:latin typeface="Cambria Math" panose="02040503050406030204" pitchFamily="18" charset="0"/>
                                                </a:rPr>
                                                <m:t>𝜎</m:t>
                                              </m:r>
                                            </m:e>
                                            <m:sub>
                                              <m:r>
                                                <a:rPr lang="nb-NO" sz="2400" i="1" dirty="0" err="1">
                                                  <a:latin typeface="Cambria Math" panose="02040503050406030204" pitchFamily="18" charset="0"/>
                                                </a:rPr>
                                                <m:t>𝑥</m:t>
                                              </m:r>
                                              <m:r>
                                                <a:rPr lang="nb-NO" sz="2400" i="1" dirty="0">
                                                  <a:latin typeface="Cambria Math" panose="02040503050406030204" pitchFamily="18" charset="0"/>
                                                </a:rPr>
                                                <m:t>’</m:t>
                                              </m:r>
                                            </m:sub>
                                          </m:sSub>
                                        </m:den>
                                      </m:f>
                                    </m:e>
                                  </m:d>
                                </m:e>
                                <m:sup>
                                  <m:r>
                                    <a:rPr lang="nb-NO" sz="2400" i="1" dirty="0">
                                      <a:latin typeface="Cambria Math" panose="02040503050406030204" pitchFamily="18" charset="0"/>
                                    </a:rPr>
                                    <m:t>2</m:t>
                                  </m:r>
                                </m:sup>
                              </m:sSup>
                            </m:e>
                          </m:d>
                        </m:e>
                      </m:nary>
                    </m:oMath>
                  </m:oMathPara>
                </a14:m>
                <a:endParaRPr lang="nb-NO" sz="2400" dirty="0"/>
              </a:p>
              <a:p>
                <a:pPr marL="701675" lvl="1" indent="-342900"/>
                <a:r>
                  <a:rPr lang="nb-NO" dirty="0" err="1"/>
                  <a:t>remains</a:t>
                </a:r>
                <a:r>
                  <a:rPr lang="nb-NO" dirty="0"/>
                  <a:t> </a:t>
                </a:r>
                <a:r>
                  <a:rPr lang="nb-NO" dirty="0" err="1"/>
                  <a:t>constant</a:t>
                </a:r>
                <a:r>
                  <a:rPr lang="nb-NO" dirty="0"/>
                  <a:t> in </a:t>
                </a:r>
                <a:r>
                  <a:rPr lang="nb-NO" dirty="0" err="1"/>
                  <a:t>the</a:t>
                </a:r>
                <a:r>
                  <a:rPr lang="nb-NO" dirty="0"/>
                  <a:t> absence </a:t>
                </a:r>
                <a:r>
                  <a:rPr lang="nb-NO" dirty="0" err="1"/>
                  <a:t>of</a:t>
                </a:r>
                <a:r>
                  <a:rPr lang="nb-NO" dirty="0"/>
                  <a:t> </a:t>
                </a:r>
                <a:r>
                  <a:rPr lang="nb-NO" dirty="0" err="1"/>
                  <a:t>wakefields</a:t>
                </a:r>
                <a:r>
                  <a:rPr lang="nb-NO" dirty="0"/>
                  <a:t>.</a:t>
                </a:r>
              </a:p>
              <a:p>
                <a:pPr marL="701675" lvl="1" indent="-342900"/>
                <a14:m>
                  <m:oMath xmlns:m="http://schemas.openxmlformats.org/officeDocument/2006/math">
                    <m:sSub>
                      <m:sSubPr>
                        <m:ctrlPr>
                          <a:rPr lang="nb-NO" i="1" dirty="0">
                            <a:latin typeface="Cambria Math" panose="02040503050406030204" pitchFamily="18" charset="0"/>
                          </a:rPr>
                        </m:ctrlPr>
                      </m:sSubPr>
                      <m:e>
                        <m:r>
                          <m:rPr>
                            <m:sty m:val="p"/>
                          </m:rPr>
                          <a:rPr lang="nb-NO" dirty="0">
                            <a:latin typeface="Cambria Math" panose="02040503050406030204" pitchFamily="18" charset="0"/>
                          </a:rPr>
                          <m:t>Λ</m:t>
                        </m:r>
                      </m:e>
                      <m:sub>
                        <m:r>
                          <m:rPr>
                            <m:sty m:val="p"/>
                          </m:rPr>
                          <a:rPr lang="nb-NO" dirty="0" err="1">
                            <a:latin typeface="Cambria Math" panose="02040503050406030204" pitchFamily="18" charset="0"/>
                          </a:rPr>
                          <m:t>final</m:t>
                        </m:r>
                      </m:sub>
                    </m:sSub>
                    <m:r>
                      <a:rPr lang="nb-NO" i="1" dirty="0">
                        <a:latin typeface="Cambria Math" panose="02040503050406030204" pitchFamily="18" charset="0"/>
                      </a:rPr>
                      <m:t>/</m:t>
                    </m:r>
                    <m:sSub>
                      <m:sSubPr>
                        <m:ctrlPr>
                          <a:rPr lang="nb-NO" i="1" dirty="0" err="1">
                            <a:latin typeface="Cambria Math" panose="02040503050406030204" pitchFamily="18" charset="0"/>
                          </a:rPr>
                        </m:ctrlPr>
                      </m:sSubPr>
                      <m:e>
                        <m:r>
                          <m:rPr>
                            <m:sty m:val="p"/>
                          </m:rPr>
                          <a:rPr lang="nb-NO" dirty="0">
                            <a:latin typeface="Cambria Math" panose="02040503050406030204" pitchFamily="18" charset="0"/>
                          </a:rPr>
                          <m:t>Λ</m:t>
                        </m:r>
                      </m:e>
                      <m:sub>
                        <m:r>
                          <m:rPr>
                            <m:sty m:val="p"/>
                          </m:rPr>
                          <a:rPr lang="nb-NO" dirty="0" err="1">
                            <a:latin typeface="Cambria Math" panose="02040503050406030204" pitchFamily="18" charset="0"/>
                          </a:rPr>
                          <m:t>initial</m:t>
                        </m:r>
                      </m:sub>
                    </m:sSub>
                    <m:r>
                      <a:rPr lang="nb-NO" i="1" dirty="0">
                        <a:latin typeface="Cambria Math" panose="02040503050406030204" pitchFamily="18" charset="0"/>
                      </a:rPr>
                      <m:t> </m:t>
                    </m:r>
                  </m:oMath>
                </a14:m>
                <a:r>
                  <a:rPr lang="nb-NO" dirty="0"/>
                  <a:t>used to </a:t>
                </a:r>
                <a:r>
                  <a:rPr lang="nb-NO" dirty="0" err="1"/>
                  <a:t>quantify</a:t>
                </a:r>
                <a:r>
                  <a:rPr lang="nb-NO" dirty="0"/>
                  <a:t> </a:t>
                </a:r>
                <a:r>
                  <a:rPr lang="nb-NO" dirty="0" err="1"/>
                  <a:t>transverse</a:t>
                </a:r>
                <a:r>
                  <a:rPr lang="nb-NO" dirty="0"/>
                  <a:t> </a:t>
                </a:r>
                <a:r>
                  <a:rPr lang="nb-NO" dirty="0" err="1"/>
                  <a:t>jitter</a:t>
                </a:r>
                <a:r>
                  <a:rPr lang="nb-NO" dirty="0"/>
                  <a:t> </a:t>
                </a:r>
                <a:r>
                  <a:rPr lang="nb-NO" dirty="0" err="1"/>
                  <a:t>amplification</a:t>
                </a:r>
                <a:r>
                  <a:rPr lang="nb-NO" dirty="0"/>
                  <a:t> </a:t>
                </a:r>
                <a:r>
                  <a:rPr lang="nb-NO" dirty="0" err="1"/>
                  <a:t>caused</a:t>
                </a:r>
                <a:r>
                  <a:rPr lang="nb-NO" dirty="0"/>
                  <a:t> by </a:t>
                </a:r>
                <a:r>
                  <a:rPr lang="nb-NO" dirty="0" err="1"/>
                  <a:t>transverse</a:t>
                </a:r>
                <a:r>
                  <a:rPr lang="nb-NO" dirty="0"/>
                  <a:t> </a:t>
                </a:r>
                <a:r>
                  <a:rPr lang="nb-NO" dirty="0" err="1"/>
                  <a:t>wakefields</a:t>
                </a:r>
                <a:r>
                  <a:rPr lang="nb-NO" dirty="0"/>
                  <a:t>.</a:t>
                </a:r>
              </a:p>
              <a:p>
                <a:pPr marL="701675" lvl="1" indent="-342900"/>
                <a:r>
                  <a:rPr lang="nb-NO" dirty="0"/>
                  <a:t>Propose </a:t>
                </a:r>
                <a14:m>
                  <m:oMath xmlns:m="http://schemas.openxmlformats.org/officeDocument/2006/math">
                    <m:sSub>
                      <m:sSubPr>
                        <m:ctrlPr>
                          <a:rPr lang="nb-NO" i="1" dirty="0">
                            <a:latin typeface="Cambria Math" panose="02040503050406030204" pitchFamily="18" charset="0"/>
                          </a:rPr>
                        </m:ctrlPr>
                      </m:sSubPr>
                      <m:e>
                        <m:r>
                          <m:rPr>
                            <m:sty m:val="p"/>
                          </m:rPr>
                          <a:rPr lang="nb-NO" dirty="0">
                            <a:latin typeface="Cambria Math" panose="02040503050406030204" pitchFamily="18" charset="0"/>
                          </a:rPr>
                          <m:t>Λ</m:t>
                        </m:r>
                      </m:e>
                      <m:sub>
                        <m:r>
                          <m:rPr>
                            <m:sty m:val="p"/>
                          </m:rPr>
                          <a:rPr lang="nb-NO" dirty="0" err="1">
                            <a:latin typeface="Cambria Math" panose="02040503050406030204" pitchFamily="18" charset="0"/>
                          </a:rPr>
                          <m:t>final</m:t>
                        </m:r>
                      </m:sub>
                    </m:sSub>
                    <m:r>
                      <a:rPr lang="nb-NO" i="1" dirty="0" smtClean="0">
                        <a:latin typeface="Cambria Math" panose="02040503050406030204" pitchFamily="18" charset="0"/>
                      </a:rPr>
                      <m:t>/</m:t>
                    </m:r>
                    <m:sSub>
                      <m:sSubPr>
                        <m:ctrlPr>
                          <a:rPr lang="nb-NO" i="1" dirty="0" smtClean="0">
                            <a:latin typeface="Cambria Math" panose="02040503050406030204" pitchFamily="18" charset="0"/>
                          </a:rPr>
                        </m:ctrlPr>
                      </m:sSubPr>
                      <m:e>
                        <m:r>
                          <m:rPr>
                            <m:sty m:val="p"/>
                          </m:rPr>
                          <a:rPr lang="nb-NO" dirty="0">
                            <a:latin typeface="Cambria Math" panose="02040503050406030204" pitchFamily="18" charset="0"/>
                          </a:rPr>
                          <m:t>Λ</m:t>
                        </m:r>
                      </m:e>
                      <m:sub>
                        <m:r>
                          <m:rPr>
                            <m:sty m:val="p"/>
                          </m:rPr>
                          <a:rPr lang="nb-NO" dirty="0" err="1">
                            <a:latin typeface="Cambria Math" panose="02040503050406030204" pitchFamily="18" charset="0"/>
                          </a:rPr>
                          <m:t>initial</m:t>
                        </m:r>
                      </m:sub>
                    </m:sSub>
                    <m:r>
                      <m:rPr>
                        <m:nor/>
                      </m:rPr>
                      <a:rPr lang="nb-NO" b="0" i="0" dirty="0" smtClean="0">
                        <a:latin typeface="Cambria Math" panose="02040503050406030204" pitchFamily="18" charset="0"/>
                      </a:rPr>
                      <m:t> </m:t>
                    </m:r>
                    <m:r>
                      <m:rPr>
                        <m:nor/>
                      </m:rPr>
                      <a:rPr lang="nb-NO"/>
                      <m:t>≲</m:t>
                    </m:r>
                    <m:r>
                      <m:rPr>
                        <m:nor/>
                      </m:rPr>
                      <a:rPr lang="nb-NO" b="0" i="0" smtClean="0"/>
                      <m:t> 10</m:t>
                    </m:r>
                  </m:oMath>
                </a14:m>
                <a:r>
                  <a:rPr lang="en-GB" dirty="0"/>
                  <a:t> as acceptable amplification.</a:t>
                </a:r>
              </a:p>
              <a:p>
                <a:pPr marL="701675" lvl="1" indent="-342900"/>
                <a:endParaRPr lang="en-GB" dirty="0"/>
              </a:p>
              <a:p>
                <a:pPr marL="701675" lvl="1" indent="-342900"/>
                <a:endParaRPr lang="en-GB" dirty="0"/>
              </a:p>
            </p:txBody>
          </p:sp>
        </mc:Choice>
        <mc:Fallback xmlns="">
          <p:sp>
            <p:nvSpPr>
              <p:cNvPr id="7" name="Plassholder for innhold 6">
                <a:extLst>
                  <a:ext uri="{FF2B5EF4-FFF2-40B4-BE49-F238E27FC236}">
                    <a16:creationId xmlns:a16="http://schemas.microsoft.com/office/drawing/2014/main" id="{E3927714-6852-402B-8C7D-A94CCC880757}"/>
                  </a:ext>
                </a:extLst>
              </p:cNvPr>
              <p:cNvSpPr>
                <a:spLocks noGrp="1" noRot="1" noChangeAspect="1" noMove="1" noResize="1" noEditPoints="1" noAdjustHandles="1" noChangeArrowheads="1" noChangeShapeType="1" noTextEdit="1"/>
              </p:cNvSpPr>
              <p:nvPr>
                <p:ph sz="half" idx="2"/>
              </p:nvPr>
            </p:nvSpPr>
            <p:spPr>
              <a:blipFill>
                <a:blip r:embed="rId4"/>
                <a:stretch>
                  <a:fillRect l="-1059" t="-2521"/>
                </a:stretch>
              </a:blipFill>
            </p:spPr>
            <p:txBody>
              <a:bodyPr/>
              <a:lstStyle/>
              <a:p>
                <a:r>
                  <a:rPr lang="en-GB">
                    <a:noFill/>
                  </a:rPr>
                  <a:t> </a:t>
                </a:r>
              </a:p>
            </p:txBody>
          </p:sp>
        </mc:Fallback>
      </mc:AlternateContent>
      <p:sp>
        <p:nvSpPr>
          <p:cNvPr id="4" name="Plassholder for dato 3">
            <a:extLst>
              <a:ext uri="{FF2B5EF4-FFF2-40B4-BE49-F238E27FC236}">
                <a16:creationId xmlns:a16="http://schemas.microsoft.com/office/drawing/2014/main" id="{F79D5363-21A5-4A35-8E5C-7B054D579B04}"/>
              </a:ext>
            </a:extLst>
          </p:cNvPr>
          <p:cNvSpPr>
            <a:spLocks noGrp="1"/>
          </p:cNvSpPr>
          <p:nvPr>
            <p:ph type="dt" sz="half" idx="10"/>
          </p:nvPr>
        </p:nvSpPr>
        <p:spPr/>
        <p:txBody>
          <a:bodyPr/>
          <a:lstStyle/>
          <a:p>
            <a:r>
              <a:rPr lang="nb-NO"/>
              <a:t>10/12/2021</a:t>
            </a:r>
            <a:endParaRPr lang="en-GB"/>
          </a:p>
        </p:txBody>
      </p:sp>
      <p:sp>
        <p:nvSpPr>
          <p:cNvPr id="5" name="Plassholder for bunntekst 4">
            <a:extLst>
              <a:ext uri="{FF2B5EF4-FFF2-40B4-BE49-F238E27FC236}">
                <a16:creationId xmlns:a16="http://schemas.microsoft.com/office/drawing/2014/main" id="{CC97B6DB-1B90-48D6-92B8-5D61BA793A04}"/>
              </a:ext>
            </a:extLst>
          </p:cNvPr>
          <p:cNvSpPr>
            <a:spLocks noGrp="1"/>
          </p:cNvSpPr>
          <p:nvPr>
            <p:ph type="ftr" sz="quarter" idx="11"/>
          </p:nvPr>
        </p:nvSpPr>
        <p:spPr/>
        <p:txBody>
          <a:bodyPr/>
          <a:lstStyle/>
          <a:p>
            <a:r>
              <a:rPr lang="en-US"/>
              <a:t>Ben Chen, Imperial College London</a:t>
            </a:r>
            <a:endParaRPr lang="en-GB"/>
          </a:p>
        </p:txBody>
      </p:sp>
      <p:sp>
        <p:nvSpPr>
          <p:cNvPr id="6" name="Plassholder for lysbildenummer 5">
            <a:extLst>
              <a:ext uri="{FF2B5EF4-FFF2-40B4-BE49-F238E27FC236}">
                <a16:creationId xmlns:a16="http://schemas.microsoft.com/office/drawing/2014/main" id="{57872466-5E05-4278-9FFA-FDE5C1156986}"/>
              </a:ext>
            </a:extLst>
          </p:cNvPr>
          <p:cNvSpPr>
            <a:spLocks noGrp="1"/>
          </p:cNvSpPr>
          <p:nvPr>
            <p:ph type="sldNum" sz="quarter" idx="12"/>
          </p:nvPr>
        </p:nvSpPr>
        <p:spPr/>
        <p:txBody>
          <a:bodyPr/>
          <a:lstStyle/>
          <a:p>
            <a:fld id="{3FE76B6B-0CE1-4324-96C0-E48A3D2C87FD}" type="slidenum">
              <a:rPr lang="en-GB" smtClean="0"/>
              <a:t>22</a:t>
            </a:fld>
            <a:endParaRPr lang="en-GB"/>
          </a:p>
        </p:txBody>
      </p:sp>
    </p:spTree>
    <p:extLst>
      <p:ext uri="{BB962C8B-B14F-4D97-AF65-F5344CB8AC3E}">
        <p14:creationId xmlns:p14="http://schemas.microsoft.com/office/powerpoint/2010/main" val="31269431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41BAC33-9164-4839-BCD2-76D3C6F625EC}"/>
              </a:ext>
            </a:extLst>
          </p:cNvPr>
          <p:cNvSpPr>
            <a:spLocks noGrp="1"/>
          </p:cNvSpPr>
          <p:nvPr>
            <p:ph type="title"/>
          </p:nvPr>
        </p:nvSpPr>
        <p:spPr/>
        <p:txBody>
          <a:bodyPr/>
          <a:lstStyle/>
          <a:p>
            <a:r>
              <a:rPr lang="en-GB" dirty="0"/>
              <a:t>Background particles</a:t>
            </a:r>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30B8E3DB-39AF-40DC-861D-FE8AF2A41052}"/>
                  </a:ext>
                </a:extLst>
              </p:cNvPr>
              <p:cNvSpPr>
                <a:spLocks noGrp="1"/>
              </p:cNvSpPr>
              <p:nvPr>
                <p:ph idx="1"/>
              </p:nvPr>
            </p:nvSpPr>
            <p:spPr>
              <a:xfrm>
                <a:off x="838201" y="1534677"/>
                <a:ext cx="4485648" cy="2853436"/>
              </a:xfrm>
            </p:spPr>
            <p:txBody>
              <a:bodyPr>
                <a:normAutofit fontScale="70000" lnSpcReduction="20000"/>
              </a:bodyPr>
              <a:lstStyle/>
              <a:p>
                <a:r>
                  <a:rPr lang="en-GB" dirty="0"/>
                  <a:t>Coherent &amp; trident pairs: </a:t>
                </a:r>
              </a:p>
              <a:p>
                <a:pPr lvl="1"/>
                <a:r>
                  <a:rPr lang="en-GB" dirty="0"/>
                  <a:t>a photon fluctuate into a virtual </a:t>
                </a:r>
                <a14:m>
                  <m:oMath xmlns:m="http://schemas.openxmlformats.org/officeDocument/2006/math">
                    <m:sSup>
                      <m:sSupPr>
                        <m:ctrlPr>
                          <a:rPr lang="en-GB" i="1" dirty="0" smtClean="0">
                            <a:latin typeface="Cambria Math" panose="02040503050406030204" pitchFamily="18" charset="0"/>
                          </a:rPr>
                        </m:ctrlPr>
                      </m:sSupPr>
                      <m:e>
                        <m:r>
                          <m:rPr>
                            <m:sty m:val="p"/>
                          </m:rPr>
                          <a:rPr lang="en-GB" i="0" dirty="0" smtClean="0">
                            <a:latin typeface="Cambria Math" panose="02040503050406030204" pitchFamily="18" charset="0"/>
                          </a:rPr>
                          <m:t>e</m:t>
                        </m:r>
                      </m:e>
                      <m:sup>
                        <m:r>
                          <a:rPr lang="en-GB" i="1" dirty="0" smtClean="0">
                            <a:latin typeface="Cambria Math" panose="02040503050406030204" pitchFamily="18" charset="0"/>
                          </a:rPr>
                          <m:t>+</m:t>
                        </m:r>
                      </m:sup>
                    </m:sSup>
                    <m:sSup>
                      <m:sSupPr>
                        <m:ctrlPr>
                          <a:rPr lang="en-GB" i="1" dirty="0">
                            <a:latin typeface="Cambria Math" panose="02040503050406030204" pitchFamily="18" charset="0"/>
                          </a:rPr>
                        </m:ctrlPr>
                      </m:sSupPr>
                      <m:e>
                        <m:r>
                          <m:rPr>
                            <m:sty m:val="p"/>
                          </m:rPr>
                          <a:rPr lang="en-GB" dirty="0">
                            <a:latin typeface="Cambria Math" panose="02040503050406030204" pitchFamily="18" charset="0"/>
                          </a:rPr>
                          <m:t>e</m:t>
                        </m:r>
                      </m:e>
                      <m:sup>
                        <m:r>
                          <a:rPr lang="nb-NO" b="0" i="1" dirty="0" smtClean="0">
                            <a:latin typeface="Cambria Math" panose="02040503050406030204" pitchFamily="18" charset="0"/>
                          </a:rPr>
                          <m:t>−</m:t>
                        </m:r>
                      </m:sup>
                    </m:sSup>
                  </m:oMath>
                </a14:m>
                <a:r>
                  <a:rPr lang="en-GB" dirty="0"/>
                  <a:t> pair. </a:t>
                </a:r>
              </a:p>
              <a:p>
                <a:pPr lvl="1"/>
                <a:r>
                  <a:rPr lang="en-GB" dirty="0"/>
                  <a:t>In intense EM </a:t>
                </a:r>
                <a:r>
                  <a:rPr lang="en-GB" dirty="0">
                    <a:sym typeface="Wingdings" panose="05000000000000000000" pitchFamily="2" charset="2"/>
                  </a:rPr>
                  <a:t> </a:t>
                </a:r>
                <a14:m>
                  <m:oMath xmlns:m="http://schemas.openxmlformats.org/officeDocument/2006/math">
                    <m:sSup>
                      <m:sSupPr>
                        <m:ctrlPr>
                          <a:rPr lang="en-GB" i="1" dirty="0">
                            <a:latin typeface="Cambria Math" panose="02040503050406030204" pitchFamily="18" charset="0"/>
                          </a:rPr>
                        </m:ctrlPr>
                      </m:sSupPr>
                      <m:e>
                        <m:r>
                          <m:rPr>
                            <m:sty m:val="p"/>
                          </m:rPr>
                          <a:rPr lang="en-GB" dirty="0">
                            <a:latin typeface="Cambria Math" panose="02040503050406030204" pitchFamily="18" charset="0"/>
                          </a:rPr>
                          <m:t>e</m:t>
                        </m:r>
                      </m:e>
                      <m:sup>
                        <m:r>
                          <a:rPr lang="en-GB" i="1" dirty="0">
                            <a:latin typeface="Cambria Math" panose="02040503050406030204" pitchFamily="18" charset="0"/>
                          </a:rPr>
                          <m:t>+</m:t>
                        </m:r>
                      </m:sup>
                    </m:sSup>
                    <m:sSup>
                      <m:sSupPr>
                        <m:ctrlPr>
                          <a:rPr lang="en-GB" i="1" dirty="0">
                            <a:latin typeface="Cambria Math" panose="02040503050406030204" pitchFamily="18" charset="0"/>
                          </a:rPr>
                        </m:ctrlPr>
                      </m:sSupPr>
                      <m:e>
                        <m:r>
                          <m:rPr>
                            <m:sty m:val="p"/>
                          </m:rPr>
                          <a:rPr lang="en-GB" dirty="0">
                            <a:latin typeface="Cambria Math" panose="02040503050406030204" pitchFamily="18" charset="0"/>
                          </a:rPr>
                          <m:t>e</m:t>
                        </m:r>
                      </m:e>
                      <m:sup>
                        <m:r>
                          <a:rPr lang="nb-NO" i="1" dirty="0">
                            <a:latin typeface="Cambria Math" panose="02040503050406030204" pitchFamily="18" charset="0"/>
                          </a:rPr>
                          <m:t>−</m:t>
                        </m:r>
                      </m:sup>
                    </m:sSup>
                  </m:oMath>
                </a14:m>
                <a:r>
                  <a:rPr lang="en-GB" dirty="0"/>
                  <a:t> becomes real</a:t>
                </a:r>
              </a:p>
              <a:p>
                <a:r>
                  <a:rPr lang="en-GB" dirty="0"/>
                  <a:t>Incoherent pairs: </a:t>
                </a:r>
              </a:p>
              <a:p>
                <a:pPr lvl="1"/>
                <a:r>
                  <a:rPr lang="en-GB" dirty="0" err="1"/>
                  <a:t>interac</a:t>
                </a:r>
                <a:r>
                  <a:rPr lang="en-GB" dirty="0"/>
                  <a:t>. of BS photons and virtual photons.</a:t>
                </a:r>
              </a:p>
              <a:p>
                <a:r>
                  <a:rPr lang="en-GB" dirty="0"/>
                  <a:t>Hadronic events: </a:t>
                </a:r>
              </a:p>
              <a:p>
                <a:pPr lvl="1"/>
                <a:r>
                  <a:rPr lang="en-GB" dirty="0"/>
                  <a:t>a photon fluctuates into a quark anti-quark pair.</a:t>
                </a:r>
              </a:p>
              <a:p>
                <a:pPr lvl="1"/>
                <a:r>
                  <a:rPr lang="en-GB" dirty="0"/>
                  <a:t>Set onto mass shell at high energies.</a:t>
                </a:r>
              </a:p>
            </p:txBody>
          </p:sp>
        </mc:Choice>
        <mc:Fallback xmlns="">
          <p:sp>
            <p:nvSpPr>
              <p:cNvPr id="3" name="Plassholder for innhold 2">
                <a:extLst>
                  <a:ext uri="{FF2B5EF4-FFF2-40B4-BE49-F238E27FC236}">
                    <a16:creationId xmlns:a16="http://schemas.microsoft.com/office/drawing/2014/main" id="{30B8E3DB-39AF-40DC-861D-FE8AF2A41052}"/>
                  </a:ext>
                </a:extLst>
              </p:cNvPr>
              <p:cNvSpPr>
                <a:spLocks noGrp="1" noRot="1" noChangeAspect="1" noMove="1" noResize="1" noEditPoints="1" noAdjustHandles="1" noChangeArrowheads="1" noChangeShapeType="1" noTextEdit="1"/>
              </p:cNvSpPr>
              <p:nvPr>
                <p:ph idx="1"/>
              </p:nvPr>
            </p:nvSpPr>
            <p:spPr>
              <a:xfrm>
                <a:off x="838201" y="1534677"/>
                <a:ext cx="4485648" cy="2853436"/>
              </a:xfrm>
              <a:blipFill>
                <a:blip r:embed="rId3"/>
                <a:stretch>
                  <a:fillRect l="-1224" t="-4060"/>
                </a:stretch>
              </a:blipFill>
            </p:spPr>
            <p:txBody>
              <a:bodyPr/>
              <a:lstStyle/>
              <a:p>
                <a:r>
                  <a:rPr lang="en-GB">
                    <a:noFill/>
                  </a:rPr>
                  <a:t> </a:t>
                </a:r>
              </a:p>
            </p:txBody>
          </p:sp>
        </mc:Fallback>
      </mc:AlternateContent>
      <p:sp>
        <p:nvSpPr>
          <p:cNvPr id="6" name="Plassholder for dato 5">
            <a:extLst>
              <a:ext uri="{FF2B5EF4-FFF2-40B4-BE49-F238E27FC236}">
                <a16:creationId xmlns:a16="http://schemas.microsoft.com/office/drawing/2014/main" id="{F6EA011F-84FE-4F0E-9B02-0A7A7A0D5913}"/>
              </a:ext>
            </a:extLst>
          </p:cNvPr>
          <p:cNvSpPr>
            <a:spLocks noGrp="1"/>
          </p:cNvSpPr>
          <p:nvPr>
            <p:ph type="dt" sz="half" idx="10"/>
          </p:nvPr>
        </p:nvSpPr>
        <p:spPr/>
        <p:txBody>
          <a:bodyPr/>
          <a:lstStyle/>
          <a:p>
            <a:r>
              <a:rPr lang="nb-NO"/>
              <a:t>20/10/2021</a:t>
            </a:r>
            <a:endParaRPr lang="en-GB"/>
          </a:p>
        </p:txBody>
      </p:sp>
      <p:sp>
        <p:nvSpPr>
          <p:cNvPr id="7" name="Plassholder for bunntekst 6">
            <a:extLst>
              <a:ext uri="{FF2B5EF4-FFF2-40B4-BE49-F238E27FC236}">
                <a16:creationId xmlns:a16="http://schemas.microsoft.com/office/drawing/2014/main" id="{45A91826-A1F7-4F92-A9B9-C4AEF26289EE}"/>
              </a:ext>
            </a:extLst>
          </p:cNvPr>
          <p:cNvSpPr>
            <a:spLocks noGrp="1"/>
          </p:cNvSpPr>
          <p:nvPr>
            <p:ph type="ftr" sz="quarter" idx="11"/>
          </p:nvPr>
        </p:nvSpPr>
        <p:spPr/>
        <p:txBody>
          <a:bodyPr/>
          <a:lstStyle/>
          <a:p>
            <a:r>
              <a:rPr lang="en-US"/>
              <a:t>Ben Chen</a:t>
            </a:r>
            <a:endParaRPr lang="en-GB"/>
          </a:p>
        </p:txBody>
      </p:sp>
      <p:sp>
        <p:nvSpPr>
          <p:cNvPr id="4" name="Plassholder for lysbildenummer 3">
            <a:extLst>
              <a:ext uri="{FF2B5EF4-FFF2-40B4-BE49-F238E27FC236}">
                <a16:creationId xmlns:a16="http://schemas.microsoft.com/office/drawing/2014/main" id="{B666B00E-3A52-4998-96E0-855837164251}"/>
              </a:ext>
            </a:extLst>
          </p:cNvPr>
          <p:cNvSpPr>
            <a:spLocks noGrp="1"/>
          </p:cNvSpPr>
          <p:nvPr>
            <p:ph type="sldNum" sz="quarter" idx="12"/>
          </p:nvPr>
        </p:nvSpPr>
        <p:spPr/>
        <p:txBody>
          <a:bodyPr/>
          <a:lstStyle/>
          <a:p>
            <a:fld id="{3FE76B6B-0CE1-4324-96C0-E48A3D2C87FD}" type="slidenum">
              <a:rPr lang="en-GB" smtClean="0"/>
              <a:t>23</a:t>
            </a:fld>
            <a:endParaRPr lang="en-GB"/>
          </a:p>
        </p:txBody>
      </p:sp>
      <p:pic>
        <p:nvPicPr>
          <p:cNvPr id="14" name="Plassholder for innhold 7">
            <a:extLst>
              <a:ext uri="{FF2B5EF4-FFF2-40B4-BE49-F238E27FC236}">
                <a16:creationId xmlns:a16="http://schemas.microsoft.com/office/drawing/2014/main" id="{296BED22-2D44-4D7A-B801-E1F93B90A2EA}"/>
              </a:ext>
            </a:extLst>
          </p:cNvPr>
          <p:cNvPicPr>
            <a:picLocks noChangeAspect="1"/>
          </p:cNvPicPr>
          <p:nvPr/>
        </p:nvPicPr>
        <p:blipFill>
          <a:blip r:embed="rId4"/>
          <a:stretch>
            <a:fillRect/>
          </a:stretch>
        </p:blipFill>
        <p:spPr>
          <a:xfrm>
            <a:off x="5776131" y="1457255"/>
            <a:ext cx="3165764" cy="1625612"/>
          </a:xfrm>
          <a:prstGeom prst="rect">
            <a:avLst/>
          </a:prstGeom>
        </p:spPr>
        <p:style>
          <a:lnRef idx="2">
            <a:schemeClr val="accent1"/>
          </a:lnRef>
          <a:fillRef idx="1">
            <a:schemeClr val="lt1"/>
          </a:fillRef>
          <a:effectRef idx="0">
            <a:schemeClr val="accent1"/>
          </a:effectRef>
          <a:fontRef idx="minor">
            <a:schemeClr val="dk1"/>
          </a:fontRef>
        </p:style>
      </p:pic>
      <p:pic>
        <p:nvPicPr>
          <p:cNvPr id="15" name="Bilde 14" descr="Et bilde som inneholder linje, gå på ski, metalltråd, henge&#10;&#10;Automatisk generert beskrivelse">
            <a:extLst>
              <a:ext uri="{FF2B5EF4-FFF2-40B4-BE49-F238E27FC236}">
                <a16:creationId xmlns:a16="http://schemas.microsoft.com/office/drawing/2014/main" id="{751D0B50-2C16-4EAD-9DE9-EAC104F8799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92936" y="3257455"/>
            <a:ext cx="2743200" cy="1751254"/>
          </a:xfrm>
          <a:prstGeom prst="rect">
            <a:avLst/>
          </a:prstGeom>
        </p:spPr>
        <p:style>
          <a:lnRef idx="2">
            <a:schemeClr val="accent1"/>
          </a:lnRef>
          <a:fillRef idx="1">
            <a:schemeClr val="lt1"/>
          </a:fillRef>
          <a:effectRef idx="0">
            <a:schemeClr val="accent1"/>
          </a:effectRef>
          <a:fontRef idx="minor">
            <a:schemeClr val="dk1"/>
          </a:fontRef>
        </p:style>
      </p:pic>
      <p:pic>
        <p:nvPicPr>
          <p:cNvPr id="16" name="Bilde 15" descr="Et bilde som inneholder henge, foto, røyk, fugl&#10;&#10;Automatisk generert beskrivelse">
            <a:extLst>
              <a:ext uri="{FF2B5EF4-FFF2-40B4-BE49-F238E27FC236}">
                <a16:creationId xmlns:a16="http://schemas.microsoft.com/office/drawing/2014/main" id="{11163AD3-9C35-49FB-834C-83F00362E0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73571" y="3247004"/>
            <a:ext cx="2368324" cy="1413355"/>
          </a:xfrm>
          <a:prstGeom prst="rect">
            <a:avLst/>
          </a:prstGeom>
        </p:spPr>
        <p:style>
          <a:lnRef idx="2">
            <a:schemeClr val="accent1"/>
          </a:lnRef>
          <a:fillRef idx="1">
            <a:schemeClr val="lt1"/>
          </a:fillRef>
          <a:effectRef idx="0">
            <a:schemeClr val="accent1"/>
          </a:effectRef>
          <a:fontRef idx="minor">
            <a:schemeClr val="dk1"/>
          </a:fontRef>
        </p:style>
      </p:pic>
      <p:pic>
        <p:nvPicPr>
          <p:cNvPr id="17" name="Bilde 16" descr="Et bilde som inneholder gå på ski, linje, metalltråd, foto&#10;&#10;Automatisk generert beskrivelse">
            <a:extLst>
              <a:ext uri="{FF2B5EF4-FFF2-40B4-BE49-F238E27FC236}">
                <a16:creationId xmlns:a16="http://schemas.microsoft.com/office/drawing/2014/main" id="{019DFE40-9671-40C3-82C9-A8868C50249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92936" y="1072444"/>
            <a:ext cx="2633065" cy="2010423"/>
          </a:xfrm>
          <a:prstGeom prst="rect">
            <a:avLst/>
          </a:prstGeom>
        </p:spPr>
        <p:style>
          <a:lnRef idx="2">
            <a:schemeClr val="accent1"/>
          </a:lnRef>
          <a:fillRef idx="1">
            <a:schemeClr val="lt1"/>
          </a:fillRef>
          <a:effectRef idx="0">
            <a:schemeClr val="accent1"/>
          </a:effectRef>
          <a:fontRef idx="minor">
            <a:schemeClr val="dk1"/>
          </a:fontRef>
        </p:style>
      </p:pic>
      <p:pic>
        <p:nvPicPr>
          <p:cNvPr id="20" name="Bilde 19">
            <a:extLst>
              <a:ext uri="{FF2B5EF4-FFF2-40B4-BE49-F238E27FC236}">
                <a16:creationId xmlns:a16="http://schemas.microsoft.com/office/drawing/2014/main" id="{0589DCAB-2F56-47D0-89C6-52A398023F3C}"/>
              </a:ext>
            </a:extLst>
          </p:cNvPr>
          <p:cNvPicPr>
            <a:picLocks noChangeAspect="1"/>
          </p:cNvPicPr>
          <p:nvPr/>
        </p:nvPicPr>
        <p:blipFill>
          <a:blip r:embed="rId8"/>
          <a:stretch>
            <a:fillRect/>
          </a:stretch>
        </p:blipFill>
        <p:spPr>
          <a:xfrm>
            <a:off x="4085400" y="4475047"/>
            <a:ext cx="2294660" cy="1881303"/>
          </a:xfrm>
          <a:prstGeom prst="rect">
            <a:avLst/>
          </a:prstGeom>
        </p:spPr>
        <p:style>
          <a:lnRef idx="2">
            <a:schemeClr val="accent1"/>
          </a:lnRef>
          <a:fillRef idx="1">
            <a:schemeClr val="lt1"/>
          </a:fillRef>
          <a:effectRef idx="0">
            <a:schemeClr val="accent1"/>
          </a:effectRef>
          <a:fontRef idx="minor">
            <a:schemeClr val="dk1"/>
          </a:fontRef>
        </p:style>
      </p:pic>
      <p:pic>
        <p:nvPicPr>
          <p:cNvPr id="18" name="Bilde 17">
            <a:extLst>
              <a:ext uri="{FF2B5EF4-FFF2-40B4-BE49-F238E27FC236}">
                <a16:creationId xmlns:a16="http://schemas.microsoft.com/office/drawing/2014/main" id="{C63710C5-6FD7-4860-A2D0-FB6B631F398B}"/>
              </a:ext>
            </a:extLst>
          </p:cNvPr>
          <p:cNvPicPr>
            <a:picLocks noChangeAspect="1"/>
          </p:cNvPicPr>
          <p:nvPr/>
        </p:nvPicPr>
        <p:blipFill>
          <a:blip r:embed="rId9"/>
          <a:stretch>
            <a:fillRect/>
          </a:stretch>
        </p:blipFill>
        <p:spPr>
          <a:xfrm>
            <a:off x="1666794" y="4388113"/>
            <a:ext cx="2530780" cy="1859470"/>
          </a:xfrm>
          <a:prstGeom prst="rect">
            <a:avLst/>
          </a:prstGeom>
        </p:spPr>
        <p:style>
          <a:lnRef idx="2">
            <a:schemeClr val="accent1"/>
          </a:lnRef>
          <a:fillRef idx="1">
            <a:schemeClr val="lt1"/>
          </a:fillRef>
          <a:effectRef idx="0">
            <a:schemeClr val="accent1"/>
          </a:effectRef>
          <a:fontRef idx="minor">
            <a:schemeClr val="dk1"/>
          </a:fontRef>
        </p:style>
      </p:pic>
      <p:pic>
        <p:nvPicPr>
          <p:cNvPr id="8" name="Bilde 7">
            <a:extLst>
              <a:ext uri="{FF2B5EF4-FFF2-40B4-BE49-F238E27FC236}">
                <a16:creationId xmlns:a16="http://schemas.microsoft.com/office/drawing/2014/main" id="{7DB48444-5F5E-4708-9FB0-8ED938BAB80E}"/>
              </a:ext>
            </a:extLst>
          </p:cNvPr>
          <p:cNvPicPr>
            <a:picLocks noChangeAspect="1"/>
          </p:cNvPicPr>
          <p:nvPr/>
        </p:nvPicPr>
        <p:blipFill>
          <a:blip r:embed="rId10"/>
          <a:stretch>
            <a:fillRect/>
          </a:stretch>
        </p:blipFill>
        <p:spPr>
          <a:xfrm>
            <a:off x="594996" y="4388113"/>
            <a:ext cx="1260250" cy="2001231"/>
          </a:xfrm>
          <a:prstGeom prst="rect">
            <a:avLst/>
          </a:prstGeom>
        </p:spPr>
        <p:style>
          <a:lnRef idx="2">
            <a:schemeClr val="accent1"/>
          </a:lnRef>
          <a:fillRef idx="1">
            <a:schemeClr val="lt1"/>
          </a:fillRef>
          <a:effectRef idx="0">
            <a:schemeClr val="accent1"/>
          </a:effectRef>
          <a:fontRef idx="minor">
            <a:schemeClr val="dk1"/>
          </a:fontRef>
        </p:style>
      </p:pic>
    </p:spTree>
    <p:extLst>
      <p:ext uri="{BB962C8B-B14F-4D97-AF65-F5344CB8AC3E}">
        <p14:creationId xmlns:p14="http://schemas.microsoft.com/office/powerpoint/2010/main" val="4228292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tel 7">
            <a:extLst>
              <a:ext uri="{FF2B5EF4-FFF2-40B4-BE49-F238E27FC236}">
                <a16:creationId xmlns:a16="http://schemas.microsoft.com/office/drawing/2014/main" id="{DF8DB67B-0921-463F-A68C-744EB104A94C}"/>
              </a:ext>
            </a:extLst>
          </p:cNvPr>
          <p:cNvSpPr>
            <a:spLocks noGrp="1"/>
          </p:cNvSpPr>
          <p:nvPr>
            <p:ph type="title"/>
          </p:nvPr>
        </p:nvSpPr>
        <p:spPr/>
        <p:txBody>
          <a:bodyPr/>
          <a:lstStyle/>
          <a:p>
            <a:r>
              <a:rPr lang="nb-NO" dirty="0"/>
              <a:t>PWFA </a:t>
            </a:r>
            <a:r>
              <a:rPr lang="nb-NO" dirty="0" err="1"/>
              <a:t>advantage</a:t>
            </a:r>
            <a:r>
              <a:rPr lang="nb-NO" dirty="0"/>
              <a:t> </a:t>
            </a:r>
            <a:r>
              <a:rPr lang="nb-NO" dirty="0" err="1"/>
              <a:t>wrt</a:t>
            </a:r>
            <a:r>
              <a:rPr lang="nb-NO" dirty="0"/>
              <a:t>. </a:t>
            </a:r>
            <a:r>
              <a:rPr lang="nb-NO" dirty="0" err="1"/>
              <a:t>beamstrahlung</a:t>
            </a:r>
            <a:endParaRPr lang="nb-NO" dirty="0"/>
          </a:p>
        </p:txBody>
      </p:sp>
      <mc:AlternateContent xmlns:mc="http://schemas.openxmlformats.org/markup-compatibility/2006" xmlns:a14="http://schemas.microsoft.com/office/drawing/2010/main">
        <mc:Choice Requires="a14">
          <p:sp>
            <p:nvSpPr>
              <p:cNvPr id="9" name="Plassholder for innhold 8">
                <a:extLst>
                  <a:ext uri="{FF2B5EF4-FFF2-40B4-BE49-F238E27FC236}">
                    <a16:creationId xmlns:a16="http://schemas.microsoft.com/office/drawing/2014/main" id="{BBBD730F-CC51-4F2A-9C33-D4CB111977C6}"/>
                  </a:ext>
                </a:extLst>
              </p:cNvPr>
              <p:cNvSpPr>
                <a:spLocks noGrp="1"/>
              </p:cNvSpPr>
              <p:nvPr>
                <p:ph idx="1"/>
              </p:nvPr>
            </p:nvSpPr>
            <p:spPr/>
            <p:txBody>
              <a:bodyPr>
                <a:normAutofit/>
              </a:bodyPr>
              <a:lstStyle/>
              <a:p>
                <a:r>
                  <a:rPr lang="nb-NO" dirty="0" err="1"/>
                  <a:t>Want</a:t>
                </a:r>
                <a:r>
                  <a:rPr lang="nb-NO" dirty="0"/>
                  <a:t> to </a:t>
                </a:r>
                <a:r>
                  <a:rPr lang="nb-NO" dirty="0" err="1"/>
                  <a:t>keep</a:t>
                </a:r>
                <a:r>
                  <a:rPr lang="nb-NO" dirty="0"/>
                  <a:t> </a:t>
                </a:r>
                <a:r>
                  <a:rPr lang="nb-NO" dirty="0" err="1"/>
                  <a:t>the</a:t>
                </a:r>
                <a:r>
                  <a:rPr lang="nb-NO" dirty="0"/>
                  <a:t> </a:t>
                </a:r>
                <a:r>
                  <a:rPr lang="nb-NO" dirty="0" err="1"/>
                  <a:t>number</a:t>
                </a:r>
                <a:r>
                  <a:rPr lang="nb-NO" dirty="0"/>
                  <a:t> </a:t>
                </a:r>
                <a:r>
                  <a:rPr lang="nb-NO" dirty="0" err="1"/>
                  <a:t>of</a:t>
                </a:r>
                <a:r>
                  <a:rPr lang="nb-NO" dirty="0"/>
                  <a:t> </a:t>
                </a:r>
                <a:r>
                  <a:rPr lang="nb-NO" dirty="0" err="1"/>
                  <a:t>emitted</a:t>
                </a:r>
                <a:r>
                  <a:rPr lang="nb-NO" dirty="0"/>
                  <a:t> </a:t>
                </a:r>
                <a:r>
                  <a:rPr lang="nb-NO" dirty="0" err="1"/>
                  <a:t>photons</a:t>
                </a:r>
                <a:r>
                  <a:rPr lang="nb-NO" dirty="0"/>
                  <a:t> </a:t>
                </a:r>
                <a:r>
                  <a:rPr lang="nb-NO" dirty="0" err="1"/>
                  <a:t>small</a:t>
                </a:r>
                <a:r>
                  <a:rPr lang="nb-NO" dirty="0"/>
                  <a:t>.</a:t>
                </a:r>
              </a:p>
              <a:p>
                <a:r>
                  <a:rPr lang="nb-NO" dirty="0" err="1"/>
                  <a:t>Number</a:t>
                </a:r>
                <a:r>
                  <a:rPr lang="nb-NO" dirty="0"/>
                  <a:t> </a:t>
                </a:r>
                <a:r>
                  <a:rPr lang="nb-NO" dirty="0" err="1"/>
                  <a:t>of</a:t>
                </a:r>
                <a:r>
                  <a:rPr lang="nb-NO" dirty="0"/>
                  <a:t> </a:t>
                </a:r>
                <a:r>
                  <a:rPr lang="nb-NO" dirty="0" err="1"/>
                  <a:t>emitted</a:t>
                </a:r>
                <a:r>
                  <a:rPr lang="nb-NO" dirty="0"/>
                  <a:t> </a:t>
                </a:r>
                <a:r>
                  <a:rPr lang="nb-NO" dirty="0" err="1"/>
                  <a:t>photons</a:t>
                </a:r>
                <a:r>
                  <a:rPr lang="nb-NO" dirty="0"/>
                  <a:t> per </a:t>
                </a:r>
                <a:r>
                  <a:rPr lang="nb-NO" dirty="0" err="1"/>
                  <a:t>electron</a:t>
                </a:r>
                <a:r>
                  <a:rPr lang="nb-NO" dirty="0"/>
                  <a:t>: </a:t>
                </a:r>
              </a:p>
              <a:p>
                <a:pPr marL="0" indent="0" algn="ctr">
                  <a:buNone/>
                </a:pP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𝑛</m:t>
                        </m:r>
                      </m:e>
                      <m:sub>
                        <m:r>
                          <a:rPr lang="nb-NO" i="1" dirty="0" smtClean="0">
                            <a:latin typeface="Cambria Math" panose="02040503050406030204" pitchFamily="18" charset="0"/>
                          </a:rPr>
                          <m:t>𝛾</m:t>
                        </m:r>
                      </m:sub>
                    </m:sSub>
                    <m:r>
                      <a:rPr lang="nb-NO" b="0" i="1" dirty="0" smtClean="0">
                        <a:latin typeface="Cambria Math" panose="02040503050406030204" pitchFamily="18" charset="0"/>
                      </a:rPr>
                      <m:t>∝</m:t>
                    </m:r>
                    <m:sSubSup>
                      <m:sSubSupPr>
                        <m:ctrlPr>
                          <a:rPr lang="nb-NO" b="0" i="1" dirty="0" smtClean="0">
                            <a:latin typeface="Cambria Math" panose="02040503050406030204" pitchFamily="18" charset="0"/>
                          </a:rPr>
                        </m:ctrlPr>
                      </m:sSubSupPr>
                      <m:e>
                        <m:r>
                          <a:rPr lang="nb-NO" b="0" i="1" dirty="0" smtClean="0">
                            <a:latin typeface="Cambria Math" panose="02040503050406030204" pitchFamily="18" charset="0"/>
                          </a:rPr>
                          <m:t>𝜎</m:t>
                        </m:r>
                      </m:e>
                      <m:sub>
                        <m:r>
                          <a:rPr lang="nb-NO" b="0" i="1" dirty="0" smtClean="0">
                            <a:latin typeface="Cambria Math" panose="02040503050406030204" pitchFamily="18" charset="0"/>
                          </a:rPr>
                          <m:t>𝑧</m:t>
                        </m:r>
                      </m:sub>
                      <m:sup>
                        <m:r>
                          <a:rPr lang="nb-NO" b="0" i="1" dirty="0" smtClean="0">
                            <a:latin typeface="Cambria Math" panose="02040503050406030204" pitchFamily="18" charset="0"/>
                          </a:rPr>
                          <m:t>1/3</m:t>
                        </m:r>
                      </m:sup>
                    </m:sSubSup>
                    <m:r>
                      <a:rPr lang="nb-NO" b="0" i="1" dirty="0" smtClean="0">
                        <a:latin typeface="Cambria Math" panose="02040503050406030204" pitchFamily="18" charset="0"/>
                      </a:rPr>
                      <m:t>/</m:t>
                    </m:r>
                    <m:sSubSup>
                      <m:sSubSupPr>
                        <m:ctrlPr>
                          <a:rPr lang="nb-NO" b="0" i="1" dirty="0" smtClean="0">
                            <a:latin typeface="Cambria Math" panose="02040503050406030204" pitchFamily="18" charset="0"/>
                          </a:rPr>
                        </m:ctrlPr>
                      </m:sSubSupPr>
                      <m:e>
                        <m:r>
                          <a:rPr lang="nb-NO" b="0" i="1" dirty="0" smtClean="0">
                            <a:latin typeface="Cambria Math" panose="02040503050406030204" pitchFamily="18" charset="0"/>
                          </a:rPr>
                          <m:t>𝜎</m:t>
                        </m:r>
                      </m:e>
                      <m:sub>
                        <m:r>
                          <a:rPr lang="nb-NO" b="0" i="1" dirty="0" smtClean="0">
                            <a:latin typeface="Cambria Math" panose="02040503050406030204" pitchFamily="18" charset="0"/>
                          </a:rPr>
                          <m:t>𝑥</m:t>
                        </m:r>
                      </m:sub>
                      <m:sup>
                        <m:r>
                          <a:rPr lang="nb-NO" b="0" i="1" dirty="0" smtClean="0">
                            <a:latin typeface="Cambria Math" panose="02040503050406030204" pitchFamily="18" charset="0"/>
                          </a:rPr>
                          <m:t>∗2/3</m:t>
                        </m:r>
                      </m:sup>
                    </m:sSubSup>
                  </m:oMath>
                </a14:m>
                <a:r>
                  <a:rPr lang="nb-NO" dirty="0"/>
                  <a:t>.</a:t>
                </a:r>
              </a:p>
              <a:p>
                <a:pPr lvl="1"/>
                <a:r>
                  <a:rPr lang="nb-NO" dirty="0"/>
                  <a:t>Short beams </a:t>
                </a:r>
                <a:r>
                  <a:rPr lang="nb-NO" dirty="0">
                    <a:sym typeface="Wingdings" panose="05000000000000000000" pitchFamily="2" charset="2"/>
                  </a:rPr>
                  <a:t> </a:t>
                </a:r>
                <a:r>
                  <a:rPr lang="nb-NO" dirty="0" err="1"/>
                  <a:t>reduce</a:t>
                </a:r>
                <a:r>
                  <a:rPr lang="nb-NO" dirty="0"/>
                  <a:t> </a:t>
                </a:r>
                <a14:m>
                  <m:oMath xmlns:m="http://schemas.openxmlformats.org/officeDocument/2006/math">
                    <m:sSubSup>
                      <m:sSubSupPr>
                        <m:ctrlPr>
                          <a:rPr lang="nb-NO" b="0" i="1" dirty="0" smtClean="0">
                            <a:latin typeface="Cambria Math" panose="02040503050406030204" pitchFamily="18" charset="0"/>
                          </a:rPr>
                        </m:ctrlPr>
                      </m:sSubSupPr>
                      <m:e>
                        <m:r>
                          <a:rPr lang="nb-NO" i="1" dirty="0" smtClean="0">
                            <a:latin typeface="Cambria Math" panose="02040503050406030204" pitchFamily="18" charset="0"/>
                          </a:rPr>
                          <m:t>𝜎</m:t>
                        </m:r>
                      </m:e>
                      <m:sub>
                        <m:r>
                          <a:rPr lang="nb-NO" i="1" dirty="0" err="1" smtClean="0">
                            <a:latin typeface="Cambria Math" panose="02040503050406030204" pitchFamily="18" charset="0"/>
                          </a:rPr>
                          <m:t>𝑥</m:t>
                        </m:r>
                      </m:sub>
                      <m:sup>
                        <m:r>
                          <a:rPr lang="nb-NO" b="0" i="1" dirty="0" smtClean="0">
                            <a:latin typeface="Cambria Math" panose="02040503050406030204" pitchFamily="18" charset="0"/>
                          </a:rPr>
                          <m:t>∗</m:t>
                        </m:r>
                      </m:sup>
                    </m:sSubSup>
                  </m:oMath>
                </a14:m>
                <a:r>
                  <a:rPr lang="nb-NO" dirty="0"/>
                  <a:t> accordingly </a:t>
                </a:r>
                <a:r>
                  <a:rPr lang="nb-NO" dirty="0" err="1"/>
                  <a:t>without</a:t>
                </a:r>
                <a:r>
                  <a:rPr lang="nb-NO" dirty="0"/>
                  <a:t> </a:t>
                </a:r>
                <a:r>
                  <a:rPr lang="nb-NO" dirty="0" err="1"/>
                  <a:t>increasing</a:t>
                </a:r>
                <a:r>
                  <a:rPr lang="nb-NO" dirty="0"/>
                  <a:t> </a:t>
                </a:r>
                <a14:m>
                  <m:oMath xmlns:m="http://schemas.openxmlformats.org/officeDocument/2006/math">
                    <m:sSub>
                      <m:sSubPr>
                        <m:ctrlPr>
                          <a:rPr lang="nb-NO" i="1" dirty="0">
                            <a:latin typeface="Cambria Math" panose="02040503050406030204" pitchFamily="18" charset="0"/>
                          </a:rPr>
                        </m:ctrlPr>
                      </m:sSubPr>
                      <m:e>
                        <m:r>
                          <a:rPr lang="nb-NO" i="1" dirty="0">
                            <a:latin typeface="Cambria Math" panose="02040503050406030204" pitchFamily="18" charset="0"/>
                          </a:rPr>
                          <m:t>𝑛</m:t>
                        </m:r>
                      </m:e>
                      <m:sub>
                        <m:r>
                          <a:rPr lang="nb-NO" i="1" dirty="0">
                            <a:latin typeface="Cambria Math" panose="02040503050406030204" pitchFamily="18" charset="0"/>
                          </a:rPr>
                          <m:t>𝛾</m:t>
                        </m:r>
                      </m:sub>
                    </m:sSub>
                  </m:oMath>
                </a14:m>
                <a:r>
                  <a:rPr lang="nb-NO" dirty="0"/>
                  <a:t>.</a:t>
                </a:r>
              </a:p>
              <a:p>
                <a:pPr lvl="1"/>
                <a14:m>
                  <m:oMath xmlns:m="http://schemas.openxmlformats.org/officeDocument/2006/math">
                    <m:r>
                      <a:rPr lang="en-GB" i="1">
                        <a:latin typeface="Cambria Math" panose="02040503050406030204" pitchFamily="18" charset="0"/>
                      </a:rPr>
                      <m:t>ℒ</m:t>
                    </m:r>
                    <m:r>
                      <a:rPr lang="nb-NO" b="0" i="1" smtClean="0">
                        <a:latin typeface="Cambria Math" panose="02040503050406030204" pitchFamily="18" charset="0"/>
                      </a:rPr>
                      <m:t>∝</m:t>
                    </m:r>
                    <m:f>
                      <m:fPr>
                        <m:ctrlPr>
                          <a:rPr lang="nb-NO" b="0" i="1" smtClean="0">
                            <a:latin typeface="Cambria Math" panose="02040503050406030204" pitchFamily="18" charset="0"/>
                          </a:rPr>
                        </m:ctrlPr>
                      </m:fPr>
                      <m:num>
                        <m:sSubSup>
                          <m:sSubSupPr>
                            <m:ctrlPr>
                              <a:rPr lang="nb-NO" b="0" i="1" smtClean="0">
                                <a:latin typeface="Cambria Math" panose="02040503050406030204" pitchFamily="18" charset="0"/>
                              </a:rPr>
                            </m:ctrlPr>
                          </m:sSubSupPr>
                          <m:e>
                            <m:r>
                              <a:rPr lang="nb-NO" b="0" i="1" smtClean="0">
                                <a:latin typeface="Cambria Math" panose="02040503050406030204" pitchFamily="18" charset="0"/>
                              </a:rPr>
                              <m:t>𝑛</m:t>
                            </m:r>
                          </m:e>
                          <m:sub>
                            <m:r>
                              <a:rPr lang="nb-NO" b="0" i="1" smtClean="0">
                                <a:latin typeface="Cambria Math" panose="02040503050406030204" pitchFamily="18" charset="0"/>
                              </a:rPr>
                              <m:t>𝛾</m:t>
                            </m:r>
                          </m:sub>
                          <m:sup>
                            <m:r>
                              <a:rPr lang="nb-NO" b="0" i="1" smtClean="0">
                                <a:latin typeface="Cambria Math" panose="02040503050406030204" pitchFamily="18" charset="0"/>
                              </a:rPr>
                              <m:t>3/2</m:t>
                            </m:r>
                          </m:sup>
                        </m:sSubSup>
                        <m:r>
                          <a:rPr lang="nb-NO" b="0" i="1" smtClean="0">
                            <a:latin typeface="Cambria Math" panose="02040503050406030204" pitchFamily="18" charset="0"/>
                          </a:rPr>
                          <m:t>𝜂</m:t>
                        </m:r>
                      </m:num>
                      <m:den>
                        <m:rad>
                          <m:radPr>
                            <m:degHide m:val="on"/>
                            <m:ctrlPr>
                              <a:rPr lang="nb-NO" b="0" i="1" smtClean="0">
                                <a:latin typeface="Cambria Math" panose="02040503050406030204" pitchFamily="18" charset="0"/>
                              </a:rPr>
                            </m:ctrlPr>
                          </m:radPr>
                          <m:deg/>
                          <m:e>
                            <m:sSub>
                              <m:sSubPr>
                                <m:ctrlPr>
                                  <a:rPr lang="nb-NO" b="0" i="1" smtClean="0">
                                    <a:latin typeface="Cambria Math" panose="02040503050406030204" pitchFamily="18" charset="0"/>
                                  </a:rPr>
                                </m:ctrlPr>
                              </m:sSubPr>
                              <m:e>
                                <m:r>
                                  <a:rPr lang="nb-NO" b="0" i="1" smtClean="0">
                                    <a:latin typeface="Cambria Math" panose="02040503050406030204" pitchFamily="18" charset="0"/>
                                  </a:rPr>
                                  <m:t>𝜎</m:t>
                                </m:r>
                              </m:e>
                              <m:sub>
                                <m:r>
                                  <a:rPr lang="nb-NO" b="0" i="1" smtClean="0">
                                    <a:latin typeface="Cambria Math" panose="02040503050406030204" pitchFamily="18" charset="0"/>
                                  </a:rPr>
                                  <m:t>𝑧</m:t>
                                </m:r>
                              </m:sub>
                            </m:sSub>
                          </m:e>
                        </m:rad>
                        <m:r>
                          <a:rPr lang="nb-NO" b="0" i="1" smtClean="0">
                            <a:latin typeface="Cambria Math" panose="02040503050406030204" pitchFamily="18" charset="0"/>
                          </a:rPr>
                          <m:t> </m:t>
                        </m:r>
                        <m:sSubSup>
                          <m:sSubSupPr>
                            <m:ctrlPr>
                              <a:rPr lang="nb-NO" b="0" i="1" smtClean="0">
                                <a:latin typeface="Cambria Math" panose="02040503050406030204" pitchFamily="18" charset="0"/>
                              </a:rPr>
                            </m:ctrlPr>
                          </m:sSubSupPr>
                          <m:e>
                            <m:r>
                              <a:rPr lang="nb-NO" b="0" i="1" smtClean="0">
                                <a:latin typeface="Cambria Math" panose="02040503050406030204" pitchFamily="18" charset="0"/>
                              </a:rPr>
                              <m:t>𝜎</m:t>
                            </m:r>
                          </m:e>
                          <m:sub>
                            <m:r>
                              <a:rPr lang="nb-NO" b="0" i="1" smtClean="0">
                                <a:latin typeface="Cambria Math" panose="02040503050406030204" pitchFamily="18" charset="0"/>
                              </a:rPr>
                              <m:t>𝑦</m:t>
                            </m:r>
                          </m:sub>
                          <m:sup>
                            <m:r>
                              <a:rPr lang="nb-NO" b="0" i="1" smtClean="0">
                                <a:latin typeface="Cambria Math" panose="02040503050406030204" pitchFamily="18" charset="0"/>
                              </a:rPr>
                              <m:t>∗</m:t>
                            </m:r>
                          </m:sup>
                        </m:sSubSup>
                      </m:den>
                    </m:f>
                    <m:r>
                      <a:rPr lang="nb-NO" b="0" i="1" smtClean="0">
                        <a:latin typeface="Cambria Math" panose="02040503050406030204" pitchFamily="18" charset="0"/>
                      </a:rPr>
                      <m:t>∼</m:t>
                    </m:r>
                    <m:f>
                      <m:fPr>
                        <m:ctrlPr>
                          <a:rPr lang="nb-NO" b="0" i="1" smtClean="0">
                            <a:latin typeface="Cambria Math" panose="02040503050406030204" pitchFamily="18" charset="0"/>
                          </a:rPr>
                        </m:ctrlPr>
                      </m:fPr>
                      <m:num>
                        <m:r>
                          <a:rPr lang="nb-NO" b="0" i="1" smtClean="0">
                            <a:latin typeface="Cambria Math" panose="02040503050406030204" pitchFamily="18" charset="0"/>
                          </a:rPr>
                          <m:t>1</m:t>
                        </m:r>
                      </m:num>
                      <m:den>
                        <m:rad>
                          <m:radPr>
                            <m:degHide m:val="on"/>
                            <m:ctrlPr>
                              <a:rPr lang="nb-NO" i="1">
                                <a:latin typeface="Cambria Math" panose="02040503050406030204" pitchFamily="18" charset="0"/>
                              </a:rPr>
                            </m:ctrlPr>
                          </m:radPr>
                          <m:deg/>
                          <m:e>
                            <m:sSub>
                              <m:sSubPr>
                                <m:ctrlPr>
                                  <a:rPr lang="nb-NO" i="1">
                                    <a:latin typeface="Cambria Math" panose="02040503050406030204" pitchFamily="18" charset="0"/>
                                  </a:rPr>
                                </m:ctrlPr>
                              </m:sSubPr>
                              <m:e>
                                <m:r>
                                  <a:rPr lang="nb-NO" i="1">
                                    <a:latin typeface="Cambria Math" panose="02040503050406030204" pitchFamily="18" charset="0"/>
                                  </a:rPr>
                                  <m:t>𝜎</m:t>
                                </m:r>
                              </m:e>
                              <m:sub>
                                <m:r>
                                  <a:rPr lang="nb-NO" i="1">
                                    <a:latin typeface="Cambria Math" panose="02040503050406030204" pitchFamily="18" charset="0"/>
                                  </a:rPr>
                                  <m:t>𝑧</m:t>
                                </m:r>
                              </m:sub>
                            </m:sSub>
                          </m:e>
                        </m:rad>
                      </m:den>
                    </m:f>
                    <m:r>
                      <a:rPr lang="nb-NO" i="1" dirty="0" smtClean="0">
                        <a:latin typeface="Cambria Math" panose="02040503050406030204" pitchFamily="18" charset="0"/>
                      </a:rPr>
                      <m:t>⇒</m:t>
                    </m:r>
                  </m:oMath>
                </a14:m>
                <a:r>
                  <a:rPr lang="nb-NO" dirty="0"/>
                  <a:t> </a:t>
                </a:r>
                <a14:m>
                  <m:oMath xmlns:m="http://schemas.openxmlformats.org/officeDocument/2006/math">
                    <m:r>
                      <a:rPr lang="en-GB" i="1">
                        <a:latin typeface="Cambria Math" panose="02040503050406030204" pitchFamily="18" charset="0"/>
                      </a:rPr>
                      <m:t>ℒ</m:t>
                    </m:r>
                  </m:oMath>
                </a14:m>
                <a:r>
                  <a:rPr lang="nb-NO" dirty="0"/>
                  <a:t> is (</a:t>
                </a:r>
                <a:r>
                  <a:rPr lang="nb-NO" dirty="0" err="1"/>
                  <a:t>indirectly</a:t>
                </a:r>
                <a:r>
                  <a:rPr lang="nb-NO" dirty="0"/>
                  <a:t>) </a:t>
                </a:r>
                <a:r>
                  <a:rPr lang="nb-NO" dirty="0" err="1"/>
                  <a:t>increased</a:t>
                </a:r>
                <a:r>
                  <a:rPr lang="nb-NO" dirty="0"/>
                  <a:t> for </a:t>
                </a:r>
                <a:r>
                  <a:rPr lang="nb-NO" dirty="0" err="1"/>
                  <a:t>shorter</a:t>
                </a:r>
                <a:r>
                  <a:rPr lang="nb-NO" dirty="0"/>
                  <a:t> beams</a:t>
                </a:r>
                <a:r>
                  <a:rPr lang="nb-NO" baseline="30000" dirty="0">
                    <a:latin typeface="Cambria Math" panose="02040503050406030204" pitchFamily="18" charset="0"/>
                  </a:rPr>
                  <a:t> 1</a:t>
                </a:r>
                <a:r>
                  <a:rPr lang="nb-NO" dirty="0"/>
                  <a:t>!</a:t>
                </a:r>
              </a:p>
              <a:p>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𝜆</m:t>
                        </m:r>
                      </m:e>
                      <m:sub>
                        <m:r>
                          <m:rPr>
                            <m:sty m:val="p"/>
                          </m:rPr>
                          <a:rPr lang="nb-NO" i="0" dirty="0" err="1" smtClean="0">
                            <a:latin typeface="Cambria Math" panose="02040503050406030204" pitchFamily="18" charset="0"/>
                          </a:rPr>
                          <m:t>p</m:t>
                        </m:r>
                      </m:sub>
                    </m:sSub>
                    <m:r>
                      <a:rPr lang="nb-NO" i="1" dirty="0" smtClean="0">
                        <a:latin typeface="Cambria Math" panose="02040503050406030204" pitchFamily="18" charset="0"/>
                      </a:rPr>
                      <m:t>≪</m:t>
                    </m:r>
                    <m:sSub>
                      <m:sSubPr>
                        <m:ctrlPr>
                          <a:rPr lang="nb-NO" i="1" dirty="0" err="1" smtClean="0">
                            <a:latin typeface="Cambria Math" panose="02040503050406030204" pitchFamily="18" charset="0"/>
                          </a:rPr>
                        </m:ctrlPr>
                      </m:sSubPr>
                      <m:e>
                        <m:r>
                          <a:rPr lang="nb-NO" i="1" dirty="0" smtClean="0">
                            <a:latin typeface="Cambria Math" panose="02040503050406030204" pitchFamily="18" charset="0"/>
                          </a:rPr>
                          <m:t>𝜆</m:t>
                        </m:r>
                      </m:e>
                      <m:sub>
                        <m:r>
                          <m:rPr>
                            <m:sty m:val="p"/>
                          </m:rPr>
                          <a:rPr lang="nb-NO" i="0" dirty="0" err="1" smtClean="0">
                            <a:latin typeface="Cambria Math" panose="02040503050406030204" pitchFamily="18" charset="0"/>
                          </a:rPr>
                          <m:t>RF</m:t>
                        </m:r>
                      </m:sub>
                    </m:sSub>
                  </m:oMath>
                </a14:m>
                <a:r>
                  <a:rPr lang="nb-NO" dirty="0"/>
                  <a:t>, </a:t>
                </a:r>
                <a:r>
                  <a:rPr lang="nb-NO" dirty="0" err="1"/>
                  <a:t>short</a:t>
                </a:r>
                <a:r>
                  <a:rPr lang="nb-NO" dirty="0"/>
                  <a:t> beams </a:t>
                </a:r>
                <a:r>
                  <a:rPr lang="nb-NO" dirty="0" err="1"/>
                  <a:t>suitable</a:t>
                </a:r>
                <a:r>
                  <a:rPr lang="nb-NO" dirty="0"/>
                  <a:t> for PWFA.</a:t>
                </a:r>
              </a:p>
            </p:txBody>
          </p:sp>
        </mc:Choice>
        <mc:Fallback xmlns="">
          <p:sp>
            <p:nvSpPr>
              <p:cNvPr id="9" name="Plassholder for innhold 8">
                <a:extLst>
                  <a:ext uri="{FF2B5EF4-FFF2-40B4-BE49-F238E27FC236}">
                    <a16:creationId xmlns:a16="http://schemas.microsoft.com/office/drawing/2014/main" id="{BBBD730F-CC51-4F2A-9C33-D4CB111977C6}"/>
                  </a:ext>
                </a:extLst>
              </p:cNvPr>
              <p:cNvSpPr>
                <a:spLocks noGrp="1" noRot="1" noChangeAspect="1" noMove="1" noResize="1" noEditPoints="1" noAdjustHandles="1" noChangeArrowheads="1" noChangeShapeType="1" noTextEdit="1"/>
              </p:cNvSpPr>
              <p:nvPr>
                <p:ph idx="1"/>
              </p:nvPr>
            </p:nvSpPr>
            <p:spPr>
              <a:blipFill>
                <a:blip r:embed="rId3"/>
                <a:stretch>
                  <a:fillRect l="-1043" t="-2241"/>
                </a:stretch>
              </a:blipFill>
            </p:spPr>
            <p:txBody>
              <a:bodyPr/>
              <a:lstStyle/>
              <a:p>
                <a:r>
                  <a:rPr lang="en-GB">
                    <a:noFill/>
                  </a:rPr>
                  <a:t> </a:t>
                </a:r>
              </a:p>
            </p:txBody>
          </p:sp>
        </mc:Fallback>
      </mc:AlternateContent>
      <p:sp>
        <p:nvSpPr>
          <p:cNvPr id="2" name="Plassholder for dato 1">
            <a:extLst>
              <a:ext uri="{FF2B5EF4-FFF2-40B4-BE49-F238E27FC236}">
                <a16:creationId xmlns:a16="http://schemas.microsoft.com/office/drawing/2014/main" id="{995CE820-C8A3-412F-9F15-B0BC35C5FD97}"/>
              </a:ext>
            </a:extLst>
          </p:cNvPr>
          <p:cNvSpPr>
            <a:spLocks noGrp="1"/>
          </p:cNvSpPr>
          <p:nvPr>
            <p:ph type="dt" sz="half" idx="10"/>
          </p:nvPr>
        </p:nvSpPr>
        <p:spPr/>
        <p:txBody>
          <a:bodyPr/>
          <a:lstStyle/>
          <a:p>
            <a:r>
              <a:rPr lang="nb-NO"/>
              <a:t>10/12/2021</a:t>
            </a:r>
            <a:endParaRPr lang="en-GB"/>
          </a:p>
        </p:txBody>
      </p:sp>
      <p:sp>
        <p:nvSpPr>
          <p:cNvPr id="3" name="Plassholder for bunntekst 2">
            <a:extLst>
              <a:ext uri="{FF2B5EF4-FFF2-40B4-BE49-F238E27FC236}">
                <a16:creationId xmlns:a16="http://schemas.microsoft.com/office/drawing/2014/main" id="{774EFCC3-8C0A-4915-8A21-BED4E50A7856}"/>
              </a:ext>
            </a:extLst>
          </p:cNvPr>
          <p:cNvSpPr>
            <a:spLocks noGrp="1"/>
          </p:cNvSpPr>
          <p:nvPr>
            <p:ph type="ftr" sz="quarter" idx="11"/>
          </p:nvPr>
        </p:nvSpPr>
        <p:spPr/>
        <p:txBody>
          <a:bodyPr/>
          <a:lstStyle/>
          <a:p>
            <a:r>
              <a:rPr lang="it-IT"/>
              <a:t>Ben Chen, Imperial College London</a:t>
            </a:r>
            <a:endParaRPr lang="en-GB"/>
          </a:p>
        </p:txBody>
      </p:sp>
      <p:sp>
        <p:nvSpPr>
          <p:cNvPr id="4" name="Plassholder for lysbildenummer 3">
            <a:extLst>
              <a:ext uri="{FF2B5EF4-FFF2-40B4-BE49-F238E27FC236}">
                <a16:creationId xmlns:a16="http://schemas.microsoft.com/office/drawing/2014/main" id="{F27BBB3B-64E0-4F6D-9742-85E656541CD9}"/>
              </a:ext>
            </a:extLst>
          </p:cNvPr>
          <p:cNvSpPr>
            <a:spLocks noGrp="1"/>
          </p:cNvSpPr>
          <p:nvPr>
            <p:ph type="sldNum" sz="quarter" idx="12"/>
          </p:nvPr>
        </p:nvSpPr>
        <p:spPr/>
        <p:txBody>
          <a:bodyPr/>
          <a:lstStyle/>
          <a:p>
            <a:fld id="{3FE76B6B-0CE1-4324-96C0-E48A3D2C87FD}" type="slidenum">
              <a:rPr lang="en-GB" smtClean="0"/>
              <a:t>24</a:t>
            </a:fld>
            <a:endParaRPr lang="en-GB"/>
          </a:p>
        </p:txBody>
      </p:sp>
      <p:sp>
        <p:nvSpPr>
          <p:cNvPr id="7" name="Plassholder for dato 1">
            <a:extLst>
              <a:ext uri="{FF2B5EF4-FFF2-40B4-BE49-F238E27FC236}">
                <a16:creationId xmlns:a16="http://schemas.microsoft.com/office/drawing/2014/main" id="{BE6776DF-D1A1-4719-8D7F-0C256E612848}"/>
              </a:ext>
            </a:extLst>
          </p:cNvPr>
          <p:cNvSpPr txBox="1">
            <a:spLocks/>
          </p:cNvSpPr>
          <p:nvPr/>
        </p:nvSpPr>
        <p:spPr>
          <a:xfrm>
            <a:off x="7782515" y="6344318"/>
            <a:ext cx="2743200" cy="365125"/>
          </a:xfrm>
          <a:prstGeom prst="rect">
            <a:avLst/>
          </a:prstGeom>
        </p:spPr>
        <p:txBody>
          <a:bodyPr vert="horz" lIns="91440" tIns="45720" rIns="91440" bIns="45720" rtlCol="0" anchor="ctr"/>
          <a:lstStyle>
            <a:defPPr>
              <a:defRPr lang="nb-NO"/>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b-NO" baseline="30000" dirty="0"/>
              <a:t>1</a:t>
            </a:r>
            <a:r>
              <a:rPr lang="nb-NO" dirty="0"/>
              <a:t> </a:t>
            </a:r>
            <a:r>
              <a:rPr lang="nb-NO" dirty="0" err="1"/>
              <a:t>Optimistically</a:t>
            </a:r>
            <a:r>
              <a:rPr lang="nb-NO" dirty="0"/>
              <a:t> </a:t>
            </a:r>
            <a:r>
              <a:rPr lang="nb-NO" dirty="0" err="1"/>
              <a:t>ignored</a:t>
            </a:r>
            <a:r>
              <a:rPr lang="nb-NO" dirty="0"/>
              <a:t> </a:t>
            </a:r>
            <a:r>
              <a:rPr lang="nb-NO" dirty="0" err="1"/>
              <a:t>technical</a:t>
            </a:r>
            <a:r>
              <a:rPr lang="nb-NO" dirty="0"/>
              <a:t> </a:t>
            </a:r>
            <a:r>
              <a:rPr lang="nb-NO" dirty="0" err="1"/>
              <a:t>constraints</a:t>
            </a:r>
            <a:r>
              <a:rPr lang="nb-NO" dirty="0"/>
              <a:t>, i.e. in </a:t>
            </a:r>
            <a:r>
              <a:rPr lang="nb-NO" dirty="0" err="1"/>
              <a:t>the</a:t>
            </a:r>
            <a:r>
              <a:rPr lang="nb-NO" dirty="0"/>
              <a:t> BDS.</a:t>
            </a:r>
            <a:endParaRPr lang="en-GB" dirty="0"/>
          </a:p>
        </p:txBody>
      </p:sp>
    </p:spTree>
    <p:extLst>
      <p:ext uri="{BB962C8B-B14F-4D97-AF65-F5344CB8AC3E}">
        <p14:creationId xmlns:p14="http://schemas.microsoft.com/office/powerpoint/2010/main" val="2121909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tel 3">
            <a:extLst>
              <a:ext uri="{FF2B5EF4-FFF2-40B4-BE49-F238E27FC236}">
                <a16:creationId xmlns:a16="http://schemas.microsoft.com/office/drawing/2014/main" id="{59A438AB-5240-49CE-9AD7-BDCB88EBC180}"/>
              </a:ext>
            </a:extLst>
          </p:cNvPr>
          <p:cNvSpPr>
            <a:spLocks noGrp="1"/>
          </p:cNvSpPr>
          <p:nvPr>
            <p:ph type="title"/>
          </p:nvPr>
        </p:nvSpPr>
        <p:spPr/>
        <p:txBody>
          <a:bodyPr/>
          <a:lstStyle/>
          <a:p>
            <a:r>
              <a:rPr lang="en-GB" dirty="0"/>
              <a:t>Some results</a:t>
            </a:r>
          </a:p>
        </p:txBody>
      </p:sp>
      <mc:AlternateContent xmlns:mc="http://schemas.openxmlformats.org/markup-compatibility/2006" xmlns:a14="http://schemas.microsoft.com/office/drawing/2010/main">
        <mc:Choice Requires="a14">
          <p:sp>
            <p:nvSpPr>
              <p:cNvPr id="5" name="Plassholder for innhold 4">
                <a:extLst>
                  <a:ext uri="{FF2B5EF4-FFF2-40B4-BE49-F238E27FC236}">
                    <a16:creationId xmlns:a16="http://schemas.microsoft.com/office/drawing/2014/main" id="{6178F549-EE3C-4BCA-B3ED-FCC254D0C34D}"/>
                  </a:ext>
                </a:extLst>
              </p:cNvPr>
              <p:cNvSpPr>
                <a:spLocks noGrp="1"/>
              </p:cNvSpPr>
              <p:nvPr>
                <p:ph idx="1"/>
              </p:nvPr>
            </p:nvSpPr>
            <p:spPr>
              <a:xfrm>
                <a:off x="838201" y="1478785"/>
                <a:ext cx="6284494" cy="1673490"/>
              </a:xfrm>
            </p:spPr>
            <p:txBody>
              <a:bodyPr>
                <a:normAutofit/>
              </a:bodyPr>
              <a:lstStyle/>
              <a:p>
                <a:r>
                  <a:rPr lang="en-GB" sz="1800" dirty="0"/>
                  <a:t>Parameter scan using GUINEA-PIG</a:t>
                </a:r>
                <a:r>
                  <a:rPr lang="nb-NO" sz="1800" baseline="30000" dirty="0"/>
                  <a:t> 1</a:t>
                </a:r>
                <a:r>
                  <a:rPr lang="en-GB" sz="1800" baseline="30000" dirty="0"/>
                  <a:t> </a:t>
                </a:r>
                <a:r>
                  <a:rPr lang="en-GB" sz="1800" dirty="0"/>
                  <a:t>(D. Schulte).</a:t>
                </a:r>
              </a:p>
              <a:p>
                <a:r>
                  <a:rPr lang="en-GB" sz="1800" dirty="0"/>
                  <a:t>Adjusted </a:t>
                </a:r>
                <a14:m>
                  <m:oMath xmlns:m="http://schemas.openxmlformats.org/officeDocument/2006/math">
                    <m:sSubSup>
                      <m:sSubSupPr>
                        <m:ctrlPr>
                          <a:rPr lang="nb-NO" sz="1800" i="1" dirty="0">
                            <a:latin typeface="Cambria Math" panose="02040503050406030204" pitchFamily="18" charset="0"/>
                          </a:rPr>
                        </m:ctrlPr>
                      </m:sSubSupPr>
                      <m:e>
                        <m:r>
                          <a:rPr lang="nb-NO" sz="1800" i="1" dirty="0">
                            <a:latin typeface="Cambria Math" panose="02040503050406030204" pitchFamily="18" charset="0"/>
                          </a:rPr>
                          <m:t>𝛽</m:t>
                        </m:r>
                      </m:e>
                      <m:sub>
                        <m:r>
                          <a:rPr lang="nb-NO" sz="1800" i="1" dirty="0">
                            <a:latin typeface="Cambria Math" panose="02040503050406030204" pitchFamily="18" charset="0"/>
                          </a:rPr>
                          <m:t>𝑥</m:t>
                        </m:r>
                        <m:r>
                          <a:rPr lang="nb-NO" sz="1800" i="1" dirty="0">
                            <a:latin typeface="Cambria Math" panose="02040503050406030204" pitchFamily="18" charset="0"/>
                          </a:rPr>
                          <m:t>,</m:t>
                        </m:r>
                        <m:r>
                          <a:rPr lang="nb-NO" sz="1800" i="1" dirty="0" err="1">
                            <a:latin typeface="Cambria Math" panose="02040503050406030204" pitchFamily="18" charset="0"/>
                          </a:rPr>
                          <m:t>𝑦</m:t>
                        </m:r>
                      </m:sub>
                      <m:sup>
                        <m:r>
                          <a:rPr lang="nb-NO" sz="1800" i="1" dirty="0">
                            <a:latin typeface="Cambria Math" panose="02040503050406030204" pitchFamily="18" charset="0"/>
                          </a:rPr>
                          <m:t>∗</m:t>
                        </m:r>
                      </m:sup>
                    </m:sSubSup>
                  </m:oMath>
                </a14:m>
                <a:r>
                  <a:rPr lang="en-GB" sz="1800" dirty="0"/>
                  <a:t> to maximise </a:t>
                </a:r>
                <a14:m>
                  <m:oMath xmlns:m="http://schemas.openxmlformats.org/officeDocument/2006/math">
                    <m:r>
                      <a:rPr lang="en-GB" sz="1800" i="1">
                        <a:latin typeface="Cambria Math" panose="02040503050406030204" pitchFamily="18" charset="0"/>
                      </a:rPr>
                      <m:t>ℒ</m:t>
                    </m:r>
                  </m:oMath>
                </a14:m>
                <a:r>
                  <a:rPr lang="en-GB" sz="1800" dirty="0"/>
                  <a:t> while maintaining </a:t>
                </a:r>
                <a14:m>
                  <m:oMath xmlns:m="http://schemas.openxmlformats.org/officeDocument/2006/math">
                    <m:sSub>
                      <m:sSubPr>
                        <m:ctrlPr>
                          <a:rPr lang="nb-NO" sz="1800" i="1">
                            <a:latin typeface="Cambria Math" panose="02040503050406030204" pitchFamily="18" charset="0"/>
                          </a:rPr>
                        </m:ctrlPr>
                      </m:sSubPr>
                      <m:e>
                        <m:r>
                          <a:rPr lang="en-GB" sz="1800" i="1">
                            <a:latin typeface="Cambria Math" panose="02040503050406030204" pitchFamily="18" charset="0"/>
                          </a:rPr>
                          <m:t>ℒ</m:t>
                        </m:r>
                      </m:e>
                      <m:sub>
                        <m:r>
                          <a:rPr lang="nb-NO" sz="1800" i="1">
                            <a:latin typeface="Cambria Math" panose="02040503050406030204" pitchFamily="18" charset="0"/>
                          </a:rPr>
                          <m:t>0.01</m:t>
                        </m:r>
                      </m:sub>
                    </m:sSub>
                  </m:oMath>
                </a14:m>
                <a:r>
                  <a:rPr lang="nb-NO" sz="1800" dirty="0"/>
                  <a:t>/</a:t>
                </a:r>
                <a14:m>
                  <m:oMath xmlns:m="http://schemas.openxmlformats.org/officeDocument/2006/math">
                    <m:r>
                      <a:rPr lang="en-GB" sz="1800" i="1">
                        <a:latin typeface="Cambria Math" panose="02040503050406030204" pitchFamily="18" charset="0"/>
                      </a:rPr>
                      <m:t>ℒ</m:t>
                    </m:r>
                    <m:r>
                      <a:rPr lang="nb-NO" sz="1800" i="1">
                        <a:latin typeface="Cambria Math" panose="02040503050406030204" pitchFamily="18" charset="0"/>
                      </a:rPr>
                      <m:t>≈1/3</m:t>
                    </m:r>
                  </m:oMath>
                </a14:m>
                <a:r>
                  <a:rPr lang="en-GB" sz="1800" dirty="0"/>
                  <a:t>.</a:t>
                </a:r>
              </a:p>
              <a:p>
                <a:r>
                  <a:rPr lang="en-GB" sz="1800" dirty="0"/>
                  <a:t>Demonstrated </a:t>
                </a:r>
                <a14:m>
                  <m:oMath xmlns:m="http://schemas.openxmlformats.org/officeDocument/2006/math">
                    <m:r>
                      <a:rPr lang="en-GB" sz="1800" i="1">
                        <a:latin typeface="Cambria Math" panose="02040503050406030204" pitchFamily="18" charset="0"/>
                      </a:rPr>
                      <m:t>ℒ</m:t>
                    </m:r>
                    <m:r>
                      <a:rPr lang="nb-NO" sz="1800" i="1">
                        <a:latin typeface="Cambria Math" panose="02040503050406030204" pitchFamily="18" charset="0"/>
                      </a:rPr>
                      <m:t>∼1/</m:t>
                    </m:r>
                    <m:rad>
                      <m:radPr>
                        <m:degHide m:val="on"/>
                        <m:ctrlPr>
                          <a:rPr lang="nb-NO" sz="1800" i="1">
                            <a:latin typeface="Cambria Math" panose="02040503050406030204" pitchFamily="18" charset="0"/>
                          </a:rPr>
                        </m:ctrlPr>
                      </m:radPr>
                      <m:deg/>
                      <m:e>
                        <m:sSub>
                          <m:sSubPr>
                            <m:ctrlPr>
                              <a:rPr lang="nb-NO" sz="1800" i="1">
                                <a:latin typeface="Cambria Math" panose="02040503050406030204" pitchFamily="18" charset="0"/>
                              </a:rPr>
                            </m:ctrlPr>
                          </m:sSubPr>
                          <m:e>
                            <m:r>
                              <a:rPr lang="nb-NO" sz="1800" i="1">
                                <a:latin typeface="Cambria Math" panose="02040503050406030204" pitchFamily="18" charset="0"/>
                              </a:rPr>
                              <m:t>𝜎</m:t>
                            </m:r>
                          </m:e>
                          <m:sub>
                            <m:r>
                              <a:rPr lang="nb-NO" sz="1800" i="1">
                                <a:latin typeface="Cambria Math" panose="02040503050406030204" pitchFamily="18" charset="0"/>
                              </a:rPr>
                              <m:t>𝑧</m:t>
                            </m:r>
                          </m:sub>
                        </m:sSub>
                      </m:e>
                    </m:rad>
                  </m:oMath>
                </a14:m>
                <a:endParaRPr lang="en-GB" sz="1800" dirty="0"/>
              </a:p>
              <a:p>
                <a:r>
                  <a:rPr lang="en-GB" sz="1800" dirty="0"/>
                  <a:t>Results for </a:t>
                </a:r>
                <a14:m>
                  <m:oMath xmlns:m="http://schemas.openxmlformats.org/officeDocument/2006/math">
                    <m:r>
                      <a:rPr lang="en-GB" sz="1800" i="1" dirty="0">
                        <a:latin typeface="Cambria Math" panose="02040503050406030204" pitchFamily="18" charset="0"/>
                      </a:rPr>
                      <m:t>3 </m:t>
                    </m:r>
                    <m:r>
                      <m:rPr>
                        <m:sty m:val="p"/>
                      </m:rPr>
                      <a:rPr lang="en-GB" sz="1800" dirty="0" err="1">
                        <a:latin typeface="Cambria Math" panose="02040503050406030204" pitchFamily="18" charset="0"/>
                      </a:rPr>
                      <m:t>TeV</m:t>
                    </m:r>
                  </m:oMath>
                </a14:m>
                <a:r>
                  <a:rPr lang="en-GB" sz="1800" dirty="0"/>
                  <a:t>, </a:t>
                </a:r>
                <a14:m>
                  <m:oMath xmlns:m="http://schemas.openxmlformats.org/officeDocument/2006/math">
                    <m:sSub>
                      <m:sSubPr>
                        <m:ctrlPr>
                          <a:rPr lang="en-GB" sz="1800" i="1" dirty="0">
                            <a:latin typeface="Cambria Math" panose="02040503050406030204" pitchFamily="18" charset="0"/>
                          </a:rPr>
                        </m:ctrlPr>
                      </m:sSubPr>
                      <m:e>
                        <m:r>
                          <a:rPr lang="en-GB" sz="1800" i="1" dirty="0">
                            <a:latin typeface="Cambria Math" panose="02040503050406030204" pitchFamily="18" charset="0"/>
                          </a:rPr>
                          <m:t>𝜎</m:t>
                        </m:r>
                      </m:e>
                      <m:sub>
                        <m:r>
                          <a:rPr lang="en-GB" sz="1800" i="1" dirty="0" err="1">
                            <a:latin typeface="Cambria Math" panose="02040503050406030204" pitchFamily="18" charset="0"/>
                          </a:rPr>
                          <m:t>𝑧</m:t>
                        </m:r>
                      </m:sub>
                    </m:sSub>
                    <m:r>
                      <a:rPr lang="en-GB" sz="1800" i="1" dirty="0">
                        <a:latin typeface="Cambria Math" panose="02040503050406030204" pitchFamily="18" charset="0"/>
                      </a:rPr>
                      <m:t>=5 </m:t>
                    </m:r>
                    <m:r>
                      <m:rPr>
                        <m:sty m:val="p"/>
                      </m:rPr>
                      <a:rPr lang="en-GB" sz="1800" dirty="0">
                        <a:latin typeface="Cambria Math" panose="02040503050406030204" pitchFamily="18" charset="0"/>
                      </a:rPr>
                      <m:t>μm</m:t>
                    </m:r>
                  </m:oMath>
                </a14:m>
                <a:r>
                  <a:rPr lang="en-GB" sz="1800" dirty="0"/>
                  <a:t>, </a:t>
                </a:r>
                <a14:m>
                  <m:oMath xmlns:m="http://schemas.openxmlformats.org/officeDocument/2006/math">
                    <m:r>
                      <a:rPr lang="en-GB" sz="1800" i="1" dirty="0">
                        <a:latin typeface="Cambria Math" panose="02040503050406030204" pitchFamily="18" charset="0"/>
                      </a:rPr>
                      <m:t>𝑁</m:t>
                    </m:r>
                    <m:r>
                      <a:rPr lang="en-GB" sz="1800" i="1" dirty="0">
                        <a:latin typeface="Cambria Math" panose="02040503050406030204" pitchFamily="18" charset="0"/>
                      </a:rPr>
                      <m:t>=5⋅</m:t>
                    </m:r>
                    <m:sSup>
                      <m:sSupPr>
                        <m:ctrlPr>
                          <a:rPr lang="en-GB" sz="1800" i="1" dirty="0">
                            <a:latin typeface="Cambria Math" panose="02040503050406030204" pitchFamily="18" charset="0"/>
                          </a:rPr>
                        </m:ctrlPr>
                      </m:sSupPr>
                      <m:e>
                        <m:r>
                          <a:rPr lang="en-GB" sz="1800" i="1" dirty="0">
                            <a:latin typeface="Cambria Math" panose="02040503050406030204" pitchFamily="18" charset="0"/>
                          </a:rPr>
                          <m:t>10</m:t>
                        </m:r>
                      </m:e>
                      <m:sup>
                        <m:r>
                          <a:rPr lang="en-GB" sz="1800" i="1" dirty="0">
                            <a:latin typeface="Cambria Math" panose="02040503050406030204" pitchFamily="18" charset="0"/>
                          </a:rPr>
                          <m:t>9</m:t>
                        </m:r>
                      </m:sup>
                    </m:sSup>
                  </m:oMath>
                </a14:m>
                <a:endParaRPr lang="en-GB" sz="1800" dirty="0"/>
              </a:p>
            </p:txBody>
          </p:sp>
        </mc:Choice>
        <mc:Fallback xmlns="">
          <p:sp>
            <p:nvSpPr>
              <p:cNvPr id="5" name="Plassholder for innhold 4">
                <a:extLst>
                  <a:ext uri="{FF2B5EF4-FFF2-40B4-BE49-F238E27FC236}">
                    <a16:creationId xmlns:a16="http://schemas.microsoft.com/office/drawing/2014/main" id="{6178F549-EE3C-4BCA-B3ED-FCC254D0C34D}"/>
                  </a:ext>
                </a:extLst>
              </p:cNvPr>
              <p:cNvSpPr>
                <a:spLocks noGrp="1" noRot="1" noChangeAspect="1" noMove="1" noResize="1" noEditPoints="1" noAdjustHandles="1" noChangeArrowheads="1" noChangeShapeType="1" noTextEdit="1"/>
              </p:cNvSpPr>
              <p:nvPr>
                <p:ph idx="1"/>
              </p:nvPr>
            </p:nvSpPr>
            <p:spPr>
              <a:xfrm>
                <a:off x="838201" y="1478785"/>
                <a:ext cx="6284494" cy="1673490"/>
              </a:xfrm>
              <a:blipFill>
                <a:blip r:embed="rId3"/>
                <a:stretch>
                  <a:fillRect l="-680" t="-3650" r="-97"/>
                </a:stretch>
              </a:blipFill>
            </p:spPr>
            <p:txBody>
              <a:bodyPr/>
              <a:lstStyle/>
              <a:p>
                <a:r>
                  <a:rPr lang="en-GB">
                    <a:noFill/>
                  </a:rPr>
                  <a:t> </a:t>
                </a:r>
              </a:p>
            </p:txBody>
          </p:sp>
        </mc:Fallback>
      </mc:AlternateContent>
      <p:pic>
        <p:nvPicPr>
          <p:cNvPr id="7" name="Plassholder for innhold 6" descr="Et bilde som inneholder tekst, kart&#10;&#10;Automatisk generert beskrivelse">
            <a:extLst>
              <a:ext uri="{FF2B5EF4-FFF2-40B4-BE49-F238E27FC236}">
                <a16:creationId xmlns:a16="http://schemas.microsoft.com/office/drawing/2014/main" id="{59E4BAEF-2BF6-44FD-9D79-BEB6651612F1}"/>
              </a:ext>
            </a:extLst>
          </p:cNvPr>
          <p:cNvPicPr>
            <a:picLocks noGrp="1" noChangeAspect="1"/>
          </p:cNvPicPr>
          <p:nvPr>
            <p:ph sz="half" idx="4294967295"/>
          </p:nvPr>
        </p:nvPicPr>
        <p:blipFill>
          <a:blip r:embed="rId4"/>
          <a:stretch>
            <a:fillRect/>
          </a:stretch>
        </p:blipFill>
        <p:spPr>
          <a:xfrm>
            <a:off x="2301881" y="2933310"/>
            <a:ext cx="3303587" cy="2641600"/>
          </a:xfrm>
          <a:prstGeom prst="rect">
            <a:avLst/>
          </a:prstGeom>
        </p:spPr>
      </p:pic>
      <p:sp>
        <p:nvSpPr>
          <p:cNvPr id="8" name="Plassholder for dato 7">
            <a:extLst>
              <a:ext uri="{FF2B5EF4-FFF2-40B4-BE49-F238E27FC236}">
                <a16:creationId xmlns:a16="http://schemas.microsoft.com/office/drawing/2014/main" id="{EAF1D871-7586-4BD6-8642-078806B5B854}"/>
              </a:ext>
            </a:extLst>
          </p:cNvPr>
          <p:cNvSpPr>
            <a:spLocks noGrp="1"/>
          </p:cNvSpPr>
          <p:nvPr>
            <p:ph type="dt" sz="half" idx="10"/>
          </p:nvPr>
        </p:nvSpPr>
        <p:spPr/>
        <p:txBody>
          <a:bodyPr/>
          <a:lstStyle/>
          <a:p>
            <a:r>
              <a:rPr lang="nb-NO"/>
              <a:t>10/12/2021</a:t>
            </a:r>
            <a:endParaRPr lang="en-GB"/>
          </a:p>
        </p:txBody>
      </p:sp>
      <p:sp>
        <p:nvSpPr>
          <p:cNvPr id="11" name="Plassholder for bunntekst 10">
            <a:extLst>
              <a:ext uri="{FF2B5EF4-FFF2-40B4-BE49-F238E27FC236}">
                <a16:creationId xmlns:a16="http://schemas.microsoft.com/office/drawing/2014/main" id="{969D0743-C7D2-425C-97F2-D0B2E42948C0}"/>
              </a:ext>
            </a:extLst>
          </p:cNvPr>
          <p:cNvSpPr>
            <a:spLocks noGrp="1"/>
          </p:cNvSpPr>
          <p:nvPr>
            <p:ph type="ftr" sz="quarter" idx="11"/>
          </p:nvPr>
        </p:nvSpPr>
        <p:spPr/>
        <p:txBody>
          <a:bodyPr/>
          <a:lstStyle/>
          <a:p>
            <a:r>
              <a:rPr lang="en-US"/>
              <a:t>Ben Chen, Imperial College London</a:t>
            </a:r>
            <a:endParaRPr lang="en-GB" dirty="0"/>
          </a:p>
        </p:txBody>
      </p:sp>
      <p:sp>
        <p:nvSpPr>
          <p:cNvPr id="12" name="Plassholder for lysbildenummer 14">
            <a:extLst>
              <a:ext uri="{FF2B5EF4-FFF2-40B4-BE49-F238E27FC236}">
                <a16:creationId xmlns:a16="http://schemas.microsoft.com/office/drawing/2014/main" id="{2C15F26B-A945-4670-80BF-7661F8B4A15C}"/>
              </a:ext>
            </a:extLst>
          </p:cNvPr>
          <p:cNvSpPr>
            <a:spLocks noGrp="1"/>
          </p:cNvSpPr>
          <p:nvPr>
            <p:ph type="sldNum" sz="quarter" idx="12"/>
          </p:nvPr>
        </p:nvSpPr>
        <p:spPr>
          <a:xfrm>
            <a:off x="8153400" y="6459646"/>
            <a:ext cx="3620814" cy="365125"/>
          </a:xfrm>
        </p:spPr>
        <p:txBody>
          <a:bodyPr/>
          <a:lstStyle/>
          <a:p>
            <a:pPr algn="l"/>
            <a:r>
              <a:rPr lang="en-US" dirty="0"/>
              <a:t>1 Generator of Unwanted Interactions for Numerical Experiment Analysis – </a:t>
            </a:r>
            <a:r>
              <a:rPr lang="en-US" dirty="0" err="1"/>
              <a:t>Programme</a:t>
            </a:r>
            <a:r>
              <a:rPr lang="en-US" dirty="0"/>
              <a:t> Interfaced to GEANT.</a:t>
            </a:r>
            <a:endParaRPr lang="en-GB" dirty="0"/>
          </a:p>
          <a:p>
            <a:pPr algn="l"/>
            <a:endParaRPr lang="en-GB" dirty="0"/>
          </a:p>
        </p:txBody>
      </p:sp>
      <mc:AlternateContent xmlns:mc="http://schemas.openxmlformats.org/markup-compatibility/2006" xmlns:a14="http://schemas.microsoft.com/office/drawing/2010/main">
        <mc:Choice Requires="a14">
          <p:sp>
            <p:nvSpPr>
              <p:cNvPr id="18" name="Plassholder for innhold 4">
                <a:extLst>
                  <a:ext uri="{FF2B5EF4-FFF2-40B4-BE49-F238E27FC236}">
                    <a16:creationId xmlns:a16="http://schemas.microsoft.com/office/drawing/2014/main" id="{325353E6-172D-4D39-914A-69CE4D405926}"/>
                  </a:ext>
                </a:extLst>
              </p:cNvPr>
              <p:cNvSpPr txBox="1">
                <a:spLocks/>
              </p:cNvSpPr>
              <p:nvPr/>
            </p:nvSpPr>
            <p:spPr>
              <a:xfrm>
                <a:off x="838200" y="5279852"/>
                <a:ext cx="6230950" cy="11209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800" dirty="0"/>
              </a:p>
              <a:p>
                <a:r>
                  <a:rPr lang="en-GB" sz="1800" dirty="0">
                    <a:solidFill>
                      <a:srgbClr val="FF0000"/>
                    </a:solidFill>
                  </a:rPr>
                  <a:t>Challenge: final value </a:t>
                </a:r>
                <a14:m>
                  <m:oMath xmlns:m="http://schemas.openxmlformats.org/officeDocument/2006/math">
                    <m:sSubSup>
                      <m:sSubSupPr>
                        <m:ctrlPr>
                          <a:rPr lang="nb-NO" sz="1800" i="1" dirty="0">
                            <a:solidFill>
                              <a:srgbClr val="FF0000"/>
                            </a:solidFill>
                            <a:latin typeface="Cambria Math" panose="02040503050406030204" pitchFamily="18" charset="0"/>
                          </a:rPr>
                        </m:ctrlPr>
                      </m:sSubSupPr>
                      <m:e>
                        <m:r>
                          <a:rPr lang="nb-NO" sz="1800" i="1" dirty="0">
                            <a:solidFill>
                              <a:srgbClr val="FF0000"/>
                            </a:solidFill>
                            <a:latin typeface="Cambria Math" panose="02040503050406030204" pitchFamily="18" charset="0"/>
                          </a:rPr>
                          <m:t>𝛽</m:t>
                        </m:r>
                      </m:e>
                      <m:sub>
                        <m:r>
                          <a:rPr lang="nb-NO" sz="1800" i="1" dirty="0" err="1">
                            <a:solidFill>
                              <a:srgbClr val="FF0000"/>
                            </a:solidFill>
                            <a:latin typeface="Cambria Math" panose="02040503050406030204" pitchFamily="18" charset="0"/>
                          </a:rPr>
                          <m:t>𝑦</m:t>
                        </m:r>
                      </m:sub>
                      <m:sup>
                        <m:r>
                          <a:rPr lang="nb-NO" sz="1800" i="1" dirty="0">
                            <a:solidFill>
                              <a:srgbClr val="FF0000"/>
                            </a:solidFill>
                            <a:latin typeface="Cambria Math" panose="02040503050406030204" pitchFamily="18" charset="0"/>
                          </a:rPr>
                          <m:t>∗</m:t>
                        </m:r>
                      </m:sup>
                    </m:sSubSup>
                    <m:r>
                      <a:rPr lang="nb-NO" sz="1800" i="1" dirty="0" smtClean="0">
                        <a:solidFill>
                          <a:srgbClr val="FF0000"/>
                        </a:solidFill>
                        <a:latin typeface="Cambria Math" panose="02040503050406030204" pitchFamily="18" charset="0"/>
                      </a:rPr>
                      <m:t>=5 </m:t>
                    </m:r>
                    <m:r>
                      <m:rPr>
                        <m:sty m:val="p"/>
                      </m:rPr>
                      <a:rPr lang="nb-NO" sz="1800" dirty="0" smtClean="0">
                        <a:solidFill>
                          <a:srgbClr val="FF0000"/>
                        </a:solidFill>
                        <a:latin typeface="Cambria Math" panose="02040503050406030204" pitchFamily="18" charset="0"/>
                      </a:rPr>
                      <m:t>μm</m:t>
                    </m:r>
                  </m:oMath>
                </a14:m>
                <a:r>
                  <a:rPr lang="en-GB" sz="1800" dirty="0">
                    <a:solidFill>
                      <a:srgbClr val="FF0000"/>
                    </a:solidFill>
                  </a:rPr>
                  <a:t> is one </a:t>
                </a:r>
                <a:r>
                  <a:rPr lang="en-GB" sz="1800" dirty="0" err="1">
                    <a:solidFill>
                      <a:srgbClr val="FF0000"/>
                    </a:solidFill>
                  </a:rPr>
                  <a:t>o.m</a:t>
                </a:r>
                <a:r>
                  <a:rPr lang="en-GB" sz="1800" dirty="0">
                    <a:solidFill>
                      <a:srgbClr val="FF0000"/>
                    </a:solidFill>
                  </a:rPr>
                  <a:t>. smaller than currently achievable (BDS).</a:t>
                </a:r>
              </a:p>
            </p:txBody>
          </p:sp>
        </mc:Choice>
        <mc:Fallback xmlns="">
          <p:sp>
            <p:nvSpPr>
              <p:cNvPr id="18" name="Plassholder for innhold 4">
                <a:extLst>
                  <a:ext uri="{FF2B5EF4-FFF2-40B4-BE49-F238E27FC236}">
                    <a16:creationId xmlns:a16="http://schemas.microsoft.com/office/drawing/2014/main" id="{325353E6-172D-4D39-914A-69CE4D405926}"/>
                  </a:ext>
                </a:extLst>
              </p:cNvPr>
              <p:cNvSpPr txBox="1">
                <a:spLocks noRot="1" noChangeAspect="1" noMove="1" noResize="1" noEditPoints="1" noAdjustHandles="1" noChangeArrowheads="1" noChangeShapeType="1" noTextEdit="1"/>
              </p:cNvSpPr>
              <p:nvPr/>
            </p:nvSpPr>
            <p:spPr>
              <a:xfrm>
                <a:off x="838200" y="5279852"/>
                <a:ext cx="6230950" cy="1120948"/>
              </a:xfrm>
              <a:prstGeom prst="rect">
                <a:avLst/>
              </a:prstGeom>
              <a:blipFill>
                <a:blip r:embed="rId5"/>
                <a:stretch>
                  <a:fillRect l="-685"/>
                </a:stretch>
              </a:blipFill>
            </p:spPr>
            <p:txBody>
              <a:bodyPr/>
              <a:lstStyle/>
              <a:p>
                <a:r>
                  <a:rPr lang="en-GB">
                    <a:noFill/>
                  </a:rPr>
                  <a:t> </a:t>
                </a:r>
              </a:p>
            </p:txBody>
          </p:sp>
        </mc:Fallback>
      </mc:AlternateContent>
      <p:pic>
        <p:nvPicPr>
          <p:cNvPr id="20" name="Bilde 19">
            <a:extLst>
              <a:ext uri="{FF2B5EF4-FFF2-40B4-BE49-F238E27FC236}">
                <a16:creationId xmlns:a16="http://schemas.microsoft.com/office/drawing/2014/main" id="{58CAF018-71F7-481F-9246-4183906288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43653" y="2192586"/>
            <a:ext cx="5130561" cy="4123049"/>
          </a:xfrm>
          <a:prstGeom prst="rect">
            <a:avLst/>
          </a:prstGeom>
        </p:spPr>
      </p:pic>
      <p:sp>
        <p:nvSpPr>
          <p:cNvPr id="21" name="Rektangel 20">
            <a:extLst>
              <a:ext uri="{FF2B5EF4-FFF2-40B4-BE49-F238E27FC236}">
                <a16:creationId xmlns:a16="http://schemas.microsoft.com/office/drawing/2014/main" id="{3A48334C-3363-415F-AA9C-9CB52B65B20E}"/>
              </a:ext>
            </a:extLst>
          </p:cNvPr>
          <p:cNvSpPr/>
          <p:nvPr/>
        </p:nvSpPr>
        <p:spPr>
          <a:xfrm>
            <a:off x="6557211" y="3561347"/>
            <a:ext cx="1780673" cy="1397830"/>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pic>
        <p:nvPicPr>
          <p:cNvPr id="17" name="Bilde 16" descr="Et bilde som inneholder bord&#10;&#10;Automatisk generert beskrivelse">
            <a:extLst>
              <a:ext uri="{FF2B5EF4-FFF2-40B4-BE49-F238E27FC236}">
                <a16:creationId xmlns:a16="http://schemas.microsoft.com/office/drawing/2014/main" id="{3D6A8BD7-7F5F-4790-83AE-951072FD67C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04441" y="631600"/>
            <a:ext cx="4669773" cy="2785736"/>
          </a:xfrm>
          <a:prstGeom prst="rect">
            <a:avLst/>
          </a:prstGeom>
        </p:spPr>
        <p:style>
          <a:lnRef idx="2">
            <a:schemeClr val="accent1"/>
          </a:lnRef>
          <a:fillRef idx="1">
            <a:schemeClr val="lt1"/>
          </a:fillRef>
          <a:effectRef idx="0">
            <a:schemeClr val="accent1"/>
          </a:effectRef>
          <a:fontRef idx="minor">
            <a:schemeClr val="dk1"/>
          </a:fontRef>
        </p:style>
      </p:pic>
      <p:sp>
        <p:nvSpPr>
          <p:cNvPr id="22" name="Rektangel 21">
            <a:extLst>
              <a:ext uri="{FF2B5EF4-FFF2-40B4-BE49-F238E27FC236}">
                <a16:creationId xmlns:a16="http://schemas.microsoft.com/office/drawing/2014/main" id="{9E494683-CBA9-422C-9A6A-BBC984D482E1}"/>
              </a:ext>
            </a:extLst>
          </p:cNvPr>
          <p:cNvSpPr/>
          <p:nvPr/>
        </p:nvSpPr>
        <p:spPr>
          <a:xfrm>
            <a:off x="7105246" y="1588167"/>
            <a:ext cx="4669773" cy="246531"/>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3" name="Rektangel 12">
                <a:extLst>
                  <a:ext uri="{FF2B5EF4-FFF2-40B4-BE49-F238E27FC236}">
                    <a16:creationId xmlns:a16="http://schemas.microsoft.com/office/drawing/2014/main" id="{10A2DE1D-23E7-4BD1-A0CB-DB52BD7ED8EC}"/>
                  </a:ext>
                </a:extLst>
              </p:cNvPr>
              <p:cNvSpPr/>
              <p:nvPr/>
            </p:nvSpPr>
            <p:spPr>
              <a:xfrm>
                <a:off x="7232620" y="1306011"/>
                <a:ext cx="1212704" cy="711413"/>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14:m>
                  <m:oMath xmlns:m="http://schemas.openxmlformats.org/officeDocument/2006/math">
                    <m:r>
                      <a:rPr lang="en-GB" i="1" smtClean="0">
                        <a:latin typeface="Cambria Math" panose="02040503050406030204" pitchFamily="18" charset="0"/>
                      </a:rPr>
                      <m:t>ℒ</m:t>
                    </m:r>
                    <m:r>
                      <a:rPr lang="nb-NO" b="0" i="1" smtClean="0">
                        <a:latin typeface="Cambria Math" panose="02040503050406030204" pitchFamily="18" charset="0"/>
                      </a:rPr>
                      <m:t>∼</m:t>
                    </m:r>
                    <m:f>
                      <m:fPr>
                        <m:ctrlPr>
                          <a:rPr lang="nb-NO" i="1">
                            <a:latin typeface="Cambria Math" panose="02040503050406030204" pitchFamily="18" charset="0"/>
                          </a:rPr>
                        </m:ctrlPr>
                      </m:fPr>
                      <m:num>
                        <m:sSub>
                          <m:sSubPr>
                            <m:ctrlPr>
                              <a:rPr lang="nb-NO" i="1" smtClean="0">
                                <a:latin typeface="Cambria Math" panose="02040503050406030204" pitchFamily="18" charset="0"/>
                              </a:rPr>
                            </m:ctrlPr>
                          </m:sSubPr>
                          <m:e>
                            <m:r>
                              <a:rPr lang="nb-NO" i="1">
                                <a:latin typeface="Cambria Math" panose="02040503050406030204" pitchFamily="18" charset="0"/>
                              </a:rPr>
                              <m:t>𝑁</m:t>
                            </m:r>
                          </m:e>
                          <m:sub>
                            <m:r>
                              <a:rPr lang="nb-NO" i="1">
                                <a:latin typeface="Cambria Math" panose="02040503050406030204" pitchFamily="18" charset="0"/>
                              </a:rPr>
                              <m:t>1</m:t>
                            </m:r>
                          </m:sub>
                        </m:sSub>
                        <m:sSub>
                          <m:sSubPr>
                            <m:ctrlPr>
                              <a:rPr lang="nb-NO" i="1">
                                <a:latin typeface="Cambria Math" panose="02040503050406030204" pitchFamily="18" charset="0"/>
                              </a:rPr>
                            </m:ctrlPr>
                          </m:sSubPr>
                          <m:e>
                            <m:r>
                              <a:rPr lang="nb-NO" i="1">
                                <a:latin typeface="Cambria Math" panose="02040503050406030204" pitchFamily="18" charset="0"/>
                              </a:rPr>
                              <m:t>𝑁</m:t>
                            </m:r>
                          </m:e>
                          <m:sub>
                            <m:r>
                              <a:rPr lang="nb-NO" i="1">
                                <a:latin typeface="Cambria Math" panose="02040503050406030204" pitchFamily="18" charset="0"/>
                              </a:rPr>
                              <m:t>2</m:t>
                            </m:r>
                          </m:sub>
                        </m:sSub>
                      </m:num>
                      <m:den>
                        <m:rad>
                          <m:radPr>
                            <m:degHide m:val="on"/>
                            <m:ctrlPr>
                              <a:rPr lang="nb-NO" b="0" i="1" smtClean="0">
                                <a:latin typeface="Cambria Math" panose="02040503050406030204" pitchFamily="18" charset="0"/>
                              </a:rPr>
                            </m:ctrlPr>
                          </m:radPr>
                          <m:deg/>
                          <m:e>
                            <m:sSubSup>
                              <m:sSubSupPr>
                                <m:ctrlPr>
                                  <a:rPr lang="nb-NO" b="0" i="1" smtClean="0">
                                    <a:latin typeface="Cambria Math" panose="02040503050406030204" pitchFamily="18" charset="0"/>
                                  </a:rPr>
                                </m:ctrlPr>
                              </m:sSubSupPr>
                              <m:e>
                                <m:r>
                                  <a:rPr lang="nb-NO" b="0" i="1" smtClean="0">
                                    <a:latin typeface="Cambria Math" panose="02040503050406030204" pitchFamily="18" charset="0"/>
                                  </a:rPr>
                                  <m:t>𝛽</m:t>
                                </m:r>
                              </m:e>
                              <m:sub>
                                <m:r>
                                  <a:rPr lang="nb-NO" b="0" i="1" smtClean="0">
                                    <a:latin typeface="Cambria Math" panose="02040503050406030204" pitchFamily="18" charset="0"/>
                                  </a:rPr>
                                  <m:t>𝑥</m:t>
                                </m:r>
                              </m:sub>
                              <m:sup>
                                <m:r>
                                  <a:rPr lang="nb-NO" b="0" i="1" smtClean="0">
                                    <a:latin typeface="Cambria Math" panose="02040503050406030204" pitchFamily="18" charset="0"/>
                                  </a:rPr>
                                  <m:t>∗</m:t>
                                </m:r>
                              </m:sup>
                            </m:sSubSup>
                            <m:sSubSup>
                              <m:sSubSupPr>
                                <m:ctrlPr>
                                  <a:rPr lang="nb-NO" b="0" i="1" smtClean="0">
                                    <a:latin typeface="Cambria Math" panose="02040503050406030204" pitchFamily="18" charset="0"/>
                                  </a:rPr>
                                </m:ctrlPr>
                              </m:sSubSupPr>
                              <m:e>
                                <m:r>
                                  <a:rPr lang="nb-NO" b="0" i="1" smtClean="0">
                                    <a:latin typeface="Cambria Math" panose="02040503050406030204" pitchFamily="18" charset="0"/>
                                  </a:rPr>
                                  <m:t>𝛽</m:t>
                                </m:r>
                              </m:e>
                              <m:sub>
                                <m:r>
                                  <a:rPr lang="nb-NO" b="0" i="1" smtClean="0">
                                    <a:latin typeface="Cambria Math" panose="02040503050406030204" pitchFamily="18" charset="0"/>
                                  </a:rPr>
                                  <m:t>𝑦</m:t>
                                </m:r>
                              </m:sub>
                              <m:sup>
                                <m:r>
                                  <a:rPr lang="nb-NO" b="0" i="1" smtClean="0">
                                    <a:latin typeface="Cambria Math" panose="02040503050406030204" pitchFamily="18" charset="0"/>
                                  </a:rPr>
                                  <m:t>∗</m:t>
                                </m:r>
                              </m:sup>
                            </m:sSubSup>
                          </m:e>
                        </m:rad>
                      </m:den>
                    </m:f>
                  </m:oMath>
                </a14:m>
                <a:r>
                  <a:rPr lang="en-GB" dirty="0"/>
                  <a:t> </a:t>
                </a:r>
              </a:p>
            </p:txBody>
          </p:sp>
        </mc:Choice>
        <mc:Fallback xmlns="">
          <p:sp>
            <p:nvSpPr>
              <p:cNvPr id="13" name="Rektangel 12">
                <a:extLst>
                  <a:ext uri="{FF2B5EF4-FFF2-40B4-BE49-F238E27FC236}">
                    <a16:creationId xmlns:a16="http://schemas.microsoft.com/office/drawing/2014/main" id="{10A2DE1D-23E7-4BD1-A0CB-DB52BD7ED8EC}"/>
                  </a:ext>
                </a:extLst>
              </p:cNvPr>
              <p:cNvSpPr>
                <a:spLocks noRot="1" noChangeAspect="1" noMove="1" noResize="1" noEditPoints="1" noAdjustHandles="1" noChangeArrowheads="1" noChangeShapeType="1" noTextEdit="1"/>
              </p:cNvSpPr>
              <p:nvPr/>
            </p:nvSpPr>
            <p:spPr>
              <a:xfrm>
                <a:off x="7232620" y="1306011"/>
                <a:ext cx="1212704" cy="711413"/>
              </a:xfrm>
              <a:prstGeom prst="rect">
                <a:avLst/>
              </a:prstGeom>
              <a:blipFill>
                <a:blip r:embed="rId8"/>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887909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41BAC33-9164-4839-BCD2-76D3C6F625EC}"/>
              </a:ext>
            </a:extLst>
          </p:cNvPr>
          <p:cNvSpPr>
            <a:spLocks noGrp="1"/>
          </p:cNvSpPr>
          <p:nvPr>
            <p:ph type="title"/>
          </p:nvPr>
        </p:nvSpPr>
        <p:spPr/>
        <p:txBody>
          <a:bodyPr/>
          <a:lstStyle/>
          <a:p>
            <a:r>
              <a:rPr lang="en-GB" dirty="0"/>
              <a:t>Background particles</a:t>
            </a:r>
          </a:p>
        </p:txBody>
      </p:sp>
      <p:sp>
        <p:nvSpPr>
          <p:cNvPr id="3" name="Plassholder for innhold 2">
            <a:extLst>
              <a:ext uri="{FF2B5EF4-FFF2-40B4-BE49-F238E27FC236}">
                <a16:creationId xmlns:a16="http://schemas.microsoft.com/office/drawing/2014/main" id="{30B8E3DB-39AF-40DC-861D-FE8AF2A41052}"/>
              </a:ext>
            </a:extLst>
          </p:cNvPr>
          <p:cNvSpPr>
            <a:spLocks noGrp="1"/>
          </p:cNvSpPr>
          <p:nvPr>
            <p:ph idx="1"/>
          </p:nvPr>
        </p:nvSpPr>
        <p:spPr>
          <a:xfrm>
            <a:off x="838200" y="1825625"/>
            <a:ext cx="3661611" cy="4274386"/>
          </a:xfrm>
        </p:spPr>
        <p:txBody>
          <a:bodyPr>
            <a:normAutofit fontScale="70000" lnSpcReduction="20000"/>
          </a:bodyPr>
          <a:lstStyle/>
          <a:p>
            <a:pPr marL="171450" indent="-171450"/>
            <a:r>
              <a:rPr lang="en-GB" dirty="0"/>
              <a:t>Symmetric cases significantly larger background than CLIC.</a:t>
            </a:r>
          </a:p>
          <a:p>
            <a:pPr marL="628650" lvl="1" indent="-171450"/>
            <a:r>
              <a:rPr lang="en-GB" dirty="0"/>
              <a:t>Somewhat expected due to large fields.</a:t>
            </a:r>
          </a:p>
          <a:p>
            <a:pPr marL="628650" lvl="1" indent="-171450"/>
            <a:endParaRPr lang="en-GB" dirty="0"/>
          </a:p>
          <a:p>
            <a:pPr marL="171450" lvl="0" indent="-171450"/>
            <a:r>
              <a:rPr lang="en-GB" dirty="0"/>
              <a:t>Asymmetric cases</a:t>
            </a:r>
          </a:p>
          <a:p>
            <a:pPr marL="628650" lvl="1" indent="-171450"/>
            <a:r>
              <a:rPr lang="en-GB" dirty="0"/>
              <a:t>Less background</a:t>
            </a:r>
          </a:p>
          <a:p>
            <a:pPr marL="628650" lvl="1" indent="-171450"/>
            <a:r>
              <a:rPr lang="en-GB" dirty="0"/>
              <a:t>but also expect asymmetric backgrounds</a:t>
            </a:r>
          </a:p>
          <a:p>
            <a:pPr marL="628650" lvl="1" indent="-171450"/>
            <a:r>
              <a:rPr lang="en-GB" dirty="0"/>
              <a:t>(asymmetric deflection)</a:t>
            </a:r>
          </a:p>
          <a:p>
            <a:pPr marL="628650" lvl="1" indent="-171450"/>
            <a:endParaRPr lang="en-GB" dirty="0"/>
          </a:p>
          <a:p>
            <a:pPr marL="171450" lvl="0" indent="-171450">
              <a:lnSpc>
                <a:spcPct val="100000"/>
              </a:lnSpc>
              <a:spcBef>
                <a:spcPts val="0"/>
              </a:spcBef>
              <a:defRPr/>
            </a:pPr>
            <a:r>
              <a:rPr lang="en-GB" dirty="0"/>
              <a:t>More detector studies required</a:t>
            </a:r>
          </a:p>
          <a:p>
            <a:pPr marL="628650" lvl="1" indent="-171450">
              <a:lnSpc>
                <a:spcPct val="100000"/>
              </a:lnSpc>
              <a:spcBef>
                <a:spcPts val="0"/>
              </a:spcBef>
              <a:defRPr/>
            </a:pPr>
            <a:r>
              <a:rPr lang="en-GB" dirty="0"/>
              <a:t>Assess acceptable background levels.</a:t>
            </a:r>
          </a:p>
          <a:p>
            <a:pPr marL="628650" lvl="1" indent="-171450">
              <a:lnSpc>
                <a:spcPct val="100000"/>
              </a:lnSpc>
              <a:spcBef>
                <a:spcPts val="0"/>
              </a:spcBef>
              <a:defRPr/>
            </a:pPr>
            <a:r>
              <a:rPr lang="en-GB" dirty="0"/>
              <a:t>Take account of asymmetric backgrounds.</a:t>
            </a:r>
          </a:p>
        </p:txBody>
      </p:sp>
      <p:sp>
        <p:nvSpPr>
          <p:cNvPr id="6" name="Plassholder for dato 5">
            <a:extLst>
              <a:ext uri="{FF2B5EF4-FFF2-40B4-BE49-F238E27FC236}">
                <a16:creationId xmlns:a16="http://schemas.microsoft.com/office/drawing/2014/main" id="{F6EA011F-84FE-4F0E-9B02-0A7A7A0D5913}"/>
              </a:ext>
            </a:extLst>
          </p:cNvPr>
          <p:cNvSpPr>
            <a:spLocks noGrp="1"/>
          </p:cNvSpPr>
          <p:nvPr>
            <p:ph type="dt" sz="half" idx="10"/>
          </p:nvPr>
        </p:nvSpPr>
        <p:spPr/>
        <p:txBody>
          <a:bodyPr/>
          <a:lstStyle/>
          <a:p>
            <a:r>
              <a:rPr lang="nb-NO"/>
              <a:t>10/12/2021</a:t>
            </a:r>
            <a:endParaRPr lang="en-GB" dirty="0"/>
          </a:p>
        </p:txBody>
      </p:sp>
      <p:sp>
        <p:nvSpPr>
          <p:cNvPr id="7" name="Plassholder for bunntekst 6">
            <a:extLst>
              <a:ext uri="{FF2B5EF4-FFF2-40B4-BE49-F238E27FC236}">
                <a16:creationId xmlns:a16="http://schemas.microsoft.com/office/drawing/2014/main" id="{45A91826-A1F7-4F92-A9B9-C4AEF26289EE}"/>
              </a:ext>
            </a:extLst>
          </p:cNvPr>
          <p:cNvSpPr>
            <a:spLocks noGrp="1"/>
          </p:cNvSpPr>
          <p:nvPr>
            <p:ph type="ftr" sz="quarter" idx="11"/>
          </p:nvPr>
        </p:nvSpPr>
        <p:spPr/>
        <p:txBody>
          <a:bodyPr/>
          <a:lstStyle/>
          <a:p>
            <a:r>
              <a:rPr lang="en-US"/>
              <a:t>Ben Chen, Imperial College London</a:t>
            </a:r>
            <a:endParaRPr lang="en-GB"/>
          </a:p>
        </p:txBody>
      </p:sp>
      <p:sp>
        <p:nvSpPr>
          <p:cNvPr id="4" name="Plassholder for lysbildenummer 3">
            <a:extLst>
              <a:ext uri="{FF2B5EF4-FFF2-40B4-BE49-F238E27FC236}">
                <a16:creationId xmlns:a16="http://schemas.microsoft.com/office/drawing/2014/main" id="{B666B00E-3A52-4998-96E0-855837164251}"/>
              </a:ext>
            </a:extLst>
          </p:cNvPr>
          <p:cNvSpPr>
            <a:spLocks noGrp="1"/>
          </p:cNvSpPr>
          <p:nvPr>
            <p:ph type="sldNum" sz="quarter" idx="12"/>
          </p:nvPr>
        </p:nvSpPr>
        <p:spPr/>
        <p:txBody>
          <a:bodyPr/>
          <a:lstStyle/>
          <a:p>
            <a:fld id="{3FE76B6B-0CE1-4324-96C0-E48A3D2C87FD}" type="slidenum">
              <a:rPr lang="en-GB" smtClean="0"/>
              <a:t>26</a:t>
            </a:fld>
            <a:endParaRPr lang="en-GB"/>
          </a:p>
        </p:txBody>
      </p:sp>
      <p:pic>
        <p:nvPicPr>
          <p:cNvPr id="9" name="Bilde 8" descr="Et bilde som inneholder bord&#10;&#10;Automatisk generert beskrivelse">
            <a:extLst>
              <a:ext uri="{FF2B5EF4-FFF2-40B4-BE49-F238E27FC236}">
                <a16:creationId xmlns:a16="http://schemas.microsoft.com/office/drawing/2014/main" id="{C9F3A93F-AB8C-4D9C-9E99-45BF55392E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9589" y="2594783"/>
            <a:ext cx="7135061" cy="2133333"/>
          </a:xfrm>
          <a:prstGeom prst="rect">
            <a:avLst/>
          </a:prstGeom>
        </p:spPr>
      </p:pic>
      <p:sp>
        <p:nvSpPr>
          <p:cNvPr id="14" name="TextBox 13">
            <a:extLst>
              <a:ext uri="{FF2B5EF4-FFF2-40B4-BE49-F238E27FC236}">
                <a16:creationId xmlns:a16="http://schemas.microsoft.com/office/drawing/2014/main" id="{2A37E1A5-3B8C-BE44-8255-FDE4B3181106}"/>
              </a:ext>
            </a:extLst>
          </p:cNvPr>
          <p:cNvSpPr txBox="1"/>
          <p:nvPr/>
        </p:nvSpPr>
        <p:spPr>
          <a:xfrm>
            <a:off x="9777320" y="4937988"/>
            <a:ext cx="2129591" cy="1015663"/>
          </a:xfrm>
          <a:prstGeom prst="rect">
            <a:avLst/>
          </a:prstGeom>
          <a:noFill/>
        </p:spPr>
        <p:txBody>
          <a:bodyPr wrap="square">
            <a:spAutoFit/>
          </a:bodyPr>
          <a:lstStyle/>
          <a:p>
            <a:r>
              <a:rPr lang="en-GB" sz="1200" dirty="0">
                <a:solidFill>
                  <a:schemeClr val="bg2">
                    <a:lumMod val="75000"/>
                  </a:schemeClr>
                </a:solidFill>
              </a:rPr>
              <a:t>Subscripts: </a:t>
            </a:r>
          </a:p>
          <a:p>
            <a:pPr lvl="1"/>
            <a:r>
              <a:rPr lang="en-GB" sz="1200" dirty="0" err="1">
                <a:solidFill>
                  <a:schemeClr val="bg2">
                    <a:lumMod val="75000"/>
                  </a:schemeClr>
                </a:solidFill>
              </a:rPr>
              <a:t>coh</a:t>
            </a:r>
            <a:r>
              <a:rPr lang="en-GB" sz="1200" dirty="0">
                <a:solidFill>
                  <a:schemeClr val="bg2">
                    <a:lumMod val="75000"/>
                  </a:schemeClr>
                </a:solidFill>
              </a:rPr>
              <a:t>: coherent pairs</a:t>
            </a:r>
          </a:p>
          <a:p>
            <a:pPr lvl="1"/>
            <a:r>
              <a:rPr lang="en-GB" sz="1200" dirty="0" err="1">
                <a:solidFill>
                  <a:schemeClr val="bg2">
                    <a:lumMod val="75000"/>
                  </a:schemeClr>
                </a:solidFill>
              </a:rPr>
              <a:t>inc</a:t>
            </a:r>
            <a:r>
              <a:rPr lang="en-GB" sz="1200" dirty="0">
                <a:solidFill>
                  <a:schemeClr val="bg2">
                    <a:lumMod val="75000"/>
                  </a:schemeClr>
                </a:solidFill>
              </a:rPr>
              <a:t>: incoherent pairs</a:t>
            </a:r>
          </a:p>
          <a:p>
            <a:pPr lvl="1"/>
            <a:r>
              <a:rPr lang="en-GB" sz="1200" dirty="0">
                <a:solidFill>
                  <a:schemeClr val="bg2">
                    <a:lumMod val="75000"/>
                  </a:schemeClr>
                </a:solidFill>
              </a:rPr>
              <a:t>tri: trident pairs </a:t>
            </a:r>
          </a:p>
          <a:p>
            <a:pPr lvl="1"/>
            <a:r>
              <a:rPr lang="en-GB" sz="1200" dirty="0">
                <a:solidFill>
                  <a:schemeClr val="bg2">
                    <a:lumMod val="75000"/>
                  </a:schemeClr>
                </a:solidFill>
              </a:rPr>
              <a:t>H: hadronic events</a:t>
            </a:r>
          </a:p>
        </p:txBody>
      </p:sp>
    </p:spTree>
    <p:extLst>
      <p:ext uri="{BB962C8B-B14F-4D97-AF65-F5344CB8AC3E}">
        <p14:creationId xmlns:p14="http://schemas.microsoft.com/office/powerpoint/2010/main" val="41109998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Plassholder for innhold 5">
            <a:extLst>
              <a:ext uri="{FF2B5EF4-FFF2-40B4-BE49-F238E27FC236}">
                <a16:creationId xmlns:a16="http://schemas.microsoft.com/office/drawing/2014/main" id="{22D8201D-BC67-42F4-AB7B-0553C8650A54}"/>
              </a:ext>
            </a:extLst>
          </p:cNvPr>
          <p:cNvSpPr>
            <a:spLocks noGrp="1"/>
          </p:cNvSpPr>
          <p:nvPr>
            <p:ph idx="1"/>
          </p:nvPr>
        </p:nvSpPr>
        <p:spPr>
          <a:xfrm>
            <a:off x="838200" y="1005892"/>
            <a:ext cx="10515600" cy="875534"/>
          </a:xfrm>
        </p:spPr>
        <p:txBody>
          <a:bodyPr/>
          <a:lstStyle/>
          <a:p>
            <a:r>
              <a:rPr lang="en-GB" dirty="0"/>
              <a:t>An attractive alternative to a PWFA </a:t>
            </a:r>
            <a:r>
              <a:rPr lang="nb-NO" dirty="0" err="1"/>
              <a:t>e</a:t>
            </a:r>
            <a:r>
              <a:rPr lang="nb-NO" baseline="30000" dirty="0" err="1"/>
              <a:t>+</a:t>
            </a:r>
            <a:r>
              <a:rPr lang="nb-NO" dirty="0" err="1"/>
              <a:t>e</a:t>
            </a:r>
            <a:r>
              <a:rPr lang="nb-NO" baseline="30000" dirty="0"/>
              <a:t>-</a:t>
            </a:r>
            <a:r>
              <a:rPr lang="en-GB" dirty="0"/>
              <a:t> linear collider due to the </a:t>
            </a:r>
            <a:r>
              <a:rPr lang="nb-NO" dirty="0"/>
              <a:t>e</a:t>
            </a:r>
            <a:r>
              <a:rPr lang="nb-NO" baseline="30000" dirty="0"/>
              <a:t>+ </a:t>
            </a:r>
            <a:r>
              <a:rPr lang="en-GB" dirty="0"/>
              <a:t>acc. challenge.</a:t>
            </a:r>
          </a:p>
          <a:p>
            <a:endParaRPr lang="en-GB" dirty="0"/>
          </a:p>
        </p:txBody>
      </p:sp>
      <mc:AlternateContent xmlns:mc="http://schemas.openxmlformats.org/markup-compatibility/2006" xmlns:a14="http://schemas.microsoft.com/office/drawing/2010/main">
        <mc:Choice Requires="a14">
          <p:sp>
            <p:nvSpPr>
              <p:cNvPr id="7" name="Plassholder for innhold 5">
                <a:extLst>
                  <a:ext uri="{FF2B5EF4-FFF2-40B4-BE49-F238E27FC236}">
                    <a16:creationId xmlns:a16="http://schemas.microsoft.com/office/drawing/2014/main" id="{8A74DBC4-AFE0-4BA7-A6F3-5FEFE782EA19}"/>
                  </a:ext>
                </a:extLst>
              </p:cNvPr>
              <p:cNvSpPr txBox="1">
                <a:spLocks/>
              </p:cNvSpPr>
              <p:nvPr/>
            </p:nvSpPr>
            <p:spPr>
              <a:xfrm>
                <a:off x="838199" y="4824248"/>
                <a:ext cx="10515600" cy="1713186"/>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Energy of back-scattered photons increase with laser photon energy.</a:t>
                </a:r>
              </a:p>
              <a:p>
                <a:r>
                  <a:rPr lang="en-US" dirty="0"/>
                  <a:t>But back-scattered photons and laser photons may scatter.</a:t>
                </a:r>
              </a:p>
              <a:p>
                <a:r>
                  <a:rPr lang="en-US" dirty="0"/>
                  <a:t>Keep energies below </a:t>
                </a:r>
                <a:r>
                  <a:rPr lang="nb-NO" dirty="0" err="1"/>
                  <a:t>e</a:t>
                </a:r>
                <a:r>
                  <a:rPr lang="nb-NO" baseline="30000" dirty="0" err="1"/>
                  <a:t>+</a:t>
                </a:r>
                <a:r>
                  <a:rPr lang="nb-NO" dirty="0" err="1"/>
                  <a:t>e</a:t>
                </a:r>
                <a:r>
                  <a:rPr lang="nb-NO" baseline="30000" dirty="0"/>
                  <a:t>-</a:t>
                </a:r>
                <a:r>
                  <a:rPr lang="en-GB" dirty="0"/>
                  <a:t> pair creation threshold.</a:t>
                </a:r>
              </a:p>
              <a:p>
                <a:r>
                  <a:rPr lang="en-GB" dirty="0"/>
                  <a:t>Max relative energy </a:t>
                </a:r>
                <a14:m>
                  <m:oMath xmlns:m="http://schemas.openxmlformats.org/officeDocument/2006/math">
                    <m:r>
                      <a:rPr lang="nb-NO" b="0" i="1" dirty="0" smtClean="0">
                        <a:latin typeface="Cambria Math" panose="02040503050406030204" pitchFamily="18" charset="0"/>
                      </a:rPr>
                      <m:t>𝑦</m:t>
                    </m:r>
                    <m:r>
                      <a:rPr lang="nb-NO" b="0" i="0" dirty="0" smtClean="0">
                        <a:latin typeface="Cambria Math" panose="02040503050406030204" pitchFamily="18" charset="0"/>
                      </a:rPr>
                      <m:t>=</m:t>
                    </m:r>
                    <m:f>
                      <m:fPr>
                        <m:ctrlPr>
                          <a:rPr lang="nb-NO" b="0" i="1" dirty="0" smtClean="0">
                            <a:latin typeface="Cambria Math" panose="02040503050406030204" pitchFamily="18" charset="0"/>
                          </a:rPr>
                        </m:ctrlPr>
                      </m:fPr>
                      <m:num>
                        <m:r>
                          <a:rPr lang="en-GB" i="1" dirty="0">
                            <a:latin typeface="Cambria Math" panose="02040503050406030204" pitchFamily="18" charset="0"/>
                          </a:rPr>
                          <m:t>ℏ</m:t>
                        </m:r>
                        <m:r>
                          <a:rPr lang="en-GB" i="1" dirty="0">
                            <a:latin typeface="Cambria Math" panose="02040503050406030204" pitchFamily="18" charset="0"/>
                          </a:rPr>
                          <m:t>𝜔</m:t>
                        </m:r>
                      </m:num>
                      <m:den>
                        <m:sSub>
                          <m:sSubPr>
                            <m:ctrlPr>
                              <a:rPr lang="nb-NO" i="1" dirty="0">
                                <a:latin typeface="Cambria Math" panose="02040503050406030204" pitchFamily="18" charset="0"/>
                              </a:rPr>
                            </m:ctrlPr>
                          </m:sSubPr>
                          <m:e>
                            <m:r>
                              <a:rPr lang="nb-NO" i="1" dirty="0">
                                <a:latin typeface="Cambria Math" panose="02040503050406030204" pitchFamily="18" charset="0"/>
                              </a:rPr>
                              <m:t>ℰ</m:t>
                            </m:r>
                          </m:e>
                          <m:sub>
                            <m:r>
                              <a:rPr lang="nb-NO" i="1" dirty="0">
                                <a:latin typeface="Cambria Math" panose="02040503050406030204" pitchFamily="18" charset="0"/>
                              </a:rPr>
                              <m:t>0</m:t>
                            </m:r>
                          </m:sub>
                        </m:sSub>
                      </m:den>
                    </m:f>
                    <m:r>
                      <a:rPr lang="nb-NO" b="0" i="1" dirty="0" smtClean="0">
                        <a:latin typeface="Cambria Math" panose="02040503050406030204" pitchFamily="18" charset="0"/>
                      </a:rPr>
                      <m:t>≤</m:t>
                    </m:r>
                    <m:r>
                      <a:rPr lang="nb-NO" i="1" dirty="0">
                        <a:latin typeface="Cambria Math" panose="02040503050406030204" pitchFamily="18" charset="0"/>
                      </a:rPr>
                      <m:t>0.83</m:t>
                    </m:r>
                  </m:oMath>
                </a14:m>
                <a:r>
                  <a:rPr lang="en-GB" dirty="0"/>
                  <a:t>.</a:t>
                </a:r>
              </a:p>
              <a:p>
                <a:endParaRPr lang="en-GB" dirty="0"/>
              </a:p>
            </p:txBody>
          </p:sp>
        </mc:Choice>
        <mc:Fallback xmlns="">
          <p:sp>
            <p:nvSpPr>
              <p:cNvPr id="7" name="Plassholder for innhold 5">
                <a:extLst>
                  <a:ext uri="{FF2B5EF4-FFF2-40B4-BE49-F238E27FC236}">
                    <a16:creationId xmlns:a16="http://schemas.microsoft.com/office/drawing/2014/main" id="{8A74DBC4-AFE0-4BA7-A6F3-5FEFE782EA19}"/>
                  </a:ext>
                </a:extLst>
              </p:cNvPr>
              <p:cNvSpPr txBox="1">
                <a:spLocks noRot="1" noChangeAspect="1" noMove="1" noResize="1" noEditPoints="1" noAdjustHandles="1" noChangeArrowheads="1" noChangeShapeType="1" noTextEdit="1"/>
              </p:cNvSpPr>
              <p:nvPr/>
            </p:nvSpPr>
            <p:spPr>
              <a:xfrm>
                <a:off x="838199" y="4824248"/>
                <a:ext cx="10515600" cy="1713186"/>
              </a:xfrm>
              <a:prstGeom prst="rect">
                <a:avLst/>
              </a:prstGeom>
              <a:blipFill>
                <a:blip r:embed="rId3"/>
                <a:stretch>
                  <a:fillRect l="-754" t="-8185"/>
                </a:stretch>
              </a:blipFill>
            </p:spPr>
            <p:txBody>
              <a:bodyPr/>
              <a:lstStyle/>
              <a:p>
                <a:r>
                  <a:rPr lang="en-GB">
                    <a:noFill/>
                  </a:rPr>
                  <a:t> </a:t>
                </a:r>
              </a:p>
            </p:txBody>
          </p:sp>
        </mc:Fallback>
      </mc:AlternateContent>
      <p:pic>
        <p:nvPicPr>
          <p:cNvPr id="10" name="Bilde 9" descr="Et bilde som inneholder tekst, kart&#10;&#10;Automatisk generert beskrivelse">
            <a:extLst>
              <a:ext uri="{FF2B5EF4-FFF2-40B4-BE49-F238E27FC236}">
                <a16:creationId xmlns:a16="http://schemas.microsoft.com/office/drawing/2014/main" id="{1291BD3C-C051-45DD-80D5-8EFD3B4069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6800" y="1876206"/>
            <a:ext cx="7298397" cy="2953263"/>
          </a:xfrm>
          <a:prstGeom prst="rect">
            <a:avLst/>
          </a:prstGeom>
        </p:spPr>
      </p:pic>
      <p:sp>
        <p:nvSpPr>
          <p:cNvPr id="2" name="Plassholder for dato 1">
            <a:extLst>
              <a:ext uri="{FF2B5EF4-FFF2-40B4-BE49-F238E27FC236}">
                <a16:creationId xmlns:a16="http://schemas.microsoft.com/office/drawing/2014/main" id="{C7ECAB65-2BB4-4886-B03D-F6529133699C}"/>
              </a:ext>
            </a:extLst>
          </p:cNvPr>
          <p:cNvSpPr>
            <a:spLocks noGrp="1"/>
          </p:cNvSpPr>
          <p:nvPr>
            <p:ph type="dt" sz="half" idx="10"/>
          </p:nvPr>
        </p:nvSpPr>
        <p:spPr/>
        <p:txBody>
          <a:bodyPr/>
          <a:lstStyle/>
          <a:p>
            <a:r>
              <a:rPr lang="nb-NO"/>
              <a:t>20/10/2021</a:t>
            </a:r>
            <a:endParaRPr lang="en-GB"/>
          </a:p>
        </p:txBody>
      </p:sp>
      <p:sp>
        <p:nvSpPr>
          <p:cNvPr id="3" name="Plassholder for bunntekst 2">
            <a:extLst>
              <a:ext uri="{FF2B5EF4-FFF2-40B4-BE49-F238E27FC236}">
                <a16:creationId xmlns:a16="http://schemas.microsoft.com/office/drawing/2014/main" id="{DE331D82-62C0-4185-8AF0-D1CC05B9172F}"/>
              </a:ext>
            </a:extLst>
          </p:cNvPr>
          <p:cNvSpPr>
            <a:spLocks noGrp="1"/>
          </p:cNvSpPr>
          <p:nvPr>
            <p:ph type="ftr" sz="quarter" idx="11"/>
          </p:nvPr>
        </p:nvSpPr>
        <p:spPr/>
        <p:txBody>
          <a:bodyPr/>
          <a:lstStyle/>
          <a:p>
            <a:r>
              <a:rPr lang="en-US"/>
              <a:t>Ben Chen</a:t>
            </a:r>
            <a:endParaRPr lang="en-GB"/>
          </a:p>
        </p:txBody>
      </p:sp>
      <p:sp>
        <p:nvSpPr>
          <p:cNvPr id="4" name="Plassholder for lysbildenummer 3">
            <a:extLst>
              <a:ext uri="{FF2B5EF4-FFF2-40B4-BE49-F238E27FC236}">
                <a16:creationId xmlns:a16="http://schemas.microsoft.com/office/drawing/2014/main" id="{8E7FAD4B-0D30-4650-84B9-DBEB29D7A842}"/>
              </a:ext>
            </a:extLst>
          </p:cNvPr>
          <p:cNvSpPr>
            <a:spLocks noGrp="1"/>
          </p:cNvSpPr>
          <p:nvPr>
            <p:ph type="sldNum" sz="quarter" idx="12"/>
          </p:nvPr>
        </p:nvSpPr>
        <p:spPr/>
        <p:txBody>
          <a:bodyPr/>
          <a:lstStyle/>
          <a:p>
            <a:fld id="{3FE76B6B-0CE1-4324-96C0-E48A3D2C87FD}" type="slidenum">
              <a:rPr lang="en-GB" smtClean="0"/>
              <a:t>27</a:t>
            </a:fld>
            <a:endParaRPr lang="en-GB"/>
          </a:p>
        </p:txBody>
      </p:sp>
      <p:sp>
        <p:nvSpPr>
          <p:cNvPr id="8" name="Plassholder for innhold 5">
            <a:extLst>
              <a:ext uri="{FF2B5EF4-FFF2-40B4-BE49-F238E27FC236}">
                <a16:creationId xmlns:a16="http://schemas.microsoft.com/office/drawing/2014/main" id="{4ADB0F3C-D8D1-4449-B23B-0E9DB62EB07C}"/>
              </a:ext>
            </a:extLst>
          </p:cNvPr>
          <p:cNvSpPr txBox="1">
            <a:spLocks/>
          </p:cNvSpPr>
          <p:nvPr/>
        </p:nvSpPr>
        <p:spPr>
          <a:xfrm>
            <a:off x="838198" y="5152532"/>
            <a:ext cx="10515600" cy="8755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mc:AlternateContent xmlns:mc="http://schemas.openxmlformats.org/markup-compatibility/2006" xmlns:a14="http://schemas.microsoft.com/office/drawing/2010/main">
        <mc:Choice Requires="a14">
          <p:sp>
            <p:nvSpPr>
              <p:cNvPr id="5" name="Rektangel 4">
                <a:extLst>
                  <a:ext uri="{FF2B5EF4-FFF2-40B4-BE49-F238E27FC236}">
                    <a16:creationId xmlns:a16="http://schemas.microsoft.com/office/drawing/2014/main" id="{7F3A6EFE-CE76-464A-B074-C61FDD162AEC}"/>
                  </a:ext>
                </a:extLst>
              </p:cNvPr>
              <p:cNvSpPr/>
              <p:nvPr/>
            </p:nvSpPr>
            <p:spPr>
              <a:xfrm>
                <a:off x="2446800" y="3168171"/>
                <a:ext cx="47634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b="0" i="1" dirty="0" smtClean="0">
                              <a:latin typeface="Cambria Math" panose="02040503050406030204" pitchFamily="18" charset="0"/>
                            </a:rPr>
                          </m:ctrlPr>
                        </m:sSubPr>
                        <m:e>
                          <m:r>
                            <a:rPr lang="nb-NO" i="1" dirty="0">
                              <a:latin typeface="Cambria Math" panose="02040503050406030204" pitchFamily="18" charset="0"/>
                            </a:rPr>
                            <m:t>ℰ</m:t>
                          </m:r>
                        </m:e>
                        <m:sub>
                          <m:r>
                            <a:rPr lang="nb-NO" b="0" i="1" dirty="0" smtClean="0">
                              <a:latin typeface="Cambria Math" panose="02040503050406030204" pitchFamily="18" charset="0"/>
                            </a:rPr>
                            <m:t>0</m:t>
                          </m:r>
                        </m:sub>
                      </m:sSub>
                    </m:oMath>
                  </m:oMathPara>
                </a14:m>
                <a:endParaRPr lang="en-GB" dirty="0"/>
              </a:p>
            </p:txBody>
          </p:sp>
        </mc:Choice>
        <mc:Fallback xmlns="">
          <p:sp>
            <p:nvSpPr>
              <p:cNvPr id="5" name="Rektangel 4">
                <a:extLst>
                  <a:ext uri="{FF2B5EF4-FFF2-40B4-BE49-F238E27FC236}">
                    <a16:creationId xmlns:a16="http://schemas.microsoft.com/office/drawing/2014/main" id="{7F3A6EFE-CE76-464A-B074-C61FDD162AEC}"/>
                  </a:ext>
                </a:extLst>
              </p:cNvPr>
              <p:cNvSpPr>
                <a:spLocks noRot="1" noChangeAspect="1" noMove="1" noResize="1" noEditPoints="1" noAdjustHandles="1" noChangeArrowheads="1" noChangeShapeType="1" noTextEdit="1"/>
              </p:cNvSpPr>
              <p:nvPr/>
            </p:nvSpPr>
            <p:spPr>
              <a:xfrm>
                <a:off x="2446800" y="3168171"/>
                <a:ext cx="476349" cy="369332"/>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Rektangel 11">
                <a:extLst>
                  <a:ext uri="{FF2B5EF4-FFF2-40B4-BE49-F238E27FC236}">
                    <a16:creationId xmlns:a16="http://schemas.microsoft.com/office/drawing/2014/main" id="{9E919CBC-19CD-4690-A9F2-05C674060B9C}"/>
                  </a:ext>
                </a:extLst>
              </p:cNvPr>
              <p:cNvSpPr/>
              <p:nvPr/>
            </p:nvSpPr>
            <p:spPr>
              <a:xfrm>
                <a:off x="5772063" y="2028619"/>
                <a:ext cx="64787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ℏ</m:t>
                      </m:r>
                      <m:sSub>
                        <m:sSubPr>
                          <m:ctrlPr>
                            <a:rPr lang="en-GB" i="1" dirty="0" smtClean="0">
                              <a:latin typeface="Cambria Math" panose="02040503050406030204" pitchFamily="18" charset="0"/>
                            </a:rPr>
                          </m:ctrlPr>
                        </m:sSubPr>
                        <m:e>
                          <m:r>
                            <a:rPr lang="en-GB" i="1" dirty="0" smtClean="0">
                              <a:latin typeface="Cambria Math" panose="02040503050406030204" pitchFamily="18" charset="0"/>
                            </a:rPr>
                            <m:t>𝜔</m:t>
                          </m:r>
                        </m:e>
                        <m:sub>
                          <m:r>
                            <a:rPr lang="en-GB" i="1" dirty="0" smtClean="0">
                              <a:latin typeface="Cambria Math" panose="02040503050406030204" pitchFamily="18" charset="0"/>
                            </a:rPr>
                            <m:t>0</m:t>
                          </m:r>
                        </m:sub>
                      </m:sSub>
                    </m:oMath>
                  </m:oMathPara>
                </a14:m>
                <a:endParaRPr lang="en-GB" dirty="0"/>
              </a:p>
            </p:txBody>
          </p:sp>
        </mc:Choice>
        <mc:Fallback xmlns="">
          <p:sp>
            <p:nvSpPr>
              <p:cNvPr id="12" name="Rektangel 11">
                <a:extLst>
                  <a:ext uri="{FF2B5EF4-FFF2-40B4-BE49-F238E27FC236}">
                    <a16:creationId xmlns:a16="http://schemas.microsoft.com/office/drawing/2014/main" id="{9E919CBC-19CD-4690-A9F2-05C674060B9C}"/>
                  </a:ext>
                </a:extLst>
              </p:cNvPr>
              <p:cNvSpPr>
                <a:spLocks noRot="1" noChangeAspect="1" noMove="1" noResize="1" noEditPoints="1" noAdjustHandles="1" noChangeArrowheads="1" noChangeShapeType="1" noTextEdit="1"/>
              </p:cNvSpPr>
              <p:nvPr/>
            </p:nvSpPr>
            <p:spPr>
              <a:xfrm>
                <a:off x="5772063" y="2028619"/>
                <a:ext cx="647870" cy="36933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ktangel 12">
                <a:extLst>
                  <a:ext uri="{FF2B5EF4-FFF2-40B4-BE49-F238E27FC236}">
                    <a16:creationId xmlns:a16="http://schemas.microsoft.com/office/drawing/2014/main" id="{401EE84D-49D1-4A76-927E-D494933E8718}"/>
                  </a:ext>
                </a:extLst>
              </p:cNvPr>
              <p:cNvSpPr/>
              <p:nvPr/>
            </p:nvSpPr>
            <p:spPr>
              <a:xfrm>
                <a:off x="5550400" y="3410419"/>
                <a:ext cx="54559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ℏ</m:t>
                      </m:r>
                      <m:r>
                        <a:rPr lang="en-GB" i="1" dirty="0" smtClean="0">
                          <a:latin typeface="Cambria Math" panose="02040503050406030204" pitchFamily="18" charset="0"/>
                        </a:rPr>
                        <m:t>𝜔</m:t>
                      </m:r>
                    </m:oMath>
                  </m:oMathPara>
                </a14:m>
                <a:endParaRPr lang="en-GB" dirty="0"/>
              </a:p>
            </p:txBody>
          </p:sp>
        </mc:Choice>
        <mc:Fallback xmlns="">
          <p:sp>
            <p:nvSpPr>
              <p:cNvPr id="13" name="Rektangel 12">
                <a:extLst>
                  <a:ext uri="{FF2B5EF4-FFF2-40B4-BE49-F238E27FC236}">
                    <a16:creationId xmlns:a16="http://schemas.microsoft.com/office/drawing/2014/main" id="{401EE84D-49D1-4A76-927E-D494933E8718}"/>
                  </a:ext>
                </a:extLst>
              </p:cNvPr>
              <p:cNvSpPr>
                <a:spLocks noRot="1" noChangeAspect="1" noMove="1" noResize="1" noEditPoints="1" noAdjustHandles="1" noChangeArrowheads="1" noChangeShapeType="1" noTextEdit="1"/>
              </p:cNvSpPr>
              <p:nvPr/>
            </p:nvSpPr>
            <p:spPr>
              <a:xfrm>
                <a:off x="5550400" y="3410419"/>
                <a:ext cx="545598" cy="369332"/>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ktangel 13">
                <a:extLst>
                  <a:ext uri="{FF2B5EF4-FFF2-40B4-BE49-F238E27FC236}">
                    <a16:creationId xmlns:a16="http://schemas.microsoft.com/office/drawing/2014/main" id="{5F8582D4-247E-439D-BA98-1DD445A5E1CD}"/>
                  </a:ext>
                </a:extLst>
              </p:cNvPr>
              <p:cNvSpPr/>
              <p:nvPr/>
            </p:nvSpPr>
            <p:spPr>
              <a:xfrm>
                <a:off x="9530075" y="3146342"/>
                <a:ext cx="47634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b="0" i="1" dirty="0" smtClean="0">
                              <a:latin typeface="Cambria Math" panose="02040503050406030204" pitchFamily="18" charset="0"/>
                            </a:rPr>
                          </m:ctrlPr>
                        </m:sSubPr>
                        <m:e>
                          <m:r>
                            <a:rPr lang="nb-NO" i="1" dirty="0">
                              <a:latin typeface="Cambria Math" panose="02040503050406030204" pitchFamily="18" charset="0"/>
                            </a:rPr>
                            <m:t>ℰ</m:t>
                          </m:r>
                        </m:e>
                        <m:sub>
                          <m:r>
                            <a:rPr lang="nb-NO" b="0" i="1" dirty="0" smtClean="0">
                              <a:latin typeface="Cambria Math" panose="02040503050406030204" pitchFamily="18" charset="0"/>
                            </a:rPr>
                            <m:t>0</m:t>
                          </m:r>
                        </m:sub>
                      </m:sSub>
                    </m:oMath>
                  </m:oMathPara>
                </a14:m>
                <a:endParaRPr lang="en-GB" dirty="0"/>
              </a:p>
            </p:txBody>
          </p:sp>
        </mc:Choice>
        <mc:Fallback xmlns="">
          <p:sp>
            <p:nvSpPr>
              <p:cNvPr id="14" name="Rektangel 13">
                <a:extLst>
                  <a:ext uri="{FF2B5EF4-FFF2-40B4-BE49-F238E27FC236}">
                    <a16:creationId xmlns:a16="http://schemas.microsoft.com/office/drawing/2014/main" id="{5F8582D4-247E-439D-BA98-1DD445A5E1CD}"/>
                  </a:ext>
                </a:extLst>
              </p:cNvPr>
              <p:cNvSpPr>
                <a:spLocks noRot="1" noChangeAspect="1" noMove="1" noResize="1" noEditPoints="1" noAdjustHandles="1" noChangeArrowheads="1" noChangeShapeType="1" noTextEdit="1"/>
              </p:cNvSpPr>
              <p:nvPr/>
            </p:nvSpPr>
            <p:spPr>
              <a:xfrm>
                <a:off x="9530075" y="3146342"/>
                <a:ext cx="476349" cy="369332"/>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ktangel 14">
                <a:extLst>
                  <a:ext uri="{FF2B5EF4-FFF2-40B4-BE49-F238E27FC236}">
                    <a16:creationId xmlns:a16="http://schemas.microsoft.com/office/drawing/2014/main" id="{3F41FD05-D3B4-4822-AC3F-742101986E5D}"/>
                  </a:ext>
                </a:extLst>
              </p:cNvPr>
              <p:cNvSpPr/>
              <p:nvPr/>
            </p:nvSpPr>
            <p:spPr>
              <a:xfrm>
                <a:off x="6095998" y="4367492"/>
                <a:ext cx="64787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ℏ</m:t>
                      </m:r>
                      <m:sSub>
                        <m:sSubPr>
                          <m:ctrlPr>
                            <a:rPr lang="en-GB" i="1" dirty="0" smtClean="0">
                              <a:latin typeface="Cambria Math" panose="02040503050406030204" pitchFamily="18" charset="0"/>
                            </a:rPr>
                          </m:ctrlPr>
                        </m:sSubPr>
                        <m:e>
                          <m:r>
                            <a:rPr lang="en-GB" i="1" dirty="0" smtClean="0">
                              <a:latin typeface="Cambria Math" panose="02040503050406030204" pitchFamily="18" charset="0"/>
                            </a:rPr>
                            <m:t>𝜔</m:t>
                          </m:r>
                        </m:e>
                        <m:sub>
                          <m:r>
                            <a:rPr lang="en-GB" i="1" dirty="0" smtClean="0">
                              <a:latin typeface="Cambria Math" panose="02040503050406030204" pitchFamily="18" charset="0"/>
                            </a:rPr>
                            <m:t>0</m:t>
                          </m:r>
                        </m:sub>
                      </m:sSub>
                    </m:oMath>
                  </m:oMathPara>
                </a14:m>
                <a:endParaRPr lang="en-GB" dirty="0"/>
              </a:p>
            </p:txBody>
          </p:sp>
        </mc:Choice>
        <mc:Fallback xmlns="">
          <p:sp>
            <p:nvSpPr>
              <p:cNvPr id="15" name="Rektangel 14">
                <a:extLst>
                  <a:ext uri="{FF2B5EF4-FFF2-40B4-BE49-F238E27FC236}">
                    <a16:creationId xmlns:a16="http://schemas.microsoft.com/office/drawing/2014/main" id="{3F41FD05-D3B4-4822-AC3F-742101986E5D}"/>
                  </a:ext>
                </a:extLst>
              </p:cNvPr>
              <p:cNvSpPr>
                <a:spLocks noRot="1" noChangeAspect="1" noMove="1" noResize="1" noEditPoints="1" noAdjustHandles="1" noChangeArrowheads="1" noChangeShapeType="1" noTextEdit="1"/>
              </p:cNvSpPr>
              <p:nvPr/>
            </p:nvSpPr>
            <p:spPr>
              <a:xfrm>
                <a:off x="6095998" y="4367492"/>
                <a:ext cx="647870" cy="369332"/>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ktangel 15">
                <a:extLst>
                  <a:ext uri="{FF2B5EF4-FFF2-40B4-BE49-F238E27FC236}">
                    <a16:creationId xmlns:a16="http://schemas.microsoft.com/office/drawing/2014/main" id="{548AFD9C-E3AD-4076-81D8-BABDCD756B91}"/>
                  </a:ext>
                </a:extLst>
              </p:cNvPr>
              <p:cNvSpPr/>
              <p:nvPr/>
            </p:nvSpPr>
            <p:spPr>
              <a:xfrm>
                <a:off x="6354701" y="3410419"/>
                <a:ext cx="54559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ℏ</m:t>
                      </m:r>
                      <m:r>
                        <a:rPr lang="en-GB" i="1" dirty="0" smtClean="0">
                          <a:latin typeface="Cambria Math" panose="02040503050406030204" pitchFamily="18" charset="0"/>
                        </a:rPr>
                        <m:t>𝜔</m:t>
                      </m:r>
                    </m:oMath>
                  </m:oMathPara>
                </a14:m>
                <a:endParaRPr lang="en-GB" dirty="0"/>
              </a:p>
            </p:txBody>
          </p:sp>
        </mc:Choice>
        <mc:Fallback xmlns="">
          <p:sp>
            <p:nvSpPr>
              <p:cNvPr id="16" name="Rektangel 15">
                <a:extLst>
                  <a:ext uri="{FF2B5EF4-FFF2-40B4-BE49-F238E27FC236}">
                    <a16:creationId xmlns:a16="http://schemas.microsoft.com/office/drawing/2014/main" id="{548AFD9C-E3AD-4076-81D8-BABDCD756B91}"/>
                  </a:ext>
                </a:extLst>
              </p:cNvPr>
              <p:cNvSpPr>
                <a:spLocks noRot="1" noChangeAspect="1" noMove="1" noResize="1" noEditPoints="1" noAdjustHandles="1" noChangeArrowheads="1" noChangeShapeType="1" noTextEdit="1"/>
              </p:cNvSpPr>
              <p:nvPr/>
            </p:nvSpPr>
            <p:spPr>
              <a:xfrm>
                <a:off x="6354701" y="3410419"/>
                <a:ext cx="545598" cy="369332"/>
              </a:xfrm>
              <a:prstGeom prst="rect">
                <a:avLst/>
              </a:prstGeom>
              <a:blipFill>
                <a:blip r:embed="rId10"/>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938051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E1AB57E-E023-4E4C-B040-DB6D1F862C9E}"/>
              </a:ext>
            </a:extLst>
          </p:cNvPr>
          <p:cNvSpPr>
            <a:spLocks noGrp="1"/>
          </p:cNvSpPr>
          <p:nvPr>
            <p:ph type="title"/>
          </p:nvPr>
        </p:nvSpPr>
        <p:spPr/>
        <p:txBody>
          <a:bodyPr/>
          <a:lstStyle/>
          <a:p>
            <a:r>
              <a:rPr lang="en-GB" dirty="0"/>
              <a:t>Luminosity spectrum</a:t>
            </a:r>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F4BF03FE-7438-4B80-87FF-263578A0DCB9}"/>
                  </a:ext>
                </a:extLst>
              </p:cNvPr>
              <p:cNvSpPr>
                <a:spLocks noGrp="1"/>
              </p:cNvSpPr>
              <p:nvPr>
                <p:ph idx="1"/>
              </p:nvPr>
            </p:nvSpPr>
            <p:spPr>
              <a:xfrm>
                <a:off x="838200" y="1825625"/>
                <a:ext cx="10515600" cy="2265363"/>
              </a:xfrm>
            </p:spPr>
            <p:txBody>
              <a:bodyPr>
                <a:normAutofit fontScale="92500" lnSpcReduction="10000"/>
              </a:bodyPr>
              <a:lstStyle/>
              <a:p>
                <a:r>
                  <a:rPr lang="en-US" dirty="0"/>
                  <a:t>Large laser pulse energies </a:t>
                </a:r>
                <a14:m>
                  <m:oMath xmlns:m="http://schemas.openxmlformats.org/officeDocument/2006/math">
                    <m:r>
                      <a:rPr lang="en-US" i="1" dirty="0">
                        <a:latin typeface="Cambria Math" panose="02040503050406030204" pitchFamily="18" charset="0"/>
                      </a:rPr>
                      <m:t>𝐴</m:t>
                    </m:r>
                  </m:oMath>
                </a14:m>
                <a:endParaRPr lang="en-US" dirty="0"/>
              </a:p>
              <a:p>
                <a:pPr lvl="1"/>
                <a:r>
                  <a:rPr lang="en-US" dirty="0"/>
                  <a:t>Increases chance of multiple scatterings with </a:t>
                </a:r>
                <a:r>
                  <a:rPr lang="nb-NO" dirty="0"/>
                  <a:t>e</a:t>
                </a:r>
                <a:r>
                  <a:rPr lang="nb-NO" baseline="30000" dirty="0"/>
                  <a:t>-</a:t>
                </a:r>
                <a:r>
                  <a:rPr lang="en-US" dirty="0"/>
                  <a:t> </a:t>
                </a:r>
              </a:p>
              <a:p>
                <a:pPr lvl="1"/>
                <a:r>
                  <a:rPr lang="en-US" dirty="0"/>
                  <a:t>more low-energy photons</a:t>
                </a:r>
              </a:p>
              <a:p>
                <a:pPr lvl="1"/>
                <a:r>
                  <a:rPr lang="en-US" dirty="0"/>
                  <a:t>enhance the low-energy part of the spectrum. </a:t>
                </a:r>
              </a:p>
              <a:p>
                <a:pPr lvl="1"/>
                <a:r>
                  <a:rPr lang="en-US" dirty="0"/>
                  <a:t>trade-off between the total </a:t>
                </a:r>
                <a14:m>
                  <m:oMath xmlns:m="http://schemas.openxmlformats.org/officeDocument/2006/math">
                    <m:r>
                      <a:rPr lang="en-GB" i="1">
                        <a:latin typeface="Cambria Math" panose="02040503050406030204" pitchFamily="18" charset="0"/>
                      </a:rPr>
                      <m:t>ℒ</m:t>
                    </m:r>
                    <m:r>
                      <a:rPr lang="en-GB" i="1">
                        <a:latin typeface="Cambria Math" panose="02040503050406030204" pitchFamily="18" charset="0"/>
                      </a:rPr>
                      <m:t> </m:t>
                    </m:r>
                  </m:oMath>
                </a14:m>
                <a:r>
                  <a:rPr lang="en-US" dirty="0"/>
                  <a:t>and sharpness.</a:t>
                </a:r>
              </a:p>
              <a:p>
                <a:r>
                  <a:rPr lang="en-US" dirty="0"/>
                  <a:t>Distance </a:t>
                </a:r>
                <a14:m>
                  <m:oMath xmlns:m="http://schemas.openxmlformats.org/officeDocument/2006/math">
                    <m:r>
                      <a:rPr lang="nb-NO" i="1" dirty="0">
                        <a:latin typeface="Cambria Math" panose="02040503050406030204" pitchFamily="18" charset="0"/>
                        <a:cs typeface="Times New Roman" panose="02020603050405020304" pitchFamily="18" charset="0"/>
                      </a:rPr>
                      <m:t>𝑑</m:t>
                    </m:r>
                  </m:oMath>
                </a14:m>
                <a:r>
                  <a:rPr lang="en-US" dirty="0"/>
                  <a:t> between CR and IP</a:t>
                </a:r>
              </a:p>
              <a:p>
                <a:pPr lvl="1"/>
                <a:endParaRPr lang="en-GB" dirty="0"/>
              </a:p>
              <a:p>
                <a:pPr lvl="1"/>
                <a:endParaRPr lang="en-GB" dirty="0"/>
              </a:p>
            </p:txBody>
          </p:sp>
        </mc:Choice>
        <mc:Fallback xmlns="">
          <p:sp>
            <p:nvSpPr>
              <p:cNvPr id="3" name="Plassholder for innhold 2">
                <a:extLst>
                  <a:ext uri="{FF2B5EF4-FFF2-40B4-BE49-F238E27FC236}">
                    <a16:creationId xmlns:a16="http://schemas.microsoft.com/office/drawing/2014/main" id="{F4BF03FE-7438-4B80-87FF-263578A0DCB9}"/>
                  </a:ext>
                </a:extLst>
              </p:cNvPr>
              <p:cNvSpPr>
                <a:spLocks noGrp="1" noRot="1" noChangeAspect="1" noMove="1" noResize="1" noEditPoints="1" noAdjustHandles="1" noChangeArrowheads="1" noChangeShapeType="1" noTextEdit="1"/>
              </p:cNvSpPr>
              <p:nvPr>
                <p:ph idx="1"/>
              </p:nvPr>
            </p:nvSpPr>
            <p:spPr>
              <a:xfrm>
                <a:off x="838200" y="1825625"/>
                <a:ext cx="10515600" cy="2265363"/>
              </a:xfrm>
              <a:blipFill>
                <a:blip r:embed="rId3"/>
                <a:stretch>
                  <a:fillRect l="-928" t="-5376" b="-3763"/>
                </a:stretch>
              </a:blipFill>
            </p:spPr>
            <p:txBody>
              <a:bodyPr/>
              <a:lstStyle/>
              <a:p>
                <a:r>
                  <a:rPr lang="en-GB">
                    <a:noFill/>
                  </a:rPr>
                  <a:t> </a:t>
                </a:r>
              </a:p>
            </p:txBody>
          </p:sp>
        </mc:Fallback>
      </mc:AlternateContent>
      <p:sp>
        <p:nvSpPr>
          <p:cNvPr id="4" name="Plassholder for dato 3">
            <a:extLst>
              <a:ext uri="{FF2B5EF4-FFF2-40B4-BE49-F238E27FC236}">
                <a16:creationId xmlns:a16="http://schemas.microsoft.com/office/drawing/2014/main" id="{EF69697D-710E-4D3E-9B81-E3A27508A142}"/>
              </a:ext>
            </a:extLst>
          </p:cNvPr>
          <p:cNvSpPr>
            <a:spLocks noGrp="1"/>
          </p:cNvSpPr>
          <p:nvPr>
            <p:ph type="dt" sz="half" idx="10"/>
          </p:nvPr>
        </p:nvSpPr>
        <p:spPr/>
        <p:txBody>
          <a:bodyPr/>
          <a:lstStyle/>
          <a:p>
            <a:r>
              <a:rPr lang="nb-NO"/>
              <a:t>20/10/2021</a:t>
            </a:r>
            <a:endParaRPr lang="en-GB"/>
          </a:p>
        </p:txBody>
      </p:sp>
      <p:sp>
        <p:nvSpPr>
          <p:cNvPr id="5" name="Plassholder for bunntekst 4">
            <a:extLst>
              <a:ext uri="{FF2B5EF4-FFF2-40B4-BE49-F238E27FC236}">
                <a16:creationId xmlns:a16="http://schemas.microsoft.com/office/drawing/2014/main" id="{D16E8A36-4239-4690-B634-0E6CAA802908}"/>
              </a:ext>
            </a:extLst>
          </p:cNvPr>
          <p:cNvSpPr>
            <a:spLocks noGrp="1"/>
          </p:cNvSpPr>
          <p:nvPr>
            <p:ph type="ftr" sz="quarter" idx="11"/>
          </p:nvPr>
        </p:nvSpPr>
        <p:spPr/>
        <p:txBody>
          <a:bodyPr/>
          <a:lstStyle/>
          <a:p>
            <a:r>
              <a:rPr lang="en-US" dirty="0"/>
              <a:t>Ben Chen</a:t>
            </a:r>
            <a:endParaRPr lang="en-GB" dirty="0"/>
          </a:p>
        </p:txBody>
      </p:sp>
      <p:sp>
        <p:nvSpPr>
          <p:cNvPr id="6" name="Plassholder for lysbildenummer 5">
            <a:extLst>
              <a:ext uri="{FF2B5EF4-FFF2-40B4-BE49-F238E27FC236}">
                <a16:creationId xmlns:a16="http://schemas.microsoft.com/office/drawing/2014/main" id="{08BAACCA-C441-4360-923A-E7ACECF75D0B}"/>
              </a:ext>
            </a:extLst>
          </p:cNvPr>
          <p:cNvSpPr>
            <a:spLocks noGrp="1"/>
          </p:cNvSpPr>
          <p:nvPr>
            <p:ph type="sldNum" sz="quarter" idx="12"/>
          </p:nvPr>
        </p:nvSpPr>
        <p:spPr/>
        <p:txBody>
          <a:bodyPr/>
          <a:lstStyle/>
          <a:p>
            <a:fld id="{3FE76B6B-0CE1-4324-96C0-E48A3D2C87FD}" type="slidenum">
              <a:rPr lang="en-GB" smtClean="0"/>
              <a:t>28</a:t>
            </a:fld>
            <a:endParaRPr lang="en-GB"/>
          </a:p>
        </p:txBody>
      </p:sp>
      <p:pic>
        <p:nvPicPr>
          <p:cNvPr id="9" name="Bilde 8">
            <a:extLst>
              <a:ext uri="{FF2B5EF4-FFF2-40B4-BE49-F238E27FC236}">
                <a16:creationId xmlns:a16="http://schemas.microsoft.com/office/drawing/2014/main" id="{33F831C5-E1EA-4718-85AC-C6AB3988DA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2478" y="4063775"/>
            <a:ext cx="2566227" cy="2429100"/>
          </a:xfrm>
          <a:prstGeom prst="rect">
            <a:avLst/>
          </a:prstGeom>
        </p:spPr>
      </p:pic>
      <mc:AlternateContent xmlns:mc="http://schemas.openxmlformats.org/markup-compatibility/2006" xmlns:a14="http://schemas.microsoft.com/office/drawing/2010/main">
        <mc:Choice Requires="a14">
          <p:sp>
            <p:nvSpPr>
              <p:cNvPr id="10" name="Plassholder for innhold 2">
                <a:extLst>
                  <a:ext uri="{FF2B5EF4-FFF2-40B4-BE49-F238E27FC236}">
                    <a16:creationId xmlns:a16="http://schemas.microsoft.com/office/drawing/2014/main" id="{8BF9CC94-94EA-460F-A2CE-943B5AB716AF}"/>
                  </a:ext>
                </a:extLst>
              </p:cNvPr>
              <p:cNvSpPr txBox="1">
                <a:spLocks/>
              </p:cNvSpPr>
              <p:nvPr/>
            </p:nvSpPr>
            <p:spPr>
              <a:xfrm>
                <a:off x="374758" y="3997993"/>
                <a:ext cx="4498539" cy="22073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14:m>
                  <m:oMath xmlns:m="http://schemas.openxmlformats.org/officeDocument/2006/math">
                    <m:sSub>
                      <m:sSubPr>
                        <m:ctrlPr>
                          <a:rPr lang="en-US" sz="2200" i="1" dirty="0" smtClean="0">
                            <a:latin typeface="Cambria Math" panose="02040503050406030204" pitchFamily="18" charset="0"/>
                          </a:rPr>
                        </m:ctrlPr>
                      </m:sSubPr>
                      <m:e>
                        <m:r>
                          <a:rPr lang="en-US" sz="2200" i="1" dirty="0" smtClean="0">
                            <a:latin typeface="Cambria Math" panose="02040503050406030204" pitchFamily="18" charset="0"/>
                          </a:rPr>
                          <m:t>𝜃</m:t>
                        </m:r>
                      </m:e>
                      <m:sub>
                        <m:r>
                          <a:rPr lang="en-US" sz="2200" i="1" dirty="0" smtClean="0">
                            <a:latin typeface="Cambria Math" panose="02040503050406030204" pitchFamily="18" charset="0"/>
                          </a:rPr>
                          <m:t>𝛾</m:t>
                        </m:r>
                      </m:sub>
                    </m:sSub>
                  </m:oMath>
                </a14:m>
                <a:r>
                  <a:rPr lang="en-US" sz="2200" dirty="0"/>
                  <a:t> decreases with </a:t>
                </a:r>
                <a14:m>
                  <m:oMath xmlns:m="http://schemas.openxmlformats.org/officeDocument/2006/math">
                    <m:r>
                      <a:rPr lang="en-GB" sz="2400" i="1" dirty="0">
                        <a:latin typeface="Cambria Math" panose="02040503050406030204" pitchFamily="18" charset="0"/>
                      </a:rPr>
                      <m:t>ℏ</m:t>
                    </m:r>
                    <m:r>
                      <a:rPr lang="en-GB" sz="2400" i="1" dirty="0">
                        <a:latin typeface="Cambria Math" panose="02040503050406030204" pitchFamily="18" charset="0"/>
                      </a:rPr>
                      <m:t>𝜔</m:t>
                    </m:r>
                  </m:oMath>
                </a14:m>
                <a:r>
                  <a:rPr lang="en-US" sz="2200" dirty="0"/>
                  <a:t>.</a:t>
                </a:r>
              </a:p>
              <a:p>
                <a:pPr lvl="2"/>
                <a:r>
                  <a:rPr lang="en-US" sz="2400" dirty="0"/>
                  <a:t>Contribution to </a:t>
                </a:r>
                <a14:m>
                  <m:oMath xmlns:m="http://schemas.openxmlformats.org/officeDocument/2006/math">
                    <m:r>
                      <a:rPr lang="en-GB" sz="2400" i="1">
                        <a:latin typeface="Cambria Math" panose="02040503050406030204" pitchFamily="18" charset="0"/>
                      </a:rPr>
                      <m:t>ℒ</m:t>
                    </m:r>
                  </m:oMath>
                </a14:m>
                <a:r>
                  <a:rPr lang="en-US" sz="2400" dirty="0"/>
                  <a:t> from low-energy photons decreases faster over distance.</a:t>
                </a:r>
              </a:p>
              <a:p>
                <a:pPr lvl="2"/>
                <a:endParaRPr lang="en-GB" sz="2200" dirty="0"/>
              </a:p>
            </p:txBody>
          </p:sp>
        </mc:Choice>
        <mc:Fallback xmlns="">
          <p:sp>
            <p:nvSpPr>
              <p:cNvPr id="10" name="Plassholder for innhold 2">
                <a:extLst>
                  <a:ext uri="{FF2B5EF4-FFF2-40B4-BE49-F238E27FC236}">
                    <a16:creationId xmlns:a16="http://schemas.microsoft.com/office/drawing/2014/main" id="{8BF9CC94-94EA-460F-A2CE-943B5AB716AF}"/>
                  </a:ext>
                </a:extLst>
              </p:cNvPr>
              <p:cNvSpPr txBox="1">
                <a:spLocks noRot="1" noChangeAspect="1" noMove="1" noResize="1" noEditPoints="1" noAdjustHandles="1" noChangeArrowheads="1" noChangeShapeType="1" noTextEdit="1"/>
              </p:cNvSpPr>
              <p:nvPr/>
            </p:nvSpPr>
            <p:spPr>
              <a:xfrm>
                <a:off x="374758" y="3997993"/>
                <a:ext cx="4498539" cy="2207376"/>
              </a:xfrm>
              <a:prstGeom prst="rect">
                <a:avLst/>
              </a:prstGeom>
              <a:blipFill>
                <a:blip r:embed="rId5"/>
                <a:stretch>
                  <a:fillRect t="-2762"/>
                </a:stretch>
              </a:blipFill>
            </p:spPr>
            <p:txBody>
              <a:bodyPr/>
              <a:lstStyle/>
              <a:p>
                <a:r>
                  <a:rPr lang="en-GB">
                    <a:noFill/>
                  </a:rPr>
                  <a:t> </a:t>
                </a:r>
              </a:p>
            </p:txBody>
          </p:sp>
        </mc:Fallback>
      </mc:AlternateContent>
      <p:pic>
        <p:nvPicPr>
          <p:cNvPr id="11" name="Bilde 10">
            <a:extLst>
              <a:ext uri="{FF2B5EF4-FFF2-40B4-BE49-F238E27FC236}">
                <a16:creationId xmlns:a16="http://schemas.microsoft.com/office/drawing/2014/main" id="{68A190E3-4E0F-4A99-96FC-2A77821C2D1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53399" y="365125"/>
            <a:ext cx="3587544" cy="2946911"/>
          </a:xfrm>
          <a:prstGeom prst="rect">
            <a:avLst/>
          </a:prstGeom>
        </p:spPr>
      </p:pic>
      <p:pic>
        <p:nvPicPr>
          <p:cNvPr id="12" name="Bilde 11">
            <a:extLst>
              <a:ext uri="{FF2B5EF4-FFF2-40B4-BE49-F238E27FC236}">
                <a16:creationId xmlns:a16="http://schemas.microsoft.com/office/drawing/2014/main" id="{CA2234FF-8959-4DC4-9FD6-CEB72EC9D7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53399" y="3446973"/>
            <a:ext cx="3587544" cy="2946911"/>
          </a:xfrm>
          <a:prstGeom prst="rect">
            <a:avLst/>
          </a:prstGeom>
        </p:spPr>
      </p:pic>
      <mc:AlternateContent xmlns:mc="http://schemas.openxmlformats.org/markup-compatibility/2006" xmlns:a14="http://schemas.microsoft.com/office/drawing/2010/main">
        <mc:Choice Requires="a14">
          <p:sp>
            <p:nvSpPr>
              <p:cNvPr id="13" name="Rektangel 12">
                <a:extLst>
                  <a:ext uri="{FF2B5EF4-FFF2-40B4-BE49-F238E27FC236}">
                    <a16:creationId xmlns:a16="http://schemas.microsoft.com/office/drawing/2014/main" id="{100DA3C9-D833-4652-BECE-5E2FA03B1B26}"/>
                  </a:ext>
                </a:extLst>
              </p:cNvPr>
              <p:cNvSpPr/>
              <p:nvPr/>
            </p:nvSpPr>
            <p:spPr>
              <a:xfrm>
                <a:off x="8271090" y="6388428"/>
                <a:ext cx="2184188" cy="321306"/>
              </a:xfrm>
              <a:prstGeom prst="rect">
                <a:avLst/>
              </a:prstGeom>
            </p:spPr>
            <p:txBody>
              <a:bodyPr wrap="none">
                <a:spAutoFit/>
              </a:bodyPr>
              <a:lstStyle/>
              <a:p>
                <a14:m>
                  <m:oMath xmlns:m="http://schemas.openxmlformats.org/officeDocument/2006/math">
                    <m:r>
                      <a:rPr lang="en-GB" sz="1400" i="1" dirty="0">
                        <a:latin typeface="Cambria Math" panose="02040503050406030204" pitchFamily="18" charset="0"/>
                      </a:rPr>
                      <m:t>𝜒</m:t>
                    </m:r>
                    <m:r>
                      <a:rPr lang="en-GB" sz="1400" i="1" dirty="0">
                        <a:latin typeface="Cambria Math" panose="02040503050406030204" pitchFamily="18" charset="0"/>
                      </a:rPr>
                      <m:t>=</m:t>
                    </m:r>
                    <m:rad>
                      <m:radPr>
                        <m:degHide m:val="on"/>
                        <m:ctrlPr>
                          <a:rPr lang="en-GB" sz="1400" i="1" dirty="0">
                            <a:latin typeface="Cambria Math" panose="02040503050406030204" pitchFamily="18" charset="0"/>
                          </a:rPr>
                        </m:ctrlPr>
                      </m:radPr>
                      <m:deg/>
                      <m:e>
                        <m:r>
                          <a:rPr lang="nb-NO" sz="1400" i="1" dirty="0">
                            <a:latin typeface="Cambria Math" panose="02040503050406030204" pitchFamily="18" charset="0"/>
                          </a:rPr>
                          <m:t>𝑠</m:t>
                        </m:r>
                      </m:e>
                    </m:rad>
                    <m:r>
                      <a:rPr lang="nb-NO" sz="1400" i="1" dirty="0">
                        <a:latin typeface="Cambria Math" panose="02040503050406030204" pitchFamily="18" charset="0"/>
                      </a:rPr>
                      <m:t>/</m:t>
                    </m:r>
                    <m:rad>
                      <m:radPr>
                        <m:degHide m:val="on"/>
                        <m:ctrlPr>
                          <a:rPr lang="en-GB" sz="1400" i="1" dirty="0">
                            <a:latin typeface="Cambria Math" panose="02040503050406030204" pitchFamily="18" charset="0"/>
                          </a:rPr>
                        </m:ctrlPr>
                      </m:radPr>
                      <m:deg/>
                      <m:e>
                        <m:sSub>
                          <m:sSubPr>
                            <m:ctrlPr>
                              <a:rPr lang="nb-NO" sz="1400" i="1" dirty="0">
                                <a:latin typeface="Cambria Math" panose="02040503050406030204" pitchFamily="18" charset="0"/>
                              </a:rPr>
                            </m:ctrlPr>
                          </m:sSubPr>
                          <m:e>
                            <m:r>
                              <a:rPr lang="nb-NO" sz="1400" i="1" dirty="0">
                                <a:latin typeface="Cambria Math" panose="02040503050406030204" pitchFamily="18" charset="0"/>
                              </a:rPr>
                              <m:t>𝑠</m:t>
                            </m:r>
                          </m:e>
                          <m:sub>
                            <m:r>
                              <a:rPr lang="nb-NO" sz="1400" i="1" dirty="0">
                                <a:latin typeface="Cambria Math" panose="02040503050406030204" pitchFamily="18" charset="0"/>
                              </a:rPr>
                              <m:t>0</m:t>
                            </m:r>
                          </m:sub>
                        </m:sSub>
                      </m:e>
                    </m:rad>
                  </m:oMath>
                </a14:m>
                <a:r>
                  <a:rPr lang="en-GB" sz="1400" dirty="0"/>
                  <a:t>, </a:t>
                </a:r>
                <a14:m>
                  <m:oMath xmlns:m="http://schemas.openxmlformats.org/officeDocument/2006/math">
                    <m:rad>
                      <m:radPr>
                        <m:degHide m:val="on"/>
                        <m:ctrlPr>
                          <a:rPr lang="en-GB" sz="1400" i="1" dirty="0">
                            <a:latin typeface="Cambria Math" panose="02040503050406030204" pitchFamily="18" charset="0"/>
                          </a:rPr>
                        </m:ctrlPr>
                      </m:radPr>
                      <m:deg/>
                      <m:e>
                        <m:sSub>
                          <m:sSubPr>
                            <m:ctrlPr>
                              <a:rPr lang="nb-NO" sz="1400" i="1" dirty="0">
                                <a:latin typeface="Cambria Math" panose="02040503050406030204" pitchFamily="18" charset="0"/>
                              </a:rPr>
                            </m:ctrlPr>
                          </m:sSubPr>
                          <m:e>
                            <m:r>
                              <a:rPr lang="nb-NO" sz="1400" i="1" dirty="0">
                                <a:latin typeface="Cambria Math" panose="02040503050406030204" pitchFamily="18" charset="0"/>
                              </a:rPr>
                              <m:t>𝑠</m:t>
                            </m:r>
                          </m:e>
                          <m:sub>
                            <m:r>
                              <a:rPr lang="nb-NO" sz="1400" i="1" dirty="0">
                                <a:latin typeface="Cambria Math" panose="02040503050406030204" pitchFamily="18" charset="0"/>
                              </a:rPr>
                              <m:t>0</m:t>
                            </m:r>
                          </m:sub>
                        </m:sSub>
                      </m:e>
                    </m:rad>
                    <m:r>
                      <a:rPr lang="nb-NO" sz="1400" i="1" dirty="0">
                        <a:latin typeface="Cambria Math" panose="02040503050406030204" pitchFamily="18" charset="0"/>
                      </a:rPr>
                      <m:t>=3</m:t>
                    </m:r>
                    <m:r>
                      <a:rPr lang="nb-NO" sz="1400" dirty="0">
                        <a:latin typeface="Cambria Math" panose="02040503050406030204" pitchFamily="18" charset="0"/>
                      </a:rPr>
                      <m:t> </m:t>
                    </m:r>
                    <m:r>
                      <m:rPr>
                        <m:sty m:val="p"/>
                      </m:rPr>
                      <a:rPr lang="nb-NO" sz="1400" dirty="0">
                        <a:latin typeface="Cambria Math" panose="02040503050406030204" pitchFamily="18" charset="0"/>
                      </a:rPr>
                      <m:t>TeV</m:t>
                    </m:r>
                  </m:oMath>
                </a14:m>
                <a:r>
                  <a:rPr lang="en-GB" sz="1400" dirty="0"/>
                  <a:t>.</a:t>
                </a:r>
              </a:p>
            </p:txBody>
          </p:sp>
        </mc:Choice>
        <mc:Fallback xmlns="">
          <p:sp>
            <p:nvSpPr>
              <p:cNvPr id="13" name="Rektangel 12">
                <a:extLst>
                  <a:ext uri="{FF2B5EF4-FFF2-40B4-BE49-F238E27FC236}">
                    <a16:creationId xmlns:a16="http://schemas.microsoft.com/office/drawing/2014/main" id="{100DA3C9-D833-4652-BECE-5E2FA03B1B26}"/>
                  </a:ext>
                </a:extLst>
              </p:cNvPr>
              <p:cNvSpPr>
                <a:spLocks noRot="1" noChangeAspect="1" noMove="1" noResize="1" noEditPoints="1" noAdjustHandles="1" noChangeArrowheads="1" noChangeShapeType="1" noTextEdit="1"/>
              </p:cNvSpPr>
              <p:nvPr/>
            </p:nvSpPr>
            <p:spPr>
              <a:xfrm>
                <a:off x="8271090" y="6388428"/>
                <a:ext cx="2184188" cy="321306"/>
              </a:xfrm>
              <a:prstGeom prst="rect">
                <a:avLst/>
              </a:prstGeom>
              <a:blipFill>
                <a:blip r:embed="rId8"/>
                <a:stretch>
                  <a:fillRect b="-1698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ktangel 13">
                <a:extLst>
                  <a:ext uri="{FF2B5EF4-FFF2-40B4-BE49-F238E27FC236}">
                    <a16:creationId xmlns:a16="http://schemas.microsoft.com/office/drawing/2014/main" id="{B188FC3E-28E4-43CF-BFC7-62F133E823EE}"/>
                  </a:ext>
                </a:extLst>
              </p:cNvPr>
              <p:cNvSpPr/>
              <p:nvPr/>
            </p:nvSpPr>
            <p:spPr>
              <a:xfrm>
                <a:off x="10278299" y="4400433"/>
                <a:ext cx="1462644" cy="391261"/>
              </a:xfrm>
              <a:prstGeom prst="rect">
                <a:avLst/>
              </a:prstGeom>
            </p:spPr>
            <p:txBody>
              <a:bodyPr wrap="none">
                <a:spAutoFit/>
              </a:bodyPr>
              <a:lstStyle/>
              <a:p>
                <a14:m>
                  <m:oMath xmlns:m="http://schemas.openxmlformats.org/officeDocument/2006/math">
                    <m:sSubSup>
                      <m:sSubSupPr>
                        <m:ctrlPr>
                          <a:rPr lang="nb-NO" i="1" dirty="0">
                            <a:latin typeface="Cambria Math" panose="02040503050406030204" pitchFamily="18" charset="0"/>
                          </a:rPr>
                        </m:ctrlPr>
                      </m:sSubSupPr>
                      <m:e>
                        <m:r>
                          <m:rPr>
                            <m:nor/>
                          </m:rPr>
                          <a:rPr lang="el-GR" dirty="0">
                            <a:latin typeface="Times New Roman" panose="02020603050405020304" pitchFamily="18" charset="0"/>
                            <a:cs typeface="Times New Roman" panose="02020603050405020304" pitchFamily="18" charset="0"/>
                          </a:rPr>
                          <m:t>ρ</m:t>
                        </m:r>
                        <m:r>
                          <a:rPr lang="nb-NO" i="1" dirty="0">
                            <a:latin typeface="Cambria Math" panose="02040503050406030204" pitchFamily="18" charset="0"/>
                            <a:cs typeface="Times New Roman" panose="02020603050405020304" pitchFamily="18" charset="0"/>
                          </a:rPr>
                          <m:t>=</m:t>
                        </m:r>
                        <m:r>
                          <a:rPr lang="nb-NO" i="1" dirty="0">
                            <a:latin typeface="Cambria Math" panose="02040503050406030204" pitchFamily="18" charset="0"/>
                            <a:cs typeface="Times New Roman" panose="02020603050405020304" pitchFamily="18" charset="0"/>
                          </a:rPr>
                          <m:t>𝑑</m:t>
                        </m:r>
                        <m:r>
                          <a:rPr lang="nb-NO" i="1" dirty="0">
                            <a:latin typeface="Cambria Math" panose="02040503050406030204" pitchFamily="18" charset="0"/>
                            <a:cs typeface="Times New Roman" panose="02020603050405020304" pitchFamily="18" charset="0"/>
                          </a:rPr>
                          <m:t>/(</m:t>
                        </m:r>
                        <m:r>
                          <a:rPr lang="nb-NO" i="1" dirty="0">
                            <a:latin typeface="Cambria Math" panose="02040503050406030204" pitchFamily="18" charset="0"/>
                            <a:cs typeface="Times New Roman" panose="02020603050405020304" pitchFamily="18" charset="0"/>
                          </a:rPr>
                          <m:t>𝛾𝜎</m:t>
                        </m:r>
                      </m:e>
                      <m:sub>
                        <m:r>
                          <a:rPr lang="nb-NO" i="1" dirty="0">
                            <a:latin typeface="Cambria Math" panose="02040503050406030204" pitchFamily="18" charset="0"/>
                          </a:rPr>
                          <m:t>𝑦</m:t>
                        </m:r>
                      </m:sub>
                      <m:sup>
                        <m:r>
                          <a:rPr lang="nb-NO" i="1" dirty="0">
                            <a:latin typeface="Cambria Math" panose="02040503050406030204" pitchFamily="18" charset="0"/>
                          </a:rPr>
                          <m:t>∗</m:t>
                        </m:r>
                      </m:sup>
                    </m:sSubSup>
                    <m:r>
                      <a:rPr lang="nb-NO" i="1" dirty="0">
                        <a:latin typeface="Cambria Math" panose="02040503050406030204" pitchFamily="18" charset="0"/>
                      </a:rPr>
                      <m:t>)</m:t>
                    </m:r>
                  </m:oMath>
                </a14:m>
                <a:r>
                  <a:rPr lang="en-GB" dirty="0"/>
                  <a:t> </a:t>
                </a:r>
              </a:p>
            </p:txBody>
          </p:sp>
        </mc:Choice>
        <mc:Fallback xmlns="">
          <p:sp>
            <p:nvSpPr>
              <p:cNvPr id="14" name="Rektangel 13">
                <a:extLst>
                  <a:ext uri="{FF2B5EF4-FFF2-40B4-BE49-F238E27FC236}">
                    <a16:creationId xmlns:a16="http://schemas.microsoft.com/office/drawing/2014/main" id="{B188FC3E-28E4-43CF-BFC7-62F133E823EE}"/>
                  </a:ext>
                </a:extLst>
              </p:cNvPr>
              <p:cNvSpPr>
                <a:spLocks noRot="1" noChangeAspect="1" noMove="1" noResize="1" noEditPoints="1" noAdjustHandles="1" noChangeArrowheads="1" noChangeShapeType="1" noTextEdit="1"/>
              </p:cNvSpPr>
              <p:nvPr/>
            </p:nvSpPr>
            <p:spPr>
              <a:xfrm>
                <a:off x="10278299" y="4400433"/>
                <a:ext cx="1462644" cy="391261"/>
              </a:xfrm>
              <a:prstGeom prst="rect">
                <a:avLst/>
              </a:prstGeom>
              <a:blipFill>
                <a:blip r:embed="rId9"/>
                <a:stretch>
                  <a:fillRect b="-7813"/>
                </a:stretch>
              </a:blipFill>
            </p:spPr>
            <p:txBody>
              <a:bodyPr/>
              <a:lstStyle/>
              <a:p>
                <a:r>
                  <a:rPr lang="en-GB">
                    <a:noFill/>
                  </a:rPr>
                  <a:t> </a:t>
                </a:r>
              </a:p>
            </p:txBody>
          </p:sp>
        </mc:Fallback>
      </mc:AlternateContent>
      <p:pic>
        <p:nvPicPr>
          <p:cNvPr id="16" name="Bilde 15">
            <a:extLst>
              <a:ext uri="{FF2B5EF4-FFF2-40B4-BE49-F238E27FC236}">
                <a16:creationId xmlns:a16="http://schemas.microsoft.com/office/drawing/2014/main" id="{4792DBF6-5A24-40F9-BB88-E69D3AB695B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67888" y="3681307"/>
            <a:ext cx="2332368" cy="1438251"/>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136941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CBB88D5-D272-4B73-9338-D7A7F8ECEF1F}"/>
              </a:ext>
            </a:extLst>
          </p:cNvPr>
          <p:cNvSpPr>
            <a:spLocks noGrp="1"/>
          </p:cNvSpPr>
          <p:nvPr>
            <p:ph type="title"/>
          </p:nvPr>
        </p:nvSpPr>
        <p:spPr/>
        <p:txBody>
          <a:bodyPr/>
          <a:lstStyle/>
          <a:p>
            <a:r>
              <a:rPr lang="en-GB" dirty="0"/>
              <a:t>Luminosity and background</a:t>
            </a:r>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797F13C2-6F67-42EF-A401-0ADCE7430D22}"/>
                  </a:ext>
                </a:extLst>
              </p:cNvPr>
              <p:cNvSpPr>
                <a:spLocks noGrp="1"/>
              </p:cNvSpPr>
              <p:nvPr>
                <p:ph sz="half" idx="1"/>
              </p:nvPr>
            </p:nvSpPr>
            <p:spPr/>
            <p:txBody>
              <a:bodyPr>
                <a:normAutofit/>
              </a:bodyPr>
              <a:lstStyle/>
              <a:p>
                <a:r>
                  <a:rPr lang="en-GB" dirty="0"/>
                  <a:t>Considered three parameter sets.</a:t>
                </a:r>
              </a:p>
              <a:p>
                <a:r>
                  <a:rPr lang="en-GB" dirty="0"/>
                  <a:t>Set 1 &amp; 2 outperforms CLIC.</a:t>
                </a:r>
              </a:p>
              <a:p>
                <a:r>
                  <a:rPr lang="en-GB" dirty="0"/>
                  <a:t>High </a:t>
                </a:r>
                <a14:m>
                  <m:oMath xmlns:m="http://schemas.openxmlformats.org/officeDocument/2006/math">
                    <m:r>
                      <a:rPr lang="en-GB" i="1">
                        <a:latin typeface="Cambria Math" panose="02040503050406030204" pitchFamily="18" charset="0"/>
                      </a:rPr>
                      <m:t>ℒ</m:t>
                    </m:r>
                  </m:oMath>
                </a14:m>
                <a:r>
                  <a:rPr lang="en-GB" dirty="0"/>
                  <a:t>, but not sharp.</a:t>
                </a:r>
              </a:p>
              <a:p>
                <a:r>
                  <a:rPr lang="nb-NO" dirty="0"/>
                  <a:t>e</a:t>
                </a:r>
                <a:r>
                  <a:rPr lang="nb-NO" baseline="30000" dirty="0"/>
                  <a:t>- </a:t>
                </a:r>
                <a:r>
                  <a:rPr lang="en-GB" dirty="0"/>
                  <a:t>not bent away.</a:t>
                </a:r>
              </a:p>
              <a:p>
                <a:r>
                  <a:rPr lang="en-GB" dirty="0"/>
                  <a:t>Fewer secondary pairs than in an</a:t>
                </a:r>
                <a:r>
                  <a:rPr lang="nb-NO" dirty="0"/>
                  <a:t> </a:t>
                </a:r>
                <a:r>
                  <a:rPr lang="nb-NO" dirty="0" err="1"/>
                  <a:t>e</a:t>
                </a:r>
                <a:r>
                  <a:rPr lang="nb-NO" baseline="30000" dirty="0" err="1"/>
                  <a:t>+</a:t>
                </a:r>
                <a:r>
                  <a:rPr lang="nb-NO" dirty="0" err="1"/>
                  <a:t>e</a:t>
                </a:r>
                <a:r>
                  <a:rPr lang="nb-NO" baseline="30000" dirty="0"/>
                  <a:t>-</a:t>
                </a:r>
                <a:r>
                  <a:rPr lang="en-GB" dirty="0"/>
                  <a:t> collider.</a:t>
                </a:r>
              </a:p>
              <a:p>
                <a:r>
                  <a:rPr lang="en-GB" dirty="0">
                    <a:sym typeface="Wingdings" panose="05000000000000000000" pitchFamily="2" charset="2"/>
                  </a:rPr>
                  <a:t>Stronger hadronic background.</a:t>
                </a:r>
                <a:endParaRPr lang="en-GB" dirty="0"/>
              </a:p>
              <a:p>
                <a:pPr lvl="1"/>
                <a:endParaRPr lang="en-GB" dirty="0"/>
              </a:p>
            </p:txBody>
          </p:sp>
        </mc:Choice>
        <mc:Fallback xmlns="">
          <p:sp>
            <p:nvSpPr>
              <p:cNvPr id="3" name="Plassholder for innhold 2">
                <a:extLst>
                  <a:ext uri="{FF2B5EF4-FFF2-40B4-BE49-F238E27FC236}">
                    <a16:creationId xmlns:a16="http://schemas.microsoft.com/office/drawing/2014/main" id="{797F13C2-6F67-42EF-A401-0ADCE7430D22}"/>
                  </a:ext>
                </a:extLst>
              </p:cNvPr>
              <p:cNvSpPr>
                <a:spLocks noGrp="1" noRot="1" noChangeAspect="1" noMove="1" noResize="1" noEditPoints="1" noAdjustHandles="1" noChangeArrowheads="1" noChangeShapeType="1" noTextEdit="1"/>
              </p:cNvSpPr>
              <p:nvPr>
                <p:ph sz="half" idx="1"/>
              </p:nvPr>
            </p:nvSpPr>
            <p:spPr>
              <a:blipFill>
                <a:blip r:embed="rId3"/>
                <a:stretch>
                  <a:fillRect l="-2118" t="-2241" r="-2000"/>
                </a:stretch>
              </a:blipFill>
            </p:spPr>
            <p:txBody>
              <a:bodyPr/>
              <a:lstStyle/>
              <a:p>
                <a:r>
                  <a:rPr lang="en-GB">
                    <a:noFill/>
                  </a:rPr>
                  <a:t> </a:t>
                </a:r>
              </a:p>
            </p:txBody>
          </p:sp>
        </mc:Fallback>
      </mc:AlternateContent>
      <p:pic>
        <p:nvPicPr>
          <p:cNvPr id="8" name="Plassholder for innhold 7" descr="Et bilde som inneholder tekst&#10;&#10;Automatisk generert beskrivelse">
            <a:extLst>
              <a:ext uri="{FF2B5EF4-FFF2-40B4-BE49-F238E27FC236}">
                <a16:creationId xmlns:a16="http://schemas.microsoft.com/office/drawing/2014/main" id="{8749DB32-11A8-473C-9650-4AE5DAAAA35E}"/>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511183" y="1825625"/>
            <a:ext cx="4503634" cy="4351338"/>
          </a:xfrm>
        </p:spPr>
      </p:pic>
      <p:sp>
        <p:nvSpPr>
          <p:cNvPr id="5" name="Plassholder for dato 4">
            <a:extLst>
              <a:ext uri="{FF2B5EF4-FFF2-40B4-BE49-F238E27FC236}">
                <a16:creationId xmlns:a16="http://schemas.microsoft.com/office/drawing/2014/main" id="{1C2D33D9-414A-4030-9BA4-FDD76FDBA87D}"/>
              </a:ext>
            </a:extLst>
          </p:cNvPr>
          <p:cNvSpPr>
            <a:spLocks noGrp="1"/>
          </p:cNvSpPr>
          <p:nvPr>
            <p:ph type="dt" sz="half" idx="10"/>
          </p:nvPr>
        </p:nvSpPr>
        <p:spPr/>
        <p:txBody>
          <a:bodyPr/>
          <a:lstStyle/>
          <a:p>
            <a:r>
              <a:rPr lang="nb-NO"/>
              <a:t>25/01/2021</a:t>
            </a:r>
            <a:endParaRPr lang="en-GB"/>
          </a:p>
        </p:txBody>
      </p:sp>
      <p:sp>
        <p:nvSpPr>
          <p:cNvPr id="6" name="Plassholder for bunntekst 5">
            <a:extLst>
              <a:ext uri="{FF2B5EF4-FFF2-40B4-BE49-F238E27FC236}">
                <a16:creationId xmlns:a16="http://schemas.microsoft.com/office/drawing/2014/main" id="{5D45DA67-C605-4029-A046-51CEA8CC6D66}"/>
              </a:ext>
            </a:extLst>
          </p:cNvPr>
          <p:cNvSpPr>
            <a:spLocks noGrp="1"/>
          </p:cNvSpPr>
          <p:nvPr>
            <p:ph type="ftr" sz="quarter" idx="11"/>
          </p:nvPr>
        </p:nvSpPr>
        <p:spPr/>
        <p:txBody>
          <a:bodyPr/>
          <a:lstStyle/>
          <a:p>
            <a:r>
              <a:rPr lang="en-US"/>
              <a:t>Ben Chen, CERN/University of Oslo</a:t>
            </a:r>
            <a:endParaRPr lang="en-GB"/>
          </a:p>
        </p:txBody>
      </p:sp>
      <p:sp>
        <p:nvSpPr>
          <p:cNvPr id="9" name="Rektangel 8">
            <a:extLst>
              <a:ext uri="{FF2B5EF4-FFF2-40B4-BE49-F238E27FC236}">
                <a16:creationId xmlns:a16="http://schemas.microsoft.com/office/drawing/2014/main" id="{67707C20-DBF6-4663-92D6-C133497ACD67}"/>
              </a:ext>
            </a:extLst>
          </p:cNvPr>
          <p:cNvSpPr/>
          <p:nvPr/>
        </p:nvSpPr>
        <p:spPr>
          <a:xfrm>
            <a:off x="6600497" y="3594538"/>
            <a:ext cx="4267200" cy="47296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ktangel 9">
            <a:extLst>
              <a:ext uri="{FF2B5EF4-FFF2-40B4-BE49-F238E27FC236}">
                <a16:creationId xmlns:a16="http://schemas.microsoft.com/office/drawing/2014/main" id="{8FA124F8-481C-420C-B9F1-CC1550D0F668}"/>
              </a:ext>
            </a:extLst>
          </p:cNvPr>
          <p:cNvSpPr/>
          <p:nvPr/>
        </p:nvSpPr>
        <p:spPr>
          <a:xfrm>
            <a:off x="6600497" y="4491475"/>
            <a:ext cx="4267200" cy="1595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Plassholder for lysbildenummer 3">
            <a:extLst>
              <a:ext uri="{FF2B5EF4-FFF2-40B4-BE49-F238E27FC236}">
                <a16:creationId xmlns:a16="http://schemas.microsoft.com/office/drawing/2014/main" id="{48346DFE-AF48-4960-8A86-01427FA0C9D4}"/>
              </a:ext>
            </a:extLst>
          </p:cNvPr>
          <p:cNvSpPr>
            <a:spLocks noGrp="1"/>
          </p:cNvSpPr>
          <p:nvPr>
            <p:ph type="sldNum" sz="quarter" idx="12"/>
          </p:nvPr>
        </p:nvSpPr>
        <p:spPr/>
        <p:txBody>
          <a:bodyPr/>
          <a:lstStyle/>
          <a:p>
            <a:fld id="{3FE76B6B-0CE1-4324-96C0-E48A3D2C87FD}" type="slidenum">
              <a:rPr lang="en-GB" smtClean="0"/>
              <a:t>29</a:t>
            </a:fld>
            <a:endParaRPr lang="en-GB"/>
          </a:p>
        </p:txBody>
      </p:sp>
    </p:spTree>
    <p:extLst>
      <p:ext uri="{BB962C8B-B14F-4D97-AF65-F5344CB8AC3E}">
        <p14:creationId xmlns:p14="http://schemas.microsoft.com/office/powerpoint/2010/main" val="233842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tel 4">
            <a:extLst>
              <a:ext uri="{FF2B5EF4-FFF2-40B4-BE49-F238E27FC236}">
                <a16:creationId xmlns:a16="http://schemas.microsoft.com/office/drawing/2014/main" id="{DF3C1C53-D1F9-4B92-A439-68A27B284BF4}"/>
              </a:ext>
            </a:extLst>
          </p:cNvPr>
          <p:cNvSpPr>
            <a:spLocks noGrp="1"/>
          </p:cNvSpPr>
          <p:nvPr>
            <p:ph type="title"/>
          </p:nvPr>
        </p:nvSpPr>
        <p:spPr>
          <a:xfrm>
            <a:off x="838200" y="168723"/>
            <a:ext cx="10515600" cy="1325563"/>
          </a:xfrm>
        </p:spPr>
        <p:txBody>
          <a:bodyPr>
            <a:normAutofit/>
          </a:bodyPr>
          <a:lstStyle/>
          <a:p>
            <a:r>
              <a:rPr lang="en-CA"/>
              <a:t>Plasma </a:t>
            </a:r>
            <a:r>
              <a:rPr lang="en-CA" err="1"/>
              <a:t>wakefield</a:t>
            </a:r>
            <a:r>
              <a:rPr lang="en-CA"/>
              <a:t> acceleration (blowout regime)</a:t>
            </a:r>
            <a:endParaRPr lang="nb-NO"/>
          </a:p>
        </p:txBody>
      </p:sp>
      <p:sp>
        <p:nvSpPr>
          <p:cNvPr id="6" name="Plassholder for innhold 5">
            <a:extLst>
              <a:ext uri="{FF2B5EF4-FFF2-40B4-BE49-F238E27FC236}">
                <a16:creationId xmlns:a16="http://schemas.microsoft.com/office/drawing/2014/main" id="{C2FC02FF-79EE-42C3-9969-F11B76444A18}"/>
              </a:ext>
            </a:extLst>
          </p:cNvPr>
          <p:cNvSpPr>
            <a:spLocks noGrp="1"/>
          </p:cNvSpPr>
          <p:nvPr>
            <p:ph idx="1"/>
          </p:nvPr>
        </p:nvSpPr>
        <p:spPr/>
        <p:txBody>
          <a:bodyPr/>
          <a:lstStyle/>
          <a:p>
            <a:endParaRPr lang="nb-NO"/>
          </a:p>
        </p:txBody>
      </p:sp>
      <p:sp>
        <p:nvSpPr>
          <p:cNvPr id="8" name="Rectangle 20">
            <a:extLst>
              <a:ext uri="{FF2B5EF4-FFF2-40B4-BE49-F238E27FC236}">
                <a16:creationId xmlns:a16="http://schemas.microsoft.com/office/drawing/2014/main" id="{CF7C6CD3-8DB5-4EE9-9E12-091DDDD6C84E}"/>
              </a:ext>
            </a:extLst>
          </p:cNvPr>
          <p:cNvSpPr/>
          <p:nvPr/>
        </p:nvSpPr>
        <p:spPr>
          <a:xfrm>
            <a:off x="9144000" y="1252389"/>
            <a:ext cx="9677400" cy="4572000"/>
          </a:xfrm>
          <a:prstGeom prst="rect">
            <a:avLst/>
          </a:prstGeom>
          <a:solidFill>
            <a:srgbClr val="9B08FF"/>
          </a:solidFill>
          <a:ln>
            <a:noFill/>
          </a:ln>
          <a:effectLst>
            <a:softEdge rad="152400"/>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8000"/>
              </a:solidFill>
            </a:endParaRPr>
          </a:p>
        </p:txBody>
      </p:sp>
      <p:sp>
        <p:nvSpPr>
          <p:cNvPr id="9" name="Oval 24">
            <a:extLst>
              <a:ext uri="{FF2B5EF4-FFF2-40B4-BE49-F238E27FC236}">
                <a16:creationId xmlns:a16="http://schemas.microsoft.com/office/drawing/2014/main" id="{88B8CD1E-B57E-442D-928F-3E2678348CC3}"/>
              </a:ext>
            </a:extLst>
          </p:cNvPr>
          <p:cNvSpPr/>
          <p:nvPr/>
        </p:nvSpPr>
        <p:spPr>
          <a:xfrm>
            <a:off x="3962400" y="2846295"/>
            <a:ext cx="2329853" cy="1447800"/>
          </a:xfrm>
          <a:prstGeom prst="ellipse">
            <a:avLst/>
          </a:prstGeom>
          <a:solidFill>
            <a:schemeClr val="accent5">
              <a:lumMod val="40000"/>
              <a:lumOff val="60000"/>
              <a:alpha val="84000"/>
            </a:schemeClr>
          </a:solidFill>
          <a:ln>
            <a:noFill/>
          </a:ln>
          <a:effectLst>
            <a:glow rad="101600">
              <a:schemeClr val="bg2">
                <a:alpha val="75000"/>
              </a:schemeClr>
            </a:glow>
            <a:softEdge rad="15240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0" name="Oval 25">
            <a:extLst>
              <a:ext uri="{FF2B5EF4-FFF2-40B4-BE49-F238E27FC236}">
                <a16:creationId xmlns:a16="http://schemas.microsoft.com/office/drawing/2014/main" id="{C8565F05-3D12-4D7C-98BF-55458F7755A2}"/>
              </a:ext>
            </a:extLst>
          </p:cNvPr>
          <p:cNvSpPr/>
          <p:nvPr/>
        </p:nvSpPr>
        <p:spPr>
          <a:xfrm>
            <a:off x="1600200" y="2880161"/>
            <a:ext cx="2329853" cy="1447800"/>
          </a:xfrm>
          <a:prstGeom prst="ellipse">
            <a:avLst/>
          </a:prstGeom>
          <a:solidFill>
            <a:schemeClr val="accent5">
              <a:lumMod val="40000"/>
              <a:lumOff val="60000"/>
              <a:alpha val="84000"/>
            </a:schemeClr>
          </a:solidFill>
          <a:ln>
            <a:noFill/>
          </a:ln>
          <a:effectLst>
            <a:glow rad="101600">
              <a:schemeClr val="bg2">
                <a:alpha val="75000"/>
              </a:schemeClr>
            </a:glow>
            <a:softEdge rad="15240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1" name="Oval 26">
            <a:extLst>
              <a:ext uri="{FF2B5EF4-FFF2-40B4-BE49-F238E27FC236}">
                <a16:creationId xmlns:a16="http://schemas.microsoft.com/office/drawing/2014/main" id="{35BA8FAB-D495-46EB-A165-DE72C1C4E81D}"/>
              </a:ext>
            </a:extLst>
          </p:cNvPr>
          <p:cNvSpPr/>
          <p:nvPr/>
        </p:nvSpPr>
        <p:spPr>
          <a:xfrm>
            <a:off x="-762000" y="2878832"/>
            <a:ext cx="2329853" cy="1447800"/>
          </a:xfrm>
          <a:prstGeom prst="ellipse">
            <a:avLst/>
          </a:prstGeom>
          <a:solidFill>
            <a:schemeClr val="accent5">
              <a:lumMod val="40000"/>
              <a:lumOff val="60000"/>
              <a:alpha val="84000"/>
            </a:schemeClr>
          </a:solidFill>
          <a:ln>
            <a:noFill/>
          </a:ln>
          <a:effectLst>
            <a:glow rad="101600">
              <a:schemeClr val="bg2">
                <a:alpha val="75000"/>
              </a:schemeClr>
            </a:glow>
            <a:softEdge rad="15240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pSp>
        <p:nvGrpSpPr>
          <p:cNvPr id="12" name="Group 51">
            <a:extLst>
              <a:ext uri="{FF2B5EF4-FFF2-40B4-BE49-F238E27FC236}">
                <a16:creationId xmlns:a16="http://schemas.microsoft.com/office/drawing/2014/main" id="{82CFB865-34B0-458E-8488-71367F2EB555}"/>
              </a:ext>
            </a:extLst>
          </p:cNvPr>
          <p:cNvGrpSpPr/>
          <p:nvPr/>
        </p:nvGrpSpPr>
        <p:grpSpPr>
          <a:xfrm>
            <a:off x="-1142024" y="2424885"/>
            <a:ext cx="5332048" cy="2299515"/>
            <a:chOff x="-1142024" y="2424886"/>
            <a:chExt cx="5332048" cy="2299514"/>
          </a:xfrm>
        </p:grpSpPr>
        <p:sp>
          <p:nvSpPr>
            <p:cNvPr id="13" name="Circular Arrow 52">
              <a:extLst>
                <a:ext uri="{FF2B5EF4-FFF2-40B4-BE49-F238E27FC236}">
                  <a16:creationId xmlns:a16="http://schemas.microsoft.com/office/drawing/2014/main" id="{1B8B1996-D1F1-45C5-BB0D-873CA1EA8E9F}"/>
                </a:ext>
              </a:extLst>
            </p:cNvPr>
            <p:cNvSpPr/>
            <p:nvPr/>
          </p:nvSpPr>
          <p:spPr>
            <a:xfrm flipV="1">
              <a:off x="1219200" y="2514600"/>
              <a:ext cx="2895600" cy="1994714"/>
            </a:xfrm>
            <a:prstGeom prst="circularArrow">
              <a:avLst>
                <a:gd name="adj1" fmla="val 4391"/>
                <a:gd name="adj2" fmla="val 717642"/>
                <a:gd name="adj3" fmla="val 8713473"/>
                <a:gd name="adj4" fmla="val 1320706"/>
                <a:gd name="adj5" fmla="val 7782"/>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4" name="Circular Arrow 53">
              <a:extLst>
                <a:ext uri="{FF2B5EF4-FFF2-40B4-BE49-F238E27FC236}">
                  <a16:creationId xmlns:a16="http://schemas.microsoft.com/office/drawing/2014/main" id="{03A6E457-6185-4477-B50C-AA5CA9BF4C1C}"/>
                </a:ext>
              </a:extLst>
            </p:cNvPr>
            <p:cNvSpPr/>
            <p:nvPr/>
          </p:nvSpPr>
          <p:spPr>
            <a:xfrm flipV="1">
              <a:off x="-1142024" y="2424886"/>
              <a:ext cx="2970824" cy="1994714"/>
            </a:xfrm>
            <a:prstGeom prst="circularArrow">
              <a:avLst>
                <a:gd name="adj1" fmla="val 5864"/>
                <a:gd name="adj2" fmla="val 900566"/>
                <a:gd name="adj3" fmla="val 4844523"/>
                <a:gd name="adj4" fmla="val 1078662"/>
                <a:gd name="adj5" fmla="val 10284"/>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5" name="Circular Arrow 54">
              <a:extLst>
                <a:ext uri="{FF2B5EF4-FFF2-40B4-BE49-F238E27FC236}">
                  <a16:creationId xmlns:a16="http://schemas.microsoft.com/office/drawing/2014/main" id="{2EF667BC-0F76-4BE4-9443-EFF50315500C}"/>
                </a:ext>
              </a:extLst>
            </p:cNvPr>
            <p:cNvSpPr/>
            <p:nvPr/>
          </p:nvSpPr>
          <p:spPr>
            <a:xfrm>
              <a:off x="1294424" y="2667000"/>
              <a:ext cx="2895600" cy="1994714"/>
            </a:xfrm>
            <a:prstGeom prst="circularArrow">
              <a:avLst>
                <a:gd name="adj1" fmla="val 4391"/>
                <a:gd name="adj2" fmla="val 717642"/>
                <a:gd name="adj3" fmla="val 8713473"/>
                <a:gd name="adj4" fmla="val 1320706"/>
                <a:gd name="adj5" fmla="val 7782"/>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6" name="Circular Arrow 55">
              <a:extLst>
                <a:ext uri="{FF2B5EF4-FFF2-40B4-BE49-F238E27FC236}">
                  <a16:creationId xmlns:a16="http://schemas.microsoft.com/office/drawing/2014/main" id="{AA3AA89A-509E-42A1-9D6E-EFF457782600}"/>
                </a:ext>
              </a:extLst>
            </p:cNvPr>
            <p:cNvSpPr/>
            <p:nvPr/>
          </p:nvSpPr>
          <p:spPr>
            <a:xfrm>
              <a:off x="-1066800" y="2729686"/>
              <a:ext cx="2970824" cy="1994714"/>
            </a:xfrm>
            <a:prstGeom prst="circularArrow">
              <a:avLst>
                <a:gd name="adj1" fmla="val 5864"/>
                <a:gd name="adj2" fmla="val 900566"/>
                <a:gd name="adj3" fmla="val 4844523"/>
                <a:gd name="adj4" fmla="val 1078662"/>
                <a:gd name="adj5" fmla="val 10284"/>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grpSp>
      <p:sp>
        <p:nvSpPr>
          <p:cNvPr id="17" name="Rectangle 27">
            <a:extLst>
              <a:ext uri="{FF2B5EF4-FFF2-40B4-BE49-F238E27FC236}">
                <a16:creationId xmlns:a16="http://schemas.microsoft.com/office/drawing/2014/main" id="{C1FF4EBD-0860-4525-A5FE-4936776D8BDC}"/>
              </a:ext>
            </a:extLst>
          </p:cNvPr>
          <p:cNvSpPr/>
          <p:nvPr/>
        </p:nvSpPr>
        <p:spPr>
          <a:xfrm>
            <a:off x="-457200" y="1234440"/>
            <a:ext cx="7053072" cy="4709160"/>
          </a:xfrm>
          <a:prstGeom prst="rect">
            <a:avLst/>
          </a:prstGeom>
          <a:solidFill>
            <a:schemeClr val="bg1"/>
          </a:solidFill>
          <a:ln>
            <a:noFill/>
          </a:ln>
          <a:effectLst>
            <a:softEdge rad="152400"/>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18" name="Group 2">
            <a:extLst>
              <a:ext uri="{FF2B5EF4-FFF2-40B4-BE49-F238E27FC236}">
                <a16:creationId xmlns:a16="http://schemas.microsoft.com/office/drawing/2014/main" id="{1FCDB3D6-CB21-4FE3-A8AA-B809EA1336D9}"/>
              </a:ext>
            </a:extLst>
          </p:cNvPr>
          <p:cNvGrpSpPr/>
          <p:nvPr/>
        </p:nvGrpSpPr>
        <p:grpSpPr>
          <a:xfrm>
            <a:off x="5002845" y="3338375"/>
            <a:ext cx="2388552" cy="436284"/>
            <a:chOff x="5002847" y="3406587"/>
            <a:chExt cx="2388553" cy="327213"/>
          </a:xfrm>
        </p:grpSpPr>
        <p:cxnSp>
          <p:nvCxnSpPr>
            <p:cNvPr id="19" name="Straight Arrow Connector 16">
              <a:extLst>
                <a:ext uri="{FF2B5EF4-FFF2-40B4-BE49-F238E27FC236}">
                  <a16:creationId xmlns:a16="http://schemas.microsoft.com/office/drawing/2014/main" id="{B38A7D51-ACBE-4500-A836-BB4572ACF62A}"/>
                </a:ext>
              </a:extLst>
            </p:cNvPr>
            <p:cNvCxnSpPr/>
            <p:nvPr/>
          </p:nvCxnSpPr>
          <p:spPr>
            <a:xfrm>
              <a:off x="6448689" y="3570194"/>
              <a:ext cx="942711"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20" name="Group 17">
              <a:extLst>
                <a:ext uri="{FF2B5EF4-FFF2-40B4-BE49-F238E27FC236}">
                  <a16:creationId xmlns:a16="http://schemas.microsoft.com/office/drawing/2014/main" id="{014A4DCA-3B17-4112-9276-C23156449A62}"/>
                </a:ext>
              </a:extLst>
            </p:cNvPr>
            <p:cNvGrpSpPr/>
            <p:nvPr/>
          </p:nvGrpSpPr>
          <p:grpSpPr>
            <a:xfrm>
              <a:off x="5002847" y="3406587"/>
              <a:ext cx="1371600" cy="327213"/>
              <a:chOff x="1371600" y="2568387"/>
              <a:chExt cx="1371600" cy="327213"/>
            </a:xfrm>
          </p:grpSpPr>
          <p:sp>
            <p:nvSpPr>
              <p:cNvPr id="21" name="Oval 18">
                <a:extLst>
                  <a:ext uri="{FF2B5EF4-FFF2-40B4-BE49-F238E27FC236}">
                    <a16:creationId xmlns:a16="http://schemas.microsoft.com/office/drawing/2014/main" id="{6FCA722E-6FBD-4D6F-8672-B3A619D05956}"/>
                  </a:ext>
                </a:extLst>
              </p:cNvPr>
              <p:cNvSpPr/>
              <p:nvPr/>
            </p:nvSpPr>
            <p:spPr>
              <a:xfrm>
                <a:off x="1371600" y="2590800"/>
                <a:ext cx="1371600" cy="304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Shape 161">
                <a:extLst>
                  <a:ext uri="{FF2B5EF4-FFF2-40B4-BE49-F238E27FC236}">
                    <a16:creationId xmlns:a16="http://schemas.microsoft.com/office/drawing/2014/main" id="{B35ABC7D-25D1-4695-83FF-F7489D81D52E}"/>
                  </a:ext>
                </a:extLst>
              </p:cNvPr>
              <p:cNvSpPr/>
              <p:nvPr/>
            </p:nvSpPr>
            <p:spPr>
              <a:xfrm>
                <a:off x="1970301" y="2568387"/>
                <a:ext cx="200376" cy="23083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defTabSz="914377">
                  <a:defRPr sz="1800"/>
                </a:pPr>
                <a:r>
                  <a:rPr lang="en-US" sz="2000">
                    <a:solidFill>
                      <a:srgbClr val="FFFFFF"/>
                    </a:solidFill>
                    <a:latin typeface="Arial"/>
                    <a:ea typeface="Arial"/>
                    <a:cs typeface="Arial"/>
                    <a:sym typeface="Arial"/>
                  </a:rPr>
                  <a:t>e</a:t>
                </a:r>
                <a:r>
                  <a:rPr lang="en-US" sz="2000" baseline="30000">
                    <a:solidFill>
                      <a:srgbClr val="FFFFFF"/>
                    </a:solidFill>
                    <a:latin typeface="Arial"/>
                    <a:ea typeface="Arial"/>
                    <a:cs typeface="Arial"/>
                    <a:sym typeface="Arial"/>
                  </a:rPr>
                  <a:t>-</a:t>
                </a:r>
                <a:endParaRPr sz="2000" baseline="31999">
                  <a:solidFill>
                    <a:srgbClr val="FFFFFF"/>
                  </a:solidFill>
                  <a:latin typeface="Arial"/>
                  <a:ea typeface="Arial"/>
                  <a:cs typeface="Arial"/>
                  <a:sym typeface="Arial"/>
                </a:endParaRPr>
              </a:p>
            </p:txBody>
          </p:sp>
        </p:grpSp>
      </p:grpSp>
      <p:grpSp>
        <p:nvGrpSpPr>
          <p:cNvPr id="23" name="Group 21">
            <a:extLst>
              <a:ext uri="{FF2B5EF4-FFF2-40B4-BE49-F238E27FC236}">
                <a16:creationId xmlns:a16="http://schemas.microsoft.com/office/drawing/2014/main" id="{5FE2ABF5-784F-41FB-9C24-9D9BD9106077}"/>
              </a:ext>
            </a:extLst>
          </p:cNvPr>
          <p:cNvGrpSpPr/>
          <p:nvPr/>
        </p:nvGrpSpPr>
        <p:grpSpPr>
          <a:xfrm>
            <a:off x="5416477" y="1447800"/>
            <a:ext cx="2813175" cy="394664"/>
            <a:chOff x="5254502" y="1572087"/>
            <a:chExt cx="2813162" cy="394664"/>
          </a:xfrm>
        </p:grpSpPr>
        <p:sp>
          <p:nvSpPr>
            <p:cNvPr id="24" name="Content Placeholder 29">
              <a:extLst>
                <a:ext uri="{FF2B5EF4-FFF2-40B4-BE49-F238E27FC236}">
                  <a16:creationId xmlns:a16="http://schemas.microsoft.com/office/drawing/2014/main" id="{0DD35DBB-FE87-42FA-9CB3-D5A22492F880}"/>
                </a:ext>
              </a:extLst>
            </p:cNvPr>
            <p:cNvSpPr txBox="1">
              <a:spLocks/>
            </p:cNvSpPr>
            <p:nvPr/>
          </p:nvSpPr>
          <p:spPr>
            <a:xfrm>
              <a:off x="5254502" y="1580175"/>
              <a:ext cx="995974" cy="386576"/>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n-US" sz="1800" b="1"/>
                <a:t>Vacuum</a:t>
              </a:r>
            </a:p>
            <a:p>
              <a:pPr lvl="1"/>
              <a:endParaRPr lang="en-US"/>
            </a:p>
            <a:p>
              <a:endParaRPr lang="en-US"/>
            </a:p>
            <a:p>
              <a:endParaRPr lang="en-CA"/>
            </a:p>
            <a:p>
              <a:pPr lvl="1"/>
              <a:endParaRPr lang="en-US"/>
            </a:p>
          </p:txBody>
        </p:sp>
        <p:sp>
          <p:nvSpPr>
            <p:cNvPr id="25" name="Content Placeholder 29">
              <a:extLst>
                <a:ext uri="{FF2B5EF4-FFF2-40B4-BE49-F238E27FC236}">
                  <a16:creationId xmlns:a16="http://schemas.microsoft.com/office/drawing/2014/main" id="{45F2C0A1-FA0E-4466-8199-6FCF72087FFF}"/>
                </a:ext>
              </a:extLst>
            </p:cNvPr>
            <p:cNvSpPr txBox="1">
              <a:spLocks/>
            </p:cNvSpPr>
            <p:nvPr/>
          </p:nvSpPr>
          <p:spPr>
            <a:xfrm>
              <a:off x="7071686" y="1572087"/>
              <a:ext cx="995978" cy="386576"/>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n-US" sz="1800" b="1">
                  <a:solidFill>
                    <a:schemeClr val="bg1"/>
                  </a:solidFill>
                </a:rPr>
                <a:t>Plasma</a:t>
              </a:r>
            </a:p>
            <a:p>
              <a:pPr lvl="1"/>
              <a:endParaRPr lang="en-US"/>
            </a:p>
            <a:p>
              <a:endParaRPr lang="en-US"/>
            </a:p>
            <a:p>
              <a:endParaRPr lang="en-CA"/>
            </a:p>
            <a:p>
              <a:pPr lvl="1"/>
              <a:endParaRPr lang="en-US"/>
            </a:p>
          </p:txBody>
        </p:sp>
      </p:grpSp>
      <p:grpSp>
        <p:nvGrpSpPr>
          <p:cNvPr id="26" name="Group 29">
            <a:extLst>
              <a:ext uri="{FF2B5EF4-FFF2-40B4-BE49-F238E27FC236}">
                <a16:creationId xmlns:a16="http://schemas.microsoft.com/office/drawing/2014/main" id="{7BF24985-E173-468B-8CF2-FBBEDA8A7C22}"/>
              </a:ext>
            </a:extLst>
          </p:cNvPr>
          <p:cNvGrpSpPr/>
          <p:nvPr/>
        </p:nvGrpSpPr>
        <p:grpSpPr>
          <a:xfrm>
            <a:off x="3810001" y="2362200"/>
            <a:ext cx="2977180" cy="2382461"/>
            <a:chOff x="4511108" y="2196286"/>
            <a:chExt cx="2519980" cy="2382461"/>
          </a:xfrm>
        </p:grpSpPr>
        <p:sp>
          <p:nvSpPr>
            <p:cNvPr id="27" name="Circular Arrow 30">
              <a:extLst>
                <a:ext uri="{FF2B5EF4-FFF2-40B4-BE49-F238E27FC236}">
                  <a16:creationId xmlns:a16="http://schemas.microsoft.com/office/drawing/2014/main" id="{C1F8DB08-83E4-4A01-AED1-E5A9A4BC6020}"/>
                </a:ext>
              </a:extLst>
            </p:cNvPr>
            <p:cNvSpPr/>
            <p:nvPr/>
          </p:nvSpPr>
          <p:spPr>
            <a:xfrm>
              <a:off x="4511108" y="2584033"/>
              <a:ext cx="2514600" cy="1994714"/>
            </a:xfrm>
            <a:prstGeom prst="circularArrow">
              <a:avLst>
                <a:gd name="adj1" fmla="val 6935"/>
                <a:gd name="adj2" fmla="val 718023"/>
                <a:gd name="adj3" fmla="val 4755684"/>
                <a:gd name="adj4" fmla="val 865665"/>
                <a:gd name="adj5" fmla="val 12774"/>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28" name="Circular Arrow 31">
              <a:extLst>
                <a:ext uri="{FF2B5EF4-FFF2-40B4-BE49-F238E27FC236}">
                  <a16:creationId xmlns:a16="http://schemas.microsoft.com/office/drawing/2014/main" id="{4C59FE07-06D5-4280-A1FD-3B918B765060}"/>
                </a:ext>
              </a:extLst>
            </p:cNvPr>
            <p:cNvSpPr/>
            <p:nvPr/>
          </p:nvSpPr>
          <p:spPr>
            <a:xfrm flipV="1">
              <a:off x="4516488" y="2196286"/>
              <a:ext cx="2514600" cy="1994714"/>
            </a:xfrm>
            <a:prstGeom prst="circularArrow">
              <a:avLst>
                <a:gd name="adj1" fmla="val 6935"/>
                <a:gd name="adj2" fmla="val 718023"/>
                <a:gd name="adj3" fmla="val 4755684"/>
                <a:gd name="adj4" fmla="val 865665"/>
                <a:gd name="adj5" fmla="val 12774"/>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grpSp>
      <p:grpSp>
        <p:nvGrpSpPr>
          <p:cNvPr id="29" name="Group 33">
            <a:extLst>
              <a:ext uri="{FF2B5EF4-FFF2-40B4-BE49-F238E27FC236}">
                <a16:creationId xmlns:a16="http://schemas.microsoft.com/office/drawing/2014/main" id="{E209CC5B-0304-442F-8748-AF8719A7F8E3}"/>
              </a:ext>
            </a:extLst>
          </p:cNvPr>
          <p:cNvGrpSpPr/>
          <p:nvPr/>
        </p:nvGrpSpPr>
        <p:grpSpPr>
          <a:xfrm>
            <a:off x="3733800" y="2514600"/>
            <a:ext cx="2514600" cy="2133600"/>
            <a:chOff x="3657600" y="2514600"/>
            <a:chExt cx="2514600" cy="2133600"/>
          </a:xfrm>
        </p:grpSpPr>
        <p:sp>
          <p:nvSpPr>
            <p:cNvPr id="30" name="Circular Arrow 34">
              <a:extLst>
                <a:ext uri="{FF2B5EF4-FFF2-40B4-BE49-F238E27FC236}">
                  <a16:creationId xmlns:a16="http://schemas.microsoft.com/office/drawing/2014/main" id="{DF5FA122-F367-4CB2-B2A3-B9FF4695C4EA}"/>
                </a:ext>
              </a:extLst>
            </p:cNvPr>
            <p:cNvSpPr/>
            <p:nvPr/>
          </p:nvSpPr>
          <p:spPr>
            <a:xfrm>
              <a:off x="3657600" y="2653486"/>
              <a:ext cx="2514600" cy="1994714"/>
            </a:xfrm>
            <a:prstGeom prst="circularArrow">
              <a:avLst>
                <a:gd name="adj1" fmla="val 7537"/>
                <a:gd name="adj2" fmla="val 1141502"/>
                <a:gd name="adj3" fmla="val 9745113"/>
                <a:gd name="adj4" fmla="val 5112348"/>
                <a:gd name="adj5" fmla="val 9785"/>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31" name="Circular Arrow 35">
              <a:extLst>
                <a:ext uri="{FF2B5EF4-FFF2-40B4-BE49-F238E27FC236}">
                  <a16:creationId xmlns:a16="http://schemas.microsoft.com/office/drawing/2014/main" id="{2595BBFA-1F79-482E-BF90-C5E8EED74CED}"/>
                </a:ext>
              </a:extLst>
            </p:cNvPr>
            <p:cNvSpPr/>
            <p:nvPr/>
          </p:nvSpPr>
          <p:spPr>
            <a:xfrm flipV="1">
              <a:off x="3657600" y="2514600"/>
              <a:ext cx="2514600" cy="1994714"/>
            </a:xfrm>
            <a:prstGeom prst="circularArrow">
              <a:avLst>
                <a:gd name="adj1" fmla="val 7537"/>
                <a:gd name="adj2" fmla="val 1043321"/>
                <a:gd name="adj3" fmla="val 9745113"/>
                <a:gd name="adj4" fmla="val 5112348"/>
                <a:gd name="adj5" fmla="val 9785"/>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grpSp>
      <p:sp>
        <p:nvSpPr>
          <p:cNvPr id="33" name="Left Arrow 4">
            <a:extLst>
              <a:ext uri="{FF2B5EF4-FFF2-40B4-BE49-F238E27FC236}">
                <a16:creationId xmlns:a16="http://schemas.microsoft.com/office/drawing/2014/main" id="{D218A12D-BD8E-42B5-8EE4-02D41455D859}"/>
              </a:ext>
            </a:extLst>
          </p:cNvPr>
          <p:cNvSpPr/>
          <p:nvPr/>
        </p:nvSpPr>
        <p:spPr>
          <a:xfrm>
            <a:off x="5257802" y="3313213"/>
            <a:ext cx="964247" cy="513964"/>
          </a:xfrm>
          <a:prstGeom prst="leftArrow">
            <a:avLst/>
          </a:prstGeom>
          <a:solidFill>
            <a:srgbClr val="FF0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2" name="Content Placeholder 29">
            <a:extLst>
              <a:ext uri="{FF2B5EF4-FFF2-40B4-BE49-F238E27FC236}">
                <a16:creationId xmlns:a16="http://schemas.microsoft.com/office/drawing/2014/main" id="{E3112465-4BB5-4837-B8F0-245E3C1A6AE3}"/>
              </a:ext>
            </a:extLst>
          </p:cNvPr>
          <p:cNvSpPr txBox="1">
            <a:spLocks/>
          </p:cNvSpPr>
          <p:nvPr/>
        </p:nvSpPr>
        <p:spPr>
          <a:xfrm>
            <a:off x="1905001" y="2975626"/>
            <a:ext cx="2180945" cy="8343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b="1">
                <a:ln>
                  <a:solidFill>
                    <a:schemeClr val="tx1"/>
                  </a:solidFill>
                </a:ln>
                <a:solidFill>
                  <a:schemeClr val="accent5">
                    <a:lumMod val="40000"/>
                    <a:lumOff val="60000"/>
                  </a:schemeClr>
                </a:solidFill>
              </a:rPr>
              <a:t>Plasma ion “bubble”</a:t>
            </a:r>
          </a:p>
          <a:p>
            <a:pPr algn="just"/>
            <a:endParaRPr lang="en-US" sz="2800" b="1">
              <a:ln>
                <a:solidFill>
                  <a:schemeClr val="tx1"/>
                </a:solidFill>
              </a:ln>
              <a:solidFill>
                <a:schemeClr val="accent5">
                  <a:lumMod val="40000"/>
                  <a:lumOff val="60000"/>
                </a:schemeClr>
              </a:solidFill>
            </a:endParaRPr>
          </a:p>
        </p:txBody>
      </p:sp>
      <p:sp>
        <p:nvSpPr>
          <p:cNvPr id="34" name="Left Arrow 44">
            <a:extLst>
              <a:ext uri="{FF2B5EF4-FFF2-40B4-BE49-F238E27FC236}">
                <a16:creationId xmlns:a16="http://schemas.microsoft.com/office/drawing/2014/main" id="{469F1B9F-A4A5-41D6-A0A9-7525A3C6F355}"/>
              </a:ext>
            </a:extLst>
          </p:cNvPr>
          <p:cNvSpPr/>
          <p:nvPr/>
        </p:nvSpPr>
        <p:spPr>
          <a:xfrm flipH="1">
            <a:off x="4085946" y="3296037"/>
            <a:ext cx="964247" cy="513964"/>
          </a:xfrm>
          <a:prstGeom prst="leftArrow">
            <a:avLst/>
          </a:prstGeom>
          <a:solidFill>
            <a:srgbClr val="00FF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35" name="Group 5">
            <a:extLst>
              <a:ext uri="{FF2B5EF4-FFF2-40B4-BE49-F238E27FC236}">
                <a16:creationId xmlns:a16="http://schemas.microsoft.com/office/drawing/2014/main" id="{6D36DB8E-C241-4ABB-A711-4BBCC8F442D4}"/>
              </a:ext>
            </a:extLst>
          </p:cNvPr>
          <p:cNvGrpSpPr/>
          <p:nvPr/>
        </p:nvGrpSpPr>
        <p:grpSpPr>
          <a:xfrm>
            <a:off x="4896236" y="2514600"/>
            <a:ext cx="513965" cy="2077597"/>
            <a:chOff x="2971801" y="3140983"/>
            <a:chExt cx="513965" cy="2077597"/>
          </a:xfrm>
        </p:grpSpPr>
        <p:sp>
          <p:nvSpPr>
            <p:cNvPr id="36" name="Left Arrow 47">
              <a:extLst>
                <a:ext uri="{FF2B5EF4-FFF2-40B4-BE49-F238E27FC236}">
                  <a16:creationId xmlns:a16="http://schemas.microsoft.com/office/drawing/2014/main" id="{4626A492-9888-43E8-83E4-FE24CE2AF13A}"/>
                </a:ext>
              </a:extLst>
            </p:cNvPr>
            <p:cNvSpPr/>
            <p:nvPr/>
          </p:nvSpPr>
          <p:spPr>
            <a:xfrm rot="16200000">
              <a:off x="2746660" y="3366125"/>
              <a:ext cx="964247" cy="513964"/>
            </a:xfrm>
            <a:prstGeom prst="leftArrow">
              <a:avLst/>
            </a:prstGeom>
            <a:solidFill>
              <a:schemeClr val="accent5">
                <a:lumMod val="40000"/>
                <a:lumOff val="6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7" name="Left Arrow 48">
              <a:extLst>
                <a:ext uri="{FF2B5EF4-FFF2-40B4-BE49-F238E27FC236}">
                  <a16:creationId xmlns:a16="http://schemas.microsoft.com/office/drawing/2014/main" id="{962BA483-9783-435C-8950-E79061927B0F}"/>
                </a:ext>
              </a:extLst>
            </p:cNvPr>
            <p:cNvSpPr/>
            <p:nvPr/>
          </p:nvSpPr>
          <p:spPr>
            <a:xfrm rot="5400000" flipV="1">
              <a:off x="2746659" y="4479475"/>
              <a:ext cx="964247" cy="513964"/>
            </a:xfrm>
            <a:prstGeom prst="leftArrow">
              <a:avLst/>
            </a:prstGeom>
            <a:solidFill>
              <a:schemeClr val="accent5">
                <a:lumMod val="40000"/>
                <a:lumOff val="6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38" name="Content Placeholder 29">
            <a:extLst>
              <a:ext uri="{FF2B5EF4-FFF2-40B4-BE49-F238E27FC236}">
                <a16:creationId xmlns:a16="http://schemas.microsoft.com/office/drawing/2014/main" id="{C8A8E475-CCC5-4117-96AB-51DAF1D9D6FB}"/>
              </a:ext>
            </a:extLst>
          </p:cNvPr>
          <p:cNvSpPr txBox="1">
            <a:spLocks/>
          </p:cNvSpPr>
          <p:nvPr/>
        </p:nvSpPr>
        <p:spPr>
          <a:xfrm>
            <a:off x="5515257" y="2819401"/>
            <a:ext cx="2180945" cy="8343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b="1" dirty="0">
                <a:ln>
                  <a:solidFill>
                    <a:schemeClr val="tx1"/>
                  </a:solidFill>
                </a:ln>
                <a:solidFill>
                  <a:srgbClr val="FF0000"/>
                </a:solidFill>
              </a:rPr>
              <a:t>Decelerating</a:t>
            </a:r>
          </a:p>
          <a:p>
            <a:pPr algn="just"/>
            <a:endParaRPr lang="en-US" sz="2800" b="1" dirty="0">
              <a:ln>
                <a:solidFill>
                  <a:schemeClr val="tx1"/>
                </a:solidFill>
              </a:ln>
              <a:solidFill>
                <a:schemeClr val="accent5">
                  <a:lumMod val="40000"/>
                  <a:lumOff val="60000"/>
                </a:schemeClr>
              </a:solidFill>
            </a:endParaRPr>
          </a:p>
        </p:txBody>
      </p:sp>
      <p:sp>
        <p:nvSpPr>
          <p:cNvPr id="39" name="Content Placeholder 29">
            <a:extLst>
              <a:ext uri="{FF2B5EF4-FFF2-40B4-BE49-F238E27FC236}">
                <a16:creationId xmlns:a16="http://schemas.microsoft.com/office/drawing/2014/main" id="{AC79AC5F-4ACC-4039-B75D-7F8CC159873A}"/>
              </a:ext>
            </a:extLst>
          </p:cNvPr>
          <p:cNvSpPr txBox="1">
            <a:spLocks/>
          </p:cNvSpPr>
          <p:nvPr/>
        </p:nvSpPr>
        <p:spPr>
          <a:xfrm>
            <a:off x="2565194" y="2819401"/>
            <a:ext cx="2180945" cy="8343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b="1" dirty="0">
                <a:ln>
                  <a:solidFill>
                    <a:schemeClr val="tx1"/>
                  </a:solidFill>
                </a:ln>
                <a:solidFill>
                  <a:srgbClr val="00FF00"/>
                </a:solidFill>
              </a:rPr>
              <a:t>Accelerating</a:t>
            </a:r>
          </a:p>
          <a:p>
            <a:pPr algn="just"/>
            <a:endParaRPr lang="en-US" sz="2800" b="1" dirty="0">
              <a:ln>
                <a:solidFill>
                  <a:schemeClr val="tx1"/>
                </a:solidFill>
              </a:ln>
              <a:solidFill>
                <a:schemeClr val="accent5">
                  <a:lumMod val="40000"/>
                  <a:lumOff val="60000"/>
                </a:schemeClr>
              </a:solidFill>
            </a:endParaRPr>
          </a:p>
        </p:txBody>
      </p:sp>
      <p:sp>
        <p:nvSpPr>
          <p:cNvPr id="40" name="Content Placeholder 29">
            <a:extLst>
              <a:ext uri="{FF2B5EF4-FFF2-40B4-BE49-F238E27FC236}">
                <a16:creationId xmlns:a16="http://schemas.microsoft.com/office/drawing/2014/main" id="{63F21821-CEA9-48D8-820A-A51353D632EC}"/>
              </a:ext>
            </a:extLst>
          </p:cNvPr>
          <p:cNvSpPr txBox="1">
            <a:spLocks/>
          </p:cNvSpPr>
          <p:nvPr/>
        </p:nvSpPr>
        <p:spPr>
          <a:xfrm>
            <a:off x="4372257" y="1908826"/>
            <a:ext cx="2180945" cy="83437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b="1">
                <a:ln>
                  <a:solidFill>
                    <a:schemeClr val="tx1"/>
                  </a:solidFill>
                </a:ln>
                <a:solidFill>
                  <a:schemeClr val="accent5">
                    <a:lumMod val="40000"/>
                    <a:lumOff val="60000"/>
                  </a:schemeClr>
                </a:solidFill>
              </a:rPr>
              <a:t>Focusing</a:t>
            </a:r>
          </a:p>
          <a:p>
            <a:pPr algn="just"/>
            <a:endParaRPr lang="en-US" sz="2800" b="1">
              <a:ln>
                <a:solidFill>
                  <a:schemeClr val="tx1"/>
                </a:solidFill>
              </a:ln>
              <a:solidFill>
                <a:schemeClr val="accent5">
                  <a:lumMod val="40000"/>
                  <a:lumOff val="60000"/>
                </a:schemeClr>
              </a:solidFill>
            </a:endParaRPr>
          </a:p>
        </p:txBody>
      </p:sp>
      <p:sp>
        <p:nvSpPr>
          <p:cNvPr id="41" name="TextBox 42">
            <a:extLst>
              <a:ext uri="{FF2B5EF4-FFF2-40B4-BE49-F238E27FC236}">
                <a16:creationId xmlns:a16="http://schemas.microsoft.com/office/drawing/2014/main" id="{99582243-1401-497E-8B3B-242F5B7CEBFA}"/>
              </a:ext>
            </a:extLst>
          </p:cNvPr>
          <p:cNvSpPr txBox="1"/>
          <p:nvPr/>
        </p:nvSpPr>
        <p:spPr>
          <a:xfrm>
            <a:off x="790575" y="5514977"/>
            <a:ext cx="7620000" cy="646331"/>
          </a:xfrm>
          <a:prstGeom prst="rect">
            <a:avLst/>
          </a:prstGeom>
          <a:noFill/>
          <a:ln>
            <a:solidFill>
              <a:schemeClr val="bg2"/>
            </a:solidFill>
          </a:ln>
        </p:spPr>
        <p:txBody>
          <a:bodyPr wrap="square" rtlCol="0">
            <a:spAutoFit/>
          </a:bodyPr>
          <a:lstStyle/>
          <a:p>
            <a:pPr algn="ctr"/>
            <a:r>
              <a:rPr lang="en-US" b="1"/>
              <a:t>As the beam enters the plasma, plasma electrons are expelled, leaving behind plasma ions.</a:t>
            </a:r>
          </a:p>
        </p:txBody>
      </p:sp>
      <p:sp>
        <p:nvSpPr>
          <p:cNvPr id="42" name="TextBox 43">
            <a:extLst>
              <a:ext uri="{FF2B5EF4-FFF2-40B4-BE49-F238E27FC236}">
                <a16:creationId xmlns:a16="http://schemas.microsoft.com/office/drawing/2014/main" id="{B0A98B1E-8569-459A-A891-7AEEAB7B4282}"/>
              </a:ext>
            </a:extLst>
          </p:cNvPr>
          <p:cNvSpPr txBox="1"/>
          <p:nvPr/>
        </p:nvSpPr>
        <p:spPr>
          <a:xfrm>
            <a:off x="790575" y="5514976"/>
            <a:ext cx="7620000" cy="646331"/>
          </a:xfrm>
          <a:prstGeom prst="rect">
            <a:avLst/>
          </a:prstGeom>
          <a:noFill/>
          <a:ln>
            <a:solidFill>
              <a:schemeClr val="bg2"/>
            </a:solidFill>
          </a:ln>
        </p:spPr>
        <p:txBody>
          <a:bodyPr wrap="square" rtlCol="0">
            <a:spAutoFit/>
          </a:bodyPr>
          <a:lstStyle/>
          <a:p>
            <a:pPr algn="ctr"/>
            <a:r>
              <a:rPr lang="en-US" b="1"/>
              <a:t>The plasma ions are heavy and stationary. They exert a restoring force on the plasma electrons pulling them back to the axis.</a:t>
            </a:r>
          </a:p>
        </p:txBody>
      </p:sp>
      <p:sp>
        <p:nvSpPr>
          <p:cNvPr id="43" name="TextBox 45">
            <a:extLst>
              <a:ext uri="{FF2B5EF4-FFF2-40B4-BE49-F238E27FC236}">
                <a16:creationId xmlns:a16="http://schemas.microsoft.com/office/drawing/2014/main" id="{8554A927-CD35-4C0F-8363-10D302B4EE52}"/>
              </a:ext>
            </a:extLst>
          </p:cNvPr>
          <p:cNvSpPr txBox="1"/>
          <p:nvPr/>
        </p:nvSpPr>
        <p:spPr>
          <a:xfrm>
            <a:off x="790575" y="5514977"/>
            <a:ext cx="7620000" cy="646331"/>
          </a:xfrm>
          <a:prstGeom prst="rect">
            <a:avLst/>
          </a:prstGeom>
          <a:noFill/>
          <a:ln>
            <a:solidFill>
              <a:schemeClr val="tx1"/>
            </a:solidFill>
          </a:ln>
        </p:spPr>
        <p:txBody>
          <a:bodyPr wrap="square" rtlCol="0">
            <a:spAutoFit/>
          </a:bodyPr>
          <a:lstStyle/>
          <a:p>
            <a:pPr algn="ctr"/>
            <a:r>
              <a:rPr lang="en-US" b="1"/>
              <a:t>The field is </a:t>
            </a:r>
            <a:r>
              <a:rPr lang="en-US" b="1">
                <a:solidFill>
                  <a:srgbClr val="FF0000"/>
                </a:solidFill>
              </a:rPr>
              <a:t>decelerating</a:t>
            </a:r>
            <a:r>
              <a:rPr lang="en-US" b="1"/>
              <a:t> in the front half of the bubble. The plasma extracts energy from the electron beam. </a:t>
            </a:r>
          </a:p>
        </p:txBody>
      </p:sp>
      <p:sp>
        <p:nvSpPr>
          <p:cNvPr id="44" name="TextBox 49">
            <a:extLst>
              <a:ext uri="{FF2B5EF4-FFF2-40B4-BE49-F238E27FC236}">
                <a16:creationId xmlns:a16="http://schemas.microsoft.com/office/drawing/2014/main" id="{782F763F-2370-4800-82C5-2D47EEB180E8}"/>
              </a:ext>
            </a:extLst>
          </p:cNvPr>
          <p:cNvSpPr txBox="1"/>
          <p:nvPr/>
        </p:nvSpPr>
        <p:spPr>
          <a:xfrm>
            <a:off x="790575" y="5781675"/>
            <a:ext cx="7620000" cy="369332"/>
          </a:xfrm>
          <a:prstGeom prst="rect">
            <a:avLst/>
          </a:prstGeom>
          <a:noFill/>
          <a:ln>
            <a:solidFill>
              <a:schemeClr val="bg2"/>
            </a:solidFill>
          </a:ln>
        </p:spPr>
        <p:txBody>
          <a:bodyPr wrap="square" rtlCol="0">
            <a:spAutoFit/>
          </a:bodyPr>
          <a:lstStyle/>
          <a:p>
            <a:pPr algn="ctr"/>
            <a:r>
              <a:rPr lang="en-US" b="1"/>
              <a:t>The field is </a:t>
            </a:r>
            <a:r>
              <a:rPr lang="en-US" b="1">
                <a:solidFill>
                  <a:schemeClr val="accent5">
                    <a:lumMod val="40000"/>
                    <a:lumOff val="60000"/>
                  </a:schemeClr>
                </a:solidFill>
              </a:rPr>
              <a:t>focusing </a:t>
            </a:r>
            <a:r>
              <a:rPr lang="en-US" b="1" i="1"/>
              <a:t>everywhere</a:t>
            </a:r>
            <a:r>
              <a:rPr lang="en-US" b="1"/>
              <a:t> in the bubble.</a:t>
            </a:r>
          </a:p>
        </p:txBody>
      </p:sp>
      <p:sp>
        <p:nvSpPr>
          <p:cNvPr id="46" name="TextBox 46">
            <a:extLst>
              <a:ext uri="{FF2B5EF4-FFF2-40B4-BE49-F238E27FC236}">
                <a16:creationId xmlns:a16="http://schemas.microsoft.com/office/drawing/2014/main" id="{0B658688-00DC-457C-A634-4DF14FA07EE5}"/>
              </a:ext>
            </a:extLst>
          </p:cNvPr>
          <p:cNvSpPr txBox="1"/>
          <p:nvPr/>
        </p:nvSpPr>
        <p:spPr>
          <a:xfrm>
            <a:off x="790575" y="5627923"/>
            <a:ext cx="7620000" cy="646331"/>
          </a:xfrm>
          <a:prstGeom prst="rect">
            <a:avLst/>
          </a:prstGeom>
          <a:noFill/>
          <a:ln>
            <a:solidFill>
              <a:schemeClr val="bg2"/>
            </a:solidFill>
          </a:ln>
        </p:spPr>
        <p:txBody>
          <a:bodyPr wrap="square" rtlCol="0">
            <a:spAutoFit/>
          </a:bodyPr>
          <a:lstStyle/>
          <a:p>
            <a:pPr algn="ctr"/>
            <a:r>
              <a:rPr lang="en-US" b="1"/>
              <a:t>The field is </a:t>
            </a:r>
            <a:r>
              <a:rPr lang="en-US" b="1">
                <a:solidFill>
                  <a:srgbClr val="00FF00"/>
                </a:solidFill>
              </a:rPr>
              <a:t>accelerating</a:t>
            </a:r>
            <a:r>
              <a:rPr lang="en-US" b="1"/>
              <a:t> in the back half of the bubble. Beam electrons can extract energy from the plasma wake in this region.</a:t>
            </a:r>
          </a:p>
        </p:txBody>
      </p:sp>
      <p:sp>
        <p:nvSpPr>
          <p:cNvPr id="47" name="TextBox 3">
            <a:extLst>
              <a:ext uri="{FF2B5EF4-FFF2-40B4-BE49-F238E27FC236}">
                <a16:creationId xmlns:a16="http://schemas.microsoft.com/office/drawing/2014/main" id="{14DD4AB9-107C-46A9-899A-A83864F44F45}"/>
              </a:ext>
            </a:extLst>
          </p:cNvPr>
          <p:cNvSpPr txBox="1"/>
          <p:nvPr/>
        </p:nvSpPr>
        <p:spPr>
          <a:xfrm>
            <a:off x="800101" y="5673069"/>
            <a:ext cx="7620000" cy="369332"/>
          </a:xfrm>
          <a:prstGeom prst="rect">
            <a:avLst/>
          </a:prstGeom>
          <a:noFill/>
          <a:ln>
            <a:solidFill>
              <a:schemeClr val="bg2"/>
            </a:solidFill>
          </a:ln>
        </p:spPr>
        <p:txBody>
          <a:bodyPr wrap="square" rtlCol="0">
            <a:spAutoFit/>
          </a:bodyPr>
          <a:lstStyle/>
          <a:p>
            <a:pPr algn="ctr"/>
            <a:r>
              <a:rPr lang="en-US" b="1"/>
              <a:t>An electron beam propagates to the right into a neutral plasma. </a:t>
            </a:r>
          </a:p>
        </p:txBody>
      </p:sp>
      <p:sp>
        <p:nvSpPr>
          <p:cNvPr id="49" name="TekstSylinder 48">
            <a:extLst>
              <a:ext uri="{FF2B5EF4-FFF2-40B4-BE49-F238E27FC236}">
                <a16:creationId xmlns:a16="http://schemas.microsoft.com/office/drawing/2014/main" id="{57AE175C-C6A8-415C-A659-73E8E04FB1A1}"/>
              </a:ext>
            </a:extLst>
          </p:cNvPr>
          <p:cNvSpPr txBox="1"/>
          <p:nvPr/>
        </p:nvSpPr>
        <p:spPr>
          <a:xfrm>
            <a:off x="400050" y="104779"/>
            <a:ext cx="2165143" cy="24622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b-NO" sz="1000" dirty="0" err="1">
                <a:cs typeface="Arial"/>
              </a:rPr>
              <a:t>Animation</a:t>
            </a:r>
            <a:r>
              <a:rPr lang="nb-NO" sz="1000" dirty="0">
                <a:cs typeface="Arial"/>
              </a:rPr>
              <a:t>: Spencer J. </a:t>
            </a:r>
            <a:r>
              <a:rPr lang="nb-NO" sz="1000" dirty="0" err="1">
                <a:cs typeface="Arial"/>
              </a:rPr>
              <a:t>Gessner</a:t>
            </a:r>
            <a:endParaRPr lang="nb-NO" sz="1000" dirty="0">
              <a:cs typeface="Arial"/>
            </a:endParaRPr>
          </a:p>
        </p:txBody>
      </p:sp>
      <p:sp>
        <p:nvSpPr>
          <p:cNvPr id="2" name="Plassholder for dato 1">
            <a:extLst>
              <a:ext uri="{FF2B5EF4-FFF2-40B4-BE49-F238E27FC236}">
                <a16:creationId xmlns:a16="http://schemas.microsoft.com/office/drawing/2014/main" id="{5F2654FA-5DB4-4EAD-A88F-89D502D883A9}"/>
              </a:ext>
            </a:extLst>
          </p:cNvPr>
          <p:cNvSpPr>
            <a:spLocks noGrp="1"/>
          </p:cNvSpPr>
          <p:nvPr>
            <p:ph type="dt" sz="half" idx="10"/>
          </p:nvPr>
        </p:nvSpPr>
        <p:spPr/>
        <p:txBody>
          <a:bodyPr/>
          <a:lstStyle/>
          <a:p>
            <a:r>
              <a:rPr lang="nb-NO"/>
              <a:t>10/12/2021</a:t>
            </a:r>
            <a:endParaRPr lang="en-GB"/>
          </a:p>
        </p:txBody>
      </p:sp>
      <p:sp>
        <p:nvSpPr>
          <p:cNvPr id="3" name="Plassholder for bunntekst 2">
            <a:extLst>
              <a:ext uri="{FF2B5EF4-FFF2-40B4-BE49-F238E27FC236}">
                <a16:creationId xmlns:a16="http://schemas.microsoft.com/office/drawing/2014/main" id="{65495770-3D9F-4D8C-9EF4-74F88899A62D}"/>
              </a:ext>
            </a:extLst>
          </p:cNvPr>
          <p:cNvSpPr>
            <a:spLocks noGrp="1"/>
          </p:cNvSpPr>
          <p:nvPr>
            <p:ph type="ftr" sz="quarter" idx="11"/>
          </p:nvPr>
        </p:nvSpPr>
        <p:spPr/>
        <p:txBody>
          <a:bodyPr/>
          <a:lstStyle/>
          <a:p>
            <a:r>
              <a:rPr lang="en-US"/>
              <a:t>Ben Chen, Imperial College London</a:t>
            </a:r>
            <a:endParaRPr lang="en-GB"/>
          </a:p>
        </p:txBody>
      </p:sp>
      <p:sp>
        <p:nvSpPr>
          <p:cNvPr id="4" name="Plassholder for lysbildenummer 3">
            <a:extLst>
              <a:ext uri="{FF2B5EF4-FFF2-40B4-BE49-F238E27FC236}">
                <a16:creationId xmlns:a16="http://schemas.microsoft.com/office/drawing/2014/main" id="{3025EAEB-A409-4408-84A0-76F58B03652B}"/>
              </a:ext>
            </a:extLst>
          </p:cNvPr>
          <p:cNvSpPr>
            <a:spLocks noGrp="1"/>
          </p:cNvSpPr>
          <p:nvPr>
            <p:ph type="sldNum" sz="quarter" idx="12"/>
          </p:nvPr>
        </p:nvSpPr>
        <p:spPr/>
        <p:txBody>
          <a:bodyPr/>
          <a:lstStyle/>
          <a:p>
            <a:fld id="{3FE76B6B-0CE1-4324-96C0-E48A3D2C87FD}" type="slidenum">
              <a:rPr lang="en-GB" smtClean="0"/>
              <a:t>3</a:t>
            </a:fld>
            <a:endParaRPr lang="en-GB"/>
          </a:p>
        </p:txBody>
      </p:sp>
    </p:spTree>
    <p:extLst>
      <p:ext uri="{BB962C8B-B14F-4D97-AF65-F5344CB8AC3E}">
        <p14:creationId xmlns:p14="http://schemas.microsoft.com/office/powerpoint/2010/main" val="3267244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 0  L -0.25 0  E" pathEditMode="relative" ptsTypes="">
                                      <p:cBhvr>
                                        <p:cTn id="6" dur="1000" fill="hold"/>
                                        <p:tgtEl>
                                          <p:spTgt spid="8"/>
                                        </p:tgtEl>
                                        <p:attrNameLst>
                                          <p:attrName>ppt_x</p:attrName>
                                          <p:attrName>ppt_y</p:attrName>
                                        </p:attrNameLst>
                                      </p:cBhvr>
                                    </p:animMotion>
                                  </p:childTnLst>
                                </p:cTn>
                              </p:par>
                            </p:childTnLst>
                          </p:cTn>
                        </p:par>
                        <p:par>
                          <p:cTn id="7" fill="hold">
                            <p:stCondLst>
                              <p:cond delay="1000"/>
                            </p:stCondLst>
                            <p:childTnLst>
                              <p:par>
                                <p:cTn id="8" presetID="10" presetClass="entr" presetSubtype="0" fill="hold" nodeType="after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47"/>
                                        </p:tgtEl>
                                      </p:cBhvr>
                                    </p:animEffect>
                                    <p:set>
                                      <p:cBhvr>
                                        <p:cTn id="15" dur="1" fill="hold">
                                          <p:stCondLst>
                                            <p:cond delay="499"/>
                                          </p:stCondLst>
                                        </p:cTn>
                                        <p:tgtEl>
                                          <p:spTgt spid="47"/>
                                        </p:tgtEl>
                                        <p:attrNameLst>
                                          <p:attrName>style.visibility</p:attrName>
                                        </p:attrNameLst>
                                      </p:cBhvr>
                                      <p:to>
                                        <p:strVal val="hidden"/>
                                      </p:to>
                                    </p:set>
                                  </p:childTnLst>
                                </p:cTn>
                              </p:par>
                            </p:childTnLst>
                          </p:cTn>
                        </p:par>
                        <p:par>
                          <p:cTn id="16" fill="hold">
                            <p:stCondLst>
                              <p:cond delay="500"/>
                            </p:stCondLst>
                            <p:childTnLst>
                              <p:par>
                                <p:cTn id="17" presetID="10" presetClass="entr" presetSubtype="0" fill="hold" grpId="1"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35" presetClass="path" presetSubtype="0" accel="50000" decel="50000" fill="hold" grpId="1" nodeType="withEffect">
                                  <p:stCondLst>
                                    <p:cond delay="0"/>
                                  </p:stCondLst>
                                  <p:childTnLst>
                                    <p:animMotion origin="layout" path="M -0.25 -2.22222E-6 L -0.4625 0.00023 " pathEditMode="relative" rAng="0" ptsTypes="AA">
                                      <p:cBhvr>
                                        <p:cTn id="21" dur="1000" fill="hold"/>
                                        <p:tgtEl>
                                          <p:spTgt spid="8"/>
                                        </p:tgtEl>
                                        <p:attrNameLst>
                                          <p:attrName>ppt_x</p:attrName>
                                          <p:attrName>ppt_y</p:attrName>
                                        </p:attrNameLst>
                                      </p:cBhvr>
                                      <p:rCtr x="-10625" y="0"/>
                                    </p:animMotion>
                                  </p:childTnLst>
                                </p:cTn>
                              </p:par>
                              <p:par>
                                <p:cTn id="22" presetID="35" presetClass="path" presetSubtype="0" accel="50000" decel="50000" fill="hold" nodeType="withEffect">
                                  <p:stCondLst>
                                    <p:cond delay="0"/>
                                  </p:stCondLst>
                                  <p:childTnLst>
                                    <p:animMotion origin="layout" path="M 1.38889E-6 -4.81481E-6 L -0.20833 -4.81481E-6 " pathEditMode="relative" rAng="0" ptsTypes="AA">
                                      <p:cBhvr>
                                        <p:cTn id="23" dur="1000" fill="hold"/>
                                        <p:tgtEl>
                                          <p:spTgt spid="23"/>
                                        </p:tgtEl>
                                        <p:attrNameLst>
                                          <p:attrName>ppt_x</p:attrName>
                                          <p:attrName>ppt_y</p:attrName>
                                        </p:attrNameLst>
                                      </p:cBhvr>
                                      <p:rCtr x="-10417" y="0"/>
                                    </p:animMotion>
                                  </p:childTnLst>
                                </p:cTn>
                              </p:par>
                              <p:par>
                                <p:cTn id="24" presetID="35" presetClass="path" presetSubtype="0" accel="50000" decel="50000" fill="hold" grpId="0" nodeType="withEffect">
                                  <p:stCondLst>
                                    <p:cond delay="0"/>
                                  </p:stCondLst>
                                  <p:childTnLst>
                                    <p:animMotion origin="layout" path="M 3.88889E-6 -0.00864 L -0.15 -0.00926 " pathEditMode="relative" rAng="0" ptsTypes="AA">
                                      <p:cBhvr>
                                        <p:cTn id="25" dur="1000" fill="hold"/>
                                        <p:tgtEl>
                                          <p:spTgt spid="17"/>
                                        </p:tgtEl>
                                        <p:attrNameLst>
                                          <p:attrName>ppt_x</p:attrName>
                                          <p:attrName>ppt_y</p:attrName>
                                        </p:attrNameLst>
                                      </p:cBhvr>
                                      <p:rCtr x="-7500" y="-31"/>
                                    </p:animMotion>
                                  </p:childTnLst>
                                </p:cTn>
                              </p:par>
                            </p:childTnLst>
                          </p:cTn>
                        </p:par>
                        <p:par>
                          <p:cTn id="26" fill="hold">
                            <p:stCondLst>
                              <p:cond delay="1500"/>
                            </p:stCondLst>
                            <p:childTnLst>
                              <p:par>
                                <p:cTn id="27" presetID="10" presetClass="entr" presetSubtype="0"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26"/>
                                        </p:tgtEl>
                                      </p:cBhvr>
                                    </p:animEffect>
                                    <p:set>
                                      <p:cBhvr>
                                        <p:cTn id="34" dur="1" fill="hold">
                                          <p:stCondLst>
                                            <p:cond delay="499"/>
                                          </p:stCondLst>
                                        </p:cTn>
                                        <p:tgtEl>
                                          <p:spTgt spid="26"/>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41"/>
                                        </p:tgtEl>
                                      </p:cBhvr>
                                    </p:animEffect>
                                    <p:set>
                                      <p:cBhvr>
                                        <p:cTn id="37" dur="1" fill="hold">
                                          <p:stCondLst>
                                            <p:cond delay="499"/>
                                          </p:stCondLst>
                                        </p:cTn>
                                        <p:tgtEl>
                                          <p:spTgt spid="41"/>
                                        </p:tgtEl>
                                        <p:attrNameLst>
                                          <p:attrName>style.visibility</p:attrName>
                                        </p:attrNameLst>
                                      </p:cBhvr>
                                      <p:to>
                                        <p:strVal val="hidden"/>
                                      </p:to>
                                    </p:set>
                                  </p:childTnLst>
                                </p:cTn>
                              </p:par>
                            </p:childTnLst>
                          </p:cTn>
                        </p:par>
                        <p:par>
                          <p:cTn id="38" fill="hold">
                            <p:stCondLst>
                              <p:cond delay="500"/>
                            </p:stCondLst>
                            <p:childTnLst>
                              <p:par>
                                <p:cTn id="39" presetID="35" presetClass="path" presetSubtype="0" accel="50000" decel="50000" fill="hold" grpId="1" nodeType="afterEffect">
                                  <p:stCondLst>
                                    <p:cond delay="0"/>
                                  </p:stCondLst>
                                  <p:childTnLst>
                                    <p:animMotion origin="layout" path="M -0.15 -0.00926 L -0.27136 -0.00864 " pathEditMode="relative" rAng="0" ptsTypes="AA">
                                      <p:cBhvr>
                                        <p:cTn id="40" dur="1000" fill="hold"/>
                                        <p:tgtEl>
                                          <p:spTgt spid="17"/>
                                        </p:tgtEl>
                                        <p:attrNameLst>
                                          <p:attrName>ppt_x</p:attrName>
                                          <p:attrName>ppt_y</p:attrName>
                                        </p:attrNameLst>
                                      </p:cBhvr>
                                      <p:rCtr x="-6076" y="31"/>
                                    </p:animMotion>
                                  </p:childTnLst>
                                </p:cTn>
                              </p:par>
                              <p:par>
                                <p:cTn id="41" presetID="35" presetClass="path" presetSubtype="0" accel="50000" decel="50000" fill="hold" grpId="2" nodeType="withEffect">
                                  <p:stCondLst>
                                    <p:cond delay="0"/>
                                  </p:stCondLst>
                                  <p:childTnLst>
                                    <p:animMotion origin="layout" path="M -0.4625 0.00023 L -0.59584 0.00116 " pathEditMode="relative" rAng="0" ptsTypes="AA">
                                      <p:cBhvr>
                                        <p:cTn id="42" dur="1000" fill="hold"/>
                                        <p:tgtEl>
                                          <p:spTgt spid="8"/>
                                        </p:tgtEl>
                                        <p:attrNameLst>
                                          <p:attrName>ppt_x</p:attrName>
                                          <p:attrName>ppt_y</p:attrName>
                                        </p:attrNameLst>
                                      </p:cBhvr>
                                      <p:rCtr x="-6667" y="46"/>
                                    </p:animMotion>
                                  </p:childTnLst>
                                </p:cTn>
                              </p:par>
                              <p:par>
                                <p:cTn id="43" presetID="35" presetClass="path" presetSubtype="0" accel="50000" decel="50000" fill="hold" nodeType="withEffect">
                                  <p:stCondLst>
                                    <p:cond delay="0"/>
                                  </p:stCondLst>
                                  <p:childTnLst>
                                    <p:animMotion origin="layout" path="M -0.20833 -4.81481E-6 L -0.33281 0.00031 " pathEditMode="relative" rAng="0" ptsTypes="AA">
                                      <p:cBhvr>
                                        <p:cTn id="44" dur="1000" fill="hold"/>
                                        <p:tgtEl>
                                          <p:spTgt spid="23"/>
                                        </p:tgtEl>
                                        <p:attrNameLst>
                                          <p:attrName>ppt_x</p:attrName>
                                          <p:attrName>ppt_y</p:attrName>
                                        </p:attrNameLst>
                                      </p:cBhvr>
                                      <p:rCtr x="-6233" y="0"/>
                                    </p:animMotion>
                                  </p:childTnLst>
                                </p:cTn>
                              </p:par>
                              <p:par>
                                <p:cTn id="45" presetID="10" presetClass="entr" presetSubtype="0" fill="hold" grpId="1"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500"/>
                                        <p:tgtEl>
                                          <p:spTgt spid="32"/>
                                        </p:tgtEl>
                                      </p:cBhvr>
                                    </p:animEffect>
                                  </p:childTnLst>
                                </p:cTn>
                              </p:par>
                              <p:par>
                                <p:cTn id="52" presetID="10" presetClass="entr" presetSubtype="0" fill="hold"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nodeType="clickEffect">
                                  <p:stCondLst>
                                    <p:cond delay="0"/>
                                  </p:stCondLst>
                                  <p:childTnLst>
                                    <p:animEffect transition="out" filter="fade">
                                      <p:cBhvr>
                                        <p:cTn id="58" dur="500"/>
                                        <p:tgtEl>
                                          <p:spTgt spid="29"/>
                                        </p:tgtEl>
                                      </p:cBhvr>
                                    </p:animEffect>
                                    <p:set>
                                      <p:cBhvr>
                                        <p:cTn id="59" dur="1" fill="hold">
                                          <p:stCondLst>
                                            <p:cond delay="499"/>
                                          </p:stCondLst>
                                        </p:cTn>
                                        <p:tgtEl>
                                          <p:spTgt spid="29"/>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500"/>
                                        <p:tgtEl>
                                          <p:spTgt spid="32"/>
                                        </p:tgtEl>
                                      </p:cBhvr>
                                    </p:animEffect>
                                    <p:set>
                                      <p:cBhvr>
                                        <p:cTn id="62" dur="1" fill="hold">
                                          <p:stCondLst>
                                            <p:cond delay="499"/>
                                          </p:stCondLst>
                                        </p:cTn>
                                        <p:tgtEl>
                                          <p:spTgt spid="32"/>
                                        </p:tgtEl>
                                        <p:attrNameLst>
                                          <p:attrName>style.visibility</p:attrName>
                                        </p:attrNameLst>
                                      </p:cBhvr>
                                      <p:to>
                                        <p:strVal val="hidden"/>
                                      </p:to>
                                    </p:set>
                                  </p:childTnLst>
                                </p:cTn>
                              </p:par>
                              <p:par>
                                <p:cTn id="63" presetID="10" presetClass="exit" presetSubtype="0" fill="hold" grpId="0" nodeType="withEffect">
                                  <p:stCondLst>
                                    <p:cond delay="0"/>
                                  </p:stCondLst>
                                  <p:childTnLst>
                                    <p:animEffect transition="out" filter="fade">
                                      <p:cBhvr>
                                        <p:cTn id="64" dur="500"/>
                                        <p:tgtEl>
                                          <p:spTgt spid="42"/>
                                        </p:tgtEl>
                                      </p:cBhvr>
                                    </p:animEffect>
                                    <p:set>
                                      <p:cBhvr>
                                        <p:cTn id="65" dur="1" fill="hold">
                                          <p:stCondLst>
                                            <p:cond delay="499"/>
                                          </p:stCondLst>
                                        </p:cTn>
                                        <p:tgtEl>
                                          <p:spTgt spid="42"/>
                                        </p:tgtEl>
                                        <p:attrNameLst>
                                          <p:attrName>style.visibility</p:attrName>
                                        </p:attrNameLst>
                                      </p:cBhvr>
                                      <p:to>
                                        <p:strVal val="hidden"/>
                                      </p:to>
                                    </p:set>
                                  </p:childTnLst>
                                </p:cTn>
                              </p:par>
                            </p:childTnLst>
                          </p:cTn>
                        </p:par>
                        <p:par>
                          <p:cTn id="66" fill="hold">
                            <p:stCondLst>
                              <p:cond delay="500"/>
                            </p:stCondLst>
                            <p:childTnLst>
                              <p:par>
                                <p:cTn id="67" presetID="10" presetClass="entr" presetSubtype="0"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xit" presetSubtype="0" fill="hold" grpId="1" nodeType="clickEffect">
                                  <p:stCondLst>
                                    <p:cond delay="0"/>
                                  </p:stCondLst>
                                  <p:childTnLst>
                                    <p:animEffect transition="out" filter="fade">
                                      <p:cBhvr>
                                        <p:cTn id="79" dur="500"/>
                                        <p:tgtEl>
                                          <p:spTgt spid="33"/>
                                        </p:tgtEl>
                                      </p:cBhvr>
                                    </p:animEffect>
                                    <p:set>
                                      <p:cBhvr>
                                        <p:cTn id="80" dur="1" fill="hold">
                                          <p:stCondLst>
                                            <p:cond delay="499"/>
                                          </p:stCondLst>
                                        </p:cTn>
                                        <p:tgtEl>
                                          <p:spTgt spid="33"/>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38"/>
                                        </p:tgtEl>
                                      </p:cBhvr>
                                    </p:animEffect>
                                    <p:set>
                                      <p:cBhvr>
                                        <p:cTn id="83" dur="1" fill="hold">
                                          <p:stCondLst>
                                            <p:cond delay="499"/>
                                          </p:stCondLst>
                                        </p:cTn>
                                        <p:tgtEl>
                                          <p:spTgt spid="38"/>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500"/>
                                        <p:tgtEl>
                                          <p:spTgt spid="43"/>
                                        </p:tgtEl>
                                      </p:cBhvr>
                                    </p:animEffect>
                                    <p:set>
                                      <p:cBhvr>
                                        <p:cTn id="86" dur="1" fill="hold">
                                          <p:stCondLst>
                                            <p:cond delay="499"/>
                                          </p:stCondLst>
                                        </p:cTn>
                                        <p:tgtEl>
                                          <p:spTgt spid="43"/>
                                        </p:tgtEl>
                                        <p:attrNameLst>
                                          <p:attrName>style.visibility</p:attrName>
                                        </p:attrNameLst>
                                      </p:cBhvr>
                                      <p:to>
                                        <p:strVal val="hidden"/>
                                      </p:to>
                                    </p:set>
                                  </p:childTnLst>
                                </p:cTn>
                              </p:par>
                            </p:childTnLst>
                          </p:cTn>
                        </p:par>
                        <p:par>
                          <p:cTn id="87" fill="hold">
                            <p:stCondLst>
                              <p:cond delay="500"/>
                            </p:stCondLst>
                            <p:childTnLst>
                              <p:par>
                                <p:cTn id="88" presetID="10" presetClass="entr" presetSubtype="0" fill="hold" grpId="0" nodeType="after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500"/>
                                        <p:tgtEl>
                                          <p:spTgt spid="3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fade">
                                      <p:cBhvr>
                                        <p:cTn id="93" dur="500"/>
                                        <p:tgtEl>
                                          <p:spTgt spid="39"/>
                                        </p:tgtEl>
                                      </p:cBhvr>
                                    </p:animEffect>
                                  </p:childTnLst>
                                </p:cTn>
                              </p:par>
                              <p:par>
                                <p:cTn id="94" presetID="10" presetClass="entr" presetSubtype="0" fill="hold" grpId="1" nodeType="withEffect">
                                  <p:stCondLst>
                                    <p:cond delay="0"/>
                                  </p:stCondLst>
                                  <p:childTnLst>
                                    <p:set>
                                      <p:cBhvr>
                                        <p:cTn id="95" dur="1" fill="hold">
                                          <p:stCondLst>
                                            <p:cond delay="0"/>
                                          </p:stCondLst>
                                        </p:cTn>
                                        <p:tgtEl>
                                          <p:spTgt spid="46"/>
                                        </p:tgtEl>
                                        <p:attrNameLst>
                                          <p:attrName>style.visibility</p:attrName>
                                        </p:attrNameLst>
                                      </p:cBhvr>
                                      <p:to>
                                        <p:strVal val="visible"/>
                                      </p:to>
                                    </p:set>
                                    <p:animEffect transition="in" filter="fade">
                                      <p:cBhvr>
                                        <p:cTn id="96" dur="500"/>
                                        <p:tgtEl>
                                          <p:spTgt spid="46"/>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xit" presetSubtype="0" fill="hold" grpId="1" nodeType="clickEffect">
                                  <p:stCondLst>
                                    <p:cond delay="0"/>
                                  </p:stCondLst>
                                  <p:childTnLst>
                                    <p:animEffect transition="out" filter="fade">
                                      <p:cBhvr>
                                        <p:cTn id="100" dur="500"/>
                                        <p:tgtEl>
                                          <p:spTgt spid="34"/>
                                        </p:tgtEl>
                                      </p:cBhvr>
                                    </p:animEffect>
                                    <p:set>
                                      <p:cBhvr>
                                        <p:cTn id="101" dur="1" fill="hold">
                                          <p:stCondLst>
                                            <p:cond delay="499"/>
                                          </p:stCondLst>
                                        </p:cTn>
                                        <p:tgtEl>
                                          <p:spTgt spid="34"/>
                                        </p:tgtEl>
                                        <p:attrNameLst>
                                          <p:attrName>style.visibility</p:attrName>
                                        </p:attrNameLst>
                                      </p:cBhvr>
                                      <p:to>
                                        <p:strVal val="hidden"/>
                                      </p:to>
                                    </p:set>
                                  </p:childTnLst>
                                </p:cTn>
                              </p:par>
                              <p:par>
                                <p:cTn id="102" presetID="10" presetClass="exit" presetSubtype="0" fill="hold" grpId="1" nodeType="withEffect">
                                  <p:stCondLst>
                                    <p:cond delay="0"/>
                                  </p:stCondLst>
                                  <p:childTnLst>
                                    <p:animEffect transition="out" filter="fade">
                                      <p:cBhvr>
                                        <p:cTn id="103" dur="500"/>
                                        <p:tgtEl>
                                          <p:spTgt spid="39"/>
                                        </p:tgtEl>
                                      </p:cBhvr>
                                    </p:animEffect>
                                    <p:set>
                                      <p:cBhvr>
                                        <p:cTn id="104" dur="1" fill="hold">
                                          <p:stCondLst>
                                            <p:cond delay="499"/>
                                          </p:stCondLst>
                                        </p:cTn>
                                        <p:tgtEl>
                                          <p:spTgt spid="39"/>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500"/>
                                        <p:tgtEl>
                                          <p:spTgt spid="46"/>
                                        </p:tgtEl>
                                      </p:cBhvr>
                                    </p:animEffect>
                                    <p:set>
                                      <p:cBhvr>
                                        <p:cTn id="107" dur="1" fill="hold">
                                          <p:stCondLst>
                                            <p:cond delay="499"/>
                                          </p:stCondLst>
                                        </p:cTn>
                                        <p:tgtEl>
                                          <p:spTgt spid="46"/>
                                        </p:tgtEl>
                                        <p:attrNameLst>
                                          <p:attrName>style.visibility</p:attrName>
                                        </p:attrNameLst>
                                      </p:cBhvr>
                                      <p:to>
                                        <p:strVal val="hidden"/>
                                      </p:to>
                                    </p:set>
                                  </p:childTnLst>
                                </p:cTn>
                              </p:par>
                            </p:childTnLst>
                          </p:cTn>
                        </p:par>
                        <p:par>
                          <p:cTn id="108" fill="hold">
                            <p:stCondLst>
                              <p:cond delay="500"/>
                            </p:stCondLst>
                            <p:childTnLst>
                              <p:par>
                                <p:cTn id="109" presetID="10" presetClass="entr" presetSubtype="0" fill="hold" nodeType="after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fade">
                                      <p:cBhvr>
                                        <p:cTn id="111" dur="500"/>
                                        <p:tgtEl>
                                          <p:spTgt spid="35"/>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0"/>
                                        </p:tgtEl>
                                        <p:attrNameLst>
                                          <p:attrName>style.visibility</p:attrName>
                                        </p:attrNameLst>
                                      </p:cBhvr>
                                      <p:to>
                                        <p:strVal val="visible"/>
                                      </p:to>
                                    </p:set>
                                    <p:animEffect transition="in" filter="fade">
                                      <p:cBhvr>
                                        <p:cTn id="114" dur="500"/>
                                        <p:tgtEl>
                                          <p:spTgt spid="40"/>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fade">
                                      <p:cBhvr>
                                        <p:cTn id="117" dur="500"/>
                                        <p:tgtEl>
                                          <p:spTgt spid="44"/>
                                        </p:tgtEl>
                                      </p:cBhvr>
                                    </p:animEffec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nodeType="clickEffect">
                                  <p:stCondLst>
                                    <p:cond delay="0"/>
                                  </p:stCondLst>
                                  <p:childTnLst>
                                    <p:set>
                                      <p:cBhvr>
                                        <p:cTn id="121" dur="1" fill="hold">
                                          <p:stCondLst>
                                            <p:cond delay="0"/>
                                          </p:stCondLst>
                                        </p:cTn>
                                        <p:tgtEl>
                                          <p:spTgt spid="35"/>
                                        </p:tgtEl>
                                        <p:attrNameLst>
                                          <p:attrName>style.visibility</p:attrName>
                                        </p:attrNameLst>
                                      </p:cBhvr>
                                      <p:to>
                                        <p:strVal val="visible"/>
                                      </p:to>
                                    </p:set>
                                  </p:childTnLst>
                                </p:cTn>
                              </p:par>
                              <p:par>
                                <p:cTn id="122" presetID="1" presetClass="entr" presetSubtype="0" fill="hold" grpId="1" nodeType="withEffect">
                                  <p:stCondLst>
                                    <p:cond delay="0"/>
                                  </p:stCondLst>
                                  <p:childTnLst>
                                    <p:set>
                                      <p:cBhvr>
                                        <p:cTn id="123" dur="1" fill="hold">
                                          <p:stCondLst>
                                            <p:cond delay="0"/>
                                          </p:stCondLst>
                                        </p:cTn>
                                        <p:tgtEl>
                                          <p:spTgt spid="40"/>
                                        </p:tgtEl>
                                        <p:attrNameLst>
                                          <p:attrName>style.visibility</p:attrName>
                                        </p:attrNameLst>
                                      </p:cBhvr>
                                      <p:to>
                                        <p:strVal val="visible"/>
                                      </p:to>
                                    </p:set>
                                  </p:childTnLst>
                                </p:cTn>
                              </p:par>
                              <p:par>
                                <p:cTn id="124" presetID="1" presetClass="entr" presetSubtype="0" fill="hold" grpId="0" nodeType="withEffect">
                                  <p:stCondLst>
                                    <p:cond delay="0"/>
                                  </p:stCondLst>
                                  <p:childTnLst>
                                    <p:set>
                                      <p:cBhvr>
                                        <p:cTn id="125"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17" grpId="0" animBg="1"/>
      <p:bldP spid="17" grpId="1" animBg="1"/>
      <p:bldP spid="33" grpId="0" animBg="1"/>
      <p:bldP spid="33" grpId="1" animBg="1"/>
      <p:bldP spid="32" grpId="0"/>
      <p:bldP spid="32" grpId="1"/>
      <p:bldP spid="34" grpId="0" animBg="1"/>
      <p:bldP spid="34" grpId="1" animBg="1"/>
      <p:bldP spid="38" grpId="0"/>
      <p:bldP spid="38" grpId="1"/>
      <p:bldP spid="39" grpId="0"/>
      <p:bldP spid="39" grpId="1"/>
      <p:bldP spid="40" grpId="0"/>
      <p:bldP spid="40" grpId="1"/>
      <p:bldP spid="41" grpId="0" animBg="1"/>
      <p:bldP spid="41" grpId="1" animBg="1"/>
      <p:bldP spid="42" grpId="0" animBg="1"/>
      <p:bldP spid="42" grpId="1" animBg="1"/>
      <p:bldP spid="43" grpId="0" animBg="1"/>
      <p:bldP spid="43" grpId="1" animBg="1"/>
      <p:bldP spid="44" grpId="0" animBg="1"/>
      <p:bldP spid="44" grpId="1" animBg="1"/>
      <p:bldP spid="46" grpId="0" animBg="1"/>
      <p:bldP spid="46" grpId="1" animBg="1"/>
      <p:bldP spid="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DEEE99F-394E-4B90-B7A7-63854FBE5C73}"/>
              </a:ext>
            </a:extLst>
          </p:cNvPr>
          <p:cNvSpPr>
            <a:spLocks noGrp="1"/>
          </p:cNvSpPr>
          <p:nvPr>
            <p:ph type="title"/>
          </p:nvPr>
        </p:nvSpPr>
        <p:spPr/>
        <p:txBody>
          <a:bodyPr/>
          <a:lstStyle/>
          <a:p>
            <a:r>
              <a:rPr lang="en-GB" dirty="0"/>
              <a:t>Some remaining challenges</a:t>
            </a:r>
          </a:p>
        </p:txBody>
      </p:sp>
      <p:sp>
        <p:nvSpPr>
          <p:cNvPr id="5" name="Plassholder for innhold 4">
            <a:extLst>
              <a:ext uri="{FF2B5EF4-FFF2-40B4-BE49-F238E27FC236}">
                <a16:creationId xmlns:a16="http://schemas.microsoft.com/office/drawing/2014/main" id="{85CA6076-CC46-47AF-8608-6B6E71CDD9FC}"/>
              </a:ext>
            </a:extLst>
          </p:cNvPr>
          <p:cNvSpPr>
            <a:spLocks noGrp="1"/>
          </p:cNvSpPr>
          <p:nvPr>
            <p:ph idx="1"/>
          </p:nvPr>
        </p:nvSpPr>
        <p:spPr>
          <a:xfrm>
            <a:off x="838200" y="3756190"/>
            <a:ext cx="10515600" cy="2420771"/>
          </a:xfrm>
        </p:spPr>
        <p:txBody>
          <a:bodyPr>
            <a:normAutofit/>
          </a:bodyPr>
          <a:lstStyle/>
          <a:p>
            <a:r>
              <a:rPr lang="nb-NO" dirty="0"/>
              <a:t>Plasma </a:t>
            </a:r>
            <a:r>
              <a:rPr lang="nb-NO" dirty="0" err="1"/>
              <a:t>response</a:t>
            </a:r>
            <a:r>
              <a:rPr lang="nb-NO" dirty="0"/>
              <a:t> is charge asymmetric.</a:t>
            </a:r>
            <a:r>
              <a:rPr lang="nb-NO" baseline="30000" dirty="0"/>
              <a:t>1</a:t>
            </a:r>
          </a:p>
          <a:p>
            <a:r>
              <a:rPr lang="en-US" dirty="0"/>
              <a:t>Positron acceleration in plasma much more challenging than electrons</a:t>
            </a:r>
            <a:r>
              <a:rPr lang="nb-NO" dirty="0"/>
              <a:t>.</a:t>
            </a:r>
          </a:p>
          <a:p>
            <a:r>
              <a:rPr lang="nb-NO" dirty="0"/>
              <a:t>High gradient not </a:t>
            </a:r>
            <a:r>
              <a:rPr lang="nb-NO" dirty="0" err="1"/>
              <a:t>enough</a:t>
            </a:r>
            <a:r>
              <a:rPr lang="nb-NO" dirty="0"/>
              <a:t> for </a:t>
            </a:r>
            <a:r>
              <a:rPr lang="nb-NO" dirty="0" err="1"/>
              <a:t>collider</a:t>
            </a:r>
            <a:r>
              <a:rPr lang="nb-NO" dirty="0"/>
              <a:t> </a:t>
            </a:r>
            <a:r>
              <a:rPr lang="nb-NO" dirty="0" err="1"/>
              <a:t>application</a:t>
            </a:r>
            <a:r>
              <a:rPr lang="nb-NO" dirty="0"/>
              <a:t>. </a:t>
            </a:r>
          </a:p>
          <a:p>
            <a:r>
              <a:rPr lang="nb-NO" dirty="0" err="1">
                <a:solidFill>
                  <a:srgbClr val="FF0000"/>
                </a:solidFill>
              </a:rPr>
              <a:t>Also</a:t>
            </a:r>
            <a:r>
              <a:rPr lang="nb-NO" dirty="0">
                <a:solidFill>
                  <a:srgbClr val="FF0000"/>
                </a:solidFill>
              </a:rPr>
              <a:t> </a:t>
            </a:r>
            <a:r>
              <a:rPr lang="nb-NO" dirty="0" err="1">
                <a:solidFill>
                  <a:srgbClr val="FF0000"/>
                </a:solidFill>
              </a:rPr>
              <a:t>need</a:t>
            </a:r>
            <a:r>
              <a:rPr lang="nb-NO" dirty="0">
                <a:solidFill>
                  <a:srgbClr val="FF0000"/>
                </a:solidFill>
              </a:rPr>
              <a:t> to </a:t>
            </a:r>
            <a:r>
              <a:rPr lang="nb-NO" dirty="0" err="1">
                <a:solidFill>
                  <a:srgbClr val="FF0000"/>
                </a:solidFill>
              </a:rPr>
              <a:t>effciently</a:t>
            </a:r>
            <a:r>
              <a:rPr lang="nb-NO" dirty="0">
                <a:solidFill>
                  <a:srgbClr val="FF0000"/>
                </a:solidFill>
              </a:rPr>
              <a:t> </a:t>
            </a:r>
            <a:r>
              <a:rPr lang="nb-NO" dirty="0" err="1">
                <a:solidFill>
                  <a:srgbClr val="FF0000"/>
                </a:solidFill>
              </a:rPr>
              <a:t>convert</a:t>
            </a:r>
            <a:r>
              <a:rPr lang="nb-NO" dirty="0">
                <a:solidFill>
                  <a:srgbClr val="FF0000"/>
                </a:solidFill>
              </a:rPr>
              <a:t> </a:t>
            </a:r>
            <a:r>
              <a:rPr lang="nb-NO" dirty="0" err="1">
                <a:solidFill>
                  <a:srgbClr val="FF0000"/>
                </a:solidFill>
              </a:rPr>
              <a:t>electric</a:t>
            </a:r>
            <a:r>
              <a:rPr lang="nb-NO" dirty="0">
                <a:solidFill>
                  <a:srgbClr val="FF0000"/>
                </a:solidFill>
              </a:rPr>
              <a:t> </a:t>
            </a:r>
            <a:r>
              <a:rPr lang="nb-NO" dirty="0" err="1">
                <a:solidFill>
                  <a:srgbClr val="FF0000"/>
                </a:solidFill>
              </a:rPr>
              <a:t>power</a:t>
            </a:r>
            <a:r>
              <a:rPr lang="nb-NO" dirty="0">
                <a:solidFill>
                  <a:srgbClr val="FF0000"/>
                </a:solidFill>
              </a:rPr>
              <a:t> to </a:t>
            </a:r>
            <a:r>
              <a:rPr lang="nb-NO" dirty="0" err="1">
                <a:solidFill>
                  <a:srgbClr val="FF0000"/>
                </a:solidFill>
              </a:rPr>
              <a:t>luminosity</a:t>
            </a:r>
            <a:r>
              <a:rPr lang="nb-NO" dirty="0">
                <a:solidFill>
                  <a:srgbClr val="FF0000"/>
                </a:solidFill>
              </a:rPr>
              <a:t>!</a:t>
            </a:r>
            <a:r>
              <a:rPr lang="nb-NO" dirty="0"/>
              <a:t> </a:t>
            </a:r>
          </a:p>
        </p:txBody>
      </p:sp>
      <p:sp>
        <p:nvSpPr>
          <p:cNvPr id="3" name="Plassholder for dato 2">
            <a:extLst>
              <a:ext uri="{FF2B5EF4-FFF2-40B4-BE49-F238E27FC236}">
                <a16:creationId xmlns:a16="http://schemas.microsoft.com/office/drawing/2014/main" id="{A0E93C58-5885-4DE0-AABC-C26A4FE504DE}"/>
              </a:ext>
            </a:extLst>
          </p:cNvPr>
          <p:cNvSpPr>
            <a:spLocks noGrp="1"/>
          </p:cNvSpPr>
          <p:nvPr>
            <p:ph type="dt" sz="half" idx="10"/>
          </p:nvPr>
        </p:nvSpPr>
        <p:spPr/>
        <p:txBody>
          <a:bodyPr/>
          <a:lstStyle/>
          <a:p>
            <a:r>
              <a:rPr lang="nb-NO"/>
              <a:t>10/12/2021</a:t>
            </a:r>
            <a:endParaRPr lang="en-GB" dirty="0"/>
          </a:p>
        </p:txBody>
      </p:sp>
      <p:sp>
        <p:nvSpPr>
          <p:cNvPr id="4" name="Plassholder for bunntekst 3">
            <a:extLst>
              <a:ext uri="{FF2B5EF4-FFF2-40B4-BE49-F238E27FC236}">
                <a16:creationId xmlns:a16="http://schemas.microsoft.com/office/drawing/2014/main" id="{FAAEDCD8-E0B7-4180-A585-39F531678B7B}"/>
              </a:ext>
            </a:extLst>
          </p:cNvPr>
          <p:cNvSpPr>
            <a:spLocks noGrp="1"/>
          </p:cNvSpPr>
          <p:nvPr>
            <p:ph type="ftr" sz="quarter" idx="11"/>
          </p:nvPr>
        </p:nvSpPr>
        <p:spPr/>
        <p:txBody>
          <a:bodyPr/>
          <a:lstStyle/>
          <a:p>
            <a:r>
              <a:rPr lang="en-US"/>
              <a:t>Ben Chen, Imperial College London</a:t>
            </a:r>
            <a:endParaRPr lang="en-GB"/>
          </a:p>
        </p:txBody>
      </p:sp>
      <p:sp>
        <p:nvSpPr>
          <p:cNvPr id="6" name="Plassholder for lysbildenummer 5">
            <a:extLst>
              <a:ext uri="{FF2B5EF4-FFF2-40B4-BE49-F238E27FC236}">
                <a16:creationId xmlns:a16="http://schemas.microsoft.com/office/drawing/2014/main" id="{73678D3A-A1E7-48E2-A154-1525C420259A}"/>
              </a:ext>
            </a:extLst>
          </p:cNvPr>
          <p:cNvSpPr>
            <a:spLocks noGrp="1"/>
          </p:cNvSpPr>
          <p:nvPr>
            <p:ph type="sldNum" sz="quarter" idx="12"/>
          </p:nvPr>
        </p:nvSpPr>
        <p:spPr/>
        <p:txBody>
          <a:bodyPr/>
          <a:lstStyle/>
          <a:p>
            <a:fld id="{3FE76B6B-0CE1-4324-96C0-E48A3D2C87FD}" type="slidenum">
              <a:rPr lang="en-GB" smtClean="0"/>
              <a:t>4</a:t>
            </a:fld>
            <a:endParaRPr lang="en-GB" dirty="0"/>
          </a:p>
        </p:txBody>
      </p:sp>
      <p:sp>
        <p:nvSpPr>
          <p:cNvPr id="7" name="Plassholder for dato 2">
            <a:extLst>
              <a:ext uri="{FF2B5EF4-FFF2-40B4-BE49-F238E27FC236}">
                <a16:creationId xmlns:a16="http://schemas.microsoft.com/office/drawing/2014/main" id="{E3E4E052-55F5-4657-9AF6-A20E68FD57E5}"/>
              </a:ext>
            </a:extLst>
          </p:cNvPr>
          <p:cNvSpPr txBox="1">
            <a:spLocks/>
          </p:cNvSpPr>
          <p:nvPr/>
        </p:nvSpPr>
        <p:spPr>
          <a:xfrm>
            <a:off x="8153400" y="6356349"/>
            <a:ext cx="2743200" cy="365125"/>
          </a:xfrm>
          <a:prstGeom prst="rect">
            <a:avLst/>
          </a:prstGeom>
        </p:spPr>
        <p:txBody>
          <a:bodyPr vert="horz" lIns="91440" tIns="45720" rIns="91440" bIns="45720" rtlCol="0" anchor="ctr"/>
          <a:lstStyle>
            <a:defPPr>
              <a:defRPr lang="nb-NO"/>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b-NO" baseline="30000" dirty="0"/>
              <a:t>1</a:t>
            </a:r>
            <a:r>
              <a:rPr lang="nb-NO" dirty="0"/>
              <a:t> In </a:t>
            </a:r>
            <a:r>
              <a:rPr lang="nb-NO" dirty="0" err="1"/>
              <a:t>the</a:t>
            </a:r>
            <a:r>
              <a:rPr lang="nb-NO" dirty="0"/>
              <a:t> non-linear regime.</a:t>
            </a:r>
            <a:endParaRPr lang="en-GB" dirty="0"/>
          </a:p>
        </p:txBody>
      </p:sp>
      <p:pic>
        <p:nvPicPr>
          <p:cNvPr id="9" name="Bilde 8">
            <a:extLst>
              <a:ext uri="{FF2B5EF4-FFF2-40B4-BE49-F238E27FC236}">
                <a16:creationId xmlns:a16="http://schemas.microsoft.com/office/drawing/2014/main" id="{591ACAC8-660C-45A5-938A-A383EFDB2F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6700" y="2105526"/>
            <a:ext cx="4709400" cy="1471277"/>
          </a:xfrm>
          <a:prstGeom prst="rect">
            <a:avLst/>
          </a:prstGeom>
        </p:spPr>
      </p:pic>
      <p:pic>
        <p:nvPicPr>
          <p:cNvPr id="10" name="Bilde 9">
            <a:extLst>
              <a:ext uri="{FF2B5EF4-FFF2-40B4-BE49-F238E27FC236}">
                <a16:creationId xmlns:a16="http://schemas.microsoft.com/office/drawing/2014/main" id="{D2352738-8C3C-44A2-B774-E27B3FF33F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4813" y="1690688"/>
            <a:ext cx="4251574" cy="1886115"/>
          </a:xfrm>
          <a:prstGeom prst="rect">
            <a:avLst/>
          </a:prstGeom>
        </p:spPr>
      </p:pic>
      <mc:AlternateContent xmlns:mc="http://schemas.openxmlformats.org/markup-compatibility/2006" xmlns:a14="http://schemas.microsoft.com/office/drawing/2010/main">
        <mc:Choice Requires="a14">
          <p:sp>
            <p:nvSpPr>
              <p:cNvPr id="11" name="Rektangel 10">
                <a:extLst>
                  <a:ext uri="{FF2B5EF4-FFF2-40B4-BE49-F238E27FC236}">
                    <a16:creationId xmlns:a16="http://schemas.microsoft.com/office/drawing/2014/main" id="{78EB22E8-3DBF-4463-8C6F-481D9C681E34}"/>
                  </a:ext>
                </a:extLst>
              </p:cNvPr>
              <p:cNvSpPr/>
              <p:nvPr/>
            </p:nvSpPr>
            <p:spPr>
              <a:xfrm>
                <a:off x="10715580" y="2200626"/>
                <a:ext cx="1181221" cy="409023"/>
              </a:xfrm>
              <a:prstGeom prst="rect">
                <a:avLst/>
              </a:prstGeom>
            </p:spPr>
            <p:txBody>
              <a:bodyPr wrap="square">
                <a:spAutoFit/>
              </a:bodyPr>
              <a:lstStyle/>
              <a:p>
                <a14:m>
                  <m:oMath xmlns:m="http://schemas.openxmlformats.org/officeDocument/2006/math">
                    <m:sSub>
                      <m:sSubPr>
                        <m:ctrlPr>
                          <a:rPr lang="nb-NO" i="1" dirty="0">
                            <a:latin typeface="Cambria Math" panose="02040503050406030204" pitchFamily="18" charset="0"/>
                          </a:rPr>
                        </m:ctrlPr>
                      </m:sSubPr>
                      <m:e>
                        <m:acc>
                          <m:accPr>
                            <m:chr m:val="̇"/>
                            <m:ctrlPr>
                              <a:rPr lang="en-GB" i="1" dirty="0">
                                <a:latin typeface="Cambria Math" panose="02040503050406030204" pitchFamily="18" charset="0"/>
                              </a:rPr>
                            </m:ctrlPr>
                          </m:accPr>
                          <m:e>
                            <m:r>
                              <a:rPr lang="nb-NO" i="1" dirty="0">
                                <a:latin typeface="Cambria Math" panose="02040503050406030204" pitchFamily="18" charset="0"/>
                              </a:rPr>
                              <m:t>𝑁</m:t>
                            </m:r>
                          </m:e>
                        </m:acc>
                      </m:e>
                      <m:sub>
                        <m:r>
                          <m:rPr>
                            <m:sty m:val="p"/>
                          </m:rPr>
                          <a:rPr lang="nb-NO" dirty="0">
                            <a:latin typeface="Cambria Math" panose="02040503050406030204" pitchFamily="18" charset="0"/>
                          </a:rPr>
                          <m:t>p</m:t>
                        </m:r>
                      </m:sub>
                    </m:sSub>
                    <m:r>
                      <a:rPr lang="nb-NO" i="1" dirty="0">
                        <a:latin typeface="Cambria Math" panose="02040503050406030204" pitchFamily="18" charset="0"/>
                      </a:rPr>
                      <m:t>=</m:t>
                    </m:r>
                    <m:sSub>
                      <m:sSubPr>
                        <m:ctrlPr>
                          <a:rPr lang="nb-NO" i="1" dirty="0">
                            <a:latin typeface="Cambria Math" panose="02040503050406030204" pitchFamily="18" charset="0"/>
                          </a:rPr>
                        </m:ctrlPr>
                      </m:sSubPr>
                      <m:e>
                        <m:r>
                          <a:rPr lang="nb-NO" i="1" dirty="0">
                            <a:latin typeface="Cambria Math" panose="02040503050406030204" pitchFamily="18" charset="0"/>
                          </a:rPr>
                          <m:t>𝜎</m:t>
                        </m:r>
                      </m:e>
                      <m:sub>
                        <m:r>
                          <m:rPr>
                            <m:sty m:val="p"/>
                          </m:rPr>
                          <a:rPr lang="nb-NO" dirty="0">
                            <a:latin typeface="Cambria Math" panose="02040503050406030204" pitchFamily="18" charset="0"/>
                          </a:rPr>
                          <m:t>p</m:t>
                        </m:r>
                      </m:sub>
                    </m:sSub>
                  </m:oMath>
                </a14:m>
                <a:r>
                  <a:rPr lang="en-GB" dirty="0"/>
                  <a:t> </a:t>
                </a:r>
                <a14:m>
                  <m:oMath xmlns:m="http://schemas.openxmlformats.org/officeDocument/2006/math">
                    <m:r>
                      <a:rPr lang="en-GB" i="1">
                        <a:latin typeface="Cambria Math" panose="02040503050406030204" pitchFamily="18" charset="0"/>
                      </a:rPr>
                      <m:t>ℒ</m:t>
                    </m:r>
                  </m:oMath>
                </a14:m>
                <a:endParaRPr lang="en-GB" dirty="0"/>
              </a:p>
            </p:txBody>
          </p:sp>
        </mc:Choice>
        <mc:Fallback xmlns="">
          <p:sp>
            <p:nvSpPr>
              <p:cNvPr id="11" name="Rektangel 10">
                <a:extLst>
                  <a:ext uri="{FF2B5EF4-FFF2-40B4-BE49-F238E27FC236}">
                    <a16:creationId xmlns:a16="http://schemas.microsoft.com/office/drawing/2014/main" id="{78EB22E8-3DBF-4463-8C6F-481D9C681E34}"/>
                  </a:ext>
                </a:extLst>
              </p:cNvPr>
              <p:cNvSpPr>
                <a:spLocks noRot="1" noChangeAspect="1" noMove="1" noResize="1" noEditPoints="1" noAdjustHandles="1" noChangeArrowheads="1" noChangeShapeType="1" noTextEdit="1"/>
              </p:cNvSpPr>
              <p:nvPr/>
            </p:nvSpPr>
            <p:spPr>
              <a:xfrm>
                <a:off x="10715580" y="2200626"/>
                <a:ext cx="1181221" cy="409023"/>
              </a:xfrm>
              <a:prstGeom prst="rect">
                <a:avLst/>
              </a:prstGeom>
              <a:blipFill>
                <a:blip r:embed="rId5"/>
                <a:stretch>
                  <a:fillRect b="-44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ktangel 7">
                <a:extLst>
                  <a:ext uri="{FF2B5EF4-FFF2-40B4-BE49-F238E27FC236}">
                    <a16:creationId xmlns:a16="http://schemas.microsoft.com/office/drawing/2014/main" id="{179D188C-1938-49D6-8B66-ACEFD3C6935B}"/>
                  </a:ext>
                </a:extLst>
              </p:cNvPr>
              <p:cNvSpPr/>
              <p:nvPr/>
            </p:nvSpPr>
            <p:spPr>
              <a:xfrm>
                <a:off x="10810798" y="2653812"/>
                <a:ext cx="1086003" cy="553228"/>
              </a:xfrm>
              <a:prstGeom prst="rect">
                <a:avLst/>
              </a:prstGeom>
            </p:spPr>
            <p:txBody>
              <a:bodyPr wrap="none">
                <a:spAutoFit/>
              </a:bodyPr>
              <a:lstStyle/>
              <a:p>
                <a14:m>
                  <m:oMath xmlns:m="http://schemas.openxmlformats.org/officeDocument/2006/math">
                    <m:r>
                      <a:rPr lang="en-GB" i="1">
                        <a:latin typeface="Cambria Math" panose="02040503050406030204" pitchFamily="18" charset="0"/>
                      </a:rPr>
                      <m:t>ℒ</m:t>
                    </m:r>
                    <m:r>
                      <a:rPr lang="nb-NO" i="1">
                        <a:latin typeface="Cambria Math" panose="02040503050406030204" pitchFamily="18" charset="0"/>
                      </a:rPr>
                      <m:t>∝</m:t>
                    </m:r>
                    <m:f>
                      <m:fPr>
                        <m:ctrlPr>
                          <a:rPr lang="nb-NO" i="1">
                            <a:latin typeface="Cambria Math" panose="02040503050406030204" pitchFamily="18" charset="0"/>
                          </a:rPr>
                        </m:ctrlPr>
                      </m:fPr>
                      <m:num>
                        <m:sSub>
                          <m:sSubPr>
                            <m:ctrlPr>
                              <a:rPr lang="nb-NO" i="1">
                                <a:latin typeface="Cambria Math" panose="02040503050406030204" pitchFamily="18" charset="0"/>
                              </a:rPr>
                            </m:ctrlPr>
                          </m:sSubPr>
                          <m:e>
                            <m:r>
                              <a:rPr lang="nb-NO" i="1">
                                <a:latin typeface="Cambria Math" panose="02040503050406030204" pitchFamily="18" charset="0"/>
                              </a:rPr>
                              <m:t>𝑁</m:t>
                            </m:r>
                          </m:e>
                          <m:sub>
                            <m:r>
                              <a:rPr lang="nb-NO" i="1">
                                <a:latin typeface="Cambria Math" panose="02040503050406030204" pitchFamily="18" charset="0"/>
                              </a:rPr>
                              <m:t>1</m:t>
                            </m:r>
                          </m:sub>
                        </m:sSub>
                        <m:sSub>
                          <m:sSubPr>
                            <m:ctrlPr>
                              <a:rPr lang="nb-NO" i="1">
                                <a:latin typeface="Cambria Math" panose="02040503050406030204" pitchFamily="18" charset="0"/>
                              </a:rPr>
                            </m:ctrlPr>
                          </m:sSubPr>
                          <m:e>
                            <m:r>
                              <a:rPr lang="nb-NO" i="1">
                                <a:latin typeface="Cambria Math" panose="02040503050406030204" pitchFamily="18" charset="0"/>
                              </a:rPr>
                              <m:t>𝑁</m:t>
                            </m:r>
                          </m:e>
                          <m:sub>
                            <m:r>
                              <a:rPr lang="nb-NO" i="1">
                                <a:latin typeface="Cambria Math" panose="02040503050406030204" pitchFamily="18" charset="0"/>
                              </a:rPr>
                              <m:t>2</m:t>
                            </m:r>
                          </m:sub>
                        </m:sSub>
                      </m:num>
                      <m:den>
                        <m:sSubSup>
                          <m:sSubSupPr>
                            <m:ctrlPr>
                              <a:rPr lang="nb-NO" i="1">
                                <a:latin typeface="Cambria Math" panose="02040503050406030204" pitchFamily="18" charset="0"/>
                              </a:rPr>
                            </m:ctrlPr>
                          </m:sSubSupPr>
                          <m:e>
                            <m:r>
                              <m:rPr>
                                <m:sty m:val="p"/>
                              </m:rPr>
                              <a:rPr lang="en-GB">
                                <a:latin typeface="Cambria Math" panose="02040503050406030204" pitchFamily="18" charset="0"/>
                              </a:rPr>
                              <m:t>σ</m:t>
                            </m:r>
                          </m:e>
                          <m:sub>
                            <m:r>
                              <a:rPr lang="en-GB" i="1">
                                <a:latin typeface="Cambria Math" panose="02040503050406030204" pitchFamily="18" charset="0"/>
                              </a:rPr>
                              <m:t>𝑥</m:t>
                            </m:r>
                          </m:sub>
                          <m:sup>
                            <m:r>
                              <a:rPr lang="nb-NO" i="1">
                                <a:latin typeface="Cambria Math" panose="02040503050406030204" pitchFamily="18" charset="0"/>
                              </a:rPr>
                              <m:t>∗</m:t>
                            </m:r>
                          </m:sup>
                        </m:sSubSup>
                        <m:sSubSup>
                          <m:sSubSupPr>
                            <m:ctrlPr>
                              <a:rPr lang="nb-NO" i="1">
                                <a:latin typeface="Cambria Math" panose="02040503050406030204" pitchFamily="18" charset="0"/>
                              </a:rPr>
                            </m:ctrlPr>
                          </m:sSubSupPr>
                          <m:e>
                            <m:r>
                              <m:rPr>
                                <m:sty m:val="p"/>
                              </m:rPr>
                              <a:rPr lang="en-GB">
                                <a:latin typeface="Cambria Math" panose="02040503050406030204" pitchFamily="18" charset="0"/>
                              </a:rPr>
                              <m:t>σ</m:t>
                            </m:r>
                          </m:e>
                          <m:sub>
                            <m:r>
                              <a:rPr lang="en-GB" i="1">
                                <a:latin typeface="Cambria Math" panose="02040503050406030204" pitchFamily="18" charset="0"/>
                              </a:rPr>
                              <m:t>𝑦</m:t>
                            </m:r>
                          </m:sub>
                          <m:sup>
                            <m:r>
                              <a:rPr lang="nb-NO" i="1">
                                <a:latin typeface="Cambria Math" panose="02040503050406030204" pitchFamily="18" charset="0"/>
                              </a:rPr>
                              <m:t>∗</m:t>
                            </m:r>
                          </m:sup>
                        </m:sSubSup>
                      </m:den>
                    </m:f>
                  </m:oMath>
                </a14:m>
                <a:r>
                  <a:rPr lang="en-GB" dirty="0"/>
                  <a:t> </a:t>
                </a:r>
              </a:p>
            </p:txBody>
          </p:sp>
        </mc:Choice>
        <mc:Fallback xmlns="">
          <p:sp>
            <p:nvSpPr>
              <p:cNvPr id="8" name="Rektangel 7">
                <a:extLst>
                  <a:ext uri="{FF2B5EF4-FFF2-40B4-BE49-F238E27FC236}">
                    <a16:creationId xmlns:a16="http://schemas.microsoft.com/office/drawing/2014/main" id="{179D188C-1938-49D6-8B66-ACEFD3C6935B}"/>
                  </a:ext>
                </a:extLst>
              </p:cNvPr>
              <p:cNvSpPr>
                <a:spLocks noRot="1" noChangeAspect="1" noMove="1" noResize="1" noEditPoints="1" noAdjustHandles="1" noChangeArrowheads="1" noChangeShapeType="1" noTextEdit="1"/>
              </p:cNvSpPr>
              <p:nvPr/>
            </p:nvSpPr>
            <p:spPr>
              <a:xfrm>
                <a:off x="10810798" y="2653812"/>
                <a:ext cx="1086003" cy="553228"/>
              </a:xfrm>
              <a:prstGeom prst="rect">
                <a:avLst/>
              </a:prstGeom>
              <a:blipFill>
                <a:blip r:embed="rId6"/>
                <a:stretch>
                  <a:fillRect b="-2198"/>
                </a:stretch>
              </a:blipFill>
            </p:spPr>
            <p:txBody>
              <a:bodyPr/>
              <a:lstStyle/>
              <a:p>
                <a:r>
                  <a:rPr lang="en-GB">
                    <a:noFill/>
                  </a:rPr>
                  <a:t> </a:t>
                </a:r>
              </a:p>
            </p:txBody>
          </p:sp>
        </mc:Fallback>
      </mc:AlternateContent>
    </p:spTree>
    <p:extLst>
      <p:ext uri="{BB962C8B-B14F-4D97-AF65-F5344CB8AC3E}">
        <p14:creationId xmlns:p14="http://schemas.microsoft.com/office/powerpoint/2010/main" val="1432305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a:extLst>
              <a:ext uri="{FF2B5EF4-FFF2-40B4-BE49-F238E27FC236}">
                <a16:creationId xmlns:a16="http://schemas.microsoft.com/office/drawing/2014/main" id="{1CBB6623-70DA-4B2F-8D54-3410E81C5B7F}"/>
              </a:ext>
            </a:extLst>
          </p:cNvPr>
          <p:cNvSpPr>
            <a:spLocks noGrp="1"/>
          </p:cNvSpPr>
          <p:nvPr>
            <p:ph type="title"/>
          </p:nvPr>
        </p:nvSpPr>
        <p:spPr/>
        <p:txBody>
          <a:bodyPr/>
          <a:lstStyle/>
          <a:p>
            <a:r>
              <a:rPr lang="en-GB" dirty="0"/>
              <a:t>Outline</a:t>
            </a:r>
          </a:p>
        </p:txBody>
      </p:sp>
      <mc:AlternateContent xmlns:mc="http://schemas.openxmlformats.org/markup-compatibility/2006" xmlns:a14="http://schemas.microsoft.com/office/drawing/2010/main">
        <mc:Choice Requires="a14">
          <p:sp>
            <p:nvSpPr>
              <p:cNvPr id="5" name="Plassholder for innhold 4">
                <a:extLst>
                  <a:ext uri="{FF2B5EF4-FFF2-40B4-BE49-F238E27FC236}">
                    <a16:creationId xmlns:a16="http://schemas.microsoft.com/office/drawing/2014/main" id="{688CAB20-0EA0-4056-B246-FD6E81A81121}"/>
                  </a:ext>
                </a:extLst>
              </p:cNvPr>
              <p:cNvSpPr>
                <a:spLocks noGrp="1"/>
              </p:cNvSpPr>
              <p:nvPr>
                <p:ph sz="half" idx="1"/>
              </p:nvPr>
            </p:nvSpPr>
            <p:spPr>
              <a:xfrm>
                <a:off x="838200" y="1825625"/>
                <a:ext cx="7002518" cy="4351338"/>
              </a:xfrm>
            </p:spPr>
            <p:txBody>
              <a:bodyPr>
                <a:normAutofit/>
              </a:bodyPr>
              <a:lstStyle/>
              <a:p>
                <a:pPr marL="514350" indent="-514350">
                  <a:buFont typeface="+mj-lt"/>
                  <a:buAutoNum type="arabicPeriod"/>
                </a:pPr>
                <a:r>
                  <a:rPr lang="en-GB" dirty="0"/>
                  <a:t>Parameters for a 1.5 </a:t>
                </a:r>
                <a:r>
                  <a:rPr lang="en-GB" dirty="0" err="1"/>
                  <a:t>TeV</a:t>
                </a:r>
                <a:r>
                  <a:rPr lang="en-GB" dirty="0"/>
                  <a:t> </a:t>
                </a:r>
                <a:r>
                  <a:rPr lang="nb-NO" dirty="0"/>
                  <a:t>e</a:t>
                </a:r>
                <a:r>
                  <a:rPr lang="nb-NO" baseline="30000" dirty="0"/>
                  <a:t>-</a:t>
                </a:r>
                <a:r>
                  <a:rPr lang="en-GB" dirty="0"/>
                  <a:t> PWFA accelerator.</a:t>
                </a:r>
              </a:p>
              <a:p>
                <a:pPr marL="514350" indent="-514350">
                  <a:buFont typeface="+mj-lt"/>
                  <a:buAutoNum type="arabicPeriod"/>
                </a:pPr>
                <a:r>
                  <a:rPr lang="nb-NO" dirty="0"/>
                  <a:t>O</a:t>
                </a:r>
                <a:r>
                  <a:rPr lang="en-GB" dirty="0" err="1"/>
                  <a:t>ptimise</a:t>
                </a:r>
                <a:r>
                  <a:rPr lang="en-GB" dirty="0"/>
                  <a:t> beam parameters for a 3 </a:t>
                </a:r>
                <a:r>
                  <a:rPr lang="en-GB" dirty="0" err="1"/>
                  <a:t>TeV</a:t>
                </a:r>
                <a:r>
                  <a:rPr lang="en-GB" dirty="0"/>
                  <a:t> </a:t>
                </a:r>
                <a:r>
                  <a:rPr lang="nb-NO" dirty="0" err="1"/>
                  <a:t>e</a:t>
                </a:r>
                <a:r>
                  <a:rPr lang="nb-NO" baseline="30000" dirty="0" err="1"/>
                  <a:t>+</a:t>
                </a:r>
                <a:r>
                  <a:rPr lang="nb-NO" dirty="0" err="1"/>
                  <a:t>e</a:t>
                </a:r>
                <a:r>
                  <a:rPr lang="nb-NO" baseline="30000" dirty="0"/>
                  <a:t>- </a:t>
                </a:r>
                <a:r>
                  <a:rPr lang="en-GB" dirty="0"/>
                  <a:t>linear collider.</a:t>
                </a:r>
              </a:p>
              <a:p>
                <a:pPr marL="514350" indent="-514350">
                  <a:buFont typeface="+mj-lt"/>
                  <a:buAutoNum type="arabicPeriod"/>
                </a:pPr>
                <a:r>
                  <a:rPr lang="en-GB" dirty="0"/>
                  <a:t>Consider a 3 TeV </a:t>
                </a:r>
                <a14:m>
                  <m:oMath xmlns:m="http://schemas.openxmlformats.org/officeDocument/2006/math">
                    <m:r>
                      <a:rPr lang="nb-NO" i="1" dirty="0" smtClean="0">
                        <a:latin typeface="Cambria Math" panose="02040503050406030204" pitchFamily="18" charset="0"/>
                      </a:rPr>
                      <m:t>𝛾</m:t>
                    </m:r>
                    <m:r>
                      <a:rPr lang="nb-NO" i="1" dirty="0">
                        <a:latin typeface="Cambria Math" panose="02040503050406030204" pitchFamily="18" charset="0"/>
                      </a:rPr>
                      <m:t>𝛾</m:t>
                    </m:r>
                    <m:r>
                      <a:rPr lang="nb-NO" i="1" dirty="0">
                        <a:latin typeface="Cambria Math" panose="02040503050406030204" pitchFamily="18" charset="0"/>
                      </a:rPr>
                      <m:t> </m:t>
                    </m:r>
                  </m:oMath>
                </a14:m>
                <a:r>
                  <a:rPr lang="en-GB" dirty="0"/>
                  <a:t>collider.</a:t>
                </a:r>
              </a:p>
              <a:p>
                <a:pPr marL="0" indent="0">
                  <a:buNone/>
                </a:pPr>
                <a:endParaRPr lang="en-GB" sz="1500" dirty="0"/>
              </a:p>
              <a:p>
                <a:pPr marL="0" indent="0">
                  <a:buNone/>
                </a:pPr>
                <a:r>
                  <a:rPr lang="en-GB" sz="1500" dirty="0"/>
                  <a:t>More details:</a:t>
                </a:r>
              </a:p>
              <a:p>
                <a:r>
                  <a:rPr lang="en-GB" sz="1500" dirty="0">
                    <a:hlinkClick r:id="rId3"/>
                  </a:rPr>
                  <a:t>https://cds.cern.ch/record/2754022?ln=en</a:t>
                </a:r>
                <a:endParaRPr lang="en-GB" dirty="0"/>
              </a:p>
            </p:txBody>
          </p:sp>
        </mc:Choice>
        <mc:Fallback xmlns="">
          <p:sp>
            <p:nvSpPr>
              <p:cNvPr id="5" name="Plassholder for innhold 4">
                <a:extLst>
                  <a:ext uri="{FF2B5EF4-FFF2-40B4-BE49-F238E27FC236}">
                    <a16:creationId xmlns:a16="http://schemas.microsoft.com/office/drawing/2014/main" id="{688CAB20-0EA0-4056-B246-FD6E81A81121}"/>
                  </a:ext>
                </a:extLst>
              </p:cNvPr>
              <p:cNvSpPr>
                <a:spLocks noGrp="1" noRot="1" noChangeAspect="1" noMove="1" noResize="1" noEditPoints="1" noAdjustHandles="1" noChangeArrowheads="1" noChangeShapeType="1" noTextEdit="1"/>
              </p:cNvSpPr>
              <p:nvPr>
                <p:ph sz="half" idx="1"/>
              </p:nvPr>
            </p:nvSpPr>
            <p:spPr>
              <a:xfrm>
                <a:off x="838200" y="1825625"/>
                <a:ext cx="7002518" cy="4351338"/>
              </a:xfrm>
              <a:blipFill>
                <a:blip r:embed="rId4"/>
                <a:stretch>
                  <a:fillRect l="-1829" t="-2381"/>
                </a:stretch>
              </a:blipFill>
            </p:spPr>
            <p:txBody>
              <a:bodyPr/>
              <a:lstStyle/>
              <a:p>
                <a:r>
                  <a:rPr lang="en-GB">
                    <a:noFill/>
                  </a:rPr>
                  <a:t> </a:t>
                </a:r>
              </a:p>
            </p:txBody>
          </p:sp>
        </mc:Fallback>
      </mc:AlternateContent>
      <p:pic>
        <p:nvPicPr>
          <p:cNvPr id="11" name="Plassholder for innhold 7">
            <a:extLst>
              <a:ext uri="{FF2B5EF4-FFF2-40B4-BE49-F238E27FC236}">
                <a16:creationId xmlns:a16="http://schemas.microsoft.com/office/drawing/2014/main" id="{3E361DF5-8C12-49FF-AFA6-1D3C636E6D54}"/>
              </a:ext>
            </a:extLst>
          </p:cNvPr>
          <p:cNvPicPr>
            <a:picLocks noGrp="1" noChangeAspect="1"/>
          </p:cNvPicPr>
          <p:nvPr>
            <p:ph sz="half" idx="2"/>
          </p:nvPr>
        </p:nvPicPr>
        <p:blipFill>
          <a:blip r:embed="rId5"/>
          <a:stretch>
            <a:fillRect/>
          </a:stretch>
        </p:blipFill>
        <p:spPr>
          <a:xfrm>
            <a:off x="7738798" y="1641297"/>
            <a:ext cx="4171500" cy="4152000"/>
          </a:xfrm>
          <a:prstGeom prst="rect">
            <a:avLst/>
          </a:prstGeom>
        </p:spPr>
      </p:pic>
      <p:sp>
        <p:nvSpPr>
          <p:cNvPr id="2" name="Plassholder for dato 1">
            <a:extLst>
              <a:ext uri="{FF2B5EF4-FFF2-40B4-BE49-F238E27FC236}">
                <a16:creationId xmlns:a16="http://schemas.microsoft.com/office/drawing/2014/main" id="{3BF39047-B6D3-4821-983F-3F1223AF165A}"/>
              </a:ext>
            </a:extLst>
          </p:cNvPr>
          <p:cNvSpPr>
            <a:spLocks noGrp="1"/>
          </p:cNvSpPr>
          <p:nvPr>
            <p:ph type="dt" sz="half" idx="10"/>
          </p:nvPr>
        </p:nvSpPr>
        <p:spPr/>
        <p:txBody>
          <a:bodyPr/>
          <a:lstStyle/>
          <a:p>
            <a:r>
              <a:rPr lang="nb-NO"/>
              <a:t>10/12/2021</a:t>
            </a:r>
            <a:endParaRPr lang="en-GB"/>
          </a:p>
        </p:txBody>
      </p:sp>
      <p:sp>
        <p:nvSpPr>
          <p:cNvPr id="3" name="Plassholder for bunntekst 2">
            <a:extLst>
              <a:ext uri="{FF2B5EF4-FFF2-40B4-BE49-F238E27FC236}">
                <a16:creationId xmlns:a16="http://schemas.microsoft.com/office/drawing/2014/main" id="{8A8821BC-456F-46AE-B4CC-787BCF9330AE}"/>
              </a:ext>
            </a:extLst>
          </p:cNvPr>
          <p:cNvSpPr>
            <a:spLocks noGrp="1"/>
          </p:cNvSpPr>
          <p:nvPr>
            <p:ph type="ftr" sz="quarter" idx="11"/>
          </p:nvPr>
        </p:nvSpPr>
        <p:spPr/>
        <p:txBody>
          <a:bodyPr/>
          <a:lstStyle/>
          <a:p>
            <a:r>
              <a:rPr lang="en-US"/>
              <a:t>Ben Chen, Imperial College London</a:t>
            </a:r>
            <a:endParaRPr lang="en-GB"/>
          </a:p>
        </p:txBody>
      </p:sp>
      <p:sp>
        <p:nvSpPr>
          <p:cNvPr id="6" name="Plassholder for lysbildenummer 5">
            <a:extLst>
              <a:ext uri="{FF2B5EF4-FFF2-40B4-BE49-F238E27FC236}">
                <a16:creationId xmlns:a16="http://schemas.microsoft.com/office/drawing/2014/main" id="{3139C2A3-C9EC-4E89-BB22-5187E1A19993}"/>
              </a:ext>
            </a:extLst>
          </p:cNvPr>
          <p:cNvSpPr>
            <a:spLocks noGrp="1"/>
          </p:cNvSpPr>
          <p:nvPr>
            <p:ph type="sldNum" sz="quarter" idx="12"/>
          </p:nvPr>
        </p:nvSpPr>
        <p:spPr/>
        <p:txBody>
          <a:bodyPr/>
          <a:lstStyle/>
          <a:p>
            <a:fld id="{3FE76B6B-0CE1-4324-96C0-E48A3D2C87FD}" type="slidenum">
              <a:rPr lang="en-GB" smtClean="0"/>
              <a:t>5</a:t>
            </a:fld>
            <a:endParaRPr lang="en-GB"/>
          </a:p>
        </p:txBody>
      </p:sp>
      <p:sp>
        <p:nvSpPr>
          <p:cNvPr id="8" name="Multiplikasjonstegn 7">
            <a:extLst>
              <a:ext uri="{FF2B5EF4-FFF2-40B4-BE49-F238E27FC236}">
                <a16:creationId xmlns:a16="http://schemas.microsoft.com/office/drawing/2014/main" id="{497ACFF3-21F1-4212-B967-89294511C71E}"/>
              </a:ext>
            </a:extLst>
          </p:cNvPr>
          <p:cNvSpPr/>
          <p:nvPr/>
        </p:nvSpPr>
        <p:spPr>
          <a:xfrm>
            <a:off x="-97349" y="3429797"/>
            <a:ext cx="7166426" cy="797103"/>
          </a:xfrm>
          <a:prstGeom prst="mathMultiply">
            <a:avLst/>
          </a:prstGeom>
          <a:solidFill>
            <a:srgbClr val="FF000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20451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tel 7">
            <a:extLst>
              <a:ext uri="{FF2B5EF4-FFF2-40B4-BE49-F238E27FC236}">
                <a16:creationId xmlns:a16="http://schemas.microsoft.com/office/drawing/2014/main" id="{1E7A9E73-50FE-4650-8969-5082C29A2B0F}"/>
              </a:ext>
            </a:extLst>
          </p:cNvPr>
          <p:cNvSpPr>
            <a:spLocks noGrp="1"/>
          </p:cNvSpPr>
          <p:nvPr>
            <p:ph type="title"/>
          </p:nvPr>
        </p:nvSpPr>
        <p:spPr/>
        <p:txBody>
          <a:bodyPr>
            <a:normAutofit/>
          </a:bodyPr>
          <a:lstStyle/>
          <a:p>
            <a:pPr algn="ctr"/>
            <a:r>
              <a:rPr lang="nb-NO" dirty="0"/>
              <a:t>Part I: </a:t>
            </a:r>
            <a:r>
              <a:rPr lang="nb-NO" dirty="0" err="1"/>
              <a:t>Instability</a:t>
            </a:r>
            <a:r>
              <a:rPr lang="nb-NO" dirty="0"/>
              <a:t> Studies</a:t>
            </a:r>
          </a:p>
        </p:txBody>
      </p:sp>
      <p:sp>
        <p:nvSpPr>
          <p:cNvPr id="5" name="Plassholder for dato 4">
            <a:extLst>
              <a:ext uri="{FF2B5EF4-FFF2-40B4-BE49-F238E27FC236}">
                <a16:creationId xmlns:a16="http://schemas.microsoft.com/office/drawing/2014/main" id="{F6CE2F4B-0E0D-42BB-A4C8-A057EC16928C}"/>
              </a:ext>
            </a:extLst>
          </p:cNvPr>
          <p:cNvSpPr>
            <a:spLocks noGrp="1"/>
          </p:cNvSpPr>
          <p:nvPr>
            <p:ph type="dt" sz="half" idx="2"/>
          </p:nvPr>
        </p:nvSpPr>
        <p:spPr/>
        <p:txBody>
          <a:bodyPr/>
          <a:lstStyle/>
          <a:p>
            <a:r>
              <a:rPr lang="nb-NO"/>
              <a:t>10/12/2021</a:t>
            </a:r>
            <a:endParaRPr lang="en-US" dirty="0"/>
          </a:p>
        </p:txBody>
      </p:sp>
      <p:sp>
        <p:nvSpPr>
          <p:cNvPr id="6" name="Plassholder for bunntekst 5">
            <a:extLst>
              <a:ext uri="{FF2B5EF4-FFF2-40B4-BE49-F238E27FC236}">
                <a16:creationId xmlns:a16="http://schemas.microsoft.com/office/drawing/2014/main" id="{84B0CCF5-058A-4F58-A112-3E0E3AE0F455}"/>
              </a:ext>
            </a:extLst>
          </p:cNvPr>
          <p:cNvSpPr>
            <a:spLocks noGrp="1"/>
          </p:cNvSpPr>
          <p:nvPr>
            <p:ph type="ftr" sz="quarter" idx="3"/>
          </p:nvPr>
        </p:nvSpPr>
        <p:spPr/>
        <p:txBody>
          <a:bodyPr/>
          <a:lstStyle/>
          <a:p>
            <a:r>
              <a:rPr lang="en-US"/>
              <a:t>Ben Chen, Imperial College London</a:t>
            </a:r>
            <a:endParaRPr lang="en-US" dirty="0"/>
          </a:p>
        </p:txBody>
      </p:sp>
      <p:sp>
        <p:nvSpPr>
          <p:cNvPr id="11" name="Plassholder for tekst 10">
            <a:extLst>
              <a:ext uri="{FF2B5EF4-FFF2-40B4-BE49-F238E27FC236}">
                <a16:creationId xmlns:a16="http://schemas.microsoft.com/office/drawing/2014/main" id="{51E3A905-E077-45FE-8AED-66491B5124CB}"/>
              </a:ext>
            </a:extLst>
          </p:cNvPr>
          <p:cNvSpPr>
            <a:spLocks noGrp="1"/>
          </p:cNvSpPr>
          <p:nvPr>
            <p:ph type="body" idx="10"/>
          </p:nvPr>
        </p:nvSpPr>
        <p:spPr/>
        <p:txBody>
          <a:bodyPr/>
          <a:lstStyle/>
          <a:p>
            <a:endParaRPr lang="nb-NO"/>
          </a:p>
        </p:txBody>
      </p:sp>
      <p:sp>
        <p:nvSpPr>
          <p:cNvPr id="2" name="Plassholder for lysbildenummer 1">
            <a:extLst>
              <a:ext uri="{FF2B5EF4-FFF2-40B4-BE49-F238E27FC236}">
                <a16:creationId xmlns:a16="http://schemas.microsoft.com/office/drawing/2014/main" id="{54A90D0E-6926-4C3B-91DD-81968A67942A}"/>
              </a:ext>
            </a:extLst>
          </p:cNvPr>
          <p:cNvSpPr>
            <a:spLocks noGrp="1"/>
          </p:cNvSpPr>
          <p:nvPr>
            <p:ph type="sldNum" sz="quarter" idx="4"/>
          </p:nvPr>
        </p:nvSpPr>
        <p:spPr/>
        <p:txBody>
          <a:bodyPr/>
          <a:lstStyle/>
          <a:p>
            <a:fld id="{17918391-D411-FE40-AAD7-861AE5233E0E}" type="slidenum">
              <a:rPr lang="en-US" smtClean="0"/>
              <a:pPr/>
              <a:t>6</a:t>
            </a:fld>
            <a:endParaRPr lang="en-US"/>
          </a:p>
        </p:txBody>
      </p:sp>
    </p:spTree>
    <p:extLst>
      <p:ext uri="{BB962C8B-B14F-4D97-AF65-F5344CB8AC3E}">
        <p14:creationId xmlns:p14="http://schemas.microsoft.com/office/powerpoint/2010/main" val="1991239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Bilde 9">
            <a:extLst>
              <a:ext uri="{FF2B5EF4-FFF2-40B4-BE49-F238E27FC236}">
                <a16:creationId xmlns:a16="http://schemas.microsoft.com/office/drawing/2014/main" id="{79BCB82D-14D3-46A5-93F6-9B8A94A679D0}"/>
              </a:ext>
            </a:extLst>
          </p:cNvPr>
          <p:cNvPicPr>
            <a:picLocks noChangeAspect="1"/>
          </p:cNvPicPr>
          <p:nvPr/>
        </p:nvPicPr>
        <p:blipFill>
          <a:blip r:embed="rId5"/>
          <a:stretch>
            <a:fillRect/>
          </a:stretch>
        </p:blipFill>
        <p:spPr>
          <a:xfrm>
            <a:off x="3834399" y="4150082"/>
            <a:ext cx="2863707" cy="2245169"/>
          </a:xfrm>
          <a:prstGeom prst="rect">
            <a:avLst/>
          </a:prstGeom>
        </p:spPr>
      </p:pic>
      <p:sp>
        <p:nvSpPr>
          <p:cNvPr id="2" name="Tittel 1">
            <a:extLst>
              <a:ext uri="{FF2B5EF4-FFF2-40B4-BE49-F238E27FC236}">
                <a16:creationId xmlns:a16="http://schemas.microsoft.com/office/drawing/2014/main" id="{22A76315-FE5F-425E-B508-84A62960FCEC}"/>
              </a:ext>
            </a:extLst>
          </p:cNvPr>
          <p:cNvSpPr>
            <a:spLocks noGrp="1"/>
          </p:cNvSpPr>
          <p:nvPr>
            <p:ph type="title"/>
          </p:nvPr>
        </p:nvSpPr>
        <p:spPr/>
        <p:txBody>
          <a:bodyPr/>
          <a:lstStyle/>
          <a:p>
            <a:r>
              <a:rPr lang="nb-NO" dirty="0" err="1"/>
              <a:t>Transverse</a:t>
            </a:r>
            <a:r>
              <a:rPr lang="nb-NO" dirty="0"/>
              <a:t> </a:t>
            </a:r>
            <a:r>
              <a:rPr lang="nb-NO" dirty="0" err="1"/>
              <a:t>instabilities</a:t>
            </a:r>
            <a:r>
              <a:rPr lang="nb-NO" dirty="0"/>
              <a:t> and </a:t>
            </a:r>
            <a:r>
              <a:rPr lang="nb-NO" dirty="0" err="1"/>
              <a:t>wakefields</a:t>
            </a:r>
            <a:endParaRPr lang="nb-NO" dirty="0"/>
          </a:p>
        </p:txBody>
      </p:sp>
      <p:sp>
        <p:nvSpPr>
          <p:cNvPr id="3" name="Plassholder for innhold 2">
            <a:extLst>
              <a:ext uri="{FF2B5EF4-FFF2-40B4-BE49-F238E27FC236}">
                <a16:creationId xmlns:a16="http://schemas.microsoft.com/office/drawing/2014/main" id="{5F86D0E2-3934-4456-AA42-BB1ECFC2C91B}"/>
              </a:ext>
            </a:extLst>
          </p:cNvPr>
          <p:cNvSpPr>
            <a:spLocks noGrp="1"/>
          </p:cNvSpPr>
          <p:nvPr>
            <p:ph sz="half" idx="1"/>
          </p:nvPr>
        </p:nvSpPr>
        <p:spPr>
          <a:xfrm>
            <a:off x="609600" y="1527952"/>
            <a:ext cx="6088504" cy="4073897"/>
          </a:xfrm>
        </p:spPr>
        <p:txBody>
          <a:bodyPr vert="horz" anchor="t">
            <a:noAutofit/>
          </a:bodyPr>
          <a:lstStyle/>
          <a:p>
            <a:pPr marL="241294" indent="-241294"/>
            <a:r>
              <a:rPr lang="nb-NO" sz="1600" dirty="0">
                <a:ea typeface="+mn-lt"/>
                <a:cs typeface="+mn-lt"/>
              </a:rPr>
              <a:t>Fields </a:t>
            </a:r>
            <a:r>
              <a:rPr lang="nb-NO" sz="1600" dirty="0" err="1">
                <a:ea typeface="+mn-lt"/>
                <a:cs typeface="+mn-lt"/>
              </a:rPr>
              <a:t>generated</a:t>
            </a:r>
            <a:r>
              <a:rPr lang="nb-NO" sz="1600" dirty="0">
                <a:ea typeface="+mn-lt"/>
                <a:cs typeface="+mn-lt"/>
              </a:rPr>
              <a:t> by a driving </a:t>
            </a:r>
            <a:r>
              <a:rPr lang="nb-NO" sz="1600" dirty="0" err="1">
                <a:ea typeface="+mn-lt"/>
                <a:cs typeface="+mn-lt"/>
              </a:rPr>
              <a:t>particle’s</a:t>
            </a:r>
            <a:r>
              <a:rPr lang="nb-NO" sz="1600" dirty="0">
                <a:ea typeface="+mn-lt"/>
                <a:cs typeface="+mn-lt"/>
              </a:rPr>
              <a:t> </a:t>
            </a:r>
            <a:r>
              <a:rPr lang="nb-NO" sz="1600" dirty="0" err="1">
                <a:ea typeface="+mn-lt"/>
                <a:cs typeface="+mn-lt"/>
              </a:rPr>
              <a:t>interaction</a:t>
            </a:r>
            <a:r>
              <a:rPr lang="nb-NO" sz="1600" dirty="0">
                <a:ea typeface="+mn-lt"/>
                <a:cs typeface="+mn-lt"/>
              </a:rPr>
              <a:t> </a:t>
            </a:r>
            <a:r>
              <a:rPr lang="nb-NO" sz="1600" dirty="0" err="1">
                <a:ea typeface="+mn-lt"/>
                <a:cs typeface="+mn-lt"/>
              </a:rPr>
              <a:t>with</a:t>
            </a:r>
            <a:r>
              <a:rPr lang="nb-NO" sz="1600" dirty="0">
                <a:ea typeface="+mn-lt"/>
                <a:cs typeface="+mn-lt"/>
              </a:rPr>
              <a:t> the </a:t>
            </a:r>
            <a:r>
              <a:rPr lang="nb-NO" sz="1600" dirty="0" err="1">
                <a:ea typeface="+mn-lt"/>
                <a:cs typeface="+mn-lt"/>
              </a:rPr>
              <a:t>acc</a:t>
            </a:r>
            <a:r>
              <a:rPr lang="nb-NO" sz="1600" dirty="0">
                <a:ea typeface="+mn-lt"/>
                <a:cs typeface="+mn-lt"/>
              </a:rPr>
              <a:t>. </a:t>
            </a:r>
            <a:r>
              <a:rPr lang="nb-NO" sz="1600" dirty="0" err="1">
                <a:ea typeface="+mn-lt"/>
                <a:cs typeface="+mn-lt"/>
              </a:rPr>
              <a:t>cavity</a:t>
            </a:r>
            <a:r>
              <a:rPr lang="nb-NO" sz="1600" dirty="0">
                <a:ea typeface="+mn-lt"/>
                <a:cs typeface="+mn-lt"/>
              </a:rPr>
              <a:t> due to </a:t>
            </a:r>
            <a:r>
              <a:rPr lang="nb-NO" sz="1600" dirty="0" err="1">
                <a:ea typeface="+mn-lt"/>
                <a:cs typeface="+mn-lt"/>
              </a:rPr>
              <a:t>misalignment</a:t>
            </a:r>
            <a:r>
              <a:rPr lang="nb-NO" sz="1600" dirty="0">
                <a:ea typeface="+mn-lt"/>
                <a:cs typeface="+mn-lt"/>
              </a:rPr>
              <a:t>.</a:t>
            </a:r>
          </a:p>
          <a:p>
            <a:pPr marL="241294" indent="-241294"/>
            <a:r>
              <a:rPr lang="nb-NO" sz="1600" dirty="0"/>
              <a:t>Limits the beam charge.</a:t>
            </a:r>
          </a:p>
          <a:p>
            <a:pPr marL="241294" indent="-241294"/>
            <a:r>
              <a:rPr lang="nb-NO" sz="1600" dirty="0" err="1"/>
              <a:t>Can</a:t>
            </a:r>
            <a:r>
              <a:rPr lang="nb-NO" sz="1600" dirty="0"/>
              <a:t> be </a:t>
            </a:r>
            <a:r>
              <a:rPr lang="nb-NO" sz="1600" dirty="0" err="1"/>
              <a:t>several</a:t>
            </a:r>
            <a:r>
              <a:rPr lang="nb-NO" sz="1600" dirty="0"/>
              <a:t> o.m. </a:t>
            </a:r>
            <a:r>
              <a:rPr lang="nb-NO" sz="1600" dirty="0" err="1"/>
              <a:t>larger</a:t>
            </a:r>
            <a:r>
              <a:rPr lang="nb-NO" sz="1600" dirty="0"/>
              <a:t> </a:t>
            </a:r>
            <a:r>
              <a:rPr lang="nb-NO" sz="1600" dirty="0" err="1"/>
              <a:t>than</a:t>
            </a:r>
            <a:r>
              <a:rPr lang="nb-NO" sz="1600" dirty="0"/>
              <a:t> in </a:t>
            </a:r>
            <a:r>
              <a:rPr lang="nb-NO" sz="1600" dirty="0" err="1"/>
              <a:t>metallic</a:t>
            </a:r>
            <a:r>
              <a:rPr lang="nb-NO" sz="1600" dirty="0"/>
              <a:t> </a:t>
            </a:r>
            <a:r>
              <a:rPr lang="nb-NO" sz="1600" dirty="0" err="1"/>
              <a:t>cavities</a:t>
            </a:r>
            <a:r>
              <a:rPr lang="nb-NO" sz="1600" dirty="0"/>
              <a:t>.</a:t>
            </a:r>
          </a:p>
          <a:p>
            <a:pPr marL="241294" indent="-241294"/>
            <a:r>
              <a:rPr lang="nb-NO" sz="1600" dirty="0" err="1"/>
              <a:t>Mitigation</a:t>
            </a:r>
            <a:r>
              <a:rPr lang="nb-NO" sz="1600" dirty="0"/>
              <a:t> </a:t>
            </a:r>
            <a:r>
              <a:rPr lang="nb-NO" sz="1600" dirty="0" err="1"/>
              <a:t>methods</a:t>
            </a:r>
            <a:r>
              <a:rPr lang="nb-NO" sz="1600" dirty="0"/>
              <a:t> </a:t>
            </a:r>
            <a:r>
              <a:rPr lang="nb-NO" sz="1600" dirty="0" err="1"/>
              <a:t>exist</a:t>
            </a:r>
            <a:r>
              <a:rPr lang="nb-NO" sz="1600" dirty="0"/>
              <a:t> (eg. </a:t>
            </a:r>
            <a:r>
              <a:rPr lang="nb-NO" sz="1600" dirty="0" err="1"/>
              <a:t>energy</a:t>
            </a:r>
            <a:r>
              <a:rPr lang="nb-NO" sz="1600" dirty="0"/>
              <a:t> </a:t>
            </a:r>
            <a:r>
              <a:rPr lang="nb-NO" sz="1600" dirty="0" err="1"/>
              <a:t>chirp</a:t>
            </a:r>
            <a:r>
              <a:rPr lang="nb-NO" sz="1600" dirty="0"/>
              <a:t>, </a:t>
            </a:r>
            <a:r>
              <a:rPr lang="nb-NO" sz="1600" dirty="0" err="1"/>
              <a:t>similar</a:t>
            </a:r>
            <a:r>
              <a:rPr lang="nb-NO" sz="1600" dirty="0"/>
              <a:t> to BNS damping).</a:t>
            </a:r>
          </a:p>
          <a:p>
            <a:pPr marL="241294" indent="-241294"/>
            <a:r>
              <a:rPr lang="nb-NO" sz="1600" dirty="0" err="1">
                <a:cs typeface="Arial"/>
              </a:rPr>
              <a:t>These</a:t>
            </a:r>
            <a:r>
              <a:rPr lang="nb-NO" sz="1600" dirty="0">
                <a:cs typeface="Arial"/>
              </a:rPr>
              <a:t> </a:t>
            </a:r>
            <a:r>
              <a:rPr lang="nb-NO" sz="1600" dirty="0" err="1">
                <a:cs typeface="Arial"/>
              </a:rPr>
              <a:t>effects</a:t>
            </a:r>
            <a:r>
              <a:rPr lang="nb-NO" sz="1600" dirty="0">
                <a:cs typeface="Arial"/>
              </a:rPr>
              <a:t> have </a:t>
            </a:r>
            <a:r>
              <a:rPr lang="nb-NO" sz="1600" dirty="0" err="1">
                <a:cs typeface="Arial"/>
              </a:rPr>
              <a:t>been</a:t>
            </a:r>
            <a:r>
              <a:rPr lang="nb-NO" sz="1600" dirty="0">
                <a:cs typeface="Arial"/>
              </a:rPr>
              <a:t> </a:t>
            </a:r>
            <a:r>
              <a:rPr lang="nb-NO" sz="1600" dirty="0" err="1">
                <a:cs typeface="Arial"/>
              </a:rPr>
              <a:t>taken</a:t>
            </a:r>
            <a:r>
              <a:rPr lang="nb-NO" sz="1600" dirty="0">
                <a:cs typeface="Arial"/>
              </a:rPr>
              <a:t> </a:t>
            </a:r>
            <a:r>
              <a:rPr lang="nb-NO" sz="1600" dirty="0" err="1">
                <a:cs typeface="Arial"/>
              </a:rPr>
              <a:t>into</a:t>
            </a:r>
            <a:r>
              <a:rPr lang="nb-NO" sz="1600" dirty="0">
                <a:cs typeface="Arial"/>
              </a:rPr>
              <a:t> </a:t>
            </a:r>
            <a:r>
              <a:rPr lang="nb-NO" sz="1600" dirty="0" err="1">
                <a:cs typeface="Arial"/>
              </a:rPr>
              <a:t>account</a:t>
            </a:r>
            <a:r>
              <a:rPr lang="nb-NO" sz="1600" dirty="0">
                <a:cs typeface="Arial"/>
              </a:rPr>
              <a:t> in the design </a:t>
            </a:r>
            <a:r>
              <a:rPr lang="nb-NO" sz="1600" dirty="0" err="1">
                <a:cs typeface="Arial"/>
              </a:rPr>
              <a:t>of</a:t>
            </a:r>
            <a:r>
              <a:rPr lang="nb-NO" sz="1600" dirty="0">
                <a:cs typeface="Arial"/>
              </a:rPr>
              <a:t> CLIC.</a:t>
            </a:r>
          </a:p>
          <a:p>
            <a:pPr marL="241294" indent="-241294"/>
            <a:r>
              <a:rPr lang="nb-NO" sz="1600" dirty="0"/>
              <a:t>So far not done in PWFA-LC parameter studies.</a:t>
            </a:r>
            <a:endParaRPr lang="nb-NO" sz="1600" dirty="0">
              <a:cs typeface="Arial"/>
            </a:endParaRPr>
          </a:p>
          <a:p>
            <a:pPr marL="241294" indent="-241294"/>
            <a:endParaRPr lang="nb-NO" sz="1600" dirty="0"/>
          </a:p>
        </p:txBody>
      </p:sp>
      <p:sp>
        <p:nvSpPr>
          <p:cNvPr id="4" name="Plassholder for innhold 3">
            <a:extLst>
              <a:ext uri="{FF2B5EF4-FFF2-40B4-BE49-F238E27FC236}">
                <a16:creationId xmlns:a16="http://schemas.microsoft.com/office/drawing/2014/main" id="{0661C4A1-6F3C-454B-AA12-F34AE133E133}"/>
              </a:ext>
            </a:extLst>
          </p:cNvPr>
          <p:cNvSpPr>
            <a:spLocks noGrp="1"/>
          </p:cNvSpPr>
          <p:nvPr>
            <p:ph sz="half" idx="2"/>
          </p:nvPr>
        </p:nvSpPr>
        <p:spPr>
          <a:xfrm>
            <a:off x="6951272" y="1600201"/>
            <a:ext cx="4876800" cy="4350385"/>
          </a:xfrm>
        </p:spPr>
        <p:txBody>
          <a:bodyPr vert="horz" anchor="t">
            <a:normAutofit/>
          </a:bodyPr>
          <a:lstStyle/>
          <a:p>
            <a:pPr marL="657844"/>
            <a:endParaRPr lang="nb-NO" dirty="0"/>
          </a:p>
        </p:txBody>
      </p:sp>
      <p:pic>
        <p:nvPicPr>
          <p:cNvPr id="8" name="Bilde 8">
            <a:extLst>
              <a:ext uri="{FF2B5EF4-FFF2-40B4-BE49-F238E27FC236}">
                <a16:creationId xmlns:a16="http://schemas.microsoft.com/office/drawing/2014/main" id="{7F5C53AD-B059-4C7A-B31A-D8F6D91D7404}"/>
              </a:ext>
            </a:extLst>
          </p:cNvPr>
          <p:cNvPicPr>
            <a:picLocks noChangeAspect="1"/>
          </p:cNvPicPr>
          <p:nvPr/>
        </p:nvPicPr>
        <p:blipFill>
          <a:blip r:embed="rId6"/>
          <a:stretch>
            <a:fillRect/>
          </a:stretch>
        </p:blipFill>
        <p:spPr>
          <a:xfrm>
            <a:off x="7098676" y="5461679"/>
            <a:ext cx="4581993" cy="931295"/>
          </a:xfrm>
          <a:prstGeom prst="rect">
            <a:avLst/>
          </a:prstGeom>
        </p:spPr>
      </p:pic>
      <p:pic>
        <p:nvPicPr>
          <p:cNvPr id="10" name="Bilde 10">
            <a:extLst>
              <a:ext uri="{FF2B5EF4-FFF2-40B4-BE49-F238E27FC236}">
                <a16:creationId xmlns:a16="http://schemas.microsoft.com/office/drawing/2014/main" id="{C3EB826E-9CC7-4C49-9DD5-3C071D0DE6EB}"/>
              </a:ext>
            </a:extLst>
          </p:cNvPr>
          <p:cNvPicPr>
            <a:picLocks noChangeAspect="1"/>
          </p:cNvPicPr>
          <p:nvPr/>
        </p:nvPicPr>
        <p:blipFill>
          <a:blip r:embed="rId7"/>
          <a:stretch>
            <a:fillRect/>
          </a:stretch>
        </p:blipFill>
        <p:spPr>
          <a:xfrm>
            <a:off x="7368559" y="4164486"/>
            <a:ext cx="3657600" cy="1121769"/>
          </a:xfrm>
          <a:prstGeom prst="rect">
            <a:avLst/>
          </a:prstGeom>
        </p:spPr>
      </p:pic>
      <p:sp>
        <p:nvSpPr>
          <p:cNvPr id="11" name="TekstSylinder 10">
            <a:extLst>
              <a:ext uri="{FF2B5EF4-FFF2-40B4-BE49-F238E27FC236}">
                <a16:creationId xmlns:a16="http://schemas.microsoft.com/office/drawing/2014/main" id="{43259F12-D232-47DE-A99A-D6C59526AC6F}"/>
              </a:ext>
            </a:extLst>
          </p:cNvPr>
          <p:cNvSpPr txBox="1"/>
          <p:nvPr/>
        </p:nvSpPr>
        <p:spPr>
          <a:xfrm>
            <a:off x="10225139" y="5219367"/>
            <a:ext cx="1231911" cy="307777"/>
          </a:xfrm>
          <a:prstGeom prst="rect">
            <a:avLst/>
          </a:prstGeom>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nb-NO" sz="1200" dirty="0">
                <a:cs typeface="Arial"/>
              </a:rPr>
              <a:t>D. </a:t>
            </a:r>
            <a:r>
              <a:rPr lang="nb-NO" sz="1200" dirty="0" err="1">
                <a:cs typeface="Arial"/>
              </a:rPr>
              <a:t>Schulte</a:t>
            </a:r>
            <a:r>
              <a:rPr lang="nb-NO" sz="1200" dirty="0">
                <a:cs typeface="Arial"/>
              </a:rPr>
              <a:t> </a:t>
            </a:r>
            <a:endParaRPr lang="nb-NO" sz="1200" dirty="0"/>
          </a:p>
        </p:txBody>
      </p:sp>
      <p:pic>
        <p:nvPicPr>
          <p:cNvPr id="9" name="out">
            <a:hlinkClick r:id="" action="ppaction://media"/>
            <a:extLst>
              <a:ext uri="{FF2B5EF4-FFF2-40B4-BE49-F238E27FC236}">
                <a16:creationId xmlns:a16="http://schemas.microsoft.com/office/drawing/2014/main" id="{C3D924EF-BE81-4284-B1F1-0E8B3C779C2D}"/>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7449891" y="1304449"/>
            <a:ext cx="3879559" cy="2802000"/>
          </a:xfrm>
          <a:prstGeom prst="rect">
            <a:avLst/>
          </a:prstGeom>
        </p:spPr>
      </p:pic>
      <p:sp>
        <p:nvSpPr>
          <p:cNvPr id="14" name="TekstSylinder 13">
            <a:extLst>
              <a:ext uri="{FF2B5EF4-FFF2-40B4-BE49-F238E27FC236}">
                <a16:creationId xmlns:a16="http://schemas.microsoft.com/office/drawing/2014/main" id="{9FAE8C3D-01B9-4ACF-B0A0-4F1DC18D5F58}"/>
              </a:ext>
            </a:extLst>
          </p:cNvPr>
          <p:cNvSpPr txBox="1"/>
          <p:nvPr/>
        </p:nvSpPr>
        <p:spPr>
          <a:xfrm>
            <a:off x="4072715" y="5836464"/>
            <a:ext cx="723267" cy="307777"/>
          </a:xfrm>
          <a:prstGeom prst="rect">
            <a:avLst/>
          </a:prstGeom>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nb-NO" sz="1200" dirty="0">
                <a:cs typeface="Arial"/>
              </a:rPr>
              <a:t>W. An</a:t>
            </a:r>
            <a:endParaRPr lang="nb-NO" sz="1200" dirty="0"/>
          </a:p>
        </p:txBody>
      </p:sp>
      <p:sp>
        <p:nvSpPr>
          <p:cNvPr id="17" name="Rektangel 16">
            <a:extLst>
              <a:ext uri="{FF2B5EF4-FFF2-40B4-BE49-F238E27FC236}">
                <a16:creationId xmlns:a16="http://schemas.microsoft.com/office/drawing/2014/main" id="{02877474-4E8A-46F6-A156-FA5B6BA9AC98}"/>
              </a:ext>
            </a:extLst>
          </p:cNvPr>
          <p:cNvSpPr/>
          <p:nvPr/>
        </p:nvSpPr>
        <p:spPr>
          <a:xfrm rot="5400000">
            <a:off x="10384095" y="2573715"/>
            <a:ext cx="1890710" cy="318100"/>
          </a:xfrm>
          <a:prstGeom prst="rect">
            <a:avLst/>
          </a:prstGeom>
        </p:spPr>
        <p:txBody>
          <a:bodyPr wrap="none">
            <a:spAutoFit/>
          </a:bodyPr>
          <a:lstStyle/>
          <a:p>
            <a:r>
              <a:rPr lang="nb-NO" sz="1467" dirty="0" err="1">
                <a:solidFill>
                  <a:schemeClr val="bg2">
                    <a:lumMod val="75000"/>
                  </a:schemeClr>
                </a:solidFill>
                <a:cs typeface="Arial"/>
              </a:rPr>
              <a:t>QuickPIC</a:t>
            </a:r>
            <a:r>
              <a:rPr lang="nb-NO" sz="1467" dirty="0">
                <a:solidFill>
                  <a:schemeClr val="bg2">
                    <a:lumMod val="75000"/>
                  </a:schemeClr>
                </a:solidFill>
                <a:cs typeface="Arial"/>
              </a:rPr>
              <a:t> Open Source</a:t>
            </a:r>
            <a:endParaRPr lang="nb-NO" sz="1467" dirty="0">
              <a:solidFill>
                <a:schemeClr val="bg2">
                  <a:lumMod val="75000"/>
                </a:schemeClr>
              </a:solidFill>
            </a:endParaRPr>
          </a:p>
        </p:txBody>
      </p:sp>
      <p:sp>
        <p:nvSpPr>
          <p:cNvPr id="18" name="Plassholder for dato 17">
            <a:extLst>
              <a:ext uri="{FF2B5EF4-FFF2-40B4-BE49-F238E27FC236}">
                <a16:creationId xmlns:a16="http://schemas.microsoft.com/office/drawing/2014/main" id="{8737F542-4794-4087-836A-6AFF423277AA}"/>
              </a:ext>
            </a:extLst>
          </p:cNvPr>
          <p:cNvSpPr>
            <a:spLocks noGrp="1"/>
          </p:cNvSpPr>
          <p:nvPr>
            <p:ph type="dt" sz="half" idx="10"/>
          </p:nvPr>
        </p:nvSpPr>
        <p:spPr/>
        <p:txBody>
          <a:bodyPr/>
          <a:lstStyle/>
          <a:p>
            <a:r>
              <a:rPr lang="nb-NO"/>
              <a:t>10/12/2021</a:t>
            </a:r>
            <a:endParaRPr lang="en-GB"/>
          </a:p>
        </p:txBody>
      </p:sp>
      <p:sp>
        <p:nvSpPr>
          <p:cNvPr id="19" name="Plassholder for bunntekst 18">
            <a:extLst>
              <a:ext uri="{FF2B5EF4-FFF2-40B4-BE49-F238E27FC236}">
                <a16:creationId xmlns:a16="http://schemas.microsoft.com/office/drawing/2014/main" id="{548773B3-53B3-44F6-A04D-48FF402EC450}"/>
              </a:ext>
            </a:extLst>
          </p:cNvPr>
          <p:cNvSpPr>
            <a:spLocks noGrp="1"/>
          </p:cNvSpPr>
          <p:nvPr>
            <p:ph type="ftr" sz="quarter" idx="11"/>
          </p:nvPr>
        </p:nvSpPr>
        <p:spPr/>
        <p:txBody>
          <a:bodyPr/>
          <a:lstStyle/>
          <a:p>
            <a:r>
              <a:rPr lang="en-US" dirty="0"/>
              <a:t>Ben Chen, Imperial College London</a:t>
            </a:r>
            <a:endParaRPr lang="en-GB" dirty="0"/>
          </a:p>
        </p:txBody>
      </p:sp>
      <p:sp>
        <p:nvSpPr>
          <p:cNvPr id="5" name="Plassholder for lysbildenummer 4">
            <a:extLst>
              <a:ext uri="{FF2B5EF4-FFF2-40B4-BE49-F238E27FC236}">
                <a16:creationId xmlns:a16="http://schemas.microsoft.com/office/drawing/2014/main" id="{FA48B6F2-E5CB-4FC9-96D8-F63BB6FD7E1C}"/>
              </a:ext>
            </a:extLst>
          </p:cNvPr>
          <p:cNvSpPr>
            <a:spLocks noGrp="1"/>
          </p:cNvSpPr>
          <p:nvPr>
            <p:ph type="sldNum" sz="quarter" idx="12"/>
          </p:nvPr>
        </p:nvSpPr>
        <p:spPr/>
        <p:txBody>
          <a:bodyPr/>
          <a:lstStyle/>
          <a:p>
            <a:fld id="{3FE76B6B-0CE1-4324-96C0-E48A3D2C87FD}" type="slidenum">
              <a:rPr lang="en-GB" smtClean="0"/>
              <a:t>7</a:t>
            </a:fld>
            <a:endParaRPr lang="en-GB"/>
          </a:p>
        </p:txBody>
      </p:sp>
      <p:pic>
        <p:nvPicPr>
          <p:cNvPr id="15" name="Bilde 14">
            <a:extLst>
              <a:ext uri="{FF2B5EF4-FFF2-40B4-BE49-F238E27FC236}">
                <a16:creationId xmlns:a16="http://schemas.microsoft.com/office/drawing/2014/main" id="{46A44E8E-6EFE-4F45-8783-F21FFF273FD1}"/>
              </a:ext>
            </a:extLst>
          </p:cNvPr>
          <p:cNvPicPr>
            <a:picLocks noChangeAspect="1"/>
          </p:cNvPicPr>
          <p:nvPr/>
        </p:nvPicPr>
        <p:blipFill>
          <a:blip r:embed="rId9"/>
          <a:stretch>
            <a:fillRect/>
          </a:stretch>
        </p:blipFill>
        <p:spPr>
          <a:xfrm>
            <a:off x="863764" y="3935524"/>
            <a:ext cx="2619375" cy="2457450"/>
          </a:xfrm>
          <a:prstGeom prst="rect">
            <a:avLst/>
          </a:prstGeom>
        </p:spPr>
      </p:pic>
      <p:sp>
        <p:nvSpPr>
          <p:cNvPr id="20" name="TekstSylinder 19">
            <a:extLst>
              <a:ext uri="{FF2B5EF4-FFF2-40B4-BE49-F238E27FC236}">
                <a16:creationId xmlns:a16="http://schemas.microsoft.com/office/drawing/2014/main" id="{138FB8C9-6B8E-47E2-AC9E-5CC851A1A76E}"/>
              </a:ext>
            </a:extLst>
          </p:cNvPr>
          <p:cNvSpPr txBox="1"/>
          <p:nvPr/>
        </p:nvSpPr>
        <p:spPr>
          <a:xfrm>
            <a:off x="1570641" y="5642809"/>
            <a:ext cx="723267" cy="307777"/>
          </a:xfrm>
          <a:prstGeom prst="rect">
            <a:avLst/>
          </a:prstGeom>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nb-NO" sz="1200" dirty="0">
                <a:cs typeface="Arial"/>
              </a:rPr>
              <a:t>Y. Wu</a:t>
            </a:r>
            <a:endParaRPr lang="nb-NO" sz="1200" dirty="0"/>
          </a:p>
        </p:txBody>
      </p:sp>
    </p:spTree>
    <p:extLst>
      <p:ext uri="{BB962C8B-B14F-4D97-AF65-F5344CB8AC3E}">
        <p14:creationId xmlns:p14="http://schemas.microsoft.com/office/powerpoint/2010/main" val="3671346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700"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mediacall" presetSubtype="0" fill="hold" nodeType="clickEffect">
                                  <p:stCondLst>
                                    <p:cond delay="0"/>
                                  </p:stCondLst>
                                  <p:childTnLst>
                                    <p:cmd type="call" cmd="togglePause">
                                      <p:cBhvr>
                                        <p:cTn id="2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7" repeatCount="indefinite" fill="hold" display="0">
                  <p:stCondLst>
                    <p:cond delay="indefinite"/>
                  </p:stCondLst>
                </p:cTn>
                <p:tgtEl>
                  <p:spTgt spid="9"/>
                </p:tgtEl>
              </p:cMediaNode>
            </p:video>
          </p:childTnLst>
        </p:cTn>
      </p:par>
    </p:tnLst>
    <p:bldLst>
      <p:bldP spid="14"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e 8" descr="Et bilde som inneholder skjermbilde&#10;&#10;Automatisk generert beskrivelse">
            <a:extLst>
              <a:ext uri="{FF2B5EF4-FFF2-40B4-BE49-F238E27FC236}">
                <a16:creationId xmlns:a16="http://schemas.microsoft.com/office/drawing/2014/main" id="{744B6B2A-B2FE-4D03-A20B-FFD915C40435}"/>
              </a:ext>
            </a:extLst>
          </p:cNvPr>
          <p:cNvPicPr>
            <a:picLocks noChangeAspect="1"/>
          </p:cNvPicPr>
          <p:nvPr/>
        </p:nvPicPr>
        <p:blipFill>
          <a:blip r:embed="rId3"/>
          <a:stretch>
            <a:fillRect/>
          </a:stretch>
        </p:blipFill>
        <p:spPr>
          <a:xfrm>
            <a:off x="4924110" y="1449073"/>
            <a:ext cx="7080581" cy="2640000"/>
          </a:xfrm>
          <a:prstGeom prst="rect">
            <a:avLst/>
          </a:prstGeom>
        </p:spPr>
      </p:pic>
      <p:sp>
        <p:nvSpPr>
          <p:cNvPr id="2" name="Tittel 1">
            <a:extLst>
              <a:ext uri="{FF2B5EF4-FFF2-40B4-BE49-F238E27FC236}">
                <a16:creationId xmlns:a16="http://schemas.microsoft.com/office/drawing/2014/main" id="{9C7C2877-16C1-4C4A-9BC8-FBAEDD4AFC8A}"/>
              </a:ext>
            </a:extLst>
          </p:cNvPr>
          <p:cNvSpPr>
            <a:spLocks noGrp="1"/>
          </p:cNvSpPr>
          <p:nvPr>
            <p:ph type="title"/>
          </p:nvPr>
        </p:nvSpPr>
        <p:spPr/>
        <p:txBody>
          <a:bodyPr/>
          <a:lstStyle/>
          <a:p>
            <a:r>
              <a:rPr lang="nb-NO" dirty="0"/>
              <a:t>Parameter </a:t>
            </a:r>
            <a:r>
              <a:rPr lang="nb-NO" dirty="0" err="1"/>
              <a:t>study</a:t>
            </a:r>
            <a:endParaRPr lang="nb-NO" dirty="0"/>
          </a:p>
        </p:txBody>
      </p:sp>
      <p:sp>
        <p:nvSpPr>
          <p:cNvPr id="3" name="Plassholder for innhold 2">
            <a:extLst>
              <a:ext uri="{FF2B5EF4-FFF2-40B4-BE49-F238E27FC236}">
                <a16:creationId xmlns:a16="http://schemas.microsoft.com/office/drawing/2014/main" id="{EC1489A8-65E1-478F-B5BE-432C4F39C977}"/>
              </a:ext>
            </a:extLst>
          </p:cNvPr>
          <p:cNvSpPr>
            <a:spLocks noGrp="1"/>
          </p:cNvSpPr>
          <p:nvPr>
            <p:ph idx="1"/>
          </p:nvPr>
        </p:nvSpPr>
        <p:spPr>
          <a:xfrm>
            <a:off x="5137484" y="4441566"/>
            <a:ext cx="6507263" cy="1751582"/>
          </a:xfrm>
        </p:spPr>
        <p:txBody>
          <a:bodyPr>
            <a:noAutofit/>
          </a:bodyPr>
          <a:lstStyle/>
          <a:p>
            <a:r>
              <a:rPr lang="nb-NO" sz="1800" dirty="0" err="1"/>
              <a:t>Conceptual</a:t>
            </a:r>
            <a:r>
              <a:rPr lang="nb-NO" sz="1800" dirty="0"/>
              <a:t> PWFA-LC parameter </a:t>
            </a:r>
            <a:r>
              <a:rPr lang="nb-NO" sz="1800" dirty="0" err="1"/>
              <a:t>sets</a:t>
            </a:r>
            <a:r>
              <a:rPr lang="nb-NO" sz="1800" dirty="0"/>
              <a:t>: </a:t>
            </a:r>
            <a:r>
              <a:rPr lang="nb-NO" sz="1800" dirty="0" err="1"/>
              <a:t>Snowmass</a:t>
            </a:r>
            <a:r>
              <a:rPr lang="nb-NO" sz="1800" dirty="0"/>
              <a:t> </a:t>
            </a:r>
            <a:r>
              <a:rPr lang="nb-NO" sz="1800" dirty="0" err="1"/>
              <a:t>set</a:t>
            </a:r>
            <a:r>
              <a:rPr lang="nb-NO" sz="1800" dirty="0"/>
              <a:t> (E. </a:t>
            </a:r>
            <a:r>
              <a:rPr lang="nb-NO" sz="1800" dirty="0" err="1"/>
              <a:t>Adli</a:t>
            </a:r>
            <a:r>
              <a:rPr lang="nb-NO" sz="1800" dirty="0"/>
              <a:t> et al.)</a:t>
            </a:r>
            <a:endParaRPr lang="en-US" sz="1800" dirty="0"/>
          </a:p>
          <a:p>
            <a:r>
              <a:rPr lang="en-US" sz="1800" dirty="0"/>
              <a:t>Parameter study with Snowmass as a basis.</a:t>
            </a:r>
          </a:p>
          <a:p>
            <a:pPr lvl="1"/>
            <a:r>
              <a:rPr lang="en-US" sz="1733" dirty="0"/>
              <a:t>Current simulation methods (PIC) computationally expensive.</a:t>
            </a:r>
          </a:p>
          <a:p>
            <a:pPr lvl="1"/>
            <a:r>
              <a:rPr lang="en-US" sz="1733" dirty="0" err="1"/>
              <a:t>Wakefunction</a:t>
            </a:r>
            <a:r>
              <a:rPr lang="en-US" sz="1733" dirty="0"/>
              <a:t>/field formalism + short PIC simulations to reduce computation time.</a:t>
            </a:r>
          </a:p>
          <a:p>
            <a:pPr lvl="1"/>
            <a:r>
              <a:rPr lang="en-US" sz="1733" dirty="0"/>
              <a:t>PIC-code: </a:t>
            </a:r>
            <a:r>
              <a:rPr lang="en-US" sz="1733" dirty="0" err="1"/>
              <a:t>QuickPIC</a:t>
            </a:r>
            <a:r>
              <a:rPr lang="en-US" sz="1733" dirty="0"/>
              <a:t> (UCLA).</a:t>
            </a:r>
          </a:p>
        </p:txBody>
      </p:sp>
      <p:sp>
        <p:nvSpPr>
          <p:cNvPr id="10" name="TekstSylinder 9">
            <a:extLst>
              <a:ext uri="{FF2B5EF4-FFF2-40B4-BE49-F238E27FC236}">
                <a16:creationId xmlns:a16="http://schemas.microsoft.com/office/drawing/2014/main" id="{071BB75D-9E4B-43D0-ABE3-A597C2DDE6D4}"/>
              </a:ext>
            </a:extLst>
          </p:cNvPr>
          <p:cNvSpPr txBox="1"/>
          <p:nvPr/>
        </p:nvSpPr>
        <p:spPr>
          <a:xfrm>
            <a:off x="9881144" y="888192"/>
            <a:ext cx="1999675" cy="492443"/>
          </a:xfrm>
          <a:prstGeom prst="rect">
            <a:avLst/>
          </a:prstGeom>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nb-NO" sz="1200" dirty="0">
                <a:cs typeface="Arial"/>
              </a:rPr>
              <a:t>Parameter </a:t>
            </a:r>
            <a:r>
              <a:rPr lang="nb-NO" sz="1200" dirty="0" err="1">
                <a:cs typeface="Arial"/>
              </a:rPr>
              <a:t>comparison</a:t>
            </a:r>
            <a:r>
              <a:rPr lang="nb-NO" sz="1200" dirty="0">
                <a:cs typeface="Arial"/>
              </a:rPr>
              <a:t> by D. </a:t>
            </a:r>
            <a:r>
              <a:rPr lang="nb-NO" sz="1200" dirty="0" err="1">
                <a:cs typeface="Arial"/>
              </a:rPr>
              <a:t>Schulte</a:t>
            </a:r>
            <a:r>
              <a:rPr lang="nb-NO" sz="1200" dirty="0">
                <a:cs typeface="Arial"/>
              </a:rPr>
              <a:t> </a:t>
            </a:r>
            <a:endParaRPr lang="nb-NO" sz="1200" dirty="0"/>
          </a:p>
        </p:txBody>
      </p:sp>
      <p:sp>
        <p:nvSpPr>
          <p:cNvPr id="11" name="Rektangel: avrundede hjørner 10">
            <a:extLst>
              <a:ext uri="{FF2B5EF4-FFF2-40B4-BE49-F238E27FC236}">
                <a16:creationId xmlns:a16="http://schemas.microsoft.com/office/drawing/2014/main" id="{96A1FD8E-CD0E-486C-8F9C-4AB79AD1399E}"/>
              </a:ext>
            </a:extLst>
          </p:cNvPr>
          <p:cNvSpPr/>
          <p:nvPr/>
        </p:nvSpPr>
        <p:spPr>
          <a:xfrm>
            <a:off x="10534620" y="1395648"/>
            <a:ext cx="692724" cy="2761863"/>
          </a:xfrm>
          <a:prstGeom prst="round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nb-NO" sz="2400"/>
          </a:p>
        </p:txBody>
      </p:sp>
      <p:sp>
        <p:nvSpPr>
          <p:cNvPr id="4" name="Plassholder for dato 3">
            <a:extLst>
              <a:ext uri="{FF2B5EF4-FFF2-40B4-BE49-F238E27FC236}">
                <a16:creationId xmlns:a16="http://schemas.microsoft.com/office/drawing/2014/main" id="{61C438FE-981F-41C7-967C-742431019464}"/>
              </a:ext>
            </a:extLst>
          </p:cNvPr>
          <p:cNvSpPr>
            <a:spLocks noGrp="1"/>
          </p:cNvSpPr>
          <p:nvPr>
            <p:ph type="dt" sz="half" idx="10"/>
          </p:nvPr>
        </p:nvSpPr>
        <p:spPr/>
        <p:txBody>
          <a:bodyPr/>
          <a:lstStyle/>
          <a:p>
            <a:r>
              <a:rPr lang="nb-NO"/>
              <a:t>10/12/2021</a:t>
            </a:r>
            <a:endParaRPr lang="en-GB"/>
          </a:p>
        </p:txBody>
      </p:sp>
      <p:sp>
        <p:nvSpPr>
          <p:cNvPr id="8" name="Plassholder for bunntekst 7">
            <a:extLst>
              <a:ext uri="{FF2B5EF4-FFF2-40B4-BE49-F238E27FC236}">
                <a16:creationId xmlns:a16="http://schemas.microsoft.com/office/drawing/2014/main" id="{01450F53-33E8-466E-8D57-E38255D555AA}"/>
              </a:ext>
            </a:extLst>
          </p:cNvPr>
          <p:cNvSpPr>
            <a:spLocks noGrp="1"/>
          </p:cNvSpPr>
          <p:nvPr>
            <p:ph type="ftr" sz="quarter" idx="11"/>
          </p:nvPr>
        </p:nvSpPr>
        <p:spPr/>
        <p:txBody>
          <a:bodyPr/>
          <a:lstStyle/>
          <a:p>
            <a:r>
              <a:rPr lang="en-US"/>
              <a:t>Ben Chen, Imperial College London</a:t>
            </a:r>
            <a:endParaRPr lang="en-GB"/>
          </a:p>
        </p:txBody>
      </p:sp>
      <p:sp>
        <p:nvSpPr>
          <p:cNvPr id="5" name="Plassholder for lysbildenummer 4">
            <a:extLst>
              <a:ext uri="{FF2B5EF4-FFF2-40B4-BE49-F238E27FC236}">
                <a16:creationId xmlns:a16="http://schemas.microsoft.com/office/drawing/2014/main" id="{BD68E73D-AAF6-4FBE-B4AC-6058E690483B}"/>
              </a:ext>
            </a:extLst>
          </p:cNvPr>
          <p:cNvSpPr>
            <a:spLocks noGrp="1"/>
          </p:cNvSpPr>
          <p:nvPr>
            <p:ph type="sldNum" sz="quarter" idx="12"/>
          </p:nvPr>
        </p:nvSpPr>
        <p:spPr/>
        <p:txBody>
          <a:bodyPr/>
          <a:lstStyle/>
          <a:p>
            <a:fld id="{3FE76B6B-0CE1-4324-96C0-E48A3D2C87FD}" type="slidenum">
              <a:rPr lang="en-GB" smtClean="0"/>
              <a:t>8</a:t>
            </a:fld>
            <a:endParaRPr lang="en-GB"/>
          </a:p>
        </p:txBody>
      </p:sp>
      <p:pic>
        <p:nvPicPr>
          <p:cNvPr id="7" name="Bilde 6">
            <a:extLst>
              <a:ext uri="{FF2B5EF4-FFF2-40B4-BE49-F238E27FC236}">
                <a16:creationId xmlns:a16="http://schemas.microsoft.com/office/drawing/2014/main" id="{F8D31C78-25AE-4908-8C0B-AFC2711157BF}"/>
              </a:ext>
            </a:extLst>
          </p:cNvPr>
          <p:cNvPicPr>
            <a:picLocks noChangeAspect="1"/>
          </p:cNvPicPr>
          <p:nvPr/>
        </p:nvPicPr>
        <p:blipFill>
          <a:blip r:embed="rId4"/>
          <a:stretch>
            <a:fillRect/>
          </a:stretch>
        </p:blipFill>
        <p:spPr>
          <a:xfrm>
            <a:off x="387953" y="1544640"/>
            <a:ext cx="4003175" cy="2993595"/>
          </a:xfrm>
          <a:prstGeom prst="rect">
            <a:avLst/>
          </a:prstGeom>
        </p:spPr>
      </p:pic>
      <p:sp>
        <p:nvSpPr>
          <p:cNvPr id="12" name="TekstSylinder 11">
            <a:extLst>
              <a:ext uri="{FF2B5EF4-FFF2-40B4-BE49-F238E27FC236}">
                <a16:creationId xmlns:a16="http://schemas.microsoft.com/office/drawing/2014/main" id="{EABF601D-2F95-4C57-AA6A-741F593DFA97}"/>
              </a:ext>
            </a:extLst>
          </p:cNvPr>
          <p:cNvSpPr txBox="1"/>
          <p:nvPr/>
        </p:nvSpPr>
        <p:spPr>
          <a:xfrm>
            <a:off x="749392" y="1307199"/>
            <a:ext cx="3177129" cy="307777"/>
          </a:xfrm>
          <a:prstGeom prst="rect">
            <a:avLst/>
          </a:prstGeom>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nb-NO" sz="1200" dirty="0"/>
              <a:t>E. </a:t>
            </a:r>
            <a:r>
              <a:rPr lang="nb-NO" sz="1200" dirty="0" err="1"/>
              <a:t>Adli</a:t>
            </a:r>
            <a:r>
              <a:rPr lang="nb-NO" sz="1200" dirty="0"/>
              <a:t> et al., arXiv:1308.1145 [</a:t>
            </a:r>
            <a:r>
              <a:rPr lang="nb-NO" sz="1200" dirty="0" err="1"/>
              <a:t>physics.acc-ph</a:t>
            </a:r>
            <a:r>
              <a:rPr lang="nb-NO" sz="1200" dirty="0"/>
              <a:t>]</a:t>
            </a:r>
            <a:r>
              <a:rPr lang="nb-NO" sz="1200" dirty="0">
                <a:cs typeface="Arial"/>
              </a:rPr>
              <a:t>.</a:t>
            </a:r>
            <a:endParaRPr lang="nb-NO" sz="1200" dirty="0"/>
          </a:p>
        </p:txBody>
      </p:sp>
      <mc:AlternateContent xmlns:mc="http://schemas.openxmlformats.org/markup-compatibility/2006" xmlns:a14="http://schemas.microsoft.com/office/drawing/2010/main">
        <mc:Choice Requires="a14">
          <p:sp>
            <p:nvSpPr>
              <p:cNvPr id="13" name="Rektangel 12">
                <a:extLst>
                  <a:ext uri="{FF2B5EF4-FFF2-40B4-BE49-F238E27FC236}">
                    <a16:creationId xmlns:a16="http://schemas.microsoft.com/office/drawing/2014/main" id="{7133F6F8-D6F7-4D89-B4C0-5C6348F744F5}"/>
                  </a:ext>
                </a:extLst>
              </p:cNvPr>
              <p:cNvSpPr/>
              <p:nvPr/>
            </p:nvSpPr>
            <p:spPr>
              <a:xfrm>
                <a:off x="267374" y="4701437"/>
                <a:ext cx="4307177" cy="1210011"/>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f>
                        <m:fPr>
                          <m:ctrlPr>
                            <a:rPr lang="nb-NO" sz="1200" i="1" dirty="0" smtClean="0">
                              <a:solidFill>
                                <a:schemeClr val="bg2">
                                  <a:lumMod val="75000"/>
                                </a:schemeClr>
                              </a:solidFill>
                              <a:latin typeface="Cambria Math" panose="02040503050406030204" pitchFamily="18" charset="0"/>
                            </a:rPr>
                          </m:ctrlPr>
                        </m:fPr>
                        <m:num>
                          <m:sSup>
                            <m:sSupPr>
                              <m:ctrlPr>
                                <a:rPr lang="nb-NO" sz="1200" i="1" dirty="0">
                                  <a:solidFill>
                                    <a:schemeClr val="bg2">
                                      <a:lumMod val="75000"/>
                                    </a:schemeClr>
                                  </a:solidFill>
                                  <a:latin typeface="Cambria Math" panose="02040503050406030204" pitchFamily="18" charset="0"/>
                                </a:rPr>
                              </m:ctrlPr>
                            </m:sSupPr>
                            <m:e>
                              <m:r>
                                <a:rPr lang="nb-NO" sz="1200" i="1" dirty="0">
                                  <a:solidFill>
                                    <a:schemeClr val="bg2">
                                      <a:lumMod val="75000"/>
                                    </a:schemeClr>
                                  </a:solidFill>
                                  <a:latin typeface="Cambria Math" panose="02040503050406030204" pitchFamily="18" charset="0"/>
                                </a:rPr>
                                <m:t>𝜕</m:t>
                              </m:r>
                            </m:e>
                            <m:sup>
                              <m:r>
                                <a:rPr lang="nb-NO" sz="1200" i="1" dirty="0">
                                  <a:solidFill>
                                    <a:schemeClr val="bg2">
                                      <a:lumMod val="75000"/>
                                    </a:schemeClr>
                                  </a:solidFill>
                                  <a:latin typeface="Cambria Math" panose="02040503050406030204" pitchFamily="18" charset="0"/>
                                </a:rPr>
                                <m:t>2</m:t>
                              </m:r>
                            </m:sup>
                          </m:sSup>
                        </m:num>
                        <m:den>
                          <m:r>
                            <a:rPr lang="nb-NO" sz="1200" i="1" dirty="0">
                              <a:solidFill>
                                <a:schemeClr val="bg2">
                                  <a:lumMod val="75000"/>
                                </a:schemeClr>
                              </a:solidFill>
                              <a:latin typeface="Cambria Math" panose="02040503050406030204" pitchFamily="18" charset="0"/>
                            </a:rPr>
                            <m:t>𝜕</m:t>
                          </m:r>
                          <m:sSup>
                            <m:sSupPr>
                              <m:ctrlPr>
                                <a:rPr lang="nb-NO" sz="1200" i="1" dirty="0">
                                  <a:solidFill>
                                    <a:schemeClr val="bg2">
                                      <a:lumMod val="75000"/>
                                    </a:schemeClr>
                                  </a:solidFill>
                                  <a:latin typeface="Cambria Math" panose="02040503050406030204" pitchFamily="18" charset="0"/>
                                </a:rPr>
                              </m:ctrlPr>
                            </m:sSupPr>
                            <m:e>
                              <m:r>
                                <a:rPr lang="nb-NO" sz="1200" i="1" dirty="0">
                                  <a:solidFill>
                                    <a:schemeClr val="bg2">
                                      <a:lumMod val="75000"/>
                                    </a:schemeClr>
                                  </a:solidFill>
                                  <a:latin typeface="Cambria Math" panose="02040503050406030204" pitchFamily="18" charset="0"/>
                                </a:rPr>
                                <m:t>𝑠</m:t>
                              </m:r>
                            </m:e>
                            <m:sup>
                              <m:r>
                                <a:rPr lang="nb-NO" sz="1200" i="1" dirty="0">
                                  <a:solidFill>
                                    <a:schemeClr val="bg2">
                                      <a:lumMod val="75000"/>
                                    </a:schemeClr>
                                  </a:solidFill>
                                  <a:latin typeface="Cambria Math" panose="02040503050406030204" pitchFamily="18" charset="0"/>
                                </a:rPr>
                                <m:t>2</m:t>
                              </m:r>
                            </m:sup>
                          </m:sSup>
                        </m:den>
                      </m:f>
                      <m:r>
                        <a:rPr lang="nb-NO" sz="1200" i="1" dirty="0" err="1">
                          <a:solidFill>
                            <a:schemeClr val="bg2">
                              <a:lumMod val="75000"/>
                            </a:schemeClr>
                          </a:solidFill>
                          <a:latin typeface="Cambria Math" panose="02040503050406030204" pitchFamily="18" charset="0"/>
                        </a:rPr>
                        <m:t>𝑋</m:t>
                      </m:r>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err="1">
                              <a:solidFill>
                                <a:schemeClr val="bg2">
                                  <a:lumMod val="75000"/>
                                </a:schemeClr>
                              </a:solidFill>
                              <a:latin typeface="Cambria Math" panose="02040503050406030204" pitchFamily="18" charset="0"/>
                            </a:rPr>
                            <m:t>,</m:t>
                          </m:r>
                          <m:r>
                            <a:rPr lang="nb-NO" sz="1200" i="1" dirty="0" err="1">
                              <a:solidFill>
                                <a:schemeClr val="bg2">
                                  <a:lumMod val="75000"/>
                                </a:schemeClr>
                              </a:solidFill>
                              <a:latin typeface="Cambria Math" panose="02040503050406030204" pitchFamily="18" charset="0"/>
                            </a:rPr>
                            <m:t>𝑠</m:t>
                          </m:r>
                        </m:e>
                      </m:d>
                      <m:r>
                        <a:rPr lang="nb-NO" sz="1200" i="1" dirty="0">
                          <a:solidFill>
                            <a:schemeClr val="bg2">
                              <a:lumMod val="75000"/>
                            </a:schemeClr>
                          </a:solidFill>
                          <a:latin typeface="Cambria Math" panose="02040503050406030204" pitchFamily="18" charset="0"/>
                        </a:rPr>
                        <m:t>+</m:t>
                      </m:r>
                      <m:f>
                        <m:fPr>
                          <m:ctrlPr>
                            <a:rPr lang="nb-NO" sz="1200" b="0" i="1" dirty="0" smtClean="0">
                              <a:solidFill>
                                <a:schemeClr val="bg2">
                                  <a:lumMod val="75000"/>
                                </a:schemeClr>
                              </a:solidFill>
                              <a:latin typeface="Cambria Math" panose="02040503050406030204" pitchFamily="18" charset="0"/>
                            </a:rPr>
                          </m:ctrlPr>
                        </m:fPr>
                        <m:num>
                          <m:r>
                            <a:rPr lang="nb-NO" sz="1200" b="0" i="1" dirty="0" smtClean="0">
                              <a:solidFill>
                                <a:schemeClr val="bg2">
                                  <a:lumMod val="75000"/>
                                </a:schemeClr>
                              </a:solidFill>
                              <a:latin typeface="Cambria Math" panose="02040503050406030204" pitchFamily="18" charset="0"/>
                            </a:rPr>
                            <m:t>1</m:t>
                          </m:r>
                        </m:num>
                        <m:den>
                          <m:r>
                            <a:rPr lang="nb-NO" sz="1200" b="0" i="1" dirty="0" smtClean="0">
                              <a:solidFill>
                                <a:schemeClr val="bg2">
                                  <a:lumMod val="75000"/>
                                </a:schemeClr>
                              </a:solidFill>
                              <a:latin typeface="Cambria Math" panose="02040503050406030204" pitchFamily="18" charset="0"/>
                            </a:rPr>
                            <m:t>𝛾</m:t>
                          </m:r>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err="1">
                                  <a:solidFill>
                                    <a:schemeClr val="bg2">
                                      <a:lumMod val="75000"/>
                                    </a:schemeClr>
                                  </a:solidFill>
                                  <a:latin typeface="Cambria Math" panose="02040503050406030204" pitchFamily="18" charset="0"/>
                                </a:rPr>
                                <m:t>,</m:t>
                              </m:r>
                              <m:r>
                                <a:rPr lang="nb-NO" sz="1200" i="1" dirty="0" err="1">
                                  <a:solidFill>
                                    <a:schemeClr val="bg2">
                                      <a:lumMod val="75000"/>
                                    </a:schemeClr>
                                  </a:solidFill>
                                  <a:latin typeface="Cambria Math" panose="02040503050406030204" pitchFamily="18" charset="0"/>
                                </a:rPr>
                                <m:t>𝑠</m:t>
                              </m:r>
                            </m:e>
                          </m:d>
                        </m:den>
                      </m:f>
                      <m:f>
                        <m:fPr>
                          <m:ctrlPr>
                            <a:rPr lang="nb-NO" sz="1200" i="1" dirty="0">
                              <a:solidFill>
                                <a:schemeClr val="bg2">
                                  <a:lumMod val="75000"/>
                                </a:schemeClr>
                              </a:solidFill>
                              <a:latin typeface="Cambria Math" panose="02040503050406030204" pitchFamily="18" charset="0"/>
                            </a:rPr>
                          </m:ctrlPr>
                        </m:fPr>
                        <m:num>
                          <m:r>
                            <a:rPr lang="nb-NO" sz="1200" i="1" dirty="0">
                              <a:solidFill>
                                <a:schemeClr val="bg2">
                                  <a:lumMod val="75000"/>
                                </a:schemeClr>
                              </a:solidFill>
                              <a:latin typeface="Cambria Math" panose="02040503050406030204" pitchFamily="18" charset="0"/>
                            </a:rPr>
                            <m:t>𝜕</m:t>
                          </m:r>
                          <m:r>
                            <a:rPr lang="nb-NO" sz="1200" b="0" i="1" dirty="0" smtClean="0">
                              <a:solidFill>
                                <a:schemeClr val="bg2">
                                  <a:lumMod val="75000"/>
                                </a:schemeClr>
                              </a:solidFill>
                              <a:latin typeface="Cambria Math" panose="02040503050406030204" pitchFamily="18" charset="0"/>
                            </a:rPr>
                            <m:t>𝛾</m:t>
                          </m:r>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err="1">
                                  <a:solidFill>
                                    <a:schemeClr val="bg2">
                                      <a:lumMod val="75000"/>
                                    </a:schemeClr>
                                  </a:solidFill>
                                  <a:latin typeface="Cambria Math" panose="02040503050406030204" pitchFamily="18" charset="0"/>
                                </a:rPr>
                                <m:t>,</m:t>
                              </m:r>
                              <m:r>
                                <a:rPr lang="nb-NO" sz="1200" i="1" dirty="0" err="1">
                                  <a:solidFill>
                                    <a:schemeClr val="bg2">
                                      <a:lumMod val="75000"/>
                                    </a:schemeClr>
                                  </a:solidFill>
                                  <a:latin typeface="Cambria Math" panose="02040503050406030204" pitchFamily="18" charset="0"/>
                                </a:rPr>
                                <m:t>𝑠</m:t>
                              </m:r>
                            </m:e>
                          </m:d>
                        </m:num>
                        <m:den>
                          <m:r>
                            <a:rPr lang="nb-NO" sz="1200" i="1" dirty="0">
                              <a:solidFill>
                                <a:schemeClr val="bg2">
                                  <a:lumMod val="75000"/>
                                </a:schemeClr>
                              </a:solidFill>
                              <a:latin typeface="Cambria Math" panose="02040503050406030204" pitchFamily="18" charset="0"/>
                            </a:rPr>
                            <m:t>𝜕</m:t>
                          </m:r>
                          <m:r>
                            <a:rPr lang="nb-NO" sz="1200" i="1" dirty="0">
                              <a:solidFill>
                                <a:schemeClr val="bg2">
                                  <a:lumMod val="75000"/>
                                </a:schemeClr>
                              </a:solidFill>
                              <a:latin typeface="Cambria Math" panose="02040503050406030204" pitchFamily="18" charset="0"/>
                            </a:rPr>
                            <m:t>𝑠</m:t>
                          </m:r>
                        </m:den>
                      </m:f>
                      <m:f>
                        <m:fPr>
                          <m:ctrlPr>
                            <a:rPr lang="nb-NO" sz="1200" i="1" dirty="0">
                              <a:solidFill>
                                <a:schemeClr val="bg2">
                                  <a:lumMod val="75000"/>
                                </a:schemeClr>
                              </a:solidFill>
                              <a:latin typeface="Cambria Math" panose="02040503050406030204" pitchFamily="18" charset="0"/>
                            </a:rPr>
                          </m:ctrlPr>
                        </m:fPr>
                        <m:num>
                          <m:r>
                            <a:rPr lang="nb-NO" sz="1200" b="0" i="1" dirty="0" smtClean="0">
                              <a:solidFill>
                                <a:schemeClr val="bg2">
                                  <a:lumMod val="75000"/>
                                </a:schemeClr>
                              </a:solidFill>
                              <a:latin typeface="Cambria Math" panose="02040503050406030204" pitchFamily="18" charset="0"/>
                            </a:rPr>
                            <m:t>𝜕</m:t>
                          </m:r>
                        </m:num>
                        <m:den>
                          <m:r>
                            <a:rPr lang="nb-NO" sz="1200" i="1" dirty="0">
                              <a:solidFill>
                                <a:schemeClr val="bg2">
                                  <a:lumMod val="75000"/>
                                </a:schemeClr>
                              </a:solidFill>
                              <a:latin typeface="Cambria Math" panose="02040503050406030204" pitchFamily="18" charset="0"/>
                            </a:rPr>
                            <m:t>𝜕</m:t>
                          </m:r>
                          <m:r>
                            <a:rPr lang="nb-NO" sz="1200" b="0" i="1" dirty="0" smtClean="0">
                              <a:solidFill>
                                <a:schemeClr val="bg2">
                                  <a:lumMod val="75000"/>
                                </a:schemeClr>
                              </a:solidFill>
                              <a:latin typeface="Cambria Math" panose="02040503050406030204" pitchFamily="18" charset="0"/>
                            </a:rPr>
                            <m:t>𝑠</m:t>
                          </m:r>
                        </m:den>
                      </m:f>
                      <m:r>
                        <a:rPr lang="nb-NO" sz="1200" i="1" dirty="0" err="1">
                          <a:solidFill>
                            <a:schemeClr val="bg2">
                              <a:lumMod val="75000"/>
                            </a:schemeClr>
                          </a:solidFill>
                          <a:latin typeface="Cambria Math" panose="02040503050406030204" pitchFamily="18" charset="0"/>
                        </a:rPr>
                        <m:t>𝑋</m:t>
                      </m:r>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err="1">
                              <a:solidFill>
                                <a:schemeClr val="bg2">
                                  <a:lumMod val="75000"/>
                                </a:schemeClr>
                              </a:solidFill>
                              <a:latin typeface="Cambria Math" panose="02040503050406030204" pitchFamily="18" charset="0"/>
                            </a:rPr>
                            <m:t>,</m:t>
                          </m:r>
                          <m:r>
                            <a:rPr lang="nb-NO" sz="1200" i="1" dirty="0" err="1">
                              <a:solidFill>
                                <a:schemeClr val="bg2">
                                  <a:lumMod val="75000"/>
                                </a:schemeClr>
                              </a:solidFill>
                              <a:latin typeface="Cambria Math" panose="02040503050406030204" pitchFamily="18" charset="0"/>
                            </a:rPr>
                            <m:t>𝑠</m:t>
                          </m:r>
                        </m:e>
                      </m:d>
                      <m:r>
                        <a:rPr lang="nb-NO" sz="1200" b="0" i="1" dirty="0" smtClean="0">
                          <a:solidFill>
                            <a:schemeClr val="bg2">
                              <a:lumMod val="75000"/>
                            </a:schemeClr>
                          </a:solidFill>
                          <a:latin typeface="Cambria Math" panose="02040503050406030204" pitchFamily="18" charset="0"/>
                        </a:rPr>
                        <m:t>+</m:t>
                      </m:r>
                      <m:f>
                        <m:fPr>
                          <m:ctrlPr>
                            <a:rPr lang="nb-NO" sz="1200" i="1" dirty="0">
                              <a:solidFill>
                                <a:schemeClr val="bg2">
                                  <a:lumMod val="75000"/>
                                </a:schemeClr>
                              </a:solidFill>
                              <a:latin typeface="Cambria Math" panose="02040503050406030204" pitchFamily="18" charset="0"/>
                            </a:rPr>
                          </m:ctrlPr>
                        </m:fPr>
                        <m:num>
                          <m:r>
                            <a:rPr lang="nb-NO" sz="1200" i="1" dirty="0">
                              <a:solidFill>
                                <a:schemeClr val="bg2">
                                  <a:lumMod val="75000"/>
                                </a:schemeClr>
                              </a:solidFill>
                              <a:latin typeface="Cambria Math" panose="02040503050406030204" pitchFamily="18" charset="0"/>
                            </a:rPr>
                            <m:t>1</m:t>
                          </m:r>
                        </m:num>
                        <m:den>
                          <m:r>
                            <a:rPr lang="nb-NO" sz="1200" i="1" dirty="0">
                              <a:solidFill>
                                <a:schemeClr val="bg2">
                                  <a:lumMod val="75000"/>
                                </a:schemeClr>
                              </a:solidFill>
                              <a:latin typeface="Cambria Math" panose="02040503050406030204" pitchFamily="18" charset="0"/>
                            </a:rPr>
                            <m:t>𝛽</m:t>
                          </m:r>
                          <m:sSup>
                            <m:sSupPr>
                              <m:ctrlPr>
                                <a:rPr lang="nb-NO" sz="1200" i="1" dirty="0">
                                  <a:solidFill>
                                    <a:schemeClr val="bg2">
                                      <a:lumMod val="75000"/>
                                    </a:schemeClr>
                                  </a:solidFill>
                                  <a:latin typeface="Cambria Math" panose="02040503050406030204" pitchFamily="18" charset="0"/>
                                </a:rPr>
                              </m:ctrlPr>
                            </m:sSupPr>
                            <m:e>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err="1">
                                      <a:solidFill>
                                        <a:schemeClr val="bg2">
                                          <a:lumMod val="75000"/>
                                        </a:schemeClr>
                                      </a:solidFill>
                                      <a:latin typeface="Cambria Math" panose="02040503050406030204" pitchFamily="18" charset="0"/>
                                    </a:rPr>
                                    <m:t>,</m:t>
                                  </m:r>
                                  <m:r>
                                    <a:rPr lang="nb-NO" sz="1200" i="1" dirty="0" err="1">
                                      <a:solidFill>
                                        <a:schemeClr val="bg2">
                                          <a:lumMod val="75000"/>
                                        </a:schemeClr>
                                      </a:solidFill>
                                      <a:latin typeface="Cambria Math" panose="02040503050406030204" pitchFamily="18" charset="0"/>
                                    </a:rPr>
                                    <m:t>𝑠</m:t>
                                  </m:r>
                                </m:e>
                              </m:d>
                            </m:e>
                            <m:sup>
                              <m:r>
                                <a:rPr lang="nb-NO" sz="1200" i="1" dirty="0">
                                  <a:solidFill>
                                    <a:schemeClr val="bg2">
                                      <a:lumMod val="75000"/>
                                    </a:schemeClr>
                                  </a:solidFill>
                                  <a:latin typeface="Cambria Math" panose="02040503050406030204" pitchFamily="18" charset="0"/>
                                </a:rPr>
                                <m:t>2</m:t>
                              </m:r>
                            </m:sup>
                          </m:sSup>
                        </m:den>
                      </m:f>
                      <m:r>
                        <a:rPr lang="nb-NO" sz="1200" i="1" dirty="0" err="1">
                          <a:solidFill>
                            <a:schemeClr val="bg2">
                              <a:lumMod val="75000"/>
                            </a:schemeClr>
                          </a:solidFill>
                          <a:latin typeface="Cambria Math" panose="02040503050406030204" pitchFamily="18" charset="0"/>
                        </a:rPr>
                        <m:t>𝑋</m:t>
                      </m:r>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err="1">
                              <a:solidFill>
                                <a:schemeClr val="bg2">
                                  <a:lumMod val="75000"/>
                                </a:schemeClr>
                              </a:solidFill>
                              <a:latin typeface="Cambria Math" panose="02040503050406030204" pitchFamily="18" charset="0"/>
                            </a:rPr>
                            <m:t>,</m:t>
                          </m:r>
                          <m:r>
                            <a:rPr lang="nb-NO" sz="1200" i="1" dirty="0" err="1">
                              <a:solidFill>
                                <a:schemeClr val="bg2">
                                  <a:lumMod val="75000"/>
                                </a:schemeClr>
                              </a:solidFill>
                              <a:latin typeface="Cambria Math" panose="02040503050406030204" pitchFamily="18" charset="0"/>
                            </a:rPr>
                            <m:t>𝑠</m:t>
                          </m:r>
                        </m:e>
                      </m:d>
                      <m:r>
                        <a:rPr lang="nb-NO" sz="1200" i="1" dirty="0">
                          <a:solidFill>
                            <a:schemeClr val="bg2">
                              <a:lumMod val="75000"/>
                            </a:schemeClr>
                          </a:solidFill>
                          <a:latin typeface="Cambria Math" panose="02040503050406030204" pitchFamily="18" charset="0"/>
                        </a:rPr>
                        <m:t>=</m:t>
                      </m:r>
                      <m:r>
                        <a:rPr lang="nb-NO" sz="1200" b="0" i="1" dirty="0" smtClean="0">
                          <a:solidFill>
                            <a:schemeClr val="bg2">
                              <a:lumMod val="75000"/>
                            </a:schemeClr>
                          </a:solidFill>
                          <a:latin typeface="Cambria Math" panose="02040503050406030204" pitchFamily="18" charset="0"/>
                        </a:rPr>
                        <m:t>−</m:t>
                      </m:r>
                      <m:f>
                        <m:fPr>
                          <m:ctrlPr>
                            <a:rPr lang="nb-NO" sz="1200" i="1" dirty="0">
                              <a:solidFill>
                                <a:schemeClr val="bg2">
                                  <a:lumMod val="75000"/>
                                </a:schemeClr>
                              </a:solidFill>
                              <a:latin typeface="Cambria Math" panose="02040503050406030204" pitchFamily="18" charset="0"/>
                            </a:rPr>
                          </m:ctrlPr>
                        </m:fPr>
                        <m:num>
                          <m:r>
                            <a:rPr lang="nb-NO" sz="1200" i="1" dirty="0">
                              <a:solidFill>
                                <a:schemeClr val="bg2">
                                  <a:lumMod val="75000"/>
                                </a:schemeClr>
                              </a:solidFill>
                              <a:latin typeface="Cambria Math" panose="02040503050406030204" pitchFamily="18" charset="0"/>
                            </a:rPr>
                            <m:t>𝑒</m:t>
                          </m:r>
                        </m:num>
                        <m:den>
                          <m:r>
                            <a:rPr lang="nb-NO" sz="1200" i="1" dirty="0">
                              <a:solidFill>
                                <a:schemeClr val="bg2">
                                  <a:lumMod val="75000"/>
                                </a:schemeClr>
                              </a:solidFill>
                              <a:latin typeface="Cambria Math" panose="02040503050406030204" pitchFamily="18" charset="0"/>
                            </a:rPr>
                            <m:t>ℰ</m:t>
                          </m:r>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err="1">
                                  <a:solidFill>
                                    <a:schemeClr val="bg2">
                                      <a:lumMod val="75000"/>
                                    </a:schemeClr>
                                  </a:solidFill>
                                  <a:latin typeface="Cambria Math" panose="02040503050406030204" pitchFamily="18" charset="0"/>
                                </a:rPr>
                                <m:t>,</m:t>
                              </m:r>
                              <m:r>
                                <a:rPr lang="nb-NO" sz="1200" i="1" dirty="0" err="1">
                                  <a:solidFill>
                                    <a:schemeClr val="bg2">
                                      <a:lumMod val="75000"/>
                                    </a:schemeClr>
                                  </a:solidFill>
                                  <a:latin typeface="Cambria Math" panose="02040503050406030204" pitchFamily="18" charset="0"/>
                                </a:rPr>
                                <m:t>𝑠</m:t>
                              </m:r>
                            </m:e>
                          </m:d>
                        </m:den>
                      </m:f>
                      <m:sSub>
                        <m:sSubPr>
                          <m:ctrlPr>
                            <a:rPr lang="nb-NO" sz="1200" i="1" dirty="0">
                              <a:solidFill>
                                <a:schemeClr val="bg2">
                                  <a:lumMod val="75000"/>
                                </a:schemeClr>
                              </a:solidFill>
                              <a:latin typeface="Cambria Math" panose="02040503050406030204" pitchFamily="18" charset="0"/>
                            </a:rPr>
                          </m:ctrlPr>
                        </m:sSubPr>
                        <m:e>
                          <m:r>
                            <a:rPr lang="nb-NO" sz="1200" i="1" dirty="0">
                              <a:solidFill>
                                <a:schemeClr val="bg2">
                                  <a:lumMod val="75000"/>
                                </a:schemeClr>
                              </a:solidFill>
                              <a:latin typeface="Cambria Math" panose="02040503050406030204" pitchFamily="18" charset="0"/>
                            </a:rPr>
                            <m:t>𝒲</m:t>
                          </m:r>
                        </m:e>
                        <m:sub>
                          <m:r>
                            <a:rPr lang="nb-NO" sz="1200" i="1" dirty="0">
                              <a:solidFill>
                                <a:schemeClr val="bg2">
                                  <a:lumMod val="75000"/>
                                </a:schemeClr>
                              </a:solidFill>
                              <a:latin typeface="Cambria Math" panose="02040503050406030204" pitchFamily="18" charset="0"/>
                            </a:rPr>
                            <m:t>⊥</m:t>
                          </m:r>
                        </m:sub>
                      </m:sSub>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err="1">
                              <a:solidFill>
                                <a:schemeClr val="bg2">
                                  <a:lumMod val="75000"/>
                                </a:schemeClr>
                              </a:solidFill>
                              <a:latin typeface="Cambria Math" panose="02040503050406030204" pitchFamily="18" charset="0"/>
                            </a:rPr>
                            <m:t>,</m:t>
                          </m:r>
                          <m:r>
                            <a:rPr lang="nb-NO" sz="1200" i="1" dirty="0" err="1">
                              <a:solidFill>
                                <a:schemeClr val="bg2">
                                  <a:lumMod val="75000"/>
                                </a:schemeClr>
                              </a:solidFill>
                              <a:latin typeface="Cambria Math" panose="02040503050406030204" pitchFamily="18" charset="0"/>
                            </a:rPr>
                            <m:t>𝑠</m:t>
                          </m:r>
                        </m:e>
                      </m:d>
                    </m:oMath>
                  </m:oMathPara>
                </a14:m>
                <a:endParaRPr lang="nb-NO" sz="1200" dirty="0">
                  <a:solidFill>
                    <a:schemeClr val="bg2">
                      <a:lumMod val="75000"/>
                    </a:schemeClr>
                  </a:solidFill>
                </a:endParaRPr>
              </a:p>
              <a:p>
                <a:pPr marL="380990" indent="-380990">
                  <a:buFont typeface="Arial" panose="020B0604020202020204" pitchFamily="34" charset="0"/>
                  <a:buChar char="•"/>
                </a:pPr>
                <a14:m>
                  <m:oMath xmlns:m="http://schemas.openxmlformats.org/officeDocument/2006/math">
                    <m:r>
                      <a:rPr lang="nb-NO" sz="1200" i="1" dirty="0">
                        <a:solidFill>
                          <a:schemeClr val="bg2">
                            <a:lumMod val="75000"/>
                          </a:schemeClr>
                        </a:solidFill>
                        <a:latin typeface="Cambria Math" panose="02040503050406030204" pitchFamily="18" charset="0"/>
                      </a:rPr>
                      <m:t>𝛽</m:t>
                    </m:r>
                    <m:r>
                      <a:rPr lang="nb-NO" sz="1200" i="1" dirty="0">
                        <a:solidFill>
                          <a:schemeClr val="bg2">
                            <a:lumMod val="75000"/>
                          </a:schemeClr>
                        </a:solidFill>
                        <a:latin typeface="Cambria Math" panose="02040503050406030204" pitchFamily="18" charset="0"/>
                      </a:rPr>
                      <m:t> </m:t>
                    </m:r>
                  </m:oMath>
                </a14:m>
                <a:r>
                  <a:rPr lang="nb-NO" sz="1200" dirty="0">
                    <a:solidFill>
                      <a:schemeClr val="bg2">
                        <a:lumMod val="75000"/>
                      </a:schemeClr>
                    </a:solidFill>
                  </a:rPr>
                  <a:t>: Beta </a:t>
                </a:r>
                <a:r>
                  <a:rPr lang="nb-NO" sz="1200" dirty="0" err="1">
                    <a:solidFill>
                      <a:schemeClr val="bg2">
                        <a:lumMod val="75000"/>
                      </a:schemeClr>
                    </a:solidFill>
                  </a:rPr>
                  <a:t>function</a:t>
                </a:r>
                <a:r>
                  <a:rPr lang="nb-NO" sz="1200" dirty="0">
                    <a:solidFill>
                      <a:schemeClr val="bg2">
                        <a:lumMod val="75000"/>
                      </a:schemeClr>
                    </a:solidFill>
                  </a:rPr>
                  <a:t>.</a:t>
                </a:r>
                <a:endParaRPr lang="nb-NO" sz="1200" i="1" dirty="0">
                  <a:solidFill>
                    <a:schemeClr val="bg2">
                      <a:lumMod val="75000"/>
                    </a:schemeClr>
                  </a:solidFill>
                  <a:latin typeface="Cambria Math" panose="02040503050406030204" pitchFamily="18" charset="0"/>
                </a:endParaRPr>
              </a:p>
              <a:p>
                <a:pPr marL="380990" indent="-380990">
                  <a:buFont typeface="Arial" panose="020B0604020202020204" pitchFamily="34" charset="0"/>
                  <a:buChar char="•"/>
                </a:pPr>
                <a14:m>
                  <m:oMath xmlns:m="http://schemas.openxmlformats.org/officeDocument/2006/math">
                    <m:r>
                      <a:rPr lang="nb-NO" sz="1200" i="1" dirty="0">
                        <a:solidFill>
                          <a:schemeClr val="bg2">
                            <a:lumMod val="75000"/>
                          </a:schemeClr>
                        </a:solidFill>
                        <a:latin typeface="Cambria Math" panose="02040503050406030204" pitchFamily="18" charset="0"/>
                      </a:rPr>
                      <m:t>ℰ</m:t>
                    </m:r>
                    <m:r>
                      <a:rPr lang="nb-NO" sz="1200" i="1" dirty="0">
                        <a:solidFill>
                          <a:schemeClr val="bg2">
                            <a:lumMod val="75000"/>
                          </a:schemeClr>
                        </a:solidFill>
                        <a:latin typeface="Cambria Math" panose="02040503050406030204" pitchFamily="18" charset="0"/>
                      </a:rPr>
                      <m:t> </m:t>
                    </m:r>
                  </m:oMath>
                </a14:m>
                <a:r>
                  <a:rPr lang="nb-NO" sz="1200" dirty="0">
                    <a:solidFill>
                      <a:schemeClr val="bg2">
                        <a:lumMod val="75000"/>
                      </a:schemeClr>
                    </a:solidFill>
                  </a:rPr>
                  <a:t>: Electron </a:t>
                </a:r>
                <a:r>
                  <a:rPr lang="nb-NO" sz="1200" dirty="0" err="1">
                    <a:solidFill>
                      <a:schemeClr val="bg2">
                        <a:lumMod val="75000"/>
                      </a:schemeClr>
                    </a:solidFill>
                  </a:rPr>
                  <a:t>energy</a:t>
                </a:r>
                <a:r>
                  <a:rPr lang="nb-NO" sz="1200" dirty="0">
                    <a:solidFill>
                      <a:schemeClr val="bg2">
                        <a:lumMod val="75000"/>
                      </a:schemeClr>
                    </a:solidFill>
                  </a:rPr>
                  <a:t> </a:t>
                </a:r>
                <a:r>
                  <a:rPr lang="nb-NO" sz="1200" dirty="0" err="1">
                    <a:solidFill>
                      <a:schemeClr val="bg2">
                        <a:lumMod val="75000"/>
                      </a:schemeClr>
                    </a:solidFill>
                  </a:rPr>
                  <a:t>of</a:t>
                </a:r>
                <a:r>
                  <a:rPr lang="nb-NO" sz="1200" dirty="0">
                    <a:solidFill>
                      <a:schemeClr val="bg2">
                        <a:lumMod val="75000"/>
                      </a:schemeClr>
                    </a:solidFill>
                  </a:rPr>
                  <a:t> an </a:t>
                </a:r>
                <a:r>
                  <a:rPr lang="nb-NO" sz="1200" dirty="0" err="1">
                    <a:solidFill>
                      <a:schemeClr val="bg2">
                        <a:lumMod val="75000"/>
                      </a:schemeClr>
                    </a:solidFill>
                  </a:rPr>
                  <a:t>electron</a:t>
                </a:r>
                <a:r>
                  <a:rPr lang="nb-NO" sz="1200" dirty="0">
                    <a:solidFill>
                      <a:schemeClr val="bg2">
                        <a:lumMod val="75000"/>
                      </a:schemeClr>
                    </a:solidFill>
                  </a:rPr>
                  <a:t> in a beam </a:t>
                </a:r>
                <a:r>
                  <a:rPr lang="nb-NO" sz="1200" dirty="0" err="1">
                    <a:solidFill>
                      <a:schemeClr val="bg2">
                        <a:lumMod val="75000"/>
                      </a:schemeClr>
                    </a:solidFill>
                  </a:rPr>
                  <a:t>slice</a:t>
                </a:r>
                <a:r>
                  <a:rPr lang="nb-NO" sz="1200" dirty="0">
                    <a:solidFill>
                      <a:schemeClr val="bg2">
                        <a:lumMod val="75000"/>
                      </a:schemeClr>
                    </a:solidFill>
                  </a:rPr>
                  <a:t> at </a:t>
                </a:r>
                <a14:m>
                  <m:oMath xmlns:m="http://schemas.openxmlformats.org/officeDocument/2006/math">
                    <m:r>
                      <a:rPr lang="nb-NO" sz="1200" i="1" dirty="0">
                        <a:solidFill>
                          <a:schemeClr val="bg2">
                            <a:lumMod val="75000"/>
                          </a:schemeClr>
                        </a:solidFill>
                        <a:latin typeface="Cambria Math" panose="02040503050406030204" pitchFamily="18" charset="0"/>
                      </a:rPr>
                      <m:t>𝜉</m:t>
                    </m:r>
                  </m:oMath>
                </a14:m>
                <a:r>
                  <a:rPr lang="nb-NO" sz="1200" dirty="0">
                    <a:solidFill>
                      <a:schemeClr val="bg2">
                        <a:lumMod val="75000"/>
                      </a:schemeClr>
                    </a:solidFill>
                  </a:rPr>
                  <a:t>.</a:t>
                </a:r>
              </a:p>
            </p:txBody>
          </p:sp>
        </mc:Choice>
        <mc:Fallback xmlns="">
          <p:sp>
            <p:nvSpPr>
              <p:cNvPr id="13" name="Rektangel 12">
                <a:extLst>
                  <a:ext uri="{FF2B5EF4-FFF2-40B4-BE49-F238E27FC236}">
                    <a16:creationId xmlns:a16="http://schemas.microsoft.com/office/drawing/2014/main" id="{7133F6F8-D6F7-4D89-B4C0-5C6348F744F5}"/>
                  </a:ext>
                </a:extLst>
              </p:cNvPr>
              <p:cNvSpPr>
                <a:spLocks noRot="1" noChangeAspect="1" noMove="1" noResize="1" noEditPoints="1" noAdjustHandles="1" noChangeArrowheads="1" noChangeShapeType="1" noTextEdit="1"/>
              </p:cNvSpPr>
              <p:nvPr/>
            </p:nvSpPr>
            <p:spPr>
              <a:xfrm>
                <a:off x="267374" y="4701437"/>
                <a:ext cx="4307177" cy="1210011"/>
              </a:xfrm>
              <a:prstGeom prst="rect">
                <a:avLst/>
              </a:prstGeom>
              <a:blipFill>
                <a:blip r:embed="rId5"/>
                <a:stretch>
                  <a:fillRect b="-248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ktangel 13">
                <a:extLst>
                  <a:ext uri="{FF2B5EF4-FFF2-40B4-BE49-F238E27FC236}">
                    <a16:creationId xmlns:a16="http://schemas.microsoft.com/office/drawing/2014/main" id="{A5700D16-6F3B-4EDB-98DB-2F96981AA54F}"/>
                  </a:ext>
                </a:extLst>
              </p:cNvPr>
              <p:cNvSpPr/>
              <p:nvPr/>
            </p:nvSpPr>
            <p:spPr>
              <a:xfrm>
                <a:off x="953317" y="5951141"/>
                <a:ext cx="2651815" cy="5406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200" i="1" dirty="0" smtClean="0">
                              <a:solidFill>
                                <a:schemeClr val="bg2">
                                  <a:lumMod val="75000"/>
                                </a:schemeClr>
                              </a:solidFill>
                              <a:latin typeface="Cambria Math" panose="02040503050406030204" pitchFamily="18" charset="0"/>
                            </a:rPr>
                          </m:ctrlPr>
                        </m:sSubPr>
                        <m:e>
                          <m:r>
                            <a:rPr lang="nb-NO" sz="1200" i="1" dirty="0">
                              <a:solidFill>
                                <a:schemeClr val="bg2">
                                  <a:lumMod val="75000"/>
                                </a:schemeClr>
                              </a:solidFill>
                              <a:latin typeface="Cambria Math" panose="02040503050406030204" pitchFamily="18" charset="0"/>
                            </a:rPr>
                            <m:t> </m:t>
                          </m:r>
                          <m:r>
                            <a:rPr lang="nb-NO" sz="1200" i="1" dirty="0">
                              <a:solidFill>
                                <a:schemeClr val="bg2">
                                  <a:lumMod val="75000"/>
                                </a:schemeClr>
                              </a:solidFill>
                              <a:latin typeface="Cambria Math" panose="02040503050406030204" pitchFamily="18" charset="0"/>
                            </a:rPr>
                            <m:t>𝒲</m:t>
                          </m:r>
                        </m:e>
                        <m:sub>
                          <m:r>
                            <a:rPr lang="nb-NO" sz="1200" i="1" dirty="0">
                              <a:solidFill>
                                <a:schemeClr val="bg2">
                                  <a:lumMod val="75000"/>
                                </a:schemeClr>
                              </a:solidFill>
                              <a:latin typeface="Cambria Math" panose="02040503050406030204" pitchFamily="18" charset="0"/>
                            </a:rPr>
                            <m:t>⊥</m:t>
                          </m:r>
                        </m:sub>
                      </m:sSub>
                      <m:r>
                        <a:rPr lang="nb-NO" sz="1200" i="1" dirty="0">
                          <a:solidFill>
                            <a:schemeClr val="bg2">
                              <a:lumMod val="75000"/>
                            </a:schemeClr>
                          </a:solidFill>
                          <a:latin typeface="Cambria Math" panose="02040503050406030204" pitchFamily="18" charset="0"/>
                        </a:rPr>
                        <m:t>=</m:t>
                      </m:r>
                      <m:r>
                        <a:rPr lang="nb-NO" sz="1200" b="0" i="1" dirty="0" smtClean="0">
                          <a:solidFill>
                            <a:schemeClr val="bg2">
                              <a:lumMod val="75000"/>
                            </a:schemeClr>
                          </a:solidFill>
                          <a:latin typeface="Cambria Math" panose="02040503050406030204" pitchFamily="18" charset="0"/>
                        </a:rPr>
                        <m:t>−</m:t>
                      </m:r>
                      <m:r>
                        <a:rPr lang="nb-NO" sz="1200" b="0" i="1" dirty="0" smtClean="0">
                          <a:solidFill>
                            <a:schemeClr val="bg2">
                              <a:lumMod val="75000"/>
                            </a:schemeClr>
                          </a:solidFill>
                          <a:latin typeface="Cambria Math" panose="02040503050406030204" pitchFamily="18" charset="0"/>
                        </a:rPr>
                        <m:t>𝑒</m:t>
                      </m:r>
                      <m:nary>
                        <m:naryPr>
                          <m:ctrlPr>
                            <a:rPr lang="nb-NO" sz="1200" i="1" dirty="0">
                              <a:solidFill>
                                <a:schemeClr val="bg2">
                                  <a:lumMod val="75000"/>
                                </a:schemeClr>
                              </a:solidFill>
                              <a:latin typeface="Cambria Math" panose="02040503050406030204" pitchFamily="18" charset="0"/>
                            </a:rPr>
                          </m:ctrlPr>
                        </m:naryPr>
                        <m:sub>
                          <m:sSub>
                            <m:sSubPr>
                              <m:ctrlPr>
                                <a:rPr lang="nb-NO" sz="1200" i="1" dirty="0" err="1">
                                  <a:solidFill>
                                    <a:schemeClr val="bg2">
                                      <a:lumMod val="75000"/>
                                    </a:schemeClr>
                                  </a:solidFill>
                                  <a:latin typeface="Cambria Math" panose="02040503050406030204" pitchFamily="18" charset="0"/>
                                </a:rPr>
                              </m:ctrlPr>
                            </m:sSubPr>
                            <m:e>
                              <m:r>
                                <a:rPr lang="nb-NO" sz="1200" i="1" dirty="0">
                                  <a:solidFill>
                                    <a:schemeClr val="bg2">
                                      <a:lumMod val="75000"/>
                                    </a:schemeClr>
                                  </a:solidFill>
                                  <a:latin typeface="Cambria Math" panose="02040503050406030204" pitchFamily="18" charset="0"/>
                                </a:rPr>
                                <m:t>𝜉</m:t>
                              </m:r>
                            </m:e>
                            <m:sub>
                              <m:r>
                                <m:rPr>
                                  <m:sty m:val="p"/>
                                </m:rPr>
                                <a:rPr lang="nb-NO" sz="1200" dirty="0" err="1">
                                  <a:solidFill>
                                    <a:schemeClr val="bg2">
                                      <a:lumMod val="75000"/>
                                    </a:schemeClr>
                                  </a:solidFill>
                                  <a:latin typeface="Cambria Math" panose="02040503050406030204" pitchFamily="18" charset="0"/>
                                </a:rPr>
                                <m:t>H</m:t>
                              </m:r>
                            </m:sub>
                          </m:sSub>
                        </m:sub>
                        <m:sup>
                          <m:r>
                            <a:rPr lang="nb-NO" sz="1200" i="1" dirty="0">
                              <a:solidFill>
                                <a:schemeClr val="bg2">
                                  <a:lumMod val="75000"/>
                                </a:schemeClr>
                              </a:solidFill>
                              <a:latin typeface="Cambria Math" panose="02040503050406030204" pitchFamily="18" charset="0"/>
                            </a:rPr>
                            <m:t>𝜉</m:t>
                          </m:r>
                        </m:sup>
                        <m:e>
                          <m:sSub>
                            <m:sSubPr>
                              <m:ctrlPr>
                                <a:rPr lang="nb-NO" sz="1200" i="1" dirty="0">
                                  <a:solidFill>
                                    <a:schemeClr val="bg2">
                                      <a:lumMod val="75000"/>
                                    </a:schemeClr>
                                  </a:solidFill>
                                  <a:latin typeface="Cambria Math" panose="02040503050406030204" pitchFamily="18" charset="0"/>
                                </a:rPr>
                              </m:ctrlPr>
                            </m:sSubPr>
                            <m:e>
                              <m:r>
                                <a:rPr lang="nb-NO" sz="1200" i="1" dirty="0">
                                  <a:solidFill>
                                    <a:schemeClr val="bg2">
                                      <a:lumMod val="75000"/>
                                    </a:schemeClr>
                                  </a:solidFill>
                                  <a:latin typeface="Cambria Math" panose="02040503050406030204" pitchFamily="18" charset="0"/>
                                </a:rPr>
                                <m:t>𝑊</m:t>
                              </m:r>
                            </m:e>
                            <m:sub>
                              <m:r>
                                <a:rPr lang="nb-NO" sz="1200" i="1" dirty="0">
                                  <a:solidFill>
                                    <a:schemeClr val="bg2">
                                      <a:lumMod val="75000"/>
                                    </a:schemeClr>
                                  </a:solidFill>
                                  <a:latin typeface="Cambria Math" panose="02040503050406030204" pitchFamily="18" charset="0"/>
                                </a:rPr>
                                <m:t>⊥</m:t>
                              </m:r>
                            </m:sub>
                          </m:sSub>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a:solidFill>
                                    <a:schemeClr val="bg2">
                                      <a:lumMod val="75000"/>
                                    </a:schemeClr>
                                  </a:solidFill>
                                  <a:latin typeface="Cambria Math" panose="02040503050406030204" pitchFamily="18" charset="0"/>
                                </a:rPr>
                                <m:t>’−</m:t>
                              </m:r>
                              <m:r>
                                <a:rPr lang="nb-NO" sz="1200" i="1" dirty="0">
                                  <a:solidFill>
                                    <a:schemeClr val="bg2">
                                      <a:lumMod val="75000"/>
                                    </a:schemeClr>
                                  </a:solidFill>
                                  <a:latin typeface="Cambria Math" panose="02040503050406030204" pitchFamily="18" charset="0"/>
                                </a:rPr>
                                <m:t>𝜉</m:t>
                              </m:r>
                            </m:e>
                          </m:d>
                          <m:r>
                            <a:rPr lang="nb-NO" sz="1200" i="1" dirty="0">
                              <a:solidFill>
                                <a:schemeClr val="bg2">
                                  <a:lumMod val="75000"/>
                                </a:schemeClr>
                              </a:solidFill>
                              <a:latin typeface="Cambria Math" panose="02040503050406030204" pitchFamily="18" charset="0"/>
                            </a:rPr>
                            <m:t>𝜆</m:t>
                          </m:r>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a:solidFill>
                                    <a:schemeClr val="bg2">
                                      <a:lumMod val="75000"/>
                                    </a:schemeClr>
                                  </a:solidFill>
                                  <a:latin typeface="Cambria Math" panose="02040503050406030204" pitchFamily="18" charset="0"/>
                                </a:rPr>
                                <m:t>’</m:t>
                              </m:r>
                            </m:e>
                          </m:d>
                          <m:r>
                            <a:rPr lang="nb-NO" sz="1200" i="1" dirty="0">
                              <a:solidFill>
                                <a:schemeClr val="bg2">
                                  <a:lumMod val="75000"/>
                                </a:schemeClr>
                              </a:solidFill>
                              <a:latin typeface="Cambria Math" panose="02040503050406030204" pitchFamily="18" charset="0"/>
                            </a:rPr>
                            <m:t>𝑋</m:t>
                          </m:r>
                          <m:d>
                            <m:dPr>
                              <m:ctrlPr>
                                <a:rPr lang="nb-NO" sz="1200" i="1" dirty="0">
                                  <a:solidFill>
                                    <a:schemeClr val="bg2">
                                      <a:lumMod val="75000"/>
                                    </a:schemeClr>
                                  </a:solidFill>
                                  <a:latin typeface="Cambria Math" panose="02040503050406030204" pitchFamily="18" charset="0"/>
                                </a:rPr>
                              </m:ctrlPr>
                            </m:dPr>
                            <m:e>
                              <m:r>
                                <a:rPr lang="nb-NO" sz="1200" i="1" dirty="0">
                                  <a:solidFill>
                                    <a:schemeClr val="bg2">
                                      <a:lumMod val="75000"/>
                                    </a:schemeClr>
                                  </a:solidFill>
                                  <a:latin typeface="Cambria Math" panose="02040503050406030204" pitchFamily="18" charset="0"/>
                                </a:rPr>
                                <m:t>𝜉</m:t>
                              </m:r>
                              <m:r>
                                <a:rPr lang="nb-NO" sz="1200" i="1" dirty="0">
                                  <a:solidFill>
                                    <a:schemeClr val="bg2">
                                      <a:lumMod val="75000"/>
                                    </a:schemeClr>
                                  </a:solidFill>
                                  <a:latin typeface="Cambria Math" panose="02040503050406030204" pitchFamily="18" charset="0"/>
                                </a:rPr>
                                <m:t>’</m:t>
                              </m:r>
                            </m:e>
                          </m:d>
                          <m:r>
                            <m:rPr>
                              <m:sty m:val="p"/>
                            </m:rPr>
                            <a:rPr lang="nb-NO" sz="1200" dirty="0">
                              <a:solidFill>
                                <a:schemeClr val="bg2">
                                  <a:lumMod val="75000"/>
                                </a:schemeClr>
                              </a:solidFill>
                              <a:latin typeface="Cambria Math" panose="02040503050406030204" pitchFamily="18" charset="0"/>
                            </a:rPr>
                            <m:t>d</m:t>
                          </m:r>
                          <m:sSup>
                            <m:sSupPr>
                              <m:ctrlPr>
                                <a:rPr lang="nb-NO" sz="1200" i="1" dirty="0">
                                  <a:solidFill>
                                    <a:schemeClr val="bg2">
                                      <a:lumMod val="75000"/>
                                    </a:schemeClr>
                                  </a:solidFill>
                                  <a:latin typeface="Cambria Math" panose="02040503050406030204" pitchFamily="18" charset="0"/>
                                </a:rPr>
                              </m:ctrlPr>
                            </m:sSupPr>
                            <m:e>
                              <m:r>
                                <a:rPr lang="nb-NO" sz="1200" i="1" dirty="0">
                                  <a:solidFill>
                                    <a:schemeClr val="bg2">
                                      <a:lumMod val="75000"/>
                                    </a:schemeClr>
                                  </a:solidFill>
                                  <a:latin typeface="Cambria Math" panose="02040503050406030204" pitchFamily="18" charset="0"/>
                                </a:rPr>
                                <m:t>𝜉</m:t>
                              </m:r>
                            </m:e>
                            <m:sup>
                              <m:r>
                                <a:rPr lang="nb-NO" sz="1200" i="1" dirty="0">
                                  <a:solidFill>
                                    <a:schemeClr val="bg2">
                                      <a:lumMod val="75000"/>
                                    </a:schemeClr>
                                  </a:solidFill>
                                  <a:latin typeface="Cambria Math" panose="02040503050406030204" pitchFamily="18" charset="0"/>
                                </a:rPr>
                                <m:t>′</m:t>
                              </m:r>
                            </m:sup>
                          </m:sSup>
                        </m:e>
                      </m:nary>
                    </m:oMath>
                  </m:oMathPara>
                </a14:m>
                <a:endParaRPr lang="en-GB" sz="1200" dirty="0">
                  <a:solidFill>
                    <a:schemeClr val="bg2">
                      <a:lumMod val="75000"/>
                    </a:schemeClr>
                  </a:solidFill>
                </a:endParaRPr>
              </a:p>
            </p:txBody>
          </p:sp>
        </mc:Choice>
        <mc:Fallback xmlns="">
          <p:sp>
            <p:nvSpPr>
              <p:cNvPr id="14" name="Rektangel 13">
                <a:extLst>
                  <a:ext uri="{FF2B5EF4-FFF2-40B4-BE49-F238E27FC236}">
                    <a16:creationId xmlns:a16="http://schemas.microsoft.com/office/drawing/2014/main" id="{A5700D16-6F3B-4EDB-98DB-2F96981AA54F}"/>
                  </a:ext>
                </a:extLst>
              </p:cNvPr>
              <p:cNvSpPr>
                <a:spLocks noRot="1" noChangeAspect="1" noMove="1" noResize="1" noEditPoints="1" noAdjustHandles="1" noChangeArrowheads="1" noChangeShapeType="1" noTextEdit="1"/>
              </p:cNvSpPr>
              <p:nvPr/>
            </p:nvSpPr>
            <p:spPr>
              <a:xfrm>
                <a:off x="953317" y="5951141"/>
                <a:ext cx="2651815" cy="540661"/>
              </a:xfrm>
              <a:prstGeom prst="rect">
                <a:avLst/>
              </a:prstGeom>
              <a:blipFill>
                <a:blip r:embed="rId6"/>
                <a:stretch>
                  <a:fillRect t="-131461" b="-194382"/>
                </a:stretch>
              </a:blipFill>
            </p:spPr>
            <p:txBody>
              <a:bodyPr/>
              <a:lstStyle/>
              <a:p>
                <a:r>
                  <a:rPr lang="en-GB">
                    <a:noFill/>
                  </a:rPr>
                  <a:t> </a:t>
                </a:r>
              </a:p>
            </p:txBody>
          </p:sp>
        </mc:Fallback>
      </mc:AlternateContent>
    </p:spTree>
    <p:extLst>
      <p:ext uri="{BB962C8B-B14F-4D97-AF65-F5344CB8AC3E}">
        <p14:creationId xmlns:p14="http://schemas.microsoft.com/office/powerpoint/2010/main" val="3596780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D86C018-D32B-41D6-95D7-8623D4F64893}"/>
              </a:ext>
            </a:extLst>
          </p:cNvPr>
          <p:cNvSpPr>
            <a:spLocks noGrp="1"/>
          </p:cNvSpPr>
          <p:nvPr>
            <p:ph type="title"/>
          </p:nvPr>
        </p:nvSpPr>
        <p:spPr/>
        <p:txBody>
          <a:bodyPr/>
          <a:lstStyle/>
          <a:p>
            <a:r>
              <a:rPr lang="nb-NO" dirty="0"/>
              <a:t>Benchmarking the </a:t>
            </a:r>
            <a:r>
              <a:rPr lang="nb-NO" dirty="0" err="1"/>
              <a:t>simplified</a:t>
            </a:r>
            <a:r>
              <a:rPr lang="nb-NO" dirty="0"/>
              <a:t> </a:t>
            </a:r>
            <a:r>
              <a:rPr lang="nb-NO" dirty="0" err="1"/>
              <a:t>model</a:t>
            </a:r>
            <a:endParaRPr lang="nb-NO" dirty="0"/>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0FF989E1-FA4B-4059-BC8D-56630721DE26}"/>
                  </a:ext>
                </a:extLst>
              </p:cNvPr>
              <p:cNvSpPr>
                <a:spLocks noGrp="1"/>
              </p:cNvSpPr>
              <p:nvPr>
                <p:ph idx="1"/>
              </p:nvPr>
            </p:nvSpPr>
            <p:spPr>
              <a:xfrm>
                <a:off x="609600" y="1325607"/>
                <a:ext cx="5937957" cy="2274775"/>
              </a:xfrm>
            </p:spPr>
            <p:txBody>
              <a:bodyPr>
                <a:noAutofit/>
              </a:bodyPr>
              <a:lstStyle/>
              <a:p>
                <a:r>
                  <a:rPr lang="nb-NO" sz="1800" dirty="0" err="1"/>
                  <a:t>Requires</a:t>
                </a:r>
                <a:endParaRPr lang="nb-NO" sz="1800" dirty="0"/>
              </a:p>
              <a:p>
                <a:pPr lvl="1"/>
                <a:r>
                  <a:rPr lang="nb-NO" sz="1800" dirty="0"/>
                  <a:t>driver, plasma </a:t>
                </a:r>
                <a:r>
                  <a:rPr lang="nb-NO" sz="1800" dirty="0" err="1"/>
                  <a:t>bubble</a:t>
                </a:r>
                <a:r>
                  <a:rPr lang="nb-NO" sz="1800" dirty="0"/>
                  <a:t> and </a:t>
                </a:r>
                <a:r>
                  <a:rPr lang="nb-NO" sz="1800" dirty="0" err="1"/>
                  <a:t>thus</a:t>
                </a:r>
                <a:r>
                  <a:rPr lang="nb-NO" sz="1800" dirty="0"/>
                  <a:t> </a:t>
                </a:r>
                <a14:m>
                  <m:oMath xmlns:m="http://schemas.openxmlformats.org/officeDocument/2006/math">
                    <m:sSub>
                      <m:sSubPr>
                        <m:ctrlPr>
                          <a:rPr lang="nb-NO" sz="1800" i="1" dirty="0">
                            <a:latin typeface="Cambria Math" panose="02040503050406030204" pitchFamily="18" charset="0"/>
                          </a:rPr>
                        </m:ctrlPr>
                      </m:sSubPr>
                      <m:e>
                        <m:r>
                          <a:rPr lang="nb-NO" sz="1800" i="1" dirty="0">
                            <a:latin typeface="Cambria Math" panose="02040503050406030204" pitchFamily="18" charset="0"/>
                          </a:rPr>
                          <m:t>𝐸</m:t>
                        </m:r>
                      </m:e>
                      <m:sub>
                        <m:r>
                          <a:rPr lang="nb-NO" sz="1800" i="1" dirty="0">
                            <a:latin typeface="Cambria Math" panose="02040503050406030204" pitchFamily="18" charset="0"/>
                          </a:rPr>
                          <m:t>∥</m:t>
                        </m:r>
                      </m:sub>
                    </m:sSub>
                    <m:d>
                      <m:dPr>
                        <m:ctrlPr>
                          <a:rPr lang="nb-NO" sz="1800" i="1" dirty="0">
                            <a:latin typeface="Cambria Math" panose="02040503050406030204" pitchFamily="18" charset="0"/>
                          </a:rPr>
                        </m:ctrlPr>
                      </m:dPr>
                      <m:e>
                        <m:r>
                          <a:rPr lang="nb-NO" sz="1800" i="1" dirty="0">
                            <a:latin typeface="Cambria Math" panose="02040503050406030204" pitchFamily="18" charset="0"/>
                          </a:rPr>
                          <m:t>𝜉</m:t>
                        </m:r>
                      </m:e>
                    </m:d>
                  </m:oMath>
                </a14:m>
                <a:r>
                  <a:rPr lang="nb-NO" sz="1800" dirty="0"/>
                  <a:t> </a:t>
                </a:r>
                <a:r>
                  <a:rPr lang="nb-NO" sz="1800" dirty="0" err="1"/>
                  <a:t>remain</a:t>
                </a:r>
                <a:r>
                  <a:rPr lang="nb-NO" sz="1800" dirty="0"/>
                  <a:t> </a:t>
                </a:r>
                <a:r>
                  <a:rPr lang="nb-NO" sz="1800" dirty="0" err="1"/>
                  <a:t>unchanged</a:t>
                </a:r>
                <a:r>
                  <a:rPr lang="nb-NO" sz="1800" dirty="0"/>
                  <a:t> </a:t>
                </a:r>
                <a:r>
                  <a:rPr lang="nb-NO" sz="1800" dirty="0" err="1"/>
                  <a:t>through</a:t>
                </a:r>
                <a:r>
                  <a:rPr lang="nb-NO" sz="1800" dirty="0"/>
                  <a:t> </a:t>
                </a:r>
                <a:r>
                  <a:rPr lang="nb-NO" sz="1800" dirty="0" err="1"/>
                  <a:t>propagation</a:t>
                </a:r>
                <a:r>
                  <a:rPr lang="nb-NO" sz="1800" dirty="0"/>
                  <a:t>.</a:t>
                </a:r>
              </a:p>
              <a:p>
                <a:pPr lvl="1"/>
                <a:r>
                  <a:rPr lang="nb-NO" sz="1800" dirty="0"/>
                  <a:t>the </a:t>
                </a:r>
                <a:r>
                  <a:rPr lang="nb-NO" sz="1800" dirty="0" err="1"/>
                  <a:t>main</a:t>
                </a:r>
                <a:r>
                  <a:rPr lang="nb-NO" sz="1800" dirty="0"/>
                  <a:t> beam </a:t>
                </a:r>
                <a:r>
                  <a:rPr lang="nb-NO" sz="1800" dirty="0" err="1"/>
                  <a:t>does</a:t>
                </a:r>
                <a:r>
                  <a:rPr lang="nb-NO" sz="1800" dirty="0"/>
                  <a:t> not slam </a:t>
                </a:r>
                <a:r>
                  <a:rPr lang="nb-NO" sz="1800" dirty="0" err="1"/>
                  <a:t>into</a:t>
                </a:r>
                <a:r>
                  <a:rPr lang="nb-NO" sz="1800" dirty="0"/>
                  <a:t> the </a:t>
                </a:r>
                <a:r>
                  <a:rPr lang="nb-NO" sz="1800" dirty="0" err="1"/>
                  <a:t>bubble</a:t>
                </a:r>
                <a:r>
                  <a:rPr lang="nb-NO" sz="1800" dirty="0"/>
                  <a:t> </a:t>
                </a:r>
                <a:r>
                  <a:rPr lang="nb-NO" sz="1800" dirty="0" err="1"/>
                  <a:t>boundary</a:t>
                </a:r>
                <a:r>
                  <a:rPr lang="nb-NO" sz="1800" dirty="0"/>
                  <a:t>.</a:t>
                </a:r>
              </a:p>
              <a:p>
                <a:r>
                  <a:rPr lang="en-US" sz="1800" dirty="0"/>
                  <a:t>Transverse centroid offset of various beam slices behind the beam center vs. propagation distance:</a:t>
                </a:r>
                <a:endParaRPr lang="nb-NO" sz="1800" dirty="0"/>
              </a:p>
            </p:txBody>
          </p:sp>
        </mc:Choice>
        <mc:Fallback xmlns="">
          <p:sp>
            <p:nvSpPr>
              <p:cNvPr id="3" name="Plassholder for innhold 2">
                <a:extLst>
                  <a:ext uri="{FF2B5EF4-FFF2-40B4-BE49-F238E27FC236}">
                    <a16:creationId xmlns:a16="http://schemas.microsoft.com/office/drawing/2014/main" id="{0FF989E1-FA4B-4059-BC8D-56630721DE26}"/>
                  </a:ext>
                </a:extLst>
              </p:cNvPr>
              <p:cNvSpPr>
                <a:spLocks noGrp="1" noRot="1" noChangeAspect="1" noMove="1" noResize="1" noEditPoints="1" noAdjustHandles="1" noChangeArrowheads="1" noChangeShapeType="1" noTextEdit="1"/>
              </p:cNvSpPr>
              <p:nvPr>
                <p:ph idx="1"/>
              </p:nvPr>
            </p:nvSpPr>
            <p:spPr>
              <a:xfrm>
                <a:off x="609600" y="1325607"/>
                <a:ext cx="5937957" cy="2274775"/>
              </a:xfrm>
              <a:blipFill>
                <a:blip r:embed="rId3"/>
                <a:stretch>
                  <a:fillRect l="-616" t="-2406"/>
                </a:stretch>
              </a:blipFill>
            </p:spPr>
            <p:txBody>
              <a:bodyPr/>
              <a:lstStyle/>
              <a:p>
                <a:r>
                  <a:rPr lang="en-GB">
                    <a:noFill/>
                  </a:rPr>
                  <a:t> </a:t>
                </a:r>
              </a:p>
            </p:txBody>
          </p:sp>
        </mc:Fallback>
      </mc:AlternateContent>
      <p:pic>
        <p:nvPicPr>
          <p:cNvPr id="8" name="Bilde 7" descr="Et bilde som inneholder objekt&#10;&#10;Automatisk generert beskrivelse">
            <a:extLst>
              <a:ext uri="{FF2B5EF4-FFF2-40B4-BE49-F238E27FC236}">
                <a16:creationId xmlns:a16="http://schemas.microsoft.com/office/drawing/2014/main" id="{30CE41D8-1D1C-45EA-A3E2-4CA474C44DFF}"/>
              </a:ext>
            </a:extLst>
          </p:cNvPr>
          <p:cNvPicPr>
            <a:picLocks noChangeAspect="1"/>
          </p:cNvPicPr>
          <p:nvPr/>
        </p:nvPicPr>
        <p:blipFill>
          <a:blip r:embed="rId4"/>
          <a:stretch>
            <a:fillRect/>
          </a:stretch>
        </p:blipFill>
        <p:spPr>
          <a:xfrm>
            <a:off x="1164209" y="3610241"/>
            <a:ext cx="3000960" cy="2400000"/>
          </a:xfrm>
          <a:prstGeom prst="rect">
            <a:avLst/>
          </a:prstGeom>
        </p:spPr>
      </p:pic>
      <p:pic>
        <p:nvPicPr>
          <p:cNvPr id="13" name="Bilde 12" descr="Et bilde som inneholder objekt, kam&#10;&#10;Automatisk generert beskrivelse">
            <a:extLst>
              <a:ext uri="{FF2B5EF4-FFF2-40B4-BE49-F238E27FC236}">
                <a16:creationId xmlns:a16="http://schemas.microsoft.com/office/drawing/2014/main" id="{2070ED27-006C-45DD-8DF8-6D150CB18E76}"/>
              </a:ext>
            </a:extLst>
          </p:cNvPr>
          <p:cNvPicPr>
            <a:picLocks noChangeAspect="1"/>
          </p:cNvPicPr>
          <p:nvPr/>
        </p:nvPicPr>
        <p:blipFill>
          <a:blip r:embed="rId5"/>
          <a:stretch>
            <a:fillRect/>
          </a:stretch>
        </p:blipFill>
        <p:spPr>
          <a:xfrm>
            <a:off x="8168719" y="3597680"/>
            <a:ext cx="3056659" cy="2400000"/>
          </a:xfrm>
          <a:prstGeom prst="rect">
            <a:avLst/>
          </a:prstGeom>
        </p:spPr>
      </p:pic>
      <p:sp>
        <p:nvSpPr>
          <p:cNvPr id="14" name="TekstSylinder 13">
            <a:extLst>
              <a:ext uri="{FF2B5EF4-FFF2-40B4-BE49-F238E27FC236}">
                <a16:creationId xmlns:a16="http://schemas.microsoft.com/office/drawing/2014/main" id="{F8601770-C285-4837-8914-1FAE1B43AE40}"/>
              </a:ext>
            </a:extLst>
          </p:cNvPr>
          <p:cNvSpPr txBox="1"/>
          <p:nvPr/>
        </p:nvSpPr>
        <p:spPr>
          <a:xfrm>
            <a:off x="1806387" y="5952436"/>
            <a:ext cx="1415772" cy="379656"/>
          </a:xfrm>
          <a:prstGeom prst="rect">
            <a:avLst/>
          </a:prstGeom>
          <a:noFill/>
        </p:spPr>
        <p:txBody>
          <a:bodyPr wrap="none" rtlCol="0">
            <a:spAutoFit/>
          </a:bodyPr>
          <a:lstStyle/>
          <a:p>
            <a:r>
              <a:rPr lang="nb-NO" sz="1867" dirty="0"/>
              <a:t>Beam </a:t>
            </a:r>
            <a:r>
              <a:rPr lang="nb-NO" sz="1867" dirty="0" err="1"/>
              <a:t>center</a:t>
            </a:r>
            <a:endParaRPr lang="nb-NO" sz="1867" dirty="0"/>
          </a:p>
        </p:txBody>
      </p:sp>
      <mc:AlternateContent xmlns:mc="http://schemas.openxmlformats.org/markup-compatibility/2006" xmlns:a14="http://schemas.microsoft.com/office/drawing/2010/main">
        <mc:Choice Requires="a14">
          <p:sp>
            <p:nvSpPr>
              <p:cNvPr id="15" name="TekstSylinder 14">
                <a:extLst>
                  <a:ext uri="{FF2B5EF4-FFF2-40B4-BE49-F238E27FC236}">
                    <a16:creationId xmlns:a16="http://schemas.microsoft.com/office/drawing/2014/main" id="{F6A95CA8-FCEB-419E-9B4F-BCC86B6BF98D}"/>
                  </a:ext>
                </a:extLst>
              </p:cNvPr>
              <p:cNvSpPr txBox="1"/>
              <p:nvPr/>
            </p:nvSpPr>
            <p:spPr>
              <a:xfrm>
                <a:off x="5065056" y="5952436"/>
                <a:ext cx="1951816" cy="379656"/>
              </a:xfrm>
              <a:prstGeom prst="rect">
                <a:avLst/>
              </a:prstGeom>
              <a:noFill/>
            </p:spPr>
            <p:txBody>
              <a:bodyPr wrap="none" rtlCol="0">
                <a:spAutoFit/>
              </a:bodyPr>
              <a:lstStyle/>
              <a:p>
                <a14:m>
                  <m:oMath xmlns:m="http://schemas.openxmlformats.org/officeDocument/2006/math">
                    <m:r>
                      <a:rPr lang="nb-NO" sz="1867" i="1" dirty="0">
                        <a:latin typeface="Cambria Math" panose="02040503050406030204" pitchFamily="18" charset="0"/>
                      </a:rPr>
                      <m:t>1</m:t>
                    </m:r>
                    <m:sSub>
                      <m:sSubPr>
                        <m:ctrlPr>
                          <a:rPr lang="nb-NO" sz="1867" i="1" dirty="0" err="1">
                            <a:latin typeface="Cambria Math" panose="02040503050406030204" pitchFamily="18" charset="0"/>
                          </a:rPr>
                        </m:ctrlPr>
                      </m:sSubPr>
                      <m:e>
                        <m:r>
                          <a:rPr lang="nb-NO" sz="1867" i="1" dirty="0">
                            <a:latin typeface="Cambria Math" panose="02040503050406030204" pitchFamily="18" charset="0"/>
                          </a:rPr>
                          <m:t>𝜎</m:t>
                        </m:r>
                      </m:e>
                      <m:sub>
                        <m:r>
                          <a:rPr lang="nb-NO" sz="1867" i="1" dirty="0" err="1">
                            <a:latin typeface="Cambria Math" panose="02040503050406030204" pitchFamily="18" charset="0"/>
                          </a:rPr>
                          <m:t>𝑧</m:t>
                        </m:r>
                      </m:sub>
                    </m:sSub>
                  </m:oMath>
                </a14:m>
                <a:r>
                  <a:rPr lang="nb-NO" sz="1867" dirty="0"/>
                  <a:t> </a:t>
                </a:r>
                <a:r>
                  <a:rPr lang="nb-NO" sz="1867" dirty="0" err="1"/>
                  <a:t>behind</a:t>
                </a:r>
                <a:r>
                  <a:rPr lang="nb-NO" sz="1867" dirty="0"/>
                  <a:t> </a:t>
                </a:r>
                <a:r>
                  <a:rPr lang="nb-NO" sz="1867" dirty="0" err="1"/>
                  <a:t>center</a:t>
                </a:r>
                <a:endParaRPr lang="nb-NO" sz="1867" dirty="0"/>
              </a:p>
            </p:txBody>
          </p:sp>
        </mc:Choice>
        <mc:Fallback xmlns="">
          <p:sp>
            <p:nvSpPr>
              <p:cNvPr id="15" name="TekstSylinder 14">
                <a:extLst>
                  <a:ext uri="{FF2B5EF4-FFF2-40B4-BE49-F238E27FC236}">
                    <a16:creationId xmlns:a16="http://schemas.microsoft.com/office/drawing/2014/main" id="{F6A95CA8-FCEB-419E-9B4F-BCC86B6BF98D}"/>
                  </a:ext>
                </a:extLst>
              </p:cNvPr>
              <p:cNvSpPr txBox="1">
                <a:spLocks noRot="1" noChangeAspect="1" noMove="1" noResize="1" noEditPoints="1" noAdjustHandles="1" noChangeArrowheads="1" noChangeShapeType="1" noTextEdit="1"/>
              </p:cNvSpPr>
              <p:nvPr/>
            </p:nvSpPr>
            <p:spPr>
              <a:xfrm>
                <a:off x="5065056" y="5952436"/>
                <a:ext cx="1951816" cy="379656"/>
              </a:xfrm>
              <a:prstGeom prst="rect">
                <a:avLst/>
              </a:prstGeom>
              <a:blipFill>
                <a:blip r:embed="rId7"/>
                <a:stretch>
                  <a:fillRect t="-6349" r="-1875" b="-253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kstSylinder 15">
                <a:extLst>
                  <a:ext uri="{FF2B5EF4-FFF2-40B4-BE49-F238E27FC236}">
                    <a16:creationId xmlns:a16="http://schemas.microsoft.com/office/drawing/2014/main" id="{F84624B9-C18E-4C1B-A191-7B3EB9FF62CC}"/>
                  </a:ext>
                </a:extLst>
              </p:cNvPr>
              <p:cNvSpPr txBox="1"/>
              <p:nvPr/>
            </p:nvSpPr>
            <p:spPr>
              <a:xfrm>
                <a:off x="8595763" y="5945981"/>
                <a:ext cx="1951816" cy="379656"/>
              </a:xfrm>
              <a:prstGeom prst="rect">
                <a:avLst/>
              </a:prstGeom>
              <a:noFill/>
            </p:spPr>
            <p:txBody>
              <a:bodyPr wrap="none" rtlCol="0">
                <a:spAutoFit/>
              </a:bodyPr>
              <a:lstStyle/>
              <a:p>
                <a14:m>
                  <m:oMath xmlns:m="http://schemas.openxmlformats.org/officeDocument/2006/math">
                    <m:r>
                      <a:rPr lang="nb-NO" sz="1867" i="1" dirty="0">
                        <a:latin typeface="Cambria Math" panose="02040503050406030204" pitchFamily="18" charset="0"/>
                      </a:rPr>
                      <m:t>2</m:t>
                    </m:r>
                    <m:sSub>
                      <m:sSubPr>
                        <m:ctrlPr>
                          <a:rPr lang="nb-NO" sz="1867" i="1" dirty="0" err="1">
                            <a:latin typeface="Cambria Math" panose="02040503050406030204" pitchFamily="18" charset="0"/>
                          </a:rPr>
                        </m:ctrlPr>
                      </m:sSubPr>
                      <m:e>
                        <m:r>
                          <a:rPr lang="nb-NO" sz="1867" i="1" dirty="0">
                            <a:latin typeface="Cambria Math" panose="02040503050406030204" pitchFamily="18" charset="0"/>
                          </a:rPr>
                          <m:t>𝜎</m:t>
                        </m:r>
                      </m:e>
                      <m:sub>
                        <m:r>
                          <a:rPr lang="nb-NO" sz="1867" i="1" dirty="0" err="1">
                            <a:latin typeface="Cambria Math" panose="02040503050406030204" pitchFamily="18" charset="0"/>
                          </a:rPr>
                          <m:t>𝑧</m:t>
                        </m:r>
                      </m:sub>
                    </m:sSub>
                  </m:oMath>
                </a14:m>
                <a:r>
                  <a:rPr lang="nb-NO" sz="1867" dirty="0"/>
                  <a:t> </a:t>
                </a:r>
                <a:r>
                  <a:rPr lang="nb-NO" sz="1867" dirty="0" err="1"/>
                  <a:t>behind</a:t>
                </a:r>
                <a:r>
                  <a:rPr lang="nb-NO" sz="1867" dirty="0"/>
                  <a:t> </a:t>
                </a:r>
                <a:r>
                  <a:rPr lang="nb-NO" sz="1867" dirty="0" err="1"/>
                  <a:t>center</a:t>
                </a:r>
                <a:endParaRPr lang="nb-NO" sz="1867" dirty="0"/>
              </a:p>
            </p:txBody>
          </p:sp>
        </mc:Choice>
        <mc:Fallback xmlns="">
          <p:sp>
            <p:nvSpPr>
              <p:cNvPr id="16" name="TekstSylinder 15">
                <a:extLst>
                  <a:ext uri="{FF2B5EF4-FFF2-40B4-BE49-F238E27FC236}">
                    <a16:creationId xmlns:a16="http://schemas.microsoft.com/office/drawing/2014/main" id="{F84624B9-C18E-4C1B-A191-7B3EB9FF62CC}"/>
                  </a:ext>
                </a:extLst>
              </p:cNvPr>
              <p:cNvSpPr txBox="1">
                <a:spLocks noRot="1" noChangeAspect="1" noMove="1" noResize="1" noEditPoints="1" noAdjustHandles="1" noChangeArrowheads="1" noChangeShapeType="1" noTextEdit="1"/>
              </p:cNvSpPr>
              <p:nvPr/>
            </p:nvSpPr>
            <p:spPr>
              <a:xfrm>
                <a:off x="8595763" y="5945981"/>
                <a:ext cx="1951816" cy="379656"/>
              </a:xfrm>
              <a:prstGeom prst="rect">
                <a:avLst/>
              </a:prstGeom>
              <a:blipFill>
                <a:blip r:embed="rId8"/>
                <a:stretch>
                  <a:fillRect t="-6349" r="-1875" b="-25397"/>
                </a:stretch>
              </a:blipFill>
            </p:spPr>
            <p:txBody>
              <a:bodyPr/>
              <a:lstStyle/>
              <a:p>
                <a:r>
                  <a:rPr lang="en-GB">
                    <a:noFill/>
                  </a:rPr>
                  <a:t> </a:t>
                </a:r>
              </a:p>
            </p:txBody>
          </p:sp>
        </mc:Fallback>
      </mc:AlternateContent>
      <p:pic>
        <p:nvPicPr>
          <p:cNvPr id="9" name="Bilde 8">
            <a:extLst>
              <a:ext uri="{FF2B5EF4-FFF2-40B4-BE49-F238E27FC236}">
                <a16:creationId xmlns:a16="http://schemas.microsoft.com/office/drawing/2014/main" id="{24E4CF54-287B-466A-B748-2A3E647B35CE}"/>
              </a:ext>
            </a:extLst>
          </p:cNvPr>
          <p:cNvPicPr>
            <a:picLocks noChangeAspect="1"/>
          </p:cNvPicPr>
          <p:nvPr/>
        </p:nvPicPr>
        <p:blipFill>
          <a:blip r:embed="rId9"/>
          <a:stretch>
            <a:fillRect/>
          </a:stretch>
        </p:blipFill>
        <p:spPr>
          <a:xfrm>
            <a:off x="9127244" y="1119280"/>
            <a:ext cx="2700000" cy="2400000"/>
          </a:xfrm>
          <a:prstGeom prst="rect">
            <a:avLst/>
          </a:prstGeom>
        </p:spPr>
      </p:pic>
      <p:pic>
        <p:nvPicPr>
          <p:cNvPr id="12" name="Bilde 11" descr="Et bilde som inneholder tekst, kart&#10;&#10;Automatisk generert beskrivelse">
            <a:extLst>
              <a:ext uri="{FF2B5EF4-FFF2-40B4-BE49-F238E27FC236}">
                <a16:creationId xmlns:a16="http://schemas.microsoft.com/office/drawing/2014/main" id="{ACC6C3DB-1C7D-46CA-85A1-9E5DB4224C05}"/>
              </a:ext>
            </a:extLst>
          </p:cNvPr>
          <p:cNvPicPr>
            <a:picLocks noChangeAspect="1"/>
          </p:cNvPicPr>
          <p:nvPr/>
        </p:nvPicPr>
        <p:blipFill>
          <a:blip r:embed="rId10"/>
          <a:stretch>
            <a:fillRect/>
          </a:stretch>
        </p:blipFill>
        <p:spPr>
          <a:xfrm>
            <a:off x="6472121" y="1342089"/>
            <a:ext cx="2429567" cy="2160000"/>
          </a:xfrm>
          <a:prstGeom prst="rect">
            <a:avLst/>
          </a:prstGeom>
        </p:spPr>
      </p:pic>
      <p:pic>
        <p:nvPicPr>
          <p:cNvPr id="17" name="Bilde 16">
            <a:extLst>
              <a:ext uri="{FF2B5EF4-FFF2-40B4-BE49-F238E27FC236}">
                <a16:creationId xmlns:a16="http://schemas.microsoft.com/office/drawing/2014/main" id="{943FB264-4DDA-43B6-9D8F-409594221CCF}"/>
              </a:ext>
            </a:extLst>
          </p:cNvPr>
          <p:cNvPicPr>
            <a:picLocks noChangeAspect="1"/>
          </p:cNvPicPr>
          <p:nvPr/>
        </p:nvPicPr>
        <p:blipFill>
          <a:blip r:embed="rId11"/>
          <a:stretch>
            <a:fillRect/>
          </a:stretch>
        </p:blipFill>
        <p:spPr>
          <a:xfrm>
            <a:off x="10771141" y="367264"/>
            <a:ext cx="1198144" cy="1101955"/>
          </a:xfrm>
          <a:prstGeom prst="rect">
            <a:avLst/>
          </a:prstGeom>
        </p:spPr>
        <p:style>
          <a:lnRef idx="2">
            <a:schemeClr val="dk1"/>
          </a:lnRef>
          <a:fillRef idx="1">
            <a:schemeClr val="lt1"/>
          </a:fillRef>
          <a:effectRef idx="0">
            <a:schemeClr val="dk1"/>
          </a:effectRef>
          <a:fontRef idx="minor">
            <a:schemeClr val="dk1"/>
          </a:fontRef>
        </p:style>
      </p:pic>
      <p:sp>
        <p:nvSpPr>
          <p:cNvPr id="7" name="Plassholder for dato 6">
            <a:extLst>
              <a:ext uri="{FF2B5EF4-FFF2-40B4-BE49-F238E27FC236}">
                <a16:creationId xmlns:a16="http://schemas.microsoft.com/office/drawing/2014/main" id="{CE8C21FC-B7B8-4574-93BD-7BE228655413}"/>
              </a:ext>
            </a:extLst>
          </p:cNvPr>
          <p:cNvSpPr>
            <a:spLocks noGrp="1"/>
          </p:cNvSpPr>
          <p:nvPr>
            <p:ph type="dt" sz="half" idx="10"/>
          </p:nvPr>
        </p:nvSpPr>
        <p:spPr/>
        <p:txBody>
          <a:bodyPr/>
          <a:lstStyle/>
          <a:p>
            <a:r>
              <a:rPr lang="nb-NO"/>
              <a:t>20/10/2021</a:t>
            </a:r>
            <a:endParaRPr lang="en-GB"/>
          </a:p>
        </p:txBody>
      </p:sp>
      <p:sp>
        <p:nvSpPr>
          <p:cNvPr id="10" name="Plassholder for bunntekst 9">
            <a:extLst>
              <a:ext uri="{FF2B5EF4-FFF2-40B4-BE49-F238E27FC236}">
                <a16:creationId xmlns:a16="http://schemas.microsoft.com/office/drawing/2014/main" id="{E485B86C-92CF-41B3-B224-B1EA2E36A6C4}"/>
              </a:ext>
            </a:extLst>
          </p:cNvPr>
          <p:cNvSpPr>
            <a:spLocks noGrp="1"/>
          </p:cNvSpPr>
          <p:nvPr>
            <p:ph type="ftr" sz="quarter" idx="11"/>
          </p:nvPr>
        </p:nvSpPr>
        <p:spPr/>
        <p:txBody>
          <a:bodyPr/>
          <a:lstStyle/>
          <a:p>
            <a:r>
              <a:rPr lang="en-US"/>
              <a:t>Ben Chen</a:t>
            </a:r>
            <a:endParaRPr lang="en-GB"/>
          </a:p>
        </p:txBody>
      </p:sp>
      <p:pic>
        <p:nvPicPr>
          <p:cNvPr id="11" name="Bilde 10" descr="Et bilde som inneholder objekt, kam&#10;&#10;Automatisk generert beskrivelse">
            <a:extLst>
              <a:ext uri="{FF2B5EF4-FFF2-40B4-BE49-F238E27FC236}">
                <a16:creationId xmlns:a16="http://schemas.microsoft.com/office/drawing/2014/main" id="{17A3A056-D679-4BFD-80B8-2DDBF1D17744}"/>
              </a:ext>
            </a:extLst>
          </p:cNvPr>
          <p:cNvPicPr>
            <a:picLocks noChangeAspect="1"/>
          </p:cNvPicPr>
          <p:nvPr/>
        </p:nvPicPr>
        <p:blipFill>
          <a:blip r:embed="rId12"/>
          <a:stretch>
            <a:fillRect/>
          </a:stretch>
        </p:blipFill>
        <p:spPr>
          <a:xfrm>
            <a:off x="4660637" y="3610241"/>
            <a:ext cx="3056659" cy="2400000"/>
          </a:xfrm>
          <a:prstGeom prst="rect">
            <a:avLst/>
          </a:prstGeom>
        </p:spPr>
      </p:pic>
      <mc:AlternateContent xmlns:mc="http://schemas.openxmlformats.org/markup-compatibility/2006" xmlns:a14="http://schemas.microsoft.com/office/drawing/2010/main">
        <mc:Choice Requires="a14">
          <p:sp>
            <p:nvSpPr>
              <p:cNvPr id="4" name="Rektangel 3">
                <a:extLst>
                  <a:ext uri="{FF2B5EF4-FFF2-40B4-BE49-F238E27FC236}">
                    <a16:creationId xmlns:a16="http://schemas.microsoft.com/office/drawing/2014/main" id="{28E08B55-FCD4-4DC3-8695-BEB1C8A88A05}"/>
                  </a:ext>
                </a:extLst>
              </p:cNvPr>
              <p:cNvSpPr/>
              <p:nvPr/>
            </p:nvSpPr>
            <p:spPr>
              <a:xfrm>
                <a:off x="9341193" y="6332092"/>
                <a:ext cx="2628092" cy="369332"/>
              </a:xfrm>
              <a:prstGeom prst="rect">
                <a:avLst/>
              </a:prstGeom>
            </p:spPr>
            <p:txBody>
              <a:bodyPr wrap="none">
                <a:spAutoFit/>
              </a:bodyPr>
              <a:lstStyle/>
              <a:p>
                <a:pPr lvl="1"/>
                <a14:m>
                  <m:oMath xmlns:m="http://schemas.openxmlformats.org/officeDocument/2006/math">
                    <m:sSub>
                      <m:sSubPr>
                        <m:ctrlPr>
                          <a:rPr lang="nb-NO" i="1" dirty="0">
                            <a:latin typeface="Cambria Math" panose="02040503050406030204" pitchFamily="18" charset="0"/>
                          </a:rPr>
                        </m:ctrlPr>
                      </m:sSubPr>
                      <m:e>
                        <m:r>
                          <a:rPr lang="nb-NO" i="1" dirty="0">
                            <a:latin typeface="Cambria Math" panose="02040503050406030204" pitchFamily="18" charset="0"/>
                          </a:rPr>
                          <m:t>𝜎</m:t>
                        </m:r>
                      </m:e>
                      <m:sub>
                        <m:r>
                          <a:rPr lang="nb-NO" i="1" dirty="0">
                            <a:latin typeface="Cambria Math" panose="02040503050406030204" pitchFamily="18" charset="0"/>
                          </a:rPr>
                          <m:t>𝑧</m:t>
                        </m:r>
                      </m:sub>
                    </m:sSub>
                  </m:oMath>
                </a14:m>
                <a:r>
                  <a:rPr lang="nb-NO" dirty="0"/>
                  <a:t>: </a:t>
                </a:r>
                <a:r>
                  <a:rPr lang="nb-NO" dirty="0" err="1"/>
                  <a:t>rms</a:t>
                </a:r>
                <a:r>
                  <a:rPr lang="nb-NO" dirty="0"/>
                  <a:t> beam </a:t>
                </a:r>
                <a:r>
                  <a:rPr lang="nb-NO" dirty="0" err="1"/>
                  <a:t>length</a:t>
                </a:r>
                <a:r>
                  <a:rPr lang="nb-NO" dirty="0"/>
                  <a:t>.</a:t>
                </a:r>
              </a:p>
            </p:txBody>
          </p:sp>
        </mc:Choice>
        <mc:Fallback xmlns="">
          <p:sp>
            <p:nvSpPr>
              <p:cNvPr id="4" name="Rektangel 3">
                <a:extLst>
                  <a:ext uri="{FF2B5EF4-FFF2-40B4-BE49-F238E27FC236}">
                    <a16:creationId xmlns:a16="http://schemas.microsoft.com/office/drawing/2014/main" id="{28E08B55-FCD4-4DC3-8695-BEB1C8A88A05}"/>
                  </a:ext>
                </a:extLst>
              </p:cNvPr>
              <p:cNvSpPr>
                <a:spLocks noRot="1" noChangeAspect="1" noMove="1" noResize="1" noEditPoints="1" noAdjustHandles="1" noChangeArrowheads="1" noChangeShapeType="1" noTextEdit="1"/>
              </p:cNvSpPr>
              <p:nvPr/>
            </p:nvSpPr>
            <p:spPr>
              <a:xfrm>
                <a:off x="9341193" y="6332092"/>
                <a:ext cx="2628092" cy="369332"/>
              </a:xfrm>
              <a:prstGeom prst="rect">
                <a:avLst/>
              </a:prstGeom>
              <a:blipFill>
                <a:blip r:embed="rId13"/>
                <a:stretch>
                  <a:fillRect t="-10000" r="-1624" b="-26667"/>
                </a:stretch>
              </a:blipFill>
            </p:spPr>
            <p:txBody>
              <a:bodyPr/>
              <a:lstStyle/>
              <a:p>
                <a:r>
                  <a:rPr lang="en-GB">
                    <a:noFill/>
                  </a:rPr>
                  <a:t> </a:t>
                </a:r>
              </a:p>
            </p:txBody>
          </p:sp>
        </mc:Fallback>
      </mc:AlternateContent>
      <p:sp>
        <p:nvSpPr>
          <p:cNvPr id="5" name="Plassholder for lysbildenummer 4">
            <a:extLst>
              <a:ext uri="{FF2B5EF4-FFF2-40B4-BE49-F238E27FC236}">
                <a16:creationId xmlns:a16="http://schemas.microsoft.com/office/drawing/2014/main" id="{7B88F9AA-C3D8-4B7E-A416-8B86B671E5AF}"/>
              </a:ext>
            </a:extLst>
          </p:cNvPr>
          <p:cNvSpPr>
            <a:spLocks noGrp="1"/>
          </p:cNvSpPr>
          <p:nvPr>
            <p:ph type="sldNum" sz="quarter" idx="12"/>
          </p:nvPr>
        </p:nvSpPr>
        <p:spPr/>
        <p:txBody>
          <a:bodyPr/>
          <a:lstStyle/>
          <a:p>
            <a:fld id="{3FE76B6B-0CE1-4324-96C0-E48A3D2C87FD}" type="slidenum">
              <a:rPr lang="en-GB" smtClean="0"/>
              <a:t>9</a:t>
            </a:fld>
            <a:endParaRPr lang="en-GB"/>
          </a:p>
        </p:txBody>
      </p:sp>
    </p:spTree>
    <p:extLst>
      <p:ext uri="{BB962C8B-B14F-4D97-AF65-F5344CB8AC3E}">
        <p14:creationId xmlns:p14="http://schemas.microsoft.com/office/powerpoint/2010/main" val="201734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5336</TotalTime>
  <Words>2197</Words>
  <Application>Microsoft Office PowerPoint</Application>
  <PresentationFormat>Widescreen</PresentationFormat>
  <Paragraphs>337</Paragraphs>
  <Slides>29</Slides>
  <Notes>26</Notes>
  <HiddenSlides>12</HiddenSlides>
  <MMClips>1</MMClips>
  <ScaleCrop>false</ScaleCrop>
  <HeadingPairs>
    <vt:vector size="6" baseType="variant">
      <vt:variant>
        <vt:lpstr>Brukte skrifter</vt:lpstr>
      </vt:variant>
      <vt:variant>
        <vt:i4>5</vt:i4>
      </vt:variant>
      <vt:variant>
        <vt:lpstr>Tema</vt:lpstr>
      </vt:variant>
      <vt:variant>
        <vt:i4>1</vt:i4>
      </vt:variant>
      <vt:variant>
        <vt:lpstr>Lysbildetitler</vt:lpstr>
      </vt:variant>
      <vt:variant>
        <vt:i4>29</vt:i4>
      </vt:variant>
    </vt:vector>
  </HeadingPairs>
  <TitlesOfParts>
    <vt:vector size="35" baseType="lpstr">
      <vt:lpstr>Arial</vt:lpstr>
      <vt:lpstr>Calibri</vt:lpstr>
      <vt:lpstr>Calibri Light</vt:lpstr>
      <vt:lpstr>Cambria Math</vt:lpstr>
      <vt:lpstr>Times New Roman</vt:lpstr>
      <vt:lpstr>Office-tema</vt:lpstr>
      <vt:lpstr>Instability and Beam-Beam Study for Multi-TeV PWFA e^+ e^-and γγ Linear Colliders</vt:lpstr>
      <vt:lpstr>Motivation</vt:lpstr>
      <vt:lpstr>Plasma wakefield acceleration (blowout regime)</vt:lpstr>
      <vt:lpstr>Some remaining challenges</vt:lpstr>
      <vt:lpstr>Outline</vt:lpstr>
      <vt:lpstr>Part I: Instability Studies</vt:lpstr>
      <vt:lpstr>Transverse instabilities and wakefields</vt:lpstr>
      <vt:lpstr>Parameter study</vt:lpstr>
      <vt:lpstr>Benchmarking the simplified model</vt:lpstr>
      <vt:lpstr>Instability studies parameter scan</vt:lpstr>
      <vt:lpstr>Part II: PWFA e+e- Collider Parameter Studies</vt:lpstr>
      <vt:lpstr>Beam-beam effects</vt:lpstr>
      <vt:lpstr>Beamstrahlung</vt:lpstr>
      <vt:lpstr>Some results</vt:lpstr>
      <vt:lpstr>Summary</vt:lpstr>
      <vt:lpstr>PowerPoint-presentasjon</vt:lpstr>
      <vt:lpstr>Make accelerators small again!</vt:lpstr>
      <vt:lpstr>Appendix</vt:lpstr>
      <vt:lpstr>QuickPIC (open source version)</vt:lpstr>
      <vt:lpstr>Wakefield/wake function formalism</vt:lpstr>
      <vt:lpstr>Simplified quasi-static model</vt:lpstr>
      <vt:lpstr>Some definitions</vt:lpstr>
      <vt:lpstr>Background particles</vt:lpstr>
      <vt:lpstr>PWFA advantage wrt. beamstrahlung</vt:lpstr>
      <vt:lpstr>Some results</vt:lpstr>
      <vt:lpstr>Background particles</vt:lpstr>
      <vt:lpstr>PowerPoint-presentasjon</vt:lpstr>
      <vt:lpstr>Luminosity spectrum</vt:lpstr>
      <vt:lpstr>Luminosity and background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Instability and Beam-Beam Study for Multi-TeV PWFA e^+ e^-and γγ Linear Colliders</dc:title>
  <dc:creator>Ben Chen</dc:creator>
  <cp:lastModifiedBy>Ben Chen</cp:lastModifiedBy>
  <cp:revision>49</cp:revision>
  <dcterms:created xsi:type="dcterms:W3CDTF">2020-11-29T11:28:32Z</dcterms:created>
  <dcterms:modified xsi:type="dcterms:W3CDTF">2021-12-09T23:32:15Z</dcterms:modified>
</cp:coreProperties>
</file>