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414" r:id="rId2"/>
    <p:sldId id="288" r:id="rId3"/>
    <p:sldId id="290" r:id="rId4"/>
    <p:sldId id="259" r:id="rId5"/>
    <p:sldId id="268" r:id="rId6"/>
    <p:sldId id="274" r:id="rId7"/>
    <p:sldId id="407" r:id="rId8"/>
    <p:sldId id="277" r:id="rId9"/>
    <p:sldId id="415" r:id="rId10"/>
    <p:sldId id="269" r:id="rId11"/>
    <p:sldId id="272" r:id="rId12"/>
    <p:sldId id="418" r:id="rId13"/>
    <p:sldId id="271" r:id="rId14"/>
    <p:sldId id="279" r:id="rId15"/>
    <p:sldId id="280" r:id="rId16"/>
    <p:sldId id="282" r:id="rId17"/>
    <p:sldId id="417" r:id="rId18"/>
    <p:sldId id="284" r:id="rId19"/>
    <p:sldId id="28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FF"/>
    <a:srgbClr val="767467"/>
    <a:srgbClr val="9ABADB"/>
    <a:srgbClr val="202A30"/>
    <a:srgbClr val="00D031"/>
    <a:srgbClr val="92D050"/>
    <a:srgbClr val="535151"/>
    <a:srgbClr val="4A4747"/>
    <a:srgbClr val="242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86"/>
    <p:restoredTop sz="95775"/>
  </p:normalViewPr>
  <p:slideViewPr>
    <p:cSldViewPr snapToGrid="0" snapToObjects="1">
      <p:cViewPr varScale="1">
        <p:scale>
          <a:sx n="118" d="100"/>
          <a:sy n="118" d="100"/>
        </p:scale>
        <p:origin x="704" y="200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A75A8-F30E-3240-99B3-15EA2716BB09}" type="datetimeFigureOut">
              <a:rPr lang="en-US" smtClean="0"/>
              <a:t>12/10/21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5E4C8-46C6-7D43-AA48-4527EFA79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2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58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25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64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74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15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55E4C8-46C6-7D43-AA48-4527EFA790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85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1F5A7-CD0C-D345-A251-9C7FBEFC64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40A3-D47B-0247-8244-1DEA22A5F5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144FD75-BBAB-C944-BE82-D2F08718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600" b="0" i="0">
                <a:latin typeface="Lato Light" panose="020F0302020204030203" pitchFamily="34" charset="77"/>
              </a:defRPr>
            </a:lvl1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D49B8BC-E6B5-4142-8EBF-9727A7D005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850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19471-4916-6E40-B82D-16A20FC64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0180AF-8B0B-3745-BFFD-D6260E8DAB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15E2837-D58A-8B45-95D4-EFE0FDAC5D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  <p:sp>
        <p:nvSpPr>
          <p:cNvPr id="8" name="Slide Number Placeholder 14">
            <a:extLst>
              <a:ext uri="{FF2B5EF4-FFF2-40B4-BE49-F238E27FC236}">
                <a16:creationId xmlns:a16="http://schemas.microsoft.com/office/drawing/2014/main" id="{5B9E4016-3AA6-1A42-8C08-E6898EC3FA9D}"/>
              </a:ext>
            </a:extLst>
          </p:cNvPr>
          <p:cNvSpPr txBox="1">
            <a:spLocks/>
          </p:cNvSpPr>
          <p:nvPr userDrawn="1"/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2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F52417-540E-2548-91C1-DA7169866A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E3E08-7813-1B40-A3D5-B38BCFFC93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CB9C77F-6976-8F43-AC0E-B0449BA0FD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  <p:sp>
        <p:nvSpPr>
          <p:cNvPr id="8" name="Slide Number Placeholder 14">
            <a:extLst>
              <a:ext uri="{FF2B5EF4-FFF2-40B4-BE49-F238E27FC236}">
                <a16:creationId xmlns:a16="http://schemas.microsoft.com/office/drawing/2014/main" id="{2B750796-B84E-8A4E-82E8-86C587FC4378}"/>
              </a:ext>
            </a:extLst>
          </p:cNvPr>
          <p:cNvSpPr txBox="1">
            <a:spLocks/>
          </p:cNvSpPr>
          <p:nvPr userDrawn="1"/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092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D8955EF-8016-384F-8E9D-F88CC5BAC75E}"/>
              </a:ext>
            </a:extLst>
          </p:cNvPr>
          <p:cNvSpPr txBox="1">
            <a:spLocks/>
          </p:cNvSpPr>
          <p:nvPr userDrawn="1"/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15</a:t>
            </a:r>
            <a:r>
              <a:rPr lang="en-US" baseline="30000"/>
              <a:t>th </a:t>
            </a:r>
            <a:r>
              <a:rPr lang="en-US"/>
              <a:t>December 2021</a:t>
            </a:r>
            <a:endParaRPr lang="en-US" dirty="0"/>
          </a:p>
        </p:txBody>
      </p:sp>
      <p:sp>
        <p:nvSpPr>
          <p:cNvPr id="7" name="Slide Number Placeholder 14">
            <a:extLst>
              <a:ext uri="{FF2B5EF4-FFF2-40B4-BE49-F238E27FC236}">
                <a16:creationId xmlns:a16="http://schemas.microsoft.com/office/drawing/2014/main" id="{DA06683E-3FA7-B744-81AF-0DC0FD65D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600" b="0" i="0">
                <a:latin typeface="Lato Light" panose="020F0302020204030203" pitchFamily="34" charset="77"/>
              </a:defRPr>
            </a:lvl1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690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763" y="6086109"/>
            <a:ext cx="1677924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9780" y="6451234"/>
            <a:ext cx="629073" cy="365125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20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8723"/>
          </a:xfrm>
          <a:prstGeom prst="rect">
            <a:avLst/>
          </a:prstGeom>
        </p:spPr>
        <p:txBody>
          <a:bodyPr/>
          <a:lstStyle>
            <a:lvl1pPr algn="ctr">
              <a:defRPr sz="2100" b="0" i="0">
                <a:latin typeface="+mj-lt"/>
                <a:ea typeface="CMU Sans Serif" charset="0"/>
                <a:cs typeface="CMU Sans Serif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3248338" y="2613508"/>
            <a:ext cx="5695327" cy="1944688"/>
          </a:xfrm>
          <a:prstGeom prst="rect">
            <a:avLst/>
          </a:prstGeom>
        </p:spPr>
        <p:txBody>
          <a:bodyPr/>
          <a:lstStyle>
            <a:lvl1pPr>
              <a:defRPr sz="1350" b="0" i="0">
                <a:latin typeface="+mj-lt"/>
                <a:ea typeface="CMU Sans Serif" charset="0"/>
                <a:cs typeface="CMU Sans Serif" charset="0"/>
              </a:defRPr>
            </a:lvl1pPr>
            <a:lvl2pPr>
              <a:defRPr sz="1350" b="0" i="0">
                <a:latin typeface="+mj-lt"/>
                <a:ea typeface="CMU Sans Serif" charset="0"/>
                <a:cs typeface="CMU Sans Serif" charset="0"/>
              </a:defRPr>
            </a:lvl2pPr>
            <a:lvl3pPr>
              <a:defRPr sz="1050" b="0" i="0">
                <a:latin typeface="+mj-lt"/>
                <a:ea typeface="CMU Sans Serif" charset="0"/>
                <a:cs typeface="CMU Sans Serif" charset="0"/>
              </a:defRPr>
            </a:lvl3pPr>
            <a:lvl4pPr>
              <a:defRPr sz="1050" b="0" i="0">
                <a:latin typeface="+mj-lt"/>
                <a:ea typeface="CMU Sans Serif" charset="0"/>
                <a:cs typeface="CMU Sans Serif" charset="0"/>
              </a:defRPr>
            </a:lvl4pPr>
            <a:lvl5pPr>
              <a:defRPr sz="1050" b="0" i="0">
                <a:latin typeface="+mj-lt"/>
                <a:ea typeface="CMU Sans Serif" charset="0"/>
                <a:cs typeface="CMU Sans Serif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46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C7F05-5C8A-5242-9BAC-147FED41F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0"/>
            <a:ext cx="10515600" cy="684213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AD7E2-DFEC-394E-8B2A-EFFAC3760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950" y="974724"/>
            <a:ext cx="11656450" cy="526097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</a:defRPr>
            </a:lvl1pPr>
            <a:lvl2pPr>
              <a:defRPr sz="1800">
                <a:latin typeface="+mj-lt"/>
              </a:defRPr>
            </a:lvl2pPr>
            <a:lvl3pPr>
              <a:defRPr sz="1600">
                <a:latin typeface="+mj-lt"/>
              </a:defRPr>
            </a:lvl3pPr>
            <a:lvl4pPr>
              <a:defRPr sz="1400">
                <a:latin typeface="+mj-lt"/>
              </a:defRPr>
            </a:lvl4pPr>
            <a:lvl5pPr>
              <a:defRPr sz="1200"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14">
            <a:extLst>
              <a:ext uri="{FF2B5EF4-FFF2-40B4-BE49-F238E27FC236}">
                <a16:creationId xmlns:a16="http://schemas.microsoft.com/office/drawing/2014/main" id="{AAC33F38-C6D8-D842-8830-4DAC4CA8D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600" b="0" i="0">
                <a:latin typeface="Lato Light" panose="020F0302020204030203" pitchFamily="34" charset="77"/>
              </a:defRPr>
            </a:lvl1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156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A5C77-AD94-164D-A41A-6C78901DD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39BE8-06E2-9448-80E2-DAE02E2E6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A80DD22-FC78-FC49-BF42-5C4CCAAB15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  <p:sp>
        <p:nvSpPr>
          <p:cNvPr id="8" name="Slide Number Placeholder 14">
            <a:extLst>
              <a:ext uri="{FF2B5EF4-FFF2-40B4-BE49-F238E27FC236}">
                <a16:creationId xmlns:a16="http://schemas.microsoft.com/office/drawing/2014/main" id="{1CDEBC57-0AF4-E141-A264-D62CDEE30A81}"/>
              </a:ext>
            </a:extLst>
          </p:cNvPr>
          <p:cNvSpPr txBox="1">
            <a:spLocks/>
          </p:cNvSpPr>
          <p:nvPr userDrawn="1"/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361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6EC46-C269-4243-9ED9-B717BE304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AA368-B254-A34E-BEB3-B064C579B2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F37FA5-3717-784D-AAF9-78AEA3A4AB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3C9E3B3-C24C-A14F-ABF8-B6A1682EF7F6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  <p:sp>
        <p:nvSpPr>
          <p:cNvPr id="9" name="Slide Number Placeholder 14">
            <a:extLst>
              <a:ext uri="{FF2B5EF4-FFF2-40B4-BE49-F238E27FC236}">
                <a16:creationId xmlns:a16="http://schemas.microsoft.com/office/drawing/2014/main" id="{B073490D-867D-5E4A-AE52-4733BE5D0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600" b="0" i="0">
                <a:latin typeface="Lato Light" panose="020F0302020204030203" pitchFamily="34" charset="77"/>
              </a:defRPr>
            </a:lvl1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536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7FCE3-8817-D74D-84BA-BB8A4E643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BDC61-E288-4B46-B8B2-BEABB4E6C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C5A9BE-0B02-9848-A938-55A1AD329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35A75C-15E3-2245-81C9-8B3DB2A186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846C93-15FF-6741-BA28-2A6A3E4A1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909F34C-6CFE-404F-8177-7D277FAEB14E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1E2C2D2A-7075-9A46-A07C-E19586EA7C52}"/>
              </a:ext>
            </a:extLst>
          </p:cNvPr>
          <p:cNvSpPr txBox="1">
            <a:spLocks/>
          </p:cNvSpPr>
          <p:nvPr userDrawn="1"/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04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E097D-5954-E746-898F-82F23D210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5E40D54-7B5E-2342-8673-5FC2C1797E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  <p:sp>
        <p:nvSpPr>
          <p:cNvPr id="7" name="Slide Number Placeholder 14">
            <a:extLst>
              <a:ext uri="{FF2B5EF4-FFF2-40B4-BE49-F238E27FC236}">
                <a16:creationId xmlns:a16="http://schemas.microsoft.com/office/drawing/2014/main" id="{A07D9029-1CA2-614A-803D-4877F77A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600" b="0" i="0">
                <a:latin typeface="Lato Light" panose="020F0302020204030203" pitchFamily="34" charset="77"/>
              </a:defRPr>
            </a:lvl1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767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B1B6B73-CA15-F945-AB36-49A956D8DE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26D47EC8-793A-5245-93F1-0CDE3CCAD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600" b="0" i="0">
                <a:latin typeface="Lato Light" panose="020F0302020204030203" pitchFamily="34" charset="77"/>
              </a:defRPr>
            </a:lvl1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19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BB44C-B6D5-284F-BB4A-E8FAD90B7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552E3-4EC0-4141-8FFD-F1CCE5080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BF04E-A700-5040-A346-D5B6E6249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2BD3A25-B779-6148-9BA3-2F6C2FCDE3B4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  <p:sp>
        <p:nvSpPr>
          <p:cNvPr id="9" name="Slide Number Placeholder 14">
            <a:extLst>
              <a:ext uri="{FF2B5EF4-FFF2-40B4-BE49-F238E27FC236}">
                <a16:creationId xmlns:a16="http://schemas.microsoft.com/office/drawing/2014/main" id="{A0D347BA-F2B2-E749-87C4-BEEC00C152E6}"/>
              </a:ext>
            </a:extLst>
          </p:cNvPr>
          <p:cNvSpPr txBox="1">
            <a:spLocks/>
          </p:cNvSpPr>
          <p:nvPr userDrawn="1"/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40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0ED97-468C-564E-8E2C-A1941FFAF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D13F70-A6D8-5B41-AD77-697316641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7C74AE-471F-1B43-8FEE-DF2B6327EF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0D0ADDA-AEEA-084F-A429-2887D8A9B08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124660" y="6492875"/>
            <a:ext cx="2067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chemeClr val="tx1"/>
                </a:solidFill>
                <a:latin typeface="Lato Light" panose="020F0302020204030203" pitchFamily="34" charset="77"/>
              </a:defRPr>
            </a:lvl1pPr>
          </a:lstStyle>
          <a:p>
            <a:r>
              <a:rPr lang="en-GB"/>
              <a:t>15th December 2021</a:t>
            </a:r>
            <a:endParaRPr lang="en-US" dirty="0"/>
          </a:p>
        </p:txBody>
      </p:sp>
      <p:sp>
        <p:nvSpPr>
          <p:cNvPr id="9" name="Slide Number Placeholder 14">
            <a:extLst>
              <a:ext uri="{FF2B5EF4-FFF2-40B4-BE49-F238E27FC236}">
                <a16:creationId xmlns:a16="http://schemas.microsoft.com/office/drawing/2014/main" id="{97E88495-EED2-3E4E-93AD-0F4C05725DDB}"/>
              </a:ext>
            </a:extLst>
          </p:cNvPr>
          <p:cNvSpPr txBox="1">
            <a:spLocks/>
          </p:cNvSpPr>
          <p:nvPr userDrawn="1"/>
        </p:nvSpPr>
        <p:spPr>
          <a:xfrm>
            <a:off x="4724400" y="649287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132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97DAC6-B4EF-7740-AEDA-9E1CE8008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4B819-DE53-6341-850F-D9E13CF79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09B3EA-653A-AE43-9ECC-E0896DE6943E}"/>
              </a:ext>
            </a:extLst>
          </p:cNvPr>
          <p:cNvSpPr/>
          <p:nvPr userDrawn="1"/>
        </p:nvSpPr>
        <p:spPr>
          <a:xfrm>
            <a:off x="0" y="-1"/>
            <a:ext cx="12192000" cy="82163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9B6622-D45C-414D-9B4F-1845EAF7AB11}"/>
              </a:ext>
            </a:extLst>
          </p:cNvPr>
          <p:cNvSpPr/>
          <p:nvPr userDrawn="1"/>
        </p:nvSpPr>
        <p:spPr>
          <a:xfrm>
            <a:off x="-1" y="6510217"/>
            <a:ext cx="121919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i="0" dirty="0">
                <a:latin typeface="Lato Light" panose="020F0302020204030203" pitchFamily="34" charset="77"/>
              </a:rPr>
              <a:t>W. Shields                                                                                                                                                                                                                    JAI Fest - 10</a:t>
            </a:r>
            <a:r>
              <a:rPr lang="en-US" sz="1600" b="0" i="0" kern="1200" baseline="300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th</a:t>
            </a:r>
            <a:r>
              <a:rPr lang="en-US" sz="1600" b="0" i="0" kern="12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 December 2021</a:t>
            </a:r>
          </a:p>
        </p:txBody>
      </p:sp>
    </p:spTree>
    <p:extLst>
      <p:ext uri="{BB962C8B-B14F-4D97-AF65-F5344CB8AC3E}">
        <p14:creationId xmlns:p14="http://schemas.microsoft.com/office/powerpoint/2010/main" val="349270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29.png"/><Relationship Id="rId7" Type="http://schemas.openxmlformats.org/officeDocument/2006/relationships/hyperlink" Target="https://doi.org/10.18429/JACoW-IPAC2019-THPTS031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209/0295-5075/132/50004" TargetMode="External"/><Relationship Id="rId5" Type="http://schemas.openxmlformats.org/officeDocument/2006/relationships/image" Target="../media/image31.emf"/><Relationship Id="rId4" Type="http://schemas.openxmlformats.org/officeDocument/2006/relationships/image" Target="../media/image30.jpg"/><Relationship Id="rId9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33.emf"/><Relationship Id="rId7" Type="http://schemas.openxmlformats.org/officeDocument/2006/relationships/image" Target="../media/image9.jp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png"/><Relationship Id="rId4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29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hyperlink" Target="https://accelconf.web.cern.ch/ipac2021/papers/mopab416.pdf" TargetMode="External"/><Relationship Id="rId5" Type="http://schemas.openxmlformats.org/officeDocument/2006/relationships/image" Target="../media/image9.jpg"/><Relationship Id="rId10" Type="http://schemas.openxmlformats.org/officeDocument/2006/relationships/image" Target="../media/image38.png"/><Relationship Id="rId4" Type="http://schemas.openxmlformats.org/officeDocument/2006/relationships/image" Target="../media/image30.jpg"/><Relationship Id="rId9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4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89/fphy.2020.567738" TargetMode="External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9.jpg"/><Relationship Id="rId4" Type="http://schemas.openxmlformats.org/officeDocument/2006/relationships/hyperlink" Target="https://ccap.hep.ph.ic.ac.uk/trac/raw-attachment/wiki/Communication/Notes/CCAP-TN-01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9.jp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ccelconf.web.cern.ch/ipac2021/papers/thpab359.pdf" TargetMode="Externa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hyperlink" Target="https://doi.org/10.1016/j.cpc.2020.107200" TargetMode="External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p.rhul.ac.uk/bdsim/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5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ea.web.psi.ch/Urs_Rohrer/MyFtp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g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22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5.jpg"/><Relationship Id="rId7" Type="http://schemas.openxmlformats.org/officeDocument/2006/relationships/image" Target="../media/image26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72C163A-ABD2-9045-9BF3-03410940CD85}"/>
              </a:ext>
            </a:extLst>
          </p:cNvPr>
          <p:cNvSpPr/>
          <p:nvPr/>
        </p:nvSpPr>
        <p:spPr>
          <a:xfrm>
            <a:off x="578926" y="-26222"/>
            <a:ext cx="11663568" cy="6871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60AA3B-5F50-5048-A7FA-43B6B42F30DD}"/>
              </a:ext>
            </a:extLst>
          </p:cNvPr>
          <p:cNvSpPr/>
          <p:nvPr/>
        </p:nvSpPr>
        <p:spPr>
          <a:xfrm>
            <a:off x="568653" y="-6979"/>
            <a:ext cx="11663568" cy="687103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C72F2FC-6DDC-BC46-8563-79DD72A806BB}"/>
              </a:ext>
            </a:extLst>
          </p:cNvPr>
          <p:cNvSpPr/>
          <p:nvPr/>
        </p:nvSpPr>
        <p:spPr>
          <a:xfrm flipV="1">
            <a:off x="-1183664" y="-1547509"/>
            <a:ext cx="5618076" cy="9913607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8423" h="9913607">
                <a:moveTo>
                  <a:pt x="3059615" y="755565"/>
                </a:moveTo>
                <a:cubicBezTo>
                  <a:pt x="3596046" y="1150172"/>
                  <a:pt x="3619522" y="2317426"/>
                  <a:pt x="3665631" y="3041563"/>
                </a:cubicBezTo>
                <a:cubicBezTo>
                  <a:pt x="3711740" y="3765700"/>
                  <a:pt x="3169315" y="4566986"/>
                  <a:pt x="3336268" y="5100386"/>
                </a:cubicBezTo>
                <a:cubicBezTo>
                  <a:pt x="3503221" y="5633786"/>
                  <a:pt x="3626955" y="5918116"/>
                  <a:pt x="3579356" y="6307280"/>
                </a:cubicBezTo>
                <a:cubicBezTo>
                  <a:pt x="3531757" y="6696444"/>
                  <a:pt x="3134255" y="7160270"/>
                  <a:pt x="3050674" y="7435371"/>
                </a:cubicBezTo>
                <a:cubicBezTo>
                  <a:pt x="2967093" y="7710472"/>
                  <a:pt x="3181567" y="8004386"/>
                  <a:pt x="3118674" y="8333442"/>
                </a:cubicBezTo>
                <a:cubicBezTo>
                  <a:pt x="3055781" y="8662498"/>
                  <a:pt x="2726768" y="8901037"/>
                  <a:pt x="2550918" y="9148450"/>
                </a:cubicBezTo>
                <a:cubicBezTo>
                  <a:pt x="2375068" y="9395863"/>
                  <a:pt x="2463203" y="9861464"/>
                  <a:pt x="2063572" y="9817921"/>
                </a:cubicBezTo>
                <a:cubicBezTo>
                  <a:pt x="1663941" y="9774378"/>
                  <a:pt x="422550" y="10411193"/>
                  <a:pt x="153129" y="8887193"/>
                </a:cubicBezTo>
                <a:cubicBezTo>
                  <a:pt x="-116293" y="7363193"/>
                  <a:pt x="-37371" y="2029192"/>
                  <a:pt x="447043" y="673921"/>
                </a:cubicBezTo>
                <a:cubicBezTo>
                  <a:pt x="931457" y="-681350"/>
                  <a:pt x="2523184" y="360958"/>
                  <a:pt x="3059615" y="755565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9093837-CB56-D249-8601-95EB8B6D797E}"/>
              </a:ext>
            </a:extLst>
          </p:cNvPr>
          <p:cNvSpPr/>
          <p:nvPr/>
        </p:nvSpPr>
        <p:spPr>
          <a:xfrm>
            <a:off x="-515203" y="-1401199"/>
            <a:ext cx="5381443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B087AAA-FF69-3B47-90C1-0D4ACD518A24}"/>
              </a:ext>
            </a:extLst>
          </p:cNvPr>
          <p:cNvSpPr/>
          <p:nvPr/>
        </p:nvSpPr>
        <p:spPr>
          <a:xfrm>
            <a:off x="-184976" y="-1401199"/>
            <a:ext cx="5381443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BDF251B-F069-DA4E-A62F-1C5EC1A2B100}"/>
              </a:ext>
            </a:extLst>
          </p:cNvPr>
          <p:cNvSpPr/>
          <p:nvPr/>
        </p:nvSpPr>
        <p:spPr>
          <a:xfrm flipV="1">
            <a:off x="1730492" y="-1449960"/>
            <a:ext cx="2520632" cy="2342940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622708 w 3723402"/>
              <a:gd name="connsiteY0" fmla="*/ 754893 h 9908518"/>
              <a:gd name="connsiteX1" fmla="*/ 3228724 w 3723402"/>
              <a:gd name="connsiteY1" fmla="*/ 3040891 h 9908518"/>
              <a:gd name="connsiteX2" fmla="*/ 2899361 w 3723402"/>
              <a:gd name="connsiteY2" fmla="*/ 5099714 h 9908518"/>
              <a:gd name="connsiteX3" fmla="*/ 3142449 w 3723402"/>
              <a:gd name="connsiteY3" fmla="*/ 6306608 h 9908518"/>
              <a:gd name="connsiteX4" fmla="*/ 2613767 w 3723402"/>
              <a:gd name="connsiteY4" fmla="*/ 7434699 h 9908518"/>
              <a:gd name="connsiteX5" fmla="*/ 2681767 w 3723402"/>
              <a:gd name="connsiteY5" fmla="*/ 8332770 h 9908518"/>
              <a:gd name="connsiteX6" fmla="*/ 2114011 w 3723402"/>
              <a:gd name="connsiteY6" fmla="*/ 9147778 h 9908518"/>
              <a:gd name="connsiteX7" fmla="*/ 1626665 w 3723402"/>
              <a:gd name="connsiteY7" fmla="*/ 9817249 h 9908518"/>
              <a:gd name="connsiteX8" fmla="*/ 3699356 w 3723402"/>
              <a:gd name="connsiteY8" fmla="*/ 8877377 h 9908518"/>
              <a:gd name="connsiteX9" fmla="*/ 10136 w 3723402"/>
              <a:gd name="connsiteY9" fmla="*/ 673249 h 9908518"/>
              <a:gd name="connsiteX10" fmla="*/ 2622708 w 3723402"/>
              <a:gd name="connsiteY10" fmla="*/ 754893 h 9908518"/>
              <a:gd name="connsiteX0" fmla="*/ 1064317 w 2820212"/>
              <a:gd name="connsiteY0" fmla="*/ 3424 h 9157049"/>
              <a:gd name="connsiteX1" fmla="*/ 1670333 w 2820212"/>
              <a:gd name="connsiteY1" fmla="*/ 2289422 h 9157049"/>
              <a:gd name="connsiteX2" fmla="*/ 1340970 w 2820212"/>
              <a:gd name="connsiteY2" fmla="*/ 4348245 h 9157049"/>
              <a:gd name="connsiteX3" fmla="*/ 1584058 w 2820212"/>
              <a:gd name="connsiteY3" fmla="*/ 5555139 h 9157049"/>
              <a:gd name="connsiteX4" fmla="*/ 1055376 w 2820212"/>
              <a:gd name="connsiteY4" fmla="*/ 6683230 h 9157049"/>
              <a:gd name="connsiteX5" fmla="*/ 1123376 w 2820212"/>
              <a:gd name="connsiteY5" fmla="*/ 7581301 h 9157049"/>
              <a:gd name="connsiteX6" fmla="*/ 555620 w 2820212"/>
              <a:gd name="connsiteY6" fmla="*/ 8396309 h 9157049"/>
              <a:gd name="connsiteX7" fmla="*/ 68274 w 2820212"/>
              <a:gd name="connsiteY7" fmla="*/ 9065780 h 9157049"/>
              <a:gd name="connsiteX8" fmla="*/ 2140965 w 2820212"/>
              <a:gd name="connsiteY8" fmla="*/ 8125908 h 9157049"/>
              <a:gd name="connsiteX9" fmla="*/ 2800444 w 2820212"/>
              <a:gd name="connsiteY9" fmla="*/ 2820428 h 9157049"/>
              <a:gd name="connsiteX10" fmla="*/ 1064317 w 2820212"/>
              <a:gd name="connsiteY10" fmla="*/ 3424 h 9157049"/>
              <a:gd name="connsiteX0" fmla="*/ 2229555 w 2800844"/>
              <a:gd name="connsiteY0" fmla="*/ 1494786 h 6871939"/>
              <a:gd name="connsiteX1" fmla="*/ 1670333 w 2800844"/>
              <a:gd name="connsiteY1" fmla="*/ 4312 h 6871939"/>
              <a:gd name="connsiteX2" fmla="*/ 1340970 w 2800844"/>
              <a:gd name="connsiteY2" fmla="*/ 2063135 h 6871939"/>
              <a:gd name="connsiteX3" fmla="*/ 1584058 w 2800844"/>
              <a:gd name="connsiteY3" fmla="*/ 3270029 h 6871939"/>
              <a:gd name="connsiteX4" fmla="*/ 1055376 w 2800844"/>
              <a:gd name="connsiteY4" fmla="*/ 4398120 h 6871939"/>
              <a:gd name="connsiteX5" fmla="*/ 1123376 w 2800844"/>
              <a:gd name="connsiteY5" fmla="*/ 5296191 h 6871939"/>
              <a:gd name="connsiteX6" fmla="*/ 555620 w 2800844"/>
              <a:gd name="connsiteY6" fmla="*/ 6111199 h 6871939"/>
              <a:gd name="connsiteX7" fmla="*/ 68274 w 2800844"/>
              <a:gd name="connsiteY7" fmla="*/ 6780670 h 6871939"/>
              <a:gd name="connsiteX8" fmla="*/ 2140965 w 2800844"/>
              <a:gd name="connsiteY8" fmla="*/ 5840798 h 6871939"/>
              <a:gd name="connsiteX9" fmla="*/ 2800444 w 2800844"/>
              <a:gd name="connsiteY9" fmla="*/ 535318 h 6871939"/>
              <a:gd name="connsiteX10" fmla="*/ 2229555 w 2800844"/>
              <a:gd name="connsiteY10" fmla="*/ 1494786 h 6871939"/>
              <a:gd name="connsiteX0" fmla="*/ 2229555 w 2800812"/>
              <a:gd name="connsiteY0" fmla="*/ 1161826 h 6538979"/>
              <a:gd name="connsiteX1" fmla="*/ 1883579 w 2800812"/>
              <a:gd name="connsiteY1" fmla="*/ 1701320 h 6538979"/>
              <a:gd name="connsiteX2" fmla="*/ 1340970 w 2800812"/>
              <a:gd name="connsiteY2" fmla="*/ 1730175 h 6538979"/>
              <a:gd name="connsiteX3" fmla="*/ 1584058 w 2800812"/>
              <a:gd name="connsiteY3" fmla="*/ 2937069 h 6538979"/>
              <a:gd name="connsiteX4" fmla="*/ 1055376 w 2800812"/>
              <a:gd name="connsiteY4" fmla="*/ 4065160 h 6538979"/>
              <a:gd name="connsiteX5" fmla="*/ 1123376 w 2800812"/>
              <a:gd name="connsiteY5" fmla="*/ 4963231 h 6538979"/>
              <a:gd name="connsiteX6" fmla="*/ 555620 w 2800812"/>
              <a:gd name="connsiteY6" fmla="*/ 5778239 h 6538979"/>
              <a:gd name="connsiteX7" fmla="*/ 68274 w 2800812"/>
              <a:gd name="connsiteY7" fmla="*/ 6447710 h 6538979"/>
              <a:gd name="connsiteX8" fmla="*/ 2140965 w 2800812"/>
              <a:gd name="connsiteY8" fmla="*/ 5507838 h 6538979"/>
              <a:gd name="connsiteX9" fmla="*/ 2800444 w 2800812"/>
              <a:gd name="connsiteY9" fmla="*/ 202358 h 6538979"/>
              <a:gd name="connsiteX10" fmla="*/ 2229555 w 2800812"/>
              <a:gd name="connsiteY10" fmla="*/ 1161826 h 6538979"/>
              <a:gd name="connsiteX0" fmla="*/ 2229555 w 2800812"/>
              <a:gd name="connsiteY0" fmla="*/ 1161826 h 6538979"/>
              <a:gd name="connsiteX1" fmla="*/ 1340970 w 2800812"/>
              <a:gd name="connsiteY1" fmla="*/ 1730175 h 6538979"/>
              <a:gd name="connsiteX2" fmla="*/ 1584058 w 2800812"/>
              <a:gd name="connsiteY2" fmla="*/ 2937069 h 6538979"/>
              <a:gd name="connsiteX3" fmla="*/ 1055376 w 2800812"/>
              <a:gd name="connsiteY3" fmla="*/ 4065160 h 6538979"/>
              <a:gd name="connsiteX4" fmla="*/ 1123376 w 2800812"/>
              <a:gd name="connsiteY4" fmla="*/ 4963231 h 6538979"/>
              <a:gd name="connsiteX5" fmla="*/ 555620 w 2800812"/>
              <a:gd name="connsiteY5" fmla="*/ 5778239 h 6538979"/>
              <a:gd name="connsiteX6" fmla="*/ 68274 w 2800812"/>
              <a:gd name="connsiteY6" fmla="*/ 6447710 h 6538979"/>
              <a:gd name="connsiteX7" fmla="*/ 2140965 w 2800812"/>
              <a:gd name="connsiteY7" fmla="*/ 5507838 h 6538979"/>
              <a:gd name="connsiteX8" fmla="*/ 2800444 w 2800812"/>
              <a:gd name="connsiteY8" fmla="*/ 202358 h 6538979"/>
              <a:gd name="connsiteX9" fmla="*/ 2229555 w 2800812"/>
              <a:gd name="connsiteY9" fmla="*/ 1161826 h 6538979"/>
              <a:gd name="connsiteX0" fmla="*/ 2229555 w 2800812"/>
              <a:gd name="connsiteY0" fmla="*/ 1161826 h 6538979"/>
              <a:gd name="connsiteX1" fmla="*/ 1584058 w 2800812"/>
              <a:gd name="connsiteY1" fmla="*/ 2937069 h 6538979"/>
              <a:gd name="connsiteX2" fmla="*/ 1055376 w 2800812"/>
              <a:gd name="connsiteY2" fmla="*/ 4065160 h 6538979"/>
              <a:gd name="connsiteX3" fmla="*/ 1123376 w 2800812"/>
              <a:gd name="connsiteY3" fmla="*/ 4963231 h 6538979"/>
              <a:gd name="connsiteX4" fmla="*/ 555620 w 2800812"/>
              <a:gd name="connsiteY4" fmla="*/ 5778239 h 6538979"/>
              <a:gd name="connsiteX5" fmla="*/ 68274 w 2800812"/>
              <a:gd name="connsiteY5" fmla="*/ 6447710 h 6538979"/>
              <a:gd name="connsiteX6" fmla="*/ 2140965 w 2800812"/>
              <a:gd name="connsiteY6" fmla="*/ 5507838 h 6538979"/>
              <a:gd name="connsiteX7" fmla="*/ 2800444 w 2800812"/>
              <a:gd name="connsiteY7" fmla="*/ 202358 h 6538979"/>
              <a:gd name="connsiteX8" fmla="*/ 2229555 w 2800812"/>
              <a:gd name="connsiteY8" fmla="*/ 1161826 h 6538979"/>
              <a:gd name="connsiteX0" fmla="*/ 2800444 w 2806427"/>
              <a:gd name="connsiteY0" fmla="*/ 48747 h 6385368"/>
              <a:gd name="connsiteX1" fmla="*/ 1584058 w 2806427"/>
              <a:gd name="connsiteY1" fmla="*/ 2783458 h 6385368"/>
              <a:gd name="connsiteX2" fmla="*/ 1055376 w 2806427"/>
              <a:gd name="connsiteY2" fmla="*/ 3911549 h 6385368"/>
              <a:gd name="connsiteX3" fmla="*/ 1123376 w 2806427"/>
              <a:gd name="connsiteY3" fmla="*/ 4809620 h 6385368"/>
              <a:gd name="connsiteX4" fmla="*/ 555620 w 2806427"/>
              <a:gd name="connsiteY4" fmla="*/ 5624628 h 6385368"/>
              <a:gd name="connsiteX5" fmla="*/ 68274 w 2806427"/>
              <a:gd name="connsiteY5" fmla="*/ 6294099 h 6385368"/>
              <a:gd name="connsiteX6" fmla="*/ 2140965 w 2806427"/>
              <a:gd name="connsiteY6" fmla="*/ 5354227 h 6385368"/>
              <a:gd name="connsiteX7" fmla="*/ 2800444 w 2806427"/>
              <a:gd name="connsiteY7" fmla="*/ 48747 h 6385368"/>
              <a:gd name="connsiteX0" fmla="*/ 2140965 w 2200016"/>
              <a:gd name="connsiteY0" fmla="*/ 2605055 h 3547966"/>
              <a:gd name="connsiteX1" fmla="*/ 1584058 w 2200016"/>
              <a:gd name="connsiteY1" fmla="*/ 34286 h 3547966"/>
              <a:gd name="connsiteX2" fmla="*/ 1055376 w 2200016"/>
              <a:gd name="connsiteY2" fmla="*/ 1162377 h 3547966"/>
              <a:gd name="connsiteX3" fmla="*/ 1123376 w 2200016"/>
              <a:gd name="connsiteY3" fmla="*/ 2060448 h 3547966"/>
              <a:gd name="connsiteX4" fmla="*/ 555620 w 2200016"/>
              <a:gd name="connsiteY4" fmla="*/ 2875456 h 3547966"/>
              <a:gd name="connsiteX5" fmla="*/ 68274 w 2200016"/>
              <a:gd name="connsiteY5" fmla="*/ 3544927 h 3547966"/>
              <a:gd name="connsiteX6" fmla="*/ 2140965 w 2200016"/>
              <a:gd name="connsiteY6" fmla="*/ 2605055 h 3547966"/>
              <a:gd name="connsiteX0" fmla="*/ 2140965 w 2191997"/>
              <a:gd name="connsiteY0" fmla="*/ 1593466 h 2536377"/>
              <a:gd name="connsiteX1" fmla="*/ 1454587 w 2191997"/>
              <a:gd name="connsiteY1" fmla="*/ 257137 h 2536377"/>
              <a:gd name="connsiteX2" fmla="*/ 1055376 w 2191997"/>
              <a:gd name="connsiteY2" fmla="*/ 150788 h 2536377"/>
              <a:gd name="connsiteX3" fmla="*/ 1123376 w 2191997"/>
              <a:gd name="connsiteY3" fmla="*/ 1048859 h 2536377"/>
              <a:gd name="connsiteX4" fmla="*/ 555620 w 2191997"/>
              <a:gd name="connsiteY4" fmla="*/ 1863867 h 2536377"/>
              <a:gd name="connsiteX5" fmla="*/ 68274 w 2191997"/>
              <a:gd name="connsiteY5" fmla="*/ 2533338 h 2536377"/>
              <a:gd name="connsiteX6" fmla="*/ 2140965 w 2191997"/>
              <a:gd name="connsiteY6" fmla="*/ 1593466 h 2536377"/>
              <a:gd name="connsiteX0" fmla="*/ 2140965 w 2192322"/>
              <a:gd name="connsiteY0" fmla="*/ 1574299 h 2517210"/>
              <a:gd name="connsiteX1" fmla="*/ 1454587 w 2192322"/>
              <a:gd name="connsiteY1" fmla="*/ 237970 h 2517210"/>
              <a:gd name="connsiteX2" fmla="*/ 1017297 w 2192322"/>
              <a:gd name="connsiteY2" fmla="*/ 159053 h 2517210"/>
              <a:gd name="connsiteX3" fmla="*/ 1123376 w 2192322"/>
              <a:gd name="connsiteY3" fmla="*/ 1029692 h 2517210"/>
              <a:gd name="connsiteX4" fmla="*/ 555620 w 2192322"/>
              <a:gd name="connsiteY4" fmla="*/ 1844700 h 2517210"/>
              <a:gd name="connsiteX5" fmla="*/ 68274 w 2192322"/>
              <a:gd name="connsiteY5" fmla="*/ 2514171 h 2517210"/>
              <a:gd name="connsiteX6" fmla="*/ 2140965 w 2192322"/>
              <a:gd name="connsiteY6" fmla="*/ 1574299 h 25172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591201"/>
              <a:gd name="connsiteY0" fmla="*/ 1732806 h 2362304"/>
              <a:gd name="connsiteX1" fmla="*/ 1245403 w 1591201"/>
              <a:gd name="connsiteY1" fmla="*/ 542781 h 2362304"/>
              <a:gd name="connsiteX2" fmla="*/ 983279 w 1591201"/>
              <a:gd name="connsiteY2" fmla="*/ 6664 h 2362304"/>
              <a:gd name="connsiteX3" fmla="*/ 1089358 w 1591201"/>
              <a:gd name="connsiteY3" fmla="*/ 877303 h 2362304"/>
              <a:gd name="connsiteX4" fmla="*/ 521602 w 1591201"/>
              <a:gd name="connsiteY4" fmla="*/ 1692311 h 2362304"/>
              <a:gd name="connsiteX5" fmla="*/ 34256 w 1591201"/>
              <a:gd name="connsiteY5" fmla="*/ 2361782 h 2362304"/>
              <a:gd name="connsiteX6" fmla="*/ 1512904 w 1591201"/>
              <a:gd name="connsiteY6" fmla="*/ 1732806 h 2362304"/>
              <a:gd name="connsiteX0" fmla="*/ 1512904 w 1600809"/>
              <a:gd name="connsiteY0" fmla="*/ 1732806 h 2362304"/>
              <a:gd name="connsiteX1" fmla="*/ 1313947 w 1600809"/>
              <a:gd name="connsiteY1" fmla="*/ 542781 h 2362304"/>
              <a:gd name="connsiteX2" fmla="*/ 983279 w 1600809"/>
              <a:gd name="connsiteY2" fmla="*/ 6664 h 2362304"/>
              <a:gd name="connsiteX3" fmla="*/ 1089358 w 1600809"/>
              <a:gd name="connsiteY3" fmla="*/ 877303 h 2362304"/>
              <a:gd name="connsiteX4" fmla="*/ 521602 w 1600809"/>
              <a:gd name="connsiteY4" fmla="*/ 1692311 h 2362304"/>
              <a:gd name="connsiteX5" fmla="*/ 34256 w 1600809"/>
              <a:gd name="connsiteY5" fmla="*/ 2361782 h 2362304"/>
              <a:gd name="connsiteX6" fmla="*/ 1512904 w 1600809"/>
              <a:gd name="connsiteY6" fmla="*/ 1732806 h 2362304"/>
              <a:gd name="connsiteX0" fmla="*/ 1512904 w 1614037"/>
              <a:gd name="connsiteY0" fmla="*/ 1732068 h 2361566"/>
              <a:gd name="connsiteX1" fmla="*/ 1313947 w 1614037"/>
              <a:gd name="connsiteY1" fmla="*/ 542043 h 2361566"/>
              <a:gd name="connsiteX2" fmla="*/ 983279 w 1614037"/>
              <a:gd name="connsiteY2" fmla="*/ 5926 h 2361566"/>
              <a:gd name="connsiteX3" fmla="*/ 1089358 w 1614037"/>
              <a:gd name="connsiteY3" fmla="*/ 876565 h 2361566"/>
              <a:gd name="connsiteX4" fmla="*/ 521602 w 1614037"/>
              <a:gd name="connsiteY4" fmla="*/ 1691573 h 2361566"/>
              <a:gd name="connsiteX5" fmla="*/ 34256 w 1614037"/>
              <a:gd name="connsiteY5" fmla="*/ 2361044 h 2361566"/>
              <a:gd name="connsiteX6" fmla="*/ 1512904 w 1614037"/>
              <a:gd name="connsiteY6" fmla="*/ 1732068 h 2361566"/>
              <a:gd name="connsiteX0" fmla="*/ 1512904 w 1645891"/>
              <a:gd name="connsiteY0" fmla="*/ 1731303 h 2360801"/>
              <a:gd name="connsiteX1" fmla="*/ 1546312 w 1645891"/>
              <a:gd name="connsiteY1" fmla="*/ 1093722 h 2360801"/>
              <a:gd name="connsiteX2" fmla="*/ 1313947 w 1645891"/>
              <a:gd name="connsiteY2" fmla="*/ 541278 h 2360801"/>
              <a:gd name="connsiteX3" fmla="*/ 983279 w 1645891"/>
              <a:gd name="connsiteY3" fmla="*/ 5161 h 2360801"/>
              <a:gd name="connsiteX4" fmla="*/ 1089358 w 1645891"/>
              <a:gd name="connsiteY4" fmla="*/ 875800 h 2360801"/>
              <a:gd name="connsiteX5" fmla="*/ 521602 w 1645891"/>
              <a:gd name="connsiteY5" fmla="*/ 1690808 h 2360801"/>
              <a:gd name="connsiteX6" fmla="*/ 34256 w 1645891"/>
              <a:gd name="connsiteY6" fmla="*/ 2360279 h 2360801"/>
              <a:gd name="connsiteX7" fmla="*/ 1512904 w 1645891"/>
              <a:gd name="connsiteY7" fmla="*/ 1731303 h 2360801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3442 h 2342940"/>
              <a:gd name="connsiteX1" fmla="*/ 1546312 w 1645891"/>
              <a:gd name="connsiteY1" fmla="*/ 1075861 h 2342940"/>
              <a:gd name="connsiteX2" fmla="*/ 1313947 w 1645891"/>
              <a:gd name="connsiteY2" fmla="*/ 523417 h 2342940"/>
              <a:gd name="connsiteX3" fmla="*/ 1009723 w 1645891"/>
              <a:gd name="connsiteY3" fmla="*/ 0 h 2342940"/>
              <a:gd name="connsiteX4" fmla="*/ 1089358 w 1645891"/>
              <a:gd name="connsiteY4" fmla="*/ 857939 h 2342940"/>
              <a:gd name="connsiteX5" fmla="*/ 521602 w 1645891"/>
              <a:gd name="connsiteY5" fmla="*/ 1672947 h 2342940"/>
              <a:gd name="connsiteX6" fmla="*/ 34256 w 1645891"/>
              <a:gd name="connsiteY6" fmla="*/ 2342418 h 2342940"/>
              <a:gd name="connsiteX7" fmla="*/ 1512904 w 1645891"/>
              <a:gd name="connsiteY7" fmla="*/ 1713442 h 23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45891" h="2342940">
                <a:moveTo>
                  <a:pt x="1512904" y="1713442"/>
                </a:moveTo>
                <a:cubicBezTo>
                  <a:pt x="1771260" y="1494729"/>
                  <a:pt x="1579472" y="1274199"/>
                  <a:pt x="1546312" y="1075861"/>
                </a:cubicBezTo>
                <a:cubicBezTo>
                  <a:pt x="1513153" y="877524"/>
                  <a:pt x="1403379" y="702727"/>
                  <a:pt x="1313947" y="523417"/>
                </a:cubicBezTo>
                <a:cubicBezTo>
                  <a:pt x="1224516" y="344107"/>
                  <a:pt x="1052673" y="63515"/>
                  <a:pt x="1009723" y="0"/>
                </a:cubicBezTo>
                <a:cubicBezTo>
                  <a:pt x="972292" y="55754"/>
                  <a:pt x="1152251" y="528883"/>
                  <a:pt x="1089358" y="857939"/>
                </a:cubicBezTo>
                <a:cubicBezTo>
                  <a:pt x="1026465" y="1186995"/>
                  <a:pt x="697452" y="1425534"/>
                  <a:pt x="521602" y="1672947"/>
                </a:cubicBezTo>
                <a:cubicBezTo>
                  <a:pt x="345752" y="1920360"/>
                  <a:pt x="-130961" y="2335669"/>
                  <a:pt x="34256" y="2342418"/>
                </a:cubicBezTo>
                <a:cubicBezTo>
                  <a:pt x="199473" y="2349167"/>
                  <a:pt x="1260273" y="2298549"/>
                  <a:pt x="1512904" y="1713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7914177A-7481-E243-97E2-ADC559025C1A}"/>
              </a:ext>
            </a:extLst>
          </p:cNvPr>
          <p:cNvSpPr/>
          <p:nvPr/>
        </p:nvSpPr>
        <p:spPr>
          <a:xfrm flipV="1">
            <a:off x="3158351" y="3702780"/>
            <a:ext cx="1714534" cy="3451196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924957 w 3665715"/>
              <a:gd name="connsiteY0" fmla="*/ 1145172 h 9729777"/>
              <a:gd name="connsiteX1" fmla="*/ 3660056 w 3665715"/>
              <a:gd name="connsiteY1" fmla="*/ 2857733 h 9729777"/>
              <a:gd name="connsiteX2" fmla="*/ 3330693 w 3665715"/>
              <a:gd name="connsiteY2" fmla="*/ 4916556 h 9729777"/>
              <a:gd name="connsiteX3" fmla="*/ 3573781 w 3665715"/>
              <a:gd name="connsiteY3" fmla="*/ 6123450 h 9729777"/>
              <a:gd name="connsiteX4" fmla="*/ 3045099 w 3665715"/>
              <a:gd name="connsiteY4" fmla="*/ 7251541 h 9729777"/>
              <a:gd name="connsiteX5" fmla="*/ 3113099 w 3665715"/>
              <a:gd name="connsiteY5" fmla="*/ 8149612 h 9729777"/>
              <a:gd name="connsiteX6" fmla="*/ 2545343 w 3665715"/>
              <a:gd name="connsiteY6" fmla="*/ 8964620 h 9729777"/>
              <a:gd name="connsiteX7" fmla="*/ 2057997 w 3665715"/>
              <a:gd name="connsiteY7" fmla="*/ 9634091 h 9729777"/>
              <a:gd name="connsiteX8" fmla="*/ 147554 w 3665715"/>
              <a:gd name="connsiteY8" fmla="*/ 8703363 h 9729777"/>
              <a:gd name="connsiteX9" fmla="*/ 441468 w 3665715"/>
              <a:gd name="connsiteY9" fmla="*/ 490091 h 9729777"/>
              <a:gd name="connsiteX10" fmla="*/ 2924957 w 3665715"/>
              <a:gd name="connsiteY10" fmla="*/ 1145172 h 9729777"/>
              <a:gd name="connsiteX0" fmla="*/ 2944322 w 3666041"/>
              <a:gd name="connsiteY0" fmla="*/ 1145172 h 9729777"/>
              <a:gd name="connsiteX1" fmla="*/ 3660845 w 3666041"/>
              <a:gd name="connsiteY1" fmla="*/ 2857733 h 9729777"/>
              <a:gd name="connsiteX2" fmla="*/ 3331482 w 3666041"/>
              <a:gd name="connsiteY2" fmla="*/ 4916556 h 9729777"/>
              <a:gd name="connsiteX3" fmla="*/ 3574570 w 3666041"/>
              <a:gd name="connsiteY3" fmla="*/ 6123450 h 9729777"/>
              <a:gd name="connsiteX4" fmla="*/ 3045888 w 3666041"/>
              <a:gd name="connsiteY4" fmla="*/ 7251541 h 9729777"/>
              <a:gd name="connsiteX5" fmla="*/ 3113888 w 3666041"/>
              <a:gd name="connsiteY5" fmla="*/ 8149612 h 9729777"/>
              <a:gd name="connsiteX6" fmla="*/ 2546132 w 3666041"/>
              <a:gd name="connsiteY6" fmla="*/ 8964620 h 9729777"/>
              <a:gd name="connsiteX7" fmla="*/ 2058786 w 3666041"/>
              <a:gd name="connsiteY7" fmla="*/ 9634091 h 9729777"/>
              <a:gd name="connsiteX8" fmla="*/ 148343 w 3666041"/>
              <a:gd name="connsiteY8" fmla="*/ 8703363 h 9729777"/>
              <a:gd name="connsiteX9" fmla="*/ 442257 w 3666041"/>
              <a:gd name="connsiteY9" fmla="*/ 490091 h 9729777"/>
              <a:gd name="connsiteX10" fmla="*/ 2944322 w 3666041"/>
              <a:gd name="connsiteY10" fmla="*/ 1145172 h 9729777"/>
              <a:gd name="connsiteX0" fmla="*/ 2551216 w 5082497"/>
              <a:gd name="connsiteY0" fmla="*/ 979946 h 9586085"/>
              <a:gd name="connsiteX1" fmla="*/ 3267739 w 5082497"/>
              <a:gd name="connsiteY1" fmla="*/ 2692507 h 9586085"/>
              <a:gd name="connsiteX2" fmla="*/ 2938376 w 5082497"/>
              <a:gd name="connsiteY2" fmla="*/ 4751330 h 9586085"/>
              <a:gd name="connsiteX3" fmla="*/ 3181464 w 5082497"/>
              <a:gd name="connsiteY3" fmla="*/ 5958224 h 9586085"/>
              <a:gd name="connsiteX4" fmla="*/ 2652782 w 5082497"/>
              <a:gd name="connsiteY4" fmla="*/ 7086315 h 9586085"/>
              <a:gd name="connsiteX5" fmla="*/ 2720782 w 5082497"/>
              <a:gd name="connsiteY5" fmla="*/ 7984386 h 9586085"/>
              <a:gd name="connsiteX6" fmla="*/ 2153026 w 5082497"/>
              <a:gd name="connsiteY6" fmla="*/ 8799394 h 9586085"/>
              <a:gd name="connsiteX7" fmla="*/ 1665680 w 5082497"/>
              <a:gd name="connsiteY7" fmla="*/ 9468865 h 9586085"/>
              <a:gd name="connsiteX8" fmla="*/ 5066350 w 5082497"/>
              <a:gd name="connsiteY8" fmla="*/ 6252137 h 9586085"/>
              <a:gd name="connsiteX9" fmla="*/ 49151 w 5082497"/>
              <a:gd name="connsiteY9" fmla="*/ 324865 h 9586085"/>
              <a:gd name="connsiteX10" fmla="*/ 2551216 w 5082497"/>
              <a:gd name="connsiteY10" fmla="*/ 979946 h 9586085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141761 w 3571476"/>
              <a:gd name="connsiteY4" fmla="*/ 6555201 h 9054971"/>
              <a:gd name="connsiteX5" fmla="*/ 1209761 w 3571476"/>
              <a:gd name="connsiteY5" fmla="*/ 7453272 h 9054971"/>
              <a:gd name="connsiteX6" fmla="*/ 642005 w 3571476"/>
              <a:gd name="connsiteY6" fmla="*/ 8268280 h 9054971"/>
              <a:gd name="connsiteX7" fmla="*/ 154659 w 3571476"/>
              <a:gd name="connsiteY7" fmla="*/ 8937751 h 9054971"/>
              <a:gd name="connsiteX8" fmla="*/ 3555329 w 3571476"/>
              <a:gd name="connsiteY8" fmla="*/ 5721023 h 9054971"/>
              <a:gd name="connsiteX9" fmla="*/ 3308112 w 3571476"/>
              <a:gd name="connsiteY9" fmla="*/ 467519 h 9054971"/>
              <a:gd name="connsiteX10" fmla="*/ 1040195 w 3571476"/>
              <a:gd name="connsiteY10" fmla="*/ 448832 h 9054971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209761 w 3571476"/>
              <a:gd name="connsiteY4" fmla="*/ 7453272 h 9054971"/>
              <a:gd name="connsiteX5" fmla="*/ 642005 w 3571476"/>
              <a:gd name="connsiteY5" fmla="*/ 8268280 h 9054971"/>
              <a:gd name="connsiteX6" fmla="*/ 154659 w 3571476"/>
              <a:gd name="connsiteY6" fmla="*/ 8937751 h 9054971"/>
              <a:gd name="connsiteX7" fmla="*/ 3555329 w 3571476"/>
              <a:gd name="connsiteY7" fmla="*/ 5721023 h 9054971"/>
              <a:gd name="connsiteX8" fmla="*/ 3308112 w 3571476"/>
              <a:gd name="connsiteY8" fmla="*/ 467519 h 9054971"/>
              <a:gd name="connsiteX9" fmla="*/ 1040195 w 3571476"/>
              <a:gd name="connsiteY9" fmla="*/ 448832 h 9054971"/>
              <a:gd name="connsiteX0" fmla="*/ 1049911 w 3581192"/>
              <a:gd name="connsiteY0" fmla="*/ 448832 h 9094666"/>
              <a:gd name="connsiteX1" fmla="*/ 1766434 w 3581192"/>
              <a:gd name="connsiteY1" fmla="*/ 2161393 h 9094666"/>
              <a:gd name="connsiteX2" fmla="*/ 1437071 w 3581192"/>
              <a:gd name="connsiteY2" fmla="*/ 4220216 h 9094666"/>
              <a:gd name="connsiteX3" fmla="*/ 1680159 w 3581192"/>
              <a:gd name="connsiteY3" fmla="*/ 5427110 h 9094666"/>
              <a:gd name="connsiteX4" fmla="*/ 651721 w 3581192"/>
              <a:gd name="connsiteY4" fmla="*/ 8268280 h 9094666"/>
              <a:gd name="connsiteX5" fmla="*/ 164375 w 3581192"/>
              <a:gd name="connsiteY5" fmla="*/ 8937751 h 9094666"/>
              <a:gd name="connsiteX6" fmla="*/ 3565045 w 3581192"/>
              <a:gd name="connsiteY6" fmla="*/ 5721023 h 9094666"/>
              <a:gd name="connsiteX7" fmla="*/ 3317828 w 3581192"/>
              <a:gd name="connsiteY7" fmla="*/ 467519 h 9094666"/>
              <a:gd name="connsiteX8" fmla="*/ 1049911 w 3581192"/>
              <a:gd name="connsiteY8" fmla="*/ 448832 h 9094666"/>
              <a:gd name="connsiteX0" fmla="*/ 450001 w 3192966"/>
              <a:gd name="connsiteY0" fmla="*/ 448832 h 8269626"/>
              <a:gd name="connsiteX1" fmla="*/ 1166524 w 3192966"/>
              <a:gd name="connsiteY1" fmla="*/ 2161393 h 8269626"/>
              <a:gd name="connsiteX2" fmla="*/ 837161 w 3192966"/>
              <a:gd name="connsiteY2" fmla="*/ 4220216 h 8269626"/>
              <a:gd name="connsiteX3" fmla="*/ 1080249 w 3192966"/>
              <a:gd name="connsiteY3" fmla="*/ 5427110 h 8269626"/>
              <a:gd name="connsiteX4" fmla="*/ 51811 w 3192966"/>
              <a:gd name="connsiteY4" fmla="*/ 8268280 h 8269626"/>
              <a:gd name="connsiteX5" fmla="*/ 2965135 w 3192966"/>
              <a:gd name="connsiteY5" fmla="*/ 5721023 h 8269626"/>
              <a:gd name="connsiteX6" fmla="*/ 2717918 w 3192966"/>
              <a:gd name="connsiteY6" fmla="*/ 467519 h 8269626"/>
              <a:gd name="connsiteX7" fmla="*/ 450001 w 3192966"/>
              <a:gd name="connsiteY7" fmla="*/ 448832 h 8269626"/>
              <a:gd name="connsiteX0" fmla="*/ 46100 w 2713488"/>
              <a:gd name="connsiteY0" fmla="*/ 448832 h 6069559"/>
              <a:gd name="connsiteX1" fmla="*/ 762623 w 2713488"/>
              <a:gd name="connsiteY1" fmla="*/ 2161393 h 6069559"/>
              <a:gd name="connsiteX2" fmla="*/ 433260 w 2713488"/>
              <a:gd name="connsiteY2" fmla="*/ 4220216 h 6069559"/>
              <a:gd name="connsiteX3" fmla="*/ 676348 w 2713488"/>
              <a:gd name="connsiteY3" fmla="*/ 5427110 h 6069559"/>
              <a:gd name="connsiteX4" fmla="*/ 2561234 w 2713488"/>
              <a:gd name="connsiteY4" fmla="*/ 5721023 h 6069559"/>
              <a:gd name="connsiteX5" fmla="*/ 2314017 w 2713488"/>
              <a:gd name="connsiteY5" fmla="*/ 467519 h 6069559"/>
              <a:gd name="connsiteX6" fmla="*/ 46100 w 2713488"/>
              <a:gd name="connsiteY6" fmla="*/ 448832 h 6069559"/>
              <a:gd name="connsiteX0" fmla="*/ 1203 w 2550282"/>
              <a:gd name="connsiteY0" fmla="*/ 349239 h 5969966"/>
              <a:gd name="connsiteX1" fmla="*/ 717726 w 2550282"/>
              <a:gd name="connsiteY1" fmla="*/ 2061800 h 5969966"/>
              <a:gd name="connsiteX2" fmla="*/ 388363 w 2550282"/>
              <a:gd name="connsiteY2" fmla="*/ 4120623 h 5969966"/>
              <a:gd name="connsiteX3" fmla="*/ 631451 w 2550282"/>
              <a:gd name="connsiteY3" fmla="*/ 5327517 h 5969966"/>
              <a:gd name="connsiteX4" fmla="*/ 2516337 w 2550282"/>
              <a:gd name="connsiteY4" fmla="*/ 5621430 h 5969966"/>
              <a:gd name="connsiteX5" fmla="*/ 920011 w 2550282"/>
              <a:gd name="connsiteY5" fmla="*/ 515972 h 5969966"/>
              <a:gd name="connsiteX6" fmla="*/ 1203 w 2550282"/>
              <a:gd name="connsiteY6" fmla="*/ 349239 h 5969966"/>
              <a:gd name="connsiteX0" fmla="*/ 1203 w 1353051"/>
              <a:gd name="connsiteY0" fmla="*/ 202252 h 5194027"/>
              <a:gd name="connsiteX1" fmla="*/ 717726 w 1353051"/>
              <a:gd name="connsiteY1" fmla="*/ 1914813 h 5194027"/>
              <a:gd name="connsiteX2" fmla="*/ 388363 w 1353051"/>
              <a:gd name="connsiteY2" fmla="*/ 3973636 h 5194027"/>
              <a:gd name="connsiteX3" fmla="*/ 631451 w 1353051"/>
              <a:gd name="connsiteY3" fmla="*/ 5180530 h 5194027"/>
              <a:gd name="connsiteX4" fmla="*/ 1261520 w 1353051"/>
              <a:gd name="connsiteY4" fmla="*/ 3210214 h 5194027"/>
              <a:gd name="connsiteX5" fmla="*/ 920011 w 1353051"/>
              <a:gd name="connsiteY5" fmla="*/ 368985 h 5194027"/>
              <a:gd name="connsiteX6" fmla="*/ 1203 w 1353051"/>
              <a:gd name="connsiteY6" fmla="*/ 202252 h 5194027"/>
              <a:gd name="connsiteX0" fmla="*/ 1203 w 1353051"/>
              <a:gd name="connsiteY0" fmla="*/ 202252 h 4119758"/>
              <a:gd name="connsiteX1" fmla="*/ 717726 w 1353051"/>
              <a:gd name="connsiteY1" fmla="*/ 1914813 h 4119758"/>
              <a:gd name="connsiteX2" fmla="*/ 388363 w 1353051"/>
              <a:gd name="connsiteY2" fmla="*/ 3973636 h 4119758"/>
              <a:gd name="connsiteX3" fmla="*/ 798276 w 1353051"/>
              <a:gd name="connsiteY3" fmla="*/ 3290770 h 4119758"/>
              <a:gd name="connsiteX4" fmla="*/ 1261520 w 1353051"/>
              <a:gd name="connsiteY4" fmla="*/ 3210214 h 4119758"/>
              <a:gd name="connsiteX5" fmla="*/ 920011 w 1353051"/>
              <a:gd name="connsiteY5" fmla="*/ 368985 h 4119758"/>
              <a:gd name="connsiteX6" fmla="*/ 1203 w 1353051"/>
              <a:gd name="connsiteY6" fmla="*/ 202252 h 4119758"/>
              <a:gd name="connsiteX0" fmla="*/ 1203 w 1128275"/>
              <a:gd name="connsiteY0" fmla="*/ 178615 h 4102746"/>
              <a:gd name="connsiteX1" fmla="*/ 717726 w 1128275"/>
              <a:gd name="connsiteY1" fmla="*/ 1891176 h 4102746"/>
              <a:gd name="connsiteX2" fmla="*/ 388363 w 1128275"/>
              <a:gd name="connsiteY2" fmla="*/ 3949999 h 4102746"/>
              <a:gd name="connsiteX3" fmla="*/ 798276 w 1128275"/>
              <a:gd name="connsiteY3" fmla="*/ 3267133 h 4102746"/>
              <a:gd name="connsiteX4" fmla="*/ 985895 w 1128275"/>
              <a:gd name="connsiteY4" fmla="*/ 2768565 h 4102746"/>
              <a:gd name="connsiteX5" fmla="*/ 920011 w 1128275"/>
              <a:gd name="connsiteY5" fmla="*/ 345348 h 4102746"/>
              <a:gd name="connsiteX6" fmla="*/ 1203 w 1128275"/>
              <a:gd name="connsiteY6" fmla="*/ 178615 h 4102746"/>
              <a:gd name="connsiteX0" fmla="*/ 1203 w 1128275"/>
              <a:gd name="connsiteY0" fmla="*/ 178615 h 4086061"/>
              <a:gd name="connsiteX1" fmla="*/ 717726 w 1128275"/>
              <a:gd name="connsiteY1" fmla="*/ 1891176 h 4086061"/>
              <a:gd name="connsiteX2" fmla="*/ 388363 w 1128275"/>
              <a:gd name="connsiteY2" fmla="*/ 3949999 h 4086061"/>
              <a:gd name="connsiteX3" fmla="*/ 660464 w 1128275"/>
              <a:gd name="connsiteY3" fmla="*/ 3092962 h 4086061"/>
              <a:gd name="connsiteX4" fmla="*/ 985895 w 1128275"/>
              <a:gd name="connsiteY4" fmla="*/ 2768565 h 4086061"/>
              <a:gd name="connsiteX5" fmla="*/ 920011 w 1128275"/>
              <a:gd name="connsiteY5" fmla="*/ 345348 h 4086061"/>
              <a:gd name="connsiteX6" fmla="*/ 1203 w 1128275"/>
              <a:gd name="connsiteY6" fmla="*/ 178615 h 4086061"/>
              <a:gd name="connsiteX0" fmla="*/ 1203 w 1166160"/>
              <a:gd name="connsiteY0" fmla="*/ 153522 h 4067732"/>
              <a:gd name="connsiteX1" fmla="*/ 717726 w 1166160"/>
              <a:gd name="connsiteY1" fmla="*/ 1866083 h 4067732"/>
              <a:gd name="connsiteX2" fmla="*/ 388363 w 1166160"/>
              <a:gd name="connsiteY2" fmla="*/ 3924906 h 4067732"/>
              <a:gd name="connsiteX3" fmla="*/ 660464 w 1166160"/>
              <a:gd name="connsiteY3" fmla="*/ 3067869 h 4067732"/>
              <a:gd name="connsiteX4" fmla="*/ 1036668 w 1166160"/>
              <a:gd name="connsiteY4" fmla="*/ 2255792 h 4067732"/>
              <a:gd name="connsiteX5" fmla="*/ 920011 w 1166160"/>
              <a:gd name="connsiteY5" fmla="*/ 320255 h 4067732"/>
              <a:gd name="connsiteX6" fmla="*/ 1203 w 1166160"/>
              <a:gd name="connsiteY6" fmla="*/ 153522 h 4067732"/>
              <a:gd name="connsiteX0" fmla="*/ 1203 w 1281910"/>
              <a:gd name="connsiteY0" fmla="*/ 160624 h 4072773"/>
              <a:gd name="connsiteX1" fmla="*/ 717726 w 1281910"/>
              <a:gd name="connsiteY1" fmla="*/ 1873185 h 4072773"/>
              <a:gd name="connsiteX2" fmla="*/ 388363 w 1281910"/>
              <a:gd name="connsiteY2" fmla="*/ 3932008 h 4072773"/>
              <a:gd name="connsiteX3" fmla="*/ 660464 w 1281910"/>
              <a:gd name="connsiteY3" fmla="*/ 3074971 h 4072773"/>
              <a:gd name="connsiteX4" fmla="*/ 1179233 w 1281910"/>
              <a:gd name="connsiteY4" fmla="*/ 2407036 h 4072773"/>
              <a:gd name="connsiteX5" fmla="*/ 920011 w 1281910"/>
              <a:gd name="connsiteY5" fmla="*/ 327357 h 4072773"/>
              <a:gd name="connsiteX6" fmla="*/ 1203 w 1281910"/>
              <a:gd name="connsiteY6" fmla="*/ 160624 h 4072773"/>
              <a:gd name="connsiteX0" fmla="*/ 1203 w 1219678"/>
              <a:gd name="connsiteY0" fmla="*/ 106792 h 4018941"/>
              <a:gd name="connsiteX1" fmla="*/ 717726 w 1219678"/>
              <a:gd name="connsiteY1" fmla="*/ 1819353 h 4018941"/>
              <a:gd name="connsiteX2" fmla="*/ 388363 w 1219678"/>
              <a:gd name="connsiteY2" fmla="*/ 3878176 h 4018941"/>
              <a:gd name="connsiteX3" fmla="*/ 660464 w 1219678"/>
              <a:gd name="connsiteY3" fmla="*/ 3021139 h 4018941"/>
              <a:gd name="connsiteX4" fmla="*/ 1179233 w 1219678"/>
              <a:gd name="connsiteY4" fmla="*/ 2353204 h 4018941"/>
              <a:gd name="connsiteX5" fmla="*/ 1146481 w 1219678"/>
              <a:gd name="connsiteY5" fmla="*/ 1033294 h 4018941"/>
              <a:gd name="connsiteX6" fmla="*/ 920011 w 1219678"/>
              <a:gd name="connsiteY6" fmla="*/ 273525 h 4018941"/>
              <a:gd name="connsiteX7" fmla="*/ 1203 w 1219678"/>
              <a:gd name="connsiteY7" fmla="*/ 106792 h 4018941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07254"/>
              <a:gd name="connsiteY0" fmla="*/ 105813 h 4017962"/>
              <a:gd name="connsiteX1" fmla="*/ 717726 w 1207254"/>
              <a:gd name="connsiteY1" fmla="*/ 1818374 h 4017962"/>
              <a:gd name="connsiteX2" fmla="*/ 388363 w 1207254"/>
              <a:gd name="connsiteY2" fmla="*/ 3877197 h 4017962"/>
              <a:gd name="connsiteX3" fmla="*/ 660464 w 1207254"/>
              <a:gd name="connsiteY3" fmla="*/ 3020160 h 4017962"/>
              <a:gd name="connsiteX4" fmla="*/ 1179233 w 1207254"/>
              <a:gd name="connsiteY4" fmla="*/ 2352225 h 4017962"/>
              <a:gd name="connsiteX5" fmla="*/ 1078951 w 1207254"/>
              <a:gd name="connsiteY5" fmla="*/ 1054838 h 4017962"/>
              <a:gd name="connsiteX6" fmla="*/ 920011 w 1207254"/>
              <a:gd name="connsiteY6" fmla="*/ 272546 h 4017962"/>
              <a:gd name="connsiteX7" fmla="*/ 1203 w 1207254"/>
              <a:gd name="connsiteY7" fmla="*/ 105813 h 4017962"/>
              <a:gd name="connsiteX0" fmla="*/ 1203 w 1131436"/>
              <a:gd name="connsiteY0" fmla="*/ 105813 h 4022742"/>
              <a:gd name="connsiteX1" fmla="*/ 717726 w 1131436"/>
              <a:gd name="connsiteY1" fmla="*/ 1818374 h 4022742"/>
              <a:gd name="connsiteX2" fmla="*/ 388363 w 1131436"/>
              <a:gd name="connsiteY2" fmla="*/ 3877197 h 4022742"/>
              <a:gd name="connsiteX3" fmla="*/ 660464 w 1131436"/>
              <a:gd name="connsiteY3" fmla="*/ 3020160 h 4022742"/>
              <a:gd name="connsiteX4" fmla="*/ 1081689 w 1131436"/>
              <a:gd name="connsiteY4" fmla="*/ 2023401 h 4022742"/>
              <a:gd name="connsiteX5" fmla="*/ 1078951 w 1131436"/>
              <a:gd name="connsiteY5" fmla="*/ 1054838 h 4022742"/>
              <a:gd name="connsiteX6" fmla="*/ 920011 w 1131436"/>
              <a:gd name="connsiteY6" fmla="*/ 272546 h 4022742"/>
              <a:gd name="connsiteX7" fmla="*/ 1203 w 1131436"/>
              <a:gd name="connsiteY7" fmla="*/ 105813 h 4022742"/>
              <a:gd name="connsiteX0" fmla="*/ 1203 w 1108297"/>
              <a:gd name="connsiteY0" fmla="*/ 105813 h 4015093"/>
              <a:gd name="connsiteX1" fmla="*/ 717726 w 1108297"/>
              <a:gd name="connsiteY1" fmla="*/ 1818374 h 4015093"/>
              <a:gd name="connsiteX2" fmla="*/ 388363 w 1108297"/>
              <a:gd name="connsiteY2" fmla="*/ 3877197 h 4015093"/>
              <a:gd name="connsiteX3" fmla="*/ 660464 w 1108297"/>
              <a:gd name="connsiteY3" fmla="*/ 3020160 h 4015093"/>
              <a:gd name="connsiteX4" fmla="*/ 936385 w 1108297"/>
              <a:gd name="connsiteY4" fmla="*/ 2559318 h 4015093"/>
              <a:gd name="connsiteX5" fmla="*/ 1081689 w 1108297"/>
              <a:gd name="connsiteY5" fmla="*/ 2023401 h 4015093"/>
              <a:gd name="connsiteX6" fmla="*/ 1078951 w 1108297"/>
              <a:gd name="connsiteY6" fmla="*/ 1054838 h 4015093"/>
              <a:gd name="connsiteX7" fmla="*/ 920011 w 1108297"/>
              <a:gd name="connsiteY7" fmla="*/ 272546 h 4015093"/>
              <a:gd name="connsiteX8" fmla="*/ 1203 w 1108297"/>
              <a:gd name="connsiteY8" fmla="*/ 105813 h 4015093"/>
              <a:gd name="connsiteX0" fmla="*/ 1203 w 1108297"/>
              <a:gd name="connsiteY0" fmla="*/ 105813 h 3894437"/>
              <a:gd name="connsiteX1" fmla="*/ 717726 w 1108297"/>
              <a:gd name="connsiteY1" fmla="*/ 1818374 h 3894437"/>
              <a:gd name="connsiteX2" fmla="*/ 366128 w 1108297"/>
              <a:gd name="connsiteY2" fmla="*/ 3451196 h 3894437"/>
              <a:gd name="connsiteX3" fmla="*/ 388363 w 1108297"/>
              <a:gd name="connsiteY3" fmla="*/ 3877197 h 3894437"/>
              <a:gd name="connsiteX4" fmla="*/ 660464 w 1108297"/>
              <a:gd name="connsiteY4" fmla="*/ 3020160 h 3894437"/>
              <a:gd name="connsiteX5" fmla="*/ 936385 w 1108297"/>
              <a:gd name="connsiteY5" fmla="*/ 2559318 h 3894437"/>
              <a:gd name="connsiteX6" fmla="*/ 1081689 w 1108297"/>
              <a:gd name="connsiteY6" fmla="*/ 2023401 h 3894437"/>
              <a:gd name="connsiteX7" fmla="*/ 1078951 w 1108297"/>
              <a:gd name="connsiteY7" fmla="*/ 1054838 h 3894437"/>
              <a:gd name="connsiteX8" fmla="*/ 920011 w 1108297"/>
              <a:gd name="connsiteY8" fmla="*/ 272546 h 3894437"/>
              <a:gd name="connsiteX9" fmla="*/ 1203 w 1108297"/>
              <a:gd name="connsiteY9" fmla="*/ 105813 h 3894437"/>
              <a:gd name="connsiteX0" fmla="*/ 1203 w 1108297"/>
              <a:gd name="connsiteY0" fmla="*/ 105813 h 3576541"/>
              <a:gd name="connsiteX1" fmla="*/ 717726 w 1108297"/>
              <a:gd name="connsiteY1" fmla="*/ 1818374 h 3576541"/>
              <a:gd name="connsiteX2" fmla="*/ 366128 w 1108297"/>
              <a:gd name="connsiteY2" fmla="*/ 3451196 h 3576541"/>
              <a:gd name="connsiteX3" fmla="*/ 504665 w 1108297"/>
              <a:gd name="connsiteY3" fmla="*/ 3260090 h 3576541"/>
              <a:gd name="connsiteX4" fmla="*/ 660464 w 1108297"/>
              <a:gd name="connsiteY4" fmla="*/ 3020160 h 3576541"/>
              <a:gd name="connsiteX5" fmla="*/ 936385 w 1108297"/>
              <a:gd name="connsiteY5" fmla="*/ 2559318 h 3576541"/>
              <a:gd name="connsiteX6" fmla="*/ 1081689 w 1108297"/>
              <a:gd name="connsiteY6" fmla="*/ 2023401 h 3576541"/>
              <a:gd name="connsiteX7" fmla="*/ 1078951 w 1108297"/>
              <a:gd name="connsiteY7" fmla="*/ 1054838 h 3576541"/>
              <a:gd name="connsiteX8" fmla="*/ 920011 w 1108297"/>
              <a:gd name="connsiteY8" fmla="*/ 272546 h 3576541"/>
              <a:gd name="connsiteX9" fmla="*/ 1203 w 1108297"/>
              <a:gd name="connsiteY9" fmla="*/ 105813 h 3576541"/>
              <a:gd name="connsiteX0" fmla="*/ 1203 w 1108297"/>
              <a:gd name="connsiteY0" fmla="*/ 105813 h 3451196"/>
              <a:gd name="connsiteX1" fmla="*/ 717726 w 1108297"/>
              <a:gd name="connsiteY1" fmla="*/ 1818374 h 3451196"/>
              <a:gd name="connsiteX2" fmla="*/ 366128 w 1108297"/>
              <a:gd name="connsiteY2" fmla="*/ 3451196 h 3451196"/>
              <a:gd name="connsiteX3" fmla="*/ 504665 w 1108297"/>
              <a:gd name="connsiteY3" fmla="*/ 3260090 h 3451196"/>
              <a:gd name="connsiteX4" fmla="*/ 660464 w 1108297"/>
              <a:gd name="connsiteY4" fmla="*/ 3020160 h 3451196"/>
              <a:gd name="connsiteX5" fmla="*/ 936385 w 1108297"/>
              <a:gd name="connsiteY5" fmla="*/ 2559318 h 3451196"/>
              <a:gd name="connsiteX6" fmla="*/ 1081689 w 1108297"/>
              <a:gd name="connsiteY6" fmla="*/ 2023401 h 3451196"/>
              <a:gd name="connsiteX7" fmla="*/ 1078951 w 1108297"/>
              <a:gd name="connsiteY7" fmla="*/ 1054838 h 3451196"/>
              <a:gd name="connsiteX8" fmla="*/ 920011 w 1108297"/>
              <a:gd name="connsiteY8" fmla="*/ 272546 h 3451196"/>
              <a:gd name="connsiteX9" fmla="*/ 1203 w 1108297"/>
              <a:gd name="connsiteY9" fmla="*/ 105813 h 3451196"/>
              <a:gd name="connsiteX0" fmla="*/ 1203 w 1119536"/>
              <a:gd name="connsiteY0" fmla="*/ 105813 h 3451196"/>
              <a:gd name="connsiteX1" fmla="*/ 717726 w 1119536"/>
              <a:gd name="connsiteY1" fmla="*/ 1818374 h 3451196"/>
              <a:gd name="connsiteX2" fmla="*/ 366128 w 1119536"/>
              <a:gd name="connsiteY2" fmla="*/ 3451196 h 3451196"/>
              <a:gd name="connsiteX3" fmla="*/ 504665 w 1119536"/>
              <a:gd name="connsiteY3" fmla="*/ 3260090 h 3451196"/>
              <a:gd name="connsiteX4" fmla="*/ 660464 w 1119536"/>
              <a:gd name="connsiteY4" fmla="*/ 3020160 h 3451196"/>
              <a:gd name="connsiteX5" fmla="*/ 936385 w 1119536"/>
              <a:gd name="connsiteY5" fmla="*/ 2559318 h 3451196"/>
              <a:gd name="connsiteX6" fmla="*/ 1101521 w 1119536"/>
              <a:gd name="connsiteY6" fmla="*/ 1985301 h 3451196"/>
              <a:gd name="connsiteX7" fmla="*/ 1078951 w 1119536"/>
              <a:gd name="connsiteY7" fmla="*/ 1054838 h 3451196"/>
              <a:gd name="connsiteX8" fmla="*/ 920011 w 1119536"/>
              <a:gd name="connsiteY8" fmla="*/ 272546 h 3451196"/>
              <a:gd name="connsiteX9" fmla="*/ 1203 w 1119536"/>
              <a:gd name="connsiteY9" fmla="*/ 105813 h 345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9536" h="3451196">
                <a:moveTo>
                  <a:pt x="1203" y="105813"/>
                </a:moveTo>
                <a:cubicBezTo>
                  <a:pt x="-32511" y="363451"/>
                  <a:pt x="653199" y="1189810"/>
                  <a:pt x="717726" y="1818374"/>
                </a:cubicBezTo>
                <a:cubicBezTo>
                  <a:pt x="778547" y="2375938"/>
                  <a:pt x="421022" y="3108059"/>
                  <a:pt x="366128" y="3451196"/>
                </a:cubicBezTo>
                <a:cubicBezTo>
                  <a:pt x="566349" y="3172721"/>
                  <a:pt x="455609" y="3331929"/>
                  <a:pt x="504665" y="3260090"/>
                </a:cubicBezTo>
                <a:cubicBezTo>
                  <a:pt x="553721" y="3188251"/>
                  <a:pt x="588511" y="3136955"/>
                  <a:pt x="660464" y="3020160"/>
                </a:cubicBezTo>
                <a:cubicBezTo>
                  <a:pt x="732417" y="2903365"/>
                  <a:pt x="866181" y="2725445"/>
                  <a:pt x="936385" y="2559318"/>
                </a:cubicBezTo>
                <a:cubicBezTo>
                  <a:pt x="1006589" y="2393192"/>
                  <a:pt x="1070257" y="2227789"/>
                  <a:pt x="1101521" y="1985301"/>
                </a:cubicBezTo>
                <a:cubicBezTo>
                  <a:pt x="1132785" y="1742813"/>
                  <a:pt x="1122155" y="1401451"/>
                  <a:pt x="1078951" y="1054838"/>
                </a:cubicBezTo>
                <a:cubicBezTo>
                  <a:pt x="1035747" y="708225"/>
                  <a:pt x="995214" y="493779"/>
                  <a:pt x="920011" y="272546"/>
                </a:cubicBezTo>
                <a:cubicBezTo>
                  <a:pt x="728506" y="123384"/>
                  <a:pt x="34917" y="-151825"/>
                  <a:pt x="1203" y="1058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C181CD-CEFD-DD41-BBF6-9BC3BD1040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5" r="-203"/>
          <a:stretch/>
        </p:blipFill>
        <p:spPr>
          <a:xfrm>
            <a:off x="-136797" y="94393"/>
            <a:ext cx="12406937" cy="7051109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75F0D7AB-6308-B445-BC94-ABFD7355D278}"/>
              </a:ext>
            </a:extLst>
          </p:cNvPr>
          <p:cNvSpPr/>
          <p:nvPr/>
        </p:nvSpPr>
        <p:spPr>
          <a:xfrm>
            <a:off x="4345125" y="1567743"/>
            <a:ext cx="871876" cy="1792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26314B4-43BC-164E-94D1-2396A3882056}"/>
              </a:ext>
            </a:extLst>
          </p:cNvPr>
          <p:cNvSpPr/>
          <p:nvPr/>
        </p:nvSpPr>
        <p:spPr>
          <a:xfrm>
            <a:off x="5244646" y="904581"/>
            <a:ext cx="1455567" cy="5886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F6F355F-821D-B44D-BE1C-22A0EF73A908}"/>
              </a:ext>
            </a:extLst>
          </p:cNvPr>
          <p:cNvSpPr/>
          <p:nvPr/>
        </p:nvSpPr>
        <p:spPr>
          <a:xfrm>
            <a:off x="5087126" y="2935122"/>
            <a:ext cx="2328489" cy="849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121AFB4D-F664-EF4A-B995-115C8767E964}"/>
              </a:ext>
            </a:extLst>
          </p:cNvPr>
          <p:cNvSpPr txBox="1">
            <a:spLocks/>
          </p:cNvSpPr>
          <p:nvPr/>
        </p:nvSpPr>
        <p:spPr>
          <a:xfrm>
            <a:off x="450690" y="2337544"/>
            <a:ext cx="2796926" cy="495729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JAI Fest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ED20D-58A9-9248-8CE3-B85B4F422F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80" y="5863436"/>
            <a:ext cx="3469543" cy="900000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E97999-5211-2C4E-87FC-811113A323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461" t="11588" r="33665" b="75315"/>
          <a:stretch/>
        </p:blipFill>
        <p:spPr>
          <a:xfrm>
            <a:off x="4372537" y="5872779"/>
            <a:ext cx="2327676" cy="900000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E9513E-7517-884A-8C7E-7021A99417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1620" y="5884257"/>
            <a:ext cx="1892228" cy="900000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6A96D0-2B7D-514B-8BB2-C564CC3D5DAE}"/>
              </a:ext>
            </a:extLst>
          </p:cNvPr>
          <p:cNvSpPr/>
          <p:nvPr/>
        </p:nvSpPr>
        <p:spPr>
          <a:xfrm>
            <a:off x="447773" y="149984"/>
            <a:ext cx="11004645" cy="923330"/>
          </a:xfrm>
          <a:prstGeom prst="rect">
            <a:avLst/>
          </a:prstGeom>
          <a:solidFill>
            <a:schemeClr val="bg1">
              <a:alpha val="50000"/>
            </a:schemeClr>
          </a:solidFill>
          <a:effectLst/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  <a:ea typeface="Apple Symbols" panose="02000000000000000000" pitchFamily="2" charset="-79"/>
                <a:cs typeface="Arial" panose="020B0604020202020204" pitchFamily="34" charset="0"/>
              </a:rPr>
              <a:t>Medical Accelerators in BDSIM</a:t>
            </a: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id="{8D1A684B-D49B-664F-A59B-07B0890D7A59}"/>
              </a:ext>
            </a:extLst>
          </p:cNvPr>
          <p:cNvSpPr txBox="1">
            <a:spLocks/>
          </p:cNvSpPr>
          <p:nvPr/>
        </p:nvSpPr>
        <p:spPr>
          <a:xfrm>
            <a:off x="450690" y="1432311"/>
            <a:ext cx="2796926" cy="830997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William Shields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 (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william.shields@rhul.ac.uk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)</a:t>
            </a:r>
          </a:p>
        </p:txBody>
      </p:sp>
      <p:sp>
        <p:nvSpPr>
          <p:cNvPr id="25" name="Subtitle 4">
            <a:extLst>
              <a:ext uri="{FF2B5EF4-FFF2-40B4-BE49-F238E27FC236}">
                <a16:creationId xmlns:a16="http://schemas.microsoft.com/office/drawing/2014/main" id="{C1C12860-D928-F344-A063-A52D381AE96D}"/>
              </a:ext>
            </a:extLst>
          </p:cNvPr>
          <p:cNvSpPr txBox="1">
            <a:spLocks/>
          </p:cNvSpPr>
          <p:nvPr/>
        </p:nvSpPr>
        <p:spPr>
          <a:xfrm>
            <a:off x="450690" y="2919232"/>
            <a:ext cx="2793613" cy="42311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10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th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December 2021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C7275BE-2C73-1545-8681-2A564185D4CC}"/>
              </a:ext>
            </a:extLst>
          </p:cNvPr>
          <p:cNvSpPr/>
          <p:nvPr/>
        </p:nvSpPr>
        <p:spPr>
          <a:xfrm>
            <a:off x="4225013" y="1493210"/>
            <a:ext cx="368715" cy="354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BD3D9EB-3437-F74B-8520-8BB78A521C8E}"/>
              </a:ext>
            </a:extLst>
          </p:cNvPr>
          <p:cNvSpPr/>
          <p:nvPr/>
        </p:nvSpPr>
        <p:spPr>
          <a:xfrm>
            <a:off x="4161231" y="2804335"/>
            <a:ext cx="368715" cy="354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C431B77-C7C1-E340-9743-5FD3F5C8AFCA}"/>
              </a:ext>
            </a:extLst>
          </p:cNvPr>
          <p:cNvSpPr/>
          <p:nvPr/>
        </p:nvSpPr>
        <p:spPr>
          <a:xfrm>
            <a:off x="4193651" y="2750199"/>
            <a:ext cx="368715" cy="354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5B3D50-B7AF-F642-9852-FBBBF30DF966}"/>
              </a:ext>
            </a:extLst>
          </p:cNvPr>
          <p:cNvSpPr/>
          <p:nvPr/>
        </p:nvSpPr>
        <p:spPr>
          <a:xfrm>
            <a:off x="3762169" y="2506301"/>
            <a:ext cx="368715" cy="354599"/>
          </a:xfrm>
          <a:prstGeom prst="rect">
            <a:avLst/>
          </a:prstGeom>
          <a:solidFill>
            <a:srgbClr val="9AB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67F1E33-2D3C-3C4D-9382-1B22B3C12416}"/>
              </a:ext>
            </a:extLst>
          </p:cNvPr>
          <p:cNvSpPr/>
          <p:nvPr/>
        </p:nvSpPr>
        <p:spPr>
          <a:xfrm>
            <a:off x="10127538" y="6638593"/>
            <a:ext cx="2128779" cy="615182"/>
          </a:xfrm>
          <a:prstGeom prst="rect">
            <a:avLst/>
          </a:prstGeom>
          <a:solidFill>
            <a:srgbClr val="7674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ECD141-DCFC-F74F-8CC5-DA1C9EEDC2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0670" y="5872780"/>
            <a:ext cx="1990292" cy="900000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5134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9F368C6B-EFA8-994D-9300-C19874642D69}"/>
              </a:ext>
            </a:extLst>
          </p:cNvPr>
          <p:cNvSpPr txBox="1">
            <a:spLocks/>
          </p:cNvSpPr>
          <p:nvPr/>
        </p:nvSpPr>
        <p:spPr>
          <a:xfrm>
            <a:off x="77591" y="895618"/>
            <a:ext cx="4824850" cy="328160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Start-to-end simulation of IBA’s </a:t>
            </a: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ProteusOne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 systems.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Combination of standard BDSIM geometry &amp; external files (via pyg4ometry).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Cyclotron included for modelling losses &amp; dose maps of cyclotron vault.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Final dipole converted from CAD model – crucial to include fringes.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3D magnetic field map attached to custom beamline element.</a:t>
            </a:r>
          </a:p>
          <a:p>
            <a:pPr lvl="1">
              <a:buFontTx/>
              <a:buChar char="-"/>
            </a:pPr>
            <a:endParaRPr lang="en-GB" sz="1400" dirty="0">
              <a:latin typeface="Lato Light" panose="020F0302020204030203" pitchFamily="34" charset="77"/>
              <a:sym typeface="Wingdings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32F7E06-5882-E047-835D-294728E59BCE}"/>
              </a:ext>
            </a:extLst>
          </p:cNvPr>
          <p:cNvGrpSpPr/>
          <p:nvPr/>
        </p:nvGrpSpPr>
        <p:grpSpPr>
          <a:xfrm>
            <a:off x="4809989" y="959374"/>
            <a:ext cx="7559494" cy="4230277"/>
            <a:chOff x="4777331" y="681786"/>
            <a:chExt cx="7559494" cy="42302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2DB82CA-2EEF-AB4F-A709-1C7AB413D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77331" y="684213"/>
              <a:ext cx="7292282" cy="422785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EB9484-D98C-9D46-8B55-292920A6C92D}"/>
                </a:ext>
              </a:extLst>
            </p:cNvPr>
            <p:cNvSpPr txBox="1"/>
            <p:nvPr/>
          </p:nvSpPr>
          <p:spPr>
            <a:xfrm>
              <a:off x="4941407" y="1042570"/>
              <a:ext cx="1669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Lato Light" panose="020F0302020204030203" pitchFamily="34" charset="77"/>
                  <a:cs typeface="Helvetica"/>
                </a:rPr>
                <a:t>Cyclotron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62ADB9D-9E3C-1B4A-81A2-D16A983890D5}"/>
                </a:ext>
              </a:extLst>
            </p:cNvPr>
            <p:cNvCxnSpPr>
              <a:cxnSpLocks/>
            </p:cNvCxnSpPr>
            <p:nvPr/>
          </p:nvCxnSpPr>
          <p:spPr>
            <a:xfrm>
              <a:off x="5647833" y="1489435"/>
              <a:ext cx="989401" cy="577902"/>
            </a:xfrm>
            <a:prstGeom prst="straightConnector1">
              <a:avLst/>
            </a:prstGeom>
            <a:ln w="41275" cap="rnd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B639B2F-1726-4B49-BAF2-441215ABB2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97856" y="1266561"/>
              <a:ext cx="484100" cy="1133344"/>
            </a:xfrm>
            <a:prstGeom prst="straightConnector1">
              <a:avLst/>
            </a:prstGeom>
            <a:ln w="41275" cap="rnd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9B3757E-5990-4B47-A10A-236B150912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45876" y="1436229"/>
              <a:ext cx="461475" cy="908468"/>
            </a:xfrm>
            <a:prstGeom prst="straightConnector1">
              <a:avLst/>
            </a:prstGeom>
            <a:ln w="41275" cap="rnd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D61A1DD-4EDB-B140-85D4-E43CF0B10DAC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flipH="1">
              <a:off x="10773656" y="1975558"/>
              <a:ext cx="380932" cy="906679"/>
            </a:xfrm>
            <a:prstGeom prst="straightConnector1">
              <a:avLst/>
            </a:prstGeom>
            <a:ln w="41275" cap="rnd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6B663A5-BF1F-B444-B7FE-8D9655DA257F}"/>
                </a:ext>
              </a:extLst>
            </p:cNvPr>
            <p:cNvSpPr txBox="1"/>
            <p:nvPr/>
          </p:nvSpPr>
          <p:spPr>
            <a:xfrm>
              <a:off x="7347342" y="681786"/>
              <a:ext cx="16692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Lato Light" panose="020F0302020204030203" pitchFamily="34" charset="77"/>
                  <a:cs typeface="Helvetica"/>
                </a:rPr>
                <a:t>Degrader &amp; collimators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3392D28-7E69-8B40-81AD-3D6FEFB89C88}"/>
                </a:ext>
              </a:extLst>
            </p:cNvPr>
            <p:cNvSpPr txBox="1"/>
            <p:nvPr/>
          </p:nvSpPr>
          <p:spPr>
            <a:xfrm>
              <a:off x="8941702" y="743531"/>
              <a:ext cx="16692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Lato Light" panose="020F0302020204030203" pitchFamily="34" charset="77"/>
                  <a:cs typeface="Helvetica"/>
                </a:rPr>
                <a:t>Gantry &amp; treatment room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A9021D6-F4BD-D746-93E3-6FC962677312}"/>
                </a:ext>
              </a:extLst>
            </p:cNvPr>
            <p:cNvSpPr txBox="1"/>
            <p:nvPr/>
          </p:nvSpPr>
          <p:spPr>
            <a:xfrm>
              <a:off x="11154588" y="1683170"/>
              <a:ext cx="11822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Lato Light" panose="020F0302020204030203" pitchFamily="34" charset="77"/>
                  <a:cs typeface="Helvetica"/>
                </a:rPr>
                <a:t>Shielding maze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6BDE2055-6B5F-8B44-A926-2B883C4D0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9495" y="868087"/>
            <a:ext cx="631308" cy="63130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5170CAA-E49A-C045-925A-5406E96C8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0607" y="888143"/>
            <a:ext cx="617264" cy="617264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46875CE8-C636-B842-B0A3-88B88639A7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314" y="4061111"/>
            <a:ext cx="6620329" cy="2382679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061438C8-BDF9-954D-AEB8-A97AB658FE8F}"/>
              </a:ext>
            </a:extLst>
          </p:cNvPr>
          <p:cNvSpPr txBox="1"/>
          <p:nvPr/>
        </p:nvSpPr>
        <p:spPr>
          <a:xfrm>
            <a:off x="8021975" y="5332407"/>
            <a:ext cx="4080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hlinkClick r:id="rId6"/>
              </a:rPr>
              <a:t>C. Hernalsteens, W. Shields et al, European Physics Letters, (132), December 2020, 50004</a:t>
            </a:r>
            <a:endParaRPr lang="en-GB" sz="1400" dirty="0">
              <a:latin typeface="Lato Light" panose="020F0302020204030203" pitchFamily="34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AC8546-6CB5-DF4A-A017-4A5DA778BCE3}"/>
              </a:ext>
            </a:extLst>
          </p:cNvPr>
          <p:cNvSpPr txBox="1"/>
          <p:nvPr/>
        </p:nvSpPr>
        <p:spPr>
          <a:xfrm>
            <a:off x="8021975" y="5989913"/>
            <a:ext cx="4080296" cy="523220"/>
          </a:xfrm>
          <a:prstGeom prst="rect">
            <a:avLst/>
          </a:prstGeom>
          <a:noFill/>
          <a:ln w="12700"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Optics, cyclotron beam profile &amp; losses:</a:t>
            </a:r>
          </a:p>
          <a:p>
            <a:r>
              <a:rPr lang="en-GB" sz="1400" dirty="0">
                <a:latin typeface="Lato Light" panose="020F0302020204030203" pitchFamily="34" charset="77"/>
                <a:hlinkClick r:id="rId7"/>
              </a:rPr>
              <a:t>R. Tesse. et al, IPAC2019,</a:t>
            </a:r>
            <a:endParaRPr lang="en-GB" sz="1400" dirty="0">
              <a:latin typeface="Lato Light" panose="020F0302020204030203" pitchFamily="34" charset="77"/>
            </a:endParaRPr>
          </a:p>
        </p:txBody>
      </p:sp>
      <p:sp>
        <p:nvSpPr>
          <p:cNvPr id="24" name="Slide Number Placeholder 4">
            <a:extLst>
              <a:ext uri="{FF2B5EF4-FFF2-40B4-BE49-F238E27FC236}">
                <a16:creationId xmlns:a16="http://schemas.microsoft.com/office/drawing/2014/main" id="{32A8BB70-6621-D646-BB1E-C11B8C88F0F5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D286927-F0E3-BC49-A7D2-19AA05F594A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27FB37A-8192-CA43-A7FE-33C4020A0C5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31" name="Title 1">
            <a:extLst>
              <a:ext uri="{FF2B5EF4-FFF2-40B4-BE49-F238E27FC236}">
                <a16:creationId xmlns:a16="http://schemas.microsoft.com/office/drawing/2014/main" id="{1A355DC0-C967-CC49-AE62-CF50500A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Lato Light" panose="020F0302020204030203" pitchFamily="34" charset="77"/>
              </a:rPr>
              <a:t>The </a:t>
            </a:r>
            <a:r>
              <a:rPr lang="en-US" sz="4000" dirty="0" err="1">
                <a:solidFill>
                  <a:schemeClr val="bg1"/>
                </a:solidFill>
                <a:latin typeface="Lato Light" panose="020F0302020204030203" pitchFamily="34" charset="77"/>
              </a:rPr>
              <a:t>ProteusOne</a:t>
            </a:r>
            <a:r>
              <a:rPr lang="en-US" sz="4000" dirty="0">
                <a:solidFill>
                  <a:schemeClr val="bg1"/>
                </a:solidFill>
                <a:latin typeface="Lato Light" panose="020F0302020204030203" pitchFamily="34" charset="77"/>
              </a:rPr>
              <a:t> Model in BDSIM</a:t>
            </a:r>
            <a:endParaRPr lang="en-US" sz="44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38654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D78C93C-03D2-EE47-BAB2-F28457073B79}"/>
              </a:ext>
            </a:extLst>
          </p:cNvPr>
          <p:cNvSpPr txBox="1">
            <a:spLocks/>
          </p:cNvSpPr>
          <p:nvPr/>
        </p:nvSpPr>
        <p:spPr>
          <a:xfrm>
            <a:off x="108527" y="898934"/>
            <a:ext cx="7620000" cy="28034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Excellent agreement between experimental data and simulations.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Simulated horizontal &amp; vertical beam profile.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Depth dose profile in water. 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Range &amp; distal fall-off.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Total transmission efficiency.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Extraction beamline &amp; degrader to isocentre.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Multiple ranges to cover all degrader materials.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47A6B3A-7DCF-7A47-81B6-06130371F3F0}"/>
              </a:ext>
            </a:extLst>
          </p:cNvPr>
          <p:cNvSpPr txBox="1">
            <a:spLocks/>
          </p:cNvSpPr>
          <p:nvPr/>
        </p:nvSpPr>
        <p:spPr>
          <a:xfrm>
            <a:off x="187051" y="2957348"/>
            <a:ext cx="6167450" cy="672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GB" sz="1800" dirty="0">
              <a:sym typeface="Wingding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7D23B9A-9828-DF41-958A-12ECFAF43434}"/>
              </a:ext>
            </a:extLst>
          </p:cNvPr>
          <p:cNvGrpSpPr>
            <a:grpSpLocks noChangeAspect="1"/>
          </p:cNvGrpSpPr>
          <p:nvPr/>
        </p:nvGrpSpPr>
        <p:grpSpPr>
          <a:xfrm>
            <a:off x="6875812" y="3780852"/>
            <a:ext cx="4924293" cy="2822817"/>
            <a:chOff x="7127988" y="4063081"/>
            <a:chExt cx="4712198" cy="270123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D27BB85-B966-AE46-AE86-40D24C9DBE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5379"/>
            <a:stretch/>
          </p:blipFill>
          <p:spPr>
            <a:xfrm>
              <a:off x="7127988" y="4063081"/>
              <a:ext cx="4712198" cy="2701235"/>
            </a:xfrm>
            <a:prstGeom prst="rect">
              <a:avLst/>
            </a:prstGeom>
          </p:spPr>
        </p:pic>
        <p:sp>
          <p:nvSpPr>
            <p:cNvPr id="13" name="Text Placeholder 4">
              <a:extLst>
                <a:ext uri="{FF2B5EF4-FFF2-40B4-BE49-F238E27FC236}">
                  <a16:creationId xmlns:a16="http://schemas.microsoft.com/office/drawing/2014/main" id="{9791D703-657B-B943-A5D6-9A76D13E9F2F}"/>
                </a:ext>
              </a:extLst>
            </p:cNvPr>
            <p:cNvSpPr txBox="1">
              <a:spLocks/>
            </p:cNvSpPr>
            <p:nvPr/>
          </p:nvSpPr>
          <p:spPr>
            <a:xfrm>
              <a:off x="9430903" y="5836595"/>
              <a:ext cx="1945722" cy="321518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12700">
              <a:solidFill>
                <a:schemeClr val="dk1"/>
              </a:solidFill>
            </a:ln>
          </p:spPr>
          <p:txBody>
            <a:bodyPr vert="horz" lIns="91440" tIns="45720" rIns="91440" bIns="45720" rtlCol="0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3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3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solidFill>
                    <a:schemeClr val="tx1">
                      <a:alpha val="75000"/>
                    </a:schemeClr>
                  </a:solidFill>
                  <a:sym typeface="Wingdings"/>
                </a:rPr>
                <a:t>Transmission efficiency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492F0DA-8C06-CB4B-8721-231E071869E5}"/>
              </a:ext>
            </a:extLst>
          </p:cNvPr>
          <p:cNvGrpSpPr/>
          <p:nvPr/>
        </p:nvGrpSpPr>
        <p:grpSpPr>
          <a:xfrm>
            <a:off x="662333" y="3689453"/>
            <a:ext cx="5483950" cy="2803422"/>
            <a:chOff x="373238" y="3779010"/>
            <a:chExt cx="5483950" cy="280342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F963096-C198-BC4C-A690-C71F969598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794" t="9741" r="7925"/>
            <a:stretch/>
          </p:blipFill>
          <p:spPr>
            <a:xfrm>
              <a:off x="373238" y="3779010"/>
              <a:ext cx="5483950" cy="2803422"/>
            </a:xfrm>
            <a:prstGeom prst="rect">
              <a:avLst/>
            </a:prstGeom>
          </p:spPr>
        </p:pic>
        <p:sp>
          <p:nvSpPr>
            <p:cNvPr id="14" name="Text Placeholder 4">
              <a:extLst>
                <a:ext uri="{FF2B5EF4-FFF2-40B4-BE49-F238E27FC236}">
                  <a16:creationId xmlns:a16="http://schemas.microsoft.com/office/drawing/2014/main" id="{9726E947-ADD6-E148-B00D-E201D084A1B4}"/>
                </a:ext>
              </a:extLst>
            </p:cNvPr>
            <p:cNvSpPr txBox="1">
              <a:spLocks/>
            </p:cNvSpPr>
            <p:nvPr/>
          </p:nvSpPr>
          <p:spPr>
            <a:xfrm>
              <a:off x="1614017" y="5281723"/>
              <a:ext cx="1790246" cy="303637"/>
            </a:xfrm>
            <a:prstGeom prst="rect">
              <a:avLst/>
            </a:prstGeom>
            <a:ln w="12700">
              <a:solidFill>
                <a:schemeClr val="dk1"/>
              </a:solidFill>
            </a:ln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3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3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latin typeface="Lato Light" panose="020F0302020204030203" pitchFamily="34" charset="77"/>
                  <a:sym typeface="Wingdings"/>
                </a:rPr>
                <a:t>Depth dose profile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3D1E214-9F64-C041-9B40-9CD351B891BF}"/>
              </a:ext>
            </a:extLst>
          </p:cNvPr>
          <p:cNvGrpSpPr>
            <a:grpSpLocks noChangeAspect="1"/>
          </p:cNvGrpSpPr>
          <p:nvPr/>
        </p:nvGrpSpPr>
        <p:grpSpPr>
          <a:xfrm>
            <a:off x="7637317" y="887820"/>
            <a:ext cx="4427837" cy="2767398"/>
            <a:chOff x="6763078" y="1017436"/>
            <a:chExt cx="4325097" cy="270318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03DF9D0-AEAA-684D-AE06-93E0CD54A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3078" y="1017436"/>
              <a:ext cx="4325097" cy="2703185"/>
            </a:xfrm>
            <a:prstGeom prst="rect">
              <a:avLst/>
            </a:prstGeom>
          </p:spPr>
        </p:pic>
        <p:sp>
          <p:nvSpPr>
            <p:cNvPr id="15" name="Text Placeholder 4">
              <a:extLst>
                <a:ext uri="{FF2B5EF4-FFF2-40B4-BE49-F238E27FC236}">
                  <a16:creationId xmlns:a16="http://schemas.microsoft.com/office/drawing/2014/main" id="{A2C5757D-7F52-6D47-8F8A-E0FCEE7AA59E}"/>
                </a:ext>
              </a:extLst>
            </p:cNvPr>
            <p:cNvSpPr txBox="1">
              <a:spLocks/>
            </p:cNvSpPr>
            <p:nvPr/>
          </p:nvSpPr>
          <p:spPr>
            <a:xfrm>
              <a:off x="7364547" y="1166632"/>
              <a:ext cx="814414" cy="593403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12700">
              <a:solidFill>
                <a:schemeClr val="dk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3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3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b="0" i="0" kern="1200">
                  <a:solidFill>
                    <a:schemeClr val="tx1"/>
                  </a:solidFill>
                  <a:latin typeface="+mj-lt"/>
                  <a:ea typeface="CMU Sans Serif" charset="0"/>
                  <a:cs typeface="CMU Sans Serif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latin typeface="Lato Light" panose="020F0302020204030203" pitchFamily="34" charset="77"/>
                  <a:sym typeface="Wingdings"/>
                </a:rPr>
                <a:t>Beam Profile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FD20386-098A-0145-B7F2-D8D72F43028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7522025" y="-5016"/>
            <a:ext cx="821477" cy="8247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30B9AFE-7712-AA42-A2E5-FA875B2772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7028" y="19225"/>
            <a:ext cx="800490" cy="800490"/>
          </a:xfrm>
          <a:prstGeom prst="rect">
            <a:avLst/>
          </a:prstGeom>
        </p:spPr>
      </p:pic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435E6A80-C36A-8642-B32B-D2B6BFB04766}"/>
              </a:ext>
            </a:extLst>
          </p:cNvPr>
          <p:cNvSpPr txBox="1">
            <a:spLocks/>
          </p:cNvSpPr>
          <p:nvPr/>
        </p:nvSpPr>
        <p:spPr>
          <a:xfrm>
            <a:off x="4724400" y="649287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D990B1A-6AC9-7447-8A05-3D3AA43EF97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5F5E1CC-D477-0945-A316-449B6BBA88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F24D8850-BB9E-5947-B44E-604B2899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Lato Light" panose="020F0302020204030203" pitchFamily="34" charset="77"/>
              </a:rPr>
              <a:t>Experimental Validation</a:t>
            </a:r>
          </a:p>
        </p:txBody>
      </p:sp>
    </p:spTree>
    <p:extLst>
      <p:ext uri="{BB962C8B-B14F-4D97-AF65-F5344CB8AC3E}">
        <p14:creationId xmlns:p14="http://schemas.microsoft.com/office/powerpoint/2010/main" val="3440475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7002D93E-B8E0-574C-88E2-1B766A08544C}"/>
              </a:ext>
            </a:extLst>
          </p:cNvPr>
          <p:cNvSpPr txBox="1">
            <a:spLocks/>
          </p:cNvSpPr>
          <p:nvPr/>
        </p:nvSpPr>
        <p:spPr>
          <a:xfrm>
            <a:off x="89790" y="943972"/>
            <a:ext cx="6880037" cy="191756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Ambient dose map for activation studies.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Ambient dose equivalent scored in the cyclotron vault, treatment room, and the maze. </a:t>
            </a:r>
            <a:endParaRPr lang="en-GB" sz="12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Beam transport &amp; degrader losses for 28.65 cm range dose. 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High cyclotron vault dose: degrader and collimators.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Smaller beam transport losses, air gap.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61EC6AD-F7BF-8E43-A2D7-6043AAFCD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040" y="-2"/>
            <a:ext cx="815499" cy="8154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F55201-A6B8-644D-B3C4-D6381F006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5196" y="-1"/>
            <a:ext cx="815499" cy="815499"/>
          </a:xfrm>
          <a:prstGeom prst="rect">
            <a:avLst/>
          </a:prstGeom>
        </p:spPr>
      </p:pic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B4F39BAB-FA69-3244-9657-A4261C0E1FFE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9A47EF9-DAC1-D448-8183-86C30A6444C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F5811C2-8725-C446-A611-590D2F191A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3758AED2-9E66-DB42-9AD3-938C6D89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Lato Light" panose="020F0302020204030203" pitchFamily="34" charset="77"/>
              </a:rPr>
              <a:t>Other Studies &amp; Developments</a:t>
            </a:r>
            <a:endParaRPr lang="en-US" sz="40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5C95B14-9A83-5348-8702-B3CE9706953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1" t="14495" r="14500" b="19774"/>
          <a:stretch/>
        </p:blipFill>
        <p:spPr>
          <a:xfrm>
            <a:off x="7834502" y="3632675"/>
            <a:ext cx="4289399" cy="260976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A9507C2-5D84-9F47-B13B-1622B2A54A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5818" y="982277"/>
            <a:ext cx="4976427" cy="2479807"/>
          </a:xfrm>
          <a:prstGeom prst="rect">
            <a:avLst/>
          </a:prstGeom>
        </p:spPr>
      </p:pic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56DBAAD4-6340-9E46-9C73-F93C3AAEB2E0}"/>
              </a:ext>
            </a:extLst>
          </p:cNvPr>
          <p:cNvSpPr txBox="1">
            <a:spLocks/>
          </p:cNvSpPr>
          <p:nvPr/>
        </p:nvSpPr>
        <p:spPr>
          <a:xfrm>
            <a:off x="5091302" y="3668591"/>
            <a:ext cx="2743200" cy="28613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Shielding activation studies.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BDSIM in conjunction with FISPACT-II.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Development of 4D scoring (3D + energy) – forms FISPACT input.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Studies ongoing.</a:t>
            </a:r>
            <a:endParaRPr lang="en-GB" sz="1600" dirty="0">
              <a:latin typeface="Lato Light" panose="020F0302020204030203" pitchFamily="34" charset="77"/>
              <a:sym typeface="Wingdings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6E8485C0-7990-A342-8BC5-1167614D6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156" y="3453345"/>
            <a:ext cx="2275802" cy="301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C560019A-F147-304C-B7BA-D6D9B82094FF}"/>
              </a:ext>
            </a:extLst>
          </p:cNvPr>
          <p:cNvSpPr txBox="1">
            <a:spLocks/>
          </p:cNvSpPr>
          <p:nvPr/>
        </p:nvSpPr>
        <p:spPr>
          <a:xfrm>
            <a:off x="89791" y="3497461"/>
            <a:ext cx="2380278" cy="35406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DICOM files - 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d</a:t>
            </a:r>
            <a:r>
              <a:rPr lang="en-GB" sz="1800" dirty="0">
                <a:latin typeface="Lato Light" panose="020F0302020204030203" pitchFamily="34" charset="77"/>
              </a:rPr>
              <a:t>ose deposition scoring in reconstructed volumes.</a:t>
            </a:r>
          </a:p>
          <a:p>
            <a:pPr>
              <a:buFontTx/>
              <a:buChar char="-"/>
            </a:pPr>
            <a:endParaRPr lang="en-GB" sz="18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Step toward BDSIM involvement in validation of TPS treatment plans.</a:t>
            </a:r>
          </a:p>
          <a:p>
            <a:pPr>
              <a:buFontTx/>
              <a:buChar char="-"/>
            </a:pPr>
            <a:endParaRPr lang="en-GB" sz="1600" dirty="0">
              <a:latin typeface="Lato Light" panose="020F0302020204030203" pitchFamily="34" charset="77"/>
              <a:sym typeface="Wingdings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3B72AC6-BCE4-CD4D-88AC-A9B8D92E9830}"/>
              </a:ext>
            </a:extLst>
          </p:cNvPr>
          <p:cNvGrpSpPr>
            <a:grpSpLocks noChangeAspect="1"/>
          </p:cNvGrpSpPr>
          <p:nvPr/>
        </p:nvGrpSpPr>
        <p:grpSpPr>
          <a:xfrm>
            <a:off x="8646932" y="873241"/>
            <a:ext cx="2675491" cy="429354"/>
            <a:chOff x="8525909" y="1084678"/>
            <a:chExt cx="3285290" cy="52721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5CE8786-9F99-8743-90F7-6028AFDA726B}"/>
                </a:ext>
              </a:extLst>
            </p:cNvPr>
            <p:cNvSpPr/>
            <p:nvPr/>
          </p:nvSpPr>
          <p:spPr>
            <a:xfrm>
              <a:off x="8525909" y="1084678"/>
              <a:ext cx="3285290" cy="5272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E4A39BE-505A-A647-9C23-118150035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546082" y="1105596"/>
              <a:ext cx="3231497" cy="479398"/>
            </a:xfrm>
            <a:prstGeom prst="rect">
              <a:avLst/>
            </a:prstGeom>
          </p:spPr>
        </p:pic>
      </p:grp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A7A3823F-3C4A-784A-A096-058C73A6C726}"/>
              </a:ext>
            </a:extLst>
          </p:cNvPr>
          <p:cNvSpPr txBox="1">
            <a:spLocks/>
          </p:cNvSpPr>
          <p:nvPr/>
        </p:nvSpPr>
        <p:spPr>
          <a:xfrm>
            <a:off x="89789" y="2929997"/>
            <a:ext cx="7237286" cy="49900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hlinkClick r:id="rId11"/>
              </a:rPr>
              <a:t>IPAC</a:t>
            </a:r>
            <a:r>
              <a:rPr lang="en-GB" sz="1800" dirty="0">
                <a:latin typeface="Lato Light" panose="020F0302020204030203" pitchFamily="34" charset="77"/>
              </a:rPr>
              <a:t> paper on ULB-lead developments.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020586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F84E318B-C8C6-F948-A961-AAB5E63AB090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A567D5A-C521-984E-A2E6-ADBF031845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99E4FEF-5789-7B4D-B636-ABB6AE5E0E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0453A535-2D88-584F-8AE9-58AD0EA5A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Lato Light" panose="020F0302020204030203" pitchFamily="34" charset="77"/>
              </a:rPr>
              <a:t>ProteusPlus</a:t>
            </a:r>
            <a:r>
              <a:rPr lang="en-US" sz="4000" dirty="0">
                <a:solidFill>
                  <a:schemeClr val="bg1"/>
                </a:solidFill>
                <a:latin typeface="Lato Light" panose="020F0302020204030203" pitchFamily="34" charset="77"/>
              </a:rPr>
              <a:t> Eyeline </a:t>
            </a:r>
            <a:r>
              <a:rPr lang="en-US" sz="4000" dirty="0" err="1">
                <a:solidFill>
                  <a:schemeClr val="bg1"/>
                </a:solidFill>
                <a:latin typeface="Lato Light" panose="020F0302020204030203" pitchFamily="34" charset="77"/>
              </a:rPr>
              <a:t>Optimisation</a:t>
            </a:r>
            <a:endParaRPr lang="en-US" sz="44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B989841D-B6C2-C44E-9ADA-40CBADA73DC4}"/>
              </a:ext>
            </a:extLst>
          </p:cNvPr>
          <p:cNvSpPr txBox="1">
            <a:spLocks/>
          </p:cNvSpPr>
          <p:nvPr/>
        </p:nvSpPr>
        <p:spPr>
          <a:xfrm>
            <a:off x="88408" y="877689"/>
            <a:ext cx="4960866" cy="2187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IBA eye-treatment beamline, part of the Proteus Plus (P+) system.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</a:rPr>
              <a:t>Treatment of ocular tumours (70-105 MeV).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Publication submitted (E. </a:t>
            </a:r>
            <a:r>
              <a:rPr lang="en-GB" sz="1800" dirty="0" err="1">
                <a:latin typeface="Lato Light" panose="020F0302020204030203" pitchFamily="34" charset="77"/>
              </a:rPr>
              <a:t>Gnacadja</a:t>
            </a:r>
            <a:r>
              <a:rPr lang="en-GB" sz="1800" dirty="0">
                <a:latin typeface="Lato Light" panose="020F0302020204030203" pitchFamily="34" charset="77"/>
              </a:rPr>
              <a:t>, ULB).</a:t>
            </a:r>
            <a:endParaRPr lang="en-GB" sz="20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Improve deliverable dose rate and depth-dose distal fall-off.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834BED0B-6D0A-FD45-8CB6-804FD7DBC2F6}"/>
              </a:ext>
            </a:extLst>
          </p:cNvPr>
          <p:cNvSpPr txBox="1">
            <a:spLocks/>
          </p:cNvSpPr>
          <p:nvPr/>
        </p:nvSpPr>
        <p:spPr>
          <a:xfrm>
            <a:off x="88408" y="2710242"/>
            <a:ext cx="5306552" cy="317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Optimise energy selection system, optics &amp; nozzle  </a:t>
            </a:r>
          </a:p>
          <a:p>
            <a:pPr lvl="1">
              <a:buFontTx/>
              <a:buChar char="-"/>
            </a:pPr>
            <a:r>
              <a:rPr lang="en-GB" sz="1800" u="sng" dirty="0">
                <a:latin typeface="Lato Light" panose="020F0302020204030203" pitchFamily="34" charset="77"/>
              </a:rPr>
              <a:t>Maintain clinical requirements.</a:t>
            </a:r>
          </a:p>
          <a:p>
            <a:pPr lvl="2">
              <a:buFontTx/>
              <a:buChar char="-"/>
            </a:pPr>
            <a:endParaRPr lang="en-GB" sz="1500" u="sng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2000" dirty="0">
              <a:sym typeface="Wingding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D51170-DAC9-5541-BA90-CDBC2B37CA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1159" y="842408"/>
            <a:ext cx="4100841" cy="255423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48E3A85-EBB9-5948-8A6D-A5E624BC2298}"/>
              </a:ext>
            </a:extLst>
          </p:cNvPr>
          <p:cNvGrpSpPr/>
          <p:nvPr/>
        </p:nvGrpSpPr>
        <p:grpSpPr>
          <a:xfrm>
            <a:off x="5235670" y="837830"/>
            <a:ext cx="2877120" cy="2809081"/>
            <a:chOff x="4942172" y="953060"/>
            <a:chExt cx="2877120" cy="2809081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8235B475-3972-8549-8E6B-24D32BA3717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3689" r="59524"/>
            <a:stretch/>
          </p:blipFill>
          <p:spPr bwMode="auto">
            <a:xfrm>
              <a:off x="4942172" y="953060"/>
              <a:ext cx="2793201" cy="2809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DB922D-66EE-4045-BE76-52C0181316F5}"/>
                </a:ext>
              </a:extLst>
            </p:cNvPr>
            <p:cNvSpPr/>
            <p:nvPr/>
          </p:nvSpPr>
          <p:spPr>
            <a:xfrm>
              <a:off x="7549662" y="2215662"/>
              <a:ext cx="269630" cy="9010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F28BDA-6CB3-2B47-BA77-A89CE3E7ECDF}"/>
                </a:ext>
              </a:extLst>
            </p:cNvPr>
            <p:cNvSpPr/>
            <p:nvPr/>
          </p:nvSpPr>
          <p:spPr>
            <a:xfrm>
              <a:off x="7362094" y="2666164"/>
              <a:ext cx="269630" cy="346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9F37D14-B121-C848-B4DD-20D6C5E3C3E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579"/>
          <a:stretch/>
        </p:blipFill>
        <p:spPr>
          <a:xfrm>
            <a:off x="50554" y="3376887"/>
            <a:ext cx="3320240" cy="32988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DC67B37-137B-F649-B802-6168D70A335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48" r="4678" b="5981"/>
          <a:stretch/>
        </p:blipFill>
        <p:spPr>
          <a:xfrm>
            <a:off x="7296263" y="3649341"/>
            <a:ext cx="4767442" cy="2901622"/>
          </a:xfrm>
          <a:prstGeom prst="rect">
            <a:avLst/>
          </a:prstGeom>
        </p:spPr>
      </p:pic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CB23432B-0E6A-8242-8301-F626BC916E42}"/>
              </a:ext>
            </a:extLst>
          </p:cNvPr>
          <p:cNvSpPr txBox="1">
            <a:spLocks/>
          </p:cNvSpPr>
          <p:nvPr/>
        </p:nvSpPr>
        <p:spPr>
          <a:xfrm>
            <a:off x="3380484" y="3629638"/>
            <a:ext cx="4163316" cy="2840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Options defined providing uniform depth-dose to variety of depths.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</a:rPr>
              <a:t>Maximum dose rates between 15.5 and 17.0 </a:t>
            </a:r>
            <a:r>
              <a:rPr lang="en-GB" sz="1600" dirty="0" err="1">
                <a:latin typeface="Lato Light" panose="020F0302020204030203" pitchFamily="34" charset="77"/>
              </a:rPr>
              <a:t>Gy</a:t>
            </a:r>
            <a:r>
              <a:rPr lang="en-GB" sz="1600" dirty="0">
                <a:latin typeface="Lato Light" panose="020F0302020204030203" pitchFamily="34" charset="77"/>
              </a:rPr>
              <a:t>/min.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Beam stopper added to the nozzle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Factor of 3 improvement in deliverable dose.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Complete treatment session in under 60 seconds. </a:t>
            </a:r>
          </a:p>
          <a:p>
            <a:pPr>
              <a:buFontTx/>
              <a:buChar char="-"/>
            </a:pPr>
            <a:endParaRPr lang="en-GB" sz="16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37845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6C2F3FD3-B683-D648-AFAD-0F097D4D74AF}"/>
              </a:ext>
            </a:extLst>
          </p:cNvPr>
          <p:cNvSpPr txBox="1">
            <a:spLocks/>
          </p:cNvSpPr>
          <p:nvPr/>
        </p:nvSpPr>
        <p:spPr>
          <a:xfrm>
            <a:off x="211217" y="965741"/>
            <a:ext cx="3904270" cy="504507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Centre for the Clinical Application of Particles (CCAP)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Multi-disciplinary collaboration of academia,  national laboratories, industry, clinical institutes, and accelerator laboratories </a:t>
            </a: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Design of a proposed facility for cutting edge radiobiology research – </a:t>
            </a:r>
            <a:r>
              <a:rPr lang="en-GB" sz="2000" dirty="0" err="1">
                <a:latin typeface="Lato Light" panose="020F0302020204030203" pitchFamily="34" charset="77"/>
                <a:sym typeface="Wingdings"/>
              </a:rPr>
              <a:t>LhARA</a:t>
            </a: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Multi-stage facility capable of delivering proton and ion beams in FLASH doses</a:t>
            </a:r>
          </a:p>
          <a:p>
            <a:pPr marL="457200" lvl="1" indent="0">
              <a:buNone/>
            </a:pPr>
            <a:endParaRPr lang="en-GB" sz="16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C7F9BD-3515-C344-9C28-B5382C472186}"/>
              </a:ext>
            </a:extLst>
          </p:cNvPr>
          <p:cNvSpPr/>
          <p:nvPr/>
        </p:nvSpPr>
        <p:spPr>
          <a:xfrm>
            <a:off x="211217" y="5048149"/>
            <a:ext cx="93959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Biophysical </a:t>
            </a:r>
            <a:r>
              <a:rPr lang="en-GB" sz="2000" dirty="0">
                <a:latin typeface="Lato Light" panose="020F0302020204030203" pitchFamily="34" charset="77"/>
              </a:rPr>
              <a:t>understanding of interactions between protons and ions with tissue.</a:t>
            </a:r>
          </a:p>
          <a:p>
            <a:pPr marL="6286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Radiobiology program in development.</a:t>
            </a:r>
          </a:p>
          <a:p>
            <a:pPr marL="628650" lvl="1" indent="-285750"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Conceptual design complete – working towards technical design.</a:t>
            </a:r>
            <a:endParaRPr lang="en-GB" sz="1400" dirty="0">
              <a:latin typeface="Lato Light" panose="020F0302020204030203" pitchFamily="34" charset="77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89BC20EA-B48B-2347-A594-7B8031049005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064C60-7FD7-494C-BD52-2E55748389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073433-BDB0-6C4A-B18F-735CF8435A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C1A595F-5FC3-EC43-B0BF-3AB849E5B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Lato Light" panose="020F0302020204030203" pitchFamily="34" charset="77"/>
              </a:rPr>
              <a:t>CCAP: Overview</a:t>
            </a:r>
            <a:endParaRPr lang="en-US" sz="44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1D6788-6FA5-7241-82DB-537BDA0A98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192" y="914826"/>
            <a:ext cx="7438646" cy="418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58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5C41D5-F84F-864A-AC40-3E9338464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0377"/>
            <a:ext cx="12185625" cy="489801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ACB1D56-65F4-4C4A-BA9D-2A7F94579E1A}"/>
              </a:ext>
            </a:extLst>
          </p:cNvPr>
          <p:cNvSpPr/>
          <p:nvPr/>
        </p:nvSpPr>
        <p:spPr>
          <a:xfrm>
            <a:off x="1877521" y="6022011"/>
            <a:ext cx="42195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+mj-lt"/>
                <a:hlinkClick r:id="rId3"/>
              </a:rPr>
              <a:t>Aymar, G. et al, Frontiers in Physics, (8), September 2020, 567738</a:t>
            </a:r>
            <a:endParaRPr lang="en-US" sz="12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8DB178-4EC3-9E4F-A3C0-96E44536D4C6}"/>
              </a:ext>
            </a:extLst>
          </p:cNvPr>
          <p:cNvSpPr/>
          <p:nvPr/>
        </p:nvSpPr>
        <p:spPr>
          <a:xfrm>
            <a:off x="6443939" y="60258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+mj-lt"/>
                <a:hlinkClick r:id="rId4"/>
              </a:rPr>
              <a:t>https://ccap.hep.ph.ic.ac.uk/trac/raw-attachment/wiki/Communication/Notes/CCAP-TN-01.pdf</a:t>
            </a:r>
            <a:endParaRPr lang="en-US" sz="1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105E41-6052-2148-93E4-37A65F662EED}"/>
              </a:ext>
            </a:extLst>
          </p:cNvPr>
          <p:cNvSpPr txBox="1"/>
          <p:nvPr/>
        </p:nvSpPr>
        <p:spPr>
          <a:xfrm>
            <a:off x="6456086" y="5714742"/>
            <a:ext cx="3602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Lato Light" panose="020F0302020204030203" pitchFamily="34" charset="77"/>
                <a:cs typeface="Helvetica"/>
              </a:rPr>
              <a:t>Full CDR Technical Note: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D4A8F5-9CAB-9448-9C00-2A0E14C62BB0}"/>
              </a:ext>
            </a:extLst>
          </p:cNvPr>
          <p:cNvSpPr txBox="1"/>
          <p:nvPr/>
        </p:nvSpPr>
        <p:spPr>
          <a:xfrm>
            <a:off x="1877520" y="5714742"/>
            <a:ext cx="4218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Lato Light" panose="020F0302020204030203" pitchFamily="34" charset="77"/>
                <a:cs typeface="Helvetica"/>
              </a:rPr>
              <a:t>Conceptual design report (CDR) publication: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B215D7-491A-9E41-BB67-B10B0FD40CE0}"/>
              </a:ext>
            </a:extLst>
          </p:cNvPr>
          <p:cNvSpPr/>
          <p:nvPr/>
        </p:nvSpPr>
        <p:spPr>
          <a:xfrm>
            <a:off x="1877520" y="5713710"/>
            <a:ext cx="4205259" cy="638391"/>
          </a:xfrm>
          <a:prstGeom prst="rect">
            <a:avLst/>
          </a:prstGeom>
          <a:noFill/>
          <a:ln w="25400"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347CC-301C-E949-A23F-C9523EFF2A2A}"/>
              </a:ext>
            </a:extLst>
          </p:cNvPr>
          <p:cNvSpPr/>
          <p:nvPr/>
        </p:nvSpPr>
        <p:spPr>
          <a:xfrm>
            <a:off x="6456086" y="5702815"/>
            <a:ext cx="4205259" cy="784682"/>
          </a:xfrm>
          <a:prstGeom prst="rect">
            <a:avLst/>
          </a:prstGeom>
          <a:noFill/>
          <a:ln w="25400"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4578A375-13C6-1946-A0E9-754029988FA7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A2AAC2-A41D-524B-B38D-429C6E1ACB6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DF71BD-AAF1-FD4E-9787-54647BCEB3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36C3169C-F4C2-D04E-88D9-F52E1AFD3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Lato Light" panose="020F0302020204030203" pitchFamily="34" charset="77"/>
              </a:rPr>
              <a:t>CCAP: </a:t>
            </a:r>
            <a:r>
              <a:rPr lang="en-US" sz="4000" dirty="0" err="1">
                <a:solidFill>
                  <a:schemeClr val="bg1"/>
                </a:solidFill>
                <a:latin typeface="Lato Light" panose="020F0302020204030203" pitchFamily="34" charset="77"/>
              </a:rPr>
              <a:t>LhARA</a:t>
            </a:r>
            <a:endParaRPr lang="en-US" sz="44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34532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8A52978B-64CE-6C42-9119-567ED3F7F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982" y="851624"/>
            <a:ext cx="6709296" cy="3346111"/>
          </a:xfrm>
          <a:prstGeom prst="rect">
            <a:avLst/>
          </a:prstGeom>
        </p:spPr>
      </p:pic>
      <p:pic>
        <p:nvPicPr>
          <p:cNvPr id="8" name="Picture 7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6CD230CF-C6F6-294D-8212-ADE2F995F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726" y="3640148"/>
            <a:ext cx="3435890" cy="2932903"/>
          </a:xfrm>
          <a:prstGeom prst="rect">
            <a:avLst/>
          </a:prstGeom>
        </p:spPr>
      </p:pic>
      <p:pic>
        <p:nvPicPr>
          <p:cNvPr id="9" name="Picture 8" descr="A picture containing shape&#10;&#10;Description automatically generated">
            <a:extLst>
              <a:ext uri="{FF2B5EF4-FFF2-40B4-BE49-F238E27FC236}">
                <a16:creationId xmlns:a16="http://schemas.microsoft.com/office/drawing/2014/main" id="{BCACAC6F-8233-3048-80B5-E062E580FC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r="62802" b="52560"/>
          <a:stretch/>
        </p:blipFill>
        <p:spPr>
          <a:xfrm>
            <a:off x="4339634" y="4009648"/>
            <a:ext cx="3435890" cy="2393674"/>
          </a:xfrm>
          <a:prstGeom prst="rect">
            <a:avLst/>
          </a:prstGeom>
        </p:spPr>
      </p:pic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C0FA357D-793B-AB4F-B62B-2AB9EE878B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2044" r="61919" b="-1"/>
          <a:stretch/>
        </p:blipFill>
        <p:spPr>
          <a:xfrm>
            <a:off x="8245041" y="4139679"/>
            <a:ext cx="3537255" cy="243337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2730007-E467-BE4B-BA5B-5716BE0EBA09}"/>
              </a:ext>
            </a:extLst>
          </p:cNvPr>
          <p:cNvSpPr/>
          <p:nvPr/>
        </p:nvSpPr>
        <p:spPr>
          <a:xfrm>
            <a:off x="4274025" y="4015643"/>
            <a:ext cx="353393" cy="416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A498BF2-D477-8540-A798-2ACD25A7C22B}"/>
              </a:ext>
            </a:extLst>
          </p:cNvPr>
          <p:cNvSpPr/>
          <p:nvPr/>
        </p:nvSpPr>
        <p:spPr>
          <a:xfrm>
            <a:off x="8202979" y="4053192"/>
            <a:ext cx="353393" cy="416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</a:rPr>
              <a:t>B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02B3E33-54E1-DC42-871C-4AF53C1A1C60}"/>
              </a:ext>
            </a:extLst>
          </p:cNvPr>
          <p:cNvSpPr/>
          <p:nvPr/>
        </p:nvSpPr>
        <p:spPr>
          <a:xfrm>
            <a:off x="4293570" y="4080897"/>
            <a:ext cx="353393" cy="416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</a:rPr>
              <a:t>A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6C056575-2FC8-9D46-82BA-B4695FB9177A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4E0EEB-8339-DD4C-A4D8-F656CE2E2D5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D39D84E-D9AA-B046-8720-6FF60FA0F3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C4181D11-9F9F-ED4E-B922-E8986F063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Lato Light" panose="020F0302020204030203" pitchFamily="34" charset="77"/>
              </a:rPr>
              <a:t>Stage 1 Performance Evaluation</a:t>
            </a:r>
            <a:endParaRPr lang="en-US" sz="44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F81FF8F-7FD6-A645-B03D-D9AEE55887BC}"/>
              </a:ext>
            </a:extLst>
          </p:cNvPr>
          <p:cNvSpPr txBox="1">
            <a:spLocks/>
          </p:cNvSpPr>
          <p:nvPr/>
        </p:nvSpPr>
        <p:spPr>
          <a:xfrm>
            <a:off x="27971" y="1046481"/>
            <a:ext cx="5660309" cy="2683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Good optical agreement with space charge tracking simulations (GPT).</a:t>
            </a:r>
          </a:p>
          <a:p>
            <a:pPr lvl="1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Stage 1 simulated + stage 2 post FFA.</a:t>
            </a:r>
          </a:p>
          <a:p>
            <a:pPr lvl="1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Average dose of 128 </a:t>
            </a:r>
            <a:r>
              <a:rPr lang="en-GB" sz="2000" dirty="0" err="1">
                <a:latin typeface="Lato Light" panose="020F0302020204030203" pitchFamily="34" charset="77"/>
                <a:sym typeface="Wingdings"/>
              </a:rPr>
              <a:t>Gy</a:t>
            </a:r>
            <a:r>
              <a:rPr lang="en-GB" sz="2000" dirty="0">
                <a:latin typeface="Lato Light" panose="020F0302020204030203" pitchFamily="34" charset="77"/>
                <a:sym typeface="Wingdings"/>
              </a:rPr>
              <a:t>/s – FLASH capable.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Bragg peak range simulated in the end station.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Dose uniformity improved with octupole focusing and collimation.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405948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6C056575-2FC8-9D46-82BA-B4695FB9177A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4E0EEB-8339-DD4C-A4D8-F656CE2E2D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D39D84E-D9AA-B046-8720-6FF60FA0F3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C4181D11-9F9F-ED4E-B922-E8986F063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Lato Light" panose="020F0302020204030203" pitchFamily="34" charset="77"/>
              </a:rPr>
              <a:t>Stage 2 Injection Line Performance</a:t>
            </a:r>
            <a:endParaRPr lang="en-US" sz="44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84BBD59-F4D2-B641-9000-11A885E11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181" y="3135426"/>
            <a:ext cx="6150319" cy="341684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AB925BE-9589-3F44-9ECF-5A39B913EC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2683" y="3232879"/>
            <a:ext cx="4997876" cy="3331917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0F9A8011-5A06-5E44-A1DC-C5A9FD75BDA6}"/>
              </a:ext>
            </a:extLst>
          </p:cNvPr>
          <p:cNvSpPr/>
          <p:nvPr/>
        </p:nvSpPr>
        <p:spPr>
          <a:xfrm>
            <a:off x="6374" y="907627"/>
            <a:ext cx="628012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>
                <a:latin typeface="Lato Light" panose="020F0302020204030203" pitchFamily="34" charset="77"/>
              </a:rPr>
              <a:t>Stage 2 FFA injection line modelled (</a:t>
            </a:r>
            <a:r>
              <a:rPr lang="en-GB" dirty="0">
                <a:latin typeface="Lato Light" panose="020F0302020204030203" pitchFamily="34" charset="77"/>
                <a:hlinkClick r:id="rId6"/>
              </a:rPr>
              <a:t>IPAC2021</a:t>
            </a:r>
            <a:r>
              <a:rPr lang="en-GB" dirty="0">
                <a:latin typeface="Lato Light" panose="020F0302020204030203" pitchFamily="34" charset="77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Lato Light" panose="020F0302020204030203" pitchFamily="34" charset="77"/>
              </a:rPr>
              <a:t>Semi-realistic beam from laser-target interaction simulation (H.T. Lau, IC).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Good  BDSIM &amp; GPT agreement without space charge.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Lato Light" panose="020F0302020204030203" pitchFamily="34" charset="77"/>
                <a:sym typeface="Wingdings"/>
              </a:rPr>
              <a:t>Emittance growth observed when modelling space charge.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Final dimensions do not match FFA requirements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GPT horizontal beam jumps are simulation artefacts </a:t>
            </a:r>
          </a:p>
          <a:p>
            <a:pPr marL="285750" indent="-285750">
              <a:buFontTx/>
              <a:buChar char="-"/>
            </a:pPr>
            <a:endParaRPr lang="en-GB" dirty="0">
              <a:latin typeface="Lato Light" panose="020F0302020204030203" pitchFamily="34" charset="77"/>
              <a:sym typeface="Wingdings"/>
            </a:endParaRPr>
          </a:p>
          <a:p>
            <a:pPr marL="285750" indent="-285750">
              <a:buFontTx/>
              <a:buChar char="-"/>
            </a:pPr>
            <a:endParaRPr lang="en-GB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99B192C-5C11-3945-BA06-672AD5FE5384}"/>
              </a:ext>
            </a:extLst>
          </p:cNvPr>
          <p:cNvSpPr txBox="1">
            <a:spLocks/>
          </p:cNvSpPr>
          <p:nvPr/>
        </p:nvSpPr>
        <p:spPr>
          <a:xfrm>
            <a:off x="6286499" y="885079"/>
            <a:ext cx="5905501" cy="252313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Phase 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space aberrations observed, previously seen in stage 1 simulations.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Arises in stage 1 solenoids &amp; persists in the injection line.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Replaced solenoids with 3D Gabor lens EM field map    (T. S. </a:t>
            </a: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Dascalu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, IC).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Minimal performance impact compared to solenoid optics.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Similar phase space observed – unavoidable effect.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Potentially acceptable by FFA – studies ongoing.</a:t>
            </a:r>
          </a:p>
          <a:p>
            <a:pPr lvl="1">
              <a:buFontTx/>
              <a:buChar char="-"/>
            </a:pPr>
            <a:endParaRPr lang="en-GB" sz="1400" dirty="0">
              <a:latin typeface="Lato Light" panose="020F0302020204030203" pitchFamily="34" charset="77"/>
              <a:sym typeface="Wingdings"/>
            </a:endParaRPr>
          </a:p>
          <a:p>
            <a:pPr marL="0" indent="0">
              <a:buNone/>
            </a:pPr>
            <a:endParaRPr lang="en-GB" sz="1600" dirty="0">
              <a:latin typeface="Lato Light" panose="020F0302020204030203" pitchFamily="34" charset="77"/>
              <a:sym typeface="Wingdings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740506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0926A754-EC34-3E4A-A83B-63157C1BBC16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76617-038E-5E42-A3D0-C7B176A666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6791A5-242B-C44D-B239-D523F974A5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26CEC31-6BAC-DE43-BBAA-327B5FA7D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Lato Light" panose="020F0302020204030203" pitchFamily="34" charset="77"/>
              </a:rPr>
              <a:t>Summary</a:t>
            </a:r>
            <a:endParaRPr lang="en-US" sz="44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4551E5-1F69-DD4C-ACDE-1C555CEC54D3}"/>
              </a:ext>
            </a:extLst>
          </p:cNvPr>
          <p:cNvSpPr/>
          <p:nvPr/>
        </p:nvSpPr>
        <p:spPr>
          <a:xfrm>
            <a:off x="349551" y="1068555"/>
            <a:ext cx="1128826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In-house model:</a:t>
            </a:r>
          </a:p>
          <a:p>
            <a:pPr marL="7429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Showcase BDSIM’s capabilities.</a:t>
            </a:r>
          </a:p>
          <a:p>
            <a:pPr marL="7429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Well developed code, highly suited to modelling proton therapy accelerators.</a:t>
            </a:r>
          </a:p>
          <a:p>
            <a:pPr marL="7429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Increasingly used in medical beam line research – academia &amp; industry.</a:t>
            </a:r>
          </a:p>
          <a:p>
            <a:pPr marL="7429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Publication submission imminent.</a:t>
            </a:r>
          </a:p>
          <a:p>
            <a:pPr marL="285750" indent="-285750"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ULB &amp; IBA:</a:t>
            </a:r>
          </a:p>
          <a:p>
            <a:pPr marL="7429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Excellent agreement with experimental data.</a:t>
            </a:r>
          </a:p>
          <a:p>
            <a:pPr marL="7429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Successful modelling of 2 of IBA’s flagship proton therapy systems.</a:t>
            </a:r>
          </a:p>
          <a:p>
            <a:pPr marL="7429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Ongoing studies &amp; developments.</a:t>
            </a:r>
          </a:p>
          <a:p>
            <a:pPr marL="742950" lvl="1" indent="-285750"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2000" dirty="0" err="1">
                <a:latin typeface="Lato Light" panose="020F0302020204030203" pitchFamily="34" charset="77"/>
              </a:rPr>
              <a:t>LhARA</a:t>
            </a:r>
            <a:r>
              <a:rPr lang="en-GB" sz="2000" dirty="0">
                <a:latin typeface="Lato Light" panose="020F0302020204030203" pitchFamily="34" charset="77"/>
              </a:rPr>
              <a:t>:</a:t>
            </a:r>
          </a:p>
          <a:p>
            <a:pPr marL="7429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Crucial contribution in </a:t>
            </a:r>
            <a:r>
              <a:rPr lang="en-GB" sz="2000" dirty="0" err="1">
                <a:latin typeface="Lato Light" panose="020F0302020204030203" pitchFamily="34" charset="77"/>
              </a:rPr>
              <a:t>LhARA’s</a:t>
            </a:r>
            <a:r>
              <a:rPr lang="en-GB" sz="2000" dirty="0">
                <a:latin typeface="Lato Light" panose="020F0302020204030203" pitchFamily="34" charset="77"/>
              </a:rPr>
              <a:t> design performance evaluation.</a:t>
            </a:r>
          </a:p>
          <a:p>
            <a:pPr marL="742950" lvl="1" indent="-28575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Continued use in design evolution.</a:t>
            </a:r>
          </a:p>
          <a:p>
            <a:pPr marL="742950" lvl="1" indent="-285750"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74208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F2E05F8-56BC-E545-88AD-35A145BAE5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402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1DE080B9-C610-ED4F-A321-18B932CD4208}"/>
              </a:ext>
            </a:extLst>
          </p:cNvPr>
          <p:cNvSpPr txBox="1">
            <a:spLocks/>
          </p:cNvSpPr>
          <p:nvPr/>
        </p:nvSpPr>
        <p:spPr>
          <a:xfrm>
            <a:off x="1944625" y="1658204"/>
            <a:ext cx="8453956" cy="1340642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000" dirty="0">
                <a:latin typeface="Lato Light" panose="020F0302020204030203" pitchFamily="34" charset="77"/>
              </a:rPr>
              <a:t>Thank you for listening!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C39E22A-227C-444C-8068-A02AB65DFAC9}"/>
              </a:ext>
            </a:extLst>
          </p:cNvPr>
          <p:cNvSpPr txBox="1">
            <a:spLocks/>
          </p:cNvSpPr>
          <p:nvPr/>
        </p:nvSpPr>
        <p:spPr>
          <a:xfrm>
            <a:off x="1852974" y="4988621"/>
            <a:ext cx="8453956" cy="1340642"/>
          </a:xfrm>
          <a:prstGeom prst="rect">
            <a:avLst/>
          </a:prstGeom>
          <a:solidFill>
            <a:schemeClr val="bg1">
              <a:lumMod val="75000"/>
              <a:alpha val="83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latin typeface="Lato Light" panose="020F0302020204030203" pitchFamily="34" charset="77"/>
              </a:rPr>
              <a:t>William Shields</a:t>
            </a:r>
          </a:p>
          <a:p>
            <a:pPr marL="0" indent="0" algn="r">
              <a:buNone/>
            </a:pPr>
            <a:r>
              <a:rPr lang="en-US" sz="1400" dirty="0" err="1">
                <a:latin typeface="Lato Light" panose="020F0302020204030203" pitchFamily="34" charset="77"/>
              </a:rPr>
              <a:t>william.shields@rhul.ac.uk</a:t>
            </a:r>
            <a:endParaRPr lang="en-GB" sz="1600" dirty="0">
              <a:latin typeface="Lato Light" panose="020F0302020204030203" pitchFamily="34" charset="77"/>
            </a:endParaRPr>
          </a:p>
          <a:p>
            <a:pPr marL="0" indent="0" algn="r">
              <a:buNone/>
            </a:pPr>
            <a:r>
              <a:rPr lang="en-GB" sz="1600" dirty="0">
                <a:latin typeface="Lato Light" panose="020F0302020204030203" pitchFamily="34" charset="77"/>
              </a:rPr>
              <a:t>JAI Fest 2021</a:t>
            </a:r>
          </a:p>
          <a:p>
            <a:pPr marL="0" indent="0" algn="r">
              <a:buNone/>
            </a:pPr>
            <a:r>
              <a:rPr lang="en-GB" sz="1600" dirty="0">
                <a:latin typeface="Lato Light" panose="020F0302020204030203" pitchFamily="34" charset="77"/>
              </a:rPr>
              <a:t>10</a:t>
            </a:r>
            <a:r>
              <a:rPr lang="en-GB" sz="1600" baseline="30000" dirty="0">
                <a:latin typeface="Lato Light" panose="020F0302020204030203" pitchFamily="34" charset="77"/>
              </a:rPr>
              <a:t>th </a:t>
            </a:r>
            <a:r>
              <a:rPr lang="en-GB" sz="1600" dirty="0">
                <a:latin typeface="Lato Light" panose="020F0302020204030203" pitchFamily="34" charset="77"/>
              </a:rPr>
              <a:t>December</a:t>
            </a:r>
          </a:p>
        </p:txBody>
      </p:sp>
      <p:pic>
        <p:nvPicPr>
          <p:cNvPr id="10" name="Picture 9" descr="JPEG_print_logo_large.jpg">
            <a:extLst>
              <a:ext uri="{FF2B5EF4-FFF2-40B4-BE49-F238E27FC236}">
                <a16:creationId xmlns:a16="http://schemas.microsoft.com/office/drawing/2014/main" id="{D7874BBD-4606-C04E-998C-84F1E2915C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231" y="285607"/>
            <a:ext cx="1696601" cy="847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9790A7-869E-4B4C-AF59-9B3179C60DD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9718" y="299606"/>
            <a:ext cx="3037726" cy="873077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A903D4-1F38-4E41-B865-AFAE00CD60B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0446" y="298172"/>
            <a:ext cx="1696601" cy="8730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330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BFB379D-76EF-324B-B375-BF03FF859C03}"/>
              </a:ext>
            </a:extLst>
          </p:cNvPr>
          <p:cNvSpPr txBox="1">
            <a:spLocks/>
          </p:cNvSpPr>
          <p:nvPr/>
        </p:nvSpPr>
        <p:spPr>
          <a:xfrm>
            <a:off x="321692" y="913788"/>
            <a:ext cx="6626129" cy="13279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70-250 MeV protons to deliver a dose at a precise depth – the Bragg peak.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Depth dependant on particle energy.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Control position of the dose delivered to the patient.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13" name="Picture 12" descr="Diagram, schematic&#10;&#10;Description automatically generated">
            <a:extLst>
              <a:ext uri="{FF2B5EF4-FFF2-40B4-BE49-F238E27FC236}">
                <a16:creationId xmlns:a16="http://schemas.microsoft.com/office/drawing/2014/main" id="{A7483FEA-5F3B-D942-8657-A7E4B5AE8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93" y="2395714"/>
            <a:ext cx="3875520" cy="41787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EBC093-3222-0046-8C0D-ED8A8FF11C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099" y="888177"/>
            <a:ext cx="5365406" cy="253137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03EC638-35DB-3A48-A9FE-46283172DE78}"/>
              </a:ext>
            </a:extLst>
          </p:cNvPr>
          <p:cNvSpPr txBox="1"/>
          <p:nvPr/>
        </p:nvSpPr>
        <p:spPr>
          <a:xfrm>
            <a:off x="8024075" y="2150309"/>
            <a:ext cx="1587459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400" dirty="0">
                <a:latin typeface="Lato Light" panose="020F0302020204030203" pitchFamily="34" charset="77"/>
              </a:rPr>
              <a:t>Centre for Proton Therapy, PSI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F9AE9460-F486-8C4B-A2AA-2401DAF5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Lato Light" panose="020F0302020204030203" pitchFamily="34" charset="77"/>
              </a:rPr>
              <a:t>Proton Therapy: Concept</a:t>
            </a:r>
            <a:endParaRPr lang="en-US" sz="48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B216DDAD-559C-0D44-A4AE-24CD369460F0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6A107541-C44C-0142-9DDA-9A1EFF4B4622}"/>
              </a:ext>
            </a:extLst>
          </p:cNvPr>
          <p:cNvSpPr txBox="1">
            <a:spLocks/>
          </p:cNvSpPr>
          <p:nvPr/>
        </p:nvSpPr>
        <p:spPr>
          <a:xfrm>
            <a:off x="4197895" y="2340252"/>
            <a:ext cx="3320061" cy="197333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Spread Out Bragg Peak (SOBP): multiple beams with different energies.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Uniform dose across the tumour. 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Reduced dose to the surrounding healthy tissue.</a:t>
            </a:r>
          </a:p>
          <a:p>
            <a:pPr marL="457200" lvl="1" indent="0">
              <a:buNone/>
            </a:pPr>
            <a:endParaRPr lang="en-GB" sz="16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B953E18-ED5C-B44A-BB52-9D60599C8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0665" y="4393339"/>
            <a:ext cx="4208940" cy="220389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Beams commonly delivered through gantries that rotate around patients.</a:t>
            </a:r>
          </a:p>
          <a:p>
            <a:pPr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Multi-room facilities as beam lines from a fixed energy cyclotron.</a:t>
            </a:r>
          </a:p>
          <a:p>
            <a:pPr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Compact single-room solutions.</a:t>
            </a:r>
          </a:p>
          <a:p>
            <a:pPr marL="0" indent="0">
              <a:buNone/>
            </a:pPr>
            <a:endParaRPr lang="en-US" dirty="0">
              <a:latin typeface="Lato Light" panose="020F0302020204030203" pitchFamily="34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F0B836-C684-1044-BAD7-265D067FD9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0987" y="2855653"/>
            <a:ext cx="3750344" cy="37213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1728894-56FA-0D47-86AE-8EDEE53077A3}"/>
              </a:ext>
            </a:extLst>
          </p:cNvPr>
          <p:cNvSpPr txBox="1"/>
          <p:nvPr/>
        </p:nvSpPr>
        <p:spPr>
          <a:xfrm>
            <a:off x="8930474" y="5395837"/>
            <a:ext cx="1587459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400" dirty="0">
                <a:latin typeface="Lato Light" panose="020F0302020204030203" pitchFamily="34" charset="77"/>
              </a:rPr>
              <a:t>IBA </a:t>
            </a:r>
            <a:r>
              <a:rPr lang="en-GB" sz="1400" dirty="0" err="1">
                <a:latin typeface="Lato Light" panose="020F0302020204030203" pitchFamily="34" charset="77"/>
              </a:rPr>
              <a:t>ProteusOne</a:t>
            </a:r>
            <a:r>
              <a:rPr lang="en-GB" sz="1400" dirty="0">
                <a:latin typeface="Lato Light" panose="020F0302020204030203" pitchFamily="34" charset="77"/>
              </a:rPr>
              <a:t> compact proton therapy beam line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B5C072-C5CF-5D49-BC27-2A2873C00ECD}"/>
              </a:ext>
            </a:extLst>
          </p:cNvPr>
          <p:cNvSpPr txBox="1"/>
          <p:nvPr/>
        </p:nvSpPr>
        <p:spPr>
          <a:xfrm>
            <a:off x="9567160" y="3220205"/>
            <a:ext cx="9440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latin typeface="Lato Light" panose="020F0302020204030203" pitchFamily="34" charset="77"/>
              </a:rPr>
              <a:t>Cyclotron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AB929-73DB-834C-B944-F8385333E7C5}"/>
              </a:ext>
            </a:extLst>
          </p:cNvPr>
          <p:cNvSpPr txBox="1"/>
          <p:nvPr/>
        </p:nvSpPr>
        <p:spPr>
          <a:xfrm>
            <a:off x="10206382" y="3715706"/>
            <a:ext cx="9440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latin typeface="Lato Light" panose="020F0302020204030203" pitchFamily="34" charset="77"/>
              </a:rPr>
              <a:t>Gantry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1912A6-86F3-5E49-9C95-9F1733F5E807}"/>
              </a:ext>
            </a:extLst>
          </p:cNvPr>
          <p:cNvSpPr txBox="1"/>
          <p:nvPr/>
        </p:nvSpPr>
        <p:spPr>
          <a:xfrm>
            <a:off x="10875899" y="4236291"/>
            <a:ext cx="9440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latin typeface="Lato Light" panose="020F0302020204030203" pitchFamily="34" charset="77"/>
              </a:rPr>
              <a:t>Treatment room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29A71D0-F871-6A4A-9515-C36A0C17086C}"/>
              </a:ext>
            </a:extLst>
          </p:cNvPr>
          <p:cNvCxnSpPr>
            <a:cxnSpLocks/>
          </p:cNvCxnSpPr>
          <p:nvPr/>
        </p:nvCxnSpPr>
        <p:spPr>
          <a:xfrm flipH="1">
            <a:off x="9524378" y="3443257"/>
            <a:ext cx="197586" cy="84537"/>
          </a:xfrm>
          <a:prstGeom prst="straightConnector1">
            <a:avLst/>
          </a:prstGeom>
          <a:ln w="19050">
            <a:solidFill>
              <a:srgbClr val="202A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8F81E26-34BF-6541-8960-12234E68F99C}"/>
              </a:ext>
            </a:extLst>
          </p:cNvPr>
          <p:cNvCxnSpPr>
            <a:cxnSpLocks/>
          </p:cNvCxnSpPr>
          <p:nvPr/>
        </p:nvCxnSpPr>
        <p:spPr>
          <a:xfrm flipH="1">
            <a:off x="10011877" y="3910868"/>
            <a:ext cx="197586" cy="84537"/>
          </a:xfrm>
          <a:prstGeom prst="straightConnector1">
            <a:avLst/>
          </a:prstGeom>
          <a:ln w="19050">
            <a:solidFill>
              <a:srgbClr val="202A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FE992AD-4909-2245-82E0-EACF1087B138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10206382" y="4451735"/>
            <a:ext cx="669517" cy="264465"/>
          </a:xfrm>
          <a:prstGeom prst="straightConnector1">
            <a:avLst/>
          </a:prstGeom>
          <a:ln w="19050">
            <a:solidFill>
              <a:srgbClr val="202A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F4967032-4048-4F4E-8122-DD11FFE4A0F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A839B95-04C3-3A44-8E92-9B5C7656AE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776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B71D0A2-C82C-744D-9628-97DF7C051890}"/>
              </a:ext>
            </a:extLst>
          </p:cNvPr>
          <p:cNvSpPr txBox="1">
            <a:spLocks/>
          </p:cNvSpPr>
          <p:nvPr/>
        </p:nvSpPr>
        <p:spPr>
          <a:xfrm>
            <a:off x="552921" y="5228695"/>
            <a:ext cx="11233033" cy="1842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Single-room compact solutions require more detailed simulation.</a:t>
            </a:r>
          </a:p>
          <a:p>
            <a:pPr lvl="1"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Tight coupling of beam characteristics, beam losses, and shielding.</a:t>
            </a:r>
          </a:p>
          <a:p>
            <a:pPr lvl="1"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Needs simultaneous consideration: only achievable with start-to-end Monte-Carlo beam line modelling. 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8547F2AB-591C-AC4E-8395-0771C7D5B2B4}"/>
              </a:ext>
            </a:extLst>
          </p:cNvPr>
          <p:cNvSpPr txBox="1">
            <a:spLocks/>
          </p:cNvSpPr>
          <p:nvPr/>
        </p:nvSpPr>
        <p:spPr>
          <a:xfrm>
            <a:off x="552921" y="977119"/>
            <a:ext cx="11204861" cy="197427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Modelling used to understand &amp; improve accelerator performance.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Particle tracking: MADX, PTC, TRANSPORT, </a:t>
            </a:r>
            <a:r>
              <a:rPr lang="en-GB" sz="1800" dirty="0" err="1">
                <a:latin typeface="Lato Light" panose="020F0302020204030203" pitchFamily="34" charset="77"/>
              </a:rPr>
              <a:t>Sixtrack</a:t>
            </a:r>
            <a:r>
              <a:rPr lang="en-GB" sz="1800" dirty="0">
                <a:latin typeface="Lato Light" panose="020F0302020204030203" pitchFamily="34" charset="77"/>
              </a:rPr>
              <a:t>, OPAL, etc.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Typically no particle-matter interactions – can limit the validity of optics model.</a:t>
            </a:r>
          </a:p>
          <a:p>
            <a:pPr lvl="1"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Typical technique: run tracking codes, inspect machine optics, and identify regions of interest.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Develop independent Monte Carlo simulations as required in a toolchain.</a:t>
            </a:r>
          </a:p>
          <a:p>
            <a:pPr lvl="1"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6462E57-C26C-E247-A0CB-394207D9A8D8}"/>
              </a:ext>
            </a:extLst>
          </p:cNvPr>
          <p:cNvGrpSpPr/>
          <p:nvPr/>
        </p:nvGrpSpPr>
        <p:grpSpPr>
          <a:xfrm>
            <a:off x="157889" y="3074362"/>
            <a:ext cx="11994924" cy="2292780"/>
            <a:chOff x="145708" y="2948819"/>
            <a:chExt cx="11994924" cy="229278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0F73014-4EB8-824D-B16F-7C5DC23E27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79" t="43671" r="1333" b="36343"/>
            <a:stretch/>
          </p:blipFill>
          <p:spPr>
            <a:xfrm>
              <a:off x="1351005" y="2948819"/>
              <a:ext cx="9567059" cy="1576679"/>
            </a:xfrm>
            <a:prstGeom prst="rect">
              <a:avLst/>
            </a:prstGeom>
          </p:spPr>
        </p:pic>
        <p:sp>
          <p:nvSpPr>
            <p:cNvPr id="20" name="Text Placeholder 4">
              <a:extLst>
                <a:ext uri="{FF2B5EF4-FFF2-40B4-BE49-F238E27FC236}">
                  <a16:creationId xmlns:a16="http://schemas.microsoft.com/office/drawing/2014/main" id="{862B6489-CED2-0045-AFDD-731105953FD2}"/>
                </a:ext>
              </a:extLst>
            </p:cNvPr>
            <p:cNvSpPr txBox="1">
              <a:spLocks/>
            </p:cNvSpPr>
            <p:nvPr/>
          </p:nvSpPr>
          <p:spPr>
            <a:xfrm>
              <a:off x="145708" y="3064959"/>
              <a:ext cx="1311442" cy="866545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latin typeface="Lato Light" panose="020F0302020204030203" pitchFamily="34" charset="77"/>
                  <a:sym typeface="Wingdings"/>
                </a:rPr>
                <a:t>Degrader and collimation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A1AF97A-FAB0-BE4D-BF0D-E4E309E33B3B}"/>
                </a:ext>
              </a:extLst>
            </p:cNvPr>
            <p:cNvCxnSpPr>
              <a:cxnSpLocks/>
            </p:cNvCxnSpPr>
            <p:nvPr/>
          </p:nvCxnSpPr>
          <p:spPr>
            <a:xfrm>
              <a:off x="1148281" y="3289567"/>
              <a:ext cx="837054" cy="37189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 Placeholder 4">
              <a:extLst>
                <a:ext uri="{FF2B5EF4-FFF2-40B4-BE49-F238E27FC236}">
                  <a16:creationId xmlns:a16="http://schemas.microsoft.com/office/drawing/2014/main" id="{92FD9091-3155-974C-BE62-95D837DFAB27}"/>
                </a:ext>
              </a:extLst>
            </p:cNvPr>
            <p:cNvSpPr txBox="1">
              <a:spLocks/>
            </p:cNvSpPr>
            <p:nvPr/>
          </p:nvSpPr>
          <p:spPr>
            <a:xfrm>
              <a:off x="11023819" y="3743364"/>
              <a:ext cx="1116813" cy="767573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latin typeface="Lato Light" panose="020F0302020204030203" pitchFamily="34" charset="77"/>
                  <a:sym typeface="Wingdings"/>
                </a:rPr>
                <a:t>Nozzle and isocentre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DE74555-7516-E44C-AE2B-EE0E406488A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88342" y="3696985"/>
              <a:ext cx="1839319" cy="96518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Placeholder 4">
              <a:extLst>
                <a:ext uri="{FF2B5EF4-FFF2-40B4-BE49-F238E27FC236}">
                  <a16:creationId xmlns:a16="http://schemas.microsoft.com/office/drawing/2014/main" id="{70CCD3C6-DB21-C741-949A-F0DF416122C6}"/>
                </a:ext>
              </a:extLst>
            </p:cNvPr>
            <p:cNvSpPr txBox="1">
              <a:spLocks/>
            </p:cNvSpPr>
            <p:nvPr/>
          </p:nvSpPr>
          <p:spPr>
            <a:xfrm>
              <a:off x="8533416" y="4596613"/>
              <a:ext cx="1135019" cy="644986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400" b="0" i="0" kern="1200">
                  <a:solidFill>
                    <a:schemeClr val="tx1"/>
                  </a:solidFill>
                  <a:latin typeface="Helvetica" pitchFamily="2" charset="0"/>
                  <a:ea typeface="CMU Sans Serif" charset="0"/>
                  <a:cs typeface="CMU Sans Serif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600" dirty="0">
                  <a:latin typeface="Lato Light" panose="020F0302020204030203" pitchFamily="34" charset="77"/>
                  <a:sym typeface="Wingdings"/>
                </a:rPr>
                <a:t>Shielding aperture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CAF4DD4-9C71-4746-8770-C10D024F12B1}"/>
                </a:ext>
              </a:extLst>
            </p:cNvPr>
            <p:cNvCxnSpPr>
              <a:cxnSpLocks/>
              <a:stCxn id="26" idx="1"/>
            </p:cNvCxnSpPr>
            <p:nvPr/>
          </p:nvCxnSpPr>
          <p:spPr>
            <a:xfrm flipH="1" flipV="1">
              <a:off x="10812309" y="3664107"/>
              <a:ext cx="211510" cy="46304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31149A1-038A-A148-8C07-62A44E1C5A56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66638CC-620D-C84F-8DE0-B332644F14AF}"/>
              </a:ext>
            </a:extLst>
          </p:cNvPr>
          <p:cNvSpPr txBox="1">
            <a:spLocks/>
          </p:cNvSpPr>
          <p:nvPr/>
        </p:nvSpPr>
        <p:spPr>
          <a:xfrm>
            <a:off x="-1" y="22250"/>
            <a:ext cx="10869561" cy="8036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>
                    <a:lumMod val="85000"/>
                  </a:schemeClr>
                </a:solidFill>
                <a:latin typeface="Lato" panose="020F0502020204030203" pitchFamily="34" charset="77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bg1"/>
                </a:solidFill>
                <a:latin typeface="Lato Light" panose="020F0302020204030203" pitchFamily="34" charset="77"/>
              </a:rPr>
              <a:t>Proton Therapy: Gantry Modelling</a:t>
            </a:r>
            <a:endParaRPr lang="en-US" sz="48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14F5980-5950-5C4E-A773-39F7CD29E0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A27E469-A63E-2549-9C8F-C9A5C35CF4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599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126F0-5F72-1948-91A1-60541F383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53" y="885429"/>
            <a:ext cx="4934249" cy="526097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Beam Delivery Simulation (BDSIM):</a:t>
            </a:r>
          </a:p>
          <a:p>
            <a:pPr lvl="1"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Open-source code for Monte Carlo particle tracking through 3D models of accelerators.</a:t>
            </a:r>
          </a:p>
          <a:p>
            <a:pPr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Combines Geant4’s geometry &amp; particle-matter interaction physics with accelerator tracking routines.</a:t>
            </a:r>
          </a:p>
          <a:p>
            <a:pPr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Specific developments added and validated for medical beam line modelling.</a:t>
            </a:r>
          </a:p>
          <a:p>
            <a:pPr lvl="1">
              <a:buFontTx/>
              <a:buChar char="-"/>
            </a:pPr>
            <a:r>
              <a:rPr lang="en-US" dirty="0">
                <a:latin typeface="Lato Light" panose="020F0302020204030203" pitchFamily="34" charset="77"/>
              </a:rPr>
              <a:t>Tracking routines, variance reduction, scoring, degrader, etc.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42D0C7-DBFE-5441-B59D-ADF2FD4EC429}"/>
              </a:ext>
            </a:extLst>
          </p:cNvPr>
          <p:cNvSpPr txBox="1"/>
          <p:nvPr/>
        </p:nvSpPr>
        <p:spPr>
          <a:xfrm>
            <a:off x="206881" y="5434532"/>
            <a:ext cx="4632063" cy="58477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Lato Light" panose="020F0302020204030203" pitchFamily="34" charset="77"/>
              </a:rPr>
              <a:t>BDSIM Paper: </a:t>
            </a:r>
            <a:r>
              <a:rPr lang="en-GB" sz="1600" dirty="0">
                <a:solidFill>
                  <a:srgbClr val="0070C0"/>
                </a:solidFill>
                <a:latin typeface="Lato Light" panose="020F0302020204030203" pitchFamily="34" charset="77"/>
                <a:hlinkClick r:id="rId3" tooltip="Go to Computer Physics Communications on ScienceDirec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Computer Physics Communications (252), July 2020, 107200</a:t>
            </a:r>
            <a:endParaRPr lang="en-GB" sz="1600" dirty="0">
              <a:solidFill>
                <a:srgbClr val="0070C0"/>
              </a:solidFill>
              <a:latin typeface="Lato Light" panose="020F0302020204030203" pitchFamily="34" charset="77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BDABA22-6B73-B548-97B9-7548408A1BE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633" y="4391888"/>
            <a:ext cx="1741122" cy="895987"/>
          </a:xfrm>
          <a:prstGeom prst="rect">
            <a:avLst/>
          </a:prstGeom>
          <a:effectLst/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F0C28F1-3E82-334F-8662-703D563064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685" y="4282496"/>
            <a:ext cx="2732343" cy="91078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CBFF1C2-2EB4-3D4A-B7E7-739F85069B2B}"/>
              </a:ext>
            </a:extLst>
          </p:cNvPr>
          <p:cNvSpPr/>
          <p:nvPr/>
        </p:nvSpPr>
        <p:spPr>
          <a:xfrm>
            <a:off x="206078" y="6159013"/>
            <a:ext cx="4648465" cy="33855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Lato Light" panose="020F0302020204030203" pitchFamily="34" charset="77"/>
              </a:rPr>
              <a:t>BDSIM Manual: </a:t>
            </a:r>
            <a:r>
              <a:rPr lang="en-US" sz="1600" dirty="0">
                <a:latin typeface="Lato Light" panose="020F0302020204030203" pitchFamily="34" charset="77"/>
                <a:hlinkClick r:id="rId6"/>
              </a:rPr>
              <a:t>http://www.pp.rhul.ac.uk/bdsim/</a:t>
            </a:r>
            <a:endParaRPr lang="en-US" sz="1600" dirty="0">
              <a:latin typeface="Lato Light" panose="020F0302020204030203" pitchFamily="34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9D9763-F8E9-AC48-B2B2-1F438C9A6436}"/>
              </a:ext>
            </a:extLst>
          </p:cNvPr>
          <p:cNvSpPr/>
          <p:nvPr/>
        </p:nvSpPr>
        <p:spPr>
          <a:xfrm>
            <a:off x="7632568" y="5144033"/>
            <a:ext cx="557794" cy="80701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027AE54A-39CF-854F-81F9-91E1F1E31B47}"/>
              </a:ext>
            </a:extLst>
          </p:cNvPr>
          <p:cNvSpPr/>
          <p:nvPr/>
        </p:nvSpPr>
        <p:spPr>
          <a:xfrm rot="5400000">
            <a:off x="4772118" y="-1163164"/>
            <a:ext cx="7179813" cy="7375602"/>
          </a:xfrm>
          <a:prstGeom prst="blockArc">
            <a:avLst>
              <a:gd name="adj1" fmla="val 17847075"/>
              <a:gd name="adj2" fmla="val 11085"/>
              <a:gd name="adj3" fmla="val 17687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0F73A5-02B5-DF47-B3EF-AE53E48E65D7}"/>
              </a:ext>
            </a:extLst>
          </p:cNvPr>
          <p:cNvGrpSpPr/>
          <p:nvPr/>
        </p:nvGrpSpPr>
        <p:grpSpPr>
          <a:xfrm>
            <a:off x="6548081" y="4848949"/>
            <a:ext cx="540997" cy="1258198"/>
            <a:chOff x="806451" y="2765844"/>
            <a:chExt cx="1276069" cy="325064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354F6C12-6E83-3C40-9C5C-A913677D2CB5}"/>
                </a:ext>
              </a:extLst>
            </p:cNvPr>
            <p:cNvSpPr/>
            <p:nvPr/>
          </p:nvSpPr>
          <p:spPr>
            <a:xfrm>
              <a:off x="1007162" y="3693155"/>
              <a:ext cx="874645" cy="1276069"/>
            </a:xfrm>
            <a:prstGeom prst="rect">
              <a:avLst/>
            </a:prstGeom>
            <a:solidFill>
              <a:srgbClr val="941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4CEAE859-6DE4-E34D-9563-88DA0B6C5AF6}"/>
                </a:ext>
              </a:extLst>
            </p:cNvPr>
            <p:cNvGrpSpPr/>
            <p:nvPr/>
          </p:nvGrpSpPr>
          <p:grpSpPr>
            <a:xfrm>
              <a:off x="806451" y="2765844"/>
              <a:ext cx="1276069" cy="1276069"/>
              <a:chOff x="806451" y="2765844"/>
              <a:chExt cx="1276069" cy="1276069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D04BD518-F7BE-464E-9729-576D9E525E7F}"/>
                  </a:ext>
                </a:extLst>
              </p:cNvPr>
              <p:cNvSpPr/>
              <p:nvPr/>
            </p:nvSpPr>
            <p:spPr>
              <a:xfrm>
                <a:off x="1007165" y="2765844"/>
                <a:ext cx="874644" cy="127606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C03DC62B-B584-A241-8205-37313F9BCE9C}"/>
                  </a:ext>
                </a:extLst>
              </p:cNvPr>
              <p:cNvSpPr/>
              <p:nvPr/>
            </p:nvSpPr>
            <p:spPr>
              <a:xfrm rot="5400000">
                <a:off x="1276487" y="3114264"/>
                <a:ext cx="335998" cy="127606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BF2ADA54-7BFB-2D49-8043-DF9E575E9895}"/>
                </a:ext>
              </a:extLst>
            </p:cNvPr>
            <p:cNvGrpSpPr/>
            <p:nvPr/>
          </p:nvGrpSpPr>
          <p:grpSpPr>
            <a:xfrm rot="10800000">
              <a:off x="806451" y="4740417"/>
              <a:ext cx="1276069" cy="1276069"/>
              <a:chOff x="806451" y="2765844"/>
              <a:chExt cx="1276069" cy="1276069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8E63FF2D-77CD-E047-A611-F5DE2BFEE244}"/>
                  </a:ext>
                </a:extLst>
              </p:cNvPr>
              <p:cNvSpPr/>
              <p:nvPr/>
            </p:nvSpPr>
            <p:spPr>
              <a:xfrm>
                <a:off x="1007165" y="2765844"/>
                <a:ext cx="874644" cy="127606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A43C6F78-A1BB-3047-B13F-06C845BAFE35}"/>
                  </a:ext>
                </a:extLst>
              </p:cNvPr>
              <p:cNvSpPr/>
              <p:nvPr/>
            </p:nvSpPr>
            <p:spPr>
              <a:xfrm rot="5400000">
                <a:off x="1276487" y="3114264"/>
                <a:ext cx="335998" cy="127606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1F64797-6938-D545-BCC7-E7D78A87ECEF}"/>
              </a:ext>
            </a:extLst>
          </p:cNvPr>
          <p:cNvSpPr/>
          <p:nvPr/>
        </p:nvSpPr>
        <p:spPr>
          <a:xfrm>
            <a:off x="6228085" y="5351943"/>
            <a:ext cx="2133939" cy="2625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latin typeface="+mj-lt"/>
            </a:endParaRPr>
          </a:p>
        </p:txBody>
      </p:sp>
      <p:sp>
        <p:nvSpPr>
          <p:cNvPr id="17" name="Block Arc 16">
            <a:extLst>
              <a:ext uri="{FF2B5EF4-FFF2-40B4-BE49-F238E27FC236}">
                <a16:creationId xmlns:a16="http://schemas.microsoft.com/office/drawing/2014/main" id="{D9D65EAA-5F0C-4349-AAEE-32FD37BBCAD1}"/>
              </a:ext>
            </a:extLst>
          </p:cNvPr>
          <p:cNvSpPr/>
          <p:nvPr/>
        </p:nvSpPr>
        <p:spPr>
          <a:xfrm rot="5400000">
            <a:off x="5176079" y="-807938"/>
            <a:ext cx="6370468" cy="6471864"/>
          </a:xfrm>
          <a:prstGeom prst="blockArc">
            <a:avLst>
              <a:gd name="adj1" fmla="val 17858939"/>
              <a:gd name="adj2" fmla="val 4028"/>
              <a:gd name="adj3" fmla="val 4156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C358CD7-0BC3-1741-A120-7092BD1D6896}"/>
              </a:ext>
            </a:extLst>
          </p:cNvPr>
          <p:cNvSpPr/>
          <p:nvPr/>
        </p:nvSpPr>
        <p:spPr>
          <a:xfrm>
            <a:off x="8252402" y="5358000"/>
            <a:ext cx="168312" cy="2503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13767D-B32E-D541-A2F0-F0A38DC03593}"/>
              </a:ext>
            </a:extLst>
          </p:cNvPr>
          <p:cNvSpPr/>
          <p:nvPr/>
        </p:nvSpPr>
        <p:spPr>
          <a:xfrm rot="7012765">
            <a:off x="10945406" y="3485499"/>
            <a:ext cx="562340" cy="2625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5AADBFF-8CEB-E84F-AAFC-CAFB4957A2A6}"/>
              </a:ext>
            </a:extLst>
          </p:cNvPr>
          <p:cNvSpPr/>
          <p:nvPr/>
        </p:nvSpPr>
        <p:spPr>
          <a:xfrm rot="7036208">
            <a:off x="11066546" y="3719167"/>
            <a:ext cx="85678" cy="2553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latin typeface="+mj-lt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ACE96BA-872D-A849-A67D-2905661DD4C7}"/>
              </a:ext>
            </a:extLst>
          </p:cNvPr>
          <p:cNvCxnSpPr>
            <a:cxnSpLocks/>
          </p:cNvCxnSpPr>
          <p:nvPr/>
        </p:nvCxnSpPr>
        <p:spPr>
          <a:xfrm flipV="1">
            <a:off x="5425149" y="5475051"/>
            <a:ext cx="5684236" cy="8142"/>
          </a:xfrm>
          <a:prstGeom prst="line">
            <a:avLst/>
          </a:prstGeom>
          <a:ln w="19050">
            <a:solidFill>
              <a:schemeClr val="tx1">
                <a:alpha val="2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Block Arc 26">
            <a:extLst>
              <a:ext uri="{FF2B5EF4-FFF2-40B4-BE49-F238E27FC236}">
                <a16:creationId xmlns:a16="http://schemas.microsoft.com/office/drawing/2014/main" id="{A3BBAE57-F8ED-D146-B670-669CE146163A}"/>
              </a:ext>
            </a:extLst>
          </p:cNvPr>
          <p:cNvSpPr/>
          <p:nvPr/>
        </p:nvSpPr>
        <p:spPr>
          <a:xfrm rot="5400000">
            <a:off x="5483398" y="-511213"/>
            <a:ext cx="5737585" cy="5878415"/>
          </a:xfrm>
          <a:prstGeom prst="blockArc">
            <a:avLst>
              <a:gd name="adj1" fmla="val 17943647"/>
              <a:gd name="adj2" fmla="val 1521"/>
              <a:gd name="adj3" fmla="val 2268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735C1D8-076C-3342-926D-2D2EEDE9A976}"/>
              </a:ext>
            </a:extLst>
          </p:cNvPr>
          <p:cNvSpPr/>
          <p:nvPr/>
        </p:nvSpPr>
        <p:spPr>
          <a:xfrm rot="5400000">
            <a:off x="8246950" y="5180721"/>
            <a:ext cx="126277" cy="1038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9B8B075-DEFC-B949-B298-6184E09D9916}"/>
              </a:ext>
            </a:extLst>
          </p:cNvPr>
          <p:cNvSpPr/>
          <p:nvPr/>
        </p:nvSpPr>
        <p:spPr>
          <a:xfrm rot="12423180">
            <a:off x="10807197" y="3723845"/>
            <a:ext cx="126277" cy="1038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Block Arc 29">
            <a:extLst>
              <a:ext uri="{FF2B5EF4-FFF2-40B4-BE49-F238E27FC236}">
                <a16:creationId xmlns:a16="http://schemas.microsoft.com/office/drawing/2014/main" id="{C6066A73-0CB5-E24E-A957-F56A28CEA685}"/>
              </a:ext>
            </a:extLst>
          </p:cNvPr>
          <p:cNvSpPr/>
          <p:nvPr/>
        </p:nvSpPr>
        <p:spPr>
          <a:xfrm rot="5400000">
            <a:off x="4979547" y="-1009885"/>
            <a:ext cx="6723563" cy="6886103"/>
          </a:xfrm>
          <a:prstGeom prst="blockArc">
            <a:avLst>
              <a:gd name="adj1" fmla="val 17925873"/>
              <a:gd name="adj2" fmla="val 21586511"/>
              <a:gd name="adj3" fmla="val 190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229E45E-B3B1-8645-A59F-AF58630FF6DF}"/>
              </a:ext>
            </a:extLst>
          </p:cNvPr>
          <p:cNvSpPr/>
          <p:nvPr/>
        </p:nvSpPr>
        <p:spPr>
          <a:xfrm rot="5400000">
            <a:off x="8243568" y="5678907"/>
            <a:ext cx="126277" cy="1038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1E6B044-7414-3049-A053-1F4992AB99FB}"/>
              </a:ext>
            </a:extLst>
          </p:cNvPr>
          <p:cNvSpPr/>
          <p:nvPr/>
        </p:nvSpPr>
        <p:spPr>
          <a:xfrm rot="12423180">
            <a:off x="11243821" y="3954102"/>
            <a:ext cx="126277" cy="1038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6A8924-B176-734B-B96E-9C785634347E}"/>
              </a:ext>
            </a:extLst>
          </p:cNvPr>
          <p:cNvSpPr txBox="1"/>
          <p:nvPr/>
        </p:nvSpPr>
        <p:spPr>
          <a:xfrm>
            <a:off x="6198802" y="6103106"/>
            <a:ext cx="126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Quadrupole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456841A-DCAA-354A-ABEB-31FBA0D05E9C}"/>
              </a:ext>
            </a:extLst>
          </p:cNvPr>
          <p:cNvSpPr txBox="1"/>
          <p:nvPr/>
        </p:nvSpPr>
        <p:spPr>
          <a:xfrm>
            <a:off x="8821680" y="6118301"/>
            <a:ext cx="1265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Sector bend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5E6CBCA-659C-454B-9249-BA8ACB100444}"/>
              </a:ext>
            </a:extLst>
          </p:cNvPr>
          <p:cNvSpPr/>
          <p:nvPr/>
        </p:nvSpPr>
        <p:spPr>
          <a:xfrm>
            <a:off x="7633116" y="4848949"/>
            <a:ext cx="557794" cy="446845"/>
          </a:xfrm>
          <a:prstGeom prst="rect">
            <a:avLst/>
          </a:prstGeom>
          <a:solidFill>
            <a:srgbClr val="53515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768E74-4BD8-7A49-ADF8-3AF4F96F6705}"/>
              </a:ext>
            </a:extLst>
          </p:cNvPr>
          <p:cNvSpPr/>
          <p:nvPr/>
        </p:nvSpPr>
        <p:spPr>
          <a:xfrm>
            <a:off x="7632462" y="5660302"/>
            <a:ext cx="557794" cy="463319"/>
          </a:xfrm>
          <a:prstGeom prst="rect">
            <a:avLst/>
          </a:prstGeom>
          <a:solidFill>
            <a:srgbClr val="53515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35DAD8-5830-3547-A248-7D57B945016C}"/>
              </a:ext>
            </a:extLst>
          </p:cNvPr>
          <p:cNvSpPr txBox="1"/>
          <p:nvPr/>
        </p:nvSpPr>
        <p:spPr>
          <a:xfrm>
            <a:off x="7486687" y="6146404"/>
            <a:ext cx="1038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Concrete shielding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ED5E66E-ED27-D849-85C7-9D6B09D6B0E5}"/>
              </a:ext>
            </a:extLst>
          </p:cNvPr>
          <p:cNvSpPr txBox="1"/>
          <p:nvPr/>
        </p:nvSpPr>
        <p:spPr>
          <a:xfrm>
            <a:off x="10426484" y="5475107"/>
            <a:ext cx="8560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Gantry rotation axis </a:t>
            </a:r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1FDAA513-935C-AD4B-8881-2FDCDFFD28F0}"/>
              </a:ext>
            </a:extLst>
          </p:cNvPr>
          <p:cNvSpPr/>
          <p:nvPr/>
        </p:nvSpPr>
        <p:spPr>
          <a:xfrm>
            <a:off x="5782340" y="5415296"/>
            <a:ext cx="61185" cy="265545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98C8930D-A004-AB47-9080-DA8642217AFB}"/>
              </a:ext>
            </a:extLst>
          </p:cNvPr>
          <p:cNvSpPr/>
          <p:nvPr/>
        </p:nvSpPr>
        <p:spPr>
          <a:xfrm flipV="1">
            <a:off x="5848724" y="5278421"/>
            <a:ext cx="61185" cy="265545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1B0E955B-19C2-DD4A-906F-97BE615E5643}"/>
              </a:ext>
            </a:extLst>
          </p:cNvPr>
          <p:cNvSpPr/>
          <p:nvPr/>
        </p:nvSpPr>
        <p:spPr>
          <a:xfrm>
            <a:off x="5917985" y="5415370"/>
            <a:ext cx="61185" cy="265545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74927522-D67F-2F4B-A7AD-FFE40677C9F6}"/>
              </a:ext>
            </a:extLst>
          </p:cNvPr>
          <p:cNvSpPr/>
          <p:nvPr/>
        </p:nvSpPr>
        <p:spPr>
          <a:xfrm flipV="1">
            <a:off x="5984369" y="5278421"/>
            <a:ext cx="61185" cy="265545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FB9EF018-18FA-674A-8478-D64D594FDDFC}"/>
              </a:ext>
            </a:extLst>
          </p:cNvPr>
          <p:cNvSpPr/>
          <p:nvPr/>
        </p:nvSpPr>
        <p:spPr>
          <a:xfrm>
            <a:off x="6051214" y="5414531"/>
            <a:ext cx="61185" cy="265545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458FDA18-7A23-D540-B36E-26B1A5B7A7AA}"/>
              </a:ext>
            </a:extLst>
          </p:cNvPr>
          <p:cNvSpPr/>
          <p:nvPr/>
        </p:nvSpPr>
        <p:spPr>
          <a:xfrm flipV="1">
            <a:off x="6117887" y="5276324"/>
            <a:ext cx="27963" cy="265542"/>
          </a:xfrm>
          <a:prstGeom prst="triangle">
            <a:avLst>
              <a:gd name="adj" fmla="val 100000"/>
            </a:avLst>
          </a:prstGeom>
          <a:solidFill>
            <a:schemeClr val="bg1">
              <a:lumMod val="50000"/>
            </a:schemeClr>
          </a:solidFill>
          <a:ln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riangle 44">
            <a:extLst>
              <a:ext uri="{FF2B5EF4-FFF2-40B4-BE49-F238E27FC236}">
                <a16:creationId xmlns:a16="http://schemas.microsoft.com/office/drawing/2014/main" id="{D1381178-805D-F346-BE39-C49BB473ABAF}"/>
              </a:ext>
            </a:extLst>
          </p:cNvPr>
          <p:cNvSpPr/>
          <p:nvPr/>
        </p:nvSpPr>
        <p:spPr>
          <a:xfrm flipH="1" flipV="1">
            <a:off x="5748429" y="5277310"/>
            <a:ext cx="27963" cy="265542"/>
          </a:xfrm>
          <a:prstGeom prst="triangle">
            <a:avLst>
              <a:gd name="adj" fmla="val 100000"/>
            </a:avLst>
          </a:prstGeom>
          <a:solidFill>
            <a:schemeClr val="bg1">
              <a:lumMod val="50000"/>
            </a:schemeClr>
          </a:solidFill>
          <a:ln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FE00766-ED87-1442-A801-3D9EA15103FE}"/>
              </a:ext>
            </a:extLst>
          </p:cNvPr>
          <p:cNvSpPr/>
          <p:nvPr/>
        </p:nvSpPr>
        <p:spPr>
          <a:xfrm>
            <a:off x="5748429" y="5234191"/>
            <a:ext cx="401930" cy="4490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4ED5248-3D08-6948-8C31-4041853BCF7E}"/>
              </a:ext>
            </a:extLst>
          </p:cNvPr>
          <p:cNvSpPr/>
          <p:nvPr/>
        </p:nvSpPr>
        <p:spPr>
          <a:xfrm>
            <a:off x="5747612" y="5679034"/>
            <a:ext cx="401930" cy="4490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202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E92A85E-3306-1B46-9B60-6D0A846C6F30}"/>
              </a:ext>
            </a:extLst>
          </p:cNvPr>
          <p:cNvSpPr/>
          <p:nvPr/>
        </p:nvSpPr>
        <p:spPr>
          <a:xfrm>
            <a:off x="5843545" y="5683079"/>
            <a:ext cx="68891" cy="380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1A8D581-D399-2946-8062-1B6FFD105AEB}"/>
              </a:ext>
            </a:extLst>
          </p:cNvPr>
          <p:cNvSpPr/>
          <p:nvPr/>
        </p:nvSpPr>
        <p:spPr>
          <a:xfrm>
            <a:off x="5980632" y="5683476"/>
            <a:ext cx="68891" cy="380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202EA33-633E-0A4C-BD1B-2949CC743BCC}"/>
              </a:ext>
            </a:extLst>
          </p:cNvPr>
          <p:cNvSpPr/>
          <p:nvPr/>
        </p:nvSpPr>
        <p:spPr>
          <a:xfrm>
            <a:off x="6049375" y="5236067"/>
            <a:ext cx="68891" cy="380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87D45CF-FC54-7048-B757-F18378AF3F4D}"/>
              </a:ext>
            </a:extLst>
          </p:cNvPr>
          <p:cNvSpPr/>
          <p:nvPr/>
        </p:nvSpPr>
        <p:spPr>
          <a:xfrm>
            <a:off x="5913070" y="5236466"/>
            <a:ext cx="68891" cy="380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4EE1E86-8615-F540-BE53-283594F69249}"/>
              </a:ext>
            </a:extLst>
          </p:cNvPr>
          <p:cNvSpPr/>
          <p:nvPr/>
        </p:nvSpPr>
        <p:spPr>
          <a:xfrm>
            <a:off x="5776768" y="5236866"/>
            <a:ext cx="68891" cy="380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15EA7B8-D17A-F54B-95B7-16CE212F8979}"/>
              </a:ext>
            </a:extLst>
          </p:cNvPr>
          <p:cNvSpPr/>
          <p:nvPr/>
        </p:nvSpPr>
        <p:spPr>
          <a:xfrm>
            <a:off x="5751237" y="5682695"/>
            <a:ext cx="32337" cy="380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9E60072-0F3E-1247-9A3D-49B7570D025B}"/>
              </a:ext>
            </a:extLst>
          </p:cNvPr>
          <p:cNvSpPr/>
          <p:nvPr/>
        </p:nvSpPr>
        <p:spPr>
          <a:xfrm>
            <a:off x="6114584" y="5683090"/>
            <a:ext cx="32337" cy="380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A07D451-0BCB-854A-8097-F04660C75BF2}"/>
              </a:ext>
            </a:extLst>
          </p:cNvPr>
          <p:cNvSpPr txBox="1"/>
          <p:nvPr/>
        </p:nvSpPr>
        <p:spPr>
          <a:xfrm>
            <a:off x="5252789" y="5775976"/>
            <a:ext cx="1003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Lato Light" panose="020F0302020204030203" pitchFamily="34" charset="77"/>
                <a:cs typeface="Helvetica"/>
              </a:rPr>
              <a:t>Energy degrader</a:t>
            </a:r>
          </a:p>
        </p:txBody>
      </p:sp>
      <p:sp>
        <p:nvSpPr>
          <p:cNvPr id="56" name="5-Point Star 40">
            <a:extLst>
              <a:ext uri="{FF2B5EF4-FFF2-40B4-BE49-F238E27FC236}">
                <a16:creationId xmlns:a16="http://schemas.microsoft.com/office/drawing/2014/main" id="{3FE33656-F481-9C43-9A4B-B2BFE65013E1}"/>
              </a:ext>
            </a:extLst>
          </p:cNvPr>
          <p:cNvSpPr/>
          <p:nvPr/>
        </p:nvSpPr>
        <p:spPr>
          <a:xfrm>
            <a:off x="6271151" y="5069955"/>
            <a:ext cx="97916" cy="97916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riangle 56">
            <a:extLst>
              <a:ext uri="{FF2B5EF4-FFF2-40B4-BE49-F238E27FC236}">
                <a16:creationId xmlns:a16="http://schemas.microsoft.com/office/drawing/2014/main" id="{ADDBE8A1-2C3A-D34A-8784-EC6FA6C11EEC}"/>
              </a:ext>
            </a:extLst>
          </p:cNvPr>
          <p:cNvSpPr/>
          <p:nvPr/>
        </p:nvSpPr>
        <p:spPr>
          <a:xfrm rot="15923628">
            <a:off x="7486882" y="4275588"/>
            <a:ext cx="124988" cy="1343908"/>
          </a:xfrm>
          <a:prstGeom prst="triangle">
            <a:avLst/>
          </a:prstGeom>
          <a:gradFill>
            <a:gsLst>
              <a:gs pos="53000">
                <a:srgbClr val="92D050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5-Point Star 40">
            <a:extLst>
              <a:ext uri="{FF2B5EF4-FFF2-40B4-BE49-F238E27FC236}">
                <a16:creationId xmlns:a16="http://schemas.microsoft.com/office/drawing/2014/main" id="{D6621824-AE2C-D246-B7C4-87426891046B}"/>
              </a:ext>
            </a:extLst>
          </p:cNvPr>
          <p:cNvSpPr/>
          <p:nvPr/>
        </p:nvSpPr>
        <p:spPr>
          <a:xfrm>
            <a:off x="6638807" y="4935149"/>
            <a:ext cx="97916" cy="97916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FA17A73-E97E-F442-B9C4-6F5D16170A81}"/>
              </a:ext>
            </a:extLst>
          </p:cNvPr>
          <p:cNvGrpSpPr/>
          <p:nvPr/>
        </p:nvGrpSpPr>
        <p:grpSpPr>
          <a:xfrm>
            <a:off x="7606620" y="5013801"/>
            <a:ext cx="613507" cy="270723"/>
            <a:chOff x="4145654" y="4102594"/>
            <a:chExt cx="1161096" cy="512358"/>
          </a:xfrm>
        </p:grpSpPr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6B50ABCD-A6A1-EB45-AC0A-5A098822DCDF}"/>
                </a:ext>
              </a:extLst>
            </p:cNvPr>
            <p:cNvSpPr/>
            <p:nvPr/>
          </p:nvSpPr>
          <p:spPr>
            <a:xfrm rot="19856352">
              <a:off x="4145654" y="4119037"/>
              <a:ext cx="387255" cy="431672"/>
            </a:xfrm>
            <a:custGeom>
              <a:avLst/>
              <a:gdLst>
                <a:gd name="connsiteX0" fmla="*/ 0 w 1093076"/>
                <a:gd name="connsiteY0" fmla="*/ 599089 h 599089"/>
                <a:gd name="connsiteX1" fmla="*/ 310055 w 1093076"/>
                <a:gd name="connsiteY1" fmla="*/ 457200 h 599089"/>
                <a:gd name="connsiteX2" fmla="*/ 541283 w 1093076"/>
                <a:gd name="connsiteY2" fmla="*/ 320565 h 599089"/>
                <a:gd name="connsiteX3" fmla="*/ 462455 w 1093076"/>
                <a:gd name="connsiteY3" fmla="*/ 220717 h 599089"/>
                <a:gd name="connsiteX4" fmla="*/ 804042 w 1093076"/>
                <a:gd name="connsiteY4" fmla="*/ 136634 h 599089"/>
                <a:gd name="connsiteX5" fmla="*/ 872359 w 1093076"/>
                <a:gd name="connsiteY5" fmla="*/ 57806 h 599089"/>
                <a:gd name="connsiteX6" fmla="*/ 1093076 w 1093076"/>
                <a:gd name="connsiteY6" fmla="*/ 0 h 59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3076" h="599089">
                  <a:moveTo>
                    <a:pt x="0" y="599089"/>
                  </a:moveTo>
                  <a:lnTo>
                    <a:pt x="310055" y="457200"/>
                  </a:lnTo>
                  <a:lnTo>
                    <a:pt x="541283" y="320565"/>
                  </a:lnTo>
                  <a:lnTo>
                    <a:pt x="462455" y="220717"/>
                  </a:lnTo>
                  <a:lnTo>
                    <a:pt x="804042" y="136634"/>
                  </a:lnTo>
                  <a:lnTo>
                    <a:pt x="872359" y="57806"/>
                  </a:lnTo>
                  <a:lnTo>
                    <a:pt x="1093076" y="0"/>
                  </a:lnTo>
                </a:path>
              </a:pathLst>
            </a:custGeom>
            <a:noFill/>
            <a:ln w="12700">
              <a:solidFill>
                <a:srgbClr val="00D031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64D44DCC-77F1-9D4F-82F1-4EB261F472B0}"/>
                </a:ext>
              </a:extLst>
            </p:cNvPr>
            <p:cNvSpPr/>
            <p:nvPr/>
          </p:nvSpPr>
          <p:spPr>
            <a:xfrm rot="19856352">
              <a:off x="4148839" y="4102594"/>
              <a:ext cx="761478" cy="348368"/>
            </a:xfrm>
            <a:custGeom>
              <a:avLst/>
              <a:gdLst>
                <a:gd name="connsiteX0" fmla="*/ 0 w 2149365"/>
                <a:gd name="connsiteY0" fmla="*/ 483476 h 483476"/>
                <a:gd name="connsiteX1" fmla="*/ 462455 w 2149365"/>
                <a:gd name="connsiteY1" fmla="*/ 399393 h 483476"/>
                <a:gd name="connsiteX2" fmla="*/ 1234965 w 2149365"/>
                <a:gd name="connsiteY2" fmla="*/ 178676 h 483476"/>
                <a:gd name="connsiteX3" fmla="*/ 1429407 w 2149365"/>
                <a:gd name="connsiteY3" fmla="*/ 257504 h 483476"/>
                <a:gd name="connsiteX4" fmla="*/ 1513490 w 2149365"/>
                <a:gd name="connsiteY4" fmla="*/ 162911 h 483476"/>
                <a:gd name="connsiteX5" fmla="*/ 1839310 w 2149365"/>
                <a:gd name="connsiteY5" fmla="*/ 162911 h 483476"/>
                <a:gd name="connsiteX6" fmla="*/ 1933903 w 2149365"/>
                <a:gd name="connsiteY6" fmla="*/ 42042 h 483476"/>
                <a:gd name="connsiteX7" fmla="*/ 2149365 w 2149365"/>
                <a:gd name="connsiteY7" fmla="*/ 0 h 483476"/>
                <a:gd name="connsiteX8" fmla="*/ 2149365 w 2149365"/>
                <a:gd name="connsiteY8" fmla="*/ 0 h 48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365" h="483476">
                  <a:moveTo>
                    <a:pt x="0" y="483476"/>
                  </a:moveTo>
                  <a:lnTo>
                    <a:pt x="462455" y="399393"/>
                  </a:lnTo>
                  <a:lnTo>
                    <a:pt x="1234965" y="178676"/>
                  </a:lnTo>
                  <a:lnTo>
                    <a:pt x="1429407" y="257504"/>
                  </a:lnTo>
                  <a:lnTo>
                    <a:pt x="1513490" y="162911"/>
                  </a:lnTo>
                  <a:lnTo>
                    <a:pt x="1839310" y="162911"/>
                  </a:lnTo>
                  <a:lnTo>
                    <a:pt x="1933903" y="42042"/>
                  </a:lnTo>
                  <a:lnTo>
                    <a:pt x="2149365" y="0"/>
                  </a:lnTo>
                  <a:lnTo>
                    <a:pt x="2149365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4140CB66-0B5F-8945-AD3C-79CCD3D9D132}"/>
                </a:ext>
              </a:extLst>
            </p:cNvPr>
            <p:cNvSpPr/>
            <p:nvPr/>
          </p:nvSpPr>
          <p:spPr>
            <a:xfrm rot="19856352">
              <a:off x="4283596" y="4402938"/>
              <a:ext cx="841234" cy="212014"/>
            </a:xfrm>
            <a:custGeom>
              <a:avLst/>
              <a:gdLst>
                <a:gd name="connsiteX0" fmla="*/ 0 w 1403131"/>
                <a:gd name="connsiteY0" fmla="*/ 0 h 567558"/>
                <a:gd name="connsiteX1" fmla="*/ 141890 w 1403131"/>
                <a:gd name="connsiteY1" fmla="*/ 63062 h 567558"/>
                <a:gd name="connsiteX2" fmla="*/ 268014 w 1403131"/>
                <a:gd name="connsiteY2" fmla="*/ 57806 h 567558"/>
                <a:gd name="connsiteX3" fmla="*/ 436179 w 1403131"/>
                <a:gd name="connsiteY3" fmla="*/ 183931 h 567558"/>
                <a:gd name="connsiteX4" fmla="*/ 373117 w 1403131"/>
                <a:gd name="connsiteY4" fmla="*/ 320565 h 567558"/>
                <a:gd name="connsiteX5" fmla="*/ 719959 w 1403131"/>
                <a:gd name="connsiteY5" fmla="*/ 378372 h 567558"/>
                <a:gd name="connsiteX6" fmla="*/ 893379 w 1403131"/>
                <a:gd name="connsiteY6" fmla="*/ 220717 h 567558"/>
                <a:gd name="connsiteX7" fmla="*/ 1108841 w 1403131"/>
                <a:gd name="connsiteY7" fmla="*/ 451944 h 567558"/>
                <a:gd name="connsiteX8" fmla="*/ 1150883 w 1403131"/>
                <a:gd name="connsiteY8" fmla="*/ 567558 h 567558"/>
                <a:gd name="connsiteX9" fmla="*/ 1403131 w 1403131"/>
                <a:gd name="connsiteY9" fmla="*/ 562303 h 56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3131" h="567558">
                  <a:moveTo>
                    <a:pt x="0" y="0"/>
                  </a:moveTo>
                  <a:lnTo>
                    <a:pt x="141890" y="63062"/>
                  </a:lnTo>
                  <a:lnTo>
                    <a:pt x="268014" y="57806"/>
                  </a:lnTo>
                  <a:lnTo>
                    <a:pt x="436179" y="183931"/>
                  </a:lnTo>
                  <a:lnTo>
                    <a:pt x="373117" y="320565"/>
                  </a:lnTo>
                  <a:lnTo>
                    <a:pt x="719959" y="378372"/>
                  </a:lnTo>
                  <a:lnTo>
                    <a:pt x="893379" y="220717"/>
                  </a:lnTo>
                  <a:lnTo>
                    <a:pt x="1108841" y="451944"/>
                  </a:lnTo>
                  <a:lnTo>
                    <a:pt x="1150883" y="567558"/>
                  </a:lnTo>
                  <a:lnTo>
                    <a:pt x="1403131" y="562303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73336D90-EA8B-7F40-AB32-4791BE7574E0}"/>
                </a:ext>
              </a:extLst>
            </p:cNvPr>
            <p:cNvSpPr/>
            <p:nvPr/>
          </p:nvSpPr>
          <p:spPr>
            <a:xfrm rot="19856352">
              <a:off x="4290205" y="4175369"/>
              <a:ext cx="1016545" cy="185543"/>
            </a:xfrm>
            <a:custGeom>
              <a:avLst/>
              <a:gdLst>
                <a:gd name="connsiteX0" fmla="*/ 0 w 2869324"/>
                <a:gd name="connsiteY0" fmla="*/ 152400 h 257503"/>
                <a:gd name="connsiteX1" fmla="*/ 320566 w 2869324"/>
                <a:gd name="connsiteY1" fmla="*/ 141889 h 257503"/>
                <a:gd name="connsiteX2" fmla="*/ 525517 w 2869324"/>
                <a:gd name="connsiteY2" fmla="*/ 257503 h 257503"/>
                <a:gd name="connsiteX3" fmla="*/ 966952 w 2869324"/>
                <a:gd name="connsiteY3" fmla="*/ 183931 h 257503"/>
                <a:gd name="connsiteX4" fmla="*/ 1145628 w 2869324"/>
                <a:gd name="connsiteY4" fmla="*/ 68317 h 257503"/>
                <a:gd name="connsiteX5" fmla="*/ 1660635 w 2869324"/>
                <a:gd name="connsiteY5" fmla="*/ 147144 h 257503"/>
                <a:gd name="connsiteX6" fmla="*/ 2107324 w 2869324"/>
                <a:gd name="connsiteY6" fmla="*/ 0 h 257503"/>
                <a:gd name="connsiteX7" fmla="*/ 2380593 w 2869324"/>
                <a:gd name="connsiteY7" fmla="*/ 220717 h 257503"/>
                <a:gd name="connsiteX8" fmla="*/ 2869324 w 2869324"/>
                <a:gd name="connsiteY8" fmla="*/ 147144 h 257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69324" h="257503">
                  <a:moveTo>
                    <a:pt x="0" y="152400"/>
                  </a:moveTo>
                  <a:lnTo>
                    <a:pt x="320566" y="141889"/>
                  </a:lnTo>
                  <a:lnTo>
                    <a:pt x="525517" y="257503"/>
                  </a:lnTo>
                  <a:lnTo>
                    <a:pt x="966952" y="183931"/>
                  </a:lnTo>
                  <a:lnTo>
                    <a:pt x="1145628" y="68317"/>
                  </a:lnTo>
                  <a:lnTo>
                    <a:pt x="1660635" y="147144"/>
                  </a:lnTo>
                  <a:lnTo>
                    <a:pt x="2107324" y="0"/>
                  </a:lnTo>
                  <a:lnTo>
                    <a:pt x="2380593" y="220717"/>
                  </a:lnTo>
                  <a:lnTo>
                    <a:pt x="2869324" y="147144"/>
                  </a:lnTo>
                </a:path>
              </a:pathLst>
            </a:custGeom>
            <a:noFill/>
            <a:ln w="12700">
              <a:solidFill>
                <a:srgbClr val="00D031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2F46653-6362-4046-9732-CED2A08A1D0D}"/>
              </a:ext>
            </a:extLst>
          </p:cNvPr>
          <p:cNvCxnSpPr>
            <a:cxnSpLocks/>
          </p:cNvCxnSpPr>
          <p:nvPr/>
        </p:nvCxnSpPr>
        <p:spPr>
          <a:xfrm flipV="1">
            <a:off x="6007159" y="5291820"/>
            <a:ext cx="1680079" cy="183307"/>
          </a:xfrm>
          <a:prstGeom prst="line">
            <a:avLst/>
          </a:prstGeom>
          <a:ln w="25400">
            <a:solidFill>
              <a:srgbClr val="002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5-Point Star 38">
            <a:extLst>
              <a:ext uri="{FF2B5EF4-FFF2-40B4-BE49-F238E27FC236}">
                <a16:creationId xmlns:a16="http://schemas.microsoft.com/office/drawing/2014/main" id="{770C9173-1A4D-604D-935A-80C56D17B3AB}"/>
              </a:ext>
            </a:extLst>
          </p:cNvPr>
          <p:cNvSpPr/>
          <p:nvPr/>
        </p:nvSpPr>
        <p:spPr>
          <a:xfrm>
            <a:off x="5967660" y="5426093"/>
            <a:ext cx="97916" cy="97916"/>
          </a:xfrm>
          <a:prstGeom prst="star5">
            <a:avLst/>
          </a:prstGeom>
          <a:solidFill>
            <a:srgbClr val="0023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B8BB8935-F0FB-A640-994F-54922C9080B6}"/>
              </a:ext>
            </a:extLst>
          </p:cNvPr>
          <p:cNvSpPr/>
          <p:nvPr/>
        </p:nvSpPr>
        <p:spPr>
          <a:xfrm rot="16080000">
            <a:off x="7734908" y="3654149"/>
            <a:ext cx="112511" cy="3536653"/>
          </a:xfrm>
          <a:prstGeom prst="triangle">
            <a:avLst/>
          </a:prstGeom>
          <a:gradFill>
            <a:gsLst>
              <a:gs pos="38000">
                <a:srgbClr val="92D050"/>
              </a:gs>
              <a:gs pos="100000">
                <a:srgbClr val="92D050">
                  <a:alpha val="6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F405986-F08D-DD40-B113-53C7CC633B4B}"/>
              </a:ext>
            </a:extLst>
          </p:cNvPr>
          <p:cNvSpPr txBox="1"/>
          <p:nvPr/>
        </p:nvSpPr>
        <p:spPr>
          <a:xfrm>
            <a:off x="8112007" y="5288930"/>
            <a:ext cx="91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3FF"/>
                </a:solidFill>
                <a:cs typeface="Helvetica"/>
              </a:rPr>
              <a:t>Beam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D2AA706-6429-A04A-A633-330B8CF58388}"/>
              </a:ext>
            </a:extLst>
          </p:cNvPr>
          <p:cNvCxnSpPr>
            <a:cxnSpLocks/>
          </p:cNvCxnSpPr>
          <p:nvPr/>
        </p:nvCxnSpPr>
        <p:spPr>
          <a:xfrm flipV="1">
            <a:off x="5595699" y="5477720"/>
            <a:ext cx="2542942" cy="4230"/>
          </a:xfrm>
          <a:prstGeom prst="straightConnector1">
            <a:avLst/>
          </a:prstGeom>
          <a:ln w="50800">
            <a:solidFill>
              <a:srgbClr val="0023FF">
                <a:alpha val="52941"/>
              </a:srgb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4042255-9A3C-E54F-B24B-76E4049516EC}"/>
              </a:ext>
            </a:extLst>
          </p:cNvPr>
          <p:cNvCxnSpPr>
            <a:cxnSpLocks/>
          </p:cNvCxnSpPr>
          <p:nvPr/>
        </p:nvCxnSpPr>
        <p:spPr>
          <a:xfrm flipV="1">
            <a:off x="6014005" y="5121416"/>
            <a:ext cx="303338" cy="35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4B136527-8DE7-9945-AA2B-FED3770CA624}"/>
              </a:ext>
            </a:extLst>
          </p:cNvPr>
          <p:cNvCxnSpPr>
            <a:cxnSpLocks/>
          </p:cNvCxnSpPr>
          <p:nvPr/>
        </p:nvCxnSpPr>
        <p:spPr>
          <a:xfrm flipH="1">
            <a:off x="6317343" y="4988645"/>
            <a:ext cx="368591" cy="1347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C568DDE-131D-504C-BD13-69740C764E7B}"/>
              </a:ext>
            </a:extLst>
          </p:cNvPr>
          <p:cNvCxnSpPr>
            <a:cxnSpLocks/>
          </p:cNvCxnSpPr>
          <p:nvPr/>
        </p:nvCxnSpPr>
        <p:spPr>
          <a:xfrm flipH="1" flipV="1">
            <a:off x="6687438" y="4988645"/>
            <a:ext cx="201200" cy="155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5-Point Star 41">
            <a:extLst>
              <a:ext uri="{FF2B5EF4-FFF2-40B4-BE49-F238E27FC236}">
                <a16:creationId xmlns:a16="http://schemas.microsoft.com/office/drawing/2014/main" id="{844C50E2-FF28-AC4E-A479-21F804167275}"/>
              </a:ext>
            </a:extLst>
          </p:cNvPr>
          <p:cNvSpPr/>
          <p:nvPr/>
        </p:nvSpPr>
        <p:spPr>
          <a:xfrm>
            <a:off x="9539918" y="5304586"/>
            <a:ext cx="97916" cy="97916"/>
          </a:xfrm>
          <a:prstGeom prst="star5">
            <a:avLst/>
          </a:prstGeom>
          <a:solidFill>
            <a:srgbClr val="00D03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5-Point Star 41">
            <a:extLst>
              <a:ext uri="{FF2B5EF4-FFF2-40B4-BE49-F238E27FC236}">
                <a16:creationId xmlns:a16="http://schemas.microsoft.com/office/drawing/2014/main" id="{850AA6A3-20A3-454C-AFDD-BBB3E381AC0E}"/>
              </a:ext>
            </a:extLst>
          </p:cNvPr>
          <p:cNvSpPr/>
          <p:nvPr/>
        </p:nvSpPr>
        <p:spPr>
          <a:xfrm>
            <a:off x="6813296" y="4943492"/>
            <a:ext cx="97916" cy="97916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AC3FE5CC-AB34-9340-BD1E-751449864BF2}"/>
              </a:ext>
            </a:extLst>
          </p:cNvPr>
          <p:cNvSpPr/>
          <p:nvPr/>
        </p:nvSpPr>
        <p:spPr>
          <a:xfrm>
            <a:off x="7120358" y="5316188"/>
            <a:ext cx="64487" cy="59636"/>
          </a:xfrm>
          <a:prstGeom prst="ellipse">
            <a:avLst/>
          </a:prstGeom>
          <a:solidFill>
            <a:srgbClr val="0023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D2B2733-1DC6-7641-9492-667CD82CAD52}"/>
              </a:ext>
            </a:extLst>
          </p:cNvPr>
          <p:cNvSpPr txBox="1"/>
          <p:nvPr/>
        </p:nvSpPr>
        <p:spPr>
          <a:xfrm>
            <a:off x="4980547" y="4723674"/>
            <a:ext cx="1056778" cy="530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Deliberate impact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EC134D6-DAC1-BE40-92C2-5B0A4776FAA6}"/>
              </a:ext>
            </a:extLst>
          </p:cNvPr>
          <p:cNvSpPr txBox="1"/>
          <p:nvPr/>
        </p:nvSpPr>
        <p:spPr>
          <a:xfrm>
            <a:off x="5857333" y="4428970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Scattering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6ECDF65-00C6-F242-ABEE-C3D7D8F8399A}"/>
              </a:ext>
            </a:extLst>
          </p:cNvPr>
          <p:cNvSpPr txBox="1"/>
          <p:nvPr/>
        </p:nvSpPr>
        <p:spPr>
          <a:xfrm>
            <a:off x="7881713" y="4381464"/>
            <a:ext cx="1604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Energy deposition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2FA0599-8919-8D47-BB59-7985C5C408D8}"/>
              </a:ext>
            </a:extLst>
          </p:cNvPr>
          <p:cNvCxnSpPr>
            <a:cxnSpLocks/>
          </p:cNvCxnSpPr>
          <p:nvPr/>
        </p:nvCxnSpPr>
        <p:spPr>
          <a:xfrm>
            <a:off x="6391734" y="4787185"/>
            <a:ext cx="271796" cy="129540"/>
          </a:xfrm>
          <a:prstGeom prst="straightConnector1">
            <a:avLst/>
          </a:prstGeom>
          <a:ln w="41275" cap="rnd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AE62CA7-718A-CD4A-904E-848ED08237B9}"/>
              </a:ext>
            </a:extLst>
          </p:cNvPr>
          <p:cNvCxnSpPr>
            <a:cxnSpLocks/>
            <a:endCxn id="42" idx="1"/>
          </p:cNvCxnSpPr>
          <p:nvPr/>
        </p:nvCxnSpPr>
        <p:spPr>
          <a:xfrm>
            <a:off x="5872795" y="4996428"/>
            <a:ext cx="126870" cy="414765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B52E0D76-4BAF-DA4A-B38E-6D63C35E56D8}"/>
              </a:ext>
            </a:extLst>
          </p:cNvPr>
          <p:cNvCxnSpPr>
            <a:cxnSpLocks/>
          </p:cNvCxnSpPr>
          <p:nvPr/>
        </p:nvCxnSpPr>
        <p:spPr>
          <a:xfrm flipH="1">
            <a:off x="7948859" y="4733850"/>
            <a:ext cx="184047" cy="306421"/>
          </a:xfrm>
          <a:prstGeom prst="straightConnector1">
            <a:avLst/>
          </a:prstGeom>
          <a:ln w="41275" cap="rnd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E6E3492-D90A-0143-9849-712F06B3F8A1}"/>
              </a:ext>
            </a:extLst>
          </p:cNvPr>
          <p:cNvCxnSpPr>
            <a:cxnSpLocks/>
          </p:cNvCxnSpPr>
          <p:nvPr/>
        </p:nvCxnSpPr>
        <p:spPr>
          <a:xfrm flipH="1">
            <a:off x="6343267" y="4785113"/>
            <a:ext cx="41221" cy="296047"/>
          </a:xfrm>
          <a:prstGeom prst="straightConnector1">
            <a:avLst/>
          </a:prstGeom>
          <a:ln w="41275" cap="rnd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705E36B1-992F-5E4D-B3E4-46A4468FD9D3}"/>
              </a:ext>
            </a:extLst>
          </p:cNvPr>
          <p:cNvSpPr txBox="1"/>
          <p:nvPr/>
        </p:nvSpPr>
        <p:spPr>
          <a:xfrm>
            <a:off x="6991411" y="4303276"/>
            <a:ext cx="926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Aperture impact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3D72E2BC-6774-F84E-B0AE-5F6B3E1F040E}"/>
              </a:ext>
            </a:extLst>
          </p:cNvPr>
          <p:cNvCxnSpPr>
            <a:cxnSpLocks/>
            <a:endCxn id="70" idx="7"/>
          </p:cNvCxnSpPr>
          <p:nvPr/>
        </p:nvCxnSpPr>
        <p:spPr>
          <a:xfrm flipH="1">
            <a:off x="7175401" y="4873423"/>
            <a:ext cx="154765" cy="451498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D485AFB-6F13-E348-876E-F68EC25FAE37}"/>
              </a:ext>
            </a:extLst>
          </p:cNvPr>
          <p:cNvCxnSpPr>
            <a:cxnSpLocks/>
          </p:cNvCxnSpPr>
          <p:nvPr/>
        </p:nvCxnSpPr>
        <p:spPr>
          <a:xfrm>
            <a:off x="8132906" y="4733850"/>
            <a:ext cx="1406066" cy="561613"/>
          </a:xfrm>
          <a:prstGeom prst="straightConnector1">
            <a:avLst/>
          </a:prstGeom>
          <a:ln w="41275" cap="rnd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1DF7EE81-BCF5-644E-BBBA-DC1249415F1A}"/>
              </a:ext>
            </a:extLst>
          </p:cNvPr>
          <p:cNvCxnSpPr>
            <a:cxnSpLocks/>
          </p:cNvCxnSpPr>
          <p:nvPr/>
        </p:nvCxnSpPr>
        <p:spPr>
          <a:xfrm flipV="1">
            <a:off x="11144204" y="5479447"/>
            <a:ext cx="290654" cy="1969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611E83E0-CB24-6642-BC1E-54CA7B66738F}"/>
              </a:ext>
            </a:extLst>
          </p:cNvPr>
          <p:cNvSpPr txBox="1"/>
          <p:nvPr/>
        </p:nvSpPr>
        <p:spPr>
          <a:xfrm>
            <a:off x="11448523" y="5327904"/>
            <a:ext cx="823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Lato Light" panose="020F0302020204030203" pitchFamily="34" charset="77"/>
                <a:cs typeface="Helvetica"/>
              </a:rPr>
              <a:t>Patient</a:t>
            </a: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54396401-7D66-AA42-A5E3-2C151A994FAC}"/>
              </a:ext>
            </a:extLst>
          </p:cNvPr>
          <p:cNvSpPr txBox="1">
            <a:spLocks/>
          </p:cNvSpPr>
          <p:nvPr/>
        </p:nvSpPr>
        <p:spPr>
          <a:xfrm>
            <a:off x="5315320" y="1541552"/>
            <a:ext cx="6865991" cy="24529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dirty="0">
                <a:latin typeface="Lato Light" panose="020F0302020204030203" pitchFamily="34" charset="77"/>
              </a:rPr>
              <a:t>Example:</a:t>
            </a:r>
          </a:p>
          <a:p>
            <a:pPr lvl="1">
              <a:buFontTx/>
              <a:buChar char="-"/>
            </a:pPr>
            <a:r>
              <a:rPr lang="en-GB" dirty="0">
                <a:latin typeface="Lato Light" panose="020F0302020204030203" pitchFamily="34" charset="77"/>
              </a:rPr>
              <a:t>Protons deliberately collide with an energy degrader &amp; scatter.</a:t>
            </a:r>
          </a:p>
          <a:p>
            <a:pPr lvl="2">
              <a:buFontTx/>
              <a:buChar char="-"/>
            </a:pPr>
            <a:r>
              <a:rPr lang="en-GB" dirty="0">
                <a:latin typeface="Lato Light" panose="020F0302020204030203" pitchFamily="34" charset="77"/>
              </a:rPr>
              <a:t>Aperture hits downstream.</a:t>
            </a:r>
          </a:p>
          <a:p>
            <a:pPr lvl="1">
              <a:buFontTx/>
              <a:buChar char="-"/>
            </a:pPr>
            <a:r>
              <a:rPr lang="en-GB" dirty="0">
                <a:latin typeface="Lato Light" panose="020F0302020204030203" pitchFamily="34" charset="77"/>
              </a:rPr>
              <a:t>Secondary particles continue propagating.</a:t>
            </a:r>
          </a:p>
          <a:p>
            <a:pPr lvl="2">
              <a:buFontTx/>
              <a:buChar char="-"/>
            </a:pPr>
            <a:r>
              <a:rPr lang="en-GB" dirty="0">
                <a:latin typeface="Lato Light" panose="020F0302020204030203" pitchFamily="34" charset="77"/>
              </a:rPr>
              <a:t>Scatter off accelerator components &amp; environment (air). </a:t>
            </a:r>
          </a:p>
          <a:p>
            <a:pPr lvl="1">
              <a:buFontTx/>
              <a:buChar char="-"/>
            </a:pPr>
            <a:r>
              <a:rPr lang="en-GB" dirty="0">
                <a:latin typeface="Lato Light" panose="020F0302020204030203" pitchFamily="34" charset="77"/>
              </a:rPr>
              <a:t>Energy deposited in magnets &amp; shielding.</a:t>
            </a:r>
          </a:p>
        </p:txBody>
      </p:sp>
      <p:sp>
        <p:nvSpPr>
          <p:cNvPr id="95" name="Slide Number Placeholder 4">
            <a:extLst>
              <a:ext uri="{FF2B5EF4-FFF2-40B4-BE49-F238E27FC236}">
                <a16:creationId xmlns:a16="http://schemas.microsoft.com/office/drawing/2014/main" id="{7A214DF7-D929-2B4B-AAA1-DC6ACACEE50E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6" name="Title 1">
            <a:extLst>
              <a:ext uri="{FF2B5EF4-FFF2-40B4-BE49-F238E27FC236}">
                <a16:creationId xmlns:a16="http://schemas.microsoft.com/office/drawing/2014/main" id="{F559F1FA-DD47-F949-9787-DED9AF37E83C}"/>
              </a:ext>
            </a:extLst>
          </p:cNvPr>
          <p:cNvSpPr txBox="1">
            <a:spLocks/>
          </p:cNvSpPr>
          <p:nvPr/>
        </p:nvSpPr>
        <p:spPr>
          <a:xfrm>
            <a:off x="-1" y="22250"/>
            <a:ext cx="10869561" cy="8036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>
                    <a:lumMod val="85000"/>
                  </a:schemeClr>
                </a:solidFill>
                <a:latin typeface="Lato" panose="020F0502020204030203" pitchFamily="34" charset="77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bg1"/>
                </a:solidFill>
                <a:latin typeface="Lato Light" panose="020F0302020204030203" pitchFamily="34" charset="77"/>
              </a:rPr>
              <a:t>BDSIM</a:t>
            </a:r>
            <a:endParaRPr lang="en-US" sz="48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0F742100-B353-CD49-84E0-C140C8D5CBD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97AC690C-8BFB-3543-85EA-7B48D1972B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99" name="Content Placeholder 2">
            <a:extLst>
              <a:ext uri="{FF2B5EF4-FFF2-40B4-BE49-F238E27FC236}">
                <a16:creationId xmlns:a16="http://schemas.microsoft.com/office/drawing/2014/main" id="{4F14C59B-B3FA-2848-9ED2-D4E474EB3F30}"/>
              </a:ext>
            </a:extLst>
          </p:cNvPr>
          <p:cNvSpPr txBox="1">
            <a:spLocks/>
          </p:cNvSpPr>
          <p:nvPr/>
        </p:nvSpPr>
        <p:spPr>
          <a:xfrm>
            <a:off x="5315320" y="909050"/>
            <a:ext cx="5368690" cy="167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dirty="0">
                <a:latin typeface="Lato Light" panose="020F0302020204030203" pitchFamily="34" charset="77"/>
              </a:rPr>
              <a:t>Model energy deposition throughout a particle accelerator.</a:t>
            </a:r>
          </a:p>
        </p:txBody>
      </p:sp>
    </p:spTree>
    <p:extLst>
      <p:ext uri="{BB962C8B-B14F-4D97-AF65-F5344CB8AC3E}">
        <p14:creationId xmlns:p14="http://schemas.microsoft.com/office/powerpoint/2010/main" val="338784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C3B4338-6E6A-A048-9028-17153B72BCB7}"/>
              </a:ext>
            </a:extLst>
          </p:cNvPr>
          <p:cNvSpPr txBox="1">
            <a:spLocks/>
          </p:cNvSpPr>
          <p:nvPr/>
        </p:nvSpPr>
        <p:spPr>
          <a:xfrm>
            <a:off x="299323" y="993581"/>
            <a:ext cx="11271354" cy="547567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RHUL In-House Model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Demonstrate BDSIM’s medical capabilities</a:t>
            </a: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IBA &amp; ULB</a:t>
            </a:r>
          </a:p>
          <a:p>
            <a:pPr lvl="1">
              <a:buFontTx/>
              <a:buChar char="-"/>
            </a:pP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ProteusOne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ProteusPlus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CCAP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Design of proposed UK radiobiology research facility</a:t>
            </a:r>
          </a:p>
          <a:p>
            <a:pPr>
              <a:buFontTx/>
              <a:buChar char="-"/>
            </a:pPr>
            <a:r>
              <a:rPr lang="en-GB" sz="2000" dirty="0" err="1">
                <a:latin typeface="Lato Light" panose="020F0302020204030203" pitchFamily="34" charset="77"/>
                <a:sym typeface="Wingdings"/>
              </a:rPr>
              <a:t>MedAustron</a:t>
            </a: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Nozzle &amp; collimation studies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PSI 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Isotope production beam line, gantry 2 &amp; 3 simulations  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Huddersfield/Manchester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Beam scraping diagnostic tool to measure beam energy &amp; energy spread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Clatterbridge</a:t>
            </a:r>
            <a:endParaRPr lang="en-GB" sz="2400" dirty="0"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Ocular proton therapy beam line (UCL/Liverpool)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0D6788D3-2AE3-5C4C-A7F8-C923BE67D75A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2615C8-4DED-DF43-AC1C-A4718E845CC7}"/>
              </a:ext>
            </a:extLst>
          </p:cNvPr>
          <p:cNvSpPr txBox="1">
            <a:spLocks/>
          </p:cNvSpPr>
          <p:nvPr/>
        </p:nvSpPr>
        <p:spPr>
          <a:xfrm>
            <a:off x="-1" y="22250"/>
            <a:ext cx="10869561" cy="8036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>
                    <a:lumMod val="85000"/>
                  </a:schemeClr>
                </a:solidFill>
                <a:latin typeface="Lato" panose="020F0502020204030203" pitchFamily="34" charset="77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bg1"/>
                </a:solidFill>
                <a:latin typeface="Lato Light" panose="020F0302020204030203" pitchFamily="34" charset="77"/>
              </a:rPr>
              <a:t>BDSIM Medical Studies</a:t>
            </a:r>
            <a:endParaRPr lang="en-US" sz="48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5DB1A6-EAB4-B146-BB02-87C4FB1F90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416485-4153-4B4A-B89B-44909CE989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3EA0916-758E-BD45-8A43-0556E71F60EE}"/>
              </a:ext>
            </a:extLst>
          </p:cNvPr>
          <p:cNvSpPr txBox="1">
            <a:spLocks/>
          </p:cNvSpPr>
          <p:nvPr/>
        </p:nvSpPr>
        <p:spPr>
          <a:xfrm>
            <a:off x="299311" y="993581"/>
            <a:ext cx="11271354" cy="547567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RHUL In-House Model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Demonstrate BDSIM’s medical capabilities</a:t>
            </a: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IBA &amp; ULB</a:t>
            </a:r>
          </a:p>
          <a:p>
            <a:pPr lvl="1">
              <a:buFontTx/>
              <a:buChar char="-"/>
            </a:pP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ProteusOne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r>
              <a:rPr lang="en-GB" sz="1800" dirty="0" err="1">
                <a:latin typeface="Lato Light" panose="020F0302020204030203" pitchFamily="34" charset="77"/>
                <a:sym typeface="Wingdings"/>
              </a:rPr>
              <a:t>ProteusPlus</a:t>
            </a:r>
            <a:endParaRPr lang="en-GB" sz="18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CCAP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Design of proposed UK radiobiology research facility</a:t>
            </a:r>
          </a:p>
          <a:p>
            <a:pPr>
              <a:buFontTx/>
              <a:buChar char="-"/>
            </a:pPr>
            <a:r>
              <a:rPr lang="en-GB" sz="2000" dirty="0" err="1">
                <a:solidFill>
                  <a:schemeClr val="bg1">
                    <a:lumMod val="75000"/>
                  </a:schemeClr>
                </a:solidFill>
                <a:latin typeface="Lato Light" panose="020F0302020204030203" pitchFamily="34" charset="77"/>
                <a:sym typeface="Wingdings"/>
              </a:rPr>
              <a:t>MedAustron</a:t>
            </a:r>
            <a:endParaRPr lang="en-GB" sz="2000" dirty="0">
              <a:solidFill>
                <a:schemeClr val="bg1">
                  <a:lumMod val="75000"/>
                </a:schemeClr>
              </a:solidFill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r>
              <a:rPr lang="en-GB" sz="1800" dirty="0">
                <a:solidFill>
                  <a:schemeClr val="bg1">
                    <a:lumMod val="75000"/>
                  </a:schemeClr>
                </a:solidFill>
                <a:latin typeface="Lato Light" panose="020F0302020204030203" pitchFamily="34" charset="77"/>
                <a:sym typeface="Wingdings"/>
              </a:rPr>
              <a:t>Nozzle &amp; collimation studies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Lato Light" panose="020F0302020204030203" pitchFamily="34" charset="77"/>
                <a:sym typeface="Wingdings"/>
              </a:rPr>
              <a:t>PSI </a:t>
            </a:r>
          </a:p>
          <a:p>
            <a:pPr lvl="1">
              <a:buFontTx/>
              <a:buChar char="-"/>
            </a:pPr>
            <a:r>
              <a:rPr lang="en-GB" sz="1800" dirty="0">
                <a:solidFill>
                  <a:schemeClr val="bg1">
                    <a:lumMod val="75000"/>
                  </a:schemeClr>
                </a:solidFill>
                <a:latin typeface="Lato Light" panose="020F0302020204030203" pitchFamily="34" charset="77"/>
                <a:sym typeface="Wingdings"/>
              </a:rPr>
              <a:t>Isotope production beam line, gantry 2 &amp; 3 simulations  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Lato Light" panose="020F0302020204030203" pitchFamily="34" charset="77"/>
                <a:sym typeface="Wingdings"/>
              </a:rPr>
              <a:t>Huddersfield/Manchester</a:t>
            </a:r>
          </a:p>
          <a:p>
            <a:pPr lvl="1">
              <a:buFontTx/>
              <a:buChar char="-"/>
            </a:pPr>
            <a:r>
              <a:rPr lang="en-GB" sz="1800" dirty="0">
                <a:solidFill>
                  <a:schemeClr val="bg1">
                    <a:lumMod val="75000"/>
                  </a:schemeClr>
                </a:solidFill>
                <a:latin typeface="Lato Light" panose="020F0302020204030203" pitchFamily="34" charset="77"/>
              </a:rPr>
              <a:t>Beam scraping diagnostic tool to measure beam energy &amp; energy spread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chemeClr val="bg1">
                    <a:lumMod val="75000"/>
                  </a:schemeClr>
                </a:solidFill>
                <a:latin typeface="Lato Light" panose="020F0302020204030203" pitchFamily="34" charset="77"/>
                <a:sym typeface="Wingdings"/>
              </a:rPr>
              <a:t>Clatterbridge</a:t>
            </a:r>
            <a:endParaRPr lang="en-GB" sz="2400" dirty="0">
              <a:solidFill>
                <a:schemeClr val="bg1">
                  <a:lumMod val="75000"/>
                </a:schemeClr>
              </a:solidFill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r>
              <a:rPr lang="en-GB" sz="1800" dirty="0">
                <a:solidFill>
                  <a:schemeClr val="bg1">
                    <a:lumMod val="75000"/>
                  </a:schemeClr>
                </a:solidFill>
                <a:latin typeface="Lato Light" panose="020F0302020204030203" pitchFamily="34" charset="77"/>
                <a:sym typeface="Wingdings"/>
              </a:rPr>
              <a:t>Ocular proton therapy beam line (UCL/Liverpool)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382076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0CA6C916-E6AB-CB47-ABE3-824AB7153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Lato Light" panose="020F0302020204030203" pitchFamily="34" charset="77"/>
              </a:rPr>
              <a:t>BDSIM In-House Model</a:t>
            </a:r>
            <a:endParaRPr lang="en-US" sz="48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F96E77A-758C-B64B-A798-B34534B061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DF5D18A-5972-4E4F-ABA9-5CEA10874E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326BB68-DDA6-DC4E-9AAC-2D9E8F4132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08" r="2944"/>
          <a:stretch/>
        </p:blipFill>
        <p:spPr>
          <a:xfrm>
            <a:off x="5251860" y="842408"/>
            <a:ext cx="6133289" cy="438497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8686C57-3F3E-C546-A93A-7F84EF9FA0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35" y="3683027"/>
            <a:ext cx="6655427" cy="2729890"/>
          </a:xfrm>
          <a:prstGeom prst="rect">
            <a:avLst/>
          </a:prstGeom>
        </p:spPr>
      </p:pic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9E2036A6-823A-3440-B19F-026B8E4C4E9D}"/>
              </a:ext>
            </a:extLst>
          </p:cNvPr>
          <p:cNvSpPr txBox="1">
            <a:spLocks/>
          </p:cNvSpPr>
          <p:nvPr/>
        </p:nvSpPr>
        <p:spPr>
          <a:xfrm>
            <a:off x="1329981" y="4278318"/>
            <a:ext cx="972567" cy="80366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Degrader for energy selection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729F9F-39DB-084D-AF87-85FFB0B41519}"/>
              </a:ext>
            </a:extLst>
          </p:cNvPr>
          <p:cNvCxnSpPr>
            <a:cxnSpLocks/>
          </p:cNvCxnSpPr>
          <p:nvPr/>
        </p:nvCxnSpPr>
        <p:spPr>
          <a:xfrm flipH="1">
            <a:off x="1119319" y="4908385"/>
            <a:ext cx="358264" cy="6129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68EE42B-E1B8-5441-8F69-30D035A48068}"/>
              </a:ext>
            </a:extLst>
          </p:cNvPr>
          <p:cNvCxnSpPr>
            <a:cxnSpLocks/>
          </p:cNvCxnSpPr>
          <p:nvPr/>
        </p:nvCxnSpPr>
        <p:spPr>
          <a:xfrm flipH="1" flipV="1">
            <a:off x="10120731" y="2023483"/>
            <a:ext cx="1179724" cy="74094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02CE018-05AA-F842-87B4-2CDDD08ABA9A}"/>
              </a:ext>
            </a:extLst>
          </p:cNvPr>
          <p:cNvSpPr txBox="1">
            <a:spLocks/>
          </p:cNvSpPr>
          <p:nvPr/>
        </p:nvSpPr>
        <p:spPr>
          <a:xfrm>
            <a:off x="2189094" y="5006066"/>
            <a:ext cx="1237154" cy="49558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Isocentre &amp; phantom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0E500BB-90A3-AF45-96D1-CF07863A2055}"/>
              </a:ext>
            </a:extLst>
          </p:cNvPr>
          <p:cNvCxnSpPr>
            <a:cxnSpLocks/>
          </p:cNvCxnSpPr>
          <p:nvPr/>
        </p:nvCxnSpPr>
        <p:spPr>
          <a:xfrm flipV="1">
            <a:off x="3101454" y="4822741"/>
            <a:ext cx="131265" cy="17128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836D156-94F8-F641-B825-FBA07334D1DE}"/>
              </a:ext>
            </a:extLst>
          </p:cNvPr>
          <p:cNvSpPr txBox="1">
            <a:spLocks/>
          </p:cNvSpPr>
          <p:nvPr/>
        </p:nvSpPr>
        <p:spPr>
          <a:xfrm>
            <a:off x="6241231" y="1583268"/>
            <a:ext cx="1093418" cy="61728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Beam Transport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A9CA071-13E7-6142-90CC-1E8DA5EC5643}"/>
              </a:ext>
            </a:extLst>
          </p:cNvPr>
          <p:cNvCxnSpPr>
            <a:cxnSpLocks/>
          </p:cNvCxnSpPr>
          <p:nvPr/>
        </p:nvCxnSpPr>
        <p:spPr>
          <a:xfrm flipV="1">
            <a:off x="8026766" y="1670902"/>
            <a:ext cx="1006716" cy="13046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C602FC3-3783-D746-96A5-081FD2B11914}"/>
              </a:ext>
            </a:extLst>
          </p:cNvPr>
          <p:cNvCxnSpPr>
            <a:cxnSpLocks/>
          </p:cNvCxnSpPr>
          <p:nvPr/>
        </p:nvCxnSpPr>
        <p:spPr>
          <a:xfrm flipH="1" flipV="1">
            <a:off x="5719625" y="5711302"/>
            <a:ext cx="1108048" cy="30429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50DB0CC-AE27-1245-86BB-FCBE5DAA3F89}"/>
              </a:ext>
            </a:extLst>
          </p:cNvPr>
          <p:cNvSpPr txBox="1">
            <a:spLocks/>
          </p:cNvSpPr>
          <p:nvPr/>
        </p:nvSpPr>
        <p:spPr>
          <a:xfrm>
            <a:off x="6866498" y="5879387"/>
            <a:ext cx="878487" cy="80991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Example magnet supports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1F5DCE52-9C07-8543-9326-0DDECCA42D3E}"/>
              </a:ext>
            </a:extLst>
          </p:cNvPr>
          <p:cNvSpPr txBox="1">
            <a:spLocks/>
          </p:cNvSpPr>
          <p:nvPr/>
        </p:nvSpPr>
        <p:spPr>
          <a:xfrm>
            <a:off x="11300455" y="2538711"/>
            <a:ext cx="1074685" cy="87286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Shielding wall with aperture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0BA9125-4AF8-7349-84BC-4690EE55BF00}"/>
              </a:ext>
            </a:extLst>
          </p:cNvPr>
          <p:cNvCxnSpPr>
            <a:cxnSpLocks/>
          </p:cNvCxnSpPr>
          <p:nvPr/>
        </p:nvCxnSpPr>
        <p:spPr>
          <a:xfrm flipH="1">
            <a:off x="380839" y="4601907"/>
            <a:ext cx="358264" cy="6129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61BB613C-5BF2-8B46-B072-E3F8A5F2E282}"/>
              </a:ext>
            </a:extLst>
          </p:cNvPr>
          <p:cNvSpPr txBox="1">
            <a:spLocks/>
          </p:cNvSpPr>
          <p:nvPr/>
        </p:nvSpPr>
        <p:spPr>
          <a:xfrm>
            <a:off x="316239" y="4195631"/>
            <a:ext cx="972567" cy="449091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Cyclotron Geometry</a:t>
            </a:r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40A2DEA7-768C-F847-9A83-D5197870F98C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FE56E5A1-6B12-F945-9D2B-F4BA789090C7}"/>
              </a:ext>
            </a:extLst>
          </p:cNvPr>
          <p:cNvSpPr txBox="1">
            <a:spLocks/>
          </p:cNvSpPr>
          <p:nvPr/>
        </p:nvSpPr>
        <p:spPr>
          <a:xfrm>
            <a:off x="7129103" y="1248591"/>
            <a:ext cx="1093418" cy="72620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Gantry Pit &amp; Treatment Room 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E4AEE57-006C-0E45-A4F1-4A30A0E47094}"/>
              </a:ext>
            </a:extLst>
          </p:cNvPr>
          <p:cNvCxnSpPr>
            <a:cxnSpLocks/>
          </p:cNvCxnSpPr>
          <p:nvPr/>
        </p:nvCxnSpPr>
        <p:spPr>
          <a:xfrm>
            <a:off x="7009478" y="2088116"/>
            <a:ext cx="1307975" cy="159491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ight Brace 53">
            <a:extLst>
              <a:ext uri="{FF2B5EF4-FFF2-40B4-BE49-F238E27FC236}">
                <a16:creationId xmlns:a16="http://schemas.microsoft.com/office/drawing/2014/main" id="{B0C95CE7-2CA6-F94B-BE86-30909E722715}"/>
              </a:ext>
            </a:extLst>
          </p:cNvPr>
          <p:cNvSpPr/>
          <p:nvPr/>
        </p:nvSpPr>
        <p:spPr>
          <a:xfrm rot="7325868">
            <a:off x="4167707" y="4088068"/>
            <a:ext cx="284431" cy="1326099"/>
          </a:xfrm>
          <a:prstGeom prst="rightBrace">
            <a:avLst>
              <a:gd name="adj1" fmla="val 4683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2A9F5067-F62E-8743-92B5-E8C2C5662F15}"/>
              </a:ext>
            </a:extLst>
          </p:cNvPr>
          <p:cNvSpPr txBox="1">
            <a:spLocks/>
          </p:cNvSpPr>
          <p:nvPr/>
        </p:nvSpPr>
        <p:spPr>
          <a:xfrm>
            <a:off x="3611543" y="4971560"/>
            <a:ext cx="769309" cy="32471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Gantry</a:t>
            </a:r>
          </a:p>
        </p:txBody>
      </p:sp>
      <p:sp>
        <p:nvSpPr>
          <p:cNvPr id="60" name="Text Placeholder 4">
            <a:extLst>
              <a:ext uri="{FF2B5EF4-FFF2-40B4-BE49-F238E27FC236}">
                <a16:creationId xmlns:a16="http://schemas.microsoft.com/office/drawing/2014/main" id="{295B7AEE-5E48-7248-A3DD-B42A24FD1BE6}"/>
              </a:ext>
            </a:extLst>
          </p:cNvPr>
          <p:cNvSpPr txBox="1">
            <a:spLocks/>
          </p:cNvSpPr>
          <p:nvPr/>
        </p:nvSpPr>
        <p:spPr>
          <a:xfrm>
            <a:off x="8212246" y="5275899"/>
            <a:ext cx="1012892" cy="53485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Treatment Room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EA482135-82F2-0742-962D-CD9C3DB89299}"/>
              </a:ext>
            </a:extLst>
          </p:cNvPr>
          <p:cNvSpPr txBox="1">
            <a:spLocks/>
          </p:cNvSpPr>
          <p:nvPr/>
        </p:nvSpPr>
        <p:spPr>
          <a:xfrm>
            <a:off x="58058" y="861753"/>
            <a:ext cx="6760939" cy="227741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Model for demonstrating BDSIM’s medical functionality.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Overcome limitations of traditional tracking codes.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Publication to be submitted imminently.</a:t>
            </a: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Gantry 2 from Paul Scherrer Institute in Switzerland.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Lattice publicly available: </a:t>
            </a:r>
            <a:r>
              <a:rPr lang="en-GB" sz="1600" dirty="0">
                <a:latin typeface="Lato Light" panose="020F0302020204030203" pitchFamily="34" charset="77"/>
                <a:sym typeface="Wingdings"/>
                <a:hlinkClick r:id="rId6"/>
              </a:rPr>
              <a:t>http://aea.web.psi.ch/Urs_Rohrer/MyFtp</a:t>
            </a:r>
            <a:endParaRPr lang="en-GB" sz="1600" dirty="0">
              <a:latin typeface="Lato Light" panose="020F0302020204030203" pitchFamily="34" charset="77"/>
              <a:sym typeface="Wingdings"/>
            </a:endParaRP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Conceptual design – different from real machine.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77211167-559F-FB42-8294-C4FDDF254E9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6491"/>
          <a:stretch/>
        </p:blipFill>
        <p:spPr>
          <a:xfrm>
            <a:off x="9225138" y="4041187"/>
            <a:ext cx="2835310" cy="2508227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113BD25-D0F6-EE49-87E4-C6ED9D0CBA9A}"/>
              </a:ext>
            </a:extLst>
          </p:cNvPr>
          <p:cNvSpPr txBox="1">
            <a:spLocks/>
          </p:cNvSpPr>
          <p:nvPr/>
        </p:nvSpPr>
        <p:spPr>
          <a:xfrm>
            <a:off x="10865801" y="3488041"/>
            <a:ext cx="1319452" cy="57926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Example tunnel  shielding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BA318A8-0C16-504E-B322-64733C0653DA}"/>
              </a:ext>
            </a:extLst>
          </p:cNvPr>
          <p:cNvCxnSpPr>
            <a:cxnSpLocks/>
          </p:cNvCxnSpPr>
          <p:nvPr/>
        </p:nvCxnSpPr>
        <p:spPr>
          <a:xfrm flipH="1" flipV="1">
            <a:off x="9965001" y="3195773"/>
            <a:ext cx="874180" cy="29226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4">
            <a:extLst>
              <a:ext uri="{FF2B5EF4-FFF2-40B4-BE49-F238E27FC236}">
                <a16:creationId xmlns:a16="http://schemas.microsoft.com/office/drawing/2014/main" id="{12BCF195-F5FE-204E-8E6F-0DBE2C91D635}"/>
              </a:ext>
            </a:extLst>
          </p:cNvPr>
          <p:cNvSpPr txBox="1">
            <a:spLocks/>
          </p:cNvSpPr>
          <p:nvPr/>
        </p:nvSpPr>
        <p:spPr>
          <a:xfrm>
            <a:off x="8618330" y="6037393"/>
            <a:ext cx="878487" cy="53485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Shielding Maze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8E4A29F-23B8-644D-AECF-5FA0D9DF333D}"/>
              </a:ext>
            </a:extLst>
          </p:cNvPr>
          <p:cNvCxnSpPr>
            <a:cxnSpLocks/>
          </p:cNvCxnSpPr>
          <p:nvPr/>
        </p:nvCxnSpPr>
        <p:spPr>
          <a:xfrm flipV="1">
            <a:off x="9467881" y="5685322"/>
            <a:ext cx="1763945" cy="60717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4E7975E-7859-904D-8379-B2C8DD33EADF}"/>
              </a:ext>
            </a:extLst>
          </p:cNvPr>
          <p:cNvCxnSpPr>
            <a:cxnSpLocks/>
          </p:cNvCxnSpPr>
          <p:nvPr/>
        </p:nvCxnSpPr>
        <p:spPr>
          <a:xfrm flipV="1">
            <a:off x="9225138" y="5239798"/>
            <a:ext cx="1318899" cy="14030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Placeholder 4">
            <a:extLst>
              <a:ext uri="{FF2B5EF4-FFF2-40B4-BE49-F238E27FC236}">
                <a16:creationId xmlns:a16="http://schemas.microsoft.com/office/drawing/2014/main" id="{14F18F8C-8036-7444-A17B-9BF76297D09F}"/>
              </a:ext>
            </a:extLst>
          </p:cNvPr>
          <p:cNvSpPr txBox="1">
            <a:spLocks/>
          </p:cNvSpPr>
          <p:nvPr/>
        </p:nvSpPr>
        <p:spPr>
          <a:xfrm>
            <a:off x="105559" y="3124465"/>
            <a:ext cx="5256371" cy="76923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Since added geometry for shielding, magnet supports, cyclotron, nozzle, &amp; water phantom. </a:t>
            </a:r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99BE0986-6533-1545-8C56-E1631FD927D5}"/>
              </a:ext>
            </a:extLst>
          </p:cNvPr>
          <p:cNvSpPr txBox="1">
            <a:spLocks/>
          </p:cNvSpPr>
          <p:nvPr/>
        </p:nvSpPr>
        <p:spPr>
          <a:xfrm>
            <a:off x="2395936" y="4149140"/>
            <a:ext cx="1237154" cy="49558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Nozzle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FF953BEA-CCBC-5F43-A60E-7F3C3D7C3A2C}"/>
              </a:ext>
            </a:extLst>
          </p:cNvPr>
          <p:cNvCxnSpPr>
            <a:cxnSpLocks/>
          </p:cNvCxnSpPr>
          <p:nvPr/>
        </p:nvCxnSpPr>
        <p:spPr>
          <a:xfrm>
            <a:off x="3101454" y="4337223"/>
            <a:ext cx="280386" cy="8116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707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497B65-6318-EA47-A7AA-1BE9493E5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140" y="951681"/>
            <a:ext cx="3538038" cy="2655447"/>
          </a:xfrm>
          <a:prstGeom prst="rect">
            <a:avLst/>
          </a:prstGeom>
        </p:spPr>
      </p:pic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B9FA936A-6000-5043-B341-D39B10E06587}"/>
              </a:ext>
            </a:extLst>
          </p:cNvPr>
          <p:cNvSpPr txBox="1">
            <a:spLocks/>
          </p:cNvSpPr>
          <p:nvPr/>
        </p:nvSpPr>
        <p:spPr>
          <a:xfrm>
            <a:off x="9006620" y="2861256"/>
            <a:ext cx="776331" cy="281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>
                <a:latin typeface="+mj-lt"/>
                <a:sym typeface="Wingdings"/>
              </a:rPr>
              <a:t>Before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A6CB62-F4A9-F443-9EA4-A82E5C4B7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5A88-5F67-914C-95FE-BE47E62C93F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A051AC-4FFF-A840-9236-29CD42ED50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140" y="882746"/>
            <a:ext cx="4935614" cy="27400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F5BB44-D8A8-F641-BFE5-FF53BC8447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483" y="3607128"/>
            <a:ext cx="8249609" cy="29462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8C717C-9FFA-E44E-989F-A3D95A73FDC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E11856-B7F8-6B40-9F9E-237EA56872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5DD7336-3B34-834A-9BD4-CFB6DD8A4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250"/>
            <a:ext cx="8249610" cy="803660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solidFill>
                  <a:schemeClr val="bg1"/>
                </a:solidFill>
                <a:latin typeface="Lato Light" panose="020F0302020204030203" pitchFamily="34" charset="77"/>
              </a:rPr>
              <a:t>Optics &amp; Losses</a:t>
            </a:r>
            <a:endParaRPr lang="en-US" sz="48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CD31E27-F56B-F647-BC99-ABF86B3FD6E1}"/>
              </a:ext>
            </a:extLst>
          </p:cNvPr>
          <p:cNvSpPr txBox="1">
            <a:spLocks/>
          </p:cNvSpPr>
          <p:nvPr/>
        </p:nvSpPr>
        <p:spPr>
          <a:xfrm>
            <a:off x="8627949" y="3853201"/>
            <a:ext cx="3557676" cy="24698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Hits, losses, and energy deposition seen throughout.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Machine protection.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Particularly useful for machines with SC magnets.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Ion therapy beam lines.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F6DC9B11-0A52-D343-964E-78CCF3175767}"/>
              </a:ext>
            </a:extLst>
          </p:cNvPr>
          <p:cNvSpPr txBox="1">
            <a:spLocks/>
          </p:cNvSpPr>
          <p:nvPr/>
        </p:nvSpPr>
        <p:spPr>
          <a:xfrm>
            <a:off x="170482" y="1073917"/>
            <a:ext cx="6763657" cy="24698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Reasonable agreement seen with PTC.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Difference due to losses.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Wide aperture model – 3.75 cm nominal aperture.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Optics validation of many machines in BDSIM.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</a:rPr>
              <a:t>Medical &amp; beyond.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603889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5155B57D-2EEB-3641-A78F-FAC3E5DEFFDF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DFF0AB9-E99D-624B-B266-7CCE9862AB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DF023E2-C079-364D-BF99-40A703AE2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E698917-C404-C243-93D5-29BAA33B69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784" b="22101"/>
          <a:stretch/>
        </p:blipFill>
        <p:spPr>
          <a:xfrm>
            <a:off x="6926395" y="1181593"/>
            <a:ext cx="5051011" cy="963623"/>
          </a:xfrm>
          <a:prstGeom prst="rect">
            <a:avLst/>
          </a:prstGeom>
        </p:spPr>
      </p:pic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4D12E04A-440D-7642-829F-55358F502C31}"/>
              </a:ext>
            </a:extLst>
          </p:cNvPr>
          <p:cNvSpPr txBox="1">
            <a:spLocks/>
          </p:cNvSpPr>
          <p:nvPr/>
        </p:nvSpPr>
        <p:spPr>
          <a:xfrm>
            <a:off x="6926395" y="1821866"/>
            <a:ext cx="770239" cy="3928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>
                <a:latin typeface="Lato Light" panose="020F0302020204030203" pitchFamily="34" charset="77"/>
                <a:sym typeface="Wingdings"/>
              </a:rPr>
              <a:t>Phantom</a:t>
            </a:r>
            <a:r>
              <a:rPr lang="en-GB" sz="2000" dirty="0">
                <a:sym typeface="Wingdings"/>
              </a:rPr>
              <a:t>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C36CAAE-3611-224E-A5D7-277CE23A0D2D}"/>
              </a:ext>
            </a:extLst>
          </p:cNvPr>
          <p:cNvCxnSpPr>
            <a:cxnSpLocks/>
          </p:cNvCxnSpPr>
          <p:nvPr/>
        </p:nvCxnSpPr>
        <p:spPr>
          <a:xfrm flipH="1" flipV="1">
            <a:off x="7744441" y="1757230"/>
            <a:ext cx="281510" cy="2499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3F610240-F019-7242-9238-DA8DAAE3DB4A}"/>
              </a:ext>
            </a:extLst>
          </p:cNvPr>
          <p:cNvSpPr txBox="1">
            <a:spLocks/>
          </p:cNvSpPr>
          <p:nvPr/>
        </p:nvSpPr>
        <p:spPr>
          <a:xfrm>
            <a:off x="7696634" y="1983541"/>
            <a:ext cx="997698" cy="495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>
                <a:latin typeface="Lato Light" panose="020F0302020204030203" pitchFamily="34" charset="77"/>
                <a:sym typeface="Wingdings"/>
              </a:rPr>
              <a:t>Collimator &amp; window</a:t>
            </a:r>
            <a:r>
              <a:rPr lang="en-GB" sz="2000" dirty="0">
                <a:sym typeface="Wingdings"/>
              </a:rPr>
              <a:t> 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5E864FAB-9CB5-9F49-BC4D-3207C0CCC6A7}"/>
              </a:ext>
            </a:extLst>
          </p:cNvPr>
          <p:cNvSpPr txBox="1">
            <a:spLocks/>
          </p:cNvSpPr>
          <p:nvPr/>
        </p:nvSpPr>
        <p:spPr>
          <a:xfrm>
            <a:off x="10935936" y="2159813"/>
            <a:ext cx="846147" cy="255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>
                <a:latin typeface="Lato Light" panose="020F0302020204030203" pitchFamily="34" charset="77"/>
                <a:sym typeface="Wingdings"/>
              </a:rPr>
              <a:t>Collimator</a:t>
            </a:r>
            <a:endParaRPr lang="en-GB" sz="2000" dirty="0">
              <a:sym typeface="Wingdings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AE3A3DC-C601-794C-8E21-6D30DB7586A4}"/>
              </a:ext>
            </a:extLst>
          </p:cNvPr>
          <p:cNvCxnSpPr>
            <a:cxnSpLocks/>
          </p:cNvCxnSpPr>
          <p:nvPr/>
        </p:nvCxnSpPr>
        <p:spPr>
          <a:xfrm flipH="1" flipV="1">
            <a:off x="11169074" y="1839762"/>
            <a:ext cx="98087" cy="2900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E3602D82-2AA7-344E-9534-6EB225730851}"/>
              </a:ext>
            </a:extLst>
          </p:cNvPr>
          <p:cNvSpPr txBox="1">
            <a:spLocks/>
          </p:cNvSpPr>
          <p:nvPr/>
        </p:nvSpPr>
        <p:spPr>
          <a:xfrm>
            <a:off x="10171376" y="2153294"/>
            <a:ext cx="846147" cy="255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>
                <a:latin typeface="Lato Light" panose="020F0302020204030203" pitchFamily="34" charset="77"/>
                <a:sym typeface="Wingdings"/>
              </a:rPr>
              <a:t>Scatterer</a:t>
            </a:r>
            <a:endParaRPr lang="en-GB" sz="2000" dirty="0">
              <a:sym typeface="Wingdings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B3630C1-9504-DD41-A192-60B024763A55}"/>
              </a:ext>
            </a:extLst>
          </p:cNvPr>
          <p:cNvCxnSpPr>
            <a:cxnSpLocks/>
          </p:cNvCxnSpPr>
          <p:nvPr/>
        </p:nvCxnSpPr>
        <p:spPr>
          <a:xfrm flipV="1">
            <a:off x="10742764" y="1726972"/>
            <a:ext cx="341291" cy="4027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E11DD8A6-3912-6E43-930F-0B61CE232BC6}"/>
              </a:ext>
            </a:extLst>
          </p:cNvPr>
          <p:cNvSpPr txBox="1">
            <a:spLocks/>
          </p:cNvSpPr>
          <p:nvPr/>
        </p:nvSpPr>
        <p:spPr>
          <a:xfrm>
            <a:off x="9104285" y="2068527"/>
            <a:ext cx="846147" cy="255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>
                <a:latin typeface="Lato Light" panose="020F0302020204030203" pitchFamily="34" charset="77"/>
                <a:sym typeface="Wingdings"/>
              </a:rPr>
              <a:t>Drifts</a:t>
            </a:r>
            <a:endParaRPr lang="en-GB" sz="2000" dirty="0">
              <a:sym typeface="Wingdings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6B5B159-A142-014D-A9C7-819195EB80EC}"/>
              </a:ext>
            </a:extLst>
          </p:cNvPr>
          <p:cNvCxnSpPr>
            <a:cxnSpLocks/>
          </p:cNvCxnSpPr>
          <p:nvPr/>
        </p:nvCxnSpPr>
        <p:spPr>
          <a:xfrm flipV="1">
            <a:off x="9341732" y="1663404"/>
            <a:ext cx="0" cy="4051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405EA59-C91D-4740-8DB4-6ACB259AD154}"/>
              </a:ext>
            </a:extLst>
          </p:cNvPr>
          <p:cNvCxnSpPr>
            <a:cxnSpLocks/>
          </p:cNvCxnSpPr>
          <p:nvPr/>
        </p:nvCxnSpPr>
        <p:spPr>
          <a:xfrm>
            <a:off x="9878388" y="1138891"/>
            <a:ext cx="387891" cy="1847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972CC466-8251-3D43-BA87-BD89D6293C68}"/>
              </a:ext>
            </a:extLst>
          </p:cNvPr>
          <p:cNvSpPr txBox="1">
            <a:spLocks/>
          </p:cNvSpPr>
          <p:nvPr/>
        </p:nvSpPr>
        <p:spPr>
          <a:xfrm>
            <a:off x="9244940" y="1022898"/>
            <a:ext cx="846147" cy="255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>
                <a:latin typeface="Lato Light" panose="020F0302020204030203" pitchFamily="34" charset="77"/>
                <a:sym typeface="Wingdings"/>
              </a:rPr>
              <a:t>Shroud</a:t>
            </a:r>
            <a:endParaRPr lang="en-GB" sz="2000" dirty="0">
              <a:sym typeface="Wingding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6EEFE4-E72D-CA45-A920-9F6FF2FBB8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6" y="3236359"/>
            <a:ext cx="4401814" cy="3303748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C77A7A23-F3A8-7444-B6D6-1E3096F00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Lato Light" panose="020F0302020204030203" pitchFamily="34" charset="77"/>
              </a:rPr>
              <a:t>Nozzle: Dose Formation</a:t>
            </a:r>
            <a:endParaRPr lang="en-US" sz="48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20BD4FA-FB9D-4547-A78A-1901D5FD8240}"/>
              </a:ext>
            </a:extLst>
          </p:cNvPr>
          <p:cNvSpPr txBox="1">
            <a:spLocks/>
          </p:cNvSpPr>
          <p:nvPr/>
        </p:nvSpPr>
        <p:spPr>
          <a:xfrm>
            <a:off x="888923" y="4237606"/>
            <a:ext cx="776331" cy="281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>
                <a:latin typeface="+mj-lt"/>
                <a:sym typeface="Wingdings"/>
              </a:rPr>
              <a:t>SOBP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9E0EEB6E-0D1B-7644-A72F-B49582BD2E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6340" y="3516521"/>
            <a:ext cx="4050588" cy="3040138"/>
          </a:xfrm>
          <a:prstGeom prst="rect">
            <a:avLst/>
          </a:prstGeom>
        </p:spPr>
      </p:pic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31BFDDBA-2040-CB41-8637-40B0EE71DCEE}"/>
              </a:ext>
            </a:extLst>
          </p:cNvPr>
          <p:cNvSpPr txBox="1">
            <a:spLocks/>
          </p:cNvSpPr>
          <p:nvPr/>
        </p:nvSpPr>
        <p:spPr>
          <a:xfrm>
            <a:off x="4663908" y="3654066"/>
            <a:ext cx="799124" cy="460734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>
                <a:latin typeface="+mj-lt"/>
                <a:sym typeface="Wingdings"/>
              </a:rPr>
              <a:t>Lateral Profile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D16F3EEC-93D7-994E-8B8E-3AB9351E01A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859"/>
          <a:stretch/>
        </p:blipFill>
        <p:spPr>
          <a:xfrm>
            <a:off x="8034718" y="3211785"/>
            <a:ext cx="4150907" cy="3344874"/>
          </a:xfrm>
          <a:prstGeom prst="rect">
            <a:avLst/>
          </a:prstGeom>
        </p:spPr>
      </p:pic>
      <p:sp>
        <p:nvSpPr>
          <p:cNvPr id="46" name="Text Placeholder 4">
            <a:extLst>
              <a:ext uri="{FF2B5EF4-FFF2-40B4-BE49-F238E27FC236}">
                <a16:creationId xmlns:a16="http://schemas.microsoft.com/office/drawing/2014/main" id="{B55C40AF-4DC4-9F43-B482-F4617B4DCE7F}"/>
              </a:ext>
            </a:extLst>
          </p:cNvPr>
          <p:cNvSpPr txBox="1">
            <a:spLocks/>
          </p:cNvSpPr>
          <p:nvPr/>
        </p:nvSpPr>
        <p:spPr>
          <a:xfrm>
            <a:off x="10535038" y="3654066"/>
            <a:ext cx="776331" cy="281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>
                <a:latin typeface="+mj-lt"/>
                <a:sym typeface="Wingdings"/>
              </a:rPr>
              <a:t>Isodose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0052EFD-AE4C-6041-802B-B685EE3D1F2E}"/>
              </a:ext>
            </a:extLst>
          </p:cNvPr>
          <p:cNvCxnSpPr>
            <a:cxnSpLocks/>
            <a:stCxn id="41" idx="1"/>
          </p:cNvCxnSpPr>
          <p:nvPr/>
        </p:nvCxnSpPr>
        <p:spPr>
          <a:xfrm flipH="1">
            <a:off x="11207198" y="1652966"/>
            <a:ext cx="29905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5B77D20A-F8CD-1A48-9C4E-07E71DD7952F}"/>
              </a:ext>
            </a:extLst>
          </p:cNvPr>
          <p:cNvSpPr txBox="1">
            <a:spLocks/>
          </p:cNvSpPr>
          <p:nvPr/>
        </p:nvSpPr>
        <p:spPr>
          <a:xfrm>
            <a:off x="11506256" y="1542265"/>
            <a:ext cx="524262" cy="22140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50" b="1" dirty="0">
                <a:solidFill>
                  <a:srgbClr val="FF0000"/>
                </a:solidFill>
                <a:latin typeface="Lato" panose="020F0502020204030203" pitchFamily="34" charset="77"/>
                <a:sym typeface="Wingdings"/>
              </a:rPr>
              <a:t>Beam</a:t>
            </a:r>
            <a:endParaRPr lang="en-GB" sz="1800" b="1" dirty="0">
              <a:solidFill>
                <a:srgbClr val="FF0000"/>
              </a:solidFill>
              <a:latin typeface="Lato" panose="020F0502020204030203" pitchFamily="34" charset="77"/>
              <a:sym typeface="Wingdings"/>
            </a:endParaRPr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FF8BD9F1-6228-174E-AFAB-774BED058483}"/>
              </a:ext>
            </a:extLst>
          </p:cNvPr>
          <p:cNvSpPr txBox="1">
            <a:spLocks/>
          </p:cNvSpPr>
          <p:nvPr/>
        </p:nvSpPr>
        <p:spPr>
          <a:xfrm>
            <a:off x="139187" y="961690"/>
            <a:ext cx="6499988" cy="168650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Demonstrate that properties of the delivered dose can be considered whilst modelling the accelerator.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Single scattering nozzle to improve dose formation.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Unsuitable dose with beam shaping elements.</a:t>
            </a:r>
          </a:p>
          <a:p>
            <a:pPr lvl="1"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Low efficiency – heavy collimation &amp; losses.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A79DBAC9-FCA0-244F-B486-A85C3E9C42AD}"/>
              </a:ext>
            </a:extLst>
          </p:cNvPr>
          <p:cNvSpPr txBox="1">
            <a:spLocks/>
          </p:cNvSpPr>
          <p:nvPr/>
        </p:nvSpPr>
        <p:spPr>
          <a:xfrm>
            <a:off x="139187" y="2657686"/>
            <a:ext cx="8965098" cy="8121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Good depth-dose uniformity, improvement in lateral dose profile.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High proximal dose from scatter-induced low energy tail.</a:t>
            </a:r>
          </a:p>
        </p:txBody>
      </p:sp>
    </p:spTree>
    <p:extLst>
      <p:ext uri="{BB962C8B-B14F-4D97-AF65-F5344CB8AC3E}">
        <p14:creationId xmlns:p14="http://schemas.microsoft.com/office/powerpoint/2010/main" val="3080676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5155B57D-2EEB-3641-A78F-FAC3E5DEFFDF}"/>
              </a:ext>
            </a:extLst>
          </p:cNvPr>
          <p:cNvSpPr txBox="1">
            <a:spLocks/>
          </p:cNvSpPr>
          <p:nvPr/>
        </p:nvSpPr>
        <p:spPr>
          <a:xfrm>
            <a:off x="4724400" y="6470625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9532B6-50FA-DD4C-95C7-9A2F573D954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DFF0AB9-E99D-624B-B266-7CCE9862AB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8409604" y="-1"/>
            <a:ext cx="1889427" cy="82285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DF023E2-C079-364D-BF99-40A703AE2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132" y="2692"/>
            <a:ext cx="1820493" cy="823218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C77A7A23-F3A8-7444-B6D6-1E3096F00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250"/>
            <a:ext cx="10869561" cy="8036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Lato Light" panose="020F0302020204030203" pitchFamily="34" charset="77"/>
              </a:rPr>
              <a:t>Other capabilities</a:t>
            </a:r>
            <a:endParaRPr lang="en-US" sz="4000" dirty="0">
              <a:solidFill>
                <a:schemeClr val="bg1"/>
              </a:solidFill>
              <a:latin typeface="Lato Light" panose="020F0302020204030203" pitchFamily="34" charset="77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30DA6046-D3B7-264E-B06C-9E33977DA8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734"/>
          <a:stretch/>
        </p:blipFill>
        <p:spPr>
          <a:xfrm>
            <a:off x="2338048" y="3349759"/>
            <a:ext cx="3997913" cy="318313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11EE5EF-9186-EA43-AA4C-F73FB2CB6C67}"/>
              </a:ext>
            </a:extLst>
          </p:cNvPr>
          <p:cNvCxnSpPr>
            <a:cxnSpLocks/>
          </p:cNvCxnSpPr>
          <p:nvPr/>
        </p:nvCxnSpPr>
        <p:spPr>
          <a:xfrm flipH="1">
            <a:off x="450309" y="3626823"/>
            <a:ext cx="1134545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C5965A34-7479-C24F-90C3-FC3E75614D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229" r="6179"/>
          <a:stretch/>
        </p:blipFill>
        <p:spPr>
          <a:xfrm>
            <a:off x="29942" y="832987"/>
            <a:ext cx="3381992" cy="27867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23DB71A-F4D2-CD41-9537-C36B132B2D2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589" r="7556"/>
          <a:stretch/>
        </p:blipFill>
        <p:spPr>
          <a:xfrm>
            <a:off x="5777437" y="904719"/>
            <a:ext cx="3613970" cy="265278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D9B34CB-5736-084E-9BC6-30B9C355436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601" t="33442" r="58745" b="17953"/>
          <a:stretch/>
        </p:blipFill>
        <p:spPr>
          <a:xfrm>
            <a:off x="10111754" y="3775901"/>
            <a:ext cx="1804419" cy="205577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380ED4A-75ED-F044-9794-0D3FEDB56A0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135" r="6586"/>
          <a:stretch/>
        </p:blipFill>
        <p:spPr>
          <a:xfrm>
            <a:off x="6704775" y="3736023"/>
            <a:ext cx="3236522" cy="233685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6D21F5C4-7562-C345-9F96-29A793371804}"/>
              </a:ext>
            </a:extLst>
          </p:cNvPr>
          <p:cNvSpPr txBox="1">
            <a:spLocks/>
          </p:cNvSpPr>
          <p:nvPr/>
        </p:nvSpPr>
        <p:spPr>
          <a:xfrm>
            <a:off x="6708729" y="6094025"/>
            <a:ext cx="5453328" cy="4388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FontTx/>
              <a:buChar char="-"/>
            </a:pPr>
            <a:r>
              <a:rPr lang="en-GB" sz="2000" dirty="0">
                <a:sym typeface="Wingdings"/>
              </a:rPr>
              <a:t>Vary gantry rotation angle: dose modulation.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06453400-034C-BB49-BB82-011B7060A079}"/>
              </a:ext>
            </a:extLst>
          </p:cNvPr>
          <p:cNvSpPr txBox="1">
            <a:spLocks/>
          </p:cNvSpPr>
          <p:nvPr/>
        </p:nvSpPr>
        <p:spPr>
          <a:xfrm>
            <a:off x="3432494" y="1051753"/>
            <a:ext cx="2275802" cy="22247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Beam profiling after the energy degrader.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Hits and energy deposition in beam line elements.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9AC73E77-DDC0-A243-AE96-DDCAAB728338}"/>
              </a:ext>
            </a:extLst>
          </p:cNvPr>
          <p:cNvSpPr txBox="1">
            <a:spLocks/>
          </p:cNvSpPr>
          <p:nvPr/>
        </p:nvSpPr>
        <p:spPr>
          <a:xfrm>
            <a:off x="9404932" y="1003008"/>
            <a:ext cx="2757125" cy="24698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Variance reduction techniques: importance sampling.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Neutron dose in a treatment room wall.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Heavy beam line losses.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03827C3D-50D6-904F-A3CD-5E7194338680}"/>
              </a:ext>
            </a:extLst>
          </p:cNvPr>
          <p:cNvSpPr txBox="1">
            <a:spLocks/>
          </p:cNvSpPr>
          <p:nvPr/>
        </p:nvSpPr>
        <p:spPr>
          <a:xfrm>
            <a:off x="87281" y="3806982"/>
            <a:ext cx="2531998" cy="272590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Scoring maps: record integrated quantities.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Treatment room ambient dose equivalent.</a:t>
            </a: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</a:rPr>
              <a:t>Per-particle species.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400500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10443</TotalTime>
  <Words>1630</Words>
  <Application>Microsoft Macintosh PowerPoint</Application>
  <PresentationFormat>Widescreen</PresentationFormat>
  <Paragraphs>283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Helvetica</vt:lpstr>
      <vt:lpstr>Lato</vt:lpstr>
      <vt:lpstr>Lato Light</vt:lpstr>
      <vt:lpstr>Office Theme</vt:lpstr>
      <vt:lpstr>PowerPoint Presentation</vt:lpstr>
      <vt:lpstr>Proton Therapy: Concept</vt:lpstr>
      <vt:lpstr>PowerPoint Presentation</vt:lpstr>
      <vt:lpstr>PowerPoint Presentation</vt:lpstr>
      <vt:lpstr>PowerPoint Presentation</vt:lpstr>
      <vt:lpstr>BDSIM In-House Model</vt:lpstr>
      <vt:lpstr>Optics &amp; Losses</vt:lpstr>
      <vt:lpstr>Nozzle: Dose Formation</vt:lpstr>
      <vt:lpstr>Other capabilities</vt:lpstr>
      <vt:lpstr>The ProteusOne Model in BDSIM</vt:lpstr>
      <vt:lpstr>Experimental Validation</vt:lpstr>
      <vt:lpstr>Other Studies &amp; Developments</vt:lpstr>
      <vt:lpstr>ProteusPlus Eyeline Optimisation</vt:lpstr>
      <vt:lpstr>CCAP: Overview</vt:lpstr>
      <vt:lpstr>CCAP: LhARA</vt:lpstr>
      <vt:lpstr>Stage 1 Performance Evaluation</vt:lpstr>
      <vt:lpstr>Stage 2 Injection Line Performance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Shields, William</dc:creator>
  <cp:lastModifiedBy>Shields, William</cp:lastModifiedBy>
  <cp:revision>693</cp:revision>
  <dcterms:created xsi:type="dcterms:W3CDTF">2021-03-26T15:11:45Z</dcterms:created>
  <dcterms:modified xsi:type="dcterms:W3CDTF">2021-12-10T14:40:39Z</dcterms:modified>
</cp:coreProperties>
</file>