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25"/>
  </p:notesMasterIdLst>
  <p:sldIdLst>
    <p:sldId id="273" r:id="rId2"/>
    <p:sldId id="291" r:id="rId3"/>
    <p:sldId id="1094" r:id="rId4"/>
    <p:sldId id="1095" r:id="rId5"/>
    <p:sldId id="1096" r:id="rId6"/>
    <p:sldId id="1097" r:id="rId7"/>
    <p:sldId id="1092" r:id="rId8"/>
    <p:sldId id="1093" r:id="rId9"/>
    <p:sldId id="1098" r:id="rId10"/>
    <p:sldId id="1099" r:id="rId11"/>
    <p:sldId id="1110" r:id="rId12"/>
    <p:sldId id="295" r:id="rId13"/>
    <p:sldId id="1108" r:id="rId14"/>
    <p:sldId id="1109" r:id="rId15"/>
    <p:sldId id="1102" r:id="rId16"/>
    <p:sldId id="1101" r:id="rId17"/>
    <p:sldId id="354" r:id="rId18"/>
    <p:sldId id="1104" r:id="rId19"/>
    <p:sldId id="369" r:id="rId20"/>
    <p:sldId id="1106" r:id="rId21"/>
    <p:sldId id="1107" r:id="rId22"/>
    <p:sldId id="1105" r:id="rId23"/>
    <p:sldId id="1100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8CC52F-9B7B-0347-A0B1-8AEB2D817F03}">
          <p14:sldIdLst>
            <p14:sldId id="273"/>
            <p14:sldId id="291"/>
            <p14:sldId id="1094"/>
            <p14:sldId id="1095"/>
            <p14:sldId id="1096"/>
            <p14:sldId id="1097"/>
            <p14:sldId id="1092"/>
            <p14:sldId id="1093"/>
            <p14:sldId id="1098"/>
            <p14:sldId id="1099"/>
            <p14:sldId id="1110"/>
            <p14:sldId id="295"/>
            <p14:sldId id="1108"/>
            <p14:sldId id="1109"/>
            <p14:sldId id="1102"/>
            <p14:sldId id="1101"/>
            <p14:sldId id="354"/>
            <p14:sldId id="1104"/>
            <p14:sldId id="369"/>
            <p14:sldId id="1106"/>
            <p14:sldId id="1107"/>
            <p14:sldId id="1105"/>
            <p14:sldId id="11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0000"/>
    <a:srgbClr val="FF0000"/>
    <a:srgbClr val="63891F"/>
    <a:srgbClr val="0055B3"/>
    <a:srgbClr val="787878"/>
    <a:srgbClr val="BFC8E1"/>
    <a:srgbClr val="445583"/>
    <a:srgbClr val="017F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8" autoAdjust="0"/>
    <p:restoredTop sz="86449" autoAdjust="0"/>
  </p:normalViewPr>
  <p:slideViewPr>
    <p:cSldViewPr snapToGrid="0" snapToObjects="1">
      <p:cViewPr varScale="1">
        <p:scale>
          <a:sx n="192" d="100"/>
          <a:sy n="192" d="100"/>
        </p:scale>
        <p:origin x="184" y="2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2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14" d="100"/>
          <a:sy n="114" d="100"/>
        </p:scale>
        <p:origin x="42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C1F88-F58B-47E6-BF65-FFE6648BB2F3}" type="datetimeFigureOut">
              <a:rPr lang="en-GB" smtClean="0"/>
              <a:t>19/04/2021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8CA9E-A938-47E5-B555-23591BAFE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16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382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2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additive manufacturing, new battery designs and volume production</a:t>
            </a:r>
          </a:p>
          <a:p>
            <a:r>
              <a:rPr lang="en-GB" dirty="0"/>
              <a:t>use Xray 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16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282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26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68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286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507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LhARA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collaboration has agreed to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dDeveloping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its industrial activity through Leo Cancer Care and Industry Partnerships &amp; Commercialisation Executive;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Discussing with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Cosylab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… some joint interest in novel dosimetry and automation; and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Industrial strategy development will be come a larger feature if STFC Visions process (to be described by Manjit) takes off 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8CA9E-A938-47E5-B555-23591BAFE9E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714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D3765-0015-7A47-B02E-BD59EFA18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34A02-DB7B-564F-A191-FFF3FCB20C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CADBB-C1FD-EA44-8279-A5BB53159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CB50D-3AB0-0043-B6E2-8F08513A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B0581-394F-8547-B514-08AD3DF28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78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37587-B5D3-7843-847A-76C1C777B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44058-44C5-BC42-AE0F-D56307624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640DF-55E5-D24A-944C-F4CF5DFE7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11D9B-EA18-2F4A-B66A-84E7322A4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8917B-C82C-5947-93FB-D49C5A39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A829503D-E87D-854D-9CED-464346791E3C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92366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949124-A8A3-AC4C-9B5A-91196ECE6B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B91521-AD83-AF44-901A-0D62A8FCD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3B5E8-792A-0A48-8251-44430780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5A950-4F5A-CD42-8B9B-92EBE8B64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32375-802F-DA4E-9709-2FFC5E6CA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ED398DF7-D7EA-FE47-80F0-0BF12EBF39BD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109180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1238"/>
            <a:ext cx="4038600" cy="3793385"/>
          </a:xfr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 sz="1200"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 sz="1200"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 sz="1200"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 sz="1200">
                <a:solidFill>
                  <a:srgbClr val="000000"/>
                </a:solidFill>
                <a:latin typeface="Helvetica"/>
                <a:cs typeface="Helvetica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801238"/>
            <a:ext cx="4041648" cy="3793622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11" name="Slide Number Placeholder 7"/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0257" y="121197"/>
            <a:ext cx="6374063" cy="467172"/>
          </a:xfrm>
          <a:effectLst/>
        </p:spPr>
        <p:txBody>
          <a:bodyPr/>
          <a:lstStyle>
            <a:lvl1pPr algn="l">
              <a:defRPr sz="24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737220"/>
            <a:ext cx="4040188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 dirty="0"/>
              <a:t>Click to edit Master text styles`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737220"/>
            <a:ext cx="4041775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rgbClr val="000000"/>
                </a:solidFill>
                <a:latin typeface="Helvetica"/>
                <a:cs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273078"/>
            <a:ext cx="4041648" cy="3321782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273078"/>
            <a:ext cx="4041648" cy="3321449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14" name="Slide Number Placeholder 7"/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50257" y="121197"/>
            <a:ext cx="6374063" cy="467172"/>
          </a:xfrm>
          <a:effectLst/>
        </p:spPr>
        <p:txBody>
          <a:bodyPr/>
          <a:lstStyle>
            <a:lvl1pPr algn="l">
              <a:defRPr sz="24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0257" y="121197"/>
            <a:ext cx="6374063" cy="467172"/>
          </a:xfrm>
          <a:effectLst/>
        </p:spPr>
        <p:txBody>
          <a:bodyPr/>
          <a:lstStyle>
            <a:lvl1pPr algn="l">
              <a:defRPr sz="24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0000"/>
                </a:solidFill>
                <a:latin typeface="Helvetica"/>
                <a:cs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cs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cs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cs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50257" y="121197"/>
            <a:ext cx="6374063" cy="467172"/>
          </a:xfrm>
          <a:effectLst/>
        </p:spPr>
        <p:txBody>
          <a:bodyPr/>
          <a:lstStyle>
            <a:lvl1pPr algn="l">
              <a:defRPr sz="2400">
                <a:solidFill>
                  <a:schemeClr val="tx1"/>
                </a:solidFill>
                <a:effectLst/>
                <a:latin typeface="Helvetica"/>
                <a:cs typeface="Helvetica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1FB95-0D49-094A-B395-D9326A9DA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218" y="44135"/>
            <a:ext cx="7886700" cy="839447"/>
          </a:xfrm>
        </p:spPr>
        <p:txBody>
          <a:bodyPr>
            <a:normAutofit/>
          </a:bodyPr>
          <a:lstStyle>
            <a:lvl1pPr algn="r">
              <a:defRPr sz="280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35390-2856-F240-A320-7F28F58C1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120810"/>
            <a:ext cx="8694644" cy="3563950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  <a:lvl2pPr marL="628650" indent="-285750">
              <a:buFont typeface="System Font"/>
              <a:buChar char="-"/>
              <a:defRPr sz="1600">
                <a:latin typeface="Helvetica" pitchFamily="2" charset="0"/>
              </a:defRPr>
            </a:lvl2pPr>
            <a:lvl3pPr>
              <a:defRPr sz="1400"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FF743-21B4-CA4C-82F5-804C791F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46970-07F3-264B-A124-E7CF6DA42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0539E-C16E-6140-B593-836555212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2BB34E08-6534-A449-B55E-EF8F0979227B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C000D0BC-A516-DA43-A02B-F90EE0ABB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05" y="198859"/>
            <a:ext cx="2381645" cy="68472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89CCF13-BA6D-8047-AC63-AB461E9F7248}"/>
              </a:ext>
            </a:extLst>
          </p:cNvPr>
          <p:cNvCxnSpPr>
            <a:cxnSpLocks/>
          </p:cNvCxnSpPr>
          <p:nvPr userDrawn="1"/>
        </p:nvCxnSpPr>
        <p:spPr>
          <a:xfrm>
            <a:off x="2751109" y="728858"/>
            <a:ext cx="6159809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150E3E-41AD-3347-8590-EC8B26CDDC1A}"/>
              </a:ext>
            </a:extLst>
          </p:cNvPr>
          <p:cNvSpPr txBox="1"/>
          <p:nvPr userDrawn="1"/>
        </p:nvSpPr>
        <p:spPr>
          <a:xfrm>
            <a:off x="233082" y="4684760"/>
            <a:ext cx="17059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Laurie Nevay, JAI-RHUL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JAI Advisory Board, 2021</a:t>
            </a:r>
          </a:p>
        </p:txBody>
      </p:sp>
    </p:spTree>
    <p:extLst>
      <p:ext uri="{BB962C8B-B14F-4D97-AF65-F5344CB8AC3E}">
        <p14:creationId xmlns:p14="http://schemas.microsoft.com/office/powerpoint/2010/main" val="141321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2B8F-6C1D-204C-AE51-E8C23B2EA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A1B23-43E4-3B4E-ACFE-91F81166A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C2235-1403-EA41-A563-A8859847A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FCE71-5E4E-9541-93D3-6DDBB8A7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1C383-FAE4-524F-9212-2763351E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29C0BE09-40D6-FF42-81DD-B2E52D7819FF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9136BF9-19A1-8848-89EF-F645BF6A09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873" y="658923"/>
            <a:ext cx="2620252" cy="75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4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B098-E79C-4D40-9707-D1CF707D5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FE029-9359-2848-B95A-71FFC6F473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1B6FE-F6C8-0A47-B66B-D08347E84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90ECB-49F0-164B-AA42-887AC619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925AB-8F20-6447-9F0B-F6903792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4A624-6ABE-6841-8424-FBA61F36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49192D9-F79B-7E43-BB2D-9C0234B5D3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05" y="198859"/>
            <a:ext cx="2381645" cy="68472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7B8D7A-F39B-8E4E-913C-C103553CA4B6}"/>
              </a:ext>
            </a:extLst>
          </p:cNvPr>
          <p:cNvCxnSpPr>
            <a:cxnSpLocks/>
          </p:cNvCxnSpPr>
          <p:nvPr userDrawn="1"/>
        </p:nvCxnSpPr>
        <p:spPr>
          <a:xfrm>
            <a:off x="2751109" y="728858"/>
            <a:ext cx="6159809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63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A4D5A-EAD5-D14B-BADF-52DCC1441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F8540-B27F-464F-800C-452BE9775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13B27-80DB-5C4B-B31E-8036322B2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56556-565A-574D-96F0-FD5B9A9B06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026B35-1F1B-314C-8583-C94622679F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7F0D1-F4C7-BF4F-9727-9824DE90C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4CD829-120A-A24C-80F1-33E4D6BD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A9578-039D-E04E-AB64-0526BA8A1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320ABAAE-8AB1-6B4C-B045-7B562FD855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05" y="198859"/>
            <a:ext cx="2381645" cy="68472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7C11C1-486E-4047-B99F-C850EF717671}"/>
              </a:ext>
            </a:extLst>
          </p:cNvPr>
          <p:cNvCxnSpPr>
            <a:cxnSpLocks/>
          </p:cNvCxnSpPr>
          <p:nvPr userDrawn="1"/>
        </p:nvCxnSpPr>
        <p:spPr>
          <a:xfrm>
            <a:off x="2751109" y="728858"/>
            <a:ext cx="6159809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94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4989D-0F31-A640-9646-F831DF91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02AF1C-3DCF-9841-BA9E-A06501B93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48CA3-7E23-4447-A343-A8228BB87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465DCE-EF6F-A64D-BD35-A3CE50056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8124EBC6-D642-5648-9D7B-0220102C7A2B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2F85CA49-4F6C-3148-B3C9-C6B2A29D98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05" y="198859"/>
            <a:ext cx="2381645" cy="68472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F3BAFF-CCC9-2C43-B144-DBC70F6D02AA}"/>
              </a:ext>
            </a:extLst>
          </p:cNvPr>
          <p:cNvCxnSpPr>
            <a:cxnSpLocks/>
          </p:cNvCxnSpPr>
          <p:nvPr userDrawn="1"/>
        </p:nvCxnSpPr>
        <p:spPr>
          <a:xfrm>
            <a:off x="2751109" y="728858"/>
            <a:ext cx="6159809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13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A87A6F-3F7E-6A40-B324-481E160AA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499A70-5733-3E41-B220-2E04D2CF0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E9D6C-1F2B-5840-9BD8-ADFC04D7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AE00B023-AE97-0841-86DA-1DDC7DCBB34D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140305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B0C0A-D3B5-D146-B14D-30FF0EE2B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1963B-564A-A545-8C6C-1546B7B87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250F4-5AF5-714F-9EC4-22D58DFD1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C8BB1-E93B-0A4D-845F-B1EE4F736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228FF-F6F2-014E-830D-A2DAC3800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D08A41-49A1-5247-8216-A87FEC251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581F88-6511-234A-A0BD-B69E1A2B7813}"/>
              </a:ext>
            </a:extLst>
          </p:cNvPr>
          <p:cNvSpPr txBox="1">
            <a:spLocks/>
          </p:cNvSpPr>
          <p:nvPr userDrawn="1"/>
        </p:nvSpPr>
        <p:spPr>
          <a:xfrm>
            <a:off x="4291013" y="4767263"/>
            <a:ext cx="561975" cy="273844"/>
          </a:xfrm>
          <a:prstGeom prst="rect">
            <a:avLst/>
          </a:prstGeom>
        </p:spPr>
        <p:txBody>
          <a:bodyPr vert="horz" lIns="20574" tIns="34290" rIns="3429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z="900" smtClean="0"/>
              <a:pPr/>
              <a:t>‹#›</a:t>
            </a:fld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81348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8E3C1-493B-4847-877F-2B6D25AFD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6D1405-B40A-E045-963C-2AFE3711E7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A819E-280F-4B4F-95A2-14AABC7A7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52B22F-1DDB-8848-9BC7-5B176BB6C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8F638-4481-8A43-9610-412866189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01257-40B6-1141-B799-0BDC2F88A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8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0BAFE9-EA6A-314C-A736-C62CCF16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44F99-B298-6840-BF76-A00106D56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A58C5-02D5-1D4A-9B89-354B3E1454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4/19/21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32297-79F2-CD44-BFAC-198091DE6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A1A31-9E1F-9B40-8FD3-F25DB1DB6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22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700" r:id="rId12"/>
    <p:sldLayoutId id="2147483701" r:id="rId13"/>
    <p:sldLayoutId id="2147483702" r:id="rId14"/>
    <p:sldLayoutId id="2147483706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erncourier.com/a/adapting-clic-tech-for-flash-therapy/" TargetMode="External"/><Relationship Id="rId4" Type="http://schemas.openxmlformats.org/officeDocument/2006/relationships/hyperlink" Target="https://home.cern/news/news/knowledge-sharing/cern-and-lausanne-university-hospital-collaborate-pioneering-new-cance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18" Type="http://schemas.openxmlformats.org/officeDocument/2006/relationships/image" Target="../media/image50.jpeg"/><Relationship Id="rId3" Type="http://schemas.openxmlformats.org/officeDocument/2006/relationships/image" Target="../media/image36.png"/><Relationship Id="rId7" Type="http://schemas.openxmlformats.org/officeDocument/2006/relationships/hyperlink" Target="file:///C:/Documents%20and%20Settings/reichold.OXCDFLAP04/Desktop/IWAA08_talk/PlayMovie.bat" TargetMode="External"/><Relationship Id="rId12" Type="http://schemas.openxmlformats.org/officeDocument/2006/relationships/image" Target="../media/image44.jpeg"/><Relationship Id="rId17" Type="http://schemas.openxmlformats.org/officeDocument/2006/relationships/image" Target="../media/image49.png"/><Relationship Id="rId2" Type="http://schemas.openxmlformats.org/officeDocument/2006/relationships/image" Target="../media/image35.jpeg"/><Relationship Id="rId16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3.jpeg"/><Relationship Id="rId5" Type="http://schemas.openxmlformats.org/officeDocument/2006/relationships/image" Target="../media/image38.jpeg"/><Relationship Id="rId15" Type="http://schemas.openxmlformats.org/officeDocument/2006/relationships/image" Target="../media/image47.png"/><Relationship Id="rId10" Type="http://schemas.openxmlformats.org/officeDocument/2006/relationships/image" Target="../media/image42.wmf"/><Relationship Id="rId4" Type="http://schemas.openxmlformats.org/officeDocument/2006/relationships/image" Target="../media/image37.pn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hyperlink" Target="https://doi.org/10.1016/j.cpc.2020.107200" TargetMode="External"/><Relationship Id="rId5" Type="http://schemas.openxmlformats.org/officeDocument/2006/relationships/image" Target="../media/image53.jpe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209/0295-5075/132/50004" TargetMode="Externa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txcorp.com/rsi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achine-discovery.com/" TargetMode="External"/><Relationship Id="rId2" Type="http://schemas.openxmlformats.org/officeDocument/2006/relationships/hyperlink" Target="https://livingoptics.c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2.physics.ox.ac.uk/blog/alumni/2021/01/27/student-entrepreneurs" TargetMode="External"/><Relationship Id="rId4" Type="http://schemas.openxmlformats.org/officeDocument/2006/relationships/hyperlink" Target="https://www2.physics.ox.ac.uk/blog/alumni/2021/01/27/student-entrepreneur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nima.2020.164369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89677" y="1474991"/>
            <a:ext cx="6364643" cy="947244"/>
          </a:xfrm>
          <a:solidFill>
            <a:srgbClr val="FFFFFF">
              <a:alpha val="80000"/>
            </a:srgbClr>
          </a:solidFill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Helvetica Light"/>
                <a:cs typeface="Helvetica Light"/>
              </a:rPr>
              <a:t>Industry Connections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103601" y="3857555"/>
            <a:ext cx="2936791" cy="947244"/>
          </a:xfrm>
          <a:solidFill>
            <a:srgbClr val="FFFFFF">
              <a:alpha val="80000"/>
            </a:srgbClr>
          </a:solidFill>
        </p:spPr>
        <p:txBody>
          <a:bodyPr anchor="ctr">
            <a:no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Laurie Nevay, RHUL</a:t>
            </a:r>
          </a:p>
          <a:p>
            <a:r>
              <a:rPr lang="en-US" sz="1350" dirty="0"/>
              <a:t>on behalf of the JAI</a:t>
            </a:r>
          </a:p>
          <a:p>
            <a:r>
              <a:rPr lang="en-US" sz="1350" dirty="0"/>
              <a:t> JAI Advisory Board - 19</a:t>
            </a:r>
            <a:r>
              <a:rPr lang="en-US" sz="1350" baseline="30000" dirty="0"/>
              <a:t>th</a:t>
            </a:r>
            <a:r>
              <a:rPr lang="en-US" sz="1350" dirty="0"/>
              <a:t> April 2021</a:t>
            </a:r>
          </a:p>
        </p:txBody>
      </p:sp>
      <p:pic>
        <p:nvPicPr>
          <p:cNvPr id="10" name="Picture 9" descr="JPEG_print_logo_larg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142" y="2721266"/>
            <a:ext cx="1822180" cy="9101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353A12D-A2EE-674E-9226-912D5E67F7E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873" y="658923"/>
            <a:ext cx="2620252" cy="752912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9C4A879-86B2-D24E-A4F7-65D9B871C0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738" y="2832165"/>
            <a:ext cx="2226515" cy="679276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0A0691F2-25EE-224A-8800-C755074833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2125" y="2832165"/>
            <a:ext cx="2230762" cy="67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10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D8510-6E16-7342-AE77-9249B1D2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Industrialisation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3484617-9E68-C14E-B6B3-82F3EC2EE78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61" y="819808"/>
            <a:ext cx="3880561" cy="299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36DE3AEF-A7D0-EE40-953F-CA035D15A1C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953" y="819808"/>
            <a:ext cx="4800600" cy="11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EF58F142-28CD-4B4B-AAC6-509C89795B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753" y="1927640"/>
            <a:ext cx="2932386" cy="2202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95DC57-D740-C74D-9370-1679A72C41DD}"/>
              </a:ext>
            </a:extLst>
          </p:cNvPr>
          <p:cNvSpPr txBox="1"/>
          <p:nvPr/>
        </p:nvSpPr>
        <p:spPr>
          <a:xfrm>
            <a:off x="3980417" y="2845760"/>
            <a:ext cx="2278325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61925" indent="-161925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Steady stream of CLIC prototypes</a:t>
            </a:r>
          </a:p>
          <a:p>
            <a:pPr marL="161925" indent="-161925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CLIC would eventually need tens of thousands</a:t>
            </a:r>
          </a:p>
          <a:p>
            <a:pPr>
              <a:defRPr/>
            </a:pPr>
            <a:endParaRPr lang="en-GB" sz="1200" dirty="0">
              <a:latin typeface="Helvetica" pitchFamily="2" charset="0"/>
              <a:ea typeface="ヒラギノ角ゴ ProN W3"/>
              <a:cs typeface="ヒラギノ角ゴ ProN W3"/>
            </a:endParaRPr>
          </a:p>
          <a:p>
            <a:pPr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Developing applications:</a:t>
            </a:r>
          </a:p>
          <a:p>
            <a:pPr marL="179388" indent="-171450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compact light sources</a:t>
            </a:r>
          </a:p>
          <a:p>
            <a:pPr marL="179388" indent="-171450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VHEE therapy </a:t>
            </a:r>
          </a:p>
          <a:p>
            <a:pPr marL="179388" indent="-171450"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FLASH therapy</a:t>
            </a:r>
          </a:p>
          <a:p>
            <a:pPr marL="179388" indent="-171450">
              <a:defRPr/>
            </a:pPr>
            <a:r>
              <a:rPr lang="en-GB" sz="1200" dirty="0">
                <a:latin typeface="Helvetica" pitchFamily="2" charset="0"/>
                <a:ea typeface="ヒラギノ角ゴ ProN W3"/>
                <a:cs typeface="ヒラギノ角ゴ ProN W3"/>
              </a:rPr>
              <a:t>     (see also Manjit's talk)  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6905A29-DD4C-7347-B122-8D78441E592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2C59D2-1F15-3F48-81FC-11DF1A02E618}"/>
              </a:ext>
            </a:extLst>
          </p:cNvPr>
          <p:cNvSpPr txBox="1"/>
          <p:nvPr/>
        </p:nvSpPr>
        <p:spPr>
          <a:xfrm>
            <a:off x="127953" y="4172459"/>
            <a:ext cx="110889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P. Burrows</a:t>
            </a:r>
          </a:p>
        </p:txBody>
      </p:sp>
    </p:spTree>
    <p:extLst>
      <p:ext uri="{BB962C8B-B14F-4D97-AF65-F5344CB8AC3E}">
        <p14:creationId xmlns:p14="http://schemas.microsoft.com/office/powerpoint/2010/main" val="1263461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78CD2-EA79-214A-B204-2877BC37C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for Medical Applications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A4E9C4-F4DE-AC4C-B451-F7311808662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86" y="964355"/>
            <a:ext cx="2711700" cy="35688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E639C4-4FE2-A743-B086-47A4793B2D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0954" y="883582"/>
            <a:ext cx="4319964" cy="38800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B0B175-1B91-DD45-B357-B3CA1EA24277}"/>
              </a:ext>
            </a:extLst>
          </p:cNvPr>
          <p:cNvSpPr txBox="1"/>
          <p:nvPr/>
        </p:nvSpPr>
        <p:spPr>
          <a:xfrm>
            <a:off x="2075060" y="452835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link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23091-AC4C-7545-87B5-C379D17BC381}"/>
              </a:ext>
            </a:extLst>
          </p:cNvPr>
          <p:cNvSpPr txBox="1"/>
          <p:nvPr/>
        </p:nvSpPr>
        <p:spPr>
          <a:xfrm>
            <a:off x="4690532" y="4778507"/>
            <a:ext cx="4120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5"/>
              </a:rPr>
              <a:t>https://</a:t>
            </a:r>
            <a:r>
              <a:rPr lang="en-GB" sz="1200" dirty="0" err="1">
                <a:hlinkClick r:id="rId5"/>
              </a:rPr>
              <a:t>cerncourier.com</a:t>
            </a:r>
            <a:r>
              <a:rPr lang="en-GB" sz="1200" dirty="0">
                <a:hlinkClick r:id="rId5"/>
              </a:rPr>
              <a:t>/a/adapting-</a:t>
            </a:r>
            <a:r>
              <a:rPr lang="en-GB" sz="1200" dirty="0" err="1">
                <a:hlinkClick r:id="rId5"/>
              </a:rPr>
              <a:t>clic</a:t>
            </a:r>
            <a:r>
              <a:rPr lang="en-GB" sz="1200" dirty="0">
                <a:hlinkClick r:id="rId5"/>
              </a:rPr>
              <a:t>-tech-for-flash-therapy/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385632-C3F2-AD4A-A921-A74A60CCA8EA}"/>
              </a:ext>
            </a:extLst>
          </p:cNvPr>
          <p:cNvSpPr txBox="1"/>
          <p:nvPr/>
        </p:nvSpPr>
        <p:spPr>
          <a:xfrm>
            <a:off x="1332064" y="302474"/>
            <a:ext cx="216206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P. Burrows, M. Dosanjh</a:t>
            </a:r>
          </a:p>
        </p:txBody>
      </p:sp>
    </p:spTree>
    <p:extLst>
      <p:ext uri="{BB962C8B-B14F-4D97-AF65-F5344CB8AC3E}">
        <p14:creationId xmlns:p14="http://schemas.microsoft.com/office/powerpoint/2010/main" val="3565987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50411-CF81-794A-895D-7479FA2D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JAI Interferometry Capabilities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A29BA-9267-BE42-A9C1-C219D5F99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Generation absolute distance interferometry</a:t>
            </a:r>
          </a:p>
          <a:p>
            <a:r>
              <a:rPr lang="en-GB" b="1" dirty="0">
                <a:solidFill>
                  <a:schemeClr val="accent1"/>
                </a:solidFill>
              </a:rPr>
              <a:t>Product</a:t>
            </a:r>
            <a:r>
              <a:rPr lang="en-GB" dirty="0"/>
              <a:t> = Absolute Multiline™ Interferometry</a:t>
            </a:r>
          </a:p>
          <a:p>
            <a:r>
              <a:rPr lang="en-GB" b="1" dirty="0">
                <a:solidFill>
                  <a:schemeClr val="accent1"/>
                </a:solidFill>
              </a:rPr>
              <a:t>FSI</a:t>
            </a:r>
            <a:r>
              <a:rPr lang="en-GB" dirty="0"/>
              <a:t> = Frequency Scanning Interferometry </a:t>
            </a:r>
          </a:p>
          <a:p>
            <a:r>
              <a:rPr lang="en-GB" dirty="0"/>
              <a:t>Up to </a:t>
            </a:r>
            <a:r>
              <a:rPr lang="en-GB" b="1" dirty="0">
                <a:solidFill>
                  <a:schemeClr val="accent1"/>
                </a:solidFill>
              </a:rPr>
              <a:t>124</a:t>
            </a:r>
            <a:r>
              <a:rPr lang="en-GB" dirty="0"/>
              <a:t> simultaneous absolute distance scans</a:t>
            </a:r>
          </a:p>
          <a:p>
            <a:r>
              <a:rPr lang="en-GB" dirty="0"/>
              <a:t>Range </a:t>
            </a:r>
            <a:r>
              <a:rPr lang="en-GB" b="1" dirty="0">
                <a:solidFill>
                  <a:schemeClr val="accent1"/>
                </a:solidFill>
              </a:rPr>
              <a:t>0.1m to 30m</a:t>
            </a:r>
          </a:p>
          <a:p>
            <a:r>
              <a:rPr lang="en-GB" dirty="0"/>
              <a:t>Absolute uncertainty &lt; ± 0.5 </a:t>
            </a:r>
            <a:r>
              <a:rPr lang="el-GR" dirty="0"/>
              <a:t>μ</a:t>
            </a:r>
            <a:r>
              <a:rPr lang="en-GB" dirty="0"/>
              <a:t>m/m  (95% conf.)</a:t>
            </a:r>
          </a:p>
          <a:p>
            <a:r>
              <a:rPr lang="en-GB" dirty="0"/>
              <a:t>Scan parameters</a:t>
            </a:r>
          </a:p>
          <a:p>
            <a:pPr lvl="1"/>
            <a:r>
              <a:rPr lang="en-GB" dirty="0"/>
              <a:t>position resolution &lt; ± 0.1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pPr lvl="1"/>
            <a:r>
              <a:rPr lang="en-GB" dirty="0"/>
              <a:t>time resolution 125 MHz </a:t>
            </a:r>
          </a:p>
          <a:p>
            <a:pPr lvl="1"/>
            <a:r>
              <a:rPr lang="en-GB" dirty="0"/>
              <a:t>repetition rate 0.1 to 10 Hz </a:t>
            </a:r>
          </a:p>
          <a:p>
            <a:pPr lvl="1"/>
            <a:r>
              <a:rPr lang="en-GB" dirty="0"/>
              <a:t>dead time &gt; 0.1 s</a:t>
            </a:r>
          </a:p>
          <a:p>
            <a:pPr lvl="1"/>
            <a:r>
              <a:rPr lang="en-GB" dirty="0"/>
              <a:t>latency &gt; 1 s</a:t>
            </a:r>
          </a:p>
          <a:p>
            <a:r>
              <a:rPr lang="en-GB" dirty="0"/>
              <a:t>Target motion &lt; 19 mm/s</a:t>
            </a:r>
          </a:p>
          <a:p>
            <a:r>
              <a:rPr lang="en-GB" b="1" dirty="0">
                <a:solidFill>
                  <a:schemeClr val="accent1"/>
                </a:solidFill>
              </a:rPr>
              <a:t>Vacuum</a:t>
            </a:r>
            <a:r>
              <a:rPr lang="en-GB" dirty="0"/>
              <a:t> &amp; </a:t>
            </a:r>
            <a:r>
              <a:rPr lang="en-GB" b="1" dirty="0">
                <a:solidFill>
                  <a:schemeClr val="accent1"/>
                </a:solidFill>
              </a:rPr>
              <a:t>cryogenic</a:t>
            </a:r>
            <a:r>
              <a:rPr lang="en-GB" dirty="0"/>
              <a:t> environments</a:t>
            </a:r>
          </a:p>
          <a:p>
            <a:r>
              <a:rPr lang="en-GB" dirty="0"/>
              <a:t>One fibre per channel</a:t>
            </a:r>
          </a:p>
          <a:p>
            <a:endParaRPr lang="en-GB" dirty="0"/>
          </a:p>
        </p:txBody>
      </p:sp>
      <p:pic>
        <p:nvPicPr>
          <p:cNvPr id="4" name="Picture 5" descr="http://www.etalon-ag.com/wp-content/uploads/jpg/Bild2_Absolute-Multiline-Technologie.jpg">
            <a:extLst>
              <a:ext uri="{FF2B5EF4-FFF2-40B4-BE49-F238E27FC236}">
                <a16:creationId xmlns:a16="http://schemas.microsoft.com/office/drawing/2014/main" id="{21CB0619-8F44-6748-95E9-80CAE5E50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9726" y="1055576"/>
            <a:ext cx="2357185" cy="335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67350FB-D9E3-0242-8126-CF09BC6DCFC8}"/>
              </a:ext>
            </a:extLst>
          </p:cNvPr>
          <p:cNvGrpSpPr/>
          <p:nvPr/>
        </p:nvGrpSpPr>
        <p:grpSpPr>
          <a:xfrm>
            <a:off x="3655920" y="2744833"/>
            <a:ext cx="2597403" cy="2098889"/>
            <a:chOff x="5076056" y="3573016"/>
            <a:chExt cx="4009989" cy="324036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65569F-D3D1-2847-BD76-87A89DD62D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35" t="3937" r="4492" b="2780"/>
            <a:stretch/>
          </p:blipFill>
          <p:spPr bwMode="auto">
            <a:xfrm>
              <a:off x="5076056" y="3573016"/>
              <a:ext cx="4009989" cy="3240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49855E-D827-5E4C-AFB6-8A293739645E}"/>
                </a:ext>
              </a:extLst>
            </p:cNvPr>
            <p:cNvSpPr txBox="1"/>
            <p:nvPr/>
          </p:nvSpPr>
          <p:spPr>
            <a:xfrm>
              <a:off x="7393549" y="3857155"/>
              <a:ext cx="1440793" cy="430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700" dirty="0">
                  <a:latin typeface="Helvetica" pitchFamily="2" charset="0"/>
                </a:rPr>
                <a:t>Measurement </a:t>
              </a:r>
              <a:r>
                <a:rPr lang="de-DE" sz="700" dirty="0" err="1">
                  <a:latin typeface="Helvetica" pitchFamily="2" charset="0"/>
                </a:rPr>
                <a:t>errors</a:t>
              </a:r>
              <a:r>
                <a:rPr lang="de-DE" sz="700" dirty="0">
                  <a:latin typeface="Helvetica" pitchFamily="2" charset="0"/>
                </a:rPr>
                <a:t> </a:t>
              </a:r>
              <a:r>
                <a:rPr lang="de-DE" sz="700" dirty="0" err="1">
                  <a:latin typeface="Helvetica" pitchFamily="2" charset="0"/>
                </a:rPr>
                <a:t>highly</a:t>
              </a:r>
              <a:r>
                <a:rPr lang="de-DE" sz="700" dirty="0">
                  <a:latin typeface="Helvetica" pitchFamily="2" charset="0"/>
                </a:rPr>
                <a:t> </a:t>
              </a:r>
              <a:r>
                <a:rPr lang="de-DE" sz="700" dirty="0" err="1">
                  <a:latin typeface="Helvetica" pitchFamily="2" charset="0"/>
                </a:rPr>
                <a:t>statistical</a:t>
              </a:r>
              <a:endParaRPr lang="de-DE" sz="700" dirty="0">
                <a:latin typeface="Helvetica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28C32C-01CC-5041-A93E-2A0B0FC3E38C}"/>
                </a:ext>
              </a:extLst>
            </p:cNvPr>
            <p:cNvSpPr/>
            <p:nvPr/>
          </p:nvSpPr>
          <p:spPr>
            <a:xfrm>
              <a:off x="5789141" y="4167985"/>
              <a:ext cx="1025648" cy="189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latin typeface="Helvetica" pitchFamily="2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C2CD20-C62C-6647-80FD-38D1262A5EFD}"/>
                </a:ext>
              </a:extLst>
            </p:cNvPr>
            <p:cNvSpPr/>
            <p:nvPr/>
          </p:nvSpPr>
          <p:spPr>
            <a:xfrm>
              <a:off x="5752693" y="4329704"/>
              <a:ext cx="835531" cy="323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latin typeface="Helvetica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CB2D973-9AD4-D54D-9EC5-700743CDE0EA}"/>
                </a:ext>
              </a:extLst>
            </p:cNvPr>
            <p:cNvSpPr txBox="1"/>
            <p:nvPr/>
          </p:nvSpPr>
          <p:spPr>
            <a:xfrm>
              <a:off x="7441720" y="4400207"/>
              <a:ext cx="1509512" cy="732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700" dirty="0">
                  <a:latin typeface="Helvetica" pitchFamily="2" charset="0"/>
                  <a:sym typeface="Wingdings" pitchFamily="2" charset="2"/>
                </a:rPr>
                <a:t>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Averaging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multiple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measuremens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improves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accuracy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</a:t>
              </a:r>
            </a:p>
            <a:p>
              <a:pPr algn="r"/>
              <a:r>
                <a:rPr lang="de-DE" sz="700" dirty="0">
                  <a:latin typeface="Helvetica" pitchFamily="2" charset="0"/>
                  <a:sym typeface="Wingdings" pitchFamily="2" charset="2"/>
                </a:rPr>
                <a:t>IF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length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is</a:t>
              </a:r>
              <a:r>
                <a:rPr lang="de-DE" sz="700" dirty="0">
                  <a:latin typeface="Helvetica" pitchFamily="2" charset="0"/>
                  <a:sym typeface="Wingdings" pitchFamily="2" charset="2"/>
                </a:rPr>
                <a:t> </a:t>
              </a:r>
              <a:r>
                <a:rPr lang="de-DE" sz="700" dirty="0" err="1">
                  <a:latin typeface="Helvetica" pitchFamily="2" charset="0"/>
                  <a:sym typeface="Wingdings" pitchFamily="2" charset="2"/>
                </a:rPr>
                <a:t>fixed</a:t>
              </a:r>
              <a:endParaRPr lang="de-DE" sz="700" dirty="0">
                <a:latin typeface="Helvetica" pitchFamily="2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4FDB81-67DF-AC4D-A3DE-22C4D038A846}"/>
                </a:ext>
              </a:extLst>
            </p:cNvPr>
            <p:cNvSpPr/>
            <p:nvPr/>
          </p:nvSpPr>
          <p:spPr>
            <a:xfrm>
              <a:off x="5354548" y="4400207"/>
              <a:ext cx="1460241" cy="2550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700" dirty="0" err="1">
                  <a:solidFill>
                    <a:schemeClr val="tx1"/>
                  </a:solidFill>
                  <a:latin typeface="Helvetica" pitchFamily="2" charset="0"/>
                </a:rPr>
                <a:t>mean</a:t>
              </a:r>
              <a:r>
                <a:rPr lang="de-DE" sz="700" dirty="0">
                  <a:solidFill>
                    <a:schemeClr val="tx1"/>
                  </a:solidFill>
                  <a:latin typeface="Helvetica" pitchFamily="2" charset="0"/>
                </a:rPr>
                <a:t> = 464 </a:t>
              </a:r>
              <a:r>
                <a:rPr lang="de-DE" sz="700" dirty="0" err="1">
                  <a:solidFill>
                    <a:schemeClr val="tx1"/>
                  </a:solidFill>
                  <a:latin typeface="Helvetica" pitchFamily="2" charset="0"/>
                </a:rPr>
                <a:t>pm</a:t>
              </a:r>
              <a:r>
                <a:rPr lang="de-DE" sz="700" dirty="0">
                  <a:solidFill>
                    <a:schemeClr val="tx1"/>
                  </a:solidFill>
                  <a:latin typeface="Helvetica" pitchFamily="2" charset="0"/>
                </a:rPr>
                <a:t>/m 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CF10FB-F432-4C4A-9800-893066C18DDC}"/>
                </a:ext>
              </a:extLst>
            </p:cNvPr>
            <p:cNvSpPr/>
            <p:nvPr/>
          </p:nvSpPr>
          <p:spPr>
            <a:xfrm>
              <a:off x="5354547" y="4652334"/>
              <a:ext cx="1460242" cy="3000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700" dirty="0">
                  <a:solidFill>
                    <a:schemeClr val="tx1"/>
                  </a:solidFill>
                  <a:latin typeface="Helvetica" pitchFamily="2" charset="0"/>
                </a:rPr>
                <a:t>Sigma = 188 </a:t>
              </a:r>
              <a:r>
                <a:rPr lang="de-DE" sz="700" dirty="0" err="1">
                  <a:solidFill>
                    <a:schemeClr val="tx1"/>
                  </a:solidFill>
                  <a:latin typeface="Helvetica" pitchFamily="2" charset="0"/>
                </a:rPr>
                <a:t>nm</a:t>
              </a:r>
              <a:r>
                <a:rPr lang="de-DE" sz="700" dirty="0">
                  <a:solidFill>
                    <a:schemeClr val="tx1"/>
                  </a:solidFill>
                  <a:latin typeface="Helvetica" pitchFamily="2" charset="0"/>
                </a:rPr>
                <a:t>/m</a:t>
              </a:r>
              <a:endParaRPr lang="de-DE" sz="900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</p:grp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CC22D379-265F-1945-A2E9-E298908767F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C2A185-5A93-794D-ADFA-2F66C7464C7D}"/>
              </a:ext>
            </a:extLst>
          </p:cNvPr>
          <p:cNvSpPr txBox="1"/>
          <p:nvPr/>
        </p:nvSpPr>
        <p:spPr>
          <a:xfrm>
            <a:off x="118014" y="813033"/>
            <a:ext cx="116891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Reichold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94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9500-B875-6544-94FE-F9BFD786E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Progress: </a:t>
            </a:r>
            <a:r>
              <a:rPr lang="en-GB" dirty="0" err="1"/>
              <a:t>PaMIr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214B8-A7D3-8142-AD55-D43703397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90" y="1120809"/>
            <a:ext cx="2211671" cy="3385561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accent1"/>
                </a:solidFill>
              </a:rPr>
              <a:t>P</a:t>
            </a:r>
            <a:r>
              <a:rPr lang="en-GB" dirty="0"/>
              <a:t>h</a:t>
            </a:r>
            <a:r>
              <a:rPr lang="en-GB" dirty="0">
                <a:solidFill>
                  <a:schemeClr val="accent1"/>
                </a:solidFill>
              </a:rPr>
              <a:t>a</a:t>
            </a:r>
            <a:r>
              <a:rPr lang="en-GB" dirty="0"/>
              <a:t>se </a:t>
            </a:r>
            <a:r>
              <a:rPr lang="en-GB" dirty="0">
                <a:solidFill>
                  <a:schemeClr val="accent1"/>
                </a:solidFill>
              </a:rPr>
              <a:t>M</a:t>
            </a:r>
            <a:r>
              <a:rPr lang="en-GB" dirty="0"/>
              <a:t>odulation </a:t>
            </a:r>
            <a:r>
              <a:rPr lang="en-GB" dirty="0">
                <a:solidFill>
                  <a:schemeClr val="accent1"/>
                </a:solidFill>
              </a:rPr>
              <a:t>I</a:t>
            </a:r>
            <a:r>
              <a:rPr lang="en-GB" dirty="0"/>
              <a:t>nterferomet</a:t>
            </a:r>
            <a:r>
              <a:rPr lang="en-GB" dirty="0">
                <a:solidFill>
                  <a:schemeClr val="accent1"/>
                </a:solidFill>
              </a:rPr>
              <a:t>r</a:t>
            </a:r>
            <a:r>
              <a:rPr lang="en-GB" dirty="0"/>
              <a:t>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996A182-058F-184A-B079-4E5372784E36}"/>
              </a:ext>
            </a:extLst>
          </p:cNvPr>
          <p:cNvGrpSpPr/>
          <p:nvPr/>
        </p:nvGrpSpPr>
        <p:grpSpPr>
          <a:xfrm>
            <a:off x="2717566" y="765929"/>
            <a:ext cx="6417155" cy="1805821"/>
            <a:chOff x="1585912" y="1925496"/>
            <a:chExt cx="9020175" cy="315651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9CBAA3B-4765-9C44-A242-370B4D626256}"/>
                </a:ext>
              </a:extLst>
            </p:cNvPr>
            <p:cNvGrpSpPr/>
            <p:nvPr/>
          </p:nvGrpSpPr>
          <p:grpSpPr>
            <a:xfrm>
              <a:off x="1585912" y="1943100"/>
              <a:ext cx="9020175" cy="3138908"/>
              <a:chOff x="1585912" y="1943100"/>
              <a:chExt cx="9020175" cy="3138908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0CD9867-5B5D-5A48-A5D1-60D01B0125D8}"/>
                  </a:ext>
                </a:extLst>
              </p:cNvPr>
              <p:cNvGrpSpPr/>
              <p:nvPr/>
            </p:nvGrpSpPr>
            <p:grpSpPr>
              <a:xfrm>
                <a:off x="1585912" y="2023672"/>
                <a:ext cx="9020175" cy="3058336"/>
                <a:chOff x="1585912" y="2023672"/>
                <a:chExt cx="9020175" cy="3058336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867EB31-33EA-3945-B92B-04C0A7B1F204}"/>
                    </a:ext>
                  </a:extLst>
                </p:cNvPr>
                <p:cNvSpPr/>
                <p:nvPr/>
              </p:nvSpPr>
              <p:spPr>
                <a:xfrm>
                  <a:off x="3653579" y="3588585"/>
                  <a:ext cx="194872" cy="17988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2D8A03DF-5FBE-DF4B-99F9-0C7686ABEE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585912" y="2524125"/>
                  <a:ext cx="9020175" cy="1405328"/>
                </a:xfrm>
                <a:prstGeom prst="rect">
                  <a:avLst/>
                </a:prstGeom>
              </p:spPr>
            </p:pic>
            <p:sp>
              <p:nvSpPr>
                <p:cNvPr id="11" name="Rectangle: Rounded Corners 17">
                  <a:extLst>
                    <a:ext uri="{FF2B5EF4-FFF2-40B4-BE49-F238E27FC236}">
                      <a16:creationId xmlns:a16="http://schemas.microsoft.com/office/drawing/2014/main" id="{9C3426B3-7AA2-674B-BCD2-893FACACF294}"/>
                    </a:ext>
                  </a:extLst>
                </p:cNvPr>
                <p:cNvSpPr/>
                <p:nvPr/>
              </p:nvSpPr>
              <p:spPr>
                <a:xfrm>
                  <a:off x="1585912" y="2023672"/>
                  <a:ext cx="2918632" cy="1746355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BBBE8D-0FD8-6D41-97AB-117563242D19}"/>
                    </a:ext>
                  </a:extLst>
                </p:cNvPr>
                <p:cNvSpPr txBox="1"/>
                <p:nvPr/>
              </p:nvSpPr>
              <p:spPr>
                <a:xfrm>
                  <a:off x="1845119" y="2054559"/>
                  <a:ext cx="2273967" cy="7531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100" dirty="0"/>
                    <a:t>Polychromatic, coherent </a:t>
                  </a:r>
                </a:p>
                <a:p>
                  <a:pPr algn="ctr"/>
                  <a:r>
                    <a:rPr lang="en-GB" sz="1100" dirty="0"/>
                    <a:t>Light Source</a:t>
                  </a:r>
                </a:p>
              </p:txBody>
            </p:sp>
            <p:sp>
              <p:nvSpPr>
                <p:cNvPr id="13" name="Rectangle: Rounded Corners 19">
                  <a:extLst>
                    <a:ext uri="{FF2B5EF4-FFF2-40B4-BE49-F238E27FC236}">
                      <a16:creationId xmlns:a16="http://schemas.microsoft.com/office/drawing/2014/main" id="{71F662C7-46D5-4D4C-824B-6C4D1344801A}"/>
                    </a:ext>
                  </a:extLst>
                </p:cNvPr>
                <p:cNvSpPr/>
                <p:nvPr/>
              </p:nvSpPr>
              <p:spPr>
                <a:xfrm>
                  <a:off x="6949892" y="2023672"/>
                  <a:ext cx="3438291" cy="1405328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315AB19-7236-EA48-B445-A0507697DDE5}"/>
                    </a:ext>
                  </a:extLst>
                </p:cNvPr>
                <p:cNvSpPr txBox="1"/>
                <p:nvPr/>
              </p:nvSpPr>
              <p:spPr>
                <a:xfrm>
                  <a:off x="7629993" y="2089233"/>
                  <a:ext cx="2023858" cy="4572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00" dirty="0"/>
                    <a:t>Fizeau interferometer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D6687CF-54F9-EC4A-A539-ECA1B4F14EF4}"/>
                    </a:ext>
                  </a:extLst>
                </p:cNvPr>
                <p:cNvSpPr txBox="1"/>
                <p:nvPr/>
              </p:nvSpPr>
              <p:spPr>
                <a:xfrm>
                  <a:off x="6242945" y="3779547"/>
                  <a:ext cx="829642" cy="403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b="1" dirty="0">
                      <a:solidFill>
                        <a:srgbClr val="FF0000"/>
                      </a:solidFill>
                    </a:rPr>
                    <a:t>optional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2338F94-98B7-B341-9323-A34E2219CE1A}"/>
                    </a:ext>
                  </a:extLst>
                </p:cNvPr>
                <p:cNvSpPr txBox="1"/>
                <p:nvPr/>
              </p:nvSpPr>
              <p:spPr>
                <a:xfrm>
                  <a:off x="4732127" y="3222194"/>
                  <a:ext cx="1106790" cy="403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900" b="1" dirty="0"/>
                    <a:t>one of many</a:t>
                  </a:r>
                </a:p>
              </p:txBody>
            </p:sp>
            <p:sp>
              <p:nvSpPr>
                <p:cNvPr id="17" name="Rectangle: Rounded Corners 23">
                  <a:extLst>
                    <a:ext uri="{FF2B5EF4-FFF2-40B4-BE49-F238E27FC236}">
                      <a16:creationId xmlns:a16="http://schemas.microsoft.com/office/drawing/2014/main" id="{DFACFB57-21F8-7C4D-9705-0819EAFC384F}"/>
                    </a:ext>
                  </a:extLst>
                </p:cNvPr>
                <p:cNvSpPr/>
                <p:nvPr/>
              </p:nvSpPr>
              <p:spPr>
                <a:xfrm>
                  <a:off x="3861613" y="4278494"/>
                  <a:ext cx="2354001" cy="747010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</a:rPr>
                    <a:t>real time analysis in FPGA</a:t>
                  </a: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5451022-296B-7A4E-B3D0-E3E03CF90382}"/>
                    </a:ext>
                  </a:extLst>
                </p:cNvPr>
                <p:cNvSpPr/>
                <p:nvPr/>
              </p:nvSpPr>
              <p:spPr>
                <a:xfrm>
                  <a:off x="4719591" y="3744374"/>
                  <a:ext cx="104932" cy="104932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19" name="Connector: Elbow 25">
                  <a:extLst>
                    <a:ext uri="{FF2B5EF4-FFF2-40B4-BE49-F238E27FC236}">
                      <a16:creationId xmlns:a16="http://schemas.microsoft.com/office/drawing/2014/main" id="{CDBCAFBC-FBDF-FA48-96BC-05ED5C186171}"/>
                    </a:ext>
                  </a:extLst>
                </p:cNvPr>
                <p:cNvCxnSpPr>
                  <a:cxnSpLocks/>
                  <a:stCxn id="18" idx="4"/>
                  <a:endCxn id="17" idx="0"/>
                </p:cNvCxnSpPr>
                <p:nvPr/>
              </p:nvCxnSpPr>
              <p:spPr>
                <a:xfrm rot="16200000" flipH="1">
                  <a:off x="4690741" y="3930621"/>
                  <a:ext cx="429188" cy="266557"/>
                </a:xfrm>
                <a:prstGeom prst="bent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or: Elbow 26">
                  <a:extLst>
                    <a:ext uri="{FF2B5EF4-FFF2-40B4-BE49-F238E27FC236}">
                      <a16:creationId xmlns:a16="http://schemas.microsoft.com/office/drawing/2014/main" id="{3D3CE8B3-F6B0-8C41-BA0E-BBC08E93361E}"/>
                    </a:ext>
                  </a:extLst>
                </p:cNvPr>
                <p:cNvCxnSpPr>
                  <a:cxnSpLocks/>
                  <a:stCxn id="17" idx="1"/>
                  <a:endCxn id="9" idx="4"/>
                </p:cNvCxnSpPr>
                <p:nvPr/>
              </p:nvCxnSpPr>
              <p:spPr>
                <a:xfrm rot="10800000">
                  <a:off x="3751015" y="3768467"/>
                  <a:ext cx="110598" cy="883532"/>
                </a:xfrm>
                <a:prstGeom prst="bentConnector2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007B30B-E3F2-B34A-AF41-A6560730CF16}"/>
                    </a:ext>
                  </a:extLst>
                </p:cNvPr>
                <p:cNvSpPr txBox="1"/>
                <p:nvPr/>
              </p:nvSpPr>
              <p:spPr>
                <a:xfrm>
                  <a:off x="3503496" y="3475191"/>
                  <a:ext cx="518245" cy="28244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GB" sz="1050" dirty="0" err="1"/>
                    <a:t>V</a:t>
                  </a:r>
                  <a:r>
                    <a:rPr lang="en-GB" sz="1050" baseline="-25000" dirty="0" err="1"/>
                    <a:t>mod</a:t>
                  </a:r>
                  <a:r>
                    <a:rPr lang="en-GB" sz="1050" dirty="0"/>
                    <a:t>(t)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95DFAB2-7467-FB4F-A791-07DE618F87B6}"/>
                    </a:ext>
                  </a:extLst>
                </p:cNvPr>
                <p:cNvSpPr txBox="1"/>
                <p:nvPr/>
              </p:nvSpPr>
              <p:spPr>
                <a:xfrm>
                  <a:off x="4999037" y="3832760"/>
                  <a:ext cx="640371" cy="4572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 err="1"/>
                    <a:t>I</a:t>
                  </a:r>
                  <a:r>
                    <a:rPr lang="en-GB" sz="1050" baseline="-25000" dirty="0" err="1"/>
                    <a:t>int</a:t>
                  </a:r>
                  <a:r>
                    <a:rPr lang="en-GB" sz="1050" dirty="0"/>
                    <a:t>(t)</a:t>
                  </a:r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FD9278F5-7CC0-1D4B-A358-397AA17C6E66}"/>
                    </a:ext>
                  </a:extLst>
                </p:cNvPr>
                <p:cNvSpPr/>
                <p:nvPr/>
              </p:nvSpPr>
              <p:spPr>
                <a:xfrm>
                  <a:off x="6069201" y="3711239"/>
                  <a:ext cx="104932" cy="104932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5F6CD746-BF73-8147-941A-69EDC151AA36}"/>
                    </a:ext>
                  </a:extLst>
                </p:cNvPr>
                <p:cNvCxnSpPr>
                  <a:cxnSpLocks/>
                  <a:stCxn id="23" idx="4"/>
                </p:cNvCxnSpPr>
                <p:nvPr/>
              </p:nvCxnSpPr>
              <p:spPr>
                <a:xfrm>
                  <a:off x="6121667" y="3816171"/>
                  <a:ext cx="0" cy="462323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E45CDFC0-34CB-A04B-B094-9E88D27200BC}"/>
                    </a:ext>
                  </a:extLst>
                </p:cNvPr>
                <p:cNvCxnSpPr>
                  <a:cxnSpLocks/>
                  <a:stCxn id="17" idx="3"/>
                </p:cNvCxnSpPr>
                <p:nvPr/>
              </p:nvCxnSpPr>
              <p:spPr>
                <a:xfrm>
                  <a:off x="6215614" y="4651999"/>
                  <a:ext cx="610636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E7FC96B-C649-9747-A7A0-9178B0B15430}"/>
                    </a:ext>
                  </a:extLst>
                </p:cNvPr>
                <p:cNvSpPr txBox="1"/>
                <p:nvPr/>
              </p:nvSpPr>
              <p:spPr>
                <a:xfrm>
                  <a:off x="6874154" y="4328833"/>
                  <a:ext cx="1798533" cy="75317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100" dirty="0"/>
                    <a:t>Displacement Out: </a:t>
                  </a:r>
                </a:p>
                <a:p>
                  <a:pPr algn="ctr"/>
                  <a:r>
                    <a:rPr lang="en-GB" sz="1100" dirty="0"/>
                    <a:t>A-quad-B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E96ADED-5C81-2341-A15B-B88101F36B5D}"/>
                    </a:ext>
                  </a:extLst>
                </p:cNvPr>
                <p:cNvSpPr txBox="1"/>
                <p:nvPr/>
              </p:nvSpPr>
              <p:spPr>
                <a:xfrm>
                  <a:off x="6215614" y="4194895"/>
                  <a:ext cx="568267" cy="4572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D(t)</a:t>
                  </a:r>
                </a:p>
              </p:txBody>
            </p:sp>
          </p:grpSp>
          <p:sp>
            <p:nvSpPr>
              <p:cNvPr id="8" name="Freeform: Shape 14">
                <a:extLst>
                  <a:ext uri="{FF2B5EF4-FFF2-40B4-BE49-F238E27FC236}">
                    <a16:creationId xmlns:a16="http://schemas.microsoft.com/office/drawing/2014/main" id="{30DB9C4C-5B76-E24B-95A3-2478D069ECE8}"/>
                  </a:ext>
                </a:extLst>
              </p:cNvPr>
              <p:cNvSpPr/>
              <p:nvPr/>
            </p:nvSpPr>
            <p:spPr>
              <a:xfrm>
                <a:off x="4572000" y="1943100"/>
                <a:ext cx="5918200" cy="2222500"/>
              </a:xfrm>
              <a:custGeom>
                <a:avLst/>
                <a:gdLst>
                  <a:gd name="connsiteX0" fmla="*/ 6350 w 5924550"/>
                  <a:gd name="connsiteY0" fmla="*/ 2044700 h 2222500"/>
                  <a:gd name="connsiteX1" fmla="*/ 12700 w 5924550"/>
                  <a:gd name="connsiteY1" fmla="*/ 0 h 2222500"/>
                  <a:gd name="connsiteX2" fmla="*/ 5924550 w 5924550"/>
                  <a:gd name="connsiteY2" fmla="*/ 0 h 2222500"/>
                  <a:gd name="connsiteX3" fmla="*/ 5924550 w 5924550"/>
                  <a:gd name="connsiteY3" fmla="*/ 1543050 h 2222500"/>
                  <a:gd name="connsiteX4" fmla="*/ 1219200 w 5924550"/>
                  <a:gd name="connsiteY4" fmla="*/ 1543050 h 2222500"/>
                  <a:gd name="connsiteX5" fmla="*/ 1219200 w 5924550"/>
                  <a:gd name="connsiteY5" fmla="*/ 2222500 h 2222500"/>
                  <a:gd name="connsiteX6" fmla="*/ 0 w 5924550"/>
                  <a:gd name="connsiteY6" fmla="*/ 22034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7" fmla="*/ 12700 w 5918200"/>
                  <a:gd name="connsiteY7" fmla="*/ 22161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12700 w 5918200"/>
                  <a:gd name="connsiteY6" fmla="*/ 2216150 h 2222500"/>
                  <a:gd name="connsiteX7" fmla="*/ 0 w 5918200"/>
                  <a:gd name="connsiteY7" fmla="*/ 2063750 h 2222500"/>
                  <a:gd name="connsiteX0" fmla="*/ 6350 w 5924550"/>
                  <a:gd name="connsiteY0" fmla="*/ 2044700 h 2222500"/>
                  <a:gd name="connsiteX1" fmla="*/ 12700 w 5924550"/>
                  <a:gd name="connsiteY1" fmla="*/ 0 h 2222500"/>
                  <a:gd name="connsiteX2" fmla="*/ 5924550 w 5924550"/>
                  <a:gd name="connsiteY2" fmla="*/ 0 h 2222500"/>
                  <a:gd name="connsiteX3" fmla="*/ 5924550 w 5924550"/>
                  <a:gd name="connsiteY3" fmla="*/ 1543050 h 2222500"/>
                  <a:gd name="connsiteX4" fmla="*/ 1219200 w 5924550"/>
                  <a:gd name="connsiteY4" fmla="*/ 1543050 h 2222500"/>
                  <a:gd name="connsiteX5" fmla="*/ 1219200 w 5924550"/>
                  <a:gd name="connsiteY5" fmla="*/ 2222500 h 2222500"/>
                  <a:gd name="connsiteX6" fmla="*/ 0 w 5924550"/>
                  <a:gd name="connsiteY6" fmla="*/ 2216150 h 2222500"/>
                  <a:gd name="connsiteX7" fmla="*/ 6350 w 5924550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4 w 5918200"/>
                  <a:gd name="connsiteY6" fmla="*/ 2216150 h 2222500"/>
                  <a:gd name="connsiteX7" fmla="*/ 0 w 5918200"/>
                  <a:gd name="connsiteY7" fmla="*/ 2063750 h 2222500"/>
                  <a:gd name="connsiteX0" fmla="*/ 3979 w 5922179"/>
                  <a:gd name="connsiteY0" fmla="*/ 2044700 h 2222500"/>
                  <a:gd name="connsiteX1" fmla="*/ 10329 w 5922179"/>
                  <a:gd name="connsiteY1" fmla="*/ 0 h 2222500"/>
                  <a:gd name="connsiteX2" fmla="*/ 5922179 w 5922179"/>
                  <a:gd name="connsiteY2" fmla="*/ 0 h 2222500"/>
                  <a:gd name="connsiteX3" fmla="*/ 5922179 w 5922179"/>
                  <a:gd name="connsiteY3" fmla="*/ 1543050 h 2222500"/>
                  <a:gd name="connsiteX4" fmla="*/ 1216829 w 5922179"/>
                  <a:gd name="connsiteY4" fmla="*/ 1543050 h 2222500"/>
                  <a:gd name="connsiteX5" fmla="*/ 1216829 w 5922179"/>
                  <a:gd name="connsiteY5" fmla="*/ 2222500 h 2222500"/>
                  <a:gd name="connsiteX6" fmla="*/ 11 w 5922179"/>
                  <a:gd name="connsiteY6" fmla="*/ 2216150 h 2222500"/>
                  <a:gd name="connsiteX7" fmla="*/ 3979 w 5922179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5 w 5918200"/>
                  <a:gd name="connsiteY6" fmla="*/ 2216150 h 2222500"/>
                  <a:gd name="connsiteX7" fmla="*/ 0 w 5918200"/>
                  <a:gd name="connsiteY7" fmla="*/ 2063750 h 2222500"/>
                  <a:gd name="connsiteX0" fmla="*/ 0 w 5918200"/>
                  <a:gd name="connsiteY0" fmla="*/ 2044700 h 2222500"/>
                  <a:gd name="connsiteX1" fmla="*/ 6350 w 5918200"/>
                  <a:gd name="connsiteY1" fmla="*/ 0 h 2222500"/>
                  <a:gd name="connsiteX2" fmla="*/ 5918200 w 5918200"/>
                  <a:gd name="connsiteY2" fmla="*/ 0 h 2222500"/>
                  <a:gd name="connsiteX3" fmla="*/ 5918200 w 5918200"/>
                  <a:gd name="connsiteY3" fmla="*/ 1543050 h 2222500"/>
                  <a:gd name="connsiteX4" fmla="*/ 1212850 w 5918200"/>
                  <a:gd name="connsiteY4" fmla="*/ 1543050 h 2222500"/>
                  <a:gd name="connsiteX5" fmla="*/ 1212850 w 5918200"/>
                  <a:gd name="connsiteY5" fmla="*/ 2222500 h 2222500"/>
                  <a:gd name="connsiteX6" fmla="*/ 795 w 5918200"/>
                  <a:gd name="connsiteY6" fmla="*/ 2216150 h 2222500"/>
                  <a:gd name="connsiteX7" fmla="*/ 0 w 5918200"/>
                  <a:gd name="connsiteY7" fmla="*/ 2039938 h 222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18200" h="2222500">
                    <a:moveTo>
                      <a:pt x="0" y="2044700"/>
                    </a:moveTo>
                    <a:cubicBezTo>
                      <a:pt x="2117" y="1363133"/>
                      <a:pt x="4233" y="681567"/>
                      <a:pt x="6350" y="0"/>
                    </a:cubicBezTo>
                    <a:lnTo>
                      <a:pt x="5918200" y="0"/>
                    </a:lnTo>
                    <a:lnTo>
                      <a:pt x="5918200" y="1543050"/>
                    </a:lnTo>
                    <a:lnTo>
                      <a:pt x="1212850" y="1543050"/>
                    </a:lnTo>
                    <a:lnTo>
                      <a:pt x="1212850" y="2222500"/>
                    </a:lnTo>
                    <a:lnTo>
                      <a:pt x="795" y="2216150"/>
                    </a:lnTo>
                    <a:lnTo>
                      <a:pt x="0" y="2039938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E89C4B-0365-FB4B-B032-289F4680CD7F}"/>
                </a:ext>
              </a:extLst>
            </p:cNvPr>
            <p:cNvSpPr txBox="1"/>
            <p:nvPr/>
          </p:nvSpPr>
          <p:spPr>
            <a:xfrm>
              <a:off x="4572000" y="1925496"/>
              <a:ext cx="2150039" cy="72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FF0000"/>
                  </a:solidFill>
                </a:rPr>
                <a:t>measurement “channel”</a:t>
              </a:r>
            </a:p>
            <a:p>
              <a:r>
                <a:rPr lang="en-GB" sz="1050" dirty="0">
                  <a:solidFill>
                    <a:srgbClr val="FF0000"/>
                  </a:solidFill>
                </a:rPr>
                <a:t>(up to 12 per FPGA card)</a:t>
              </a:r>
            </a:p>
          </p:txBody>
        </p:sp>
      </p:grp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688479B-DE24-1244-BB70-3A59469E164F}"/>
              </a:ext>
            </a:extLst>
          </p:cNvPr>
          <p:cNvSpPr txBox="1">
            <a:spLocks/>
          </p:cNvSpPr>
          <p:nvPr/>
        </p:nvSpPr>
        <p:spPr>
          <a:xfrm>
            <a:off x="87095" y="2068972"/>
            <a:ext cx="4120175" cy="2872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28650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System Font"/>
              <a:buChar char="-"/>
              <a:defRPr sz="16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600" dirty="0">
                <a:solidFill>
                  <a:schemeClr val="accent1"/>
                </a:solidFill>
              </a:rPr>
              <a:t>Real-time Displacement sensor: </a:t>
            </a:r>
            <a:r>
              <a:rPr lang="en-GB" sz="1600" dirty="0"/>
              <a:t>plug compatible to Multiline™ optics &amp; readout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600" dirty="0">
                <a:solidFill>
                  <a:schemeClr val="accent1"/>
                </a:solidFill>
              </a:rPr>
              <a:t>3-year IPS </a:t>
            </a:r>
            <a:r>
              <a:rPr lang="en-GB" sz="1600" dirty="0"/>
              <a:t>(project start = Feb 2019)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£365k STFC-IPS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£340k Industry (Etalon + </a:t>
            </a:r>
            <a:r>
              <a:rPr lang="en-GB" dirty="0" err="1"/>
              <a:t>VadaTech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£237k STFC equipment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£188k Industry extension (Etalon)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1600" dirty="0"/>
              <a:t>Team = 2.5 FTE research engineers + PI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B9722C61-4A3B-7844-B31D-4FE5BE0F7DC9}"/>
              </a:ext>
            </a:extLst>
          </p:cNvPr>
          <p:cNvSpPr txBox="1">
            <a:spLocks/>
          </p:cNvSpPr>
          <p:nvPr/>
        </p:nvSpPr>
        <p:spPr>
          <a:xfrm>
            <a:off x="4493646" y="2653594"/>
            <a:ext cx="4210340" cy="2872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PaMIr details confidential (</a:t>
            </a:r>
            <a:r>
              <a:rPr lang="en-GB" sz="1400" dirty="0">
                <a:solidFill>
                  <a:schemeClr val="accent1"/>
                </a:solidFill>
                <a:latin typeface="Helvetica" pitchFamily="2" charset="0"/>
              </a:rPr>
              <a:t>patent</a:t>
            </a:r>
            <a:r>
              <a:rPr lang="en-GB" sz="1400" dirty="0">
                <a:latin typeface="Helvetica" pitchFamily="2" charset="0"/>
              </a:rPr>
              <a:t> pending)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Real time signal analysis in FPGA (90% complete)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l-GR" sz="1400" dirty="0">
                <a:latin typeface="Helvetica" pitchFamily="2" charset="0"/>
              </a:rPr>
              <a:t>Δ</a:t>
            </a:r>
            <a:r>
              <a:rPr lang="en-GB" sz="1400" dirty="0" err="1">
                <a:latin typeface="Helvetica" pitchFamily="2" charset="0"/>
              </a:rPr>
              <a:t>T</a:t>
            </a:r>
            <a:r>
              <a:rPr lang="en-GB" sz="1400" baseline="-25000" dirty="0" err="1">
                <a:latin typeface="Helvetica" pitchFamily="2" charset="0"/>
              </a:rPr>
              <a:t>lat</a:t>
            </a:r>
            <a:r>
              <a:rPr lang="en-GB" sz="1400" baseline="-25000" dirty="0">
                <a:latin typeface="Helvetica" pitchFamily="2" charset="0"/>
              </a:rPr>
              <a:t>  </a:t>
            </a:r>
            <a:r>
              <a:rPr lang="en-GB" sz="1400" dirty="0">
                <a:latin typeface="Helvetica" pitchFamily="2" charset="0"/>
              </a:rPr>
              <a:t>&lt; 10 </a:t>
            </a:r>
            <a:r>
              <a:rPr lang="el-GR" sz="1400" dirty="0">
                <a:latin typeface="Helvetica" pitchFamily="2" charset="0"/>
              </a:rPr>
              <a:t>μ</a:t>
            </a:r>
            <a:r>
              <a:rPr lang="en-GB" sz="1400" dirty="0">
                <a:latin typeface="Helvetica" pitchFamily="2" charset="0"/>
              </a:rPr>
              <a:t>s (design)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Update rate of A-quad-B 12.5 MHz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12 channels per AMC523 (4 chan. version for Daedalus under consideration)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Any interferometer ok at any distance 0.1 – 30m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dirty="0">
                <a:latin typeface="Helvetica" pitchFamily="2" charset="0"/>
              </a:rPr>
              <a:t>Simulations: ok at </a:t>
            </a:r>
            <a:r>
              <a:rPr lang="en-GB" sz="1400" b="1" dirty="0">
                <a:solidFill>
                  <a:schemeClr val="accent1"/>
                </a:solidFill>
                <a:latin typeface="Helvetica" pitchFamily="2" charset="0"/>
              </a:rPr>
              <a:t>1m/s</a:t>
            </a:r>
            <a:r>
              <a:rPr lang="en-GB" sz="1400" dirty="0">
                <a:latin typeface="Helvetica" pitchFamily="2" charset="0"/>
              </a:rPr>
              <a:t> target motion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400" dirty="0">
              <a:latin typeface="Helvetica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400" dirty="0">
              <a:latin typeface="Helvetica" pitchFamily="2" charset="0"/>
            </a:endParaRPr>
          </a:p>
        </p:txBody>
      </p:sp>
      <p:pic>
        <p:nvPicPr>
          <p:cNvPr id="30" name="Picture 29" descr="Text&#10;&#10;Description automatically generated">
            <a:extLst>
              <a:ext uri="{FF2B5EF4-FFF2-40B4-BE49-F238E27FC236}">
                <a16:creationId xmlns:a16="http://schemas.microsoft.com/office/drawing/2014/main" id="{8386803E-735E-404D-9757-0708468771B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6B8DE4A-5FE2-0845-8D5D-060F6A352E57}"/>
              </a:ext>
            </a:extLst>
          </p:cNvPr>
          <p:cNvSpPr txBox="1"/>
          <p:nvPr/>
        </p:nvSpPr>
        <p:spPr>
          <a:xfrm>
            <a:off x="118014" y="813033"/>
            <a:ext cx="116891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Reichold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411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693E7-B03A-084B-9558-4ADD1E155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 Data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019BE-45E4-FD49-9A2F-E776C47A5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401" y="1207711"/>
            <a:ext cx="3441326" cy="3563950"/>
          </a:xfrm>
        </p:spPr>
        <p:txBody>
          <a:bodyPr>
            <a:normAutofit/>
          </a:bodyPr>
          <a:lstStyle/>
          <a:p>
            <a:r>
              <a:rPr lang="en-GB" sz="1400" dirty="0"/>
              <a:t>RMS noise 0.8 nm up to 500 kHz</a:t>
            </a:r>
          </a:p>
          <a:p>
            <a:pPr lvl="1"/>
            <a:r>
              <a:rPr lang="en-GB" sz="1050" dirty="0"/>
              <a:t>measured on stationary target</a:t>
            </a:r>
          </a:p>
          <a:p>
            <a:pPr lvl="1"/>
            <a:r>
              <a:rPr lang="en-GB" sz="1050" dirty="0"/>
              <a:t>OPD approximately 1 m</a:t>
            </a:r>
          </a:p>
          <a:p>
            <a:r>
              <a:rPr lang="en-GB" sz="1550" dirty="0"/>
              <a:t>High quality quadrature signal</a:t>
            </a:r>
          </a:p>
          <a:p>
            <a:r>
              <a:rPr lang="en-GB" sz="1550" dirty="0"/>
              <a:t>Multiple reflections lead to periodic distortions</a:t>
            </a:r>
          </a:p>
          <a:p>
            <a:r>
              <a:rPr lang="en-GB" sz="1550" dirty="0"/>
              <a:t>Peak to peak residuals</a:t>
            </a:r>
          </a:p>
          <a:p>
            <a:pPr lvl="1"/>
            <a:r>
              <a:rPr lang="en-GB" sz="1050" dirty="0"/>
              <a:t>&lt; 25 nm (including full periodic effect)</a:t>
            </a:r>
          </a:p>
          <a:p>
            <a:pPr lvl="1"/>
            <a:r>
              <a:rPr lang="en-GB" sz="1050" dirty="0"/>
              <a:t>&lt; 12 nm (spectrally filtered)</a:t>
            </a:r>
          </a:p>
          <a:p>
            <a:r>
              <a:rPr lang="en-GB" sz="1550" dirty="0"/>
              <a:t>Neural-net correction of periodic errors possible</a:t>
            </a:r>
          </a:p>
          <a:p>
            <a:r>
              <a:rPr lang="en-GB" sz="1550" dirty="0"/>
              <a:t>Hardware suppression of round trips possible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23A375-7CB2-A449-8AA2-D92397E016B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874" y="2132337"/>
            <a:ext cx="2958526" cy="25595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F14D4C-AD56-954A-BDDF-AD36FE8D789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298" y="711714"/>
            <a:ext cx="2704576" cy="24922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13DAC1-D094-4B4D-83C9-B1E73966C2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9741" y="784029"/>
            <a:ext cx="1998158" cy="14183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F02ECD-C418-044A-915F-8426B862159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053" y="3203986"/>
            <a:ext cx="1667169" cy="1616694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38F0309-F1FB-8D45-BFD9-AF63A948E9B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CBDCAA-F251-B043-883F-C60FF9399106}"/>
              </a:ext>
            </a:extLst>
          </p:cNvPr>
          <p:cNvSpPr txBox="1"/>
          <p:nvPr/>
        </p:nvSpPr>
        <p:spPr>
          <a:xfrm>
            <a:off x="118014" y="813033"/>
            <a:ext cx="116891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Reichold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741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4968-6F1E-6640-BFC6-1F1AB371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Commercialisation So Far…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E86CF94-58D7-C24C-8394-EFD5414A7A4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DA3837-4EBD-6D46-AE11-8C64BC156861}"/>
              </a:ext>
            </a:extLst>
          </p:cNvPr>
          <p:cNvSpPr txBox="1"/>
          <p:nvPr/>
        </p:nvSpPr>
        <p:spPr>
          <a:xfrm>
            <a:off x="118014" y="813033"/>
            <a:ext cx="116891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Reichold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F5A11AC-1E6C-514D-9F64-D87A5F6A3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8281" y="1120810"/>
            <a:ext cx="4483719" cy="5566472"/>
          </a:xfrm>
        </p:spPr>
        <p:txBody>
          <a:bodyPr>
            <a:normAutofit/>
          </a:bodyPr>
          <a:lstStyle/>
          <a:p>
            <a:r>
              <a:rPr lang="en-GB" sz="1000" dirty="0"/>
              <a:t>FSI </a:t>
            </a:r>
            <a:r>
              <a:rPr lang="en-GB" sz="1000" dirty="0">
                <a:solidFill>
                  <a:schemeClr val="accent1"/>
                </a:solidFill>
              </a:rPr>
              <a:t>Patented</a:t>
            </a:r>
            <a:r>
              <a:rPr lang="en-GB" sz="1000" dirty="0"/>
              <a:t> 2015 </a:t>
            </a:r>
            <a:r>
              <a:rPr lang="en-GB" sz="1000" dirty="0">
                <a:sym typeface="Wingdings" panose="05000000000000000000" pitchFamily="2" charset="2"/>
              </a:rPr>
              <a:t> </a:t>
            </a:r>
            <a:r>
              <a:rPr lang="en-GB" sz="1000" dirty="0"/>
              <a:t>Four </a:t>
            </a:r>
            <a:r>
              <a:rPr lang="en-GB" sz="1000" dirty="0">
                <a:solidFill>
                  <a:schemeClr val="accent1"/>
                </a:solidFill>
              </a:rPr>
              <a:t>licenses</a:t>
            </a:r>
            <a:r>
              <a:rPr lang="en-GB" sz="1000" dirty="0"/>
              <a:t> to Etalon one to VadaTech</a:t>
            </a:r>
          </a:p>
          <a:p>
            <a:r>
              <a:rPr lang="en-GB" sz="1000" dirty="0"/>
              <a:t>1</a:t>
            </a:r>
            <a:r>
              <a:rPr lang="en-GB" sz="1000" baseline="30000" dirty="0"/>
              <a:t>st</a:t>
            </a:r>
            <a:r>
              <a:rPr lang="en-GB" sz="1000" dirty="0"/>
              <a:t> gen. sales &gt;= 2013, 2</a:t>
            </a:r>
            <a:r>
              <a:rPr lang="en-GB" sz="1000" baseline="30000" dirty="0"/>
              <a:t>nd</a:t>
            </a:r>
            <a:r>
              <a:rPr lang="en-GB" sz="1000" dirty="0"/>
              <a:t> gen. (</a:t>
            </a:r>
            <a:r>
              <a:rPr lang="el-GR" sz="1000" dirty="0"/>
              <a:t>μ</a:t>
            </a:r>
            <a:r>
              <a:rPr lang="en-GB" sz="1000" dirty="0"/>
              <a:t>TCA) orders &gt;= 2016</a:t>
            </a:r>
          </a:p>
          <a:p>
            <a:r>
              <a:rPr lang="en-GB" sz="1000" dirty="0"/>
              <a:t>Sales &amp; orders approx. £5.2M </a:t>
            </a:r>
          </a:p>
          <a:p>
            <a:r>
              <a:rPr lang="en-GB" sz="1000" dirty="0"/>
              <a:t>Royalties to approx. £300k   </a:t>
            </a:r>
          </a:p>
          <a:p>
            <a:pPr lvl="0"/>
            <a:r>
              <a:rPr lang="en-GB" sz="1000" dirty="0"/>
              <a:t>Industrial customers: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Siemens</a:t>
            </a:r>
            <a:r>
              <a:rPr lang="en-GB" sz="1000" dirty="0"/>
              <a:t> </a:t>
            </a:r>
            <a:r>
              <a:rPr lang="en-GB" sz="1000" dirty="0">
                <a:solidFill>
                  <a:schemeClr val="accent1"/>
                </a:solidFill>
              </a:rPr>
              <a:t>Energy</a:t>
            </a:r>
            <a:r>
              <a:rPr lang="en-GB" sz="1000" dirty="0"/>
              <a:t> - €1Bn off shore wind-energy platform monitoring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SAFRAN </a:t>
            </a:r>
            <a:r>
              <a:rPr lang="en-GB" sz="1000" dirty="0" err="1">
                <a:solidFill>
                  <a:schemeClr val="accent1"/>
                </a:solidFill>
              </a:rPr>
              <a:t>Reosc</a:t>
            </a:r>
            <a:r>
              <a:rPr lang="en-GB" sz="1000" dirty="0">
                <a:solidFill>
                  <a:schemeClr val="accent1"/>
                </a:solidFill>
              </a:rPr>
              <a:t> </a:t>
            </a:r>
            <a:r>
              <a:rPr lang="en-GB" sz="1000" dirty="0"/>
              <a:t>- form metrology of 900 EELT mirrors at 20 nm uncertainty 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DMG </a:t>
            </a:r>
            <a:r>
              <a:rPr lang="en-GB" sz="1000" dirty="0" err="1">
                <a:solidFill>
                  <a:schemeClr val="accent1"/>
                </a:solidFill>
              </a:rPr>
              <a:t>Pfronten</a:t>
            </a:r>
            <a:r>
              <a:rPr lang="en-GB" sz="1000" dirty="0">
                <a:solidFill>
                  <a:schemeClr val="accent1"/>
                </a:solidFill>
              </a:rPr>
              <a:t> </a:t>
            </a:r>
            <a:r>
              <a:rPr lang="en-GB" sz="1000" dirty="0"/>
              <a:t>- thermal CNC machine deformation monitoring</a:t>
            </a:r>
          </a:p>
          <a:p>
            <a:pPr marL="403225" lvl="1" indent="-225425"/>
            <a:r>
              <a:rPr lang="en-GB" sz="1000" dirty="0" err="1">
                <a:solidFill>
                  <a:schemeClr val="accent1"/>
                </a:solidFill>
              </a:rPr>
              <a:t>Heidenhain</a:t>
            </a:r>
            <a:r>
              <a:rPr lang="en-GB" sz="1000" dirty="0"/>
              <a:t> - novel calibration methods and thermal CNC monitoring</a:t>
            </a:r>
          </a:p>
          <a:p>
            <a:pPr marL="177800" lvl="0"/>
            <a:r>
              <a:rPr lang="en-GB" sz="1000" dirty="0"/>
              <a:t>Other Research customers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NARMC</a:t>
            </a:r>
            <a:r>
              <a:rPr lang="en-GB" sz="1000" dirty="0"/>
              <a:t> - UK’s </a:t>
            </a:r>
            <a:r>
              <a:rPr lang="en-GB" sz="1000" dirty="0">
                <a:solidFill>
                  <a:schemeClr val="accent1"/>
                </a:solidFill>
              </a:rPr>
              <a:t>N</a:t>
            </a:r>
            <a:r>
              <a:rPr lang="en-GB" sz="1000" dirty="0"/>
              <a:t>uclear </a:t>
            </a:r>
            <a:r>
              <a:rPr lang="en-GB" sz="1000" dirty="0">
                <a:solidFill>
                  <a:schemeClr val="accent1"/>
                </a:solidFill>
              </a:rPr>
              <a:t>A</a:t>
            </a:r>
            <a:r>
              <a:rPr lang="en-GB" sz="1000" dirty="0"/>
              <a:t>dvanced </a:t>
            </a:r>
            <a:r>
              <a:rPr lang="en-GB" sz="1000" dirty="0">
                <a:solidFill>
                  <a:schemeClr val="accent1"/>
                </a:solidFill>
              </a:rPr>
              <a:t>M</a:t>
            </a:r>
            <a:r>
              <a:rPr lang="en-GB" sz="1000" dirty="0"/>
              <a:t>aterials </a:t>
            </a:r>
            <a:r>
              <a:rPr lang="en-GB" sz="1000" dirty="0">
                <a:solidFill>
                  <a:schemeClr val="accent1"/>
                </a:solidFill>
              </a:rPr>
              <a:t>R</a:t>
            </a:r>
            <a:r>
              <a:rPr lang="en-GB" sz="1000" dirty="0"/>
              <a:t>esearch </a:t>
            </a:r>
            <a:r>
              <a:rPr lang="en-GB" sz="1000" dirty="0">
                <a:solidFill>
                  <a:schemeClr val="accent1"/>
                </a:solidFill>
              </a:rPr>
              <a:t>C</a:t>
            </a:r>
            <a:r>
              <a:rPr lang="en-GB" sz="1000" dirty="0"/>
              <a:t>entre: facility wide CNC and CMM machine calibration network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RWTH Aachen</a:t>
            </a:r>
            <a:r>
              <a:rPr lang="en-GB" sz="1000" dirty="0"/>
              <a:t> Machine Tool Lab - deformations of CNC machines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University of Dresden</a:t>
            </a:r>
            <a:r>
              <a:rPr lang="en-GB" sz="1000" dirty="0"/>
              <a:t> - deformation of robots, presses, tools</a:t>
            </a:r>
          </a:p>
          <a:p>
            <a:pPr marL="403225" lvl="1" indent="-225425"/>
            <a:r>
              <a:rPr lang="en-GB" sz="1000" dirty="0">
                <a:solidFill>
                  <a:schemeClr val="accent1"/>
                </a:solidFill>
              </a:rPr>
              <a:t>PTB</a:t>
            </a:r>
            <a:r>
              <a:rPr lang="en-GB" sz="1000" dirty="0"/>
              <a:t> (</a:t>
            </a:r>
            <a:r>
              <a:rPr lang="en-GB" sz="1000" dirty="0" err="1">
                <a:solidFill>
                  <a:schemeClr val="accent1"/>
                </a:solidFill>
              </a:rPr>
              <a:t>P</a:t>
            </a:r>
            <a:r>
              <a:rPr lang="en-GB" sz="1000" dirty="0" err="1"/>
              <a:t>hysikalisch</a:t>
            </a:r>
            <a:r>
              <a:rPr lang="en-GB" sz="1000" dirty="0"/>
              <a:t> </a:t>
            </a:r>
            <a:r>
              <a:rPr lang="en-GB" sz="1000" dirty="0" err="1">
                <a:solidFill>
                  <a:schemeClr val="accent1"/>
                </a:solidFill>
              </a:rPr>
              <a:t>T</a:t>
            </a:r>
            <a:r>
              <a:rPr lang="en-GB" sz="1000" dirty="0" err="1"/>
              <a:t>echnische</a:t>
            </a:r>
            <a:r>
              <a:rPr lang="en-GB" sz="1000" dirty="0"/>
              <a:t> </a:t>
            </a:r>
            <a:r>
              <a:rPr lang="en-GB" sz="1000" dirty="0" err="1">
                <a:solidFill>
                  <a:schemeClr val="accent1"/>
                </a:solidFill>
              </a:rPr>
              <a:t>B</a:t>
            </a:r>
            <a:r>
              <a:rPr lang="en-GB" sz="1000" dirty="0" err="1"/>
              <a:t>undesanstalt</a:t>
            </a:r>
            <a:r>
              <a:rPr lang="en-GB" sz="1000" dirty="0"/>
              <a:t>) = Campus wide distribution network </a:t>
            </a:r>
            <a:r>
              <a:rPr lang="en-GB" sz="1000" dirty="0">
                <a:sym typeface="Wingdings" panose="05000000000000000000" pitchFamily="2" charset="2"/>
              </a:rPr>
              <a:t> </a:t>
            </a:r>
            <a:r>
              <a:rPr lang="en-GB" sz="1000" dirty="0"/>
              <a:t>test rig for mobile metrology instruments, large ultra-precision CMM; deformations in wind energy, torque-test stand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5B0AD648-421B-C64A-8986-B9D7B3DDE04A}"/>
              </a:ext>
            </a:extLst>
          </p:cNvPr>
          <p:cNvSpPr txBox="1">
            <a:spLocks/>
          </p:cNvSpPr>
          <p:nvPr/>
        </p:nvSpPr>
        <p:spPr>
          <a:xfrm>
            <a:off x="4543260" y="886476"/>
            <a:ext cx="4384466" cy="5566472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>
                <a:latin typeface="Helvetica" pitchFamily="2" charset="0"/>
              </a:rPr>
              <a:t>Accelerator customers: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latin typeface="Helvetica" pitchFamily="2" charset="0"/>
              </a:rPr>
              <a:t>2 x </a:t>
            </a: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CERN</a:t>
            </a:r>
            <a:r>
              <a:rPr lang="en-GB" sz="1000" dirty="0">
                <a:latin typeface="Helvetica" pitchFamily="2" charset="0"/>
              </a:rPr>
              <a:t> - in-vacuum alignment of high luminosity LHC crab cavities and quadrupoles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latin typeface="Helvetica" pitchFamily="2" charset="0"/>
              </a:rPr>
              <a:t>2 x </a:t>
            </a: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SLAC</a:t>
            </a:r>
            <a:r>
              <a:rPr lang="en-GB" sz="1000" dirty="0">
                <a:latin typeface="Helvetica" pitchFamily="2" charset="0"/>
              </a:rPr>
              <a:t> - alignment of undulator magnets at LCLS-II</a:t>
            </a:r>
          </a:p>
          <a:p>
            <a:pPr marL="403225" lvl="1" indent="-173038">
              <a:buFont typeface="System Font"/>
              <a:buChar char="-"/>
            </a:pPr>
            <a:r>
              <a:rPr lang="de-DE" sz="1000" dirty="0">
                <a:solidFill>
                  <a:schemeClr val="accent1"/>
                </a:solidFill>
                <a:latin typeface="Helvetica" pitchFamily="2" charset="0"/>
              </a:rPr>
              <a:t>GSI</a:t>
            </a:r>
            <a:r>
              <a:rPr lang="de-DE" sz="1000" dirty="0">
                <a:latin typeface="Helvetica" pitchFamily="2" charset="0"/>
              </a:rPr>
              <a:t> - a </a:t>
            </a:r>
            <a:r>
              <a:rPr lang="de-DE" sz="1000" dirty="0" err="1">
                <a:latin typeface="Helvetica" pitchFamily="2" charset="0"/>
              </a:rPr>
              <a:t>general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purpose</a:t>
            </a:r>
            <a:r>
              <a:rPr lang="de-DE" sz="1000" dirty="0">
                <a:latin typeface="Helvetica" pitchFamily="2" charset="0"/>
              </a:rPr>
              <a:t> </a:t>
            </a:r>
            <a:r>
              <a:rPr lang="de-DE" sz="1000" dirty="0" err="1">
                <a:latin typeface="Helvetica" pitchFamily="2" charset="0"/>
              </a:rPr>
              <a:t>instrument</a:t>
            </a:r>
            <a:endParaRPr lang="en-GB" sz="1000" dirty="0">
              <a:latin typeface="Helvetica" pitchFamily="2" charset="0"/>
            </a:endParaRP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PSI</a:t>
            </a:r>
            <a:r>
              <a:rPr lang="en-GB" sz="1000" dirty="0">
                <a:latin typeface="Helvetica" pitchFamily="2" charset="0"/>
              </a:rPr>
              <a:t> - in vacuum form measurement &amp; alignment of X-ray mirrors for MAX IV synchrotron</a:t>
            </a:r>
          </a:p>
          <a:p>
            <a:pPr marL="403225" lvl="1" indent="-173038">
              <a:buFont typeface="System Font"/>
              <a:buChar char="-"/>
            </a:pPr>
            <a:r>
              <a:rPr lang="en-US" sz="1000" dirty="0">
                <a:solidFill>
                  <a:schemeClr val="accent1"/>
                </a:solidFill>
                <a:latin typeface="Helvetica" pitchFamily="2" charset="0"/>
              </a:rPr>
              <a:t>Argonne </a:t>
            </a:r>
            <a:r>
              <a:rPr lang="en-US" sz="1000" dirty="0">
                <a:latin typeface="Helvetica" pitchFamily="2" charset="0"/>
              </a:rPr>
              <a:t>- monitoring of x-ray laser components</a:t>
            </a:r>
            <a:endParaRPr lang="en-GB" sz="1000" dirty="0">
              <a:latin typeface="Helvetica" pitchFamily="2" charset="0"/>
            </a:endParaRPr>
          </a:p>
          <a:p>
            <a:pPr marL="403225" lvl="1" indent="-173038">
              <a:buFont typeface="System Font"/>
              <a:buChar char="-"/>
            </a:pPr>
            <a:r>
              <a:rPr lang="en-US" sz="1000" dirty="0">
                <a:solidFill>
                  <a:schemeClr val="accent1"/>
                </a:solidFill>
                <a:latin typeface="Helvetica" pitchFamily="2" charset="0"/>
              </a:rPr>
              <a:t>IHEP</a:t>
            </a:r>
            <a:r>
              <a:rPr lang="en-US" sz="1000" dirty="0">
                <a:latin typeface="Helvetica" pitchFamily="2" charset="0"/>
              </a:rPr>
              <a:t> China - Monitoring of Accelerator components</a:t>
            </a:r>
            <a:endParaRPr lang="en-GB" sz="1000" dirty="0">
              <a:latin typeface="Helvetica" pitchFamily="2" charset="0"/>
            </a:endParaRPr>
          </a:p>
          <a:p>
            <a:r>
              <a:rPr lang="en-GB" sz="1100" dirty="0">
                <a:latin typeface="Helvetica" pitchFamily="2" charset="0"/>
              </a:rPr>
              <a:t>Astronomy customers: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GMT</a:t>
            </a:r>
            <a:r>
              <a:rPr lang="en-GB" sz="1000" dirty="0">
                <a:latin typeface="Helvetica" pitchFamily="2" charset="0"/>
              </a:rPr>
              <a:t> - Giant Magellan Telescope: align primary to secondary mirror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LBT</a:t>
            </a:r>
            <a:r>
              <a:rPr lang="en-GB" sz="1000" dirty="0">
                <a:latin typeface="Helvetica" pitchFamily="2" charset="0"/>
              </a:rPr>
              <a:t> - Large Binocular Telescope: align primary to secondary, increases usable observation time by 30 minutes per night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ESO</a:t>
            </a:r>
            <a:r>
              <a:rPr lang="en-GB" sz="1000" dirty="0">
                <a:latin typeface="Helvetica" pitchFamily="2" charset="0"/>
              </a:rPr>
              <a:t> - European Southern Observatory: mirror deformation measurement and alignment of Harmoni instrument in cryostat</a:t>
            </a:r>
          </a:p>
          <a:p>
            <a:pPr marL="403225" lvl="1" indent="-173038">
              <a:buFont typeface="System Font"/>
              <a:buChar char="-"/>
            </a:pPr>
            <a:r>
              <a:rPr lang="en-US" sz="1000" dirty="0">
                <a:solidFill>
                  <a:schemeClr val="accent1"/>
                </a:solidFill>
                <a:latin typeface="Helvetica" pitchFamily="2" charset="0"/>
              </a:rPr>
              <a:t>SRT</a:t>
            </a:r>
            <a:r>
              <a:rPr lang="en-US" sz="1000" dirty="0">
                <a:latin typeface="Helvetica" pitchFamily="2" charset="0"/>
              </a:rPr>
              <a:t> - Sardinian Radio Telescope: Monitoring of secondary mirror</a:t>
            </a:r>
            <a:endParaRPr lang="en-GB" sz="1000" dirty="0">
              <a:latin typeface="Helvetica" pitchFamily="2" charset="0"/>
            </a:endParaRP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Russian Academy of Science</a:t>
            </a:r>
            <a:r>
              <a:rPr lang="en-GB" sz="1000" dirty="0">
                <a:latin typeface="Helvetica" pitchFamily="2" charset="0"/>
              </a:rPr>
              <a:t> - cryogenic, in-vacuum deformation tests for </a:t>
            </a:r>
            <a:r>
              <a:rPr lang="en-GB" sz="1000" dirty="0" err="1">
                <a:latin typeface="Helvetica" pitchFamily="2" charset="0"/>
              </a:rPr>
              <a:t>Millimetron</a:t>
            </a:r>
            <a:r>
              <a:rPr lang="en-GB" sz="1000" dirty="0">
                <a:latin typeface="Helvetica" pitchFamily="2" charset="0"/>
              </a:rPr>
              <a:t> Space Telescope</a:t>
            </a:r>
          </a:p>
          <a:p>
            <a:pPr marL="403225" lvl="1" indent="-173038">
              <a:buFont typeface="System Font"/>
              <a:buChar char="-"/>
            </a:pPr>
            <a:r>
              <a:rPr lang="en-GB" sz="1000" dirty="0">
                <a:solidFill>
                  <a:schemeClr val="accent1"/>
                </a:solidFill>
                <a:latin typeface="Helvetica" pitchFamily="2" charset="0"/>
              </a:rPr>
              <a:t>CCAT</a:t>
            </a:r>
            <a:r>
              <a:rPr lang="en-GB" sz="1000" dirty="0">
                <a:latin typeface="Helvetica" pitchFamily="2" charset="0"/>
              </a:rPr>
              <a:t> - Cerro </a:t>
            </a:r>
            <a:r>
              <a:rPr lang="en-GB" sz="1000" dirty="0" err="1">
                <a:latin typeface="Helvetica" pitchFamily="2" charset="0"/>
              </a:rPr>
              <a:t>Chajnantor</a:t>
            </a:r>
            <a:r>
              <a:rPr lang="en-GB" sz="1000" dirty="0">
                <a:latin typeface="Helvetica" pitchFamily="2" charset="0"/>
              </a:rPr>
              <a:t> Atacama Telescope: measure form of 6m x 6m primary in situ, align prim. to secondary, uncertainty &lt;= 5 µm</a:t>
            </a:r>
          </a:p>
        </p:txBody>
      </p:sp>
    </p:spTree>
    <p:extLst>
      <p:ext uri="{BB962C8B-B14F-4D97-AF65-F5344CB8AC3E}">
        <p14:creationId xmlns:p14="http://schemas.microsoft.com/office/powerpoint/2010/main" val="2446327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91C1E-0AD3-6942-A687-D87BB41B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Virtuous Circle of Metrology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7151A79-0834-604F-9117-DB6064CE9AA4}"/>
              </a:ext>
            </a:extLst>
          </p:cNvPr>
          <p:cNvGrpSpPr/>
          <p:nvPr/>
        </p:nvGrpSpPr>
        <p:grpSpPr>
          <a:xfrm>
            <a:off x="240520" y="965757"/>
            <a:ext cx="2739884" cy="1632241"/>
            <a:chOff x="-568800" y="591610"/>
            <a:chExt cx="4932536" cy="293847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746FD8D-1700-AD4E-832D-307DEEEDDDCE}"/>
                </a:ext>
              </a:extLst>
            </p:cNvPr>
            <p:cNvGrpSpPr/>
            <p:nvPr/>
          </p:nvGrpSpPr>
          <p:grpSpPr>
            <a:xfrm>
              <a:off x="-568800" y="591610"/>
              <a:ext cx="4932536" cy="2938476"/>
              <a:chOff x="-568800" y="591610"/>
              <a:chExt cx="4932536" cy="2938476"/>
            </a:xfrm>
          </p:grpSpPr>
          <p:pic>
            <p:nvPicPr>
              <p:cNvPr id="7" name="Picture 2" descr="http://www.gmto.org/wp-content/uploads/GMT-2015-cutaway1%20medium.jpg">
                <a:extLst>
                  <a:ext uri="{FF2B5EF4-FFF2-40B4-BE49-F238E27FC236}">
                    <a16:creationId xmlns:a16="http://schemas.microsoft.com/office/drawing/2014/main" id="{4F9DB289-DD4C-2B48-89CE-7E6E97CE12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326455" y="591610"/>
                <a:ext cx="3037281" cy="29384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6" descr="Image result for GMT giant magellan telescope logo">
                <a:extLst>
                  <a:ext uri="{FF2B5EF4-FFF2-40B4-BE49-F238E27FC236}">
                    <a16:creationId xmlns:a16="http://schemas.microsoft.com/office/drawing/2014/main" id="{E4DC3E3F-6A8B-0A48-BB2B-ABC1406BF6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74" r="16984" b="4401"/>
              <a:stretch/>
            </p:blipFill>
            <p:spPr bwMode="auto">
              <a:xfrm>
                <a:off x="779391" y="1134168"/>
                <a:ext cx="530852" cy="7826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32B66E-A072-1D4E-983D-F605AEF604E2}"/>
                  </a:ext>
                </a:extLst>
              </p:cNvPr>
              <p:cNvSpPr txBox="1"/>
              <p:nvPr/>
            </p:nvSpPr>
            <p:spPr>
              <a:xfrm>
                <a:off x="-568800" y="2414951"/>
                <a:ext cx="1927807" cy="1080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100" dirty="0">
                    <a:latin typeface="Helvetica" pitchFamily="2" charset="0"/>
                  </a:rPr>
                  <a:t>GMT primary vs. secondary Alignment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8B55D18-74A7-6B44-B459-3C08A0D434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164" y="1916832"/>
                <a:ext cx="1234874" cy="415526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99C7B56-9618-2547-8541-2820EC3AA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575" y="1296682"/>
              <a:ext cx="526675" cy="526675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D0F417-B99A-CF4D-A464-D0CEE038BE05}"/>
              </a:ext>
            </a:extLst>
          </p:cNvPr>
          <p:cNvGrpSpPr/>
          <p:nvPr/>
        </p:nvGrpSpPr>
        <p:grpSpPr>
          <a:xfrm>
            <a:off x="3108426" y="806037"/>
            <a:ext cx="3719192" cy="1879902"/>
            <a:chOff x="4185078" y="20171"/>
            <a:chExt cx="4958922" cy="25065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6A95BD2-0D99-D143-9511-F937BC9F0563}"/>
                </a:ext>
              </a:extLst>
            </p:cNvPr>
            <p:cNvSpPr txBox="1"/>
            <p:nvPr/>
          </p:nvSpPr>
          <p:spPr>
            <a:xfrm>
              <a:off x="7447178" y="20171"/>
              <a:ext cx="1466641" cy="125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latin typeface="Helvetica" pitchFamily="2" charset="0"/>
                </a:rPr>
                <a:t>Robotic</a:t>
              </a:r>
            </a:p>
            <a:p>
              <a:r>
                <a:rPr lang="en-GB" sz="1100" dirty="0">
                  <a:latin typeface="Helvetica" pitchFamily="2" charset="0"/>
                </a:rPr>
                <a:t>Tunnel </a:t>
              </a:r>
            </a:p>
            <a:p>
              <a:r>
                <a:rPr lang="en-GB" sz="1100" dirty="0">
                  <a:latin typeface="Helvetica" pitchFamily="2" charset="0"/>
                </a:rPr>
                <a:t>Reference </a:t>
              </a:r>
            </a:p>
            <a:p>
              <a:r>
                <a:rPr lang="en-GB" sz="1100" dirty="0">
                  <a:latin typeface="Helvetica" pitchFamily="2" charset="0"/>
                </a:rPr>
                <a:t>Surveyor (ILC)</a:t>
              </a:r>
            </a:p>
            <a:p>
              <a:r>
                <a:rPr lang="en-GB" sz="1100" dirty="0">
                  <a:latin typeface="Helvetica" pitchFamily="2" charset="0"/>
                </a:rPr>
                <a:t>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00B8D1D-DF2A-6149-A716-B8A56C809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56203" y="87990"/>
              <a:ext cx="526675" cy="526674"/>
            </a:xfrm>
            <a:prstGeom prst="rect">
              <a:avLst/>
            </a:prstGeom>
          </p:spPr>
        </p:pic>
        <p:grpSp>
          <p:nvGrpSpPr>
            <p:cNvPr id="14" name="Group 20">
              <a:extLst>
                <a:ext uri="{FF2B5EF4-FFF2-40B4-BE49-F238E27FC236}">
                  <a16:creationId xmlns:a16="http://schemas.microsoft.com/office/drawing/2014/main" id="{12D5C936-5CFA-754C-9443-8C068AE6E2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5078" y="36281"/>
              <a:ext cx="3267242" cy="2490425"/>
              <a:chOff x="3006" y="2264"/>
              <a:chExt cx="2696" cy="2055"/>
            </a:xfrm>
          </p:grpSpPr>
          <p:pic>
            <p:nvPicPr>
              <p:cNvPr id="17" name="Picture 15" descr="CIMG1925">
                <a:hlinkClick r:id="rId7" action="ppaction://program"/>
                <a:extLst>
                  <a:ext uri="{FF2B5EF4-FFF2-40B4-BE49-F238E27FC236}">
                    <a16:creationId xmlns:a16="http://schemas.microsoft.com/office/drawing/2014/main" id="{B1B8D325-F0DD-F540-9A2E-C340900B1C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H="1">
                <a:off x="3047" y="2288"/>
                <a:ext cx="2655" cy="18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AutoShape 17">
                <a:extLst>
                  <a:ext uri="{FF2B5EF4-FFF2-40B4-BE49-F238E27FC236}">
                    <a16:creationId xmlns:a16="http://schemas.microsoft.com/office/drawing/2014/main" id="{4F8707CD-CA3D-2346-9531-0827920D5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3038" y="2264"/>
                <a:ext cx="926" cy="856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GB" sz="1100">
                  <a:latin typeface="Helvetica" pitchFamily="2" charset="0"/>
                </a:endParaRPr>
              </a:p>
            </p:txBody>
          </p:sp>
          <p:sp>
            <p:nvSpPr>
              <p:cNvPr id="19" name="AutoShape 18">
                <a:extLst>
                  <a:ext uri="{FF2B5EF4-FFF2-40B4-BE49-F238E27FC236}">
                    <a16:creationId xmlns:a16="http://schemas.microsoft.com/office/drawing/2014/main" id="{0B2830C4-34A5-F445-BF37-6B5E518F1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2990" y="3448"/>
                <a:ext cx="887" cy="856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GB" sz="1100">
                  <a:latin typeface="Helvetica" pitchFamily="2" charset="0"/>
                </a:endParaRPr>
              </a:p>
            </p:txBody>
          </p:sp>
        </p:grpSp>
        <p:pic>
          <p:nvPicPr>
            <p:cNvPr id="15" name="Picture 30" descr="warshaw_1">
              <a:extLst>
                <a:ext uri="{FF2B5EF4-FFF2-40B4-BE49-F238E27FC236}">
                  <a16:creationId xmlns:a16="http://schemas.microsoft.com/office/drawing/2014/main" id="{C2E84F32-334A-F542-85AF-868A151088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1102" y="1164143"/>
              <a:ext cx="511880" cy="546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1">
              <a:extLst>
                <a:ext uri="{FF2B5EF4-FFF2-40B4-BE49-F238E27FC236}">
                  <a16:creationId xmlns:a16="http://schemas.microsoft.com/office/drawing/2014/main" id="{BDE5F9A6-4F61-DF43-B5EC-11AC93E7C2E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112" t="194" r="11616"/>
            <a:stretch/>
          </p:blipFill>
          <p:spPr bwMode="auto">
            <a:xfrm>
              <a:off x="8119615" y="1143212"/>
              <a:ext cx="1024385" cy="680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37E8BA1-459E-2248-8CCC-56B293D3403D}"/>
              </a:ext>
            </a:extLst>
          </p:cNvPr>
          <p:cNvGrpSpPr/>
          <p:nvPr/>
        </p:nvGrpSpPr>
        <p:grpSpPr>
          <a:xfrm>
            <a:off x="127183" y="2853747"/>
            <a:ext cx="3548420" cy="1534766"/>
            <a:chOff x="-223195" y="2674016"/>
            <a:chExt cx="4731226" cy="204635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25C93F2-2E5B-5E4C-B16C-D85188BF545B}"/>
                </a:ext>
              </a:extLst>
            </p:cNvPr>
            <p:cNvGrpSpPr/>
            <p:nvPr/>
          </p:nvGrpSpPr>
          <p:grpSpPr>
            <a:xfrm>
              <a:off x="-223195" y="2674016"/>
              <a:ext cx="4731226" cy="2046355"/>
              <a:chOff x="-223195" y="3251504"/>
              <a:chExt cx="4731226" cy="2046355"/>
            </a:xfrm>
          </p:grpSpPr>
          <p:pic>
            <p:nvPicPr>
              <p:cNvPr id="23" name="Picture 22" descr="H:\AMULET\MultilaterationFSI_Toolkit\GMT\Report about Chile Installations\03 20160412-1148_Collimators on M1.JPG">
                <a:extLst>
                  <a:ext uri="{FF2B5EF4-FFF2-40B4-BE49-F238E27FC236}">
                    <a16:creationId xmlns:a16="http://schemas.microsoft.com/office/drawing/2014/main" id="{05A8D960-D3E5-9E4E-8921-1E9EEBB2CE2A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3195" y="3286407"/>
                <a:ext cx="3293498" cy="20114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9F5BBD40-EF91-7543-8806-84BF451FA9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47566" y="3803207"/>
                <a:ext cx="1234874" cy="415527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13B426-6770-B844-A09B-934912DE4941}"/>
                  </a:ext>
                </a:extLst>
              </p:cNvPr>
              <p:cNvSpPr txBox="1"/>
              <p:nvPr/>
            </p:nvSpPr>
            <p:spPr>
              <a:xfrm>
                <a:off x="3047802" y="3251504"/>
                <a:ext cx="1460229" cy="574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latin typeface="Helvetica" pitchFamily="2" charset="0"/>
                  </a:rPr>
                  <a:t>VLT alignment</a:t>
                </a:r>
              </a:p>
              <a:p>
                <a:r>
                  <a:rPr lang="en-GB" sz="1100" dirty="0">
                    <a:latin typeface="Helvetica" pitchFamily="2" charset="0"/>
                  </a:rPr>
                  <a:t>prototyping by</a:t>
                </a:r>
              </a:p>
            </p:txBody>
          </p:sp>
        </p:grpSp>
        <p:pic>
          <p:nvPicPr>
            <p:cNvPr id="22" name="Picture 4" descr="Image result for eso logo">
              <a:extLst>
                <a:ext uri="{FF2B5EF4-FFF2-40B4-BE49-F238E27FC236}">
                  <a16:creationId xmlns:a16="http://schemas.microsoft.com/office/drawing/2014/main" id="{6B11DDC2-588D-A641-9319-E6C2EE23B9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373" y="3703484"/>
              <a:ext cx="710312" cy="926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E57C652-BD0E-D44F-8940-26E61CEC53B0}"/>
              </a:ext>
            </a:extLst>
          </p:cNvPr>
          <p:cNvGrpSpPr/>
          <p:nvPr/>
        </p:nvGrpSpPr>
        <p:grpSpPr>
          <a:xfrm>
            <a:off x="3278420" y="3403457"/>
            <a:ext cx="2751756" cy="1455796"/>
            <a:chOff x="964519" y="4750244"/>
            <a:chExt cx="4307441" cy="227882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A062E0B-400F-834A-AD26-AAA2DC03B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4526" y="4750244"/>
              <a:ext cx="3207434" cy="227882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6BC1FCD-5F4D-B240-8D0F-7D8353EBA768}"/>
                </a:ext>
              </a:extLst>
            </p:cNvPr>
            <p:cNvSpPr txBox="1"/>
            <p:nvPr/>
          </p:nvSpPr>
          <p:spPr>
            <a:xfrm>
              <a:off x="964519" y="5980547"/>
              <a:ext cx="1246581" cy="1025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dirty="0">
                  <a:latin typeface="Helvetica" pitchFamily="2" charset="0"/>
                </a:rPr>
                <a:t>HL-LHC</a:t>
              </a:r>
            </a:p>
            <a:p>
              <a:pPr algn="r"/>
              <a:r>
                <a:rPr lang="en-GB" sz="1100" dirty="0">
                  <a:latin typeface="Helvetica" pitchFamily="2" charset="0"/>
                </a:rPr>
                <a:t>crab cavity  </a:t>
              </a:r>
            </a:p>
            <a:p>
              <a:pPr algn="r"/>
              <a:r>
                <a:rPr lang="en-GB" sz="1100" dirty="0">
                  <a:latin typeface="Helvetica" pitchFamily="2" charset="0"/>
                </a:rPr>
                <a:t>alignment</a:t>
              </a:r>
            </a:p>
            <a:p>
              <a:pPr algn="r"/>
              <a:endParaRPr lang="en-GB" sz="1100" dirty="0">
                <a:latin typeface="Helvetica" pitchFamily="2" charset="0"/>
              </a:endParaRPr>
            </a:p>
          </p:txBody>
        </p:sp>
        <p:pic>
          <p:nvPicPr>
            <p:cNvPr id="29" name="Picture 2" descr="Image result for cern logo">
              <a:extLst>
                <a:ext uri="{FF2B5EF4-FFF2-40B4-BE49-F238E27FC236}">
                  <a16:creationId xmlns:a16="http://schemas.microsoft.com/office/drawing/2014/main" id="{A31D9A00-2B68-CA45-93C5-26FE2A9280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0740" y="5268256"/>
              <a:ext cx="701689" cy="690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8E0658B-2970-2842-9EA0-F6FFD0CBC8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46815" y="4805753"/>
              <a:ext cx="1234875" cy="415527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00CA8A1-30C6-184B-8E47-08B555CF9C3B}"/>
              </a:ext>
            </a:extLst>
          </p:cNvPr>
          <p:cNvGrpSpPr/>
          <p:nvPr/>
        </p:nvGrpSpPr>
        <p:grpSpPr>
          <a:xfrm>
            <a:off x="6059329" y="3544864"/>
            <a:ext cx="2764026" cy="1554501"/>
            <a:chOff x="4759342" y="4330412"/>
            <a:chExt cx="4533909" cy="2549890"/>
          </a:xfrm>
        </p:grpSpPr>
        <p:pic>
          <p:nvPicPr>
            <p:cNvPr id="32" name="Picture 3">
              <a:extLst>
                <a:ext uri="{FF2B5EF4-FFF2-40B4-BE49-F238E27FC236}">
                  <a16:creationId xmlns:a16="http://schemas.microsoft.com/office/drawing/2014/main" id="{473C20D8-C02A-614C-91B0-90249EC0A2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hqprint">
              <a:clrChange>
                <a:clrFrom>
                  <a:srgbClr val="346396"/>
                </a:clrFrom>
                <a:clrTo>
                  <a:srgbClr val="34639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20414515" flipH="1">
              <a:off x="5610348" y="4481604"/>
              <a:ext cx="2693070" cy="154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FE2A27F-35A6-7740-94A3-72FB8EC49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881200">
              <a:off x="6964579" y="4963985"/>
              <a:ext cx="2328672" cy="176979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2E0E4BB-3013-014D-A06B-022B34E19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9557" y="6159080"/>
              <a:ext cx="894731" cy="721222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5AF5BAB-589D-3B46-9449-F78769188193}"/>
                </a:ext>
              </a:extLst>
            </p:cNvPr>
            <p:cNvSpPr txBox="1"/>
            <p:nvPr/>
          </p:nvSpPr>
          <p:spPr>
            <a:xfrm>
              <a:off x="4759342" y="4330412"/>
              <a:ext cx="2014206" cy="1173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          FSI Tech </a:t>
              </a:r>
            </a:p>
            <a:p>
              <a:r>
                <a:rPr lang="en-GB" sz="1350" dirty="0"/>
                <a:t>    Update to </a:t>
              </a:r>
            </a:p>
            <a:p>
              <a:r>
                <a:rPr lang="el-GR" sz="1350" dirty="0"/>
                <a:t>μ</a:t>
              </a:r>
              <a:r>
                <a:rPr lang="en-GB" sz="1350" dirty="0"/>
                <a:t>TCA DAQ:</a:t>
              </a: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AD96364-D4BC-0847-B153-1A40F0B0A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46246" y="6365488"/>
              <a:ext cx="1234874" cy="41552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CEAA012-1622-7945-A54F-F85435805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8643" y="4350388"/>
              <a:ext cx="526675" cy="526675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F5FCF87-4C4F-B242-B6A4-A18804B6CEA0}"/>
              </a:ext>
            </a:extLst>
          </p:cNvPr>
          <p:cNvGrpSpPr/>
          <p:nvPr/>
        </p:nvGrpSpPr>
        <p:grpSpPr>
          <a:xfrm>
            <a:off x="6398394" y="1287458"/>
            <a:ext cx="2623938" cy="2029522"/>
            <a:chOff x="5459806" y="1916832"/>
            <a:chExt cx="3498584" cy="2706029"/>
          </a:xfrm>
        </p:grpSpPr>
        <p:pic>
          <p:nvPicPr>
            <p:cNvPr id="39" name="Picture 38" descr="H:\AMULET\MultilaterationFSI_Toolkit\GMT\Report about Chile Installations\IMG_4802.JPG">
              <a:extLst>
                <a:ext uri="{FF2B5EF4-FFF2-40B4-BE49-F238E27FC236}">
                  <a16:creationId xmlns:a16="http://schemas.microsoft.com/office/drawing/2014/main" id="{787B11C0-35A1-0E43-A2C5-F044318707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32240" y="1916832"/>
              <a:ext cx="2226150" cy="27060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13A5AD-8E0D-D140-AA0D-586D305074D3}"/>
                </a:ext>
              </a:extLst>
            </p:cNvPr>
            <p:cNvSpPr txBox="1"/>
            <p:nvPr/>
          </p:nvSpPr>
          <p:spPr>
            <a:xfrm>
              <a:off x="5579788" y="3664218"/>
              <a:ext cx="1152452" cy="574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dirty="0">
                  <a:latin typeface="Helvetica" pitchFamily="2" charset="0"/>
                </a:rPr>
                <a:t>FSI Tech.</a:t>
              </a:r>
            </a:p>
            <a:p>
              <a:pPr algn="r"/>
              <a:r>
                <a:rPr lang="en-GB" sz="1100" dirty="0">
                  <a:latin typeface="Helvetica" pitchFamily="2" charset="0"/>
                </a:rPr>
                <a:t>Transfer to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171CF16-A7D9-2240-A4B6-B83490294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9806" y="4154773"/>
              <a:ext cx="1234874" cy="41552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590495F-8B27-F149-842F-5A729E9AA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48031" y="3102907"/>
              <a:ext cx="526675" cy="526675"/>
            </a:xfrm>
            <a:prstGeom prst="rect">
              <a:avLst/>
            </a:prstGeom>
          </p:spPr>
        </p:pic>
      </p:grpSp>
      <p:sp>
        <p:nvSpPr>
          <p:cNvPr id="43" name="Circular Arrow 42">
            <a:extLst>
              <a:ext uri="{FF2B5EF4-FFF2-40B4-BE49-F238E27FC236}">
                <a16:creationId xmlns:a16="http://schemas.microsoft.com/office/drawing/2014/main" id="{941D80CC-EEF4-5843-B7E3-6E09F9EB134C}"/>
              </a:ext>
            </a:extLst>
          </p:cNvPr>
          <p:cNvSpPr/>
          <p:nvPr/>
        </p:nvSpPr>
        <p:spPr>
          <a:xfrm rot="15854147">
            <a:off x="4351062" y="2203031"/>
            <a:ext cx="842798" cy="158039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087736"/>
              <a:gd name="adj5" fmla="val 125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en-GB" sz="1200">
              <a:solidFill>
                <a:schemeClr val="accent1"/>
              </a:solidFill>
              <a:latin typeface="Helvetica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61841C-09DC-534A-ACC7-30DAD5EE6C33}"/>
              </a:ext>
            </a:extLst>
          </p:cNvPr>
          <p:cNvSpPr txBox="1"/>
          <p:nvPr/>
        </p:nvSpPr>
        <p:spPr>
          <a:xfrm>
            <a:off x="4276860" y="2756711"/>
            <a:ext cx="922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Helvetica" pitchFamily="2" charset="0"/>
              </a:rPr>
              <a:t>one </a:t>
            </a:r>
          </a:p>
          <a:p>
            <a:pPr algn="ctr"/>
            <a:r>
              <a:rPr lang="en-GB" sz="1200" b="1" dirty="0">
                <a:solidFill>
                  <a:schemeClr val="accent1"/>
                </a:solidFill>
                <a:latin typeface="Helvetica" pitchFamily="2" charset="0"/>
              </a:rPr>
              <a:t>example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D3878A-F9FB-424F-BE7E-6788592D7C32}"/>
              </a:ext>
            </a:extLst>
          </p:cNvPr>
          <p:cNvSpPr txBox="1"/>
          <p:nvPr/>
        </p:nvSpPr>
        <p:spPr>
          <a:xfrm>
            <a:off x="118014" y="813033"/>
            <a:ext cx="116891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Reichold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169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D74064B4-3CCF-2241-9C10-AE1072DC1F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2200" y="807931"/>
            <a:ext cx="3803122" cy="33949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E73D95-EE4C-7945-AAB2-56B6D4A36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Delivery Simulation (BDSIM)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9CB0816-1846-4C48-83E1-3060E11D368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65" y="4417197"/>
            <a:ext cx="2223531" cy="630801"/>
          </a:xfrm>
          <a:prstGeom prst="rect">
            <a:avLst/>
          </a:prstGeom>
        </p:spPr>
      </p:pic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58E8E70E-0060-C54A-9953-92DB4E8DB9F0}"/>
              </a:ext>
            </a:extLst>
          </p:cNvPr>
          <p:cNvSpPr txBox="1">
            <a:spLocks/>
          </p:cNvSpPr>
          <p:nvPr/>
        </p:nvSpPr>
        <p:spPr>
          <a:xfrm>
            <a:off x="2584135" y="4887766"/>
            <a:ext cx="1743880" cy="44444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sym typeface="Wingdings"/>
              </a:rPr>
              <a:t>IBA </a:t>
            </a:r>
            <a:r>
              <a:rPr lang="en-GB" sz="1000" dirty="0" err="1">
                <a:sym typeface="Wingdings"/>
              </a:rPr>
              <a:t>ProteusPlus</a:t>
            </a:r>
            <a:r>
              <a:rPr lang="en-GB" sz="1000" dirty="0">
                <a:sym typeface="Wingdings"/>
              </a:rPr>
              <a:t> beam line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E153F49-0788-DF46-B726-CF92E317C9A8}"/>
              </a:ext>
            </a:extLst>
          </p:cNvPr>
          <p:cNvSpPr txBox="1">
            <a:spLocks/>
          </p:cNvSpPr>
          <p:nvPr/>
        </p:nvSpPr>
        <p:spPr>
          <a:xfrm>
            <a:off x="7795679" y="3952403"/>
            <a:ext cx="1391818" cy="2505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sym typeface="Wingdings"/>
              </a:rPr>
              <a:t>PSI Gantry 2 model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5C03FDBD-EDB2-BA46-A902-FD93C22D907C}"/>
              </a:ext>
            </a:extLst>
          </p:cNvPr>
          <p:cNvSpPr txBox="1">
            <a:spLocks/>
          </p:cNvSpPr>
          <p:nvPr/>
        </p:nvSpPr>
        <p:spPr>
          <a:xfrm>
            <a:off x="5854892" y="5813073"/>
            <a:ext cx="2084928" cy="2505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 Medium" charset="0"/>
                <a:cs typeface="CMU Sans Serif Medium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>
                <a:sym typeface="Wingdings"/>
              </a:rPr>
              <a:t>optical validation on ATF2 at KEK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4EA0024-B3C7-E845-8F52-7D0EB9FF7EA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635" y="895386"/>
            <a:ext cx="1233869" cy="6349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E3EA337-B46B-C043-AA7A-BD16AC2531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177" y="746977"/>
            <a:ext cx="1384997" cy="4616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24ABD94-AAB5-F44F-9D80-B595594A594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569" y="3931670"/>
            <a:ext cx="2533664" cy="103518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C44C63A-BE76-6A4C-93C6-CAD9F29438F2}"/>
              </a:ext>
            </a:extLst>
          </p:cNvPr>
          <p:cNvSpPr txBox="1"/>
          <p:nvPr/>
        </p:nvSpPr>
        <p:spPr>
          <a:xfrm>
            <a:off x="5905468" y="4597041"/>
            <a:ext cx="1124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Helvetica"/>
                <a:cs typeface="Helvetica"/>
              </a:rPr>
              <a:t>scalable geometry</a:t>
            </a:r>
          </a:p>
        </p:txBody>
      </p:sp>
      <p:pic>
        <p:nvPicPr>
          <p:cNvPr id="31" name="Picture 30" descr="JPEG_print_logo_large.jpg">
            <a:extLst>
              <a:ext uri="{FF2B5EF4-FFF2-40B4-BE49-F238E27FC236}">
                <a16:creationId xmlns:a16="http://schemas.microsoft.com/office/drawing/2014/main" id="{9C97DEFC-C3E5-8042-A5FB-25B77B9679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18" y="4533246"/>
            <a:ext cx="1062273" cy="5305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7E792D9-3545-F34C-9EE2-6C9111E94A3F}"/>
              </a:ext>
            </a:extLst>
          </p:cNvPr>
          <p:cNvSpPr txBox="1"/>
          <p:nvPr/>
        </p:nvSpPr>
        <p:spPr>
          <a:xfrm>
            <a:off x="118014" y="813033"/>
            <a:ext cx="290759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L. Nevay, W. Shields, S. Boogert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D9F0D-F884-F44C-AB31-5F7528B2C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93" y="1058461"/>
            <a:ext cx="5376206" cy="3583877"/>
          </a:xfrm>
          <a:noFill/>
        </p:spPr>
        <p:txBody>
          <a:bodyPr>
            <a:normAutofit/>
          </a:bodyPr>
          <a:lstStyle/>
          <a:p>
            <a:r>
              <a:rPr lang="en-GB" sz="1800" dirty="0"/>
              <a:t>Idea in 2004 by G. Blair at Royal Holloway for Linear Collider muon backgrounds</a:t>
            </a:r>
          </a:p>
          <a:p>
            <a:pPr lvl="1"/>
            <a:r>
              <a:rPr lang="en-GB" sz="1400" dirty="0"/>
              <a:t>re-developed and modernised since 2014 by L. Nevay, S. Boogert, W. Shields and RHUL group</a:t>
            </a:r>
            <a:endParaRPr lang="en-GB" sz="1300" dirty="0"/>
          </a:p>
          <a:p>
            <a:r>
              <a:rPr lang="en-GB" sz="1800" dirty="0"/>
              <a:t>Automatic Geant4 models of accelerators</a:t>
            </a:r>
          </a:p>
          <a:p>
            <a:r>
              <a:rPr lang="en-GB" sz="1800" dirty="0"/>
              <a:t>Applied to many experiments and machines</a:t>
            </a:r>
          </a:p>
          <a:p>
            <a:pPr lvl="1"/>
            <a:r>
              <a:rPr lang="en-GB" sz="1200" b="1" i="1" dirty="0">
                <a:solidFill>
                  <a:schemeClr val="accent1"/>
                </a:solidFill>
              </a:rPr>
              <a:t>ILC / CLIC</a:t>
            </a:r>
            <a:r>
              <a:rPr lang="en-GB" sz="1200" dirty="0"/>
              <a:t>, </a:t>
            </a:r>
            <a:r>
              <a:rPr lang="en-GB" sz="1200" b="1" i="1" dirty="0">
                <a:solidFill>
                  <a:schemeClr val="accent1"/>
                </a:solidFill>
              </a:rPr>
              <a:t>AWAKE, XFEL </a:t>
            </a:r>
            <a:r>
              <a:rPr lang="en-GB" sz="1200" i="1" dirty="0">
                <a:solidFill>
                  <a:schemeClr val="accent1"/>
                </a:solidFill>
              </a:rPr>
              <a:t>undulators</a:t>
            </a:r>
            <a:r>
              <a:rPr lang="en-GB" sz="1200" b="1" i="1" dirty="0">
                <a:solidFill>
                  <a:schemeClr val="accent1"/>
                </a:solidFill>
              </a:rPr>
              <a:t>, LHC </a:t>
            </a:r>
            <a:r>
              <a:rPr lang="en-GB" sz="1200" i="1" dirty="0">
                <a:solidFill>
                  <a:schemeClr val="accent1"/>
                </a:solidFill>
              </a:rPr>
              <a:t>collimation</a:t>
            </a:r>
            <a:r>
              <a:rPr lang="en-GB" sz="1200" b="1" i="1" dirty="0">
                <a:solidFill>
                  <a:schemeClr val="accent1"/>
                </a:solidFill>
              </a:rPr>
              <a:t>, Laserwires, ATLAS </a:t>
            </a:r>
            <a:r>
              <a:rPr lang="en-GB" sz="1200" i="1" dirty="0">
                <a:solidFill>
                  <a:schemeClr val="accent1"/>
                </a:solidFill>
              </a:rPr>
              <a:t>non-collision</a:t>
            </a:r>
            <a:r>
              <a:rPr lang="en-GB" sz="1200" b="1" i="1" dirty="0">
                <a:solidFill>
                  <a:schemeClr val="accent1"/>
                </a:solidFill>
              </a:rPr>
              <a:t> </a:t>
            </a:r>
            <a:r>
              <a:rPr lang="en-GB" sz="1200" i="1" dirty="0">
                <a:solidFill>
                  <a:schemeClr val="accent1"/>
                </a:solidFill>
              </a:rPr>
              <a:t>backgrounds</a:t>
            </a:r>
            <a:r>
              <a:rPr lang="en-GB" sz="1200" b="1" i="1" dirty="0">
                <a:solidFill>
                  <a:schemeClr val="accent1"/>
                </a:solidFill>
              </a:rPr>
              <a:t>, MAGIX </a:t>
            </a:r>
            <a:r>
              <a:rPr lang="en-GB" sz="1200" i="1" dirty="0">
                <a:solidFill>
                  <a:schemeClr val="accent1"/>
                </a:solidFill>
              </a:rPr>
              <a:t>at</a:t>
            </a:r>
            <a:r>
              <a:rPr lang="en-GB" sz="1200" b="1" i="1" dirty="0">
                <a:solidFill>
                  <a:schemeClr val="accent1"/>
                </a:solidFill>
              </a:rPr>
              <a:t> MESA, </a:t>
            </a:r>
            <a:r>
              <a:rPr lang="en-GB" sz="1200" i="1" dirty="0">
                <a:solidFill>
                  <a:schemeClr val="accent1"/>
                </a:solidFill>
              </a:rPr>
              <a:t>and recently </a:t>
            </a:r>
            <a:r>
              <a:rPr lang="en-GB" sz="1200" b="1" i="1" dirty="0">
                <a:solidFill>
                  <a:schemeClr val="accent1"/>
                </a:solidFill>
              </a:rPr>
              <a:t>FASER, KLEVER, NA62 (PBC)</a:t>
            </a:r>
          </a:p>
          <a:p>
            <a:r>
              <a:rPr lang="en-GB" sz="1800" dirty="0"/>
              <a:t>Strong application for </a:t>
            </a:r>
            <a:r>
              <a:rPr lang="en-GB" sz="1800" b="1" dirty="0">
                <a:solidFill>
                  <a:schemeClr val="accent1"/>
                </a:solidFill>
              </a:rPr>
              <a:t>medical therapy systems</a:t>
            </a:r>
            <a:endParaRPr lang="en-GB" sz="1800" dirty="0">
              <a:solidFill>
                <a:schemeClr val="accent1"/>
              </a:solidFill>
            </a:endParaRPr>
          </a:p>
          <a:p>
            <a:pPr lvl="1"/>
            <a:r>
              <a:rPr lang="en-GB" sz="1200" dirty="0"/>
              <a:t>including radiobiological research facilities - e.g. </a:t>
            </a:r>
            <a:r>
              <a:rPr lang="en-GB" sz="1200" dirty="0" err="1"/>
              <a:t>LhARA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BEA8E6-492E-174D-86A1-EA3E4314189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607" y="3837973"/>
            <a:ext cx="665588" cy="97430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3E39473-B5C4-1D49-B7F0-33D5AFB39B9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0195" y="3917921"/>
            <a:ext cx="1141014" cy="106083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E7354F9-56E8-5047-834F-A629CBCAD62A}"/>
              </a:ext>
            </a:extLst>
          </p:cNvPr>
          <p:cNvSpPr txBox="1"/>
          <p:nvPr/>
        </p:nvSpPr>
        <p:spPr>
          <a:xfrm>
            <a:off x="115993" y="3974372"/>
            <a:ext cx="2673357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Helvetica" pitchFamily="2" charset="0"/>
                <a:hlinkClick r:id="rId11" tooltip="Go to Computer Physics Communications on ScienceDire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Computer Physics Communications (252), July 2020, 107200</a:t>
            </a:r>
            <a:endParaRPr lang="en-GB" sz="1200" dirty="0">
              <a:solidFill>
                <a:srgbClr val="0070C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55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3E053-C6F1-FD41-8BD6-E5463117E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Therapy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0110D-3278-794F-989B-FB14043CE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400" y="1354566"/>
            <a:ext cx="8809712" cy="3563950"/>
          </a:xfrm>
        </p:spPr>
        <p:txBody>
          <a:bodyPr/>
          <a:lstStyle/>
          <a:p>
            <a:r>
              <a:rPr lang="en-GB" dirty="0"/>
              <a:t>Vendors are looking to create more compact facilities</a:t>
            </a:r>
          </a:p>
          <a:p>
            <a:pPr lvl="1"/>
            <a:r>
              <a:rPr lang="en-GB" dirty="0"/>
              <a:t>reduced cost and therefore greater accessibility to meet societal needs</a:t>
            </a:r>
          </a:p>
          <a:p>
            <a:r>
              <a:rPr lang="en-GB" dirty="0"/>
              <a:t>More compact machines couple patient environment to accelerator one</a:t>
            </a:r>
          </a:p>
          <a:p>
            <a:r>
              <a:rPr lang="en-GB" dirty="0"/>
              <a:t>Traditional modelling methods (point sources of losses) break down</a:t>
            </a:r>
          </a:p>
          <a:p>
            <a:r>
              <a:rPr lang="en-GB" dirty="0"/>
              <a:t>Apply BDSIM's ability to create detailed radiation transport models with rich understanding in much smaller times</a:t>
            </a:r>
          </a:p>
          <a:p>
            <a:r>
              <a:rPr lang="en-GB" dirty="0"/>
              <a:t>Validate against current facilities then apply to new, compact designs</a:t>
            </a:r>
          </a:p>
        </p:txBody>
      </p:sp>
      <p:pic>
        <p:nvPicPr>
          <p:cNvPr id="4" name="Picture 3" descr="JPEG_print_logo_large.jpg">
            <a:extLst>
              <a:ext uri="{FF2B5EF4-FFF2-40B4-BE49-F238E27FC236}">
                <a16:creationId xmlns:a16="http://schemas.microsoft.com/office/drawing/2014/main" id="{080A9256-617E-2C41-806D-FCF73B07B7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18" y="4533246"/>
            <a:ext cx="1062273" cy="5305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A2497B-03E0-E641-9957-4AE83937140D}"/>
              </a:ext>
            </a:extLst>
          </p:cNvPr>
          <p:cNvSpPr txBox="1"/>
          <p:nvPr/>
        </p:nvSpPr>
        <p:spPr>
          <a:xfrm>
            <a:off x="118014" y="813033"/>
            <a:ext cx="290759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L. Nevay, W. Shields, S. Boogert</a:t>
            </a:r>
          </a:p>
        </p:txBody>
      </p:sp>
    </p:spTree>
    <p:extLst>
      <p:ext uri="{BB962C8B-B14F-4D97-AF65-F5344CB8AC3E}">
        <p14:creationId xmlns:p14="http://schemas.microsoft.com/office/powerpoint/2010/main" val="331113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5588D5A-C679-E74D-904C-1695DE1B462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73" y="2876578"/>
            <a:ext cx="4775466" cy="1795653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730A1059-4A2A-2E4E-9E20-DBB5A8DB470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3568" y="778187"/>
            <a:ext cx="3497350" cy="23202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CD0B7A-6B99-B648-90BE-C42604C63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BDSIM Model of IBA</a:t>
            </a:r>
            <a:r>
              <a:rPr lang="en-GB" baseline="0" dirty="0"/>
              <a:t> Proton Therapy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95AF-CDC7-C142-8D03-2FB708403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93" y="1047771"/>
            <a:ext cx="5253675" cy="2048427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/>
              <a:t>In collaboration with ULB &amp; IBA we simulated their Proteus One system</a:t>
            </a:r>
          </a:p>
          <a:p>
            <a:r>
              <a:rPr lang="en-GB" sz="1600" dirty="0"/>
              <a:t>NDA in place between RHUL, IBA &amp; ULB since 2018</a:t>
            </a:r>
          </a:p>
          <a:p>
            <a:r>
              <a:rPr lang="en-GB" sz="1600" dirty="0"/>
              <a:t>Beam launched from exit of cyclotron</a:t>
            </a:r>
          </a:p>
          <a:p>
            <a:pPr lvl="1"/>
            <a:r>
              <a:rPr lang="en-GB" sz="1100" dirty="0"/>
              <a:t>interaction in material throughout including degrader</a:t>
            </a:r>
          </a:p>
          <a:p>
            <a:r>
              <a:rPr lang="en-GB" sz="1600" dirty="0"/>
              <a:t>Excellent agreement in Bragg peaks in water phantom</a:t>
            </a:r>
          </a:p>
          <a:p>
            <a:pPr lvl="1"/>
            <a:r>
              <a:rPr lang="en-GB" sz="1100" dirty="0"/>
              <a:t>start-to-end simulation</a:t>
            </a:r>
          </a:p>
          <a:p>
            <a:r>
              <a:rPr lang="en-GB" sz="1600" dirty="0"/>
              <a:t>Further developments underway for </a:t>
            </a:r>
            <a:r>
              <a:rPr lang="en-GB" sz="1600" i="1" dirty="0">
                <a:solidFill>
                  <a:schemeClr val="accent1"/>
                </a:solidFill>
              </a:rPr>
              <a:t>DICOM X-ray CT </a:t>
            </a:r>
            <a:r>
              <a:rPr lang="en-GB" sz="1600" dirty="0"/>
              <a:t>loading</a:t>
            </a:r>
            <a:r>
              <a:rPr lang="en-GB" sz="1600" i="1" dirty="0">
                <a:solidFill>
                  <a:schemeClr val="accent1"/>
                </a:solidFill>
              </a:rPr>
              <a:t> </a:t>
            </a:r>
            <a:r>
              <a:rPr lang="en-GB" sz="1600" dirty="0"/>
              <a:t>and 4D scoring</a:t>
            </a: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FBFB016D-CAC0-7647-B79D-67B2D3CC03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9048" y="3096199"/>
            <a:ext cx="3185059" cy="14370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0A7F2F-7EFB-CA4E-BF3F-FF17C8CFEA95}"/>
              </a:ext>
            </a:extLst>
          </p:cNvPr>
          <p:cNvSpPr txBox="1"/>
          <p:nvPr/>
        </p:nvSpPr>
        <p:spPr>
          <a:xfrm>
            <a:off x="4874039" y="4651604"/>
            <a:ext cx="264713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>
                <a:latin typeface="Helvetica" pitchFamily="2" charset="0"/>
                <a:hlinkClick r:id="rId6"/>
              </a:rPr>
              <a:t>C. </a:t>
            </a:r>
            <a:r>
              <a:rPr lang="en-GB" sz="1000" dirty="0" err="1">
                <a:latin typeface="Helvetica" pitchFamily="2" charset="0"/>
                <a:hlinkClick r:id="rId6"/>
              </a:rPr>
              <a:t>Hernalsteens</a:t>
            </a:r>
            <a:r>
              <a:rPr lang="en-GB" sz="1000" dirty="0">
                <a:latin typeface="Helvetica" pitchFamily="2" charset="0"/>
                <a:hlinkClick r:id="rId6"/>
              </a:rPr>
              <a:t>, L. Nevay et al., European Physics Letters, 132 (2020) 50004</a:t>
            </a:r>
            <a:endParaRPr lang="en-GB" sz="1000" dirty="0">
              <a:latin typeface="Helvetica" pitchFamily="2" charset="0"/>
            </a:endParaRPr>
          </a:p>
        </p:txBody>
      </p:sp>
      <p:pic>
        <p:nvPicPr>
          <p:cNvPr id="10" name="Picture 9" descr="JPEG_print_logo_large.jpg">
            <a:extLst>
              <a:ext uri="{FF2B5EF4-FFF2-40B4-BE49-F238E27FC236}">
                <a16:creationId xmlns:a16="http://schemas.microsoft.com/office/drawing/2014/main" id="{F61529A9-C17A-B549-ADC1-517EE4F22F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18" y="4533246"/>
            <a:ext cx="1062273" cy="5305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EE69D1C-2E2E-CA4D-856C-D6F9FF973311}"/>
              </a:ext>
            </a:extLst>
          </p:cNvPr>
          <p:cNvSpPr txBox="1"/>
          <p:nvPr/>
        </p:nvSpPr>
        <p:spPr>
          <a:xfrm>
            <a:off x="118014" y="813033"/>
            <a:ext cx="290759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L. Nevay, W. Shields, S. Boogert</a:t>
            </a:r>
          </a:p>
        </p:txBody>
      </p:sp>
    </p:spTree>
    <p:extLst>
      <p:ext uri="{BB962C8B-B14F-4D97-AF65-F5344CB8AC3E}">
        <p14:creationId xmlns:p14="http://schemas.microsoft.com/office/powerpoint/2010/main" val="249955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1AEFF-D74A-C74B-BC10-E6C60F13E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60098-5857-974B-9BBC-8B2441ACF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JAI has fundamental science at its heart, but an increasing part of its mission is promoting advanced accelerator applications in science and society</a:t>
            </a:r>
          </a:p>
          <a:p>
            <a:r>
              <a:rPr lang="en-GB" dirty="0"/>
              <a:t>Connection with industry is a natural and valued part of its activity</a:t>
            </a:r>
          </a:p>
          <a:p>
            <a:r>
              <a:rPr lang="en-GB" dirty="0"/>
              <a:t>Overview of recent industry connections presented here:</a:t>
            </a:r>
          </a:p>
          <a:p>
            <a:pPr lvl="1"/>
            <a:r>
              <a:rPr lang="en-GB" dirty="0" err="1"/>
              <a:t>betatron</a:t>
            </a:r>
            <a:r>
              <a:rPr lang="en-GB" dirty="0"/>
              <a:t> imaging</a:t>
            </a:r>
          </a:p>
          <a:p>
            <a:pPr lvl="1"/>
            <a:r>
              <a:rPr lang="en-GB" dirty="0"/>
              <a:t>CLIC RF</a:t>
            </a:r>
          </a:p>
          <a:p>
            <a:pPr lvl="1"/>
            <a:r>
              <a:rPr lang="en-GB" dirty="0"/>
              <a:t>industrialisation of BPMs for FELs</a:t>
            </a:r>
          </a:p>
          <a:p>
            <a:pPr lvl="1"/>
            <a:r>
              <a:rPr lang="en-GB" dirty="0"/>
              <a:t>precision metrology</a:t>
            </a:r>
          </a:p>
          <a:p>
            <a:pPr lvl="1"/>
            <a:r>
              <a:rPr lang="en-GB" dirty="0"/>
              <a:t>medical beam line system simulation</a:t>
            </a:r>
          </a:p>
          <a:p>
            <a:pPr lvl="1"/>
            <a:r>
              <a:rPr lang="en-GB" dirty="0"/>
              <a:t>radiation transport simulation</a:t>
            </a:r>
          </a:p>
          <a:p>
            <a:pPr lvl="1"/>
            <a:r>
              <a:rPr lang="en-GB" dirty="0"/>
              <a:t>additional Oxford commercialisation activity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922612-6ECE-CC4A-846B-73D1FEB7490F}"/>
              </a:ext>
            </a:extLst>
          </p:cNvPr>
          <p:cNvSpPr txBox="1"/>
          <p:nvPr/>
        </p:nvSpPr>
        <p:spPr>
          <a:xfrm>
            <a:off x="5137603" y="3048001"/>
            <a:ext cx="3611218" cy="1277273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JAI industrial activity is supported by technology transfer experts that reside in each institution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They guide or manage aspects of IP/contracts/fundraising etc to enable the pathway to commercialisation and support JAI researchers to make strategic decisions on commercialisation of the technology</a:t>
            </a:r>
          </a:p>
        </p:txBody>
      </p:sp>
    </p:spTree>
    <p:extLst>
      <p:ext uri="{BB962C8B-B14F-4D97-AF65-F5344CB8AC3E}">
        <p14:creationId xmlns:p14="http://schemas.microsoft.com/office/powerpoint/2010/main" val="3359263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440C8-5481-384E-ACB4-DBB7150B2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Industrial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D26E3-1D8E-6748-8FBD-3E4EB6C34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321532"/>
            <a:ext cx="8694644" cy="3563950"/>
          </a:xfrm>
        </p:spPr>
        <p:txBody>
          <a:bodyPr/>
          <a:lstStyle/>
          <a:p>
            <a:r>
              <a:rPr lang="en-GB" dirty="0"/>
              <a:t>Grant applications: STFC CLASP, EPSRC Research Software Engineering Fellowship, Marie Curie @ ULB</a:t>
            </a:r>
          </a:p>
          <a:p>
            <a:pPr lvl="1"/>
            <a:r>
              <a:rPr lang="en-GB" dirty="0"/>
              <a:t>impact acceleration funding supporting this activity, </a:t>
            </a:r>
            <a:r>
              <a:rPr lang="en-GB" b="1" dirty="0">
                <a:solidFill>
                  <a:schemeClr val="accent1"/>
                </a:solidFill>
              </a:rPr>
              <a:t>£68k</a:t>
            </a:r>
          </a:p>
          <a:p>
            <a:r>
              <a:rPr lang="en-GB" dirty="0"/>
              <a:t>S. Boogert: studentship co-funded with Public Health England</a:t>
            </a:r>
          </a:p>
          <a:p>
            <a:pPr lvl="1"/>
            <a:r>
              <a:rPr lang="en-GB" dirty="0"/>
              <a:t>proton therapy quality assurance market</a:t>
            </a:r>
          </a:p>
          <a:p>
            <a:pPr lvl="1"/>
            <a:r>
              <a:rPr lang="en-GB" dirty="0"/>
              <a:t>50/50 PHE / RHUL funding for part-time PhD, 6Y</a:t>
            </a:r>
          </a:p>
          <a:p>
            <a:pPr lvl="1"/>
            <a:r>
              <a:rPr lang="en-GB" dirty="0"/>
              <a:t>former RHUL undergraduate applicant in place</a:t>
            </a:r>
          </a:p>
          <a:p>
            <a:r>
              <a:rPr lang="en-GB" dirty="0"/>
              <a:t>Other potential industrial collaborations of RT simulations</a:t>
            </a:r>
          </a:p>
          <a:p>
            <a:pPr lvl="1"/>
            <a:r>
              <a:rPr lang="en-GB" dirty="0"/>
              <a:t>space: advanced geometry modelling capabilities</a:t>
            </a:r>
          </a:p>
          <a:p>
            <a:pPr lvl="1"/>
            <a:r>
              <a:rPr lang="en-GB" dirty="0"/>
              <a:t>particle transport at industrial levels e.g. </a:t>
            </a:r>
            <a:r>
              <a:rPr lang="en-GB" dirty="0">
                <a:hlinkClick r:id="rId2"/>
              </a:rPr>
              <a:t>RSim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071A22-6EBB-9F4B-B39F-8E11EE3DBE73}"/>
              </a:ext>
            </a:extLst>
          </p:cNvPr>
          <p:cNvSpPr txBox="1"/>
          <p:nvPr/>
        </p:nvSpPr>
        <p:spPr>
          <a:xfrm>
            <a:off x="118014" y="813033"/>
            <a:ext cx="384214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S. Boogert, S. Gibson, L. Nevay, W. Shields</a:t>
            </a:r>
          </a:p>
        </p:txBody>
      </p:sp>
      <p:pic>
        <p:nvPicPr>
          <p:cNvPr id="5" name="Picture 4" descr="JPEG_print_logo_large.jpg">
            <a:extLst>
              <a:ext uri="{FF2B5EF4-FFF2-40B4-BE49-F238E27FC236}">
                <a16:creationId xmlns:a16="http://schemas.microsoft.com/office/drawing/2014/main" id="{0B6CA419-8250-7741-8A4A-1018E33B74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18" y="4533246"/>
            <a:ext cx="1062273" cy="53057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47292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74144-C511-1641-A7CF-64F793C7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LhARA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758C8-AEAA-C443-9888-58D1F569F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120810"/>
            <a:ext cx="2788183" cy="3563950"/>
          </a:xfrm>
        </p:spPr>
        <p:txBody>
          <a:bodyPr>
            <a:normAutofit/>
          </a:bodyPr>
          <a:lstStyle/>
          <a:p>
            <a:r>
              <a:rPr lang="en-GB" sz="1800" dirty="0"/>
              <a:t>Work beginning with </a:t>
            </a:r>
            <a:r>
              <a:rPr lang="en-GB" sz="1800" dirty="0" err="1">
                <a:solidFill>
                  <a:schemeClr val="accent1"/>
                </a:solidFill>
              </a:rPr>
              <a:t>Corerain</a:t>
            </a:r>
            <a:r>
              <a:rPr lang="en-GB" sz="1800" dirty="0"/>
              <a:t> &amp; </a:t>
            </a:r>
            <a:r>
              <a:rPr lang="en-GB" sz="1800" dirty="0" err="1">
                <a:solidFill>
                  <a:schemeClr val="accent1"/>
                </a:solidFill>
              </a:rPr>
              <a:t>Maxeler</a:t>
            </a:r>
            <a:endParaRPr lang="en-GB" sz="1800" dirty="0">
              <a:solidFill>
                <a:schemeClr val="accent1"/>
              </a:solidFill>
            </a:endParaRPr>
          </a:p>
          <a:p>
            <a:pPr lvl="1"/>
            <a:r>
              <a:rPr lang="en-GB" sz="1200" dirty="0"/>
              <a:t>software companies</a:t>
            </a:r>
          </a:p>
          <a:p>
            <a:r>
              <a:rPr lang="en-GB" sz="1700" dirty="0"/>
              <a:t>Dose deposition imaging and automation</a:t>
            </a:r>
          </a:p>
          <a:p>
            <a:r>
              <a:rPr lang="en-GB" sz="1700" dirty="0"/>
              <a:t>Leo Cancer Care </a:t>
            </a:r>
          </a:p>
          <a:p>
            <a:pPr lvl="1"/>
            <a:r>
              <a:rPr lang="en-GB" sz="1200" dirty="0"/>
              <a:t>medical equipment provider</a:t>
            </a:r>
          </a:p>
          <a:p>
            <a:r>
              <a:rPr lang="en-GB" sz="1700" dirty="0"/>
              <a:t>Automated positioning</a:t>
            </a:r>
          </a:p>
          <a:p>
            <a:endParaRPr lang="en-GB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0E248-0D70-A04A-8FB0-551ADEF67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8307" y="946284"/>
            <a:ext cx="6128526" cy="344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38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41F34-0D46-884F-9076-3CC9D8072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Oxford Commercialisation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DA441-4E07-4A4E-AE07-C1DE7D70B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003722"/>
            <a:ext cx="8694644" cy="3698078"/>
          </a:xfrm>
        </p:spPr>
        <p:txBody>
          <a:bodyPr>
            <a:normAutofit fontScale="62500" lnSpcReduction="20000"/>
          </a:bodyPr>
          <a:lstStyle/>
          <a:p>
            <a:r>
              <a:rPr lang="en-GB" sz="2400" dirty="0"/>
              <a:t>Spin-outs from the P. </a:t>
            </a:r>
            <a:r>
              <a:rPr lang="en-GB" sz="2400" dirty="0" err="1"/>
              <a:t>Norrey's</a:t>
            </a:r>
            <a:r>
              <a:rPr lang="en-GB" sz="2400" dirty="0"/>
              <a:t> group from research on plasma </a:t>
            </a:r>
            <a:r>
              <a:rPr lang="en-GB" sz="2400" dirty="0" err="1"/>
              <a:t>wakefield</a:t>
            </a:r>
            <a:r>
              <a:rPr lang="en-GB" sz="2400" dirty="0"/>
              <a:t> acceleration:</a:t>
            </a:r>
          </a:p>
          <a:p>
            <a:pPr lvl="1">
              <a:lnSpc>
                <a:spcPct val="110000"/>
              </a:lnSpc>
            </a:pPr>
            <a:r>
              <a:rPr lang="en-GB" sz="2400" b="1" i="1" dirty="0"/>
              <a:t>Living Optics </a:t>
            </a:r>
            <a:r>
              <a:rPr lang="en-GB" sz="2400" b="1" dirty="0"/>
              <a:t>(2020) </a:t>
            </a:r>
            <a:r>
              <a:rPr lang="en-GB" sz="2000" u="sng" dirty="0">
                <a:hlinkClick r:id="rId2"/>
              </a:rPr>
              <a:t>https://livingoptics.co/</a:t>
            </a:r>
            <a:r>
              <a:rPr lang="en-GB" sz="2000" dirty="0"/>
              <a:t> is redefining hyperspectral imaging via an algorithmic approach, improving efficiency, resolution and enabling unprecedented miniaturisation: 13 employees, </a:t>
            </a:r>
            <a:r>
              <a:rPr lang="en-GB" sz="2400" b="1" dirty="0">
                <a:solidFill>
                  <a:schemeClr val="accent1"/>
                </a:solidFill>
              </a:rPr>
              <a:t>£XM raised</a:t>
            </a:r>
            <a:r>
              <a:rPr lang="en-GB" sz="1900" dirty="0"/>
              <a:t>. </a:t>
            </a:r>
          </a:p>
          <a:p>
            <a:pPr lvl="1">
              <a:lnSpc>
                <a:spcPct val="110000"/>
              </a:lnSpc>
            </a:pPr>
            <a:r>
              <a:rPr lang="en-GB" sz="2400" b="1" i="1" dirty="0"/>
              <a:t>Machine Discovery</a:t>
            </a:r>
            <a:r>
              <a:rPr lang="en-GB" sz="2400" b="1" dirty="0"/>
              <a:t> (2019)</a:t>
            </a:r>
            <a:r>
              <a:rPr lang="en-GB" sz="2400" dirty="0"/>
              <a:t> </a:t>
            </a:r>
            <a:r>
              <a:rPr lang="en-GB" sz="2000" u="sng" dirty="0">
                <a:hlinkClick r:id="rId3"/>
              </a:rPr>
              <a:t>https://machine-discovery.com/</a:t>
            </a:r>
            <a:r>
              <a:rPr lang="en-GB" sz="2000" dirty="0"/>
              <a:t> develops and commercialises acceleration and optimisation software for quantum physics: 3 employees, </a:t>
            </a:r>
            <a:r>
              <a:rPr lang="en-GB" sz="2400" b="1" dirty="0">
                <a:solidFill>
                  <a:schemeClr val="accent1"/>
                </a:solidFill>
              </a:rPr>
              <a:t>£XM raised</a:t>
            </a:r>
            <a:r>
              <a:rPr lang="en-GB" sz="2400" dirty="0"/>
              <a:t>.</a:t>
            </a:r>
            <a:endParaRPr lang="en-GB" sz="2400" dirty="0">
              <a:latin typeface="FoundrySterling-Book" panose="00000400000000000000" pitchFamily="2" charset="0"/>
            </a:endParaRPr>
          </a:p>
          <a:p>
            <a:r>
              <a:rPr lang="en-GB" sz="2400" dirty="0"/>
              <a:t>STFC IAA Funds</a:t>
            </a:r>
            <a:r>
              <a:rPr lang="en-GB" sz="2400" b="1" dirty="0"/>
              <a:t>:</a:t>
            </a:r>
          </a:p>
          <a:p>
            <a:pPr lvl="1">
              <a:lnSpc>
                <a:spcPct val="110000"/>
              </a:lnSpc>
            </a:pPr>
            <a:r>
              <a:rPr lang="en-US" sz="1900" dirty="0"/>
              <a:t>funded a project to hold an international workshop on “Growing a UK network to </a:t>
            </a:r>
            <a:r>
              <a:rPr lang="en-GB" sz="1900" dirty="0"/>
              <a:t>realise</a:t>
            </a:r>
            <a:r>
              <a:rPr lang="en-US" sz="1900" dirty="0"/>
              <a:t> impact for a robust medical LINAC for challenging environments” - </a:t>
            </a:r>
            <a:r>
              <a:rPr lang="en-US" sz="1900" b="1" dirty="0">
                <a:solidFill>
                  <a:schemeClr val="accent1"/>
                </a:solidFill>
              </a:rPr>
              <a:t>£17,600</a:t>
            </a:r>
            <a:r>
              <a:rPr lang="en-US" sz="1900" dirty="0"/>
              <a:t> (Event impacted by COVID-19, see presentation from Manjit </a:t>
            </a:r>
            <a:r>
              <a:rPr lang="en-US" sz="1900" dirty="0" err="1"/>
              <a:t>Dosnah</a:t>
            </a:r>
            <a:r>
              <a:rPr lang="en-US" sz="1900" dirty="0"/>
              <a:t>)</a:t>
            </a:r>
            <a:endParaRPr lang="en-US" sz="2400" b="1" dirty="0"/>
          </a:p>
          <a:p>
            <a:r>
              <a:rPr lang="en-US" sz="2400" dirty="0"/>
              <a:t>Entrepreneurship Training from Physics DPhil Students:</a:t>
            </a:r>
          </a:p>
          <a:p>
            <a:pPr lvl="1">
              <a:lnSpc>
                <a:spcPct val="110000"/>
              </a:lnSpc>
            </a:pPr>
            <a:r>
              <a:rPr lang="en-US" sz="1900" dirty="0"/>
              <a:t>7-week course delivered by physicists-turned entrepreneurs on how to apply physics research to commercialisation. Course was oversubscribed with 25 students completing the assessment. </a:t>
            </a:r>
            <a:r>
              <a:rPr lang="en-US" sz="1900" b="1" dirty="0"/>
              <a:t> </a:t>
            </a:r>
          </a:p>
          <a:p>
            <a:r>
              <a:rPr lang="en-GB" sz="2400" i="1" dirty="0"/>
              <a:t>“I think that physics and entrepreneurship go hand-in-hand, as the cutting-edge ideas and techniques researched in physics often have the potential to solve societal problems. It was also great to form a team with other physicists and get to know them, as well as develop our ideas alongside the formal teaching we had each week.” </a:t>
            </a:r>
            <a:r>
              <a:rPr lang="en-GB" sz="2400" b="1" i="1" dirty="0">
                <a:solidFill>
                  <a:schemeClr val="accent1"/>
                </a:solidFill>
              </a:rPr>
              <a:t>Laurence Wroe, JAI Student</a:t>
            </a:r>
          </a:p>
          <a:p>
            <a:r>
              <a:rPr lang="en-GB" sz="2200" dirty="0">
                <a:hlinkClick r:id="rId4"/>
              </a:rPr>
              <a:t>https://www2.physics.ox.ac.uk/blog/alumni/2021/01/27/student-entrepreneur</a:t>
            </a:r>
            <a:r>
              <a:rPr lang="en-GB" sz="2200" dirty="0">
                <a:hlinkClick r:id="rId5"/>
              </a:rPr>
              <a:t>s</a:t>
            </a:r>
            <a:endParaRPr lang="en-GB" sz="2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380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044037-BA9A-A540-B856-6D0697B6F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1798826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76611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F92E559-1390-8F41-A481-35874D6DD6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85" y="1886694"/>
            <a:ext cx="2953818" cy="26065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E50056-A628-C440-834B-50629F4CD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Betatron</a:t>
            </a:r>
            <a:r>
              <a:rPr lang="en-GB" dirty="0"/>
              <a:t>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A3050-5D9C-BE44-BEF1-156945EB1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</a:t>
            </a:r>
            <a:r>
              <a:rPr lang="en-GB" dirty="0" err="1"/>
              <a:t>betatron</a:t>
            </a:r>
            <a:r>
              <a:rPr lang="en-GB" dirty="0"/>
              <a:t> radiation from plasma-based electron accelerator</a:t>
            </a:r>
          </a:p>
          <a:p>
            <a:r>
              <a:rPr lang="en-GB" dirty="0"/>
              <a:t>Compact X-ray source comparable to national-level facilities</a:t>
            </a:r>
          </a:p>
          <a:p>
            <a:r>
              <a:rPr lang="en-GB" dirty="0"/>
              <a:t>Wide variety of applications in (recent) industry</a:t>
            </a:r>
          </a:p>
          <a:p>
            <a:pPr lvl="1"/>
            <a:r>
              <a:rPr lang="en-GB" dirty="0"/>
              <a:t>non-destructive evaluation (NDE) of internal structure</a:t>
            </a:r>
          </a:p>
          <a:p>
            <a:pPr lvl="1"/>
            <a:r>
              <a:rPr lang="en-GB" dirty="0"/>
              <a:t>complex forms now made with additive manufacturing</a:t>
            </a:r>
          </a:p>
          <a:p>
            <a:pPr lvl="1"/>
            <a:r>
              <a:rPr lang="en-GB" dirty="0"/>
              <a:t>novel battery technology and structures</a:t>
            </a:r>
          </a:p>
          <a:p>
            <a:pPr lvl="1"/>
            <a:r>
              <a:rPr lang="en-GB" dirty="0"/>
              <a:t>evaluation of composite materials</a:t>
            </a:r>
          </a:p>
          <a:p>
            <a:pPr lvl="1"/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0CE80CA-61D2-644E-88DD-08ACD6CB43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2894" y="4611846"/>
            <a:ext cx="1354831" cy="4125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461B1F-AF90-7743-B6B8-464E0953FBCB}"/>
              </a:ext>
            </a:extLst>
          </p:cNvPr>
          <p:cNvSpPr txBox="1"/>
          <p:nvPr/>
        </p:nvSpPr>
        <p:spPr>
          <a:xfrm>
            <a:off x="5559364" y="4263582"/>
            <a:ext cx="3584636" cy="3077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Helvetica" pitchFamily="2" charset="0"/>
                <a:hlinkClick r:id="rId5" tooltip="Persistent link using digital object identifier"/>
              </a:rPr>
              <a:t>https://doi.org/10.1016/j.nima.2020.164369</a:t>
            </a:r>
            <a:endParaRPr lang="en-GB" sz="1400" dirty="0">
              <a:latin typeface="Helvetica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6CEA08-A3A7-6A47-AD86-387ABCE4CF30}"/>
              </a:ext>
            </a:extLst>
          </p:cNvPr>
          <p:cNvSpPr txBox="1"/>
          <p:nvPr/>
        </p:nvSpPr>
        <p:spPr>
          <a:xfrm>
            <a:off x="118014" y="813033"/>
            <a:ext cx="120898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Z.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Najmudin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334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6971E-C2D3-974D-B5E0-FD44EA46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Betatron</a:t>
            </a:r>
            <a:r>
              <a:rPr lang="en-GB" dirty="0"/>
              <a:t> Imaging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A0499-5A32-DB4A-97F4-97FF2EB0C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 number of experiments have been carried out with collaborators at RAL</a:t>
            </a:r>
          </a:p>
          <a:p>
            <a:r>
              <a:rPr lang="en-GB" sz="2000" dirty="0"/>
              <a:t>View to testing for industrial applications</a:t>
            </a:r>
          </a:p>
          <a:p>
            <a:pPr lvl="1"/>
            <a:r>
              <a:rPr lang="en-GB" sz="1400" dirty="0"/>
              <a:t>using Gemini laser</a:t>
            </a:r>
          </a:p>
          <a:p>
            <a:pPr lvl="1"/>
            <a:r>
              <a:rPr lang="en-GB" sz="1400" dirty="0"/>
              <a:t>15 J at 800 nm in 2 independent beams </a:t>
            </a:r>
          </a:p>
          <a:p>
            <a:pPr lvl="1"/>
            <a:r>
              <a:rPr lang="en-GB" sz="1400" dirty="0"/>
              <a:t>pulse length &lt; 40 fs, at 20s repetition rate </a:t>
            </a:r>
          </a:p>
          <a:p>
            <a:pPr lvl="1"/>
            <a:r>
              <a:rPr lang="en-GB" sz="1400" dirty="0"/>
              <a:t>f/40 for LWFA (a0 ~ 4)</a:t>
            </a:r>
          </a:p>
          <a:p>
            <a:pPr lvl="1"/>
            <a:endParaRPr lang="en-GB" sz="1400" dirty="0"/>
          </a:p>
        </p:txBody>
      </p:sp>
      <p:pic>
        <p:nvPicPr>
          <p:cNvPr id="6" name="NewFig1.png" descr="NewFig1.png">
            <a:extLst>
              <a:ext uri="{FF2B5EF4-FFF2-40B4-BE49-F238E27FC236}">
                <a16:creationId xmlns:a16="http://schemas.microsoft.com/office/drawing/2014/main" id="{E337A18D-985A-8B4B-91BD-331E74EE43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0497" y="3142994"/>
            <a:ext cx="2913355" cy="1030087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Rectangle">
            <a:extLst>
              <a:ext uri="{FF2B5EF4-FFF2-40B4-BE49-F238E27FC236}">
                <a16:creationId xmlns:a16="http://schemas.microsoft.com/office/drawing/2014/main" id="{D9740DCE-5AEC-C349-9CDB-6F15CF3A648A}"/>
              </a:ext>
            </a:extLst>
          </p:cNvPr>
          <p:cNvSpPr/>
          <p:nvPr/>
        </p:nvSpPr>
        <p:spPr>
          <a:xfrm>
            <a:off x="7407829" y="2976998"/>
            <a:ext cx="172754" cy="16599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26789" tIns="26789" rIns="26789" bIns="26789" numCol="1" anchor="ctr">
            <a:noAutofit/>
          </a:bodyPr>
          <a:lstStyle/>
          <a:p>
            <a:pPr algn="ctr" defTabSz="308074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100"/>
          </a:p>
        </p:txBody>
      </p:sp>
      <p:sp>
        <p:nvSpPr>
          <p:cNvPr id="8" name="resolution target (JIMA RT RC-02) with 5𝜇m line spacing, imaged at position 1 (M=10.2)">
            <a:extLst>
              <a:ext uri="{FF2B5EF4-FFF2-40B4-BE49-F238E27FC236}">
                <a16:creationId xmlns:a16="http://schemas.microsoft.com/office/drawing/2014/main" id="{597D58B2-BED9-3746-9C45-7DD34B3BCF0B}"/>
              </a:ext>
            </a:extLst>
          </p:cNvPr>
          <p:cNvSpPr txBox="1"/>
          <p:nvPr/>
        </p:nvSpPr>
        <p:spPr>
          <a:xfrm>
            <a:off x="5787882" y="4219429"/>
            <a:ext cx="1688798" cy="423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defTabSz="482203"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1200" dirty="0">
                <a:latin typeface="Helvetica" pitchFamily="2" charset="0"/>
              </a:rPr>
              <a:t>resolution target imaged at position 1 (</a:t>
            </a:r>
            <a:r>
              <a:rPr sz="1200" i="1" dirty="0">
                <a:latin typeface="Helvetica" pitchFamily="2" charset="0"/>
              </a:rPr>
              <a:t>M</a:t>
            </a:r>
            <a:r>
              <a:rPr sz="1200" dirty="0">
                <a:latin typeface="Helvetica" pitchFamily="2" charset="0"/>
              </a:rPr>
              <a:t>=10.2) </a:t>
            </a:r>
          </a:p>
        </p:txBody>
      </p:sp>
      <p:sp>
        <p:nvSpPr>
          <p:cNvPr id="9" name="gold grid with line spacing: 41.1 𝜇m, 11.0 𝜇m, 23.3 𝜇m and 75.3 𝜇m imaged at position 2 (M=2.2)">
            <a:extLst>
              <a:ext uri="{FF2B5EF4-FFF2-40B4-BE49-F238E27FC236}">
                <a16:creationId xmlns:a16="http://schemas.microsoft.com/office/drawing/2014/main" id="{B73A37AC-68D8-5F4C-B1FB-2C9393A3FA2E}"/>
              </a:ext>
            </a:extLst>
          </p:cNvPr>
          <p:cNvSpPr txBox="1"/>
          <p:nvPr/>
        </p:nvSpPr>
        <p:spPr>
          <a:xfrm>
            <a:off x="7574527" y="4194915"/>
            <a:ext cx="1475926" cy="426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defTabSz="482203"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1200" dirty="0">
                <a:latin typeface="Helvetica" pitchFamily="2" charset="0"/>
              </a:rPr>
              <a:t>gold grid imaged at position 2 (</a:t>
            </a:r>
            <a:r>
              <a:rPr sz="1200" i="1" dirty="0">
                <a:latin typeface="Helvetica" pitchFamily="2" charset="0"/>
              </a:rPr>
              <a:t>M</a:t>
            </a:r>
            <a:r>
              <a:rPr sz="1200" dirty="0">
                <a:latin typeface="Helvetica" pitchFamily="2" charset="0"/>
              </a:rPr>
              <a:t>=2.2) </a:t>
            </a:r>
          </a:p>
        </p:txBody>
      </p:sp>
      <p:sp>
        <p:nvSpPr>
          <p:cNvPr id="10" name="synchrotron spectrum with…">
            <a:extLst>
              <a:ext uri="{FF2B5EF4-FFF2-40B4-BE49-F238E27FC236}">
                <a16:creationId xmlns:a16="http://schemas.microsoft.com/office/drawing/2014/main" id="{BE781B85-B38C-E14A-A690-AACD34F20A99}"/>
              </a:ext>
            </a:extLst>
          </p:cNvPr>
          <p:cNvSpPr txBox="1"/>
          <p:nvPr/>
        </p:nvSpPr>
        <p:spPr>
          <a:xfrm>
            <a:off x="118014" y="3022348"/>
            <a:ext cx="2717082" cy="122148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1437" tIns="71437" rIns="71437" bIns="71437" anchor="ctr">
            <a:spAutoFit/>
          </a:bodyPr>
          <a:lstStyle/>
          <a:p>
            <a:r>
              <a:rPr sz="1400" dirty="0">
                <a:latin typeface="Helvetica" pitchFamily="2" charset="0"/>
              </a:rPr>
              <a:t>synchrotron spectrum 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with </a:t>
            </a:r>
          </a:p>
          <a:p>
            <a:r>
              <a:rPr sz="1400" i="1" dirty="0" err="1">
                <a:latin typeface="Helvetica" pitchFamily="2" charset="0"/>
                <a:ea typeface="Times Roman"/>
                <a:cs typeface="Times Roman"/>
                <a:sym typeface="Times Roman"/>
              </a:rPr>
              <a:t>E</a:t>
            </a:r>
            <a:r>
              <a:rPr sz="1400" baseline="-5999" dirty="0" err="1">
                <a:latin typeface="Helvetica" pitchFamily="2" charset="0"/>
                <a:ea typeface="Times Roman"/>
                <a:cs typeface="Times Roman"/>
                <a:sym typeface="Times Roman"/>
              </a:rPr>
              <a:t>crit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= 17</a:t>
            </a:r>
            <a:r>
              <a:rPr sz="1400" i="1" dirty="0">
                <a:latin typeface="Helvetica" pitchFamily="2" charset="0"/>
                <a:ea typeface="Times Roman"/>
                <a:cs typeface="Times Roman"/>
                <a:sym typeface="Times Roman"/>
              </a:rPr>
              <a:t>.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2</a:t>
            </a:r>
            <a:r>
              <a:rPr lang="en-AU"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±</a:t>
            </a:r>
            <a:r>
              <a:rPr lang="en-AU"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1.6 keV</a:t>
            </a:r>
          </a:p>
          <a:p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𝑟</a:t>
            </a:r>
            <a:r>
              <a:rPr sz="1400" baseline="-5999" dirty="0">
                <a:latin typeface="Helvetica" pitchFamily="2" charset="0"/>
                <a:ea typeface="Times Roman"/>
                <a:cs typeface="Times Roman"/>
                <a:sym typeface="Times Roman"/>
              </a:rPr>
              <a:t>𝛽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=1.2 ± 0.2μm </a:t>
            </a:r>
          </a:p>
          <a:p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7.4 ± 2.6 × 10</a:t>
            </a:r>
            <a:r>
              <a:rPr sz="1400" baseline="31999" dirty="0">
                <a:latin typeface="Helvetica" pitchFamily="2" charset="0"/>
                <a:ea typeface="Times Roman"/>
                <a:cs typeface="Times Roman"/>
                <a:sym typeface="Times Roman"/>
              </a:rPr>
              <a:t>8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photons mrad</a:t>
            </a:r>
            <a:r>
              <a:rPr sz="1400" baseline="31999" dirty="0">
                <a:latin typeface="Helvetica" pitchFamily="2" charset="0"/>
                <a:ea typeface="Times Roman"/>
                <a:cs typeface="Times Roman"/>
                <a:sym typeface="Times Roman"/>
              </a:rPr>
              <a:t>−2</a:t>
            </a:r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 </a:t>
            </a:r>
          </a:p>
          <a:p>
            <a:r>
              <a:rPr sz="1400" dirty="0">
                <a:latin typeface="Helvetica" pitchFamily="2" charset="0"/>
                <a:ea typeface="Times Roman"/>
                <a:cs typeface="Times Roman"/>
                <a:sym typeface="Times Roman"/>
              </a:rPr>
              <a:t>in 𝜃 ~10 </a:t>
            </a:r>
            <a:r>
              <a:rPr sz="1400" dirty="0" err="1">
                <a:latin typeface="Helvetica" pitchFamily="2" charset="0"/>
                <a:ea typeface="Times Roman"/>
                <a:cs typeface="Times Roman"/>
                <a:sym typeface="Times Roman"/>
              </a:rPr>
              <a:t>mrad</a:t>
            </a:r>
            <a:endParaRPr sz="1400" dirty="0">
              <a:latin typeface="Helvetica" pitchFamily="2" charset="0"/>
              <a:ea typeface="Times Roman"/>
              <a:cs typeface="Times Roman"/>
              <a:sym typeface="Times Roman"/>
            </a:endParaRPr>
          </a:p>
        </p:txBody>
      </p:sp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1E201533-B6F8-384A-A5B8-223394BA0F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2894" y="4611846"/>
            <a:ext cx="1354831" cy="412551"/>
          </a:xfrm>
          <a:prstGeom prst="rect">
            <a:avLst/>
          </a:prstGeom>
        </p:spPr>
      </p:pic>
      <p:sp>
        <p:nvSpPr>
          <p:cNvPr id="13" name="resolution target (JIMA RT RC-02) with 5𝜇m line spacing, imaged at position 1 (M=10.2)">
            <a:extLst>
              <a:ext uri="{FF2B5EF4-FFF2-40B4-BE49-F238E27FC236}">
                <a16:creationId xmlns:a16="http://schemas.microsoft.com/office/drawing/2014/main" id="{23B456C8-FFE7-ED40-A9A6-CF6DD6BE944F}"/>
              </a:ext>
            </a:extLst>
          </p:cNvPr>
          <p:cNvSpPr txBox="1"/>
          <p:nvPr/>
        </p:nvSpPr>
        <p:spPr>
          <a:xfrm>
            <a:off x="6115395" y="1580772"/>
            <a:ext cx="1688798" cy="238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defTabSz="482203"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AU" sz="1200" dirty="0">
                <a:latin typeface="Helvetica" pitchFamily="2" charset="0"/>
              </a:rPr>
              <a:t>typical imaging setup</a:t>
            </a:r>
            <a:endParaRPr sz="1200" dirty="0">
              <a:latin typeface="Helvetica" pitchFamily="2" charset="0"/>
            </a:endParaRPr>
          </a:p>
        </p:txBody>
      </p:sp>
      <p:pic>
        <p:nvPicPr>
          <p:cNvPr id="17" name="NewFig1.png" descr="NewFig1.png">
            <a:extLst>
              <a:ext uri="{FF2B5EF4-FFF2-40B4-BE49-F238E27FC236}">
                <a16:creationId xmlns:a16="http://schemas.microsoft.com/office/drawing/2014/main" id="{11A33AE4-1556-C840-9A42-266A1C0CFE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4527" y="1820802"/>
            <a:ext cx="4050535" cy="120154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" name="GeminiLaser.png" descr="GeminiLaser.png">
            <a:extLst>
              <a:ext uri="{FF2B5EF4-FFF2-40B4-BE49-F238E27FC236}">
                <a16:creationId xmlns:a16="http://schemas.microsoft.com/office/drawing/2014/main" id="{DC34B7CB-908D-2544-94A4-39E3406C37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9240" y="2761542"/>
            <a:ext cx="2629244" cy="197900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3D4AB7F-C319-8849-867C-9C27E5A4AB10}"/>
              </a:ext>
            </a:extLst>
          </p:cNvPr>
          <p:cNvSpPr txBox="1"/>
          <p:nvPr/>
        </p:nvSpPr>
        <p:spPr>
          <a:xfrm>
            <a:off x="118014" y="813033"/>
            <a:ext cx="120898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Z.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Najmudin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77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CB1D-4B4B-FA40-A9CE-FA8CE9A63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Betatron</a:t>
            </a:r>
            <a:r>
              <a:rPr lang="en-GB" dirty="0"/>
              <a:t> Imaging Results</a:t>
            </a: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891E15F7-3D99-9648-8A4F-18F74C49AD3B}"/>
              </a:ext>
            </a:extLst>
          </p:cNvPr>
          <p:cNvGrpSpPr/>
          <p:nvPr/>
        </p:nvGrpSpPr>
        <p:grpSpPr>
          <a:xfrm>
            <a:off x="70258" y="1285648"/>
            <a:ext cx="2692206" cy="2438759"/>
            <a:chOff x="0" y="61723"/>
            <a:chExt cx="7179216" cy="6503355"/>
          </a:xfrm>
        </p:grpSpPr>
        <p:pic>
          <p:nvPicPr>
            <p:cNvPr id="5" name="NewWMG3DMET.pdf" descr="NewWMG3DMET.pdf">
              <a:extLst>
                <a:ext uri="{FF2B5EF4-FFF2-40B4-BE49-F238E27FC236}">
                  <a16:creationId xmlns:a16="http://schemas.microsoft.com/office/drawing/2014/main" id="{F84877FA-AFF1-F74D-BDDA-046108CA8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61723"/>
              <a:ext cx="7048002" cy="6503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Rectangle">
              <a:extLst>
                <a:ext uri="{FF2B5EF4-FFF2-40B4-BE49-F238E27FC236}">
                  <a16:creationId xmlns:a16="http://schemas.microsoft.com/office/drawing/2014/main" id="{FC37E7B7-14F7-4A48-89AF-AFE64719ABCC}"/>
                </a:ext>
              </a:extLst>
            </p:cNvPr>
            <p:cNvSpPr/>
            <p:nvPr/>
          </p:nvSpPr>
          <p:spPr>
            <a:xfrm>
              <a:off x="5907738" y="161593"/>
              <a:ext cx="1271479" cy="13558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ctr" defTabSz="308074"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1100">
                <a:latin typeface="Helvetica" pitchFamily="2" charset="0"/>
              </a:endParaRPr>
            </a:p>
          </p:txBody>
        </p:sp>
      </p:grpSp>
      <p:sp>
        <p:nvSpPr>
          <p:cNvPr id="7" name="Plastic test object with varying sphere diameters, external/internal diameters of cylinders, and plane to plane distances produced for XCT performance verification">
            <a:extLst>
              <a:ext uri="{FF2B5EF4-FFF2-40B4-BE49-F238E27FC236}">
                <a16:creationId xmlns:a16="http://schemas.microsoft.com/office/drawing/2014/main" id="{A1C1A234-E7C9-F24F-8E86-5970F9DF5703}"/>
              </a:ext>
            </a:extLst>
          </p:cNvPr>
          <p:cNvSpPr txBox="1"/>
          <p:nvPr/>
        </p:nvSpPr>
        <p:spPr>
          <a:xfrm>
            <a:off x="1670141" y="750648"/>
            <a:ext cx="2467487" cy="484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defTabSz="1285875">
              <a:spcBef>
                <a:spcPts val="0"/>
              </a:spcBef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AU" sz="1400" dirty="0">
                <a:latin typeface="Helvetica" pitchFamily="2" charset="0"/>
              </a:rPr>
              <a:t>pl</a:t>
            </a:r>
            <a:r>
              <a:rPr sz="1400" dirty="0" err="1">
                <a:latin typeface="Helvetica" pitchFamily="2" charset="0"/>
              </a:rPr>
              <a:t>astic</a:t>
            </a:r>
            <a:r>
              <a:rPr sz="1400" dirty="0">
                <a:latin typeface="Helvetica" pitchFamily="2" charset="0"/>
              </a:rPr>
              <a:t> </a:t>
            </a:r>
            <a:r>
              <a:rPr lang="en-AU" sz="1400" dirty="0">
                <a:latin typeface="Helvetica" pitchFamily="2" charset="0"/>
              </a:rPr>
              <a:t>3D-printed </a:t>
            </a:r>
            <a:r>
              <a:rPr sz="1400" dirty="0">
                <a:latin typeface="Helvetica" pitchFamily="2" charset="0"/>
              </a:rPr>
              <a:t>test </a:t>
            </a:r>
            <a:r>
              <a:rPr lang="en-AU" sz="1400" dirty="0">
                <a:latin typeface="Helvetica" pitchFamily="2" charset="0"/>
              </a:rPr>
              <a:t>f</a:t>
            </a:r>
            <a:r>
              <a:rPr sz="1400" dirty="0">
                <a:latin typeface="Helvetica" pitchFamily="2" charset="0"/>
              </a:rPr>
              <a:t>or XCT performance verification </a:t>
            </a:r>
          </a:p>
        </p:txBody>
      </p:sp>
      <p:sp>
        <p:nvSpPr>
          <p:cNvPr id="8" name="tomographic reconstruction using conventional lab x-ray CT">
            <a:extLst>
              <a:ext uri="{FF2B5EF4-FFF2-40B4-BE49-F238E27FC236}">
                <a16:creationId xmlns:a16="http://schemas.microsoft.com/office/drawing/2014/main" id="{078359FB-BDBF-1D45-9AD7-B5DC10D236CD}"/>
              </a:ext>
            </a:extLst>
          </p:cNvPr>
          <p:cNvSpPr txBox="1"/>
          <p:nvPr/>
        </p:nvSpPr>
        <p:spPr>
          <a:xfrm>
            <a:off x="2065949" y="3000653"/>
            <a:ext cx="2915016" cy="392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defTabSz="1285875">
              <a:spcBef>
                <a:spcPts val="0"/>
              </a:spcBef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100" dirty="0">
                <a:latin typeface="Helvetica" pitchFamily="2" charset="0"/>
              </a:rPr>
              <a:t>tomographic reconstruction using conventional lab x-ray CT </a:t>
            </a:r>
          </a:p>
        </p:txBody>
      </p:sp>
      <p:sp>
        <p:nvSpPr>
          <p:cNvPr id="9" name="radiograph of the test object obtained with the laser-betatron source">
            <a:extLst>
              <a:ext uri="{FF2B5EF4-FFF2-40B4-BE49-F238E27FC236}">
                <a16:creationId xmlns:a16="http://schemas.microsoft.com/office/drawing/2014/main" id="{602E52FB-F98F-4E42-81B8-27C944BFB2EF}"/>
              </a:ext>
            </a:extLst>
          </p:cNvPr>
          <p:cNvSpPr txBox="1"/>
          <p:nvPr/>
        </p:nvSpPr>
        <p:spPr>
          <a:xfrm>
            <a:off x="2797185" y="1227343"/>
            <a:ext cx="1502497" cy="392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defTabSz="1285875">
              <a:spcBef>
                <a:spcPts val="0"/>
              </a:spcBef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ctr"/>
            <a:r>
              <a:rPr sz="1100" dirty="0">
                <a:latin typeface="Helvetica" pitchFamily="2" charset="0"/>
              </a:rPr>
              <a:t>radiograph with the laser-</a:t>
            </a:r>
            <a:r>
              <a:rPr sz="1100" dirty="0" err="1">
                <a:latin typeface="Helvetica" pitchFamily="2" charset="0"/>
              </a:rPr>
              <a:t>betatron</a:t>
            </a:r>
            <a:r>
              <a:rPr sz="1100" dirty="0">
                <a:latin typeface="Helvetica" pitchFamily="2" charset="0"/>
              </a:rPr>
              <a:t> source </a:t>
            </a:r>
          </a:p>
        </p:txBody>
      </p:sp>
      <p:pic>
        <p:nvPicPr>
          <p:cNvPr id="11" name="NewWMG3DMET.pdf" descr="NewWMG3DMET.pdf">
            <a:extLst>
              <a:ext uri="{FF2B5EF4-FFF2-40B4-BE49-F238E27FC236}">
                <a16:creationId xmlns:a16="http://schemas.microsoft.com/office/drawing/2014/main" id="{FD5CD35B-92D3-9F4C-9C47-C30193DE164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1222" y="1611705"/>
            <a:ext cx="1395602" cy="137932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3" name="WMGBattery.pdf" descr="WMGBattery.pdf">
            <a:extLst>
              <a:ext uri="{FF2B5EF4-FFF2-40B4-BE49-F238E27FC236}">
                <a16:creationId xmlns:a16="http://schemas.microsoft.com/office/drawing/2014/main" id="{48739714-F7ED-AD45-B7EF-00E6852029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0281" y="3564059"/>
            <a:ext cx="2732619" cy="119439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Betatron imaging can be used for inspection of novel lithium battery configurations">
            <a:extLst>
              <a:ext uri="{FF2B5EF4-FFF2-40B4-BE49-F238E27FC236}">
                <a16:creationId xmlns:a16="http://schemas.microsoft.com/office/drawing/2014/main" id="{D5EDB4E1-386C-8B4E-A672-ECA0F0021DF2}"/>
              </a:ext>
            </a:extLst>
          </p:cNvPr>
          <p:cNvSpPr txBox="1"/>
          <p:nvPr/>
        </p:nvSpPr>
        <p:spPr>
          <a:xfrm>
            <a:off x="6616774" y="4121882"/>
            <a:ext cx="2224567" cy="223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 defTabSz="1285875">
              <a:spcBef>
                <a:spcPts val="0"/>
              </a:spcBef>
              <a:defRPr sz="4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100" dirty="0">
                <a:latin typeface="Helvetica" pitchFamily="2" charset="0"/>
              </a:rPr>
              <a:t>novel lithium battery configurations</a:t>
            </a:r>
          </a:p>
        </p:txBody>
      </p:sp>
      <p:sp>
        <p:nvSpPr>
          <p:cNvPr id="17" name="Betatron imaging used for phase contrast imaging of carbon fibre with kink band failure">
            <a:extLst>
              <a:ext uri="{FF2B5EF4-FFF2-40B4-BE49-F238E27FC236}">
                <a16:creationId xmlns:a16="http://schemas.microsoft.com/office/drawing/2014/main" id="{B590FCD8-EC6B-C04A-9E00-9A49C4067C0F}"/>
              </a:ext>
            </a:extLst>
          </p:cNvPr>
          <p:cNvSpPr txBox="1"/>
          <p:nvPr/>
        </p:nvSpPr>
        <p:spPr>
          <a:xfrm>
            <a:off x="4714115" y="758933"/>
            <a:ext cx="4196803" cy="392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r>
              <a:rPr sz="1100" dirty="0" err="1">
                <a:latin typeface="Helvetica" pitchFamily="2" charset="0"/>
              </a:rPr>
              <a:t>Betatron</a:t>
            </a:r>
            <a:r>
              <a:rPr sz="1100" dirty="0">
                <a:latin typeface="Helvetica" pitchFamily="2" charset="0"/>
              </a:rPr>
              <a:t> imaging used for phase contrast imaging of carbon </a:t>
            </a:r>
            <a:r>
              <a:rPr sz="1100" dirty="0" err="1">
                <a:latin typeface="Helvetica" pitchFamily="2" charset="0"/>
              </a:rPr>
              <a:t>fibre</a:t>
            </a:r>
            <a:r>
              <a:rPr sz="1100" dirty="0">
                <a:latin typeface="Helvetica" pitchFamily="2" charset="0"/>
              </a:rPr>
              <a:t> with kink band failure</a:t>
            </a:r>
          </a:p>
        </p:txBody>
      </p:sp>
      <p:sp>
        <p:nvSpPr>
          <p:cNvPr id="18" name="tomograph using conventional lab x-ray CT of defects due to a failure in carbon fibre">
            <a:extLst>
              <a:ext uri="{FF2B5EF4-FFF2-40B4-BE49-F238E27FC236}">
                <a16:creationId xmlns:a16="http://schemas.microsoft.com/office/drawing/2014/main" id="{3AA34157-41F3-344D-A2B7-4A3C3BAFD8BE}"/>
              </a:ext>
            </a:extLst>
          </p:cNvPr>
          <p:cNvSpPr txBox="1"/>
          <p:nvPr/>
        </p:nvSpPr>
        <p:spPr>
          <a:xfrm>
            <a:off x="4776692" y="3224611"/>
            <a:ext cx="1746208" cy="223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>
              <a:defRPr sz="4200"/>
            </a:lvl1pPr>
          </a:lstStyle>
          <a:p>
            <a:r>
              <a:rPr lang="en-AU" sz="1100" dirty="0">
                <a:latin typeface="Helvetica" pitchFamily="2" charset="0"/>
              </a:rPr>
              <a:t>conventional X-ray source</a:t>
            </a:r>
            <a:endParaRPr sz="1100" dirty="0">
              <a:latin typeface="Helvetica" pitchFamily="2" charset="0"/>
            </a:endParaRPr>
          </a:p>
        </p:txBody>
      </p:sp>
      <p:sp>
        <p:nvSpPr>
          <p:cNvPr id="19" name="radiograph obtained with the laser-betatron source with carbon fibre tows visible">
            <a:extLst>
              <a:ext uri="{FF2B5EF4-FFF2-40B4-BE49-F238E27FC236}">
                <a16:creationId xmlns:a16="http://schemas.microsoft.com/office/drawing/2014/main" id="{AB74A562-DF95-264F-B79E-8FB4B272B8DC}"/>
              </a:ext>
            </a:extLst>
          </p:cNvPr>
          <p:cNvSpPr txBox="1"/>
          <p:nvPr/>
        </p:nvSpPr>
        <p:spPr>
          <a:xfrm>
            <a:off x="2202455" y="4027247"/>
            <a:ext cx="1760007" cy="73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>
              <a:defRPr sz="4200"/>
            </a:lvl1pPr>
          </a:lstStyle>
          <a:p>
            <a:r>
              <a:rPr sz="1100" dirty="0">
                <a:latin typeface="Helvetica" pitchFamily="2" charset="0"/>
              </a:rPr>
              <a:t>radiograph obtained with the laser-</a:t>
            </a:r>
            <a:r>
              <a:rPr sz="1100" dirty="0" err="1">
                <a:latin typeface="Helvetica" pitchFamily="2" charset="0"/>
              </a:rPr>
              <a:t>betatron</a:t>
            </a:r>
            <a:r>
              <a:rPr sz="1100" dirty="0">
                <a:latin typeface="Helvetica" pitchFamily="2" charset="0"/>
              </a:rPr>
              <a:t> source with carbon </a:t>
            </a:r>
            <a:r>
              <a:rPr sz="1100" dirty="0" err="1">
                <a:latin typeface="Helvetica" pitchFamily="2" charset="0"/>
              </a:rPr>
              <a:t>fibre</a:t>
            </a:r>
            <a:r>
              <a:rPr sz="1100" dirty="0">
                <a:latin typeface="Helvetica" pitchFamily="2" charset="0"/>
              </a:rPr>
              <a:t> tows visible </a:t>
            </a:r>
          </a:p>
        </p:txBody>
      </p:sp>
      <p:pic>
        <p:nvPicPr>
          <p:cNvPr id="20" name="NCCKlinkband.pdf" descr="NCCKlinkband.pdf">
            <a:extLst>
              <a:ext uri="{FF2B5EF4-FFF2-40B4-BE49-F238E27FC236}">
                <a16:creationId xmlns:a16="http://schemas.microsoft.com/office/drawing/2014/main" id="{7E5BCB0F-78FE-DA48-B2B2-445F2CD8DD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2997" y="1175393"/>
            <a:ext cx="4439255" cy="1933148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0198693-C673-B444-922E-65B82E41CBE3}"/>
              </a:ext>
            </a:extLst>
          </p:cNvPr>
          <p:cNvSpPr txBox="1"/>
          <p:nvPr/>
        </p:nvSpPr>
        <p:spPr>
          <a:xfrm>
            <a:off x="118014" y="813033"/>
            <a:ext cx="120898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Z.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Najmudin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F06F1D43-7469-2A4D-BACC-B284946BA34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2894" y="4611846"/>
            <a:ext cx="1354831" cy="41255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3E1B46-4F1E-B948-89B9-3CDF1F9AF911}"/>
              </a:ext>
            </a:extLst>
          </p:cNvPr>
          <p:cNvSpPr txBox="1"/>
          <p:nvPr/>
        </p:nvSpPr>
        <p:spPr>
          <a:xfrm>
            <a:off x="216275" y="131658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" pitchFamily="2" charset="0"/>
              </a:rPr>
              <a:t>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6CD3F1-7786-3B4E-9932-24CC5D75C055}"/>
              </a:ext>
            </a:extLst>
          </p:cNvPr>
          <p:cNvSpPr txBox="1"/>
          <p:nvPr/>
        </p:nvSpPr>
        <p:spPr>
          <a:xfrm>
            <a:off x="4325695" y="81303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" pitchFamily="2" charset="0"/>
              </a:rPr>
              <a:t>2)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351256-D048-2F44-B7FA-382BDBA6BC5B}"/>
              </a:ext>
            </a:extLst>
          </p:cNvPr>
          <p:cNvSpPr txBox="1"/>
          <p:nvPr/>
        </p:nvSpPr>
        <p:spPr>
          <a:xfrm>
            <a:off x="3353508" y="365401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" pitchFamily="2" charset="0"/>
              </a:rPr>
              <a:t>3)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DB64E98-11EC-D24C-9840-F161DC493195}"/>
              </a:ext>
            </a:extLst>
          </p:cNvPr>
          <p:cNvCxnSpPr>
            <a:cxnSpLocks/>
          </p:cNvCxnSpPr>
          <p:nvPr/>
        </p:nvCxnSpPr>
        <p:spPr>
          <a:xfrm>
            <a:off x="1871024" y="2152996"/>
            <a:ext cx="1032860" cy="0"/>
          </a:xfrm>
          <a:prstGeom prst="straightConnector1">
            <a:avLst/>
          </a:prstGeom>
          <a:ln w="19050">
            <a:prstDash val="sys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omograph using conventional lab x-ray CT of defects due to a failure in carbon fibre">
            <a:extLst>
              <a:ext uri="{FF2B5EF4-FFF2-40B4-BE49-F238E27FC236}">
                <a16:creationId xmlns:a16="http://schemas.microsoft.com/office/drawing/2014/main" id="{736A2660-E58B-CE49-A412-FE767FE33AE5}"/>
              </a:ext>
            </a:extLst>
          </p:cNvPr>
          <p:cNvSpPr txBox="1"/>
          <p:nvPr/>
        </p:nvSpPr>
        <p:spPr>
          <a:xfrm>
            <a:off x="7078051" y="3224611"/>
            <a:ext cx="1746208" cy="223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>
              <a:defRPr sz="4200"/>
            </a:lvl1pPr>
          </a:lstStyle>
          <a:p>
            <a:r>
              <a:rPr lang="en-AU" sz="1100" dirty="0" err="1">
                <a:latin typeface="Helvetica" pitchFamily="2" charset="0"/>
              </a:rPr>
              <a:t>betatron</a:t>
            </a:r>
            <a:r>
              <a:rPr lang="en-AU" sz="1100" dirty="0">
                <a:latin typeface="Helvetica" pitchFamily="2" charset="0"/>
              </a:rPr>
              <a:t> X-ray source</a:t>
            </a:r>
            <a:endParaRPr sz="11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34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2B461-D20F-1C49-BE79-E02F0D745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Extreme Photonics Application Centre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4D484-3F32-2144-8F1A-9E8AB55E0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&gt; £81m facility being constructed at Rutherford-Appleton Laboratory</a:t>
            </a:r>
          </a:p>
          <a:p>
            <a:r>
              <a:rPr lang="en-GB" dirty="0"/>
              <a:t>One of the major uses for EPAC will be </a:t>
            </a:r>
            <a:r>
              <a:rPr lang="en-GB" dirty="0" err="1"/>
              <a:t>betatron</a:t>
            </a:r>
            <a:r>
              <a:rPr lang="en-GB" dirty="0"/>
              <a:t> imaging and other X-ray techniques synchronised to secondary light and particle sources.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EPAC building.png" descr="EPAC building.png">
            <a:extLst>
              <a:ext uri="{FF2B5EF4-FFF2-40B4-BE49-F238E27FC236}">
                <a16:creationId xmlns:a16="http://schemas.microsoft.com/office/drawing/2014/main" id="{0914A35D-6AE7-AE42-B407-ECEA5D9AE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73" y="2215561"/>
            <a:ext cx="4361979" cy="2344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Aeriel view EPAC edited.jpg" descr="Aeriel view EPAC edited.jpg">
            <a:extLst>
              <a:ext uri="{FF2B5EF4-FFF2-40B4-BE49-F238E27FC236}">
                <a16:creationId xmlns:a16="http://schemas.microsoft.com/office/drawing/2014/main" id="{7E685AA2-09E3-4A4E-8AE2-B51D8366BD3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783" y="2399832"/>
            <a:ext cx="5092060" cy="18889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286E1A0-EE00-294E-A3D0-6D4CFB517D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2894" y="4611846"/>
            <a:ext cx="1354831" cy="4125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1E0EC-9288-5649-8234-1B16DB70CCAB}"/>
              </a:ext>
            </a:extLst>
          </p:cNvPr>
          <p:cNvSpPr txBox="1"/>
          <p:nvPr/>
        </p:nvSpPr>
        <p:spPr>
          <a:xfrm>
            <a:off x="118014" y="813033"/>
            <a:ext cx="120898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Z.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Najmudin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92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149B8E-2910-4349-9963-579236B1BD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51" t="32774"/>
          <a:stretch/>
        </p:blipFill>
        <p:spPr>
          <a:xfrm>
            <a:off x="3810126" y="3706385"/>
            <a:ext cx="2750854" cy="8268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2B0537-9A6C-0749-A2BC-94213359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Industrialisation of BPMs for FELs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E93A2-57D5-1B49-A1C2-9C43F93D2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120810"/>
            <a:ext cx="5025368" cy="356395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Cavity BPM designed for FELs</a:t>
            </a:r>
          </a:p>
          <a:p>
            <a:pPr lvl="1">
              <a:lnSpc>
                <a:spcPct val="110000"/>
              </a:lnSpc>
              <a:spcBef>
                <a:spcPts val="750"/>
              </a:spcBef>
            </a:pPr>
            <a:r>
              <a:rPr lang="en-US" dirty="0"/>
              <a:t>underpinning research: precision diagnostics for linear colliders</a:t>
            </a:r>
          </a:p>
          <a:p>
            <a:pPr>
              <a:lnSpc>
                <a:spcPct val="110000"/>
              </a:lnSpc>
            </a:pPr>
            <a:r>
              <a:rPr lang="en-US" dirty="0"/>
              <a:t>Formal partnerships with FMB-Oxford and Instrumentation Technologies</a:t>
            </a:r>
          </a:p>
          <a:p>
            <a:pPr lvl="1">
              <a:lnSpc>
                <a:spcPct val="110000"/>
              </a:lnSpc>
              <a:spcBef>
                <a:spcPts val="750"/>
              </a:spcBef>
            </a:pPr>
            <a:r>
              <a:rPr lang="en-US" dirty="0"/>
              <a:t>supported by STFC IPS grant 2013-2017</a:t>
            </a:r>
          </a:p>
          <a:p>
            <a:pPr>
              <a:lnSpc>
                <a:spcPct val="110000"/>
              </a:lnSpc>
            </a:pPr>
            <a:r>
              <a:rPr lang="en-US" dirty="0"/>
              <a:t>Complete off-the-shelf system</a:t>
            </a:r>
          </a:p>
          <a:p>
            <a:pPr>
              <a:lnSpc>
                <a:spcPct val="110000"/>
              </a:lnSpc>
            </a:pPr>
            <a:r>
              <a:rPr lang="en-US" dirty="0"/>
              <a:t>Cavity design licensed to FMB-Oxford in 2019</a:t>
            </a:r>
          </a:p>
          <a:p>
            <a:pPr>
              <a:lnSpc>
                <a:spcPct val="110000"/>
              </a:lnSpc>
            </a:pPr>
            <a:r>
              <a:rPr lang="en-US" dirty="0"/>
              <a:t>First contracts granted to both FMB and </a:t>
            </a:r>
            <a:r>
              <a:rPr lang="en-US" dirty="0" err="1"/>
              <a:t>iTech</a:t>
            </a:r>
            <a:r>
              <a:rPr lang="en-US" dirty="0"/>
              <a:t> in 2020 by ELI-BL, total ~€250k</a:t>
            </a:r>
          </a:p>
          <a:p>
            <a:pPr>
              <a:lnSpc>
                <a:spcPct val="110000"/>
              </a:lnSpc>
            </a:pPr>
            <a:r>
              <a:rPr lang="en-US" dirty="0"/>
              <a:t>Electronics delivered, cavities in the final stages of testing and tuning</a:t>
            </a:r>
          </a:p>
          <a:p>
            <a:pPr>
              <a:lnSpc>
                <a:spcPct val="110000"/>
              </a:lnSpc>
            </a:pPr>
            <a:r>
              <a:rPr lang="en-US" dirty="0"/>
              <a:t>REF2021 case study submitted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B460C-DCC6-804B-B174-66BCD6CD63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7568" y="872654"/>
            <a:ext cx="3955188" cy="1762031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76ECB495-650C-E348-B545-01792F83C95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005" y="2748459"/>
            <a:ext cx="2298615" cy="1498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D81136-6159-9145-A7FA-44C31957246E}"/>
              </a:ext>
            </a:extLst>
          </p:cNvPr>
          <p:cNvSpPr txBox="1"/>
          <p:nvPr/>
        </p:nvSpPr>
        <p:spPr>
          <a:xfrm>
            <a:off x="7139280" y="2356066"/>
            <a:ext cx="1711606" cy="2156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r" defTabSz="308049" latinLnBrk="1" hangingPunct="0"/>
            <a:r>
              <a:rPr lang="en-US" sz="1050" dirty="0">
                <a:solidFill>
                  <a:schemeClr val="tx1"/>
                </a:solidFill>
                <a:latin typeface="Helvetica" pitchFamily="2" charset="0"/>
                <a:sym typeface="Avenir Roman"/>
              </a:rPr>
              <a:t>4 cavities in </a:t>
            </a:r>
            <a:r>
              <a:rPr lang="en-US" sz="1050" dirty="0">
                <a:solidFill>
                  <a:schemeClr val="tx1"/>
                </a:solidFill>
                <a:latin typeface="Helvetica" pitchFamily="2" charset="0"/>
              </a:rPr>
              <a:t>a test</a:t>
            </a:r>
            <a:r>
              <a:rPr lang="en-US" sz="1050" dirty="0">
                <a:solidFill>
                  <a:schemeClr val="tx1"/>
                </a:solidFill>
                <a:latin typeface="Helvetica" pitchFamily="2" charset="0"/>
                <a:sym typeface="Avenir Roman"/>
              </a:rPr>
              <a:t> beamline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079025-BC88-514A-AEAF-087EA864F76A}"/>
              </a:ext>
            </a:extLst>
          </p:cNvPr>
          <p:cNvSpPr txBox="1"/>
          <p:nvPr/>
        </p:nvSpPr>
        <p:spPr>
          <a:xfrm>
            <a:off x="3643987" y="4571666"/>
            <a:ext cx="3494146" cy="2156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r" defTabSz="308049" latinLnBrk="1" hangingPunct="0"/>
            <a:r>
              <a:rPr lang="en-US" sz="1050" dirty="0" err="1">
                <a:solidFill>
                  <a:schemeClr val="tx1"/>
                </a:solidFill>
                <a:latin typeface="Helvetica" pitchFamily="2" charset="0"/>
              </a:rPr>
              <a:t>iTech’s</a:t>
            </a:r>
            <a:r>
              <a:rPr lang="en-US" sz="1050" dirty="0">
                <a:solidFill>
                  <a:schemeClr val="tx1"/>
                </a:solidFill>
                <a:latin typeface="Helvetica" pitchFamily="2" charset="0"/>
              </a:rPr>
              <a:t> Libera Cavity BPM now works with FMB’s cavities</a:t>
            </a:r>
            <a:endParaRPr lang="en-US" sz="1050" dirty="0">
              <a:solidFill>
                <a:schemeClr val="tx1"/>
              </a:solidFill>
              <a:latin typeface="Helvetica" pitchFamily="2" charset="0"/>
              <a:sym typeface="Avenir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5BF9C4-8929-FF48-B7C6-D8F8DCA549BE}"/>
              </a:ext>
            </a:extLst>
          </p:cNvPr>
          <p:cNvSpPr txBox="1"/>
          <p:nvPr/>
        </p:nvSpPr>
        <p:spPr>
          <a:xfrm>
            <a:off x="6764229" y="4211758"/>
            <a:ext cx="2016178" cy="2156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ctr" defTabSz="308049" latinLnBrk="1" hangingPunct="0"/>
            <a:r>
              <a:rPr lang="en-US" sz="1050" dirty="0">
                <a:solidFill>
                  <a:schemeClr val="tx1"/>
                </a:solidFill>
                <a:latin typeface="Helvetica" pitchFamily="2" charset="0"/>
              </a:rPr>
              <a:t>ELI BL cavities on the test bench</a:t>
            </a:r>
            <a:endParaRPr lang="en-US" sz="1050" dirty="0">
              <a:solidFill>
                <a:schemeClr val="tx1"/>
              </a:solidFill>
              <a:latin typeface="Helvetica" pitchFamily="2" charset="0"/>
              <a:sym typeface="Avenir Roman"/>
            </a:endParaRPr>
          </a:p>
        </p:txBody>
      </p:sp>
      <p:pic>
        <p:nvPicPr>
          <p:cNvPr id="10" name="Picture 9" descr="JPEG_print_logo_large.jpg">
            <a:extLst>
              <a:ext uri="{FF2B5EF4-FFF2-40B4-BE49-F238E27FC236}">
                <a16:creationId xmlns:a16="http://schemas.microsoft.com/office/drawing/2014/main" id="{6FE52575-85EF-C24A-ABDB-00C2EB60BF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318" y="4533246"/>
            <a:ext cx="1062273" cy="5305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74AA93-0AED-2D4B-BABD-70DB4F223AB1}"/>
              </a:ext>
            </a:extLst>
          </p:cNvPr>
          <p:cNvSpPr txBox="1"/>
          <p:nvPr/>
        </p:nvSpPr>
        <p:spPr>
          <a:xfrm>
            <a:off x="118014" y="813033"/>
            <a:ext cx="98277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A. </a:t>
            </a:r>
            <a:r>
              <a:rPr lang="en-GB" sz="1400" b="1" i="1" dirty="0" err="1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Lyapin</a:t>
            </a:r>
            <a:endParaRPr lang="en-GB" sz="1400" b="1" i="1" dirty="0">
              <a:solidFill>
                <a:schemeClr val="accent5">
                  <a:lumMod val="7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DC219-7890-8E49-A549-831C1B2C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Oxford RF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631B7-E49C-3D44-8C68-97A8C43C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120810"/>
            <a:ext cx="6113581" cy="356395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Burrows has a long-standing collaboration with UK advanced RF manufacturer TMD Technologies Ltd. (Hayes)</a:t>
            </a:r>
          </a:p>
          <a:p>
            <a:pPr>
              <a:lnSpc>
                <a:spcPct val="110000"/>
              </a:lnSpc>
            </a:pPr>
            <a:r>
              <a:rPr lang="en-GB" dirty="0"/>
              <a:t>Jointly developed low-latency, high-power RF amplifier for beam feedback systems for ILC, deployed at KEK/ATF2</a:t>
            </a:r>
          </a:p>
          <a:p>
            <a:r>
              <a:rPr lang="en-GB" dirty="0"/>
              <a:t>TMD sponsored PhD students via STFC ‘CASE’ scheme:</a:t>
            </a: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Rebecca </a:t>
            </a:r>
            <a:r>
              <a:rPr lang="en-GB" b="1" dirty="0" err="1">
                <a:solidFill>
                  <a:schemeClr val="accent1"/>
                </a:solidFill>
              </a:rPr>
              <a:t>Ramjiawan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/>
              <a:t>(2019)</a:t>
            </a:r>
          </a:p>
          <a:p>
            <a:pPr lvl="2"/>
            <a:r>
              <a:rPr lang="en-GB" dirty="0"/>
              <a:t>Development of feedback algorithms for future linear colliders</a:t>
            </a: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Neven </a:t>
            </a:r>
            <a:r>
              <a:rPr lang="en-GB" b="1" dirty="0" err="1">
                <a:solidFill>
                  <a:schemeClr val="accent1"/>
                </a:solidFill>
              </a:rPr>
              <a:t>Blaskovic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 err="1">
                <a:solidFill>
                  <a:schemeClr val="accent1"/>
                </a:solidFill>
              </a:rPr>
              <a:t>Kraljevic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/>
              <a:t>(2015)</a:t>
            </a:r>
          </a:p>
          <a:p>
            <a:pPr lvl="2"/>
            <a:r>
              <a:rPr lang="en-GB" dirty="0"/>
              <a:t>Development of a high-precision low-latency position feedback system for single pass beamlines using </a:t>
            </a:r>
            <a:r>
              <a:rPr lang="en-GB" dirty="0" err="1"/>
              <a:t>stripline</a:t>
            </a:r>
            <a:r>
              <a:rPr lang="en-GB" dirty="0"/>
              <a:t> and cavity BPMs</a:t>
            </a:r>
          </a:p>
          <a:p>
            <a:pPr lvl="1"/>
            <a:r>
              <a:rPr lang="en-GB" b="1" dirty="0">
                <a:solidFill>
                  <a:schemeClr val="accent1"/>
                </a:solidFill>
              </a:rPr>
              <a:t>Christine Clarke </a:t>
            </a:r>
            <a:r>
              <a:rPr lang="en-GB" b="1" dirty="0"/>
              <a:t>(2008)</a:t>
            </a:r>
          </a:p>
          <a:p>
            <a:pPr lvl="2"/>
            <a:r>
              <a:rPr lang="en-GB" dirty="0"/>
              <a:t>The interaction point collision feedback system at the ILC and its sensitivity to expected electromagnetic backgrounds</a:t>
            </a:r>
          </a:p>
          <a:p>
            <a:r>
              <a:rPr lang="en-GB" dirty="0"/>
              <a:t>CERN supported Doctoral Student on CLIC X-band structure performance:</a:t>
            </a:r>
          </a:p>
          <a:p>
            <a:pPr lvl="1"/>
            <a:r>
              <a:rPr lang="en-GB" dirty="0"/>
              <a:t>	</a:t>
            </a:r>
            <a:r>
              <a:rPr lang="en-GB" b="1" dirty="0">
                <a:solidFill>
                  <a:schemeClr val="accent1"/>
                </a:solidFill>
              </a:rPr>
              <a:t>Jan </a:t>
            </a:r>
            <a:r>
              <a:rPr lang="en-GB" b="1" dirty="0" err="1">
                <a:solidFill>
                  <a:schemeClr val="accent1"/>
                </a:solidFill>
              </a:rPr>
              <a:t>Paszkiewicz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/>
              <a:t>(2020)</a:t>
            </a:r>
          </a:p>
          <a:p>
            <a:pPr lvl="2"/>
            <a:r>
              <a:rPr lang="en-GB" dirty="0"/>
              <a:t>Studies of breakdown and pre-breakdown phenomena in high gradient accelerating structures </a:t>
            </a:r>
          </a:p>
          <a:p>
            <a:pPr>
              <a:lnSpc>
                <a:spcPct val="110000"/>
              </a:lnSpc>
            </a:pPr>
            <a:r>
              <a:rPr lang="en-GB" dirty="0"/>
              <a:t>This connection, and Burrows’ </a:t>
            </a:r>
            <a:r>
              <a:rPr lang="en-GB" dirty="0" err="1"/>
              <a:t>Spokespersonship</a:t>
            </a:r>
            <a:r>
              <a:rPr lang="en-GB" dirty="0"/>
              <a:t> of CLIC, led to TMD being qualified for bonding / brazing of CLIC X-band structures, with first structure assembled (2019/20)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46D16EFA-36B5-F445-8813-36DA06BE91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CCD153-BFEE-A840-B6B1-B980BDE696FA}"/>
              </a:ext>
            </a:extLst>
          </p:cNvPr>
          <p:cNvSpPr txBox="1"/>
          <p:nvPr/>
        </p:nvSpPr>
        <p:spPr>
          <a:xfrm>
            <a:off x="118014" y="813033"/>
            <a:ext cx="110889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P. Burrows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D9A8742-AF72-2E43-BF40-EB4034AE6D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8264" y="2862659"/>
            <a:ext cx="2727722" cy="170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375EEC93-85B0-F94A-B253-A52885BC3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8264" y="966921"/>
            <a:ext cx="2727722" cy="181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56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3CA5F-950E-1C49-81B1-E5CA144DC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FONT Drive Amplifier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A76F2-85B2-E94E-90E8-C9A6FB921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274" y="1120810"/>
            <a:ext cx="5467195" cy="3563950"/>
          </a:xfrm>
        </p:spPr>
        <p:txBody>
          <a:bodyPr>
            <a:normAutofit/>
          </a:bodyPr>
          <a:lstStyle/>
          <a:p>
            <a:r>
              <a:rPr lang="en-GB" dirty="0"/>
              <a:t>Outline design done in JAI/Oxford</a:t>
            </a:r>
          </a:p>
          <a:p>
            <a:r>
              <a:rPr lang="en-GB" dirty="0"/>
              <a:t>Production design + fabrication by TMD Technologies</a:t>
            </a:r>
          </a:p>
          <a:p>
            <a:r>
              <a:rPr lang="en-GB" dirty="0"/>
              <a:t>Specifications:</a:t>
            </a:r>
          </a:p>
          <a:p>
            <a:pPr lvl="1"/>
            <a:r>
              <a:rPr lang="en-GB" dirty="0"/>
              <a:t>± 15A (kicker terminated with 50 Ohm)</a:t>
            </a:r>
          </a:p>
          <a:p>
            <a:pPr lvl="1"/>
            <a:r>
              <a:rPr lang="en-GB" dirty="0"/>
              <a:t>± 30A (kicker shorted at far end)</a:t>
            </a:r>
          </a:p>
          <a:p>
            <a:pPr lvl="1"/>
            <a:r>
              <a:rPr lang="en-GB" dirty="0"/>
              <a:t>35ns risetime (to 90%)</a:t>
            </a:r>
          </a:p>
          <a:p>
            <a:pPr lvl="1"/>
            <a:r>
              <a:rPr lang="en-GB" dirty="0"/>
              <a:t>pulse length 10 us</a:t>
            </a:r>
          </a:p>
          <a:p>
            <a:pPr lvl="1"/>
            <a:r>
              <a:rPr lang="en-GB" dirty="0"/>
              <a:t>repetition rate 10 Hz  </a:t>
            </a:r>
          </a:p>
          <a:p>
            <a:endParaRPr lang="en-GB" dirty="0"/>
          </a:p>
        </p:txBody>
      </p:sp>
      <p:pic>
        <p:nvPicPr>
          <p:cNvPr id="4" name="Picture 4" descr="IMG_0605">
            <a:extLst>
              <a:ext uri="{FF2B5EF4-FFF2-40B4-BE49-F238E27FC236}">
                <a16:creationId xmlns:a16="http://schemas.microsoft.com/office/drawing/2014/main" id="{65BE11F1-863E-9C47-85AA-B8D6F6B57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500" y="813033"/>
            <a:ext cx="2704327" cy="360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DDA05370-B45F-FB47-9B50-97D630C38D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6516" y="4650521"/>
            <a:ext cx="1471210" cy="448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CB2510-E704-A640-85CB-A0BCDE78042A}"/>
              </a:ext>
            </a:extLst>
          </p:cNvPr>
          <p:cNvSpPr txBox="1"/>
          <p:nvPr/>
        </p:nvSpPr>
        <p:spPr>
          <a:xfrm>
            <a:off x="118014" y="813033"/>
            <a:ext cx="110889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5">
                    <a:lumMod val="75000"/>
                  </a:schemeClr>
                </a:solidFill>
                <a:latin typeface="Helvetica" pitchFamily="2" charset="0"/>
              </a:rPr>
              <a:t>P. Burrows</a:t>
            </a:r>
          </a:p>
        </p:txBody>
      </p:sp>
    </p:spTree>
    <p:extLst>
      <p:ext uri="{BB962C8B-B14F-4D97-AF65-F5344CB8AC3E}">
        <p14:creationId xmlns:p14="http://schemas.microsoft.com/office/powerpoint/2010/main" val="3927213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30012</TotalTime>
  <Words>2267</Words>
  <Application>Microsoft Macintosh PowerPoint</Application>
  <PresentationFormat>On-screen Show (16:9)</PresentationFormat>
  <Paragraphs>302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FoundrySterling-Book</vt:lpstr>
      <vt:lpstr>System Font</vt:lpstr>
      <vt:lpstr>Arial</vt:lpstr>
      <vt:lpstr>Calibri</vt:lpstr>
      <vt:lpstr>Calibri Light</vt:lpstr>
      <vt:lpstr>Century Gothic</vt:lpstr>
      <vt:lpstr>Helvetica</vt:lpstr>
      <vt:lpstr>Helvetica Light</vt:lpstr>
      <vt:lpstr>Office Theme</vt:lpstr>
      <vt:lpstr>Industry Connections</vt:lpstr>
      <vt:lpstr>Introduction</vt:lpstr>
      <vt:lpstr>Betatron Imaging</vt:lpstr>
      <vt:lpstr>Betatron Imaging Experiments</vt:lpstr>
      <vt:lpstr>Betatron Imaging Results</vt:lpstr>
      <vt:lpstr>Extreme Photonics Application Centre</vt:lpstr>
      <vt:lpstr>Industrialisation of BPMs for FELs</vt:lpstr>
      <vt:lpstr>Oxford RF Work</vt:lpstr>
      <vt:lpstr>FONT Drive Amplifier</vt:lpstr>
      <vt:lpstr>CLIC Industrialisation</vt:lpstr>
      <vt:lpstr>CLIC for Medical Applications</vt:lpstr>
      <vt:lpstr>JAI Interferometry Capabilities</vt:lpstr>
      <vt:lpstr>Current Progress: PaMIr</vt:lpstr>
      <vt:lpstr>Real Data Results</vt:lpstr>
      <vt:lpstr>Commercialisation So Far…</vt:lpstr>
      <vt:lpstr>A Virtuous Circle of Metrology</vt:lpstr>
      <vt:lpstr>Beam Delivery Simulation (BDSIM)</vt:lpstr>
      <vt:lpstr>Proton Therapy Evolution</vt:lpstr>
      <vt:lpstr>BDSIM Model of IBA Proton Therapy</vt:lpstr>
      <vt:lpstr>Further Industrial Applications</vt:lpstr>
      <vt:lpstr>LhARA</vt:lpstr>
      <vt:lpstr>Additional Oxford Commercialisation Activity</vt:lpstr>
      <vt:lpstr>Thank you for your attention</vt:lpstr>
    </vt:vector>
  </TitlesOfParts>
  <Company>Oxford University 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Train Energy Measurements</dc:title>
  <dc:creator>Windows User</dc:creator>
  <cp:lastModifiedBy>Nevay, Laurie</cp:lastModifiedBy>
  <cp:revision>1235</cp:revision>
  <cp:lastPrinted>2019-04-05T13:44:35Z</cp:lastPrinted>
  <dcterms:created xsi:type="dcterms:W3CDTF">2011-04-05T19:54:15Z</dcterms:created>
  <dcterms:modified xsi:type="dcterms:W3CDTF">2021-04-19T17:08:36Z</dcterms:modified>
</cp:coreProperties>
</file>