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jpeg" ContentType="image/jpg"/>
  <Default Extension="png" ContentType="image/png"/>
  <Default Extension="bmp" ContentType="image/bmp"/>
  <Default Extension="gif" ContentType="image/gif"/>
  <Default Extension="tif" ContentType="image/tif"/>
  <Default Extension="pdf" ContentType="application/pdf"/>
  <Default Extension="mov" ContentType="application/movie"/>
  <Default Extension="vml" ContentType="application/vnd.openxmlformats-officedocument.vmlDrawing"/>
  <Default Extension="xlsx" ContentType="application/vnd.openxmlformats-officedocument.spreadsheetml.sheet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commentAuthors.xml" ContentType="application/vnd.openxmlformats-officedocument.presentationml.commentAuthors+xml"/>
  <Override PartName="/ppt/tableStyles.xml" ContentType="application/vnd.openxmlformats-officedocument.presentationml.tableStyles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media/image1.jpeg" ContentType="image/jpeg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media/image2.jpeg" ContentType="image/jpeg"/>
  <Override PartName="/ppt/theme/theme2.xml" ContentType="application/vnd.openxmlformats-officedocument.theme+xml"/>
  <Override PartName="/ppt/media/image3.jpeg" ContentType="image/jpeg"/>
  <Override PartName="/ppt/media/image4.jpeg" ContentType="image/jpeg"/>
  <Override PartName="/ppt/media/media1.mp4" ContentType="video/unknown"/>
  <Override PartName="/ppt/media/image5.jpeg" ContentType="image/jpeg"/>
  <Override PartName="/ppt/media/media1.mov" ContentType="video/unknown"/>
  <Override PartName="/ppt/media/image6.jpeg" ContentType="image/jpeg"/>
  <Override PartName="/ppt/media/image7.jpeg" ContentType="image/jpeg"/>
  <Override PartName="/ppt/media/media2.mp4" ContentType="video/unknown"/>
  <Override PartName="/ppt/media/image8.jpeg" ContentType="image/jpe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ldMasterIdLst>
    <p:sldMasterId id="2147483648" r:id="rId5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  <p:sldId id="285" r:id="rId37"/>
    <p:sldId id="286" r:id="rId38"/>
    <p:sldId id="287" r:id="rId39"/>
  </p:sldIdLst>
  <p:sldSz cx="24384000" cy="13716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b="0" baseline="0" cap="none" i="0" spc="0" strike="noStrike" sz="1800" u="none" kumimoji="0" normalizeH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1pPr>
    <a:lvl2pPr marL="0" marR="0" indent="2286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2pPr>
    <a:lvl3pPr marL="0" marR="0" indent="4572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3pPr>
    <a:lvl4pPr marL="0" marR="0" indent="6858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4pPr>
    <a:lvl5pPr marL="0" marR="0" indent="9144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5pPr>
    <a:lvl6pPr marL="0" marR="0" indent="11430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6pPr>
    <a:lvl7pPr marL="0" marR="0" indent="13716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7pPr>
    <a:lvl8pPr marL="0" marR="0" indent="16002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8pPr>
    <a:lvl9pPr marL="0" marR="0" indent="1828800" algn="l" defTabSz="1828800" rtl="0" fontAlgn="auto" latinLnBrk="0" hangingPunct="0">
      <a:lnSpc>
        <a:spcPct val="100000"/>
      </a:lnSpc>
      <a:spcBef>
        <a:spcPts val="800"/>
      </a:spcBef>
      <a:spcAft>
        <a:spcPts val="0"/>
      </a:spcAft>
      <a:buClrTx/>
      <a:buSzTx/>
      <a:buFontTx/>
      <a:buNone/>
      <a:tabLst/>
      <a:defRPr b="0" baseline="0" cap="none" i="0" spc="0" strike="noStrike" sz="4800" u="none" kumimoji="0" normalizeH="0">
        <a:ln>
          <a:noFill/>
        </a:ln>
        <a:solidFill>
          <a:srgbClr val="000000"/>
        </a:solidFill>
        <a:effectLst/>
        <a:uFillTx/>
        <a:latin typeface="Helvetica Light"/>
        <a:ea typeface="Helvetica Light"/>
        <a:cs typeface="Helvetica Light"/>
        <a:sym typeface="Helvetica Light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/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showPr loop="0"/>
</p:presentationPr>
</file>

<file path=ppt/tableStyles.xml><?xml version="1.0" encoding="utf-8"?>
<a:tblStyleLst xmlns:a="http://schemas.openxmlformats.org/drawingml/2006/main" xmlns:r="http://schemas.openxmlformats.org/officeDocument/2006/relationships" def="{5940675A-B579-460E-94D1-54222C63F5DA}">
  <a:tblStyle styleId="{4C3C2611-4C71-4FC5-86AE-919BDF0F9419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 b="def" i="def"/>
      <a:tcStyle>
        <a:tcBdr/>
        <a:fill>
          <a:solidFill>
            <a:srgbClr val="E3E5E8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E1E0DA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 b="def" i="def"/>
      <a:tcStyle>
        <a:tcBdr/>
        <a:fill>
          <a:solidFill>
            <a:srgbClr val="C3C2C2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 b="def" i="def"/>
      <a:tcStyle>
        <a:tcBdr/>
        <a:fill>
          <a:solidFill>
            <a:srgbClr val="DCE5E6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 b="def" i="def"/>
      <a:tcStyle>
        <a:tcBdr/>
        <a:fill>
          <a:solidFill>
            <a:srgbClr val="DEDEDF"/>
          </a:solidFill>
        </a:fill>
      </a:tcStyle>
    </a:band2H>
    <a:firstCol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de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def" i="def">
        <a:font>
          <a:latin typeface="Helvetica Light"/>
          <a:ea typeface="Helvetica Light"/>
          <a:cs typeface="Helvetica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EDEEEE"/>
          </a:solidFill>
        </a:fill>
      </a:tcStyle>
    </a:band2H>
    <a:firstCol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de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8F44A2F1-9E1F-4B54-A3A2-5F16C0AD49E2}" styleName="">
    <a:tblBg/>
    <a:wholeTbl>
      <a:tcTxStyle b="off" i="off">
        <a:font>
          <a:latin typeface="Gill Sans"/>
          <a:ea typeface="Gill Sans"/>
          <a:cs typeface="Gill Sans"/>
        </a:font>
        <a:srgbClr val="000000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 b="def" i="def"/>
      <a:tcStyle>
        <a:tcBdr/>
        <a:fill>
          <a:solidFill>
            <a:srgbClr val="C5C7C9">
              <a:alpha val="30000"/>
            </a:srgbClr>
          </a:solidFill>
        </a:fill>
      </a:tcStyle>
    </a:band2H>
    <a:firstCol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ill Sans"/>
          <a:ea typeface="Gill Sans"/>
          <a:cs typeface="Gill Sans"/>
        </a:font>
        <a:srgbClr val="FFFFFF"/>
      </a:tcTxStyle>
      <a:tcStyle>
        <a:tcBdr>
          <a:left>
            <a:ln w="25400" cap="flat">
              <a:solidFill>
                <a:srgbClr val="000000"/>
              </a:solidFill>
              <a:prstDash val="solid"/>
              <a:miter lim="400000"/>
            </a:ln>
          </a:left>
          <a:right>
            <a:ln w="25400" cap="flat">
              <a:solidFill>
                <a:srgbClr val="000000"/>
              </a:solidFill>
              <a:prstDash val="solid"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miter lim="400000"/>
            </a:ln>
          </a:top>
          <a:bottom>
            <a:ln w="25400" cap="flat">
              <a:solidFill>
                <a:srgbClr val="000000"/>
              </a:solidFill>
              <a:prstDash val="solid"/>
              <a:miter lim="400000"/>
            </a:ln>
          </a:bottom>
          <a:insideH>
            <a:ln w="25400" cap="flat">
              <a:solidFill>
                <a:srgbClr val="000000"/>
              </a:solidFill>
              <a:prstDash val="solid"/>
              <a:miter lim="400000"/>
            </a:ln>
          </a:insideH>
          <a:insideV>
            <a:ln w="254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Comments="1"/>
</file>

<file path=ppt/_rels/presentation.xml.rels><?xml version="1.0" encoding="UTF-8"?>
<Relationships xmlns="http://schemas.openxmlformats.org/package/2006/relationships"><Relationship Id="rId1" Type="http://schemas.openxmlformats.org/officeDocument/2006/relationships/presProps" Target="presProps.xml"/><Relationship Id="rId2" Type="http://schemas.openxmlformats.org/officeDocument/2006/relationships/viewProps" Target="viewProps.xml"/><Relationship Id="rId3" Type="http://schemas.openxmlformats.org/officeDocument/2006/relationships/commentAuthors" Target="commentAuthors.xml"/><Relationship Id="rId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9" Type="http://schemas.openxmlformats.org/officeDocument/2006/relationships/slide" Target="slides/slide2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37" Type="http://schemas.openxmlformats.org/officeDocument/2006/relationships/slide" Target="slides/slide30.xml"/><Relationship Id="rId38" Type="http://schemas.openxmlformats.org/officeDocument/2006/relationships/slide" Target="slides/slide31.xml"/><Relationship Id="rId39" Type="http://schemas.openxmlformats.org/officeDocument/2006/relationships/slide" Target="slides/slide32.xml"/></Relationships>
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2.xml"/></Relationships>
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Shape 164"/>
          <p:cNvSpPr/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  <p:sp>
        <p:nvSpPr>
          <p:cNvPr id="165" name="Shape 165"/>
          <p:cNvSpPr/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p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584200" latinLnBrk="0">
      <a:defRPr sz="2200">
        <a:latin typeface="Lucida Grande"/>
        <a:ea typeface="Lucida Grande"/>
        <a:cs typeface="Lucida Grande"/>
        <a:sym typeface="Lucida Grande"/>
      </a:defRPr>
    </a:lvl1pPr>
    <a:lvl2pPr indent="228600" defTabSz="584200" latinLnBrk="0">
      <a:defRPr sz="2200">
        <a:latin typeface="Lucida Grande"/>
        <a:ea typeface="Lucida Grande"/>
        <a:cs typeface="Lucida Grande"/>
        <a:sym typeface="Lucida Grande"/>
      </a:defRPr>
    </a:lvl2pPr>
    <a:lvl3pPr indent="457200" defTabSz="584200" latinLnBrk="0">
      <a:defRPr sz="2200">
        <a:latin typeface="Lucida Grande"/>
        <a:ea typeface="Lucida Grande"/>
        <a:cs typeface="Lucida Grande"/>
        <a:sym typeface="Lucida Grande"/>
      </a:defRPr>
    </a:lvl3pPr>
    <a:lvl4pPr indent="685800" defTabSz="584200" latinLnBrk="0">
      <a:defRPr sz="2200">
        <a:latin typeface="Lucida Grande"/>
        <a:ea typeface="Lucida Grande"/>
        <a:cs typeface="Lucida Grande"/>
        <a:sym typeface="Lucida Grande"/>
      </a:defRPr>
    </a:lvl4pPr>
    <a:lvl5pPr indent="914400" defTabSz="584200" latinLnBrk="0">
      <a:defRPr sz="2200">
        <a:latin typeface="Lucida Grande"/>
        <a:ea typeface="Lucida Grande"/>
        <a:cs typeface="Lucida Grande"/>
        <a:sym typeface="Lucida Grande"/>
      </a:defRPr>
    </a:lvl5pPr>
    <a:lvl6pPr indent="1143000" defTabSz="584200" latinLnBrk="0">
      <a:defRPr sz="2200">
        <a:latin typeface="Lucida Grande"/>
        <a:ea typeface="Lucida Grande"/>
        <a:cs typeface="Lucida Grande"/>
        <a:sym typeface="Lucida Grande"/>
      </a:defRPr>
    </a:lvl6pPr>
    <a:lvl7pPr indent="1371600" defTabSz="584200" latinLnBrk="0">
      <a:defRPr sz="2200">
        <a:latin typeface="Lucida Grande"/>
        <a:ea typeface="Lucida Grande"/>
        <a:cs typeface="Lucida Grande"/>
        <a:sym typeface="Lucida Grande"/>
      </a:defRPr>
    </a:lvl7pPr>
    <a:lvl8pPr indent="1600200" defTabSz="584200" latinLnBrk="0">
      <a:defRPr sz="2200">
        <a:latin typeface="Lucida Grande"/>
        <a:ea typeface="Lucida Grande"/>
        <a:cs typeface="Lucida Grande"/>
        <a:sym typeface="Lucida Grande"/>
      </a:defRPr>
    </a:lvl8pPr>
    <a:lvl9pPr indent="1828800" defTabSz="584200" latinLnBrk="0">
      <a:defRPr sz="2200">
        <a:latin typeface="Lucida Grande"/>
        <a:ea typeface="Lucida Grande"/>
        <a:cs typeface="Lucida Grande"/>
        <a:sym typeface="Lucida Grande"/>
      </a:defRPr>
    </a:lvl9pPr>
  </p:notesStyle>
</p:notesMaster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.jpeg"/></Relationships>
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.jpeg"/></Relationships>
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2.jpeg"/></Relationships>
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itle" showMasterSp="0" showMasterPhAnim="1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"/>
          <p:cNvGrpSpPr/>
          <p:nvPr/>
        </p:nvGrpSpPr>
        <p:grpSpPr>
          <a:xfrm>
            <a:off x="13052144" y="2599"/>
            <a:ext cx="11358568" cy="1219407"/>
            <a:chOff x="0" y="0"/>
            <a:chExt cx="11358566" cy="1219406"/>
          </a:xfrm>
        </p:grpSpPr>
        <p:pic>
          <p:nvPicPr>
            <p:cNvPr id="17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7053"/>
              <a:ext cx="3811602" cy="1003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8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37009" y="0"/>
              <a:ext cx="3811602" cy="12107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19" name="droppedImage.pdf" descr="dropped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546965" y="25410"/>
              <a:ext cx="3811602" cy="11939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21" name="JAI-logo-on-white-1-line.jpeg" descr="JAI-logo-on-white-1-lin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5" y="2541"/>
            <a:ext cx="5309953" cy="1518048"/>
          </a:xfrm>
          <a:prstGeom prst="rect">
            <a:avLst/>
          </a:prstGeom>
          <a:ln w="12700">
            <a:miter lim="400000"/>
          </a:ln>
        </p:spPr>
      </p:pic>
      <p:sp>
        <p:nvSpPr>
          <p:cNvPr id="22" name="Title Text"/>
          <p:cNvSpPr txBox="1"/>
          <p:nvPr>
            <p:ph type="title"/>
          </p:nvPr>
        </p:nvSpPr>
        <p:spPr>
          <a:xfrm>
            <a:off x="1397139" y="2303859"/>
            <a:ext cx="21589722" cy="4643438"/>
          </a:xfrm>
          <a:prstGeom prst="rect">
            <a:avLst/>
          </a:prstGeom>
        </p:spPr>
        <p:txBody>
          <a:bodyPr anchor="b"/>
          <a:lstStyle>
            <a:lvl1pPr marL="0" marR="0" algn="ctr" defTabSz="821531">
              <a:defRPr b="0" sz="84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23" name="Body Level One…"/>
          <p:cNvSpPr txBox="1"/>
          <p:nvPr>
            <p:ph type="body" sz="half" idx="1"/>
          </p:nvPr>
        </p:nvSpPr>
        <p:spPr>
          <a:xfrm>
            <a:off x="1397139" y="7072312"/>
            <a:ext cx="21589722" cy="3205171"/>
          </a:xfrm>
          <a:prstGeom prst="rect">
            <a:avLst/>
          </a:prstGeom>
        </p:spPr>
        <p:txBody>
          <a:bodyPr lIns="71437" tIns="71437" rIns="71437" bIns="71437"/>
          <a:lstStyle>
            <a:lvl1pPr algn="ctr">
              <a:spcBef>
                <a:spcPts val="0"/>
              </a:spcBef>
              <a:defRPr sz="5000"/>
            </a:lvl1pPr>
            <a:lvl2pPr marL="0" indent="0" algn="ctr">
              <a:spcBef>
                <a:spcPts val="0"/>
              </a:spcBef>
              <a:buClrTx/>
              <a:buSzTx/>
              <a:buNone/>
              <a:defRPr sz="5000"/>
            </a:lvl2pPr>
            <a:lvl3pPr marL="0" indent="0" algn="ctr">
              <a:spcBef>
                <a:spcPts val="0"/>
              </a:spcBef>
              <a:buClrTx/>
              <a:buSzTx/>
              <a:buNone/>
              <a:defRPr sz="5000">
                <a:latin typeface="+mn-lt"/>
                <a:ea typeface="+mn-ea"/>
                <a:cs typeface="+mn-cs"/>
                <a:sym typeface="Helvetica"/>
              </a:defRPr>
            </a:lvl3pPr>
            <a:lvl4pPr algn="ctr">
              <a:spcBef>
                <a:spcPts val="0"/>
              </a:spcBef>
              <a:defRPr sz="5000">
                <a:latin typeface="+mn-lt"/>
                <a:ea typeface="+mn-ea"/>
                <a:cs typeface="+mn-cs"/>
                <a:sym typeface="Helvetica"/>
              </a:defRPr>
            </a:lvl4pPr>
            <a:lvl5pPr algn="ctr">
              <a:spcBef>
                <a:spcPts val="0"/>
              </a:spcBef>
              <a:defRPr sz="50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4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/>
          <a:lstStyle>
            <a:lvl1pPr defTabSz="1828800">
              <a:defRPr sz="2400"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1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27" name="Body Level One…"/>
          <p:cNvSpPr txBox="1"/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37359" y="507334"/>
            <a:ext cx="4500563" cy="1286654"/>
          </a:xfrm>
          <a:prstGeom prst="rect">
            <a:avLst/>
          </a:prstGeom>
        </p:spPr>
      </p:pic>
      <p:sp>
        <p:nvSpPr>
          <p:cNvPr id="136" name="Line"/>
          <p:cNvSpPr/>
          <p:nvPr/>
        </p:nvSpPr>
        <p:spPr>
          <a:xfrm flipV="1">
            <a:off x="8147267" y="1502509"/>
            <a:ext cx="12686945" cy="86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37" name="Title Text"/>
          <p:cNvSpPr txBox="1"/>
          <p:nvPr>
            <p:ph type="title"/>
          </p:nvPr>
        </p:nvSpPr>
        <p:spPr>
          <a:xfrm>
            <a:off x="3692525" y="250031"/>
            <a:ext cx="17145000" cy="160734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38" name="Body Level One…"/>
          <p:cNvSpPr txBox="1"/>
          <p:nvPr>
            <p:ph type="body" idx="1"/>
          </p:nvPr>
        </p:nvSpPr>
        <p:spPr>
          <a:xfrm>
            <a:off x="3695700" y="1965038"/>
            <a:ext cx="17145000" cy="10701056"/>
          </a:xfrm>
          <a:prstGeom prst="rect">
            <a:avLst/>
          </a:prstGeom>
        </p:spPr>
        <p:txBody>
          <a:bodyPr/>
          <a:lstStyle>
            <a:lvl1pPr marL="81280" marR="81280" defTabSz="1821656">
              <a:spcBef>
                <a:spcPts val="2000"/>
              </a:spcBef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1pPr>
            <a:lvl2pPr marL="778721" marR="81280" indent="-338666" defTabSz="1821656">
              <a:spcBef>
                <a:spcPts val="1200"/>
              </a:spcBef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2pPr>
            <a:lvl3pPr marL="910166" marR="81280" indent="-338666" defTabSz="1821656">
              <a:spcBef>
                <a:spcPts val="1000"/>
              </a:spcBef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3pPr>
            <a:lvl4pPr marR="81280" defTabSz="1821656">
              <a:spcBef>
                <a:spcPts val="600"/>
              </a:spcBef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4pPr>
            <a:lvl5pPr marL="2243455" marR="81280" defTabSz="1821656">
              <a:spcBef>
                <a:spcPts val="500"/>
              </a:spcBef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imon Hooker,  JAI-Oxford…"/>
          <p:cNvSpPr txBox="1"/>
          <p:nvPr/>
        </p:nvSpPr>
        <p:spPr>
          <a:xfrm>
            <a:off x="3637359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140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41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42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143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637359" y="507334"/>
            <a:ext cx="4500563" cy="1286654"/>
          </a:xfrm>
          <a:prstGeom prst="rect">
            <a:avLst/>
          </a:prstGeom>
        </p:spPr>
      </p:pic>
      <p:sp>
        <p:nvSpPr>
          <p:cNvPr id="151" name="Line"/>
          <p:cNvSpPr/>
          <p:nvPr/>
        </p:nvSpPr>
        <p:spPr>
          <a:xfrm flipV="1">
            <a:off x="8147267" y="1502509"/>
            <a:ext cx="12686945" cy="86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152" name="Title Text"/>
          <p:cNvSpPr txBox="1"/>
          <p:nvPr>
            <p:ph type="title"/>
          </p:nvPr>
        </p:nvSpPr>
        <p:spPr>
          <a:xfrm>
            <a:off x="3692525" y="250031"/>
            <a:ext cx="17145000" cy="1607344"/>
          </a:xfrm>
          <a:prstGeom prst="rect">
            <a:avLst/>
          </a:prstGeom>
        </p:spPr>
        <p:txBody>
          <a:bodyPr/>
          <a:lstStyle/>
          <a:p>
            <a:pPr/>
            <a:r>
              <a:t>Title Text</a:t>
            </a:r>
          </a:p>
        </p:txBody>
      </p:sp>
      <p:sp>
        <p:nvSpPr>
          <p:cNvPr id="153" name="Body Level One…"/>
          <p:cNvSpPr txBox="1"/>
          <p:nvPr>
            <p:ph type="body" idx="1"/>
          </p:nvPr>
        </p:nvSpPr>
        <p:spPr>
          <a:xfrm>
            <a:off x="3695700" y="1965038"/>
            <a:ext cx="17145000" cy="10701056"/>
          </a:xfrm>
          <a:prstGeom prst="rect">
            <a:avLst/>
          </a:prstGeom>
        </p:spPr>
        <p:txBody>
          <a:bodyPr/>
          <a:lstStyle>
            <a:lvl1pPr marL="81280" marR="81280" defTabSz="1821656">
              <a:spcBef>
                <a:spcPts val="2000"/>
              </a:spcBef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1pPr>
            <a:lvl2pPr marL="778721" marR="81280" indent="-338666" defTabSz="1821656">
              <a:spcBef>
                <a:spcPts val="1200"/>
              </a:spcBef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2pPr>
            <a:lvl3pPr marL="910166" marR="81280" indent="-338666" defTabSz="1821656">
              <a:spcBef>
                <a:spcPts val="1000"/>
              </a:spcBef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3pPr>
            <a:lvl4pPr marR="81280" defTabSz="1821656">
              <a:spcBef>
                <a:spcPts val="600"/>
              </a:spcBef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4pPr>
            <a:lvl5pPr marL="2243455" marR="81280" defTabSz="1821656">
              <a:spcBef>
                <a:spcPts val="500"/>
              </a:spcBef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4" name="Simon Hooker,  JAI-Oxford…"/>
          <p:cNvSpPr txBox="1"/>
          <p:nvPr/>
        </p:nvSpPr>
        <p:spPr>
          <a:xfrm>
            <a:off x="3637359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155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156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157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158" name="Slide Number"/>
          <p:cNvSpPr txBox="1"/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Title Text"/>
          <p:cNvSpPr txBox="1"/>
          <p:nvPr>
            <p:ph type="title"/>
          </p:nvPr>
        </p:nvSpPr>
        <p:spPr>
          <a:xfrm>
            <a:off x="1395823" y="910828"/>
            <a:ext cx="21592354" cy="2875360"/>
          </a:xfrm>
          <a:prstGeom prst="rect">
            <a:avLst/>
          </a:prstGeom>
        </p:spPr>
        <p:txBody>
          <a:bodyPr/>
          <a:lstStyle>
            <a:lvl1pPr marL="0" marR="0" algn="ctr" defTabSz="821531">
              <a:defRPr b="0" sz="84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32" name="Body Level One…"/>
          <p:cNvSpPr txBox="1"/>
          <p:nvPr>
            <p:ph type="body" idx="1"/>
          </p:nvPr>
        </p:nvSpPr>
        <p:spPr>
          <a:xfrm>
            <a:off x="1395823" y="3893343"/>
            <a:ext cx="21592354" cy="8036720"/>
          </a:xfrm>
          <a:prstGeom prst="rect">
            <a:avLst/>
          </a:prstGeom>
        </p:spPr>
        <p:txBody>
          <a:bodyPr lIns="71437" tIns="71437" rIns="71437" bIns="71437" anchor="ctr"/>
          <a:lstStyle>
            <a:lvl1pPr marL="970642" indent="-653142">
              <a:buSzPct val="171000"/>
              <a:buChar char="•"/>
            </a:lvl1pPr>
            <a:lvl2pPr marL="1415142" indent="-653142">
              <a:buClrTx/>
              <a:buSzPct val="171000"/>
              <a:buChar char="•"/>
            </a:lvl2pPr>
            <a:lvl3pPr marL="1859642" indent="-653142">
              <a:spcBef>
                <a:spcPts val="3300"/>
              </a:spcBef>
              <a:buClrTx/>
              <a:buSzPct val="171000"/>
              <a:defRPr sz="4800">
                <a:latin typeface="+mn-lt"/>
                <a:ea typeface="+mn-ea"/>
                <a:cs typeface="+mn-cs"/>
                <a:sym typeface="Helvetica"/>
              </a:defRPr>
            </a:lvl3pPr>
            <a:lvl4pPr marL="2304142" indent="-653142">
              <a:spcBef>
                <a:spcPts val="3300"/>
              </a:spcBef>
              <a:buSzPct val="171000"/>
              <a:buChar char="•"/>
              <a:defRPr sz="4800">
                <a:latin typeface="+mn-lt"/>
                <a:ea typeface="+mn-ea"/>
                <a:cs typeface="+mn-cs"/>
                <a:sym typeface="Helvetica"/>
              </a:defRPr>
            </a:lvl4pPr>
            <a:lvl5pPr marL="2748642" indent="-653142">
              <a:spcBef>
                <a:spcPts val="3300"/>
              </a:spcBef>
              <a:buSzPct val="171000"/>
              <a:buChar char="•"/>
              <a:defRPr sz="48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pSp>
        <p:nvGrpSpPr>
          <p:cNvPr id="36" name="Group"/>
          <p:cNvGrpSpPr/>
          <p:nvPr/>
        </p:nvGrpSpPr>
        <p:grpSpPr>
          <a:xfrm>
            <a:off x="13052144" y="2599"/>
            <a:ext cx="11358568" cy="1219407"/>
            <a:chOff x="0" y="0"/>
            <a:chExt cx="11358566" cy="1219406"/>
          </a:xfrm>
        </p:grpSpPr>
        <p:pic>
          <p:nvPicPr>
            <p:cNvPr id="33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7053"/>
              <a:ext cx="3811602" cy="1003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4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37009" y="0"/>
              <a:ext cx="3811602" cy="12107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35" name="droppedImage.pdf" descr="dropped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546965" y="25410"/>
              <a:ext cx="3811602" cy="11939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37" name="JAI-logo-on-white-1-line.jpeg" descr="JAI-logo-on-white-1-lin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5" y="2541"/>
            <a:ext cx="5309953" cy="1518048"/>
          </a:xfrm>
          <a:prstGeom prst="rect">
            <a:avLst/>
          </a:prstGeom>
          <a:ln w="12700">
            <a:miter lim="400000"/>
          </a:ln>
        </p:spPr>
      </p:pic>
      <p:sp>
        <p:nvSpPr>
          <p:cNvPr id="38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/>
          <a:lstStyle>
            <a:lvl1pPr defTabSz="1828800">
              <a:defRPr sz="2400"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- 2 Column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itle Text"/>
          <p:cNvSpPr txBox="1"/>
          <p:nvPr>
            <p:ph type="title"/>
          </p:nvPr>
        </p:nvSpPr>
        <p:spPr>
          <a:xfrm>
            <a:off x="4833937" y="892968"/>
            <a:ext cx="14716126" cy="2893220"/>
          </a:xfrm>
          <a:prstGeom prst="rect">
            <a:avLst/>
          </a:prstGeom>
        </p:spPr>
        <p:txBody>
          <a:bodyPr/>
          <a:lstStyle>
            <a:lvl1pPr marL="0" marR="0" algn="ctr" defTabSz="821531">
              <a:defRPr b="0" sz="84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grpSp>
        <p:nvGrpSpPr>
          <p:cNvPr id="49" name="Group"/>
          <p:cNvGrpSpPr/>
          <p:nvPr/>
        </p:nvGrpSpPr>
        <p:grpSpPr>
          <a:xfrm>
            <a:off x="13052144" y="2599"/>
            <a:ext cx="11358568" cy="1219407"/>
            <a:chOff x="0" y="0"/>
            <a:chExt cx="11358566" cy="1219406"/>
          </a:xfrm>
        </p:grpSpPr>
        <p:pic>
          <p:nvPicPr>
            <p:cNvPr id="46" name="droppedImage.pdf" descr="dropped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127053"/>
              <a:ext cx="3811602" cy="100305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7" name="droppedImage.pdf" descr="droppedImage.pdf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3837009" y="0"/>
              <a:ext cx="3811602" cy="1210744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pic>
          <p:nvPicPr>
            <p:cNvPr id="48" name="droppedImage.pdf" descr="droppedImage.pdf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7546965" y="25410"/>
              <a:ext cx="3811602" cy="119399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pic>
        <p:nvPicPr>
          <p:cNvPr id="50" name="JAI-logo-on-white-1-line.jpeg" descr="JAI-logo-on-white-1-line.jpe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3375" y="2541"/>
            <a:ext cx="5309953" cy="1518048"/>
          </a:xfrm>
          <a:prstGeom prst="rect">
            <a:avLst/>
          </a:prstGeom>
          <a:ln w="12700">
            <a:miter lim="400000"/>
          </a:ln>
        </p:spPr>
      </p:pic>
      <p:sp>
        <p:nvSpPr>
          <p:cNvPr id="51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/>
          <a:lstStyle>
            <a:lvl1pPr defTabSz="1828800">
              <a:defRPr sz="2400"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Bullets - 2 Column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Title Text"/>
          <p:cNvSpPr txBox="1"/>
          <p:nvPr>
            <p:ph type="title"/>
          </p:nvPr>
        </p:nvSpPr>
        <p:spPr>
          <a:xfrm>
            <a:off x="4833937" y="26590"/>
            <a:ext cx="14716126" cy="2893220"/>
          </a:xfrm>
          <a:prstGeom prst="rect">
            <a:avLst/>
          </a:prstGeom>
        </p:spPr>
        <p:txBody>
          <a:bodyPr/>
          <a:lstStyle>
            <a:lvl1pPr marL="0" marR="0" algn="ctr" defTabSz="821531">
              <a:defRPr b="0" sz="84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59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/>
          <a:lstStyle>
            <a:lvl1pPr defTabSz="1828800">
              <a:defRPr sz="2400"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/>
          <a:lstStyle>
            <a:lvl1pPr defTabSz="1828800">
              <a:defRPr sz="2400"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&amp; Subtitle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Title Text"/>
          <p:cNvSpPr txBox="1"/>
          <p:nvPr>
            <p:ph type="title"/>
          </p:nvPr>
        </p:nvSpPr>
        <p:spPr>
          <a:xfrm>
            <a:off x="1397139" y="3278981"/>
            <a:ext cx="21589722" cy="4643438"/>
          </a:xfrm>
          <a:prstGeom prst="rect">
            <a:avLst/>
          </a:prstGeom>
        </p:spPr>
        <p:txBody>
          <a:bodyPr anchor="b"/>
          <a:lstStyle>
            <a:lvl1pPr marL="0" marR="0" algn="ctr" defTabSz="821531">
              <a:defRPr b="0" sz="840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74" name="Slide Number"/>
          <p:cNvSpPr txBox="1"/>
          <p:nvPr>
            <p:ph type="sldNum" sz="quarter" idx="2"/>
          </p:nvPr>
        </p:nvSpPr>
        <p:spPr>
          <a:xfrm>
            <a:off x="12183070" y="13019484"/>
            <a:ext cx="494513" cy="511176"/>
          </a:xfrm>
          <a:prstGeom prst="rect">
            <a:avLst/>
          </a:prstGeom>
        </p:spPr>
        <p:txBody>
          <a:bodyPr/>
          <a:lstStyle>
            <a:lvl1pPr defTabSz="1828800">
              <a:defRPr sz="2400"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3"/>
          <p:cNvSpPr/>
          <p:nvPr/>
        </p:nvSpPr>
        <p:spPr>
          <a:xfrm>
            <a:off x="3031034" y="12971033"/>
            <a:ext cx="18321936" cy="766003"/>
          </a:xfrm>
          <a:prstGeom prst="rect">
            <a:avLst/>
          </a:prstGeom>
          <a:solidFill>
            <a:srgbClr val="00274A"/>
          </a:solidFill>
          <a:ln w="12700">
            <a:miter lim="400000"/>
          </a:ln>
          <a:effectLst>
            <a:outerShdw sx="100000" sy="100000" kx="0" ky="0" algn="b" rotWithShape="0" blurRad="241300" dist="25400" dir="162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pic>
        <p:nvPicPr>
          <p:cNvPr id="82" name="Oxford_RGB.pdf" descr="Oxford_RGB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40121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83" name="Oxcheds_RGB.pdf" descr="Oxcheds_RGB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4474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sp>
        <p:nvSpPr>
          <p:cNvPr id="84" name="Shape 8"/>
          <p:cNvSpPr/>
          <p:nvPr/>
        </p:nvSpPr>
        <p:spPr>
          <a:xfrm>
            <a:off x="3503021" y="2486025"/>
            <a:ext cx="17377958" cy="1"/>
          </a:xfrm>
          <a:prstGeom prst="line">
            <a:avLst/>
          </a:prstGeom>
          <a:ln w="12700">
            <a:solidFill>
              <a:srgbClr val="00274A"/>
            </a:solidFill>
            <a:miter lim="400000"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85" name="Shape 9"/>
          <p:cNvSpPr txBox="1"/>
          <p:nvPr/>
        </p:nvSpPr>
        <p:spPr>
          <a:xfrm>
            <a:off x="4478867" y="13176236"/>
            <a:ext cx="1634927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15</a:t>
            </a:r>
            <a:r>
              <a:rPr baseline="30000"/>
              <a:t>th</a:t>
            </a:r>
            <a:r>
              <a:t> April 2021</a:t>
            </a:r>
          </a:p>
        </p:txBody>
      </p:sp>
      <p:sp>
        <p:nvSpPr>
          <p:cNvPr id="86" name="TextBox 10"/>
          <p:cNvSpPr txBox="1"/>
          <p:nvPr/>
        </p:nvSpPr>
        <p:spPr>
          <a:xfrm>
            <a:off x="16687800" y="13165050"/>
            <a:ext cx="381000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peter.norreys@physics.ox.ac.uk</a:t>
            </a:r>
          </a:p>
        </p:txBody>
      </p:sp>
      <p:sp>
        <p:nvSpPr>
          <p:cNvPr id="87" name="Title Text"/>
          <p:cNvSpPr txBox="1"/>
          <p:nvPr>
            <p:ph type="title"/>
          </p:nvPr>
        </p:nvSpPr>
        <p:spPr>
          <a:xfrm>
            <a:off x="4314825" y="2428908"/>
            <a:ext cx="15754355" cy="1714503"/>
          </a:xfrm>
          <a:prstGeom prst="rect">
            <a:avLst/>
          </a:prstGeom>
        </p:spPr>
        <p:txBody>
          <a:bodyPr lIns="38100" tIns="38100" rIns="38100" bIns="38100">
            <a:normAutofit fontScale="100000" lnSpcReduction="0"/>
          </a:bodyPr>
          <a:lstStyle>
            <a:lvl1pPr marL="0" marR="0" algn="ctr" defTabSz="825500">
              <a:defRPr b="0" sz="10800">
                <a:solidFill>
                  <a:srgbClr val="000000"/>
                </a:solidFill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88" name="Body Level One…"/>
          <p:cNvSpPr txBox="1"/>
          <p:nvPr>
            <p:ph type="body" idx="1"/>
          </p:nvPr>
        </p:nvSpPr>
        <p:spPr>
          <a:xfrm>
            <a:off x="2545694" y="3170659"/>
            <a:ext cx="19292612" cy="8811246"/>
          </a:xfrm>
          <a:prstGeom prst="rect">
            <a:avLst/>
          </a:prstGeom>
        </p:spPr>
        <p:txBody>
          <a:bodyPr lIns="38100" tIns="38100" rIns="38100" bIns="38100" anchor="ctr">
            <a:normAutofit fontScale="100000" lnSpcReduction="0"/>
          </a:bodyPr>
          <a:lstStyle>
            <a:lvl1pPr marL="217713" indent="-217713" defTabSz="825500">
              <a:spcBef>
                <a:spcPts val="1400"/>
              </a:spcBef>
              <a:buSzPct val="100000"/>
              <a:buChar char="•"/>
              <a:defRPr b="1" sz="2400"/>
            </a:lvl1pPr>
            <a:lvl2pPr marL="547076" indent="-293076" defTabSz="825500">
              <a:spcBef>
                <a:spcPts val="1400"/>
              </a:spcBef>
              <a:buClrTx/>
              <a:buSzPct val="75000"/>
              <a:buChar char="•"/>
              <a:defRPr b="1" sz="2400"/>
            </a:lvl2pPr>
            <a:lvl3pPr marL="801075" indent="-293075" defTabSz="825500">
              <a:spcBef>
                <a:spcPts val="1400"/>
              </a:spcBef>
              <a:buClrTx/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3pPr>
            <a:lvl4pPr marL="1055076" indent="-293076" defTabSz="825500">
              <a:spcBef>
                <a:spcPts val="1400"/>
              </a:spcBef>
              <a:buSzPct val="75000"/>
              <a:buChar char="•"/>
              <a:defRPr b="1" sz="2400">
                <a:latin typeface="+mn-lt"/>
                <a:ea typeface="+mn-ea"/>
                <a:cs typeface="+mn-cs"/>
                <a:sym typeface="Helvetica"/>
              </a:defRPr>
            </a:lvl4pPr>
            <a:lvl5pPr marL="1309076" indent="-293076" defTabSz="825500">
              <a:spcBef>
                <a:spcPts val="1400"/>
              </a:spcBef>
              <a:buSzPct val="75000"/>
              <a:buChar char="•"/>
              <a:defRPr b="1" sz="24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9" name="Slide Number"/>
          <p:cNvSpPr txBox="1"/>
          <p:nvPr>
            <p:ph type="sldNum" sz="quarter" idx="2"/>
          </p:nvPr>
        </p:nvSpPr>
        <p:spPr>
          <a:xfrm>
            <a:off x="635" y="0"/>
            <a:ext cx="443171" cy="459740"/>
          </a:xfrm>
          <a:prstGeom prst="rect">
            <a:avLst/>
          </a:prstGeom>
        </p:spPr>
        <p:txBody>
          <a:bodyPr lIns="45719" tIns="45719" rIns="45719" bIns="45719"/>
          <a:lstStyle>
            <a:lvl1pPr defTabSz="825500">
              <a:defRPr b="1" sz="2400">
                <a:uFillTx/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Shape 3"/>
          <p:cNvSpPr/>
          <p:nvPr/>
        </p:nvSpPr>
        <p:spPr>
          <a:xfrm>
            <a:off x="3031034" y="12971033"/>
            <a:ext cx="18321936" cy="766003"/>
          </a:xfrm>
          <a:prstGeom prst="rect">
            <a:avLst/>
          </a:prstGeom>
          <a:solidFill>
            <a:srgbClr val="00274A"/>
          </a:solidFill>
          <a:ln w="12700">
            <a:miter lim="400000"/>
          </a:ln>
          <a:effectLst>
            <a:outerShdw sx="100000" sy="100000" kx="0" ky="0" algn="b" rotWithShape="0" blurRad="241300" dist="25400" dir="162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pic>
        <p:nvPicPr>
          <p:cNvPr id="97" name="Oxford_RGB.pdf" descr="Oxford_RGB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40121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98" name="Oxcheds_RGB.pdf" descr="Oxcheds_RGB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4474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sp>
        <p:nvSpPr>
          <p:cNvPr id="99" name="Shape 8"/>
          <p:cNvSpPr/>
          <p:nvPr/>
        </p:nvSpPr>
        <p:spPr>
          <a:xfrm>
            <a:off x="3503021" y="2486025"/>
            <a:ext cx="17377958" cy="1"/>
          </a:xfrm>
          <a:prstGeom prst="line">
            <a:avLst/>
          </a:prstGeom>
          <a:ln w="12700">
            <a:solidFill>
              <a:srgbClr val="00274A"/>
            </a:solidFill>
            <a:miter lim="400000"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00" name="Shape 9"/>
          <p:cNvSpPr txBox="1"/>
          <p:nvPr/>
        </p:nvSpPr>
        <p:spPr>
          <a:xfrm>
            <a:off x="4478867" y="13176236"/>
            <a:ext cx="1634927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15</a:t>
            </a:r>
            <a:r>
              <a:rPr baseline="30000"/>
              <a:t>th</a:t>
            </a:r>
            <a:r>
              <a:t> April 2021</a:t>
            </a:r>
          </a:p>
        </p:txBody>
      </p:sp>
      <p:sp>
        <p:nvSpPr>
          <p:cNvPr id="101" name="TextBox 10"/>
          <p:cNvSpPr txBox="1"/>
          <p:nvPr/>
        </p:nvSpPr>
        <p:spPr>
          <a:xfrm>
            <a:off x="16687800" y="13165050"/>
            <a:ext cx="381000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peter.norreys@physics.ox.ac.uk</a:t>
            </a:r>
          </a:p>
        </p:txBody>
      </p:sp>
      <p:sp>
        <p:nvSpPr>
          <p:cNvPr id="102" name="Title Text"/>
          <p:cNvSpPr txBox="1"/>
          <p:nvPr>
            <p:ph type="title"/>
          </p:nvPr>
        </p:nvSpPr>
        <p:spPr>
          <a:xfrm>
            <a:off x="4314825" y="2428908"/>
            <a:ext cx="15754355" cy="1714503"/>
          </a:xfrm>
          <a:prstGeom prst="rect">
            <a:avLst/>
          </a:prstGeom>
        </p:spPr>
        <p:txBody>
          <a:bodyPr lIns="38100" tIns="38100" rIns="38100" bIns="38100">
            <a:normAutofit fontScale="100000" lnSpcReduction="0"/>
          </a:bodyPr>
          <a:lstStyle>
            <a:lvl1pPr marL="0" marR="0" algn="ctr" defTabSz="825500">
              <a:defRPr b="0" sz="10800">
                <a:solidFill>
                  <a:srgbClr val="000000"/>
                </a:solidFill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03" name="Body Level One…"/>
          <p:cNvSpPr txBox="1"/>
          <p:nvPr>
            <p:ph type="body" idx="1"/>
          </p:nvPr>
        </p:nvSpPr>
        <p:spPr>
          <a:xfrm>
            <a:off x="2545694" y="3170659"/>
            <a:ext cx="19292612" cy="8811246"/>
          </a:xfrm>
          <a:prstGeom prst="rect">
            <a:avLst/>
          </a:prstGeom>
        </p:spPr>
        <p:txBody>
          <a:bodyPr lIns="38100" tIns="38100" rIns="38100" bIns="38100" anchor="ctr">
            <a:normAutofit fontScale="100000" lnSpcReduction="0"/>
          </a:bodyPr>
          <a:lstStyle>
            <a:lvl1pPr marL="217713" indent="-217713" defTabSz="825500">
              <a:spcBef>
                <a:spcPts val="1400"/>
              </a:spcBef>
              <a:buSzPct val="100000"/>
              <a:buChar char="•"/>
              <a:defRPr b="1" sz="2400"/>
            </a:lvl1pPr>
            <a:lvl2pPr marL="547076" indent="-293076" defTabSz="825500">
              <a:spcBef>
                <a:spcPts val="1400"/>
              </a:spcBef>
              <a:buClrTx/>
              <a:buSzPct val="75000"/>
              <a:buChar char="•"/>
              <a:defRPr b="1" sz="2400"/>
            </a:lvl2pPr>
            <a:lvl3pPr marL="801075" indent="-293075" defTabSz="825500">
              <a:spcBef>
                <a:spcPts val="1400"/>
              </a:spcBef>
              <a:buClrTx/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3pPr>
            <a:lvl4pPr marL="1055076" indent="-293076" defTabSz="825500">
              <a:spcBef>
                <a:spcPts val="1400"/>
              </a:spcBef>
              <a:buSzPct val="75000"/>
              <a:buChar char="•"/>
              <a:defRPr b="1" sz="2400">
                <a:latin typeface="+mn-lt"/>
                <a:ea typeface="+mn-ea"/>
                <a:cs typeface="+mn-cs"/>
                <a:sym typeface="Helvetica"/>
              </a:defRPr>
            </a:lvl4pPr>
            <a:lvl5pPr marL="1309076" indent="-293076" defTabSz="825500">
              <a:spcBef>
                <a:spcPts val="1400"/>
              </a:spcBef>
              <a:buSzPct val="75000"/>
              <a:buChar char="•"/>
              <a:defRPr b="1" sz="24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4" name="Slide Number"/>
          <p:cNvSpPr txBox="1"/>
          <p:nvPr>
            <p:ph type="sldNum" sz="quarter" idx="2"/>
          </p:nvPr>
        </p:nvSpPr>
        <p:spPr>
          <a:xfrm>
            <a:off x="635" y="0"/>
            <a:ext cx="443171" cy="459740"/>
          </a:xfrm>
          <a:prstGeom prst="rect">
            <a:avLst/>
          </a:prstGeom>
        </p:spPr>
        <p:txBody>
          <a:bodyPr lIns="45719" tIns="45719" rIns="45719" bIns="45719"/>
          <a:lstStyle>
            <a:lvl1pPr defTabSz="825500">
              <a:defRPr b="1" sz="2400">
                <a:uFillTx/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type="tx" showMasterSp="0" showMasterPhAnim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Shape 3"/>
          <p:cNvSpPr/>
          <p:nvPr/>
        </p:nvSpPr>
        <p:spPr>
          <a:xfrm>
            <a:off x="3031034" y="12971033"/>
            <a:ext cx="18321936" cy="766003"/>
          </a:xfrm>
          <a:prstGeom prst="rect">
            <a:avLst/>
          </a:prstGeom>
          <a:solidFill>
            <a:srgbClr val="00274A"/>
          </a:solidFill>
          <a:ln w="12700">
            <a:miter lim="400000"/>
          </a:ln>
          <a:effectLst>
            <a:outerShdw sx="100000" sy="100000" kx="0" ky="0" algn="b" rotWithShape="0" blurRad="241300" dist="25400" dir="162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pic>
        <p:nvPicPr>
          <p:cNvPr id="112" name="Oxford_RGB.pdf" descr="Oxford_RGB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740121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pic>
        <p:nvPicPr>
          <p:cNvPr id="113" name="Oxcheds_RGB.pdf" descr="Oxcheds_RGB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944474" y="763846"/>
            <a:ext cx="1722527" cy="1722528"/>
          </a:xfrm>
          <a:prstGeom prst="rect">
            <a:avLst/>
          </a:prstGeom>
          <a:ln w="12700">
            <a:miter lim="400000"/>
          </a:ln>
        </p:spPr>
      </p:pic>
      <p:sp>
        <p:nvSpPr>
          <p:cNvPr id="114" name="Shape 8"/>
          <p:cNvSpPr/>
          <p:nvPr/>
        </p:nvSpPr>
        <p:spPr>
          <a:xfrm>
            <a:off x="3503021" y="2486025"/>
            <a:ext cx="17377958" cy="1"/>
          </a:xfrm>
          <a:prstGeom prst="line">
            <a:avLst/>
          </a:prstGeom>
          <a:ln w="12700">
            <a:solidFill>
              <a:srgbClr val="00274A"/>
            </a:solidFill>
            <a:miter lim="400000"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115" name="Shape 9"/>
          <p:cNvSpPr txBox="1"/>
          <p:nvPr/>
        </p:nvSpPr>
        <p:spPr>
          <a:xfrm>
            <a:off x="4478867" y="13176236"/>
            <a:ext cx="1634927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8100" tIns="38100" rIns="38100" bIns="38100" anchor="ctr">
            <a:spAutoFit/>
          </a:bodyPr>
          <a:lstStyle/>
          <a:p>
            <a: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pPr>
            <a:r>
              <a:t>15</a:t>
            </a:r>
            <a:r>
              <a:rPr baseline="30000"/>
              <a:t>th</a:t>
            </a:r>
            <a:r>
              <a:t> April 2021</a:t>
            </a:r>
          </a:p>
        </p:txBody>
      </p:sp>
      <p:sp>
        <p:nvSpPr>
          <p:cNvPr id="116" name="TextBox 10"/>
          <p:cNvSpPr txBox="1"/>
          <p:nvPr/>
        </p:nvSpPr>
        <p:spPr>
          <a:xfrm>
            <a:off x="16687800" y="13165050"/>
            <a:ext cx="3810000" cy="355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38100" tIns="38100" rIns="38100" bIns="38100" anchor="ctr">
            <a:spAutoFit/>
          </a:bodyPr>
          <a:lstStyle>
            <a:lvl1pPr defTabSz="825500">
              <a:defRPr b="1" sz="1800">
                <a:solidFill>
                  <a:srgbClr val="FFFFFF"/>
                </a:solidFill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peter.norreys@physics.ox.ac.uk</a:t>
            </a:r>
          </a:p>
        </p:txBody>
      </p:sp>
      <p:sp>
        <p:nvSpPr>
          <p:cNvPr id="117" name="Title Text"/>
          <p:cNvSpPr txBox="1"/>
          <p:nvPr>
            <p:ph type="title"/>
          </p:nvPr>
        </p:nvSpPr>
        <p:spPr>
          <a:xfrm>
            <a:off x="4314825" y="2428908"/>
            <a:ext cx="15754355" cy="1714503"/>
          </a:xfrm>
          <a:prstGeom prst="rect">
            <a:avLst/>
          </a:prstGeom>
        </p:spPr>
        <p:txBody>
          <a:bodyPr lIns="38100" tIns="38100" rIns="38100" bIns="38100">
            <a:normAutofit fontScale="100000" lnSpcReduction="0"/>
          </a:bodyPr>
          <a:lstStyle>
            <a:lvl1pPr marL="0" marR="0" algn="ctr" defTabSz="825500">
              <a:defRPr b="0" sz="10800">
                <a:solidFill>
                  <a:srgbClr val="000000"/>
                </a:solidFill>
                <a:uFillTx/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Title Text</a:t>
            </a:r>
          </a:p>
        </p:txBody>
      </p:sp>
      <p:sp>
        <p:nvSpPr>
          <p:cNvPr id="118" name="Body Level One…"/>
          <p:cNvSpPr txBox="1"/>
          <p:nvPr>
            <p:ph type="body" idx="1"/>
          </p:nvPr>
        </p:nvSpPr>
        <p:spPr>
          <a:xfrm>
            <a:off x="2545694" y="3170659"/>
            <a:ext cx="19292612" cy="8811246"/>
          </a:xfrm>
          <a:prstGeom prst="rect">
            <a:avLst/>
          </a:prstGeom>
        </p:spPr>
        <p:txBody>
          <a:bodyPr lIns="38100" tIns="38100" rIns="38100" bIns="38100" anchor="ctr">
            <a:normAutofit fontScale="100000" lnSpcReduction="0"/>
          </a:bodyPr>
          <a:lstStyle>
            <a:lvl1pPr marL="217713" indent="-217713" defTabSz="825500">
              <a:spcBef>
                <a:spcPts val="1400"/>
              </a:spcBef>
              <a:buSzPct val="100000"/>
              <a:buChar char="•"/>
              <a:defRPr b="1" sz="2400"/>
            </a:lvl1pPr>
            <a:lvl2pPr marL="547076" indent="-293076" defTabSz="825500">
              <a:spcBef>
                <a:spcPts val="1400"/>
              </a:spcBef>
              <a:buClrTx/>
              <a:buSzPct val="75000"/>
              <a:buChar char="•"/>
              <a:defRPr b="1" sz="2400"/>
            </a:lvl2pPr>
            <a:lvl3pPr marL="801075" indent="-293075" defTabSz="825500">
              <a:spcBef>
                <a:spcPts val="1400"/>
              </a:spcBef>
              <a:buClrTx/>
              <a:buSzPct val="75000"/>
              <a:defRPr b="1" sz="2400">
                <a:latin typeface="+mn-lt"/>
                <a:ea typeface="+mn-ea"/>
                <a:cs typeface="+mn-cs"/>
                <a:sym typeface="Helvetica"/>
              </a:defRPr>
            </a:lvl3pPr>
            <a:lvl4pPr marL="1055076" indent="-293076" defTabSz="825500">
              <a:spcBef>
                <a:spcPts val="1400"/>
              </a:spcBef>
              <a:buSzPct val="75000"/>
              <a:buChar char="•"/>
              <a:defRPr b="1" sz="2400">
                <a:latin typeface="+mn-lt"/>
                <a:ea typeface="+mn-ea"/>
                <a:cs typeface="+mn-cs"/>
                <a:sym typeface="Helvetica"/>
              </a:defRPr>
            </a:lvl4pPr>
            <a:lvl5pPr marL="1309076" indent="-293076" defTabSz="825500">
              <a:spcBef>
                <a:spcPts val="1400"/>
              </a:spcBef>
              <a:buSzPct val="75000"/>
              <a:buChar char="•"/>
              <a:defRPr b="1" sz="2400">
                <a:latin typeface="+mn-lt"/>
                <a:ea typeface="+mn-ea"/>
                <a:cs typeface="+mn-cs"/>
                <a:sym typeface="Helvetica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/>
          <p:nvPr>
            <p:ph type="sldNum" sz="quarter" idx="2"/>
          </p:nvPr>
        </p:nvSpPr>
        <p:spPr>
          <a:xfrm>
            <a:off x="635" y="0"/>
            <a:ext cx="443171" cy="459740"/>
          </a:xfrm>
          <a:prstGeom prst="rect">
            <a:avLst/>
          </a:prstGeom>
        </p:spPr>
        <p:txBody>
          <a:bodyPr lIns="45719" tIns="45719" rIns="45719" bIns="45719"/>
          <a:lstStyle>
            <a:lvl1pPr defTabSz="825500">
              <a:defRPr b="1" sz="2400">
                <a:uFillTx/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Ovr>
    <a:masterClrMapping/>
  </p:clrMapOvr>
  <p:transition xmlns:p14="http://schemas.microsoft.com/office/powerpoint/2010/main" spd="med" advClick="1"/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slideLayout" Target="../slideLayouts/slideLayout1.xml"/><Relationship Id="rId7" Type="http://schemas.openxmlformats.org/officeDocument/2006/relationships/slideLayout" Target="../slideLayouts/slideLayout2.xml"/><Relationship Id="rId8" Type="http://schemas.openxmlformats.org/officeDocument/2006/relationships/slideLayout" Target="../slideLayouts/slideLayout3.xml"/><Relationship Id="rId9" Type="http://schemas.openxmlformats.org/officeDocument/2006/relationships/slideLayout" Target="../slideLayouts/slideLayout4.xml"/><Relationship Id="rId10" Type="http://schemas.openxmlformats.org/officeDocument/2006/relationships/slideLayout" Target="../slideLayouts/slideLayout5.xml"/><Relationship Id="rId11" Type="http://schemas.openxmlformats.org/officeDocument/2006/relationships/slideLayout" Target="../slideLayouts/slideLayout6.xml"/><Relationship Id="rId12" Type="http://schemas.openxmlformats.org/officeDocument/2006/relationships/slideLayout" Target="../slideLayouts/slideLayout7.xml"/><Relationship Id="rId13" Type="http://schemas.openxmlformats.org/officeDocument/2006/relationships/slideLayout" Target="../slideLayouts/slideLayout8.xml"/><Relationship Id="rId14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0.xml"/><Relationship Id="rId16" Type="http://schemas.openxmlformats.org/officeDocument/2006/relationships/slideLayout" Target="../slideLayouts/slideLayout11.xml"/><Relationship Id="rId17" Type="http://schemas.openxmlformats.org/officeDocument/2006/relationships/slideLayout" Target="../slideLayouts/slideLayout12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128" y="329848"/>
            <a:ext cx="4500564" cy="1286653"/>
          </a:xfrm>
          <a:prstGeom prst="rect">
            <a:avLst/>
          </a:prstGeom>
        </p:spPr>
      </p:pic>
      <p:sp>
        <p:nvSpPr>
          <p:cNvPr id="3" name="Line"/>
          <p:cNvSpPr/>
          <p:nvPr/>
        </p:nvSpPr>
        <p:spPr>
          <a:xfrm>
            <a:off x="267601" y="1502456"/>
            <a:ext cx="20566611" cy="54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4" name="Title Text"/>
          <p:cNvSpPr txBox="1"/>
          <p:nvPr>
            <p:ph type="title"/>
          </p:nvPr>
        </p:nvSpPr>
        <p:spPr>
          <a:xfrm>
            <a:off x="3695699" y="169502"/>
            <a:ext cx="17145001" cy="160734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/>
            <a:r>
              <a:t>Title Text</a:t>
            </a:r>
          </a:p>
        </p:txBody>
      </p:sp>
      <p:sp>
        <p:nvSpPr>
          <p:cNvPr id="5" name="Body Level One…"/>
          <p:cNvSpPr txBox="1"/>
          <p:nvPr>
            <p:ph type="body" idx="1"/>
          </p:nvPr>
        </p:nvSpPr>
        <p:spPr>
          <a:xfrm>
            <a:off x="1033724" y="1965038"/>
            <a:ext cx="22468952" cy="1070105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>
            <a:lvl2pPr>
              <a:buClr>
                <a:srgbClr val="FF2600"/>
              </a:buClr>
              <a:buChar char="‣"/>
            </a:lvl2pPr>
            <a:lvl3pPr marL="1037166" indent="-465666">
              <a:spcBef>
                <a:spcPts val="1200"/>
              </a:spcBef>
              <a:buClr>
                <a:schemeClr val="accent1">
                  <a:hueOff val="47394"/>
                  <a:satOff val="-25753"/>
                  <a:lumOff val="-7544"/>
                </a:schemeClr>
              </a:buClr>
              <a:defRPr sz="4400">
                <a:latin typeface="Gill Sans"/>
                <a:ea typeface="Gill Sans"/>
                <a:cs typeface="Gill Sans"/>
                <a:sym typeface="Gill Sans"/>
              </a:defRPr>
            </a:lvl3pPr>
            <a:lvl4pPr>
              <a:spcBef>
                <a:spcPts val="1200"/>
              </a:spcBef>
              <a:defRPr sz="4400">
                <a:latin typeface="Gill Sans"/>
                <a:ea typeface="Gill Sans"/>
                <a:cs typeface="Gill Sans"/>
                <a:sym typeface="Gill Sans"/>
              </a:defRPr>
            </a:lvl4pPr>
            <a:lvl5pPr>
              <a:spcBef>
                <a:spcPts val="1200"/>
              </a:spcBef>
              <a:defRPr sz="4400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pPr/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imon Hooker,  JAI-Oxford…"/>
          <p:cNvSpPr txBox="1"/>
          <p:nvPr/>
        </p:nvSpPr>
        <p:spPr>
          <a:xfrm>
            <a:off x="-34787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7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8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10" name="Slide Number"/>
          <p:cNvSpPr txBox="1"/>
          <p:nvPr>
            <p:ph type="sldNum" sz="quarter" idx="2"/>
          </p:nvPr>
        </p:nvSpPr>
        <p:spPr>
          <a:xfrm>
            <a:off x="12192000" y="12769453"/>
            <a:ext cx="551111" cy="537642"/>
          </a:xfrm>
          <a:prstGeom prst="rect">
            <a:avLst/>
          </a:prstGeom>
          <a:ln w="12700">
            <a:miter lim="400000"/>
          </a:ln>
        </p:spPr>
        <p:txBody>
          <a:bodyPr wrap="none" lIns="71437" tIns="71437" rIns="71437" bIns="71437">
            <a:spAutoFit/>
          </a:bodyPr>
          <a:lstStyle>
            <a:lvl1pPr defTabSz="1160859">
              <a:defRPr sz="28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fld id="{86CB4B4D-7CA3-9044-876B-883B54F8677D}" type="slidenum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6"/>
    <p:sldLayoutId id="2147483650" r:id="rId7"/>
    <p:sldLayoutId id="2147483651" r:id="rId8"/>
    <p:sldLayoutId id="2147483652" r:id="rId9"/>
    <p:sldLayoutId id="2147483653" r:id="rId10"/>
    <p:sldLayoutId id="2147483654" r:id="rId11"/>
    <p:sldLayoutId id="2147483655" r:id="rId12"/>
    <p:sldLayoutId id="2147483656" r:id="rId13"/>
    <p:sldLayoutId id="2147483657" r:id="rId14"/>
    <p:sldLayoutId id="2147483658" r:id="rId15"/>
    <p:sldLayoutId id="2147483659" r:id="rId16"/>
    <p:sldLayoutId id="2147483660" r:id="rId17"/>
  </p:sldLayoutIdLst>
  <p:transition xmlns:p14="http://schemas.microsoft.com/office/powerpoint/2010/main" spd="med" advClick="1"/>
  <p:txStyles>
    <p:titleStyle>
      <a:lvl1pPr marL="81280" marR="81280" indent="0" algn="r" defTabSz="1821656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600" u="none">
          <a:solidFill>
            <a:srgbClr val="004479"/>
          </a:solidFill>
          <a:uFill>
            <a:solidFill>
              <a:srgbClr val="1F5CBA"/>
            </a:solidFill>
          </a:uFill>
          <a:latin typeface="PT Sans Caption"/>
          <a:ea typeface="PT Sans Caption"/>
          <a:cs typeface="PT Sans Caption"/>
          <a:sym typeface="PT Sans Caption"/>
        </a:defRPr>
      </a:lvl1pPr>
      <a:lvl2pPr marL="81280" marR="81280" indent="228600" algn="r" defTabSz="1821656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600" u="none">
          <a:solidFill>
            <a:srgbClr val="004479"/>
          </a:solidFill>
          <a:uFill>
            <a:solidFill>
              <a:srgbClr val="1F5CBA"/>
            </a:solidFill>
          </a:uFill>
          <a:latin typeface="PT Sans Caption"/>
          <a:ea typeface="PT Sans Caption"/>
          <a:cs typeface="PT Sans Caption"/>
          <a:sym typeface="PT Sans Caption"/>
        </a:defRPr>
      </a:lvl2pPr>
      <a:lvl3pPr marL="81280" marR="81280" indent="457200" algn="r" defTabSz="1821656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600" u="none">
          <a:solidFill>
            <a:srgbClr val="004479"/>
          </a:solidFill>
          <a:uFill>
            <a:solidFill>
              <a:srgbClr val="1F5CBA"/>
            </a:solidFill>
          </a:uFill>
          <a:latin typeface="PT Sans Caption"/>
          <a:ea typeface="PT Sans Caption"/>
          <a:cs typeface="PT Sans Caption"/>
          <a:sym typeface="PT Sans Caption"/>
        </a:defRPr>
      </a:lvl3pPr>
      <a:lvl4pPr marL="81280" marR="81280" indent="685800" algn="r" defTabSz="1821656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600" u="none">
          <a:solidFill>
            <a:srgbClr val="004479"/>
          </a:solidFill>
          <a:uFill>
            <a:solidFill>
              <a:srgbClr val="1F5CBA"/>
            </a:solidFill>
          </a:uFill>
          <a:latin typeface="PT Sans Caption"/>
          <a:ea typeface="PT Sans Caption"/>
          <a:cs typeface="PT Sans Caption"/>
          <a:sym typeface="PT Sans Caption"/>
        </a:defRPr>
      </a:lvl4pPr>
      <a:lvl5pPr marL="81280" marR="81280" indent="914400" algn="r" defTabSz="1821656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600" u="none">
          <a:solidFill>
            <a:srgbClr val="004479"/>
          </a:solidFill>
          <a:uFill>
            <a:solidFill>
              <a:srgbClr val="1F5CBA"/>
            </a:solidFill>
          </a:uFill>
          <a:latin typeface="PT Sans Caption"/>
          <a:ea typeface="PT Sans Caption"/>
          <a:cs typeface="PT Sans Caption"/>
          <a:sym typeface="PT Sans Caption"/>
        </a:defRPr>
      </a:lvl5pPr>
      <a:lvl6pPr marL="81280" marR="81280" indent="1143000" algn="r" defTabSz="1821656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600" u="none">
          <a:solidFill>
            <a:srgbClr val="004479"/>
          </a:solidFill>
          <a:uFill>
            <a:solidFill>
              <a:srgbClr val="1F5CBA"/>
            </a:solidFill>
          </a:uFill>
          <a:latin typeface="PT Sans Caption"/>
          <a:ea typeface="PT Sans Caption"/>
          <a:cs typeface="PT Sans Caption"/>
          <a:sym typeface="PT Sans Caption"/>
        </a:defRPr>
      </a:lvl6pPr>
      <a:lvl7pPr marL="81280" marR="81280" indent="1371600" algn="r" defTabSz="1821656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600" u="none">
          <a:solidFill>
            <a:srgbClr val="004479"/>
          </a:solidFill>
          <a:uFill>
            <a:solidFill>
              <a:srgbClr val="1F5CBA"/>
            </a:solidFill>
          </a:uFill>
          <a:latin typeface="PT Sans Caption"/>
          <a:ea typeface="PT Sans Caption"/>
          <a:cs typeface="PT Sans Caption"/>
          <a:sym typeface="PT Sans Caption"/>
        </a:defRPr>
      </a:lvl7pPr>
      <a:lvl8pPr marL="81280" marR="81280" indent="1600199" algn="r" defTabSz="1821656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600" u="none">
          <a:solidFill>
            <a:srgbClr val="004479"/>
          </a:solidFill>
          <a:uFill>
            <a:solidFill>
              <a:srgbClr val="1F5CBA"/>
            </a:solidFill>
          </a:uFill>
          <a:latin typeface="PT Sans Caption"/>
          <a:ea typeface="PT Sans Caption"/>
          <a:cs typeface="PT Sans Caption"/>
          <a:sym typeface="PT Sans Caption"/>
        </a:defRPr>
      </a:lvl8pPr>
      <a:lvl9pPr marL="81280" marR="81280" indent="1828800" algn="r" defTabSz="1821656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b="1" baseline="0" cap="none" i="0" spc="0" strike="noStrike" sz="4600" u="none">
          <a:solidFill>
            <a:srgbClr val="004479"/>
          </a:solidFill>
          <a:uFill>
            <a:solidFill>
              <a:srgbClr val="1F5CBA"/>
            </a:solidFill>
          </a:uFill>
          <a:latin typeface="PT Sans Caption"/>
          <a:ea typeface="PT Sans Caption"/>
          <a:cs typeface="PT Sans Caption"/>
          <a:sym typeface="PT Sans Caption"/>
        </a:defRPr>
      </a:lvl9pPr>
    </p:titleStyle>
    <p:bodyStyle>
      <a:lvl1pPr marL="0" marR="0" indent="0" algn="l" defTabSz="821531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1pPr>
      <a:lvl2pPr marL="508000" marR="0" indent="-508000" algn="l" defTabSz="821531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2pPr>
      <a:lvl3pPr marL="1079500" marR="0" indent="-508000" algn="l" defTabSz="821531" rtl="0" latinLnBrk="0">
        <a:lnSpc>
          <a:spcPct val="100000"/>
        </a:lnSpc>
        <a:spcBef>
          <a:spcPts val="3300"/>
        </a:spcBef>
        <a:spcAft>
          <a:spcPts val="0"/>
        </a:spcAft>
        <a:buClrTx/>
        <a:buSzPct val="100000"/>
        <a:buFontTx/>
        <a:buChar char="•"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3pPr>
      <a:lvl4pPr marL="0" marR="0" indent="0" algn="l" defTabSz="821531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4pPr>
      <a:lvl5pPr marL="0" marR="0" indent="0" algn="l" defTabSz="821531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5pPr>
      <a:lvl6pPr marL="0" marR="0" indent="0" algn="l" defTabSz="821531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6pPr>
      <a:lvl7pPr marL="0" marR="0" indent="0" algn="l" defTabSz="821531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7pPr>
      <a:lvl8pPr marL="0" marR="0" indent="0" algn="l" defTabSz="821531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8pPr>
      <a:lvl9pPr marL="0" marR="0" indent="0" algn="l" defTabSz="821531" rtl="0" latinLnBrk="0">
        <a:lnSpc>
          <a:spcPct val="100000"/>
        </a:lnSpc>
        <a:spcBef>
          <a:spcPts val="33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4800" u="none">
          <a:solidFill>
            <a:srgbClr val="000000"/>
          </a:solidFill>
          <a:uFillTx/>
          <a:latin typeface="+mn-lt"/>
          <a:ea typeface="+mn-ea"/>
          <a:cs typeface="+mn-cs"/>
          <a:sym typeface="Helvetica"/>
        </a:defRPr>
      </a:lvl9pPr>
    </p:bodyStyle>
    <p:otherStyle>
      <a:lvl1pPr marL="0" marR="0" indent="0" algn="l" defTabSz="1160859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1pPr>
      <a:lvl2pPr marL="0" marR="0" indent="228600" algn="l" defTabSz="1160859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2pPr>
      <a:lvl3pPr marL="0" marR="0" indent="457200" algn="l" defTabSz="1160859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3pPr>
      <a:lvl4pPr marL="0" marR="0" indent="685800" algn="l" defTabSz="1160859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4pPr>
      <a:lvl5pPr marL="0" marR="0" indent="914400" algn="l" defTabSz="1160859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5pPr>
      <a:lvl6pPr marL="0" marR="0" indent="1143000" algn="l" defTabSz="1160859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6pPr>
      <a:lvl7pPr marL="0" marR="0" indent="1371600" algn="l" defTabSz="1160859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7pPr>
      <a:lvl8pPr marL="0" marR="0" indent="1600200" algn="l" defTabSz="1160859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8pPr>
      <a:lvl9pPr marL="0" marR="0" indent="1828800" algn="l" defTabSz="1160859" latinLnBrk="0">
        <a:lnSpc>
          <a:spcPct val="100000"/>
        </a:lnSpc>
        <a:spcBef>
          <a:spcPts val="800"/>
        </a:spcBef>
        <a:spcAft>
          <a:spcPts val="0"/>
        </a:spcAft>
        <a:buClrTx/>
        <a:buSzTx/>
        <a:buFontTx/>
        <a:buNone/>
        <a:tabLst/>
        <a:defRPr b="0" baseline="0" cap="none" i="0" spc="0" strike="noStrike" sz="2800" u="none">
          <a:solidFill>
            <a:schemeClr val="tx1"/>
          </a:solidFill>
          <a:uFill>
            <a:solidFill>
              <a:srgbClr val="000000"/>
            </a:solidFill>
          </a:uFill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adams-institute.ac.uk" TargetMode="External"/></Relationships>
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
</file>

<file path=ppt/slides/_rels/slide1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
</file>

<file path=ppt/slides/_rels/slide1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0" Type="http://schemas.openxmlformats.org/officeDocument/2006/relationships/image" Target="../media/image24.png"/><Relationship Id="rId11" Type="http://schemas.openxmlformats.org/officeDocument/2006/relationships/image" Target="../media/image25.png"/><Relationship Id="rId12" Type="http://schemas.openxmlformats.org/officeDocument/2006/relationships/image" Target="../media/image26.png"/></Relationships>

</file>

<file path=ppt/slides/_rels/slide1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/Relationships>

</file>

<file path=ppt/slides/_rels/slide1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image" Target="../media/image1.jpeg"/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30.png"/><Relationship Id="rId7" Type="http://schemas.openxmlformats.org/officeDocument/2006/relationships/image" Target="../media/image31.png"/><Relationship Id="rId8" Type="http://schemas.openxmlformats.org/officeDocument/2006/relationships/image" Target="../media/image32.png"/></Relationships>

</file>

<file path=ppt/slides/_rels/slide1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1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3.png"/></Relationships>

</file>

<file path=ppt/slides/_rels/slide1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4.png"/></Relationships>
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5.png"/></Relationships>

</file>

<file path=ppt/slides/_rels/slide2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36.png"/><Relationship Id="rId3" Type="http://schemas.openxmlformats.org/officeDocument/2006/relationships/image" Target="../media/image37.png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6" Type="http://schemas.openxmlformats.org/officeDocument/2006/relationships/image" Target="../media/image40.png"/><Relationship Id="rId7" Type="http://schemas.openxmlformats.org/officeDocument/2006/relationships/image" Target="../media/image41.png"/><Relationship Id="rId8" Type="http://schemas.openxmlformats.org/officeDocument/2006/relationships/image" Target="../media/image42.png"/><Relationship Id="rId9" Type="http://schemas.openxmlformats.org/officeDocument/2006/relationships/image" Target="../media/image5.jpeg"/></Relationships>

</file>

<file path=ppt/slides/_rels/slide2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/Relationships>

</file>

<file path=ppt/slides/_rels/slide2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Relationship Id="rId3" Type="http://schemas.openxmlformats.org/officeDocument/2006/relationships/video" Target="../media/media1.mov"/><Relationship Id="rId4" Type="http://schemas.microsoft.com/office/2007/relationships/media" Target="../media/media1.mov"/><Relationship Id="rId5" Type="http://schemas.openxmlformats.org/officeDocument/2006/relationships/image" Target="../media/image49.png"/><Relationship Id="rId6" Type="http://schemas.openxmlformats.org/officeDocument/2006/relationships/image" Target="../media/image50.png"/><Relationship Id="rId7" Type="http://schemas.openxmlformats.org/officeDocument/2006/relationships/image" Target="../media/image51.png"/></Relationships>

</file>

<file path=ppt/slides/_rels/slide2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2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Relationship Id="rId3" Type="http://schemas.openxmlformats.org/officeDocument/2006/relationships/image" Target="../media/image52.png"/><Relationship Id="rId4" Type="http://schemas.openxmlformats.org/officeDocument/2006/relationships/image" Target="../media/image7.jpeg"/><Relationship Id="rId5" Type="http://schemas.openxmlformats.org/officeDocument/2006/relationships/image" Target="../media/image53.png"/><Relationship Id="rId6" Type="http://schemas.openxmlformats.org/officeDocument/2006/relationships/image" Target="../media/image54.png"/></Relationships>

</file>

<file path=ppt/slides/_rels/slide2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
</file>

<file path=ppt/slides/_rels/slide2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9.png"/></Relationships>

</file>

<file path=ppt/slides/_rels/slide3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6.png"/></Relationships>

</file>

<file path=ppt/slides/_rels/slide3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Relationship Id="rId3" Type="http://schemas.openxmlformats.org/officeDocument/2006/relationships/image" Target="../media/image57.png"/><Relationship Id="rId4" Type="http://schemas.openxmlformats.org/officeDocument/2006/relationships/image" Target="../media/image32.png"/><Relationship Id="rId5" Type="http://schemas.openxmlformats.org/officeDocument/2006/relationships/image" Target="../media/image15.png"/><Relationship Id="rId6" Type="http://schemas.openxmlformats.org/officeDocument/2006/relationships/image" Target="../media/image35.png"/><Relationship Id="rId7" Type="http://schemas.openxmlformats.org/officeDocument/2006/relationships/image" Target="../media/image45.png"/></Relationships>

</file>

<file path=ppt/slides/_rels/slide3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video" Target="../media/media2.mp4"/><Relationship Id="rId3" Type="http://schemas.microsoft.com/office/2007/relationships/media" Target="../media/media2.mp4"/><Relationship Id="rId4" Type="http://schemas.openxmlformats.org/officeDocument/2006/relationships/image" Target="../media/image58.png"/><Relationship Id="rId5" Type="http://schemas.openxmlformats.org/officeDocument/2006/relationships/image" Target="../media/image8.jpeg"/><Relationship Id="rId6" Type="http://schemas.openxmlformats.org/officeDocument/2006/relationships/image" Target="../media/image3.tif"/><Relationship Id="rId7" Type="http://schemas.openxmlformats.org/officeDocument/2006/relationships/image" Target="../media/image1.gif"/><Relationship Id="rId8" Type="http://schemas.openxmlformats.org/officeDocument/2006/relationships/image" Target="../media/image59.png"/></Relationships>
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6.xml"/></Relationships>
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3" Type="http://schemas.microsoft.com/office/2007/relationships/media" Target="../media/media1.mp4"/><Relationship Id="rId4" Type="http://schemas.openxmlformats.org/officeDocument/2006/relationships/image" Target="../media/image10.png"/></Relationships>
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.tif"/><Relationship Id="rId4" Type="http://schemas.openxmlformats.org/officeDocument/2006/relationships/image" Target="../media/image2.tif"/><Relationship Id="rId5" Type="http://schemas.openxmlformats.org/officeDocument/2006/relationships/image" Target="../media/image12.png"/></Relationships>
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Advanced Acceleration…"/>
          <p:cNvSpPr txBox="1"/>
          <p:nvPr>
            <p:ph type="ctrTitle"/>
          </p:nvPr>
        </p:nvSpPr>
        <p:spPr>
          <a:xfrm>
            <a:off x="1256795" y="2696765"/>
            <a:ext cx="21870410" cy="8322470"/>
          </a:xfrm>
          <a:prstGeom prst="rect">
            <a:avLst/>
          </a:prstGeom>
        </p:spPr>
        <p:txBody>
          <a:bodyPr/>
          <a:lstStyle/>
          <a:p>
            <a:pPr>
              <a:defRPr sz="11200"/>
            </a:pPr>
            <a:r>
              <a:t>Advanced Acceleration</a:t>
            </a:r>
          </a:p>
          <a:p>
            <a:pPr>
              <a:spcBef>
                <a:spcPts val="600"/>
              </a:spcBef>
              <a:defRPr sz="5000"/>
            </a:pPr>
            <a:r>
              <a:t>Zulfikar Najmudin</a:t>
            </a:r>
          </a:p>
          <a:p>
            <a:pPr>
              <a:spcBef>
                <a:spcPts val="600"/>
              </a:spcBef>
              <a:defRPr i="1"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The John Adams Institute for Accelerator Science, Imperial College London</a:t>
            </a:r>
          </a:p>
          <a:p>
            <a:pPr>
              <a:defRPr i="1" sz="4200">
                <a:latin typeface="Gill Sans"/>
                <a:ea typeface="Gill Sans"/>
                <a:cs typeface="Gill Sans"/>
                <a:sym typeface="Gill Sans"/>
              </a:defRPr>
            </a:pPr>
          </a:p>
          <a:p>
            <a:pPr defTabSz="642937">
              <a:defRPr sz="4200">
                <a:solidFill>
                  <a:srgbClr val="434ED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JAI Advisory Board</a:t>
            </a:r>
          </a:p>
          <a:p>
            <a:pPr defTabSz="642937">
              <a:defRPr sz="4200">
                <a:solidFill>
                  <a:srgbClr val="434ED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t>Monday 19 April 2021 </a:t>
            </a:r>
          </a:p>
        </p:txBody>
      </p:sp>
      <p:sp>
        <p:nvSpPr>
          <p:cNvPr id="168" name="http://www.adams-institute.ac.uk                          http://www3.imperial.ac.uk/johnadamsinstitute"/>
          <p:cNvSpPr txBox="1"/>
          <p:nvPr/>
        </p:nvSpPr>
        <p:spPr>
          <a:xfrm>
            <a:off x="1203217" y="12545590"/>
            <a:ext cx="21870410" cy="69775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lvl="7" marR="4286" indent="0" defTabSz="642937">
              <a:tabLst>
                <a:tab pos="18021300" algn="r"/>
              </a:tabLst>
              <a:defRPr sz="4000">
                <a:solidFill>
                  <a:srgbClr val="434ED6"/>
                </a:solidFill>
                <a:latin typeface="Arial"/>
                <a:ea typeface="Arial"/>
                <a:cs typeface="Arial"/>
                <a:sym typeface="Arial"/>
              </a:defRPr>
            </a:pPr>
            <a:r>
              <a:rPr>
                <a:hlinkClick r:id="rId2" invalidUrl="" action="" tgtFrame="" tooltip="" history="1" highlightClick="0" endSnd="0"/>
              </a:rPr>
              <a:t>http://www.adams-institute.ac.uk                          http://www3.imperial.ac.uk/johnadamsinstitute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1" name="TextBox 2"/>
          <p:cNvSpPr txBox="1"/>
          <p:nvPr/>
        </p:nvSpPr>
        <p:spPr>
          <a:xfrm>
            <a:off x="1570434" y="2356790"/>
            <a:ext cx="20473759" cy="11575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>
            <a:lvl1pPr>
              <a:defRPr sz="8000">
                <a:latin typeface="Calibri Light"/>
                <a:ea typeface="Calibri Light"/>
                <a:cs typeface="Calibri Light"/>
                <a:sym typeface="Calibri Light"/>
              </a:defRPr>
            </a:lvl1pPr>
          </a:lstStyle>
          <a:p>
            <a:pPr/>
            <a:r>
              <a:t>Optimisation demonstrates subtle physics effects</a:t>
            </a:r>
          </a:p>
        </p:txBody>
      </p:sp>
      <p:pic>
        <p:nvPicPr>
          <p:cNvPr id="512" name="BayesOptPaper_SimFig.pdf" descr="BayesOptPaper_SimFig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269867" y="4350518"/>
            <a:ext cx="21844266" cy="7162056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4" name="maximum energy exceeds other 5 TW systems by on average 5 times"/>
          <p:cNvSpPr txBox="1"/>
          <p:nvPr/>
        </p:nvSpPr>
        <p:spPr>
          <a:xfrm>
            <a:off x="1073443" y="10741817"/>
            <a:ext cx="10202827" cy="16160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maximum energy exceeds other 5 TW systems by on average 5 times</a:t>
            </a:r>
          </a:p>
        </p:txBody>
      </p:sp>
      <p:sp>
        <p:nvSpPr>
          <p:cNvPr id="515" name="maximum electron charge exceeds results with other 5 TW systems by on average an order of magnitude"/>
          <p:cNvSpPr txBox="1"/>
          <p:nvPr/>
        </p:nvSpPr>
        <p:spPr>
          <a:xfrm>
            <a:off x="12497890" y="10156876"/>
            <a:ext cx="11358567" cy="235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maximum electron charge exceeds results with other 5 TW systems by on average an order of magnitude</a:t>
            </a:r>
          </a:p>
        </p:txBody>
      </p:sp>
      <p:pic>
        <p:nvPicPr>
          <p:cNvPr id="516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885898" y="2655842"/>
            <a:ext cx="11358568" cy="7553999"/>
          </a:xfrm>
          <a:prstGeom prst="rect">
            <a:avLst/>
          </a:prstGeom>
          <a:ln w="12700">
            <a:miter lim="400000"/>
          </a:ln>
        </p:spPr>
      </p:pic>
      <p:pic>
        <p:nvPicPr>
          <p:cNvPr id="517" name="Image" descr="Image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165066" y="2743029"/>
            <a:ext cx="11082663" cy="7379625"/>
          </a:xfrm>
          <a:prstGeom prst="rect">
            <a:avLst/>
          </a:prstGeom>
          <a:ln w="12700">
            <a:miter lim="400000"/>
          </a:ln>
        </p:spPr>
      </p:pic>
      <p:sp>
        <p:nvSpPr>
          <p:cNvPr id="518" name="Comparison to previous studi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Comparison to previous studies</a:t>
            </a:r>
          </a:p>
        </p:txBody>
      </p:sp>
      <p:sp>
        <p:nvSpPr>
          <p:cNvPr id="519" name="Shalloo, R. J., S. J.D. Dann, J. N. Gruse, C. I.D. Underwood, A. F. Antoine, C. Arran, M. Backhouse, et al. “Automation and Control of Laser Wakefield Accelerators Using Bayesian Optimization.” Nature Communications 11, no. 1 (2020): 6355."/>
          <p:cNvSpPr txBox="1"/>
          <p:nvPr/>
        </p:nvSpPr>
        <p:spPr>
          <a:xfrm>
            <a:off x="617528" y="12889870"/>
            <a:ext cx="23148945" cy="9352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marL="57149" marR="57149" algn="ctr" defTabSz="1285875">
              <a:spcBef>
                <a:spcPts val="0"/>
              </a:spcBef>
              <a:defRPr sz="28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lvl1pPr>
          </a:lstStyle>
          <a:p>
            <a:pPr/>
            <a:r>
              <a:t>Shalloo, R. J., S. J.D. Dann, J. N. Gruse, C. I.D. Underwood, A. F. Antoine, C. Arran, M. Backhouse, et al. “Automation and Control of Laser Wakefield Accelerators Using Bayesian Optimization.” Nature Communications 11, no. 1 (2020): 6355.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TextBox 2"/>
          <p:cNvSpPr txBox="1"/>
          <p:nvPr/>
        </p:nvSpPr>
        <p:spPr>
          <a:xfrm>
            <a:off x="496516" y="1550301"/>
            <a:ext cx="23390968" cy="1419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>
            <a:lvl1pPr algn="ctr" defTabSz="821531">
              <a:spcBef>
                <a:spcPts val="0"/>
              </a:spcBef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Algorithm allows automated optimisation</a:t>
            </a:r>
          </a:p>
        </p:txBody>
      </p:sp>
      <p:pic>
        <p:nvPicPr>
          <p:cNvPr id="522" name="Picture 11" descr="Picture 11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551679" y="4205908"/>
            <a:ext cx="10406365" cy="6503980"/>
          </a:xfrm>
          <a:prstGeom prst="rect">
            <a:avLst/>
          </a:prstGeom>
          <a:ln w="12700">
            <a:miter lim="400000"/>
          </a:ln>
        </p:spPr>
      </p:pic>
      <p:pic>
        <p:nvPicPr>
          <p:cNvPr id="523" name="Picture 13" descr="Picture 13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2069320" y="4205908"/>
            <a:ext cx="10406366" cy="6503980"/>
          </a:xfrm>
          <a:prstGeom prst="rect">
            <a:avLst/>
          </a:prstGeom>
          <a:ln w="12700">
            <a:miter lim="400000"/>
          </a:ln>
        </p:spPr>
      </p:pic>
      <p:sp>
        <p:nvSpPr>
          <p:cNvPr id="524" name="TextBox 14"/>
          <p:cNvSpPr txBox="1"/>
          <p:nvPr/>
        </p:nvSpPr>
        <p:spPr>
          <a:xfrm>
            <a:off x="-71562" y="3241173"/>
            <a:ext cx="12712495" cy="873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/>
          <a:p>
            <a:pPr/>
            <a:r>
              <a:t>5D optimisation of total electron beam energy</a:t>
            </a:r>
          </a:p>
        </p:txBody>
      </p:sp>
      <p:sp>
        <p:nvSpPr>
          <p:cNvPr id="525" name="TextBox 15"/>
          <p:cNvSpPr txBox="1"/>
          <p:nvPr/>
        </p:nvSpPr>
        <p:spPr>
          <a:xfrm>
            <a:off x="12826413" y="3241173"/>
            <a:ext cx="11810030" cy="873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/>
          <a:p>
            <a:pPr/>
            <a:r>
              <a:t>6D optimisation of mean x-ray CCD counts</a:t>
            </a:r>
          </a:p>
        </p:txBody>
      </p:sp>
      <p:sp>
        <p:nvSpPr>
          <p:cNvPr id="526" name="TextBox 1"/>
          <p:cNvSpPr txBox="1"/>
          <p:nvPr/>
        </p:nvSpPr>
        <p:spPr>
          <a:xfrm>
            <a:off x="366304" y="10355753"/>
            <a:ext cx="22371704" cy="32978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/>
          <a:p>
            <a:pPr marL="762000" indent="-762000">
              <a:buSzPct val="100000"/>
              <a:buFont typeface="Arial"/>
              <a:buChar char="•"/>
            </a:pPr>
            <a:r>
              <a:t>Optimisations started from previously identified optimum positions</a:t>
            </a:r>
          </a:p>
          <a:p>
            <a:pPr marL="762000" indent="-762000">
              <a:buSzPct val="100000"/>
              <a:buFont typeface="Arial"/>
              <a:buChar char="•"/>
            </a:pPr>
            <a:r>
              <a:t>Optimisations took 20 minutes compared to 35 mins for 4 successive 1D scans and found a better optimum </a:t>
            </a:r>
          </a:p>
          <a:p>
            <a:pPr marL="762000" indent="-762000">
              <a:buSzPct val="100000"/>
              <a:buFont typeface="Arial"/>
              <a:buChar char="•"/>
            </a:pPr>
            <a:r>
              <a:t>Optimisation algorithm makes morning start-up efficient and easy 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" name="Development of low-density plasma waveguides"/>
          <p:cNvSpPr txBox="1"/>
          <p:nvPr>
            <p:ph type="title"/>
          </p:nvPr>
        </p:nvSpPr>
        <p:spPr>
          <a:xfrm>
            <a:off x="1397139" y="4318000"/>
            <a:ext cx="21589722" cy="5080001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Development of low-density plasma waveguides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0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128" y="329848"/>
            <a:ext cx="4500564" cy="1286653"/>
          </a:xfrm>
          <a:prstGeom prst="rect">
            <a:avLst/>
          </a:prstGeom>
        </p:spPr>
      </p:pic>
      <p:sp>
        <p:nvSpPr>
          <p:cNvPr id="531" name="Line"/>
          <p:cNvSpPr/>
          <p:nvPr/>
        </p:nvSpPr>
        <p:spPr>
          <a:xfrm>
            <a:off x="267601" y="1502456"/>
            <a:ext cx="20566611" cy="54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532" name="Motivation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Motivation</a:t>
            </a:r>
          </a:p>
        </p:txBody>
      </p:sp>
      <p:sp>
        <p:nvSpPr>
          <p:cNvPr id="533" name="Multi-GeV stages require accelerator stages 100s mm long with densities ~ 1017 cm-3:…"/>
          <p:cNvSpPr txBox="1"/>
          <p:nvPr>
            <p:ph type="body" sz="half" idx="1"/>
          </p:nvPr>
        </p:nvSpPr>
        <p:spPr>
          <a:xfrm>
            <a:off x="711344" y="3310129"/>
            <a:ext cx="13251146" cy="7306974"/>
          </a:xfrm>
          <a:prstGeom prst="rect">
            <a:avLst/>
          </a:prstGeom>
        </p:spPr>
        <p:txBody>
          <a:bodyPr/>
          <a:lstStyle/>
          <a:p>
            <a:pPr lvl="1">
              <a:spcBef>
                <a:spcPts val="2300"/>
              </a:spcBef>
            </a:pPr>
            <a:r>
              <a:t>Multi-GeV stages require accelerator stages 100s mm long with densities ~ 10</a:t>
            </a:r>
            <a:r>
              <a:rPr baseline="31999"/>
              <a:t>17</a:t>
            </a:r>
            <a:r>
              <a:t> cm</a:t>
            </a:r>
            <a:r>
              <a:rPr baseline="31999"/>
              <a:t>-3</a:t>
            </a:r>
            <a:r>
              <a:t>:</a:t>
            </a:r>
          </a:p>
          <a:p>
            <a:pPr lvl="2">
              <a:spcBef>
                <a:spcPts val="2300"/>
              </a:spcBef>
            </a:pPr>
            <a:r>
              <a:t>EuPRAXIA </a:t>
            </a:r>
            <a:r>
              <a:rPr i="1"/>
              <a:t>n</a:t>
            </a:r>
            <a:r>
              <a:rPr baseline="-5999"/>
              <a:t>e</a:t>
            </a:r>
            <a:r>
              <a:t> = 1.8 × 10</a:t>
            </a:r>
            <a:r>
              <a:rPr baseline="31999"/>
              <a:t>17</a:t>
            </a:r>
            <a:r>
              <a:t> cm</a:t>
            </a:r>
            <a:r>
              <a:rPr baseline="31999"/>
              <a:t>-3</a:t>
            </a:r>
            <a:r>
              <a:t>, </a:t>
            </a:r>
            <a:r>
              <a:rPr i="1"/>
              <a:t>L</a:t>
            </a:r>
            <a:r>
              <a:rPr baseline="-5999"/>
              <a:t>acc</a:t>
            </a:r>
            <a:r>
              <a:t> = 118 mm [Cros et al. EuPRAXIA Milestone Report 3.1 (2017)]</a:t>
            </a:r>
          </a:p>
          <a:p>
            <a:pPr lvl="2">
              <a:spcBef>
                <a:spcPts val="2300"/>
              </a:spcBef>
            </a:pPr>
            <a:r>
              <a:t>BELLA </a:t>
            </a:r>
            <a:r>
              <a:rPr i="1"/>
              <a:t>n</a:t>
            </a:r>
            <a:r>
              <a:rPr baseline="-5999"/>
              <a:t>e</a:t>
            </a:r>
            <a:r>
              <a:t> = 0.96 × 10</a:t>
            </a:r>
            <a:r>
              <a:rPr baseline="31999"/>
              <a:t>17</a:t>
            </a:r>
            <a:r>
              <a:t> cm</a:t>
            </a:r>
            <a:r>
              <a:rPr baseline="31999"/>
              <a:t>-3</a:t>
            </a:r>
            <a:r>
              <a:t>, </a:t>
            </a:r>
            <a:r>
              <a:rPr i="1"/>
              <a:t>L</a:t>
            </a:r>
            <a:r>
              <a:rPr baseline="-5999"/>
              <a:t>acc</a:t>
            </a:r>
            <a:r>
              <a:t> = 600 mm [Leemans et al. Proc. PAC 1416 (2011)] </a:t>
            </a:r>
          </a:p>
          <a:p>
            <a:pPr lvl="2" marL="1079500" indent="-508000">
              <a:spcBef>
                <a:spcPts val="3300"/>
              </a:spcBef>
              <a:defRPr sz="4800">
                <a:latin typeface="+mn-lt"/>
                <a:ea typeface="+mn-ea"/>
                <a:cs typeface="+mn-cs"/>
                <a:sym typeface="Helvetica"/>
              </a:defRPr>
            </a:pPr>
            <a:r>
              <a:t>In addition, we would like to operate at high repetition rates (kHz) for extended periods</a:t>
            </a:r>
          </a:p>
        </p:txBody>
      </p:sp>
      <p:sp>
        <p:nvSpPr>
          <p:cNvPr id="534" name="Simon Hooker,  JAI-Oxford…"/>
          <p:cNvSpPr txBox="1"/>
          <p:nvPr/>
        </p:nvSpPr>
        <p:spPr>
          <a:xfrm>
            <a:off x="-34787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535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36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537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pic>
        <p:nvPicPr>
          <p:cNvPr id="538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7632085" y="1908501"/>
            <a:ext cx="3018235" cy="1160861"/>
          </a:xfrm>
          <a:prstGeom prst="rect">
            <a:avLst/>
          </a:prstGeom>
        </p:spPr>
      </p:pic>
      <p:pic>
        <p:nvPicPr>
          <p:cNvPr id="539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4358726" y="1825064"/>
            <a:ext cx="1875236" cy="946548"/>
          </a:xfrm>
          <a:prstGeom prst="rect">
            <a:avLst/>
          </a:prstGeom>
        </p:spPr>
      </p:pic>
      <p:sp>
        <p:nvSpPr>
          <p:cNvPr id="540" name="Rectangle"/>
          <p:cNvSpPr/>
          <p:nvPr/>
        </p:nvSpPr>
        <p:spPr>
          <a:xfrm>
            <a:off x="4261380" y="1647648"/>
            <a:ext cx="6911593" cy="1584310"/>
          </a:xfrm>
          <a:prstGeom prst="rect">
            <a:avLst/>
          </a:prstGeom>
          <a:ln w="25400">
            <a:solidFill>
              <a:srgbClr val="85888D"/>
            </a:solidFill>
            <a:miter lim="400000"/>
          </a:ln>
        </p:spPr>
        <p:txBody>
          <a:bodyPr lIns="71437" tIns="71437" rIns="71437" bIns="71437" anchor="ctr"/>
          <a:lstStyle/>
          <a:p>
            <a:pPr marL="81280" marR="81280" defTabSz="1821656">
              <a:defRPr sz="3200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pPr>
          </a:p>
        </p:txBody>
      </p:sp>
      <p:pic>
        <p:nvPicPr>
          <p:cNvPr id="541" name="Gradient refractive index guiding - Wavefronts 2.pdf" descr="Gradient refractive index guiding - Wavefronts 2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5829592" y="6391495"/>
            <a:ext cx="5831546" cy="1918160"/>
          </a:xfrm>
          <a:prstGeom prst="rect">
            <a:avLst/>
          </a:prstGeom>
        </p:spPr>
      </p:pic>
      <p:pic>
        <p:nvPicPr>
          <p:cNvPr id="542" name="Gradient refractive index waveguide - Electron density profile.pdf" descr="Gradient refractive index waveguide - Electron density profile.pdf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5797982" y="8849503"/>
            <a:ext cx="1598466" cy="1918160"/>
          </a:xfrm>
          <a:prstGeom prst="rect">
            <a:avLst/>
          </a:prstGeom>
        </p:spPr>
      </p:pic>
      <p:pic>
        <p:nvPicPr>
          <p:cNvPr id="543" name="droppedImage.pdf" descr="droppedImage.pdf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8249758" y="8713834"/>
            <a:ext cx="3536157" cy="2232423"/>
          </a:xfrm>
          <a:prstGeom prst="rect">
            <a:avLst/>
          </a:prstGeom>
        </p:spPr>
      </p:pic>
      <p:pic>
        <p:nvPicPr>
          <p:cNvPr id="544" name="Defocusing - diffraction.pdf" descr="Defocusing - diffraction.pdf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4758030" y="3127131"/>
            <a:ext cx="5279212" cy="2557969"/>
          </a:xfrm>
          <a:prstGeom prst="rect">
            <a:avLst/>
          </a:prstGeom>
          <a:ln w="12700"/>
        </p:spPr>
      </p:pic>
      <p:pic>
        <p:nvPicPr>
          <p:cNvPr id="545" name="Z_R_=_frac_pi_w_.pdf" descr="Z_R_=_frac_pi_w_.pdf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19882163" y="2980975"/>
            <a:ext cx="2009069" cy="997607"/>
          </a:xfrm>
          <a:prstGeom prst="rect">
            <a:avLst/>
          </a:prstGeom>
          <a:ln w="12700"/>
        </p:spPr>
      </p:pic>
      <p:sp>
        <p:nvSpPr>
          <p:cNvPr id="546" name="There is a need for long (&gt; 100 mm), low density (~ 1017 cm-3) plasma channels capable of high-rep-rate operation"/>
          <p:cNvSpPr txBox="1"/>
          <p:nvPr/>
        </p:nvSpPr>
        <p:spPr>
          <a:xfrm>
            <a:off x="787183" y="10682574"/>
            <a:ext cx="13099468" cy="2232423"/>
          </a:xfrm>
          <a:prstGeom prst="rect">
            <a:avLst/>
          </a:prstGeom>
          <a:solidFill>
            <a:srgbClr val="005493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marL="508000" indent="-508000" defTabSz="821531">
              <a:spcBef>
                <a:spcPts val="3300"/>
              </a:spcBef>
              <a:buClr>
                <a:srgbClr val="FF2600"/>
              </a:buClr>
              <a:buSzPct val="100000"/>
              <a:buChar char="‣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There is a need for long (&gt; 100 mm), low density (~ 10</a:t>
            </a:r>
            <a:r>
              <a:rPr baseline="31999"/>
              <a:t>17</a:t>
            </a:r>
            <a:r>
              <a:t> cm</a:t>
            </a:r>
            <a:r>
              <a:rPr baseline="31999"/>
              <a:t>-3</a:t>
            </a:r>
            <a:r>
              <a:t>) plasma channels capable of high-rep-rate operation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8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128" y="329848"/>
            <a:ext cx="4500564" cy="1286653"/>
          </a:xfrm>
          <a:prstGeom prst="rect">
            <a:avLst/>
          </a:prstGeom>
        </p:spPr>
      </p:pic>
      <p:sp>
        <p:nvSpPr>
          <p:cNvPr id="549" name="Line"/>
          <p:cNvSpPr/>
          <p:nvPr/>
        </p:nvSpPr>
        <p:spPr>
          <a:xfrm>
            <a:off x="267601" y="1502456"/>
            <a:ext cx="20566611" cy="54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550" name="Hydrodynamic plasma waveguides"/>
          <p:cNvSpPr txBox="1"/>
          <p:nvPr>
            <p:ph type="title"/>
          </p:nvPr>
        </p:nvSpPr>
        <p:spPr>
          <a:xfrm>
            <a:off x="-695483" y="-98485"/>
            <a:ext cx="24384001" cy="1607345"/>
          </a:xfrm>
          <a:prstGeom prst="rect">
            <a:avLst/>
          </a:prstGeom>
        </p:spPr>
        <p:txBody>
          <a:bodyPr/>
          <a:lstStyle/>
          <a:p>
            <a:pPr/>
            <a:r>
              <a:t>Hydrodynamic plasma waveguides</a:t>
            </a:r>
          </a:p>
        </p:txBody>
      </p:sp>
      <p:sp>
        <p:nvSpPr>
          <p:cNvPr id="551" name="Capillary discharge waveguide (developed by Oxford) used in many GeV-scale expts (e.g. BELLA) but prone to laser damage…"/>
          <p:cNvSpPr txBox="1"/>
          <p:nvPr>
            <p:ph type="body" sz="half" idx="1"/>
          </p:nvPr>
        </p:nvSpPr>
        <p:spPr>
          <a:xfrm>
            <a:off x="808368" y="4289401"/>
            <a:ext cx="13173850" cy="8343380"/>
          </a:xfrm>
          <a:prstGeom prst="rect">
            <a:avLst/>
          </a:prstGeom>
        </p:spPr>
        <p:txBody>
          <a:bodyPr/>
          <a:lstStyle/>
          <a:p>
            <a:pPr lvl="1" marL="465666" indent="-465666">
              <a:spcBef>
                <a:spcPts val="1200"/>
              </a:spcBef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Capillary discharge waveguide (developed by Oxford) used in many GeV-scale expts (e.g. BELLA) but prone to laser damage</a:t>
            </a:r>
          </a:p>
          <a:p>
            <a:pPr lvl="1" marL="465666" indent="-465666">
              <a:spcBef>
                <a:spcPts val="1200"/>
              </a:spcBef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Hydrodynamic channels attractive for high rep rate since free-standing ⇒ “indestructible”</a:t>
            </a:r>
          </a:p>
          <a:p>
            <a:pPr lvl="2" marL="1037166" indent="-465666">
              <a:spcBef>
                <a:spcPts val="0"/>
              </a:spcBef>
              <a:buClr>
                <a:srgbClr val="FF2600"/>
              </a:buClr>
              <a:buChar char="‣"/>
              <a:defRPr sz="4200"/>
            </a:pPr>
            <a:r>
              <a:t>Create &amp; heat column of hot plasma</a:t>
            </a:r>
          </a:p>
          <a:p>
            <a:pPr lvl="2" marL="1037166" indent="-465666">
              <a:spcBef>
                <a:spcPts val="0"/>
              </a:spcBef>
              <a:buClr>
                <a:srgbClr val="FF2600"/>
              </a:buClr>
              <a:buChar char="‣"/>
              <a:defRPr sz="4200"/>
            </a:pPr>
            <a:r>
              <a:t>Expansion into surrounding cold gas / plasma drives cylindrical blast wave</a:t>
            </a:r>
          </a:p>
          <a:p>
            <a:pPr lvl="2" marL="1037166" indent="-465666">
              <a:spcBef>
                <a:spcPts val="0"/>
              </a:spcBef>
              <a:buClr>
                <a:srgbClr val="FF2600"/>
              </a:buClr>
              <a:buChar char="‣"/>
              <a:defRPr sz="4200"/>
            </a:pPr>
            <a:r>
              <a:t>Plasma channel formed within expanding shell</a:t>
            </a:r>
          </a:p>
          <a:p>
            <a:pPr lvl="1" marL="465666" indent="-465666">
              <a:spcBef>
                <a:spcPts val="1200"/>
              </a:spcBef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To date, plasma column has been </a:t>
            </a:r>
            <a:r>
              <a:rPr b="1">
                <a:solidFill>
                  <a:schemeClr val="accent5"/>
                </a:solidFill>
              </a:rPr>
              <a:t>heated</a:t>
            </a:r>
            <a:r>
              <a:rPr b="1"/>
              <a:t> </a:t>
            </a:r>
            <a:r>
              <a:rPr b="1">
                <a:solidFill>
                  <a:schemeClr val="accent5"/>
                </a:solidFill>
              </a:rPr>
              <a:t>collisionally</a:t>
            </a:r>
            <a:r>
              <a:t>:</a:t>
            </a:r>
          </a:p>
          <a:p>
            <a:pPr lvl="1" marL="465666" indent="-465666">
              <a:spcBef>
                <a:spcPts val="1200"/>
              </a:spcBef>
              <a:defRPr sz="4200">
                <a:latin typeface="Gill Sans"/>
                <a:ea typeface="Gill Sans"/>
                <a:cs typeface="Gill Sans"/>
                <a:sym typeface="Gill Sans"/>
              </a:defRPr>
            </a:pPr>
            <a:r>
              <a:t>Requirement for fast heating  limits axial density to ~ 10</a:t>
            </a:r>
            <a:r>
              <a:rPr baseline="31999"/>
              <a:t>18</a:t>
            </a:r>
            <a:r>
              <a:t> cm</a:t>
            </a:r>
            <a:r>
              <a:rPr baseline="31999"/>
              <a:t>-3</a:t>
            </a:r>
          </a:p>
        </p:txBody>
      </p:sp>
      <p:sp>
        <p:nvSpPr>
          <p:cNvPr id="552" name="Simon Hooker,  JAI-Oxford…"/>
          <p:cNvSpPr txBox="1"/>
          <p:nvPr/>
        </p:nvSpPr>
        <p:spPr>
          <a:xfrm>
            <a:off x="-34787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553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54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555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556" name="There is a need for long (&gt; 100 mm), low density (~ 1017 cm-3) plasma channels capable of high-rep-rate operation"/>
          <p:cNvSpPr txBox="1"/>
          <p:nvPr/>
        </p:nvSpPr>
        <p:spPr>
          <a:xfrm>
            <a:off x="495753" y="2040054"/>
            <a:ext cx="13173849" cy="2027843"/>
          </a:xfrm>
          <a:prstGeom prst="rect">
            <a:avLst/>
          </a:prstGeom>
          <a:solidFill>
            <a:srgbClr val="005493">
              <a:alpha val="50000"/>
            </a:srgbClr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marL="507999" indent="-507999" defTabSz="821531">
              <a:spcBef>
                <a:spcPts val="3300"/>
              </a:spcBef>
              <a:buClr>
                <a:srgbClr val="FF2600"/>
              </a:buClr>
              <a:buSzPct val="100000"/>
              <a:buChar char="‣"/>
              <a:defRPr sz="4200">
                <a:latin typeface="+mn-lt"/>
                <a:ea typeface="+mn-ea"/>
                <a:cs typeface="+mn-cs"/>
                <a:sym typeface="Helvetica"/>
              </a:defRPr>
            </a:pPr>
            <a:r>
              <a:t>There is a need for long (&gt; 100 mm), low density (~ 10</a:t>
            </a:r>
            <a:r>
              <a:rPr baseline="31999"/>
              <a:t>17</a:t>
            </a:r>
            <a:r>
              <a:t> cm</a:t>
            </a:r>
            <a:r>
              <a:rPr baseline="31999"/>
              <a:t>-3</a:t>
            </a:r>
            <a:r>
              <a:t>) plasma channels capable of high-rep-rate operation</a:t>
            </a:r>
          </a:p>
        </p:txBody>
      </p:sp>
      <p:pic>
        <p:nvPicPr>
          <p:cNvPr id="557" name="Image" descr="Image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4654166" y="2443937"/>
            <a:ext cx="9129896" cy="1989195"/>
          </a:xfrm>
          <a:prstGeom prst="rect">
            <a:avLst/>
          </a:prstGeom>
          <a:ln w="12700"/>
        </p:spPr>
      </p:pic>
      <p:pic>
        <p:nvPicPr>
          <p:cNvPr id="558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4211658" y="4753931"/>
            <a:ext cx="4989108" cy="3064527"/>
          </a:xfrm>
          <a:prstGeom prst="rect">
            <a:avLst/>
          </a:prstGeom>
          <a:ln w="12700"/>
        </p:spPr>
      </p:pic>
      <p:pic>
        <p:nvPicPr>
          <p:cNvPr id="559" name="Image" descr="Image"/>
          <p:cNvPicPr>
            <a:picLocks noChangeAspect="1"/>
          </p:cNvPicPr>
          <p:nvPr/>
        </p:nvPicPr>
        <p:blipFill>
          <a:blip r:embed="rId8">
            <a:extLst/>
          </a:blip>
          <a:srcRect l="0" t="9454" r="10302" b="3172"/>
          <a:stretch>
            <a:fillRect/>
          </a:stretch>
        </p:blipFill>
        <p:spPr>
          <a:xfrm>
            <a:off x="19334413" y="4931064"/>
            <a:ext cx="5252861" cy="2710304"/>
          </a:xfrm>
          <a:prstGeom prst="rect">
            <a:avLst/>
          </a:prstGeom>
          <a:ln w="12700"/>
        </p:spPr>
      </p:pic>
      <p:sp>
        <p:nvSpPr>
          <p:cNvPr id="560" name="Expts with Gemini laser demonstrated guiding of 6 × 1017 Wcm-2 pulses over 100 mm long channels with ne ~ 1017 cm-3"/>
          <p:cNvSpPr txBox="1"/>
          <p:nvPr/>
        </p:nvSpPr>
        <p:spPr>
          <a:xfrm>
            <a:off x="13841507" y="7928375"/>
            <a:ext cx="10317145" cy="30892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 lvl="1" marL="508000" indent="-508000" defTabSz="821531">
              <a:spcBef>
                <a:spcPts val="3300"/>
              </a:spcBef>
              <a:buClr>
                <a:srgbClr val="FF2600"/>
              </a:buClr>
              <a:buSzPct val="100000"/>
              <a:buChar char="‣"/>
              <a:defRPr>
                <a:latin typeface="+mn-lt"/>
                <a:ea typeface="+mn-ea"/>
                <a:cs typeface="+mn-cs"/>
                <a:sym typeface="Helvetica"/>
              </a:defRPr>
            </a:pPr>
            <a:r>
              <a:t>Expts with Gemini laser demonstrated guiding of 6 × 10</a:t>
            </a:r>
            <a:r>
              <a:rPr baseline="31999"/>
              <a:t>17</a:t>
            </a:r>
            <a:r>
              <a:t> Wcm</a:t>
            </a:r>
            <a:r>
              <a:rPr baseline="31999"/>
              <a:t>-2</a:t>
            </a:r>
            <a:r>
              <a:t> pulses over 100 mm long channels with </a:t>
            </a:r>
            <a:r>
              <a:rPr i="1"/>
              <a:t>n</a:t>
            </a:r>
            <a:r>
              <a:rPr baseline="-5999"/>
              <a:t>e</a:t>
            </a:r>
            <a:r>
              <a:t> ~ 10</a:t>
            </a:r>
            <a:r>
              <a:rPr baseline="31999"/>
              <a:t>17</a:t>
            </a:r>
            <a:r>
              <a:t> cm</a:t>
            </a:r>
            <a:r>
              <a:rPr baseline="31999"/>
              <a:t>-3</a:t>
            </a:r>
          </a:p>
        </p:txBody>
      </p:sp>
      <p:sp>
        <p:nvSpPr>
          <p:cNvPr id="561" name="R.J. Shalloo et al. Phys Rev E 97 053203 (2018)…"/>
          <p:cNvSpPr txBox="1"/>
          <p:nvPr/>
        </p:nvSpPr>
        <p:spPr>
          <a:xfrm>
            <a:off x="16637783" y="11133919"/>
            <a:ext cx="7411369" cy="990147"/>
          </a:xfrm>
          <a:prstGeom prst="rect">
            <a:avLst/>
          </a:prstGeom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0458" tIns="100458" rIns="100458" bIns="100458" anchor="ctr">
            <a:spAutoFit/>
          </a:bodyPr>
          <a:lstStyle/>
          <a:p>
            <a:pPr marL="114300" marR="114300" algn="r" defTabSz="2561704"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R.J. Shalloo </a:t>
            </a:r>
            <a:r>
              <a:rPr i="1"/>
              <a:t>et al. Phys Rev E</a:t>
            </a:r>
            <a:r>
              <a:t> </a:t>
            </a:r>
            <a:r>
              <a:rPr b="1"/>
              <a:t>97 </a:t>
            </a:r>
            <a:r>
              <a:t>053203</a:t>
            </a:r>
            <a:r>
              <a:rPr i="1"/>
              <a:t> </a:t>
            </a:r>
            <a:r>
              <a:t>(2018)</a:t>
            </a:r>
          </a:p>
          <a:p>
            <a:pPr marL="114300" marR="114300" algn="r" defTabSz="2561704"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A. Picksley et al. Phys Rev Accel Beam 23 81303 (2020)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Subtype="0" presetID="1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559" grpId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" name="JAI-logo-on-white-1-line.jpg" descr="JAI-logo-on-white-1-line.jp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32128" y="329848"/>
            <a:ext cx="4500564" cy="1286653"/>
          </a:xfrm>
          <a:prstGeom prst="rect">
            <a:avLst/>
          </a:prstGeom>
        </p:spPr>
      </p:pic>
      <p:sp>
        <p:nvSpPr>
          <p:cNvPr id="564" name="Line"/>
          <p:cNvSpPr/>
          <p:nvPr/>
        </p:nvSpPr>
        <p:spPr>
          <a:xfrm>
            <a:off x="267601" y="1502456"/>
            <a:ext cx="20566611" cy="54"/>
          </a:xfrm>
          <a:prstGeom prst="line">
            <a:avLst/>
          </a:prstGeom>
          <a:ln w="12700">
            <a:solidFill>
              <a:srgbClr val="1F5CBA"/>
            </a:solidFill>
          </a:ln>
        </p:spPr>
        <p:txBody>
          <a:bodyPr lIns="71437" tIns="71437" rIns="71437" bIns="71437" anchor="ctr"/>
          <a:lstStyle/>
          <a:p>
            <a:pPr defTabSz="642937">
              <a:spcBef>
                <a:spcPts val="0"/>
              </a:spcBef>
              <a:defRPr sz="16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sp>
        <p:nvSpPr>
          <p:cNvPr id="565" name="Conditioned HOFI (CHOFI) plasma waveguide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Conditioned HOFI (CHOFI) plasma waveguides</a:t>
            </a:r>
          </a:p>
        </p:txBody>
      </p:sp>
      <p:sp>
        <p:nvSpPr>
          <p:cNvPr id="566" name="Simon Hooker,  JAI-Oxford…"/>
          <p:cNvSpPr txBox="1"/>
          <p:nvPr/>
        </p:nvSpPr>
        <p:spPr>
          <a:xfrm>
            <a:off x="-34787" y="12854285"/>
            <a:ext cx="5786438" cy="71147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>
            <a:spAutoFit/>
          </a:bodyPr>
          <a:lstStyle/>
          <a:p>
            <a:pPr marL="81280" marR="81280" defTabSz="1821656">
              <a:buClr>
                <a:srgbClr val="929292"/>
              </a:buClr>
              <a:buFont typeface="Arial"/>
              <a:defRPr sz="1400">
                <a:solidFill>
                  <a:srgbClr val="929292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Simon Hooker,  JAI-Oxford</a:t>
            </a:r>
          </a:p>
          <a:p>
            <a:pPr marL="81280" marR="81280" defTabSz="1821656">
              <a:buClr>
                <a:srgbClr val="929292"/>
              </a:buClr>
              <a:buFont typeface="Arial"/>
              <a:defRPr sz="32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sz="1400">
                <a:solidFill>
                  <a:srgbClr val="929292"/>
                </a:solidFill>
                <a:uFill>
                  <a:solidFill>
                    <a:srgbClr val="929292"/>
                  </a:solidFill>
                </a:uFill>
              </a:rPr>
              <a:t>JAI Advisory Board, 2021</a:t>
            </a:r>
          </a:p>
        </p:txBody>
      </p:sp>
      <p:pic>
        <p:nvPicPr>
          <p:cNvPr id="567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6869429" y="12666093"/>
            <a:ext cx="2009181" cy="638211"/>
          </a:xfrm>
          <a:prstGeom prst="rect">
            <a:avLst/>
          </a:prstGeom>
          <a:ln w="12700">
            <a:miter lim="400000"/>
          </a:ln>
        </p:spPr>
      </p:pic>
      <p:pic>
        <p:nvPicPr>
          <p:cNvPr id="568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8825030" y="12679488"/>
            <a:ext cx="2009181" cy="629382"/>
          </a:xfrm>
          <a:prstGeom prst="rect">
            <a:avLst/>
          </a:prstGeom>
          <a:ln w="12700">
            <a:miter lim="400000"/>
          </a:ln>
        </p:spPr>
      </p:pic>
      <p:pic>
        <p:nvPicPr>
          <p:cNvPr id="569" name="Imperial_1_Pantone_and_tint.pdf" descr="Imperial_1_Pantone_and_tint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14592644" y="12728327"/>
            <a:ext cx="2206059" cy="580543"/>
          </a:xfrm>
          <a:prstGeom prst="rect">
            <a:avLst/>
          </a:prstGeom>
        </p:spPr>
      </p:pic>
      <p:sp>
        <p:nvSpPr>
          <p:cNvPr id="570" name="R.J. Shalloo et al. Phys Rev Accel. Beam 22 41302 (2019)…"/>
          <p:cNvSpPr txBox="1"/>
          <p:nvPr/>
        </p:nvSpPr>
        <p:spPr>
          <a:xfrm>
            <a:off x="3114057" y="12490125"/>
            <a:ext cx="7554016" cy="990147"/>
          </a:xfrm>
          <a:prstGeom prst="rect">
            <a:avLst/>
          </a:prstGeom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0458" tIns="100458" rIns="100458" bIns="100458" anchor="ctr">
            <a:spAutoFit/>
          </a:bodyPr>
          <a:lstStyle/>
          <a:p>
            <a:pPr marL="114300" marR="114300" algn="r" defTabSz="2561704"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R.J. Shalloo et al. Phys Rev Accel. Beam 22 41302 (2019)</a:t>
            </a:r>
          </a:p>
          <a:p>
            <a:pPr marL="114300" marR="114300" algn="r" defTabSz="2561704"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A. Picksley et al. Phys Rev E 102 053201 (2020)</a:t>
            </a:r>
          </a:p>
        </p:txBody>
      </p:sp>
      <p:pic>
        <p:nvPicPr>
          <p:cNvPr id="571" name="CHOFI paper - Fig1 layout &amp; interferometry results.pdf" descr="CHOFI paper - Fig1 layout &amp; interferometry results.pdf"/>
          <p:cNvPicPr>
            <a:picLocks noChangeAspect="1"/>
          </p:cNvPicPr>
          <p:nvPr/>
        </p:nvPicPr>
        <p:blipFill>
          <a:blip r:embed="rId6">
            <a:extLst/>
          </a:blip>
          <a:srcRect l="0" t="58749" r="0" b="0"/>
          <a:stretch>
            <a:fillRect/>
          </a:stretch>
        </p:blipFill>
        <p:spPr>
          <a:xfrm>
            <a:off x="3540200" y="8257445"/>
            <a:ext cx="9084542" cy="3453491"/>
          </a:xfrm>
          <a:prstGeom prst="rect">
            <a:avLst/>
          </a:prstGeom>
          <a:ln w="12700"/>
        </p:spPr>
      </p:pic>
      <p:pic>
        <p:nvPicPr>
          <p:cNvPr id="572" name="Image" descr="Image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-362009" y="7814066"/>
            <a:ext cx="4938640" cy="4194679"/>
          </a:xfrm>
          <a:prstGeom prst="rect">
            <a:avLst/>
          </a:prstGeom>
          <a:ln w="12700"/>
        </p:spPr>
      </p:pic>
      <p:sp>
        <p:nvSpPr>
          <p:cNvPr id="573" name="Expts with Astra TA2 laser showed additional ionization of channel wall by guided pulse…"/>
          <p:cNvSpPr txBox="1"/>
          <p:nvPr>
            <p:ph type="body" sz="quarter" idx="1"/>
          </p:nvPr>
        </p:nvSpPr>
        <p:spPr>
          <a:xfrm>
            <a:off x="528764" y="2244539"/>
            <a:ext cx="11476698" cy="5237512"/>
          </a:xfrm>
          <a:prstGeom prst="rect">
            <a:avLst/>
          </a:prstGeom>
        </p:spPr>
        <p:txBody>
          <a:bodyPr/>
          <a:lstStyle/>
          <a:p>
            <a:pPr lvl="1" marL="465666" indent="-465666">
              <a:spcBef>
                <a:spcPts val="1200"/>
              </a:spcBef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Expts with Astra TA2 laser showed additional ionization of channel wall by guided pulse</a:t>
            </a:r>
          </a:p>
          <a:p>
            <a:pPr lvl="1" marL="465666" indent="-465666">
              <a:spcBef>
                <a:spcPts val="1200"/>
              </a:spcBef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Analysis shows:</a:t>
            </a:r>
          </a:p>
          <a:p>
            <a:pPr lvl="2"/>
            <a:r>
              <a:t>Collar of neutral gas pushed out by shock</a:t>
            </a:r>
          </a:p>
          <a:p>
            <a:pPr lvl="2"/>
            <a:r>
              <a:t>Collar ionized by guided / “conditioning” pulse to form a </a:t>
            </a:r>
            <a:r>
              <a:rPr u="sng"/>
              <a:t>conditioned</a:t>
            </a:r>
            <a:r>
              <a:t> HOFI channel which has </a:t>
            </a:r>
            <a:r>
              <a:rPr b="1">
                <a:solidFill>
                  <a:schemeClr val="accent5"/>
                </a:solidFill>
              </a:rPr>
              <a:t>very low losses</a:t>
            </a:r>
          </a:p>
        </p:txBody>
      </p:sp>
      <p:pic>
        <p:nvPicPr>
          <p:cNvPr id="574" name="CHOFI paper - Fig6 CHOFI PIC simulations.pdf" descr="CHOFI paper - Fig6 CHOFI PIC simulations.pdf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2443302" y="3258294"/>
            <a:ext cx="11974206" cy="2739639"/>
          </a:xfrm>
          <a:prstGeom prst="rect">
            <a:avLst/>
          </a:prstGeom>
          <a:ln w="12700"/>
        </p:spPr>
      </p:pic>
      <p:sp>
        <p:nvSpPr>
          <p:cNvPr id="575" name="Deep, low-loss…"/>
          <p:cNvSpPr txBox="1"/>
          <p:nvPr/>
        </p:nvSpPr>
        <p:spPr>
          <a:xfrm>
            <a:off x="14792090" y="1653400"/>
            <a:ext cx="2919938" cy="1326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0458" tIns="100458" rIns="100458" bIns="100458" anchor="ctr">
            <a:spAutoFit/>
          </a:bodyPr>
          <a:lstStyle/>
          <a:p>
            <a:pPr marL="114300" marR="114300" defTabSz="2561704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Deep, low-loss</a:t>
            </a:r>
          </a:p>
          <a:p>
            <a:pPr marL="114300" marR="114300" defTabSz="2561704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rPr b="1" u="sng"/>
              <a:t>C</a:t>
            </a:r>
            <a:r>
              <a:t>HOFI channel</a:t>
            </a:r>
          </a:p>
        </p:txBody>
      </p:sp>
      <p:sp>
        <p:nvSpPr>
          <p:cNvPr id="576" name="Shallow…"/>
          <p:cNvSpPr txBox="1"/>
          <p:nvPr/>
        </p:nvSpPr>
        <p:spPr>
          <a:xfrm>
            <a:off x="19508707" y="1771504"/>
            <a:ext cx="2692760" cy="132651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0458" tIns="100458" rIns="100458" bIns="100458" anchor="ctr">
            <a:spAutoFit/>
          </a:bodyPr>
          <a:lstStyle/>
          <a:p>
            <a:pPr marL="114300" marR="114300" defTabSz="2561704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Shallow</a:t>
            </a:r>
          </a:p>
          <a:p>
            <a:pPr marL="114300" marR="114300" defTabSz="2561704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HOFI channel</a:t>
            </a:r>
          </a:p>
        </p:txBody>
      </p:sp>
      <p:sp>
        <p:nvSpPr>
          <p:cNvPr id="577" name="Conditioning pulse guided by…"/>
          <p:cNvSpPr txBox="1"/>
          <p:nvPr/>
        </p:nvSpPr>
        <p:spPr>
          <a:xfrm>
            <a:off x="18160272" y="6158210"/>
            <a:ext cx="5389631" cy="13265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0458" tIns="100458" rIns="100458" bIns="100458" anchor="ctr">
            <a:spAutoFit/>
          </a:bodyPr>
          <a:lstStyle/>
          <a:p>
            <a:pPr marL="114300" marR="114300" defTabSz="2561704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Conditioning pulse guided by</a:t>
            </a:r>
          </a:p>
          <a:p>
            <a:pPr marL="114300" marR="114300" defTabSz="2561704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pPr>
            <a:r>
              <a:t>HOFI &amp; CHOFI channels</a:t>
            </a:r>
          </a:p>
        </p:txBody>
      </p:sp>
      <p:sp>
        <p:nvSpPr>
          <p:cNvPr id="583" name="Connection Line"/>
          <p:cNvSpPr/>
          <p:nvPr/>
        </p:nvSpPr>
        <p:spPr>
          <a:xfrm>
            <a:off x="18882906" y="3098015"/>
            <a:ext cx="1293414" cy="126385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fill="norm" stroke="1" extrusionOk="0">
                <a:moveTo>
                  <a:pt x="0" y="21600"/>
                </a:moveTo>
                <a:lnTo>
                  <a:pt x="21600" y="0"/>
                </a:lnTo>
              </a:path>
            </a:pathLst>
          </a:custGeom>
          <a:ln w="63500">
            <a:solidFill>
              <a:schemeClr val="accent5"/>
            </a:solidFill>
            <a:miter lim="400000"/>
            <a:headEnd type="stealth"/>
          </a:ln>
        </p:spPr>
        <p:txBody>
          <a:bodyPr/>
          <a:lstStyle/>
          <a:p>
            <a:pPr/>
          </a:p>
        </p:txBody>
      </p:sp>
      <p:sp>
        <p:nvSpPr>
          <p:cNvPr id="584" name="Connection Line"/>
          <p:cNvSpPr/>
          <p:nvPr/>
        </p:nvSpPr>
        <p:spPr>
          <a:xfrm>
            <a:off x="17578039" y="4500090"/>
            <a:ext cx="617587" cy="223087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200" h="21600" fill="norm" stroke="1" extrusionOk="0">
                <a:moveTo>
                  <a:pt x="16007" y="0"/>
                </a:moveTo>
                <a:cubicBezTo>
                  <a:pt x="-5400" y="8050"/>
                  <a:pt x="-5336" y="15250"/>
                  <a:pt x="16200" y="21600"/>
                </a:cubicBezTo>
              </a:path>
            </a:pathLst>
          </a:custGeom>
          <a:ln w="63500">
            <a:solidFill>
              <a:schemeClr val="accent5"/>
            </a:solidFill>
            <a:miter lim="400000"/>
            <a:headEnd type="stealth"/>
          </a:ln>
        </p:spPr>
        <p:txBody>
          <a:bodyPr/>
          <a:lstStyle/>
          <a:p>
            <a:pPr/>
          </a:p>
        </p:txBody>
      </p:sp>
      <p:sp>
        <p:nvSpPr>
          <p:cNvPr id="585" name="Connection Line"/>
          <p:cNvSpPr/>
          <p:nvPr/>
        </p:nvSpPr>
        <p:spPr>
          <a:xfrm>
            <a:off x="17613125" y="2371848"/>
            <a:ext cx="741480" cy="181879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6572" h="21600" fill="norm" stroke="1" extrusionOk="0">
                <a:moveTo>
                  <a:pt x="0" y="21600"/>
                </a:moveTo>
                <a:cubicBezTo>
                  <a:pt x="18784" y="8549"/>
                  <a:pt x="21600" y="1349"/>
                  <a:pt x="8448" y="0"/>
                </a:cubicBezTo>
              </a:path>
            </a:pathLst>
          </a:custGeom>
          <a:ln w="63500">
            <a:solidFill>
              <a:schemeClr val="accent5"/>
            </a:solidFill>
            <a:miter lim="400000"/>
            <a:headEnd type="stealth"/>
          </a:ln>
        </p:spPr>
        <p:txBody>
          <a:bodyPr/>
          <a:lstStyle/>
          <a:p>
            <a:pPr/>
          </a:p>
        </p:txBody>
      </p:sp>
      <p:sp>
        <p:nvSpPr>
          <p:cNvPr id="581" name="FBPIC simulations using electron &amp; neutral density profiles from FLASH simulations…"/>
          <p:cNvSpPr txBox="1"/>
          <p:nvPr/>
        </p:nvSpPr>
        <p:spPr>
          <a:xfrm>
            <a:off x="13147096" y="7087344"/>
            <a:ext cx="11320783" cy="457518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/>
          <a:lstStyle/>
          <a:p>
            <a:pPr lvl="1" marL="465666" indent="-465666" defTabSz="821531">
              <a:spcBef>
                <a:spcPts val="1200"/>
              </a:spcBef>
              <a:buClr>
                <a:srgbClr val="FF2600"/>
              </a:buClr>
              <a:buSzPct val="100000"/>
              <a:buChar char="‣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FBPIC simulations using electron &amp; neutral density profiles from FLASH simulations</a:t>
            </a:r>
          </a:p>
          <a:p>
            <a:pPr lvl="1" marL="465666" indent="-465666" defTabSz="821531">
              <a:spcBef>
                <a:spcPts val="1200"/>
              </a:spcBef>
              <a:buClr>
                <a:srgbClr val="FF2600"/>
              </a:buClr>
              <a:buSzPct val="100000"/>
              <a:buChar char="‣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matched to 2018 Astra experiment</a:t>
            </a:r>
          </a:p>
          <a:p>
            <a:pPr lvl="1" marL="465666" indent="-465666" defTabSz="821531">
              <a:spcBef>
                <a:spcPts val="1200"/>
              </a:spcBef>
              <a:buClr>
                <a:srgbClr val="FF2600"/>
              </a:buClr>
              <a:buSzPct val="100000"/>
              <a:buChar char="‣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Power attenuation of CHOFI channel 2.5 m!</a:t>
            </a:r>
          </a:p>
          <a:p>
            <a:pPr lvl="1" marL="465666" indent="-465666" defTabSz="821531">
              <a:spcBef>
                <a:spcPts val="1200"/>
              </a:spcBef>
              <a:buClr>
                <a:srgbClr val="FF2600"/>
              </a:buClr>
              <a:buSzPct val="100000"/>
              <a:buChar char="‣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Metre-scale channels possible!</a:t>
            </a:r>
          </a:p>
          <a:p>
            <a:pPr lvl="1" marL="465666" indent="-465666" defTabSz="821531">
              <a:spcBef>
                <a:spcPts val="1200"/>
              </a:spcBef>
              <a:buClr>
                <a:srgbClr val="FF2600"/>
              </a:buClr>
              <a:buSzPct val="100000"/>
              <a:buChar char="‣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Only ~ 1 J of laser energy per metre of channel</a:t>
            </a:r>
          </a:p>
        </p:txBody>
      </p:sp>
      <p:sp>
        <p:nvSpPr>
          <p:cNvPr id="582" name="A. Picksley et al. Phys Rev E 102 053201 (2020)"/>
          <p:cNvSpPr txBox="1"/>
          <p:nvPr/>
        </p:nvSpPr>
        <p:spPr>
          <a:xfrm>
            <a:off x="17642721" y="11872436"/>
            <a:ext cx="6424732" cy="583746"/>
          </a:xfrm>
          <a:prstGeom prst="rect">
            <a:avLst/>
          </a:prstGeom>
          <a:ln w="12700"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100458" tIns="100458" rIns="100458" bIns="100458" anchor="ctr">
            <a:spAutoFit/>
          </a:bodyPr>
          <a:lstStyle>
            <a:lvl1pPr marL="114300" marR="114300" algn="r" defTabSz="2561704">
              <a:spcBef>
                <a:spcPts val="0"/>
              </a:spcBef>
              <a:defRPr sz="2400">
                <a:uFill>
                  <a:solidFill>
                    <a:srgbClr val="000000"/>
                  </a:solidFill>
                </a:uFill>
                <a:latin typeface="PT Sans"/>
                <a:ea typeface="PT Sans"/>
                <a:cs typeface="PT Sans"/>
                <a:sym typeface="PT Sans"/>
              </a:defRPr>
            </a:lvl1pPr>
          </a:lstStyle>
          <a:p>
            <a:pPr/>
            <a:r>
              <a:t>A. Picksley et al. Phys Rev E 102 053201 (2020)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7" name="EXAFS with Betatron source"/>
          <p:cNvSpPr txBox="1"/>
          <p:nvPr>
            <p:ph type="title"/>
          </p:nvPr>
        </p:nvSpPr>
        <p:spPr>
          <a:xfrm>
            <a:off x="1614322" y="5587999"/>
            <a:ext cx="21155356" cy="2540001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EXAFS with Betatron source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9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218266"/>
            <a:ext cx="24384000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1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245549"/>
            <a:ext cx="24384001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0" name="Table"/>
          <p:cNvGraphicFramePr/>
          <p:nvPr/>
        </p:nvGraphicFramePr>
        <p:xfrm>
          <a:off x="779658" y="3227486"/>
          <a:ext cx="22824684" cy="10710285"/>
        </p:xfrm>
        <a:graphic xmlns:a="http://schemas.openxmlformats.org/drawingml/2006/main">
          <a:graphicData uri="http://schemas.openxmlformats.org/drawingml/2006/table">
            <a:tbl>
              <a:tblPr firstCol="0" firstRow="0" lastCol="0" lastRow="0" bandCol="0" bandRow="0" rtl="0">
                <a:tableStyleId>{CF821DB8-F4EB-4A41-A1BA-3FCAFE7338EE}</a:tableStyleId>
              </a:tblPr>
              <a:tblGrid>
                <a:gridCol w="3181711"/>
                <a:gridCol w="18257674"/>
                <a:gridCol w="1385297"/>
              </a:tblGrid>
              <a:tr h="2184890">
                <a:tc>
                  <a:txBody>
                    <a:bodyPr/>
                    <a:lstStyle/>
                    <a:p>
                      <a:pPr defTabSz="1828800">
                        <a:defRPr sz="1800">
                          <a:uFillTx/>
                        </a:defRPr>
                      </a:pPr>
                      <a:r>
                        <a:rPr sz="4800">
                          <a:sym typeface="Helvetica Light"/>
                        </a:rPr>
                        <a:t>Staff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spcBef>
                          <a:spcPts val="0"/>
                        </a:spcBef>
                        <a:defRPr sz="1800">
                          <a:uFillTx/>
                        </a:defRPr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(Imperial) Ken Long, Stuart Mangles, Zulfikar Najmudin, Jaroslaw Paternak, Juergen Pozimski, Steve Rose
(Oxford) Phil Burrows, Brian Foster, Simon Hooker, Peter Norreys, Roman Walczak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0"/>
                        </a:spcBef>
                        <a:defRPr sz="1800">
                          <a:uFillTx/>
                        </a:defRPr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11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286000">
                <a:tc>
                  <a:txBody>
                    <a:bodyPr/>
                    <a:lstStyle/>
                    <a:p>
                      <a:pPr defTabSz="1828800">
                        <a:defRPr sz="1800">
                          <a:uFillTx/>
                        </a:defRPr>
                      </a:pPr>
                      <a:r>
                        <a:rPr sz="4800">
                          <a:sym typeface="Helvetica Light"/>
                        </a:rPr>
                        <a:t>Fellows + Post-docs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spcBef>
                          <a:spcPts val="0"/>
                        </a:spcBef>
                        <a:defRPr sz="1800">
                          <a:uFillTx/>
                        </a:defRPr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(Imperial) Rory Bagott, Nick Dover, Oliver Ettlinger, George Hicks, Brendan Kettle + (incoming) Ben Chen, Rakesh Kumar
(Oxford) James Cowley, Rebecca Ramjiawan, Marko Mayr + 2 TBA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0"/>
                        </a:spcBef>
                        <a:defRPr sz="1800">
                          <a:uFillTx/>
                        </a:defRPr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12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3924300">
                <a:tc>
                  <a:txBody>
                    <a:bodyPr/>
                    <a:lstStyle/>
                    <a:p>
                      <a:pPr defTabSz="1828800">
                        <a:defRPr sz="1800">
                          <a:uFillTx/>
                        </a:defRPr>
                      </a:pPr>
                      <a:r>
                        <a:rPr sz="4800">
                          <a:sym typeface="Helvetica Light"/>
                        </a:rPr>
                        <a:t>Students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spcBef>
                          <a:spcPts val="0"/>
                        </a:spcBef>
                        <a:defRPr sz="1800">
                          <a:uFillTx/>
                        </a:defRPr>
                      </a:pPr>
                      <a:r>
                        <a:rPr sz="3600">
                          <a:solidFill>
                            <a:schemeClr val="accent1">
                              <a:hueOff val="47394"/>
                              <a:satOff val="-25753"/>
                              <a:lumOff val="-7544"/>
                            </a:schemeClr>
                          </a:solidFill>
                          <a:sym typeface="Helvetica Light"/>
                        </a:rPr>
                        <a:t>(Imperial) Robbie Watt, Cary Colgan, Michael Backhouse, Eva Los, Wei Wu, Toby Nonenmacher, HT Lau, Titus-Stefan Dascalu, Rebeca Taylor, Meriame Berboucha  Adam Hughes, Nuo Xu, + (incoming) Annabel Gunn, Maria Maxouti
(Oxford) Alexander von Boetticher, Jakob Jonnerby, Alex Picksley, Aimee Ross, Warren Wang, Emily Archer, Senes, Pakuza + 2 TBA
(+ 2 students to join in October 2021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0"/>
                        </a:spcBef>
                        <a:defRPr sz="1800">
                          <a:uFillTx/>
                        </a:defRPr>
                      </a:pPr>
                      <a:r>
                        <a:rPr sz="3600">
                          <a:solidFill>
                            <a:schemeClr val="accent1">
                              <a:hueOff val="47394"/>
                              <a:satOff val="-25753"/>
                              <a:lumOff val="-7544"/>
                            </a:schemeClr>
                          </a:solidFill>
                          <a:sym typeface="Helvetica Light"/>
                        </a:rPr>
                        <a:t>24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  <a:tr h="2315093">
                <a:tc>
                  <a:txBody>
                    <a:bodyPr/>
                    <a:lstStyle/>
                    <a:p>
                      <a:pPr defTabSz="1828800">
                        <a:defRPr sz="1800">
                          <a:uFillTx/>
                        </a:defRPr>
                      </a:pPr>
                      <a:r>
                        <a:rPr sz="4800">
                          <a:sym typeface="Helvetica Light"/>
                        </a:rPr>
                        <a:t>Recent leavers: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defTabSz="914400">
                        <a:spcBef>
                          <a:spcPts val="0"/>
                        </a:spcBef>
                        <a:defRPr sz="1800">
                          <a:uFillTx/>
                        </a:defRPr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(Imperial) Emma-Jane Ditter, Jan-Niclas Gruse, Savio Rosario, Rob Shalloo, Matt Streeter 
(Oxford) Aarón Alejo, Jimmy Holloway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spcBef>
                          <a:spcPts val="0"/>
                        </a:spcBef>
                        <a:defRPr sz="1800">
                          <a:uFillTx/>
                        </a:defRPr>
                      </a:pPr>
                      <a:r>
                        <a:rPr sz="3600">
                          <a:solidFill>
                            <a:srgbClr val="004479"/>
                          </a:solidFill>
                          <a:sym typeface="Helvetica Light"/>
                        </a:rPr>
                        <a:t>7</a:t>
                      </a:r>
                    </a:p>
                  </a:txBody>
                  <a:tcPr marL="50800" marR="50800" marT="50800" marB="50800" anchor="ctr" anchorCtr="0" horzOverflow="overflow">
                    <a:lnL w="12700">
                      <a:miter lim="400000"/>
                    </a:lnL>
                    <a:lnR w="12700">
                      <a:miter lim="400000"/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71" name="JAI Advanced Acceleration Effort"/>
          <p:cNvSpPr txBox="1"/>
          <p:nvPr>
            <p:ph type="title"/>
          </p:nvPr>
        </p:nvSpPr>
        <p:spPr>
          <a:xfrm>
            <a:off x="1395823" y="883563"/>
            <a:ext cx="21592354" cy="2875360"/>
          </a:xfrm>
          <a:prstGeom prst="rect">
            <a:avLst/>
          </a:prstGeom>
        </p:spPr>
        <p:txBody>
          <a:bodyPr/>
          <a:lstStyle/>
          <a:p>
            <a:pPr/>
            <a:r>
              <a:t>JAI </a:t>
            </a:r>
            <a:r>
              <a:rPr i="1"/>
              <a:t>Advanced Acceleration</a:t>
            </a:r>
            <a:r>
              <a:t> Effort</a:t>
            </a:r>
          </a:p>
        </p:txBody>
      </p:sp>
    </p:spTree>
  </p:cSld>
  <p:clrMapOvr>
    <a:masterClrMapping/>
  </p:clrMapOvr>
  <p:transition xmlns:p14="http://schemas.microsoft.com/office/powerpoint/2010/main" spd="slow" advClick="1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3" name="Image" descr="Image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228690"/>
            <a:ext cx="24384000" cy="1371600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5" name="AWAKE"/>
          <p:cNvSpPr txBox="1"/>
          <p:nvPr>
            <p:ph type="title"/>
          </p:nvPr>
        </p:nvSpPr>
        <p:spPr>
          <a:xfrm>
            <a:off x="1397139" y="5588000"/>
            <a:ext cx="21589722" cy="2540001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AWAKE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7" name="AWAKE-UK"/>
          <p:cNvSpPr txBox="1"/>
          <p:nvPr>
            <p:ph type="title"/>
          </p:nvPr>
        </p:nvSpPr>
        <p:spPr>
          <a:xfrm>
            <a:off x="1395823" y="1210942"/>
            <a:ext cx="21592354" cy="2875361"/>
          </a:xfrm>
          <a:prstGeom prst="rect">
            <a:avLst/>
          </a:prstGeom>
        </p:spPr>
        <p:txBody>
          <a:bodyPr/>
          <a:lstStyle/>
          <a:p>
            <a:pPr/>
            <a:r>
              <a:t>AWAKE-UK</a:t>
            </a:r>
          </a:p>
        </p:txBody>
      </p:sp>
      <p:sp>
        <p:nvSpPr>
          <p:cNvPr id="598" name="New AWAKE-UK grant approved by STFC…"/>
          <p:cNvSpPr txBox="1"/>
          <p:nvPr>
            <p:ph type="body" idx="1"/>
          </p:nvPr>
        </p:nvSpPr>
        <p:spPr>
          <a:xfrm>
            <a:off x="1395823" y="3700775"/>
            <a:ext cx="21592354" cy="878548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</a:pPr>
            <a:r>
              <a:t>New AWAKE-UK grant approved by STFC</a:t>
            </a:r>
          </a:p>
          <a:p>
            <a:pPr>
              <a:spcBef>
                <a:spcPts val="1200"/>
              </a:spcBef>
            </a:pPr>
            <a:r>
              <a:t>£1.9m awarded (£0.6m JAI) with a gateway after two year to extend funding for another 3 years - supposed to lead until run-2 after next shutdown</a:t>
            </a:r>
          </a:p>
          <a:p>
            <a:pPr lvl="1">
              <a:spcBef>
                <a:spcPts val="1200"/>
              </a:spcBef>
            </a:pPr>
            <a:r>
              <a:t>Gateway step due in 1 years time!</a:t>
            </a:r>
          </a:p>
          <a:p>
            <a:pPr>
              <a:spcBef>
                <a:spcPts val="1200"/>
              </a:spcBef>
            </a:pPr>
            <a:r>
              <a:t>7 funded UK institutes including JAI-OX and JAI-IC (also UCL, Lancaster, Liverpool, Manchester, Strath)</a:t>
            </a:r>
          </a:p>
          <a:p>
            <a:pPr>
              <a:spcBef>
                <a:spcPts val="1200"/>
              </a:spcBef>
            </a:pPr>
            <a:r>
              <a:t>Aligned to AWAKE run-2: </a:t>
            </a:r>
          </a:p>
          <a:p>
            <a:pPr lvl="1">
              <a:spcBef>
                <a:spcPts val="1200"/>
              </a:spcBef>
            </a:pPr>
            <a:r>
              <a:t>Accelerate higher beam capture</a:t>
            </a:r>
          </a:p>
          <a:p>
            <a:pPr lvl="1">
              <a:spcBef>
                <a:spcPts val="1200"/>
              </a:spcBef>
            </a:pPr>
            <a:r>
              <a:t>Acceleratre over multiple cells</a:t>
            </a:r>
          </a:p>
          <a:p>
            <a:pPr>
              <a:spcBef>
                <a:spcPts val="1200"/>
              </a:spcBef>
            </a:pPr>
            <a:r>
              <a:t>Goal is to have an electron beam usable for HEP after run 2.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0" name="BPM based on Coherent Cherenkov Diffraction Radiation"/>
          <p:cNvSpPr txBox="1"/>
          <p:nvPr/>
        </p:nvSpPr>
        <p:spPr>
          <a:xfrm>
            <a:off x="463316" y="5450563"/>
            <a:ext cx="8522168" cy="12243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algn="just" defTabSz="1371600">
              <a:lnSpc>
                <a:spcPct val="90000"/>
              </a:lnSpc>
              <a:spcBef>
                <a:spcPts val="1400"/>
              </a:spcBef>
              <a:buFont typeface="Lucida Grande"/>
              <a:defRPr b="1" sz="4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BPM based on Coherent Cherenkov Diffraction Radiation</a:t>
            </a:r>
          </a:p>
        </p:txBody>
      </p:sp>
      <p:sp>
        <p:nvSpPr>
          <p:cNvPr id="601" name="Slide Number"/>
          <p:cNvSpPr txBox="1"/>
          <p:nvPr>
            <p:ph type="sldNum" sz="quarter" idx="4294967295"/>
          </p:nvPr>
        </p:nvSpPr>
        <p:spPr>
          <a:xfrm>
            <a:off x="20556220" y="12749463"/>
            <a:ext cx="551181" cy="57417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91439" tIns="91439" rIns="91439" bIns="91439" anchor="ctr"/>
          <a:lstStyle>
            <a:lvl1pPr algn="r" defTabSz="1371600">
              <a:defRPr>
                <a:uFillTx/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/>
            <a:fld id="{86CB4B4D-7CA3-9044-876B-883B54F8677D}" type="slidenum"/>
          </a:p>
        </p:txBody>
      </p:sp>
      <p:sp>
        <p:nvSpPr>
          <p:cNvPr id="602" name="AWAKE Run 2: e-/p BPM"/>
          <p:cNvSpPr txBox="1"/>
          <p:nvPr>
            <p:ph type="title" idx="4294967295"/>
          </p:nvPr>
        </p:nvSpPr>
        <p:spPr>
          <a:xfrm>
            <a:off x="3352800" y="361950"/>
            <a:ext cx="16294100" cy="1524000"/>
          </a:xfrm>
          <a:prstGeom prst="rect">
            <a:avLst/>
          </a:prstGeom>
        </p:spPr>
        <p:txBody>
          <a:bodyPr lIns="91439" tIns="91439" rIns="91439" bIns="91439">
            <a:normAutofit fontScale="100000" lnSpcReduction="0"/>
          </a:bodyPr>
          <a:lstStyle>
            <a:lvl1pPr marL="0" marR="0" algn="l" defTabSz="1371600">
              <a:lnSpc>
                <a:spcPct val="90000"/>
              </a:lnSpc>
              <a:defRPr sz="720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AWAKE Run 2: e-/p BPM  </a:t>
            </a:r>
          </a:p>
        </p:txBody>
      </p:sp>
      <p:pic>
        <p:nvPicPr>
          <p:cNvPr id="603" name="image.tif" descr="image.tif"/>
          <p:cNvPicPr>
            <a:picLocks noChangeAspect="1"/>
          </p:cNvPicPr>
          <p:nvPr/>
        </p:nvPicPr>
        <p:blipFill>
          <a:blip r:embed="rId2">
            <a:extLst/>
          </a:blip>
          <a:srcRect l="64898" t="0" r="2226" b="0"/>
          <a:stretch>
            <a:fillRect/>
          </a:stretch>
        </p:blipFill>
        <p:spPr>
          <a:xfrm>
            <a:off x="2895600" y="12344400"/>
            <a:ext cx="3657600" cy="1689100"/>
          </a:xfrm>
          <a:prstGeom prst="rect">
            <a:avLst/>
          </a:prstGeom>
          <a:ln w="12700">
            <a:miter lim="400000"/>
          </a:ln>
        </p:spPr>
      </p:pic>
      <p:pic>
        <p:nvPicPr>
          <p:cNvPr id="604" name="image.png" descr="image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8076895" y="3858825"/>
            <a:ext cx="5804468" cy="3125484"/>
          </a:xfrm>
          <a:prstGeom prst="rect">
            <a:avLst/>
          </a:prstGeom>
          <a:ln w="12700">
            <a:miter lim="400000"/>
          </a:ln>
        </p:spPr>
      </p:pic>
      <p:pic>
        <p:nvPicPr>
          <p:cNvPr id="605" name="image.tif" descr="image.ti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751609" y="8036682"/>
            <a:ext cx="6292628" cy="4161402"/>
          </a:xfrm>
          <a:prstGeom prst="rect">
            <a:avLst/>
          </a:prstGeom>
          <a:ln w="12700">
            <a:miter lim="400000"/>
          </a:ln>
        </p:spPr>
      </p:pic>
      <p:pic>
        <p:nvPicPr>
          <p:cNvPr id="606" name="image.pdf" descr="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9702728" y="7479538"/>
            <a:ext cx="7703964" cy="5569925"/>
          </a:xfrm>
          <a:prstGeom prst="rect">
            <a:avLst/>
          </a:prstGeom>
          <a:ln w="12700">
            <a:miter lim="400000"/>
          </a:ln>
        </p:spPr>
      </p:pic>
      <p:pic>
        <p:nvPicPr>
          <p:cNvPr id="607" name="image.tif" descr="image.ti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8661378" y="7010400"/>
            <a:ext cx="4635501" cy="67056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08" name="image.tif" descr="image.ti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626482" y="4145852"/>
            <a:ext cx="6859618" cy="3051244"/>
          </a:xfrm>
          <a:prstGeom prst="rect">
            <a:avLst/>
          </a:prstGeom>
          <a:ln w="12700">
            <a:miter lim="400000"/>
          </a:ln>
        </p:spPr>
      </p:pic>
      <p:sp>
        <p:nvSpPr>
          <p:cNvPr id="609" name="Major new initiative in Oxford Particle Physics…"/>
          <p:cNvSpPr txBox="1"/>
          <p:nvPr/>
        </p:nvSpPr>
        <p:spPr>
          <a:xfrm>
            <a:off x="239285" y="1732363"/>
            <a:ext cx="13938692" cy="2131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tIns="91439" bIns="91439">
            <a:normAutofit fontScale="100000" lnSpcReduction="0"/>
          </a:bodyPr>
          <a:lstStyle/>
          <a:p>
            <a:pPr defTabSz="1371600">
              <a:lnSpc>
                <a:spcPct val="90000"/>
              </a:lnSpc>
              <a:spcBef>
                <a:spcPts val="1400"/>
              </a:spcBef>
              <a:buFont typeface="Lucida Grande"/>
              <a:defRPr b="1" sz="56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Major new initiative in Oxford Particle Physics</a:t>
            </a:r>
            <a:endParaRPr sz="4000"/>
          </a:p>
          <a:p>
            <a:pPr defTabSz="1371600">
              <a:lnSpc>
                <a:spcPct val="90000"/>
              </a:lnSpc>
              <a:spcBef>
                <a:spcPts val="0"/>
              </a:spcBef>
              <a:buFont typeface="Lucida Grande"/>
              <a:defRPr b="1" sz="4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	design of witness e- beamline for split plasma cell; </a:t>
            </a:r>
          </a:p>
          <a:p>
            <a:pPr defTabSz="1371600">
              <a:lnSpc>
                <a:spcPct val="90000"/>
              </a:lnSpc>
              <a:spcBef>
                <a:spcPts val="0"/>
              </a:spcBef>
              <a:buFont typeface="Lucida Grande"/>
              <a:defRPr b="1" sz="40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defRPr>
            </a:pPr>
            <a:r>
              <a:t>      	design/prototyping/testing of e-/p BPMs </a:t>
            </a:r>
          </a:p>
        </p:txBody>
      </p:sp>
      <p:sp>
        <p:nvSpPr>
          <p:cNvPr id="610" name="Prototype built, and tested at CLEAR:"/>
          <p:cNvSpPr txBox="1"/>
          <p:nvPr/>
        </p:nvSpPr>
        <p:spPr>
          <a:xfrm>
            <a:off x="494021" y="7237308"/>
            <a:ext cx="7937055" cy="653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algn="just" defTabSz="1371600">
              <a:lnSpc>
                <a:spcPct val="90000"/>
              </a:lnSpc>
              <a:spcBef>
                <a:spcPts val="1400"/>
              </a:spcBef>
              <a:buFont typeface="Lucida Grande"/>
              <a:defRPr b="1" sz="4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Prototype built, and tested at CLEAR:</a:t>
            </a:r>
          </a:p>
        </p:txBody>
      </p:sp>
      <p:sp>
        <p:nvSpPr>
          <p:cNvPr id="611" name="Strong synergy with CLIC/CLEAR diagnostics"/>
          <p:cNvSpPr txBox="1"/>
          <p:nvPr/>
        </p:nvSpPr>
        <p:spPr>
          <a:xfrm>
            <a:off x="356307" y="4235100"/>
            <a:ext cx="9337279" cy="653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defTabSz="1371600">
              <a:lnSpc>
                <a:spcPct val="90000"/>
              </a:lnSpc>
              <a:spcBef>
                <a:spcPts val="1400"/>
              </a:spcBef>
              <a:buFont typeface="Lucida Grande"/>
              <a:defRPr b="1" sz="40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Strong synergy with CLIC/CLEAR diagnostics</a:t>
            </a:r>
          </a:p>
        </p:txBody>
      </p:sp>
      <p:pic>
        <p:nvPicPr>
          <p:cNvPr id="612" name="image.png" descr="image.png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3947970" y="-28067"/>
            <a:ext cx="8553451" cy="3860801"/>
          </a:xfrm>
          <a:prstGeom prst="rect">
            <a:avLst/>
          </a:prstGeom>
          <a:ln w="12700">
            <a:miter lim="400000"/>
          </a:ln>
        </p:spPr>
      </p:pic>
      <p:pic>
        <p:nvPicPr>
          <p:cNvPr id="613" name="image.jpeg" descr="image.jpeg"/>
          <p:cNvPicPr>
            <a:picLocks noChangeAspect="1"/>
          </p:cNvPicPr>
          <p:nvPr/>
        </p:nvPicPr>
        <p:blipFill>
          <a:blip r:embed="rId9">
            <a:extLst/>
          </a:blip>
          <a:srcRect l="0" t="0" r="35832" b="0"/>
          <a:stretch>
            <a:fillRect/>
          </a:stretch>
        </p:blipFill>
        <p:spPr>
          <a:xfrm>
            <a:off x="20607851" y="0"/>
            <a:ext cx="3762376" cy="1676400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" name="Title 1"/>
          <p:cNvSpPr txBox="1"/>
          <p:nvPr>
            <p:ph type="title"/>
          </p:nvPr>
        </p:nvSpPr>
        <p:spPr>
          <a:xfrm>
            <a:off x="4052963" y="533400"/>
            <a:ext cx="15754356" cy="1714502"/>
          </a:xfrm>
          <a:prstGeom prst="rect">
            <a:avLst/>
          </a:prstGeom>
        </p:spPr>
        <p:txBody>
          <a:bodyPr/>
          <a:lstStyle>
            <a:lvl1pPr>
              <a:defRPr sz="4800">
                <a:solidFill>
                  <a:srgbClr val="002060"/>
                </a:solidFill>
              </a:defRPr>
            </a:lvl1pPr>
          </a:lstStyle>
          <a:p>
            <a:pPr/>
            <a:r>
              <a:t>Visualising the density profile in plasma columns</a:t>
            </a:r>
          </a:p>
        </p:txBody>
      </p:sp>
      <p:pic>
        <p:nvPicPr>
          <p:cNvPr id="616" name="Picture 3" descr="Picture 3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04800" y="2541081"/>
            <a:ext cx="9982200" cy="5318868"/>
          </a:xfrm>
          <a:prstGeom prst="rect">
            <a:avLst/>
          </a:prstGeom>
          <a:ln>
            <a:solidFill>
              <a:srgbClr val="000000"/>
            </a:solidFill>
          </a:ln>
        </p:spPr>
      </p:pic>
      <p:grpSp>
        <p:nvGrpSpPr>
          <p:cNvPr id="619" name="Group 4"/>
          <p:cNvGrpSpPr/>
          <p:nvPr/>
        </p:nvGrpSpPr>
        <p:grpSpPr>
          <a:xfrm>
            <a:off x="12217667" y="2724149"/>
            <a:ext cx="9356169" cy="5258275"/>
            <a:chOff x="0" y="0"/>
            <a:chExt cx="9356167" cy="5258273"/>
          </a:xfrm>
        </p:grpSpPr>
        <p:sp>
          <p:nvSpPr>
            <p:cNvPr id="617" name="AutoShape 3"/>
            <p:cNvSpPr/>
            <p:nvPr/>
          </p:nvSpPr>
          <p:spPr>
            <a:xfrm>
              <a:off x="0" y="0"/>
              <a:ext cx="9347435" cy="5249541"/>
            </a:xfrm>
            <a:prstGeom prst="rect">
              <a:avLst/>
            </a:prstGeom>
            <a:noFill/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 algn="ctr" defTabSz="825500">
                <a:spcBef>
                  <a:spcPts val="0"/>
                </a:spcBef>
                <a:defRPr b="1" sz="2400">
                  <a:latin typeface="+mn-lt"/>
                  <a:ea typeface="+mn-ea"/>
                  <a:cs typeface="+mn-cs"/>
                  <a:sym typeface="Helvetica"/>
                </a:defRPr>
              </a:pPr>
            </a:p>
          </p:txBody>
        </p:sp>
        <p:pic>
          <p:nvPicPr>
            <p:cNvPr id="618" name="Picture 5" descr="Picture 5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9356168" cy="5258274"/>
            </a:xfrm>
            <a:prstGeom prst="rect">
              <a:avLst/>
            </a:prstGeom>
            <a:ln w="9525" cap="flat">
              <a:solidFill>
                <a:srgbClr val="000000"/>
              </a:solidFill>
              <a:prstDash val="solid"/>
              <a:miter lim="800000"/>
            </a:ln>
            <a:effectLst/>
          </p:spPr>
        </p:pic>
      </p:grpSp>
      <p:sp>
        <p:nvSpPr>
          <p:cNvPr id="620" name="AutoShape 3"/>
          <p:cNvSpPr/>
          <p:nvPr/>
        </p:nvSpPr>
        <p:spPr>
          <a:xfrm>
            <a:off x="914399" y="7239000"/>
            <a:ext cx="8529147" cy="5387097"/>
          </a:xfrm>
          <a:prstGeom prst="rect">
            <a:avLst/>
          </a:prstGeom>
          <a:ln>
            <a:solidFill>
              <a:srgbClr val="000000"/>
            </a:solidFill>
            <a:miter/>
          </a:ln>
        </p:spPr>
        <p:txBody>
          <a:bodyPr lIns="45719" rIns="45719"/>
          <a:lstStyle/>
          <a:p>
            <a:pPr algn="ctr" defTabSz="825500">
              <a:spcBef>
                <a:spcPts val="0"/>
              </a:spcBef>
              <a:defRPr b="1" sz="2400">
                <a:latin typeface="+mn-lt"/>
                <a:ea typeface="+mn-ea"/>
                <a:cs typeface="+mn-cs"/>
                <a:sym typeface="Helvetica"/>
              </a:defRPr>
            </a:pPr>
          </a:p>
        </p:txBody>
      </p:sp>
      <p:pic>
        <p:nvPicPr>
          <p:cNvPr id="621" name="Picture 5" descr="Picture 5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914399" y="7239000"/>
            <a:ext cx="8536792" cy="5394742"/>
          </a:xfrm>
          <a:prstGeom prst="rect">
            <a:avLst/>
          </a:prstGeom>
          <a:ln>
            <a:solidFill>
              <a:srgbClr val="000000"/>
            </a:solidFill>
            <a:miter/>
          </a:ln>
        </p:spPr>
      </p:pic>
      <p:sp>
        <p:nvSpPr>
          <p:cNvPr id="622" name="Right Arrow 2"/>
          <p:cNvSpPr/>
          <p:nvPr/>
        </p:nvSpPr>
        <p:spPr>
          <a:xfrm>
            <a:off x="9601200" y="4267200"/>
            <a:ext cx="1447800" cy="609600"/>
          </a:xfrm>
          <a:prstGeom prst="rightArrow">
            <a:avLst>
              <a:gd name="adj1" fmla="val 50000"/>
              <a:gd name="adj2" fmla="val 50000"/>
            </a:avLst>
          </a:prstGeom>
          <a:blipFill>
            <a:blip r:embed="rId5"/>
          </a:blipFill>
          <a:ln w="12700">
            <a:miter lim="400000"/>
          </a:ln>
          <a:effectLst>
            <a:outerShdw sx="100000" sy="100000" kx="0" ky="0" algn="b" rotWithShape="0" blurRad="12700" dist="12700" dir="54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sp>
        <p:nvSpPr>
          <p:cNvPr id="623" name="Right Arrow 10"/>
          <p:cNvSpPr/>
          <p:nvPr/>
        </p:nvSpPr>
        <p:spPr>
          <a:xfrm rot="10800000">
            <a:off x="9785738" y="7426904"/>
            <a:ext cx="2097382" cy="609601"/>
          </a:xfrm>
          <a:prstGeom prst="rightArrow">
            <a:avLst>
              <a:gd name="adj1" fmla="val 50000"/>
              <a:gd name="adj2" fmla="val 51024"/>
            </a:avLst>
          </a:prstGeom>
          <a:blipFill>
            <a:blip r:embed="rId5"/>
          </a:blipFill>
          <a:ln w="12700">
            <a:miter lim="400000"/>
          </a:ln>
          <a:effectLst>
            <a:outerShdw sx="100000" sy="100000" kx="0" ky="0" algn="b" rotWithShape="0" blurRad="12700" dist="12700" dir="5400000">
              <a:srgbClr val="000000">
                <a:alpha val="50000"/>
              </a:srgbClr>
            </a:outerShdw>
          </a:effectLst>
        </p:spPr>
        <p:txBody>
          <a:bodyPr lIns="45719" rIns="45719" anchor="ctr"/>
          <a:lstStyle/>
          <a:p>
            <a:pPr algn="ctr" defTabSz="825500">
              <a:spcBef>
                <a:spcPts val="0"/>
              </a:spcBef>
              <a:defRPr sz="3000">
                <a:solidFill>
                  <a:srgbClr val="FFFFFF"/>
                </a:solidFill>
              </a:defRPr>
            </a:pPr>
          </a:p>
        </p:txBody>
      </p:sp>
      <p:pic>
        <p:nvPicPr>
          <p:cNvPr id="624" name="Picture 5" descr="Picture 5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12217667" y="8166308"/>
            <a:ext cx="7787272" cy="4620841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6" name="Screenshot 2021-03-17 at 15.37.28.pdf" descr="Screenshot 2021-03-17 at 15.37.28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399632" y="4036240"/>
            <a:ext cx="8357101" cy="4979520"/>
          </a:xfrm>
          <a:prstGeom prst="rect">
            <a:avLst/>
          </a:prstGeom>
          <a:ln w="12700">
            <a:miter lim="400000"/>
          </a:ln>
        </p:spPr>
      </p:pic>
      <p:sp>
        <p:nvSpPr>
          <p:cNvPr id="627" name="Plasma discharge development at ICL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Plasma discharge development at ICL</a:t>
            </a:r>
          </a:p>
        </p:txBody>
      </p:sp>
      <p:pic>
        <p:nvPicPr>
          <p:cNvPr id="628" name="IMG_1284_480.mov" descr="IMG_1284_480.mov"/>
          <p:cNvPicPr>
            <a:picLocks noChangeAspect="0"/>
          </p:cNvPicPr>
          <p:nvPr>
            <a:videoFile r:link="rId3"/>
            <p:extLst>
              <p:ext uri="{DAA4B4D4-6D71-4841-9C94-3DE7FCFB9230}">
                <p14:media xmlns:p14="http://schemas.microsoft.com/office/powerpoint/2010/main" r:embed="rId4"/>
              </p:ext>
            </p:extLst>
          </p:nvPr>
        </p:nvPicPr>
        <p:blipFill>
          <a:blip r:embed="rId5">
            <a:extLst/>
          </a:blip>
          <a:stretch>
            <a:fillRect/>
          </a:stretch>
        </p:blipFill>
        <p:spPr>
          <a:xfrm>
            <a:off x="15099327" y="4242380"/>
            <a:ext cx="9299981" cy="5231240"/>
          </a:xfrm>
          <a:prstGeom prst="rect">
            <a:avLst/>
          </a:prstGeom>
          <a:ln w="12700">
            <a:miter lim="400000"/>
          </a:ln>
        </p:spPr>
      </p:pic>
      <p:pic>
        <p:nvPicPr>
          <p:cNvPr id="629" name="Screenshot 2021-03-17 at 15.39.59.pdf" descr="Screenshot 2021-03-17 at 15.39.59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-71808" y="9265813"/>
            <a:ext cx="9299981" cy="4759754"/>
          </a:xfrm>
          <a:prstGeom prst="rect">
            <a:avLst/>
          </a:prstGeom>
          <a:ln w="12700">
            <a:miter lim="400000"/>
          </a:ln>
        </p:spPr>
      </p:pic>
      <p:pic>
        <p:nvPicPr>
          <p:cNvPr id="630" name="Screenshot 2021-03-17 at 15.42.14.pdf" descr="Screenshot 2021-03-17 at 15.42.14.pdf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5031886" y="9061269"/>
            <a:ext cx="9434862" cy="4342067"/>
          </a:xfrm>
          <a:prstGeom prst="rect">
            <a:avLst/>
          </a:prstGeom>
          <a:ln w="12700">
            <a:miter lim="400000"/>
          </a:ln>
        </p:spPr>
      </p:pic>
      <p:sp>
        <p:nvSpPr>
          <p:cNvPr id="631" name="10 m Ar discharge plasma to be developed with IST /CERN"/>
          <p:cNvSpPr txBox="1"/>
          <p:nvPr/>
        </p:nvSpPr>
        <p:spPr>
          <a:xfrm>
            <a:off x="1030650" y="3200935"/>
            <a:ext cx="16314243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10 m Ar discharge plasma to be developed with IST /CERN</a:t>
            </a:r>
          </a:p>
        </p:txBody>
      </p:sp>
      <p:sp>
        <p:nvSpPr>
          <p:cNvPr id="632" name="Developing plasma diagnostics including:…"/>
          <p:cNvSpPr txBox="1"/>
          <p:nvPr/>
        </p:nvSpPr>
        <p:spPr>
          <a:xfrm>
            <a:off x="9774885" y="9625596"/>
            <a:ext cx="5843637" cy="40401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Developing plasma diagnostics including:</a:t>
            </a:r>
          </a:p>
          <a:p>
            <a:pPr marL="508000" indent="-508000">
              <a:buSzPct val="50000"/>
              <a:buChar char="•"/>
            </a:pPr>
            <a:r>
              <a:t>Spectroscopy</a:t>
            </a:r>
          </a:p>
          <a:p>
            <a:pPr marL="508000" indent="-508000">
              <a:buSzPct val="50000"/>
              <a:buChar char="•"/>
            </a:pPr>
            <a:r>
              <a:t>Interferometry</a:t>
            </a:r>
          </a:p>
        </p:txBody>
      </p:sp>
      <p:sp>
        <p:nvSpPr>
          <p:cNvPr id="633" name="Discharge based on Lopes design with solid-state switches"/>
          <p:cNvSpPr txBox="1"/>
          <p:nvPr/>
        </p:nvSpPr>
        <p:spPr>
          <a:xfrm>
            <a:off x="8798073" y="4715011"/>
            <a:ext cx="5843638" cy="23526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/>
          <a:p>
            <a:pPr/>
            <a:r>
              <a:t>Discharge based on Lopes design with solid-state switches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290" fill="hold"/>
                                        <p:tgtEl>
                                          <p:spTgt spid="6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628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62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2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628"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Funding &amp; facilities"/>
          <p:cNvSpPr txBox="1"/>
          <p:nvPr>
            <p:ph type="title"/>
          </p:nvPr>
        </p:nvSpPr>
        <p:spPr>
          <a:xfrm>
            <a:off x="1397139" y="5587999"/>
            <a:ext cx="21589722" cy="2540001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Funding &amp; facilities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9" name="DWB labs 2020-11-08 - Target area.JPG"/>
          <p:cNvGrpSpPr/>
          <p:nvPr/>
        </p:nvGrpSpPr>
        <p:grpSpPr>
          <a:xfrm>
            <a:off x="143446" y="8294516"/>
            <a:ext cx="7798288" cy="5469792"/>
            <a:chOff x="0" y="0"/>
            <a:chExt cx="7798286" cy="5469791"/>
          </a:xfrm>
        </p:grpSpPr>
        <p:pic>
          <p:nvPicPr>
            <p:cNvPr id="638" name="DWB labs 2020-11-08 - Target area.JPG" descr="DWB labs 2020-11-08 - Target area.JPG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215900" y="139700"/>
              <a:ext cx="7366487" cy="4910992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37" name="DWB labs 2020-11-08 - Target area.JPG" descr="DWB labs 2020-11-08 - Target area.JPG"/>
            <p:cNvPicPr>
              <a:picLocks noChangeAspect="0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0" y="0"/>
              <a:ext cx="7798287" cy="5469792"/>
            </a:xfrm>
            <a:prstGeom prst="rect">
              <a:avLst/>
            </a:prstGeom>
            <a:effectLst/>
          </p:spPr>
        </p:pic>
      </p:grpSp>
      <p:sp>
        <p:nvSpPr>
          <p:cNvPr id="640" name="High-power laser lab development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 High-power laser lab development</a:t>
            </a:r>
          </a:p>
        </p:txBody>
      </p:sp>
      <p:sp>
        <p:nvSpPr>
          <p:cNvPr id="641" name="£1.45M (OU) + £640k (STFC) to upgrade Oxford Ti:sa laser to 600 mJ, 40 fs, 10 Hz:…"/>
          <p:cNvSpPr txBox="1"/>
          <p:nvPr>
            <p:ph type="body" sz="quarter" idx="1"/>
          </p:nvPr>
        </p:nvSpPr>
        <p:spPr>
          <a:xfrm>
            <a:off x="192595" y="3108629"/>
            <a:ext cx="11548737" cy="5469793"/>
          </a:xfrm>
          <a:prstGeom prst="rect">
            <a:avLst/>
          </a:prstGeom>
        </p:spPr>
        <p:txBody>
          <a:bodyPr/>
          <a:lstStyle/>
          <a:p>
            <a:pPr lvl="1" marL="508000" indent="-508000">
              <a:spcBef>
                <a:spcPts val="1200"/>
              </a:spcBef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£1.45M (OU) + £640k (STFC) to upgrade Oxford Ti:sa laser to 600 mJ, 40 fs, 10 Hz:</a:t>
            </a:r>
          </a:p>
          <a:p>
            <a:pPr lvl="2" marL="1016000" indent="-508000">
              <a:spcBef>
                <a:spcPts val="1200"/>
              </a:spcBef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Construction completed</a:t>
            </a:r>
          </a:p>
          <a:p>
            <a:pPr lvl="2" marL="1016000" indent="-508000">
              <a:spcBef>
                <a:spcPts val="1200"/>
              </a:spcBef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Laser system purchased and installed</a:t>
            </a:r>
          </a:p>
          <a:p>
            <a:pPr lvl="2" marL="1016000" indent="-508000">
              <a:spcBef>
                <a:spcPts val="1200"/>
              </a:spcBef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Preliminary experiments underway!</a:t>
            </a:r>
          </a:p>
          <a:p>
            <a:pPr lvl="2" marL="1016000" indent="-508000">
              <a:spcBef>
                <a:spcPts val="1200"/>
              </a:spcBef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Further capital items to be from JAI grant</a:t>
            </a:r>
          </a:p>
        </p:txBody>
      </p:sp>
      <p:sp>
        <p:nvSpPr>
          <p:cNvPr id="642" name="Ox Target area"/>
          <p:cNvSpPr txBox="1"/>
          <p:nvPr/>
        </p:nvSpPr>
        <p:spPr>
          <a:xfrm>
            <a:off x="573492" y="8752359"/>
            <a:ext cx="2917548" cy="5994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marL="81280" marR="81280" defTabSz="1821656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Ox Target area</a:t>
            </a:r>
          </a:p>
        </p:txBody>
      </p:sp>
      <p:grpSp>
        <p:nvGrpSpPr>
          <p:cNvPr id="645" name="DWB labs 2020-11-08 - Laser area.JPG"/>
          <p:cNvGrpSpPr/>
          <p:nvPr/>
        </p:nvGrpSpPr>
        <p:grpSpPr>
          <a:xfrm>
            <a:off x="8187824" y="8224495"/>
            <a:ext cx="8008352" cy="5609835"/>
            <a:chOff x="0" y="0"/>
            <a:chExt cx="8008350" cy="5609833"/>
          </a:xfrm>
        </p:grpSpPr>
        <p:pic>
          <p:nvPicPr>
            <p:cNvPr id="644" name="DWB labs 2020-11-08 - Laser area.JPG" descr="DWB labs 2020-11-08 - Laser area.JP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215900" y="139700"/>
              <a:ext cx="7576551" cy="5051034"/>
            </a:xfrm>
            <a:prstGeom prst="rect">
              <a:avLst/>
            </a:prstGeom>
            <a:ln>
              <a:noFill/>
            </a:ln>
            <a:effectLst/>
          </p:spPr>
        </p:pic>
        <p:pic>
          <p:nvPicPr>
            <p:cNvPr id="643" name="DWB labs 2020-11-08 - Laser area.JPG" descr="DWB labs 2020-11-08 - Laser area.JPG"/>
            <p:cNvPicPr>
              <a:picLocks noChangeAspect="0"/>
            </p:cNvPicPr>
            <p:nvPr/>
          </p:nvPicPr>
          <p:blipFill>
            <a:blip r:embed="rId5">
              <a:extLst/>
            </a:blip>
            <a:stretch>
              <a:fillRect/>
            </a:stretch>
          </p:blipFill>
          <p:spPr>
            <a:xfrm>
              <a:off x="0" y="0"/>
              <a:ext cx="8008351" cy="5609834"/>
            </a:xfrm>
            <a:prstGeom prst="rect">
              <a:avLst/>
            </a:prstGeom>
            <a:effectLst/>
          </p:spPr>
        </p:pic>
      </p:grpSp>
      <p:sp>
        <p:nvSpPr>
          <p:cNvPr id="646" name="Ox Laser area"/>
          <p:cNvSpPr txBox="1"/>
          <p:nvPr/>
        </p:nvSpPr>
        <p:spPr>
          <a:xfrm>
            <a:off x="8820954" y="8752359"/>
            <a:ext cx="2811980" cy="5994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marL="81280" marR="81280" defTabSz="1821656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Ox Laser area</a:t>
            </a:r>
          </a:p>
        </p:txBody>
      </p:sp>
      <p:sp>
        <p:nvSpPr>
          <p:cNvPr id="647" name="Pump laser from MPQ Munich, £205k (STFC/ICL) to upgrade existing ICL Ti:sa laser to 600 mJ, 10 Hz, / 100 mJ, 100Hz…"/>
          <p:cNvSpPr txBox="1"/>
          <p:nvPr/>
        </p:nvSpPr>
        <p:spPr>
          <a:xfrm>
            <a:off x="13147228" y="3606070"/>
            <a:ext cx="11358568" cy="36563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lvl="1" marL="508000" indent="-508000" defTabSz="821531">
              <a:spcBef>
                <a:spcPts val="1200"/>
              </a:spcBef>
              <a:buSzPct val="171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Pump laser from MPQ Munich, £205k (STFC/ICL) to upgrade existing ICL Ti:sa laser to 600 mJ, 10 Hz, / 100 mJ, 100Hz</a:t>
            </a:r>
          </a:p>
          <a:p>
            <a:pPr lvl="2" marL="1016000" indent="-508000" defTabSz="821531">
              <a:spcBef>
                <a:spcPts val="1200"/>
              </a:spcBef>
              <a:buSzPct val="171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Upgrade in progress</a:t>
            </a:r>
          </a:p>
          <a:p>
            <a:pPr lvl="2" marL="1016000" indent="-508000" defTabSz="821531">
              <a:spcBef>
                <a:spcPts val="1200"/>
              </a:spcBef>
              <a:buSzPct val="171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Further capital items from new JAI grant</a:t>
            </a:r>
          </a:p>
        </p:txBody>
      </p:sp>
      <p:sp>
        <p:nvSpPr>
          <p:cNvPr id="648" name="Oxford"/>
          <p:cNvSpPr txBox="1"/>
          <p:nvPr/>
        </p:nvSpPr>
        <p:spPr>
          <a:xfrm>
            <a:off x="4523218" y="2971634"/>
            <a:ext cx="1456453" cy="5994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marL="81280" marR="81280" defTabSz="1821656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Oxford</a:t>
            </a:r>
          </a:p>
        </p:txBody>
      </p:sp>
      <p:sp>
        <p:nvSpPr>
          <p:cNvPr id="649" name="Imperial"/>
          <p:cNvSpPr txBox="1"/>
          <p:nvPr/>
        </p:nvSpPr>
        <p:spPr>
          <a:xfrm>
            <a:off x="18700382" y="3154734"/>
            <a:ext cx="1682275" cy="59948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marL="81280" marR="81280" defTabSz="1821656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Imperial</a:t>
            </a:r>
          </a:p>
        </p:txBody>
      </p:sp>
      <p:pic>
        <p:nvPicPr>
          <p:cNvPr id="650" name="Image" descr="Image"/>
          <p:cNvPicPr>
            <a:picLocks noChangeAspect="1"/>
          </p:cNvPicPr>
          <p:nvPr/>
        </p:nvPicPr>
        <p:blipFill>
          <a:blip r:embed="rId6">
            <a:extLst/>
          </a:blip>
          <a:srcRect l="16085" t="0" r="0" b="0"/>
          <a:stretch>
            <a:fillRect/>
          </a:stretch>
        </p:blipFill>
        <p:spPr>
          <a:xfrm>
            <a:off x="16209070" y="7291173"/>
            <a:ext cx="7986620" cy="6292887"/>
          </a:xfrm>
          <a:prstGeom prst="rect">
            <a:avLst/>
          </a:prstGeom>
          <a:ln w="12700">
            <a:miter lim="400000"/>
          </a:ln>
        </p:spPr>
      </p:pic>
      <p:sp>
        <p:nvSpPr>
          <p:cNvPr id="651" name="ICL Laser area"/>
          <p:cNvSpPr txBox="1"/>
          <p:nvPr/>
        </p:nvSpPr>
        <p:spPr>
          <a:xfrm>
            <a:off x="16694250" y="7575288"/>
            <a:ext cx="2910008" cy="599481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 marL="81280" marR="81280" defTabSz="1821656">
              <a:defRPr sz="3200">
                <a:solidFill>
                  <a:schemeClr val="accent5"/>
                </a:solidFill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/>
            <a:r>
              <a:t>ICL Laser area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afterEffect" presetID="9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7" dur="100"/>
                                        <p:tgtEl>
                                          <p:spTgt spid="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"/>
                            </p:stCondLst>
                            <p:childTnLst>
                              <p:par>
                                <p:cTn id="9" presetClass="entr" nodeType="afterEffect" presetID="9" grpId="2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1" dur="100"/>
                                        <p:tgtEl>
                                          <p:spTgt spid="6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"/>
                            </p:stCondLst>
                            <p:childTnLst>
                              <p:par>
                                <p:cTn id="13" presetClass="entr" nodeType="afterEffect" presetID="9" grpId="3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5" dur="100"/>
                                        <p:tgtEl>
                                          <p:spTgt spid="6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"/>
                            </p:stCondLst>
                            <p:childTnLst>
                              <p:par>
                                <p:cTn id="17" presetClass="entr" nodeType="afterEffect" presetID="9" grpId="4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19" dur="100"/>
                                        <p:tgtEl>
                                          <p:spTgt spid="6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"/>
                            </p:stCondLst>
                            <p:childTnLst>
                              <p:par>
                                <p:cTn id="21" presetClass="entr" nodeType="afterEffect" presetID="9" grpId="5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6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3" dur="100"/>
                                        <p:tgtEl>
                                          <p:spTgt spid="6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Class="entr" nodeType="afterEffect" presetID="9" grpId="6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6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27" dur="100"/>
                                        <p:tgtEl>
                                          <p:spTgt spid="6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Class="entr" nodeType="clickEffect" presetID="10" grpId="7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32" dur="1000"/>
                                        <p:tgtEl>
                                          <p:spTgt spid="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Class="entr" nodeType="afterEffect" presetID="9" grpId="8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dissolve" transition="in">
                                      <p:cBhvr>
                                        <p:cTn id="36" dur="100"/>
                                        <p:tgtEl>
                                          <p:spTgt spid="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646" grpId="4"/>
      <p:bldP build="whole" bldLvl="1" animBg="1" rev="0" advAuto="0" spid="642" grpId="2"/>
      <p:bldP build="whole" bldLvl="1" animBg="1" rev="0" advAuto="0" spid="639" grpId="1"/>
      <p:bldP build="whole" bldLvl="1" animBg="1" rev="0" advAuto="0" spid="645" grpId="3"/>
      <p:bldP build="whole" bldLvl="1" animBg="1" rev="0" advAuto="0" spid="651" grpId="8"/>
      <p:bldP build="whole" bldLvl="1" animBg="1" rev="0" advAuto="0" spid="649" grpId="6"/>
      <p:bldP build="whole" bldLvl="1" animBg="1" rev="0" advAuto="0" spid="650" grpId="7"/>
      <p:bldP build="whole" bldLvl="1" animBg="1" rev="0" advAuto="0" spid="648" grpId="5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3" name="The new intensity frontier: exploring quantum electrodynamic plasmas…"/>
          <p:cNvSpPr txBox="1"/>
          <p:nvPr/>
        </p:nvSpPr>
        <p:spPr>
          <a:xfrm>
            <a:off x="8828586" y="4248101"/>
            <a:ext cx="7238270" cy="784918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marL="381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The new intensity frontier: exploring quantum electrodynamic plasmas </a:t>
            </a:r>
          </a:p>
          <a:p>
            <a:pPr marL="381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Ridgers, Murphy, Lancaster (York), Sarri (|QUB), McKenna (Strath), Mangles, Najmudin (ICL)</a:t>
            </a:r>
          </a:p>
          <a:p>
            <a:pPr marL="381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&gt;2m over 4 years</a:t>
            </a:r>
          </a:p>
          <a:p>
            <a:pPr lvl="1" marL="1106714" indent="-598714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Investigate strong field QED effects on plasmas</a:t>
            </a:r>
          </a:p>
          <a:p>
            <a:pPr lvl="1" marL="1106714" indent="-598714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Realisation of QED-plasmas</a:t>
            </a:r>
          </a:p>
          <a:p>
            <a:pPr lvl="1" marL="1106714" indent="-598714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Benchmarking of QED models of electron beam-laser collisions</a:t>
            </a:r>
          </a:p>
        </p:txBody>
      </p:sp>
      <p:sp>
        <p:nvSpPr>
          <p:cNvPr id="654" name="Funding news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Funding news</a:t>
            </a:r>
          </a:p>
        </p:txBody>
      </p:sp>
      <p:sp>
        <p:nvSpPr>
          <p:cNvPr id="655" name="All-Optical Plasma Channels and Electron Injection with Spatio-temporal Control…"/>
          <p:cNvSpPr txBox="1"/>
          <p:nvPr>
            <p:ph type="body" sz="quarter" idx="1"/>
          </p:nvPr>
        </p:nvSpPr>
        <p:spPr>
          <a:xfrm>
            <a:off x="812669" y="4248101"/>
            <a:ext cx="7238271" cy="7849183"/>
          </a:xfrm>
          <a:prstGeom prst="rect">
            <a:avLst/>
          </a:prstGeom>
          <a:solidFill>
            <a:srgbClr val="FFFFFF"/>
          </a:solidFill>
        </p:spPr>
        <p:txBody>
          <a:bodyPr/>
          <a:lstStyle/>
          <a:p>
            <a:pPr marL="381000" indent="-381000">
              <a:spcBef>
                <a:spcPts val="100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All-Optical Plasma Channels and Electron Injection with Spatio-temporal Control </a:t>
            </a:r>
          </a:p>
          <a:p>
            <a:pPr marL="381000" indent="-381000">
              <a:spcBef>
                <a:spcPts val="100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Hooker,  Walczak, Booth (Engineering), Milchberg (Maryland)</a:t>
            </a:r>
          </a:p>
          <a:p>
            <a:pPr marL="381000" indent="-381000">
              <a:spcBef>
                <a:spcPts val="100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£2m over 4 years</a:t>
            </a:r>
          </a:p>
          <a:p>
            <a:pPr lvl="1" marL="1106714" indent="-598714">
              <a:spcBef>
                <a:spcPts val="100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Develop high-rep-rate, GeV-scale stages</a:t>
            </a:r>
          </a:p>
          <a:p>
            <a:pPr lvl="1" marL="1106714" indent="-598714">
              <a:spcBef>
                <a:spcPts val="100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Use spatio-temporal control to:</a:t>
            </a:r>
          </a:p>
          <a:p>
            <a:pPr lvl="2" marL="1669142" indent="-462642">
              <a:spcBef>
                <a:spcPts val="100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Generate advanced plasma channels, including curved and tapered channels</a:t>
            </a:r>
          </a:p>
          <a:p>
            <a:pPr lvl="2" marL="1669142" indent="-462642">
              <a:spcBef>
                <a:spcPts val="100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Control electron injection</a:t>
            </a:r>
          </a:p>
          <a:p>
            <a:pPr lvl="1" marL="1106714" indent="-598714">
              <a:spcBef>
                <a:spcPts val="1000"/>
              </a:spcBef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Demonstrate controlled electron acceleration in HOFI plasma channels for the first time</a:t>
            </a:r>
          </a:p>
        </p:txBody>
      </p:sp>
      <p:sp>
        <p:nvSpPr>
          <p:cNvPr id="656" name="Rounded Rectangle 19"/>
          <p:cNvSpPr/>
          <p:nvPr/>
        </p:nvSpPr>
        <p:spPr>
          <a:xfrm>
            <a:off x="751191" y="3776845"/>
            <a:ext cx="7361226" cy="8791695"/>
          </a:xfrm>
          <a:prstGeom prst="roundRect">
            <a:avLst>
              <a:gd name="adj" fmla="val 18101"/>
            </a:avLst>
          </a:prstGeom>
          <a:ln w="88900">
            <a:solidFill>
              <a:srgbClr val="4472C4"/>
            </a:solidFill>
            <a:miter/>
          </a:ln>
        </p:spPr>
        <p:txBody>
          <a:bodyPr lIns="68580" tIns="68580" rIns="68580" bIns="6858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657" name="Rounded Rectangle 19"/>
          <p:cNvSpPr/>
          <p:nvPr/>
        </p:nvSpPr>
        <p:spPr>
          <a:xfrm>
            <a:off x="8767108" y="3776845"/>
            <a:ext cx="7361226" cy="8791695"/>
          </a:xfrm>
          <a:prstGeom prst="roundRect">
            <a:avLst>
              <a:gd name="adj" fmla="val 18101"/>
            </a:avLst>
          </a:prstGeom>
          <a:ln w="88900">
            <a:solidFill>
              <a:srgbClr val="4472C4"/>
            </a:solidFill>
            <a:miter/>
          </a:ln>
        </p:spPr>
        <p:txBody>
          <a:bodyPr lIns="68580" tIns="68580" rIns="68580" bIns="6858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sp>
        <p:nvSpPr>
          <p:cNvPr id="658" name="Hooker, Mangles, Najmudin, Walczak,…"/>
          <p:cNvSpPr txBox="1"/>
          <p:nvPr/>
        </p:nvSpPr>
        <p:spPr>
          <a:xfrm>
            <a:off x="16632647" y="4854256"/>
            <a:ext cx="7238271" cy="7579433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marL="381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Hooker, Mangles, </a:t>
            </a:r>
            <a:r>
              <a:rPr i="1"/>
              <a:t>Najmudin</a:t>
            </a:r>
            <a:r>
              <a:t>, </a:t>
            </a:r>
            <a:r>
              <a:rPr i="1"/>
              <a:t>Walczak</a:t>
            </a:r>
            <a:r>
              <a:t>, </a:t>
            </a:r>
          </a:p>
          <a:p>
            <a:pPr marL="381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CDR (&gt;600 pages) published:</a:t>
            </a:r>
          </a:p>
          <a:p>
            <a:pPr lvl="1" marL="1143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European Physical Journal Special Topics, 229, 3675 (2020)</a:t>
            </a:r>
          </a:p>
          <a:p>
            <a:pPr marL="381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Funding request to ESFRI (596 M€)</a:t>
            </a:r>
          </a:p>
          <a:p>
            <a:pPr marL="381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Consortium signed covering 40 members and 10 observers from 15 countries</a:t>
            </a:r>
          </a:p>
          <a:p>
            <a:pPr marL="381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Options being investigated for laser driven site - including Rutherford Lab.</a:t>
            </a:r>
          </a:p>
          <a:p>
            <a:pPr marL="381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Beam driven site already chosen - Frascati</a:t>
            </a:r>
          </a:p>
          <a:p>
            <a:pPr marL="381000" indent="-381000" defTabSz="821531">
              <a:spcBef>
                <a:spcPts val="1000"/>
              </a:spcBef>
              <a:buSzPct val="171000"/>
              <a:buChar char="•"/>
              <a:defRPr sz="3000">
                <a:latin typeface="Gill Sans"/>
                <a:ea typeface="Gill Sans"/>
                <a:cs typeface="Gill Sans"/>
                <a:sym typeface="Gill Sans"/>
              </a:defRPr>
            </a:pPr>
            <a:r>
              <a:t>LWFA design of EUPRAXIA experiment at Lund Laser Centre funded by Aries</a:t>
            </a:r>
          </a:p>
        </p:txBody>
      </p:sp>
      <p:sp>
        <p:nvSpPr>
          <p:cNvPr id="659" name="Rounded Rectangle 19"/>
          <p:cNvSpPr/>
          <p:nvPr/>
        </p:nvSpPr>
        <p:spPr>
          <a:xfrm>
            <a:off x="16677097" y="3567588"/>
            <a:ext cx="7361226" cy="8791695"/>
          </a:xfrm>
          <a:prstGeom prst="roundRect">
            <a:avLst>
              <a:gd name="adj" fmla="val 18101"/>
            </a:avLst>
          </a:prstGeom>
          <a:ln w="88900">
            <a:solidFill>
              <a:srgbClr val="4472C4"/>
            </a:solidFill>
            <a:miter/>
          </a:ln>
        </p:spPr>
        <p:txBody>
          <a:bodyPr lIns="68580" tIns="68580" rIns="68580" bIns="6858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  <p:pic>
        <p:nvPicPr>
          <p:cNvPr id="660" name="EuPRAXIA_logo.png" descr="EuPRAXIA_logo.png"/>
          <p:cNvPicPr>
            <a:picLocks noChangeAspect="1"/>
          </p:cNvPicPr>
          <p:nvPr/>
        </p:nvPicPr>
        <p:blipFill>
          <a:blip r:embed="rId2">
            <a:extLst/>
          </a:blip>
          <a:srcRect l="0" t="5901" r="0" b="5901"/>
          <a:stretch>
            <a:fillRect/>
          </a:stretch>
        </p:blipFill>
        <p:spPr>
          <a:xfrm>
            <a:off x="18669403" y="3789020"/>
            <a:ext cx="3376609" cy="1395732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2" name="Effects of Covid"/>
          <p:cNvSpPr txBox="1"/>
          <p:nvPr>
            <p:ph type="title"/>
          </p:nvPr>
        </p:nvSpPr>
        <p:spPr>
          <a:xfrm>
            <a:off x="1397139" y="4952999"/>
            <a:ext cx="21589722" cy="3810001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Effects of Covid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vector world map.pdf" descr="vector world map.pdf"/>
          <p:cNvPicPr>
            <a:picLocks noChangeAspect="1"/>
          </p:cNvPicPr>
          <p:nvPr/>
        </p:nvPicPr>
        <p:blipFill>
          <a:blip r:embed="rId2">
            <a:extLst/>
          </a:blip>
          <a:srcRect l="16232" t="16580" r="13168" b="30410"/>
          <a:stretch>
            <a:fillRect/>
          </a:stretch>
        </p:blipFill>
        <p:spPr>
          <a:xfrm>
            <a:off x="-1089422" y="-428574"/>
            <a:ext cx="26562953" cy="15961811"/>
          </a:xfrm>
          <a:prstGeom prst="rect">
            <a:avLst/>
          </a:prstGeom>
          <a:ln w="12700">
            <a:miter lim="400000"/>
          </a:ln>
        </p:spPr>
      </p:pic>
      <p:sp>
        <p:nvSpPr>
          <p:cNvPr id="174" name="Circle"/>
          <p:cNvSpPr/>
          <p:nvPr/>
        </p:nvSpPr>
        <p:spPr>
          <a:xfrm>
            <a:off x="10383947" y="5595435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5" name="Circle"/>
          <p:cNvSpPr/>
          <p:nvPr/>
        </p:nvSpPr>
        <p:spPr>
          <a:xfrm>
            <a:off x="10656451" y="5109302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6" name="Circle"/>
          <p:cNvSpPr/>
          <p:nvPr/>
        </p:nvSpPr>
        <p:spPr>
          <a:xfrm>
            <a:off x="10885640" y="4793483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7" name="Circle"/>
          <p:cNvSpPr/>
          <p:nvPr/>
        </p:nvSpPr>
        <p:spPr>
          <a:xfrm>
            <a:off x="19903076" y="6793947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8" name="Circle"/>
          <p:cNvSpPr/>
          <p:nvPr/>
        </p:nvSpPr>
        <p:spPr>
          <a:xfrm>
            <a:off x="5008304" y="5957932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79" name="Circle"/>
          <p:cNvSpPr/>
          <p:nvPr/>
        </p:nvSpPr>
        <p:spPr>
          <a:xfrm>
            <a:off x="1626817" y="6230435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0" name="Circle"/>
          <p:cNvSpPr/>
          <p:nvPr/>
        </p:nvSpPr>
        <p:spPr>
          <a:xfrm>
            <a:off x="11415479" y="5651074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1" name="Circle"/>
          <p:cNvSpPr/>
          <p:nvPr/>
        </p:nvSpPr>
        <p:spPr>
          <a:xfrm>
            <a:off x="10758640" y="5493246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82" name="LUND"/>
          <p:cNvSpPr txBox="1"/>
          <p:nvPr/>
        </p:nvSpPr>
        <p:spPr>
          <a:xfrm>
            <a:off x="12185212" y="1853823"/>
            <a:ext cx="1814907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LUND</a:t>
            </a:r>
          </a:p>
        </p:txBody>
      </p:sp>
      <p:sp>
        <p:nvSpPr>
          <p:cNvPr id="183" name="CALA"/>
          <p:cNvSpPr txBox="1"/>
          <p:nvPr/>
        </p:nvSpPr>
        <p:spPr>
          <a:xfrm>
            <a:off x="14449865" y="1853823"/>
            <a:ext cx="1747851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CALA</a:t>
            </a:r>
          </a:p>
        </p:txBody>
      </p:sp>
      <p:sp>
        <p:nvSpPr>
          <p:cNvPr id="184" name="ELI-ALPS"/>
          <p:cNvSpPr txBox="1"/>
          <p:nvPr/>
        </p:nvSpPr>
        <p:spPr>
          <a:xfrm>
            <a:off x="16647461" y="2364768"/>
            <a:ext cx="2729917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ELI-ALPS</a:t>
            </a:r>
          </a:p>
        </p:txBody>
      </p:sp>
      <p:sp>
        <p:nvSpPr>
          <p:cNvPr id="185" name="KANSAI"/>
          <p:cNvSpPr txBox="1"/>
          <p:nvPr/>
        </p:nvSpPr>
        <p:spPr>
          <a:xfrm>
            <a:off x="20700955" y="5949448"/>
            <a:ext cx="2357451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KANSAI</a:t>
            </a:r>
          </a:p>
        </p:txBody>
      </p:sp>
      <p:sp>
        <p:nvSpPr>
          <p:cNvPr id="186" name="CERN"/>
          <p:cNvSpPr txBox="1"/>
          <p:nvPr/>
        </p:nvSpPr>
        <p:spPr>
          <a:xfrm>
            <a:off x="7654836" y="5949448"/>
            <a:ext cx="1814907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CERN</a:t>
            </a:r>
          </a:p>
        </p:txBody>
      </p:sp>
      <p:sp>
        <p:nvSpPr>
          <p:cNvPr id="187" name="BNL"/>
          <p:cNvSpPr txBox="1"/>
          <p:nvPr/>
        </p:nvSpPr>
        <p:spPr>
          <a:xfrm>
            <a:off x="5276300" y="6512959"/>
            <a:ext cx="1341248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BNL</a:t>
            </a:r>
          </a:p>
        </p:txBody>
      </p:sp>
      <p:sp>
        <p:nvSpPr>
          <p:cNvPr id="188" name="SLAC"/>
          <p:cNvSpPr txBox="1"/>
          <p:nvPr/>
        </p:nvSpPr>
        <p:spPr>
          <a:xfrm>
            <a:off x="-37524" y="6724829"/>
            <a:ext cx="1713714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SLAC</a:t>
            </a:r>
          </a:p>
        </p:txBody>
      </p:sp>
      <p:sp>
        <p:nvSpPr>
          <p:cNvPr id="189" name="DESY"/>
          <p:cNvSpPr txBox="1"/>
          <p:nvPr/>
        </p:nvSpPr>
        <p:spPr>
          <a:xfrm>
            <a:off x="10861511" y="2705398"/>
            <a:ext cx="1713104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DESY</a:t>
            </a:r>
          </a:p>
        </p:txBody>
      </p:sp>
      <p:sp>
        <p:nvSpPr>
          <p:cNvPr id="190" name="Circle"/>
          <p:cNvSpPr/>
          <p:nvPr/>
        </p:nvSpPr>
        <p:spPr>
          <a:xfrm>
            <a:off x="3952352" y="5595435"/>
            <a:ext cx="317501" cy="317501"/>
          </a:xfrm>
          <a:prstGeom prst="ellipse">
            <a:avLst/>
          </a:prstGeom>
          <a:solidFill>
            <a:srgbClr val="FFFFFF"/>
          </a:solidFill>
          <a:ln w="12700">
            <a:miter lim="400000"/>
          </a:ln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p:spPr>
        <p:txBody>
          <a:bodyPr lIns="71437" tIns="71437" rIns="71437" bIns="71437" anchor="ctr"/>
          <a:lstStyle/>
          <a:p>
            <a:pPr algn="ctr" defTabSz="821531">
              <a:spcBef>
                <a:spcPts val="0"/>
              </a:spcBef>
              <a:defRPr sz="5600">
                <a:solidFill>
                  <a:srgbClr val="FFFFFF"/>
                </a:solidFill>
                <a:effectLst>
                  <a:outerShdw sx="100000" sy="100000" kx="0" ky="0" algn="b" rotWithShape="0" blurRad="38100" dist="12700" dir="540000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</a:p>
        </p:txBody>
      </p:sp>
      <p:sp>
        <p:nvSpPr>
          <p:cNvPr id="191" name="CUOS"/>
          <p:cNvSpPr txBox="1"/>
          <p:nvPr/>
        </p:nvSpPr>
        <p:spPr>
          <a:xfrm>
            <a:off x="1690436" y="2705398"/>
            <a:ext cx="1882573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/>
            <a:r>
              <a:t>CUOS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4" name="Effects of Covid"/>
          <p:cNvSpPr txBox="1"/>
          <p:nvPr>
            <p:ph type="title"/>
          </p:nvPr>
        </p:nvSpPr>
        <p:spPr>
          <a:xfrm>
            <a:off x="1029623" y="727728"/>
            <a:ext cx="11969419" cy="2875360"/>
          </a:xfrm>
          <a:prstGeom prst="rect">
            <a:avLst/>
          </a:prstGeom>
        </p:spPr>
        <p:txBody>
          <a:bodyPr/>
          <a:lstStyle/>
          <a:p>
            <a:pPr/>
            <a:r>
              <a:t>Effects of Covid</a:t>
            </a:r>
          </a:p>
        </p:txBody>
      </p:sp>
      <p:sp>
        <p:nvSpPr>
          <p:cNvPr id="665" name="Long delays to RAL schedules (closed from Mar-Jul 20):…"/>
          <p:cNvSpPr txBox="1"/>
          <p:nvPr>
            <p:ph type="body" idx="1"/>
          </p:nvPr>
        </p:nvSpPr>
        <p:spPr>
          <a:xfrm>
            <a:off x="594696" y="2976421"/>
            <a:ext cx="14295618" cy="10228779"/>
          </a:xfrm>
          <a:prstGeom prst="rect">
            <a:avLst/>
          </a:prstGeom>
        </p:spPr>
        <p:txBody>
          <a:bodyPr/>
          <a:lstStyle/>
          <a:p>
            <a:pPr lvl="1" marL="508000" indent="-508000">
              <a:spcBef>
                <a:spcPts val="0"/>
              </a:spcBef>
              <a:buSzPct val="100000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Long delays to RAL schedules (closed from Mar-Jul 20):</a:t>
            </a:r>
          </a:p>
          <a:p>
            <a:pPr lvl="2" marL="1270000" indent="-635000">
              <a:spcBef>
                <a:spcPts val="0"/>
              </a:spcBef>
              <a:buSzPct val="100000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(QUB/ICL) Collisionless evolution of Weibel-like magnetic fields - Delayed from May 20 to Jan 21</a:t>
            </a:r>
          </a:p>
          <a:p>
            <a:pPr lvl="2" marL="1270000" indent="-635000">
              <a:spcBef>
                <a:spcPts val="0"/>
              </a:spcBef>
              <a:buSzPct val="100000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(ICL) Definitive measurement of quantum radiation reaction - Delayed from Jul 20 to Mar 21</a:t>
            </a:r>
          </a:p>
          <a:p>
            <a:pPr lvl="2" marL="1270000" indent="-635000">
              <a:spcBef>
                <a:spcPts val="0"/>
              </a:spcBef>
              <a:buSzPct val="100000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(OX) Electron acceleration in HOFI channels- Delayed from Dec 20 to Sep 21</a:t>
            </a:r>
          </a:p>
          <a:p>
            <a:pPr lvl="2" marL="1270000" indent="-635000">
              <a:spcBef>
                <a:spcPts val="0"/>
              </a:spcBef>
              <a:buSzPct val="100000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(OX) Multi-pulse LWFA experiment - Delayed from January 21 to Nov 21</a:t>
            </a:r>
          </a:p>
          <a:p>
            <a:pPr lvl="2" marL="1270000" indent="-635000">
              <a:spcBef>
                <a:spcPts val="0"/>
              </a:spcBef>
              <a:buSzPct val="100000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(ICL) Hole-boring acceleration - Delayed from Jan 21 to Jul 21</a:t>
            </a:r>
          </a:p>
          <a:p>
            <a:pPr lvl="2" marL="1270000" indent="-635000">
              <a:spcBef>
                <a:spcPts val="0"/>
              </a:spcBef>
              <a:buSzPct val="100000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Experiments partially remote; only 2 people on site (some experiments extended to 7 weeks)</a:t>
            </a:r>
          </a:p>
          <a:p>
            <a:pPr lvl="1" marL="508000" indent="-508000">
              <a:spcBef>
                <a:spcPts val="0"/>
              </a:spcBef>
              <a:buSzPct val="100000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Unable to participate in experiments in Maryland, Colorado State, Brookhaven, Lund, CALA (Munich)</a:t>
            </a:r>
          </a:p>
          <a:p>
            <a:pPr lvl="1" marL="508000" indent="-508000">
              <a:spcBef>
                <a:spcPts val="0"/>
              </a:spcBef>
              <a:buSzPct val="100000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Upgrades of new laser labs slowed</a:t>
            </a:r>
          </a:p>
        </p:txBody>
      </p:sp>
      <p:pic>
        <p:nvPicPr>
          <p:cNvPr id="666" name="2020_HPL Schedule Issue 20.pdf" descr="2020_HPL Schedule Issue 20.pdf"/>
          <p:cNvPicPr>
            <a:picLocks noChangeAspect="1"/>
          </p:cNvPicPr>
          <p:nvPr/>
        </p:nvPicPr>
        <p:blipFill>
          <a:blip r:embed="rId2">
            <a:extLst/>
          </a:blip>
          <a:srcRect l="9414" t="4666" r="39247" b="35372"/>
          <a:stretch>
            <a:fillRect/>
          </a:stretch>
        </p:blipFill>
        <p:spPr>
          <a:xfrm>
            <a:off x="15468529" y="1372510"/>
            <a:ext cx="8128466" cy="13436709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8" name="image.png" descr="image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588523" y="9431866"/>
            <a:ext cx="8553451" cy="3860801"/>
          </a:xfrm>
          <a:prstGeom prst="rect">
            <a:avLst/>
          </a:prstGeom>
          <a:ln w="12700">
            <a:miter lim="400000"/>
          </a:ln>
        </p:spPr>
      </p:pic>
      <p:sp>
        <p:nvSpPr>
          <p:cNvPr id="669" name="Conclusions"/>
          <p:cNvSpPr txBox="1"/>
          <p:nvPr>
            <p:ph type="title"/>
          </p:nvPr>
        </p:nvSpPr>
        <p:spPr>
          <a:xfrm>
            <a:off x="4833937" y="1122870"/>
            <a:ext cx="14716126" cy="2000251"/>
          </a:xfrm>
          <a:prstGeom prst="rect">
            <a:avLst/>
          </a:prstGeom>
        </p:spPr>
        <p:txBody>
          <a:bodyPr/>
          <a:lstStyle/>
          <a:p>
            <a:pPr/>
            <a:r>
              <a:t>Conclusions</a:t>
            </a:r>
          </a:p>
        </p:txBody>
      </p:sp>
      <p:sp>
        <p:nvSpPr>
          <p:cNvPr id="670" name="Research Highlights:…"/>
          <p:cNvSpPr txBox="1"/>
          <p:nvPr/>
        </p:nvSpPr>
        <p:spPr>
          <a:xfrm>
            <a:off x="5454262" y="2545814"/>
            <a:ext cx="12765452" cy="86243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marL="465666" indent="-465666" defTabSz="821531">
              <a:spcBef>
                <a:spcPts val="1200"/>
              </a:spcBef>
              <a:buSzPct val="140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Research Highlights:</a:t>
            </a:r>
          </a:p>
          <a:p>
            <a:pPr lvl="1" marL="1227666" indent="-465666" defTabSz="821531">
              <a:spcBef>
                <a:spcPts val="1200"/>
              </a:spcBef>
              <a:buSzPct val="140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Bayesian optimisation of LWFA implemented</a:t>
            </a:r>
          </a:p>
          <a:p>
            <a:pPr lvl="1" marL="1227666" indent="-465666" defTabSz="821531">
              <a:spcBef>
                <a:spcPts val="1200"/>
              </a:spcBef>
              <a:buSzPct val="140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CHOFI plasma waveguides show better guiding</a:t>
            </a:r>
          </a:p>
          <a:p>
            <a:pPr lvl="1" marL="1227666" indent="-465666" defTabSz="821531">
              <a:spcBef>
                <a:spcPts val="1200"/>
              </a:spcBef>
              <a:buSzPct val="140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First single shot EXAFS of laser irradiated samples</a:t>
            </a:r>
          </a:p>
          <a:p>
            <a:pPr marL="465666" indent="-465666" defTabSz="821531">
              <a:spcBef>
                <a:spcPts val="1200"/>
              </a:spcBef>
              <a:buSzPct val="140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Other highlights:</a:t>
            </a:r>
          </a:p>
          <a:p>
            <a:pPr lvl="1" marL="1227666" indent="-465666" defTabSz="821531">
              <a:spcBef>
                <a:spcPts val="1200"/>
              </a:spcBef>
              <a:buSzPct val="140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New grants for:</a:t>
            </a:r>
          </a:p>
          <a:p>
            <a:pPr lvl="2" marL="1672166" indent="-465666" defTabSz="821531">
              <a:spcBef>
                <a:spcPts val="1200"/>
              </a:spcBef>
              <a:buSzPct val="140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AWAKE</a:t>
            </a:r>
          </a:p>
          <a:p>
            <a:pPr lvl="2" marL="1672166" indent="-465666" defTabSz="821531">
              <a:spcBef>
                <a:spcPts val="1200"/>
              </a:spcBef>
              <a:buSzPct val="140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HOFI waveguides/spatiotemporal control</a:t>
            </a:r>
          </a:p>
          <a:p>
            <a:pPr lvl="2" marL="1672166" indent="-465666" defTabSz="821531">
              <a:spcBef>
                <a:spcPts val="1200"/>
              </a:spcBef>
              <a:buSzPct val="140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High Field Effects</a:t>
            </a:r>
          </a:p>
          <a:p>
            <a:pPr lvl="2" marL="1672166" indent="-465666" defTabSz="821531">
              <a:spcBef>
                <a:spcPts val="1200"/>
              </a:spcBef>
              <a:buSzPct val="140000"/>
              <a:buChar char="•"/>
              <a:defRPr sz="4400">
                <a:latin typeface="Gill Sans"/>
                <a:ea typeface="Gill Sans"/>
                <a:cs typeface="Gill Sans"/>
                <a:sym typeface="Gill Sans"/>
              </a:defRPr>
            </a:pPr>
            <a:r>
              <a:t>Laser upgrades to OX, ICL lasers</a:t>
            </a:r>
          </a:p>
        </p:txBody>
      </p:sp>
      <p:pic>
        <p:nvPicPr>
          <p:cNvPr id="671" name="Picture 3" descr="Picture 3"/>
          <p:cNvPicPr>
            <a:picLocks noChangeAspect="1"/>
          </p:cNvPicPr>
          <p:nvPr/>
        </p:nvPicPr>
        <p:blipFill>
          <a:blip r:embed="rId3">
            <a:extLst/>
          </a:blip>
          <a:srcRect l="11763" t="3795" r="9954" b="13018"/>
          <a:stretch>
            <a:fillRect/>
          </a:stretch>
        </p:blipFill>
        <p:spPr>
          <a:xfrm>
            <a:off x="715171" y="2248802"/>
            <a:ext cx="4372705" cy="3097741"/>
          </a:xfrm>
          <a:prstGeom prst="rect">
            <a:avLst/>
          </a:prstGeom>
          <a:ln w="12700">
            <a:miter lim="400000"/>
          </a:ln>
        </p:spPr>
      </p:pic>
      <p:pic>
        <p:nvPicPr>
          <p:cNvPr id="672" name="CHOFI paper - Fig6 CHOFI PIC simulations.pdf" descr="CHOFI paper - Fig6 CHOFI PIC simulations.pdf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629058" y="10948490"/>
            <a:ext cx="11974206" cy="2739639"/>
          </a:xfrm>
          <a:prstGeom prst="rect">
            <a:avLst/>
          </a:prstGeom>
          <a:ln w="12700"/>
        </p:spPr>
      </p:pic>
      <p:pic>
        <p:nvPicPr>
          <p:cNvPr id="673" name="BayesOptPaper_SimFig.pdf" descr="BayesOptPaper_SimFig.pdf"/>
          <p:cNvPicPr>
            <a:picLocks noChangeAspect="1"/>
          </p:cNvPicPr>
          <p:nvPr/>
        </p:nvPicPr>
        <p:blipFill>
          <a:blip r:embed="rId5">
            <a:extLst/>
          </a:blip>
          <a:srcRect l="4794" t="16365" r="70162" b="12734"/>
          <a:stretch>
            <a:fillRect/>
          </a:stretch>
        </p:blipFill>
        <p:spPr>
          <a:xfrm>
            <a:off x="821931" y="5632368"/>
            <a:ext cx="4159276" cy="3860815"/>
          </a:xfrm>
          <a:prstGeom prst="rect">
            <a:avLst/>
          </a:prstGeom>
          <a:ln w="12700">
            <a:miter lim="400000"/>
          </a:ln>
        </p:spPr>
      </p:pic>
      <p:pic>
        <p:nvPicPr>
          <p:cNvPr id="674" name="Image" descr="Image"/>
          <p:cNvPicPr>
            <a:picLocks noChangeAspect="1"/>
          </p:cNvPicPr>
          <p:nvPr/>
        </p:nvPicPr>
        <p:blipFill>
          <a:blip r:embed="rId6">
            <a:extLst/>
          </a:blip>
          <a:srcRect l="58193" t="24863" r="13642" b="37135"/>
          <a:stretch>
            <a:fillRect/>
          </a:stretch>
        </p:blipFill>
        <p:spPr>
          <a:xfrm>
            <a:off x="18403942" y="5781287"/>
            <a:ext cx="5421549" cy="4114762"/>
          </a:xfrm>
          <a:prstGeom prst="rect">
            <a:avLst/>
          </a:prstGeom>
          <a:ln w="12700">
            <a:miter lim="400000"/>
          </a:ln>
        </p:spPr>
      </p:pic>
      <p:pic>
        <p:nvPicPr>
          <p:cNvPr id="675" name="Picture 5" descr="Picture 5"/>
          <p:cNvPicPr>
            <a:picLocks noChangeAspect="1"/>
          </p:cNvPicPr>
          <p:nvPr/>
        </p:nvPicPr>
        <p:blipFill>
          <a:blip r:embed="rId7">
            <a:extLst/>
          </a:blip>
          <a:srcRect l="6366" t="59524" r="57183" b="11222"/>
          <a:stretch>
            <a:fillRect/>
          </a:stretch>
        </p:blipFill>
        <p:spPr>
          <a:xfrm>
            <a:off x="18461551" y="2699164"/>
            <a:ext cx="5293706" cy="2684887"/>
          </a:xfrm>
          <a:prstGeom prst="rect">
            <a:avLst/>
          </a:prstGeom>
          <a:ln>
            <a:solidFill>
              <a:srgbClr val="000000"/>
            </a:solidFill>
            <a:miter/>
          </a:ln>
        </p:spPr>
      </p:pic>
    </p:spTree>
  </p:cSld>
  <p:clrMapOvr>
    <a:masterClrMapping/>
  </p:clrMapOvr>
  <p:transition xmlns:p14="http://schemas.microsoft.com/office/powerpoint/2010/main" spd="med" advClick="1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="0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7" name="media4.mp4" descr="media4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7359154" y="9286668"/>
            <a:ext cx="3948587" cy="4404311"/>
          </a:xfrm>
          <a:prstGeom prst="rect">
            <a:avLst/>
          </a:prstGeom>
          <a:ln w="12700">
            <a:miter lim="400000"/>
          </a:ln>
        </p:spPr>
      </p:pic>
      <p:sp>
        <p:nvSpPr>
          <p:cNvPr id="678" name="Imaging conclusions"/>
          <p:cNvSpPr txBox="1"/>
          <p:nvPr>
            <p:ph type="title"/>
          </p:nvPr>
        </p:nvSpPr>
        <p:spPr>
          <a:xfrm>
            <a:off x="4833937" y="1122870"/>
            <a:ext cx="14716126" cy="2000251"/>
          </a:xfrm>
          <a:prstGeom prst="rect">
            <a:avLst/>
          </a:prstGeom>
        </p:spPr>
        <p:txBody>
          <a:bodyPr/>
          <a:lstStyle/>
          <a:p>
            <a:pPr/>
            <a:r>
              <a:t>Imaging conclusions</a:t>
            </a:r>
          </a:p>
        </p:txBody>
      </p:sp>
      <p:sp>
        <p:nvSpPr>
          <p:cNvPr id="679" name="Self-injected electrons can produced peak brightness &gt;1024 photons / sec mrad2 mm2 0.1%BW…"/>
          <p:cNvSpPr txBox="1"/>
          <p:nvPr/>
        </p:nvSpPr>
        <p:spPr>
          <a:xfrm>
            <a:off x="6193244" y="3371096"/>
            <a:ext cx="11997512" cy="9411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/>
          <a:lstStyle/>
          <a:p>
            <a:pPr marL="529166" indent="-529166" defTabSz="821531">
              <a:spcBef>
                <a:spcPts val="3300"/>
              </a:spcBef>
              <a:buSzPct val="140000"/>
              <a:buChar char="•"/>
              <a:defRPr sz="5000">
                <a:latin typeface="+mn-lt"/>
                <a:ea typeface="+mn-ea"/>
                <a:cs typeface="+mn-cs"/>
                <a:sym typeface="Helvetica"/>
              </a:defRPr>
            </a:pPr>
            <a:r>
              <a:t>Self-injected electrons can produced peak brightness &gt;10</a:t>
            </a:r>
            <a:r>
              <a:rPr baseline="31999"/>
              <a:t>24</a:t>
            </a:r>
            <a:r>
              <a:t> photons / sec mrad</a:t>
            </a:r>
            <a:r>
              <a:rPr baseline="31999"/>
              <a:t>2</a:t>
            </a:r>
            <a:r>
              <a:t> mm</a:t>
            </a:r>
            <a:r>
              <a:rPr baseline="31999"/>
              <a:t>2</a:t>
            </a:r>
            <a:r>
              <a:t> 0.1%BW</a:t>
            </a:r>
          </a:p>
          <a:p>
            <a:pPr marL="529166" indent="-529166" defTabSz="821531">
              <a:spcBef>
                <a:spcPts val="3300"/>
              </a:spcBef>
              <a:buSzPct val="140000"/>
              <a:buChar char="•"/>
              <a:defRPr sz="5000">
                <a:latin typeface="+mn-lt"/>
                <a:ea typeface="+mn-ea"/>
                <a:cs typeface="+mn-cs"/>
                <a:sym typeface="Helvetica"/>
              </a:defRPr>
            </a:pPr>
            <a:r>
              <a:t>First </a:t>
            </a:r>
            <a:r>
              <a:rPr i="1">
                <a:latin typeface="Arial"/>
                <a:ea typeface="Arial"/>
                <a:cs typeface="Arial"/>
                <a:sym typeface="Arial"/>
              </a:rPr>
              <a:t>𝛽-</a:t>
            </a:r>
            <a:r>
              <a:t>tron imaging of fast shock dynamics in a dense plasma</a:t>
            </a:r>
          </a:p>
          <a:p>
            <a:pPr marL="529166" indent="-529166" defTabSz="821531">
              <a:spcBef>
                <a:spcPts val="3300"/>
              </a:spcBef>
              <a:buSzPct val="140000"/>
              <a:buChar char="•"/>
              <a:defRPr sz="5000">
                <a:latin typeface="+mn-lt"/>
                <a:ea typeface="+mn-ea"/>
                <a:cs typeface="+mn-cs"/>
                <a:sym typeface="Helvetica"/>
              </a:defRPr>
            </a:pPr>
            <a:r>
              <a:t>Soft tissue imaged with ~ µm resolution, bone and mouse </a:t>
            </a:r>
            <a:r>
              <a:rPr i="1">
                <a:latin typeface="Arial"/>
                <a:ea typeface="Arial"/>
                <a:cs typeface="Arial"/>
                <a:sym typeface="Arial"/>
              </a:rPr>
              <a:t>𝛽</a:t>
            </a:r>
            <a:r>
              <a:t>CT performed with ~ 10 µm resolution</a:t>
            </a:r>
          </a:p>
          <a:p>
            <a:pPr marL="529166" indent="-529166" defTabSz="821531">
              <a:spcBef>
                <a:spcPts val="3300"/>
              </a:spcBef>
              <a:buSzPct val="140000"/>
              <a:buChar char="•"/>
              <a:defRPr sz="5000">
                <a:latin typeface="+mn-lt"/>
                <a:ea typeface="+mn-ea"/>
                <a:cs typeface="+mn-cs"/>
                <a:sym typeface="Helvetica"/>
              </a:defRPr>
            </a:pPr>
            <a:r>
              <a:t>Time averaged brigtness/flux comparable to micro-CT, but with room for improvement</a:t>
            </a:r>
          </a:p>
        </p:txBody>
      </p:sp>
      <p:pic>
        <p:nvPicPr>
          <p:cNvPr id="680" name="20110714r003_s038_F20_XrayPrinceton.jpg" descr="20110714r003_s038_F20_XrayPrinceton.jpg"/>
          <p:cNvPicPr>
            <a:picLocks noChangeAspect="0"/>
          </p:cNvPicPr>
          <p:nvPr/>
        </p:nvPicPr>
        <p:blipFill>
          <a:blip r:embed="rId5">
            <a:extLst/>
          </a:blip>
          <a:srcRect l="833" t="45033" r="69974" b="33658"/>
          <a:stretch>
            <a:fillRect/>
          </a:stretch>
        </p:blipFill>
        <p:spPr>
          <a:xfrm rot="16200000">
            <a:off x="3190783" y="3395651"/>
            <a:ext cx="2771874" cy="2723237"/>
          </a:xfrm>
          <a:prstGeom prst="rect">
            <a:avLst/>
          </a:prstGeom>
          <a:ln w="12700">
            <a:miter lim="400000"/>
          </a:ln>
        </p:spPr>
      </p:pic>
      <p:pic>
        <p:nvPicPr>
          <p:cNvPr id="681" name="Pros01_Final_900dpi_GraphConv_ImJ_PS_scale.tiff" descr="Pros01_Final_900dpi_GraphConv_ImJ_PS_scale.tiff"/>
          <p:cNvPicPr>
            <a:picLocks noChangeAspect="1"/>
          </p:cNvPicPr>
          <p:nvPr/>
        </p:nvPicPr>
        <p:blipFill>
          <a:blip r:embed="rId6">
            <a:extLst/>
          </a:blip>
          <a:srcRect l="73795" t="46424" r="4624" b="26638"/>
          <a:stretch>
            <a:fillRect/>
          </a:stretch>
        </p:blipFill>
        <p:spPr>
          <a:xfrm>
            <a:off x="18356036" y="6127514"/>
            <a:ext cx="4261051" cy="2682180"/>
          </a:xfrm>
          <a:prstGeom prst="rect">
            <a:avLst/>
          </a:prstGeom>
          <a:ln w="12700">
            <a:miter lim="400000"/>
          </a:ln>
        </p:spPr>
      </p:pic>
      <p:pic>
        <p:nvPicPr>
          <p:cNvPr id="682" name="MousePics.gif" descr="MousePics.gif"/>
          <p:cNvPicPr>
            <a:picLocks noChangeAspect="0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3125238" y="7329643"/>
            <a:ext cx="2902726" cy="4984332"/>
          </a:xfrm>
          <a:prstGeom prst="rect">
            <a:avLst/>
          </a:prstGeom>
          <a:ln w="12700">
            <a:miter lim="400000"/>
          </a:ln>
        </p:spPr>
      </p:pic>
      <p:pic>
        <p:nvPicPr>
          <p:cNvPr id="683" name="BreastSample5to10AccumSingleSimplestitch_NLDRPr3G60s0d08wt20npmax150-small.png" descr="BreastSample5to10AccumSingleSimplestitch_NLDRPr3G60s0d08wt20npmax150-small.png"/>
          <p:cNvPicPr>
            <a:picLocks noChangeAspect="1"/>
          </p:cNvPicPr>
          <p:nvPr/>
        </p:nvPicPr>
        <p:blipFill>
          <a:blip r:embed="rId8">
            <a:extLst/>
          </a:blip>
          <a:srcRect l="18949" t="6519" r="22461" b="11240"/>
          <a:stretch>
            <a:fillRect/>
          </a:stretch>
        </p:blipFill>
        <p:spPr>
          <a:xfrm>
            <a:off x="18356135" y="1960247"/>
            <a:ext cx="3141431" cy="3690418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20595" fill="norm" stroke="1" extrusionOk="0">
                <a:moveTo>
                  <a:pt x="9840" y="0"/>
                </a:moveTo>
                <a:cubicBezTo>
                  <a:pt x="7322" y="0"/>
                  <a:pt x="4803" y="1006"/>
                  <a:pt x="2882" y="3017"/>
                </a:cubicBezTo>
                <a:cubicBezTo>
                  <a:pt x="-961" y="7038"/>
                  <a:pt x="-961" y="13558"/>
                  <a:pt x="2882" y="17579"/>
                </a:cubicBezTo>
                <a:cubicBezTo>
                  <a:pt x="6724" y="21600"/>
                  <a:pt x="12954" y="21600"/>
                  <a:pt x="16796" y="17579"/>
                </a:cubicBezTo>
                <a:cubicBezTo>
                  <a:pt x="20639" y="13558"/>
                  <a:pt x="20639" y="7038"/>
                  <a:pt x="16796" y="3017"/>
                </a:cubicBezTo>
                <a:cubicBezTo>
                  <a:pt x="14875" y="1006"/>
                  <a:pt x="12358" y="0"/>
                  <a:pt x="9840" y="0"/>
                </a:cubicBezTo>
                <a:close/>
              </a:path>
            </a:pathLst>
          </a:custGeom>
          <a:ln w="12700">
            <a:miter lim="400000"/>
          </a:ln>
        </p:spPr>
      </p:pic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  <p:cond evt="onBegin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after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999" fill="hold"/>
                                        <p:tgtEl>
                                          <p:spTgt spid="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Class="mediacall" nodeType="clickEffect" presetSubtype="0" presetID="3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stop">
                                      <p:cBhvr>
                                        <p:cTn id="10" dur="1000" fill="hold"/>
                                        <p:tgtEl>
                                          <p:spTgt spid="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80000">
                <p:cTn id="11" fill="hold" display="0">
                  <p:stCondLst>
                    <p:cond delay="indefinite"/>
                  </p:stCondLst>
                </p:cTn>
                <p:tgtEl>
                  <p:spTgt spid="677"/>
                </p:tgtEl>
              </p:cMediaNode>
            </p:video>
            <p:seq concurrent="1" prevAc="none" nextAc="seek">
              <p:cTn id="12" evtFilter="cancelBubble" nodeType="interactiveSeq" restart="whenNotActive" fill="hold">
                <p:stCondLst>
                  <p:cond delay="0" evt="onClick">
                    <p:tgtEl>
                      <p:spTgt spid="677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6" dur="1" fill="hold"/>
                                        <p:tgtEl>
                                          <p:spTgt spid="67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677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Automation of plasma accelerators"/>
          <p:cNvSpPr txBox="1"/>
          <p:nvPr>
            <p:ph type="title"/>
          </p:nvPr>
        </p:nvSpPr>
        <p:spPr>
          <a:xfrm>
            <a:off x="1397139" y="4318000"/>
            <a:ext cx="21589722" cy="5080001"/>
          </a:xfrm>
          <a:prstGeom prst="rect">
            <a:avLst/>
          </a:prstGeom>
        </p:spPr>
        <p:txBody>
          <a:bodyPr/>
          <a:lstStyle>
            <a:lvl1pPr>
              <a:defRPr sz="11200"/>
            </a:lvl1pPr>
          </a:lstStyle>
          <a:p>
            <a:pPr/>
            <a:r>
              <a:t>Automation of plasma accelerators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2017 Astra Gemini TA2 at the CLF"/>
          <p:cNvSpPr txBox="1"/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pPr/>
            <a:r>
              <a:t>2017 Astra Gemini TA2 at the CLF</a:t>
            </a:r>
          </a:p>
        </p:txBody>
      </p:sp>
      <p:pic>
        <p:nvPicPr>
          <p:cNvPr id="196" name="Picture 5" descr="Picture 5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678856" y="3877713"/>
            <a:ext cx="12930189" cy="8485438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05" name="Group"/>
          <p:cNvGrpSpPr/>
          <p:nvPr/>
        </p:nvGrpSpPr>
        <p:grpSpPr>
          <a:xfrm>
            <a:off x="13754483" y="4890198"/>
            <a:ext cx="9950661" cy="5522656"/>
            <a:chOff x="0" y="0"/>
            <a:chExt cx="9950660" cy="5522654"/>
          </a:xfrm>
        </p:grpSpPr>
        <p:pic>
          <p:nvPicPr>
            <p:cNvPr id="197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449566" y="472726"/>
              <a:ext cx="8977651" cy="504992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198" name="TextBox 4"/>
            <p:cNvSpPr txBox="1"/>
            <p:nvPr/>
          </p:nvSpPr>
          <p:spPr>
            <a:xfrm>
              <a:off x="0" y="0"/>
              <a:ext cx="4128804" cy="1206707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C000"/>
              </a:solidFill>
              <a:prstDash val="solid"/>
              <a:miter lim="8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/>
            <a:p>
              <a:pPr>
                <a:defRPr b="1" sz="30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Parker Series 9 gas valve </a:t>
              </a:r>
            </a:p>
            <a:p>
              <a:pPr>
                <a:defRPr b="1" sz="30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(4 ms opening time)</a:t>
              </a:r>
            </a:p>
          </p:txBody>
        </p:sp>
        <p:sp>
          <p:nvSpPr>
            <p:cNvPr id="199" name="TextBox 6"/>
            <p:cNvSpPr txBox="1"/>
            <p:nvPr/>
          </p:nvSpPr>
          <p:spPr>
            <a:xfrm>
              <a:off x="5588099" y="0"/>
              <a:ext cx="3711705" cy="1206707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C000"/>
              </a:solidFill>
              <a:prstDash val="solid"/>
              <a:miter lim="8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>
              <a:lvl1pPr>
                <a:defRPr b="1" sz="30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Differentially pumped internal chamber</a:t>
              </a:r>
            </a:p>
          </p:txBody>
        </p:sp>
        <p:sp>
          <p:nvSpPr>
            <p:cNvPr id="200" name="TextBox 7"/>
            <p:cNvSpPr txBox="1"/>
            <p:nvPr/>
          </p:nvSpPr>
          <p:spPr>
            <a:xfrm>
              <a:off x="7038387" y="1970422"/>
              <a:ext cx="2912274" cy="1627620"/>
            </a:xfrm>
            <a:prstGeom prst="rect">
              <a:avLst/>
            </a:prstGeom>
            <a:solidFill>
              <a:srgbClr val="FFFFFF"/>
            </a:solidFill>
            <a:ln w="25400" cap="flat">
              <a:solidFill>
                <a:srgbClr val="FFC000"/>
              </a:solidFill>
              <a:prstDash val="solid"/>
              <a:miter lim="8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>
              <a:lvl1pPr>
                <a:defRPr b="1" sz="30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Input and output cones with 2mm apertures</a:t>
              </a:r>
            </a:p>
          </p:txBody>
        </p:sp>
        <p:sp>
          <p:nvSpPr>
            <p:cNvPr id="201" name="Straight Arrow Connector 8"/>
            <p:cNvSpPr/>
            <p:nvPr/>
          </p:nvSpPr>
          <p:spPr>
            <a:xfrm>
              <a:off x="2877471" y="1324624"/>
              <a:ext cx="1524882" cy="1234429"/>
            </a:xfrm>
            <a:prstGeom prst="line">
              <a:avLst/>
            </a:prstGeom>
            <a:noFill/>
            <a:ln w="50800" cap="flat">
              <a:solidFill>
                <a:srgbClr val="FFC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8580" tIns="68580" rIns="68580" bIns="68580" numCol="1" anchor="t">
              <a:noAutofit/>
            </a:bodyPr>
            <a:lstStyle/>
            <a:p>
              <a:pPr>
                <a:spcBef>
                  <a:spcPts val="0"/>
                </a:spcBef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02" name="Straight Arrow Connector 9"/>
            <p:cNvSpPr/>
            <p:nvPr/>
          </p:nvSpPr>
          <p:spPr>
            <a:xfrm flipH="1">
              <a:off x="5055872" y="1324623"/>
              <a:ext cx="422321" cy="617215"/>
            </a:xfrm>
            <a:prstGeom prst="line">
              <a:avLst/>
            </a:prstGeom>
            <a:noFill/>
            <a:ln w="50800" cap="flat">
              <a:solidFill>
                <a:srgbClr val="FFC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8580" tIns="68580" rIns="68580" bIns="68580" numCol="1" anchor="t">
              <a:noAutofit/>
            </a:bodyPr>
            <a:lstStyle/>
            <a:p>
              <a:pPr>
                <a:spcBef>
                  <a:spcPts val="0"/>
                </a:spcBef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03" name="Straight Arrow Connector 10"/>
            <p:cNvSpPr/>
            <p:nvPr/>
          </p:nvSpPr>
          <p:spPr>
            <a:xfrm flipH="1">
              <a:off x="2487138" y="2784232"/>
              <a:ext cx="1361395" cy="1"/>
            </a:xfrm>
            <a:prstGeom prst="line">
              <a:avLst/>
            </a:prstGeom>
            <a:noFill/>
            <a:ln w="50800" cap="flat">
              <a:solidFill>
                <a:srgbClr val="FF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8580" tIns="68580" rIns="68580" bIns="68580" numCol="1" anchor="t">
              <a:noAutofit/>
            </a:bodyPr>
            <a:lstStyle/>
            <a:p>
              <a:pPr>
                <a:spcBef>
                  <a:spcPts val="0"/>
                </a:spcBef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04" name="Straight Arrow Connector 17"/>
            <p:cNvSpPr/>
            <p:nvPr/>
          </p:nvSpPr>
          <p:spPr>
            <a:xfrm flipH="1">
              <a:off x="5593534" y="2784232"/>
              <a:ext cx="1361395" cy="1"/>
            </a:xfrm>
            <a:prstGeom prst="line">
              <a:avLst/>
            </a:prstGeom>
            <a:noFill/>
            <a:ln w="50800" cap="flat">
              <a:solidFill>
                <a:srgbClr val="FF0000"/>
              </a:solidFill>
              <a:prstDash val="solid"/>
              <a:miter lim="800000"/>
              <a:tailEnd type="triangle" w="med" len="med"/>
            </a:ln>
            <a:effectLst/>
          </p:spPr>
          <p:txBody>
            <a:bodyPr wrap="square" lIns="68580" tIns="68580" rIns="68580" bIns="68580" numCol="1" anchor="t">
              <a:noAutofit/>
            </a:bodyPr>
            <a:lstStyle/>
            <a:p>
              <a:pPr>
                <a:spcBef>
                  <a:spcPts val="0"/>
                </a:spcBef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</p:grpSp>
      <p:sp>
        <p:nvSpPr>
          <p:cNvPr id="206" name="TA2 has less energy (unto ~ 500 mJ) but can be operated at up to 5 Hz"/>
          <p:cNvSpPr txBox="1"/>
          <p:nvPr/>
        </p:nvSpPr>
        <p:spPr>
          <a:xfrm>
            <a:off x="1139739" y="12454676"/>
            <a:ext cx="19577432" cy="879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71437" tIns="71437" rIns="71437" bIns="71437" anchor="ctr">
            <a:spAutoFit/>
          </a:bodyPr>
          <a:lstStyle/>
          <a:p>
            <a:pPr/>
            <a:r>
              <a:t>TA2 has less energy (unto ~ 500 mJ) but can be operated at up to 5 Hz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entr" nodeType="clickEffect" presetID="10" grpId="1" fill="hold">
                                  <p:stCondLst>
                                    <p:cond delay="0"/>
                                  </p:stCondLst>
                                  <p:iterate type="el" backwards="0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id="7"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  <p:bldLst>
      <p:bldP build="whole" bldLvl="1" animBg="1" rev="0" advAuto="0" spid="205" grpId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5Hzvid.mp4" descr="5Hzvid.mp4"/>
          <p:cNvPicPr>
            <a:picLocks noChangeAspect="0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4">
            <a:extLst/>
          </a:blip>
          <a:stretch>
            <a:fillRect/>
          </a:stretch>
        </p:blipFill>
        <p:spPr>
          <a:xfrm>
            <a:off x="11348731" y="2911291"/>
            <a:ext cx="13451608" cy="5829031"/>
          </a:xfrm>
          <a:prstGeom prst="rect">
            <a:avLst/>
          </a:prstGeom>
          <a:ln w="12700">
            <a:miter lim="400000"/>
          </a:ln>
        </p:spPr>
      </p:pic>
      <p:sp>
        <p:nvSpPr>
          <p:cNvPr id="209" name="Title 1"/>
          <p:cNvSpPr txBox="1"/>
          <p:nvPr>
            <p:ph type="title"/>
          </p:nvPr>
        </p:nvSpPr>
        <p:spPr>
          <a:xfrm>
            <a:off x="529710" y="967989"/>
            <a:ext cx="23324580" cy="2875360"/>
          </a:xfrm>
          <a:prstGeom prst="rect">
            <a:avLst/>
          </a:prstGeom>
        </p:spPr>
        <p:txBody>
          <a:bodyPr/>
          <a:lstStyle/>
          <a:p>
            <a:pPr/>
            <a:r>
              <a:t>Optimisation with a genetic algorithm</a:t>
            </a:r>
          </a:p>
        </p:txBody>
      </p:sp>
      <p:grpSp>
        <p:nvGrpSpPr>
          <p:cNvPr id="475" name="Group"/>
          <p:cNvGrpSpPr/>
          <p:nvPr/>
        </p:nvGrpSpPr>
        <p:grpSpPr>
          <a:xfrm>
            <a:off x="125294" y="3415836"/>
            <a:ext cx="12427395" cy="6063217"/>
            <a:chOff x="0" y="0"/>
            <a:chExt cx="12427394" cy="6063216"/>
          </a:xfrm>
        </p:grpSpPr>
        <p:sp>
          <p:nvSpPr>
            <p:cNvPr id="210" name="Rounded Rectangle 140"/>
            <p:cNvSpPr/>
            <p:nvPr/>
          </p:nvSpPr>
          <p:spPr>
            <a:xfrm>
              <a:off x="9442096" y="1068194"/>
              <a:ext cx="2521257" cy="3399319"/>
            </a:xfrm>
            <a:prstGeom prst="roundRect">
              <a:avLst>
                <a:gd name="adj" fmla="val 16667"/>
              </a:avLst>
            </a:prstGeom>
            <a:solidFill>
              <a:srgbClr val="D0CECE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8580" tIns="68580" rIns="68580" bIns="6858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11" name="Rounded Rectangle 139"/>
            <p:cNvSpPr/>
            <p:nvPr/>
          </p:nvSpPr>
          <p:spPr>
            <a:xfrm>
              <a:off x="472712" y="1086511"/>
              <a:ext cx="2521257" cy="3399320"/>
            </a:xfrm>
            <a:prstGeom prst="roundRect">
              <a:avLst>
                <a:gd name="adj" fmla="val 16667"/>
              </a:avLst>
            </a:prstGeom>
            <a:solidFill>
              <a:srgbClr val="D0CECE"/>
            </a:solidFill>
            <a:ln w="12700" cap="flat">
              <a:solidFill>
                <a:srgbClr val="000000"/>
              </a:solidFill>
              <a:prstDash val="solid"/>
              <a:miter lim="800000"/>
            </a:ln>
            <a:effectLst/>
          </p:spPr>
          <p:txBody>
            <a:bodyPr wrap="square" lIns="68580" tIns="68580" rIns="68580" bIns="6858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12" name="Rounded Rectangle 4"/>
            <p:cNvSpPr/>
            <p:nvPr/>
          </p:nvSpPr>
          <p:spPr>
            <a:xfrm>
              <a:off x="287126" y="0"/>
              <a:ext cx="3984078" cy="4818477"/>
            </a:xfrm>
            <a:prstGeom prst="roundRect">
              <a:avLst>
                <a:gd name="adj" fmla="val 16667"/>
              </a:avLst>
            </a:prstGeom>
            <a:noFill/>
            <a:ln w="508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8580" tIns="68580" rIns="68580" bIns="6858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213" name="TextBox 5"/>
            <p:cNvSpPr txBox="1"/>
            <p:nvPr/>
          </p:nvSpPr>
          <p:spPr>
            <a:xfrm>
              <a:off x="0" y="173528"/>
              <a:ext cx="4540966" cy="60212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>
              <a:lvl1pPr>
                <a:defRPr b="1" sz="42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Test the population</a:t>
              </a:r>
            </a:p>
          </p:txBody>
        </p:sp>
        <p:sp>
          <p:nvSpPr>
            <p:cNvPr id="214" name="TextBox 6"/>
            <p:cNvSpPr txBox="1"/>
            <p:nvPr/>
          </p:nvSpPr>
          <p:spPr>
            <a:xfrm>
              <a:off x="971268" y="726041"/>
              <a:ext cx="1449104" cy="388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>
              <a:lvl1pPr>
                <a:defRPr sz="22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Parameters</a:t>
              </a:r>
            </a:p>
          </p:txBody>
        </p:sp>
        <p:sp>
          <p:nvSpPr>
            <p:cNvPr id="215" name="TextBox 7"/>
            <p:cNvSpPr txBox="1"/>
            <p:nvPr/>
          </p:nvSpPr>
          <p:spPr>
            <a:xfrm>
              <a:off x="2807725" y="726041"/>
              <a:ext cx="1334569" cy="388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>
              <a:lvl1pPr>
                <a:defRPr sz="22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Evaluation</a:t>
              </a:r>
            </a:p>
          </p:txBody>
        </p:sp>
        <p:grpSp>
          <p:nvGrpSpPr>
            <p:cNvPr id="218" name="Rectangle 9"/>
            <p:cNvGrpSpPr/>
            <p:nvPr/>
          </p:nvGrpSpPr>
          <p:grpSpPr>
            <a:xfrm>
              <a:off x="688409" y="1197047"/>
              <a:ext cx="524707" cy="524707"/>
              <a:chOff x="0" y="0"/>
              <a:chExt cx="524705" cy="524705"/>
            </a:xfrm>
          </p:grpSpPr>
          <p:sp>
            <p:nvSpPr>
              <p:cNvPr id="216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17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221" name="Rectangle 10"/>
            <p:cNvGrpSpPr/>
            <p:nvPr/>
          </p:nvGrpSpPr>
          <p:grpSpPr>
            <a:xfrm>
              <a:off x="1213115" y="1197047"/>
              <a:ext cx="524707" cy="524707"/>
              <a:chOff x="0" y="0"/>
              <a:chExt cx="524705" cy="524705"/>
            </a:xfrm>
          </p:grpSpPr>
          <p:sp>
            <p:nvSpPr>
              <p:cNvPr id="219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20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224" name="Rectangle 11"/>
            <p:cNvGrpSpPr/>
            <p:nvPr/>
          </p:nvGrpSpPr>
          <p:grpSpPr>
            <a:xfrm>
              <a:off x="1737821" y="1197047"/>
              <a:ext cx="524707" cy="524707"/>
              <a:chOff x="0" y="0"/>
              <a:chExt cx="524705" cy="524705"/>
            </a:xfrm>
          </p:grpSpPr>
          <p:sp>
            <p:nvSpPr>
              <p:cNvPr id="222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23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227" name="Rectangle 12"/>
            <p:cNvGrpSpPr/>
            <p:nvPr/>
          </p:nvGrpSpPr>
          <p:grpSpPr>
            <a:xfrm>
              <a:off x="2262527" y="1197047"/>
              <a:ext cx="524707" cy="524707"/>
              <a:chOff x="0" y="0"/>
              <a:chExt cx="524705" cy="524705"/>
            </a:xfrm>
          </p:grpSpPr>
          <p:sp>
            <p:nvSpPr>
              <p:cNvPr id="225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26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230" name="Rectangle 14"/>
            <p:cNvGrpSpPr/>
            <p:nvPr/>
          </p:nvGrpSpPr>
          <p:grpSpPr>
            <a:xfrm>
              <a:off x="688409" y="1721753"/>
              <a:ext cx="524707" cy="524707"/>
              <a:chOff x="0" y="0"/>
              <a:chExt cx="524705" cy="524705"/>
            </a:xfrm>
          </p:grpSpPr>
          <p:sp>
            <p:nvSpPr>
              <p:cNvPr id="228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C5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29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233" name="Rectangle 15"/>
            <p:cNvGrpSpPr/>
            <p:nvPr/>
          </p:nvGrpSpPr>
          <p:grpSpPr>
            <a:xfrm>
              <a:off x="1213115" y="1721753"/>
              <a:ext cx="524707" cy="524707"/>
              <a:chOff x="0" y="0"/>
              <a:chExt cx="524705" cy="524705"/>
            </a:xfrm>
          </p:grpSpPr>
          <p:sp>
            <p:nvSpPr>
              <p:cNvPr id="231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C5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2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236" name="Rectangle 16"/>
            <p:cNvGrpSpPr/>
            <p:nvPr/>
          </p:nvGrpSpPr>
          <p:grpSpPr>
            <a:xfrm>
              <a:off x="1737821" y="1721753"/>
              <a:ext cx="524707" cy="524707"/>
              <a:chOff x="0" y="0"/>
              <a:chExt cx="524705" cy="524705"/>
            </a:xfrm>
          </p:grpSpPr>
          <p:sp>
            <p:nvSpPr>
              <p:cNvPr id="234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C5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5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239" name="Rectangle 17"/>
            <p:cNvGrpSpPr/>
            <p:nvPr/>
          </p:nvGrpSpPr>
          <p:grpSpPr>
            <a:xfrm>
              <a:off x="2262527" y="1721753"/>
              <a:ext cx="524707" cy="524707"/>
              <a:chOff x="0" y="0"/>
              <a:chExt cx="524705" cy="524705"/>
            </a:xfrm>
          </p:grpSpPr>
          <p:sp>
            <p:nvSpPr>
              <p:cNvPr id="237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C5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38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242" name="Rectangle 18"/>
            <p:cNvGrpSpPr/>
            <p:nvPr/>
          </p:nvGrpSpPr>
          <p:grpSpPr>
            <a:xfrm>
              <a:off x="688409" y="2246459"/>
              <a:ext cx="524707" cy="524707"/>
              <a:chOff x="0" y="0"/>
              <a:chExt cx="524705" cy="524705"/>
            </a:xfrm>
          </p:grpSpPr>
          <p:sp>
            <p:nvSpPr>
              <p:cNvPr id="240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41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245" name="Rectangle 19"/>
            <p:cNvGrpSpPr/>
            <p:nvPr/>
          </p:nvGrpSpPr>
          <p:grpSpPr>
            <a:xfrm>
              <a:off x="1213115" y="2246459"/>
              <a:ext cx="524707" cy="524707"/>
              <a:chOff x="0" y="0"/>
              <a:chExt cx="524705" cy="524705"/>
            </a:xfrm>
          </p:grpSpPr>
          <p:sp>
            <p:nvSpPr>
              <p:cNvPr id="243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44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248" name="Rectangle 20"/>
            <p:cNvGrpSpPr/>
            <p:nvPr/>
          </p:nvGrpSpPr>
          <p:grpSpPr>
            <a:xfrm>
              <a:off x="1737821" y="2246459"/>
              <a:ext cx="524707" cy="524707"/>
              <a:chOff x="0" y="0"/>
              <a:chExt cx="524705" cy="524705"/>
            </a:xfrm>
          </p:grpSpPr>
          <p:sp>
            <p:nvSpPr>
              <p:cNvPr id="246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47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251" name="Rectangle 21"/>
            <p:cNvGrpSpPr/>
            <p:nvPr/>
          </p:nvGrpSpPr>
          <p:grpSpPr>
            <a:xfrm>
              <a:off x="2262527" y="2246459"/>
              <a:ext cx="524707" cy="524707"/>
              <a:chOff x="0" y="0"/>
              <a:chExt cx="524705" cy="524705"/>
            </a:xfrm>
          </p:grpSpPr>
          <p:sp>
            <p:nvSpPr>
              <p:cNvPr id="249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50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254" name="Rectangle 22"/>
            <p:cNvGrpSpPr/>
            <p:nvPr/>
          </p:nvGrpSpPr>
          <p:grpSpPr>
            <a:xfrm>
              <a:off x="688409" y="2771165"/>
              <a:ext cx="524707" cy="524707"/>
              <a:chOff x="0" y="0"/>
              <a:chExt cx="524705" cy="524705"/>
            </a:xfrm>
          </p:grpSpPr>
          <p:sp>
            <p:nvSpPr>
              <p:cNvPr id="252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53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257" name="Rectangle 23"/>
            <p:cNvGrpSpPr/>
            <p:nvPr/>
          </p:nvGrpSpPr>
          <p:grpSpPr>
            <a:xfrm>
              <a:off x="1213115" y="2771165"/>
              <a:ext cx="524707" cy="524707"/>
              <a:chOff x="0" y="0"/>
              <a:chExt cx="524705" cy="524705"/>
            </a:xfrm>
          </p:grpSpPr>
          <p:sp>
            <p:nvSpPr>
              <p:cNvPr id="255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56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260" name="Rectangle 24"/>
            <p:cNvGrpSpPr/>
            <p:nvPr/>
          </p:nvGrpSpPr>
          <p:grpSpPr>
            <a:xfrm>
              <a:off x="1737821" y="2771165"/>
              <a:ext cx="524707" cy="524707"/>
              <a:chOff x="0" y="0"/>
              <a:chExt cx="524705" cy="524705"/>
            </a:xfrm>
          </p:grpSpPr>
          <p:sp>
            <p:nvSpPr>
              <p:cNvPr id="258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59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263" name="Rectangle 25"/>
            <p:cNvGrpSpPr/>
            <p:nvPr/>
          </p:nvGrpSpPr>
          <p:grpSpPr>
            <a:xfrm>
              <a:off x="2262527" y="2771165"/>
              <a:ext cx="524707" cy="524707"/>
              <a:chOff x="0" y="0"/>
              <a:chExt cx="524705" cy="524705"/>
            </a:xfrm>
          </p:grpSpPr>
          <p:sp>
            <p:nvSpPr>
              <p:cNvPr id="261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62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266" name="Rectangle 26"/>
            <p:cNvGrpSpPr/>
            <p:nvPr/>
          </p:nvGrpSpPr>
          <p:grpSpPr>
            <a:xfrm>
              <a:off x="688409" y="3295871"/>
              <a:ext cx="524707" cy="524707"/>
              <a:chOff x="0" y="0"/>
              <a:chExt cx="524705" cy="524705"/>
            </a:xfrm>
          </p:grpSpPr>
          <p:sp>
            <p:nvSpPr>
              <p:cNvPr id="264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C3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65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269" name="Rectangle 27"/>
            <p:cNvGrpSpPr/>
            <p:nvPr/>
          </p:nvGrpSpPr>
          <p:grpSpPr>
            <a:xfrm>
              <a:off x="1213115" y="3295871"/>
              <a:ext cx="524707" cy="524707"/>
              <a:chOff x="0" y="0"/>
              <a:chExt cx="524705" cy="524705"/>
            </a:xfrm>
          </p:grpSpPr>
          <p:sp>
            <p:nvSpPr>
              <p:cNvPr id="267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C3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68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272" name="Rectangle 28"/>
            <p:cNvGrpSpPr/>
            <p:nvPr/>
          </p:nvGrpSpPr>
          <p:grpSpPr>
            <a:xfrm>
              <a:off x="1737821" y="3295871"/>
              <a:ext cx="524707" cy="524707"/>
              <a:chOff x="0" y="0"/>
              <a:chExt cx="524705" cy="524705"/>
            </a:xfrm>
          </p:grpSpPr>
          <p:sp>
            <p:nvSpPr>
              <p:cNvPr id="270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C3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71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275" name="Rectangle 29"/>
            <p:cNvGrpSpPr/>
            <p:nvPr/>
          </p:nvGrpSpPr>
          <p:grpSpPr>
            <a:xfrm>
              <a:off x="2262527" y="3295871"/>
              <a:ext cx="524707" cy="524707"/>
              <a:chOff x="0" y="0"/>
              <a:chExt cx="524705" cy="524705"/>
            </a:xfrm>
          </p:grpSpPr>
          <p:sp>
            <p:nvSpPr>
              <p:cNvPr id="273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C3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74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278" name="Rectangle 30"/>
            <p:cNvGrpSpPr/>
            <p:nvPr/>
          </p:nvGrpSpPr>
          <p:grpSpPr>
            <a:xfrm>
              <a:off x="688409" y="3820577"/>
              <a:ext cx="524707" cy="524707"/>
              <a:chOff x="0" y="0"/>
              <a:chExt cx="524705" cy="524705"/>
            </a:xfrm>
          </p:grpSpPr>
          <p:sp>
            <p:nvSpPr>
              <p:cNvPr id="276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77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281" name="Rectangle 31"/>
            <p:cNvGrpSpPr/>
            <p:nvPr/>
          </p:nvGrpSpPr>
          <p:grpSpPr>
            <a:xfrm>
              <a:off x="1213115" y="3820577"/>
              <a:ext cx="524707" cy="524707"/>
              <a:chOff x="0" y="0"/>
              <a:chExt cx="524705" cy="524705"/>
            </a:xfrm>
          </p:grpSpPr>
          <p:sp>
            <p:nvSpPr>
              <p:cNvPr id="279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80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284" name="Rectangle 32"/>
            <p:cNvGrpSpPr/>
            <p:nvPr/>
          </p:nvGrpSpPr>
          <p:grpSpPr>
            <a:xfrm>
              <a:off x="1737821" y="3820577"/>
              <a:ext cx="524707" cy="524707"/>
              <a:chOff x="0" y="0"/>
              <a:chExt cx="524705" cy="524705"/>
            </a:xfrm>
          </p:grpSpPr>
          <p:sp>
            <p:nvSpPr>
              <p:cNvPr id="282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83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287" name="Rectangle 33"/>
            <p:cNvGrpSpPr/>
            <p:nvPr/>
          </p:nvGrpSpPr>
          <p:grpSpPr>
            <a:xfrm>
              <a:off x="2262527" y="3820577"/>
              <a:ext cx="524707" cy="524707"/>
              <a:chOff x="0" y="0"/>
              <a:chExt cx="524705" cy="524705"/>
            </a:xfrm>
          </p:grpSpPr>
          <p:sp>
            <p:nvSpPr>
              <p:cNvPr id="285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86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290" name="Rectangle 34"/>
            <p:cNvGrpSpPr/>
            <p:nvPr/>
          </p:nvGrpSpPr>
          <p:grpSpPr>
            <a:xfrm>
              <a:off x="3386814" y="1197047"/>
              <a:ext cx="524707" cy="524707"/>
              <a:chOff x="0" y="0"/>
              <a:chExt cx="524705" cy="524705"/>
            </a:xfrm>
          </p:grpSpPr>
          <p:sp>
            <p:nvSpPr>
              <p:cNvPr id="288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89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grpSp>
          <p:nvGrpSpPr>
            <p:cNvPr id="293" name="Rectangle 35"/>
            <p:cNvGrpSpPr/>
            <p:nvPr/>
          </p:nvGrpSpPr>
          <p:grpSpPr>
            <a:xfrm>
              <a:off x="3386814" y="1721753"/>
              <a:ext cx="524707" cy="524707"/>
              <a:chOff x="0" y="0"/>
              <a:chExt cx="524705" cy="524705"/>
            </a:xfrm>
          </p:grpSpPr>
          <p:sp>
            <p:nvSpPr>
              <p:cNvPr id="291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C5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92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grpSp>
          <p:nvGrpSpPr>
            <p:cNvPr id="296" name="Rectangle 36"/>
            <p:cNvGrpSpPr/>
            <p:nvPr/>
          </p:nvGrpSpPr>
          <p:grpSpPr>
            <a:xfrm>
              <a:off x="3386814" y="2246459"/>
              <a:ext cx="524707" cy="524707"/>
              <a:chOff x="0" y="0"/>
              <a:chExt cx="524705" cy="524705"/>
            </a:xfrm>
          </p:grpSpPr>
          <p:sp>
            <p:nvSpPr>
              <p:cNvPr id="294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95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grpSp>
          <p:nvGrpSpPr>
            <p:cNvPr id="299" name="Rectangle 37"/>
            <p:cNvGrpSpPr/>
            <p:nvPr/>
          </p:nvGrpSpPr>
          <p:grpSpPr>
            <a:xfrm>
              <a:off x="3386814" y="2771165"/>
              <a:ext cx="524707" cy="524707"/>
              <a:chOff x="0" y="0"/>
              <a:chExt cx="524705" cy="524705"/>
            </a:xfrm>
          </p:grpSpPr>
          <p:sp>
            <p:nvSpPr>
              <p:cNvPr id="297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298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grpSp>
          <p:nvGrpSpPr>
            <p:cNvPr id="302" name="Rectangle 38"/>
            <p:cNvGrpSpPr/>
            <p:nvPr/>
          </p:nvGrpSpPr>
          <p:grpSpPr>
            <a:xfrm>
              <a:off x="3386814" y="3295871"/>
              <a:ext cx="524707" cy="524707"/>
              <a:chOff x="0" y="0"/>
              <a:chExt cx="524705" cy="524705"/>
            </a:xfrm>
          </p:grpSpPr>
          <p:sp>
            <p:nvSpPr>
              <p:cNvPr id="300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C3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01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grpSp>
          <p:nvGrpSpPr>
            <p:cNvPr id="305" name="Rectangle 39"/>
            <p:cNvGrpSpPr/>
            <p:nvPr/>
          </p:nvGrpSpPr>
          <p:grpSpPr>
            <a:xfrm>
              <a:off x="3386814" y="3820577"/>
              <a:ext cx="524707" cy="524707"/>
              <a:chOff x="0" y="0"/>
              <a:chExt cx="524705" cy="524705"/>
            </a:xfrm>
          </p:grpSpPr>
          <p:sp>
            <p:nvSpPr>
              <p:cNvPr id="303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04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sp>
          <p:nvSpPr>
            <p:cNvPr id="306" name="Rounded Rectangle 41"/>
            <p:cNvSpPr/>
            <p:nvPr/>
          </p:nvSpPr>
          <p:spPr>
            <a:xfrm>
              <a:off x="4542544" y="0"/>
              <a:ext cx="7884851" cy="4818477"/>
            </a:xfrm>
            <a:prstGeom prst="roundRect">
              <a:avLst>
                <a:gd name="adj" fmla="val 16667"/>
              </a:avLst>
            </a:prstGeom>
            <a:noFill/>
            <a:ln w="50800" cap="flat">
              <a:solidFill>
                <a:srgbClr val="32538F"/>
              </a:solidFill>
              <a:prstDash val="solid"/>
              <a:miter lim="800000"/>
            </a:ln>
            <a:effectLst/>
          </p:spPr>
          <p:txBody>
            <a:bodyPr wrap="square" lIns="68580" tIns="68580" rIns="68580" bIns="6858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307" name="TextBox 42"/>
            <p:cNvSpPr txBox="1"/>
            <p:nvPr/>
          </p:nvSpPr>
          <p:spPr>
            <a:xfrm>
              <a:off x="5143491" y="115585"/>
              <a:ext cx="6614555" cy="60212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>
              <a:lvl1pPr>
                <a:defRPr b="1" sz="42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Creating the next generation</a:t>
              </a:r>
            </a:p>
          </p:txBody>
        </p:sp>
        <p:sp>
          <p:nvSpPr>
            <p:cNvPr id="308" name="TextBox 43"/>
            <p:cNvSpPr txBox="1"/>
            <p:nvPr/>
          </p:nvSpPr>
          <p:spPr>
            <a:xfrm>
              <a:off x="4862633" y="714044"/>
              <a:ext cx="1045322" cy="38819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>
              <a:lvl1pPr>
                <a:defRPr sz="22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Ranking</a:t>
              </a:r>
            </a:p>
          </p:txBody>
        </p:sp>
        <p:sp>
          <p:nvSpPr>
            <p:cNvPr id="309" name="TextBox 44"/>
            <p:cNvSpPr txBox="1"/>
            <p:nvPr/>
          </p:nvSpPr>
          <p:spPr>
            <a:xfrm>
              <a:off x="6468998" y="716511"/>
              <a:ext cx="2814157" cy="388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>
              <a:lvl1pPr>
                <a:defRPr sz="22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Selection and breeding</a:t>
              </a:r>
            </a:p>
          </p:txBody>
        </p:sp>
        <p:grpSp>
          <p:nvGrpSpPr>
            <p:cNvPr id="312" name="Rectangle 45"/>
            <p:cNvGrpSpPr/>
            <p:nvPr/>
          </p:nvGrpSpPr>
          <p:grpSpPr>
            <a:xfrm>
              <a:off x="6626234" y="1181663"/>
              <a:ext cx="524707" cy="524707"/>
              <a:chOff x="0" y="0"/>
              <a:chExt cx="524705" cy="524705"/>
            </a:xfrm>
          </p:grpSpPr>
          <p:sp>
            <p:nvSpPr>
              <p:cNvPr id="310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11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315" name="Rectangle 46"/>
            <p:cNvGrpSpPr/>
            <p:nvPr/>
          </p:nvGrpSpPr>
          <p:grpSpPr>
            <a:xfrm>
              <a:off x="7150939" y="1181663"/>
              <a:ext cx="524707" cy="524707"/>
              <a:chOff x="0" y="0"/>
              <a:chExt cx="524705" cy="524705"/>
            </a:xfrm>
          </p:grpSpPr>
          <p:sp>
            <p:nvSpPr>
              <p:cNvPr id="313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14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318" name="Rectangle 47"/>
            <p:cNvGrpSpPr/>
            <p:nvPr/>
          </p:nvGrpSpPr>
          <p:grpSpPr>
            <a:xfrm>
              <a:off x="7675645" y="1181663"/>
              <a:ext cx="524707" cy="524707"/>
              <a:chOff x="0" y="0"/>
              <a:chExt cx="524705" cy="524705"/>
            </a:xfrm>
          </p:grpSpPr>
          <p:sp>
            <p:nvSpPr>
              <p:cNvPr id="316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17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321" name="Rectangle 48"/>
            <p:cNvGrpSpPr/>
            <p:nvPr/>
          </p:nvGrpSpPr>
          <p:grpSpPr>
            <a:xfrm>
              <a:off x="8200352" y="1181663"/>
              <a:ext cx="524707" cy="524707"/>
              <a:chOff x="0" y="0"/>
              <a:chExt cx="524705" cy="524705"/>
            </a:xfrm>
          </p:grpSpPr>
          <p:sp>
            <p:nvSpPr>
              <p:cNvPr id="319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20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324" name="Rectangle 49"/>
            <p:cNvGrpSpPr/>
            <p:nvPr/>
          </p:nvGrpSpPr>
          <p:grpSpPr>
            <a:xfrm>
              <a:off x="6626234" y="1706369"/>
              <a:ext cx="524707" cy="524707"/>
              <a:chOff x="0" y="0"/>
              <a:chExt cx="524705" cy="524705"/>
            </a:xfrm>
          </p:grpSpPr>
          <p:sp>
            <p:nvSpPr>
              <p:cNvPr id="322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23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327" name="Rectangle 50"/>
            <p:cNvGrpSpPr/>
            <p:nvPr/>
          </p:nvGrpSpPr>
          <p:grpSpPr>
            <a:xfrm>
              <a:off x="7150939" y="1706369"/>
              <a:ext cx="524707" cy="524707"/>
              <a:chOff x="0" y="0"/>
              <a:chExt cx="524705" cy="524705"/>
            </a:xfrm>
          </p:grpSpPr>
          <p:sp>
            <p:nvSpPr>
              <p:cNvPr id="325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26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330" name="Rectangle 51"/>
            <p:cNvGrpSpPr/>
            <p:nvPr/>
          </p:nvGrpSpPr>
          <p:grpSpPr>
            <a:xfrm>
              <a:off x="7675645" y="1706369"/>
              <a:ext cx="524707" cy="524707"/>
              <a:chOff x="0" y="0"/>
              <a:chExt cx="524705" cy="524705"/>
            </a:xfrm>
          </p:grpSpPr>
          <p:sp>
            <p:nvSpPr>
              <p:cNvPr id="328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29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333" name="Rectangle 52"/>
            <p:cNvGrpSpPr/>
            <p:nvPr/>
          </p:nvGrpSpPr>
          <p:grpSpPr>
            <a:xfrm>
              <a:off x="8200352" y="1706369"/>
              <a:ext cx="524707" cy="524707"/>
              <a:chOff x="0" y="0"/>
              <a:chExt cx="524705" cy="524705"/>
            </a:xfrm>
          </p:grpSpPr>
          <p:sp>
            <p:nvSpPr>
              <p:cNvPr id="331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32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336" name="Rectangle 53"/>
            <p:cNvGrpSpPr/>
            <p:nvPr/>
          </p:nvGrpSpPr>
          <p:grpSpPr>
            <a:xfrm>
              <a:off x="6626234" y="2231075"/>
              <a:ext cx="524707" cy="524707"/>
              <a:chOff x="0" y="0"/>
              <a:chExt cx="524705" cy="524705"/>
            </a:xfrm>
          </p:grpSpPr>
          <p:sp>
            <p:nvSpPr>
              <p:cNvPr id="334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35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339" name="Rectangle 54"/>
            <p:cNvGrpSpPr/>
            <p:nvPr/>
          </p:nvGrpSpPr>
          <p:grpSpPr>
            <a:xfrm>
              <a:off x="7150939" y="2231075"/>
              <a:ext cx="524707" cy="524707"/>
              <a:chOff x="0" y="0"/>
              <a:chExt cx="524705" cy="524705"/>
            </a:xfrm>
          </p:grpSpPr>
          <p:sp>
            <p:nvSpPr>
              <p:cNvPr id="337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38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342" name="Rectangle 55"/>
            <p:cNvGrpSpPr/>
            <p:nvPr/>
          </p:nvGrpSpPr>
          <p:grpSpPr>
            <a:xfrm>
              <a:off x="7675645" y="2231075"/>
              <a:ext cx="524707" cy="524707"/>
              <a:chOff x="0" y="0"/>
              <a:chExt cx="524705" cy="524705"/>
            </a:xfrm>
          </p:grpSpPr>
          <p:sp>
            <p:nvSpPr>
              <p:cNvPr id="340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41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345" name="Rectangle 56"/>
            <p:cNvGrpSpPr/>
            <p:nvPr/>
          </p:nvGrpSpPr>
          <p:grpSpPr>
            <a:xfrm>
              <a:off x="8200352" y="2231075"/>
              <a:ext cx="524707" cy="524707"/>
              <a:chOff x="0" y="0"/>
              <a:chExt cx="524705" cy="524705"/>
            </a:xfrm>
          </p:grpSpPr>
          <p:sp>
            <p:nvSpPr>
              <p:cNvPr id="343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44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348" name="Rectangle 57"/>
            <p:cNvGrpSpPr/>
            <p:nvPr/>
          </p:nvGrpSpPr>
          <p:grpSpPr>
            <a:xfrm>
              <a:off x="6626234" y="2755781"/>
              <a:ext cx="524707" cy="524707"/>
              <a:chOff x="0" y="0"/>
              <a:chExt cx="524705" cy="524705"/>
            </a:xfrm>
          </p:grpSpPr>
          <p:sp>
            <p:nvSpPr>
              <p:cNvPr id="346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47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351" name="Rectangle 58"/>
            <p:cNvGrpSpPr/>
            <p:nvPr/>
          </p:nvGrpSpPr>
          <p:grpSpPr>
            <a:xfrm>
              <a:off x="7150939" y="2755781"/>
              <a:ext cx="524707" cy="524707"/>
              <a:chOff x="0" y="0"/>
              <a:chExt cx="524705" cy="524705"/>
            </a:xfrm>
          </p:grpSpPr>
          <p:sp>
            <p:nvSpPr>
              <p:cNvPr id="349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50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354" name="Rectangle 59"/>
            <p:cNvGrpSpPr/>
            <p:nvPr/>
          </p:nvGrpSpPr>
          <p:grpSpPr>
            <a:xfrm>
              <a:off x="7675645" y="2755781"/>
              <a:ext cx="524707" cy="524707"/>
              <a:chOff x="0" y="0"/>
              <a:chExt cx="524705" cy="524705"/>
            </a:xfrm>
          </p:grpSpPr>
          <p:sp>
            <p:nvSpPr>
              <p:cNvPr id="352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53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357" name="Rectangle 60"/>
            <p:cNvGrpSpPr/>
            <p:nvPr/>
          </p:nvGrpSpPr>
          <p:grpSpPr>
            <a:xfrm>
              <a:off x="8200352" y="2755781"/>
              <a:ext cx="524707" cy="524707"/>
              <a:chOff x="0" y="0"/>
              <a:chExt cx="524705" cy="524705"/>
            </a:xfrm>
          </p:grpSpPr>
          <p:sp>
            <p:nvSpPr>
              <p:cNvPr id="355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56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360" name="Rectangle 61"/>
            <p:cNvGrpSpPr/>
            <p:nvPr/>
          </p:nvGrpSpPr>
          <p:grpSpPr>
            <a:xfrm>
              <a:off x="6626234" y="3280487"/>
              <a:ext cx="524707" cy="524707"/>
              <a:chOff x="0" y="0"/>
              <a:chExt cx="524705" cy="524705"/>
            </a:xfrm>
          </p:grpSpPr>
          <p:sp>
            <p:nvSpPr>
              <p:cNvPr id="358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59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363" name="Rectangle 62"/>
            <p:cNvGrpSpPr/>
            <p:nvPr/>
          </p:nvGrpSpPr>
          <p:grpSpPr>
            <a:xfrm>
              <a:off x="7150939" y="3280487"/>
              <a:ext cx="524707" cy="524707"/>
              <a:chOff x="0" y="0"/>
              <a:chExt cx="524705" cy="524705"/>
            </a:xfrm>
          </p:grpSpPr>
          <p:sp>
            <p:nvSpPr>
              <p:cNvPr id="361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62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366" name="Rectangle 63"/>
            <p:cNvGrpSpPr/>
            <p:nvPr/>
          </p:nvGrpSpPr>
          <p:grpSpPr>
            <a:xfrm>
              <a:off x="7675645" y="3280487"/>
              <a:ext cx="524707" cy="524707"/>
              <a:chOff x="0" y="0"/>
              <a:chExt cx="524705" cy="524705"/>
            </a:xfrm>
          </p:grpSpPr>
          <p:sp>
            <p:nvSpPr>
              <p:cNvPr id="364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65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369" name="Rectangle 64"/>
            <p:cNvGrpSpPr/>
            <p:nvPr/>
          </p:nvGrpSpPr>
          <p:grpSpPr>
            <a:xfrm>
              <a:off x="8200352" y="3280487"/>
              <a:ext cx="524707" cy="524707"/>
              <a:chOff x="0" y="0"/>
              <a:chExt cx="524705" cy="524705"/>
            </a:xfrm>
          </p:grpSpPr>
          <p:sp>
            <p:nvSpPr>
              <p:cNvPr id="367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68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372" name="Rectangle 65"/>
            <p:cNvGrpSpPr/>
            <p:nvPr/>
          </p:nvGrpSpPr>
          <p:grpSpPr>
            <a:xfrm>
              <a:off x="6626234" y="3805193"/>
              <a:ext cx="524707" cy="524707"/>
              <a:chOff x="0" y="0"/>
              <a:chExt cx="524705" cy="524705"/>
            </a:xfrm>
          </p:grpSpPr>
          <p:sp>
            <p:nvSpPr>
              <p:cNvPr id="370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71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375" name="Rectangle 66"/>
            <p:cNvGrpSpPr/>
            <p:nvPr/>
          </p:nvGrpSpPr>
          <p:grpSpPr>
            <a:xfrm>
              <a:off x="7150939" y="3805193"/>
              <a:ext cx="524707" cy="524707"/>
              <a:chOff x="0" y="0"/>
              <a:chExt cx="524705" cy="524705"/>
            </a:xfrm>
          </p:grpSpPr>
          <p:sp>
            <p:nvSpPr>
              <p:cNvPr id="373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74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378" name="Rectangle 67"/>
            <p:cNvGrpSpPr/>
            <p:nvPr/>
          </p:nvGrpSpPr>
          <p:grpSpPr>
            <a:xfrm>
              <a:off x="7675645" y="3805193"/>
              <a:ext cx="524707" cy="524707"/>
              <a:chOff x="0" y="0"/>
              <a:chExt cx="524705" cy="524705"/>
            </a:xfrm>
          </p:grpSpPr>
          <p:sp>
            <p:nvSpPr>
              <p:cNvPr id="376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77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381" name="Rectangle 68"/>
            <p:cNvGrpSpPr/>
            <p:nvPr/>
          </p:nvGrpSpPr>
          <p:grpSpPr>
            <a:xfrm>
              <a:off x="8200352" y="3805193"/>
              <a:ext cx="524707" cy="524707"/>
              <a:chOff x="0" y="0"/>
              <a:chExt cx="524705" cy="524705"/>
            </a:xfrm>
          </p:grpSpPr>
          <p:sp>
            <p:nvSpPr>
              <p:cNvPr id="379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80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384" name="Rectangle 75"/>
            <p:cNvGrpSpPr/>
            <p:nvPr/>
          </p:nvGrpSpPr>
          <p:grpSpPr>
            <a:xfrm>
              <a:off x="5093809" y="1197047"/>
              <a:ext cx="524707" cy="524707"/>
              <a:chOff x="0" y="0"/>
              <a:chExt cx="524705" cy="524705"/>
            </a:xfrm>
          </p:grpSpPr>
          <p:sp>
            <p:nvSpPr>
              <p:cNvPr id="382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83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grpSp>
          <p:nvGrpSpPr>
            <p:cNvPr id="387" name="Rectangle 76"/>
            <p:cNvGrpSpPr/>
            <p:nvPr/>
          </p:nvGrpSpPr>
          <p:grpSpPr>
            <a:xfrm>
              <a:off x="5093809" y="1721753"/>
              <a:ext cx="524707" cy="524707"/>
              <a:chOff x="0" y="0"/>
              <a:chExt cx="524705" cy="524705"/>
            </a:xfrm>
          </p:grpSpPr>
          <p:sp>
            <p:nvSpPr>
              <p:cNvPr id="385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86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grpSp>
          <p:nvGrpSpPr>
            <p:cNvPr id="390" name="Rectangle 77"/>
            <p:cNvGrpSpPr/>
            <p:nvPr/>
          </p:nvGrpSpPr>
          <p:grpSpPr>
            <a:xfrm>
              <a:off x="5093809" y="2246459"/>
              <a:ext cx="524707" cy="524707"/>
              <a:chOff x="0" y="0"/>
              <a:chExt cx="524705" cy="524705"/>
            </a:xfrm>
          </p:grpSpPr>
          <p:sp>
            <p:nvSpPr>
              <p:cNvPr id="388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89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grpSp>
          <p:nvGrpSpPr>
            <p:cNvPr id="393" name="Rectangle 78"/>
            <p:cNvGrpSpPr/>
            <p:nvPr/>
          </p:nvGrpSpPr>
          <p:grpSpPr>
            <a:xfrm>
              <a:off x="5093809" y="2771165"/>
              <a:ext cx="524707" cy="524707"/>
              <a:chOff x="0" y="0"/>
              <a:chExt cx="524705" cy="524705"/>
            </a:xfrm>
          </p:grpSpPr>
          <p:sp>
            <p:nvSpPr>
              <p:cNvPr id="391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92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grpSp>
          <p:nvGrpSpPr>
            <p:cNvPr id="396" name="Rectangle 79"/>
            <p:cNvGrpSpPr/>
            <p:nvPr/>
          </p:nvGrpSpPr>
          <p:grpSpPr>
            <a:xfrm>
              <a:off x="5093809" y="3295871"/>
              <a:ext cx="524707" cy="524707"/>
              <a:chOff x="0" y="0"/>
              <a:chExt cx="524705" cy="524705"/>
            </a:xfrm>
          </p:grpSpPr>
          <p:sp>
            <p:nvSpPr>
              <p:cNvPr id="394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C5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95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grpSp>
          <p:nvGrpSpPr>
            <p:cNvPr id="399" name="Rectangle 80"/>
            <p:cNvGrpSpPr/>
            <p:nvPr/>
          </p:nvGrpSpPr>
          <p:grpSpPr>
            <a:xfrm>
              <a:off x="5093809" y="3820577"/>
              <a:ext cx="524707" cy="524707"/>
              <a:chOff x="0" y="0"/>
              <a:chExt cx="524705" cy="524705"/>
            </a:xfrm>
          </p:grpSpPr>
          <p:sp>
            <p:nvSpPr>
              <p:cNvPr id="397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C3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398" name="S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S</a:t>
                </a:r>
              </a:p>
            </p:txBody>
          </p:sp>
        </p:grpSp>
        <p:sp>
          <p:nvSpPr>
            <p:cNvPr id="400" name="TextBox 105"/>
            <p:cNvSpPr txBox="1"/>
            <p:nvPr/>
          </p:nvSpPr>
          <p:spPr>
            <a:xfrm>
              <a:off x="10259730" y="726041"/>
              <a:ext cx="1208822" cy="38820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>
              <a:lvl1pPr>
                <a:defRPr sz="22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Mutation</a:t>
              </a:r>
            </a:p>
          </p:txBody>
        </p:sp>
        <p:grpSp>
          <p:nvGrpSpPr>
            <p:cNvPr id="403" name="Rectangle 106"/>
            <p:cNvGrpSpPr/>
            <p:nvPr/>
          </p:nvGrpSpPr>
          <p:grpSpPr>
            <a:xfrm>
              <a:off x="9681596" y="1192721"/>
              <a:ext cx="524707" cy="524707"/>
              <a:chOff x="0" y="0"/>
              <a:chExt cx="524705" cy="524705"/>
            </a:xfrm>
          </p:grpSpPr>
          <p:sp>
            <p:nvSpPr>
              <p:cNvPr id="401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02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406" name="Rectangle 107"/>
            <p:cNvGrpSpPr/>
            <p:nvPr/>
          </p:nvGrpSpPr>
          <p:grpSpPr>
            <a:xfrm>
              <a:off x="10206302" y="1192721"/>
              <a:ext cx="524707" cy="524707"/>
              <a:chOff x="0" y="0"/>
              <a:chExt cx="524705" cy="524705"/>
            </a:xfrm>
          </p:grpSpPr>
          <p:sp>
            <p:nvSpPr>
              <p:cNvPr id="404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05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409" name="Rectangle 108"/>
            <p:cNvGrpSpPr/>
            <p:nvPr/>
          </p:nvGrpSpPr>
          <p:grpSpPr>
            <a:xfrm>
              <a:off x="10731008" y="1192721"/>
              <a:ext cx="524707" cy="524707"/>
              <a:chOff x="0" y="0"/>
              <a:chExt cx="524705" cy="524705"/>
            </a:xfrm>
          </p:grpSpPr>
          <p:sp>
            <p:nvSpPr>
              <p:cNvPr id="407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08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412" name="Rectangle 109"/>
            <p:cNvGrpSpPr/>
            <p:nvPr/>
          </p:nvGrpSpPr>
          <p:grpSpPr>
            <a:xfrm>
              <a:off x="11255715" y="1192721"/>
              <a:ext cx="524707" cy="524707"/>
              <a:chOff x="0" y="0"/>
              <a:chExt cx="524705" cy="524705"/>
            </a:xfrm>
          </p:grpSpPr>
          <p:sp>
            <p:nvSpPr>
              <p:cNvPr id="410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2D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11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415" name="Rectangle 110"/>
            <p:cNvGrpSpPr/>
            <p:nvPr/>
          </p:nvGrpSpPr>
          <p:grpSpPr>
            <a:xfrm>
              <a:off x="9681596" y="1717426"/>
              <a:ext cx="524707" cy="524707"/>
              <a:chOff x="0" y="0"/>
              <a:chExt cx="524705" cy="524705"/>
            </a:xfrm>
          </p:grpSpPr>
          <p:sp>
            <p:nvSpPr>
              <p:cNvPr id="413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C0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14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418" name="Rectangle 111"/>
            <p:cNvGrpSpPr/>
            <p:nvPr/>
          </p:nvGrpSpPr>
          <p:grpSpPr>
            <a:xfrm>
              <a:off x="10206302" y="1717426"/>
              <a:ext cx="524707" cy="524707"/>
              <a:chOff x="0" y="0"/>
              <a:chExt cx="524705" cy="524705"/>
            </a:xfrm>
          </p:grpSpPr>
          <p:sp>
            <p:nvSpPr>
              <p:cNvPr id="416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C55A11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17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421" name="Rectangle 112"/>
            <p:cNvGrpSpPr/>
            <p:nvPr/>
          </p:nvGrpSpPr>
          <p:grpSpPr>
            <a:xfrm>
              <a:off x="10731008" y="1717426"/>
              <a:ext cx="524707" cy="524707"/>
              <a:chOff x="0" y="0"/>
              <a:chExt cx="524705" cy="524705"/>
            </a:xfrm>
          </p:grpSpPr>
          <p:sp>
            <p:nvSpPr>
              <p:cNvPr id="419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20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424" name="Rectangle 113"/>
            <p:cNvGrpSpPr/>
            <p:nvPr/>
          </p:nvGrpSpPr>
          <p:grpSpPr>
            <a:xfrm>
              <a:off x="11255715" y="1717426"/>
              <a:ext cx="524707" cy="524707"/>
              <a:chOff x="0" y="0"/>
              <a:chExt cx="524705" cy="524705"/>
            </a:xfrm>
          </p:grpSpPr>
          <p:sp>
            <p:nvSpPr>
              <p:cNvPr id="422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23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427" name="Rectangle 114"/>
            <p:cNvGrpSpPr/>
            <p:nvPr/>
          </p:nvGrpSpPr>
          <p:grpSpPr>
            <a:xfrm>
              <a:off x="9681596" y="2242132"/>
              <a:ext cx="524707" cy="524707"/>
              <a:chOff x="0" y="0"/>
              <a:chExt cx="524705" cy="524705"/>
            </a:xfrm>
          </p:grpSpPr>
          <p:sp>
            <p:nvSpPr>
              <p:cNvPr id="425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0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26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430" name="Rectangle 115"/>
            <p:cNvGrpSpPr/>
            <p:nvPr/>
          </p:nvGrpSpPr>
          <p:grpSpPr>
            <a:xfrm>
              <a:off x="10206302" y="2242132"/>
              <a:ext cx="524707" cy="524707"/>
              <a:chOff x="0" y="0"/>
              <a:chExt cx="524705" cy="524705"/>
            </a:xfrm>
          </p:grpSpPr>
          <p:sp>
            <p:nvSpPr>
              <p:cNvPr id="428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FF00C5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29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433" name="Rectangle 116"/>
            <p:cNvGrpSpPr/>
            <p:nvPr/>
          </p:nvGrpSpPr>
          <p:grpSpPr>
            <a:xfrm>
              <a:off x="10731008" y="2242132"/>
              <a:ext cx="524707" cy="524707"/>
              <a:chOff x="0" y="0"/>
              <a:chExt cx="524705" cy="524705"/>
            </a:xfrm>
          </p:grpSpPr>
          <p:sp>
            <p:nvSpPr>
              <p:cNvPr id="431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32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436" name="Rectangle 117"/>
            <p:cNvGrpSpPr/>
            <p:nvPr/>
          </p:nvGrpSpPr>
          <p:grpSpPr>
            <a:xfrm>
              <a:off x="11255715" y="2242132"/>
              <a:ext cx="524707" cy="524707"/>
              <a:chOff x="0" y="0"/>
              <a:chExt cx="524705" cy="524705"/>
            </a:xfrm>
          </p:grpSpPr>
          <p:sp>
            <p:nvSpPr>
              <p:cNvPr id="434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35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439" name="Rectangle 118"/>
            <p:cNvGrpSpPr/>
            <p:nvPr/>
          </p:nvGrpSpPr>
          <p:grpSpPr>
            <a:xfrm>
              <a:off x="9681596" y="2766838"/>
              <a:ext cx="524707" cy="524707"/>
              <a:chOff x="0" y="0"/>
              <a:chExt cx="524705" cy="524705"/>
            </a:xfrm>
          </p:grpSpPr>
          <p:sp>
            <p:nvSpPr>
              <p:cNvPr id="437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2F5597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38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442" name="Rectangle 119"/>
            <p:cNvGrpSpPr/>
            <p:nvPr/>
          </p:nvGrpSpPr>
          <p:grpSpPr>
            <a:xfrm>
              <a:off x="10206302" y="2766838"/>
              <a:ext cx="524707" cy="524707"/>
              <a:chOff x="0" y="0"/>
              <a:chExt cx="524705" cy="524705"/>
            </a:xfrm>
          </p:grpSpPr>
          <p:sp>
            <p:nvSpPr>
              <p:cNvPr id="440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41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445" name="Rectangle 120"/>
            <p:cNvGrpSpPr/>
            <p:nvPr/>
          </p:nvGrpSpPr>
          <p:grpSpPr>
            <a:xfrm>
              <a:off x="10731008" y="2766838"/>
              <a:ext cx="524707" cy="524707"/>
              <a:chOff x="0" y="0"/>
              <a:chExt cx="524705" cy="524705"/>
            </a:xfrm>
          </p:grpSpPr>
          <p:sp>
            <p:nvSpPr>
              <p:cNvPr id="443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44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448" name="Rectangle 121"/>
            <p:cNvGrpSpPr/>
            <p:nvPr/>
          </p:nvGrpSpPr>
          <p:grpSpPr>
            <a:xfrm>
              <a:off x="11255715" y="2766838"/>
              <a:ext cx="524707" cy="524707"/>
              <a:chOff x="0" y="0"/>
              <a:chExt cx="524705" cy="524705"/>
            </a:xfrm>
          </p:grpSpPr>
          <p:sp>
            <p:nvSpPr>
              <p:cNvPr id="446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47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451" name="Rectangle 122"/>
            <p:cNvGrpSpPr/>
            <p:nvPr/>
          </p:nvGrpSpPr>
          <p:grpSpPr>
            <a:xfrm>
              <a:off x="9681596" y="3291544"/>
              <a:ext cx="524707" cy="524707"/>
              <a:chOff x="0" y="0"/>
              <a:chExt cx="524705" cy="524705"/>
            </a:xfrm>
          </p:grpSpPr>
          <p:sp>
            <p:nvSpPr>
              <p:cNvPr id="449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50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454" name="Rectangle 123"/>
            <p:cNvGrpSpPr/>
            <p:nvPr/>
          </p:nvGrpSpPr>
          <p:grpSpPr>
            <a:xfrm>
              <a:off x="10206302" y="3291544"/>
              <a:ext cx="524707" cy="524707"/>
              <a:chOff x="0" y="0"/>
              <a:chExt cx="524705" cy="524705"/>
            </a:xfrm>
          </p:grpSpPr>
          <p:sp>
            <p:nvSpPr>
              <p:cNvPr id="452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53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457" name="Rectangle 124"/>
            <p:cNvGrpSpPr/>
            <p:nvPr/>
          </p:nvGrpSpPr>
          <p:grpSpPr>
            <a:xfrm>
              <a:off x="10731008" y="3291544"/>
              <a:ext cx="524707" cy="524707"/>
              <a:chOff x="0" y="0"/>
              <a:chExt cx="524705" cy="524705"/>
            </a:xfrm>
          </p:grpSpPr>
          <p:sp>
            <p:nvSpPr>
              <p:cNvPr id="455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00B050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56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460" name="Rectangle 125"/>
            <p:cNvGrpSpPr/>
            <p:nvPr/>
          </p:nvGrpSpPr>
          <p:grpSpPr>
            <a:xfrm>
              <a:off x="11255715" y="3291544"/>
              <a:ext cx="524707" cy="524707"/>
              <a:chOff x="0" y="0"/>
              <a:chExt cx="524705" cy="524705"/>
            </a:xfrm>
          </p:grpSpPr>
          <p:sp>
            <p:nvSpPr>
              <p:cNvPr id="458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14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59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grpSp>
          <p:nvGrpSpPr>
            <p:cNvPr id="463" name="Rectangle 126"/>
            <p:cNvGrpSpPr/>
            <p:nvPr/>
          </p:nvGrpSpPr>
          <p:grpSpPr>
            <a:xfrm>
              <a:off x="9681596" y="3816250"/>
              <a:ext cx="524707" cy="524707"/>
              <a:chOff x="0" y="0"/>
              <a:chExt cx="524705" cy="524705"/>
            </a:xfrm>
          </p:grpSpPr>
          <p:sp>
            <p:nvSpPr>
              <p:cNvPr id="461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62" name="1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1</a:t>
                </a:r>
              </a:p>
            </p:txBody>
          </p:sp>
        </p:grpSp>
        <p:grpSp>
          <p:nvGrpSpPr>
            <p:cNvPr id="466" name="Rectangle 127"/>
            <p:cNvGrpSpPr/>
            <p:nvPr/>
          </p:nvGrpSpPr>
          <p:grpSpPr>
            <a:xfrm>
              <a:off x="10206302" y="3816250"/>
              <a:ext cx="524707" cy="524707"/>
              <a:chOff x="0" y="0"/>
              <a:chExt cx="524705" cy="524705"/>
            </a:xfrm>
          </p:grpSpPr>
          <p:sp>
            <p:nvSpPr>
              <p:cNvPr id="464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65" name="2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2</a:t>
                </a:r>
              </a:p>
            </p:txBody>
          </p:sp>
        </p:grpSp>
        <p:grpSp>
          <p:nvGrpSpPr>
            <p:cNvPr id="469" name="Rectangle 128"/>
            <p:cNvGrpSpPr/>
            <p:nvPr/>
          </p:nvGrpSpPr>
          <p:grpSpPr>
            <a:xfrm>
              <a:off x="10731008" y="3816250"/>
              <a:ext cx="524707" cy="524707"/>
              <a:chOff x="0" y="0"/>
              <a:chExt cx="524705" cy="524705"/>
            </a:xfrm>
          </p:grpSpPr>
          <p:sp>
            <p:nvSpPr>
              <p:cNvPr id="467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68" name="3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3</a:t>
                </a:r>
              </a:p>
            </p:txBody>
          </p:sp>
        </p:grpSp>
        <p:grpSp>
          <p:nvGrpSpPr>
            <p:cNvPr id="472" name="Rectangle 129"/>
            <p:cNvGrpSpPr/>
            <p:nvPr/>
          </p:nvGrpSpPr>
          <p:grpSpPr>
            <a:xfrm>
              <a:off x="11255715" y="3816250"/>
              <a:ext cx="524707" cy="524707"/>
              <a:chOff x="0" y="0"/>
              <a:chExt cx="524705" cy="524705"/>
            </a:xfrm>
          </p:grpSpPr>
          <p:sp>
            <p:nvSpPr>
              <p:cNvPr id="470" name="Square"/>
              <p:cNvSpPr/>
              <p:nvPr/>
            </p:nvSpPr>
            <p:spPr>
              <a:xfrm>
                <a:off x="-1" y="-1"/>
                <a:ext cx="524707" cy="524707"/>
              </a:xfrm>
              <a:prstGeom prst="rect">
                <a:avLst/>
              </a:prstGeom>
              <a:solidFill>
                <a:srgbClr val="9700FF"/>
              </a:solidFill>
              <a:ln w="50800" cap="flat">
                <a:solidFill>
                  <a:srgbClr val="000000"/>
                </a:solidFill>
                <a:prstDash val="solid"/>
                <a:miter lim="800000"/>
              </a:ln>
              <a:effectLst/>
            </p:spPr>
            <p:txBody>
              <a:bodyPr wrap="square" lIns="68580" tIns="68580" rIns="68580" bIns="68580" numCol="1" anchor="ctr">
                <a:noAutofit/>
              </a:bodyPr>
              <a:lstStyle/>
              <a:p>
                <a:pPr algn="ctr">
                  <a:spcBef>
                    <a:spcPts val="0"/>
                  </a:spcBef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pPr>
              </a:p>
            </p:txBody>
          </p:sp>
          <p:sp>
            <p:nvSpPr>
              <p:cNvPr id="471" name="4"/>
              <p:cNvSpPr txBox="1"/>
              <p:nvPr/>
            </p:nvSpPr>
            <p:spPr>
              <a:xfrm>
                <a:off x="69487" y="68253"/>
                <a:ext cx="385732" cy="388200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val="1"/>
                </a:ext>
              </a:extLst>
            </p:spPr>
            <p:txBody>
              <a:bodyPr wrap="square" lIns="68580" tIns="68580" rIns="68580" bIns="68580" numCol="1" anchor="ctr">
                <a:noAutofit/>
              </a:bodyPr>
              <a:lstStyle>
                <a:lvl1pPr>
                  <a:defRPr sz="3200">
                    <a:solidFill>
                      <a:srgbClr val="FFFFFF"/>
                    </a:solidFill>
                    <a:latin typeface="Calibri"/>
                    <a:ea typeface="Calibri"/>
                    <a:cs typeface="Calibri"/>
                    <a:sym typeface="Calibri"/>
                  </a:defRPr>
                </a:lvl1pPr>
              </a:lstStyle>
              <a:p>
                <a:pPr/>
                <a:r>
                  <a:t>4</a:t>
                </a:r>
              </a:p>
            </p:txBody>
          </p:sp>
        </p:grpSp>
        <p:sp>
          <p:nvSpPr>
            <p:cNvPr id="473" name="Freeform 136"/>
            <p:cNvSpPr/>
            <p:nvPr/>
          </p:nvSpPr>
          <p:spPr>
            <a:xfrm>
              <a:off x="2282206" y="4486237"/>
              <a:ext cx="8449715" cy="147854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234" h="20769" fill="norm" stroke="1" extrusionOk="0">
                  <a:moveTo>
                    <a:pt x="21223" y="0"/>
                  </a:moveTo>
                  <a:cubicBezTo>
                    <a:pt x="21267" y="7218"/>
                    <a:pt x="21311" y="14436"/>
                    <a:pt x="18229" y="17717"/>
                  </a:cubicBezTo>
                  <a:cubicBezTo>
                    <a:pt x="15148" y="20998"/>
                    <a:pt x="5757" y="21600"/>
                    <a:pt x="2734" y="19686"/>
                  </a:cubicBezTo>
                  <a:cubicBezTo>
                    <a:pt x="-289" y="17772"/>
                    <a:pt x="-98" y="12003"/>
                    <a:pt x="93" y="6234"/>
                  </a:cubicBezTo>
                </a:path>
              </a:pathLst>
            </a:custGeom>
            <a:noFill/>
            <a:ln w="101600" cap="flat">
              <a:solidFill>
                <a:srgbClr val="000000"/>
              </a:solidFill>
              <a:prstDash val="solid"/>
              <a:miter lim="800000"/>
              <a:tailEnd type="stealth" w="med" len="med"/>
            </a:ln>
            <a:effectLst/>
          </p:spPr>
          <p:txBody>
            <a:bodyPr wrap="square" lIns="68580" tIns="68580" rIns="68580" bIns="6858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74" name="TextBox 138"/>
            <p:cNvSpPr txBox="1"/>
            <p:nvPr/>
          </p:nvSpPr>
          <p:spPr>
            <a:xfrm>
              <a:off x="4275828" y="5291889"/>
              <a:ext cx="4256700" cy="77132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noAutofit/>
            </a:bodyPr>
            <a:lstStyle>
              <a:lvl1pPr>
                <a:defRPr sz="4600"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pPr/>
              <a:r>
                <a:t>To the next loop</a:t>
              </a:r>
            </a:p>
          </p:txBody>
        </p:sp>
      </p:grpSp>
      <p:sp>
        <p:nvSpPr>
          <p:cNvPr id="476" name="TextBox 7"/>
          <p:cNvSpPr txBox="1"/>
          <p:nvPr/>
        </p:nvSpPr>
        <p:spPr>
          <a:xfrm>
            <a:off x="572236" y="9603336"/>
            <a:ext cx="22527995" cy="340503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/>
          <a:p>
            <a:pPr marL="620138" indent="-620138">
              <a:buSzPct val="100000"/>
              <a:buFont typeface="Arial"/>
              <a:buChar char="✓"/>
            </a:pPr>
            <a:r>
              <a:t>Started from ‘flat’ deformable mirror position with some random fluctuations</a:t>
            </a:r>
          </a:p>
          <a:p>
            <a:pPr marL="620138" indent="-620138">
              <a:buSzPct val="100000"/>
              <a:buFont typeface="Arial"/>
              <a:buChar char="✓"/>
            </a:pPr>
            <a:r>
              <a:t>Optimised the actuator voltages so no need for measurements or calibrations</a:t>
            </a:r>
          </a:p>
          <a:p>
            <a:pPr marL="620138" indent="-620138">
              <a:buSzPct val="100000"/>
              <a:buFont typeface="Arial"/>
              <a:buChar char="✓"/>
            </a:pPr>
            <a:r>
              <a:t>Equivalent level of performance when the spot was optimised manually</a:t>
            </a:r>
          </a:p>
          <a:p>
            <a:pPr marL="635000" indent="-635000">
              <a:buClr>
                <a:srgbClr val="000000"/>
              </a:buClr>
              <a:buSzPct val="90000"/>
              <a:buChar char="✴"/>
            </a:pPr>
            <a:r>
              <a:t>No obvious stopping point, optimisation sensitive to noise</a:t>
            </a:r>
          </a:p>
        </p:txBody>
      </p:sp>
      <p:sp>
        <p:nvSpPr>
          <p:cNvPr id="477" name="Rectangle 8"/>
          <p:cNvSpPr txBox="1"/>
          <p:nvPr/>
        </p:nvSpPr>
        <p:spPr>
          <a:xfrm>
            <a:off x="-7876" y="13132649"/>
            <a:ext cx="25543797" cy="5715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/>
          <a:p>
            <a:pPr lvl="1" marL="57149" marR="57149" indent="457200" defTabSz="1285875">
              <a:spcBef>
                <a:spcPts val="0"/>
              </a:spcBef>
              <a:defRPr sz="3200">
                <a:uFill>
                  <a:solidFill>
                    <a:srgbClr val="000000"/>
                  </a:solidFill>
                </a:uFill>
                <a:latin typeface="Rockwell Bold"/>
                <a:ea typeface="Rockwell Bold"/>
                <a:cs typeface="Rockwell Bold"/>
                <a:sym typeface="Rockwell Bold"/>
              </a:defRPr>
            </a:pPr>
            <a:r>
              <a:t>Streeter, M. J. V., et al. </a:t>
            </a:r>
            <a:r>
              <a:rPr b="1" i="1">
                <a:latin typeface="Calibri"/>
                <a:ea typeface="Calibri"/>
                <a:cs typeface="Calibri"/>
                <a:sym typeface="Calibri"/>
              </a:rPr>
              <a:t>APL</a:t>
            </a:r>
            <a:r>
              <a:t>, </a:t>
            </a:r>
            <a:r>
              <a:rPr b="1" i="1">
                <a:latin typeface="Calibri"/>
                <a:ea typeface="Calibri"/>
                <a:cs typeface="Calibri"/>
                <a:sym typeface="Calibri"/>
              </a:rPr>
              <a:t>112</a:t>
            </a:r>
            <a:r>
              <a:t>(24), 244101 (2018).                  Dann, S. J. D. et al </a:t>
            </a:r>
            <a:r>
              <a:rPr b="1" i="1">
                <a:latin typeface="Calibri"/>
                <a:ea typeface="Calibri"/>
                <a:cs typeface="Calibri"/>
                <a:sym typeface="Calibri"/>
              </a:rPr>
              <a:t>PRAB</a:t>
            </a:r>
            <a:r>
              <a:t>, </a:t>
            </a:r>
            <a:r>
              <a:rPr b="1" i="1">
                <a:latin typeface="Calibri"/>
                <a:ea typeface="Calibri"/>
                <a:cs typeface="Calibri"/>
                <a:sym typeface="Calibri"/>
              </a:rPr>
              <a:t>22</a:t>
            </a:r>
            <a:r>
              <a:t>(4), 041303 (2019). </a:t>
            </a:r>
          </a:p>
        </p:txBody>
      </p:sp>
      <p:sp>
        <p:nvSpPr>
          <p:cNvPr id="478" name="x-ray filter image from 5 TW source"/>
          <p:cNvSpPr txBox="1"/>
          <p:nvPr/>
        </p:nvSpPr>
        <p:spPr>
          <a:xfrm>
            <a:off x="15201529" y="8724845"/>
            <a:ext cx="7059797" cy="62547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71437" tIns="71437" rIns="71437" bIns="71437" anchor="ctr">
            <a:spAutoFit/>
          </a:bodyPr>
          <a:lstStyle>
            <a:lvl1pPr defTabSz="642937">
              <a:spcBef>
                <a:spcPts val="1600"/>
              </a:spcBef>
              <a:defRPr sz="3200">
                <a:latin typeface="Times Roman"/>
                <a:ea typeface="Times Roman"/>
                <a:cs typeface="Times Roman"/>
                <a:sym typeface="Times Roman"/>
              </a:defRPr>
            </a:lvl1pPr>
          </a:lstStyle>
          <a:p>
            <a:pPr/>
            <a:r>
              <a:t>x-ray filter image from 5 TW source</a:t>
            </a:r>
          </a:p>
        </p:txBody>
      </p:sp>
    </p:spTree>
  </p:cSld>
  <p:clrMapOvr>
    <a:masterClrMapping/>
  </p:clrMapOvr>
  <p:transition xmlns:p14="http://schemas.microsoft.com/office/powerpoint/2010/main" spd="med" advClick="1"/>
  <p:timing>
    <p:tnLst>
      <p:par>
        <p:cTn id="1" nodeType="tmRoot" restart="never" dur="indefinite" fill="hold">
          <p:childTnLst>
            <p:seq concurrent="1" prevAc="none" nextAc="seek">
              <p:cTn id="2" nodeType="mainSeq" dur="indefinite" fill="hold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Class="mediacall" nodeType="clickEffect" presetSubtype="0" presetID="1" grpId="1" fill="hold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0000" fill="hold"/>
                                        <p:tgtEl>
                                          <p:spTgt spid="2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  <p:video fullScrn="0">
              <p:cMediaNode mute="0" showWhenStopped="1" numSld="1" vol="100000">
                <p:cTn id="7" fill="hold" display="0">
                  <p:stCondLst>
                    <p:cond delay="indefinite"/>
                  </p:stCondLst>
                </p:cTn>
                <p:tgtEl>
                  <p:spTgt spid="208"/>
                </p:tgtEl>
              </p:cMediaNode>
            </p:video>
            <p:seq concurrent="1" prevAc="none" nextAc="seek">
              <p:cTn id="8" evtFilter="cancelBubble" nodeType="interactiveSeq" restart="whenNotActive" fill="hold">
                <p:stCondLst>
                  <p:cond delay="0" evt="onClick">
                    <p:tgtEl>
                      <p:spTgt spid="208"/>
                    </p:tgtEl>
                  </p:cond>
                </p:stCondLst>
                <p:endSync delay="0" evt="end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Class="mediacall" nodeType="clickEffect" presetSubtype="0" presetID="2" fill="hold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0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delay="0" evt="onClick">
                  <p:tgtEl>
                    <p:spTgt spid="208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6" name="Group"/>
          <p:cNvGrpSpPr/>
          <p:nvPr/>
        </p:nvGrpSpPr>
        <p:grpSpPr>
          <a:xfrm>
            <a:off x="8190114" y="4012258"/>
            <a:ext cx="7902671" cy="8791697"/>
            <a:chOff x="541845" y="0"/>
            <a:chExt cx="7902670" cy="8791695"/>
          </a:xfrm>
        </p:grpSpPr>
        <p:pic>
          <p:nvPicPr>
            <p:cNvPr id="480" name="Picture 13" descr="Picture 13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29131" t="0" r="0" b="0"/>
            <a:stretch>
              <a:fillRect/>
            </a:stretch>
          </p:blipFill>
          <p:spPr>
            <a:xfrm flipH="1">
              <a:off x="709700" y="202666"/>
              <a:ext cx="7734816" cy="5794819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1" name="Triangle 3"/>
            <p:cNvSpPr/>
            <p:nvPr/>
          </p:nvSpPr>
          <p:spPr>
            <a:xfrm rot="5400000">
              <a:off x="2571068" y="2003678"/>
              <a:ext cx="1094535" cy="3742003"/>
            </a:xfrm>
            <a:prstGeom prst="triangle">
              <a:avLst/>
            </a:prstGeom>
            <a:solidFill>
              <a:srgbClr val="FF0000">
                <a:alpha val="50195"/>
              </a:srgbClr>
            </a:solidFill>
            <a:ln w="12700" cap="flat">
              <a:noFill/>
              <a:miter lim="400000"/>
            </a:ln>
            <a:effectLst/>
          </p:spPr>
          <p:txBody>
            <a:bodyPr wrap="square" lIns="68580" tIns="68580" rIns="68580" bIns="6858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82" name="Rounded Rectangle 15"/>
            <p:cNvSpPr/>
            <p:nvPr/>
          </p:nvSpPr>
          <p:spPr>
            <a:xfrm>
              <a:off x="541845" y="0"/>
              <a:ext cx="7773845" cy="8791696"/>
            </a:xfrm>
            <a:prstGeom prst="roundRect">
              <a:avLst>
                <a:gd name="adj" fmla="val 18849"/>
              </a:avLst>
            </a:prstGeom>
            <a:noFill/>
            <a:ln w="88900" cap="flat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wrap="square" lIns="68580" tIns="68580" rIns="68580" bIns="6858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83" name="TextBox 16"/>
            <p:cNvSpPr txBox="1"/>
            <p:nvPr/>
          </p:nvSpPr>
          <p:spPr>
            <a:xfrm>
              <a:off x="1098199" y="73094"/>
              <a:ext cx="2103629" cy="8737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8580" tIns="68580" rIns="68580" bIns="68580" numCol="1" anchor="t">
              <a:spAutoFit/>
            </a:bodyPr>
            <a:lstStyle/>
            <a:p>
              <a:pPr/>
              <a:r>
                <a:t>Control</a:t>
              </a:r>
            </a:p>
          </p:txBody>
        </p:sp>
        <p:sp>
          <p:nvSpPr>
            <p:cNvPr id="484" name="TextBox 17"/>
            <p:cNvSpPr txBox="1"/>
            <p:nvPr/>
          </p:nvSpPr>
          <p:spPr>
            <a:xfrm>
              <a:off x="1115356" y="5087000"/>
              <a:ext cx="4005959" cy="34478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spAutoFit/>
            </a:bodyPr>
            <a:lstStyle/>
            <a:p>
              <a:pPr>
                <a:defRPr b="1" sz="3200" u="sng">
                  <a:latin typeface="Calibri"/>
                  <a:ea typeface="Calibri"/>
                  <a:cs typeface="Calibri"/>
                  <a:sym typeface="Calibri"/>
                </a:defRPr>
              </a:pPr>
              <a:r>
                <a:t>Laser</a:t>
              </a:r>
              <a:r>
                <a:rPr b="0" u="none"/>
                <a:t> </a:t>
              </a:r>
              <a:endParaRPr b="0" u="none"/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Energy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Spectral phase (temporal pulse shape)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Spatial phase 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(focal spot shape)</a:t>
              </a:r>
            </a:p>
          </p:txBody>
        </p:sp>
        <p:sp>
          <p:nvSpPr>
            <p:cNvPr id="485" name="TextBox 18"/>
            <p:cNvSpPr txBox="1"/>
            <p:nvPr/>
          </p:nvSpPr>
          <p:spPr>
            <a:xfrm>
              <a:off x="5198053" y="5608059"/>
              <a:ext cx="2894280" cy="28454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spAutoFit/>
            </a:bodyPr>
            <a:lstStyle/>
            <a:p>
              <a:pPr>
                <a:defRPr b="1" sz="3200" u="sng">
                  <a:latin typeface="Calibri"/>
                  <a:ea typeface="Calibri"/>
                  <a:cs typeface="Calibri"/>
                  <a:sym typeface="Calibri"/>
                </a:defRPr>
              </a:pPr>
              <a:r>
                <a:t>Plasma</a:t>
              </a:r>
              <a:r>
                <a:rPr b="0" u="none"/>
                <a:t> </a:t>
              </a:r>
              <a:endParaRPr b="0" u="none"/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Density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Length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Longitudinal profile</a:t>
              </a:r>
            </a:p>
          </p:txBody>
        </p:sp>
      </p:grpSp>
      <p:grpSp>
        <p:nvGrpSpPr>
          <p:cNvPr id="494" name="Group"/>
          <p:cNvGrpSpPr/>
          <p:nvPr/>
        </p:nvGrpSpPr>
        <p:grpSpPr>
          <a:xfrm>
            <a:off x="16333207" y="4012258"/>
            <a:ext cx="7516874" cy="8791696"/>
            <a:chOff x="0" y="0"/>
            <a:chExt cx="7516872" cy="8791694"/>
          </a:xfrm>
        </p:grpSpPr>
        <p:pic>
          <p:nvPicPr>
            <p:cNvPr id="487" name="Picture 1" descr="Picture 1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 rot="5400000">
              <a:off x="-445305" y="2376019"/>
              <a:ext cx="4119592" cy="159226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88" name="Rounded Rectangle 19"/>
            <p:cNvSpPr/>
            <p:nvPr/>
          </p:nvSpPr>
          <p:spPr>
            <a:xfrm>
              <a:off x="155647" y="0"/>
              <a:ext cx="7361226" cy="8791695"/>
            </a:xfrm>
            <a:prstGeom prst="roundRect">
              <a:avLst>
                <a:gd name="adj" fmla="val 18101"/>
              </a:avLst>
            </a:prstGeom>
            <a:noFill/>
            <a:ln w="88900" cap="flat">
              <a:solidFill>
                <a:srgbClr val="4472C4"/>
              </a:solidFill>
              <a:prstDash val="solid"/>
              <a:miter lim="800000"/>
            </a:ln>
            <a:effectLst/>
          </p:spPr>
          <p:txBody>
            <a:bodyPr wrap="square" lIns="68580" tIns="68580" rIns="68580" bIns="68580" numCol="1" anchor="ctr">
              <a:noAutofit/>
            </a:bodyPr>
            <a:lstStyle/>
            <a:p>
              <a:pPr algn="ctr">
                <a:spcBef>
                  <a:spcPts val="0"/>
                </a:spcBef>
                <a:defRPr sz="3200">
                  <a:solidFill>
                    <a:srgbClr val="FFFFFF"/>
                  </a:solidFill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sp>
          <p:nvSpPr>
            <p:cNvPr id="489" name="TextBox 20"/>
            <p:cNvSpPr txBox="1"/>
            <p:nvPr/>
          </p:nvSpPr>
          <p:spPr>
            <a:xfrm>
              <a:off x="686976" y="73094"/>
              <a:ext cx="2894280" cy="87376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68580" tIns="68580" rIns="68580" bIns="68580" numCol="1" anchor="t">
              <a:spAutoFit/>
            </a:bodyPr>
            <a:lstStyle/>
            <a:p>
              <a:pPr/>
              <a:r>
                <a:t>Feedback</a:t>
              </a:r>
            </a:p>
          </p:txBody>
        </p:sp>
        <p:sp>
          <p:nvSpPr>
            <p:cNvPr id="490" name="TextBox 21"/>
            <p:cNvSpPr txBox="1"/>
            <p:nvPr/>
          </p:nvSpPr>
          <p:spPr>
            <a:xfrm>
              <a:off x="788958" y="5622770"/>
              <a:ext cx="3218524" cy="295259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spAutoFit/>
            </a:bodyPr>
            <a:lstStyle/>
            <a:p>
              <a:pPr>
                <a:defRPr b="1" sz="3200" u="sng">
                  <a:latin typeface="Calibri"/>
                  <a:ea typeface="Calibri"/>
                  <a:cs typeface="Calibri"/>
                  <a:sym typeface="Calibri"/>
                </a:defRPr>
              </a:pPr>
              <a:r>
                <a:t>Electrons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Maximum energy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Charge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Spectrum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Divergence</a:t>
              </a:r>
            </a:p>
          </p:txBody>
        </p:sp>
        <p:sp>
          <p:nvSpPr>
            <p:cNvPr id="491" name="TextBox 22"/>
            <p:cNvSpPr txBox="1"/>
            <p:nvPr/>
          </p:nvSpPr>
          <p:spPr>
            <a:xfrm>
              <a:off x="4564295" y="5673625"/>
              <a:ext cx="2638535" cy="235013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68580" tIns="68580" rIns="68580" bIns="68580" numCol="1" anchor="t">
              <a:spAutoFit/>
            </a:bodyPr>
            <a:lstStyle/>
            <a:p>
              <a:pPr>
                <a:defRPr b="1" sz="3200" u="sng">
                  <a:latin typeface="Calibri"/>
                  <a:ea typeface="Calibri"/>
                  <a:cs typeface="Calibri"/>
                  <a:sym typeface="Calibri"/>
                </a:defRPr>
              </a:pPr>
              <a:r>
                <a:t>X-rays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Flux</a:t>
              </a:r>
            </a:p>
            <a:p>
              <a:pPr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  <a:r>
                <a:t>Critical energy</a:t>
              </a:r>
            </a:p>
          </p:txBody>
        </p:sp>
        <p:sp>
          <p:nvSpPr>
            <p:cNvPr id="492" name="Straight Connector 4"/>
            <p:cNvSpPr/>
            <p:nvPr/>
          </p:nvSpPr>
          <p:spPr>
            <a:xfrm>
              <a:off x="0" y="1737466"/>
              <a:ext cx="2371241" cy="1"/>
            </a:xfrm>
            <a:prstGeom prst="line">
              <a:avLst/>
            </a:prstGeom>
            <a:noFill/>
            <a:ln w="63500" cap="flat">
              <a:solidFill>
                <a:srgbClr val="FF0000"/>
              </a:solidFill>
              <a:prstDash val="dash"/>
              <a:miter lim="800000"/>
            </a:ln>
            <a:effectLst/>
          </p:spPr>
          <p:txBody>
            <a:bodyPr wrap="square" lIns="68580" tIns="68580" rIns="68580" bIns="68580" numCol="1" anchor="t">
              <a:noAutofit/>
            </a:bodyPr>
            <a:lstStyle/>
            <a:p>
              <a:pPr>
                <a:spcBef>
                  <a:spcPts val="0"/>
                </a:spcBef>
                <a:defRPr sz="3200">
                  <a:latin typeface="Calibri"/>
                  <a:ea typeface="Calibri"/>
                  <a:cs typeface="Calibri"/>
                  <a:sym typeface="Calibri"/>
                </a:defRPr>
              </a:pPr>
            </a:p>
          </p:txBody>
        </p:sp>
        <p:pic>
          <p:nvPicPr>
            <p:cNvPr id="493" name="Picture 5" descr="Picture 5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4098328" y="1662172"/>
              <a:ext cx="3019960" cy="3019960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</p:grpSp>
      <p:sp>
        <p:nvSpPr>
          <p:cNvPr id="495" name="TextBox 2"/>
          <p:cNvSpPr txBox="1"/>
          <p:nvPr/>
        </p:nvSpPr>
        <p:spPr>
          <a:xfrm>
            <a:off x="3153188" y="1665331"/>
            <a:ext cx="18077623" cy="14198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8580" tIns="68580" rIns="68580" bIns="68580">
            <a:spAutoFit/>
          </a:bodyPr>
          <a:lstStyle>
            <a:lvl1pPr algn="ctr" defTabSz="821531">
              <a:spcBef>
                <a:spcPts val="0"/>
              </a:spcBef>
              <a:defRPr sz="8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Bayesian Optimisation on Gemini TA2</a:t>
            </a:r>
          </a:p>
        </p:txBody>
      </p:sp>
      <p:sp>
        <p:nvSpPr>
          <p:cNvPr id="496" name="Gaussian process regression"/>
          <p:cNvSpPr txBox="1"/>
          <p:nvPr>
            <p:ph type="title"/>
          </p:nvPr>
        </p:nvSpPr>
        <p:spPr>
          <a:xfrm>
            <a:off x="743805" y="4032537"/>
            <a:ext cx="5309952" cy="1518048"/>
          </a:xfrm>
          <a:prstGeom prst="rect">
            <a:avLst/>
          </a:prstGeom>
        </p:spPr>
        <p:txBody>
          <a:bodyPr/>
          <a:lstStyle>
            <a:lvl1pPr algn="l" defTabSz="1828800">
              <a:spcBef>
                <a:spcPts val="800"/>
              </a:spcBef>
              <a:defRPr sz="4800">
                <a:latin typeface="Helvetica Light"/>
                <a:ea typeface="Helvetica Light"/>
                <a:cs typeface="Helvetica Light"/>
                <a:sym typeface="Helvetica Light"/>
              </a:defRPr>
            </a:lvl1pPr>
          </a:lstStyle>
          <a:p>
            <a:pPr/>
            <a:r>
              <a:t>Gaussian process regression</a:t>
            </a:r>
          </a:p>
        </p:txBody>
      </p:sp>
      <p:pic>
        <p:nvPicPr>
          <p:cNvPr id="497" name="Picture 3" descr="Picture 3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35913" y="5944512"/>
            <a:ext cx="7450126" cy="4966752"/>
          </a:xfrm>
          <a:prstGeom prst="rect">
            <a:avLst/>
          </a:prstGeom>
          <a:ln w="12700">
            <a:miter lim="400000"/>
          </a:ln>
        </p:spPr>
      </p:pic>
      <p:sp>
        <p:nvSpPr>
          <p:cNvPr id="498" name="TextBox 1"/>
          <p:cNvSpPr txBox="1"/>
          <p:nvPr/>
        </p:nvSpPr>
        <p:spPr>
          <a:xfrm>
            <a:off x="1021646" y="11144193"/>
            <a:ext cx="5878659" cy="15333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>
            <a:lvl1pPr>
              <a:defRPr sz="32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pPr/>
            <a:r>
              <a:t>Measure at the position of greatest expected improvement and update model</a:t>
            </a:r>
          </a:p>
        </p:txBody>
      </p:sp>
      <p:sp>
        <p:nvSpPr>
          <p:cNvPr id="499" name="Rounded Rectangle 19"/>
          <p:cNvSpPr/>
          <p:nvPr/>
        </p:nvSpPr>
        <p:spPr>
          <a:xfrm>
            <a:off x="280363" y="4012259"/>
            <a:ext cx="7361226" cy="8791695"/>
          </a:xfrm>
          <a:prstGeom prst="roundRect">
            <a:avLst>
              <a:gd name="adj" fmla="val 18101"/>
            </a:avLst>
          </a:prstGeom>
          <a:ln w="88900">
            <a:solidFill>
              <a:srgbClr val="4472C4"/>
            </a:solidFill>
            <a:miter/>
          </a:ln>
        </p:spPr>
        <p:txBody>
          <a:bodyPr lIns="68580" tIns="68580" rIns="68580" bIns="68580" anchor="ctr"/>
          <a:lstStyle/>
          <a:p>
            <a:pPr algn="ctr">
              <a:spcBef>
                <a:spcPts val="0"/>
              </a:spcBef>
              <a:defRPr sz="32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" name="Picture 4" descr="Picture 4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2149972" y="5139079"/>
            <a:ext cx="12326193" cy="8217462"/>
          </a:xfrm>
          <a:prstGeom prst="rect">
            <a:avLst/>
          </a:prstGeom>
          <a:ln w="12700">
            <a:miter lim="400000"/>
          </a:ln>
        </p:spPr>
      </p:pic>
      <p:sp>
        <p:nvSpPr>
          <p:cNvPr id="502" name="TextBox 1"/>
          <p:cNvSpPr txBox="1"/>
          <p:nvPr/>
        </p:nvSpPr>
        <p:spPr>
          <a:xfrm>
            <a:off x="295141" y="1737253"/>
            <a:ext cx="23793719" cy="27025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/>
          <a:p>
            <a:pPr algn="ctr" defTabSz="821531">
              <a:spcBef>
                <a:spcPts val="0"/>
              </a:spcBef>
              <a:defRPr sz="8400">
                <a:latin typeface="+mn-lt"/>
                <a:ea typeface="+mn-ea"/>
                <a:cs typeface="+mn-cs"/>
                <a:sym typeface="Helvetica"/>
              </a:defRPr>
            </a:pPr>
            <a:r>
              <a:t>Bayesian optimisation of electron charge with 2</a:t>
            </a:r>
            <a:r>
              <a:rPr baseline="30952"/>
              <a:t>nd</a:t>
            </a:r>
            <a:r>
              <a:t> and 4</a:t>
            </a:r>
            <a:r>
              <a:rPr baseline="30952"/>
              <a:t>th</a:t>
            </a:r>
            <a:r>
              <a:t> order spectral phase</a:t>
            </a:r>
          </a:p>
        </p:txBody>
      </p:sp>
      <p:sp>
        <p:nvSpPr>
          <p:cNvPr id="503" name="TextBox 2"/>
          <p:cNvSpPr txBox="1"/>
          <p:nvPr/>
        </p:nvSpPr>
        <p:spPr>
          <a:xfrm>
            <a:off x="14361912" y="5643073"/>
            <a:ext cx="7872115" cy="624427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/>
          <a:p>
            <a:pPr marL="685800" indent="-685800">
              <a:buSzPct val="100000"/>
              <a:buFont typeface="Arial"/>
              <a:buChar char="•"/>
            </a:pPr>
            <a:r>
              <a:t>Incomplete and course scan of parameter space taking- 20 minutes</a:t>
            </a:r>
          </a:p>
          <a:p>
            <a:pPr marL="685800" indent="-685800">
              <a:buSzPct val="100000"/>
              <a:buFont typeface="Arial"/>
              <a:buChar char="•"/>
            </a:pPr>
          </a:p>
          <a:p>
            <a:pPr marL="685800" indent="-685800">
              <a:buSzPct val="100000"/>
              <a:buFont typeface="Arial"/>
              <a:buChar char="•"/>
            </a:pPr>
            <a:r>
              <a:t>Due to correlated nature of the space, you could not just optimise by 2x 1D scans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a14="http://schemas.microsoft.com/office/drawing/2010/main" showMasterSp="1" showMasterPhAnim="1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5" name="Picture 7" descr="Picture 7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276508" y="3778058"/>
            <a:ext cx="15481331" cy="10320889"/>
          </a:xfrm>
          <a:prstGeom prst="rect">
            <a:avLst/>
          </a:prstGeom>
          <a:ln w="12700">
            <a:miter lim="400000"/>
          </a:ln>
        </p:spPr>
      </p:pic>
      <p:sp>
        <p:nvSpPr>
          <p:cNvPr id="506" name="TextBox 2"/>
          <p:cNvSpPr txBox="1"/>
          <p:nvPr/>
        </p:nvSpPr>
        <p:spPr>
          <a:xfrm>
            <a:off x="681052" y="2123543"/>
            <a:ext cx="23021895" cy="11150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>
            <a:lvl1pPr algn="ctr" defTabSz="821531">
              <a:spcBef>
                <a:spcPts val="0"/>
              </a:spcBef>
              <a:defRPr sz="6400">
                <a:latin typeface="+mn-lt"/>
                <a:ea typeface="+mn-ea"/>
                <a:cs typeface="+mn-cs"/>
                <a:sym typeface="Helvetica"/>
              </a:defRPr>
            </a:lvl1pPr>
          </a:lstStyle>
          <a:p>
            <a:pPr/>
            <a:r>
              <a:t>Optimisation found a maximum outside of original scan region</a:t>
            </a:r>
          </a:p>
        </p:txBody>
      </p:sp>
      <p:sp>
        <p:nvSpPr>
          <p:cNvPr id="507" name="TextBox 1"/>
          <p:cNvSpPr txBox="1"/>
          <p:nvPr/>
        </p:nvSpPr>
        <p:spPr>
          <a:xfrm>
            <a:off x="7996732" y="7762909"/>
            <a:ext cx="6350713" cy="873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8580" tIns="68580" rIns="68580" bIns="68580">
            <a:spAutoFit/>
          </a:bodyPr>
          <a:lstStyle/>
          <a:p>
            <a:pPr/>
            <a:r>
              <a:t>Over 2x enhancement </a:t>
            </a:r>
          </a:p>
        </p:txBody>
      </p:sp>
      <p:sp>
        <p:nvSpPr>
          <p:cNvPr id="508" name="TextBox 4"/>
          <p:cNvSpPr txBox="1"/>
          <p:nvPr/>
        </p:nvSpPr>
        <p:spPr>
          <a:xfrm>
            <a:off x="13059898" y="9335064"/>
            <a:ext cx="4800148" cy="23469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68580" tIns="68580" rIns="68580" bIns="68580">
            <a:spAutoFit/>
          </a:bodyPr>
          <a:lstStyle/>
          <a:p>
            <a:pPr/>
            <a:r>
              <a:t>Shows some drift from 2D scan</a:t>
            </a:r>
          </a:p>
        </p:txBody>
      </p:sp>
      <p:sp>
        <p:nvSpPr>
          <p:cNvPr id="509" name="TextBox 3"/>
          <p:cNvSpPr txBox="1"/>
          <p:nvPr/>
        </p:nvSpPr>
        <p:spPr>
          <a:xfrm>
            <a:off x="10276182" y="5190809"/>
            <a:ext cx="5198568" cy="8737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68580" tIns="68580" rIns="68580" bIns="68580">
            <a:spAutoFit/>
          </a:bodyPr>
          <a:lstStyle/>
          <a:p>
            <a:pPr/>
            <a:r>
              <a:t>10 minutes of data</a:t>
            </a:r>
          </a:p>
        </p:txBody>
      </p:sp>
    </p:spTree>
  </p:cSld>
  <p:clrMapOvr>
    <a:masterClrMapping/>
  </p:clrMapOvr>
  <p:transition xmlns:p14="http://schemas.microsoft.com/office/powerpoint/2010/main" spd="med" advClick="1"/>
</p:sld>
</file>

<file path=ppt/theme/_rels/theme1.xml.rels><?xml version="1.0" encoding="UTF-8"?>
<Relationships xmlns="http://schemas.openxmlformats.org/package/2006/relationships"><Relationship Id="rId1" Type="http://schemas.openxmlformats.org/officeDocument/2006/relationships/image" Target="../media/image4.png"/></Relationships>

</file>

<file path=ppt/theme/_rels/theme2.xml.rels><?xml version="1.0" encoding="UTF-8"?>
<Relationships xmlns="http://schemas.openxmlformats.org/package/2006/relationships"><Relationship Id="rId1" Type="http://schemas.openxmlformats.org/officeDocument/2006/relationships/image" Target="../media/image8.png"/></Relationships>

</file>

<file path=ppt/theme/theme1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8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ppt/theme/theme2.xml><?xml version="1.0" encoding="utf-8"?>
<a:theme xmlns:a="http://schemas.openxmlformats.org/drawingml/2006/main" xmlns:r="http://schemas.openxmlformats.org/officeDocument/2006/relationships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"/>
        <a:ea typeface="Helvetica"/>
        <a:cs typeface="Helvetica"/>
      </a:majorFont>
      <a:minorFont>
        <a:latin typeface="Helvetica"/>
        <a:ea typeface="Helvetica"/>
        <a:cs typeface="Helvetica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63500" dist="12700" dir="0">
              <a:srgbClr val="000000">
                <a:alpha val="50000"/>
              </a:srgbClr>
            </a:outerShdw>
          </a:effectLst>
        </a:effectStyle>
        <a:effectStyle>
          <a:effectLst>
            <a:outerShdw sx="100000" sy="100000" kx="0" ky="0" algn="b" rotWithShape="0" blurRad="50800" dist="25400" dir="540000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r:embed="rId1"/>
          <a:srcRect l="0" t="0" r="0" b="0"/>
          <a:tile tx="0" ty="0" sx="100000" sy="100000" flip="none" algn="tl"/>
        </a:blipFill>
        <a:ln w="12700" cap="flat">
          <a:noFill/>
          <a:miter lim="400000"/>
        </a:ln>
        <a:effectLst>
          <a:outerShdw sx="100000" sy="100000" kx="0" ky="0" algn="b" rotWithShape="0" blurRad="50800" dist="25400" dir="540000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ctr" defTabSz="821531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5600" u="none" kumimoji="0" normalizeH="0">
            <a:ln>
              <a:noFill/>
            </a:ln>
            <a:solidFill>
              <a:srgbClr val="FFFFFF"/>
            </a:solidFill>
            <a:effectLst>
              <a:outerShdw sx="100000" sy="100000" kx="0" ky="0" algn="b" rotWithShape="0" blurRad="38100" dist="12700" dir="5400000">
                <a:srgbClr val="000000">
                  <a:alpha val="50000"/>
                </a:srgbClr>
              </a:outerShdw>
            </a:effectLst>
            <a:uFillTx/>
            <a:latin typeface="Gill Sans"/>
            <a:ea typeface="Gill Sans"/>
            <a:cs typeface="Gill Sans"/>
            <a:sym typeface="Gill Sans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 upright="0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71437" tIns="71437" rIns="71437" bIns="71437" numCol="1" spcCol="38100" rtlCol="0" anchor="ctr" upright="0">
        <a:spAutoFit/>
      </a:bodyPr>
      <a:lstStyle>
        <a:defPPr marL="0" marR="0" indent="0" algn="l" defTabSz="1828800" rtl="0" fontAlgn="auto" latinLnBrk="0" hangingPunct="0">
          <a:lnSpc>
            <a:spcPct val="100000"/>
          </a:lnSpc>
          <a:spcBef>
            <a:spcPts val="80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4800" u="none" kumimoji="0" normalizeH="0">
            <a:ln>
              <a:noFill/>
            </a:ln>
            <a:solidFill>
              <a:srgbClr val="000000"/>
            </a:solidFill>
            <a:effectLst/>
            <a:uFillTx/>
            <a:latin typeface="Helvetica Light"/>
            <a:ea typeface="Helvetica Light"/>
            <a:cs typeface="Helvetica Light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b="0" baseline="0" cap="none" i="0" spc="0" strike="noStrike" sz="1800" u="none" kumimoji="0" normalizeH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/>
        <a:fillRef idx="0"/>
        <a:effectRef idx="0"/>
        <a:fontRef idx="none"/>
      </a:style>
    </a:txDef>
  </a:objectDefaults>
</a:theme>
</file>

<file path=docProps/app.xml><?xml version="1.0" encoding="utf-8"?>
<Properties xmlns="http://schemas.openxmlformats.org/officeDocument/2006/extended-properties" xmlns:vt="http://schemas.openxmlformats.org/officeDocument/2006/docPropsVTypes"/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/>
</file>