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20"/>
  </p:notesMasterIdLst>
  <p:sldIdLst>
    <p:sldId id="256" r:id="rId2"/>
    <p:sldId id="356" r:id="rId3"/>
    <p:sldId id="357" r:id="rId4"/>
    <p:sldId id="378" r:id="rId5"/>
    <p:sldId id="355" r:id="rId6"/>
    <p:sldId id="358" r:id="rId7"/>
    <p:sldId id="377" r:id="rId8"/>
    <p:sldId id="373" r:id="rId9"/>
    <p:sldId id="362" r:id="rId10"/>
    <p:sldId id="374" r:id="rId11"/>
    <p:sldId id="375" r:id="rId12"/>
    <p:sldId id="376" r:id="rId13"/>
    <p:sldId id="365" r:id="rId14"/>
    <p:sldId id="366" r:id="rId15"/>
    <p:sldId id="367" r:id="rId16"/>
    <p:sldId id="368" r:id="rId17"/>
    <p:sldId id="369" r:id="rId18"/>
    <p:sldId id="371" r:id="rId19"/>
  </p:sldIdLst>
  <p:sldSz cx="9144000" cy="6858000" type="screen4x3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00FA"/>
    <a:srgbClr val="0EFF07"/>
    <a:srgbClr val="FFDF00"/>
    <a:srgbClr val="EEF9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90"/>
    <p:restoredTop sz="70913"/>
  </p:normalViewPr>
  <p:slideViewPr>
    <p:cSldViewPr snapToGrid="0" snapToObjects="1">
      <p:cViewPr varScale="1">
        <p:scale>
          <a:sx n="71" d="100"/>
          <a:sy n="71" d="100"/>
        </p:scale>
        <p:origin x="176" y="968"/>
      </p:cViewPr>
      <p:guideLst/>
    </p:cSldViewPr>
  </p:slideViewPr>
  <p:notesTextViewPr>
    <p:cViewPr>
      <p:scale>
        <a:sx n="114" d="100"/>
        <a:sy n="114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5088B8-86CD-684E-92BB-10CD9AF56197}" type="datetimeFigureOut">
              <a:rPr lang="en-US" smtClean="0"/>
              <a:t>12/7/18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5DD79-C793-7A40-B379-521ED62B9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34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5732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7133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4613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923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980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5212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472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2523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83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200" dirty="0">
                <a:sym typeface="Wingdings"/>
              </a:rPr>
              <a:t>Constant desire to improve proton therapy machines:</a:t>
            </a:r>
          </a:p>
          <a:p>
            <a:pPr lvl="1"/>
            <a:r>
              <a:rPr lang="en-GB" sz="2200" dirty="0">
                <a:sym typeface="Wingdings"/>
              </a:rPr>
              <a:t>Treatment quality, efficiency, safety &amp; reduced costs.</a:t>
            </a:r>
          </a:p>
          <a:p>
            <a:r>
              <a:rPr lang="en-GB" sz="2200" dirty="0">
                <a:sym typeface="Wingdings"/>
              </a:rPr>
              <a:t>Monte Carlo modelling used in machine design.</a:t>
            </a:r>
          </a:p>
          <a:p>
            <a:r>
              <a:rPr lang="en-GB" sz="2200" dirty="0">
                <a:sym typeface="Wingdings"/>
              </a:rPr>
              <a:t>Simulation challenges still exist:</a:t>
            </a:r>
          </a:p>
          <a:p>
            <a:pPr lvl="1"/>
            <a:r>
              <a:rPr lang="en-GB" sz="2200" dirty="0">
                <a:sym typeface="Wingdings"/>
              </a:rPr>
              <a:t>Tight beam profile constraints at isocentre – high precision.</a:t>
            </a:r>
          </a:p>
          <a:p>
            <a:pPr lvl="1"/>
            <a:r>
              <a:rPr lang="en-GB" sz="2200" dirty="0">
                <a:sym typeface="Wingdings"/>
              </a:rPr>
              <a:t>Significant losses – many particles required for accurate statistics.</a:t>
            </a:r>
          </a:p>
          <a:p>
            <a:pPr lvl="1"/>
            <a:r>
              <a:rPr lang="en-GB" sz="2200" dirty="0">
                <a:sym typeface="Wingdings"/>
              </a:rPr>
              <a:t>Computationally expensive.</a:t>
            </a:r>
          </a:p>
          <a:p>
            <a:pPr lvl="1"/>
            <a:r>
              <a:rPr lang="en-GB" sz="2200" dirty="0">
                <a:sym typeface="Wingdings"/>
              </a:rPr>
              <a:t>Separate simulations.</a:t>
            </a:r>
          </a:p>
          <a:p>
            <a:pPr lvl="1"/>
            <a:endParaRPr lang="en-GB" sz="2200" dirty="0">
              <a:sym typeface="Wingding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61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200" dirty="0">
                <a:sym typeface="Wingdings"/>
              </a:rPr>
              <a:t>Constant desire to improve proton therapy machines:</a:t>
            </a:r>
          </a:p>
          <a:p>
            <a:pPr lvl="1"/>
            <a:r>
              <a:rPr lang="en-GB" sz="2200" dirty="0">
                <a:sym typeface="Wingdings"/>
              </a:rPr>
              <a:t>Treatment quality, efficiency, safety &amp; reduced costs.</a:t>
            </a:r>
          </a:p>
          <a:p>
            <a:r>
              <a:rPr lang="en-GB" sz="2200" dirty="0">
                <a:sym typeface="Wingdings"/>
              </a:rPr>
              <a:t>Monte Carlo modelling used in machine design.</a:t>
            </a:r>
          </a:p>
          <a:p>
            <a:r>
              <a:rPr lang="en-GB" sz="2200" dirty="0">
                <a:sym typeface="Wingdings"/>
              </a:rPr>
              <a:t>Simulation challenges still exist:</a:t>
            </a:r>
          </a:p>
          <a:p>
            <a:pPr lvl="1"/>
            <a:r>
              <a:rPr lang="en-GB" sz="2200" dirty="0">
                <a:sym typeface="Wingdings"/>
              </a:rPr>
              <a:t>Tight beam profile constraints at isocentre – high precision.</a:t>
            </a:r>
          </a:p>
          <a:p>
            <a:pPr lvl="1"/>
            <a:r>
              <a:rPr lang="en-GB" sz="2200" dirty="0">
                <a:sym typeface="Wingdings"/>
              </a:rPr>
              <a:t>Significant losses – many particles required for accurate statistics.</a:t>
            </a:r>
          </a:p>
          <a:p>
            <a:pPr lvl="1"/>
            <a:r>
              <a:rPr lang="en-GB" sz="2200" dirty="0">
                <a:sym typeface="Wingdings"/>
              </a:rPr>
              <a:t>Computationally expensive.</a:t>
            </a:r>
          </a:p>
          <a:p>
            <a:pPr lvl="1"/>
            <a:r>
              <a:rPr lang="en-GB" sz="2200" dirty="0">
                <a:sym typeface="Wingdings"/>
              </a:rPr>
              <a:t>Separate simulations.</a:t>
            </a:r>
          </a:p>
          <a:p>
            <a:pPr lvl="1"/>
            <a:endParaRPr lang="en-GB" sz="2200" dirty="0">
              <a:sym typeface="Wingding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4240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602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024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273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131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128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789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563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00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18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39128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>
                    <a:lumMod val="75000"/>
                  </a:schemeClr>
                </a:solidFill>
                <a:latin typeface="CMU Sans Serif Medium" charset="0"/>
                <a:ea typeface="CMU Sans Serif Medium" charset="0"/>
                <a:cs typeface="CMU Sans Serif Medium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726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024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38051" y="6268670"/>
            <a:ext cx="1258443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835" y="6268671"/>
            <a:ext cx="354330" cy="365125"/>
          </a:xfrm>
          <a:prstGeom prst="rect">
            <a:avLst/>
          </a:prstGeom>
        </p:spPr>
        <p:txBody>
          <a:bodyPr/>
          <a:lstStyle>
            <a:lvl1pPr algn="ctr">
              <a:defRPr b="0" i="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</a:lstStyle>
          <a:p>
            <a:fld id="{F8935A88-5F67-914C-95FE-BE47E62C93F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20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618723"/>
          </a:xfrm>
          <a:prstGeom prst="rect">
            <a:avLst/>
          </a:prstGeom>
        </p:spPr>
        <p:txBody>
          <a:bodyPr/>
          <a:lstStyle>
            <a:lvl1pPr algn="ctr">
              <a:defRPr sz="2100" b="0" i="0">
                <a:latin typeface="Helvetica" pitchFamily="2" charset="0"/>
                <a:ea typeface="CMU Sans Serif Medium" charset="0"/>
                <a:cs typeface="CMU Sans Serif Medium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13"/>
          </p:nvPr>
        </p:nvSpPr>
        <p:spPr>
          <a:xfrm>
            <a:off x="2436253" y="2613508"/>
            <a:ext cx="4271495" cy="1944688"/>
          </a:xfrm>
          <a:prstGeom prst="rect">
            <a:avLst/>
          </a:prstGeom>
        </p:spPr>
        <p:txBody>
          <a:bodyPr/>
          <a:lstStyle>
            <a:lvl1pPr>
              <a:defRPr sz="1350" b="0" i="0"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>
              <a:defRPr sz="1350" b="0" i="0"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>
              <a:defRPr sz="1050" b="0" i="0"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>
              <a:defRPr sz="1050" b="0" i="0"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>
              <a:defRPr sz="1050" b="0" i="0">
                <a:latin typeface="Helvetica" pitchFamily="2" charset="0"/>
                <a:ea typeface="CMU Sans Serif Medium" charset="0"/>
                <a:cs typeface="CMU Sans Serif Medium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270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305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240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28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5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29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25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081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29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B89202-6857-3E4C-800C-F87294FEEC2C}"/>
              </a:ext>
            </a:extLst>
          </p:cNvPr>
          <p:cNvSpPr/>
          <p:nvPr userDrawn="1"/>
        </p:nvSpPr>
        <p:spPr>
          <a:xfrm>
            <a:off x="0" y="6444515"/>
            <a:ext cx="28743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W. Shields, JAI Fest 2018, RHUL.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029C2E-3A45-4B44-A89F-FDF77D961534}"/>
              </a:ext>
            </a:extLst>
          </p:cNvPr>
          <p:cNvSpPr/>
          <p:nvPr userDrawn="1"/>
        </p:nvSpPr>
        <p:spPr>
          <a:xfrm>
            <a:off x="7337095" y="6444516"/>
            <a:ext cx="1806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07</a:t>
            </a:r>
            <a:r>
              <a:rPr lang="en-US" sz="1400" baseline="30000" dirty="0">
                <a:latin typeface="Helvetica" pitchFamily="2" charset="0"/>
              </a:rPr>
              <a:t>th</a:t>
            </a:r>
            <a:r>
              <a:rPr lang="en-US" sz="1400" dirty="0">
                <a:latin typeface="Helvetica" pitchFamily="2" charset="0"/>
              </a:rPr>
              <a:t> December 2018</a:t>
            </a:r>
          </a:p>
        </p:txBody>
      </p:sp>
    </p:spTree>
    <p:extLst>
      <p:ext uri="{BB962C8B-B14F-4D97-AF65-F5344CB8AC3E}">
        <p14:creationId xmlns:p14="http://schemas.microsoft.com/office/powerpoint/2010/main" val="3478157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.rhul.ac.uk/bdsim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arxiv.org/abs/1808.1074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jpeg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1.png"/><Relationship Id="rId5" Type="http://schemas.openxmlformats.org/officeDocument/2006/relationships/image" Target="../media/image30.emf"/><Relationship Id="rId4" Type="http://schemas.openxmlformats.org/officeDocument/2006/relationships/image" Target="../media/image6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32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5" Type="http://schemas.openxmlformats.org/officeDocument/2006/relationships/hyperlink" Target="mailto:William.shields.2011@live.rhul.ac.uk" TargetMode="Externa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2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jpeg"/><Relationship Id="rId5" Type="http://schemas.openxmlformats.org/officeDocument/2006/relationships/image" Target="../media/image13.png"/><Relationship Id="rId4" Type="http://schemas.openxmlformats.org/officeDocument/2006/relationships/hyperlink" Target="https://bitbucket.org/jairhul/pyg4ometry/" TargetMode="External"/><Relationship Id="rId9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5.emf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hyperlink" Target="http://aea.web.psi.ch/Urs_Rohrer/MyFt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1BF60B2-52BE-BC46-BDD8-C8627AFAC4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89" b="11997"/>
          <a:stretch/>
        </p:blipFill>
        <p:spPr>
          <a:xfrm>
            <a:off x="15608" y="825313"/>
            <a:ext cx="9128392" cy="49687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1ED20D-58A9-9248-8CE3-B85B4F422F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25" y="6018835"/>
            <a:ext cx="2827860" cy="7335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ECD141-DCFC-F74F-8CC5-DA1C9EEDC2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323" y="5834182"/>
            <a:ext cx="2030540" cy="918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E97999-5211-2C4E-87FC-811113A323B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2461" t="11588" r="33665" b="75315"/>
          <a:stretch/>
        </p:blipFill>
        <p:spPr>
          <a:xfrm>
            <a:off x="3530943" y="5884720"/>
            <a:ext cx="2113331" cy="817124"/>
          </a:xfrm>
          <a:prstGeom prst="rect">
            <a:avLst/>
          </a:prstGeom>
        </p:spPr>
      </p:pic>
      <p:sp>
        <p:nvSpPr>
          <p:cNvPr id="10" name="Subtitle 4">
            <a:extLst>
              <a:ext uri="{FF2B5EF4-FFF2-40B4-BE49-F238E27FC236}">
                <a16:creationId xmlns:a16="http://schemas.microsoft.com/office/drawing/2014/main" id="{121AFB4D-F664-EF4A-B995-115C8767E964}"/>
              </a:ext>
            </a:extLst>
          </p:cNvPr>
          <p:cNvSpPr txBox="1">
            <a:spLocks/>
          </p:cNvSpPr>
          <p:nvPr/>
        </p:nvSpPr>
        <p:spPr>
          <a:xfrm>
            <a:off x="15608" y="1624196"/>
            <a:ext cx="3416362" cy="4169869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>
                <a:latin typeface="Helvetica" pitchFamily="2" charset="0"/>
              </a:rPr>
              <a:t>William Shields</a:t>
            </a:r>
          </a:p>
          <a:p>
            <a:pPr marL="0" indent="0">
              <a:buNone/>
            </a:pPr>
            <a:r>
              <a:rPr lang="en-US" sz="1600" dirty="0">
                <a:latin typeface="Helvetica" pitchFamily="2" charset="0"/>
              </a:rPr>
              <a:t> (</a:t>
            </a:r>
            <a:r>
              <a:rPr lang="en-US" sz="1600" i="1" dirty="0" err="1">
                <a:latin typeface="Helvetica" pitchFamily="2" charset="0"/>
              </a:rPr>
              <a:t>william.shields@rhul.ac.uk</a:t>
            </a:r>
            <a:r>
              <a:rPr lang="en-US" sz="1600" i="1" dirty="0">
                <a:latin typeface="Helvetica" pitchFamily="2" charset="0"/>
              </a:rPr>
              <a:t>)</a:t>
            </a:r>
            <a:endParaRPr lang="en-US" sz="1600" dirty="0">
              <a:latin typeface="Helvetica" pitchFamily="2" charset="0"/>
            </a:endParaRPr>
          </a:p>
          <a:p>
            <a:pPr marL="0" indent="0">
              <a:buNone/>
            </a:pPr>
            <a:r>
              <a:rPr lang="en-US" sz="1600" i="1" dirty="0">
                <a:latin typeface="Helvetica" pitchFamily="2" charset="0"/>
              </a:rPr>
              <a:t>on behalf of BDSIM group:</a:t>
            </a:r>
            <a:endParaRPr lang="en-US" sz="1600" dirty="0">
              <a:latin typeface="Helvetica" pitchFamily="2" charset="0"/>
            </a:endParaRPr>
          </a:p>
          <a:p>
            <a:pPr marL="0" indent="0">
              <a:buNone/>
            </a:pPr>
            <a:r>
              <a:rPr lang="en-US" sz="1600" i="1" dirty="0">
                <a:latin typeface="Helvetica" pitchFamily="2" charset="0"/>
              </a:rPr>
              <a:t>A. Abramov, S. </a:t>
            </a:r>
            <a:r>
              <a:rPr lang="en-US" sz="1600" i="1" dirty="0" err="1">
                <a:latin typeface="Helvetica" pitchFamily="2" charset="0"/>
              </a:rPr>
              <a:t>Boogert</a:t>
            </a:r>
            <a:r>
              <a:rPr lang="en-US" sz="1600" i="1" dirty="0">
                <a:latin typeface="Helvetica" pitchFamily="2" charset="0"/>
              </a:rPr>
              <a:t>, S. Gibson, H. Garcia-Morales, H. </a:t>
            </a:r>
            <a:r>
              <a:rPr lang="en-US" sz="1600" i="1" dirty="0" err="1">
                <a:latin typeface="Helvetica" pitchFamily="2" charset="0"/>
              </a:rPr>
              <a:t>Pikhartova</a:t>
            </a:r>
            <a:r>
              <a:rPr lang="en-US" sz="1600" i="1" dirty="0">
                <a:latin typeface="Helvetica" pitchFamily="2" charset="0"/>
              </a:rPr>
              <a:t>, L. </a:t>
            </a:r>
            <a:r>
              <a:rPr lang="en-US" sz="1600" i="1" dirty="0" err="1">
                <a:latin typeface="Helvetica" pitchFamily="2" charset="0"/>
              </a:rPr>
              <a:t>Nevay</a:t>
            </a:r>
            <a:r>
              <a:rPr lang="en-US" sz="1600" i="1" dirty="0">
                <a:latin typeface="Helvetica" pitchFamily="2" charset="0"/>
              </a:rPr>
              <a:t>, J. </a:t>
            </a:r>
            <a:r>
              <a:rPr lang="en-US" sz="1600" i="1" dirty="0" err="1">
                <a:latin typeface="Helvetica" pitchFamily="2" charset="0"/>
              </a:rPr>
              <a:t>Snuverink</a:t>
            </a:r>
            <a:r>
              <a:rPr lang="en-US" sz="1600" i="1" dirty="0">
                <a:latin typeface="Helvetica" pitchFamily="2" charset="0"/>
              </a:rPr>
              <a:t>, S. Walker</a:t>
            </a:r>
          </a:p>
          <a:p>
            <a:pPr marL="0" indent="0">
              <a:buNone/>
            </a:pPr>
            <a:r>
              <a:rPr lang="en-US" sz="1600" dirty="0">
                <a:latin typeface="Helvetica" pitchFamily="2" charset="0"/>
              </a:rPr>
              <a:t>BDSIM</a:t>
            </a:r>
            <a:r>
              <a:rPr lang="en-US" sz="1600" i="1" dirty="0">
                <a:latin typeface="Helvetica" pitchFamily="2" charset="0"/>
              </a:rPr>
              <a:t>:</a:t>
            </a:r>
          </a:p>
          <a:p>
            <a:pPr marL="0" indent="0">
              <a:buNone/>
            </a:pPr>
            <a:r>
              <a:rPr lang="de-DE" sz="1600" dirty="0">
                <a:latin typeface="Helvetica" pitchFamily="2" charset="0"/>
                <a:hlinkClick r:id="rId7"/>
              </a:rPr>
              <a:t>https://arxiv.org/abs/1808.10745</a:t>
            </a:r>
            <a:endParaRPr lang="de-DE" sz="1600" dirty="0">
              <a:latin typeface="Helvetica" pitchFamily="2" charset="0"/>
            </a:endParaRPr>
          </a:p>
          <a:p>
            <a:pPr marL="0" indent="0">
              <a:buNone/>
            </a:pPr>
            <a:r>
              <a:rPr lang="en-GB" sz="1600" dirty="0">
                <a:latin typeface="Helvetica" pitchFamily="2" charset="0"/>
                <a:hlinkClick r:id="rId8"/>
              </a:rPr>
              <a:t>http://www.pp.rhul.ac.uk/bdsim</a:t>
            </a:r>
            <a:endParaRPr lang="en-GB" sz="1600" dirty="0">
              <a:latin typeface="Helvetica" pitchFamily="2" charset="0"/>
            </a:endParaRPr>
          </a:p>
          <a:p>
            <a:pPr marL="0" indent="0">
              <a:buNone/>
            </a:pPr>
            <a:endParaRPr lang="en-US" sz="1600" dirty="0">
              <a:latin typeface="Helvetica" pitchFamily="2" charset="0"/>
            </a:endParaRPr>
          </a:p>
          <a:p>
            <a:pPr marL="0" indent="0">
              <a:buNone/>
            </a:pPr>
            <a:r>
              <a:rPr lang="en-US" sz="1600" dirty="0">
                <a:latin typeface="Helvetica" pitchFamily="2" charset="0"/>
              </a:rPr>
              <a:t>7</a:t>
            </a:r>
            <a:r>
              <a:rPr lang="en-US" sz="1600" baseline="30000" dirty="0">
                <a:latin typeface="Helvetica" pitchFamily="2" charset="0"/>
              </a:rPr>
              <a:t>th</a:t>
            </a:r>
            <a:r>
              <a:rPr lang="en-US" sz="1600" dirty="0">
                <a:latin typeface="Helvetica" pitchFamily="2" charset="0"/>
              </a:rPr>
              <a:t> December 2018, JAI Fest – RHUL.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6A96D0-2B7D-514B-8BB2-C564CC3D5DAE}"/>
              </a:ext>
            </a:extLst>
          </p:cNvPr>
          <p:cNvSpPr/>
          <p:nvPr/>
        </p:nvSpPr>
        <p:spPr>
          <a:xfrm>
            <a:off x="645001" y="163594"/>
            <a:ext cx="7885216" cy="1323439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4000" dirty="0">
                <a:latin typeface="Helvetica" pitchFamily="2" charset="0"/>
                <a:cs typeface="Arial" panose="020B0604020202020204" pitchFamily="34" charset="0"/>
              </a:rPr>
              <a:t>BDSIM Applications for Proton Therapy</a:t>
            </a:r>
            <a:endParaRPr lang="en-US" sz="4000" dirty="0">
              <a:latin typeface="Helvetica" pitchFamily="2" charset="0"/>
              <a:ea typeface="CMU Sans Serif Medium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403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EACCF06B-D809-8046-8995-FDBDF4165F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9640" y="985984"/>
            <a:ext cx="8864720" cy="1262178"/>
          </a:xfrm>
        </p:spPr>
        <p:txBody>
          <a:bodyPr>
            <a:noAutofit/>
          </a:bodyPr>
          <a:lstStyle/>
          <a:p>
            <a:r>
              <a:rPr lang="en-GB" sz="2400" dirty="0">
                <a:sym typeface="Wingdings"/>
              </a:rPr>
              <a:t>Particle properties recorded after every element (position, momentum, energy etc).</a:t>
            </a:r>
          </a:p>
          <a:p>
            <a:r>
              <a:rPr lang="en-GB" sz="2400" dirty="0">
                <a:sym typeface="Wingdings"/>
              </a:rPr>
              <a:t>Twiss functions calculated with full statistical uncertainties.</a:t>
            </a:r>
          </a:p>
          <a:p>
            <a:r>
              <a:rPr lang="en-GB" sz="2400" dirty="0">
                <a:sym typeface="Wingdings"/>
              </a:rPr>
              <a:t>Excellent agreement with PTC tracking routines.</a:t>
            </a:r>
          </a:p>
          <a:p>
            <a:pPr marL="342900" lvl="1" indent="0">
              <a:buNone/>
            </a:pPr>
            <a:endParaRPr lang="en-GB" sz="2400" dirty="0">
              <a:sym typeface="Wingdings"/>
            </a:endParaRP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1" y="60324"/>
            <a:ext cx="6278725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</a:lstStyle>
          <a:p>
            <a:r>
              <a:rPr lang="en-GB" sz="3200" dirty="0">
                <a:sym typeface="Wingdings"/>
              </a:rPr>
              <a:t>Lattice Optics</a:t>
            </a:r>
            <a:endParaRPr lang="en-US" sz="3200" dirty="0"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E91001-447F-F14B-81D0-C0EC7B9897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376" y="2673117"/>
            <a:ext cx="6818484" cy="377139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026826D-900C-5540-83EC-CCC6D7424ACF}"/>
              </a:ext>
            </a:extLst>
          </p:cNvPr>
          <p:cNvSpPr/>
          <p:nvPr/>
        </p:nvSpPr>
        <p:spPr>
          <a:xfrm>
            <a:off x="7337095" y="6444516"/>
            <a:ext cx="1806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07</a:t>
            </a:r>
            <a:r>
              <a:rPr lang="en-US" sz="1400" baseline="30000" dirty="0">
                <a:latin typeface="Helvetica" pitchFamily="2" charset="0"/>
              </a:rPr>
              <a:t>th</a:t>
            </a:r>
            <a:r>
              <a:rPr lang="en-US" sz="1400" dirty="0">
                <a:latin typeface="Helvetica" pitchFamily="2" charset="0"/>
              </a:rPr>
              <a:t> December 2018</a:t>
            </a:r>
          </a:p>
        </p:txBody>
      </p:sp>
      <p:pic>
        <p:nvPicPr>
          <p:cNvPr id="17" name="Picture 16" descr="JPEG_print_logo_large.jpg">
            <a:extLst>
              <a:ext uri="{FF2B5EF4-FFF2-40B4-BE49-F238E27FC236}">
                <a16:creationId xmlns:a16="http://schemas.microsoft.com/office/drawing/2014/main" id="{E29273ED-1B4A-5B4B-8323-8344314418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635" y="60325"/>
            <a:ext cx="1244642" cy="621663"/>
          </a:xfrm>
          <a:prstGeom prst="rect">
            <a:avLst/>
          </a:prstGeom>
          <a:ln w="76200" cmpd="sng">
            <a:solidFill>
              <a:srgbClr val="FFFFFF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9A5F0D2-E2A5-544A-A734-3E664AE4EF1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54501" y="64724"/>
            <a:ext cx="1417359" cy="617264"/>
          </a:xfrm>
          <a:prstGeom prst="rect">
            <a:avLst/>
          </a:prstGeom>
        </p:spPr>
      </p:pic>
      <p:sp>
        <p:nvSpPr>
          <p:cNvPr id="19" name="Slide Number Placeholder 2">
            <a:extLst>
              <a:ext uri="{FF2B5EF4-FFF2-40B4-BE49-F238E27FC236}">
                <a16:creationId xmlns:a16="http://schemas.microsoft.com/office/drawing/2014/main" id="{A4AD2B94-5130-6C49-B96A-61D00C81D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94835" y="6417128"/>
            <a:ext cx="354330" cy="365125"/>
          </a:xfrm>
        </p:spPr>
        <p:txBody>
          <a:bodyPr/>
          <a:lstStyle/>
          <a:p>
            <a:r>
              <a:rPr lang="en-US" sz="16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34098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EACCF06B-D809-8046-8995-FDBDF4165F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5109" y="973758"/>
            <a:ext cx="8887168" cy="3436517"/>
          </a:xfrm>
        </p:spPr>
        <p:txBody>
          <a:bodyPr>
            <a:normAutofit/>
          </a:bodyPr>
          <a:lstStyle/>
          <a:p>
            <a:r>
              <a:rPr lang="en-GB" sz="2400" dirty="0">
                <a:sym typeface="Wingdings"/>
              </a:rPr>
              <a:t>Energy deposition per 10 cm along curvilinear axis for full machine length.</a:t>
            </a: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0" y="60324"/>
            <a:ext cx="6354501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</a:lstStyle>
          <a:p>
            <a:r>
              <a:rPr lang="en-GB" sz="3200" dirty="0">
                <a:sym typeface="Wingdings"/>
              </a:rPr>
              <a:t>Loss Map and Energy Deposition</a:t>
            </a:r>
            <a:endParaRPr lang="en-US" sz="3200" dirty="0"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016B87-2278-A544-BF88-3B56F21CA3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54302"/>
            <a:ext cx="9092277" cy="454613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1B7559B-206D-8840-B22E-8EE10B6AEBEA}"/>
              </a:ext>
            </a:extLst>
          </p:cNvPr>
          <p:cNvSpPr/>
          <p:nvPr/>
        </p:nvSpPr>
        <p:spPr>
          <a:xfrm>
            <a:off x="7337095" y="6444516"/>
            <a:ext cx="1806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07</a:t>
            </a:r>
            <a:r>
              <a:rPr lang="en-US" sz="1400" baseline="30000" dirty="0">
                <a:latin typeface="Helvetica" pitchFamily="2" charset="0"/>
              </a:rPr>
              <a:t>th</a:t>
            </a:r>
            <a:r>
              <a:rPr lang="en-US" sz="1400" dirty="0">
                <a:latin typeface="Helvetica" pitchFamily="2" charset="0"/>
              </a:rPr>
              <a:t> December 2018</a:t>
            </a:r>
          </a:p>
        </p:txBody>
      </p:sp>
      <p:pic>
        <p:nvPicPr>
          <p:cNvPr id="14" name="Picture 13" descr="JPEG_print_logo_large.jpg">
            <a:extLst>
              <a:ext uri="{FF2B5EF4-FFF2-40B4-BE49-F238E27FC236}">
                <a16:creationId xmlns:a16="http://schemas.microsoft.com/office/drawing/2014/main" id="{F97BAD82-11D3-E64B-98BB-C64D88B828B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635" y="60325"/>
            <a:ext cx="1244642" cy="621663"/>
          </a:xfrm>
          <a:prstGeom prst="rect">
            <a:avLst/>
          </a:prstGeom>
          <a:ln w="76200" cmpd="sng">
            <a:solidFill>
              <a:srgbClr val="FFFFFF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14C56C2-7A7A-D847-A005-0492462382D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54501" y="64724"/>
            <a:ext cx="1417359" cy="617264"/>
          </a:xfrm>
          <a:prstGeom prst="rect">
            <a:avLst/>
          </a:prstGeom>
        </p:spPr>
      </p:pic>
      <p:sp>
        <p:nvSpPr>
          <p:cNvPr id="17" name="Slide Number Placeholder 2">
            <a:extLst>
              <a:ext uri="{FF2B5EF4-FFF2-40B4-BE49-F238E27FC236}">
                <a16:creationId xmlns:a16="http://schemas.microsoft.com/office/drawing/2014/main" id="{C98CA32F-7B22-8E4C-955C-18C0DF6FA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92455" y="6415841"/>
            <a:ext cx="507365" cy="365125"/>
          </a:xfrm>
        </p:spPr>
        <p:txBody>
          <a:bodyPr/>
          <a:lstStyle/>
          <a:p>
            <a:r>
              <a:rPr lang="en-US" sz="16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087146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EACCF06B-D809-8046-8995-FDBDF4165F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7546" y="1077974"/>
            <a:ext cx="4893459" cy="3436517"/>
          </a:xfrm>
        </p:spPr>
        <p:txBody>
          <a:bodyPr>
            <a:normAutofit/>
          </a:bodyPr>
          <a:lstStyle/>
          <a:p>
            <a:r>
              <a:rPr lang="en-GB" sz="2400" dirty="0">
                <a:sym typeface="Wingdings"/>
              </a:rPr>
              <a:t>Profiles prior to nozzle section.</a:t>
            </a:r>
          </a:p>
          <a:p>
            <a:pPr lvl="1"/>
            <a:r>
              <a:rPr lang="en-GB" sz="2400" dirty="0">
                <a:sym typeface="Wingdings"/>
              </a:rPr>
              <a:t>Primary protons and secondary particles.</a:t>
            </a:r>
          </a:p>
          <a:p>
            <a:r>
              <a:rPr lang="en-GB" sz="2400" dirty="0">
                <a:sym typeface="Wingdings"/>
              </a:rPr>
              <a:t>Spectra of all particle species.</a:t>
            </a:r>
          </a:p>
          <a:p>
            <a:pPr marL="342900" lvl="1" indent="0">
              <a:buNone/>
            </a:pPr>
            <a:endParaRPr lang="en-GB" sz="2400" dirty="0">
              <a:sym typeface="Wingdings"/>
            </a:endParaRP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-329529" y="60325"/>
            <a:ext cx="7039611" cy="64413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</a:lstStyle>
          <a:p>
            <a:r>
              <a:rPr lang="en-GB" sz="3200" dirty="0">
                <a:sym typeface="Wingdings"/>
              </a:rPr>
              <a:t>Spectra and Lateral Beam Profiles</a:t>
            </a:r>
            <a:endParaRPr lang="en-US" sz="3200" dirty="0">
              <a:cs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1BF2B9F-AB02-A948-8909-022ED1DD4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0172" y="3068183"/>
            <a:ext cx="5192105" cy="324506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3497B65-6318-EA47-A7AA-1BE9493E54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90" y="912215"/>
            <a:ext cx="3797720" cy="285034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958856D-B507-B842-B98F-92EEF8EE0A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23" y="3970322"/>
            <a:ext cx="3847455" cy="288767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3BD4725-ED1E-9F4A-BC59-23C3E0339047}"/>
              </a:ext>
            </a:extLst>
          </p:cNvPr>
          <p:cNvSpPr/>
          <p:nvPr/>
        </p:nvSpPr>
        <p:spPr>
          <a:xfrm>
            <a:off x="7337095" y="6444516"/>
            <a:ext cx="1806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07</a:t>
            </a:r>
            <a:r>
              <a:rPr lang="en-US" sz="1400" baseline="30000" dirty="0">
                <a:latin typeface="Helvetica" pitchFamily="2" charset="0"/>
              </a:rPr>
              <a:t>th</a:t>
            </a:r>
            <a:r>
              <a:rPr lang="en-US" sz="1400" dirty="0">
                <a:latin typeface="Helvetica" pitchFamily="2" charset="0"/>
              </a:rPr>
              <a:t> December 2018</a:t>
            </a:r>
          </a:p>
        </p:txBody>
      </p:sp>
      <p:pic>
        <p:nvPicPr>
          <p:cNvPr id="14" name="Picture 13" descr="JPEG_print_logo_large.jpg">
            <a:extLst>
              <a:ext uri="{FF2B5EF4-FFF2-40B4-BE49-F238E27FC236}">
                <a16:creationId xmlns:a16="http://schemas.microsoft.com/office/drawing/2014/main" id="{E79AFB46-FF60-FD40-BEB2-B25B3D73DE5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635" y="60325"/>
            <a:ext cx="1244642" cy="621663"/>
          </a:xfrm>
          <a:prstGeom prst="rect">
            <a:avLst/>
          </a:prstGeom>
          <a:ln w="76200" cmpd="sng">
            <a:solidFill>
              <a:srgbClr val="FFFFFF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72676DD-91AD-2A46-A4E4-A43E1C73410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54501" y="64724"/>
            <a:ext cx="1417359" cy="617264"/>
          </a:xfrm>
          <a:prstGeom prst="rect">
            <a:avLst/>
          </a:prstGeom>
        </p:spPr>
      </p:pic>
      <p:sp>
        <p:nvSpPr>
          <p:cNvPr id="21" name="Slide Number Placeholder 2">
            <a:extLst>
              <a:ext uri="{FF2B5EF4-FFF2-40B4-BE49-F238E27FC236}">
                <a16:creationId xmlns:a16="http://schemas.microsoft.com/office/drawing/2014/main" id="{EDA24E41-9730-EA4D-A6D5-A0A1371F2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92455" y="6415841"/>
            <a:ext cx="507365" cy="365125"/>
          </a:xfrm>
        </p:spPr>
        <p:txBody>
          <a:bodyPr/>
          <a:lstStyle/>
          <a:p>
            <a:r>
              <a:rPr lang="en-US" sz="16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905245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EF8B57F6-EFB0-8548-B3BB-0336ACC7C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571" y="765955"/>
            <a:ext cx="3955456" cy="6100265"/>
          </a:xfrm>
        </p:spPr>
        <p:txBody>
          <a:bodyPr>
            <a:noAutofit/>
          </a:bodyPr>
          <a:lstStyle/>
          <a:p>
            <a:r>
              <a:rPr lang="en-GB" sz="2400" dirty="0">
                <a:sym typeface="Wingdings"/>
              </a:rPr>
              <a:t>Collaboration with IBA (Ion Beam Applications), Belgium.</a:t>
            </a:r>
          </a:p>
          <a:p>
            <a:r>
              <a:rPr lang="en-GB" sz="2400" dirty="0">
                <a:sym typeface="Wingdings"/>
              </a:rPr>
              <a:t>Simulation of two beam lines.</a:t>
            </a:r>
          </a:p>
          <a:p>
            <a:r>
              <a:rPr lang="en-GB" sz="2400" dirty="0">
                <a:sym typeface="Wingdings"/>
              </a:rPr>
              <a:t>Improve beam profile with optimised nozzle and optics.</a:t>
            </a:r>
          </a:p>
          <a:p>
            <a:r>
              <a:rPr lang="en-GB" sz="2400" dirty="0">
                <a:sym typeface="Wingdings"/>
              </a:rPr>
              <a:t>Enhanced dose rate from degrader efficiency studies.</a:t>
            </a:r>
          </a:p>
          <a:p>
            <a:r>
              <a:rPr lang="en-GB" sz="2400" dirty="0">
                <a:sym typeface="Wingdings"/>
              </a:rPr>
              <a:t>Loss maps for shielding activation.</a:t>
            </a:r>
          </a:p>
          <a:p>
            <a:r>
              <a:rPr lang="en-GB" sz="2400" dirty="0">
                <a:sym typeface="Wingdings"/>
              </a:rPr>
              <a:t>Publish next year.</a:t>
            </a:r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37E86D51-4BF6-9F49-A4CC-FD4ABDAF8EC2}"/>
              </a:ext>
            </a:extLst>
          </p:cNvPr>
          <p:cNvSpPr txBox="1">
            <a:spLocks/>
          </p:cNvSpPr>
          <p:nvPr/>
        </p:nvSpPr>
        <p:spPr>
          <a:xfrm>
            <a:off x="53176" y="64724"/>
            <a:ext cx="6224114" cy="617264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</a:lstStyle>
          <a:p>
            <a:r>
              <a:rPr lang="en-GB" sz="3200" dirty="0">
                <a:sym typeface="Wingdings"/>
              </a:rPr>
              <a:t>Collaboration with IBA</a:t>
            </a:r>
            <a:endParaRPr lang="en-US" sz="3200" dirty="0"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094A6D3-262A-A24A-AECB-4A9FAF1E6733}"/>
              </a:ext>
            </a:extLst>
          </p:cNvPr>
          <p:cNvGrpSpPr/>
          <p:nvPr/>
        </p:nvGrpSpPr>
        <p:grpSpPr>
          <a:xfrm>
            <a:off x="3632886" y="1235246"/>
            <a:ext cx="5499395" cy="1767443"/>
            <a:chOff x="3286262" y="1858687"/>
            <a:chExt cx="5857739" cy="180983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772373E-8379-7D4C-9EA0-0ACE9D2722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57588" y="1858687"/>
              <a:ext cx="5586413" cy="1523567"/>
            </a:xfrm>
            <a:prstGeom prst="rect">
              <a:avLst/>
            </a:prstGeom>
          </p:spPr>
        </p:pic>
        <p:sp>
          <p:nvSpPr>
            <p:cNvPr id="31" name="Text Placeholder 4">
              <a:extLst>
                <a:ext uri="{FF2B5EF4-FFF2-40B4-BE49-F238E27FC236}">
                  <a16:creationId xmlns:a16="http://schemas.microsoft.com/office/drawing/2014/main" id="{57629C1B-8AC8-F74D-ABB7-5FDA13F206EC}"/>
                </a:ext>
              </a:extLst>
            </p:cNvPr>
            <p:cNvSpPr txBox="1">
              <a:spLocks/>
            </p:cNvSpPr>
            <p:nvPr/>
          </p:nvSpPr>
          <p:spPr>
            <a:xfrm>
              <a:off x="3286262" y="2251295"/>
              <a:ext cx="2124467" cy="262299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600" dirty="0">
                  <a:sym typeface="Wingdings"/>
                </a:rPr>
                <a:t>Nozzle (enclosed)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3AA78DFA-3B9B-4845-B0D7-D8A28733F6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74889" y="2476619"/>
              <a:ext cx="326741" cy="36356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 Placeholder 4">
              <a:extLst>
                <a:ext uri="{FF2B5EF4-FFF2-40B4-BE49-F238E27FC236}">
                  <a16:creationId xmlns:a16="http://schemas.microsoft.com/office/drawing/2014/main" id="{B7823F80-0CC6-3C49-BBC8-02AADA31E49E}"/>
                </a:ext>
              </a:extLst>
            </p:cNvPr>
            <p:cNvSpPr txBox="1">
              <a:spLocks/>
            </p:cNvSpPr>
            <p:nvPr/>
          </p:nvSpPr>
          <p:spPr>
            <a:xfrm>
              <a:off x="4221140" y="3420805"/>
              <a:ext cx="1603277" cy="247721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600" dirty="0">
                  <a:sym typeface="Wingdings"/>
                </a:rPr>
                <a:t>Water Phantom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863D51EF-70B7-1241-9795-4FEC1E6E014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94209" y="3219747"/>
              <a:ext cx="426931" cy="24939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 Placeholder 4">
              <a:extLst>
                <a:ext uri="{FF2B5EF4-FFF2-40B4-BE49-F238E27FC236}">
                  <a16:creationId xmlns:a16="http://schemas.microsoft.com/office/drawing/2014/main" id="{38CBE0CD-A8D3-A74A-8627-2B2FF8E8EDDD}"/>
                </a:ext>
              </a:extLst>
            </p:cNvPr>
            <p:cNvSpPr txBox="1">
              <a:spLocks/>
            </p:cNvSpPr>
            <p:nvPr/>
          </p:nvSpPr>
          <p:spPr>
            <a:xfrm>
              <a:off x="7949879" y="3085830"/>
              <a:ext cx="1070551" cy="492622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600" dirty="0">
                  <a:sym typeface="Wingdings"/>
                </a:rPr>
                <a:t>Degrader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E1C1D76F-6191-E646-A7D0-E4DC781DAD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37885" y="2689083"/>
              <a:ext cx="177466" cy="35819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498575CB-F5F0-0F4C-ABA4-F2B2E7211B1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77840" y="2011694"/>
              <a:ext cx="692008" cy="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 Placeholder 4">
              <a:extLst>
                <a:ext uri="{FF2B5EF4-FFF2-40B4-BE49-F238E27FC236}">
                  <a16:creationId xmlns:a16="http://schemas.microsoft.com/office/drawing/2014/main" id="{5C32C730-791C-1544-A6F5-6C5E3491A061}"/>
                </a:ext>
              </a:extLst>
            </p:cNvPr>
            <p:cNvSpPr txBox="1">
              <a:spLocks/>
            </p:cNvSpPr>
            <p:nvPr/>
          </p:nvSpPr>
          <p:spPr>
            <a:xfrm>
              <a:off x="3882886" y="1870748"/>
              <a:ext cx="2052844" cy="352655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600" dirty="0">
                  <a:sym typeface="Wingdings"/>
                </a:rPr>
                <a:t>To second room</a:t>
              </a:r>
            </a:p>
          </p:txBody>
        </p:sp>
        <p:sp>
          <p:nvSpPr>
            <p:cNvPr id="47" name="Text Placeholder 4">
              <a:extLst>
                <a:ext uri="{FF2B5EF4-FFF2-40B4-BE49-F238E27FC236}">
                  <a16:creationId xmlns:a16="http://schemas.microsoft.com/office/drawing/2014/main" id="{2CDCEA38-625F-7D45-94E6-8FED04C1D453}"/>
                </a:ext>
              </a:extLst>
            </p:cNvPr>
            <p:cNvSpPr txBox="1">
              <a:spLocks/>
            </p:cNvSpPr>
            <p:nvPr/>
          </p:nvSpPr>
          <p:spPr>
            <a:xfrm>
              <a:off x="6046316" y="2690411"/>
              <a:ext cx="1805235" cy="809587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dirty="0" err="1">
                  <a:sym typeface="Wingdings"/>
                </a:rPr>
                <a:t>Proscan</a:t>
              </a:r>
              <a:r>
                <a:rPr lang="en-GB" dirty="0">
                  <a:sym typeface="Wingdings"/>
                </a:rPr>
                <a:t> Eyeline Beam Line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5068480-8E67-1840-B949-248B2CABFECC}"/>
              </a:ext>
            </a:extLst>
          </p:cNvPr>
          <p:cNvGrpSpPr/>
          <p:nvPr/>
        </p:nvGrpSpPr>
        <p:grpSpPr>
          <a:xfrm>
            <a:off x="3887613" y="3585376"/>
            <a:ext cx="5332871" cy="2466284"/>
            <a:chOff x="3644957" y="3663658"/>
            <a:chExt cx="5388568" cy="246628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98CC0DE-1CF9-1545-962F-D5CD93756B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44957" y="3663658"/>
              <a:ext cx="5264666" cy="1683498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B3A2435-0B20-1143-A8C6-7BF0F03E7CB9}"/>
                </a:ext>
              </a:extLst>
            </p:cNvPr>
            <p:cNvSpPr/>
            <p:nvPr/>
          </p:nvSpPr>
          <p:spPr>
            <a:xfrm>
              <a:off x="4538540" y="5022334"/>
              <a:ext cx="167000" cy="20716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5" name="Text Placeholder 4">
              <a:extLst>
                <a:ext uri="{FF2B5EF4-FFF2-40B4-BE49-F238E27FC236}">
                  <a16:creationId xmlns:a16="http://schemas.microsoft.com/office/drawing/2014/main" id="{44B191B3-0D5C-624B-9A9B-271BF5EF45D4}"/>
                </a:ext>
              </a:extLst>
            </p:cNvPr>
            <p:cNvSpPr txBox="1">
              <a:spLocks/>
            </p:cNvSpPr>
            <p:nvPr/>
          </p:nvSpPr>
          <p:spPr>
            <a:xfrm>
              <a:off x="7239451" y="4604317"/>
              <a:ext cx="1350275" cy="382332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600" dirty="0">
                  <a:sym typeface="Wingdings"/>
                </a:rPr>
                <a:t>Isocentre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5368B512-CFE6-F541-A5EE-821FC738AA71}"/>
                </a:ext>
              </a:extLst>
            </p:cNvPr>
            <p:cNvCxnSpPr>
              <a:cxnSpLocks/>
            </p:cNvCxnSpPr>
            <p:nvPr/>
          </p:nvCxnSpPr>
          <p:spPr>
            <a:xfrm>
              <a:off x="8169530" y="4800515"/>
              <a:ext cx="566009" cy="32540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 Placeholder 4">
              <a:extLst>
                <a:ext uri="{FF2B5EF4-FFF2-40B4-BE49-F238E27FC236}">
                  <a16:creationId xmlns:a16="http://schemas.microsoft.com/office/drawing/2014/main" id="{277825BF-C3CA-9144-A859-6F64F73E825B}"/>
                </a:ext>
              </a:extLst>
            </p:cNvPr>
            <p:cNvSpPr txBox="1">
              <a:spLocks/>
            </p:cNvSpPr>
            <p:nvPr/>
          </p:nvSpPr>
          <p:spPr>
            <a:xfrm>
              <a:off x="5169740" y="5504702"/>
              <a:ext cx="1603277" cy="581226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600" dirty="0">
                  <a:sym typeface="Wingdings"/>
                </a:rPr>
                <a:t>Degrader (enclosed)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F88D59E-9046-E342-AFFC-8E7CC55389B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22040" y="5316714"/>
              <a:ext cx="466124" cy="27329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 Placeholder 4">
              <a:extLst>
                <a:ext uri="{FF2B5EF4-FFF2-40B4-BE49-F238E27FC236}">
                  <a16:creationId xmlns:a16="http://schemas.microsoft.com/office/drawing/2014/main" id="{5CF77C7E-FB06-FA43-9B52-16BF78338B56}"/>
                </a:ext>
              </a:extLst>
            </p:cNvPr>
            <p:cNvSpPr txBox="1">
              <a:spLocks/>
            </p:cNvSpPr>
            <p:nvPr/>
          </p:nvSpPr>
          <p:spPr>
            <a:xfrm>
              <a:off x="4053463" y="4180306"/>
              <a:ext cx="1603277" cy="457187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600" dirty="0">
                  <a:sym typeface="Wingdings"/>
                </a:rPr>
                <a:t>Gantry rotation point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70C0E8F4-E394-704C-A6B1-C1E7FC02F63D}"/>
                </a:ext>
              </a:extLst>
            </p:cNvPr>
            <p:cNvCxnSpPr>
              <a:cxnSpLocks/>
            </p:cNvCxnSpPr>
            <p:nvPr/>
          </p:nvCxnSpPr>
          <p:spPr>
            <a:xfrm>
              <a:off x="4669148" y="4669390"/>
              <a:ext cx="228311" cy="4220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 Placeholder 4">
              <a:extLst>
                <a:ext uri="{FF2B5EF4-FFF2-40B4-BE49-F238E27FC236}">
                  <a16:creationId xmlns:a16="http://schemas.microsoft.com/office/drawing/2014/main" id="{FFC20C90-F913-C148-B047-6A3A55508570}"/>
                </a:ext>
              </a:extLst>
            </p:cNvPr>
            <p:cNvSpPr txBox="1">
              <a:spLocks/>
            </p:cNvSpPr>
            <p:nvPr/>
          </p:nvSpPr>
          <p:spPr>
            <a:xfrm>
              <a:off x="6854593" y="5229503"/>
              <a:ext cx="2178932" cy="900439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dirty="0">
                  <a:sym typeface="Wingdings"/>
                </a:rPr>
                <a:t>Proteus One Compact Gantry</a:t>
              </a: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212FA39F-98DB-FE40-8942-11504C2A9BE9}"/>
              </a:ext>
            </a:extLst>
          </p:cNvPr>
          <p:cNvSpPr/>
          <p:nvPr/>
        </p:nvSpPr>
        <p:spPr>
          <a:xfrm>
            <a:off x="7337095" y="6444516"/>
            <a:ext cx="1806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07</a:t>
            </a:r>
            <a:r>
              <a:rPr lang="en-US" sz="1400" baseline="30000" dirty="0">
                <a:latin typeface="Helvetica" pitchFamily="2" charset="0"/>
              </a:rPr>
              <a:t>th</a:t>
            </a:r>
            <a:r>
              <a:rPr lang="en-US" sz="1400" dirty="0">
                <a:latin typeface="Helvetica" pitchFamily="2" charset="0"/>
              </a:rPr>
              <a:t> December 2018</a:t>
            </a:r>
          </a:p>
        </p:txBody>
      </p:sp>
      <p:pic>
        <p:nvPicPr>
          <p:cNvPr id="30" name="Picture 29" descr="JPEG_print_logo_large.jpg">
            <a:extLst>
              <a:ext uri="{FF2B5EF4-FFF2-40B4-BE49-F238E27FC236}">
                <a16:creationId xmlns:a16="http://schemas.microsoft.com/office/drawing/2014/main" id="{ECB5F7D7-10E3-804A-A200-AB78F19965C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635" y="60325"/>
            <a:ext cx="1244642" cy="621663"/>
          </a:xfrm>
          <a:prstGeom prst="rect">
            <a:avLst/>
          </a:prstGeom>
          <a:ln w="76200" cmpd="sng">
            <a:solidFill>
              <a:srgbClr val="FFFFFF"/>
            </a:solidFill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B2EC44E-643C-8A4A-89DF-501D428EC63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54501" y="64724"/>
            <a:ext cx="1417359" cy="617264"/>
          </a:xfrm>
          <a:prstGeom prst="rect">
            <a:avLst/>
          </a:prstGeom>
        </p:spPr>
      </p:pic>
      <p:sp>
        <p:nvSpPr>
          <p:cNvPr id="37" name="Slide Number Placeholder 2">
            <a:extLst>
              <a:ext uri="{FF2B5EF4-FFF2-40B4-BE49-F238E27FC236}">
                <a16:creationId xmlns:a16="http://schemas.microsoft.com/office/drawing/2014/main" id="{8065ED25-FE7E-4746-B7D9-D16DFBA15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92455" y="6415841"/>
            <a:ext cx="507365" cy="365125"/>
          </a:xfrm>
        </p:spPr>
        <p:txBody>
          <a:bodyPr/>
          <a:lstStyle/>
          <a:p>
            <a:r>
              <a:rPr lang="en-US" sz="1600" dirty="0"/>
              <a:t>12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4B1414-44AE-E545-BD24-E8F629C3B5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1544" y="55996"/>
            <a:ext cx="631308" cy="63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517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CAD7CE75-6B44-864D-99EF-46A6559030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7116" y="1038753"/>
            <a:ext cx="8035438" cy="3436517"/>
          </a:xfrm>
        </p:spPr>
        <p:txBody>
          <a:bodyPr>
            <a:normAutofit/>
          </a:bodyPr>
          <a:lstStyle/>
          <a:p>
            <a:r>
              <a:rPr lang="en-GB" sz="2400" dirty="0">
                <a:sym typeface="Wingdings"/>
              </a:rPr>
              <a:t>Excellent agreement with BDSIM and other tracking codes.</a:t>
            </a:r>
          </a:p>
          <a:p>
            <a:endParaRPr lang="en-GB" sz="2400" dirty="0">
              <a:sym typeface="Wingdings"/>
            </a:endParaRPr>
          </a:p>
          <a:p>
            <a:pPr marL="0" indent="0">
              <a:buNone/>
            </a:pPr>
            <a:r>
              <a:rPr lang="en-GB" sz="2400" dirty="0">
                <a:sym typeface="Wingdings"/>
              </a:rPr>
              <a:t> 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DEBBA501-4DED-A640-AC61-92A8ECC997F1}"/>
              </a:ext>
            </a:extLst>
          </p:cNvPr>
          <p:cNvSpPr txBox="1">
            <a:spLocks/>
          </p:cNvSpPr>
          <p:nvPr/>
        </p:nvSpPr>
        <p:spPr>
          <a:xfrm>
            <a:off x="-1" y="64724"/>
            <a:ext cx="5651545" cy="617264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</a:lstStyle>
          <a:p>
            <a:r>
              <a:rPr lang="en-GB" sz="3200" dirty="0">
                <a:sym typeface="Wingdings"/>
              </a:rPr>
              <a:t>IBA Compact Gantry Optics</a:t>
            </a:r>
            <a:endParaRPr lang="en-US" sz="3200" dirty="0"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015C6F8-8339-EB4B-9BF3-10980C8726AD}"/>
              </a:ext>
            </a:extLst>
          </p:cNvPr>
          <p:cNvSpPr/>
          <p:nvPr/>
        </p:nvSpPr>
        <p:spPr>
          <a:xfrm>
            <a:off x="7337095" y="6444516"/>
            <a:ext cx="1806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07</a:t>
            </a:r>
            <a:r>
              <a:rPr lang="en-US" sz="1400" baseline="30000" dirty="0">
                <a:latin typeface="Helvetica" pitchFamily="2" charset="0"/>
              </a:rPr>
              <a:t>th</a:t>
            </a:r>
            <a:r>
              <a:rPr lang="en-US" sz="1400" dirty="0">
                <a:latin typeface="Helvetica" pitchFamily="2" charset="0"/>
              </a:rPr>
              <a:t> December 2018</a:t>
            </a:r>
          </a:p>
        </p:txBody>
      </p:sp>
      <p:pic>
        <p:nvPicPr>
          <p:cNvPr id="16" name="Picture 15" descr="JPEG_print_logo_large.jpg">
            <a:extLst>
              <a:ext uri="{FF2B5EF4-FFF2-40B4-BE49-F238E27FC236}">
                <a16:creationId xmlns:a16="http://schemas.microsoft.com/office/drawing/2014/main" id="{04D0B34B-D210-5546-9D88-26AE362BD11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635" y="60325"/>
            <a:ext cx="1244642" cy="621663"/>
          </a:xfrm>
          <a:prstGeom prst="rect">
            <a:avLst/>
          </a:prstGeom>
          <a:ln w="76200" cmpd="sng">
            <a:solidFill>
              <a:srgbClr val="FFFFFF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8421BF9-6C73-5F4D-9D6F-F25E9426FEC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54501" y="64724"/>
            <a:ext cx="1417359" cy="61726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803CF60-0DD1-6344-AD46-ED5E83EE36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46" y="2483708"/>
            <a:ext cx="4533966" cy="340047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0C33771-1AAA-DB42-99C3-7DF1460314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8312" y="2483708"/>
            <a:ext cx="4533965" cy="3400474"/>
          </a:xfrm>
          <a:prstGeom prst="rect">
            <a:avLst/>
          </a:prstGeom>
        </p:spPr>
      </p:pic>
      <p:sp>
        <p:nvSpPr>
          <p:cNvPr id="24" name="Slide Number Placeholder 2">
            <a:extLst>
              <a:ext uri="{FF2B5EF4-FFF2-40B4-BE49-F238E27FC236}">
                <a16:creationId xmlns:a16="http://schemas.microsoft.com/office/drawing/2014/main" id="{7AFCA810-5B93-4F4C-A86E-8909C206D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92455" y="6415841"/>
            <a:ext cx="507365" cy="365125"/>
          </a:xfrm>
        </p:spPr>
        <p:txBody>
          <a:bodyPr/>
          <a:lstStyle/>
          <a:p>
            <a:r>
              <a:rPr lang="en-US" sz="1600" dirty="0"/>
              <a:t>13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10DDEA0-6F64-EA45-9E0D-10650C56D5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1544" y="55996"/>
            <a:ext cx="631308" cy="63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853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D9CCBF87-9E2F-054B-9FB4-E2429C384511}"/>
              </a:ext>
            </a:extLst>
          </p:cNvPr>
          <p:cNvSpPr txBox="1">
            <a:spLocks/>
          </p:cNvSpPr>
          <p:nvPr/>
        </p:nvSpPr>
        <p:spPr>
          <a:xfrm>
            <a:off x="107576" y="101050"/>
            <a:ext cx="5543968" cy="114263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</a:lstStyle>
          <a:p>
            <a:r>
              <a:rPr lang="en-US" sz="3200" dirty="0">
                <a:cs typeface="Arial" panose="020B0604020202020204" pitchFamily="34" charset="0"/>
              </a:rPr>
              <a:t>IBA Compact Gantry Loss Map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618DE50-3FA0-F540-8352-EDCB4AF5D155}"/>
              </a:ext>
            </a:extLst>
          </p:cNvPr>
          <p:cNvSpPr/>
          <p:nvPr/>
        </p:nvSpPr>
        <p:spPr>
          <a:xfrm>
            <a:off x="7337095" y="6444516"/>
            <a:ext cx="1806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07</a:t>
            </a:r>
            <a:r>
              <a:rPr lang="en-US" sz="1400" baseline="30000" dirty="0">
                <a:latin typeface="Helvetica" pitchFamily="2" charset="0"/>
              </a:rPr>
              <a:t>th</a:t>
            </a:r>
            <a:r>
              <a:rPr lang="en-US" sz="1400" dirty="0">
                <a:latin typeface="Helvetica" pitchFamily="2" charset="0"/>
              </a:rPr>
              <a:t> December 2018</a:t>
            </a:r>
          </a:p>
        </p:txBody>
      </p:sp>
      <p:pic>
        <p:nvPicPr>
          <p:cNvPr id="9" name="Picture 8" descr="JPEG_print_logo_large.jpg">
            <a:extLst>
              <a:ext uri="{FF2B5EF4-FFF2-40B4-BE49-F238E27FC236}">
                <a16:creationId xmlns:a16="http://schemas.microsoft.com/office/drawing/2014/main" id="{D030F1A6-36BC-B24D-819F-FE8E936AAC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635" y="60325"/>
            <a:ext cx="1244642" cy="621663"/>
          </a:xfrm>
          <a:prstGeom prst="rect">
            <a:avLst/>
          </a:prstGeom>
          <a:ln w="76200" cmpd="sng">
            <a:solidFill>
              <a:srgbClr val="FFFFFF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342B7E-F0D7-AE47-AA3F-441076B6615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54501" y="64724"/>
            <a:ext cx="1417359" cy="617264"/>
          </a:xfrm>
          <a:prstGeom prst="rect">
            <a:avLst/>
          </a:prstGeom>
        </p:spPr>
      </p:pic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3C8A74A-F2C3-644A-B563-5F31CF58FF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4518" y="1377905"/>
            <a:ext cx="8035438" cy="658066"/>
          </a:xfrm>
        </p:spPr>
        <p:txBody>
          <a:bodyPr>
            <a:normAutofit/>
          </a:bodyPr>
          <a:lstStyle/>
          <a:p>
            <a:r>
              <a:rPr lang="en-GB" sz="2400" dirty="0">
                <a:sym typeface="Wingdings"/>
              </a:rPr>
              <a:t>Loss map for 70 MeV beam.</a:t>
            </a:r>
          </a:p>
        </p:txBody>
      </p:sp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B9A39B71-5D08-F745-8E7A-5C8066225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92455" y="6415841"/>
            <a:ext cx="507365" cy="365125"/>
          </a:xfrm>
        </p:spPr>
        <p:txBody>
          <a:bodyPr/>
          <a:lstStyle/>
          <a:p>
            <a:r>
              <a:rPr lang="en-US" sz="1600" dirty="0"/>
              <a:t>14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F0A3E01-4B72-DF44-8135-7E4C5E80C92D}"/>
              </a:ext>
            </a:extLst>
          </p:cNvPr>
          <p:cNvGrpSpPr/>
          <p:nvPr/>
        </p:nvGrpSpPr>
        <p:grpSpPr>
          <a:xfrm>
            <a:off x="0" y="2035971"/>
            <a:ext cx="9144000" cy="4198296"/>
            <a:chOff x="0" y="1990872"/>
            <a:chExt cx="9144000" cy="419829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E22DA05-94F4-C54B-918E-AFDEEF6E8C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20178"/>
            <a:stretch/>
          </p:blipFill>
          <p:spPr>
            <a:xfrm>
              <a:off x="0" y="2560319"/>
              <a:ext cx="9092277" cy="3628849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AE88C75-E75B-1641-A5CD-2EEED834FC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10733"/>
            <a:stretch/>
          </p:blipFill>
          <p:spPr>
            <a:xfrm>
              <a:off x="0" y="1990872"/>
              <a:ext cx="9144000" cy="583038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E3E7B149-CDA1-3D47-960D-76E5EBE5F5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1544" y="55996"/>
            <a:ext cx="631308" cy="63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5210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1BBFB2BF-EB0A-DA49-915E-2B12098B0B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93914" y="1278611"/>
            <a:ext cx="4450086" cy="3852779"/>
          </a:xfrm>
        </p:spPr>
        <p:txBody>
          <a:bodyPr>
            <a:noAutofit/>
          </a:bodyPr>
          <a:lstStyle/>
          <a:p>
            <a:r>
              <a:rPr lang="en-GB" sz="2400" dirty="0">
                <a:sym typeface="Wingdings"/>
              </a:rPr>
              <a:t>Calculate shielding activation rate.</a:t>
            </a:r>
          </a:p>
          <a:p>
            <a:r>
              <a:rPr lang="en-GB" sz="2400" dirty="0">
                <a:sym typeface="Wingdings"/>
              </a:rPr>
              <a:t>Presented in Robin </a:t>
            </a:r>
            <a:r>
              <a:rPr lang="en-GB" sz="2400" dirty="0" err="1">
                <a:sym typeface="Wingdings"/>
              </a:rPr>
              <a:t>Tesse</a:t>
            </a:r>
            <a:r>
              <a:rPr lang="en-GB" sz="2400" dirty="0">
                <a:sym typeface="Wingdings"/>
              </a:rPr>
              <a:t> PhD thesis (ULB).</a:t>
            </a:r>
          </a:p>
          <a:p>
            <a:r>
              <a:rPr lang="en-GB" sz="2400" dirty="0">
                <a:sym typeface="Wingdings"/>
              </a:rPr>
              <a:t>ICAP 18 (20-24</a:t>
            </a:r>
            <a:r>
              <a:rPr lang="en-GB" sz="2400" baseline="30000" dirty="0">
                <a:sym typeface="Wingdings"/>
              </a:rPr>
              <a:t>th</a:t>
            </a:r>
            <a:r>
              <a:rPr lang="en-GB" sz="2400" dirty="0">
                <a:sym typeface="Wingdings"/>
              </a:rPr>
              <a:t> Oct, Key West, Florida).</a:t>
            </a: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F38D73A5-E2A2-9742-8A21-CC5E265C5090}"/>
              </a:ext>
            </a:extLst>
          </p:cNvPr>
          <p:cNvSpPr txBox="1">
            <a:spLocks/>
          </p:cNvSpPr>
          <p:nvPr/>
        </p:nvSpPr>
        <p:spPr>
          <a:xfrm>
            <a:off x="208112" y="74924"/>
            <a:ext cx="5367657" cy="109631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</a:lstStyle>
          <a:p>
            <a:r>
              <a:rPr lang="en-GB" sz="3200" dirty="0">
                <a:sym typeface="Wingdings"/>
              </a:rPr>
              <a:t>IBA Shielding Activation Studies</a:t>
            </a:r>
            <a:endParaRPr lang="en-US" sz="3200" dirty="0"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7CFC51-2FF1-2C43-A164-C41D9412D1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23" t="1387" r="7242" b="3155"/>
          <a:stretch/>
        </p:blipFill>
        <p:spPr>
          <a:xfrm rot="5400000">
            <a:off x="5884688" y="3315416"/>
            <a:ext cx="1925396" cy="41964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334D94-50F1-684A-B86C-50FA962039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092393" y="3220804"/>
            <a:ext cx="2339230" cy="42656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3D1AC4-C466-9A46-9751-DABFA06DED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092795" y="529101"/>
            <a:ext cx="2304929" cy="4232158"/>
          </a:xfrm>
          <a:prstGeom prst="rect">
            <a:avLst/>
          </a:prstGeom>
        </p:spPr>
      </p:pic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AAAB7BBA-13FC-4A44-998D-91FEE6A02E4F}"/>
              </a:ext>
            </a:extLst>
          </p:cNvPr>
          <p:cNvSpPr txBox="1">
            <a:spLocks/>
          </p:cNvSpPr>
          <p:nvPr/>
        </p:nvSpPr>
        <p:spPr>
          <a:xfrm>
            <a:off x="208112" y="1278611"/>
            <a:ext cx="3149173" cy="45552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ym typeface="Wingdings"/>
              </a:rPr>
              <a:t>Proton interactions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516CA62-3303-DD40-8BE3-A56D796ED749}"/>
              </a:ext>
            </a:extLst>
          </p:cNvPr>
          <p:cNvSpPr txBox="1">
            <a:spLocks/>
          </p:cNvSpPr>
          <p:nvPr/>
        </p:nvSpPr>
        <p:spPr>
          <a:xfrm>
            <a:off x="208112" y="4017008"/>
            <a:ext cx="3865124" cy="30561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ym typeface="Wingdings"/>
              </a:rPr>
              <a:t>Protons &amp; Neutron interactions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241EAACC-1207-144E-B430-86DDB2F2A2C1}"/>
              </a:ext>
            </a:extLst>
          </p:cNvPr>
          <p:cNvSpPr txBox="1">
            <a:spLocks/>
          </p:cNvSpPr>
          <p:nvPr/>
        </p:nvSpPr>
        <p:spPr>
          <a:xfrm>
            <a:off x="7321184" y="4067497"/>
            <a:ext cx="1609249" cy="34935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ym typeface="Wingdings"/>
              </a:rPr>
              <a:t>Shielding only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CDFC5A-95EE-B742-8AB0-272C836814C0}"/>
              </a:ext>
            </a:extLst>
          </p:cNvPr>
          <p:cNvSpPr/>
          <p:nvPr/>
        </p:nvSpPr>
        <p:spPr>
          <a:xfrm>
            <a:off x="7337095" y="6444516"/>
            <a:ext cx="1806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07</a:t>
            </a:r>
            <a:r>
              <a:rPr lang="en-US" sz="1400" baseline="30000" dirty="0">
                <a:latin typeface="Helvetica" pitchFamily="2" charset="0"/>
              </a:rPr>
              <a:t>th</a:t>
            </a:r>
            <a:r>
              <a:rPr lang="en-US" sz="1400" dirty="0">
                <a:latin typeface="Helvetica" pitchFamily="2" charset="0"/>
              </a:rPr>
              <a:t> December 2018</a:t>
            </a:r>
          </a:p>
        </p:txBody>
      </p:sp>
      <p:pic>
        <p:nvPicPr>
          <p:cNvPr id="17" name="Picture 16" descr="JPEG_print_logo_large.jpg">
            <a:extLst>
              <a:ext uri="{FF2B5EF4-FFF2-40B4-BE49-F238E27FC236}">
                <a16:creationId xmlns:a16="http://schemas.microsoft.com/office/drawing/2014/main" id="{32F6CB0C-B74B-1F4F-918E-516E0BC874D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635" y="60325"/>
            <a:ext cx="1244642" cy="621663"/>
          </a:xfrm>
          <a:prstGeom prst="rect">
            <a:avLst/>
          </a:prstGeom>
          <a:ln w="76200" cmpd="sng">
            <a:solidFill>
              <a:srgbClr val="FFFFFF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A1C8F97-E32E-A14F-ABB6-636175BE08E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54501" y="64724"/>
            <a:ext cx="1417359" cy="617264"/>
          </a:xfrm>
          <a:prstGeom prst="rect">
            <a:avLst/>
          </a:prstGeom>
        </p:spPr>
      </p:pic>
      <p:sp>
        <p:nvSpPr>
          <p:cNvPr id="22" name="Slide Number Placeholder 2">
            <a:extLst>
              <a:ext uri="{FF2B5EF4-FFF2-40B4-BE49-F238E27FC236}">
                <a16:creationId xmlns:a16="http://schemas.microsoft.com/office/drawing/2014/main" id="{2D4534DE-7770-7B45-9815-EFFA885CF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92455" y="6415841"/>
            <a:ext cx="507365" cy="365125"/>
          </a:xfrm>
        </p:spPr>
        <p:txBody>
          <a:bodyPr/>
          <a:lstStyle/>
          <a:p>
            <a:r>
              <a:rPr lang="en-US" sz="1600" dirty="0"/>
              <a:t>15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2F09DFC-E5FC-A846-87AA-3B4E705453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51544" y="55996"/>
            <a:ext cx="631308" cy="63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193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EF8B57F6-EFB0-8548-B3BB-0336ACC7C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5818" y="1124291"/>
            <a:ext cx="8612364" cy="3958259"/>
          </a:xfrm>
        </p:spPr>
        <p:txBody>
          <a:bodyPr>
            <a:normAutofit/>
          </a:bodyPr>
          <a:lstStyle/>
          <a:p>
            <a:r>
              <a:rPr lang="en-GB" sz="2400" dirty="0">
                <a:sym typeface="Wingdings"/>
              </a:rPr>
              <a:t>First start-to-end simulations of proton therapy beam lines.</a:t>
            </a:r>
          </a:p>
          <a:p>
            <a:r>
              <a:rPr lang="en-GB" sz="2400" dirty="0">
                <a:sym typeface="Wingdings"/>
              </a:rPr>
              <a:t>Verified optics, generated loss maps, shown spectra and lateral profiles, and demonstrated potential for shielding &amp; dosimetry.</a:t>
            </a:r>
          </a:p>
          <a:p>
            <a:r>
              <a:rPr lang="en-GB" sz="2400" dirty="0">
                <a:sym typeface="Wingdings"/>
              </a:rPr>
              <a:t>BDSIM development:</a:t>
            </a:r>
          </a:p>
          <a:p>
            <a:pPr lvl="1"/>
            <a:r>
              <a:rPr lang="en-GB" sz="2400" dirty="0">
                <a:sym typeface="Wingdings"/>
              </a:rPr>
              <a:t>Dosimetry, further fringe fields, nozzle components.</a:t>
            </a:r>
          </a:p>
          <a:p>
            <a:r>
              <a:rPr lang="en-GB" sz="2400" dirty="0">
                <a:sym typeface="Wingdings"/>
              </a:rPr>
              <a:t>Expanded analyses.</a:t>
            </a:r>
          </a:p>
          <a:p>
            <a:r>
              <a:rPr lang="en-GB" sz="2400" dirty="0">
                <a:sym typeface="Wingdings"/>
              </a:rPr>
              <a:t>More detailed model.</a:t>
            </a:r>
          </a:p>
          <a:p>
            <a:r>
              <a:rPr lang="en-GB" sz="2400" dirty="0">
                <a:sym typeface="Wingdings"/>
              </a:rPr>
              <a:t>Watch this space!</a:t>
            </a:r>
          </a:p>
          <a:p>
            <a:endParaRPr lang="en-GB" sz="1800" dirty="0">
              <a:sym typeface="Wingdings"/>
            </a:endParaRPr>
          </a:p>
          <a:p>
            <a:endParaRPr lang="en-GB" sz="1800" dirty="0">
              <a:sym typeface="Wingdings"/>
            </a:endParaRPr>
          </a:p>
          <a:p>
            <a:pPr marL="257175" indent="-257175">
              <a:buFont typeface="+mj-lt"/>
              <a:buAutoNum type="arabicPeriod"/>
            </a:pPr>
            <a:endParaRPr lang="en-GB" sz="1800" dirty="0">
              <a:sym typeface="Wingdings"/>
            </a:endParaRPr>
          </a:p>
          <a:p>
            <a:pPr marL="0" indent="0">
              <a:buNone/>
            </a:pPr>
            <a:endParaRPr lang="en-GB" sz="1800" dirty="0">
              <a:sym typeface="Wingdings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F6E137BE-EDA9-DD40-BA39-DF46DD77065B}"/>
              </a:ext>
            </a:extLst>
          </p:cNvPr>
          <p:cNvSpPr txBox="1">
            <a:spLocks/>
          </p:cNvSpPr>
          <p:nvPr/>
        </p:nvSpPr>
        <p:spPr>
          <a:xfrm>
            <a:off x="215051" y="87713"/>
            <a:ext cx="5950124" cy="64905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</a:lstStyle>
          <a:p>
            <a:r>
              <a:rPr lang="en-GB" sz="3200" dirty="0">
                <a:sym typeface="Wingdings"/>
              </a:rPr>
              <a:t>Summary &amp; Outlook</a:t>
            </a:r>
            <a:r>
              <a:rPr lang="en-GB" sz="3200" dirty="0">
                <a:cs typeface="Arial" panose="020B0604020202020204" pitchFamily="34" charset="0"/>
              </a:rPr>
              <a:t> </a:t>
            </a:r>
            <a:endParaRPr lang="en-US" sz="3200" dirty="0"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BA5792-EE0C-164B-B6CB-4A94F1EC8E29}"/>
              </a:ext>
            </a:extLst>
          </p:cNvPr>
          <p:cNvSpPr/>
          <p:nvPr/>
        </p:nvSpPr>
        <p:spPr>
          <a:xfrm>
            <a:off x="7337095" y="6444516"/>
            <a:ext cx="1806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07</a:t>
            </a:r>
            <a:r>
              <a:rPr lang="en-US" sz="1400" baseline="30000" dirty="0">
                <a:latin typeface="Helvetica" pitchFamily="2" charset="0"/>
              </a:rPr>
              <a:t>th</a:t>
            </a:r>
            <a:r>
              <a:rPr lang="en-US" sz="1400" dirty="0">
                <a:latin typeface="Helvetica" pitchFamily="2" charset="0"/>
              </a:rPr>
              <a:t> December 2018</a:t>
            </a:r>
          </a:p>
        </p:txBody>
      </p:sp>
      <p:pic>
        <p:nvPicPr>
          <p:cNvPr id="13" name="Picture 12" descr="JPEG_print_logo_large.jpg">
            <a:extLst>
              <a:ext uri="{FF2B5EF4-FFF2-40B4-BE49-F238E27FC236}">
                <a16:creationId xmlns:a16="http://schemas.microsoft.com/office/drawing/2014/main" id="{F87E82D1-8C38-0746-BB1C-413B93761C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635" y="60325"/>
            <a:ext cx="1244642" cy="621663"/>
          </a:xfrm>
          <a:prstGeom prst="rect">
            <a:avLst/>
          </a:prstGeom>
          <a:ln w="76200" cmpd="sng">
            <a:solidFill>
              <a:srgbClr val="FFFFFF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8EA958-5E20-7240-A5DA-50D0529B068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54501" y="64724"/>
            <a:ext cx="1417359" cy="617264"/>
          </a:xfrm>
          <a:prstGeom prst="rect">
            <a:avLst/>
          </a:prstGeom>
        </p:spPr>
      </p:pic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A9D89ABF-23FE-A643-ADDB-9E87135F9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92455" y="6415841"/>
            <a:ext cx="507365" cy="365125"/>
          </a:xfrm>
        </p:spPr>
        <p:txBody>
          <a:bodyPr/>
          <a:lstStyle/>
          <a:p>
            <a:r>
              <a:rPr lang="en-US" sz="1600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991517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25EDBF-C186-BE42-BBCE-4022CFD2E4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535" r="12658"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16" name="Title 3">
            <a:extLst>
              <a:ext uri="{FF2B5EF4-FFF2-40B4-BE49-F238E27FC236}">
                <a16:creationId xmlns:a16="http://schemas.microsoft.com/office/drawing/2014/main" id="{3CD999A4-30CB-3348-B27C-E80E8258DBCA}"/>
              </a:ext>
            </a:extLst>
          </p:cNvPr>
          <p:cNvSpPr txBox="1">
            <a:spLocks/>
          </p:cNvSpPr>
          <p:nvPr/>
        </p:nvSpPr>
        <p:spPr>
          <a:xfrm>
            <a:off x="1269338" y="3408158"/>
            <a:ext cx="6858000" cy="651272"/>
          </a:xfrm>
          <a:prstGeom prst="rect">
            <a:avLst/>
          </a:prstGeom>
          <a:solidFill>
            <a:srgbClr val="FFFFFF">
              <a:alpha val="86000"/>
            </a:srgbClr>
          </a:solidFill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300" dirty="0"/>
              <a:t>Thank you</a:t>
            </a:r>
          </a:p>
        </p:txBody>
      </p:sp>
      <p:pic>
        <p:nvPicPr>
          <p:cNvPr id="18" name="Picture 17" descr="JPEG_print_logo_large.jpg">
            <a:extLst>
              <a:ext uri="{FF2B5EF4-FFF2-40B4-BE49-F238E27FC236}">
                <a16:creationId xmlns:a16="http://schemas.microsoft.com/office/drawing/2014/main" id="{059786C8-1F09-AD4D-8207-588BFFD748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4567" y="177198"/>
            <a:ext cx="1645542" cy="821900"/>
          </a:xfrm>
          <a:prstGeom prst="rect">
            <a:avLst/>
          </a:prstGeom>
        </p:spPr>
      </p:pic>
      <p:sp>
        <p:nvSpPr>
          <p:cNvPr id="20" name="Title 3">
            <a:extLst>
              <a:ext uri="{FF2B5EF4-FFF2-40B4-BE49-F238E27FC236}">
                <a16:creationId xmlns:a16="http://schemas.microsoft.com/office/drawing/2014/main" id="{A79C6296-B5BC-CF41-8C3D-B0151C3B033F}"/>
              </a:ext>
            </a:extLst>
          </p:cNvPr>
          <p:cNvSpPr txBox="1">
            <a:spLocks/>
          </p:cNvSpPr>
          <p:nvPr/>
        </p:nvSpPr>
        <p:spPr>
          <a:xfrm>
            <a:off x="2312433" y="5804945"/>
            <a:ext cx="4519133" cy="803566"/>
          </a:xfrm>
          <a:prstGeom prst="rect">
            <a:avLst/>
          </a:prstGeom>
          <a:solidFill>
            <a:srgbClr val="FFFFFF">
              <a:alpha val="86000"/>
            </a:srgbClr>
          </a:solidFill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500" dirty="0"/>
              <a:t>William Shields</a:t>
            </a:r>
          </a:p>
          <a:p>
            <a:pPr algn="ctr"/>
            <a:r>
              <a:rPr lang="en-US" sz="1500" dirty="0">
                <a:hlinkClick r:id="rId5"/>
              </a:rPr>
              <a:t>william.shields@rhul.ac.uk</a:t>
            </a:r>
            <a:endParaRPr lang="en-US" sz="1500" dirty="0"/>
          </a:p>
          <a:p>
            <a:pPr algn="ctr"/>
            <a:r>
              <a:rPr lang="en-US" sz="1500" dirty="0"/>
              <a:t>http://</a:t>
            </a:r>
            <a:r>
              <a:rPr lang="en-US" sz="1500" dirty="0" err="1"/>
              <a:t>www.pp.rhul.ac.uk</a:t>
            </a:r>
            <a:r>
              <a:rPr lang="en-US" sz="1500" dirty="0"/>
              <a:t>/</a:t>
            </a:r>
            <a:r>
              <a:rPr lang="en-US" sz="1500" dirty="0" err="1"/>
              <a:t>bdsim</a:t>
            </a:r>
            <a:r>
              <a:rPr lang="en-US" sz="15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902425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394835" y="6417128"/>
            <a:ext cx="354330" cy="365125"/>
          </a:xfrm>
        </p:spPr>
        <p:txBody>
          <a:bodyPr/>
          <a:lstStyle/>
          <a:p>
            <a:r>
              <a:rPr lang="en-US" sz="1600" dirty="0"/>
              <a:t>1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7162" y="90652"/>
            <a:ext cx="6197339" cy="618723"/>
          </a:xfrm>
        </p:spPr>
        <p:txBody>
          <a:bodyPr>
            <a:normAutofit/>
          </a:bodyPr>
          <a:lstStyle/>
          <a:p>
            <a:r>
              <a:rPr lang="en-GB" sz="3200" dirty="0"/>
              <a:t>Outline</a:t>
            </a:r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54281" y="1270337"/>
            <a:ext cx="8035438" cy="4585829"/>
          </a:xfrm>
        </p:spPr>
        <p:txBody>
          <a:bodyPr>
            <a:noAutofit/>
          </a:bodyPr>
          <a:lstStyle/>
          <a:p>
            <a:pPr marL="257175" indent="-257175">
              <a:buFont typeface="+mj-lt"/>
              <a:buAutoNum type="arabicPeriod"/>
            </a:pPr>
            <a:r>
              <a:rPr lang="en-GB" sz="2400" dirty="0">
                <a:sym typeface="Wingdings"/>
              </a:rPr>
              <a:t> Introduction.</a:t>
            </a:r>
          </a:p>
          <a:p>
            <a:pPr marL="257175" indent="-257175">
              <a:buFont typeface="+mj-lt"/>
              <a:buAutoNum type="arabicPeriod"/>
            </a:pPr>
            <a:endParaRPr lang="en-GB" sz="2400" dirty="0">
              <a:sym typeface="Wingdings"/>
            </a:endParaRPr>
          </a:p>
          <a:p>
            <a:pPr marL="257175" indent="-257175">
              <a:buFont typeface="+mj-lt"/>
              <a:buAutoNum type="arabicPeriod"/>
            </a:pPr>
            <a:r>
              <a:rPr lang="en-GB" sz="2400" dirty="0">
                <a:sym typeface="Wingdings"/>
              </a:rPr>
              <a:t> Building a BDSIM model.</a:t>
            </a:r>
          </a:p>
          <a:p>
            <a:pPr marL="342900" lvl="1" indent="0">
              <a:buNone/>
            </a:pPr>
            <a:endParaRPr lang="en-GB" sz="2400" dirty="0">
              <a:sym typeface="Wingdings"/>
            </a:endParaRPr>
          </a:p>
          <a:p>
            <a:pPr marL="257175" indent="-257175">
              <a:buFont typeface="+mj-lt"/>
              <a:buAutoNum type="arabicPeriod"/>
            </a:pPr>
            <a:r>
              <a:rPr lang="en-GB" sz="2400" dirty="0">
                <a:sym typeface="Wingdings"/>
              </a:rPr>
              <a:t> Proton therapy gantry example.</a:t>
            </a:r>
          </a:p>
          <a:p>
            <a:pPr marL="600075" lvl="1" indent="-257175">
              <a:buFont typeface="+mj-lt"/>
              <a:buAutoNum type="arabicPeriod"/>
            </a:pPr>
            <a:endParaRPr lang="en-GB" sz="2400" dirty="0">
              <a:sym typeface="Wingdings"/>
            </a:endParaRPr>
          </a:p>
          <a:p>
            <a:pPr marL="257175" indent="-257175">
              <a:buFont typeface="+mj-lt"/>
              <a:buAutoNum type="arabicPeriod"/>
            </a:pPr>
            <a:r>
              <a:rPr lang="en-GB" sz="2400" dirty="0">
                <a:sym typeface="Wingdings"/>
              </a:rPr>
              <a:t> Collaboration.</a:t>
            </a:r>
          </a:p>
          <a:p>
            <a:pPr marL="257175" indent="-257175">
              <a:buFont typeface="+mj-lt"/>
              <a:buAutoNum type="arabicPeriod"/>
            </a:pPr>
            <a:endParaRPr lang="en-GB" sz="2400" dirty="0">
              <a:sym typeface="Wingdings"/>
            </a:endParaRPr>
          </a:p>
          <a:p>
            <a:pPr marL="257175" indent="-257175">
              <a:buFont typeface="+mj-lt"/>
              <a:buAutoNum type="arabicPeriod"/>
            </a:pPr>
            <a:r>
              <a:rPr lang="en-GB" sz="2400" dirty="0">
                <a:sym typeface="Wingdings"/>
              </a:rPr>
              <a:t> Summary &amp; outlook.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FD4684-47D3-ED4C-AF34-FF82906345C0}"/>
              </a:ext>
            </a:extLst>
          </p:cNvPr>
          <p:cNvSpPr/>
          <p:nvPr/>
        </p:nvSpPr>
        <p:spPr>
          <a:xfrm>
            <a:off x="7337095" y="6444516"/>
            <a:ext cx="1806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07</a:t>
            </a:r>
            <a:r>
              <a:rPr lang="en-US" sz="1400" baseline="30000" dirty="0">
                <a:latin typeface="Helvetica" pitchFamily="2" charset="0"/>
              </a:rPr>
              <a:t>th</a:t>
            </a:r>
            <a:r>
              <a:rPr lang="en-US" sz="1400" dirty="0">
                <a:latin typeface="Helvetica" pitchFamily="2" charset="0"/>
              </a:rPr>
              <a:t> December 2018</a:t>
            </a:r>
          </a:p>
        </p:txBody>
      </p:sp>
      <p:pic>
        <p:nvPicPr>
          <p:cNvPr id="10" name="Picture 9" descr="JPEG_print_logo_large.jpg">
            <a:extLst>
              <a:ext uri="{FF2B5EF4-FFF2-40B4-BE49-F238E27FC236}">
                <a16:creationId xmlns:a16="http://schemas.microsoft.com/office/drawing/2014/main" id="{1AC19C43-7DC4-1740-B1E8-DCB32A3FBA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635" y="60325"/>
            <a:ext cx="1244642" cy="621663"/>
          </a:xfrm>
          <a:prstGeom prst="rect">
            <a:avLst/>
          </a:prstGeom>
          <a:ln w="76200" cmpd="sng">
            <a:solidFill>
              <a:srgbClr val="FFFFFF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9FDCC0-2D41-7D46-958C-38D8495A627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54501" y="64724"/>
            <a:ext cx="1417359" cy="617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565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EF8B57F6-EFB0-8548-B3BB-0336ACC7C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784" y="915086"/>
            <a:ext cx="4779788" cy="3459204"/>
          </a:xfrm>
        </p:spPr>
        <p:txBody>
          <a:bodyPr>
            <a:normAutofit/>
          </a:bodyPr>
          <a:lstStyle/>
          <a:p>
            <a:r>
              <a:rPr lang="en-GB" sz="2200" dirty="0">
                <a:sym typeface="Wingdings"/>
              </a:rPr>
              <a:t>Radiotherapy technique using high energy protons.</a:t>
            </a:r>
          </a:p>
          <a:p>
            <a:r>
              <a:rPr lang="en-GB" sz="2200" dirty="0">
                <a:sym typeface="Wingdings"/>
              </a:rPr>
              <a:t>Dose deposited at a precise depth. </a:t>
            </a:r>
          </a:p>
          <a:p>
            <a:r>
              <a:rPr lang="en-GB" sz="2200" dirty="0">
                <a:sym typeface="Wingdings"/>
              </a:rPr>
              <a:t>Vary beam energy to build up Spread Out Bragg Peak.</a:t>
            </a:r>
          </a:p>
          <a:p>
            <a:r>
              <a:rPr lang="en-GB" sz="2200" dirty="0">
                <a:sym typeface="Wingdings"/>
              </a:rPr>
              <a:t>Correct dose is crucial – energy, size, shape, etc.</a:t>
            </a:r>
          </a:p>
          <a:p>
            <a:r>
              <a:rPr lang="en-GB" sz="2200" dirty="0">
                <a:sym typeface="Wingdings"/>
              </a:rPr>
              <a:t>Gantry nozzle simulations – no prior accelerator.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0B10EABC-6EDC-0D41-AAD0-53A897AE75BC}"/>
              </a:ext>
            </a:extLst>
          </p:cNvPr>
          <p:cNvSpPr txBox="1">
            <a:spLocks/>
          </p:cNvSpPr>
          <p:nvPr/>
        </p:nvSpPr>
        <p:spPr>
          <a:xfrm>
            <a:off x="0" y="66332"/>
            <a:ext cx="6354501" cy="61565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</a:lstStyle>
          <a:p>
            <a:r>
              <a:rPr lang="en-GB" sz="3200" dirty="0">
                <a:cs typeface="Arial" panose="020B0604020202020204" pitchFamily="34" charset="0"/>
              </a:rPr>
              <a:t>Proton Therapy Simulations</a:t>
            </a:r>
            <a:endParaRPr lang="en-US" sz="3200" dirty="0"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365241-B137-3F47-9E38-37E240D41C6D}"/>
              </a:ext>
            </a:extLst>
          </p:cNvPr>
          <p:cNvSpPr/>
          <p:nvPr/>
        </p:nvSpPr>
        <p:spPr>
          <a:xfrm>
            <a:off x="7337095" y="6444516"/>
            <a:ext cx="1806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07</a:t>
            </a:r>
            <a:r>
              <a:rPr lang="en-US" sz="1400" baseline="30000" dirty="0">
                <a:latin typeface="Helvetica" pitchFamily="2" charset="0"/>
              </a:rPr>
              <a:t>th</a:t>
            </a:r>
            <a:r>
              <a:rPr lang="en-US" sz="1400" dirty="0">
                <a:latin typeface="Helvetica" pitchFamily="2" charset="0"/>
              </a:rPr>
              <a:t> December 2018</a:t>
            </a:r>
          </a:p>
        </p:txBody>
      </p:sp>
      <p:pic>
        <p:nvPicPr>
          <p:cNvPr id="18" name="Picture 17" descr="JPEG_print_logo_large.jpg">
            <a:extLst>
              <a:ext uri="{FF2B5EF4-FFF2-40B4-BE49-F238E27FC236}">
                <a16:creationId xmlns:a16="http://schemas.microsoft.com/office/drawing/2014/main" id="{74B35FD9-F2B9-E941-9BB9-F8DF3D324B7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635" y="60325"/>
            <a:ext cx="1244642" cy="621663"/>
          </a:xfrm>
          <a:prstGeom prst="rect">
            <a:avLst/>
          </a:prstGeom>
          <a:ln w="76200" cmpd="sng">
            <a:solidFill>
              <a:srgbClr val="FFFFFF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38EC17E-28A0-8C4C-BE67-6923E59D22A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54501" y="64724"/>
            <a:ext cx="1417359" cy="617264"/>
          </a:xfrm>
          <a:prstGeom prst="rect">
            <a:avLst/>
          </a:prstGeom>
        </p:spPr>
      </p:pic>
      <p:sp>
        <p:nvSpPr>
          <p:cNvPr id="21" name="Slide Number Placeholder 2">
            <a:extLst>
              <a:ext uri="{FF2B5EF4-FFF2-40B4-BE49-F238E27FC236}">
                <a16:creationId xmlns:a16="http://schemas.microsoft.com/office/drawing/2014/main" id="{40222DF8-DB2A-0948-A453-D5ACA0A46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94835" y="6417128"/>
            <a:ext cx="354330" cy="365125"/>
          </a:xfrm>
        </p:spPr>
        <p:txBody>
          <a:bodyPr/>
          <a:lstStyle/>
          <a:p>
            <a:r>
              <a:rPr lang="en-US" sz="1600" dirty="0"/>
              <a:t>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470853-417F-F44E-B7FB-9D84D7081F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4572" y="1201045"/>
            <a:ext cx="4247196" cy="284652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3BE59A8-5832-584F-8831-C2ABE78ACD1E}"/>
              </a:ext>
            </a:extLst>
          </p:cNvPr>
          <p:cNvSpPr/>
          <p:nvPr/>
        </p:nvSpPr>
        <p:spPr>
          <a:xfrm>
            <a:off x="7314346" y="906823"/>
            <a:ext cx="171322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www.shi.co.jp</a:t>
            </a:r>
            <a:r>
              <a:rPr lang="en-US" dirty="0"/>
              <a:t>/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A7079F5-22CA-DE40-AD01-5396D6C6B2F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602" r="40946" b="10640"/>
          <a:stretch/>
        </p:blipFill>
        <p:spPr>
          <a:xfrm>
            <a:off x="1369494" y="4436727"/>
            <a:ext cx="6681544" cy="1933647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13E2F07-79A0-B941-B0F4-31DBCEBA3DE0}"/>
              </a:ext>
            </a:extLst>
          </p:cNvPr>
          <p:cNvSpPr/>
          <p:nvPr/>
        </p:nvSpPr>
        <p:spPr>
          <a:xfrm>
            <a:off x="3825026" y="6081997"/>
            <a:ext cx="4228658" cy="300082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none">
            <a:spAutoFit/>
          </a:bodyPr>
          <a:lstStyle/>
          <a:p>
            <a:r>
              <a:rPr lang="en-GB" dirty="0"/>
              <a:t>Example TOPAS Simulation: https://</a:t>
            </a:r>
            <a:r>
              <a:rPr lang="en-GB" dirty="0" err="1"/>
              <a:t>gray.mgh.harvard.edu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4753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0AC56B47-9F28-2E4B-8558-8D9CA87651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671" b="36343"/>
          <a:stretch/>
        </p:blipFill>
        <p:spPr>
          <a:xfrm>
            <a:off x="1189188" y="1794568"/>
            <a:ext cx="6806043" cy="2885983"/>
          </a:xfrm>
          <a:prstGeom prst="rect">
            <a:avLst/>
          </a:prstGeom>
        </p:spPr>
      </p:pic>
      <p:sp>
        <p:nvSpPr>
          <p:cNvPr id="16" name="Title 3">
            <a:extLst>
              <a:ext uri="{FF2B5EF4-FFF2-40B4-BE49-F238E27FC236}">
                <a16:creationId xmlns:a16="http://schemas.microsoft.com/office/drawing/2014/main" id="{0B10EABC-6EDC-0D41-AAD0-53A897AE75BC}"/>
              </a:ext>
            </a:extLst>
          </p:cNvPr>
          <p:cNvSpPr txBox="1">
            <a:spLocks/>
          </p:cNvSpPr>
          <p:nvPr/>
        </p:nvSpPr>
        <p:spPr>
          <a:xfrm>
            <a:off x="0" y="66332"/>
            <a:ext cx="6354501" cy="61565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</a:lstStyle>
          <a:p>
            <a:r>
              <a:rPr lang="en-GB" sz="3200" dirty="0">
                <a:cs typeface="Arial" panose="020B0604020202020204" pitchFamily="34" charset="0"/>
              </a:rPr>
              <a:t>Standard Approach</a:t>
            </a:r>
            <a:endParaRPr lang="en-US" sz="3200" dirty="0"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365241-B137-3F47-9E38-37E240D41C6D}"/>
              </a:ext>
            </a:extLst>
          </p:cNvPr>
          <p:cNvSpPr/>
          <p:nvPr/>
        </p:nvSpPr>
        <p:spPr>
          <a:xfrm>
            <a:off x="7337095" y="6444516"/>
            <a:ext cx="1806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07</a:t>
            </a:r>
            <a:r>
              <a:rPr lang="en-US" sz="1400" baseline="30000" dirty="0">
                <a:latin typeface="Helvetica" pitchFamily="2" charset="0"/>
              </a:rPr>
              <a:t>th</a:t>
            </a:r>
            <a:r>
              <a:rPr lang="en-US" sz="1400" dirty="0">
                <a:latin typeface="Helvetica" pitchFamily="2" charset="0"/>
              </a:rPr>
              <a:t> December 2018</a:t>
            </a:r>
          </a:p>
        </p:txBody>
      </p:sp>
      <p:pic>
        <p:nvPicPr>
          <p:cNvPr id="18" name="Picture 17" descr="JPEG_print_logo_large.jpg">
            <a:extLst>
              <a:ext uri="{FF2B5EF4-FFF2-40B4-BE49-F238E27FC236}">
                <a16:creationId xmlns:a16="http://schemas.microsoft.com/office/drawing/2014/main" id="{74B35FD9-F2B9-E941-9BB9-F8DF3D324B7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635" y="60325"/>
            <a:ext cx="1244642" cy="621663"/>
          </a:xfrm>
          <a:prstGeom prst="rect">
            <a:avLst/>
          </a:prstGeom>
          <a:ln w="76200" cmpd="sng">
            <a:solidFill>
              <a:srgbClr val="FFFFFF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38EC17E-28A0-8C4C-BE67-6923E59D22A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54501" y="64724"/>
            <a:ext cx="1417359" cy="617264"/>
          </a:xfrm>
          <a:prstGeom prst="rect">
            <a:avLst/>
          </a:prstGeom>
        </p:spPr>
      </p:pic>
      <p:sp>
        <p:nvSpPr>
          <p:cNvPr id="21" name="Slide Number Placeholder 2">
            <a:extLst>
              <a:ext uri="{FF2B5EF4-FFF2-40B4-BE49-F238E27FC236}">
                <a16:creationId xmlns:a16="http://schemas.microsoft.com/office/drawing/2014/main" id="{40222DF8-DB2A-0948-A453-D5ACA0A46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94835" y="6417128"/>
            <a:ext cx="354330" cy="365125"/>
          </a:xfrm>
        </p:spPr>
        <p:txBody>
          <a:bodyPr/>
          <a:lstStyle/>
          <a:p>
            <a:r>
              <a:rPr lang="en-US" sz="1600" dirty="0"/>
              <a:t>3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7369959C-5AFD-5C40-A698-B6C4C4C0B0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2420" y="871750"/>
            <a:ext cx="8869857" cy="1211273"/>
          </a:xfrm>
        </p:spPr>
        <p:txBody>
          <a:bodyPr>
            <a:normAutofit/>
          </a:bodyPr>
          <a:lstStyle/>
          <a:p>
            <a:r>
              <a:rPr lang="en-GB" sz="2200" dirty="0">
                <a:sym typeface="Wingdings"/>
              </a:rPr>
              <a:t>Inspect machine optics and identify regions of interest.</a:t>
            </a:r>
          </a:p>
          <a:p>
            <a:pPr lvl="1"/>
            <a:r>
              <a:rPr lang="en-GB" sz="1800" dirty="0">
                <a:sym typeface="Wingdings"/>
              </a:rPr>
              <a:t>Develop Monte Carlo simulations as required.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F463B8DC-37FB-444D-A03C-3E8221096C70}"/>
              </a:ext>
            </a:extLst>
          </p:cNvPr>
          <p:cNvSpPr txBox="1">
            <a:spLocks/>
          </p:cNvSpPr>
          <p:nvPr/>
        </p:nvSpPr>
        <p:spPr>
          <a:xfrm>
            <a:off x="50083" y="2020181"/>
            <a:ext cx="1311442" cy="974558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ym typeface="Wingdings"/>
              </a:rPr>
              <a:t>Degrader and collimation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D21A309-7E0E-C248-8458-60F8509CAA8B}"/>
              </a:ext>
            </a:extLst>
          </p:cNvPr>
          <p:cNvCxnSpPr>
            <a:cxnSpLocks/>
          </p:cNvCxnSpPr>
          <p:nvPr/>
        </p:nvCxnSpPr>
        <p:spPr>
          <a:xfrm>
            <a:off x="1052656" y="2272785"/>
            <a:ext cx="621598" cy="76410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A955633D-DED4-894D-8E33-C0DD0741D92E}"/>
              </a:ext>
            </a:extLst>
          </p:cNvPr>
          <p:cNvSpPr txBox="1">
            <a:spLocks/>
          </p:cNvSpPr>
          <p:nvPr/>
        </p:nvSpPr>
        <p:spPr>
          <a:xfrm>
            <a:off x="8059145" y="4427877"/>
            <a:ext cx="1180727" cy="505348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ym typeface="Wingdings"/>
              </a:rPr>
              <a:t>Wall aperture.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942F4802-FFDF-D44D-B8D5-97FD6302EBA1}"/>
              </a:ext>
            </a:extLst>
          </p:cNvPr>
          <p:cNvSpPr txBox="1">
            <a:spLocks/>
          </p:cNvSpPr>
          <p:nvPr/>
        </p:nvSpPr>
        <p:spPr>
          <a:xfrm>
            <a:off x="8059145" y="3082149"/>
            <a:ext cx="1116813" cy="86324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ym typeface="Wingdings"/>
              </a:rPr>
              <a:t>Nozzle and isocentre.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0DAD220-B514-0B4B-81F3-C2DAC5AF8FF8}"/>
              </a:ext>
            </a:extLst>
          </p:cNvPr>
          <p:cNvCxnSpPr>
            <a:cxnSpLocks/>
            <a:stCxn id="24" idx="1"/>
          </p:cNvCxnSpPr>
          <p:nvPr/>
        </p:nvCxnSpPr>
        <p:spPr>
          <a:xfrm flipH="1" flipV="1">
            <a:off x="7847635" y="3181082"/>
            <a:ext cx="211510" cy="33269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EA3A678-E437-9645-84D5-BA570D22885A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4921956" y="3290447"/>
            <a:ext cx="3137189" cy="139010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FE60939B-25E6-0940-BF36-557D53CAA3E4}"/>
              </a:ext>
            </a:extLst>
          </p:cNvPr>
          <p:cNvSpPr txBox="1">
            <a:spLocks/>
          </p:cNvSpPr>
          <p:nvPr/>
        </p:nvSpPr>
        <p:spPr>
          <a:xfrm>
            <a:off x="222420" y="5156552"/>
            <a:ext cx="8699157" cy="3900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>
                <a:sym typeface="Wingdings"/>
              </a:rPr>
              <a:t>Simulation challenges - high precision, many particles:</a:t>
            </a:r>
          </a:p>
          <a:p>
            <a:pPr lvl="1"/>
            <a:r>
              <a:rPr lang="en-GB" sz="2200" dirty="0">
                <a:sym typeface="Wingdings"/>
              </a:rPr>
              <a:t>Computationally expensive.</a:t>
            </a:r>
          </a:p>
          <a:p>
            <a:pPr lvl="1"/>
            <a:r>
              <a:rPr lang="en-GB" sz="2200" dirty="0">
                <a:sym typeface="Wingdings"/>
              </a:rPr>
              <a:t>Separate simulations.</a:t>
            </a:r>
          </a:p>
          <a:p>
            <a:pPr lvl="1"/>
            <a:endParaRPr lang="en-GB" sz="2200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973848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17231" y="66026"/>
            <a:ext cx="6206982" cy="615962"/>
          </a:xfrm>
        </p:spPr>
        <p:txBody>
          <a:bodyPr>
            <a:noAutofit/>
          </a:bodyPr>
          <a:lstStyle/>
          <a:p>
            <a:r>
              <a:rPr lang="en-GB" sz="3200" dirty="0">
                <a:cs typeface="Arial" panose="020B0604020202020204" pitchFamily="34" charset="0"/>
              </a:rPr>
              <a:t>Simulating a Beam Line</a:t>
            </a:r>
            <a:endParaRPr lang="en-US" sz="3200" dirty="0">
              <a:cs typeface="Arial" panose="020B0604020202020204" pitchFamily="34" charset="0"/>
            </a:endParaRP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EF8B57F6-EFB0-8548-B3BB-0336ACC7C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2154" y="816608"/>
            <a:ext cx="8834254" cy="2774011"/>
          </a:xfrm>
        </p:spPr>
        <p:txBody>
          <a:bodyPr>
            <a:noAutofit/>
          </a:bodyPr>
          <a:lstStyle/>
          <a:p>
            <a:r>
              <a:rPr lang="en-GB" sz="2200" dirty="0">
                <a:sym typeface="Wingdings"/>
              </a:rPr>
              <a:t>Regions of a proton therapy beamline: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GB" sz="2200" dirty="0">
                <a:sym typeface="Wingdings"/>
              </a:rPr>
              <a:t>Particle source / acceleration.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GB" sz="2200" dirty="0">
                <a:sym typeface="Wingdings"/>
              </a:rPr>
              <a:t>Beam transport to gantries.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GB" sz="2200" dirty="0">
                <a:sym typeface="Wingdings"/>
              </a:rPr>
              <a:t>Gantry beam transport.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GB" sz="2200" dirty="0">
                <a:sym typeface="Wingdings"/>
              </a:rPr>
              <a:t>Gantry nozzle.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GB" sz="2200" dirty="0">
                <a:sym typeface="Wingdings"/>
              </a:rPr>
              <a:t>Isocentre.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GB" sz="2200" dirty="0">
                <a:sym typeface="Wingdings"/>
              </a:rPr>
              <a:t>Shielding &amp; Environment</a:t>
            </a:r>
          </a:p>
          <a:p>
            <a:pPr marL="685800" lvl="1" indent="-342900">
              <a:buFont typeface="+mj-lt"/>
              <a:buAutoNum type="arabicPeriod"/>
            </a:pPr>
            <a:endParaRPr lang="en-GB" sz="2400" dirty="0">
              <a:sym typeface="Wingdings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FA8DD27-B46F-D647-A10C-2C9ECC543B6B}"/>
              </a:ext>
            </a:extLst>
          </p:cNvPr>
          <p:cNvSpPr/>
          <p:nvPr/>
        </p:nvSpPr>
        <p:spPr>
          <a:xfrm>
            <a:off x="7337095" y="6444516"/>
            <a:ext cx="1806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07</a:t>
            </a:r>
            <a:r>
              <a:rPr lang="en-US" sz="1400" baseline="30000" dirty="0">
                <a:latin typeface="Helvetica" pitchFamily="2" charset="0"/>
              </a:rPr>
              <a:t>th</a:t>
            </a:r>
            <a:r>
              <a:rPr lang="en-US" sz="1400" dirty="0">
                <a:latin typeface="Helvetica" pitchFamily="2" charset="0"/>
              </a:rPr>
              <a:t> December 2018</a:t>
            </a:r>
          </a:p>
        </p:txBody>
      </p:sp>
      <p:pic>
        <p:nvPicPr>
          <p:cNvPr id="60" name="Picture 59" descr="JPEG_print_logo_large.jpg">
            <a:extLst>
              <a:ext uri="{FF2B5EF4-FFF2-40B4-BE49-F238E27FC236}">
                <a16:creationId xmlns:a16="http://schemas.microsoft.com/office/drawing/2014/main" id="{BE700B9D-469E-D246-A68C-EBFC98F416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635" y="60325"/>
            <a:ext cx="1244642" cy="621663"/>
          </a:xfrm>
          <a:prstGeom prst="rect">
            <a:avLst/>
          </a:prstGeom>
          <a:ln w="76200" cmpd="sng">
            <a:solidFill>
              <a:srgbClr val="FFFFFF"/>
            </a:solidFill>
          </a:ln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D1298088-F21A-1346-B75B-54BF9BEB88F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54501" y="64724"/>
            <a:ext cx="1417359" cy="617264"/>
          </a:xfrm>
          <a:prstGeom prst="rect">
            <a:avLst/>
          </a:prstGeom>
        </p:spPr>
      </p:pic>
      <p:sp>
        <p:nvSpPr>
          <p:cNvPr id="62" name="Slide Number Placeholder 2">
            <a:extLst>
              <a:ext uri="{FF2B5EF4-FFF2-40B4-BE49-F238E27FC236}">
                <a16:creationId xmlns:a16="http://schemas.microsoft.com/office/drawing/2014/main" id="{2CFD4632-063C-3D43-8FD0-039916A1F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94835" y="6417128"/>
            <a:ext cx="354330" cy="365125"/>
          </a:xfrm>
        </p:spPr>
        <p:txBody>
          <a:bodyPr/>
          <a:lstStyle/>
          <a:p>
            <a:r>
              <a:rPr lang="en-US" sz="1600" dirty="0"/>
              <a:t>4</a:t>
            </a:r>
          </a:p>
        </p:txBody>
      </p:sp>
      <p:sp>
        <p:nvSpPr>
          <p:cNvPr id="70" name="Text Placeholder 4">
            <a:extLst>
              <a:ext uri="{FF2B5EF4-FFF2-40B4-BE49-F238E27FC236}">
                <a16:creationId xmlns:a16="http://schemas.microsoft.com/office/drawing/2014/main" id="{C5605295-683E-8644-BE5C-F0CD2C3C30DD}"/>
              </a:ext>
            </a:extLst>
          </p:cNvPr>
          <p:cNvSpPr txBox="1">
            <a:spLocks/>
          </p:cNvSpPr>
          <p:nvPr/>
        </p:nvSpPr>
        <p:spPr>
          <a:xfrm>
            <a:off x="332038" y="5499793"/>
            <a:ext cx="8834254" cy="882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/>
            <a:r>
              <a:rPr lang="en-GB" sz="2400" dirty="0">
                <a:sym typeface="Wingdings"/>
              </a:rPr>
              <a:t>Our aim: To demonstrate a start-to-end model of a proton therapy gantry in a single simulation.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FDD129-0A23-2946-80BC-4584C9CF4A2E}"/>
              </a:ext>
            </a:extLst>
          </p:cNvPr>
          <p:cNvGrpSpPr/>
          <p:nvPr/>
        </p:nvGrpSpPr>
        <p:grpSpPr>
          <a:xfrm>
            <a:off x="450428" y="2363973"/>
            <a:ext cx="8693572" cy="3074009"/>
            <a:chOff x="435638" y="2516888"/>
            <a:chExt cx="8693572" cy="307400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3B64DE2-11CD-EC4F-805E-C8C92632FADA}"/>
                </a:ext>
              </a:extLst>
            </p:cNvPr>
            <p:cNvCxnSpPr>
              <a:cxnSpLocks/>
              <a:stCxn id="53" idx="6"/>
            </p:cNvCxnSpPr>
            <p:nvPr/>
          </p:nvCxnSpPr>
          <p:spPr>
            <a:xfrm>
              <a:off x="916936" y="4617215"/>
              <a:ext cx="4426269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E8FF14FD-AFC1-9F48-BD0F-A04D2753E79A}"/>
                </a:ext>
              </a:extLst>
            </p:cNvPr>
            <p:cNvSpPr/>
            <p:nvPr/>
          </p:nvSpPr>
          <p:spPr>
            <a:xfrm>
              <a:off x="4682378" y="3236070"/>
              <a:ext cx="1321654" cy="1387074"/>
            </a:xfrm>
            <a:prstGeom prst="arc">
              <a:avLst>
                <a:gd name="adj1" fmla="val 2637756"/>
                <a:gd name="adj2" fmla="val 5446347"/>
              </a:avLst>
            </a:prstGeom>
            <a:ln w="266700">
              <a:solidFill>
                <a:srgbClr val="1C00F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3D32C17C-F26F-B142-B2AD-8116E77F9264}"/>
                </a:ext>
              </a:extLst>
            </p:cNvPr>
            <p:cNvSpPr/>
            <p:nvPr/>
          </p:nvSpPr>
          <p:spPr>
            <a:xfrm>
              <a:off x="6659605" y="3123174"/>
              <a:ext cx="1321654" cy="1387074"/>
            </a:xfrm>
            <a:prstGeom prst="arc">
              <a:avLst>
                <a:gd name="adj1" fmla="val 13615559"/>
                <a:gd name="adj2" fmla="val 21556419"/>
              </a:avLst>
            </a:prstGeom>
            <a:ln w="266700">
              <a:solidFill>
                <a:srgbClr val="1C00F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860D888-79D3-CF41-B112-3B0B94EA35CB}"/>
                </a:ext>
              </a:extLst>
            </p:cNvPr>
            <p:cNvCxnSpPr>
              <a:cxnSpLocks/>
              <a:stCxn id="12" idx="0"/>
            </p:cNvCxnSpPr>
            <p:nvPr/>
          </p:nvCxnSpPr>
          <p:spPr>
            <a:xfrm flipV="1">
              <a:off x="5818862" y="3301485"/>
              <a:ext cx="1057323" cy="110956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47D64F3-4E59-ED49-94EF-4A0ACA2BE30B}"/>
                </a:ext>
              </a:extLst>
            </p:cNvPr>
            <p:cNvSpPr/>
            <p:nvPr/>
          </p:nvSpPr>
          <p:spPr>
            <a:xfrm>
              <a:off x="7907524" y="4004097"/>
              <a:ext cx="163992" cy="4069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3A93E1CE-8F07-8246-91B7-C5221B0B84DE}"/>
                </a:ext>
              </a:extLst>
            </p:cNvPr>
            <p:cNvGrpSpPr/>
            <p:nvPr/>
          </p:nvGrpSpPr>
          <p:grpSpPr>
            <a:xfrm>
              <a:off x="7873117" y="4513418"/>
              <a:ext cx="229935" cy="241316"/>
              <a:chOff x="10380072" y="5225482"/>
              <a:chExt cx="187893" cy="187893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519CED20-6A5B-4D42-9FE9-9A54EF6AAC2E}"/>
                  </a:ext>
                </a:extLst>
              </p:cNvPr>
              <p:cNvSpPr/>
              <p:nvPr/>
            </p:nvSpPr>
            <p:spPr>
              <a:xfrm>
                <a:off x="10420430" y="5264040"/>
                <a:ext cx="108000" cy="108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D28E09A5-2BDE-A845-A328-61CCB5CB0B58}"/>
                  </a:ext>
                </a:extLst>
              </p:cNvPr>
              <p:cNvCxnSpPr/>
              <p:nvPr/>
            </p:nvCxnSpPr>
            <p:spPr>
              <a:xfrm>
                <a:off x="10474019" y="5225482"/>
                <a:ext cx="0" cy="18789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DDB43A1A-04A7-9144-AA03-1B3AB4D9C7A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10474019" y="5223922"/>
                <a:ext cx="0" cy="18789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C4F8F366-324C-EA43-96AA-52F6691DF908}"/>
                </a:ext>
              </a:extLst>
            </p:cNvPr>
            <p:cNvSpPr/>
            <p:nvPr/>
          </p:nvSpPr>
          <p:spPr>
            <a:xfrm>
              <a:off x="4804387" y="4453853"/>
              <a:ext cx="85631" cy="33143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4481DAD-2EA7-1949-A6B1-B193E911EB60}"/>
                </a:ext>
              </a:extLst>
            </p:cNvPr>
            <p:cNvSpPr/>
            <p:nvPr/>
          </p:nvSpPr>
          <p:spPr>
            <a:xfrm>
              <a:off x="5135628" y="4458593"/>
              <a:ext cx="85631" cy="33143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074F4DA-E748-CE45-ABD6-FDA3158044BC}"/>
                </a:ext>
              </a:extLst>
            </p:cNvPr>
            <p:cNvSpPr/>
            <p:nvPr/>
          </p:nvSpPr>
          <p:spPr>
            <a:xfrm>
              <a:off x="4284089" y="4453853"/>
              <a:ext cx="85631" cy="33143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4C18524-CD27-4847-95D4-2941EE0F5321}"/>
                </a:ext>
              </a:extLst>
            </p:cNvPr>
            <p:cNvSpPr/>
            <p:nvPr/>
          </p:nvSpPr>
          <p:spPr>
            <a:xfrm>
              <a:off x="1111742" y="4460604"/>
              <a:ext cx="85631" cy="33143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A8F991B-16B1-A24F-8147-798612E31DEB}"/>
                </a:ext>
              </a:extLst>
            </p:cNvPr>
            <p:cNvSpPr/>
            <p:nvPr/>
          </p:nvSpPr>
          <p:spPr>
            <a:xfrm>
              <a:off x="2427892" y="4459822"/>
              <a:ext cx="85631" cy="33143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862342B-8B67-1D4F-96C7-6C72A77106D0}"/>
                </a:ext>
              </a:extLst>
            </p:cNvPr>
            <p:cNvSpPr/>
            <p:nvPr/>
          </p:nvSpPr>
          <p:spPr>
            <a:xfrm>
              <a:off x="2804405" y="4452165"/>
              <a:ext cx="618178" cy="331431"/>
            </a:xfrm>
            <a:prstGeom prst="rect">
              <a:avLst/>
            </a:prstGeom>
            <a:solidFill>
              <a:srgbClr val="1C00FA"/>
            </a:solidFill>
            <a:ln>
              <a:solidFill>
                <a:srgbClr val="1C00F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743CC76-D31B-B545-B7CB-04A7C28C1930}"/>
                </a:ext>
              </a:extLst>
            </p:cNvPr>
            <p:cNvSpPr/>
            <p:nvPr/>
          </p:nvSpPr>
          <p:spPr>
            <a:xfrm>
              <a:off x="3813276" y="4452165"/>
              <a:ext cx="85631" cy="33143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D2DA4D4-4225-0848-97D7-D901C1167498}"/>
                </a:ext>
              </a:extLst>
            </p:cNvPr>
            <p:cNvCxnSpPr>
              <a:cxnSpLocks/>
              <a:endCxn id="24" idx="0"/>
            </p:cNvCxnSpPr>
            <p:nvPr/>
          </p:nvCxnSpPr>
          <p:spPr>
            <a:xfrm>
              <a:off x="7989518" y="3807618"/>
              <a:ext cx="1" cy="19647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E58FDADB-0CDB-EA41-86FE-38D25F61BDB2}"/>
                </a:ext>
              </a:extLst>
            </p:cNvPr>
            <p:cNvSpPr/>
            <p:nvPr/>
          </p:nvSpPr>
          <p:spPr>
            <a:xfrm>
              <a:off x="476386" y="4386035"/>
              <a:ext cx="440551" cy="46235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70B176D9-1299-AC4E-9651-6F6A80AFFFC6}"/>
                </a:ext>
              </a:extLst>
            </p:cNvPr>
            <p:cNvCxnSpPr>
              <a:cxnSpLocks/>
            </p:cNvCxnSpPr>
            <p:nvPr/>
          </p:nvCxnSpPr>
          <p:spPr>
            <a:xfrm>
              <a:off x="987599" y="3979015"/>
              <a:ext cx="3694778" cy="0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7D3AF741-BEE5-A043-AF4C-4BB07610F040}"/>
                </a:ext>
              </a:extLst>
            </p:cNvPr>
            <p:cNvCxnSpPr>
              <a:cxnSpLocks/>
            </p:cNvCxnSpPr>
            <p:nvPr/>
          </p:nvCxnSpPr>
          <p:spPr>
            <a:xfrm>
              <a:off x="4730884" y="5267870"/>
              <a:ext cx="609992" cy="0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Arc 58">
              <a:extLst>
                <a:ext uri="{FF2B5EF4-FFF2-40B4-BE49-F238E27FC236}">
                  <a16:creationId xmlns:a16="http://schemas.microsoft.com/office/drawing/2014/main" id="{2BBF0256-1F2A-4549-B8AA-3EE0EAAB6AF8}"/>
                </a:ext>
              </a:extLst>
            </p:cNvPr>
            <p:cNvSpPr/>
            <p:nvPr/>
          </p:nvSpPr>
          <p:spPr>
            <a:xfrm>
              <a:off x="4136187" y="2722916"/>
              <a:ext cx="2423032" cy="2542968"/>
            </a:xfrm>
            <a:prstGeom prst="arc">
              <a:avLst>
                <a:gd name="adj1" fmla="val 2637756"/>
                <a:gd name="adj2" fmla="val 5446347"/>
              </a:avLst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63" name="Arc 62">
              <a:extLst>
                <a:ext uri="{FF2B5EF4-FFF2-40B4-BE49-F238E27FC236}">
                  <a16:creationId xmlns:a16="http://schemas.microsoft.com/office/drawing/2014/main" id="{3A27DA8F-AA73-FC46-B08D-09BC9C694FC6}"/>
                </a:ext>
              </a:extLst>
            </p:cNvPr>
            <p:cNvSpPr/>
            <p:nvPr/>
          </p:nvSpPr>
          <p:spPr>
            <a:xfrm>
              <a:off x="5273852" y="3840523"/>
              <a:ext cx="132166" cy="138708"/>
            </a:xfrm>
            <a:prstGeom prst="arc">
              <a:avLst>
                <a:gd name="adj1" fmla="val 2637756"/>
                <a:gd name="adj2" fmla="val 5446347"/>
              </a:avLst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00F62246-3C65-694F-954E-DE17EBD073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07043" y="3775592"/>
              <a:ext cx="1057323" cy="1109568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08A2A80-A844-EE43-BAEA-CDC1326703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82527" y="2852427"/>
              <a:ext cx="1057323" cy="1109568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Arc 65">
              <a:extLst>
                <a:ext uri="{FF2B5EF4-FFF2-40B4-BE49-F238E27FC236}">
                  <a16:creationId xmlns:a16="http://schemas.microsoft.com/office/drawing/2014/main" id="{372D266B-5A5E-2540-B21C-0AFB1D270CDA}"/>
                </a:ext>
              </a:extLst>
            </p:cNvPr>
            <p:cNvSpPr/>
            <p:nvPr/>
          </p:nvSpPr>
          <p:spPr>
            <a:xfrm>
              <a:off x="6007014" y="2516888"/>
              <a:ext cx="2589209" cy="2608831"/>
            </a:xfrm>
            <a:prstGeom prst="arc">
              <a:avLst>
                <a:gd name="adj1" fmla="val 13615559"/>
                <a:gd name="adj2" fmla="val 21556419"/>
              </a:avLst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67" name="Arc 66">
              <a:extLst>
                <a:ext uri="{FF2B5EF4-FFF2-40B4-BE49-F238E27FC236}">
                  <a16:creationId xmlns:a16="http://schemas.microsoft.com/office/drawing/2014/main" id="{EA9E70FB-D8CB-7D4C-88F6-F6806E010362}"/>
                </a:ext>
              </a:extLst>
            </p:cNvPr>
            <p:cNvSpPr/>
            <p:nvPr/>
          </p:nvSpPr>
          <p:spPr>
            <a:xfrm>
              <a:off x="7239322" y="3761912"/>
              <a:ext cx="132166" cy="138708"/>
            </a:xfrm>
            <a:prstGeom prst="arc">
              <a:avLst>
                <a:gd name="adj1" fmla="val 13615559"/>
                <a:gd name="adj2" fmla="val 21556419"/>
              </a:avLst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22746A6-9B2C-0E46-A996-2C036D7E3315}"/>
                </a:ext>
              </a:extLst>
            </p:cNvPr>
            <p:cNvCxnSpPr>
              <a:cxnSpLocks/>
            </p:cNvCxnSpPr>
            <p:nvPr/>
          </p:nvCxnSpPr>
          <p:spPr>
            <a:xfrm>
              <a:off x="8596223" y="3805846"/>
              <a:ext cx="1" cy="69354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3DA68E3B-FBAA-624C-988B-BA5408732E1D}"/>
                </a:ext>
              </a:extLst>
            </p:cNvPr>
            <p:cNvCxnSpPr>
              <a:cxnSpLocks/>
            </p:cNvCxnSpPr>
            <p:nvPr/>
          </p:nvCxnSpPr>
          <p:spPr>
            <a:xfrm>
              <a:off x="7372187" y="3822221"/>
              <a:ext cx="1" cy="69354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184413C-80A2-194D-A33B-23832D3E809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58469" y="3883003"/>
              <a:ext cx="1255537" cy="3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4917AB61-55CB-6A45-8191-B88746A3E6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1093" y="3968545"/>
              <a:ext cx="0" cy="1297338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339CF381-7C45-9F41-AA5E-0F0E65E162D5}"/>
                </a:ext>
              </a:extLst>
            </p:cNvPr>
            <p:cNvSpPr/>
            <p:nvPr/>
          </p:nvSpPr>
          <p:spPr>
            <a:xfrm>
              <a:off x="7371488" y="3935510"/>
              <a:ext cx="1224735" cy="516656"/>
            </a:xfrm>
            <a:prstGeom prst="rect">
              <a:avLst/>
            </a:prstGeom>
            <a:noFill/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0A454FD1-3B58-1145-A2E7-920EF6320332}"/>
                </a:ext>
              </a:extLst>
            </p:cNvPr>
            <p:cNvSpPr/>
            <p:nvPr/>
          </p:nvSpPr>
          <p:spPr>
            <a:xfrm>
              <a:off x="435638" y="3979015"/>
              <a:ext cx="519186" cy="1286869"/>
            </a:xfrm>
            <a:prstGeom prst="rect">
              <a:avLst/>
            </a:prstGeom>
            <a:noFill/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9298A081-6270-4E49-9482-7191E23CD05F}"/>
                </a:ext>
              </a:extLst>
            </p:cNvPr>
            <p:cNvSpPr/>
            <p:nvPr/>
          </p:nvSpPr>
          <p:spPr>
            <a:xfrm>
              <a:off x="1495064" y="4460604"/>
              <a:ext cx="592444" cy="331431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6E35EB96-DD8B-E84A-BAD8-CFC10CEABAAE}"/>
                </a:ext>
              </a:extLst>
            </p:cNvPr>
            <p:cNvSpPr/>
            <p:nvPr/>
          </p:nvSpPr>
          <p:spPr>
            <a:xfrm rot="18900000">
              <a:off x="6002865" y="4002074"/>
              <a:ext cx="85631" cy="33143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25B655E5-8794-684A-9737-828C9FF8B3D4}"/>
                </a:ext>
              </a:extLst>
            </p:cNvPr>
            <p:cNvSpPr/>
            <p:nvPr/>
          </p:nvSpPr>
          <p:spPr>
            <a:xfrm rot="18900000">
              <a:off x="6319663" y="3675750"/>
              <a:ext cx="85631" cy="33143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FF8227CC-33A3-AA4C-81DF-4D54382163DC}"/>
                </a:ext>
              </a:extLst>
            </p:cNvPr>
            <p:cNvSpPr/>
            <p:nvPr/>
          </p:nvSpPr>
          <p:spPr>
            <a:xfrm rot="18900000">
              <a:off x="6576086" y="3398802"/>
              <a:ext cx="85631" cy="33143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/>
            </a:p>
          </p:txBody>
        </p:sp>
        <p:sp>
          <p:nvSpPr>
            <p:cNvPr id="85" name="Text Placeholder 4">
              <a:extLst>
                <a:ext uri="{FF2B5EF4-FFF2-40B4-BE49-F238E27FC236}">
                  <a16:creationId xmlns:a16="http://schemas.microsoft.com/office/drawing/2014/main" id="{B03EB5D2-EF53-9C4E-83DD-30E5822B451C}"/>
                </a:ext>
              </a:extLst>
            </p:cNvPr>
            <p:cNvSpPr txBox="1">
              <a:spLocks/>
            </p:cNvSpPr>
            <p:nvPr/>
          </p:nvSpPr>
          <p:spPr>
            <a:xfrm>
              <a:off x="581726" y="4045237"/>
              <a:ext cx="546065" cy="328445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dirty="0">
                  <a:sym typeface="Wingdings"/>
                </a:rPr>
                <a:t>1</a:t>
              </a:r>
            </a:p>
          </p:txBody>
        </p:sp>
        <p:sp>
          <p:nvSpPr>
            <p:cNvPr id="86" name="Text Placeholder 4">
              <a:extLst>
                <a:ext uri="{FF2B5EF4-FFF2-40B4-BE49-F238E27FC236}">
                  <a16:creationId xmlns:a16="http://schemas.microsoft.com/office/drawing/2014/main" id="{094A47CB-FF78-1445-8C62-088288A8E7C0}"/>
                </a:ext>
              </a:extLst>
            </p:cNvPr>
            <p:cNvSpPr txBox="1">
              <a:spLocks/>
            </p:cNvSpPr>
            <p:nvPr/>
          </p:nvSpPr>
          <p:spPr>
            <a:xfrm>
              <a:off x="2654004" y="4079375"/>
              <a:ext cx="583238" cy="572271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dirty="0">
                  <a:sym typeface="Wingdings"/>
                </a:rPr>
                <a:t>2</a:t>
              </a:r>
            </a:p>
          </p:txBody>
        </p:sp>
        <p:sp>
          <p:nvSpPr>
            <p:cNvPr id="87" name="Text Placeholder 4">
              <a:extLst>
                <a:ext uri="{FF2B5EF4-FFF2-40B4-BE49-F238E27FC236}">
                  <a16:creationId xmlns:a16="http://schemas.microsoft.com/office/drawing/2014/main" id="{F57CD348-3112-B644-9F49-DCB7A8324997}"/>
                </a:ext>
              </a:extLst>
            </p:cNvPr>
            <p:cNvSpPr txBox="1">
              <a:spLocks/>
            </p:cNvSpPr>
            <p:nvPr/>
          </p:nvSpPr>
          <p:spPr>
            <a:xfrm>
              <a:off x="7239322" y="2696873"/>
              <a:ext cx="583238" cy="572271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dirty="0">
                  <a:sym typeface="Wingdings"/>
                </a:rPr>
                <a:t>3</a:t>
              </a:r>
            </a:p>
          </p:txBody>
        </p: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A1391605-2BC4-914F-96B1-E2D8D0B35E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73052" y="3968544"/>
              <a:ext cx="0" cy="1297338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BEFFED58-9641-BD49-B129-33B655DB1511}"/>
                </a:ext>
              </a:extLst>
            </p:cNvPr>
            <p:cNvCxnSpPr>
              <a:cxnSpLocks/>
            </p:cNvCxnSpPr>
            <p:nvPr/>
          </p:nvCxnSpPr>
          <p:spPr>
            <a:xfrm>
              <a:off x="1007581" y="5265883"/>
              <a:ext cx="3674796" cy="0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CBDE1524-9757-B345-A6CC-DF3D5B4DF3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30884" y="3968544"/>
              <a:ext cx="0" cy="1297338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549A81E2-F5B5-0E45-89AC-BFB589E0F0D3}"/>
                </a:ext>
              </a:extLst>
            </p:cNvPr>
            <p:cNvCxnSpPr>
              <a:cxnSpLocks/>
            </p:cNvCxnSpPr>
            <p:nvPr/>
          </p:nvCxnSpPr>
          <p:spPr>
            <a:xfrm>
              <a:off x="4729281" y="3978233"/>
              <a:ext cx="609992" cy="0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 Placeholder 4">
              <a:extLst>
                <a:ext uri="{FF2B5EF4-FFF2-40B4-BE49-F238E27FC236}">
                  <a16:creationId xmlns:a16="http://schemas.microsoft.com/office/drawing/2014/main" id="{BADCC502-BBD6-034E-90E9-71796399E149}"/>
                </a:ext>
              </a:extLst>
            </p:cNvPr>
            <p:cNvSpPr txBox="1">
              <a:spLocks/>
            </p:cNvSpPr>
            <p:nvPr/>
          </p:nvSpPr>
          <p:spPr>
            <a:xfrm>
              <a:off x="8289237" y="4074728"/>
              <a:ext cx="703065" cy="364704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dirty="0">
                  <a:sym typeface="Wingdings"/>
                </a:rPr>
                <a:t>4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4041F768-63C6-3641-98D2-C38E50FD7CE6}"/>
                </a:ext>
              </a:extLst>
            </p:cNvPr>
            <p:cNvSpPr/>
            <p:nvPr/>
          </p:nvSpPr>
          <p:spPr>
            <a:xfrm>
              <a:off x="7371488" y="4519140"/>
              <a:ext cx="1224735" cy="247728"/>
            </a:xfrm>
            <a:prstGeom prst="rect">
              <a:avLst/>
            </a:prstGeom>
            <a:noFill/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73" name="Text Placeholder 4">
              <a:extLst>
                <a:ext uri="{FF2B5EF4-FFF2-40B4-BE49-F238E27FC236}">
                  <a16:creationId xmlns:a16="http://schemas.microsoft.com/office/drawing/2014/main" id="{1DDECF82-336F-EA48-8F86-5B052F9FEE61}"/>
                </a:ext>
              </a:extLst>
            </p:cNvPr>
            <p:cNvSpPr txBox="1">
              <a:spLocks/>
            </p:cNvSpPr>
            <p:nvPr/>
          </p:nvSpPr>
          <p:spPr>
            <a:xfrm>
              <a:off x="8310090" y="4517708"/>
              <a:ext cx="819120" cy="605006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dirty="0">
                  <a:sym typeface="Wingdings"/>
                </a:rPr>
                <a:t>5</a:t>
              </a:r>
            </a:p>
          </p:txBody>
        </p:sp>
        <p:sp>
          <p:nvSpPr>
            <p:cNvPr id="75" name="Text Placeholder 4">
              <a:extLst>
                <a:ext uri="{FF2B5EF4-FFF2-40B4-BE49-F238E27FC236}">
                  <a16:creationId xmlns:a16="http://schemas.microsoft.com/office/drawing/2014/main" id="{EE3DD30C-CB55-6742-9CE2-424AA6492670}"/>
                </a:ext>
              </a:extLst>
            </p:cNvPr>
            <p:cNvSpPr txBox="1">
              <a:spLocks/>
            </p:cNvSpPr>
            <p:nvPr/>
          </p:nvSpPr>
          <p:spPr>
            <a:xfrm>
              <a:off x="6178363" y="4985891"/>
              <a:ext cx="819120" cy="605006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 Medium" charset="0"/>
                  <a:cs typeface="CMU Sans Serif Medium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dirty="0">
                  <a:sym typeface="Wingdings"/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2368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AD4A6861-F5E5-5746-858B-373DC568FD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1055" y="738221"/>
            <a:ext cx="4775270" cy="5962381"/>
          </a:xfrm>
          <a:prstGeom prst="rect">
            <a:avLst/>
          </a:prstGeom>
        </p:spPr>
      </p:pic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EF8B57F6-EFB0-8548-B3BB-0336ACC7C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16830" y="1028743"/>
            <a:ext cx="4098558" cy="2662232"/>
          </a:xfrm>
        </p:spPr>
        <p:txBody>
          <a:bodyPr>
            <a:normAutofit/>
          </a:bodyPr>
          <a:lstStyle/>
          <a:p>
            <a:r>
              <a:rPr lang="en-GB" sz="2400" dirty="0">
                <a:sym typeface="Wingdings"/>
              </a:rPr>
              <a:t>Python utilities for automatic conversion:</a:t>
            </a:r>
          </a:p>
          <a:p>
            <a:pPr lvl="1"/>
            <a:r>
              <a:rPr lang="en-GB" sz="2400" dirty="0" err="1">
                <a:sym typeface="Wingdings"/>
              </a:rPr>
              <a:t>Pybdsim</a:t>
            </a:r>
            <a:r>
              <a:rPr lang="en-GB" sz="2400" dirty="0">
                <a:sym typeface="Wingdings"/>
              </a:rPr>
              <a:t>, </a:t>
            </a:r>
            <a:r>
              <a:rPr lang="en-GB" sz="2400" dirty="0" err="1">
                <a:sym typeface="Wingdings"/>
              </a:rPr>
              <a:t>pymadx</a:t>
            </a:r>
            <a:r>
              <a:rPr lang="en-GB" sz="2400" dirty="0">
                <a:sym typeface="Wingdings"/>
              </a:rPr>
              <a:t>, pymad8, </a:t>
            </a:r>
            <a:r>
              <a:rPr lang="en-GB" sz="2400" dirty="0" err="1">
                <a:sym typeface="Wingdings"/>
              </a:rPr>
              <a:t>pytransport</a:t>
            </a:r>
            <a:r>
              <a:rPr lang="en-GB" sz="2400" dirty="0">
                <a:latin typeface="Helvetica" pitchFamily="2" charset="0"/>
                <a:sym typeface="Wingdings"/>
              </a:rPr>
              <a:t> </a:t>
            </a:r>
          </a:p>
          <a:p>
            <a:r>
              <a:rPr lang="en-GB" sz="2400" dirty="0">
                <a:sym typeface="Wingdings"/>
              </a:rPr>
              <a:t>Optimise model with options.</a:t>
            </a:r>
            <a:endParaRPr lang="en-GB" dirty="0">
              <a:sym typeface="Wingdings"/>
            </a:endParaRPr>
          </a:p>
          <a:p>
            <a:endParaRPr lang="en-GB" sz="1800" dirty="0">
              <a:sym typeface="Wingdings"/>
            </a:endParaRPr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E5F5CD2C-E4B5-D04F-9723-5EDD030E2D47}"/>
              </a:ext>
            </a:extLst>
          </p:cNvPr>
          <p:cNvSpPr txBox="1">
            <a:spLocks/>
          </p:cNvSpPr>
          <p:nvPr/>
        </p:nvSpPr>
        <p:spPr>
          <a:xfrm>
            <a:off x="107576" y="119166"/>
            <a:ext cx="6209038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</a:lstStyle>
          <a:p>
            <a:r>
              <a:rPr lang="en-GB" sz="3200" dirty="0">
                <a:sym typeface="Wingdings"/>
              </a:rPr>
              <a:t>Building a BDSIM Model</a:t>
            </a:r>
            <a:endParaRPr lang="en-US" sz="3200" dirty="0"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4F9265-77FD-1D45-89F6-2931EB59AB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4835" y="3393952"/>
            <a:ext cx="4776586" cy="3050564"/>
          </a:xfrm>
          <a:prstGeom prst="rect">
            <a:avLst/>
          </a:prstGeom>
        </p:spPr>
      </p:pic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7B1CA835-FF84-504B-B535-FF5C736E9542}"/>
              </a:ext>
            </a:extLst>
          </p:cNvPr>
          <p:cNvSpPr txBox="1">
            <a:spLocks/>
          </p:cNvSpPr>
          <p:nvPr/>
        </p:nvSpPr>
        <p:spPr>
          <a:xfrm>
            <a:off x="2815061" y="1837697"/>
            <a:ext cx="1711595" cy="36612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ym typeface="Wingdings"/>
              </a:rPr>
              <a:t>Components</a:t>
            </a:r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9DEBEE72-F20E-8A4F-8520-C464F6A970F3}"/>
              </a:ext>
            </a:extLst>
          </p:cNvPr>
          <p:cNvSpPr txBox="1">
            <a:spLocks/>
          </p:cNvSpPr>
          <p:nvPr/>
        </p:nvSpPr>
        <p:spPr>
          <a:xfrm>
            <a:off x="2815061" y="2635184"/>
            <a:ext cx="1332692" cy="651705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ym typeface="Wingdings"/>
              </a:rPr>
              <a:t>Sequence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40F0BA78-03FD-E444-96AB-881ADD47C6F0}"/>
              </a:ext>
            </a:extLst>
          </p:cNvPr>
          <p:cNvSpPr txBox="1">
            <a:spLocks/>
          </p:cNvSpPr>
          <p:nvPr/>
        </p:nvSpPr>
        <p:spPr>
          <a:xfrm>
            <a:off x="2815061" y="3450905"/>
            <a:ext cx="1105573" cy="25565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ym typeface="Wingdings"/>
              </a:rPr>
              <a:t>Beam</a:t>
            </a: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5690FCFE-C3D5-0444-81E7-0ACD3B4B5B40}"/>
              </a:ext>
            </a:extLst>
          </p:cNvPr>
          <p:cNvSpPr txBox="1">
            <a:spLocks/>
          </p:cNvSpPr>
          <p:nvPr/>
        </p:nvSpPr>
        <p:spPr>
          <a:xfrm>
            <a:off x="2796444" y="4160099"/>
            <a:ext cx="1142805" cy="319305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ym typeface="Wingdings"/>
              </a:rPr>
              <a:t>Options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29F2D540-3734-4048-9CB9-8DED22B04BCA}"/>
              </a:ext>
            </a:extLst>
          </p:cNvPr>
          <p:cNvSpPr txBox="1">
            <a:spLocks/>
          </p:cNvSpPr>
          <p:nvPr/>
        </p:nvSpPr>
        <p:spPr>
          <a:xfrm>
            <a:off x="2796444" y="5120016"/>
            <a:ext cx="1491351" cy="91265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ym typeface="Wingdings"/>
              </a:rPr>
              <a:t>User geometry placement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43CFEAD-663A-C54F-B9AE-17FB1B398910}"/>
              </a:ext>
            </a:extLst>
          </p:cNvPr>
          <p:cNvSpPr/>
          <p:nvPr/>
        </p:nvSpPr>
        <p:spPr>
          <a:xfrm>
            <a:off x="7337095" y="6444516"/>
            <a:ext cx="1806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07</a:t>
            </a:r>
            <a:r>
              <a:rPr lang="en-US" sz="1400" baseline="30000" dirty="0">
                <a:latin typeface="Helvetica" pitchFamily="2" charset="0"/>
              </a:rPr>
              <a:t>th</a:t>
            </a:r>
            <a:r>
              <a:rPr lang="en-US" sz="1400" dirty="0">
                <a:latin typeface="Helvetica" pitchFamily="2" charset="0"/>
              </a:rPr>
              <a:t> December 2018</a:t>
            </a:r>
          </a:p>
        </p:txBody>
      </p:sp>
      <p:pic>
        <p:nvPicPr>
          <p:cNvPr id="22" name="Picture 21" descr="JPEG_print_logo_large.jpg">
            <a:extLst>
              <a:ext uri="{FF2B5EF4-FFF2-40B4-BE49-F238E27FC236}">
                <a16:creationId xmlns:a16="http://schemas.microsoft.com/office/drawing/2014/main" id="{2A99A036-B464-A44B-A167-820FB36455A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635" y="60325"/>
            <a:ext cx="1244642" cy="621663"/>
          </a:xfrm>
          <a:prstGeom prst="rect">
            <a:avLst/>
          </a:prstGeom>
          <a:ln w="76200" cmpd="sng">
            <a:solidFill>
              <a:srgbClr val="FFFFFF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7B2C017-A769-1040-AB09-B695A1F1F32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54501" y="64724"/>
            <a:ext cx="1417359" cy="617264"/>
          </a:xfrm>
          <a:prstGeom prst="rect">
            <a:avLst/>
          </a:prstGeom>
        </p:spPr>
      </p:pic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3CE60B3C-CF22-E946-A07E-EC27AE86E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94835" y="6417128"/>
            <a:ext cx="354330" cy="365125"/>
          </a:xfrm>
        </p:spPr>
        <p:txBody>
          <a:bodyPr/>
          <a:lstStyle/>
          <a:p>
            <a:r>
              <a:rPr lang="en-US" sz="1600" dirty="0"/>
              <a:t>5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617DA85-F834-B84F-A879-A280A44A6CC5}"/>
              </a:ext>
            </a:extLst>
          </p:cNvPr>
          <p:cNvCxnSpPr>
            <a:cxnSpLocks/>
          </p:cNvCxnSpPr>
          <p:nvPr/>
        </p:nvCxnSpPr>
        <p:spPr>
          <a:xfrm flipH="1">
            <a:off x="2545493" y="1946732"/>
            <a:ext cx="256403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250B68B-E2B0-564F-A69B-1F6068DFD7E5}"/>
              </a:ext>
            </a:extLst>
          </p:cNvPr>
          <p:cNvCxnSpPr>
            <a:cxnSpLocks/>
          </p:cNvCxnSpPr>
          <p:nvPr/>
        </p:nvCxnSpPr>
        <p:spPr>
          <a:xfrm flipH="1">
            <a:off x="2545493" y="2754041"/>
            <a:ext cx="256403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05262C0-D473-CA4B-B6C9-F9B1DD0DE7AA}"/>
              </a:ext>
            </a:extLst>
          </p:cNvPr>
          <p:cNvCxnSpPr>
            <a:cxnSpLocks/>
          </p:cNvCxnSpPr>
          <p:nvPr/>
        </p:nvCxnSpPr>
        <p:spPr>
          <a:xfrm flipH="1">
            <a:off x="2549609" y="3561353"/>
            <a:ext cx="256403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7AA15F3-8A00-2A4E-B074-B4E88FF3FDC0}"/>
              </a:ext>
            </a:extLst>
          </p:cNvPr>
          <p:cNvCxnSpPr>
            <a:cxnSpLocks/>
          </p:cNvCxnSpPr>
          <p:nvPr/>
        </p:nvCxnSpPr>
        <p:spPr>
          <a:xfrm flipH="1">
            <a:off x="2541368" y="4282173"/>
            <a:ext cx="256403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76BD0B0-5A18-D444-9562-ADA369895EF8}"/>
              </a:ext>
            </a:extLst>
          </p:cNvPr>
          <p:cNvCxnSpPr>
            <a:cxnSpLocks/>
          </p:cNvCxnSpPr>
          <p:nvPr/>
        </p:nvCxnSpPr>
        <p:spPr>
          <a:xfrm flipH="1">
            <a:off x="2545484" y="5237762"/>
            <a:ext cx="256403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244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D74C3AD5-5E7D-4648-8270-8B28041023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64" r="32324" b="8081"/>
          <a:stretch/>
        </p:blipFill>
        <p:spPr>
          <a:xfrm flipH="1">
            <a:off x="3844134" y="2737121"/>
            <a:ext cx="5301242" cy="3596758"/>
          </a:xfrm>
          <a:prstGeom prst="rect">
            <a:avLst/>
          </a:prstGeom>
        </p:spPr>
      </p:pic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EF8B57F6-EFB0-8548-B3BB-0336ACC7C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1107" y="927829"/>
            <a:ext cx="5005455" cy="3215193"/>
          </a:xfrm>
        </p:spPr>
        <p:txBody>
          <a:bodyPr>
            <a:noAutofit/>
          </a:bodyPr>
          <a:lstStyle/>
          <a:p>
            <a:r>
              <a:rPr lang="en-GB" sz="2400" dirty="0">
                <a:sym typeface="Wingdings"/>
              </a:rPr>
              <a:t>Custom external geometry can be placed and field maps overlaid.</a:t>
            </a:r>
          </a:p>
          <a:p>
            <a:r>
              <a:rPr lang="en-GB" sz="2400" dirty="0">
                <a:sym typeface="Wingdings"/>
              </a:rPr>
              <a:t>Geometry e.g. GDML can be placed in the beam line. </a:t>
            </a:r>
          </a:p>
          <a:p>
            <a:r>
              <a:rPr lang="en-GB" sz="2400" dirty="0">
                <a:sym typeface="Wingdings"/>
              </a:rPr>
              <a:t>Python package pyg4ometry to create Geant4 geometry</a:t>
            </a:r>
          </a:p>
          <a:p>
            <a:pPr lvl="1"/>
            <a:r>
              <a:rPr lang="en-GB" sz="1800" dirty="0">
                <a:sym typeface="Wingdings"/>
                <a:hlinkClick r:id="rId4"/>
              </a:rPr>
              <a:t>https://bitbucket.org/jairhul/pyg4ometry/</a:t>
            </a:r>
            <a:endParaRPr lang="en-GB" sz="1800" dirty="0">
              <a:sym typeface="Wingdings"/>
            </a:endParaRPr>
          </a:p>
          <a:p>
            <a:pPr lvl="1"/>
            <a:r>
              <a:rPr lang="en-GB" sz="1800" dirty="0">
                <a:sym typeface="Wingdings"/>
              </a:rPr>
              <a:t>STL/STEP meshes.</a:t>
            </a:r>
          </a:p>
          <a:p>
            <a:pPr lvl="1"/>
            <a:endParaRPr lang="en-GB" sz="1800" dirty="0">
              <a:sym typeface="Wingdings"/>
            </a:endParaRPr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E5F5CD2C-E4B5-D04F-9723-5EDD030E2D47}"/>
              </a:ext>
            </a:extLst>
          </p:cNvPr>
          <p:cNvSpPr txBox="1">
            <a:spLocks/>
          </p:cNvSpPr>
          <p:nvPr/>
        </p:nvSpPr>
        <p:spPr>
          <a:xfrm>
            <a:off x="141150" y="60324"/>
            <a:ext cx="6137576" cy="643987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</a:lstStyle>
          <a:p>
            <a:r>
              <a:rPr lang="en-GB" sz="3200" dirty="0">
                <a:sym typeface="Wingdings"/>
              </a:rPr>
              <a:t>BDSIM Geometry</a:t>
            </a:r>
            <a:endParaRPr lang="en-US" sz="3200" dirty="0"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7DA498-1615-E64B-B0FB-C236A2E9B2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105" y="3995792"/>
            <a:ext cx="5238109" cy="234067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26BA539-0401-A348-8E6D-B95706362193}"/>
              </a:ext>
            </a:extLst>
          </p:cNvPr>
          <p:cNvSpPr/>
          <p:nvPr/>
        </p:nvSpPr>
        <p:spPr>
          <a:xfrm>
            <a:off x="7337095" y="6444516"/>
            <a:ext cx="1806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07</a:t>
            </a:r>
            <a:r>
              <a:rPr lang="en-US" sz="1400" baseline="30000" dirty="0">
                <a:latin typeface="Helvetica" pitchFamily="2" charset="0"/>
              </a:rPr>
              <a:t>th</a:t>
            </a:r>
            <a:r>
              <a:rPr lang="en-US" sz="1400" dirty="0">
                <a:latin typeface="Helvetica" pitchFamily="2" charset="0"/>
              </a:rPr>
              <a:t> December 2018</a:t>
            </a:r>
          </a:p>
        </p:txBody>
      </p:sp>
      <p:pic>
        <p:nvPicPr>
          <p:cNvPr id="16" name="Picture 15" descr="JPEG_print_logo_large.jpg">
            <a:extLst>
              <a:ext uri="{FF2B5EF4-FFF2-40B4-BE49-F238E27FC236}">
                <a16:creationId xmlns:a16="http://schemas.microsoft.com/office/drawing/2014/main" id="{3E2016F6-83AA-944D-9F26-E59201B389E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635" y="60325"/>
            <a:ext cx="1244642" cy="621663"/>
          </a:xfrm>
          <a:prstGeom prst="rect">
            <a:avLst/>
          </a:prstGeom>
          <a:ln w="76200" cmpd="sng">
            <a:solidFill>
              <a:srgbClr val="FFFFFF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5C67043-7520-A04A-A0B2-8D329E7EFBD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54501" y="64724"/>
            <a:ext cx="1417359" cy="617264"/>
          </a:xfrm>
          <a:prstGeom prst="rect">
            <a:avLst/>
          </a:prstGeom>
        </p:spPr>
      </p:pic>
      <p:sp>
        <p:nvSpPr>
          <p:cNvPr id="23" name="Slide Number Placeholder 2">
            <a:extLst>
              <a:ext uri="{FF2B5EF4-FFF2-40B4-BE49-F238E27FC236}">
                <a16:creationId xmlns:a16="http://schemas.microsoft.com/office/drawing/2014/main" id="{D9318A05-5CF3-F14F-BDA6-8CB79B282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94835" y="6417128"/>
            <a:ext cx="354330" cy="365125"/>
          </a:xfrm>
        </p:spPr>
        <p:txBody>
          <a:bodyPr/>
          <a:lstStyle/>
          <a:p>
            <a:r>
              <a:rPr lang="en-US" sz="1600" dirty="0"/>
              <a:t>6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A989971-03B4-5F40-A3C9-DA8567CEC23B}"/>
              </a:ext>
            </a:extLst>
          </p:cNvPr>
          <p:cNvSpPr txBox="1">
            <a:spLocks/>
          </p:cNvSpPr>
          <p:nvPr/>
        </p:nvSpPr>
        <p:spPr>
          <a:xfrm>
            <a:off x="358290" y="4170574"/>
            <a:ext cx="1833367" cy="80958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ym typeface="Wingdings"/>
              </a:rPr>
              <a:t>Example concrete shielding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0D7647F-285E-1A47-9CC4-D220B5ACBB2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350" t="12261" r="20249" b="17455"/>
          <a:stretch/>
        </p:blipFill>
        <p:spPr>
          <a:xfrm>
            <a:off x="7410688" y="982833"/>
            <a:ext cx="1575017" cy="1934203"/>
          </a:xfrm>
          <a:prstGeom prst="rect">
            <a:avLst/>
          </a:prstGeom>
        </p:spPr>
      </p:pic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14242B19-8647-3B43-AFD9-39A009855486}"/>
              </a:ext>
            </a:extLst>
          </p:cNvPr>
          <p:cNvSpPr txBox="1">
            <a:spLocks/>
          </p:cNvSpPr>
          <p:nvPr/>
        </p:nvSpPr>
        <p:spPr>
          <a:xfrm>
            <a:off x="5492365" y="1044110"/>
            <a:ext cx="1918323" cy="157673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ym typeface="Wingdings"/>
              </a:rPr>
              <a:t>Custom GDML collimator.</a:t>
            </a:r>
          </a:p>
          <a:p>
            <a:pPr marL="0" indent="0">
              <a:buNone/>
            </a:pPr>
            <a:r>
              <a:rPr lang="en-GB" dirty="0">
                <a:sym typeface="Wingdings"/>
              </a:rPr>
              <a:t>R. </a:t>
            </a:r>
            <a:r>
              <a:rPr lang="en-GB" dirty="0" err="1">
                <a:sym typeface="Wingdings"/>
              </a:rPr>
              <a:t>Bodenstein</a:t>
            </a:r>
            <a:r>
              <a:rPr lang="en-GB" dirty="0">
                <a:sym typeface="Wingdings"/>
              </a:rPr>
              <a:t> &amp; A. Abramov.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F019BF4-996F-1144-BA4C-AA02BC1F6F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45" r="32324" b="8081"/>
          <a:stretch/>
        </p:blipFill>
        <p:spPr>
          <a:xfrm flipH="1">
            <a:off x="3857178" y="5244776"/>
            <a:ext cx="5301242" cy="1123259"/>
          </a:xfrm>
          <a:prstGeom prst="rect">
            <a:avLst/>
          </a:prstGeom>
        </p:spPr>
      </p:pic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27F83D65-286C-474A-B248-E6865F86625B}"/>
              </a:ext>
            </a:extLst>
          </p:cNvPr>
          <p:cNvSpPr txBox="1">
            <a:spLocks/>
          </p:cNvSpPr>
          <p:nvPr/>
        </p:nvSpPr>
        <p:spPr>
          <a:xfrm>
            <a:off x="6338347" y="6024910"/>
            <a:ext cx="2813551" cy="25424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ym typeface="Wingdings"/>
              </a:rPr>
              <a:t>STL conversion to GDML.</a:t>
            </a:r>
          </a:p>
        </p:txBody>
      </p:sp>
    </p:spTree>
    <p:extLst>
      <p:ext uri="{BB962C8B-B14F-4D97-AF65-F5344CB8AC3E}">
        <p14:creationId xmlns:p14="http://schemas.microsoft.com/office/powerpoint/2010/main" val="2502961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EF8B57F6-EFB0-8548-B3BB-0336ACC7C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2549" y="974483"/>
            <a:ext cx="4596615" cy="2300057"/>
          </a:xfrm>
        </p:spPr>
        <p:txBody>
          <a:bodyPr>
            <a:noAutofit/>
          </a:bodyPr>
          <a:lstStyle/>
          <a:p>
            <a:r>
              <a:rPr lang="en-GB" sz="2400" dirty="0">
                <a:sym typeface="Wingdings"/>
              </a:rPr>
              <a:t>Interleaved wedge degrader based on design from</a:t>
            </a:r>
            <a:r>
              <a:rPr lang="en-GB" sz="2400" dirty="0"/>
              <a:t> </a:t>
            </a:r>
            <a:r>
              <a:rPr lang="en-GB" sz="2400" dirty="0" err="1"/>
              <a:t>Center</a:t>
            </a:r>
            <a:r>
              <a:rPr lang="en-GB" sz="2400" dirty="0"/>
              <a:t> for Proton Therapy at PSI</a:t>
            </a:r>
            <a:r>
              <a:rPr lang="en-GB" sz="2400" dirty="0">
                <a:sym typeface="Wingdings"/>
              </a:rPr>
              <a:t> .</a:t>
            </a:r>
          </a:p>
          <a:p>
            <a:r>
              <a:rPr lang="en-GB" sz="2400" dirty="0">
                <a:sym typeface="Wingdings"/>
              </a:rPr>
              <a:t>Significant impact on beam phase space distribution and spectrum.</a:t>
            </a:r>
          </a:p>
          <a:p>
            <a:endParaRPr lang="en-GB" sz="2400" dirty="0">
              <a:sym typeface="Wingdings"/>
            </a:endParaRPr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E5F5CD2C-E4B5-D04F-9723-5EDD030E2D47}"/>
              </a:ext>
            </a:extLst>
          </p:cNvPr>
          <p:cNvSpPr txBox="1">
            <a:spLocks/>
          </p:cNvSpPr>
          <p:nvPr/>
        </p:nvSpPr>
        <p:spPr>
          <a:xfrm>
            <a:off x="152549" y="60324"/>
            <a:ext cx="6088313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</a:lstStyle>
          <a:p>
            <a:r>
              <a:rPr lang="en-GB" sz="3200" dirty="0">
                <a:sym typeface="Wingdings"/>
              </a:rPr>
              <a:t>Energy Degrader</a:t>
            </a:r>
            <a:endParaRPr lang="en-US" sz="3200" dirty="0"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06971F8-116F-4A4B-AF9F-9D2D9EFAD1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00"/>
          <a:stretch/>
        </p:blipFill>
        <p:spPr>
          <a:xfrm>
            <a:off x="4960088" y="1053832"/>
            <a:ext cx="4105711" cy="281342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2C473F7-6F9B-2C48-B461-523E8B02094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70" r="8502"/>
          <a:stretch/>
        </p:blipFill>
        <p:spPr>
          <a:xfrm>
            <a:off x="3844622" y="4477908"/>
            <a:ext cx="2643524" cy="19392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FD01B15-2D8B-E844-88B1-36318C8B1A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816" y="4445470"/>
            <a:ext cx="2626977" cy="1971658"/>
          </a:xfrm>
          <a:prstGeom prst="rect">
            <a:avLst/>
          </a:prstGeom>
        </p:spPr>
      </p:pic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F6313DA5-C317-1743-B5EA-AC3D4AA7B5A5}"/>
              </a:ext>
            </a:extLst>
          </p:cNvPr>
          <p:cNvSpPr txBox="1">
            <a:spLocks/>
          </p:cNvSpPr>
          <p:nvPr/>
        </p:nvSpPr>
        <p:spPr>
          <a:xfrm>
            <a:off x="4662167" y="4112783"/>
            <a:ext cx="975775" cy="33268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ym typeface="Wingdings"/>
              </a:rPr>
              <a:t>Before</a:t>
            </a:r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38F9405B-F3A3-6840-A6CC-A18B350F48AD}"/>
              </a:ext>
            </a:extLst>
          </p:cNvPr>
          <p:cNvSpPr txBox="1">
            <a:spLocks/>
          </p:cNvSpPr>
          <p:nvPr/>
        </p:nvSpPr>
        <p:spPr>
          <a:xfrm>
            <a:off x="7453761" y="4112783"/>
            <a:ext cx="663085" cy="27189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ym typeface="Wingdings"/>
              </a:rPr>
              <a:t>After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F7D277-F26E-FA43-90E6-12CF66953A2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507" r="16046"/>
          <a:stretch/>
        </p:blipFill>
        <p:spPr>
          <a:xfrm>
            <a:off x="152549" y="3406171"/>
            <a:ext cx="3753620" cy="287549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2907175-852D-7148-81EA-99F61D184195}"/>
              </a:ext>
            </a:extLst>
          </p:cNvPr>
          <p:cNvSpPr/>
          <p:nvPr/>
        </p:nvSpPr>
        <p:spPr>
          <a:xfrm>
            <a:off x="7337095" y="6444516"/>
            <a:ext cx="1806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07</a:t>
            </a:r>
            <a:r>
              <a:rPr lang="en-US" sz="1400" baseline="30000" dirty="0">
                <a:latin typeface="Helvetica" pitchFamily="2" charset="0"/>
              </a:rPr>
              <a:t>th</a:t>
            </a:r>
            <a:r>
              <a:rPr lang="en-US" sz="1400" dirty="0">
                <a:latin typeface="Helvetica" pitchFamily="2" charset="0"/>
              </a:rPr>
              <a:t> December 2018</a:t>
            </a:r>
          </a:p>
        </p:txBody>
      </p:sp>
      <p:pic>
        <p:nvPicPr>
          <p:cNvPr id="19" name="Picture 18" descr="JPEG_print_logo_large.jpg">
            <a:extLst>
              <a:ext uri="{FF2B5EF4-FFF2-40B4-BE49-F238E27FC236}">
                <a16:creationId xmlns:a16="http://schemas.microsoft.com/office/drawing/2014/main" id="{7222032E-E548-1B4C-96B3-997B1E37256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635" y="60325"/>
            <a:ext cx="1244642" cy="621663"/>
          </a:xfrm>
          <a:prstGeom prst="rect">
            <a:avLst/>
          </a:prstGeom>
          <a:ln w="76200" cmpd="sng">
            <a:solidFill>
              <a:srgbClr val="FFFFFF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45E5C09-C960-774C-8D24-332B1277436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54501" y="64724"/>
            <a:ext cx="1417359" cy="617264"/>
          </a:xfrm>
          <a:prstGeom prst="rect">
            <a:avLst/>
          </a:prstGeom>
        </p:spPr>
      </p:pic>
      <p:sp>
        <p:nvSpPr>
          <p:cNvPr id="22" name="Slide Number Placeholder 2">
            <a:extLst>
              <a:ext uri="{FF2B5EF4-FFF2-40B4-BE49-F238E27FC236}">
                <a16:creationId xmlns:a16="http://schemas.microsoft.com/office/drawing/2014/main" id="{6A6DE4DF-3158-4149-BFFF-CFC743514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94835" y="6417128"/>
            <a:ext cx="354330" cy="365125"/>
          </a:xfrm>
        </p:spPr>
        <p:txBody>
          <a:bodyPr/>
          <a:lstStyle/>
          <a:p>
            <a:r>
              <a:rPr lang="en-US" sz="16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31864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0096BF8D-E3BE-1B45-960B-9EA37CD4D2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291" t="2745" r="6822" b="16986"/>
          <a:stretch/>
        </p:blipFill>
        <p:spPr>
          <a:xfrm>
            <a:off x="2150549" y="1784177"/>
            <a:ext cx="7032978" cy="4309249"/>
          </a:xfrm>
          <a:prstGeom prst="rect">
            <a:avLst/>
          </a:prstGeom>
        </p:spPr>
      </p:pic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81DC7E93-D4B2-9746-B338-9679C709A6DF}"/>
              </a:ext>
            </a:extLst>
          </p:cNvPr>
          <p:cNvSpPr txBox="1">
            <a:spLocks/>
          </p:cNvSpPr>
          <p:nvPr/>
        </p:nvSpPr>
        <p:spPr>
          <a:xfrm>
            <a:off x="7469422" y="3736337"/>
            <a:ext cx="1674578" cy="89054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ym typeface="Wingdings"/>
              </a:rPr>
              <a:t>Degrader for energy selection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8334690-4667-1D4C-879E-5CFC1B112C11}"/>
              </a:ext>
            </a:extLst>
          </p:cNvPr>
          <p:cNvCxnSpPr>
            <a:cxnSpLocks/>
          </p:cNvCxnSpPr>
          <p:nvPr/>
        </p:nvCxnSpPr>
        <p:spPr>
          <a:xfrm flipV="1">
            <a:off x="7992773" y="2692230"/>
            <a:ext cx="109410" cy="92899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DDEE8D7A-84D8-C847-BC42-B901BC41A6A2}"/>
              </a:ext>
            </a:extLst>
          </p:cNvPr>
          <p:cNvSpPr txBox="1">
            <a:spLocks/>
          </p:cNvSpPr>
          <p:nvPr/>
        </p:nvSpPr>
        <p:spPr>
          <a:xfrm>
            <a:off x="5586877" y="4005075"/>
            <a:ext cx="2100546" cy="32455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ym typeface="Wingdings"/>
              </a:rPr>
              <a:t>Beam transport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AFA1160-E319-2849-8B7B-C57F2369CA68}"/>
              </a:ext>
            </a:extLst>
          </p:cNvPr>
          <p:cNvCxnSpPr>
            <a:cxnSpLocks/>
          </p:cNvCxnSpPr>
          <p:nvPr/>
        </p:nvCxnSpPr>
        <p:spPr>
          <a:xfrm flipH="1" flipV="1">
            <a:off x="5826614" y="3063053"/>
            <a:ext cx="584340" cy="84633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83D2A926-E0BB-9041-9A29-5A167F3B835F}"/>
              </a:ext>
            </a:extLst>
          </p:cNvPr>
          <p:cNvSpPr txBox="1">
            <a:spLocks/>
          </p:cNvSpPr>
          <p:nvPr/>
        </p:nvSpPr>
        <p:spPr>
          <a:xfrm>
            <a:off x="804512" y="5563133"/>
            <a:ext cx="3184070" cy="44930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ym typeface="Wingdings"/>
              </a:rPr>
              <a:t>Suggested shielding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9C9DD6B-6824-6442-9028-16A0882771BA}"/>
              </a:ext>
            </a:extLst>
          </p:cNvPr>
          <p:cNvCxnSpPr>
            <a:cxnSpLocks/>
          </p:cNvCxnSpPr>
          <p:nvPr/>
        </p:nvCxnSpPr>
        <p:spPr>
          <a:xfrm>
            <a:off x="4076535" y="2860766"/>
            <a:ext cx="475257" cy="49309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A52C15A9-9C9D-C146-8570-1755D12F8AD6}"/>
              </a:ext>
            </a:extLst>
          </p:cNvPr>
          <p:cNvSpPr txBox="1">
            <a:spLocks/>
          </p:cNvSpPr>
          <p:nvPr/>
        </p:nvSpPr>
        <p:spPr>
          <a:xfrm>
            <a:off x="1592269" y="5960123"/>
            <a:ext cx="2100546" cy="32455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ym typeface="Wingdings"/>
              </a:rPr>
              <a:t>Isocentre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F449071-11BA-C04B-AE16-0EC1C81AB9D5}"/>
              </a:ext>
            </a:extLst>
          </p:cNvPr>
          <p:cNvCxnSpPr>
            <a:cxnSpLocks/>
          </p:cNvCxnSpPr>
          <p:nvPr/>
        </p:nvCxnSpPr>
        <p:spPr>
          <a:xfrm flipV="1">
            <a:off x="2540000" y="5885436"/>
            <a:ext cx="2381956" cy="21605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0B7B9446-325E-3B46-8993-0C7C05104B51}"/>
              </a:ext>
            </a:extLst>
          </p:cNvPr>
          <p:cNvSpPr txBox="1">
            <a:spLocks/>
          </p:cNvSpPr>
          <p:nvPr/>
        </p:nvSpPr>
        <p:spPr>
          <a:xfrm>
            <a:off x="6192081" y="4720401"/>
            <a:ext cx="2100546" cy="32455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ym typeface="Wingdings"/>
              </a:rPr>
              <a:t>Treatment Room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9EBA1CA-1593-EB41-B355-284E7BCCFB30}"/>
              </a:ext>
            </a:extLst>
          </p:cNvPr>
          <p:cNvCxnSpPr>
            <a:cxnSpLocks/>
          </p:cNvCxnSpPr>
          <p:nvPr/>
        </p:nvCxnSpPr>
        <p:spPr>
          <a:xfrm flipH="1">
            <a:off x="5826614" y="5044715"/>
            <a:ext cx="885736" cy="84072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D7FAF6A-9F7A-FC46-A162-61719D5757EF}"/>
              </a:ext>
            </a:extLst>
          </p:cNvPr>
          <p:cNvCxnSpPr>
            <a:cxnSpLocks/>
          </p:cNvCxnSpPr>
          <p:nvPr/>
        </p:nvCxnSpPr>
        <p:spPr>
          <a:xfrm>
            <a:off x="5467200" y="2335609"/>
            <a:ext cx="688719" cy="42016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417455C0-2505-FE4D-B7B5-5240318FC131}"/>
              </a:ext>
            </a:extLst>
          </p:cNvPr>
          <p:cNvSpPr txBox="1">
            <a:spLocks/>
          </p:cNvSpPr>
          <p:nvPr/>
        </p:nvSpPr>
        <p:spPr>
          <a:xfrm>
            <a:off x="4526944" y="2141964"/>
            <a:ext cx="1252900" cy="44930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ym typeface="Wingdings"/>
              </a:rPr>
              <a:t>Support block </a:t>
            </a: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BE2DA326-17D9-EE4C-BFC0-823E73706272}"/>
              </a:ext>
            </a:extLst>
          </p:cNvPr>
          <p:cNvSpPr txBox="1">
            <a:spLocks/>
          </p:cNvSpPr>
          <p:nvPr/>
        </p:nvSpPr>
        <p:spPr>
          <a:xfrm>
            <a:off x="2584172" y="2594947"/>
            <a:ext cx="2217287" cy="61603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ym typeface="Wingdings"/>
              </a:rPr>
              <a:t>Shielding wall with aperture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C9EB411-5F54-454A-A942-E05D086B6FC3}"/>
              </a:ext>
            </a:extLst>
          </p:cNvPr>
          <p:cNvCxnSpPr>
            <a:cxnSpLocks/>
          </p:cNvCxnSpPr>
          <p:nvPr/>
        </p:nvCxnSpPr>
        <p:spPr>
          <a:xfrm flipV="1">
            <a:off x="2341283" y="4354921"/>
            <a:ext cx="732260" cy="115059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EACCF06B-D809-8046-8995-FDBDF4165F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1147" y="1030428"/>
            <a:ext cx="8746951" cy="1022598"/>
          </a:xfrm>
        </p:spPr>
        <p:txBody>
          <a:bodyPr>
            <a:noAutofit/>
          </a:bodyPr>
          <a:lstStyle/>
          <a:p>
            <a:r>
              <a:rPr lang="en-GB" sz="2400" dirty="0">
                <a:sym typeface="Wingdings"/>
              </a:rPr>
              <a:t>Gantry 2 from Paul Scherrer Institute in Switzerland.</a:t>
            </a:r>
          </a:p>
          <a:p>
            <a:pPr lvl="1"/>
            <a:r>
              <a:rPr lang="en-GB" sz="1800" dirty="0">
                <a:sym typeface="Wingdings"/>
              </a:rPr>
              <a:t>Lattice publicly available: </a:t>
            </a:r>
            <a:r>
              <a:rPr lang="en-GB" sz="1800" dirty="0">
                <a:sym typeface="Wingdings"/>
                <a:hlinkClick r:id="rId4"/>
              </a:rPr>
              <a:t>http://aea.web.psi.ch/Urs_Rohrer/MyFtp</a:t>
            </a:r>
            <a:endParaRPr lang="en-GB" sz="1800" dirty="0">
              <a:sym typeface="Wingdings"/>
            </a:endParaRPr>
          </a:p>
          <a:p>
            <a:pPr lvl="1"/>
            <a:r>
              <a:rPr lang="en-GB" sz="1800" dirty="0">
                <a:latin typeface="Helvetica" pitchFamily="2" charset="0"/>
                <a:sym typeface="Wingdings"/>
              </a:rPr>
              <a:t>Conceptual design – different from real machine. </a:t>
            </a: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168966" y="55896"/>
            <a:ext cx="6109760" cy="62609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</a:lstStyle>
          <a:p>
            <a:r>
              <a:rPr lang="en-GB" sz="3200" dirty="0">
                <a:sym typeface="Wingdings"/>
              </a:rPr>
              <a:t>Example Proton Therapy Gantry</a:t>
            </a:r>
            <a:endParaRPr lang="en-US" sz="3200" dirty="0"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A3B00A1-927B-334B-9B64-0C1AD66E121A}"/>
              </a:ext>
            </a:extLst>
          </p:cNvPr>
          <p:cNvSpPr/>
          <p:nvPr/>
        </p:nvSpPr>
        <p:spPr>
          <a:xfrm>
            <a:off x="7337095" y="6444516"/>
            <a:ext cx="1806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07</a:t>
            </a:r>
            <a:r>
              <a:rPr lang="en-US" sz="1400" baseline="30000" dirty="0">
                <a:latin typeface="Helvetica" pitchFamily="2" charset="0"/>
              </a:rPr>
              <a:t>th</a:t>
            </a:r>
            <a:r>
              <a:rPr lang="en-US" sz="1400" dirty="0">
                <a:latin typeface="Helvetica" pitchFamily="2" charset="0"/>
              </a:rPr>
              <a:t> December 2018</a:t>
            </a:r>
          </a:p>
        </p:txBody>
      </p:sp>
      <p:pic>
        <p:nvPicPr>
          <p:cNvPr id="26" name="Picture 25" descr="JPEG_print_logo_large.jpg">
            <a:extLst>
              <a:ext uri="{FF2B5EF4-FFF2-40B4-BE49-F238E27FC236}">
                <a16:creationId xmlns:a16="http://schemas.microsoft.com/office/drawing/2014/main" id="{D1DE6D7F-7F40-774B-9019-4CC77FE225F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635" y="60325"/>
            <a:ext cx="1244642" cy="621663"/>
          </a:xfrm>
          <a:prstGeom prst="rect">
            <a:avLst/>
          </a:prstGeom>
          <a:ln w="76200" cmpd="sng">
            <a:solidFill>
              <a:srgbClr val="FFFFFF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C4EE8A1-5E77-5648-A6F5-4CDFB20D13C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54501" y="64724"/>
            <a:ext cx="1417359" cy="617264"/>
          </a:xfrm>
          <a:prstGeom prst="rect">
            <a:avLst/>
          </a:prstGeom>
        </p:spPr>
      </p:pic>
      <p:sp>
        <p:nvSpPr>
          <p:cNvPr id="30" name="Slide Number Placeholder 2">
            <a:extLst>
              <a:ext uri="{FF2B5EF4-FFF2-40B4-BE49-F238E27FC236}">
                <a16:creationId xmlns:a16="http://schemas.microsoft.com/office/drawing/2014/main" id="{45493132-8962-CA45-B5F3-F98825930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94835" y="6417128"/>
            <a:ext cx="354330" cy="365125"/>
          </a:xfrm>
        </p:spPr>
        <p:txBody>
          <a:bodyPr/>
          <a:lstStyle/>
          <a:p>
            <a:r>
              <a:rPr lang="en-US" sz="1600" dirty="0"/>
              <a:t>8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866A2388-82A4-1047-BEA8-1D01741BF65A}"/>
              </a:ext>
            </a:extLst>
          </p:cNvPr>
          <p:cNvSpPr txBox="1">
            <a:spLocks/>
          </p:cNvSpPr>
          <p:nvPr/>
        </p:nvSpPr>
        <p:spPr>
          <a:xfrm>
            <a:off x="184423" y="2166122"/>
            <a:ext cx="2537293" cy="31928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ym typeface="Wingdings"/>
              </a:rPr>
              <a:t>Degrader and collimators added.</a:t>
            </a:r>
          </a:p>
          <a:p>
            <a:r>
              <a:rPr lang="en-GB" sz="2400" dirty="0">
                <a:sym typeface="Wingdings"/>
              </a:rPr>
              <a:t>Example shielding and element support block geometry generated.</a:t>
            </a:r>
          </a:p>
        </p:txBody>
      </p:sp>
    </p:spTree>
    <p:extLst>
      <p:ext uri="{BB962C8B-B14F-4D97-AF65-F5344CB8AC3E}">
        <p14:creationId xmlns:p14="http://schemas.microsoft.com/office/powerpoint/2010/main" val="1599369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138314</TotalTime>
  <Words>967</Words>
  <Application>Microsoft Macintosh PowerPoint</Application>
  <PresentationFormat>On-screen Show (4:3)</PresentationFormat>
  <Paragraphs>207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CMU Sans Serif Medium</vt:lpstr>
      <vt:lpstr>Helvetica</vt:lpstr>
      <vt:lpstr>Wingdings</vt:lpstr>
      <vt:lpstr>Office Theme</vt:lpstr>
      <vt:lpstr>PowerPoint Presentation</vt:lpstr>
      <vt:lpstr>Outline</vt:lpstr>
      <vt:lpstr>PowerPoint Presentation</vt:lpstr>
      <vt:lpstr>PowerPoint Presentation</vt:lpstr>
      <vt:lpstr>Simulating a Beam 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Shields</dc:creator>
  <cp:lastModifiedBy>Shields, William (2010)</cp:lastModifiedBy>
  <cp:revision>2803</cp:revision>
  <cp:lastPrinted>2018-11-22T11:07:58Z</cp:lastPrinted>
  <dcterms:created xsi:type="dcterms:W3CDTF">2016-06-23T20:10:34Z</dcterms:created>
  <dcterms:modified xsi:type="dcterms:W3CDTF">2018-12-07T15:32:00Z</dcterms:modified>
</cp:coreProperties>
</file>