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0" r:id="rId1"/>
  </p:sldMasterIdLst>
  <p:sldIdLst>
    <p:sldId id="258" r:id="rId2"/>
    <p:sldId id="257" r:id="rId3"/>
    <p:sldId id="260" r:id="rId4"/>
    <p:sldId id="273" r:id="rId5"/>
    <p:sldId id="261" r:id="rId6"/>
    <p:sldId id="263" r:id="rId7"/>
    <p:sldId id="264" r:id="rId8"/>
    <p:sldId id="265" r:id="rId9"/>
    <p:sldId id="266" r:id="rId10"/>
    <p:sldId id="271" r:id="rId11"/>
    <p:sldId id="268" r:id="rId12"/>
    <p:sldId id="267" r:id="rId13"/>
    <p:sldId id="270" r:id="rId14"/>
    <p:sldId id="272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895"/>
    <p:restoredTop sz="94654"/>
  </p:normalViewPr>
  <p:slideViewPr>
    <p:cSldViewPr snapToGrid="0" snapToObjects="1">
      <p:cViewPr varScale="1">
        <p:scale>
          <a:sx n="115" d="100"/>
          <a:sy n="115" d="100"/>
        </p:scale>
        <p:origin x="1032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3">
            <a:extLst>
              <a:ext uri="{FF2B5EF4-FFF2-40B4-BE49-F238E27FC236}">
                <a16:creationId xmlns:a16="http://schemas.microsoft.com/office/drawing/2014/main" id="{84BDBB5B-C6E9-9F47-B26E-9F9AC77040A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/>
          <a:srcRect l="7271" t="11251" b="8266"/>
          <a:stretch>
            <a:fillRect/>
          </a:stretch>
        </p:blipFill>
        <p:spPr bwMode="auto">
          <a:xfrm>
            <a:off x="375429" y="16343"/>
            <a:ext cx="3598103" cy="89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7" descr="RHUL-Logo">
            <a:extLst>
              <a:ext uri="{FF2B5EF4-FFF2-40B4-BE49-F238E27FC236}">
                <a16:creationId xmlns:a16="http://schemas.microsoft.com/office/drawing/2014/main" id="{C48FBFEC-BDA6-9142-9BC0-F5BFE11DDB6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732240" y="6916"/>
            <a:ext cx="1166666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>
            <a:extLst>
              <a:ext uri="{FF2B5EF4-FFF2-40B4-BE49-F238E27FC236}">
                <a16:creationId xmlns:a16="http://schemas.microsoft.com/office/drawing/2014/main" id="{E3681D81-63C9-2744-B761-22F8A5391AA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24099" y="16343"/>
            <a:ext cx="1374548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>
            <a:extLst>
              <a:ext uri="{FF2B5EF4-FFF2-40B4-BE49-F238E27FC236}">
                <a16:creationId xmlns:a16="http://schemas.microsoft.com/office/drawing/2014/main" id="{35AB8973-C808-3F41-A2E1-83E5B2071F7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30582" y="10324"/>
            <a:ext cx="1168495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le 2">
            <a:extLst>
              <a:ext uri="{FF2B5EF4-FFF2-40B4-BE49-F238E27FC236}">
                <a16:creationId xmlns:a16="http://schemas.microsoft.com/office/drawing/2014/main" id="{E2DC2AE2-16D1-D748-9D42-2B516E60823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74150" y="1347878"/>
            <a:ext cx="7795700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>
            <a:lvl1pPr>
              <a:defRPr b="0"/>
            </a:lvl1pPr>
          </a:lstStyle>
          <a:p>
            <a:pPr lvl="0"/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DD1066-01AF-704D-A777-F9A0F9B72A6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60725" y="3140076"/>
            <a:ext cx="2203450" cy="106836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pPr algn="ctr"/>
            <a:r>
              <a:rPr lang="en-US" b="1" i="0" dirty="0">
                <a:latin typeface="Calibri Light" panose="020F0302020204030204" pitchFamily="34" charset="0"/>
                <a:cs typeface="Calibri Light" panose="020F0302020204030204" pitchFamily="34" charset="0"/>
              </a:rPr>
              <a:t>Author</a:t>
            </a:r>
          </a:p>
          <a:p>
            <a:pPr algn="ctr"/>
            <a:r>
              <a:rPr lang="en-US" b="0" i="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Institution</a:t>
            </a:r>
          </a:p>
        </p:txBody>
      </p:sp>
    </p:spTree>
    <p:extLst>
      <p:ext uri="{BB962C8B-B14F-4D97-AF65-F5344CB8AC3E}">
        <p14:creationId xmlns:p14="http://schemas.microsoft.com/office/powerpoint/2010/main" val="3041118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1105EF-8E08-374B-BFC8-95D423D52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4596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4226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hyperlink" Target="https://doi.org/10.1063/1.5027297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microsoft.com/office/2007/relationships/media" Target="../media/media2.mp4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9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video" Target="../media/media3.mp4"/><Relationship Id="rId11" Type="http://schemas.openxmlformats.org/officeDocument/2006/relationships/image" Target="../media/image8.emf"/><Relationship Id="rId5" Type="http://schemas.microsoft.com/office/2007/relationships/media" Target="../media/media3.mp4"/><Relationship Id="rId10" Type="http://schemas.openxmlformats.org/officeDocument/2006/relationships/image" Target="../media/image7.emf"/><Relationship Id="rId4" Type="http://schemas.openxmlformats.org/officeDocument/2006/relationships/video" Target="../media/media2.mp4"/><Relationship Id="rId9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arxiv.org/abs/1710.05740" TargetMode="External"/><Relationship Id="rId4" Type="http://schemas.openxmlformats.org/officeDocument/2006/relationships/hyperlink" Target="https://doi.org/10.1103/PhysRevLett.120.254801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03/PhysRevLett.120.254801" TargetMode="External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emf"/><Relationship Id="rId4" Type="http://schemas.openxmlformats.org/officeDocument/2006/relationships/hyperlink" Target="https://arxiv.org/abs/1710.05740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i.org/10.1063/1.5027297" TargetMode="External"/><Relationship Id="rId4" Type="http://schemas.openxmlformats.org/officeDocument/2006/relationships/image" Target="../media/image2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i.org/10.1063/1.5027297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2FF248B-52E5-0B44-89E6-17D550DFEA9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4163" y="4260375"/>
            <a:ext cx="8235674" cy="1068368"/>
          </a:xfrm>
        </p:spPr>
        <p:txBody>
          <a:bodyPr/>
          <a:lstStyle/>
          <a:p>
            <a:pPr algn="ctr"/>
            <a:r>
              <a:rPr lang="en-US" sz="2400" dirty="0">
                <a:latin typeface="Calibri Light" panose="020F0302020204030204" pitchFamily="34" charset="0"/>
                <a:cs typeface="Calibri Light" panose="020F0302020204030204" pitchFamily="34" charset="0"/>
              </a:rPr>
              <a:t>Matthew Streeter</a:t>
            </a:r>
          </a:p>
          <a:p>
            <a:pPr algn="ctr"/>
            <a:r>
              <a:rPr lang="en-GB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John Adams Institute for Accelerator Science, Imperial College London</a:t>
            </a:r>
            <a:endParaRPr lang="en-US" sz="22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C9289D4A-C976-2F47-A664-A64FB6570E43}"/>
              </a:ext>
            </a:extLst>
          </p:cNvPr>
          <p:cNvSpPr txBox="1">
            <a:spLocks/>
          </p:cNvSpPr>
          <p:nvPr/>
        </p:nvSpPr>
        <p:spPr bwMode="auto">
          <a:xfrm>
            <a:off x="412579" y="2046480"/>
            <a:ext cx="831884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6000" tIns="0" rIns="36000" bIns="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GB" sz="2800" b="1">
                <a:solidFill>
                  <a:schemeClr val="accent6">
                    <a:lumMod val="75000"/>
                  </a:schemeClr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  <a:ea typeface="ＭＳ Ｐゴシック" charset="-128"/>
                <a:cs typeface="ＭＳ Ｐゴシック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3300"/>
                </a:solidFill>
                <a:latin typeface="Arial" pitchFamily="34" charset="0"/>
              </a:defRPr>
            </a:lvl9pPr>
          </a:lstStyle>
          <a:p>
            <a:r>
              <a:rPr lang="en-GB" sz="3000" b="0" kern="0" dirty="0">
                <a:solidFill>
                  <a:schemeClr val="tx1"/>
                </a:solidFill>
                <a:cs typeface="Helvetica"/>
              </a:rPr>
              <a:t>Laser pulse evolution in non-linear plasma </a:t>
            </a:r>
            <a:r>
              <a:rPr lang="en-GB" sz="3000" b="0" kern="0" dirty="0" err="1">
                <a:solidFill>
                  <a:schemeClr val="tx1"/>
                </a:solidFill>
                <a:cs typeface="Helvetica"/>
              </a:rPr>
              <a:t>wakefield</a:t>
            </a:r>
            <a:r>
              <a:rPr lang="en-GB" sz="3000" b="0" kern="0" dirty="0">
                <a:solidFill>
                  <a:schemeClr val="tx1"/>
                </a:solidFill>
                <a:cs typeface="Helvetica"/>
              </a:rPr>
              <a:t> accelerators</a:t>
            </a:r>
          </a:p>
        </p:txBody>
      </p:sp>
    </p:spTree>
    <p:extLst>
      <p:ext uri="{BB962C8B-B14F-4D97-AF65-F5344CB8AC3E}">
        <p14:creationId xmlns:p14="http://schemas.microsoft.com/office/powerpoint/2010/main" val="862635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37411CC-3EF5-8047-AAE8-936B3BDD8E06}"/>
              </a:ext>
            </a:extLst>
          </p:cNvPr>
          <p:cNvSpPr txBox="1"/>
          <p:nvPr/>
        </p:nvSpPr>
        <p:spPr>
          <a:xfrm>
            <a:off x="280067" y="176537"/>
            <a:ext cx="82193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+mj-lt"/>
              </a:rPr>
              <a:t>Machine learning used to explore multi-dimensional parameter space and identify interesting regions for further study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847CC93-BC45-9B44-997D-AAE8F2FF4921}"/>
              </a:ext>
            </a:extLst>
          </p:cNvPr>
          <p:cNvSpPr/>
          <p:nvPr/>
        </p:nvSpPr>
        <p:spPr>
          <a:xfrm>
            <a:off x="0" y="6273225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04800" indent="-304800"/>
            <a:r>
              <a:rPr lang="en-GB" sz="1600" dirty="0"/>
              <a:t>Streeter, M. J. V., et al. (2018). </a:t>
            </a:r>
            <a:r>
              <a:rPr lang="en-GB" sz="1600" i="1" dirty="0"/>
              <a:t>Applied Physics Letters</a:t>
            </a:r>
            <a:r>
              <a:rPr lang="en-GB" sz="1600" dirty="0"/>
              <a:t>, </a:t>
            </a:r>
            <a:r>
              <a:rPr lang="en-GB" sz="1600" i="1" dirty="0"/>
              <a:t>112</a:t>
            </a:r>
            <a:r>
              <a:rPr lang="en-GB" sz="1600" dirty="0"/>
              <a:t>(24), 244101. </a:t>
            </a:r>
            <a:r>
              <a:rPr lang="en-GB" sz="1600" dirty="0">
                <a:hlinkClick r:id="rId2"/>
              </a:rPr>
              <a:t>https://doi.org/10.1063/1.5027297</a:t>
            </a:r>
            <a:endParaRPr lang="en-GB" sz="1600" dirty="0"/>
          </a:p>
          <a:p>
            <a:pPr marL="304800" indent="-304800"/>
            <a:r>
              <a:rPr lang="en-GB" sz="1600" dirty="0">
                <a:effectLst/>
              </a:rPr>
              <a:t>Dann, S. J. D. et al  </a:t>
            </a:r>
            <a:r>
              <a:rPr lang="en-GB" sz="1600" i="1" dirty="0">
                <a:effectLst/>
              </a:rPr>
              <a:t>In prep for submission</a:t>
            </a:r>
            <a:endParaRPr lang="en-GB" sz="1600" dirty="0">
              <a:effectLst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D53DE39-6145-A54E-8605-F1DB7716FC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8650" y="922580"/>
            <a:ext cx="5346700" cy="543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39512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3CE33E-6302-6E41-843A-B2AA54F418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30145"/>
            <a:ext cx="9144000" cy="1325563"/>
          </a:xfrm>
        </p:spPr>
        <p:txBody>
          <a:bodyPr>
            <a:normAutofit/>
          </a:bodyPr>
          <a:lstStyle/>
          <a:p>
            <a:r>
              <a:rPr lang="en-US" sz="4000" dirty="0"/>
              <a:t>Experiment with Long Focal Length focusing optic and variable length gas cell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A5B63F4-6717-9841-BE5B-4B2CC6F4CB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757" y="1674297"/>
            <a:ext cx="8688486" cy="462110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E5524E3-AD55-6E47-BC06-084E1DD5F086}"/>
              </a:ext>
            </a:extLst>
          </p:cNvPr>
          <p:cNvSpPr/>
          <p:nvPr/>
        </p:nvSpPr>
        <p:spPr>
          <a:xfrm>
            <a:off x="206975" y="6513992"/>
            <a:ext cx="9144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04800" indent="-304800"/>
            <a:r>
              <a:rPr lang="en-GB" sz="1600" dirty="0"/>
              <a:t>Wood J.C. et al. </a:t>
            </a:r>
            <a:r>
              <a:rPr lang="en-GB" sz="1600" i="1" dirty="0"/>
              <a:t>In prep for submission</a:t>
            </a:r>
            <a:endParaRPr lang="en-GB" sz="1600" i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159222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D10F53-64C2-B34F-A555-09526B6FEB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8935" y="35470"/>
            <a:ext cx="7355959" cy="1325563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Large charge, high divergence electron beam injected at depletion length 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1486B88-E8A9-8C4E-8F70-593FEF5AE34D}"/>
              </a:ext>
            </a:extLst>
          </p:cNvPr>
          <p:cNvGrpSpPr/>
          <p:nvPr/>
        </p:nvGrpSpPr>
        <p:grpSpPr>
          <a:xfrm>
            <a:off x="150423" y="1812495"/>
            <a:ext cx="8532981" cy="4490920"/>
            <a:chOff x="2256188" y="1311962"/>
            <a:chExt cx="6477657" cy="3418549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41CF8AC0-6B73-F043-B025-BD216A858B9E}"/>
                </a:ext>
              </a:extLst>
            </p:cNvPr>
            <p:cNvGrpSpPr/>
            <p:nvPr/>
          </p:nvGrpSpPr>
          <p:grpSpPr>
            <a:xfrm>
              <a:off x="2256188" y="1311962"/>
              <a:ext cx="6477657" cy="3075577"/>
              <a:chOff x="2256188" y="1311962"/>
              <a:chExt cx="6477657" cy="3075577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7045B690-DEB9-564B-B3AF-48C6E537B2F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3420" t="16270" r="6316" b="14600"/>
              <a:stretch/>
            </p:blipFill>
            <p:spPr>
              <a:xfrm rot="16200000">
                <a:off x="4824124" y="-1255974"/>
                <a:ext cx="1341785" cy="6477657"/>
              </a:xfrm>
              <a:prstGeom prst="rect">
                <a:avLst/>
              </a:prstGeom>
            </p:spPr>
          </p:pic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7D19F84F-FFF2-1E4D-80DB-A8C8A60D8DD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9609" t="19134" r="34086" b="14600"/>
              <a:stretch/>
            </p:blipFill>
            <p:spPr>
              <a:xfrm rot="16200000">
                <a:off x="5420469" y="-339141"/>
                <a:ext cx="417446" cy="6209307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466A6EAF-2619-1648-B590-8AA1822D888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9289" t="16270" r="49846" b="14600"/>
              <a:stretch/>
            </p:blipFill>
            <p:spPr>
              <a:xfrm rot="16200000">
                <a:off x="4804247" y="457940"/>
                <a:ext cx="1381540" cy="6477657"/>
              </a:xfrm>
              <a:prstGeom prst="rect">
                <a:avLst/>
              </a:prstGeom>
            </p:spPr>
          </p:pic>
        </p:grp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88C69DDC-6E01-D148-9CDF-00612117282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330" t="19134" r="77765" b="14600"/>
            <a:stretch/>
          </p:blipFill>
          <p:spPr>
            <a:xfrm rot="16200000">
              <a:off x="5400591" y="1397257"/>
              <a:ext cx="457201" cy="6209307"/>
            </a:xfrm>
            <a:prstGeom prst="rect">
              <a:avLst/>
            </a:prstGeom>
          </p:spPr>
        </p:pic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E50893D6-8F95-CB48-9951-0964AFF58A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9753" y="1117715"/>
            <a:ext cx="2849378" cy="69478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0748DDC-9549-8149-B130-6DEF4A87963C}"/>
              </a:ext>
            </a:extLst>
          </p:cNvPr>
          <p:cNvSpPr txBox="1"/>
          <p:nvPr/>
        </p:nvSpPr>
        <p:spPr>
          <a:xfrm>
            <a:off x="305509" y="1325707"/>
            <a:ext cx="542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For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130CDDB-F7F2-E545-B508-838E1F44BB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710" y="1342758"/>
            <a:ext cx="2354816" cy="267913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AFBA0878-53A0-9C4F-9E82-AB104F4736D3}"/>
              </a:ext>
            </a:extLst>
          </p:cNvPr>
          <p:cNvSpPr/>
          <p:nvPr/>
        </p:nvSpPr>
        <p:spPr>
          <a:xfrm>
            <a:off x="3273827" y="1292048"/>
            <a:ext cx="17845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depletion length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46AB419-E125-D743-8F40-1152FF0AB696}"/>
              </a:ext>
            </a:extLst>
          </p:cNvPr>
          <p:cNvSpPr/>
          <p:nvPr/>
        </p:nvSpPr>
        <p:spPr>
          <a:xfrm>
            <a:off x="206975" y="6513992"/>
            <a:ext cx="9144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04800" indent="-304800"/>
            <a:r>
              <a:rPr lang="en-GB" sz="1600" dirty="0"/>
              <a:t>Wood J.C. et al. </a:t>
            </a:r>
            <a:r>
              <a:rPr lang="en-GB" sz="1600" i="1" dirty="0"/>
              <a:t>In prep for submission</a:t>
            </a:r>
            <a:endParaRPr lang="en-GB" sz="1600" i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83227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4">
            <a:extLst>
              <a:ext uri="{FF2B5EF4-FFF2-40B4-BE49-F238E27FC236}">
                <a16:creationId xmlns:a16="http://schemas.microsoft.com/office/drawing/2014/main" id="{D7587DC0-6676-7341-9DDA-939A780772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829" y="888989"/>
            <a:ext cx="7575394" cy="5681546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28FC2830-B5BE-8743-BB9A-2F26468801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0562" y="169664"/>
            <a:ext cx="7336825" cy="1325563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Extending interaction length as leads to a huge increase in x-ray flux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C7CFC90-FDEF-B840-B560-A2E929F93C66}"/>
              </a:ext>
            </a:extLst>
          </p:cNvPr>
          <p:cNvSpPr/>
          <p:nvPr/>
        </p:nvSpPr>
        <p:spPr>
          <a:xfrm>
            <a:off x="206975" y="6513992"/>
            <a:ext cx="9144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04800" indent="-304800"/>
            <a:r>
              <a:rPr lang="en-GB" sz="1600" dirty="0"/>
              <a:t>Wood J.C. et al. </a:t>
            </a:r>
            <a:r>
              <a:rPr lang="en-GB" sz="1600" i="1" dirty="0"/>
              <a:t>In prep for submission</a:t>
            </a:r>
            <a:endParaRPr lang="en-GB" sz="1600" i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6219345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28FC2830-B5BE-8743-BB9A-2F26468801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49381" y="0"/>
            <a:ext cx="9413320" cy="1325563"/>
          </a:xfrm>
        </p:spPr>
        <p:txBody>
          <a:bodyPr>
            <a:normAutofit/>
          </a:bodyPr>
          <a:lstStyle/>
          <a:p>
            <a:r>
              <a:rPr lang="en-US" sz="4000" dirty="0"/>
              <a:t>Conclusion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C8EC511-78AB-DB48-8D93-B1D5AA285211}"/>
              </a:ext>
            </a:extLst>
          </p:cNvPr>
          <p:cNvSpPr txBox="1"/>
          <p:nvPr/>
        </p:nvSpPr>
        <p:spPr>
          <a:xfrm>
            <a:off x="564482" y="985946"/>
            <a:ext cx="79622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Detailed studies of laser pulse evolution are essential for understanding LWFA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Wakefield amplitude and size can vary dramatically in a constant plasma density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Great potential for optimization of electron and x-ray beams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BF149B2-8046-414A-B445-A83A1DC035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843" y="1909276"/>
            <a:ext cx="8666871" cy="1121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9936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2185F73-0897-8F48-A9A0-6CB57F8B4B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" y="167268"/>
            <a:ext cx="9144001" cy="1957058"/>
          </a:xfrm>
        </p:spPr>
        <p:txBody>
          <a:bodyPr/>
          <a:lstStyle/>
          <a:p>
            <a:r>
              <a:rPr lang="en-US" sz="3600" dirty="0"/>
              <a:t>Stating the obvious….</a:t>
            </a:r>
            <a:br>
              <a:rPr lang="en-US" sz="3600" dirty="0"/>
            </a:br>
            <a:r>
              <a:rPr lang="en-US" sz="3600" dirty="0"/>
              <a:t>The plasma wave is generated by the drive laser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861DF47-F58F-4446-9707-C4925CB9742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19754" y="2239161"/>
            <a:ext cx="825500" cy="2667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8C410A0-F26A-3B40-9932-D6F3817F817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52898" y="2239161"/>
            <a:ext cx="838200" cy="2667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AC0889C-4AA1-2A41-B05D-F030848A7A9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17096" y="2239161"/>
            <a:ext cx="838200" cy="2667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D8DC056-4A4D-0D44-B594-ECB498D358E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152898" y="1344670"/>
            <a:ext cx="1473200" cy="685800"/>
          </a:xfrm>
          <a:prstGeom prst="rect">
            <a:avLst/>
          </a:prstGeom>
        </p:spPr>
      </p:pic>
      <p:pic>
        <p:nvPicPr>
          <p:cNvPr id="18" name="EM_motion_1">
            <a:hlinkClick r:id="" action="ppaction://media"/>
            <a:extLst>
              <a:ext uri="{FF2B5EF4-FFF2-40B4-BE49-F238E27FC236}">
                <a16:creationId xmlns:a16="http://schemas.microsoft.com/office/drawing/2014/main" id="{93BC3330-9F80-1E48-B0CB-9AEE0826E6E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-2" y="2622414"/>
            <a:ext cx="2865012" cy="4068318"/>
          </a:xfrm>
          <a:prstGeom prst="rect">
            <a:avLst/>
          </a:prstGeom>
        </p:spPr>
      </p:pic>
      <p:pic>
        <p:nvPicPr>
          <p:cNvPr id="19" name="EM_motion_2">
            <a:hlinkClick r:id="" action="ppaction://media"/>
            <a:extLst>
              <a:ext uri="{FF2B5EF4-FFF2-40B4-BE49-F238E27FC236}">
                <a16:creationId xmlns:a16="http://schemas.microsoft.com/office/drawing/2014/main" id="{BBE2D1F5-17C8-A042-9B7B-1269F9A727F5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3101844" y="2622414"/>
            <a:ext cx="2865012" cy="4068318"/>
          </a:xfrm>
          <a:prstGeom prst="rect">
            <a:avLst/>
          </a:prstGeom>
        </p:spPr>
      </p:pic>
      <p:pic>
        <p:nvPicPr>
          <p:cNvPr id="20" name="EM_motion_4">
            <a:hlinkClick r:id="" action="ppaction://media"/>
            <a:extLst>
              <a:ext uri="{FF2B5EF4-FFF2-40B4-BE49-F238E27FC236}">
                <a16:creationId xmlns:a16="http://schemas.microsoft.com/office/drawing/2014/main" id="{527895F1-3F6E-E346-A00C-009467573982}"/>
              </a:ext>
            </a:extLst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6203690" y="2622414"/>
            <a:ext cx="2865012" cy="4068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481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00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6200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6200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5" fill="hold" display="0">
                  <p:stCondLst>
                    <p:cond delay="indefinite"/>
                  </p:stCondLst>
                </p:cTn>
                <p:tgtEl>
                  <p:spTgt spid="18"/>
                </p:tgtEl>
              </p:cMediaNode>
            </p:vide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video>
              <p:cMediaNode vol="80000">
                <p:cTn id="21" fill="hold" display="0">
                  <p:stCondLst>
                    <p:cond delay="indefinite"/>
                  </p:stCondLst>
                </p:cTn>
                <p:tgtEl>
                  <p:spTgt spid="19"/>
                </p:tgtEl>
              </p:cMediaNode>
            </p:video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6" dur="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video>
              <p:cMediaNode vol="80000">
                <p:cTn id="27" fill="hold" display="0">
                  <p:stCondLst>
                    <p:cond delay="indefinite"/>
                  </p:stCondLst>
                </p:cTn>
                <p:tgtEl>
                  <p:spTgt spid="20"/>
                </p:tgtEl>
              </p:cMediaNode>
            </p:video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2" dur="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8BAFF889-EDBC-404F-B7BE-FEA423F11E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48" y="198674"/>
            <a:ext cx="3591098" cy="6656539"/>
          </a:xfrm>
          <a:prstGeom prst="rect">
            <a:avLst/>
          </a:prstGeom>
        </p:spPr>
      </p:pic>
      <p:sp>
        <p:nvSpPr>
          <p:cNvPr id="5" name="Title 2">
            <a:extLst>
              <a:ext uri="{FF2B5EF4-FFF2-40B4-BE49-F238E27FC236}">
                <a16:creationId xmlns:a16="http://schemas.microsoft.com/office/drawing/2014/main" id="{307E818E-14A6-3544-BEBD-1B86FD542C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0" y="167267"/>
            <a:ext cx="4571999" cy="1135439"/>
          </a:xfrm>
        </p:spPr>
        <p:txBody>
          <a:bodyPr/>
          <a:lstStyle/>
          <a:p>
            <a:r>
              <a:rPr lang="en-US" sz="3600" dirty="0"/>
              <a:t>The plasma response modifies the laser pulse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E9A0D53-76A4-E34A-AF46-57E9472B2D74}"/>
              </a:ext>
            </a:extLst>
          </p:cNvPr>
          <p:cNvSpPr txBox="1"/>
          <p:nvPr/>
        </p:nvSpPr>
        <p:spPr>
          <a:xfrm>
            <a:off x="3620986" y="793816"/>
            <a:ext cx="981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IBM Plex Sans" charset="0"/>
                <a:ea typeface="IBM Plex Sans" charset="0"/>
                <a:cs typeface="IBM Plex Sans" charset="0"/>
              </a:rPr>
              <a:t>0.0 mm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914B17F-38A6-EA42-8979-0BC570E61F94}"/>
              </a:ext>
            </a:extLst>
          </p:cNvPr>
          <p:cNvSpPr txBox="1"/>
          <p:nvPr/>
        </p:nvSpPr>
        <p:spPr>
          <a:xfrm>
            <a:off x="3620986" y="2292682"/>
            <a:ext cx="981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IBM Plex Sans" charset="0"/>
                <a:ea typeface="IBM Plex Sans" charset="0"/>
                <a:cs typeface="IBM Plex Sans" charset="0"/>
              </a:rPr>
              <a:t>2.6 mm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8414F7B-E129-BF47-9115-6D4E1B9F5DD4}"/>
              </a:ext>
            </a:extLst>
          </p:cNvPr>
          <p:cNvSpPr txBox="1"/>
          <p:nvPr/>
        </p:nvSpPr>
        <p:spPr>
          <a:xfrm>
            <a:off x="3620986" y="3791548"/>
            <a:ext cx="981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IBM Plex Sans" charset="0"/>
                <a:ea typeface="IBM Plex Sans" charset="0"/>
                <a:cs typeface="IBM Plex Sans" charset="0"/>
              </a:rPr>
              <a:t>5.3 mm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CC9822-2FB8-164F-98A8-E695855EB2B3}"/>
              </a:ext>
            </a:extLst>
          </p:cNvPr>
          <p:cNvSpPr txBox="1"/>
          <p:nvPr/>
        </p:nvSpPr>
        <p:spPr>
          <a:xfrm>
            <a:off x="3620986" y="5290415"/>
            <a:ext cx="981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IBM Plex Sans" charset="0"/>
                <a:ea typeface="IBM Plex Sans" charset="0"/>
                <a:cs typeface="IBM Plex Sans" charset="0"/>
              </a:rPr>
              <a:t>8.0 mm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9E3799A-9BE3-BC45-9C92-DE3D5C2BA7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870985"/>
            <a:ext cx="4451811" cy="4193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0774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FBC5630-8F65-F247-A3B2-8A999FB7DF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589" y="2099508"/>
            <a:ext cx="3205182" cy="159625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D38F62D-DBF7-024A-A2DF-A2062CAF9D2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9" t="7450" r="18200" b="8164"/>
          <a:stretch/>
        </p:blipFill>
        <p:spPr>
          <a:xfrm>
            <a:off x="5285230" y="1642998"/>
            <a:ext cx="3697615" cy="2568825"/>
          </a:xfrm>
          <a:prstGeom prst="rect">
            <a:avLst/>
          </a:prstGeom>
        </p:spPr>
      </p:pic>
      <p:sp>
        <p:nvSpPr>
          <p:cNvPr id="7" name="Title 3">
            <a:extLst>
              <a:ext uri="{FF2B5EF4-FFF2-40B4-BE49-F238E27FC236}">
                <a16:creationId xmlns:a16="http://schemas.microsoft.com/office/drawing/2014/main" id="{0A170E1C-1171-E842-BA6E-0493AF1C3054}"/>
              </a:ext>
            </a:extLst>
          </p:cNvPr>
          <p:cNvSpPr txBox="1">
            <a:spLocks/>
          </p:cNvSpPr>
          <p:nvPr/>
        </p:nvSpPr>
        <p:spPr>
          <a:xfrm>
            <a:off x="186692" y="170546"/>
            <a:ext cx="8759103" cy="1050716"/>
          </a:xfrm>
          <a:prstGeom prst="rect">
            <a:avLst/>
          </a:prstGeom>
          <a:solidFill>
            <a:schemeClr val="bg1"/>
          </a:solidFill>
          <a:ln w="25400" cap="rnd">
            <a:noFill/>
            <a:prstDash val="solid"/>
            <a:round/>
          </a:ln>
          <a:effectLst/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400" dirty="0">
              <a:ea typeface="IBM Plex Sans" charset="0"/>
              <a:cs typeface="IBM Plex Sans" charset="0"/>
            </a:endParaRPr>
          </a:p>
          <a:p>
            <a:r>
              <a:rPr lang="en-US" sz="2400" dirty="0">
                <a:ea typeface="IBM Plex Sans" charset="0"/>
                <a:cs typeface="IBM Plex Sans" charset="0"/>
              </a:rPr>
              <a:t>Redshifted photons travel slower than the pulse front and cause power amplification</a:t>
            </a:r>
          </a:p>
          <a:p>
            <a:endParaRPr lang="en-US" sz="2400" dirty="0">
              <a:ea typeface="IBM Plex Sans" charset="0"/>
              <a:cs typeface="IBM Plex Sans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5607B4B-E955-4D46-AE08-8AC29A1B97A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56" t="9311" r="18988" b="4934"/>
          <a:stretch/>
        </p:blipFill>
        <p:spPr>
          <a:xfrm>
            <a:off x="5310769" y="4235485"/>
            <a:ext cx="3646539" cy="26105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7CED56D-73AE-F540-95BF-8E44ECBD1060}"/>
              </a:ext>
            </a:extLst>
          </p:cNvPr>
          <p:cNvSpPr txBox="1"/>
          <p:nvPr/>
        </p:nvSpPr>
        <p:spPr>
          <a:xfrm>
            <a:off x="186692" y="3775883"/>
            <a:ext cx="57798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IBM Plex Sans" panose="020B0503050000000000" pitchFamily="34" charset="77"/>
                <a:ea typeface="IBM Plex Sans" charset="0"/>
                <a:cs typeface="IBM Plex Sans" charset="0"/>
              </a:rPr>
              <a:t>These photons drift backwards and contribute to  field behind the depletion region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89A9620-93AC-994F-BA92-B2E8E719A0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9845" y="5105186"/>
            <a:ext cx="3646539" cy="112280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79DC081-F03E-AF46-848D-6DC0E95B25E6}"/>
              </a:ext>
            </a:extLst>
          </p:cNvPr>
          <p:cNvSpPr txBox="1"/>
          <p:nvPr/>
        </p:nvSpPr>
        <p:spPr>
          <a:xfrm>
            <a:off x="210376" y="4458855"/>
            <a:ext cx="39164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IBM Plex Sans" panose="020B0503050000000000" pitchFamily="34" charset="77"/>
                <a:ea typeface="IBM Plex Sans" charset="0"/>
                <a:cs typeface="IBM Plex Sans" charset="0"/>
              </a:rPr>
              <a:t>Pre-Injection Pulse Evolution length</a:t>
            </a:r>
          </a:p>
          <a:p>
            <a:r>
              <a:rPr lang="en-US" dirty="0">
                <a:latin typeface="IBM Plex Sans" panose="020B0503050000000000" pitchFamily="34" charset="77"/>
                <a:ea typeface="IBM Plex Sans" charset="0"/>
                <a:cs typeface="IBM Plex Sans" charset="0"/>
              </a:rPr>
              <a:t>For a </a:t>
            </a:r>
            <a:r>
              <a:rPr lang="en-US" dirty="0" err="1">
                <a:latin typeface="IBM Plex Sans" panose="020B0503050000000000" pitchFamily="34" charset="77"/>
                <a:ea typeface="IBM Plex Sans" charset="0"/>
                <a:cs typeface="IBM Plex Sans" charset="0"/>
              </a:rPr>
              <a:t>gaussian</a:t>
            </a:r>
            <a:r>
              <a:rPr lang="en-US" dirty="0">
                <a:latin typeface="IBM Plex Sans" panose="020B0503050000000000" pitchFamily="34" charset="77"/>
                <a:ea typeface="IBM Plex Sans" charset="0"/>
                <a:cs typeface="IBM Plex Sans" charset="0"/>
              </a:rPr>
              <a:t> pulse=: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6CA56DF-E058-FA49-8FE9-836A90C27FFE}"/>
              </a:ext>
            </a:extLst>
          </p:cNvPr>
          <p:cNvSpPr txBox="1"/>
          <p:nvPr/>
        </p:nvSpPr>
        <p:spPr>
          <a:xfrm>
            <a:off x="210376" y="1373059"/>
            <a:ext cx="47624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IBM Plex Sans" panose="020B0503050000000000" pitchFamily="34" charset="77"/>
                <a:ea typeface="IBM Plex Sans" charset="0"/>
                <a:cs typeface="IBM Plex Sans" charset="0"/>
              </a:rPr>
              <a:t>Group velocity of far redshifted photons can be less than the reduced group velocity of the laser</a:t>
            </a:r>
          </a:p>
        </p:txBody>
      </p:sp>
    </p:spTree>
    <p:extLst>
      <p:ext uri="{BB962C8B-B14F-4D97-AF65-F5344CB8AC3E}">
        <p14:creationId xmlns:p14="http://schemas.microsoft.com/office/powerpoint/2010/main" val="5651005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>
            <a:extLst>
              <a:ext uri="{FF2B5EF4-FFF2-40B4-BE49-F238E27FC236}">
                <a16:creationId xmlns:a16="http://schemas.microsoft.com/office/drawing/2014/main" id="{1A3B50C4-74C2-AB4C-B193-81E9F7F2BED9}"/>
              </a:ext>
            </a:extLst>
          </p:cNvPr>
          <p:cNvGrpSpPr/>
          <p:nvPr/>
        </p:nvGrpSpPr>
        <p:grpSpPr>
          <a:xfrm>
            <a:off x="-6841251" y="2919144"/>
            <a:ext cx="12417171" cy="3101683"/>
            <a:chOff x="-8870924" y="1308487"/>
            <a:chExt cx="18020393" cy="4501312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D5F6CDD1-4A09-A04A-B03D-2808D208845B}"/>
                </a:ext>
              </a:extLst>
            </p:cNvPr>
            <p:cNvSpPr/>
            <p:nvPr/>
          </p:nvSpPr>
          <p:spPr>
            <a:xfrm>
              <a:off x="1839800" y="4389858"/>
              <a:ext cx="335705" cy="335705"/>
            </a:xfrm>
            <a:prstGeom prst="ellipse">
              <a:avLst/>
            </a:prstGeom>
            <a:solidFill>
              <a:schemeClr val="tx1"/>
            </a:solidFill>
            <a:ln w="127000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6" name="Triangle 5">
              <a:extLst>
                <a:ext uri="{FF2B5EF4-FFF2-40B4-BE49-F238E27FC236}">
                  <a16:creationId xmlns:a16="http://schemas.microsoft.com/office/drawing/2014/main" id="{C044005D-59A9-944D-ADAE-CD8D358E7926}"/>
                </a:ext>
              </a:extLst>
            </p:cNvPr>
            <p:cNvSpPr/>
            <p:nvPr/>
          </p:nvSpPr>
          <p:spPr>
            <a:xfrm rot="5400000">
              <a:off x="-3740924" y="-846220"/>
              <a:ext cx="540000" cy="10800000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7" name="Triangle 6">
              <a:extLst>
                <a:ext uri="{FF2B5EF4-FFF2-40B4-BE49-F238E27FC236}">
                  <a16:creationId xmlns:a16="http://schemas.microsoft.com/office/drawing/2014/main" id="{8B35016C-C66A-EE4A-B263-18C39B73E5C1}"/>
                </a:ext>
              </a:extLst>
            </p:cNvPr>
            <p:cNvSpPr/>
            <p:nvPr/>
          </p:nvSpPr>
          <p:spPr>
            <a:xfrm rot="16200000">
              <a:off x="3871934" y="2523595"/>
              <a:ext cx="198793" cy="4066510"/>
            </a:xfrm>
            <a:custGeom>
              <a:avLst/>
              <a:gdLst>
                <a:gd name="connsiteX0" fmla="*/ 0 w 186047"/>
                <a:gd name="connsiteY0" fmla="*/ 3720936 h 3720936"/>
                <a:gd name="connsiteX1" fmla="*/ 93024 w 186047"/>
                <a:gd name="connsiteY1" fmla="*/ 0 h 3720936"/>
                <a:gd name="connsiteX2" fmla="*/ 186047 w 186047"/>
                <a:gd name="connsiteY2" fmla="*/ 3720936 h 3720936"/>
                <a:gd name="connsiteX3" fmla="*/ 0 w 186047"/>
                <a:gd name="connsiteY3" fmla="*/ 3720936 h 3720936"/>
                <a:gd name="connsiteX0" fmla="*/ 0 w 163744"/>
                <a:gd name="connsiteY0" fmla="*/ 3720936 h 3720936"/>
                <a:gd name="connsiteX1" fmla="*/ 93024 w 163744"/>
                <a:gd name="connsiteY1" fmla="*/ 0 h 3720936"/>
                <a:gd name="connsiteX2" fmla="*/ 163744 w 163744"/>
                <a:gd name="connsiteY2" fmla="*/ 2802078 h 3720936"/>
                <a:gd name="connsiteX3" fmla="*/ 0 w 163744"/>
                <a:gd name="connsiteY3" fmla="*/ 3720936 h 3720936"/>
                <a:gd name="connsiteX0" fmla="*/ 0 w 136981"/>
                <a:gd name="connsiteY0" fmla="*/ 2681643 h 2802078"/>
                <a:gd name="connsiteX1" fmla="*/ 66261 w 136981"/>
                <a:gd name="connsiteY1" fmla="*/ 0 h 2802078"/>
                <a:gd name="connsiteX2" fmla="*/ 136981 w 136981"/>
                <a:gd name="connsiteY2" fmla="*/ 2802078 h 2802078"/>
                <a:gd name="connsiteX3" fmla="*/ 0 w 136981"/>
                <a:gd name="connsiteY3" fmla="*/ 2681643 h 2802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981" h="2802078">
                  <a:moveTo>
                    <a:pt x="0" y="2681643"/>
                  </a:moveTo>
                  <a:lnTo>
                    <a:pt x="66261" y="0"/>
                  </a:lnTo>
                  <a:lnTo>
                    <a:pt x="136981" y="2802078"/>
                  </a:lnTo>
                  <a:lnTo>
                    <a:pt x="0" y="2681643"/>
                  </a:lnTo>
                  <a:close/>
                </a:path>
              </a:pathLst>
            </a:custGeom>
            <a:solidFill>
              <a:srgbClr val="FF0000">
                <a:alpha val="30000"/>
              </a:srgb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8AE7B48-8DED-8E49-B702-3696C41D6077}"/>
                </a:ext>
              </a:extLst>
            </p:cNvPr>
            <p:cNvSpPr/>
            <p:nvPr/>
          </p:nvSpPr>
          <p:spPr>
            <a:xfrm>
              <a:off x="3566658" y="4264897"/>
              <a:ext cx="540000" cy="251999"/>
            </a:xfrm>
            <a:prstGeom prst="rect">
              <a:avLst/>
            </a:prstGeom>
            <a:solidFill>
              <a:srgbClr val="B450FF"/>
            </a:solidFill>
            <a:ln w="38100">
              <a:solidFill>
                <a:schemeClr val="tx1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981A7E1-C483-0D42-B532-5DF7F1D45B83}"/>
                </a:ext>
              </a:extLst>
            </p:cNvPr>
            <p:cNvSpPr/>
            <p:nvPr/>
          </p:nvSpPr>
          <p:spPr>
            <a:xfrm>
              <a:off x="3566658" y="4599563"/>
              <a:ext cx="540000" cy="251999"/>
            </a:xfrm>
            <a:prstGeom prst="rect">
              <a:avLst/>
            </a:prstGeom>
            <a:solidFill>
              <a:srgbClr val="B450FF"/>
            </a:solidFill>
            <a:ln w="38100">
              <a:solidFill>
                <a:schemeClr val="tx1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50123A8-CF3F-4E41-97C4-0B266EACAF08}"/>
                </a:ext>
              </a:extLst>
            </p:cNvPr>
            <p:cNvSpPr/>
            <p:nvPr/>
          </p:nvSpPr>
          <p:spPr>
            <a:xfrm>
              <a:off x="5678953" y="1308487"/>
              <a:ext cx="421625" cy="3369796"/>
            </a:xfrm>
            <a:custGeom>
              <a:avLst/>
              <a:gdLst>
                <a:gd name="connsiteX0" fmla="*/ 0 w 290526"/>
                <a:gd name="connsiteY0" fmla="*/ 0 h 2317538"/>
                <a:gd name="connsiteX1" fmla="*/ 290526 w 290526"/>
                <a:gd name="connsiteY1" fmla="*/ 0 h 2317538"/>
                <a:gd name="connsiteX2" fmla="*/ 290526 w 290526"/>
                <a:gd name="connsiteY2" fmla="*/ 2317538 h 2317538"/>
                <a:gd name="connsiteX3" fmla="*/ 0 w 290526"/>
                <a:gd name="connsiteY3" fmla="*/ 2317538 h 2317538"/>
                <a:gd name="connsiteX4" fmla="*/ 0 w 290526"/>
                <a:gd name="connsiteY4" fmla="*/ 0 h 2317538"/>
                <a:gd name="connsiteX0" fmla="*/ 0 w 290526"/>
                <a:gd name="connsiteY0" fmla="*/ 0 h 2317538"/>
                <a:gd name="connsiteX1" fmla="*/ 290526 w 290526"/>
                <a:gd name="connsiteY1" fmla="*/ 0 h 2317538"/>
                <a:gd name="connsiteX2" fmla="*/ 219158 w 290526"/>
                <a:gd name="connsiteY2" fmla="*/ 2161421 h 2317538"/>
                <a:gd name="connsiteX3" fmla="*/ 0 w 290526"/>
                <a:gd name="connsiteY3" fmla="*/ 2317538 h 2317538"/>
                <a:gd name="connsiteX4" fmla="*/ 0 w 290526"/>
                <a:gd name="connsiteY4" fmla="*/ 0 h 2317538"/>
                <a:gd name="connsiteX0" fmla="*/ 0 w 290526"/>
                <a:gd name="connsiteY0" fmla="*/ 0 h 2321998"/>
                <a:gd name="connsiteX1" fmla="*/ 290526 w 290526"/>
                <a:gd name="connsiteY1" fmla="*/ 0 h 2321998"/>
                <a:gd name="connsiteX2" fmla="*/ 219158 w 290526"/>
                <a:gd name="connsiteY2" fmla="*/ 2161421 h 2321998"/>
                <a:gd name="connsiteX3" fmla="*/ 89210 w 290526"/>
                <a:gd name="connsiteY3" fmla="*/ 2321998 h 2321998"/>
                <a:gd name="connsiteX4" fmla="*/ 0 w 290526"/>
                <a:gd name="connsiteY4" fmla="*/ 0 h 2321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0526" h="2321998">
                  <a:moveTo>
                    <a:pt x="0" y="0"/>
                  </a:moveTo>
                  <a:lnTo>
                    <a:pt x="290526" y="0"/>
                  </a:lnTo>
                  <a:lnTo>
                    <a:pt x="219158" y="2161421"/>
                  </a:lnTo>
                  <a:lnTo>
                    <a:pt x="89210" y="23219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CB3B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090387C-83F0-1D4D-8B08-B25FCF8C58CA}"/>
                </a:ext>
              </a:extLst>
            </p:cNvPr>
            <p:cNvSpPr/>
            <p:nvPr/>
          </p:nvSpPr>
          <p:spPr>
            <a:xfrm rot="7857589">
              <a:off x="5589767" y="4503114"/>
              <a:ext cx="744891" cy="6635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836BC48-0D31-8047-A2E5-28CAA0974B44}"/>
                </a:ext>
              </a:extLst>
            </p:cNvPr>
            <p:cNvSpPr/>
            <p:nvPr/>
          </p:nvSpPr>
          <p:spPr>
            <a:xfrm>
              <a:off x="7470591" y="4360049"/>
              <a:ext cx="1678878" cy="4549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600" dirty="0">
                  <a:latin typeface="Helvetica" charset="0"/>
                  <a:ea typeface="Helvetica" charset="0"/>
                  <a:cs typeface="Helvetica" charset="0"/>
                </a:rPr>
                <a:t> 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25B91F3-5FF5-D246-B70B-62BE4D650F2B}"/>
                </a:ext>
              </a:extLst>
            </p:cNvPr>
            <p:cNvSpPr txBox="1"/>
            <p:nvPr/>
          </p:nvSpPr>
          <p:spPr>
            <a:xfrm>
              <a:off x="1105517" y="4961147"/>
              <a:ext cx="1713287" cy="8486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>
                  <a:latin typeface="Helvetica" charset="0"/>
                  <a:ea typeface="Helvetica" charset="0"/>
                  <a:cs typeface="Helvetica" charset="0"/>
                </a:rPr>
                <a:t>Helium Gas </a:t>
              </a:r>
              <a:r>
                <a:rPr lang="en-US" sz="1600" dirty="0">
                  <a:latin typeface="Helvetica" charset="0"/>
                  <a:ea typeface="Helvetica" charset="0"/>
                  <a:cs typeface="Helvetica" charset="0"/>
                </a:rPr>
                <a:t>jet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2663F65-1320-D844-8099-A61A84C62156}"/>
                </a:ext>
              </a:extLst>
            </p:cNvPr>
            <p:cNvSpPr txBox="1"/>
            <p:nvPr/>
          </p:nvSpPr>
          <p:spPr>
            <a:xfrm>
              <a:off x="4152965" y="4879993"/>
              <a:ext cx="2236253" cy="8486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Helvetica" charset="0"/>
                  <a:ea typeface="Helvetica" charset="0"/>
                  <a:cs typeface="Helvetica" charset="0"/>
                </a:rPr>
                <a:t>Electron spectrometer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B846A0E-8257-3E48-9377-C125E4F24E7B}"/>
                </a:ext>
              </a:extLst>
            </p:cNvPr>
            <p:cNvSpPr txBox="1"/>
            <p:nvPr/>
          </p:nvSpPr>
          <p:spPr>
            <a:xfrm>
              <a:off x="4825927" y="2611751"/>
              <a:ext cx="1915702" cy="8486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Helvetica" charset="0"/>
                  <a:ea typeface="Helvetica" charset="0"/>
                  <a:cs typeface="Helvetica" charset="0"/>
                </a:rPr>
                <a:t>Laser diagnostics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7AB50DD-197E-2C4A-9C28-6404D759296D}"/>
                </a:ext>
              </a:extLst>
            </p:cNvPr>
            <p:cNvSpPr/>
            <p:nvPr/>
          </p:nvSpPr>
          <p:spPr>
            <a:xfrm flipH="1">
              <a:off x="4278766" y="4425086"/>
              <a:ext cx="962713" cy="240662"/>
            </a:xfrm>
            <a:prstGeom prst="rect">
              <a:avLst/>
            </a:prstGeom>
            <a:solidFill>
              <a:schemeClr val="accent6">
                <a:lumMod val="75000"/>
                <a:alpha val="45000"/>
              </a:schemeClr>
            </a:solidFill>
            <a:ln w="12700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0A893EA-37B5-1A41-AE33-3200E0751FA8}"/>
                </a:ext>
              </a:extLst>
            </p:cNvPr>
            <p:cNvSpPr/>
            <p:nvPr/>
          </p:nvSpPr>
          <p:spPr>
            <a:xfrm>
              <a:off x="3007067" y="4264989"/>
              <a:ext cx="540000" cy="251999"/>
            </a:xfrm>
            <a:prstGeom prst="rect">
              <a:avLst/>
            </a:prstGeom>
            <a:solidFill>
              <a:srgbClr val="B450FF"/>
            </a:solidFill>
            <a:ln w="38100">
              <a:solidFill>
                <a:schemeClr val="tx1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49DF16E9-ED9D-C549-B248-F744A251509E}"/>
                </a:ext>
              </a:extLst>
            </p:cNvPr>
            <p:cNvSpPr/>
            <p:nvPr/>
          </p:nvSpPr>
          <p:spPr>
            <a:xfrm>
              <a:off x="3007067" y="4599655"/>
              <a:ext cx="540000" cy="251999"/>
            </a:xfrm>
            <a:prstGeom prst="rect">
              <a:avLst/>
            </a:prstGeom>
            <a:solidFill>
              <a:srgbClr val="B450FF"/>
            </a:solidFill>
            <a:ln w="38100">
              <a:solidFill>
                <a:schemeClr val="tx1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2E8C901-A4C4-B74F-8525-A0C8B4EA6997}"/>
                </a:ext>
              </a:extLst>
            </p:cNvPr>
            <p:cNvSpPr/>
            <p:nvPr/>
          </p:nvSpPr>
          <p:spPr>
            <a:xfrm>
              <a:off x="2454604" y="4264897"/>
              <a:ext cx="540000" cy="251999"/>
            </a:xfrm>
            <a:prstGeom prst="rect">
              <a:avLst/>
            </a:prstGeom>
            <a:solidFill>
              <a:srgbClr val="B450FF"/>
            </a:solidFill>
            <a:ln w="38100">
              <a:solidFill>
                <a:schemeClr val="tx1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6648D5B4-DD90-BB4C-883D-ABD3900ABE0C}"/>
                </a:ext>
              </a:extLst>
            </p:cNvPr>
            <p:cNvSpPr/>
            <p:nvPr/>
          </p:nvSpPr>
          <p:spPr>
            <a:xfrm>
              <a:off x="2454604" y="4599563"/>
              <a:ext cx="540000" cy="251999"/>
            </a:xfrm>
            <a:prstGeom prst="rect">
              <a:avLst/>
            </a:prstGeom>
            <a:solidFill>
              <a:srgbClr val="B450FF"/>
            </a:solidFill>
            <a:ln w="38100">
              <a:solidFill>
                <a:schemeClr val="tx1"/>
              </a:solidFill>
              <a:prstDash val="soli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8DE5E26-461D-064A-AEEA-3E30473C14AB}"/>
                </a:ext>
              </a:extLst>
            </p:cNvPr>
            <p:cNvSpPr txBox="1"/>
            <p:nvPr/>
          </p:nvSpPr>
          <p:spPr>
            <a:xfrm>
              <a:off x="1148188" y="2550512"/>
              <a:ext cx="2054636" cy="15633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Helvetica" charset="0"/>
                  <a:ea typeface="Helvetica" charset="0"/>
                  <a:cs typeface="Helvetica" charset="0"/>
                </a:rPr>
                <a:t>Laser</a:t>
              </a:r>
            </a:p>
            <a:p>
              <a:r>
                <a:rPr lang="en-US" sz="1600" dirty="0">
                  <a:latin typeface="Helvetica" charset="0"/>
                  <a:ea typeface="Helvetica" charset="0"/>
                  <a:cs typeface="Helvetica" charset="0"/>
                </a:rPr>
                <a:t>12 J, 50 fs,</a:t>
              </a:r>
            </a:p>
            <a:p>
              <a:r>
                <a:rPr lang="en-US" sz="1600" dirty="0">
                  <a:latin typeface="Helvetica" charset="0"/>
                  <a:ea typeface="Helvetica" charset="0"/>
                  <a:cs typeface="Helvetica" charset="0"/>
                </a:rPr>
                <a:t>F/20 focusing</a:t>
              </a:r>
            </a:p>
            <a:p>
              <a:r>
                <a:rPr lang="en-US" sz="1600" dirty="0">
                  <a:latin typeface="Helvetica" charset="0"/>
                  <a:ea typeface="Helvetica" charset="0"/>
                  <a:cs typeface="Helvetica" charset="0"/>
                </a:rPr>
                <a:t>a</a:t>
              </a:r>
              <a:r>
                <a:rPr lang="en-US" sz="1600" baseline="-25000" dirty="0">
                  <a:latin typeface="Helvetica" charset="0"/>
                  <a:ea typeface="Helvetica" charset="0"/>
                  <a:cs typeface="Helvetica" charset="0"/>
                </a:rPr>
                <a:t>0</a:t>
              </a:r>
              <a:r>
                <a:rPr lang="en-US" sz="1600" dirty="0">
                  <a:latin typeface="Helvetica" charset="0"/>
                  <a:ea typeface="Helvetica" charset="0"/>
                  <a:cs typeface="Helvetica" charset="0"/>
                </a:rPr>
                <a:t> = 3</a:t>
              </a:r>
            </a:p>
          </p:txBody>
        </p:sp>
      </p:grpSp>
      <p:pic>
        <p:nvPicPr>
          <p:cNvPr id="40" name="Picture 39">
            <a:extLst>
              <a:ext uri="{FF2B5EF4-FFF2-40B4-BE49-F238E27FC236}">
                <a16:creationId xmlns:a16="http://schemas.microsoft.com/office/drawing/2014/main" id="{0A2DB7EE-49E2-694A-A4D2-4F9E9E22574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3421"/>
          <a:stretch/>
        </p:blipFill>
        <p:spPr>
          <a:xfrm>
            <a:off x="3767939" y="2192455"/>
            <a:ext cx="5328755" cy="365319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8" name="Title 2">
            <a:extLst>
              <a:ext uri="{FF2B5EF4-FFF2-40B4-BE49-F238E27FC236}">
                <a16:creationId xmlns:a16="http://schemas.microsoft.com/office/drawing/2014/main" id="{4D14C729-5F59-314D-B804-CED3CF046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2592" y="277178"/>
            <a:ext cx="4724930" cy="1721493"/>
          </a:xfrm>
        </p:spPr>
        <p:txBody>
          <a:bodyPr/>
          <a:lstStyle/>
          <a:p>
            <a:r>
              <a:rPr lang="en-US" sz="3600" dirty="0"/>
              <a:t>An experiment to study laser, electron and x-ray beams simultaneously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35949594-84F5-ED4D-BF3E-8CFB7260C4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26" y="-2532"/>
            <a:ext cx="4282753" cy="2523448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081F25F9-7477-6446-8839-791B0F78A26A}"/>
              </a:ext>
            </a:extLst>
          </p:cNvPr>
          <p:cNvSpPr txBox="1"/>
          <p:nvPr/>
        </p:nvSpPr>
        <p:spPr>
          <a:xfrm>
            <a:off x="22861" y="6367897"/>
            <a:ext cx="900906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Streeter, M. J. V., et al. (2018) </a:t>
            </a:r>
            <a:r>
              <a:rPr lang="en-GB" sz="1400" i="1" dirty="0"/>
              <a:t>Physical Review Letters</a:t>
            </a:r>
            <a:r>
              <a:rPr lang="en-GB" sz="1400" dirty="0"/>
              <a:t>, </a:t>
            </a:r>
            <a:r>
              <a:rPr lang="en-GB" sz="1400" i="1" dirty="0"/>
              <a:t>120</a:t>
            </a:r>
            <a:r>
              <a:rPr lang="en-GB" sz="1400" dirty="0"/>
              <a:t>(25), 254801. </a:t>
            </a:r>
            <a:r>
              <a:rPr lang="en-GB" sz="1400" dirty="0">
                <a:hlinkClick r:id="rId4"/>
              </a:rPr>
              <a:t>https://doi.org/10.1103/PhysRevLett.120.254801</a:t>
            </a:r>
            <a:endParaRPr lang="en-GB" sz="1400" dirty="0"/>
          </a:p>
          <a:p>
            <a:r>
              <a:rPr lang="en-GB" sz="1400" dirty="0"/>
              <a:t>Bloom, M. S., et al. (2018). </a:t>
            </a:r>
            <a:r>
              <a:rPr lang="en-GB" sz="1400" dirty="0">
                <a:hlinkClick r:id="rId5"/>
              </a:rPr>
              <a:t>https://arxiv.org/abs/1710.05740</a:t>
            </a:r>
            <a:endParaRPr lang="en-GB" sz="1400" dirty="0"/>
          </a:p>
          <a:p>
            <a:endParaRPr lang="en-GB" sz="1400" dirty="0">
              <a:effectLst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550734E-3187-CA4D-B6AC-0BF1FBC62487}"/>
              </a:ext>
            </a:extLst>
          </p:cNvPr>
          <p:cNvSpPr/>
          <p:nvPr/>
        </p:nvSpPr>
        <p:spPr>
          <a:xfrm>
            <a:off x="4221272" y="5736921"/>
            <a:ext cx="4572000" cy="2839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F1D0C643-FF33-9943-BACC-FF35E2ED6B1D}"/>
              </a:ext>
            </a:extLst>
          </p:cNvPr>
          <p:cNvSpPr/>
          <p:nvPr/>
        </p:nvSpPr>
        <p:spPr>
          <a:xfrm>
            <a:off x="8430016" y="5380133"/>
            <a:ext cx="680847" cy="738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0945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C0CCAB1-AE2D-D645-A6B7-DA3B10763D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35" y="133812"/>
            <a:ext cx="4418865" cy="623408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5D0CB0E-BCCE-AB49-B97A-233CED0048A7}"/>
              </a:ext>
            </a:extLst>
          </p:cNvPr>
          <p:cNvSpPr txBox="1"/>
          <p:nvPr/>
        </p:nvSpPr>
        <p:spPr>
          <a:xfrm>
            <a:off x="4235002" y="270589"/>
            <a:ext cx="479692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>
                <a:latin typeface="+mj-lt"/>
              </a:rPr>
              <a:t>Laser evolution determines self-injection and acceleration behavior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584A43E-6582-4044-80F4-3A0F4B71D6FE}"/>
              </a:ext>
            </a:extLst>
          </p:cNvPr>
          <p:cNvSpPr txBox="1"/>
          <p:nvPr/>
        </p:nvSpPr>
        <p:spPr>
          <a:xfrm>
            <a:off x="22861" y="6367897"/>
            <a:ext cx="900906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Streeter, M. J. V., et al. (2018) </a:t>
            </a:r>
            <a:r>
              <a:rPr lang="en-GB" sz="1400" i="1" dirty="0"/>
              <a:t>Physical Review Letters</a:t>
            </a:r>
            <a:r>
              <a:rPr lang="en-GB" sz="1400" dirty="0"/>
              <a:t>, </a:t>
            </a:r>
            <a:r>
              <a:rPr lang="en-GB" sz="1400" i="1" dirty="0"/>
              <a:t>120</a:t>
            </a:r>
            <a:r>
              <a:rPr lang="en-GB" sz="1400" dirty="0"/>
              <a:t>(25), 254801. </a:t>
            </a:r>
            <a:r>
              <a:rPr lang="en-GB" sz="1400" dirty="0">
                <a:hlinkClick r:id="rId3"/>
              </a:rPr>
              <a:t>https://doi.org/10.1103/PhysRevLett.120.254801</a:t>
            </a:r>
            <a:endParaRPr lang="en-GB" sz="1400" dirty="0"/>
          </a:p>
          <a:p>
            <a:r>
              <a:rPr lang="en-GB" sz="1400" dirty="0"/>
              <a:t>Bloom, M. S., et al. (2018). </a:t>
            </a:r>
            <a:r>
              <a:rPr lang="en-GB" sz="1400" dirty="0">
                <a:hlinkClick r:id="rId4"/>
              </a:rPr>
              <a:t>https://arxiv.org/abs/1710.05740</a:t>
            </a:r>
            <a:endParaRPr lang="en-GB" sz="1400" dirty="0"/>
          </a:p>
          <a:p>
            <a:endParaRPr lang="en-GB" sz="1400" dirty="0">
              <a:effectLst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42817F8-E2E4-2545-A2B6-6DE53B470D7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56" t="9311" r="18988" b="4934"/>
          <a:stretch/>
        </p:blipFill>
        <p:spPr>
          <a:xfrm>
            <a:off x="4527395" y="3034169"/>
            <a:ext cx="4305301" cy="308215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A8D03DE-FD1C-E14C-839F-F69AF0B63659}"/>
              </a:ext>
            </a:extLst>
          </p:cNvPr>
          <p:cNvSpPr txBox="1"/>
          <p:nvPr/>
        </p:nvSpPr>
        <p:spPr>
          <a:xfrm>
            <a:off x="5698899" y="2664837"/>
            <a:ext cx="2533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Model of laser evolution </a:t>
            </a:r>
          </a:p>
        </p:txBody>
      </p:sp>
    </p:spTree>
    <p:extLst>
      <p:ext uri="{BB962C8B-B14F-4D97-AF65-F5344CB8AC3E}">
        <p14:creationId xmlns:p14="http://schemas.microsoft.com/office/powerpoint/2010/main" val="32703374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3">
            <a:extLst>
              <a:ext uri="{FF2B5EF4-FFF2-40B4-BE49-F238E27FC236}">
                <a16:creationId xmlns:a16="http://schemas.microsoft.com/office/drawing/2014/main" id="{41D49022-58E3-0047-8C6E-1574420322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0767" y="34335"/>
            <a:ext cx="7202466" cy="1245476"/>
          </a:xfrm>
          <a:noFill/>
          <a:ln w="25400" cap="rnd">
            <a:noFill/>
            <a:prstDash val="solid"/>
            <a:round/>
          </a:ln>
          <a:effectLst/>
        </p:spPr>
        <p:txBody>
          <a:bodyPr>
            <a:normAutofit/>
          </a:bodyPr>
          <a:lstStyle/>
          <a:p>
            <a:r>
              <a:rPr lang="en-US" sz="3000" dirty="0">
                <a:ea typeface="IBM Plex Sans" charset="0"/>
                <a:cs typeface="Calibri" panose="020F0502020204030204" pitchFamily="34" charset="0"/>
              </a:rPr>
              <a:t>Controlling the laser evolution by shaping the initial pulse profile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CB89B1F-9555-3245-B794-239F741282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78" y="2404543"/>
            <a:ext cx="4802578" cy="296922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49E7FE0-5818-004C-B903-2B73546FA8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7213" y="1597311"/>
            <a:ext cx="3818704" cy="236094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227A8BD-1D2F-F542-9D52-4FC98AD9904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7213" y="4332734"/>
            <a:ext cx="3818704" cy="236094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4120EC5-DFF7-FE41-B326-5CFF8F6F269E}"/>
              </a:ext>
            </a:extLst>
          </p:cNvPr>
          <p:cNvSpPr txBox="1"/>
          <p:nvPr/>
        </p:nvSpPr>
        <p:spPr>
          <a:xfrm>
            <a:off x="6213441" y="1178940"/>
            <a:ext cx="19862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ea typeface="IBM Plex Sans" charset="0"/>
                <a:cs typeface="Calibri" panose="020F0502020204030204" pitchFamily="34" charset="0"/>
              </a:rPr>
              <a:t>Model prediction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18B04C4-C4F7-D242-81AA-6EC8FA6B26E3}"/>
              </a:ext>
            </a:extLst>
          </p:cNvPr>
          <p:cNvSpPr txBox="1"/>
          <p:nvPr/>
        </p:nvSpPr>
        <p:spPr>
          <a:xfrm>
            <a:off x="6148006" y="4013460"/>
            <a:ext cx="21171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ea typeface="IBM Plex Sans" charset="0"/>
                <a:cs typeface="Calibri" panose="020F0502020204030204" pitchFamily="34" charset="0"/>
              </a:rPr>
              <a:t>1D PIC simulations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FB5EDEE-9E3F-8549-AE65-409BEB3A8A39}"/>
              </a:ext>
            </a:extLst>
          </p:cNvPr>
          <p:cNvSpPr txBox="1"/>
          <p:nvPr/>
        </p:nvSpPr>
        <p:spPr>
          <a:xfrm>
            <a:off x="1366124" y="1886988"/>
            <a:ext cx="26949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ea typeface="IBM Plex Sans" charset="0"/>
                <a:cs typeface="Calibri" panose="020F0502020204030204" pitchFamily="34" charset="0"/>
              </a:rPr>
              <a:t>Input laser pulse shapes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53FD16CF-8031-0B48-9199-3F4FB4C8D6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70293" y="5989828"/>
            <a:ext cx="2590800" cy="3175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CE5A3F87-5142-8842-A497-61E417959B00}"/>
              </a:ext>
            </a:extLst>
          </p:cNvPr>
          <p:cNvSpPr txBox="1"/>
          <p:nvPr/>
        </p:nvSpPr>
        <p:spPr>
          <a:xfrm>
            <a:off x="56165" y="5589718"/>
            <a:ext cx="52129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ea typeface="IBM Plex Sans" charset="0"/>
                <a:cs typeface="Calibri" panose="020F0502020204030204" pitchFamily="34" charset="0"/>
              </a:rPr>
              <a:t>Electron density for calculations and simulations</a:t>
            </a:r>
          </a:p>
        </p:txBody>
      </p:sp>
    </p:spTree>
    <p:extLst>
      <p:ext uri="{BB962C8B-B14F-4D97-AF65-F5344CB8AC3E}">
        <p14:creationId xmlns:p14="http://schemas.microsoft.com/office/powerpoint/2010/main" val="4586136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6ED6C43-CB44-E847-B057-083A5A0CA4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70975"/>
            <a:ext cx="5347742" cy="350945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949770F-4202-FF4C-8693-36689F9DCB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051122"/>
            <a:ext cx="4668441" cy="311229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BDA5D80-58AB-634B-AFE8-1AEF22F125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4372" y="3779734"/>
            <a:ext cx="3700694" cy="228437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B4C5123-8186-FE4D-B420-B7678FFEA23F}"/>
              </a:ext>
            </a:extLst>
          </p:cNvPr>
          <p:cNvSpPr txBox="1"/>
          <p:nvPr/>
        </p:nvSpPr>
        <p:spPr>
          <a:xfrm>
            <a:off x="6111240" y="694584"/>
            <a:ext cx="28524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+mj-lt"/>
              </a:rPr>
              <a:t>Using active feedback to optimize laser pulse shape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1A3ED55-DA89-6F48-B466-664710F5DFBE}"/>
              </a:ext>
            </a:extLst>
          </p:cNvPr>
          <p:cNvSpPr/>
          <p:nvPr/>
        </p:nvSpPr>
        <p:spPr>
          <a:xfrm>
            <a:off x="0" y="6273225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04800" indent="-304800"/>
            <a:r>
              <a:rPr lang="en-GB" sz="1600" dirty="0"/>
              <a:t>Streeter, M. J. V., et al. (2018). </a:t>
            </a:r>
            <a:r>
              <a:rPr lang="en-GB" sz="1600" i="1" dirty="0"/>
              <a:t>Applied Physics Letters</a:t>
            </a:r>
            <a:r>
              <a:rPr lang="en-GB" sz="1600" dirty="0"/>
              <a:t>, </a:t>
            </a:r>
            <a:r>
              <a:rPr lang="en-GB" sz="1600" i="1" dirty="0"/>
              <a:t>112</a:t>
            </a:r>
            <a:r>
              <a:rPr lang="en-GB" sz="1600" dirty="0"/>
              <a:t>(24), 244101. </a:t>
            </a:r>
            <a:r>
              <a:rPr lang="en-GB" sz="1600" dirty="0">
                <a:hlinkClick r:id="rId5"/>
              </a:rPr>
              <a:t>https://doi.org/10.1063/1.5027297</a:t>
            </a:r>
            <a:endParaRPr lang="en-GB" sz="1600" dirty="0"/>
          </a:p>
          <a:p>
            <a:pPr marL="304800" indent="-304800"/>
            <a:r>
              <a:rPr lang="en-GB" sz="1600" dirty="0">
                <a:effectLst/>
              </a:rPr>
              <a:t>Dann, S. J. D. et al (2018) </a:t>
            </a:r>
            <a:r>
              <a:rPr lang="en-GB" sz="1600" i="1" dirty="0">
                <a:effectLst/>
              </a:rPr>
              <a:t>In prep for submission</a:t>
            </a:r>
            <a:endParaRPr lang="en-GB" sz="16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260964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4E6E8B6-2786-7A4C-B2DE-BACD2C9E2C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63072"/>
            <a:ext cx="5268970" cy="439080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9166730-C0D1-DE4B-9FF8-F4710F0E92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9668" y="2383305"/>
            <a:ext cx="3825512" cy="255034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37411CC-3EF5-8047-AAE8-936B3BDD8E06}"/>
              </a:ext>
            </a:extLst>
          </p:cNvPr>
          <p:cNvSpPr txBox="1"/>
          <p:nvPr/>
        </p:nvSpPr>
        <p:spPr>
          <a:xfrm>
            <a:off x="280067" y="176537"/>
            <a:ext cx="82193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+mj-lt"/>
              </a:rPr>
              <a:t>Algorithm autonomously improved electron spectrum through control of initial pulse shape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52101C-C1DC-154D-8669-DEE8A4E8F3F2}"/>
              </a:ext>
            </a:extLst>
          </p:cNvPr>
          <p:cNvSpPr txBox="1"/>
          <p:nvPr/>
        </p:nvSpPr>
        <p:spPr>
          <a:xfrm>
            <a:off x="564289" y="1477338"/>
            <a:ext cx="3578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Electron spectrum before and after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95BCD37-D197-064C-B3B7-C3CE2A7BDA16}"/>
              </a:ext>
            </a:extLst>
          </p:cNvPr>
          <p:cNvSpPr txBox="1"/>
          <p:nvPr/>
        </p:nvSpPr>
        <p:spPr>
          <a:xfrm>
            <a:off x="4795298" y="1846670"/>
            <a:ext cx="4194253" cy="640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Fully compressed pulse shape and optimized cases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847CC93-BC45-9B44-997D-AAE8F2FF4921}"/>
              </a:ext>
            </a:extLst>
          </p:cNvPr>
          <p:cNvSpPr/>
          <p:nvPr/>
        </p:nvSpPr>
        <p:spPr>
          <a:xfrm>
            <a:off x="0" y="6273225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04800" indent="-304800"/>
            <a:r>
              <a:rPr lang="en-GB" sz="1600" dirty="0"/>
              <a:t>Streeter, M. J. V., et al. (2018). </a:t>
            </a:r>
            <a:r>
              <a:rPr lang="en-GB" sz="1600" i="1" dirty="0"/>
              <a:t>Applied Physics Letters</a:t>
            </a:r>
            <a:r>
              <a:rPr lang="en-GB" sz="1600" dirty="0"/>
              <a:t>, </a:t>
            </a:r>
            <a:r>
              <a:rPr lang="en-GB" sz="1600" i="1" dirty="0"/>
              <a:t>112</a:t>
            </a:r>
            <a:r>
              <a:rPr lang="en-GB" sz="1600" dirty="0"/>
              <a:t>(24), 244101. </a:t>
            </a:r>
            <a:r>
              <a:rPr lang="en-GB" sz="1600" dirty="0">
                <a:hlinkClick r:id="rId4"/>
              </a:rPr>
              <a:t>https://doi.org/10.1063/1.5027297</a:t>
            </a:r>
            <a:endParaRPr lang="en-GB" sz="1600" dirty="0"/>
          </a:p>
          <a:p>
            <a:pPr marL="304800" indent="-304800"/>
            <a:r>
              <a:rPr lang="en-GB" sz="1600" dirty="0">
                <a:effectLst/>
              </a:rPr>
              <a:t>Dann, S. J. D. et al (2018) </a:t>
            </a:r>
            <a:r>
              <a:rPr lang="en-GB" sz="1600" i="1" dirty="0">
                <a:effectLst/>
              </a:rPr>
              <a:t>In prep for submission</a:t>
            </a:r>
            <a:endParaRPr lang="en-GB" sz="16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3026667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 algn="ctr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5" id="{F71F7E6D-0F28-9E43-8FE5-287D81CF0438}" vid="{220065C2-49AD-284E-8B45-8B90FF09B63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1812</TotalTime>
  <Words>554</Words>
  <Application>Microsoft Macintosh PowerPoint</Application>
  <PresentationFormat>On-screen Show (4:3)</PresentationFormat>
  <Paragraphs>58</Paragraphs>
  <Slides>14</Slides>
  <Notes>0</Notes>
  <HiddenSlides>0</HiddenSlides>
  <MMClips>3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Helvetica</vt:lpstr>
      <vt:lpstr>IBM Plex Sans</vt:lpstr>
      <vt:lpstr>Office Theme</vt:lpstr>
      <vt:lpstr>PowerPoint Presentation</vt:lpstr>
      <vt:lpstr>Stating the obvious…. The plasma wave is generated by the drive laser</vt:lpstr>
      <vt:lpstr>The plasma response modifies the laser pulse</vt:lpstr>
      <vt:lpstr>PowerPoint Presentation</vt:lpstr>
      <vt:lpstr>An experiment to study laser, electron and x-ray beams simultaneously</vt:lpstr>
      <vt:lpstr>PowerPoint Presentation</vt:lpstr>
      <vt:lpstr>Controlling the laser evolution by shaping the initial pulse profile</vt:lpstr>
      <vt:lpstr>PowerPoint Presentation</vt:lpstr>
      <vt:lpstr>PowerPoint Presentation</vt:lpstr>
      <vt:lpstr>PowerPoint Presentation</vt:lpstr>
      <vt:lpstr>Experiment with Long Focal Length focusing optic and variable length gas cell</vt:lpstr>
      <vt:lpstr>Large charge, high divergence electron beam injected at depletion length </vt:lpstr>
      <vt:lpstr>Extending interaction length as leads to a huge increase in x-ray flux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Pulse compression, depletion and power amplification of a laser pulse driving a non-linear wakefield</dc:title>
  <dc:creator>Streeter, Matthew</dc:creator>
  <cp:lastModifiedBy>Streeter, Matthew</cp:lastModifiedBy>
  <cp:revision>34</cp:revision>
  <dcterms:created xsi:type="dcterms:W3CDTF">2018-12-05T13:30:50Z</dcterms:created>
  <dcterms:modified xsi:type="dcterms:W3CDTF">2018-12-07T13:55:36Z</dcterms:modified>
</cp:coreProperties>
</file>