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"/><Relationship Id="rId3" Type="http://schemas.openxmlformats.org/officeDocument/2006/relationships/image" Target="../media/image7.tif"/><Relationship Id="rId4" Type="http://schemas.openxmlformats.org/officeDocument/2006/relationships/image" Target="../media/image8.tif"/><Relationship Id="rId5" Type="http://schemas.openxmlformats.org/officeDocument/2006/relationships/image" Target="../media/image9.tif"/><Relationship Id="rId6" Type="http://schemas.openxmlformats.org/officeDocument/2006/relationships/image" Target="../media/image10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tif"/><Relationship Id="rId3" Type="http://schemas.openxmlformats.org/officeDocument/2006/relationships/image" Target="../media/image12.tif"/><Relationship Id="rId4" Type="http://schemas.openxmlformats.org/officeDocument/2006/relationships/image" Target="../media/image13.tif"/><Relationship Id="rId5" Type="http://schemas.openxmlformats.org/officeDocument/2006/relationships/image" Target="../media/image14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tif"/><Relationship Id="rId3" Type="http://schemas.openxmlformats.org/officeDocument/2006/relationships/image" Target="../media/image14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tif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2.jpeg"/><Relationship Id="rId4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4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2"/>
          <p:cNvSpPr txBox="1"/>
          <p:nvPr/>
        </p:nvSpPr>
        <p:spPr>
          <a:xfrm>
            <a:off x="1076040" y="3094210"/>
            <a:ext cx="10624120" cy="15138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0" sz="3300"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Longitudinal beam profile diagnostics using coherent Cherenkov diffraction radiation at CLARA accelerator </a:t>
            </a:r>
          </a:p>
        </p:txBody>
      </p:sp>
      <p:pic>
        <p:nvPicPr>
          <p:cNvPr id="12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580" y="992590"/>
            <a:ext cx="4951430" cy="892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02300" y="645028"/>
            <a:ext cx="3178364" cy="158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79000" y="10028"/>
            <a:ext cx="2857500" cy="2857501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K. Fedorov 1,2…"/>
          <p:cNvSpPr txBox="1"/>
          <p:nvPr/>
        </p:nvSpPr>
        <p:spPr>
          <a:xfrm>
            <a:off x="1139585" y="4850606"/>
            <a:ext cx="9066829" cy="1234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50838" indent="-350838" algn="just" defTabSz="914400">
              <a:spcBef>
                <a:spcPts val="600"/>
              </a:spcBef>
              <a:defRPr b="0" sz="19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K. Fedorov </a:t>
            </a:r>
            <a:r>
              <a:rPr baseline="29052"/>
              <a:t>1,2</a:t>
            </a:r>
            <a:r>
              <a:t> </a:t>
            </a:r>
          </a:p>
          <a:p>
            <a:pPr marL="350838" indent="-350838" algn="just" defTabSz="914400">
              <a:spcBef>
                <a:spcPts val="600"/>
              </a:spcBef>
              <a:defRPr b="0" sz="19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P. Karataev </a:t>
            </a:r>
            <a:r>
              <a:rPr baseline="29052"/>
              <a:t>1</a:t>
            </a:r>
            <a:r>
              <a:t> | T. Pacey </a:t>
            </a:r>
            <a:r>
              <a:rPr baseline="29052"/>
              <a:t>3,4 </a:t>
            </a:r>
            <a:r>
              <a:t>| Y. Saveliev </a:t>
            </a:r>
            <a:r>
              <a:rPr baseline="29052"/>
              <a:t>3,5</a:t>
            </a:r>
            <a:r>
              <a:t> | A. Potylitsyn </a:t>
            </a:r>
            <a:r>
              <a:rPr baseline="29052"/>
              <a:t>2</a:t>
            </a:r>
            <a:r>
              <a:t> | V. Antonov </a:t>
            </a:r>
            <a:r>
              <a:rPr baseline="29052"/>
              <a:t>1</a:t>
            </a:r>
          </a:p>
        </p:txBody>
      </p:sp>
      <p:sp>
        <p:nvSpPr>
          <p:cNvPr id="124" name="1 John Adams Institute, Royal Holloway, University of London…"/>
          <p:cNvSpPr txBox="1"/>
          <p:nvPr/>
        </p:nvSpPr>
        <p:spPr>
          <a:xfrm>
            <a:off x="1098550" y="5817293"/>
            <a:ext cx="9721675" cy="2292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50838" indent="-350838" algn="just" defTabSz="914400">
              <a:spcBef>
                <a:spcPts val="600"/>
              </a:spcBef>
              <a:defRPr b="0" sz="17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rPr baseline="28705"/>
              <a:t>1</a:t>
            </a:r>
            <a:r>
              <a:t> John Adams Institute, Royal Holloway, University of London</a:t>
            </a:r>
            <a:endParaRPr baseline="14705"/>
          </a:p>
          <a:p>
            <a:pPr marL="350838" indent="-350838" algn="just" defTabSz="914400">
              <a:spcBef>
                <a:spcPts val="600"/>
              </a:spcBef>
              <a:defRPr b="0" sz="17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rPr baseline="28705"/>
              <a:t>2 </a:t>
            </a:r>
            <a:r>
              <a:t>Tomsk Polytechnic University, Tomsk, Russia</a:t>
            </a:r>
          </a:p>
          <a:p>
            <a:pPr marL="350838" indent="-350838" algn="just" defTabSz="914400">
              <a:spcBef>
                <a:spcPts val="600"/>
              </a:spcBef>
              <a:defRPr b="0" sz="17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rPr baseline="28705"/>
              <a:t>3 </a:t>
            </a:r>
            <a:r>
              <a:t>The Cockcroft Institute, Daresbury Laboratory, Warrington, UK</a:t>
            </a:r>
          </a:p>
          <a:p>
            <a:pPr marL="350838" indent="-350838" algn="just" defTabSz="914400">
              <a:spcBef>
                <a:spcPts val="600"/>
              </a:spcBef>
              <a:defRPr b="0" sz="17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rPr baseline="28705"/>
              <a:t>4 </a:t>
            </a:r>
            <a:r>
              <a:t>School of Physics and Astronomy, University of Manchester, Manchester, UK</a:t>
            </a:r>
          </a:p>
          <a:p>
            <a:pPr marL="350838" indent="-350838" algn="just" defTabSz="914400">
              <a:spcBef>
                <a:spcPts val="600"/>
              </a:spcBef>
              <a:defRPr b="0" sz="17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rPr baseline="28705"/>
              <a:t>5</a:t>
            </a:r>
            <a:r>
              <a:rPr baseline="14705"/>
              <a:t> </a:t>
            </a:r>
            <a:r>
              <a:t>Accelerator Science and Technology Centre, STFC, Daresbury Laboratory, Warrington, UK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Screenshot 2018-12-03 at 22.42.47.png" descr="Screenshot 2018-12-03 at 22.42.47.png"/>
          <p:cNvPicPr>
            <a:picLocks noChangeAspect="1"/>
          </p:cNvPicPr>
          <p:nvPr/>
        </p:nvPicPr>
        <p:blipFill>
          <a:blip r:embed="rId2">
            <a:extLst/>
          </a:blip>
          <a:srcRect l="0" t="14910" r="0" b="0"/>
          <a:stretch>
            <a:fillRect/>
          </a:stretch>
        </p:blipFill>
        <p:spPr>
          <a:xfrm>
            <a:off x="696745" y="2499141"/>
            <a:ext cx="11265811" cy="5372651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MPI precise alignment"/>
          <p:cNvSpPr txBox="1"/>
          <p:nvPr/>
        </p:nvSpPr>
        <p:spPr>
          <a:xfrm>
            <a:off x="4350175" y="217378"/>
            <a:ext cx="4304450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MPI precise alignment</a:t>
            </a:r>
          </a:p>
        </p:txBody>
      </p:sp>
      <p:sp>
        <p:nvSpPr>
          <p:cNvPr id="272" name="By using THz camera and test THz source we were able to align interferometry system with good precision."/>
          <p:cNvSpPr txBox="1"/>
          <p:nvPr/>
        </p:nvSpPr>
        <p:spPr>
          <a:xfrm>
            <a:off x="861869" y="1041821"/>
            <a:ext cx="10935446" cy="9770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r>
              <a:t>By using THz camera and test THz source we were able to align interferometry system with good precision.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roup"/>
          <p:cNvGrpSpPr/>
          <p:nvPr/>
        </p:nvGrpSpPr>
        <p:grpSpPr>
          <a:xfrm>
            <a:off x="850346" y="941795"/>
            <a:ext cx="11065669" cy="6196443"/>
            <a:chOff x="0" y="0"/>
            <a:chExt cx="11065668" cy="6196442"/>
          </a:xfrm>
        </p:grpSpPr>
        <p:pic>
          <p:nvPicPr>
            <p:cNvPr id="27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363369" cy="31440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5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702300" y="9371"/>
              <a:ext cx="5363369" cy="31253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3126" y="3202981"/>
              <a:ext cx="5137117" cy="29934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7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920471" y="3162006"/>
              <a:ext cx="4927027" cy="2841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9" name="Experimental results:…"/>
          <p:cNvSpPr txBox="1"/>
          <p:nvPr/>
        </p:nvSpPr>
        <p:spPr>
          <a:xfrm>
            <a:off x="1674253" y="50436"/>
            <a:ext cx="9656294" cy="906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/>
            </a:pPr>
            <a:r>
              <a:t>Experimental results: </a:t>
            </a:r>
          </a:p>
          <a:p>
            <a:pPr>
              <a:defRPr sz="2100"/>
            </a:pPr>
            <a:r>
              <a:t>CCR, h=2mm, 80-70pC, 200 microns RMS transversal bunch size, E=40MeV</a:t>
            </a:r>
          </a:p>
        </p:txBody>
      </p:sp>
      <p:grpSp>
        <p:nvGrpSpPr>
          <p:cNvPr id="282" name="Group"/>
          <p:cNvGrpSpPr/>
          <p:nvPr/>
        </p:nvGrpSpPr>
        <p:grpSpPr>
          <a:xfrm>
            <a:off x="946150" y="6873972"/>
            <a:ext cx="7829715" cy="3076478"/>
            <a:chOff x="0" y="-83016"/>
            <a:chExt cx="7829714" cy="3076477"/>
          </a:xfrm>
        </p:grpSpPr>
        <p:pic>
          <p:nvPicPr>
            <p:cNvPr id="28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160084" cy="2993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Error bar…"/>
            <p:cNvSpPr txBox="1"/>
            <p:nvPr/>
          </p:nvSpPr>
          <p:spPr>
            <a:xfrm>
              <a:off x="5378894" y="-83017"/>
              <a:ext cx="2450821" cy="119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333375" indent="-333375" algn="l">
                <a:buSzPct val="145000"/>
                <a:buChar char="•"/>
              </a:pPr>
              <a:r>
                <a:t>Error bar</a:t>
              </a:r>
            </a:p>
            <a:p>
              <a:pPr marL="333375" indent="-333375" algn="l">
                <a:buSzPct val="145000"/>
                <a:buChar char="•"/>
              </a:pPr>
              <a:r>
                <a:t>Appodization</a:t>
              </a:r>
            </a:p>
            <a:p>
              <a:pPr marL="333375" indent="-333375" algn="l">
                <a:buSzPct val="145000"/>
                <a:buChar char="•"/>
              </a:pPr>
              <a:r>
                <a:t>Filtering</a:t>
              </a:r>
            </a:p>
          </p:txBody>
        </p:sp>
      </p:grpSp>
      <p:sp>
        <p:nvSpPr>
          <p:cNvPr id="283" name="Arrow"/>
          <p:cNvSpPr/>
          <p:nvPr/>
        </p:nvSpPr>
        <p:spPr>
          <a:xfrm>
            <a:off x="6184900" y="1257300"/>
            <a:ext cx="957809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4" name="Arrow"/>
          <p:cNvSpPr/>
          <p:nvPr/>
        </p:nvSpPr>
        <p:spPr>
          <a:xfrm>
            <a:off x="6184900" y="4546600"/>
            <a:ext cx="957809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5" name="Arrow"/>
          <p:cNvSpPr/>
          <p:nvPr/>
        </p:nvSpPr>
        <p:spPr>
          <a:xfrm>
            <a:off x="457200" y="4432300"/>
            <a:ext cx="957809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7239" y="831331"/>
            <a:ext cx="5993357" cy="3788254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Experimental results"/>
          <p:cNvSpPr txBox="1"/>
          <p:nvPr/>
        </p:nvSpPr>
        <p:spPr>
          <a:xfrm>
            <a:off x="4521238" y="217378"/>
            <a:ext cx="3962324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Experimental results</a:t>
            </a:r>
          </a:p>
        </p:txBody>
      </p:sp>
      <p:pic>
        <p:nvPicPr>
          <p:cNvPr id="28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9947" y="5049022"/>
            <a:ext cx="4407941" cy="43375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2165" y="962370"/>
            <a:ext cx="3962326" cy="3771093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Arrow"/>
          <p:cNvSpPr/>
          <p:nvPr/>
        </p:nvSpPr>
        <p:spPr>
          <a:xfrm>
            <a:off x="6680200" y="1320800"/>
            <a:ext cx="844501" cy="348655"/>
          </a:xfrm>
          <a:prstGeom prst="rightArrow">
            <a:avLst>
              <a:gd name="adj1" fmla="val 32000"/>
              <a:gd name="adj2" fmla="val 181763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2" name="Arrow"/>
          <p:cNvSpPr/>
          <p:nvPr/>
        </p:nvSpPr>
        <p:spPr>
          <a:xfrm>
            <a:off x="444500" y="5613400"/>
            <a:ext cx="957809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3" name="Arrow"/>
          <p:cNvSpPr/>
          <p:nvPr/>
        </p:nvSpPr>
        <p:spPr>
          <a:xfrm>
            <a:off x="5865526" y="5524500"/>
            <a:ext cx="957810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4" name="Arrow"/>
          <p:cNvSpPr/>
          <p:nvPr/>
        </p:nvSpPr>
        <p:spPr>
          <a:xfrm rot="2672394">
            <a:off x="6487826" y="4432300"/>
            <a:ext cx="957810" cy="408335"/>
          </a:xfrm>
          <a:prstGeom prst="rightArrow">
            <a:avLst>
              <a:gd name="adj1" fmla="val 32000"/>
              <a:gd name="adj2" fmla="val 176021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9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37350" y="5368382"/>
            <a:ext cx="5804787" cy="397246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8" name="Group"/>
          <p:cNvGrpSpPr/>
          <p:nvPr/>
        </p:nvGrpSpPr>
        <p:grpSpPr>
          <a:xfrm>
            <a:off x="8886369" y="7409641"/>
            <a:ext cx="1506749" cy="1"/>
            <a:chOff x="0" y="0"/>
            <a:chExt cx="1506748" cy="0"/>
          </a:xfrm>
        </p:grpSpPr>
        <p:sp>
          <p:nvSpPr>
            <p:cNvPr id="296" name="Line"/>
            <p:cNvSpPr/>
            <p:nvPr/>
          </p:nvSpPr>
          <p:spPr>
            <a:xfrm>
              <a:off x="729824" y="0"/>
              <a:ext cx="77692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97" name="Line"/>
            <p:cNvSpPr/>
            <p:nvPr/>
          </p:nvSpPr>
          <p:spPr>
            <a:xfrm flipH="1" flipV="1">
              <a:off x="0" y="0"/>
              <a:ext cx="77692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99" name="0.4 mm=1.2 ps"/>
          <p:cNvSpPr txBox="1"/>
          <p:nvPr/>
        </p:nvSpPr>
        <p:spPr>
          <a:xfrm>
            <a:off x="8809626" y="7578497"/>
            <a:ext cx="1660235" cy="337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/>
            <a:r>
              <a:t>0.4 mm=1.2 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roup"/>
          <p:cNvGrpSpPr/>
          <p:nvPr/>
        </p:nvGrpSpPr>
        <p:grpSpPr>
          <a:xfrm>
            <a:off x="730250" y="1911350"/>
            <a:ext cx="11823166" cy="3884584"/>
            <a:chOff x="0" y="0"/>
            <a:chExt cx="11823165" cy="3884583"/>
          </a:xfrm>
        </p:grpSpPr>
        <p:pic>
          <p:nvPicPr>
            <p:cNvPr id="30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146800" y="0"/>
              <a:ext cx="5676366" cy="38845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76366" cy="38845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05" name="Group"/>
            <p:cNvGrpSpPr/>
            <p:nvPr/>
          </p:nvGrpSpPr>
          <p:grpSpPr>
            <a:xfrm>
              <a:off x="8103169" y="2018491"/>
              <a:ext cx="1635188" cy="1"/>
              <a:chOff x="0" y="0"/>
              <a:chExt cx="1635186" cy="0"/>
            </a:xfrm>
          </p:grpSpPr>
          <p:sp>
            <p:nvSpPr>
              <p:cNvPr id="303" name="Line"/>
              <p:cNvSpPr/>
              <p:nvPr/>
            </p:nvSpPr>
            <p:spPr>
              <a:xfrm>
                <a:off x="792036" y="0"/>
                <a:ext cx="84315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04" name="Line"/>
              <p:cNvSpPr/>
              <p:nvPr/>
            </p:nvSpPr>
            <p:spPr>
              <a:xfrm flipH="1" flipV="1">
                <a:off x="0" y="0"/>
                <a:ext cx="843151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  <p:sp>
          <p:nvSpPr>
            <p:cNvPr id="306" name="0.5 mm=1.5 ps"/>
            <p:cNvSpPr txBox="1"/>
            <p:nvPr/>
          </p:nvSpPr>
          <p:spPr>
            <a:xfrm>
              <a:off x="8090646" y="2187347"/>
              <a:ext cx="1660235" cy="3370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pPr/>
              <a:r>
                <a:t>0.5 mm=1.5 ps</a:t>
              </a:r>
            </a:p>
          </p:txBody>
        </p:sp>
        <p:grpSp>
          <p:nvGrpSpPr>
            <p:cNvPr id="309" name="Group"/>
            <p:cNvGrpSpPr/>
            <p:nvPr/>
          </p:nvGrpSpPr>
          <p:grpSpPr>
            <a:xfrm>
              <a:off x="2108497" y="2018491"/>
              <a:ext cx="1459372" cy="1"/>
              <a:chOff x="0" y="0"/>
              <a:chExt cx="1459371" cy="0"/>
            </a:xfrm>
          </p:grpSpPr>
          <p:sp>
            <p:nvSpPr>
              <p:cNvPr id="307" name="Line"/>
              <p:cNvSpPr/>
              <p:nvPr/>
            </p:nvSpPr>
            <p:spPr>
              <a:xfrm>
                <a:off x="706876" y="0"/>
                <a:ext cx="75249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308" name="Line"/>
              <p:cNvSpPr/>
              <p:nvPr/>
            </p:nvSpPr>
            <p:spPr>
              <a:xfrm flipH="1" flipV="1">
                <a:off x="0" y="0"/>
                <a:ext cx="752495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  <p:sp>
          <p:nvSpPr>
            <p:cNvPr id="310" name="0.4 mm=1.2 ps"/>
            <p:cNvSpPr txBox="1"/>
            <p:nvPr/>
          </p:nvSpPr>
          <p:spPr>
            <a:xfrm>
              <a:off x="2008065" y="2098447"/>
              <a:ext cx="1660236" cy="3370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pPr/>
              <a:r>
                <a:t>0.4 mm=1.2 ps</a:t>
              </a:r>
            </a:p>
          </p:txBody>
        </p:sp>
      </p:grpSp>
      <p:sp>
        <p:nvSpPr>
          <p:cNvPr id="312" name="Experimental results. Two different klystron phase"/>
          <p:cNvSpPr txBox="1"/>
          <p:nvPr/>
        </p:nvSpPr>
        <p:spPr>
          <a:xfrm>
            <a:off x="1712976" y="699978"/>
            <a:ext cx="9578849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Experimental results. Two different klystron phase </a:t>
            </a:r>
          </a:p>
        </p:txBody>
      </p:sp>
      <p:sp>
        <p:nvSpPr>
          <p:cNvPr id="313" name="-6deg"/>
          <p:cNvSpPr txBox="1"/>
          <p:nvPr/>
        </p:nvSpPr>
        <p:spPr>
          <a:xfrm>
            <a:off x="3006273" y="5888425"/>
            <a:ext cx="1200520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-6deg</a:t>
            </a:r>
          </a:p>
        </p:txBody>
      </p:sp>
      <p:sp>
        <p:nvSpPr>
          <p:cNvPr id="314" name="-11deg"/>
          <p:cNvSpPr txBox="1"/>
          <p:nvPr/>
        </p:nvSpPr>
        <p:spPr>
          <a:xfrm>
            <a:off x="9069025" y="5888425"/>
            <a:ext cx="1419416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-11deg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onclusion"/>
          <p:cNvSpPr txBox="1"/>
          <p:nvPr/>
        </p:nvSpPr>
        <p:spPr>
          <a:xfrm>
            <a:off x="5388362" y="357078"/>
            <a:ext cx="2228076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Conclusion</a:t>
            </a:r>
          </a:p>
        </p:txBody>
      </p:sp>
      <p:sp>
        <p:nvSpPr>
          <p:cNvPr id="317" name="Set of data for CTR for different klystron phases…"/>
          <p:cNvSpPr txBox="1"/>
          <p:nvPr/>
        </p:nvSpPr>
        <p:spPr>
          <a:xfrm>
            <a:off x="190944" y="1381222"/>
            <a:ext cx="9593200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3375" indent="-333375" algn="l">
              <a:buSzPct val="145000"/>
              <a:buChar char="•"/>
            </a:pPr>
            <a:r>
              <a:t>Set of data for CTR for different klystron phases</a:t>
            </a:r>
          </a:p>
          <a:p>
            <a:pPr marL="333375" indent="-333375" algn="l">
              <a:buSzPct val="145000"/>
              <a:buChar char="•"/>
            </a:pPr>
            <a:r>
              <a:t>Set of data for CCR for different klystron phases</a:t>
            </a:r>
          </a:p>
          <a:p>
            <a:pPr marL="333375" indent="-333375" algn="l">
              <a:buSzPct val="145000"/>
              <a:buChar char="•"/>
            </a:pPr>
            <a:r>
              <a:t>CCR vs impact parameter (distance between target and beam)</a:t>
            </a:r>
          </a:p>
          <a:p>
            <a:pPr marL="333375" indent="-333375" algn="l">
              <a:buSzPct val="145000"/>
              <a:buChar char="•"/>
            </a:pPr>
            <a:r>
              <a:t>CCR vs target-beam angle</a:t>
            </a:r>
          </a:p>
        </p:txBody>
      </p:sp>
      <p:sp>
        <p:nvSpPr>
          <p:cNvPr id="318" name="Improve optical alignment…"/>
          <p:cNvSpPr txBox="1"/>
          <p:nvPr/>
        </p:nvSpPr>
        <p:spPr>
          <a:xfrm>
            <a:off x="102044" y="4516145"/>
            <a:ext cx="7298056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3375" indent="-333375" algn="l">
              <a:buSzPct val="145000"/>
              <a:buChar char="•"/>
            </a:pPr>
            <a:r>
              <a:t>Improve optical alignment</a:t>
            </a:r>
          </a:p>
          <a:p>
            <a:pPr marL="333375" indent="-333375" algn="l">
              <a:buSzPct val="145000"/>
              <a:buChar char="•"/>
            </a:pPr>
            <a:r>
              <a:t>Optics for lower frequencies</a:t>
            </a:r>
          </a:p>
          <a:p>
            <a:pPr marL="333375" indent="-333375" algn="l">
              <a:buSzPct val="145000"/>
              <a:buChar char="•"/>
            </a:pPr>
            <a:r>
              <a:t>Quasi-optical detector (with higher sensitivity) </a:t>
            </a:r>
          </a:p>
        </p:txBody>
      </p:sp>
      <p:sp>
        <p:nvSpPr>
          <p:cNvPr id="319" name="Thank you for your attention!"/>
          <p:cNvSpPr txBox="1"/>
          <p:nvPr/>
        </p:nvSpPr>
        <p:spPr>
          <a:xfrm>
            <a:off x="3418700" y="7651068"/>
            <a:ext cx="5532400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Thank you for your attention!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herent Cherenkov Radiation (CCR):"/>
          <p:cNvSpPr txBox="1"/>
          <p:nvPr/>
        </p:nvSpPr>
        <p:spPr>
          <a:xfrm>
            <a:off x="965637" y="540785"/>
            <a:ext cx="5221014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Coherent Cherenkov Radiation (CCR):</a:t>
            </a:r>
          </a:p>
        </p:txBody>
      </p:sp>
      <p:grpSp>
        <p:nvGrpSpPr>
          <p:cNvPr id="136" name="Group"/>
          <p:cNvGrpSpPr/>
          <p:nvPr/>
        </p:nvGrpSpPr>
        <p:grpSpPr>
          <a:xfrm>
            <a:off x="7238074" y="4324703"/>
            <a:ext cx="4083062" cy="2909277"/>
            <a:chOff x="47087" y="0"/>
            <a:chExt cx="4083060" cy="2909276"/>
          </a:xfrm>
        </p:grpSpPr>
        <p:sp>
          <p:nvSpPr>
            <p:cNvPr id="127" name="Shape"/>
            <p:cNvSpPr/>
            <p:nvPr/>
          </p:nvSpPr>
          <p:spPr>
            <a:xfrm rot="6972829">
              <a:off x="2166708" y="243933"/>
              <a:ext cx="152641" cy="2273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" y="0"/>
                  </a:moveTo>
                  <a:lnTo>
                    <a:pt x="21600" y="0"/>
                  </a:lnTo>
                  <a:lnTo>
                    <a:pt x="21492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5">
                <a:hueOff val="-152896"/>
                <a:lumOff val="12368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28" name="Line"/>
            <p:cNvSpPr/>
            <p:nvPr/>
          </p:nvSpPr>
          <p:spPr>
            <a:xfrm flipV="1">
              <a:off x="2236203" y="0"/>
              <a:ext cx="1" cy="2601319"/>
            </a:xfrm>
            <a:prstGeom prst="line">
              <a:avLst/>
            </a:prstGeom>
            <a:noFill/>
            <a:ln w="76200" cap="flat">
              <a:solidFill>
                <a:schemeClr val="accent4">
                  <a:hueOff val="-461056"/>
                  <a:satOff val="4338"/>
                  <a:lumOff val="-10225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29" name="e-beam"/>
            <p:cNvSpPr txBox="1"/>
            <p:nvPr/>
          </p:nvSpPr>
          <p:spPr>
            <a:xfrm rot="16144338">
              <a:off x="1875997" y="2068093"/>
              <a:ext cx="1220920" cy="454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chemeClr val="accent4">
                      <a:hueOff val="-461056"/>
                      <a:satOff val="4338"/>
                      <a:lumOff val="-10225"/>
                    </a:schemeClr>
                  </a:solidFill>
                </a:defRPr>
              </a:lvl1pPr>
            </a:lstStyle>
            <a:p>
              <a:pPr/>
              <a:r>
                <a:t>e-beam</a:t>
              </a:r>
            </a:p>
          </p:txBody>
        </p:sp>
        <p:sp>
          <p:nvSpPr>
            <p:cNvPr id="130" name="Line"/>
            <p:cNvSpPr/>
            <p:nvPr/>
          </p:nvSpPr>
          <p:spPr>
            <a:xfrm flipV="1">
              <a:off x="2271093" y="989932"/>
              <a:ext cx="1371916" cy="280957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1" name="Line"/>
            <p:cNvSpPr/>
            <p:nvPr/>
          </p:nvSpPr>
          <p:spPr>
            <a:xfrm>
              <a:off x="2278073" y="1279442"/>
              <a:ext cx="1358017" cy="285096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2" name="Line"/>
            <p:cNvSpPr/>
            <p:nvPr/>
          </p:nvSpPr>
          <p:spPr>
            <a:xfrm flipH="1">
              <a:off x="912977" y="1468348"/>
              <a:ext cx="1299062" cy="523313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3" name="Line"/>
            <p:cNvSpPr/>
            <p:nvPr/>
          </p:nvSpPr>
          <p:spPr>
            <a:xfrm flipH="1" flipV="1">
              <a:off x="816532" y="1425178"/>
              <a:ext cx="1387104" cy="36013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4" name="Forward CTR"/>
            <p:cNvSpPr/>
            <p:nvPr/>
          </p:nvSpPr>
          <p:spPr>
            <a:xfrm rot="20723655">
              <a:off x="2204645" y="605237"/>
              <a:ext cx="1898236" cy="459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" y="132"/>
                  </a:moveTo>
                  <a:lnTo>
                    <a:pt x="21600" y="0"/>
                  </a:lnTo>
                  <a:lnTo>
                    <a:pt x="21592" y="21468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Forward CTR</a:t>
              </a:r>
            </a:p>
          </p:txBody>
        </p:sp>
        <p:sp>
          <p:nvSpPr>
            <p:cNvPr id="135" name="Backward CTR"/>
            <p:cNvSpPr/>
            <p:nvPr/>
          </p:nvSpPr>
          <p:spPr>
            <a:xfrm rot="20274300">
              <a:off x="50373" y="1937745"/>
              <a:ext cx="2273282" cy="461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" y="225"/>
                  </a:moveTo>
                  <a:lnTo>
                    <a:pt x="21600" y="0"/>
                  </a:lnTo>
                  <a:lnTo>
                    <a:pt x="21591" y="21375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Backward CTR</a:t>
              </a:r>
            </a:p>
          </p:txBody>
        </p:sp>
      </p:grpSp>
      <p:sp>
        <p:nvSpPr>
          <p:cNvPr id="137" name="Allow noninvasive diagnostic…"/>
          <p:cNvSpPr txBox="1"/>
          <p:nvPr/>
        </p:nvSpPr>
        <p:spPr>
          <a:xfrm>
            <a:off x="1157238" y="1863822"/>
            <a:ext cx="4736212" cy="1565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33375" indent="-333375" algn="l">
              <a:buSzPct val="145000"/>
              <a:buChar char="•"/>
            </a:pPr>
            <a:r>
              <a:t>Allow noninvasive diagnostic</a:t>
            </a:r>
          </a:p>
          <a:p>
            <a:pPr marL="333375" indent="-333375" algn="l">
              <a:buSzPct val="145000"/>
              <a:buChar char="•"/>
            </a:pPr>
            <a:r>
              <a:t>Relatively high intensity</a:t>
            </a:r>
          </a:p>
          <a:p>
            <a:pPr marL="333375" indent="-333375" algn="l">
              <a:buSzPct val="145000"/>
              <a:buChar char="•"/>
            </a:pPr>
            <a:r>
              <a:t>Highly directional</a:t>
            </a:r>
          </a:p>
          <a:p>
            <a:pPr marL="333375" indent="-333375" algn="l">
              <a:buSzPct val="145000"/>
              <a:buChar char="•"/>
            </a:pPr>
            <a:r>
              <a:t>New technique </a:t>
            </a:r>
          </a:p>
        </p:txBody>
      </p:sp>
      <p:sp>
        <p:nvSpPr>
          <p:cNvPr id="138" name="Coherent Transition Radiation (CCR):"/>
          <p:cNvSpPr txBox="1"/>
          <p:nvPr/>
        </p:nvSpPr>
        <p:spPr>
          <a:xfrm>
            <a:off x="6706037" y="644929"/>
            <a:ext cx="5221014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Coherent Transition Radiation (CCR):</a:t>
            </a:r>
          </a:p>
        </p:txBody>
      </p:sp>
      <p:sp>
        <p:nvSpPr>
          <p:cNvPr id="139" name="Well studied"/>
          <p:cNvSpPr txBox="1"/>
          <p:nvPr/>
        </p:nvSpPr>
        <p:spPr>
          <a:xfrm>
            <a:off x="7910157" y="2018212"/>
            <a:ext cx="2212773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3375" indent="-333375" algn="l">
              <a:buSzPct val="145000"/>
              <a:buChar char="•"/>
            </a:lvl1pPr>
          </a:lstStyle>
          <a:p>
            <a:pPr/>
            <a:r>
              <a:t>Well studied</a:t>
            </a:r>
          </a:p>
        </p:txBody>
      </p:sp>
      <p:sp>
        <p:nvSpPr>
          <p:cNvPr id="140" name="Fig.1 Schematic of CCR generation"/>
          <p:cNvSpPr txBox="1"/>
          <p:nvPr/>
        </p:nvSpPr>
        <p:spPr>
          <a:xfrm>
            <a:off x="1001897" y="7150807"/>
            <a:ext cx="3658566" cy="971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Fig.1 Schematic of CCR generation </a:t>
            </a:r>
          </a:p>
        </p:txBody>
      </p:sp>
      <p:sp>
        <p:nvSpPr>
          <p:cNvPr id="141" name="Fig.2 Schematic of CTR generation"/>
          <p:cNvSpPr txBox="1"/>
          <p:nvPr/>
        </p:nvSpPr>
        <p:spPr>
          <a:xfrm>
            <a:off x="5630132" y="7268036"/>
            <a:ext cx="770351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Fig.2 Schematic of CTR generation</a:t>
            </a:r>
          </a:p>
        </p:txBody>
      </p:sp>
      <p:grpSp>
        <p:nvGrpSpPr>
          <p:cNvPr id="156" name="Group"/>
          <p:cNvGrpSpPr/>
          <p:nvPr/>
        </p:nvGrpSpPr>
        <p:grpSpPr>
          <a:xfrm>
            <a:off x="1272240" y="4193862"/>
            <a:ext cx="3441730" cy="2639520"/>
            <a:chOff x="0" y="0"/>
            <a:chExt cx="3441728" cy="2639518"/>
          </a:xfrm>
        </p:grpSpPr>
        <p:grpSp>
          <p:nvGrpSpPr>
            <p:cNvPr id="151" name="Group"/>
            <p:cNvGrpSpPr/>
            <p:nvPr/>
          </p:nvGrpSpPr>
          <p:grpSpPr>
            <a:xfrm>
              <a:off x="0" y="0"/>
              <a:ext cx="3441729" cy="2639519"/>
              <a:chOff x="0" y="-51422"/>
              <a:chExt cx="3441728" cy="2639518"/>
            </a:xfrm>
          </p:grpSpPr>
          <p:sp>
            <p:nvSpPr>
              <p:cNvPr id="142" name="Triangle"/>
              <p:cNvSpPr/>
              <p:nvPr/>
            </p:nvSpPr>
            <p:spPr>
              <a:xfrm rot="16195316">
                <a:off x="-185566" y="320403"/>
                <a:ext cx="2487426" cy="19441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D6D5D5"/>
              </a:solidFill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43" name="Line"/>
              <p:cNvSpPr/>
              <p:nvPr/>
            </p:nvSpPr>
            <p:spPr>
              <a:xfrm flipV="1">
                <a:off x="2960058" y="-51423"/>
                <a:ext cx="1" cy="2639519"/>
              </a:xfrm>
              <a:prstGeom prst="line">
                <a:avLst/>
              </a:prstGeom>
              <a:noFill/>
              <a:ln w="76200" cap="flat">
                <a:solidFill>
                  <a:schemeClr val="accent4">
                    <a:hueOff val="-461056"/>
                    <a:satOff val="4338"/>
                    <a:lumOff val="-10225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44" name="e-beam"/>
              <p:cNvSpPr txBox="1"/>
              <p:nvPr/>
            </p:nvSpPr>
            <p:spPr>
              <a:xfrm rot="16144627">
                <a:off x="2588558" y="1037807"/>
                <a:ext cx="1225601" cy="4610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4">
                        <a:hueOff val="-461056"/>
                        <a:satOff val="4338"/>
                        <a:lumOff val="-10225"/>
                      </a:schemeClr>
                    </a:solidFill>
                  </a:defRPr>
                </a:lvl1pPr>
              </a:lstStyle>
              <a:p>
                <a:pPr/>
                <a:r>
                  <a:t>e-beam</a:t>
                </a:r>
              </a:p>
            </p:txBody>
          </p:sp>
          <p:sp>
            <p:nvSpPr>
              <p:cNvPr id="145" name="Line"/>
              <p:cNvSpPr/>
              <p:nvPr/>
            </p:nvSpPr>
            <p:spPr>
              <a:xfrm flipH="1" flipV="1">
                <a:off x="300096" y="457201"/>
                <a:ext cx="686099" cy="912318"/>
              </a:xfrm>
              <a:prstGeom prst="line">
                <a:avLst/>
              </a:prstGeom>
              <a:noFill/>
              <a:ln w="38100" cap="flat">
                <a:solidFill>
                  <a:schemeClr val="accent1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46" name="Line"/>
              <p:cNvSpPr/>
              <p:nvPr/>
            </p:nvSpPr>
            <p:spPr>
              <a:xfrm flipH="1" flipV="1">
                <a:off x="1002763" y="1391792"/>
                <a:ext cx="1066603" cy="641748"/>
              </a:xfrm>
              <a:prstGeom prst="line">
                <a:avLst/>
              </a:prstGeom>
              <a:noFill/>
              <a:ln w="38100" cap="flat">
                <a:solidFill>
                  <a:schemeClr val="accent1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47" name="CCR"/>
              <p:cNvSpPr txBox="1"/>
              <p:nvPr/>
            </p:nvSpPr>
            <p:spPr>
              <a:xfrm rot="13935143">
                <a:off x="29856" y="885407"/>
                <a:ext cx="786080" cy="4610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1"/>
                    </a:solidFill>
                  </a:defRPr>
                </a:lvl1pPr>
              </a:lstStyle>
              <a:p>
                <a:pPr/>
                <a:r>
                  <a:t>CCR</a:t>
                </a:r>
              </a:p>
            </p:txBody>
          </p:sp>
          <p:sp>
            <p:nvSpPr>
              <p:cNvPr id="148" name="Equation"/>
              <p:cNvSpPr txBox="1"/>
              <p:nvPr/>
            </p:nvSpPr>
            <p:spPr>
              <a:xfrm>
                <a:off x="800570" y="754245"/>
                <a:ext cx="142647" cy="21031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b="0"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</m:oMath>
                  </m:oMathPara>
                </a14:m>
                <a:endParaRPr sz="2400"/>
              </a:p>
            </p:txBody>
          </p:sp>
          <p:sp>
            <p:nvSpPr>
              <p:cNvPr id="149" name="Line"/>
              <p:cNvSpPr/>
              <p:nvPr/>
            </p:nvSpPr>
            <p:spPr>
              <a:xfrm flipV="1">
                <a:off x="1011594" y="135123"/>
                <a:ext cx="17910" cy="2148796"/>
              </a:xfrm>
              <a:prstGeom prst="line">
                <a:avLst/>
              </a:prstGeom>
              <a:noFill/>
              <a:ln w="38100" cap="rnd">
                <a:solidFill>
                  <a:srgbClr val="000000"/>
                </a:solidFill>
                <a:custDash>
                  <a:ds d="1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57" name="Connection Line"/>
              <p:cNvSpPr/>
              <p:nvPr/>
            </p:nvSpPr>
            <p:spPr>
              <a:xfrm>
                <a:off x="817439" y="1048612"/>
                <a:ext cx="209369" cy="102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78" fill="norm" stroke="1" extrusionOk="0">
                    <a:moveTo>
                      <a:pt x="0" y="18578"/>
                    </a:moveTo>
                    <a:cubicBezTo>
                      <a:pt x="3077" y="2670"/>
                      <a:pt x="10277" y="-3022"/>
                      <a:pt x="21600" y="1503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/>
              </a:p>
            </p:txBody>
          </p:sp>
        </p:grpSp>
        <p:sp>
          <p:nvSpPr>
            <p:cNvPr id="152" name="Equation"/>
            <p:cNvSpPr txBox="1"/>
            <p:nvPr/>
          </p:nvSpPr>
          <p:spPr>
            <a:xfrm>
              <a:off x="2220300" y="587151"/>
              <a:ext cx="501702" cy="539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4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xmlns:a="http://schemas.openxmlformats.org/drawingml/2006/main" sz="4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m:oMathPara>
              </a14:m>
              <a:endParaRPr sz="4800"/>
            </a:p>
          </p:txBody>
        </p:sp>
        <p:grpSp>
          <p:nvGrpSpPr>
            <p:cNvPr id="155" name="Group"/>
            <p:cNvGrpSpPr/>
            <p:nvPr/>
          </p:nvGrpSpPr>
          <p:grpSpPr>
            <a:xfrm>
              <a:off x="1996185" y="1412122"/>
              <a:ext cx="949933" cy="1"/>
              <a:chOff x="0" y="0"/>
              <a:chExt cx="949932" cy="0"/>
            </a:xfrm>
          </p:grpSpPr>
          <p:sp>
            <p:nvSpPr>
              <p:cNvPr id="153" name="Line"/>
              <p:cNvSpPr/>
              <p:nvPr/>
            </p:nvSpPr>
            <p:spPr>
              <a:xfrm>
                <a:off x="460119" y="0"/>
                <a:ext cx="48981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154" name="Line"/>
              <p:cNvSpPr/>
              <p:nvPr/>
            </p:nvSpPr>
            <p:spPr>
              <a:xfrm flipH="1" flipV="1">
                <a:off x="0" y="0"/>
                <a:ext cx="48981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"/>
          <p:cNvGrpSpPr/>
          <p:nvPr/>
        </p:nvGrpSpPr>
        <p:grpSpPr>
          <a:xfrm>
            <a:off x="418469" y="1026358"/>
            <a:ext cx="11992608" cy="3564361"/>
            <a:chOff x="0" y="0"/>
            <a:chExt cx="11992607" cy="3564359"/>
          </a:xfrm>
        </p:grpSpPr>
        <p:sp>
          <p:nvSpPr>
            <p:cNvPr id="159" name="TextBox 33"/>
            <p:cNvSpPr txBox="1"/>
            <p:nvPr/>
          </p:nvSpPr>
          <p:spPr>
            <a:xfrm>
              <a:off x="0" y="0"/>
              <a:ext cx="10925422" cy="1207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marL="120315" indent="-120315" algn="just" defTabSz="457200">
                <a:buSzPct val="100000"/>
                <a:buChar char="•"/>
                <a:defRPr b="0" sz="2200">
                  <a:latin typeface="Lucida Sans Unicode"/>
                  <a:ea typeface="Lucida Sans Unicode"/>
                  <a:cs typeface="Lucida Sans Unicode"/>
                  <a:sym typeface="Lucida Sans Unicode"/>
                </a:defRPr>
              </a:lvl1pPr>
            </a:lstStyle>
            <a:p>
              <a:pPr/>
              <a:r>
                <a:t>The coherent spectral energy density produced by a bunch of N electrons is the product of the spectral energy density from by a single electron, the number of electrons squared and the absolute square of the form factor:</a:t>
              </a:r>
            </a:p>
          </p:txBody>
        </p:sp>
        <p:sp>
          <p:nvSpPr>
            <p:cNvPr id="160" name="Equation"/>
            <p:cNvSpPr txBox="1"/>
            <p:nvPr/>
          </p:nvSpPr>
          <p:spPr>
            <a:xfrm>
              <a:off x="314033" y="1470234"/>
              <a:ext cx="11230297" cy="801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limUpp>
                      <m:e>
                        <m:limLow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</m:e>
                      <m:li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lim>
                    </m:limUp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limUpp>
                      <m:e>
                        <m:limLow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</m:e>
                      <m:li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lim>
                    </m:limUp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limUpp>
                      <m:e>
                        <m:limLow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</m:e>
                      <m:li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lim>
                    </m:limUp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m:oMathPara>
              </a14:m>
              <a:endParaRPr sz="2100"/>
            </a:p>
          </p:txBody>
        </p:sp>
        <p:sp>
          <p:nvSpPr>
            <p:cNvPr id="161" name="Equation"/>
            <p:cNvSpPr txBox="1"/>
            <p:nvPr/>
          </p:nvSpPr>
          <p:spPr>
            <a:xfrm>
              <a:off x="83829" y="2534065"/>
              <a:ext cx="11908779" cy="10302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limUpp>
                      <m:e>
                        <m:limLow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</m:e>
                      <m:li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lim>
                    </m:limUp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limUpp>
                      <m:e>
                        <m:limLow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∑</m:t>
                            </m:r>
                          </m:e>
                          <m:lim>
                            <m:eqArr>
                              <m:eqArrPr>
                                <m:ctrlP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</m:eqArr>
                          </m:lim>
                        </m:limLow>
                      </m:e>
                      <m:li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lim>
                    </m:limUp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]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∫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ρ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x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m:oMathPara>
              </a14:m>
              <a:endParaRPr sz="2100"/>
            </a:p>
          </p:txBody>
        </p:sp>
      </p:grpSp>
      <p:grpSp>
        <p:nvGrpSpPr>
          <p:cNvPr id="166" name="Group"/>
          <p:cNvGrpSpPr/>
          <p:nvPr/>
        </p:nvGrpSpPr>
        <p:grpSpPr>
          <a:xfrm>
            <a:off x="608583" y="4649117"/>
            <a:ext cx="10682734" cy="1270001"/>
            <a:chOff x="0" y="0"/>
            <a:chExt cx="10682733" cy="1270000"/>
          </a:xfrm>
        </p:grpSpPr>
        <p:sp>
          <p:nvSpPr>
            <p:cNvPr id="163" name="Equation"/>
            <p:cNvSpPr txBox="1"/>
            <p:nvPr/>
          </p:nvSpPr>
          <p:spPr>
            <a:xfrm>
              <a:off x="293668" y="315796"/>
              <a:ext cx="4202208" cy="675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m:oMathPara>
              </a14:m>
              <a:endParaRPr sz="2100"/>
            </a:p>
          </p:txBody>
        </p:sp>
        <p:sp>
          <p:nvSpPr>
            <p:cNvPr id="164" name="Equation"/>
            <p:cNvSpPr txBox="1"/>
            <p:nvPr/>
          </p:nvSpPr>
          <p:spPr>
            <a:xfrm>
              <a:off x="5081910" y="315796"/>
              <a:ext cx="5420724" cy="675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p>
                          <m:e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den>
                    </m:f>
                    <m:sSub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∫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sty m:val="p"/>
                      </m:rP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cos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s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m:oMathPara>
              </a14:m>
              <a:endParaRPr sz="2100"/>
            </a:p>
          </p:txBody>
        </p:sp>
        <p:sp>
          <p:nvSpPr>
            <p:cNvPr id="165" name="Rounded Rectangle"/>
            <p:cNvSpPr/>
            <p:nvPr/>
          </p:nvSpPr>
          <p:spPr>
            <a:xfrm>
              <a:off x="0" y="0"/>
              <a:ext cx="10682734" cy="1270000"/>
            </a:xfrm>
            <a:prstGeom prst="roundRect">
              <a:avLst>
                <a:gd name="adj" fmla="val 15000"/>
              </a:avLst>
            </a:prstGeom>
            <a:noFill/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67" name="How does CCR and CTR diagnostic work?"/>
          <p:cNvSpPr txBox="1"/>
          <p:nvPr/>
        </p:nvSpPr>
        <p:spPr>
          <a:xfrm>
            <a:off x="1927059" y="153878"/>
            <a:ext cx="8045782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How does CCR and CTR diagnostic work?</a:t>
            </a:r>
          </a:p>
        </p:txBody>
      </p:sp>
      <p:grpSp>
        <p:nvGrpSpPr>
          <p:cNvPr id="176" name="Group"/>
          <p:cNvGrpSpPr/>
          <p:nvPr/>
        </p:nvGrpSpPr>
        <p:grpSpPr>
          <a:xfrm>
            <a:off x="3023083" y="6067038"/>
            <a:ext cx="6958634" cy="2823259"/>
            <a:chOff x="0" y="0"/>
            <a:chExt cx="6958633" cy="2823258"/>
          </a:xfrm>
        </p:grpSpPr>
        <p:sp>
          <p:nvSpPr>
            <p:cNvPr id="168" name="Equation"/>
            <p:cNvSpPr txBox="1"/>
            <p:nvPr/>
          </p:nvSpPr>
          <p:spPr>
            <a:xfrm>
              <a:off x="140673" y="714126"/>
              <a:ext cx="5214989" cy="14457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  <m:sSubSup>
                      <m:e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∫</m:t>
                        </m:r>
                      </m:e>
                      <m:sub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</m:sSubSup>
                    <m:rad>
                      <m:rad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degHide m:val="on"/>
                      </m:radPr>
                      <m:deg/>
                      <m:e>
                        <m:f>
                          <m:fPr>
                            <m:ctrlP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f>
                              <m:fPr>
                                <m:ctrlP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sSup>
                                  <m:e>
                                    <m:r>
                                      <a:rPr xmlns:a="http://schemas.openxmlformats.org/drawingml/2006/main" sz="21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e>
                                  <m:sup>
                                    <m:r>
                                      <a:rPr xmlns:a="http://schemas.openxmlformats.org/drawingml/2006/main" sz="21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U</m:t>
                                </m:r>
                              </m:num>
                              <m:den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m:rPr>
                                    <m:sty m:val="p"/>
                                  </m:rP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den>
                            </m:f>
                            <m:sSub>
                              <m:e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num>
                          <m:den>
                            <m:r>
                              <a:rPr xmlns:a="http://schemas.openxmlformats.org/drawingml/2006/main" sz="2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f>
                              <m:fPr>
                                <m:ctrlP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sSup>
                                  <m:e>
                                    <m:r>
                                      <a:rPr xmlns:a="http://schemas.openxmlformats.org/drawingml/2006/main" sz="21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</m:e>
                                  <m:sup>
                                    <m:r>
                                      <a:rPr xmlns:a="http://schemas.openxmlformats.org/drawingml/2006/main" sz="21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U</m:t>
                                </m:r>
                              </m:num>
                              <m:den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m:rPr>
                                    <m:sty m:val="p"/>
                                  </m:rP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den>
                            </m:f>
                            <m:sSub>
                              <m:e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  <m:r>
                                  <a:rPr xmlns:a="http://schemas.openxmlformats.org/drawingml/2006/main" sz="2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e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cos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ψ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</m:t>
                    </m:r>
                    <m:f>
                      <m:fPr>
                        <m:ctrlP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num>
                      <m:den>
                        <m:r>
                          <a:rPr xmlns:a="http://schemas.openxmlformats.org/drawingml/2006/main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den>
                    </m:f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  <m:r>
                      <a:rPr xmlns:a="http://schemas.openxmlformats.org/drawingml/2006/main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</m:oMath>
                </m:oMathPara>
              </a14:m>
              <a:endParaRPr sz="2100"/>
            </a:p>
          </p:txBody>
        </p:sp>
        <p:sp>
          <p:nvSpPr>
            <p:cNvPr id="169" name="Rounded Rectangle"/>
            <p:cNvSpPr/>
            <p:nvPr/>
          </p:nvSpPr>
          <p:spPr>
            <a:xfrm>
              <a:off x="0" y="570879"/>
              <a:ext cx="5496335" cy="1695280"/>
            </a:xfrm>
            <a:prstGeom prst="roundRect">
              <a:avLst>
                <a:gd name="adj" fmla="val 11237"/>
              </a:avLst>
            </a:prstGeom>
            <a:noFill/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grpSp>
          <p:nvGrpSpPr>
            <p:cNvPr id="172" name="Group"/>
            <p:cNvGrpSpPr/>
            <p:nvPr/>
          </p:nvGrpSpPr>
          <p:grpSpPr>
            <a:xfrm>
              <a:off x="3016721" y="0"/>
              <a:ext cx="2856876" cy="1131291"/>
              <a:chOff x="0" y="0"/>
              <a:chExt cx="2856875" cy="1131290"/>
            </a:xfrm>
          </p:grpSpPr>
          <p:sp>
            <p:nvSpPr>
              <p:cNvPr id="170" name="experimental data"/>
              <p:cNvSpPr txBox="1"/>
              <p:nvPr/>
            </p:nvSpPr>
            <p:spPr>
              <a:xfrm>
                <a:off x="124648" y="-1"/>
                <a:ext cx="2732228" cy="4610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defRPr>
                </a:lvl1pPr>
              </a:lstStyle>
              <a:p>
                <a:pPr/>
                <a:r>
                  <a:t>experimental data</a:t>
                </a:r>
              </a:p>
            </p:txBody>
          </p:sp>
          <p:sp>
            <p:nvSpPr>
              <p:cNvPr id="171" name="Line"/>
              <p:cNvSpPr/>
              <p:nvPr/>
            </p:nvSpPr>
            <p:spPr>
              <a:xfrm flipH="1">
                <a:off x="0" y="565647"/>
                <a:ext cx="411262" cy="565644"/>
              </a:xfrm>
              <a:prstGeom prst="line">
                <a:avLst/>
              </a:prstGeom>
              <a:noFill/>
              <a:ln w="38100" cap="flat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  <p:grpSp>
          <p:nvGrpSpPr>
            <p:cNvPr id="175" name="Group"/>
            <p:cNvGrpSpPr/>
            <p:nvPr/>
          </p:nvGrpSpPr>
          <p:grpSpPr>
            <a:xfrm>
              <a:off x="2927821" y="2096490"/>
              <a:ext cx="4030813" cy="726769"/>
              <a:chOff x="0" y="0"/>
              <a:chExt cx="4030812" cy="726768"/>
            </a:xfrm>
          </p:grpSpPr>
          <p:sp>
            <p:nvSpPr>
              <p:cNvPr id="173" name="mathematical approach"/>
              <p:cNvSpPr txBox="1"/>
              <p:nvPr/>
            </p:nvSpPr>
            <p:spPr>
              <a:xfrm>
                <a:off x="474710" y="265709"/>
                <a:ext cx="3556103" cy="4610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</a:defRPr>
                </a:lvl1pPr>
              </a:lstStyle>
              <a:p>
                <a:pPr/>
                <a:r>
                  <a:t>mathematical approach</a:t>
                </a:r>
              </a:p>
            </p:txBody>
          </p:sp>
          <p:sp>
            <p:nvSpPr>
              <p:cNvPr id="174" name="Line"/>
              <p:cNvSpPr/>
              <p:nvPr/>
            </p:nvSpPr>
            <p:spPr>
              <a:xfrm flipH="1" flipV="1">
                <a:off x="-1" y="-1"/>
                <a:ext cx="447590" cy="447590"/>
              </a:xfrm>
              <a:prstGeom prst="line">
                <a:avLst/>
              </a:prstGeom>
              <a:noFill/>
              <a:ln w="38100" cap="flat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How diagnostic is works?"/>
          <p:cNvSpPr txBox="1"/>
          <p:nvPr/>
        </p:nvSpPr>
        <p:spPr>
          <a:xfrm>
            <a:off x="3480403" y="153878"/>
            <a:ext cx="4939094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How diagnostic is works?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278206" y="1623592"/>
            <a:ext cx="11996695" cy="5806610"/>
            <a:chOff x="0" y="0"/>
            <a:chExt cx="11996694" cy="5806608"/>
          </a:xfrm>
        </p:grpSpPr>
        <p:grpSp>
          <p:nvGrpSpPr>
            <p:cNvPr id="209" name="Group"/>
            <p:cNvGrpSpPr/>
            <p:nvPr/>
          </p:nvGrpSpPr>
          <p:grpSpPr>
            <a:xfrm>
              <a:off x="0" y="0"/>
              <a:ext cx="11996695" cy="5806609"/>
              <a:chOff x="0" y="0"/>
              <a:chExt cx="11996694" cy="5806608"/>
            </a:xfrm>
          </p:grpSpPr>
          <p:grpSp>
            <p:nvGrpSpPr>
              <p:cNvPr id="207" name="Group"/>
              <p:cNvGrpSpPr/>
              <p:nvPr/>
            </p:nvGrpSpPr>
            <p:grpSpPr>
              <a:xfrm>
                <a:off x="1951009" y="233943"/>
                <a:ext cx="10045686" cy="5572666"/>
                <a:chOff x="-989131" y="-49838"/>
                <a:chExt cx="10045685" cy="5572664"/>
              </a:xfrm>
            </p:grpSpPr>
            <p:grpSp>
              <p:nvGrpSpPr>
                <p:cNvPr id="186" name="Group"/>
                <p:cNvGrpSpPr/>
                <p:nvPr/>
              </p:nvGrpSpPr>
              <p:grpSpPr>
                <a:xfrm>
                  <a:off x="-989132" y="-49839"/>
                  <a:ext cx="9537515" cy="5572666"/>
                  <a:chOff x="-989131" y="-49838"/>
                  <a:chExt cx="9537513" cy="5572664"/>
                </a:xfrm>
              </p:grpSpPr>
              <p:sp>
                <p:nvSpPr>
                  <p:cNvPr id="179" name="Arrow"/>
                  <p:cNvSpPr/>
                  <p:nvPr/>
                </p:nvSpPr>
                <p:spPr>
                  <a:xfrm>
                    <a:off x="3852872" y="1019000"/>
                    <a:ext cx="425451" cy="180397"/>
                  </a:xfrm>
                  <a:prstGeom prst="rightArrow">
                    <a:avLst>
                      <a:gd name="adj1" fmla="val 32000"/>
                      <a:gd name="adj2" fmla="val 167920"/>
                    </a:avLst>
                  </a:prstGeom>
                  <a:solidFill>
                    <a:srgbClr val="4F81BD"/>
                  </a:solidFill>
                  <a:ln w="25400" cap="flat">
                    <a:solidFill>
                      <a:srgbClr val="4F81BD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l" defTabSz="2087940">
                      <a:defRPr b="0" sz="8200"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  <p:sp>
                <p:nvSpPr>
                  <p:cNvPr id="180" name="Arrow"/>
                  <p:cNvSpPr/>
                  <p:nvPr/>
                </p:nvSpPr>
                <p:spPr>
                  <a:xfrm rot="5392445">
                    <a:off x="1846977" y="2610003"/>
                    <a:ext cx="356666" cy="163661"/>
                  </a:xfrm>
                  <a:prstGeom prst="rightArrow">
                    <a:avLst>
                      <a:gd name="adj1" fmla="val 32000"/>
                      <a:gd name="adj2" fmla="val 167920"/>
                    </a:avLst>
                  </a:prstGeom>
                  <a:solidFill>
                    <a:srgbClr val="4F81BD"/>
                  </a:solidFill>
                  <a:ln w="25400" cap="flat">
                    <a:solidFill>
                      <a:srgbClr val="4F81BD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l" defTabSz="2087940">
                      <a:defRPr b="0" sz="8200"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  <p:sp>
                <p:nvSpPr>
                  <p:cNvPr id="181" name="Arrow"/>
                  <p:cNvSpPr/>
                  <p:nvPr/>
                </p:nvSpPr>
                <p:spPr>
                  <a:xfrm rot="8443466">
                    <a:off x="3835655" y="2488754"/>
                    <a:ext cx="672342" cy="199926"/>
                  </a:xfrm>
                  <a:prstGeom prst="rightArrow">
                    <a:avLst>
                      <a:gd name="adj1" fmla="val 32000"/>
                      <a:gd name="adj2" fmla="val 216402"/>
                    </a:avLst>
                  </a:prstGeom>
                  <a:solidFill>
                    <a:srgbClr val="4F81BD"/>
                  </a:solidFill>
                  <a:ln w="25400" cap="flat">
                    <a:solidFill>
                      <a:srgbClr val="4F81BD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l" defTabSz="2087940">
                      <a:defRPr b="0" sz="8200"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  <p:pic>
                <p:nvPicPr>
                  <p:cNvPr id="182" name="Image" descr="Image"/>
                  <p:cNvPicPr>
                    <a:picLocks noChangeAspect="1"/>
                  </p:cNvPicPr>
                  <p:nvPr/>
                </p:nvPicPr>
                <p:blipFill>
                  <a:blip r:embed="rId2">
                    <a:extLst/>
                  </a:blip>
                  <a:stretch>
                    <a:fillRect/>
                  </a:stretch>
                </p:blipFill>
                <p:spPr>
                  <a:xfrm>
                    <a:off x="30961" y="-11390"/>
                    <a:ext cx="3818355" cy="2540228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183" name="Image" descr="Image"/>
                  <p:cNvPicPr>
                    <a:picLocks noChangeAspect="1"/>
                  </p:cNvPicPr>
                  <p:nvPr/>
                </p:nvPicPr>
                <p:blipFill>
                  <a:blip r:embed="rId3">
                    <a:extLst/>
                  </a:blip>
                  <a:srcRect l="0" t="0" r="0" b="0"/>
                  <a:stretch>
                    <a:fillRect/>
                  </a:stretch>
                </p:blipFill>
                <p:spPr>
                  <a:xfrm>
                    <a:off x="4514529" y="-49839"/>
                    <a:ext cx="4033854" cy="2617086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184" name="Image" descr="Image"/>
                  <p:cNvPicPr>
                    <a:picLocks noChangeAspect="1"/>
                  </p:cNvPicPr>
                  <p:nvPr/>
                </p:nvPicPr>
                <p:blipFill>
                  <a:blip r:embed="rId4">
                    <a:extLst/>
                  </a:blip>
                  <a:stretch>
                    <a:fillRect/>
                  </a:stretch>
                </p:blipFill>
                <p:spPr>
                  <a:xfrm>
                    <a:off x="86151" y="2946677"/>
                    <a:ext cx="3850202" cy="2576150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sp>
                <p:nvSpPr>
                  <p:cNvPr id="185" name="Arrow"/>
                  <p:cNvSpPr/>
                  <p:nvPr/>
                </p:nvSpPr>
                <p:spPr>
                  <a:xfrm rot="57085">
                    <a:off x="-987267" y="410728"/>
                    <a:ext cx="803136" cy="231296"/>
                  </a:xfrm>
                  <a:prstGeom prst="rightArrow">
                    <a:avLst>
                      <a:gd name="adj1" fmla="val 32000"/>
                      <a:gd name="adj2" fmla="val 130967"/>
                    </a:avLst>
                  </a:prstGeom>
                  <a:solidFill>
                    <a:srgbClr val="4F81BD"/>
                  </a:solidFill>
                  <a:ln w="25400" cap="flat">
                    <a:solidFill>
                      <a:srgbClr val="4F81BD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l" defTabSz="2087940">
                      <a:defRPr b="0" sz="8200">
                        <a:latin typeface="Calibri"/>
                        <a:ea typeface="Calibri"/>
                        <a:cs typeface="Calibri"/>
                        <a:sym typeface="Calibri"/>
                      </a:defRPr>
                    </a:pPr>
                  </a:p>
                </p:txBody>
              </p:sp>
            </p:grpSp>
            <p:grpSp>
              <p:nvGrpSpPr>
                <p:cNvPr id="206" name="Group"/>
                <p:cNvGrpSpPr/>
                <p:nvPr/>
              </p:nvGrpSpPr>
              <p:grpSpPr>
                <a:xfrm>
                  <a:off x="4349392" y="2728901"/>
                  <a:ext cx="4707162" cy="2471298"/>
                  <a:chOff x="0" y="607184"/>
                  <a:chExt cx="4707161" cy="2471297"/>
                </a:xfrm>
              </p:grpSpPr>
              <p:sp>
                <p:nvSpPr>
                  <p:cNvPr id="187" name="Line"/>
                  <p:cNvSpPr/>
                  <p:nvPr/>
                </p:nvSpPr>
                <p:spPr>
                  <a:xfrm flipH="1">
                    <a:off x="766298" y="1376856"/>
                    <a:ext cx="1" cy="381469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88" name="Line"/>
                  <p:cNvSpPr/>
                  <p:nvPr/>
                </p:nvSpPr>
                <p:spPr>
                  <a:xfrm>
                    <a:off x="2486112" y="1392719"/>
                    <a:ext cx="61438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89" name="Line"/>
                  <p:cNvSpPr/>
                  <p:nvPr/>
                </p:nvSpPr>
                <p:spPr>
                  <a:xfrm>
                    <a:off x="763920" y="1380447"/>
                    <a:ext cx="795806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0" name="Line"/>
                  <p:cNvSpPr/>
                  <p:nvPr/>
                </p:nvSpPr>
                <p:spPr>
                  <a:xfrm>
                    <a:off x="3093623" y="1391198"/>
                    <a:ext cx="1" cy="364191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1" name="Line"/>
                  <p:cNvSpPr/>
                  <p:nvPr/>
                </p:nvSpPr>
                <p:spPr>
                  <a:xfrm flipV="1">
                    <a:off x="1554290" y="1178589"/>
                    <a:ext cx="1" cy="202937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2" name="Line"/>
                  <p:cNvSpPr/>
                  <p:nvPr/>
                </p:nvSpPr>
                <p:spPr>
                  <a:xfrm flipV="1">
                    <a:off x="2497044" y="1190861"/>
                    <a:ext cx="1" cy="202937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3" name="Kramers-Kronig…"/>
                  <p:cNvSpPr txBox="1"/>
                  <p:nvPr/>
                </p:nvSpPr>
                <p:spPr>
                  <a:xfrm>
                    <a:off x="2231543" y="1725909"/>
                    <a:ext cx="2475619" cy="588100"/>
                  </a:xfrm>
                  <a:prstGeom prst="rect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300">
                        <a:latin typeface="Lucida Sans Unicode"/>
                        <a:ea typeface="Lucida Sans Unicode"/>
                        <a:cs typeface="Lucida Sans Unicode"/>
                        <a:sym typeface="Lucida Sans Unicode"/>
                      </a:defRPr>
                    </a:pPr>
                    <a:r>
                      <a:t>Kramers-Kronig</a:t>
                    </a:r>
                  </a:p>
                  <a:p>
                    <a:pPr>
                      <a:defRPr b="0" sz="2300">
                        <a:latin typeface="Lucida Sans Unicode"/>
                        <a:ea typeface="Lucida Sans Unicode"/>
                        <a:cs typeface="Lucida Sans Unicode"/>
                        <a:sym typeface="Lucida Sans Unicode"/>
                      </a:defRPr>
                    </a:pPr>
                    <a:r>
                      <a:t>analysis</a:t>
                    </a:r>
                  </a:p>
                </p:txBody>
              </p:sp>
              <p:sp>
                <p:nvSpPr>
                  <p:cNvPr id="194" name="Line"/>
                  <p:cNvSpPr/>
                  <p:nvPr/>
                </p:nvSpPr>
                <p:spPr>
                  <a:xfrm flipV="1">
                    <a:off x="1289307" y="2462739"/>
                    <a:ext cx="1" cy="259553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5" name="Line"/>
                  <p:cNvSpPr/>
                  <p:nvPr/>
                </p:nvSpPr>
                <p:spPr>
                  <a:xfrm>
                    <a:off x="1682131" y="2042671"/>
                    <a:ext cx="520475" cy="1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6" name="Group"/>
                  <p:cNvSpPr/>
                  <p:nvPr/>
                </p:nvSpPr>
                <p:spPr>
                  <a:xfrm>
                    <a:off x="0" y="1764455"/>
                    <a:ext cx="1643783" cy="686129"/>
                  </a:xfrm>
                  <a:prstGeom prst="rect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197" name="Equation"/>
                  <p:cNvSpPr txBox="1"/>
                  <p:nvPr/>
                </p:nvSpPr>
                <p:spPr>
                  <a:xfrm>
                    <a:off x="31476" y="2803062"/>
                    <a:ext cx="560651" cy="18989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l" defTabSz="914400" latinLnBrk="1">
                      <a:defRPr b="0" sz="1800"/>
                    </a:pPr>
                    <a14:m>
                      <m:oMathPara>
                        <m:oMathParaPr>
                          <m:jc m:val="centerGroup"/>
                        </m:oMathParaPr>
                        <m:oMath>
                          <m:sSub>
                            <m:e>
                              <m:r>
                                <a:rPr xmlns:a="http://schemas.openxmlformats.org/drawingml/2006/main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xmlns:a="http://schemas.openxmlformats.org/drawingml/2006/main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r>
                                <a:rPr xmlns:a="http://schemas.openxmlformats.org/drawingml/2006/main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xmlns:a="http://schemas.openxmlformats.org/drawingml/2006/main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xmlns:a="http://schemas.openxmlformats.org/drawingml/2006/main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  <m:r>
                            <a:rPr xmlns:a="http://schemas.openxmlformats.org/drawingml/2006/main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sz="1600"/>
                  </a:p>
                </p:txBody>
              </p:sp>
              <p:grpSp>
                <p:nvGrpSpPr>
                  <p:cNvPr id="201" name="Group"/>
                  <p:cNvGrpSpPr/>
                  <p:nvPr/>
                </p:nvGrpSpPr>
                <p:grpSpPr>
                  <a:xfrm>
                    <a:off x="44716" y="607184"/>
                    <a:ext cx="3472363" cy="567023"/>
                    <a:chOff x="0" y="0"/>
                    <a:chExt cx="3472362" cy="567022"/>
                  </a:xfrm>
                </p:grpSpPr>
                <p:sp>
                  <p:nvSpPr>
                    <p:cNvPr id="198" name="Oval"/>
                    <p:cNvSpPr/>
                    <p:nvPr/>
                  </p:nvSpPr>
                  <p:spPr>
                    <a:xfrm>
                      <a:off x="1133669" y="0"/>
                      <a:ext cx="789235" cy="567023"/>
                    </a:xfrm>
                    <a:prstGeom prst="ellipse">
                      <a:avLst/>
                    </a:prstGeom>
                    <a:noFill/>
                    <a:ln w="6350" cap="flat">
                      <a:solidFill>
                        <a:schemeClr val="accent5">
                          <a:hueOff val="-82419"/>
                          <a:satOff val="-9513"/>
                          <a:lumOff val="-16343"/>
                        </a:scheme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b="0" sz="2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</a:p>
                  </p:txBody>
                </p:sp>
                <p:sp>
                  <p:nvSpPr>
                    <p:cNvPr id="199" name="Oval"/>
                    <p:cNvSpPr/>
                    <p:nvPr/>
                  </p:nvSpPr>
                  <p:spPr>
                    <a:xfrm>
                      <a:off x="2202821" y="24253"/>
                      <a:ext cx="513904" cy="518516"/>
                    </a:xfrm>
                    <a:prstGeom prst="ellipse">
                      <a:avLst/>
                    </a:prstGeom>
                    <a:noFill/>
                    <a:ln w="6350" cap="flat">
                      <a:solidFill>
                        <a:schemeClr val="accent5">
                          <a:hueOff val="-82419"/>
                          <a:satOff val="-9513"/>
                          <a:lumOff val="-16343"/>
                        </a:scheme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b="0" sz="2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</a:p>
                  </p:txBody>
                </p:sp>
                <p:sp>
                  <p:nvSpPr>
                    <p:cNvPr id="200" name="Equation"/>
                    <p:cNvSpPr txBox="1"/>
                    <p:nvPr/>
                  </p:nvSpPr>
                  <p:spPr>
                    <a:xfrm>
                      <a:off x="0" y="20967"/>
                      <a:ext cx="3472363" cy="507432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pPr algn="l" defTabSz="914400" latinLnBrk="1">
                        <a:defRPr b="0" sz="1800"/>
                      </a:pPr>
                      <a14:m>
                        <m:oMathPara>
                          <m:oMathParaPr>
                            <m:jc m:val="centerGroup"/>
                          </m:oMathParaPr>
                          <m:oMath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z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den>
                            </m:f>
                            <m:sSubSup>
                              <m:e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∫</m:t>
                                </m:r>
                              </m:e>
                              <m:sub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</m:sSubSup>
                            <m:rad>
                              <m:radPr>
                                <m:ctrlP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degHide m:val="on"/>
                              </m:radPr>
                              <m:deg/>
                              <m:e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F</m:t>
                                </m:r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  <m:r>
                              <m:rPr>
                                <m:sty m:val="p"/>
                              </m:rP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ψ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w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z</m:t>
                            </m:r>
                            <m:f>
                              <m:fPr>
                                <m:ctrlP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  <m:type m:val="bar"/>
                              </m:fPr>
                              <m:num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</m:num>
                              <m:den>
                                <m:r>
                                  <a:rPr xmlns:a="http://schemas.openxmlformats.org/drawingml/2006/main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den>
                            </m:f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xmlns:a="http://schemas.openxmlformats.org/drawingml/2006/main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w</m:t>
                            </m:r>
                          </m:oMath>
                        </m:oMathPara>
                      </a14:m>
                      <a:endParaRPr sz="1600"/>
                    </a:p>
                  </p:txBody>
                </p:sp>
              </p:grpSp>
              <p:sp>
                <p:nvSpPr>
                  <p:cNvPr id="202" name="Rectangle"/>
                  <p:cNvSpPr/>
                  <p:nvPr/>
                </p:nvSpPr>
                <p:spPr>
                  <a:xfrm>
                    <a:off x="12166" y="2724147"/>
                    <a:ext cx="685923" cy="354335"/>
                  </a:xfrm>
                  <a:prstGeom prst="rect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203" name="Rectangle"/>
                  <p:cNvSpPr/>
                  <p:nvPr/>
                </p:nvSpPr>
                <p:spPr>
                  <a:xfrm>
                    <a:off x="1020456" y="2724147"/>
                    <a:ext cx="685923" cy="354335"/>
                  </a:xfrm>
                  <a:prstGeom prst="rect">
                    <a:avLst/>
                  </a:prstGeom>
                  <a:noFill/>
                  <a:ln w="9525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204" name="Line"/>
                  <p:cNvSpPr/>
                  <p:nvPr/>
                </p:nvSpPr>
                <p:spPr>
                  <a:xfrm flipV="1">
                    <a:off x="355414" y="2462739"/>
                    <a:ext cx="1" cy="259553"/>
                  </a:xfrm>
                  <a:prstGeom prst="line">
                    <a:avLst/>
                  </a:prstGeom>
                  <a:noFill/>
                  <a:ln w="12700" cap="flat">
                    <a:solidFill>
                      <a:schemeClr val="accent5">
                        <a:hueOff val="-82419"/>
                        <a:satOff val="-9513"/>
                        <a:lumOff val="-16343"/>
                      </a:schemeClr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>
                      <a:defRPr b="0" sz="2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</a:p>
                </p:txBody>
              </p:sp>
              <p:sp>
                <p:nvSpPr>
                  <p:cNvPr id="205" name="Equation"/>
                  <p:cNvSpPr txBox="1"/>
                  <p:nvPr/>
                </p:nvSpPr>
                <p:spPr>
                  <a:xfrm>
                    <a:off x="1033736" y="2828242"/>
                    <a:ext cx="659364" cy="204402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l" defTabSz="914400" latinLnBrk="1">
                      <a:defRPr b="0" sz="1800"/>
                    </a:pPr>
                    <a14:m>
                      <m:oMathPara>
                        <m:oMathParaPr>
                          <m:jc m:val="centerGroup"/>
                        </m:oMathParaPr>
                        <m:oMath>
                          <m:sSub>
                            <m:e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  <m:r>
                                <a:rPr xmlns:a="http://schemas.openxmlformats.org/drawingml/2006/main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  <m:r>
                            <a:rPr xmlns:a="http://schemas.openxmlformats.org/drawingml/2006/main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xmlns:a="http://schemas.openxmlformats.org/drawingml/2006/main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  <m:r>
                            <a:rPr xmlns:a="http://schemas.openxmlformats.org/drawingml/2006/main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sz="1500"/>
                  </a:p>
                </p:txBody>
              </p:sp>
            </p:grpSp>
          </p:grpSp>
          <p:sp>
            <p:nvSpPr>
              <p:cNvPr id="208" name="Equation"/>
              <p:cNvSpPr txBox="1"/>
              <p:nvPr/>
            </p:nvSpPr>
            <p:spPr>
              <a:xfrm>
                <a:off x="0" y="0"/>
                <a:ext cx="1790226" cy="16522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b="0" sz="1800"/>
                </a:pPr>
                <a14:m>
                  <m:oMathPara>
                    <m:oMathParaPr>
                      <m:jc m:val="centerGroup"/>
                    </m:oMathParaPr>
                    <m:oMath>
                      <m:rad>
                        <m:radPr>
                          <m:ctrlPr>
                            <a:rPr xmlns:a="http://schemas.openxmlformats.org/drawingml/2006/mai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degHide m:val="on"/>
                        </m:radPr>
                        <m:deg/>
                        <m:e>
                          <m:f>
                            <m:fPr>
                              <m:ctrlPr>
                                <a:rPr xmlns:a="http://schemas.openxmlformats.org/drawingml/2006/mai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  <m:type m:val="bar"/>
                            </m:fPr>
                            <m:num>
                              <m:r>
                                <a:rPr xmlns:a="http://schemas.openxmlformats.org/drawingml/2006/mai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f>
                                <m:fPr>
                                  <m:ctrlP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  <m:type m:val="bar"/>
                                </m:fPr>
                                <m:num>
                                  <m:sSup>
                                    <m:e>
                                      <m:r>
                                        <a:rPr xmlns:a="http://schemas.openxmlformats.org/drawingml/2006/main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</m:e>
                                    <m:sup>
                                      <m:r>
                                        <a:rPr xmlns:a="http://schemas.openxmlformats.org/drawingml/2006/main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num>
                                <m:den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m:rPr>
                                      <m:sty m:val="p"/>
                                    </m:rP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  <m:sSub>
                                <m:e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  <m:sub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num>
                            <m:den>
                              <m:r>
                                <a:rPr xmlns:a="http://schemas.openxmlformats.org/drawingml/2006/mai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f>
                                <m:fPr>
                                  <m:ctrlP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  <m:type m:val="bar"/>
                                </m:fPr>
                                <m:num>
                                  <m:sSup>
                                    <m:e>
                                      <m:r>
                                        <a:rPr xmlns:a="http://schemas.openxmlformats.org/drawingml/2006/main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</m:e>
                                    <m:sup>
                                      <m:r>
                                        <a:rPr xmlns:a="http://schemas.openxmlformats.org/drawingml/2006/main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num>
                                <m:den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w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m:rPr>
                                      <m:sty m:val="p"/>
                                    </m:rP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  <m:sSub>
                                <m:e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</m:e>
                                <m:sub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g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  <m:r>
                                    <a:rPr xmlns:a="http://schemas.openxmlformats.org/drawingml/2006/main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sz="2400"/>
              </a:p>
            </p:txBody>
          </p:sp>
        </p:grpSp>
        <p:sp>
          <p:nvSpPr>
            <p:cNvPr id="210" name="Equation"/>
            <p:cNvSpPr txBox="1"/>
            <p:nvPr/>
          </p:nvSpPr>
          <p:spPr>
            <a:xfrm>
              <a:off x="7362668" y="4300892"/>
              <a:ext cx="1395466" cy="451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b="0"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e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xmlns:a="http://schemas.openxmlformats.org/drawingml/2006/main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sSub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e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g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a:rPr xmlns:a="http://schemas.openxmlformats.org/drawingml/2006/mai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</m:sub>
                        </m:sSub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xmlns:a="http://schemas.openxmlformats.org/drawingml/2006/main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m:oMathPara>
              </a14:m>
              <a:endParaRPr sz="1400"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ransition radiation spectrum from a single electron"/>
          <p:cNvSpPr txBox="1"/>
          <p:nvPr/>
        </p:nvSpPr>
        <p:spPr>
          <a:xfrm>
            <a:off x="1804219" y="395178"/>
            <a:ext cx="9815462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Transition radiation spectrum from a single electron</a:t>
            </a:r>
          </a:p>
        </p:txBody>
      </p:sp>
      <p:pic>
        <p:nvPicPr>
          <p:cNvPr id="21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77800" y="9626600"/>
            <a:ext cx="6683351" cy="4474270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sp>
        <p:nvSpPr>
          <p:cNvPr id="215" name="Energy…"/>
          <p:cNvSpPr txBox="1"/>
          <p:nvPr/>
        </p:nvSpPr>
        <p:spPr>
          <a:xfrm>
            <a:off x="638162" y="1477682"/>
            <a:ext cx="6716317" cy="2310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indent="-228600" algn="just" defTabSz="457200">
              <a:buSzPct val="100000"/>
              <a:buChar char="•"/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Energy</a:t>
            </a:r>
          </a:p>
          <a:p>
            <a:pPr marL="457200" indent="-228600" algn="just" defTabSz="457200">
              <a:buSzPct val="100000"/>
              <a:buChar char="•"/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TR target size</a:t>
            </a:r>
          </a:p>
          <a:p>
            <a:pPr marL="457200" indent="-228600" algn="just" defTabSz="457200">
              <a:buSzPct val="100000"/>
              <a:buChar char="•"/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Distance between target and detector</a:t>
            </a:r>
          </a:p>
          <a:p>
            <a:pPr marL="457200" indent="-228600" algn="just" defTabSz="457200">
              <a:buSzPct val="100000"/>
              <a:buChar char="•"/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Detector aperture</a:t>
            </a:r>
          </a:p>
        </p:txBody>
      </p:sp>
      <p:sp>
        <p:nvSpPr>
          <p:cNvPr id="216" name="Models takes into account the following parameters:"/>
          <p:cNvSpPr txBox="1"/>
          <p:nvPr/>
        </p:nvSpPr>
        <p:spPr>
          <a:xfrm>
            <a:off x="913993" y="1102970"/>
            <a:ext cx="776051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Models takes into account the following parameters:</a:t>
            </a:r>
          </a:p>
        </p:txBody>
      </p:sp>
      <p:grpSp>
        <p:nvGrpSpPr>
          <p:cNvPr id="222" name="Group"/>
          <p:cNvGrpSpPr/>
          <p:nvPr/>
        </p:nvGrpSpPr>
        <p:grpSpPr>
          <a:xfrm>
            <a:off x="668400" y="3787958"/>
            <a:ext cx="11827532" cy="4539884"/>
            <a:chOff x="-25073" y="0"/>
            <a:chExt cx="11827530" cy="4539883"/>
          </a:xfrm>
        </p:grpSpPr>
        <p:grpSp>
          <p:nvGrpSpPr>
            <p:cNvPr id="219" name="Group"/>
            <p:cNvGrpSpPr/>
            <p:nvPr/>
          </p:nvGrpSpPr>
          <p:grpSpPr>
            <a:xfrm>
              <a:off x="-25074" y="0"/>
              <a:ext cx="11693727" cy="3771312"/>
              <a:chOff x="-25073" y="0"/>
              <a:chExt cx="11693726" cy="3771311"/>
            </a:xfrm>
          </p:grpSpPr>
          <p:pic>
            <p:nvPicPr>
              <p:cNvPr id="217" name="Screenshot 2018-12-03 at 18.21.21.png" descr="Screenshot 2018-12-03 at 18.21.21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0" t="0" r="0" b="5314"/>
              <a:stretch>
                <a:fillRect/>
              </a:stretch>
            </p:blipFill>
            <p:spPr>
              <a:xfrm>
                <a:off x="-25074" y="39321"/>
                <a:ext cx="5801560" cy="3526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8" name="Screenshot 2018-12-03 at 18.23.55.png" descr="Screenshot 2018-12-03 at 18.23.55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5917240" y="0"/>
                <a:ext cx="5751413" cy="37713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20" name="Fig.3 TR Spectral angular distribution…"/>
            <p:cNvSpPr txBox="1"/>
            <p:nvPr/>
          </p:nvSpPr>
          <p:spPr>
            <a:xfrm>
              <a:off x="416289" y="3860714"/>
              <a:ext cx="5315569" cy="6791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defRPr sz="1800"/>
              </a:pPr>
              <a:r>
                <a:t>Fig.3 TR Spectral angular distribution </a:t>
              </a:r>
            </a:p>
            <a:p>
              <a:pPr>
                <a:defRPr sz="1800"/>
              </a:pPr>
              <a:r>
                <a:t>from a single electron</a:t>
              </a:r>
            </a:p>
          </p:txBody>
        </p:sp>
        <p:sp>
          <p:nvSpPr>
            <p:cNvPr id="221" name="Fig.4 TR Spectrum for different detector apertures"/>
            <p:cNvSpPr txBox="1"/>
            <p:nvPr/>
          </p:nvSpPr>
          <p:spPr>
            <a:xfrm>
              <a:off x="6486889" y="3860714"/>
              <a:ext cx="5315569" cy="6791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/>
              <a:r>
                <a:t>Fig.4 TR Spectrum for different detector apertures</a:t>
              </a:r>
            </a:p>
          </p:txBody>
        </p:sp>
      </p:grpSp>
      <p:sp>
        <p:nvSpPr>
          <p:cNvPr id="223" name="Karataev Physics Letters A, Volume 345, Issue 4-6, p. 428-438., Jul 2005"/>
          <p:cNvSpPr txBox="1"/>
          <p:nvPr/>
        </p:nvSpPr>
        <p:spPr>
          <a:xfrm>
            <a:off x="567010" y="8640482"/>
            <a:ext cx="11870781" cy="532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r>
              <a:t>Karataev Physics Letters A, Volume 345, Issue 4-6, p. 428-438., Jul 2005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herenkov radiation spectrum from a single electron"/>
          <p:cNvSpPr txBox="1"/>
          <p:nvPr/>
        </p:nvSpPr>
        <p:spPr>
          <a:xfrm>
            <a:off x="1648790" y="141178"/>
            <a:ext cx="9999320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Cherenkov radiation spectrum from a single electron</a:t>
            </a:r>
          </a:p>
        </p:txBody>
      </p:sp>
      <p:sp>
        <p:nvSpPr>
          <p:cNvPr id="226" name="Energy…"/>
          <p:cNvSpPr txBox="1"/>
          <p:nvPr/>
        </p:nvSpPr>
        <p:spPr>
          <a:xfrm>
            <a:off x="434962" y="1304820"/>
            <a:ext cx="8692754" cy="293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Energy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Cherenkov target dimensions (prismatic target)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Cherenkov target refractive index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Distance between target and detector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Detector aperture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Impact parameter (distance between beam and target)</a:t>
            </a:r>
          </a:p>
          <a:p>
            <a:pPr marL="457200" indent="-228600" algn="just" defTabSz="457200">
              <a:buSzPct val="100000"/>
              <a:buChar char="•"/>
              <a:defRPr b="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Angle between target and particle direction</a:t>
            </a:r>
          </a:p>
        </p:txBody>
      </p:sp>
      <p:sp>
        <p:nvSpPr>
          <p:cNvPr id="227" name="Models takes into account the following parameters:"/>
          <p:cNvSpPr txBox="1"/>
          <p:nvPr/>
        </p:nvSpPr>
        <p:spPr>
          <a:xfrm>
            <a:off x="761593" y="747370"/>
            <a:ext cx="776051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Models takes into account the following parameters:</a:t>
            </a:r>
          </a:p>
        </p:txBody>
      </p:sp>
      <p:pic>
        <p:nvPicPr>
          <p:cNvPr id="228" name="Screenshot 2018-12-03 at 18.40.36.png" descr="Screenshot 2018-12-03 at 18.40.3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5379" y="4332863"/>
            <a:ext cx="5607896" cy="36050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Screenshot 2018-12-03 at 18.47.06.png" descr="Screenshot 2018-12-03 at 18.47.0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2186" y="4332863"/>
            <a:ext cx="5564062" cy="3605077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M.V. Shevelev and A.S. Konkov, J. Exp. Theor. Phys. (2014) 118: 501."/>
          <p:cNvSpPr txBox="1"/>
          <p:nvPr/>
        </p:nvSpPr>
        <p:spPr>
          <a:xfrm>
            <a:off x="574588" y="8870950"/>
            <a:ext cx="11468238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r>
              <a:t> M.V. Shevelev and A.S. Konkov, J. Exp. Theor. Phys. (2014) 118: 501. </a:t>
            </a:r>
            <a:endParaRPr sz="1200"/>
          </a:p>
        </p:txBody>
      </p:sp>
      <p:sp>
        <p:nvSpPr>
          <p:cNvPr id="231" name="Fig. 5 VCR Spectral angular distribution…"/>
          <p:cNvSpPr txBox="1"/>
          <p:nvPr/>
        </p:nvSpPr>
        <p:spPr>
          <a:xfrm>
            <a:off x="817662" y="8032084"/>
            <a:ext cx="5315569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/>
            </a:pPr>
            <a:r>
              <a:t>Fig. 5 VCR Spectral angular distribution </a:t>
            </a:r>
          </a:p>
          <a:p>
            <a:pPr>
              <a:defRPr sz="1800"/>
            </a:pPr>
            <a:r>
              <a:t>from a single electron</a:t>
            </a:r>
          </a:p>
        </p:txBody>
      </p:sp>
      <p:sp>
        <p:nvSpPr>
          <p:cNvPr id="232" name="Fig. 5 VCR Spectrum for different detector apertures"/>
          <p:cNvSpPr txBox="1"/>
          <p:nvPr/>
        </p:nvSpPr>
        <p:spPr>
          <a:xfrm>
            <a:off x="6939062" y="8064860"/>
            <a:ext cx="5315569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Fig. 5 VCR Spectrum for different detector apertures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Screenshot 2018-11-19 at 13.34.52.png" descr="Screenshot 2018-11-19 at 13.34.52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17091"/>
          <a:stretch>
            <a:fillRect/>
          </a:stretch>
        </p:blipFill>
        <p:spPr>
          <a:xfrm>
            <a:off x="1212850" y="921380"/>
            <a:ext cx="10853093" cy="2955801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Experimental work at CLARA"/>
          <p:cNvSpPr txBox="1"/>
          <p:nvPr/>
        </p:nvSpPr>
        <p:spPr>
          <a:xfrm>
            <a:off x="3719271" y="217378"/>
            <a:ext cx="5566258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Experimental work at CLARA</a:t>
            </a:r>
          </a:p>
        </p:txBody>
      </p:sp>
      <p:pic>
        <p:nvPicPr>
          <p:cNvPr id="236" name="IMG_20170920_153710.jpg" descr="IMG_20170920_15371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109" y="4326684"/>
            <a:ext cx="7016061" cy="5262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IMG_20170920_153641.jpg" descr="IMG_20170920_153641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257037" y="4326684"/>
            <a:ext cx="3946534" cy="52620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Screenshot 2018-12-03 at 19.24.21.png" descr="Screenshot 2018-12-03 at 19.24.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0529" y="843313"/>
            <a:ext cx="5472602" cy="4223578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1 — Horizontal positioning stage…"/>
          <p:cNvSpPr txBox="1"/>
          <p:nvPr/>
        </p:nvSpPr>
        <p:spPr>
          <a:xfrm>
            <a:off x="6894816" y="1092621"/>
            <a:ext cx="5696236" cy="3199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1 — Horizontal positioning stage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2 — Teflon (VCR) target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3 — Tip-Tilt stage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4 — Vertical positioning stage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5 — Concave mirror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6 — mirror</a:t>
            </a:r>
          </a:p>
          <a:p>
            <a:pPr algn="just" defTabSz="457200">
              <a:defRPr b="0" sz="2600"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  <a:r>
              <a:t>7 — Foil (TR) target</a:t>
            </a:r>
          </a:p>
        </p:txBody>
      </p:sp>
      <p:grpSp>
        <p:nvGrpSpPr>
          <p:cNvPr id="254" name="Group"/>
          <p:cNvGrpSpPr/>
          <p:nvPr/>
        </p:nvGrpSpPr>
        <p:grpSpPr>
          <a:xfrm>
            <a:off x="485531" y="5171484"/>
            <a:ext cx="12033738" cy="4493123"/>
            <a:chOff x="0" y="0"/>
            <a:chExt cx="12033737" cy="4493122"/>
          </a:xfrm>
        </p:grpSpPr>
        <p:sp>
          <p:nvSpPr>
            <p:cNvPr id="241" name="Setup inside of vacuum chamber allows us to register VCR and TR during single accelerator run."/>
            <p:cNvSpPr txBox="1"/>
            <p:nvPr/>
          </p:nvSpPr>
          <p:spPr>
            <a:xfrm>
              <a:off x="6042909" y="137536"/>
              <a:ext cx="5990829" cy="14215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457200" indent="-228600" algn="just" defTabSz="457200">
                <a:buSzPct val="100000"/>
                <a:buChar char="•"/>
                <a:defRPr b="0" sz="2600">
                  <a:latin typeface="Lucida Sans Unicode"/>
                  <a:ea typeface="Lucida Sans Unicode"/>
                  <a:cs typeface="Lucida Sans Unicode"/>
                  <a:sym typeface="Lucida Sans Unicode"/>
                </a:defRPr>
              </a:lvl1pPr>
            </a:lstStyle>
            <a:p>
              <a:pPr/>
              <a:r>
                <a:t>Setup inside of vacuum chamber allows us to register VCR and TR during single accelerator run.</a:t>
              </a:r>
            </a:p>
          </p:txBody>
        </p:sp>
        <p:grpSp>
          <p:nvGrpSpPr>
            <p:cNvPr id="253" name="Group"/>
            <p:cNvGrpSpPr/>
            <p:nvPr/>
          </p:nvGrpSpPr>
          <p:grpSpPr>
            <a:xfrm>
              <a:off x="0" y="0"/>
              <a:ext cx="6192972" cy="4493123"/>
              <a:chOff x="0" y="0"/>
              <a:chExt cx="6192971" cy="4493122"/>
            </a:xfrm>
          </p:grpSpPr>
          <p:pic>
            <p:nvPicPr>
              <p:cNvPr id="242" name="IMG_5286.jpg" descr="IMG_5286.jp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02143" y="0"/>
                <a:ext cx="5990829" cy="44931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3" name="VCR TARGET"/>
              <p:cNvSpPr txBox="1"/>
              <p:nvPr/>
            </p:nvSpPr>
            <p:spPr>
              <a:xfrm>
                <a:off x="4104130" y="630117"/>
                <a:ext cx="1837919" cy="43639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VCR TARGET</a:t>
                </a:r>
              </a:p>
            </p:txBody>
          </p:sp>
          <p:sp>
            <p:nvSpPr>
              <p:cNvPr id="244" name="Arrow"/>
              <p:cNvSpPr/>
              <p:nvPr/>
            </p:nvSpPr>
            <p:spPr>
              <a:xfrm rot="8822550">
                <a:off x="3931651" y="1205953"/>
                <a:ext cx="569218" cy="150147"/>
              </a:xfrm>
              <a:prstGeom prst="rightArrow">
                <a:avLst>
                  <a:gd name="adj1" fmla="val 32000"/>
                  <a:gd name="adj2" fmla="val 37212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245" name="TR TARGET"/>
              <p:cNvSpPr txBox="1"/>
              <p:nvPr/>
            </p:nvSpPr>
            <p:spPr>
              <a:xfrm>
                <a:off x="4309108" y="1531817"/>
                <a:ext cx="1631163" cy="436396"/>
              </a:xfrm>
              <a:prstGeom prst="rect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TR TARGET</a:t>
                </a:r>
              </a:p>
            </p:txBody>
          </p:sp>
          <p:sp>
            <p:nvSpPr>
              <p:cNvPr id="246" name="Arrow"/>
              <p:cNvSpPr/>
              <p:nvPr/>
            </p:nvSpPr>
            <p:spPr>
              <a:xfrm rot="9121560">
                <a:off x="3471509" y="1768629"/>
                <a:ext cx="760543" cy="185257"/>
              </a:xfrm>
              <a:prstGeom prst="rightArrow">
                <a:avLst>
                  <a:gd name="adj1" fmla="val 32000"/>
                  <a:gd name="adj2" fmla="val 372121"/>
                </a:avLst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247" name="TR MIRROR"/>
              <p:cNvSpPr txBox="1"/>
              <p:nvPr/>
            </p:nvSpPr>
            <p:spPr>
              <a:xfrm>
                <a:off x="4283263" y="2230317"/>
                <a:ext cx="1682853" cy="436396"/>
              </a:xfrm>
              <a:prstGeom prst="rect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TR MIRROR</a:t>
                </a:r>
              </a:p>
            </p:txBody>
          </p:sp>
          <p:sp>
            <p:nvSpPr>
              <p:cNvPr id="248" name="Arrow"/>
              <p:cNvSpPr/>
              <p:nvPr/>
            </p:nvSpPr>
            <p:spPr>
              <a:xfrm rot="10747672">
                <a:off x="3492400" y="2367661"/>
                <a:ext cx="731374" cy="169563"/>
              </a:xfrm>
              <a:prstGeom prst="rightArrow">
                <a:avLst>
                  <a:gd name="adj1" fmla="val 100000"/>
                  <a:gd name="adj2" fmla="val 304316"/>
                </a:avLst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249" name="CONCAVE MIRROR"/>
              <p:cNvSpPr txBox="1"/>
              <p:nvPr/>
            </p:nvSpPr>
            <p:spPr>
              <a:xfrm>
                <a:off x="0" y="3640017"/>
                <a:ext cx="2653767" cy="436396"/>
              </a:xfrm>
              <a:prstGeom prst="rect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CONCAVE MIRROR</a:t>
                </a:r>
              </a:p>
            </p:txBody>
          </p:sp>
          <p:sp>
            <p:nvSpPr>
              <p:cNvPr id="250" name="Arrow"/>
              <p:cNvSpPr/>
              <p:nvPr/>
            </p:nvSpPr>
            <p:spPr>
              <a:xfrm rot="18638207">
                <a:off x="1693509" y="3064029"/>
                <a:ext cx="760543" cy="185257"/>
              </a:xfrm>
              <a:prstGeom prst="rightArrow">
                <a:avLst>
                  <a:gd name="adj1" fmla="val 32000"/>
                  <a:gd name="adj2" fmla="val 372121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  <p:sp>
            <p:nvSpPr>
              <p:cNvPr id="251" name="OUTPUT WINDOW"/>
              <p:cNvSpPr txBox="1"/>
              <p:nvPr/>
            </p:nvSpPr>
            <p:spPr>
              <a:xfrm>
                <a:off x="256844" y="223717"/>
                <a:ext cx="2546478" cy="436396"/>
              </a:xfrm>
              <a:prstGeom prst="rect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lvl1pPr>
              </a:lstStyle>
              <a:p>
                <a:pPr/>
                <a:r>
                  <a:t>OUTPUT WINDOW</a:t>
                </a:r>
              </a:p>
            </p:txBody>
          </p:sp>
          <p:sp>
            <p:nvSpPr>
              <p:cNvPr id="252" name="Arrow"/>
              <p:cNvSpPr/>
              <p:nvPr/>
            </p:nvSpPr>
            <p:spPr>
              <a:xfrm rot="1474693">
                <a:off x="1708260" y="783004"/>
                <a:ext cx="760543" cy="185257"/>
              </a:xfrm>
              <a:prstGeom prst="rightArrow">
                <a:avLst>
                  <a:gd name="adj1" fmla="val 32000"/>
                  <a:gd name="adj2" fmla="val 372121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</a:p>
            </p:txBody>
          </p:sp>
        </p:grpSp>
      </p:grpSp>
      <p:sp>
        <p:nvSpPr>
          <p:cNvPr id="255" name="Setup inside of chamber"/>
          <p:cNvSpPr txBox="1"/>
          <p:nvPr/>
        </p:nvSpPr>
        <p:spPr>
          <a:xfrm>
            <a:off x="4160018" y="217378"/>
            <a:ext cx="4684764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Setup inside of chamber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MPI Interferometer"/>
          <p:cNvSpPr txBox="1"/>
          <p:nvPr/>
        </p:nvSpPr>
        <p:spPr>
          <a:xfrm>
            <a:off x="4666907" y="217378"/>
            <a:ext cx="3670986" cy="572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MPI Interferometer</a:t>
            </a:r>
          </a:p>
        </p:txBody>
      </p:sp>
      <p:grpSp>
        <p:nvGrpSpPr>
          <p:cNvPr id="264" name="Group"/>
          <p:cNvGrpSpPr/>
          <p:nvPr/>
        </p:nvGrpSpPr>
        <p:grpSpPr>
          <a:xfrm>
            <a:off x="577403" y="889980"/>
            <a:ext cx="4778816" cy="4261789"/>
            <a:chOff x="0" y="0"/>
            <a:chExt cx="4778815" cy="4261787"/>
          </a:xfrm>
        </p:grpSpPr>
        <p:pic>
          <p:nvPicPr>
            <p:cNvPr id="258" name="Screenshot 2018-12-03 at 21.40.04.png" descr="Screenshot 2018-12-03 at 21.40.04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778816" cy="4261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63" name="Group"/>
            <p:cNvGrpSpPr/>
            <p:nvPr/>
          </p:nvGrpSpPr>
          <p:grpSpPr>
            <a:xfrm>
              <a:off x="301621" y="362412"/>
              <a:ext cx="1116550" cy="1380974"/>
              <a:chOff x="0" y="182717"/>
              <a:chExt cx="1116548" cy="1380972"/>
            </a:xfrm>
          </p:grpSpPr>
          <p:grpSp>
            <p:nvGrpSpPr>
              <p:cNvPr id="261" name="Group"/>
              <p:cNvGrpSpPr/>
              <p:nvPr/>
            </p:nvGrpSpPr>
            <p:grpSpPr>
              <a:xfrm rot="2552761">
                <a:off x="179383" y="639471"/>
                <a:ext cx="685441" cy="797448"/>
                <a:chOff x="0" y="0"/>
                <a:chExt cx="685440" cy="797447"/>
              </a:xfrm>
            </p:grpSpPr>
            <p:sp>
              <p:nvSpPr>
                <p:cNvPr id="259" name="Rounded Rectangle"/>
                <p:cNvSpPr/>
                <p:nvPr/>
              </p:nvSpPr>
              <p:spPr>
                <a:xfrm rot="5372388">
                  <a:off x="-176295" y="181209"/>
                  <a:ext cx="793980" cy="435029"/>
                </a:xfrm>
                <a:prstGeom prst="roundRect">
                  <a:avLst>
                    <a:gd name="adj" fmla="val 27377"/>
                  </a:avLst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 sz="2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  <p:sp>
              <p:nvSpPr>
                <p:cNvPr id="260" name="Rounded Rectangle"/>
                <p:cNvSpPr/>
                <p:nvPr/>
              </p:nvSpPr>
              <p:spPr>
                <a:xfrm rot="5372388">
                  <a:off x="228452" y="128486"/>
                  <a:ext cx="373643" cy="537351"/>
                </a:xfrm>
                <a:prstGeom prst="roundRect">
                  <a:avLst>
                    <a:gd name="adj" fmla="val 21894"/>
                  </a:avLst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b="0" sz="2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262" name="PD3"/>
              <p:cNvSpPr txBox="1"/>
              <p:nvPr/>
            </p:nvSpPr>
            <p:spPr>
              <a:xfrm>
                <a:off x="137248" y="182717"/>
                <a:ext cx="979301" cy="4958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marL="350838" indent="-350838">
                  <a:defRPr sz="3000">
                    <a:latin typeface="Rockwell"/>
                    <a:ea typeface="Rockwell"/>
                    <a:cs typeface="Rockwell"/>
                    <a:sym typeface="Rockwell"/>
                  </a:defRPr>
                </a:lvl1pPr>
              </a:lstStyle>
              <a:p>
                <a:pPr/>
                <a:r>
                  <a:t>PD3</a:t>
                </a:r>
              </a:p>
            </p:txBody>
          </p:sp>
        </p:grpSp>
      </p:grpSp>
      <p:grpSp>
        <p:nvGrpSpPr>
          <p:cNvPr id="267" name="Group"/>
          <p:cNvGrpSpPr/>
          <p:nvPr/>
        </p:nvGrpSpPr>
        <p:grpSpPr>
          <a:xfrm>
            <a:off x="6500669" y="2832521"/>
            <a:ext cx="5785397" cy="3522557"/>
            <a:chOff x="0" y="0"/>
            <a:chExt cx="5785395" cy="3522556"/>
          </a:xfrm>
        </p:grpSpPr>
        <p:sp>
          <p:nvSpPr>
            <p:cNvPr id="265" name="Martin-Pupplet interferometer has a higher signal to noise ration and there is possibility to use two different output and make a noise normalisation:"/>
            <p:cNvSpPr txBox="1"/>
            <p:nvPr/>
          </p:nvSpPr>
          <p:spPr>
            <a:xfrm>
              <a:off x="0" y="0"/>
              <a:ext cx="5785396" cy="23105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just" defTabSz="457200">
                <a:defRPr b="0" sz="2600">
                  <a:latin typeface="Lucida Sans Unicode"/>
                  <a:ea typeface="Lucida Sans Unicode"/>
                  <a:cs typeface="Lucida Sans Unicode"/>
                  <a:sym typeface="Lucida Sans Unicode"/>
                </a:defRPr>
              </a:lvl1pPr>
            </a:lstStyle>
            <a:p>
              <a:pPr/>
              <a:r>
                <a:t>Martin-Pupplet interferometer has a higher signal to noise ration and there is possibility to use two different output and make a noise normalisation:</a:t>
              </a:r>
            </a:p>
          </p:txBody>
        </p:sp>
        <p:pic>
          <p:nvPicPr>
            <p:cNvPr id="266" name="Screenshot 2018-12-03 at 22.28.55.png" descr="Screenshot 2018-12-03 at 22.28.55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23745" y="2486019"/>
              <a:ext cx="2928467" cy="10365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68" name="Screenshot 2018-12-03 at 22.31.21.png" descr="Screenshot 2018-12-03 at 22.31.2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6318" y="5251590"/>
            <a:ext cx="5876586" cy="4392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