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56" r:id="rId2"/>
    <p:sldId id="257" r:id="rId3"/>
    <p:sldId id="283" r:id="rId4"/>
    <p:sldId id="284" r:id="rId5"/>
    <p:sldId id="264" r:id="rId6"/>
    <p:sldId id="265" r:id="rId7"/>
    <p:sldId id="266" r:id="rId8"/>
    <p:sldId id="267" r:id="rId9"/>
    <p:sldId id="287" r:id="rId10"/>
    <p:sldId id="286" r:id="rId11"/>
    <p:sldId id="285" r:id="rId12"/>
    <p:sldId id="272" r:id="rId13"/>
    <p:sldId id="273" r:id="rId14"/>
    <p:sldId id="274" r:id="rId15"/>
    <p:sldId id="280" r:id="rId16"/>
    <p:sldId id="263" r:id="rId17"/>
  </p:sldIdLst>
  <p:sldSz cx="12192000" cy="6858000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6D686"/>
    <a:srgbClr val="FF9021"/>
    <a:srgbClr val="FFA558"/>
    <a:srgbClr val="FF8E1C"/>
    <a:srgbClr val="7E39E7"/>
    <a:srgbClr val="FF0000"/>
    <a:srgbClr val="FFFF00"/>
    <a:srgbClr val="E17849"/>
    <a:srgbClr val="2E8CC9"/>
    <a:srgbClr val="00B0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13" autoAdjust="0"/>
    <p:restoredTop sz="94590" autoAdjust="0"/>
  </p:normalViewPr>
  <p:slideViewPr>
    <p:cSldViewPr>
      <p:cViewPr varScale="1">
        <p:scale>
          <a:sx n="109" d="100"/>
          <a:sy n="109" d="100"/>
        </p:scale>
        <p:origin x="648" y="4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41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C61188BF-5CD7-48A5-AD89-27E458AD857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46977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61188BF-5CD7-48A5-AD89-27E458AD857D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698841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61188BF-5CD7-48A5-AD89-27E458AD857D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822852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61188BF-5CD7-48A5-AD89-27E458AD857D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551169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61188BF-5CD7-48A5-AD89-27E458AD857D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21438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Date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FONT Meeting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41051F-FB24-4987-AAC9-295309845B5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65492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Date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FONT Meeting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52F9B2-EEF4-4CAE-B521-CE2182D52CE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41828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Date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FONT Meeting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B32D7E-95A3-4E37-B2E5-9606631F53A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1602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Date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FONT Meeting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9DB26D-5D8D-4AB5-A9A3-6FD6EA80F26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85995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Date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FONT Meeting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5E100F-8812-4839-AB24-418D545E65C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76369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Date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FONT Meeting</a:t>
            </a: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9B0A47-0817-453E-8231-270D9A23082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78912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Date</a:t>
            </a:r>
            <a:endParaRPr 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FONT Meeting</a:t>
            </a:r>
            <a:endParaRPr lang="en-US"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33DFAC-19C0-4DCE-8672-7ED297F9167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09682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Date</a:t>
            </a:r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FONT Meeting</a:t>
            </a:r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59A743-AED6-4E47-93C3-A3735D6DB5F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0173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Date</a:t>
            </a:r>
            <a:endParaRPr 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FONT Meeting</a:t>
            </a:r>
            <a:endParaRPr 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06CE2E-7BA2-421B-B957-02BA3386EAE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62747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Date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FONT Meeting</a:t>
            </a: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94EDC5-92B6-452D-967D-4D16884B8BC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19752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Date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FONT Meeting</a:t>
            </a: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9E0A85-79CB-4905-A7C6-2D5FA968CB1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73597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43933" y="6467475"/>
            <a:ext cx="2495683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2000" smtClean="0"/>
            </a:lvl1pPr>
          </a:lstStyle>
          <a:p>
            <a:pPr>
              <a:defRPr/>
            </a:pPr>
            <a:r>
              <a:rPr lang="en-US" smtClean="0"/>
              <a:t>Date</a:t>
            </a:r>
            <a:endParaRPr lang="en-US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871134" y="6453189"/>
            <a:ext cx="8257117" cy="288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2000" smtClean="0"/>
            </a:lvl1pPr>
          </a:lstStyle>
          <a:p>
            <a:pPr>
              <a:defRPr/>
            </a:pPr>
            <a:r>
              <a:rPr lang="en-GB" smtClean="0"/>
              <a:t>FONT Meeting</a:t>
            </a:r>
            <a:endParaRPr 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1279718" y="6453189"/>
            <a:ext cx="670983" cy="288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2000" smtClean="0"/>
            </a:lvl1pPr>
          </a:lstStyle>
          <a:p>
            <a:pPr>
              <a:defRPr/>
            </a:pPr>
            <a:fld id="{5BCA6E2C-2499-46BE-82D8-7FED1301E5A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31" name="Rectangle 7"/>
          <p:cNvSpPr>
            <a:spLocks noChangeArrowheads="1"/>
          </p:cNvSpPr>
          <p:nvPr userDrawn="1"/>
        </p:nvSpPr>
        <p:spPr bwMode="auto">
          <a:xfrm>
            <a:off x="239185" y="188914"/>
            <a:ext cx="11713633" cy="61928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0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0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157DF0D7-181D-4721-AC06-59A6B1A44AAA}" type="slidenum">
              <a:rPr lang="en-US" smtClean="0"/>
              <a:pPr eaLnBrk="1" hangingPunct="1"/>
              <a:t>1</a:t>
            </a:fld>
            <a:endParaRPr lang="en-US"/>
          </a:p>
        </p:txBody>
      </p:sp>
      <p:sp>
        <p:nvSpPr>
          <p:cNvPr id="205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71872" y="692696"/>
            <a:ext cx="10652720" cy="1944216"/>
          </a:xfrm>
        </p:spPr>
        <p:txBody>
          <a:bodyPr/>
          <a:lstStyle/>
          <a:p>
            <a:pPr eaLnBrk="1" hangingPunct="1"/>
            <a:r>
              <a:rPr lang="en-US" dirty="0" smtClean="0"/>
              <a:t>John Adams Institute Festival 2018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sz="3200" i="1" dirty="0" smtClean="0"/>
              <a:t>Friday 7</a:t>
            </a:r>
            <a:r>
              <a:rPr lang="en-US" sz="3200" i="1" baseline="30000" dirty="0" smtClean="0"/>
              <a:t>th</a:t>
            </a:r>
            <a:r>
              <a:rPr lang="en-US" sz="3200" i="1" dirty="0" smtClean="0"/>
              <a:t> December 2018</a:t>
            </a:r>
            <a:endParaRPr lang="en-US" sz="3200" b="1" i="1" dirty="0"/>
          </a:p>
        </p:txBody>
      </p:sp>
      <p:sp>
        <p:nvSpPr>
          <p:cNvPr id="2054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895600" y="4174232"/>
            <a:ext cx="6512768" cy="550912"/>
          </a:xfrm>
        </p:spPr>
        <p:txBody>
          <a:bodyPr/>
          <a:lstStyle/>
          <a:p>
            <a:pPr eaLnBrk="1" hangingPunct="1"/>
            <a:r>
              <a:rPr lang="en-GB" sz="2800" dirty="0" smtClean="0"/>
              <a:t>Phil BURROWS, Colin PERRY, </a:t>
            </a:r>
            <a:r>
              <a:rPr lang="en-GB" sz="2800" u="sng" dirty="0" smtClean="0"/>
              <a:t>Douglas BETT</a:t>
            </a:r>
            <a:r>
              <a:rPr lang="en-GB" sz="2800" dirty="0" smtClean="0"/>
              <a:t>, Rebecca RAMJIAWAN</a:t>
            </a:r>
            <a:endParaRPr lang="en-US" sz="2800" dirty="0" smtClean="0"/>
          </a:p>
        </p:txBody>
      </p:sp>
      <p:sp>
        <p:nvSpPr>
          <p:cNvPr id="12" name="Rectangle 2"/>
          <p:cNvSpPr txBox="1">
            <a:spLocks noChangeArrowheads="1"/>
          </p:cNvSpPr>
          <p:nvPr/>
        </p:nvSpPr>
        <p:spPr bwMode="auto">
          <a:xfrm>
            <a:off x="1347936" y="2708921"/>
            <a:ext cx="9500592" cy="1470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4800" b="1" kern="0" dirty="0" smtClean="0"/>
              <a:t>Low-latency beam feedbacks for </a:t>
            </a:r>
            <a:r>
              <a:rPr lang="en-US" sz="4800" b="1" kern="0" dirty="0" err="1" smtClean="0"/>
              <a:t>e+e</a:t>
            </a:r>
            <a:r>
              <a:rPr lang="en-US" sz="4800" b="1" kern="0" dirty="0" smtClean="0"/>
              <a:t>- colliders</a:t>
            </a:r>
            <a:endParaRPr lang="en-US" sz="4800" b="1" kern="0" dirty="0"/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2495600" y="5110336"/>
            <a:ext cx="7078755" cy="550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800">
                <a:solidFill>
                  <a:schemeClr val="tx1"/>
                </a:solidFill>
                <a:latin typeface="+mn-lt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400">
                <a:solidFill>
                  <a:schemeClr val="tx1"/>
                </a:solidFill>
                <a:latin typeface="+mn-lt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5pPr>
            <a:lvl6pPr marL="22860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6pPr>
            <a:lvl7pPr marL="27432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7pPr>
            <a:lvl8pPr marL="32004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8pPr>
            <a:lvl9pPr marL="36576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eaLnBrk="1" hangingPunct="1"/>
            <a:r>
              <a:rPr lang="en-GB" sz="2800" i="1" kern="0" dirty="0" smtClean="0"/>
              <a:t>University of Oxford</a:t>
            </a:r>
            <a:endParaRPr lang="en-US" sz="2800" i="1" kern="0" dirty="0" smtClean="0"/>
          </a:p>
        </p:txBody>
      </p:sp>
      <p:sp>
        <p:nvSpPr>
          <p:cNvPr id="8" name="Rectangle 2"/>
          <p:cNvSpPr txBox="1">
            <a:spLocks noChangeArrowheads="1"/>
          </p:cNvSpPr>
          <p:nvPr/>
        </p:nvSpPr>
        <p:spPr bwMode="auto">
          <a:xfrm>
            <a:off x="4192766" y="1340768"/>
            <a:ext cx="3847450" cy="7592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4000" kern="0" dirty="0" smtClean="0"/>
              <a:t>RHUL</a:t>
            </a:r>
            <a:endParaRPr lang="en-US" sz="2800" i="1" kern="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Calculating the resolution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000" dirty="0" smtClean="0"/>
              <a:t>Recent focus has been on improving the </a:t>
            </a:r>
            <a:r>
              <a:rPr lang="en-GB" sz="2000" b="1" dirty="0" smtClean="0"/>
              <a:t>usable resolution</a:t>
            </a:r>
            <a:r>
              <a:rPr lang="en-GB" sz="2000" dirty="0" smtClean="0"/>
              <a:t> of the system. The usable resolution applies to real-time position measurements used for feedback.</a:t>
            </a:r>
          </a:p>
          <a:p>
            <a:r>
              <a:rPr lang="en-GB" sz="2000" dirty="0" smtClean="0"/>
              <a:t>Higher resolution can be achieved in off-line analysis by fitting bunch position as a function of additional parameters.</a:t>
            </a:r>
            <a:endParaRPr lang="en-GB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9DB26D-5D8D-4AB5-A9A3-6FD6EA80F261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l="3538" t="49300" r="16138" b="11501"/>
          <a:stretch/>
        </p:blipFill>
        <p:spPr>
          <a:xfrm>
            <a:off x="453969" y="3039701"/>
            <a:ext cx="11161240" cy="306387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7408186" y="3324908"/>
            <a:ext cx="24416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A558"/>
                </a:solidFill>
              </a:rPr>
              <a:t>/ geometric parameter</a:t>
            </a:r>
            <a:endParaRPr lang="en-GB" dirty="0">
              <a:solidFill>
                <a:srgbClr val="FFA55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277888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Best Resolution Run (19/04/18)</a:t>
            </a:r>
            <a:endParaRPr lang="en-GB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22523290"/>
              </p:ext>
            </p:extLst>
          </p:nvPr>
        </p:nvGraphicFramePr>
        <p:xfrm>
          <a:off x="541867" y="2348880"/>
          <a:ext cx="11259127" cy="3810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07855">
                  <a:extLst>
                    <a:ext uri="{9D8B030D-6E8A-4147-A177-3AD203B41FA5}">
                      <a16:colId xmlns:a16="http://schemas.microsoft.com/office/drawing/2014/main" val="3907233883"/>
                    </a:ext>
                  </a:extLst>
                </a:gridCol>
                <a:gridCol w="1413163">
                  <a:extLst>
                    <a:ext uri="{9D8B030D-6E8A-4147-A177-3AD203B41FA5}">
                      <a16:colId xmlns:a16="http://schemas.microsoft.com/office/drawing/2014/main" val="1962419108"/>
                    </a:ext>
                  </a:extLst>
                </a:gridCol>
                <a:gridCol w="1283855">
                  <a:extLst>
                    <a:ext uri="{9D8B030D-6E8A-4147-A177-3AD203B41FA5}">
                      <a16:colId xmlns:a16="http://schemas.microsoft.com/office/drawing/2014/main" val="60032258"/>
                    </a:ext>
                  </a:extLst>
                </a:gridCol>
                <a:gridCol w="1607127">
                  <a:extLst>
                    <a:ext uri="{9D8B030D-6E8A-4147-A177-3AD203B41FA5}">
                      <a16:colId xmlns:a16="http://schemas.microsoft.com/office/drawing/2014/main" val="3347549289"/>
                    </a:ext>
                  </a:extLst>
                </a:gridCol>
                <a:gridCol w="4147127">
                  <a:extLst>
                    <a:ext uri="{9D8B030D-6E8A-4147-A177-3AD203B41FA5}">
                      <a16:colId xmlns:a16="http://schemas.microsoft.com/office/drawing/2014/main" val="37627086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Resolution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IPA (nm)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IPB (nm)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IPC (nm)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Justification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215846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700" dirty="0" smtClean="0"/>
                        <a:t>Geometric</a:t>
                      </a:r>
                      <a:endParaRPr lang="en-GB" sz="17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700" dirty="0" smtClean="0"/>
                        <a:t>20.6 </a:t>
                      </a:r>
                      <a:r>
                        <a:rPr lang="en-GB" sz="1800" dirty="0" smtClean="0"/>
                        <a:t>± 1.0</a:t>
                      </a:r>
                      <a:endParaRPr lang="en-GB" sz="17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700" dirty="0" smtClean="0"/>
                        <a:t>20.6 </a:t>
                      </a:r>
                      <a:r>
                        <a:rPr lang="en-GB" sz="1800" dirty="0" smtClean="0"/>
                        <a:t>± 1.0</a:t>
                      </a:r>
                      <a:endParaRPr lang="en-GB" sz="17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700" dirty="0" smtClean="0"/>
                        <a:t>20.6 </a:t>
                      </a:r>
                      <a:r>
                        <a:rPr lang="en-GB" sz="1800" dirty="0" smtClean="0"/>
                        <a:t>± 1.0</a:t>
                      </a:r>
                      <a:endParaRPr lang="en-GB" sz="17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700" dirty="0" smtClean="0"/>
                        <a:t>-</a:t>
                      </a:r>
                      <a:endParaRPr lang="en-GB" sz="17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7561699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700" dirty="0" smtClean="0"/>
                        <a:t>Fit to position (fit for k)</a:t>
                      </a:r>
                      <a:endParaRPr lang="en-GB" sz="17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700" dirty="0" smtClean="0"/>
                        <a:t>20.4</a:t>
                      </a:r>
                      <a:r>
                        <a:rPr lang="en-GB" sz="1700" baseline="0" dirty="0" smtClean="0"/>
                        <a:t> </a:t>
                      </a:r>
                      <a:r>
                        <a:rPr lang="en-GB" sz="1800" dirty="0" smtClean="0"/>
                        <a:t>± 1.0</a:t>
                      </a:r>
                      <a:endParaRPr lang="en-GB" sz="17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700" dirty="0" smtClean="0"/>
                        <a:t>20.5</a:t>
                      </a:r>
                      <a:r>
                        <a:rPr lang="en-GB" sz="1700" baseline="0" dirty="0" smtClean="0"/>
                        <a:t> </a:t>
                      </a:r>
                      <a:r>
                        <a:rPr lang="en-GB" sz="1800" dirty="0" smtClean="0"/>
                        <a:t>± </a:t>
                      </a:r>
                      <a:r>
                        <a:rPr lang="en-GB" sz="1700" dirty="0" smtClean="0"/>
                        <a:t>0.8</a:t>
                      </a:r>
                      <a:endParaRPr lang="en-GB" sz="17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700" dirty="0" smtClean="0"/>
                        <a:t>20.3</a:t>
                      </a:r>
                      <a:r>
                        <a:rPr lang="en-GB" sz="1700" baseline="0" dirty="0" smtClean="0"/>
                        <a:t> </a:t>
                      </a:r>
                      <a:r>
                        <a:rPr lang="en-GB" sz="1800" dirty="0" smtClean="0"/>
                        <a:t>± </a:t>
                      </a:r>
                      <a:r>
                        <a:rPr lang="en-GB" sz="1700" dirty="0" smtClean="0"/>
                        <a:t>0.8</a:t>
                      </a:r>
                      <a:endParaRPr lang="en-GB" sz="17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700" dirty="0" smtClean="0"/>
                        <a:t>Fit out error in k</a:t>
                      </a:r>
                      <a:endParaRPr lang="en-GB" sz="17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9247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700" dirty="0" smtClean="0"/>
                        <a:t>Fit to position and</a:t>
                      </a:r>
                      <a:r>
                        <a:rPr lang="en-GB" sz="1700" baseline="0" dirty="0" smtClean="0"/>
                        <a:t> charge</a:t>
                      </a:r>
                      <a:endParaRPr lang="en-GB" sz="17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700" dirty="0" smtClean="0"/>
                        <a:t>19.9</a:t>
                      </a:r>
                      <a:r>
                        <a:rPr lang="en-GB" sz="1700" baseline="0" dirty="0" smtClean="0"/>
                        <a:t> </a:t>
                      </a:r>
                      <a:r>
                        <a:rPr lang="en-GB" sz="1800" dirty="0" smtClean="0"/>
                        <a:t>± </a:t>
                      </a:r>
                      <a:r>
                        <a:rPr lang="en-GB" sz="1700" dirty="0" smtClean="0"/>
                        <a:t>0.9</a:t>
                      </a:r>
                      <a:endParaRPr lang="en-GB" sz="17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700" dirty="0" smtClean="0"/>
                        <a:t>19.9</a:t>
                      </a:r>
                      <a:r>
                        <a:rPr lang="en-GB" sz="1700" baseline="0" dirty="0" smtClean="0"/>
                        <a:t> </a:t>
                      </a:r>
                      <a:r>
                        <a:rPr lang="en-GB" sz="1800" dirty="0" smtClean="0"/>
                        <a:t>± </a:t>
                      </a:r>
                      <a:r>
                        <a:rPr lang="en-GB" sz="1700" dirty="0" smtClean="0"/>
                        <a:t>0.8</a:t>
                      </a:r>
                      <a:endParaRPr lang="en-GB" sz="17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700" dirty="0" smtClean="0"/>
                        <a:t>19.7</a:t>
                      </a:r>
                      <a:r>
                        <a:rPr lang="en-GB" sz="1700" baseline="0" dirty="0" smtClean="0"/>
                        <a:t> </a:t>
                      </a:r>
                      <a:r>
                        <a:rPr lang="en-GB" sz="1800" dirty="0" smtClean="0"/>
                        <a:t>± </a:t>
                      </a:r>
                      <a:r>
                        <a:rPr lang="en-GB" sz="1700" dirty="0" smtClean="0"/>
                        <a:t>0.9</a:t>
                      </a:r>
                      <a:endParaRPr lang="en-GB" sz="17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700" dirty="0" smtClean="0"/>
                        <a:t>Fit out error in k and position-charge correlation</a:t>
                      </a:r>
                      <a:endParaRPr lang="en-GB" sz="17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5706572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700" dirty="0" smtClean="0"/>
                        <a:t>Fit for</a:t>
                      </a:r>
                      <a:r>
                        <a:rPr lang="en-GB" sz="1700" baseline="0" dirty="0" smtClean="0"/>
                        <a:t> k and theta (fit to I and Q)</a:t>
                      </a:r>
                      <a:endParaRPr lang="en-GB" sz="17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700" dirty="0" smtClean="0"/>
                        <a:t>20.3</a:t>
                      </a:r>
                      <a:r>
                        <a:rPr lang="en-GB" sz="1700" baseline="0" dirty="0" smtClean="0"/>
                        <a:t> </a:t>
                      </a:r>
                      <a:r>
                        <a:rPr lang="en-GB" sz="1800" dirty="0" smtClean="0"/>
                        <a:t>± 1.0</a:t>
                      </a:r>
                      <a:endParaRPr lang="en-GB" sz="17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700" dirty="0" smtClean="0"/>
                        <a:t>20.3</a:t>
                      </a:r>
                      <a:r>
                        <a:rPr lang="en-GB" sz="1700" baseline="0" dirty="0" smtClean="0"/>
                        <a:t> </a:t>
                      </a:r>
                      <a:r>
                        <a:rPr lang="en-GB" sz="1800" dirty="0" smtClean="0"/>
                        <a:t>± 0.8</a:t>
                      </a:r>
                      <a:endParaRPr lang="en-GB" sz="17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700" dirty="0" smtClean="0"/>
                        <a:t>20.2</a:t>
                      </a:r>
                      <a:r>
                        <a:rPr lang="en-GB" sz="1700" baseline="0" dirty="0" smtClean="0"/>
                        <a:t> </a:t>
                      </a:r>
                      <a:r>
                        <a:rPr lang="en-GB" sz="1800" dirty="0" smtClean="0"/>
                        <a:t>± </a:t>
                      </a:r>
                      <a:r>
                        <a:rPr lang="en-GB" sz="1700" dirty="0" smtClean="0"/>
                        <a:t>0.9</a:t>
                      </a:r>
                      <a:endParaRPr lang="en-GB" sz="17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700" dirty="0" smtClean="0"/>
                        <a:t>Fit out error in k and theta.</a:t>
                      </a:r>
                      <a:endParaRPr lang="en-GB" sz="17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3612476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700" dirty="0" smtClean="0"/>
                        <a:t>Fit for k</a:t>
                      </a:r>
                      <a:r>
                        <a:rPr lang="en-GB" sz="1700" baseline="0" dirty="0" smtClean="0"/>
                        <a:t> and theta and to charge</a:t>
                      </a:r>
                      <a:endParaRPr lang="en-GB" sz="17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700" dirty="0" smtClean="0"/>
                        <a:t>19.6</a:t>
                      </a:r>
                      <a:r>
                        <a:rPr lang="en-GB" sz="1700" baseline="0" dirty="0" smtClean="0"/>
                        <a:t> </a:t>
                      </a:r>
                      <a:r>
                        <a:rPr lang="en-GB" sz="1800" dirty="0" smtClean="0"/>
                        <a:t>± </a:t>
                      </a:r>
                      <a:r>
                        <a:rPr lang="en-GB" sz="1700" dirty="0" smtClean="0"/>
                        <a:t>0.9</a:t>
                      </a:r>
                      <a:endParaRPr lang="en-GB" sz="17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700" dirty="0" smtClean="0"/>
                        <a:t>19.6</a:t>
                      </a:r>
                      <a:r>
                        <a:rPr lang="en-GB" sz="1700" baseline="0" dirty="0" smtClean="0"/>
                        <a:t> </a:t>
                      </a:r>
                      <a:r>
                        <a:rPr lang="en-GB" sz="1800" dirty="0" smtClean="0"/>
                        <a:t>± </a:t>
                      </a:r>
                      <a:r>
                        <a:rPr lang="en-GB" sz="1700" dirty="0" smtClean="0"/>
                        <a:t>0.8</a:t>
                      </a:r>
                      <a:endParaRPr lang="en-GB" sz="17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700" dirty="0" smtClean="0"/>
                        <a:t>19.6</a:t>
                      </a:r>
                      <a:r>
                        <a:rPr lang="en-GB" sz="1700" baseline="0" dirty="0" smtClean="0"/>
                        <a:t> </a:t>
                      </a:r>
                      <a:r>
                        <a:rPr lang="en-GB" sz="1800" dirty="0" smtClean="0"/>
                        <a:t>± </a:t>
                      </a:r>
                      <a:r>
                        <a:rPr lang="en-GB" sz="1700" dirty="0" smtClean="0"/>
                        <a:t>0.8</a:t>
                      </a:r>
                      <a:endParaRPr lang="en-GB" sz="17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700" dirty="0" smtClean="0"/>
                        <a:t>Fit out error</a:t>
                      </a:r>
                      <a:r>
                        <a:rPr lang="en-GB" sz="1700" baseline="0" dirty="0" smtClean="0"/>
                        <a:t> in k and theta, and position-charge correlation. </a:t>
                      </a:r>
                      <a:endParaRPr lang="en-GB" sz="17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8717994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700" dirty="0" smtClean="0"/>
                        <a:t>Fit</a:t>
                      </a:r>
                      <a:r>
                        <a:rPr lang="en-GB" sz="1700" baseline="0" dirty="0" smtClean="0"/>
                        <a:t> for k, theta, charge and self Q’</a:t>
                      </a:r>
                      <a:endParaRPr lang="en-GB" sz="17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700" dirty="0" smtClean="0"/>
                        <a:t>19.5</a:t>
                      </a:r>
                      <a:r>
                        <a:rPr lang="en-GB" sz="1700" baseline="0" dirty="0" smtClean="0"/>
                        <a:t> </a:t>
                      </a:r>
                      <a:r>
                        <a:rPr lang="en-GB" sz="1800" dirty="0" smtClean="0"/>
                        <a:t>± </a:t>
                      </a:r>
                      <a:r>
                        <a:rPr lang="en-GB" sz="1700" dirty="0" smtClean="0"/>
                        <a:t>0.9</a:t>
                      </a:r>
                      <a:endParaRPr lang="en-GB" sz="17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700" dirty="0" smtClean="0"/>
                        <a:t>19.6</a:t>
                      </a:r>
                      <a:r>
                        <a:rPr lang="en-GB" sz="1700" baseline="0" dirty="0" smtClean="0"/>
                        <a:t> </a:t>
                      </a:r>
                      <a:r>
                        <a:rPr lang="en-GB" sz="1800" dirty="0" smtClean="0"/>
                        <a:t>± </a:t>
                      </a:r>
                      <a:r>
                        <a:rPr lang="en-GB" sz="1700" dirty="0" smtClean="0"/>
                        <a:t>0.8</a:t>
                      </a:r>
                      <a:endParaRPr lang="en-GB" sz="17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700" dirty="0" smtClean="0"/>
                        <a:t>19.2</a:t>
                      </a:r>
                      <a:r>
                        <a:rPr lang="en-GB" sz="1700" baseline="0" dirty="0" smtClean="0"/>
                        <a:t> </a:t>
                      </a:r>
                      <a:r>
                        <a:rPr lang="en-GB" sz="1800" dirty="0" smtClean="0"/>
                        <a:t>± </a:t>
                      </a:r>
                      <a:r>
                        <a:rPr lang="en-GB" sz="1700" dirty="0" smtClean="0"/>
                        <a:t>0.8</a:t>
                      </a:r>
                      <a:endParaRPr lang="en-GB" sz="17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700" dirty="0" smtClean="0"/>
                        <a:t>Fit out all of the above, and also residual</a:t>
                      </a:r>
                      <a:r>
                        <a:rPr lang="en-GB" sz="1700" baseline="0" dirty="0" smtClean="0"/>
                        <a:t> position information in Q’, or Q’ coupling in through phase jitter. </a:t>
                      </a:r>
                      <a:endParaRPr lang="en-GB" sz="17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3782205"/>
                  </a:ext>
                </a:extLst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541866" y="1413939"/>
            <a:ext cx="100906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N = 400</a:t>
            </a:r>
            <a:br>
              <a:rPr lang="en-GB" sz="1600" dirty="0" smtClean="0"/>
            </a:br>
            <a:r>
              <a:rPr lang="en-GB" sz="1600" dirty="0" smtClean="0">
                <a:latin typeface="Calibri" panose="020F0502020204030204" pitchFamily="34" charset="0"/>
              </a:rPr>
              <a:t>Position jitters (um):  IPA    0.45461, IPB    0.28977, IPC   </a:t>
            </a:r>
            <a:r>
              <a:rPr lang="en-GB" sz="1600" dirty="0">
                <a:latin typeface="Calibri" panose="020F0502020204030204" pitchFamily="34" charset="0"/>
              </a:rPr>
              <a:t>0.35818</a:t>
            </a:r>
          </a:p>
          <a:p>
            <a:r>
              <a:rPr lang="en-GB" sz="1600" dirty="0">
                <a:latin typeface="Calibri" panose="020F0502020204030204" pitchFamily="34" charset="0"/>
              </a:rPr>
              <a:t>Mean </a:t>
            </a:r>
            <a:r>
              <a:rPr lang="en-GB" sz="1600" dirty="0" smtClean="0">
                <a:latin typeface="Calibri" panose="020F0502020204030204" pitchFamily="34" charset="0"/>
              </a:rPr>
              <a:t>position (um):  IPA  </a:t>
            </a:r>
            <a:r>
              <a:rPr lang="en-GB" sz="1600" dirty="0">
                <a:latin typeface="Calibri" panose="020F0502020204030204" pitchFamily="34" charset="0"/>
              </a:rPr>
              <a:t>-</a:t>
            </a:r>
            <a:r>
              <a:rPr lang="en-GB" sz="1600" dirty="0" smtClean="0">
                <a:latin typeface="Calibri" panose="020F0502020204030204" pitchFamily="34" charset="0"/>
              </a:rPr>
              <a:t>0.18721,  IPB   </a:t>
            </a:r>
            <a:r>
              <a:rPr lang="en-GB" sz="1600" dirty="0">
                <a:latin typeface="Calibri" panose="020F0502020204030204" pitchFamily="34" charset="0"/>
              </a:rPr>
              <a:t>-</a:t>
            </a:r>
            <a:r>
              <a:rPr lang="en-GB" sz="1600" dirty="0" smtClean="0">
                <a:latin typeface="Calibri" panose="020F0502020204030204" pitchFamily="34" charset="0"/>
              </a:rPr>
              <a:t>0.42826, IPC     3.8979</a:t>
            </a:r>
            <a:endParaRPr lang="en-GB" sz="1600" dirty="0">
              <a:latin typeface="Calibri" panose="020F0502020204030204" pitchFamily="34" charset="0"/>
            </a:endParaRPr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1279718" y="6453189"/>
            <a:ext cx="670983" cy="288925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965098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IP feedback results: 1-BPM mode</a:t>
            </a:r>
            <a:endParaRPr lang="en-GB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48210" t="32451" r="13307" b="13455"/>
          <a:stretch/>
        </p:blipFill>
        <p:spPr>
          <a:xfrm>
            <a:off x="7019999" y="1953672"/>
            <a:ext cx="4666249" cy="3689592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9DB26D-5D8D-4AB5-A9A3-6FD6EA80F261}" type="slidenum">
              <a:rPr lang="en-US" smtClean="0"/>
              <a:pPr>
                <a:defRPr/>
              </a:pPr>
              <a:t>12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644733" y="2227540"/>
                <a:ext cx="5595283" cy="2276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sz="2000" dirty="0" smtClean="0"/>
                  <a:t>Position measurements at one BPM are used to stabilise the beam locally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sz="2000" dirty="0" smtClean="0"/>
                  <a:t>Limit to feedback performance =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GB" sz="2000" b="0" i="1" smtClean="0">
                            <a:solidFill>
                              <a:srgbClr val="FF9021"/>
                            </a:solidFill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n-GB" sz="2000" b="0" i="1" smtClean="0">
                            <a:solidFill>
                              <a:srgbClr val="FF9021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e>
                    </m:rad>
                    <m:r>
                      <a:rPr lang="en-GB" sz="2000" b="0" i="1" smtClean="0">
                        <a:solidFill>
                          <a:srgbClr val="FF9021"/>
                        </a:solidFill>
                        <a:latin typeface="Cambria Math" panose="02040503050406030204" pitchFamily="18" charset="0"/>
                      </a:rPr>
                      <m:t>×</m:t>
                    </m:r>
                    <m:sSub>
                      <m:sSubPr>
                        <m:ctrlPr>
                          <a:rPr lang="en-GB" sz="2000" b="0" i="1" smtClean="0">
                            <a:solidFill>
                              <a:srgbClr val="FF902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000" b="0" i="1" smtClean="0">
                            <a:solidFill>
                              <a:srgbClr val="FF9021"/>
                            </a:solidFill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GB" sz="2000" b="0" i="1" smtClean="0">
                            <a:solidFill>
                              <a:srgbClr val="FF9021"/>
                            </a:solidFill>
                            <a:latin typeface="Cambria Math" panose="02040503050406030204" pitchFamily="18" charset="0"/>
                          </a:rPr>
                          <m:t>𝑟𝑒𝑠</m:t>
                        </m:r>
                      </m:sub>
                    </m:sSub>
                  </m:oMath>
                </a14:m>
                <a:endParaRPr lang="en-GB" sz="2000" dirty="0" smtClean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sz="2000" dirty="0" smtClean="0"/>
                  <a:t>Previous best stabilisation in single-sample 1-BPM mode = </a:t>
                </a:r>
                <a:r>
                  <a:rPr lang="en-GB" sz="2000" b="1" dirty="0" smtClean="0"/>
                  <a:t>74 nm</a:t>
                </a:r>
                <a:endParaRPr lang="en-GB" sz="2000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sz="2000" dirty="0" smtClean="0"/>
                  <a:t>Consistent with a resolution of ~50 nm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GB" sz="2000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4733" y="2227540"/>
                <a:ext cx="5595283" cy="2276777"/>
              </a:xfrm>
              <a:prstGeom prst="rect">
                <a:avLst/>
              </a:prstGeom>
              <a:blipFill>
                <a:blip r:embed="rId3"/>
                <a:stretch>
                  <a:fillRect l="-980" t="-1070" r="-196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32084377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1-BPM feedback results</a:t>
            </a:r>
            <a:endParaRPr lang="en-GB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7043" t="32452" r="8711" b="11863"/>
          <a:stretch/>
        </p:blipFill>
        <p:spPr>
          <a:xfrm>
            <a:off x="479376" y="1628800"/>
            <a:ext cx="11233248" cy="4176464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9DB26D-5D8D-4AB5-A9A3-6FD6EA80F261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022519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IP feedback results: 2-BPM mode</a:t>
            </a:r>
            <a:endParaRPr lang="en-GB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48210" t="32451" r="13307" b="15046"/>
          <a:stretch/>
        </p:blipFill>
        <p:spPr>
          <a:xfrm>
            <a:off x="6924453" y="2017288"/>
            <a:ext cx="4690910" cy="3600000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9DB26D-5D8D-4AB5-A9A3-6FD6EA80F261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644733" y="2227540"/>
                <a:ext cx="6171347" cy="31700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sz="2000" dirty="0" smtClean="0"/>
                  <a:t>Beam position measurements at two BPMs are used to stabilise the beam at an intermediate location: in this case, bunch position at IPB interpolated from measurements at IPA and IPC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sz="2000" dirty="0" smtClean="0"/>
                  <a:t>Limit to feedback performance </a:t>
                </a:r>
                <a14:m>
                  <m:oMath xmlns:m="http://schemas.openxmlformats.org/officeDocument/2006/math">
                    <m:r>
                      <a:rPr lang="en-GB" sz="2000" b="0" i="0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GB" sz="2000" b="0" i="1" smtClean="0">
                        <a:solidFill>
                          <a:srgbClr val="FF9021"/>
                        </a:solidFill>
                        <a:latin typeface="Cambria Math" panose="02040503050406030204" pitchFamily="18" charset="0"/>
                      </a:rPr>
                      <m:t>1.25×</m:t>
                    </m:r>
                    <m:sSub>
                      <m:sSubPr>
                        <m:ctrlPr>
                          <a:rPr lang="en-GB" sz="2000" b="0" i="1" smtClean="0">
                            <a:solidFill>
                              <a:srgbClr val="FF902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000" b="0" i="1" smtClean="0">
                            <a:solidFill>
                              <a:srgbClr val="FF9021"/>
                            </a:solidFill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GB" sz="2000" b="0" i="1" smtClean="0">
                            <a:solidFill>
                              <a:srgbClr val="FF9021"/>
                            </a:solidFill>
                            <a:latin typeface="Cambria Math" panose="02040503050406030204" pitchFamily="18" charset="0"/>
                          </a:rPr>
                          <m:t>𝑟𝑒𝑠</m:t>
                        </m:r>
                      </m:sub>
                    </m:sSub>
                  </m:oMath>
                </a14:m>
                <a:endParaRPr lang="en-GB" sz="2000" dirty="0" smtClean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sz="2000" dirty="0" smtClean="0"/>
                  <a:t>Previous best stabilisation performance in single-sample 2-BPM mode = </a:t>
                </a:r>
                <a:r>
                  <a:rPr lang="en-GB" sz="2000" b="1" dirty="0" smtClean="0"/>
                  <a:t>68 nm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sz="2000" dirty="0" smtClean="0"/>
                  <a:t>Consistent with a resolution of &lt; 54 nm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GB" sz="2000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GB" sz="2000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4733" y="2227540"/>
                <a:ext cx="6171347" cy="3170099"/>
              </a:xfrm>
              <a:prstGeom prst="rect">
                <a:avLst/>
              </a:prstGeom>
              <a:blipFill>
                <a:blip r:embed="rId3"/>
                <a:stretch>
                  <a:fillRect l="-889" t="-76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28404655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2-BPM feedback results</a:t>
            </a:r>
            <a:endParaRPr lang="en-GB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7160" t="31820" r="7523" b="9843"/>
          <a:stretch/>
        </p:blipFill>
        <p:spPr>
          <a:xfrm>
            <a:off x="479376" y="1556792"/>
            <a:ext cx="11233248" cy="4320480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9DB26D-5D8D-4AB5-A9A3-6FD6EA80F261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817365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Summary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1"/>
            <a:ext cx="11103024" cy="4525963"/>
          </a:xfrm>
        </p:spPr>
        <p:txBody>
          <a:bodyPr/>
          <a:lstStyle/>
          <a:p>
            <a:r>
              <a:rPr lang="en-GB" sz="2800" dirty="0" smtClean="0"/>
              <a:t>Best resolution ever measured: ~20 nm</a:t>
            </a:r>
          </a:p>
          <a:p>
            <a:r>
              <a:rPr lang="en-GB" sz="2800" dirty="0" smtClean="0"/>
              <a:t>Best feedback performance:</a:t>
            </a:r>
          </a:p>
          <a:p>
            <a:pPr lvl="1"/>
            <a:r>
              <a:rPr lang="en-GB" sz="2400" dirty="0" smtClean="0"/>
              <a:t>1-BPM </a:t>
            </a:r>
            <a:r>
              <a:rPr lang="en-GB" sz="2400" dirty="0"/>
              <a:t>mode</a:t>
            </a:r>
          </a:p>
          <a:p>
            <a:pPr lvl="2"/>
            <a:r>
              <a:rPr lang="en-GB" sz="2000" dirty="0"/>
              <a:t>Previous best single-sample </a:t>
            </a:r>
            <a:r>
              <a:rPr lang="en-GB" sz="2000" dirty="0" smtClean="0"/>
              <a:t>feedback: jitter </a:t>
            </a:r>
            <a:r>
              <a:rPr lang="en-GB" sz="2000" dirty="0"/>
              <a:t>of corrected bunch = </a:t>
            </a:r>
            <a:r>
              <a:rPr lang="en-GB" sz="2000" b="1" dirty="0">
                <a:solidFill>
                  <a:srgbClr val="0070C0"/>
                </a:solidFill>
              </a:rPr>
              <a:t>74 nm</a:t>
            </a:r>
          </a:p>
          <a:p>
            <a:pPr lvl="2"/>
            <a:r>
              <a:rPr lang="en-GB" sz="2000" dirty="0">
                <a:sym typeface="Wingdings" panose="05000000000000000000" pitchFamily="2" charset="2"/>
              </a:rPr>
              <a:t>Reduced to </a:t>
            </a:r>
            <a:r>
              <a:rPr lang="en-GB" sz="2000" b="1" dirty="0">
                <a:solidFill>
                  <a:srgbClr val="FF0000"/>
                </a:solidFill>
                <a:sym typeface="Wingdings" panose="05000000000000000000" pitchFamily="2" charset="2"/>
              </a:rPr>
              <a:t>50 nm </a:t>
            </a:r>
            <a:r>
              <a:rPr lang="en-GB" sz="2000" dirty="0" smtClean="0">
                <a:sym typeface="Wingdings" panose="05000000000000000000" pitchFamily="2" charset="2"/>
              </a:rPr>
              <a:t>by integrating </a:t>
            </a:r>
            <a:r>
              <a:rPr lang="en-GB" sz="2000" dirty="0">
                <a:sym typeface="Wingdings" panose="05000000000000000000" pitchFamily="2" charset="2"/>
              </a:rPr>
              <a:t>10 </a:t>
            </a:r>
            <a:r>
              <a:rPr lang="en-GB" sz="2000" dirty="0" smtClean="0">
                <a:sym typeface="Wingdings" panose="05000000000000000000" pitchFamily="2" charset="2"/>
              </a:rPr>
              <a:t>samples</a:t>
            </a:r>
            <a:endParaRPr lang="en-GB" sz="2000" dirty="0">
              <a:sym typeface="Wingdings" panose="05000000000000000000" pitchFamily="2" charset="2"/>
            </a:endParaRPr>
          </a:p>
          <a:p>
            <a:r>
              <a:rPr lang="en-GB" sz="2800" dirty="0">
                <a:sym typeface="Wingdings" panose="05000000000000000000" pitchFamily="2" charset="2"/>
              </a:rPr>
              <a:t>2-BPM mode</a:t>
            </a:r>
          </a:p>
          <a:p>
            <a:pPr lvl="2"/>
            <a:r>
              <a:rPr lang="en-GB" sz="2000" dirty="0">
                <a:sym typeface="Wingdings" panose="05000000000000000000" pitchFamily="2" charset="2"/>
              </a:rPr>
              <a:t>Previous best single-sample </a:t>
            </a:r>
            <a:r>
              <a:rPr lang="en-GB" sz="2000" dirty="0" smtClean="0">
                <a:sym typeface="Wingdings" panose="05000000000000000000" pitchFamily="2" charset="2"/>
              </a:rPr>
              <a:t>feedback: jitter </a:t>
            </a:r>
            <a:r>
              <a:rPr lang="en-GB" sz="2000" dirty="0">
                <a:sym typeface="Wingdings" panose="05000000000000000000" pitchFamily="2" charset="2"/>
              </a:rPr>
              <a:t>of corrected bunch = </a:t>
            </a:r>
            <a:r>
              <a:rPr lang="en-GB" sz="2000" b="1" dirty="0">
                <a:solidFill>
                  <a:srgbClr val="0070C0"/>
                </a:solidFill>
                <a:sym typeface="Wingdings" panose="05000000000000000000" pitchFamily="2" charset="2"/>
              </a:rPr>
              <a:t>68 nm</a:t>
            </a:r>
          </a:p>
          <a:p>
            <a:pPr lvl="2"/>
            <a:r>
              <a:rPr lang="en-GB" sz="2000" dirty="0">
                <a:sym typeface="Wingdings" panose="05000000000000000000" pitchFamily="2" charset="2"/>
              </a:rPr>
              <a:t>Reduced to </a:t>
            </a:r>
            <a:r>
              <a:rPr lang="en-GB" sz="2000" b="1" dirty="0">
                <a:solidFill>
                  <a:srgbClr val="FF0000"/>
                </a:solidFill>
                <a:sym typeface="Wingdings" panose="05000000000000000000" pitchFamily="2" charset="2"/>
              </a:rPr>
              <a:t>41 nm </a:t>
            </a:r>
            <a:r>
              <a:rPr lang="en-GB" sz="2000" dirty="0" smtClean="0">
                <a:sym typeface="Wingdings" panose="05000000000000000000" pitchFamily="2" charset="2"/>
              </a:rPr>
              <a:t>by integrating </a:t>
            </a:r>
            <a:r>
              <a:rPr lang="en-GB" sz="2000" dirty="0">
                <a:sym typeface="Wingdings" panose="05000000000000000000" pitchFamily="2" charset="2"/>
              </a:rPr>
              <a:t>5 </a:t>
            </a:r>
            <a:r>
              <a:rPr lang="en-GB" sz="2000" dirty="0" smtClean="0">
                <a:sym typeface="Wingdings" panose="05000000000000000000" pitchFamily="2" charset="2"/>
              </a:rPr>
              <a:t>samples</a:t>
            </a:r>
            <a:endParaRPr lang="en-GB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9DB26D-5D8D-4AB5-A9A3-6FD6EA80F261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50319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Contents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800" dirty="0" smtClean="0"/>
              <a:t>Introduction to Interaction Point (IP) feedback</a:t>
            </a:r>
          </a:p>
          <a:p>
            <a:endParaRPr lang="en-GB" sz="2800" dirty="0"/>
          </a:p>
          <a:p>
            <a:r>
              <a:rPr lang="en-GB" sz="2800" dirty="0" smtClean="0"/>
              <a:t>FONT system and cavity BPM signal processing at KEK ATF2</a:t>
            </a:r>
            <a:endParaRPr lang="en-GB" sz="2800" dirty="0"/>
          </a:p>
          <a:p>
            <a:endParaRPr lang="en-GB" sz="2800" dirty="0" smtClean="0"/>
          </a:p>
          <a:p>
            <a:r>
              <a:rPr lang="en-GB" sz="2800" dirty="0" smtClean="0"/>
              <a:t>Recent beam stabilisation results</a:t>
            </a:r>
            <a:endParaRPr lang="en-GB" sz="2800" dirty="0"/>
          </a:p>
          <a:p>
            <a:pPr lvl="1"/>
            <a:r>
              <a:rPr lang="en-GB" sz="2400" dirty="0" smtClean="0"/>
              <a:t>1-BPM feedback</a:t>
            </a:r>
          </a:p>
          <a:p>
            <a:pPr lvl="1"/>
            <a:r>
              <a:rPr lang="en-GB" sz="2400" dirty="0" smtClean="0"/>
              <a:t>2-BPM feedback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9DB26D-5D8D-4AB5-A9A3-6FD6EA80F261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3882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Interaction Point feedback</a:t>
            </a:r>
            <a:endParaRPr lang="en-GB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408" y="2893904"/>
            <a:ext cx="5773737" cy="3124836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9DB26D-5D8D-4AB5-A9A3-6FD6EA80F261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93289" y="2996952"/>
            <a:ext cx="4059935" cy="330394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7688346" y="2779940"/>
            <a:ext cx="31213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Beam-beam deflection curve</a:t>
            </a:r>
            <a:endParaRPr lang="en-GB" dirty="0"/>
          </a:p>
        </p:txBody>
      </p:sp>
      <p:sp>
        <p:nvSpPr>
          <p:cNvPr id="8" name="Content Placeholder 2"/>
          <p:cNvSpPr txBox="1">
            <a:spLocks/>
          </p:cNvSpPr>
          <p:nvPr/>
        </p:nvSpPr>
        <p:spPr bwMode="auto">
          <a:xfrm>
            <a:off x="911424" y="1444482"/>
            <a:ext cx="10042305" cy="7603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GB" sz="1800" kern="0" dirty="0" smtClean="0"/>
              <a:t>Offset of bunches at IP inferred from position of first bunch measured at downstream BPM</a:t>
            </a:r>
          </a:p>
          <a:p>
            <a:r>
              <a:rPr lang="en-GB" sz="1800" kern="0" dirty="0" smtClean="0"/>
              <a:t>Second bunch kicked upstream of IP in other beamline to compensate for this misalignment</a:t>
            </a:r>
          </a:p>
          <a:p>
            <a:r>
              <a:rPr lang="en-GB" sz="1800" kern="0" dirty="0" smtClean="0"/>
              <a:t>Delay loop preserves correction for subsequent bunches</a:t>
            </a:r>
          </a:p>
        </p:txBody>
      </p:sp>
    </p:spTree>
    <p:extLst>
      <p:ext uri="{BB962C8B-B14F-4D97-AF65-F5344CB8AC3E}">
        <p14:creationId xmlns:p14="http://schemas.microsoft.com/office/powerpoint/2010/main" val="28753005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KEK ATF2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400256" y="1700808"/>
            <a:ext cx="3326160" cy="4104456"/>
          </a:xfrm>
        </p:spPr>
        <p:txBody>
          <a:bodyPr/>
          <a:lstStyle/>
          <a:p>
            <a:r>
              <a:rPr lang="en-GB" sz="2000" dirty="0" smtClean="0"/>
              <a:t>Test accelerator  in Japan using 1.3 GeV electron beam</a:t>
            </a:r>
          </a:p>
          <a:p>
            <a:r>
              <a:rPr lang="en-GB" sz="2000" dirty="0" smtClean="0"/>
              <a:t>Original aim to demonstrate super-low beam emittance required for future </a:t>
            </a:r>
            <a:r>
              <a:rPr lang="en-GB" sz="2000" dirty="0" err="1" smtClean="0"/>
              <a:t>e+e</a:t>
            </a:r>
            <a:r>
              <a:rPr lang="en-GB" sz="2000" dirty="0" smtClean="0"/>
              <a:t>- collider achieved 2001</a:t>
            </a:r>
          </a:p>
          <a:p>
            <a:r>
              <a:rPr lang="en-GB" sz="2000" dirty="0" smtClean="0"/>
              <a:t>ATF2 collaboration now has two goals for beam:</a:t>
            </a:r>
          </a:p>
          <a:p>
            <a:pPr lvl="1"/>
            <a:r>
              <a:rPr lang="en-GB" sz="1800" dirty="0" smtClean="0"/>
              <a:t>37 nm beam size</a:t>
            </a:r>
          </a:p>
          <a:p>
            <a:pPr lvl="1"/>
            <a:r>
              <a:rPr lang="en-GB" sz="1800" dirty="0" smtClean="0"/>
              <a:t>nm level beam stability</a:t>
            </a:r>
            <a:endParaRPr lang="en-GB" sz="1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9DB26D-5D8D-4AB5-A9A3-6FD6EA80F261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  <p:pic>
        <p:nvPicPr>
          <p:cNvPr id="5" name="Picture 30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721" b="7503"/>
          <a:stretch>
            <a:fillRect/>
          </a:stretch>
        </p:blipFill>
        <p:spPr bwMode="auto">
          <a:xfrm>
            <a:off x="479376" y="1484784"/>
            <a:ext cx="7704856" cy="45427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C0C0C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460930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Beam stabilisation at ATF2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9DB26D-5D8D-4AB5-A9A3-6FD6EA80F261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l="24806" t="23800" r="15345" b="13201"/>
          <a:stretch/>
        </p:blipFill>
        <p:spPr>
          <a:xfrm>
            <a:off x="5591944" y="1772816"/>
            <a:ext cx="6197035" cy="3669297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0704512" y="1556792"/>
            <a:ext cx="1152128" cy="3600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1"/>
            <a:ext cx="5270376" cy="4525963"/>
          </a:xfrm>
        </p:spPr>
        <p:txBody>
          <a:bodyPr/>
          <a:lstStyle/>
          <a:p>
            <a:r>
              <a:rPr lang="en-GB" sz="2000" dirty="0" smtClean="0"/>
              <a:t>Feedback system used to measure position offset of first bunch in train to provide stabilisation for second bunch</a:t>
            </a:r>
          </a:p>
          <a:p>
            <a:r>
              <a:rPr lang="en-GB" sz="2000" dirty="0" smtClean="0"/>
              <a:t>Waveforms from low-Q C-band cavity BPMs processed by custom FONT5A digital board to give position from which correction can be calculated</a:t>
            </a:r>
          </a:p>
          <a:p>
            <a:r>
              <a:rPr lang="en-GB" sz="2000" dirty="0" smtClean="0"/>
              <a:t>Beam deflection applied by </a:t>
            </a:r>
            <a:r>
              <a:rPr lang="en-GB" sz="2000" dirty="0" err="1" smtClean="0"/>
              <a:t>stripline</a:t>
            </a:r>
            <a:r>
              <a:rPr lang="en-GB" sz="2000" dirty="0" smtClean="0"/>
              <a:t> kicker</a:t>
            </a:r>
          </a:p>
          <a:p>
            <a:r>
              <a:rPr lang="en-GB" sz="2000" dirty="0" smtClean="0"/>
              <a:t>Uses bunch trains of two bunches with bunch spacing of ~280 ns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16382537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FONT IP feedback system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9DB26D-5D8D-4AB5-A9A3-6FD6EA80F261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/>
          <a:srcRect l="1962" t="26200" r="14564" b="8000"/>
          <a:stretch/>
        </p:blipFill>
        <p:spPr>
          <a:xfrm>
            <a:off x="506953" y="1268760"/>
            <a:ext cx="11205671" cy="4968552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0371656" y="1196752"/>
            <a:ext cx="1340967" cy="50405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10128448" y="5805264"/>
            <a:ext cx="1340967" cy="50405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/>
          <p:cNvSpPr/>
          <p:nvPr/>
        </p:nvSpPr>
        <p:spPr>
          <a:xfrm>
            <a:off x="1055440" y="6021288"/>
            <a:ext cx="1872208" cy="35996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/>
          <p:cNvSpPr/>
          <p:nvPr/>
        </p:nvSpPr>
        <p:spPr>
          <a:xfrm>
            <a:off x="5303912" y="6129337"/>
            <a:ext cx="1584176" cy="2519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0260598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Cavity BPM signal processing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9DB26D-5D8D-4AB5-A9A3-6FD6EA80F261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  <p:grpSp>
        <p:nvGrpSpPr>
          <p:cNvPr id="19" name="Group 18"/>
          <p:cNvGrpSpPr/>
          <p:nvPr/>
        </p:nvGrpSpPr>
        <p:grpSpPr>
          <a:xfrm>
            <a:off x="839416" y="1170472"/>
            <a:ext cx="10441160" cy="3554672"/>
            <a:chOff x="767408" y="1386496"/>
            <a:chExt cx="10441160" cy="3554672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 rotWithShape="1">
            <a:blip r:embed="rId3"/>
            <a:srcRect l="14957" t="24801" r="28344" b="43000"/>
            <a:stretch/>
          </p:blipFill>
          <p:spPr>
            <a:xfrm>
              <a:off x="767408" y="1417638"/>
              <a:ext cx="10369152" cy="3312368"/>
            </a:xfrm>
            <a:prstGeom prst="rect">
              <a:avLst/>
            </a:prstGeom>
          </p:spPr>
        </p:pic>
        <p:sp>
          <p:nvSpPr>
            <p:cNvPr id="7" name="Rectangle 6"/>
            <p:cNvSpPr/>
            <p:nvPr/>
          </p:nvSpPr>
          <p:spPr>
            <a:xfrm>
              <a:off x="6312024" y="1386496"/>
              <a:ext cx="4896544" cy="36004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Rectangle 7"/>
            <p:cNvSpPr/>
            <p:nvPr/>
          </p:nvSpPr>
          <p:spPr>
            <a:xfrm>
              <a:off x="1559496" y="4581128"/>
              <a:ext cx="1584176" cy="36004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703512" y="1776588"/>
              <a:ext cx="2808312" cy="43313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847528" y="1417638"/>
              <a:ext cx="1152128" cy="32889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2" name="Straight Connector 11"/>
            <p:cNvCxnSpPr/>
            <p:nvPr/>
          </p:nvCxnSpPr>
          <p:spPr>
            <a:xfrm flipV="1">
              <a:off x="4258960" y="1746536"/>
              <a:ext cx="0" cy="46319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TextBox 12"/>
            <p:cNvSpPr txBox="1"/>
            <p:nvPr/>
          </p:nvSpPr>
          <p:spPr>
            <a:xfrm>
              <a:off x="1462263" y="1580244"/>
              <a:ext cx="49244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LO</a:t>
              </a:r>
              <a:endParaRPr lang="en-GB" dirty="0"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1880835" y="3775875"/>
              <a:ext cx="820325" cy="20767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1971691" y="2959526"/>
              <a:ext cx="820325" cy="15555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" name="Rectangle 15"/>
            <p:cNvSpPr/>
            <p:nvPr/>
          </p:nvSpPr>
          <p:spPr>
            <a:xfrm>
              <a:off x="1919536" y="2991352"/>
              <a:ext cx="820325" cy="15555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" name="Rectangle 16"/>
            <p:cNvSpPr/>
            <p:nvPr/>
          </p:nvSpPr>
          <p:spPr>
            <a:xfrm>
              <a:off x="5663953" y="2796252"/>
              <a:ext cx="1169712" cy="24785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" name="Rectangle 17"/>
            <p:cNvSpPr/>
            <p:nvPr/>
          </p:nvSpPr>
          <p:spPr>
            <a:xfrm>
              <a:off x="5655160" y="3642764"/>
              <a:ext cx="1108357" cy="2055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/>
              <p:cNvSpPr txBox="1"/>
              <p:nvPr/>
            </p:nvSpPr>
            <p:spPr>
              <a:xfrm>
                <a:off x="695400" y="4523055"/>
                <a:ext cx="10729192" cy="197592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600" dirty="0" smtClean="0"/>
                  <a:t>First stage (converter): dipole signals (position and charge dependent) and reference signal (charge dependent) </a:t>
                </a:r>
                <a:r>
                  <a:rPr lang="en-GB" sz="1600" dirty="0" smtClean="0">
                    <a:solidFill>
                      <a:srgbClr val="7E39E7"/>
                    </a:solidFill>
                  </a:rPr>
                  <a:t>down-mixed</a:t>
                </a:r>
                <a:r>
                  <a:rPr lang="en-GB" sz="1600" dirty="0" smtClean="0"/>
                  <a:t> using a frequency-multiplied version of the DR LO</a:t>
                </a:r>
              </a:p>
              <a:p>
                <a:r>
                  <a:rPr lang="en-GB" sz="1600" dirty="0" smtClean="0"/>
                  <a:t>Second stage (detector): dipole signal </a:t>
                </a:r>
                <a:r>
                  <a:rPr lang="en-GB" sz="1600" dirty="0" smtClean="0">
                    <a:solidFill>
                      <a:srgbClr val="FF8E1C"/>
                    </a:solidFill>
                  </a:rPr>
                  <a:t>down-mixed by the reference signal to form the I</a:t>
                </a:r>
                <a:r>
                  <a:rPr lang="en-GB" sz="1600" dirty="0" smtClean="0"/>
                  <a:t> and </a:t>
                </a:r>
                <a:r>
                  <a:rPr lang="en-GB" sz="1600" dirty="0" smtClean="0">
                    <a:solidFill>
                      <a:srgbClr val="06D686"/>
                    </a:solidFill>
                  </a:rPr>
                  <a:t>by the reference signal with a 90° phase shift to form the Q </a:t>
                </a:r>
              </a:p>
              <a:p>
                <a:endParaRPr lang="en-GB" sz="1600" dirty="0" smtClean="0">
                  <a:solidFill>
                    <a:srgbClr val="06D686"/>
                  </a:solidFill>
                </a:endParaRPr>
              </a:p>
              <a:p>
                <a:r>
                  <a:rPr lang="en-GB" sz="1600" dirty="0" smtClean="0"/>
                  <a:t>Bunch position given by	</a:t>
                </a:r>
                <a14:m>
                  <m:oMath xmlns:m="http://schemas.openxmlformats.org/officeDocument/2006/math">
                    <m:r>
                      <a:rPr lang="en-GB" sz="1600" b="0" i="1" smtClean="0">
                        <a:latin typeface="Cambria Math" panose="02040503050406030204" pitchFamily="18" charset="0"/>
                      </a:rPr>
                      <m:t>𝑦</m:t>
                    </m:r>
                    <m:r>
                      <a:rPr lang="en-GB" sz="1600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GB" sz="16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16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GB" sz="1600" b="0" i="1" smtClean="0">
                            <a:latin typeface="Cambria Math" panose="02040503050406030204" pitchFamily="18" charset="0"/>
                          </a:rPr>
                          <m:t>𝑘</m:t>
                        </m:r>
                      </m:den>
                    </m:f>
                    <m:r>
                      <a:rPr lang="en-GB" sz="1600" b="0" i="1" smtClean="0">
                        <a:latin typeface="Cambria Math" panose="02040503050406030204" pitchFamily="18" charset="0"/>
                      </a:rPr>
                      <m:t>(</m:t>
                    </m:r>
                    <m:f>
                      <m:fPr>
                        <m:ctrlPr>
                          <a:rPr lang="en-GB" sz="16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1600" b="0" i="1" smtClean="0">
                            <a:latin typeface="Cambria Math" panose="02040503050406030204" pitchFamily="18" charset="0"/>
                          </a:rPr>
                          <m:t>𝐼</m:t>
                        </m:r>
                      </m:num>
                      <m:den>
                        <m:r>
                          <a:rPr lang="en-GB" sz="1600" b="0" i="1" smtClean="0">
                            <a:latin typeface="Cambria Math" panose="02040503050406030204" pitchFamily="18" charset="0"/>
                          </a:rPr>
                          <m:t>𝑞</m:t>
                        </m:r>
                      </m:den>
                    </m:f>
                    <m:func>
                      <m:funcPr>
                        <m:ctrlPr>
                          <a:rPr lang="en-GB" sz="1600" b="0" i="1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GB" sz="1600" b="0" i="0" smtClean="0">
                            <a:latin typeface="Cambria Math" panose="02040503050406030204" pitchFamily="18" charset="0"/>
                          </a:rPr>
                          <m:t>cos</m:t>
                        </m:r>
                      </m:fName>
                      <m:e>
                        <m:r>
                          <a:rPr lang="en-GB" sz="1600" b="0" i="1" smtClean="0">
                            <a:latin typeface="Cambria Math" panose="02040503050406030204" pitchFamily="18" charset="0"/>
                          </a:rPr>
                          <m:t>𝜃</m:t>
                        </m:r>
                      </m:e>
                    </m:func>
                    <m:r>
                      <a:rPr lang="en-GB" sz="1600" b="0" i="1" smtClean="0">
                        <a:latin typeface="Cambria Math" panose="02040503050406030204" pitchFamily="18" charset="0"/>
                      </a:rPr>
                      <m:t>+</m:t>
                    </m:r>
                    <m:f>
                      <m:fPr>
                        <m:ctrlPr>
                          <a:rPr lang="en-GB" sz="16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1600" b="0" i="1" smtClean="0">
                            <a:latin typeface="Cambria Math" panose="02040503050406030204" pitchFamily="18" charset="0"/>
                          </a:rPr>
                          <m:t>𝑄</m:t>
                        </m:r>
                      </m:num>
                      <m:den>
                        <m:r>
                          <a:rPr lang="en-GB" sz="1600" b="0" i="1" smtClean="0">
                            <a:latin typeface="Cambria Math" panose="02040503050406030204" pitchFamily="18" charset="0"/>
                          </a:rPr>
                          <m:t>𝑞</m:t>
                        </m:r>
                      </m:den>
                    </m:f>
                    <m:func>
                      <m:funcPr>
                        <m:ctrlPr>
                          <a:rPr lang="en-GB" sz="1600" b="0" i="1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GB" sz="1600" b="0" i="0" smtClean="0">
                            <a:latin typeface="Cambria Math" panose="02040503050406030204" pitchFamily="18" charset="0"/>
                          </a:rPr>
                          <m:t>sin</m:t>
                        </m:r>
                      </m:fName>
                      <m:e>
                        <m:r>
                          <a:rPr lang="en-GB" sz="1600" b="0" i="1" smtClean="0">
                            <a:latin typeface="Cambria Math" panose="02040503050406030204" pitchFamily="18" charset="0"/>
                          </a:rPr>
                          <m:t>𝜃</m:t>
                        </m:r>
                      </m:e>
                    </m:func>
                    <m:r>
                      <a:rPr lang="en-GB" sz="1600" b="0" i="1" smtClean="0">
                        <a:latin typeface="Cambria Math" panose="02040503050406030204" pitchFamily="18" charset="0"/>
                      </a:rPr>
                      <m:t> )</m:t>
                    </m:r>
                  </m:oMath>
                </a14:m>
                <a:r>
                  <a:rPr lang="en-GB" sz="1600" dirty="0" smtClean="0"/>
                  <a:t>	where </a:t>
                </a:r>
                <a14:m>
                  <m:oMath xmlns:m="http://schemas.openxmlformats.org/officeDocument/2006/math">
                    <m:r>
                      <a:rPr lang="en-GB" sz="1600" b="0" i="1" smtClean="0">
                        <a:latin typeface="Cambria Math" panose="02040503050406030204" pitchFamily="18" charset="0"/>
                      </a:rPr>
                      <m:t>𝜃</m:t>
                    </m:r>
                    <m:r>
                      <a:rPr lang="en-GB" sz="1600" b="0" i="1" smtClean="0">
                        <a:latin typeface="Cambria Math" panose="02040503050406030204" pitchFamily="18" charset="0"/>
                      </a:rPr>
                      <m:t>,</m:t>
                    </m:r>
                  </m:oMath>
                </a14:m>
                <a:r>
                  <a:rPr lang="en-GB" sz="1600" dirty="0" smtClean="0"/>
                  <a:t> </a:t>
                </a:r>
                <a14:m>
                  <m:oMath xmlns:m="http://schemas.openxmlformats.org/officeDocument/2006/math">
                    <m:r>
                      <a:rPr lang="en-GB" sz="1600" b="0" i="1" dirty="0" smtClean="0">
                        <a:latin typeface="Cambria Math" panose="02040503050406030204" pitchFamily="18" charset="0"/>
                      </a:rPr>
                      <m:t>𝑘</m:t>
                    </m:r>
                  </m:oMath>
                </a14:m>
                <a:r>
                  <a:rPr lang="en-GB" sz="1600" dirty="0" smtClean="0"/>
                  <a:t> are calibration parameters</a:t>
                </a:r>
              </a:p>
              <a:p>
                <a:endParaRPr lang="en-GB" sz="1600" dirty="0"/>
              </a:p>
            </p:txBody>
          </p:sp>
        </mc:Choice>
        <mc:Fallback xmlns="">
          <p:sp>
            <p:nvSpPr>
              <p:cNvPr id="20" name="TextBox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5400" y="4523055"/>
                <a:ext cx="10729192" cy="1975926"/>
              </a:xfrm>
              <a:prstGeom prst="rect">
                <a:avLst/>
              </a:prstGeom>
              <a:blipFill>
                <a:blip r:embed="rId4"/>
                <a:stretch>
                  <a:fillRect l="-284" t="-92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98007544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Measuring I and Q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1384" y="1600201"/>
            <a:ext cx="4694312" cy="4525963"/>
          </a:xfrm>
        </p:spPr>
        <p:txBody>
          <a:bodyPr/>
          <a:lstStyle/>
          <a:p>
            <a:pPr marL="0" indent="0">
              <a:buNone/>
            </a:pPr>
            <a:r>
              <a:rPr lang="en-GB" sz="2000" u="sng" dirty="0" smtClean="0"/>
              <a:t>Single sample vs. sample integration</a:t>
            </a:r>
          </a:p>
          <a:p>
            <a:r>
              <a:rPr lang="en-GB" sz="2000" b="1" dirty="0" smtClean="0"/>
              <a:t>Single sample:</a:t>
            </a:r>
            <a:r>
              <a:rPr lang="en-GB" sz="2000" dirty="0" smtClean="0"/>
              <a:t> I, Q and q values for a given bunch obtained from a single sample of the waveform.</a:t>
            </a:r>
          </a:p>
          <a:p>
            <a:r>
              <a:rPr lang="en-GB" sz="2000" b="1" dirty="0" smtClean="0"/>
              <a:t>Sample integration:</a:t>
            </a:r>
            <a:r>
              <a:rPr lang="en-GB" sz="2000" dirty="0" smtClean="0"/>
              <a:t> I and Q values obtained by integrating the waveform over a range of samples. This can improve the signal-to-noise ratio (and hence the resolution) of the position measurement.</a:t>
            </a:r>
            <a:endParaRPr lang="en-GB" sz="2000" dirty="0"/>
          </a:p>
          <a:p>
            <a:pPr marL="0" indent="0">
              <a:buNone/>
            </a:pPr>
            <a:r>
              <a:rPr lang="en-GB" sz="2000" dirty="0" smtClean="0"/>
              <a:t>Recent modifications to the FONT5A board firmware allow </a:t>
            </a:r>
            <a:r>
              <a:rPr lang="en-GB" sz="2000" b="1" dirty="0" smtClean="0"/>
              <a:t>feedback to be performed using sample integration</a:t>
            </a:r>
            <a:r>
              <a:rPr lang="en-GB" sz="2000" dirty="0" smtClean="0"/>
              <a:t> to calculate the position.</a:t>
            </a:r>
            <a:endParaRPr lang="en-GB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9DB26D-5D8D-4AB5-A9A3-6FD6EA80F261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/>
          <a:srcRect l="38187" t="40200" r="20077" b="16401"/>
          <a:stretch/>
        </p:blipFill>
        <p:spPr>
          <a:xfrm>
            <a:off x="5494529" y="1584358"/>
            <a:ext cx="6120680" cy="35800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598415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Example calibration</a:t>
            </a:r>
            <a:endParaRPr lang="en-GB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376" y="1269480"/>
            <a:ext cx="6638528" cy="4967832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9DB26D-5D8D-4AB5-A9A3-6FD6EA80F261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Content Placeholder 2"/>
              <p:cNvSpPr txBox="1">
                <a:spLocks/>
              </p:cNvSpPr>
              <p:nvPr/>
            </p:nvSpPr>
            <p:spPr bwMode="auto">
              <a:xfrm>
                <a:off x="6888088" y="1639341"/>
                <a:ext cx="4968552" cy="452596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–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–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fontAlgn="base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fontAlgn="base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fontAlgn="base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fontAlgn="base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r>
                  <a:rPr lang="en-GB" sz="2000" kern="0" dirty="0" smtClean="0"/>
                  <a:t>Beam displaced by known amount relative to BPM using movers</a:t>
                </a:r>
              </a:p>
              <a:p>
                <a:endParaRPr lang="en-GB" sz="2000" kern="0" dirty="0"/>
              </a:p>
              <a:p>
                <a:r>
                  <a:rPr lang="en-GB" sz="2000" kern="0" dirty="0" smtClean="0"/>
                  <a:t>Both I and Q waveforms change in response</a:t>
                </a:r>
              </a:p>
              <a:p>
                <a:endParaRPr lang="en-GB" sz="2000" b="0" i="1" kern="0" dirty="0" smtClean="0">
                  <a:latin typeface="Cambria Math" panose="02040503050406030204" pitchFamily="18" charset="0"/>
                </a:endParaRPr>
              </a:p>
              <a:p>
                <a14:m>
                  <m:oMath xmlns:m="http://schemas.openxmlformats.org/officeDocument/2006/math">
                    <m:r>
                      <a:rPr lang="en-GB" sz="2000" b="0" i="1" kern="0" smtClean="0">
                        <a:latin typeface="Cambria Math" panose="02040503050406030204" pitchFamily="18" charset="0"/>
                      </a:rPr>
                      <m:t>𝜃</m:t>
                    </m:r>
                  </m:oMath>
                </a14:m>
                <a:r>
                  <a:rPr lang="en-GB" sz="2000" kern="0" dirty="0" smtClean="0"/>
                  <a:t> found from plot of I vs. Q</a:t>
                </a:r>
              </a:p>
              <a:p>
                <a:endParaRPr lang="en-GB" sz="2000" kern="0" dirty="0"/>
              </a:p>
              <a:p>
                <a:r>
                  <a:rPr lang="en-GB" sz="2000" kern="0" dirty="0" smtClean="0"/>
                  <a:t>This enables I’ (position) and Q’ (tilt) </a:t>
                </a:r>
                <a:br>
                  <a:rPr lang="en-GB" sz="2000" kern="0" dirty="0" smtClean="0"/>
                </a:br>
                <a:r>
                  <a:rPr lang="en-GB" sz="2000" kern="0" dirty="0" smtClean="0"/>
                  <a:t>to be calculated</a:t>
                </a:r>
              </a:p>
              <a:p>
                <a:endParaRPr lang="en-GB" sz="2000" kern="0" dirty="0"/>
              </a:p>
              <a:p>
                <a14:m>
                  <m:oMath xmlns:m="http://schemas.openxmlformats.org/officeDocument/2006/math">
                    <m:r>
                      <a:rPr lang="en-GB" sz="2000" b="0" i="1" kern="0" smtClean="0">
                        <a:latin typeface="Cambria Math" panose="02040503050406030204" pitchFamily="18" charset="0"/>
                      </a:rPr>
                      <m:t>𝑘</m:t>
                    </m:r>
                  </m:oMath>
                </a14:m>
                <a:r>
                  <a:rPr lang="en-GB" sz="2000" kern="0" dirty="0" smtClean="0"/>
                  <a:t> found from plot of I’ vs. set position</a:t>
                </a:r>
              </a:p>
            </p:txBody>
          </p:sp>
        </mc:Choice>
        <mc:Fallback xmlns="">
          <p:sp>
            <p:nvSpPr>
              <p:cNvPr id="6" name="Content Placeholder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888088" y="1639341"/>
                <a:ext cx="4968552" cy="4525963"/>
              </a:xfrm>
              <a:prstGeom prst="rect">
                <a:avLst/>
              </a:prstGeom>
              <a:blipFill>
                <a:blip r:embed="rId4"/>
                <a:stretch>
                  <a:fillRect l="-1227" t="-674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2" name="Straight Connector 11"/>
          <p:cNvCxnSpPr/>
          <p:nvPr/>
        </p:nvCxnSpPr>
        <p:spPr>
          <a:xfrm flipH="1">
            <a:off x="5029672" y="1639341"/>
            <a:ext cx="1078799" cy="164564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4597624" y="2780928"/>
            <a:ext cx="165618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/>
              <p:cNvSpPr txBox="1"/>
              <p:nvPr/>
            </p:nvSpPr>
            <p:spPr>
              <a:xfrm>
                <a:off x="5677744" y="2492896"/>
                <a:ext cx="200696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𝜃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9" name="TextBox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77744" y="2492896"/>
                <a:ext cx="200696" cy="276999"/>
              </a:xfrm>
              <a:prstGeom prst="rect">
                <a:avLst/>
              </a:prstGeom>
              <a:blipFill>
                <a:blip r:embed="rId5"/>
                <a:stretch>
                  <a:fillRect l="-24242" r="-21212" b="-888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75379754"/>
      </p:ext>
    </p:extLst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2602</TotalTime>
  <Words>785</Words>
  <Application>Microsoft Office PowerPoint</Application>
  <PresentationFormat>Widescreen</PresentationFormat>
  <Paragraphs>135</Paragraphs>
  <Slides>16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1" baseType="lpstr">
      <vt:lpstr>Arial</vt:lpstr>
      <vt:lpstr>Calibri</vt:lpstr>
      <vt:lpstr>Cambria Math</vt:lpstr>
      <vt:lpstr>Wingdings</vt:lpstr>
      <vt:lpstr>Default Design</vt:lpstr>
      <vt:lpstr>John Adams Institute Festival 2018  Friday 7th December 2018</vt:lpstr>
      <vt:lpstr>Contents</vt:lpstr>
      <vt:lpstr>Interaction Point feedback</vt:lpstr>
      <vt:lpstr>KEK ATF2</vt:lpstr>
      <vt:lpstr>Beam stabilisation at ATF2</vt:lpstr>
      <vt:lpstr>FONT IP feedback system</vt:lpstr>
      <vt:lpstr>Cavity BPM signal processing</vt:lpstr>
      <vt:lpstr>Measuring I and Q</vt:lpstr>
      <vt:lpstr>Example calibration</vt:lpstr>
      <vt:lpstr>Calculating the resolution</vt:lpstr>
      <vt:lpstr>Best Resolution Run (19/04/18)</vt:lpstr>
      <vt:lpstr>IP feedback results: 1-BPM mode</vt:lpstr>
      <vt:lpstr>1-BPM feedback results</vt:lpstr>
      <vt:lpstr>IP feedback results: 2-BPM mode</vt:lpstr>
      <vt:lpstr>2-BPM feedback results</vt:lpstr>
      <vt:lpstr>Summary</vt:lpstr>
    </vt:vector>
  </TitlesOfParts>
  <Company>Oxford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Douglas Bett</cp:lastModifiedBy>
  <cp:revision>115</cp:revision>
  <dcterms:created xsi:type="dcterms:W3CDTF">2009-05-21T13:39:04Z</dcterms:created>
  <dcterms:modified xsi:type="dcterms:W3CDTF">2018-12-06T20:22:28Z</dcterms:modified>
</cp:coreProperties>
</file>