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6" r:id="rId3"/>
    <p:sldId id="275" r:id="rId4"/>
    <p:sldId id="274" r:id="rId5"/>
    <p:sldId id="271" r:id="rId6"/>
    <p:sldId id="273" r:id="rId7"/>
    <p:sldId id="272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0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57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7FF8CA-2DEA-4D12-9D79-C990179A304B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3F9D08-DFFA-4B4E-B1C3-9EC370679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9162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967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E9020-6DA5-4EC4-A41E-1B5DA46525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05840F-33B7-4F7F-99B2-C428E75068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45D1B9-8515-4F7C-8158-5537E90C6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7F60-95EC-44DE-BCE9-FA283355D7B3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DD4DA4-8822-4BEA-A193-A133E67BB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68E22B-1446-4390-AB19-25D024D34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E8607-AF19-4B94-82D7-689672D0E9D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488CDE9-1F10-46DA-AF21-5E471B3E9B5A}"/>
              </a:ext>
            </a:extLst>
          </p:cNvPr>
          <p:cNvSpPr/>
          <p:nvPr userDrawn="1"/>
        </p:nvSpPr>
        <p:spPr>
          <a:xfrm>
            <a:off x="0" y="0"/>
            <a:ext cx="444137" cy="68580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805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AA29E-8874-4C63-AEB7-5AE6619E0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56DCA9-BE5E-4F54-A6E7-9FA57221B7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CB14F5-C7E9-485A-82A8-A4BC418E1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7F60-95EC-44DE-BCE9-FA283355D7B3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7AB236-A66E-4C7F-9368-6614C784A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717084-C448-4DBA-BE55-7ED89696E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E8607-AF19-4B94-82D7-689672D0E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733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94F6480-7528-4F2D-A194-26A526F0B2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C176C3-28D6-4CD6-BF7A-7A221468EE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15B039-762E-4FA4-9EEC-7EB75C34A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7F60-95EC-44DE-BCE9-FA283355D7B3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0F1348-5501-4360-957E-83B1C4ECD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443F7D-BDAD-434D-A1C5-411ECBE88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E8607-AF19-4B94-82D7-689672D0E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60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686EC-2030-463A-8657-0A59FD6FA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C0A078-285F-42EB-9738-0DFA130E07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tx2">
                  <a:lumMod val="40000"/>
                  <a:lumOff val="60000"/>
                </a:schemeClr>
              </a:buClr>
              <a:buSzPct val="100000"/>
              <a:defRPr>
                <a:latin typeface="Trebuchet MS" panose="020B0603020202020204" pitchFamily="34" charset="0"/>
              </a:defRPr>
            </a:lvl1pPr>
            <a:lvl2pPr marL="685800" indent="-228600">
              <a:buClr>
                <a:schemeClr val="tx2">
                  <a:lumMod val="40000"/>
                  <a:lumOff val="60000"/>
                </a:schemeClr>
              </a:buClr>
              <a:buFont typeface="Trebuchet MS" panose="020B0603020202020204" pitchFamily="34" charset="0"/>
              <a:buChar char="−"/>
              <a:defRPr>
                <a:latin typeface="Trebuchet MS" panose="020B0603020202020204" pitchFamily="34" charset="0"/>
              </a:defRPr>
            </a:lvl2pPr>
            <a:lvl3pPr>
              <a:defRPr>
                <a:latin typeface="Trebuchet MS" panose="020B0603020202020204" pitchFamily="34" charset="0"/>
              </a:defRPr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8810E0-7263-4461-A1A2-E9ECB7B99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7F60-95EC-44DE-BCE9-FA283355D7B3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24B3B9-1058-4F02-9104-333949F43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5C9231-CA40-4C0C-82B8-D5B51834F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E8607-AF19-4B94-82D7-689672D0E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397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319DE-B90B-4CC1-A45E-55EF957A8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5330F7-0DBA-47A2-8293-5B9BE1B1FB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80EAE4-AB40-411E-A970-CDE74EB7F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7F60-95EC-44DE-BCE9-FA283355D7B3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618297-2F29-4FBA-B4FB-E8EAC12DC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988257-DA19-4CC0-A51A-47BC22F36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E8607-AF19-4B94-82D7-689672D0E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558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A70DA-2DA3-4764-9176-0AC22FC5F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11A750-986E-4824-A2E1-DAB21C114E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841A4B-9CF3-4AAD-B0FA-FEE2DA148A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5D4FA5-4B25-4294-A0D5-AC508D65A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7F60-95EC-44DE-BCE9-FA283355D7B3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648A47-641B-42D0-8F5D-F34A87BDD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3B0EF0-6DA1-42BD-A718-40CF63A38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E8607-AF19-4B94-82D7-689672D0E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966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601CB-A8B0-484F-94EB-7671B0D971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5BAD31-6078-4B63-BC16-2CAB7CC926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F93D22-DDBE-475B-9B26-403F4CA951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FF8912-4F20-491D-9D74-5A1019D0E3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A1DAB9-F15F-4977-97F2-98B3D29E03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3A86F4A-2DFF-4C81-AB11-92225CED6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7F60-95EC-44DE-BCE9-FA283355D7B3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A1E736-4174-4D86-AF91-C54727917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90E6869-DFF1-4724-8C48-EB81934A8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E8607-AF19-4B94-82D7-689672D0E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969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070037-61B7-4AB4-91D8-10FE99ACE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5F5C5D-6917-4087-88C5-C8D18A7BD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7F60-95EC-44DE-BCE9-FA283355D7B3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A7158C-5DDE-4735-88FB-98229CE72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23EBE4-D419-4B32-93FB-444B61C45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E8607-AF19-4B94-82D7-689672D0E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32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0CF874-E7CE-4C61-B398-48115485A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7F60-95EC-44DE-BCE9-FA283355D7B3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BF15A5-8DC7-40C1-BB19-0F1EE0A66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6A80D6-B2DE-4276-BED2-E902BC99A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E8607-AF19-4B94-82D7-689672D0E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215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97656-725F-4A8D-8B32-2A442BC4B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9628E-8B95-42C7-9EAD-497F70B495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F0A73E-FA78-4A31-A45D-79900470E5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04B97D-BCBD-48E4-8425-1D49E46B0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7F60-95EC-44DE-BCE9-FA283355D7B3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57437F-EA30-497B-BC28-98406C4D5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2568E-445D-4E0B-8919-4997F2ED1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E8607-AF19-4B94-82D7-689672D0E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265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601E2-84F2-441D-9172-DFE0F7D5C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FF53E8-1446-4747-827C-8FA1C0E1FE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B3FCB0-D622-4453-B2EA-4BD98A8C4D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42678D-60EA-4354-91A0-555930EED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7F60-95EC-44DE-BCE9-FA283355D7B3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6C37BF-C474-46F0-96A2-67E84E3D2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9DC463-37B4-4A10-886A-BB4312A0A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E8607-AF19-4B94-82D7-689672D0E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935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DFE0097-43EA-41CE-9D34-B52DD13A3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A86C04-DFF8-4CEA-8E7E-5D08BEC7F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556835-A750-40FB-8F62-23036979CF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57F60-95EC-44DE-BCE9-FA283355D7B3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ACD87A-EAC3-447A-99CB-129C49B349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C0A80A-DAE4-4AF3-9531-BE2BC12DBC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AE8607-AF19-4B94-82D7-689672D0E9D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A36BE87-48C3-49EC-B14C-307EDF362AB4}"/>
              </a:ext>
            </a:extLst>
          </p:cNvPr>
          <p:cNvSpPr/>
          <p:nvPr userDrawn="1"/>
        </p:nvSpPr>
        <p:spPr>
          <a:xfrm>
            <a:off x="1" y="0"/>
            <a:ext cx="381000" cy="68580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DD7DBBE-84E2-4315-BD53-F23757CD4291}"/>
              </a:ext>
            </a:extLst>
          </p:cNvPr>
          <p:cNvSpPr/>
          <p:nvPr userDrawn="1"/>
        </p:nvSpPr>
        <p:spPr>
          <a:xfrm>
            <a:off x="381001" y="0"/>
            <a:ext cx="206828" cy="6858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091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657D4-3A87-4530-A6AA-162D1EFC83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9959" y="1122363"/>
            <a:ext cx="10133901" cy="1832872"/>
          </a:xfrm>
        </p:spPr>
        <p:txBody>
          <a:bodyPr>
            <a:noAutofit/>
          </a:bodyPr>
          <a:lstStyle/>
          <a:p>
            <a:r>
              <a:rPr lang="en-US" sz="3800" b="1" dirty="0">
                <a:latin typeface="Trebuchet MS" panose="020B0603020202020204" pitchFamily="34" charset="0"/>
              </a:rPr>
              <a:t>Simultaneous optimization of photons and</a:t>
            </a:r>
            <a:br>
              <a:rPr lang="en-US" sz="3800" b="1" dirty="0">
                <a:latin typeface="Trebuchet MS" panose="020B0603020202020204" pitchFamily="34" charset="0"/>
              </a:rPr>
            </a:br>
            <a:r>
              <a:rPr lang="en-US" sz="3800" b="1" dirty="0">
                <a:latin typeface="Trebuchet MS" panose="020B0603020202020204" pitchFamily="34" charset="0"/>
              </a:rPr>
              <a:t>electrons for mixed beam radiotherapy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964919-677E-4FBD-A0DC-3B225B6190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59846"/>
            <a:ext cx="9144000" cy="1075980"/>
          </a:xfrm>
        </p:spPr>
        <p:txBody>
          <a:bodyPr>
            <a:normAutofit/>
          </a:bodyPr>
          <a:lstStyle/>
          <a:p>
            <a:r>
              <a:rPr lang="en-US" sz="2500" dirty="0">
                <a:latin typeface="Trebuchet MS" panose="020B0603020202020204" pitchFamily="34" charset="0"/>
              </a:rPr>
              <a:t>Theodoros Christodoulou</a:t>
            </a:r>
          </a:p>
        </p:txBody>
      </p:sp>
    </p:spTree>
    <p:extLst>
      <p:ext uri="{BB962C8B-B14F-4D97-AF65-F5344CB8AC3E}">
        <p14:creationId xmlns:p14="http://schemas.microsoft.com/office/powerpoint/2010/main" val="26024784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7F8D5-AA57-4B67-98D1-555157B1B8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3872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Mixed beam radiotherapy (MBRT)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84244C-3A2D-4B5C-8269-5E1A5ACC4D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842" y="1673910"/>
            <a:ext cx="11367083" cy="4486275"/>
          </a:xfrm>
        </p:spPr>
        <p:txBody>
          <a:bodyPr/>
          <a:lstStyle/>
          <a:p>
            <a:r>
              <a:rPr lang="en-US" sz="2200" dirty="0"/>
              <a:t>Take the advantage of the properties of both electrons and photons 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2B632AD-4A6B-4DCF-A4A1-999F8642E0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7449" y="2670451"/>
            <a:ext cx="8940852" cy="3724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6275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26396-3915-4446-86BD-CD4FADDD3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2512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Mixed beam radiotherapy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008D16-86EE-4810-B03F-3772A9598A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50792"/>
            <a:ext cx="10515600" cy="4351338"/>
          </a:xfrm>
        </p:spPr>
        <p:txBody>
          <a:bodyPr/>
          <a:lstStyle/>
          <a:p>
            <a:r>
              <a:rPr lang="en-US" sz="2200" dirty="0"/>
              <a:t>AIM </a:t>
            </a:r>
          </a:p>
          <a:p>
            <a:pPr lvl="1"/>
            <a:r>
              <a:rPr lang="en-US" sz="2200" dirty="0"/>
              <a:t>develop an MC(monte </a:t>
            </a:r>
            <a:r>
              <a:rPr lang="en-US" sz="2200" dirty="0" err="1"/>
              <a:t>carlo</a:t>
            </a:r>
            <a:r>
              <a:rPr lang="en-US" sz="2200" dirty="0"/>
              <a:t>) beamlet based inverse TPP (treatment plan process) for MBRT performing simultaneous optimization of photon and electron apertures with a simulated annealing based DAO (direct aperture optimization)</a:t>
            </a:r>
          </a:p>
          <a:p>
            <a:pPr lvl="1"/>
            <a:r>
              <a:rPr lang="en-US" sz="2200" dirty="0"/>
              <a:t>apertures are determined to be delivered in a segmented manner and collimated with the </a:t>
            </a:r>
            <a:r>
              <a:rPr lang="en-US" sz="2200" dirty="0" err="1"/>
              <a:t>pMLC</a:t>
            </a:r>
            <a:r>
              <a:rPr lang="en-US" sz="2200" dirty="0"/>
              <a:t> for both photon and electron beams</a:t>
            </a:r>
          </a:p>
          <a:p>
            <a:pPr marL="0" indent="0">
              <a:buNone/>
            </a:pPr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8763770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8A63F-D104-4A39-8FD6-97FCF33D6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0901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AD2326-DD30-4A25-8B1A-5F5DAED16D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/>
              <a:t>CT images imported into the research version of the Eclipse treatment planning system</a:t>
            </a:r>
            <a:r>
              <a:rPr lang="el-GR" sz="2200" dirty="0"/>
              <a:t> </a:t>
            </a:r>
            <a:r>
              <a:rPr lang="en-US" sz="2200" dirty="0"/>
              <a:t>(Varian)</a:t>
            </a:r>
          </a:p>
          <a:p>
            <a:r>
              <a:rPr lang="en-US" sz="2200" dirty="0"/>
              <a:t>Contouring of the planning target volume (PTV) and the OARs</a:t>
            </a:r>
          </a:p>
          <a:p>
            <a:r>
              <a:rPr lang="en-US" sz="2200" dirty="0"/>
              <a:t>Isocenter of the photon fields is located in the PTV</a:t>
            </a:r>
          </a:p>
          <a:p>
            <a:r>
              <a:rPr lang="en-US" sz="2200" dirty="0"/>
              <a:t>Electron fields the isocenter is positioned such that the source to surface distance (SSD) is reduced leading to a smaller penumbra (widening of the beam due to scatter, affects electrons more)</a:t>
            </a:r>
          </a:p>
        </p:txBody>
      </p:sp>
    </p:spTree>
    <p:extLst>
      <p:ext uri="{BB962C8B-B14F-4D97-AF65-F5344CB8AC3E}">
        <p14:creationId xmlns:p14="http://schemas.microsoft.com/office/powerpoint/2010/main" val="23383439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517E0-36F6-498D-9A21-A4AD98B77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4123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5B97C1-31A0-4759-B455-DB1937A631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/>
              <a:t>Beamlet dose distributions are then calculated (Swiss Monte Carlo Plan) based on pre patient phase spaces</a:t>
            </a:r>
          </a:p>
          <a:p>
            <a:pPr lvl="1"/>
            <a:r>
              <a:rPr lang="en-US" sz="2200" dirty="0"/>
              <a:t>beamlet grid is positioned on the mid-plane of the </a:t>
            </a:r>
            <a:r>
              <a:rPr lang="en-US" sz="2200" dirty="0" err="1"/>
              <a:t>pMLC</a:t>
            </a:r>
            <a:endParaRPr lang="en-US" sz="2200" dirty="0"/>
          </a:p>
          <a:p>
            <a:pPr lvl="1"/>
            <a:r>
              <a:rPr lang="en-US" sz="2200" dirty="0"/>
              <a:t>Particles are transported </a:t>
            </a:r>
            <a:r>
              <a:rPr lang="en-US" sz="2200" dirty="0" err="1"/>
              <a:t>throughthe</a:t>
            </a:r>
            <a:r>
              <a:rPr lang="en-US" sz="2200" dirty="0"/>
              <a:t> treatment head and stored in the corresponding beamlet</a:t>
            </a:r>
          </a:p>
          <a:p>
            <a:r>
              <a:rPr lang="en-US" sz="2200" dirty="0"/>
              <a:t>When all dose distributions are calculated </a:t>
            </a:r>
          </a:p>
          <a:p>
            <a:pPr lvl="1"/>
            <a:r>
              <a:rPr lang="en-US" sz="2200" dirty="0"/>
              <a:t>simultaneous optimization of photon and electron apertures</a:t>
            </a:r>
          </a:p>
          <a:p>
            <a:pPr lvl="2"/>
            <a:r>
              <a:rPr lang="en-US" dirty="0"/>
              <a:t>(</a:t>
            </a:r>
            <a:r>
              <a:rPr lang="en-US" dirty="0" err="1"/>
              <a:t>e.g</a:t>
            </a:r>
            <a:r>
              <a:rPr lang="en-US" dirty="0"/>
              <a:t> number of apertures per field, weighting factors)</a:t>
            </a:r>
          </a:p>
        </p:txBody>
      </p:sp>
    </p:spTree>
    <p:extLst>
      <p:ext uri="{BB962C8B-B14F-4D97-AF65-F5344CB8AC3E}">
        <p14:creationId xmlns:p14="http://schemas.microsoft.com/office/powerpoint/2010/main" val="25278931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EFED69-292F-4FA0-B230-C69DE2D225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9654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Methods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C78E660-1DEF-40D9-8EED-6D0BE8E002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3802" y="1697605"/>
            <a:ext cx="8542278" cy="3462790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DAC0347-3BB2-49AC-852E-7D7F933EC544}"/>
              </a:ext>
            </a:extLst>
          </p:cNvPr>
          <p:cNvSpPr/>
          <p:nvPr/>
        </p:nvSpPr>
        <p:spPr>
          <a:xfrm>
            <a:off x="3105818" y="5442783"/>
            <a:ext cx="6518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/>
              <a:t>Photon and electron fields and the number of apertures per field used to create the coplanar MBRT, MERT and photon IMRT plans [2]</a:t>
            </a:r>
          </a:p>
        </p:txBody>
      </p:sp>
    </p:spTree>
    <p:extLst>
      <p:ext uri="{BB962C8B-B14F-4D97-AF65-F5344CB8AC3E}">
        <p14:creationId xmlns:p14="http://schemas.microsoft.com/office/powerpoint/2010/main" val="16763780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5A110C-41E1-432B-A31D-E4118EA81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0567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3A903F-BE6A-46B0-93BA-3AC5D83CF8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2678"/>
            <a:ext cx="10515600" cy="4351338"/>
          </a:xfrm>
        </p:spPr>
        <p:txBody>
          <a:bodyPr>
            <a:noAutofit/>
          </a:bodyPr>
          <a:lstStyle/>
          <a:p>
            <a:r>
              <a:rPr lang="en-US" sz="2200" dirty="0"/>
              <a:t>Two types of cancer are tested (Academically) </a:t>
            </a:r>
          </a:p>
          <a:p>
            <a:pPr lvl="1"/>
            <a:r>
              <a:rPr lang="en-US" sz="2200" dirty="0"/>
              <a:t>Chest wall </a:t>
            </a:r>
          </a:p>
          <a:p>
            <a:pPr lvl="1"/>
            <a:r>
              <a:rPr lang="en-US" sz="2200" dirty="0"/>
              <a:t>Squamous cell carcinoma</a:t>
            </a:r>
          </a:p>
          <a:p>
            <a:pPr lvl="2"/>
            <a:r>
              <a:rPr lang="en-US" sz="2200" dirty="0"/>
              <a:t>uncontrolled growth of abnormal cells arising in the squamous cells, which compose most of the skin’s upper layers (the epidermis).</a:t>
            </a:r>
          </a:p>
          <a:p>
            <a:r>
              <a:rPr lang="en-US" sz="2200" dirty="0"/>
              <a:t>Homogeneity Index (HI) for the PTV</a:t>
            </a:r>
          </a:p>
          <a:p>
            <a:pPr lvl="1"/>
            <a:r>
              <a:rPr lang="en-US" sz="2200" dirty="0"/>
              <a:t>HI = V95% − V107%,</a:t>
            </a:r>
          </a:p>
          <a:p>
            <a:pPr lvl="2"/>
            <a:r>
              <a:rPr lang="en-US" sz="2200" dirty="0"/>
              <a:t>(V95%) percent volume that received at least 95% of the prescription dose</a:t>
            </a:r>
          </a:p>
          <a:p>
            <a:pPr lvl="2"/>
            <a:r>
              <a:rPr lang="en-US" sz="2200" dirty="0"/>
              <a:t>(V107%) percent volume that received at least 107% of the prescription dose</a:t>
            </a:r>
          </a:p>
          <a:p>
            <a:r>
              <a:rPr lang="en-US" sz="2200" dirty="0"/>
              <a:t>OARs</a:t>
            </a:r>
          </a:p>
          <a:p>
            <a:pPr lvl="1"/>
            <a:r>
              <a:rPr lang="en-US" sz="2200" dirty="0" err="1"/>
              <a:t>Dmean</a:t>
            </a:r>
            <a:r>
              <a:rPr lang="en-US" sz="2200" dirty="0"/>
              <a:t> to the organ at risk</a:t>
            </a:r>
          </a:p>
        </p:txBody>
      </p:sp>
    </p:spTree>
    <p:extLst>
      <p:ext uri="{BB962C8B-B14F-4D97-AF65-F5344CB8AC3E}">
        <p14:creationId xmlns:p14="http://schemas.microsoft.com/office/powerpoint/2010/main" val="28584898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7001C-AF7C-471D-A6F6-A20488C5A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42627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Results (Chest wall )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9AAE6DB-7D73-45A1-B8F2-746DFE4F61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425099"/>
            <a:ext cx="10870844" cy="243223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6E8669E-9C78-4761-A092-BF3A50E4BA8D}"/>
              </a:ext>
            </a:extLst>
          </p:cNvPr>
          <p:cNvSpPr txBox="1"/>
          <p:nvPr/>
        </p:nvSpPr>
        <p:spPr>
          <a:xfrm>
            <a:off x="838200" y="4124503"/>
            <a:ext cx="1010322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Homogeneity Index (HI) in the PTV is the same  for VMAT and MBRT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5% higher than for the MERT and IMRT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MBRT plan outperforms the VMAT plan in terms of OAR sparing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MERT even better(but close) sparing except ipsilateral lung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IMRT only sparing of contralateral lung is similar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413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43BCB0-FB6C-4637-BB3A-3150754DBC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066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Results (Squamous cell carcinoma</a:t>
            </a:r>
            <a:r>
              <a:rPr lang="en-US" sz="4000" dirty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7A97171-B464-4B48-8632-402E5104CA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2422" y="1844935"/>
            <a:ext cx="9032998" cy="4278287"/>
          </a:xfrm>
        </p:spPr>
      </p:pic>
    </p:spTree>
    <p:extLst>
      <p:ext uri="{BB962C8B-B14F-4D97-AF65-F5344CB8AC3E}">
        <p14:creationId xmlns:p14="http://schemas.microsoft.com/office/powerpoint/2010/main" val="6392194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71739-D76C-42C2-981A-1D13C15E8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9899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Results (Squamous cell carcinoma)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4DCFD0-4624-4D7B-9778-53900C6BA7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/>
              <a:t>Homogeneity Index (HI) in the PTV for the MBRT plan</a:t>
            </a:r>
          </a:p>
          <a:p>
            <a:pPr lvl="1"/>
            <a:r>
              <a:rPr lang="en-US" sz="2200" dirty="0"/>
              <a:t>2.2% higher than for the VMAT plan</a:t>
            </a:r>
          </a:p>
          <a:p>
            <a:pPr lvl="1"/>
            <a:r>
              <a:rPr lang="en-US" sz="2200" dirty="0"/>
              <a:t>8.2% higher than for the MERT</a:t>
            </a:r>
          </a:p>
          <a:p>
            <a:pPr lvl="1"/>
            <a:r>
              <a:rPr lang="en-US" sz="2200" dirty="0"/>
              <a:t>Similar with IMRT</a:t>
            </a:r>
          </a:p>
          <a:p>
            <a:r>
              <a:rPr lang="en-US" sz="2200" dirty="0"/>
              <a:t>OARs</a:t>
            </a:r>
          </a:p>
          <a:p>
            <a:pPr lvl="1"/>
            <a:r>
              <a:rPr lang="en-US" sz="2200" dirty="0"/>
              <a:t>MBRT plan outperforms the VMAT plan</a:t>
            </a:r>
          </a:p>
          <a:p>
            <a:pPr lvl="1"/>
            <a:r>
              <a:rPr lang="en-US" sz="2200" dirty="0"/>
              <a:t>MERT plan spare some structures had worse sparing and some better</a:t>
            </a:r>
          </a:p>
          <a:p>
            <a:pPr lvl="1"/>
            <a:r>
              <a:rPr lang="en-US" sz="2200" dirty="0"/>
              <a:t>In case of the photon IMRT plan, all OARs are spared less or similar to the MBRT plan</a:t>
            </a:r>
          </a:p>
        </p:txBody>
      </p:sp>
    </p:spTree>
    <p:extLst>
      <p:ext uri="{BB962C8B-B14F-4D97-AF65-F5344CB8AC3E}">
        <p14:creationId xmlns:p14="http://schemas.microsoft.com/office/powerpoint/2010/main" val="26987149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98060-19F5-468D-BCD6-4FFB20B951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3789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A9550F-182A-4FBF-84CD-6172A13DB0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/>
              <a:t>The generated MBRT plans dosimetrically outperform the MERT, photon IMRT and VMAT plans for all investigated situations</a:t>
            </a:r>
            <a:endParaRPr lang="el-GR" sz="2200" dirty="0"/>
          </a:p>
          <a:p>
            <a:pPr marL="0" indent="0">
              <a:buNone/>
            </a:pPr>
            <a:endParaRPr lang="en-US" sz="2200" dirty="0"/>
          </a:p>
          <a:p>
            <a:r>
              <a:rPr lang="en-US" sz="2200" dirty="0"/>
              <a:t>Left chest wall and the squamous cell carcinoma, the MBRT plans cover the PTV similarly or more homogeneously than the VMAT plans</a:t>
            </a:r>
            <a:endParaRPr lang="el-GR" sz="2200" dirty="0"/>
          </a:p>
          <a:p>
            <a:pPr marL="0" indent="0">
              <a:buNone/>
            </a:pPr>
            <a:endParaRPr lang="en-US" sz="2200" dirty="0"/>
          </a:p>
          <a:p>
            <a:r>
              <a:rPr lang="en-US" sz="2200" dirty="0"/>
              <a:t>OARs are spared considerably better with average reductions of the mean dose to parallel OARs and D2% to serial OARs by 54% and 26%, respectively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085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3E03C-89B6-4F6F-B210-947E17CE1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835" y="-169590"/>
            <a:ext cx="10515600" cy="1203902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rebuchet MS" panose="020B0603020202020204" pitchFamily="34" charset="0"/>
              </a:rPr>
              <a:t>Background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2F4816C-7A98-4D39-9DAF-886492881E8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957" y="1627462"/>
            <a:ext cx="2910955" cy="3741459"/>
          </a:xfr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FD21CF3-DDC2-4A92-AE69-5FCB02F998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961965" y="1472350"/>
            <a:ext cx="6598064" cy="4351338"/>
          </a:xfrm>
        </p:spPr>
        <p:txBody>
          <a:bodyPr>
            <a:normAutofit fontScale="92500" lnSpcReduction="10000"/>
          </a:bodyPr>
          <a:lstStyle/>
          <a:p>
            <a:r>
              <a:rPr lang="en-US" sz="2400" b="1" dirty="0">
                <a:latin typeface="Trebuchet MS" panose="020B0603020202020204" pitchFamily="34" charset="0"/>
              </a:rPr>
              <a:t>Cross tumor volume (GTV):</a:t>
            </a:r>
            <a:r>
              <a:rPr lang="el-GR" sz="2400" b="1" dirty="0">
                <a:latin typeface="Trebuchet MS" panose="020B0603020202020204" pitchFamily="34" charset="0"/>
              </a:rPr>
              <a:t> </a:t>
            </a:r>
            <a:r>
              <a:rPr lang="en-US" sz="2400" dirty="0">
                <a:latin typeface="Trebuchet MS" panose="020B0603020202020204" pitchFamily="34" charset="0"/>
              </a:rPr>
              <a:t>primary tumor</a:t>
            </a:r>
          </a:p>
          <a:p>
            <a:r>
              <a:rPr lang="en-US" sz="2400" b="1" dirty="0">
                <a:latin typeface="Trebuchet MS" panose="020B0603020202020204" pitchFamily="34" charset="0"/>
              </a:rPr>
              <a:t>Clinical target volume (CTV):</a:t>
            </a:r>
            <a:r>
              <a:rPr lang="el-GR" sz="2400" b="1" dirty="0">
                <a:latin typeface="Trebuchet MS" panose="020B0603020202020204" pitchFamily="34" charset="0"/>
              </a:rPr>
              <a:t> </a:t>
            </a:r>
            <a:r>
              <a:rPr lang="en-US" sz="2400" dirty="0">
                <a:latin typeface="Trebuchet MS" panose="020B0603020202020204" pitchFamily="34" charset="0"/>
              </a:rPr>
              <a:t>subclinical microscopic disease that lies around the tumor mass</a:t>
            </a:r>
          </a:p>
          <a:p>
            <a:r>
              <a:rPr lang="en-US" sz="2400" b="1" dirty="0">
                <a:latin typeface="Trebuchet MS" panose="020B0603020202020204" pitchFamily="34" charset="0"/>
              </a:rPr>
              <a:t>Planning target volume (PTV):</a:t>
            </a:r>
            <a:r>
              <a:rPr lang="el-GR" sz="2400" b="1" dirty="0">
                <a:latin typeface="Trebuchet MS" panose="020B0603020202020204" pitchFamily="34" charset="0"/>
              </a:rPr>
              <a:t> </a:t>
            </a:r>
            <a:r>
              <a:rPr lang="en-US" sz="2400" dirty="0">
                <a:latin typeface="Trebuchet MS" panose="020B0603020202020204" pitchFamily="34" charset="0"/>
              </a:rPr>
              <a:t>geometrical variations</a:t>
            </a:r>
          </a:p>
          <a:p>
            <a:r>
              <a:rPr lang="en-US" sz="2400" b="1" dirty="0">
                <a:latin typeface="Trebuchet MS" panose="020B0603020202020204" pitchFamily="34" charset="0"/>
              </a:rPr>
              <a:t>Internal target volume (ITV): </a:t>
            </a:r>
            <a:r>
              <a:rPr lang="en-US" sz="2400" dirty="0">
                <a:latin typeface="Trebuchet MS" panose="020B0603020202020204" pitchFamily="34" charset="0"/>
              </a:rPr>
              <a:t>expansion of CTV for internal movement (e.g. breathing) </a:t>
            </a:r>
          </a:p>
          <a:p>
            <a:r>
              <a:rPr lang="en-US" sz="2400" b="1" dirty="0">
                <a:latin typeface="Trebuchet MS" panose="020B0603020202020204" pitchFamily="34" charset="0"/>
              </a:rPr>
              <a:t>Treated volume (TV): </a:t>
            </a:r>
            <a:r>
              <a:rPr lang="en-US" sz="2400" dirty="0" err="1">
                <a:latin typeface="Trebuchet MS" panose="020B0603020202020204" pitchFamily="34" charset="0"/>
              </a:rPr>
              <a:t>isodose</a:t>
            </a:r>
            <a:r>
              <a:rPr lang="en-US" sz="2400" dirty="0">
                <a:latin typeface="Trebuchet MS" panose="020B0603020202020204" pitchFamily="34" charset="0"/>
              </a:rPr>
              <a:t> surface that corresponds to a dose level (e.g., 95%)</a:t>
            </a:r>
          </a:p>
          <a:p>
            <a:r>
              <a:rPr lang="en-US" sz="2400" b="1" dirty="0">
                <a:latin typeface="Trebuchet MS" panose="020B0603020202020204" pitchFamily="34" charset="0"/>
              </a:rPr>
              <a:t>Irradiated volume (IV):</a:t>
            </a:r>
            <a:r>
              <a:rPr lang="el-GR" sz="2400" b="1" dirty="0">
                <a:latin typeface="Trebuchet MS" panose="020B0603020202020204" pitchFamily="34" charset="0"/>
              </a:rPr>
              <a:t> </a:t>
            </a:r>
            <a:r>
              <a:rPr lang="en-US" sz="2400" dirty="0">
                <a:latin typeface="Trebuchet MS" panose="020B0603020202020204" pitchFamily="34" charset="0"/>
              </a:rPr>
              <a:t>the last volume of tissue will be irradiated with a dose considered significant in relation to tolerance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74024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7C70C-A98B-4A69-9D58-EEE33242E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04392F-1848-4F19-B6FA-1AC7FBD20A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5430"/>
            <a:ext cx="10515600" cy="4657445"/>
          </a:xfrm>
        </p:spPr>
        <p:txBody>
          <a:bodyPr>
            <a:normAutofit/>
          </a:bodyPr>
          <a:lstStyle/>
          <a:p>
            <a:r>
              <a:rPr lang="en-US" sz="2200" b="1" dirty="0"/>
              <a:t>Organs at risk (OAR): </a:t>
            </a:r>
            <a:r>
              <a:rPr lang="en-US" sz="2200" dirty="0"/>
              <a:t>these tissues which usually are closed to the tumor or their radio sensitivity may have a significant outcome to the treatment planning or prescribed dose</a:t>
            </a:r>
          </a:p>
          <a:p>
            <a:r>
              <a:rPr lang="en-US" sz="2200" b="1" dirty="0"/>
              <a:t>Classification to OARs: </a:t>
            </a:r>
            <a:endParaRPr lang="en-US" sz="2200" dirty="0"/>
          </a:p>
          <a:p>
            <a:pPr lvl="1"/>
            <a:r>
              <a:rPr lang="en-US" sz="2200" dirty="0"/>
              <a:t>Serial: Whole organ is a continued unit, and </a:t>
            </a:r>
            <a:r>
              <a:rPr lang="en-US" sz="2200" b="1" dirty="0"/>
              <a:t>damage to one point will cause complete damage to the organ </a:t>
            </a:r>
            <a:r>
              <a:rPr lang="en-US" sz="2200" dirty="0"/>
              <a:t>(spinal cord, digestive system).</a:t>
            </a:r>
          </a:p>
          <a:p>
            <a:pPr lvl="1"/>
            <a:r>
              <a:rPr lang="en-US" sz="2200" dirty="0"/>
              <a:t>Parallel: Organ consists of several functional units and if </a:t>
            </a:r>
            <a:r>
              <a:rPr lang="en-US" sz="2200" b="1" dirty="0"/>
              <a:t>one part is damaged, the rest of the organ will still be functioning </a:t>
            </a:r>
            <a:r>
              <a:rPr lang="en-US" sz="2200" dirty="0"/>
              <a:t>and make up for the loss (lung, bladder).</a:t>
            </a:r>
          </a:p>
          <a:p>
            <a:pPr lvl="1"/>
            <a:r>
              <a:rPr lang="en-US" sz="2200" b="1" dirty="0"/>
              <a:t>Serial Parallel: </a:t>
            </a:r>
            <a:r>
              <a:rPr lang="en-US" sz="2200" dirty="0"/>
              <a:t>fall in both categories, such as kidneys and heart</a:t>
            </a:r>
          </a:p>
        </p:txBody>
      </p:sp>
    </p:spTree>
    <p:extLst>
      <p:ext uri="{BB962C8B-B14F-4D97-AF65-F5344CB8AC3E}">
        <p14:creationId xmlns:p14="http://schemas.microsoft.com/office/powerpoint/2010/main" val="3114566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43F37C-250B-4804-AC98-1533047427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6402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1">
                    <a:lumMod val="50000"/>
                  </a:schemeClr>
                </a:solidFill>
                <a:latin typeface="Trebuchet MS" panose="020B0603020202020204" pitchFamily="34" charset="0"/>
              </a:rPr>
              <a:t>Background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B2B027-42CB-42EF-B017-0A73873819F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200" b="1" dirty="0">
                <a:latin typeface="Trebuchet MS" panose="020B0603020202020204" pitchFamily="34" charset="0"/>
              </a:rPr>
              <a:t>Serial</a:t>
            </a:r>
          </a:p>
          <a:p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CF744D2-52B4-494B-90EA-6D987C6257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80094" y="1825625"/>
            <a:ext cx="5181600" cy="4351338"/>
          </a:xfrm>
        </p:spPr>
        <p:txBody>
          <a:bodyPr>
            <a:normAutofit/>
          </a:bodyPr>
          <a:lstStyle/>
          <a:p>
            <a:r>
              <a:rPr lang="en-US" sz="2200" b="1" dirty="0">
                <a:latin typeface="Trebuchet MS" panose="020B0603020202020204" pitchFamily="34" charset="0"/>
              </a:rPr>
              <a:t>Parallel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7B7AC57-35E3-4CDD-8BB0-B979A31CB2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702016"/>
            <a:ext cx="4878527" cy="300685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D54DDA2-914F-43CA-90DC-8FCDEA0FEB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0094" y="2708144"/>
            <a:ext cx="4901266" cy="300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058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958796" y="159306"/>
            <a:ext cx="7498080" cy="90120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Background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958796" y="1480960"/>
            <a:ext cx="4183047" cy="4625009"/>
          </a:xfrm>
        </p:spPr>
        <p:txBody>
          <a:bodyPr>
            <a:normAutofit/>
          </a:bodyPr>
          <a:lstStyle/>
          <a:p>
            <a:r>
              <a:rPr lang="en-US" sz="2200" dirty="0"/>
              <a:t>Dose calculation using Dose Volume Histograms – DVH</a:t>
            </a:r>
          </a:p>
          <a:p>
            <a:pPr marL="0" indent="0">
              <a:buNone/>
            </a:pPr>
            <a:endParaRPr lang="en-US" sz="2200" dirty="0"/>
          </a:p>
          <a:p>
            <a:pPr lvl="1"/>
            <a:r>
              <a:rPr lang="en-US" sz="2200" dirty="0"/>
              <a:t>Y axis – Volume (absolute or percent)</a:t>
            </a:r>
          </a:p>
          <a:p>
            <a:pPr lvl="1"/>
            <a:r>
              <a:rPr lang="en-US" sz="2200" dirty="0"/>
              <a:t>X axis – Dose (absolute or percent)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4F0CB1-5741-4DE2-8A9D-A0B21A1449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0191" y="1480960"/>
            <a:ext cx="5633192" cy="33957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1EC5555-1A30-411F-881F-0A683D034E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3960" y="4967578"/>
            <a:ext cx="4743099" cy="167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3285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CE07B6-38F6-4F66-8D26-930C91ED7E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47011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Background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0214A73-F085-41EB-B66B-9E6E161D94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253" y="1789705"/>
            <a:ext cx="8269941" cy="4694781"/>
          </a:xfrm>
        </p:spPr>
      </p:pic>
    </p:spTree>
    <p:extLst>
      <p:ext uri="{BB962C8B-B14F-4D97-AF65-F5344CB8AC3E}">
        <p14:creationId xmlns:p14="http://schemas.microsoft.com/office/powerpoint/2010/main" val="5220157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7FAB0-0B14-4E63-8D58-0A73B2E8A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7829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Background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40806C-CC10-48FB-82FA-02C53FBFCD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b="1" dirty="0"/>
              <a:t>IMRT(Intensity-Modulated Radiation Therapy)</a:t>
            </a: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1DE948C-FF85-484C-9209-FB4BB09AB5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340" y="2621362"/>
            <a:ext cx="10013320" cy="3334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7207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584A52-83C1-4164-85AD-106C889C9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89C4A4-0920-4E14-B519-CCEE1108CC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92991"/>
            <a:ext cx="10515600" cy="4351338"/>
          </a:xfrm>
        </p:spPr>
        <p:txBody>
          <a:bodyPr>
            <a:normAutofit/>
          </a:bodyPr>
          <a:lstStyle/>
          <a:p>
            <a:r>
              <a:rPr lang="en-US" sz="2200" b="1" dirty="0"/>
              <a:t>VMAT (Volumetric-Modulated-Arc-Therapy)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F34FEC-D9A2-4CAF-B22B-180A9FF4A0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9083" y="2171529"/>
            <a:ext cx="5373834" cy="4472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2651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7DB1EE-8D45-4AB4-AB18-0585163595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0901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10F749-A3A7-4ED3-B302-A714147F7E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b="1" dirty="0" err="1"/>
              <a:t>pMLC</a:t>
            </a:r>
            <a:r>
              <a:rPr lang="en-US" sz="2200" b="1" dirty="0"/>
              <a:t>: </a:t>
            </a:r>
            <a:r>
              <a:rPr lang="en-US" sz="2200" dirty="0"/>
              <a:t>photon </a:t>
            </a:r>
            <a:r>
              <a:rPr lang="en-US" sz="2200" dirty="0" err="1"/>
              <a:t>multileaf</a:t>
            </a:r>
            <a:r>
              <a:rPr lang="en-US" sz="2200" dirty="0"/>
              <a:t> collimator</a:t>
            </a:r>
          </a:p>
          <a:p>
            <a:pPr lvl="1"/>
            <a:r>
              <a:rPr lang="en-US" sz="2200" dirty="0"/>
              <a:t>Lead leaves which shape the beam according to the tumor geometry</a:t>
            </a:r>
          </a:p>
          <a:p>
            <a:pPr lvl="1"/>
            <a:r>
              <a:rPr lang="en-US" sz="2200" dirty="0"/>
              <a:t>Method: step and shoot</a:t>
            </a:r>
          </a:p>
          <a:p>
            <a:r>
              <a:rPr lang="en-US" sz="2200" b="1" dirty="0"/>
              <a:t>Modulated electron radiotherapy (MERT)</a:t>
            </a:r>
          </a:p>
          <a:p>
            <a:pPr lvl="1"/>
            <a:r>
              <a:rPr lang="en-US" sz="2200" dirty="0"/>
              <a:t>Same idea as IMRT</a:t>
            </a:r>
          </a:p>
          <a:p>
            <a:r>
              <a:rPr lang="en-US" sz="2200" b="1" dirty="0" err="1"/>
              <a:t>eMLC</a:t>
            </a:r>
            <a:r>
              <a:rPr lang="en-US" sz="2200" b="1" dirty="0"/>
              <a:t>: </a:t>
            </a:r>
            <a:r>
              <a:rPr lang="en-US" sz="2200" dirty="0"/>
              <a:t>electron </a:t>
            </a:r>
            <a:r>
              <a:rPr lang="en-US" sz="2200" dirty="0" err="1"/>
              <a:t>multileaf</a:t>
            </a:r>
            <a:r>
              <a:rPr lang="en-US" sz="2200" dirty="0"/>
              <a:t> collimator leaves located at the bottom of a 25x25 cm2 applicator just a few cm from the patient surface</a:t>
            </a:r>
          </a:p>
        </p:txBody>
      </p:sp>
    </p:spTree>
    <p:extLst>
      <p:ext uri="{BB962C8B-B14F-4D97-AF65-F5344CB8AC3E}">
        <p14:creationId xmlns:p14="http://schemas.microsoft.com/office/powerpoint/2010/main" val="7184714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</TotalTime>
  <Words>856</Words>
  <Application>Microsoft Office PowerPoint</Application>
  <PresentationFormat>Widescreen</PresentationFormat>
  <Paragraphs>90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Trebuchet MS</vt:lpstr>
      <vt:lpstr>Office Theme</vt:lpstr>
      <vt:lpstr>Simultaneous optimization of photons and electrons for mixed beam radiotherapy</vt:lpstr>
      <vt:lpstr> Background</vt:lpstr>
      <vt:lpstr>Background</vt:lpstr>
      <vt:lpstr>Background</vt:lpstr>
      <vt:lpstr>Background</vt:lpstr>
      <vt:lpstr>Background</vt:lpstr>
      <vt:lpstr>Background</vt:lpstr>
      <vt:lpstr>Background</vt:lpstr>
      <vt:lpstr>Background</vt:lpstr>
      <vt:lpstr>Mixed beam radiotherapy (MBRT)</vt:lpstr>
      <vt:lpstr>Mixed beam radiotherapy</vt:lpstr>
      <vt:lpstr>Methods</vt:lpstr>
      <vt:lpstr>Methods</vt:lpstr>
      <vt:lpstr>Methods</vt:lpstr>
      <vt:lpstr>Methods</vt:lpstr>
      <vt:lpstr>Results (Chest wall ) </vt:lpstr>
      <vt:lpstr>Results (Squamous cell carcinoma)</vt:lpstr>
      <vt:lpstr>Results (Squamous cell carcinoma)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and utilisation of a new software for lung cancer patients treated with Stereotactive Ablative Radiotherapy</dc:title>
  <dc:creator>Theodoros Christodoulou</dc:creator>
  <cp:lastModifiedBy>maria skordi</cp:lastModifiedBy>
  <cp:revision>54</cp:revision>
  <dcterms:created xsi:type="dcterms:W3CDTF">2017-09-09T08:57:56Z</dcterms:created>
  <dcterms:modified xsi:type="dcterms:W3CDTF">2018-05-07T09:40:24Z</dcterms:modified>
</cp:coreProperties>
</file>