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531" r:id="rId3"/>
    <p:sldId id="515" r:id="rId4"/>
    <p:sldId id="538" r:id="rId5"/>
    <p:sldId id="532" r:id="rId6"/>
    <p:sldId id="533" r:id="rId7"/>
    <p:sldId id="534" r:id="rId8"/>
    <p:sldId id="535" r:id="rId9"/>
    <p:sldId id="536" r:id="rId10"/>
    <p:sldId id="537" r:id="rId11"/>
    <p:sldId id="539" r:id="rId12"/>
    <p:sldId id="540" r:id="rId13"/>
    <p:sldId id="54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1C0"/>
    <a:srgbClr val="FF2CB5"/>
    <a:srgbClr val="8D3CA1"/>
    <a:srgbClr val="AE2087"/>
    <a:srgbClr val="CF10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4577" autoAdjust="0"/>
    <p:restoredTop sz="94014" autoAdjust="0"/>
  </p:normalViewPr>
  <p:slideViewPr>
    <p:cSldViewPr snapToObjects="1">
      <p:cViewPr varScale="1">
        <p:scale>
          <a:sx n="120" d="100"/>
          <a:sy n="120" d="100"/>
        </p:scale>
        <p:origin x="293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41339-4A67-0445-986F-073571DAAB15}" type="datetimeFigureOut">
              <a:rPr lang="en-US" smtClean="0"/>
              <a:pPr/>
              <a:t>2/10/19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73B51-513A-3F43-B9CC-64FE3FAB28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7331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ABC9C-22D1-C44C-A8A6-045F325F640B}" type="datetimeFigureOut">
              <a:rPr lang="en-US" smtClean="0"/>
              <a:pPr/>
              <a:t>2/10/19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32F1B-75DA-AD49-A785-A8F68C9DBF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841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</a:t>
            </a:r>
            <a:r>
              <a:rPr lang="en-US" baseline="30000"/>
              <a:t>th</a:t>
            </a:r>
            <a:r>
              <a:rPr lang="en-US"/>
              <a:t> Feb. 2012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Prafulla K. Behera @ INO Collaboration Meeting at BARC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pic>
        <p:nvPicPr>
          <p:cNvPr id="14" name="Picture 13" descr="Screen shot 2011-12-18 at 10.02.04 PM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77200" y="76200"/>
            <a:ext cx="990600" cy="100372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Sep.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Prafulla K. Behera @XXXIX International Symposium on </a:t>
            </a:r>
            <a:r>
              <a:rPr lang="en-US" dirty="0" err="1"/>
              <a:t>Multiparticle</a:t>
            </a:r>
            <a:r>
              <a:rPr lang="en-US" dirty="0"/>
              <a:t> Dynamics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Sep.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Prafulla K. Behera @XXXIX International Symposium on </a:t>
            </a:r>
            <a:r>
              <a:rPr lang="en-US" dirty="0" err="1"/>
              <a:t>Multiparticle</a:t>
            </a:r>
            <a:r>
              <a:rPr lang="en-US" dirty="0"/>
              <a:t> Dynamics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2/10/19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Sep.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Prafulla K. Behera @XXXIX International Symposium on </a:t>
            </a:r>
            <a:r>
              <a:rPr lang="en-US" dirty="0" err="1"/>
              <a:t>Multiparticle</a:t>
            </a:r>
            <a:r>
              <a:rPr lang="en-US" dirty="0"/>
              <a:t> Dynamics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Sep. 2009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Prafulla K. Behera @XXXIX International Symposium on </a:t>
            </a:r>
            <a:r>
              <a:rPr lang="en-US" dirty="0" err="1"/>
              <a:t>Multiparticle</a:t>
            </a:r>
            <a:r>
              <a:rPr lang="en-US" dirty="0"/>
              <a:t> Dynamics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Sep. 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Prafulla K. Behera @XXXIX International Symposium on </a:t>
            </a:r>
            <a:r>
              <a:rPr lang="en-US" dirty="0" err="1"/>
              <a:t>Multiparticle</a:t>
            </a:r>
            <a:r>
              <a:rPr lang="en-US" dirty="0"/>
              <a:t> Dynamics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Sep. 2009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Prafulla K. Behera @XXXIX International Symposium on </a:t>
            </a:r>
            <a:r>
              <a:rPr lang="en-US" dirty="0" err="1"/>
              <a:t>Multiparticle</a:t>
            </a:r>
            <a:r>
              <a:rPr lang="en-US" dirty="0"/>
              <a:t> Dynamics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Sep.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Prafulla K. Behera @XXXIX International Symposium on </a:t>
            </a:r>
            <a:r>
              <a:rPr lang="en-US" dirty="0" err="1"/>
              <a:t>Multiparticle</a:t>
            </a:r>
            <a:r>
              <a:rPr lang="en-US" dirty="0"/>
              <a:t> Dynamics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Sep.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dirty="0"/>
              <a:t>Prafulla K. Behera @XXXIX International Symposium on </a:t>
            </a:r>
            <a:r>
              <a:rPr lang="en-US" dirty="0" err="1"/>
              <a:t>Multiparticle</a:t>
            </a:r>
            <a:r>
              <a:rPr lang="en-US" dirty="0"/>
              <a:t> Dynamics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2/10/19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1</a:t>
            </a:r>
            <a:endParaRPr lang="en-US" dirty="0"/>
          </a:p>
        </p:txBody>
      </p:sp>
      <p:pic>
        <p:nvPicPr>
          <p:cNvPr id="10" name="Picture 9" descr="Screen shot 2011-12-18 at 10.02.04 PM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077200" y="76200"/>
            <a:ext cx="990600" cy="10037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mm.cern.ch/owa/redir.aspx?C=0qPtZx841VGLVML8zjGRZvtcqs-gkt6dfiYAojTU2r1LpeCcuY_WCA..&amp;URL=https%3a%2f%2farxiv.org%2fabs%2f1902.0013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619500"/>
            <a:ext cx="6705600" cy="2171700"/>
          </a:xfrm>
          <a:noFill/>
        </p:spPr>
        <p:txBody>
          <a:bodyPr>
            <a:normAutofit/>
          </a:bodyPr>
          <a:lstStyle/>
          <a:p>
            <a:r>
              <a:rPr lang="en-US" sz="2800" dirty="0">
                <a:ln>
                  <a:solidFill>
                    <a:srgbClr val="008000"/>
                  </a:solidFill>
                </a:ln>
                <a:solidFill>
                  <a:srgbClr val="008000"/>
                </a:solidFill>
              </a:rPr>
              <a:t>Prafulla Kumar Behera</a:t>
            </a:r>
          </a:p>
          <a:p>
            <a:r>
              <a:rPr lang="en-US" sz="2800" dirty="0">
                <a:ln>
                  <a:solidFill>
                    <a:srgbClr val="008000"/>
                  </a:solidFill>
                </a:ln>
                <a:solidFill>
                  <a:srgbClr val="008000"/>
                </a:solidFill>
              </a:rPr>
              <a:t> Indian Institute of Technology Madras,</a:t>
            </a:r>
            <a:r>
              <a:rPr lang="en-US" sz="2800" b="1" dirty="0"/>
              <a:t> </a:t>
            </a:r>
          </a:p>
          <a:p>
            <a:r>
              <a:rPr lang="en-IN" dirty="0">
                <a:solidFill>
                  <a:schemeClr val="accent1"/>
                </a:solidFill>
              </a:rPr>
              <a:t>Lake Louise Winter Institute 2019, 10-16 Feb 2019, University of Alberta, Lake Louise (Canada)</a:t>
            </a:r>
            <a:endParaRPr lang="en-US" dirty="0">
              <a:ln>
                <a:solidFill>
                  <a:srgbClr val="008000"/>
                </a:solidFill>
              </a:ln>
              <a:solidFill>
                <a:schemeClr val="accent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1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8229600" cy="2133600"/>
          </a:xfrm>
        </p:spPr>
        <p:txBody>
          <a:bodyPr>
            <a:noAutofit/>
          </a:bodyPr>
          <a:lstStyle/>
          <a:p>
            <a:r>
              <a:rPr lang="en-IN" dirty="0">
                <a:solidFill>
                  <a:srgbClr val="2221C0"/>
                </a:solidFill>
              </a:rPr>
              <a:t>Higgs Boson Measurements at the High-Luminosity LHC with CMS</a:t>
            </a:r>
            <a:r>
              <a:rPr lang="en-GB" sz="4800" i="1" dirty="0">
                <a:ln>
                  <a:solidFill>
                    <a:srgbClr val="0000FF"/>
                  </a:solidFill>
                </a:ln>
                <a:solidFill>
                  <a:srgbClr val="2221C0"/>
                </a:solidFill>
                <a:latin typeface="+mn-lt"/>
              </a:rPr>
              <a:t> </a:t>
            </a:r>
            <a:endParaRPr lang="en-US" sz="4800" dirty="0">
              <a:ln>
                <a:solidFill>
                  <a:srgbClr val="0000FF"/>
                </a:solidFill>
              </a:ln>
              <a:solidFill>
                <a:srgbClr val="2221C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84F2A-A9DD-144E-B71B-6AA4AD562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Differential cross section (Higgs)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21DCFD-FE69-FA4E-BA5A-C638C44DB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F72C73-8E0F-D04A-B7E0-3A7141982710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41D73D-1D2D-9844-A8E3-9218894DCB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95399"/>
            <a:ext cx="8763000" cy="47046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563876-F870-A74C-A54C-588ABE3B4CE7}"/>
              </a:ext>
            </a:extLst>
          </p:cNvPr>
          <p:cNvSpPr txBox="1"/>
          <p:nvPr/>
        </p:nvSpPr>
        <p:spPr>
          <a:xfrm>
            <a:off x="6629400" y="6347936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11</a:t>
            </a:r>
            <a:r>
              <a:rPr lang="en-US" b="1" baseline="30000" dirty="0">
                <a:solidFill>
                  <a:srgbClr val="3366FF"/>
                </a:solidFill>
              </a:rPr>
              <a:t>th</a:t>
            </a:r>
            <a:r>
              <a:rPr lang="en-US" b="1" dirty="0">
                <a:solidFill>
                  <a:srgbClr val="3366FF"/>
                </a:solidFill>
              </a:rPr>
              <a:t>  Feb 2019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FA54B8-B8A3-C94F-82E6-910621A28B4C}"/>
              </a:ext>
            </a:extLst>
          </p:cNvPr>
          <p:cNvSpPr txBox="1"/>
          <p:nvPr/>
        </p:nvSpPr>
        <p:spPr>
          <a:xfrm>
            <a:off x="2308261" y="6336268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Prafulla Kumar </a:t>
            </a:r>
            <a:r>
              <a:rPr lang="en-US" b="1" dirty="0" err="1">
                <a:solidFill>
                  <a:srgbClr val="0000FF"/>
                </a:solidFill>
              </a:rPr>
              <a:t>Behera@LLWI</a:t>
            </a:r>
            <a:r>
              <a:rPr lang="en-US" b="1" dirty="0">
                <a:solidFill>
                  <a:srgbClr val="0000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8591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9B3A4-9D8E-4F45-BE8B-4FB6AB88D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180" y="34925"/>
            <a:ext cx="7772400" cy="892175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  P</a:t>
            </a:r>
            <a:r>
              <a:rPr lang="en-US" b="1" baseline="-25000" dirty="0">
                <a:solidFill>
                  <a:srgbClr val="FF0000"/>
                </a:solidFill>
              </a:rPr>
              <a:t>T</a:t>
            </a:r>
            <a:r>
              <a:rPr lang="en-US" b="1" dirty="0">
                <a:solidFill>
                  <a:srgbClr val="FF0000"/>
                </a:solidFill>
              </a:rPr>
              <a:t>(H) spectrum in </a:t>
            </a:r>
            <a:r>
              <a:rPr lang="en-US" b="1" dirty="0" err="1">
                <a:solidFill>
                  <a:srgbClr val="FF0000"/>
                </a:solidFill>
              </a:rPr>
              <a:t>ttH</a:t>
            </a:r>
            <a:r>
              <a:rPr lang="en-US" b="1" dirty="0">
                <a:solidFill>
                  <a:srgbClr val="FF0000"/>
                </a:solidFill>
              </a:rPr>
              <a:t> +</a:t>
            </a:r>
            <a:r>
              <a:rPr lang="en-US" b="1" dirty="0" err="1">
                <a:solidFill>
                  <a:srgbClr val="FF0000"/>
                </a:solidFill>
              </a:rPr>
              <a:t>tH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C29A40-6893-C048-B815-ED89ADA55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16D7D3-D598-7149-9D7B-6435278FB6E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914400" y="5029200"/>
            <a:ext cx="7391400" cy="990600"/>
          </a:xfrm>
        </p:spPr>
        <p:txBody>
          <a:bodyPr/>
          <a:lstStyle/>
          <a:p>
            <a:r>
              <a:rPr lang="en-US" dirty="0"/>
              <a:t>Differential cross section for the Higgs boson self-coupling (k</a:t>
            </a:r>
            <a:r>
              <a:rPr lang="en-US" baseline="-25000" dirty="0"/>
              <a:t>𝜆 </a:t>
            </a:r>
            <a:r>
              <a:rPr lang="en-US" dirty="0"/>
              <a:t>=10 and k</a:t>
            </a:r>
            <a:r>
              <a:rPr lang="en-US" baseline="-25000" dirty="0"/>
              <a:t>𝜆 </a:t>
            </a:r>
            <a:r>
              <a:rPr lang="en-US" dirty="0"/>
              <a:t>= -5 )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FF6056-439B-3347-B6C6-D12547E817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2" y="876300"/>
            <a:ext cx="7708898" cy="4203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EB4835-964B-534E-AB60-EA85CECEE499}"/>
              </a:ext>
            </a:extLst>
          </p:cNvPr>
          <p:cNvSpPr txBox="1"/>
          <p:nvPr/>
        </p:nvSpPr>
        <p:spPr>
          <a:xfrm>
            <a:off x="6629400" y="6347936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11</a:t>
            </a:r>
            <a:r>
              <a:rPr lang="en-US" b="1" baseline="30000" dirty="0">
                <a:solidFill>
                  <a:srgbClr val="3366FF"/>
                </a:solidFill>
              </a:rPr>
              <a:t>th</a:t>
            </a:r>
            <a:r>
              <a:rPr lang="en-US" b="1" dirty="0">
                <a:solidFill>
                  <a:srgbClr val="3366FF"/>
                </a:solidFill>
              </a:rPr>
              <a:t>  Feb 2019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747DB1-D13E-C145-B400-0F17B9D347B2}"/>
              </a:ext>
            </a:extLst>
          </p:cNvPr>
          <p:cNvSpPr txBox="1"/>
          <p:nvPr/>
        </p:nvSpPr>
        <p:spPr>
          <a:xfrm>
            <a:off x="2308261" y="6336268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Prafulla Kumar </a:t>
            </a:r>
            <a:r>
              <a:rPr lang="en-US" b="1" dirty="0" err="1">
                <a:solidFill>
                  <a:srgbClr val="0000FF"/>
                </a:solidFill>
              </a:rPr>
              <a:t>Behera@LLWI</a:t>
            </a:r>
            <a:r>
              <a:rPr lang="en-US" b="1" dirty="0">
                <a:solidFill>
                  <a:srgbClr val="0000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8438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3ACE8-8798-A540-84C3-BA1760B40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76200"/>
            <a:ext cx="7772400" cy="868362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Exotic Decays of Higgs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1BA804-57CA-664F-88A7-D4426A3BB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3E1060-1764-264D-B95D-E013FE39EDF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914400" y="1143000"/>
            <a:ext cx="7772400" cy="4572000"/>
          </a:xfrm>
        </p:spPr>
        <p:txBody>
          <a:bodyPr/>
          <a:lstStyle/>
          <a:p>
            <a:r>
              <a:rPr lang="en-US" dirty="0"/>
              <a:t>Two-Higgs-doublet model extended with a scalar singlet (2HDM+S). </a:t>
            </a:r>
          </a:p>
          <a:p>
            <a:r>
              <a:rPr lang="en-US" dirty="0"/>
              <a:t>One scalar (𝗁 ➞  𝖺𝖺 ➞ 2𝛕2𝙗) can be compatible with the Higgs (125 GeV)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467031-8B91-A243-981F-84373525F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178156"/>
            <a:ext cx="8763000" cy="26130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39B42F-A5C2-F846-9F0F-732844551E84}"/>
              </a:ext>
            </a:extLst>
          </p:cNvPr>
          <p:cNvSpPr txBox="1"/>
          <p:nvPr/>
        </p:nvSpPr>
        <p:spPr>
          <a:xfrm>
            <a:off x="2308261" y="6336268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Prafulla Kumar </a:t>
            </a:r>
            <a:r>
              <a:rPr lang="en-US" b="1" dirty="0" err="1">
                <a:solidFill>
                  <a:srgbClr val="0000FF"/>
                </a:solidFill>
              </a:rPr>
              <a:t>Behera@LLWI</a:t>
            </a:r>
            <a:r>
              <a:rPr lang="en-US" b="1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72260F-25DC-4E4F-914E-096A7C1B7F50}"/>
              </a:ext>
            </a:extLst>
          </p:cNvPr>
          <p:cNvSpPr txBox="1"/>
          <p:nvPr/>
        </p:nvSpPr>
        <p:spPr>
          <a:xfrm>
            <a:off x="6629400" y="6347936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11</a:t>
            </a:r>
            <a:r>
              <a:rPr lang="en-US" b="1" baseline="30000" dirty="0">
                <a:solidFill>
                  <a:srgbClr val="3366FF"/>
                </a:solidFill>
              </a:rPr>
              <a:t>th</a:t>
            </a:r>
            <a:r>
              <a:rPr lang="en-US" b="1" dirty="0">
                <a:solidFill>
                  <a:srgbClr val="3366FF"/>
                </a:solidFill>
              </a:rPr>
              <a:t>  Feb 2019 </a:t>
            </a:r>
          </a:p>
        </p:txBody>
      </p:sp>
    </p:spTree>
    <p:extLst>
      <p:ext uri="{BB962C8B-B14F-4D97-AF65-F5344CB8AC3E}">
        <p14:creationId xmlns:p14="http://schemas.microsoft.com/office/powerpoint/2010/main" val="360929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32E8F-E9B8-E046-8B50-B6237B9F1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0" y="-269873"/>
            <a:ext cx="7772400" cy="1143000"/>
          </a:xfrm>
        </p:spPr>
        <p:txBody>
          <a:bodyPr/>
          <a:lstStyle/>
          <a:p>
            <a:r>
              <a:rPr lang="en-US" dirty="0"/>
              <a:t>                   </a:t>
            </a:r>
            <a:r>
              <a:rPr lang="en-US" b="1" dirty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55F3DA-DE8C-1540-BB7C-392C271B3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B71861-AFA4-174B-A653-5DFBA2032A2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33400" y="914400"/>
            <a:ext cx="7772400" cy="4572000"/>
          </a:xfrm>
        </p:spPr>
        <p:txBody>
          <a:bodyPr/>
          <a:lstStyle/>
          <a:p>
            <a:r>
              <a:rPr lang="en-US" dirty="0"/>
              <a:t>Large data sets with precision measurements, window to BSM.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14A536-1A98-F241-A751-567F4844157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752600"/>
            <a:ext cx="4495800" cy="44150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C7C851-09F7-B342-8450-3DAB70BC517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1" y="2074264"/>
            <a:ext cx="4023360" cy="38598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16AB07-974F-614C-A84A-A3958076E95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1" y="1436149"/>
            <a:ext cx="3733800" cy="762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2154CBA-7D3E-024F-99BC-58D01A036B26}"/>
              </a:ext>
            </a:extLst>
          </p:cNvPr>
          <p:cNvSpPr txBox="1"/>
          <p:nvPr/>
        </p:nvSpPr>
        <p:spPr>
          <a:xfrm>
            <a:off x="2308261" y="6336268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Prafulla Kumar </a:t>
            </a:r>
            <a:r>
              <a:rPr lang="en-US" b="1" dirty="0" err="1">
                <a:solidFill>
                  <a:srgbClr val="0000FF"/>
                </a:solidFill>
              </a:rPr>
              <a:t>Behera@LLWI</a:t>
            </a:r>
            <a:r>
              <a:rPr lang="en-US" b="1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80C353-2C66-2943-8210-2284F866D468}"/>
              </a:ext>
            </a:extLst>
          </p:cNvPr>
          <p:cNvSpPr txBox="1"/>
          <p:nvPr/>
        </p:nvSpPr>
        <p:spPr>
          <a:xfrm>
            <a:off x="6629400" y="6347936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11</a:t>
            </a:r>
            <a:r>
              <a:rPr lang="en-US" b="1" baseline="30000" dirty="0">
                <a:solidFill>
                  <a:srgbClr val="3366FF"/>
                </a:solidFill>
              </a:rPr>
              <a:t>th</a:t>
            </a:r>
            <a:r>
              <a:rPr lang="en-US" b="1" dirty="0">
                <a:solidFill>
                  <a:srgbClr val="3366FF"/>
                </a:solidFill>
              </a:rPr>
              <a:t>  Feb 2019 </a:t>
            </a:r>
          </a:p>
        </p:txBody>
      </p:sp>
    </p:spTree>
    <p:extLst>
      <p:ext uri="{BB962C8B-B14F-4D97-AF65-F5344CB8AC3E}">
        <p14:creationId xmlns:p14="http://schemas.microsoft.com/office/powerpoint/2010/main" val="913095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CA66D-9A94-2C4D-AFB0-C5A605B7C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solidFill>
                  <a:schemeClr val="accent1"/>
                </a:solidFill>
              </a:rPr>
              <a:t>Outline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2BC9A8-7D6C-DE43-BFD8-7273EBAA7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CF7BB3-A3FF-3646-87DB-7A9A0A02C49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Motivation</a:t>
            </a:r>
          </a:p>
          <a:p>
            <a:r>
              <a:rPr lang="en-US" sz="4000" dirty="0"/>
              <a:t>SM Higgs at HL-LHC. (</a:t>
            </a:r>
            <a:r>
              <a:rPr lang="en-IN" sz="4000" dirty="0">
                <a:hlinkClick r:id="rId2"/>
              </a:rPr>
              <a:t>https://arxiv.org/abs/1902.00134</a:t>
            </a:r>
            <a:r>
              <a:rPr lang="en-IN" sz="4000" dirty="0"/>
              <a:t> )</a:t>
            </a:r>
            <a:endParaRPr lang="en-US" sz="4000" dirty="0"/>
          </a:p>
          <a:p>
            <a:r>
              <a:rPr lang="en-US" sz="4000" dirty="0"/>
              <a:t>Exotic Higgs at HL-LHC (</a:t>
            </a:r>
            <a:r>
              <a:rPr lang="en-IN" b="1" dirty="0"/>
              <a:t>CMS PAS FTR-18-035 </a:t>
            </a:r>
            <a:r>
              <a:rPr lang="en-IN" sz="4000" b="1" dirty="0"/>
              <a:t>)</a:t>
            </a:r>
            <a:endParaRPr lang="en-US" sz="4000" dirty="0"/>
          </a:p>
          <a:p>
            <a:r>
              <a:rPr lang="en-US" sz="4000" dirty="0"/>
              <a:t>Summary and Conclusion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C9A511-87F6-9341-867F-1FB8A4DE8E84}"/>
              </a:ext>
            </a:extLst>
          </p:cNvPr>
          <p:cNvSpPr txBox="1"/>
          <p:nvPr/>
        </p:nvSpPr>
        <p:spPr>
          <a:xfrm>
            <a:off x="6629400" y="6347936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11</a:t>
            </a:r>
            <a:r>
              <a:rPr lang="en-US" b="1" baseline="30000" dirty="0">
                <a:solidFill>
                  <a:srgbClr val="3366FF"/>
                </a:solidFill>
              </a:rPr>
              <a:t>th</a:t>
            </a:r>
            <a:r>
              <a:rPr lang="en-US" b="1" dirty="0">
                <a:solidFill>
                  <a:srgbClr val="3366FF"/>
                </a:solidFill>
              </a:rPr>
              <a:t>  Feb 2019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57FD30-6E0C-2644-8AA8-666E5AEB3F57}"/>
              </a:ext>
            </a:extLst>
          </p:cNvPr>
          <p:cNvSpPr txBox="1"/>
          <p:nvPr/>
        </p:nvSpPr>
        <p:spPr>
          <a:xfrm>
            <a:off x="2308261" y="6336268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Prafulla Kumar </a:t>
            </a:r>
            <a:r>
              <a:rPr lang="en-US" b="1" dirty="0" err="1">
                <a:solidFill>
                  <a:srgbClr val="0000FF"/>
                </a:solidFill>
              </a:rPr>
              <a:t>Behera@LLWI</a:t>
            </a:r>
            <a:r>
              <a:rPr lang="en-US" b="1" dirty="0">
                <a:solidFill>
                  <a:srgbClr val="0000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52049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2400" cy="792162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+mn-lt"/>
              </a:rPr>
              <a:t>      Higgs Discovery and Next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4C0711-FC46-B54B-AD35-722306B7B48C}"/>
              </a:ext>
            </a:extLst>
          </p:cNvPr>
          <p:cNvSpPr txBox="1"/>
          <p:nvPr/>
        </p:nvSpPr>
        <p:spPr>
          <a:xfrm>
            <a:off x="6629400" y="6347936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11</a:t>
            </a:r>
            <a:r>
              <a:rPr lang="en-US" b="1" baseline="30000" dirty="0">
                <a:solidFill>
                  <a:srgbClr val="3366FF"/>
                </a:solidFill>
              </a:rPr>
              <a:t>th</a:t>
            </a:r>
            <a:r>
              <a:rPr lang="en-US" b="1" dirty="0">
                <a:solidFill>
                  <a:srgbClr val="3366FF"/>
                </a:solidFill>
              </a:rPr>
              <a:t>  Feb 2019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4E07A2-3435-E340-A2D9-6FCB68B9F4A3}"/>
              </a:ext>
            </a:extLst>
          </p:cNvPr>
          <p:cNvSpPr txBox="1"/>
          <p:nvPr/>
        </p:nvSpPr>
        <p:spPr>
          <a:xfrm>
            <a:off x="2308261" y="6336268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Prafulla Kumar </a:t>
            </a:r>
            <a:r>
              <a:rPr lang="en-US" b="1" dirty="0" err="1">
                <a:solidFill>
                  <a:srgbClr val="0000FF"/>
                </a:solidFill>
              </a:rPr>
              <a:t>Behera@LLWI</a:t>
            </a:r>
            <a:r>
              <a:rPr lang="en-US" b="1" dirty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E97C2B0-AEA2-284E-99F5-2FB7EEF5657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1371600"/>
            <a:ext cx="4129833" cy="3124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EF884E6-AB32-5C4C-A21F-9E1513761D1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391093"/>
            <a:ext cx="3581013" cy="31047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D62E71-AA9B-6147-AD1B-B9CDB2CDBDD7}"/>
              </a:ext>
            </a:extLst>
          </p:cNvPr>
          <p:cNvSpPr txBox="1"/>
          <p:nvPr/>
        </p:nvSpPr>
        <p:spPr>
          <a:xfrm>
            <a:off x="481622" y="4787016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Higgs discovery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Precision measurements of top and W mass</a:t>
            </a:r>
          </a:p>
        </p:txBody>
      </p:sp>
    </p:spTree>
    <p:extLst>
      <p:ext uri="{BB962C8B-B14F-4D97-AF65-F5344CB8AC3E}">
        <p14:creationId xmlns:p14="http://schemas.microsoft.com/office/powerpoint/2010/main" val="675290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C2E88-9724-CD43-A5AF-4793FFF6E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76200"/>
            <a:ext cx="7772400" cy="792162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LHC UPGRADE PLAN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C96C4F-95AF-124A-9873-C55351917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8A6EAB-3C13-1343-89F9-0CA99655823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504" y="762000"/>
            <a:ext cx="7057783" cy="4550073"/>
          </a:xfrm>
          <a:prstGeom prst="rect">
            <a:avLst/>
          </a:prstGeom>
        </p:spPr>
      </p:pic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9ED3D639-DBED-094A-BCDE-5F7A17A014AC}"/>
              </a:ext>
            </a:extLst>
          </p:cNvPr>
          <p:cNvSpPr/>
          <p:nvPr/>
        </p:nvSpPr>
        <p:spPr>
          <a:xfrm>
            <a:off x="3581400" y="2150731"/>
            <a:ext cx="914400" cy="612648"/>
          </a:xfrm>
          <a:prstGeom prst="wedgeRectCallout">
            <a:avLst>
              <a:gd name="adj1" fmla="val -65994"/>
              <a:gd name="adj2" fmla="val 98610"/>
            </a:avLst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 are here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1E855A7A-70BA-9D4F-B349-EE488768DBBC}"/>
              </a:ext>
            </a:extLst>
          </p:cNvPr>
          <p:cNvSpPr/>
          <p:nvPr/>
        </p:nvSpPr>
        <p:spPr>
          <a:xfrm>
            <a:off x="4929564" y="2579837"/>
            <a:ext cx="1219200" cy="612648"/>
          </a:xfrm>
          <a:prstGeom prst="wedgeRectCallout">
            <a:avLst>
              <a:gd name="adj1" fmla="val -54704"/>
              <a:gd name="adj2" fmla="val 2133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HL-LHC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BDE1CE99-96EE-4245-906E-35C5D0C6DEDA}"/>
              </a:ext>
            </a:extLst>
          </p:cNvPr>
          <p:cNvSpPr/>
          <p:nvPr/>
        </p:nvSpPr>
        <p:spPr>
          <a:xfrm>
            <a:off x="7540877" y="2794674"/>
            <a:ext cx="1419448" cy="609600"/>
          </a:xfrm>
          <a:prstGeom prst="wedgeRectCallout">
            <a:avLst>
              <a:gd name="adj1" fmla="val -21307"/>
              <a:gd name="adj2" fmla="val 1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HE-LHC????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C01939-7F81-DA4E-8BDD-1F722FF39E0D}"/>
              </a:ext>
            </a:extLst>
          </p:cNvPr>
          <p:cNvSpPr txBox="1"/>
          <p:nvPr/>
        </p:nvSpPr>
        <p:spPr>
          <a:xfrm>
            <a:off x="2956031" y="4903960"/>
            <a:ext cx="3947065" cy="1323439"/>
          </a:xfrm>
          <a:prstGeom prst="rect">
            <a:avLst/>
          </a:prstGeom>
          <a:solidFill>
            <a:srgbClr val="00B05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3-4E34→5E34 cm</a:t>
            </a:r>
            <a:r>
              <a:rPr lang="en-US" sz="2000" baseline="30000" dirty="0"/>
              <a:t>-2</a:t>
            </a:r>
            <a:r>
              <a:rPr lang="en-US" sz="2000" dirty="0"/>
              <a:t>s</a:t>
            </a:r>
            <a:r>
              <a:rPr lang="en-US" sz="2000" baseline="30000" dirty="0"/>
              <a:t>-1</a:t>
            </a:r>
            <a:r>
              <a:rPr lang="en-US" sz="2000" dirty="0"/>
              <a:t>(or maybe even 7-7.5E34)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60 → 250 fb</a:t>
            </a:r>
            <a:r>
              <a:rPr lang="en-US" sz="2000" baseline="30000" dirty="0"/>
              <a:t>-1</a:t>
            </a:r>
            <a:r>
              <a:rPr lang="en-US" sz="2000" dirty="0"/>
              <a:t>/year (300-350 fb</a:t>
            </a:r>
            <a:r>
              <a:rPr lang="en-US" sz="2000" baseline="30000" dirty="0"/>
              <a:t>-1</a:t>
            </a:r>
            <a:r>
              <a:rPr lang="en-US" sz="20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25 → 140 (200) pileup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A18533-2FEF-5C4A-B8C6-8F3805E0EB8C}"/>
              </a:ext>
            </a:extLst>
          </p:cNvPr>
          <p:cNvSpPr txBox="1"/>
          <p:nvPr/>
        </p:nvSpPr>
        <p:spPr>
          <a:xfrm>
            <a:off x="2308261" y="6336268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Prafulla Kumar </a:t>
            </a:r>
            <a:r>
              <a:rPr lang="en-US" b="1" dirty="0" err="1">
                <a:solidFill>
                  <a:srgbClr val="0000FF"/>
                </a:solidFill>
              </a:rPr>
              <a:t>Behera@LLWI</a:t>
            </a:r>
            <a:r>
              <a:rPr lang="en-US" b="1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8CB8C2-7414-1540-AE6B-8A30E9AFDED0}"/>
              </a:ext>
            </a:extLst>
          </p:cNvPr>
          <p:cNvSpPr txBox="1"/>
          <p:nvPr/>
        </p:nvSpPr>
        <p:spPr>
          <a:xfrm>
            <a:off x="6629400" y="6347936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11</a:t>
            </a:r>
            <a:r>
              <a:rPr lang="en-US" b="1" baseline="30000" dirty="0">
                <a:solidFill>
                  <a:srgbClr val="3366FF"/>
                </a:solidFill>
              </a:rPr>
              <a:t>th</a:t>
            </a:r>
            <a:r>
              <a:rPr lang="en-US" b="1" dirty="0">
                <a:solidFill>
                  <a:srgbClr val="3366FF"/>
                </a:solidFill>
              </a:rPr>
              <a:t>  Feb 2019 </a:t>
            </a:r>
          </a:p>
        </p:txBody>
      </p:sp>
    </p:spTree>
    <p:extLst>
      <p:ext uri="{BB962C8B-B14F-4D97-AF65-F5344CB8AC3E}">
        <p14:creationId xmlns:p14="http://schemas.microsoft.com/office/powerpoint/2010/main" val="655297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E7D42-0F5E-FD4E-9C80-B61ED8B7D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465" y="150902"/>
            <a:ext cx="7772400" cy="813168"/>
          </a:xfrm>
        </p:spPr>
        <p:txBody>
          <a:bodyPr/>
          <a:lstStyle/>
          <a:p>
            <a:r>
              <a:rPr lang="en-US" dirty="0"/>
              <a:t>                 </a:t>
            </a:r>
            <a:r>
              <a:rPr lang="en-US" dirty="0">
                <a:solidFill>
                  <a:srgbClr val="FF0000"/>
                </a:solidFill>
              </a:rPr>
              <a:t>𝜢 ➞ 𝛄𝛄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F53637-48A9-5B4C-837C-DEE028576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FEC4EA-7F1A-F046-8907-1A2B94D56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48" y="964070"/>
            <a:ext cx="4229100" cy="39889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C81862-0125-A741-8BC1-0E0C5B9FB41B}"/>
              </a:ext>
            </a:extLst>
          </p:cNvPr>
          <p:cNvSpPr txBox="1"/>
          <p:nvPr/>
        </p:nvSpPr>
        <p:spPr>
          <a:xfrm>
            <a:off x="4340848" y="1295400"/>
            <a:ext cx="43494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Absolute rapidity &lt; 2.5</a:t>
            </a:r>
          </a:p>
          <a:p>
            <a:r>
              <a:rPr lang="en-US" dirty="0"/>
              <a:t>Signal; PDF from MC and constrained by photon energy scale and resolution</a:t>
            </a:r>
          </a:p>
          <a:p>
            <a:r>
              <a:rPr lang="en-US" dirty="0"/>
              <a:t>Background PDF from data (36 fb</a:t>
            </a:r>
            <a:r>
              <a:rPr lang="en-US" baseline="30000" dirty="0"/>
              <a:t>-1</a:t>
            </a:r>
            <a:r>
              <a:rPr lang="en-US" dirty="0"/>
              <a:t>)</a:t>
            </a:r>
          </a:p>
          <a:p>
            <a:r>
              <a:rPr lang="en-IN" dirty="0"/>
              <a:t>CMS extrapolation is obtained from the simultaneous fit in all production and decay modes </a:t>
            </a:r>
          </a:p>
          <a:p>
            <a:endParaRPr lang="en-US" dirty="0"/>
          </a:p>
          <a:p>
            <a:r>
              <a:rPr lang="en-US" dirty="0"/>
              <a:t>Measure systematics:</a:t>
            </a:r>
          </a:p>
          <a:p>
            <a:r>
              <a:rPr lang="en-US" dirty="0"/>
              <a:t>Background modelling</a:t>
            </a:r>
          </a:p>
          <a:p>
            <a:r>
              <a:rPr lang="en-US" dirty="0"/>
              <a:t>Photon  isolation efficiencies</a:t>
            </a:r>
          </a:p>
          <a:p>
            <a:r>
              <a:rPr lang="en-US" dirty="0"/>
              <a:t>Jet uncertainties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B53E84-07F6-A148-8BE3-F47013BB39C6}"/>
              </a:ext>
            </a:extLst>
          </p:cNvPr>
          <p:cNvSpPr txBox="1"/>
          <p:nvPr/>
        </p:nvSpPr>
        <p:spPr>
          <a:xfrm>
            <a:off x="228600" y="4953000"/>
            <a:ext cx="8785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The reduction of the total uncertainty with respect to the 80 fb−1 results ranges from a factor</a:t>
            </a:r>
          </a:p>
          <a:p>
            <a:r>
              <a:rPr lang="en-IN" dirty="0"/>
              <a:t> of about 2 (3) for the S1 (S2) scenario for the </a:t>
            </a:r>
            <a:r>
              <a:rPr lang="en-IN" dirty="0" err="1"/>
              <a:t>ggH</a:t>
            </a:r>
            <a:r>
              <a:rPr lang="en-IN" dirty="0"/>
              <a:t> + b ̄</a:t>
            </a:r>
            <a:r>
              <a:rPr lang="en-IN" dirty="0" err="1"/>
              <a:t>bH</a:t>
            </a:r>
            <a:r>
              <a:rPr lang="en-IN" dirty="0"/>
              <a:t>, VBF, top cross sections, to a factor of </a:t>
            </a:r>
          </a:p>
          <a:p>
            <a:r>
              <a:rPr lang="en-IN" dirty="0"/>
              <a:t>about 5(6) for the V H cross section, that remains dominated by the statistical uncertainty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BE028C-D06B-DD46-A26C-B31C17DDC35B}"/>
              </a:ext>
            </a:extLst>
          </p:cNvPr>
          <p:cNvSpPr txBox="1"/>
          <p:nvPr/>
        </p:nvSpPr>
        <p:spPr>
          <a:xfrm>
            <a:off x="6629400" y="6347936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11</a:t>
            </a:r>
            <a:r>
              <a:rPr lang="en-US" b="1" baseline="30000" dirty="0">
                <a:solidFill>
                  <a:srgbClr val="3366FF"/>
                </a:solidFill>
              </a:rPr>
              <a:t>th</a:t>
            </a:r>
            <a:r>
              <a:rPr lang="en-US" b="1" dirty="0">
                <a:solidFill>
                  <a:srgbClr val="3366FF"/>
                </a:solidFill>
              </a:rPr>
              <a:t>  Feb 2019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30B888-5AA5-3C41-8FCA-128D36694EA6}"/>
              </a:ext>
            </a:extLst>
          </p:cNvPr>
          <p:cNvSpPr txBox="1"/>
          <p:nvPr/>
        </p:nvSpPr>
        <p:spPr>
          <a:xfrm>
            <a:off x="2308261" y="6336268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Prafulla Kumar </a:t>
            </a:r>
            <a:r>
              <a:rPr lang="en-US" b="1" dirty="0" err="1">
                <a:solidFill>
                  <a:srgbClr val="0000FF"/>
                </a:solidFill>
              </a:rPr>
              <a:t>Behera@LLWI</a:t>
            </a:r>
            <a:r>
              <a:rPr lang="en-US" b="1" dirty="0">
                <a:solidFill>
                  <a:srgbClr val="0000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6722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EDAD4-C86D-9840-9D0C-2F7F383E3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762000"/>
          </a:xfrm>
        </p:spPr>
        <p:txBody>
          <a:bodyPr>
            <a:normAutofit fontScale="90000"/>
          </a:bodyPr>
          <a:lstStyle/>
          <a:p>
            <a:r>
              <a:rPr lang="el-GR" dirty="0">
                <a:solidFill>
                  <a:srgbClr val="FF0000"/>
                </a:solidFill>
              </a:rPr>
              <a:t> </a:t>
            </a:r>
            <a:br>
              <a:rPr lang="el-GR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  𝚮 ➞ 𝒁𝒁* ➞𝟒𝙡 and 𝐇 ➞ 𝒁𝛄 ➞𝙡𝙡𝛄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B56848-F5F8-5A44-A617-BFDF1844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8592F3-DB0F-7C46-A36A-DCA0F51F4D8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52400" y="5121275"/>
            <a:ext cx="8686800" cy="1050925"/>
          </a:xfrm>
        </p:spPr>
        <p:txBody>
          <a:bodyPr>
            <a:normAutofit/>
          </a:bodyPr>
          <a:lstStyle/>
          <a:p>
            <a:r>
              <a:rPr lang="en-US" dirty="0"/>
              <a:t>𝐇 ➞ 𝒁𝛄 ➞𝙡𝙡𝛄 : Due to small branching fraction: The cross section times branching ratio 1.00 ± 0.23 * SM prediction.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48B4ED-6558-CD4E-9762-E72EA3629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1041400"/>
            <a:ext cx="4000500" cy="4064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E7FE3CD-E803-1644-9B94-04B4AFDD0662}"/>
              </a:ext>
            </a:extLst>
          </p:cNvPr>
          <p:cNvSpPr txBox="1"/>
          <p:nvPr/>
        </p:nvSpPr>
        <p:spPr>
          <a:xfrm>
            <a:off x="4035942" y="981075"/>
            <a:ext cx="495565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𝚮 ➞ 𝒁𝒁* ➞𝟒𝙡: At least two same-</a:t>
            </a:r>
            <a:r>
              <a:rPr lang="en-US" sz="2400" dirty="0" err="1"/>
              <a:t>flavour</a:t>
            </a:r>
            <a:r>
              <a:rPr lang="en-US" sz="2400" dirty="0"/>
              <a:t> opposite-sign di-lepton pairs. One on-shell Z boson helps improve S/B.</a:t>
            </a:r>
          </a:p>
          <a:p>
            <a:r>
              <a:rPr lang="en-US" sz="2400" dirty="0"/>
              <a:t>Dominant systematics:</a:t>
            </a:r>
          </a:p>
          <a:p>
            <a:r>
              <a:rPr lang="en-US" sz="2400" dirty="0"/>
              <a:t>VBF, VH and top : largely dominated by statistical uncertainty.</a:t>
            </a:r>
          </a:p>
          <a:p>
            <a:r>
              <a:rPr lang="en-US" sz="2400" dirty="0" err="1"/>
              <a:t>ggH</a:t>
            </a:r>
            <a:r>
              <a:rPr lang="en-US" sz="2400" dirty="0"/>
              <a:t> and </a:t>
            </a:r>
            <a:r>
              <a:rPr lang="en-US" sz="2400" dirty="0" err="1"/>
              <a:t>bbH</a:t>
            </a:r>
            <a:r>
              <a:rPr lang="en-US" sz="2400" dirty="0"/>
              <a:t>: dominated by systematic from lepton reconstruction and identification and pile-up modelling</a:t>
            </a:r>
          </a:p>
          <a:p>
            <a:r>
              <a:rPr lang="en-US" sz="2400" dirty="0"/>
              <a:t> 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DC6E4A-D498-9B47-BA17-1E5436FD5CD2}"/>
              </a:ext>
            </a:extLst>
          </p:cNvPr>
          <p:cNvSpPr txBox="1"/>
          <p:nvPr/>
        </p:nvSpPr>
        <p:spPr>
          <a:xfrm>
            <a:off x="6629400" y="6347936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11</a:t>
            </a:r>
            <a:r>
              <a:rPr lang="en-US" b="1" baseline="30000" dirty="0">
                <a:solidFill>
                  <a:srgbClr val="3366FF"/>
                </a:solidFill>
              </a:rPr>
              <a:t>th</a:t>
            </a:r>
            <a:r>
              <a:rPr lang="en-US" b="1" dirty="0">
                <a:solidFill>
                  <a:srgbClr val="3366FF"/>
                </a:solidFill>
              </a:rPr>
              <a:t>  Feb 2019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39CA65-F8C4-9A40-92B4-3D796CB20F2E}"/>
              </a:ext>
            </a:extLst>
          </p:cNvPr>
          <p:cNvSpPr txBox="1"/>
          <p:nvPr/>
        </p:nvSpPr>
        <p:spPr>
          <a:xfrm>
            <a:off x="2308261" y="6336268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Prafulla Kumar </a:t>
            </a:r>
            <a:r>
              <a:rPr lang="en-US" b="1" dirty="0" err="1">
                <a:solidFill>
                  <a:srgbClr val="0000FF"/>
                </a:solidFill>
              </a:rPr>
              <a:t>Behera@LLWI</a:t>
            </a:r>
            <a:r>
              <a:rPr lang="en-US" b="1" dirty="0">
                <a:solidFill>
                  <a:srgbClr val="0000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4659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499AA-3990-9349-8CCA-073626839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73776"/>
            <a:ext cx="7772400" cy="798512"/>
          </a:xfrm>
        </p:spPr>
        <p:txBody>
          <a:bodyPr/>
          <a:lstStyle/>
          <a:p>
            <a:r>
              <a:rPr lang="en-US" dirty="0"/>
              <a:t>          </a:t>
            </a:r>
            <a:r>
              <a:rPr lang="en-US" dirty="0">
                <a:solidFill>
                  <a:srgbClr val="FF0000"/>
                </a:solidFill>
              </a:rPr>
              <a:t>𝑯 ➞ 𝑾𝑾* ➞𝓁𝜈𝓵𝜈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F63E8F-DE08-6B4F-B0C3-9A189A97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0FE06F-8073-B043-B3CC-485E6EAEB00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74904" y="1302193"/>
            <a:ext cx="4407975" cy="4572000"/>
          </a:xfrm>
        </p:spPr>
        <p:txBody>
          <a:bodyPr/>
          <a:lstStyle/>
          <a:p>
            <a:r>
              <a:rPr lang="en-US" dirty="0"/>
              <a:t>Missing transverse momentum + two opposite-sign lepton</a:t>
            </a:r>
          </a:p>
          <a:p>
            <a:r>
              <a:rPr lang="en-US" dirty="0"/>
              <a:t>Event categorization as jet-multiplicity for different background composition in different category.</a:t>
            </a:r>
          </a:p>
          <a:p>
            <a:r>
              <a:rPr lang="en-US" dirty="0"/>
              <a:t>Systematic dominated by PDF uncertainties, jet-energy scale and </a:t>
            </a:r>
            <a:r>
              <a:rPr lang="en-US" dirty="0" err="1"/>
              <a:t>flavour</a:t>
            </a:r>
            <a:r>
              <a:rPr lang="en-US" dirty="0"/>
              <a:t> composition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B05AA6-8DF0-3A45-AB05-E61294F5DCA8}"/>
              </a:ext>
            </a:extLst>
          </p:cNvPr>
          <p:cNvSpPr txBox="1"/>
          <p:nvPr/>
        </p:nvSpPr>
        <p:spPr>
          <a:xfrm>
            <a:off x="6629400" y="6347936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11</a:t>
            </a:r>
            <a:r>
              <a:rPr lang="en-US" b="1" baseline="30000" dirty="0">
                <a:solidFill>
                  <a:srgbClr val="3366FF"/>
                </a:solidFill>
              </a:rPr>
              <a:t>th</a:t>
            </a:r>
            <a:r>
              <a:rPr lang="en-US" b="1" dirty="0">
                <a:solidFill>
                  <a:srgbClr val="3366FF"/>
                </a:solidFill>
              </a:rPr>
              <a:t>  Feb 2019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240FD5-3B18-FC44-9D14-ECA09D541EC4}"/>
              </a:ext>
            </a:extLst>
          </p:cNvPr>
          <p:cNvSpPr txBox="1"/>
          <p:nvPr/>
        </p:nvSpPr>
        <p:spPr>
          <a:xfrm>
            <a:off x="2308261" y="6336268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Prafulla Kumar </a:t>
            </a:r>
            <a:r>
              <a:rPr lang="en-US" b="1" dirty="0" err="1">
                <a:solidFill>
                  <a:srgbClr val="0000FF"/>
                </a:solidFill>
              </a:rPr>
              <a:t>Behera@LLWI</a:t>
            </a:r>
            <a:r>
              <a:rPr lang="en-US" b="1" dirty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5DDB9C-B4CE-A04E-9AAA-A5C0FB779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113760"/>
            <a:ext cx="4330700" cy="494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481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09E96-A55F-1844-A2D3-135DEFD18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2824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        𝑯 ➞ 𝗯𝗯 / 𝜏𝜏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8AF0A2-26CD-3940-84DA-7F963EA38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DE6B8C2-B2C0-964F-B6D9-F48C892E555F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92100" y="914400"/>
            <a:ext cx="3987800" cy="4229100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AB7FCC0-B4AC-934E-BFF5-606467E61B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4279" y="990600"/>
            <a:ext cx="4203700" cy="41529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EB9F4C7-497D-2448-9DF3-3EA1D45401C4}"/>
              </a:ext>
            </a:extLst>
          </p:cNvPr>
          <p:cNvSpPr txBox="1"/>
          <p:nvPr/>
        </p:nvSpPr>
        <p:spPr>
          <a:xfrm>
            <a:off x="4724400" y="5162993"/>
            <a:ext cx="4237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Systematic dominated by background modelling,</a:t>
            </a:r>
          </a:p>
          <a:p>
            <a:r>
              <a:rPr lang="en-US" dirty="0"/>
              <a:t>Jet calibration and </a:t>
            </a:r>
            <a:r>
              <a:rPr lang="en-US" dirty="0" err="1"/>
              <a:t>E</a:t>
            </a:r>
            <a:r>
              <a:rPr lang="en-US" baseline="-25000" dirty="0" err="1"/>
              <a:t>T</a:t>
            </a:r>
            <a:r>
              <a:rPr lang="en-US" baseline="30000" dirty="0" err="1"/>
              <a:t>miss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E25DCE-5F81-224C-B65E-50470E037C16}"/>
              </a:ext>
            </a:extLst>
          </p:cNvPr>
          <p:cNvSpPr txBox="1"/>
          <p:nvPr/>
        </p:nvSpPr>
        <p:spPr>
          <a:xfrm>
            <a:off x="5045470" y="1981200"/>
            <a:ext cx="3603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baseline="-25000" dirty="0"/>
              <a:t>t </a:t>
            </a:r>
            <a:r>
              <a:rPr lang="en-US" dirty="0"/>
              <a:t>&gt; 100 GeV due to boost in production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BCCF3F-7626-574C-9DA4-F8B036B1724D}"/>
              </a:ext>
            </a:extLst>
          </p:cNvPr>
          <p:cNvSpPr txBox="1"/>
          <p:nvPr/>
        </p:nvSpPr>
        <p:spPr>
          <a:xfrm>
            <a:off x="551121" y="5151256"/>
            <a:ext cx="3746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Signal strength uncertainty ~6%, uncertainty due to theory dominates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00941F-D6C9-E947-8530-FECBCC2A872E}"/>
              </a:ext>
            </a:extLst>
          </p:cNvPr>
          <p:cNvSpPr txBox="1"/>
          <p:nvPr/>
        </p:nvSpPr>
        <p:spPr>
          <a:xfrm>
            <a:off x="6629400" y="6347936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11</a:t>
            </a:r>
            <a:r>
              <a:rPr lang="en-US" b="1" baseline="30000" dirty="0">
                <a:solidFill>
                  <a:srgbClr val="3366FF"/>
                </a:solidFill>
              </a:rPr>
              <a:t>th</a:t>
            </a:r>
            <a:r>
              <a:rPr lang="en-US" b="1" dirty="0">
                <a:solidFill>
                  <a:srgbClr val="3366FF"/>
                </a:solidFill>
              </a:rPr>
              <a:t>  Feb 2019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794C29-76BD-D54D-9124-C8657133A718}"/>
              </a:ext>
            </a:extLst>
          </p:cNvPr>
          <p:cNvSpPr txBox="1"/>
          <p:nvPr/>
        </p:nvSpPr>
        <p:spPr>
          <a:xfrm>
            <a:off x="2308261" y="6336268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Prafulla Kumar </a:t>
            </a:r>
            <a:r>
              <a:rPr lang="en-US" b="1" dirty="0" err="1">
                <a:solidFill>
                  <a:srgbClr val="0000FF"/>
                </a:solidFill>
              </a:rPr>
              <a:t>Behera@LLWI</a:t>
            </a:r>
            <a:r>
              <a:rPr lang="en-US" b="1" dirty="0">
                <a:solidFill>
                  <a:srgbClr val="0000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79394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0AB79-B69C-2248-B82C-6000420AF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76200"/>
            <a:ext cx="7772400" cy="762000"/>
          </a:xfrm>
        </p:spPr>
        <p:txBody>
          <a:bodyPr/>
          <a:lstStyle/>
          <a:p>
            <a:r>
              <a:rPr lang="en-US" dirty="0"/>
              <a:t>             </a:t>
            </a:r>
            <a:r>
              <a:rPr lang="en-US" dirty="0">
                <a:solidFill>
                  <a:srgbClr val="FF0000"/>
                </a:solidFill>
              </a:rPr>
              <a:t>𝑯 ➞ 𝝁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  <a:r>
              <a:rPr lang="en-US" dirty="0">
                <a:solidFill>
                  <a:srgbClr val="FF0000"/>
                </a:solidFill>
              </a:rPr>
              <a:t> 𝝁</a:t>
            </a:r>
            <a:r>
              <a:rPr lang="en-US" baseline="30000" dirty="0">
                <a:solidFill>
                  <a:srgbClr val="FF0000"/>
                </a:solidFill>
              </a:rPr>
              <a:t>-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4B540F-E836-D64B-8433-7D3218A4F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A770ED-02E0-2D4B-8E98-394211A188C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28600" y="1209675"/>
            <a:ext cx="4800600" cy="4572000"/>
          </a:xfrm>
        </p:spPr>
        <p:txBody>
          <a:bodyPr/>
          <a:lstStyle/>
          <a:p>
            <a:r>
              <a:rPr lang="en-US" dirty="0"/>
              <a:t>Coupling to second fermion generation.</a:t>
            </a:r>
          </a:p>
          <a:p>
            <a:r>
              <a:rPr lang="en-US" dirty="0"/>
              <a:t>Over all uncertainty ~10 – 15%</a:t>
            </a:r>
          </a:p>
          <a:p>
            <a:r>
              <a:rPr lang="en-US" dirty="0"/>
              <a:t>Dominated by statistical uncertainty.</a:t>
            </a:r>
          </a:p>
          <a:p>
            <a:r>
              <a:rPr lang="en-US" dirty="0"/>
              <a:t>Mass resolution from 1.1% to 0.65 due to upgraded tracker.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914BC9-99A3-B046-8E6D-14398D2B3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228725"/>
            <a:ext cx="4254500" cy="4552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DA74A1A-B447-E349-AFA6-1B42056908C7}"/>
              </a:ext>
            </a:extLst>
          </p:cNvPr>
          <p:cNvSpPr txBox="1"/>
          <p:nvPr/>
        </p:nvSpPr>
        <p:spPr>
          <a:xfrm>
            <a:off x="6629400" y="6347936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11</a:t>
            </a:r>
            <a:r>
              <a:rPr lang="en-US" b="1" baseline="30000" dirty="0">
                <a:solidFill>
                  <a:srgbClr val="3366FF"/>
                </a:solidFill>
              </a:rPr>
              <a:t>th</a:t>
            </a:r>
            <a:r>
              <a:rPr lang="en-US" b="1" dirty="0">
                <a:solidFill>
                  <a:srgbClr val="3366FF"/>
                </a:solidFill>
              </a:rPr>
              <a:t>  Feb 2019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270AF4-5249-A546-867F-5B59DD52AA2E}"/>
              </a:ext>
            </a:extLst>
          </p:cNvPr>
          <p:cNvSpPr txBox="1"/>
          <p:nvPr/>
        </p:nvSpPr>
        <p:spPr>
          <a:xfrm>
            <a:off x="2308261" y="6336268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Prafulla Kumar </a:t>
            </a:r>
            <a:r>
              <a:rPr lang="en-US" b="1" dirty="0" err="1">
                <a:solidFill>
                  <a:srgbClr val="0000FF"/>
                </a:solidFill>
              </a:rPr>
              <a:t>Behera@LLWI</a:t>
            </a:r>
            <a:r>
              <a:rPr lang="en-US" b="1" dirty="0">
                <a:solidFill>
                  <a:srgbClr val="0000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318099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105137</TotalTime>
  <Words>616</Words>
  <Application>Microsoft Macintosh PowerPoint</Application>
  <PresentationFormat>On-screen Show (4:3)</PresentationFormat>
  <Paragraphs>99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Franklin Gothic Book</vt:lpstr>
      <vt:lpstr>Perpetua</vt:lpstr>
      <vt:lpstr>Wingdings 2</vt:lpstr>
      <vt:lpstr>Equity</vt:lpstr>
      <vt:lpstr>Higgs Boson Measurements at the High-Luminosity LHC with CMS </vt:lpstr>
      <vt:lpstr>Outline</vt:lpstr>
      <vt:lpstr>      Higgs Discovery and Next</vt:lpstr>
      <vt:lpstr>LHC UPGRADE PLAN</vt:lpstr>
      <vt:lpstr>                 𝜢 ➞ 𝛄𝛄</vt:lpstr>
      <vt:lpstr>    𝚮 ➞ 𝒁𝒁* ➞𝟒𝙡 and 𝐇 ➞ 𝒁𝛄 ➞𝙡𝙡𝛄</vt:lpstr>
      <vt:lpstr>          𝑯 ➞ 𝑾𝑾* ➞𝓁𝜈𝓵𝜈</vt:lpstr>
      <vt:lpstr>        𝑯 ➞ 𝗯𝗯 / 𝜏𝜏</vt:lpstr>
      <vt:lpstr>             𝑯 ➞ 𝝁+ 𝝁-</vt:lpstr>
      <vt:lpstr>Differential cross section (Higgs)</vt:lpstr>
      <vt:lpstr>     PT(H) spectrum in ttH +tH</vt:lpstr>
      <vt:lpstr>  Exotic Decays of Higgs</vt:lpstr>
      <vt:lpstr>                   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Minimum Bias physics at Atlas</dc:title>
  <dc:creator>behera</dc:creator>
  <cp:lastModifiedBy>Prafulla Behera</cp:lastModifiedBy>
  <cp:revision>1747</cp:revision>
  <cp:lastPrinted>2009-11-16T02:38:43Z</cp:lastPrinted>
  <dcterms:created xsi:type="dcterms:W3CDTF">2012-07-17T17:56:21Z</dcterms:created>
  <dcterms:modified xsi:type="dcterms:W3CDTF">2019-02-11T00:56:43Z</dcterms:modified>
</cp:coreProperties>
</file>