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97"/>
  </p:notesMasterIdLst>
  <p:handoutMasterIdLst>
    <p:handoutMasterId r:id="rId98"/>
  </p:handoutMasterIdLst>
  <p:sldIdLst>
    <p:sldId id="257" r:id="rId3"/>
    <p:sldId id="258" r:id="rId4"/>
    <p:sldId id="259" r:id="rId5"/>
    <p:sldId id="260" r:id="rId6"/>
    <p:sldId id="354" r:id="rId7"/>
    <p:sldId id="355" r:id="rId8"/>
    <p:sldId id="356" r:id="rId9"/>
    <p:sldId id="263" r:id="rId10"/>
    <p:sldId id="262" r:id="rId11"/>
    <p:sldId id="264" r:id="rId12"/>
    <p:sldId id="306" r:id="rId13"/>
    <p:sldId id="307" r:id="rId14"/>
    <p:sldId id="309" r:id="rId15"/>
    <p:sldId id="310" r:id="rId16"/>
    <p:sldId id="315" r:id="rId17"/>
    <p:sldId id="265" r:id="rId18"/>
    <p:sldId id="266" r:id="rId19"/>
    <p:sldId id="267" r:id="rId20"/>
    <p:sldId id="268" r:id="rId21"/>
    <p:sldId id="270" r:id="rId22"/>
    <p:sldId id="269" r:id="rId23"/>
    <p:sldId id="272" r:id="rId24"/>
    <p:sldId id="273" r:id="rId25"/>
    <p:sldId id="275" r:id="rId26"/>
    <p:sldId id="271" r:id="rId27"/>
    <p:sldId id="274" r:id="rId28"/>
    <p:sldId id="276" r:id="rId29"/>
    <p:sldId id="279" r:id="rId30"/>
    <p:sldId id="278" r:id="rId31"/>
    <p:sldId id="280" r:id="rId32"/>
    <p:sldId id="281" r:id="rId33"/>
    <p:sldId id="351" r:id="rId34"/>
    <p:sldId id="35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9" r:id="rId51"/>
    <p:sldId id="300" r:id="rId52"/>
    <p:sldId id="301" r:id="rId53"/>
    <p:sldId id="302" r:id="rId54"/>
    <p:sldId id="303" r:id="rId55"/>
    <p:sldId id="305" r:id="rId56"/>
    <p:sldId id="318" r:id="rId57"/>
    <p:sldId id="311" r:id="rId58"/>
    <p:sldId id="312" r:id="rId59"/>
    <p:sldId id="313" r:id="rId60"/>
    <p:sldId id="314" r:id="rId61"/>
    <p:sldId id="317" r:id="rId62"/>
    <p:sldId id="316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3" r:id="rId9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EAEAEA"/>
    <a:srgbClr val="003399"/>
    <a:srgbClr val="336699"/>
    <a:srgbClr val="FFFF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81" autoAdjust="0"/>
  </p:normalViewPr>
  <p:slideViewPr>
    <p:cSldViewPr snapToGrid="0">
      <p:cViewPr varScale="1">
        <p:scale>
          <a:sx n="103" d="100"/>
          <a:sy n="103" d="100"/>
        </p:scale>
        <p:origin x="55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tableStyles" Target="tableStyles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handoutMaster" Target="handoutMasters/handoutMaster1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image" Target="../media/image15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7AF8828-5534-4AF8-9251-BB683B3BB4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57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8337629-96D9-465E-B789-91218E9C99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244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037ACB-C664-4A03-A0E2-0D5EC08F0371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30608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0848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3965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03948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7332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9080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31652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0141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25374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42985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162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71837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32609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84767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10652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62827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58422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05582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0271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1518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48958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852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1729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36987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718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39140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10318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3765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5862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3020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8568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49862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2665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902680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060665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92409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255846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094133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40754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37077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14839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37813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432603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001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595391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704339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176099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684939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391552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382292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246358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719620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90176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807605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9052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718474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923083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77303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821812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61257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3941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1494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642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374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ABA0E-6CF1-4863-994F-3E246B3F7046}" type="datetime1">
              <a:rPr lang="en-GB" smtClean="0"/>
              <a:t>16/07/2020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9718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D1DD1-6221-4B14-B6F8-DC3BEAB405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E5E92-37F8-4DCC-92F1-47EBAAF878A0}" type="datetime1">
              <a:rPr lang="en-GB" smtClean="0"/>
              <a:t>16/07/2020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199" y="6248400"/>
            <a:ext cx="2980509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90C6B-2E23-419D-AD65-39BADB419B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96850"/>
            <a:ext cx="2195513" cy="5899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96850"/>
            <a:ext cx="6437312" cy="5899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37D0A-D1DC-47F5-87BC-83A3B56E33F2}" type="datetime1">
              <a:rPr lang="en-GB" smtClean="0"/>
              <a:t>16/07/2020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B33E8-E098-4D14-BF48-849B997C5A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DCD9B-97B7-4F4A-B791-317935B8DAFF}" type="datetime1">
              <a:rPr lang="en-GB" smtClean="0"/>
              <a:t>16/07/2020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6FEE-28AB-45F8-B0A6-E6BE46020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44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A528-690E-41F1-9087-7754E95D78F6}" type="datetime1">
              <a:rPr lang="en-GB" smtClean="0"/>
              <a:t>16/07/2020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5CDFF-1C5B-44DA-9373-DE112612D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67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E95D6-E387-46F7-BABD-E0C708D9E004}" type="datetime1">
              <a:rPr lang="en-GB" smtClean="0"/>
              <a:t>16/07/2020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B256A-2213-4DF2-B91B-828CC8614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47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543B7-004E-4075-817D-0B558F208439}" type="datetime1">
              <a:rPr lang="en-GB" smtClean="0"/>
              <a:t>16/07/2020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8B501-B2C2-4CF4-AAFB-C717F632D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04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155E0-4D2B-4EEB-8AB1-A2530B628EC9}" type="datetime1">
              <a:rPr lang="en-GB" smtClean="0"/>
              <a:t>16/07/2020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12BD3-2550-4C85-846C-FBC9333D6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26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9D7E8-30A2-483C-B5CB-989980D9F016}" type="datetime1">
              <a:rPr lang="en-GB" smtClean="0"/>
              <a:t>16/07/2020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D7FD6-2307-4626-9C5A-642C16844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02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73693-6EB0-4EC3-972C-39D56A46C846}" type="datetime1">
              <a:rPr lang="en-GB" smtClean="0"/>
              <a:t>16/07/2020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B08C9-F9F5-4EEA-91AB-37ABA78AC1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11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7B6DF-FECA-4769-8C2B-782A57252624}" type="datetime1">
              <a:rPr lang="en-GB" smtClean="0"/>
              <a:t>16/07/2020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791D6-A056-4858-9EE0-8EEEFC2E1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5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Arial Rounded MT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83CD2-F137-4A4F-84C3-A7673CD0F26C}" type="datetime1">
              <a:rPr lang="en-GB" smtClean="0"/>
              <a:t>16/07/2020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199" y="6248400"/>
            <a:ext cx="2989217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EEA70-F2A5-4F11-9D2F-52A27AAB52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A7CCF-D5D7-4286-BAB3-BF502DA3C7F0}" type="datetime1">
              <a:rPr lang="en-GB" smtClean="0"/>
              <a:t>16/07/2020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B9C6B-352F-4719-B661-31A175933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82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70D7D-90C0-497E-8F4E-48A14EE9D89E}" type="datetime1">
              <a:rPr lang="en-GB" smtClean="0"/>
              <a:t>16/07/2020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33B2A-1D61-4AD0-B059-8F5C31E6A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28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87A4B-66E1-4B26-BB16-C9DD4EA26F97}" type="datetime1">
              <a:rPr lang="en-GB" smtClean="0"/>
              <a:t>16/07/2020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AA971-DED8-4595-B7D8-718C64FF8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20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635B8-B11E-4A20-A277-87F85B0CD059}" type="datetime1">
              <a:rPr lang="en-GB" smtClean="0"/>
              <a:t>16/07/2020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1BDA5-44AE-4102-90A5-3C988317D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411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01C89-B738-4270-B3A6-02EF1ADBD110}" type="datetime1">
              <a:rPr lang="en-GB" smtClean="0"/>
              <a:t>16/07/2020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118DF-9D3D-4791-98AC-C10066868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961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3C7BA-2718-4382-BFC5-BC1477F71C92}" type="datetime1">
              <a:rPr lang="en-GB" smtClean="0"/>
              <a:t>16/07/2020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E4C86-E120-46B8-B598-86AB11111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92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181A2-84F0-45E3-9C02-EE669D89EAF5}" type="datetime1">
              <a:rPr lang="en-GB" smtClean="0"/>
              <a:t>16/07/2020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997926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479A4-E14B-4032-92C3-82410B76E5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1438"/>
            <a:ext cx="4316412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316413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84865-F445-44CA-AD3C-EE02658F092B}" type="datetime1">
              <a:rPr lang="en-GB" smtClean="0"/>
              <a:t>16/07/2020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3006634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4A68B-C019-4A84-8246-F355A9DA29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4816" y="195310"/>
            <a:ext cx="7221984" cy="967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9699"/>
            <a:ext cx="4040188" cy="639762"/>
          </a:xfrm>
          <a:solidFill>
            <a:srgbClr val="FFC000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9699"/>
            <a:ext cx="4041775" cy="639762"/>
          </a:xfrm>
          <a:solidFill>
            <a:srgbClr val="FFC000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9C57B-B46A-4315-B838-F5BA968A2B79}" type="datetime1">
              <a:rPr lang="en-GB" smtClean="0"/>
              <a:t>16/07/2020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199" y="6248400"/>
            <a:ext cx="3024051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6795F-7F71-4E40-96BF-D8F97DA03B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7B43D-0D4E-4408-A1EF-530B5EC79DA8}" type="datetime1">
              <a:rPr lang="en-GB" smtClean="0"/>
              <a:t>16/07/2020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9718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F0F54-7921-4F43-832B-7FD3897EB5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DC6AD-FD86-40A3-AA0F-0800F85EFA6F}" type="datetime1">
              <a:rPr lang="en-GB" smtClean="0"/>
              <a:t>16/07/2020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199" y="6248400"/>
            <a:ext cx="2963091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7EC56-9EC6-4420-B51F-99D275A62C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4ACA3-8BC2-4D92-9386-F5FEB12B3CDC}" type="datetime1">
              <a:rPr lang="en-GB" smtClean="0"/>
              <a:t>16/07/2020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199" y="6248400"/>
            <a:ext cx="2980509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11B28-DDA9-4F8C-AF41-D251CA09B2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7169C-000A-4FDB-B0FE-DF1272B6CE36}" type="datetime1">
              <a:rPr lang="en-GB" smtClean="0"/>
              <a:t>16/07/2020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199" y="6248400"/>
            <a:ext cx="2963091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42A71-E986-4FA1-9FD9-6B03B76387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1438"/>
            <a:ext cx="8785225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96850"/>
            <a:ext cx="8785225" cy="9445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60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34" charset="0"/>
              </a:defRPr>
            </a:lvl1pPr>
          </a:lstStyle>
          <a:p>
            <a:pPr>
              <a:defRPr/>
            </a:pPr>
            <a:fld id="{DA1395C1-7EE0-4108-9A25-1AA5AD5F3081}" type="datetime1">
              <a:rPr lang="en-GB" smtClean="0"/>
              <a:t>16/07/2020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Helvetica" pitchFamily="34" charset="0"/>
              </a:defRPr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Helvetica" pitchFamily="34" charset="0"/>
              </a:defRPr>
            </a:lvl1pPr>
          </a:lstStyle>
          <a:p>
            <a:pPr>
              <a:defRPr/>
            </a:pPr>
            <a:fld id="{3641215E-BEAE-4D4C-84F4-48B91E212B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2" name="Picture 12" descr="STFC CMYK-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7475" y="6180138"/>
            <a:ext cx="24447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Rounded MT Bold" panose="020F0704030504030204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rgbClr val="0033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11677B-1456-4819-B7E0-17AFBA21BDBC}" type="datetime1">
              <a:rPr lang="en-GB" smtClean="0"/>
              <a:t>16/07/2020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FA6D3A-A22E-4001-87DE-83427D84A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5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11" Type="http://schemas.openxmlformats.org/officeDocument/2006/relationships/image" Target="../media/image19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29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5" Type="http://schemas.openxmlformats.org/officeDocument/2006/relationships/image" Target="../media/image400.png"/><Relationship Id="rId4" Type="http://schemas.openxmlformats.org/officeDocument/2006/relationships/image" Target="../media/image39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3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oleObject" Target="../embeddings/oleObject3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les.hamamatsu.com/" TargetMode="External"/><Relationship Id="rId3" Type="http://schemas.openxmlformats.org/officeDocument/2006/relationships/image" Target="../media/image67.wmf"/><Relationship Id="rId7" Type="http://schemas.openxmlformats.org/officeDocument/2006/relationships/image" Target="../media/image7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png"/><Relationship Id="rId9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77.jp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6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5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3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94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97.png"/><Relationship Id="rId10" Type="http://schemas.openxmlformats.org/officeDocument/2006/relationships/image" Target="../media/image98.png"/><Relationship Id="rId4" Type="http://schemas.openxmlformats.org/officeDocument/2006/relationships/image" Target="../media/image96.png"/><Relationship Id="rId9" Type="http://schemas.openxmlformats.org/officeDocument/2006/relationships/image" Target="../media/image95.w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0.jpg"/><Relationship Id="rId5" Type="http://schemas.openxmlformats.org/officeDocument/2006/relationships/image" Target="../media/image109.png"/><Relationship Id="rId4" Type="http://schemas.openxmlformats.org/officeDocument/2006/relationships/image" Target="../media/image108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2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5.emf"/><Relationship Id="rId4" Type="http://schemas.openxmlformats.org/officeDocument/2006/relationships/image" Target="../media/image114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7" Type="http://schemas.openxmlformats.org/officeDocument/2006/relationships/image" Target="../media/image120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9.jpeg"/><Relationship Id="rId5" Type="http://schemas.openxmlformats.org/officeDocument/2006/relationships/image" Target="../media/image118.jpeg"/><Relationship Id="rId4" Type="http://schemas.openxmlformats.org/officeDocument/2006/relationships/image" Target="../media/image11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2.w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4.wmf"/><Relationship Id="rId5" Type="http://schemas.openxmlformats.org/officeDocument/2006/relationships/image" Target="../media/image123.wmf"/><Relationship Id="rId4" Type="http://schemas.openxmlformats.org/officeDocument/2006/relationships/oleObject" Target="../embeddings/oleObject7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8.jpeg"/><Relationship Id="rId5" Type="http://schemas.openxmlformats.org/officeDocument/2006/relationships/image" Target="../media/image127.jpeg"/><Relationship Id="rId4" Type="http://schemas.openxmlformats.org/officeDocument/2006/relationships/image" Target="../media/image12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1.emf"/><Relationship Id="rId4" Type="http://schemas.openxmlformats.org/officeDocument/2006/relationships/image" Target="../media/image13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wmf"/><Relationship Id="rId7" Type="http://schemas.openxmlformats.org/officeDocument/2006/relationships/image" Target="../media/image13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5.png"/><Relationship Id="rId5" Type="http://schemas.openxmlformats.org/officeDocument/2006/relationships/image" Target="../media/image134.wmf"/><Relationship Id="rId4" Type="http://schemas.openxmlformats.org/officeDocument/2006/relationships/image" Target="../media/image133.w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7" Type="http://schemas.openxmlformats.org/officeDocument/2006/relationships/image" Target="../media/image142.jpe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0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141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7.jpe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4.jpeg"/><Relationship Id="rId4" Type="http://schemas.openxmlformats.org/officeDocument/2006/relationships/image" Target="../media/image15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6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notesSlide" Target="../notesSlides/notesSlide51.xml"/><Relationship Id="rId7" Type="http://schemas.openxmlformats.org/officeDocument/2006/relationships/image" Target="../media/image158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57.png"/><Relationship Id="rId4" Type="http://schemas.openxmlformats.org/officeDocument/2006/relationships/oleObject" Target="../embeddings/oleObject9.bin"/><Relationship Id="rId9" Type="http://schemas.openxmlformats.org/officeDocument/2006/relationships/image" Target="../media/image160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3.wmf"/><Relationship Id="rId4" Type="http://schemas.openxmlformats.org/officeDocument/2006/relationships/image" Target="../media/image162.w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7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70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w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2.wmf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w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8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5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7.jpe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113B54-C375-464E-A017-FA755101417B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Particle  Identification</a:t>
            </a:r>
            <a:br>
              <a:rPr lang="en-US" dirty="0"/>
            </a:br>
            <a:r>
              <a:rPr lang="en-US" sz="2400" dirty="0" smtClean="0"/>
              <a:t>Warwick week 2020</a:t>
            </a:r>
            <a:r>
              <a:rPr lang="en-US" sz="2400" dirty="0" smtClean="0"/>
              <a:t> </a:t>
            </a:r>
            <a:endParaRPr lang="en-US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Antonis Papanestis</a:t>
            </a:r>
          </a:p>
          <a:p>
            <a:r>
              <a:rPr lang="en-GB" dirty="0" smtClean="0"/>
              <a:t>RAL – STFC</a:t>
            </a:r>
          </a:p>
          <a:p>
            <a:r>
              <a:rPr lang="en-GB" sz="2000" dirty="0" smtClean="0"/>
              <a:t>(with borrowed material from S. </a:t>
            </a:r>
            <a:r>
              <a:rPr lang="en-GB" sz="2000" dirty="0" err="1" smtClean="0"/>
              <a:t>Easo</a:t>
            </a:r>
            <a:r>
              <a:rPr lang="en-GB" sz="2000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TOF: ALICE experiment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06617"/>
            <a:ext cx="3886200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2" y="1469231"/>
            <a:ext cx="24384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2885813" y="1892417"/>
            <a:ext cx="3286387" cy="29711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500" y="4845630"/>
            <a:ext cx="3511063" cy="1582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685" y="3816233"/>
            <a:ext cx="2040928" cy="18744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06064" y="3875406"/>
            <a:ext cx="406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Resistive plates </a:t>
            </a:r>
            <a:r>
              <a:rPr lang="en-US" sz="1400" dirty="0" smtClean="0"/>
              <a:t>made </a:t>
            </a:r>
            <a:r>
              <a:rPr lang="en-US" sz="1400" dirty="0"/>
              <a:t>of glass.</a:t>
            </a:r>
          </a:p>
          <a:p>
            <a:r>
              <a:rPr lang="en-US" sz="1400" dirty="0"/>
              <a:t>2 X5  gaps : 250 </a:t>
            </a:r>
            <a:r>
              <a:rPr lang="en-US" sz="1400" dirty="0" smtClean="0"/>
              <a:t>mm</a:t>
            </a:r>
          </a:p>
          <a:p>
            <a:r>
              <a:rPr lang="en-US" sz="1400" dirty="0"/>
              <a:t>Readout by HPTDC </a:t>
            </a:r>
            <a:r>
              <a:rPr lang="en-US" sz="1400" dirty="0" smtClean="0"/>
              <a:t>chip (High </a:t>
            </a:r>
            <a:r>
              <a:rPr lang="en-US" sz="1400" dirty="0"/>
              <a:t>Performance Time to Digital Converter)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664176" y="3573580"/>
            <a:ext cx="2207104" cy="2173026"/>
            <a:chOff x="3682767" y="4510043"/>
            <a:chExt cx="2207104" cy="217302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02"/>
            <a:stretch/>
          </p:blipFill>
          <p:spPr>
            <a:xfrm>
              <a:off x="3682767" y="4510043"/>
              <a:ext cx="2088858" cy="217302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961412" y="5480372"/>
              <a:ext cx="92845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b="1" dirty="0">
                  <a:latin typeface="Symbol" panose="05050102010706020507" pitchFamily="18" charset="2"/>
                </a:rPr>
                <a:t>s</a:t>
              </a:r>
              <a:r>
                <a:rPr lang="en-GB" sz="1100" b="1" dirty="0" smtClean="0"/>
                <a:t>=50.8ps</a:t>
              </a:r>
              <a:endParaRPr lang="en-GB" sz="1100" b="1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4529006" y="5809292"/>
            <a:ext cx="4069710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3σ π/K separation up to 2.2 GeV/c and K/p separation up to 4 GeV/c.</a:t>
            </a:r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179388" y="1151421"/>
            <a:ext cx="4572000" cy="261610"/>
          </a:xfrm>
          <a:prstGeom prst="rect">
            <a:avLst/>
          </a:prstGeom>
          <a:solidFill>
            <a:srgbClr val="EAEAEA"/>
          </a:solidFill>
        </p:spPr>
        <p:txBody>
          <a:bodyPr>
            <a:spAutoFit/>
          </a:bodyPr>
          <a:lstStyle/>
          <a:p>
            <a:r>
              <a:rPr lang="en-GB" sz="1100" dirty="0"/>
              <a:t>http://aliceinfo.cern.ch/Public/en/Chapter2/Chap2_TOF.html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246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Ionisation Measurement (</a:t>
            </a:r>
            <a:r>
              <a:rPr lang="en-GB" dirty="0" err="1" smtClean="0"/>
              <a:t>dE</a:t>
            </a:r>
            <a:r>
              <a:rPr lang="en-GB" dirty="0" smtClean="0"/>
              <a:t>/dx)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F37A4B-4A4A-4E4B-948F-928AE0F1E06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3251" name="Picture 8" descr="rpp_icru49_c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" y="3020673"/>
            <a:ext cx="6030913" cy="37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325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92377759"/>
              </p:ext>
            </p:extLst>
          </p:nvPr>
        </p:nvGraphicFramePr>
        <p:xfrm>
          <a:off x="641902" y="1367345"/>
          <a:ext cx="7332556" cy="896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6" name="Equation" r:id="rId5" imgW="3949700" imgH="482600" progId="">
                  <p:embed/>
                </p:oleObj>
              </mc:Choice>
              <mc:Fallback>
                <p:oleObj name="Equation" r:id="rId5" imgW="3949700" imgH="482600" progId="">
                  <p:embed/>
                  <p:pic>
                    <p:nvPicPr>
                      <p:cNvPr id="5325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902" y="1367345"/>
                        <a:ext cx="7332556" cy="8962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4" name="Object 3"/>
          <p:cNvGraphicFramePr>
            <a:graphicFrameLocks noGrp="1" noChangeAspect="1"/>
          </p:cNvGraphicFramePr>
          <p:nvPr/>
        </p:nvGraphicFramePr>
        <p:xfrm>
          <a:off x="6483350" y="2967038"/>
          <a:ext cx="1976438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7" name="Equation" r:id="rId7" imgW="1104900" imgH="241300" progId="Equation.3">
                  <p:embed/>
                </p:oleObj>
              </mc:Choice>
              <mc:Fallback>
                <p:oleObj name="Equation" r:id="rId7" imgW="1104900" imgH="241300" progId="Equation.3">
                  <p:embed/>
                  <p:pic>
                    <p:nvPicPr>
                      <p:cNvPr id="53254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3350" y="2967038"/>
                        <a:ext cx="1976438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5" name="TextBox 6"/>
          <p:cNvSpPr txBox="1">
            <a:spLocks noChangeArrowheads="1"/>
          </p:cNvSpPr>
          <p:nvPr/>
        </p:nvSpPr>
        <p:spPr bwMode="auto">
          <a:xfrm>
            <a:off x="6553200" y="3581400"/>
            <a:ext cx="2108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Max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energy in single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800" dirty="0" smtClean="0">
                <a:solidFill>
                  <a:prstClr val="black"/>
                </a:solidFill>
                <a:latin typeface="Calibri" pitchFamily="34" charset="0"/>
              </a:rPr>
              <a:t>c</a:t>
            </a:r>
            <a:r>
              <a:rPr kumimoji="0" lang="en-US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ollision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3256" name="Text Box 20"/>
          <p:cNvSpPr txBox="1">
            <a:spLocks noChangeArrowheads="1"/>
          </p:cNvSpPr>
          <p:nvPr/>
        </p:nvSpPr>
        <p:spPr bwMode="auto">
          <a:xfrm>
            <a:off x="6448425" y="2338388"/>
            <a:ext cx="220660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Density</a:t>
            </a:r>
            <a:r>
              <a:rPr kumimoji="0" lang="en-GB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correction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929090" y="1942581"/>
            <a:ext cx="221630" cy="486019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58" name="Text Box 21"/>
          <p:cNvSpPr txBox="1">
            <a:spLocks noChangeArrowheads="1"/>
          </p:cNvSpPr>
          <p:nvPr/>
        </p:nvSpPr>
        <p:spPr bwMode="auto">
          <a:xfrm>
            <a:off x="2547938" y="2338388"/>
            <a:ext cx="320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Ionisation Constant for material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712494" y="2111223"/>
            <a:ext cx="457200" cy="30480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311027" y="5205413"/>
                <a:ext cx="232108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027" y="5205413"/>
                <a:ext cx="2321084" cy="369332"/>
              </a:xfrm>
              <a:prstGeom prst="rect">
                <a:avLst/>
              </a:prstGeom>
              <a:blipFill>
                <a:blip r:embed="rId9"/>
                <a:stretch>
                  <a:fillRect l="-1575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781766" y="3936792"/>
                <a:ext cx="766172" cy="5814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GB" b="1" i="1" smtClean="0">
                                  <a:solidFill>
                                    <a:srgbClr val="CC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1" i="1" smtClean="0">
                                  <a:solidFill>
                                    <a:srgbClr val="CC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GB" b="1" i="1" smtClean="0">
                                  <a:solidFill>
                                    <a:srgbClr val="CC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b="1" dirty="0">
                  <a:solidFill>
                    <a:srgbClr val="CC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1766" y="3936792"/>
                <a:ext cx="766172" cy="58144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436705" y="5306684"/>
                <a:ext cx="83837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GB" b="1" i="0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  <m:t>𝐥𝐧</m:t>
                          </m:r>
                        </m:fName>
                        <m:e>
                          <m:r>
                            <a:rPr lang="en-GB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  <m:r>
                            <a:rPr lang="en-GB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b="1" dirty="0">
                  <a:solidFill>
                    <a:srgbClr val="CC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705" y="5306684"/>
                <a:ext cx="838371" cy="369332"/>
              </a:xfrm>
              <a:prstGeom prst="rect">
                <a:avLst/>
              </a:prstGeom>
              <a:blipFill>
                <a:blip r:embed="rId11"/>
                <a:stretch>
                  <a:fillRect l="-7299" r="-10219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8146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</a:t>
            </a:r>
            <a:r>
              <a:rPr lang="en-GB" dirty="0" smtClean="0"/>
              <a:t>/dx in silicon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8BF07-9FE5-4ADA-B5BB-4074A7D4B58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277" name="TextBox 8"/>
          <p:cNvSpPr txBox="1">
            <a:spLocks noChangeArrowheads="1"/>
          </p:cNvSpPr>
          <p:nvPr/>
        </p:nvSpPr>
        <p:spPr bwMode="auto">
          <a:xfrm>
            <a:off x="141515" y="1378240"/>
            <a:ext cx="4305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Bethe-Block formula   ( for   2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 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m/M &lt;&lt; 1 )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4281" name="TextBox 14"/>
          <p:cNvSpPr txBox="1">
            <a:spLocks noChangeArrowheads="1"/>
          </p:cNvSpPr>
          <p:nvPr/>
        </p:nvSpPr>
        <p:spPr bwMode="auto">
          <a:xfrm>
            <a:off x="903515" y="2521240"/>
            <a:ext cx="35448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   0.2&lt;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&lt;0.9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  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/dx ~ (M/p)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alt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M,p</a:t>
            </a:r>
            <a:r>
              <a:rPr kumimoji="0" lang="en-US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= mass, momentum of the traversing particle</a:t>
            </a:r>
            <a:endParaRPr kumimoji="0" lang="en-US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4282" name="TextBox 11"/>
          <p:cNvSpPr txBox="1">
            <a:spLocks noChangeArrowheads="1"/>
          </p:cNvSpPr>
          <p:nvPr/>
        </p:nvSpPr>
        <p:spPr bwMode="auto">
          <a:xfrm>
            <a:off x="5373544" y="6062731"/>
            <a:ext cx="3033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Ref: NIMA  469(2001) 311-315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67" y="3293076"/>
            <a:ext cx="3300328" cy="35177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8201" y="1263152"/>
            <a:ext cx="4326223" cy="48210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143" y="1803646"/>
            <a:ext cx="3282043" cy="771836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41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</a:t>
            </a:r>
            <a:r>
              <a:rPr lang="en-GB" dirty="0" smtClean="0"/>
              <a:t>/dx: CMS Si tracker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4E769-9A76-4E82-84E7-592E5E4DCA3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63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744" y="2043112"/>
            <a:ext cx="3886200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057" y="2355850"/>
            <a:ext cx="3617912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3981"/>
            <a:ext cx="13557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9" name="TextBox 8"/>
          <p:cNvSpPr txBox="1">
            <a:spLocks noChangeArrowheads="1"/>
          </p:cNvSpPr>
          <p:nvPr/>
        </p:nvSpPr>
        <p:spPr bwMode="auto">
          <a:xfrm>
            <a:off x="2359025" y="1265237"/>
            <a:ext cx="5527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Each Silicon sensor gives a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/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dX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measurement.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Estimate the Most Probable Value from several (10-25)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measurements (Truncated Mean: Ignore upper 40%)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1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</a:t>
            </a:r>
            <a:r>
              <a:rPr lang="en-GB" dirty="0"/>
              <a:t>/dx </a:t>
            </a:r>
            <a:r>
              <a:rPr lang="en-GB" dirty="0" smtClean="0"/>
              <a:t>: </a:t>
            </a:r>
            <a:r>
              <a:rPr lang="en-GB" dirty="0"/>
              <a:t>Drift </a:t>
            </a:r>
            <a:r>
              <a:rPr lang="en-GB" dirty="0" smtClean="0"/>
              <a:t>Chambers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8C5D2-7662-4DD2-B942-AD1AF80D80E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349" name="TextBox 10"/>
          <p:cNvSpPr txBox="1">
            <a:spLocks noChangeArrowheads="1"/>
          </p:cNvSpPr>
          <p:nvPr/>
        </p:nvSpPr>
        <p:spPr bwMode="auto">
          <a:xfrm>
            <a:off x="179388" y="1343817"/>
            <a:ext cx="6896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Larger  Landau fluctuations  compared to  those from Silicon detectors.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So many measurements  needed to get the average. </a:t>
            </a:r>
          </a:p>
        </p:txBody>
      </p:sp>
      <p:pic>
        <p:nvPicPr>
          <p:cNvPr id="573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21782"/>
            <a:ext cx="3087688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TextBox 11"/>
          <p:cNvSpPr txBox="1">
            <a:spLocks noChangeArrowheads="1"/>
          </p:cNvSpPr>
          <p:nvPr/>
        </p:nvSpPr>
        <p:spPr bwMode="auto">
          <a:xfrm>
            <a:off x="179388" y="2187177"/>
            <a:ext cx="2270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BABAR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Drfit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Chamber:</a:t>
            </a:r>
          </a:p>
        </p:txBody>
      </p:sp>
      <p:pic>
        <p:nvPicPr>
          <p:cNvPr id="5735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38" y="1998021"/>
            <a:ext cx="4991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1" y="2809832"/>
            <a:ext cx="29241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175" y="2821782"/>
            <a:ext cx="286543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97" y="5744156"/>
            <a:ext cx="48291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6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234" y="5714608"/>
            <a:ext cx="29051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7" name="TextBox 12"/>
          <p:cNvSpPr txBox="1">
            <a:spLocks noChangeArrowheads="1"/>
          </p:cNvSpPr>
          <p:nvPr/>
        </p:nvSpPr>
        <p:spPr bwMode="auto">
          <a:xfrm>
            <a:off x="5742171" y="1726158"/>
            <a:ext cx="299402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Ref: IEEE-TNS VOL:47 , NO:6, Dec2000.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31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TOF and </a:t>
            </a:r>
            <a:r>
              <a:rPr lang="en-GB" dirty="0" err="1" smtClean="0"/>
              <a:t>dE</a:t>
            </a:r>
            <a:r>
              <a:rPr lang="en-GB" dirty="0" smtClean="0"/>
              <a:t>/dx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EB60AA-EA39-4092-B934-25D5DB46C49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424" name="TextBox 10"/>
          <p:cNvSpPr txBox="1">
            <a:spLocks noChangeArrowheads="1"/>
          </p:cNvSpPr>
          <p:nvPr/>
        </p:nvSpPr>
        <p:spPr bwMode="auto">
          <a:xfrm>
            <a:off x="179388" y="1518028"/>
            <a:ext cx="628819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NA 49: Heavy ion 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experiment,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800" dirty="0" smtClean="0">
                <a:solidFill>
                  <a:prstClr val="black"/>
                </a:solidFill>
                <a:latin typeface="Calibri" pitchFamily="34" charset="0"/>
              </a:rPr>
              <a:t>TOF: 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Scintillator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thickness=2.3 cm,  time resolutions= 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59 </a:t>
            </a:r>
            <a:r>
              <a:rPr kumimoji="0" lang="en-US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ps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95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ps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TPC for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/dx.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45" y="2638323"/>
            <a:ext cx="4094029" cy="30822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188395"/>
            <a:ext cx="3955738" cy="398211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5735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cs typeface="Arial" pitchFamily="34" charset="0"/>
              </a:rPr>
              <a:t>Transition </a:t>
            </a:r>
            <a:r>
              <a:rPr lang="en-US" altLang="en-US" sz="3600" dirty="0" smtClean="0">
                <a:cs typeface="Arial" pitchFamily="34" charset="0"/>
              </a:rPr>
              <a:t>Radiation </a:t>
            </a:r>
            <a:r>
              <a:rPr lang="en-US" altLang="en-US" sz="3600" dirty="0">
                <a:cs typeface="Arial" pitchFamily="34" charset="0"/>
              </a:rPr>
              <a:t>(</a:t>
            </a:r>
            <a:r>
              <a:rPr lang="en-US" altLang="en-US" sz="3600" dirty="0" smtClean="0">
                <a:cs typeface="Arial" pitchFamily="34" charset="0"/>
              </a:rPr>
              <a:t>TR)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07975" y="1452371"/>
            <a:ext cx="86566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altLang="en-US" sz="2000" dirty="0">
                <a:cs typeface="Arial" pitchFamily="34" charset="0"/>
              </a:rPr>
              <a:t> Transition Radiation:  Radiation in the x-ray region when ultra</a:t>
            </a:r>
          </a:p>
          <a:p>
            <a:pPr eaLnBrk="1" hangingPunct="1"/>
            <a:r>
              <a:rPr lang="en-US" altLang="en-US" sz="2000" dirty="0">
                <a:cs typeface="Arial" pitchFamily="34" charset="0"/>
              </a:rPr>
              <a:t>                                      relativistic particles  cross the boundary  </a:t>
            </a:r>
          </a:p>
          <a:p>
            <a:pPr eaLnBrk="1" hangingPunct="1"/>
            <a:r>
              <a:rPr lang="en-US" altLang="en-US" sz="2000" dirty="0">
                <a:cs typeface="Arial" pitchFamily="34" charset="0"/>
              </a:rPr>
              <a:t>                                      between 2 media with different dielectric constants.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z="2000" dirty="0">
                <a:cs typeface="Arial" pitchFamily="34" charset="0"/>
              </a:rPr>
              <a:t>  Mainly for   e-</a:t>
            </a:r>
            <a:r>
              <a:rPr lang="en-US" altLang="en-US" sz="2000" dirty="0">
                <a:latin typeface="Symbol" pitchFamily="18" charset="2"/>
                <a:cs typeface="Arial" pitchFamily="34" charset="0"/>
              </a:rPr>
              <a:t>p   </a:t>
            </a:r>
            <a:r>
              <a:rPr lang="en-US" altLang="en-US" sz="2000" dirty="0">
                <a:cs typeface="Arial" pitchFamily="34" charset="0"/>
              </a:rPr>
              <a:t>separation in 0.5 GeV/c </a:t>
            </a:r>
            <a:r>
              <a:rPr lang="en-US" altLang="en-US" sz="2000" dirty="0">
                <a:cs typeface="Arial" pitchFamily="34" charset="0"/>
                <a:sym typeface="Wingdings" pitchFamily="2" charset="2"/>
              </a:rPr>
              <a:t> 200 GeV/c.</a:t>
            </a:r>
            <a:endParaRPr lang="en-US" altLang="en-US" sz="2000" dirty="0">
              <a:cs typeface="Arial" pitchFamily="34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07975" y="2918670"/>
            <a:ext cx="735271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latin typeface="Calibri" pitchFamily="34" charset="0"/>
              </a:rPr>
              <a:t>  Full explanations and  the derivations from Maxwell’s equations:</a:t>
            </a:r>
          </a:p>
          <a:p>
            <a:pPr eaLnBrk="1" hangingPunct="1"/>
            <a:r>
              <a:rPr lang="en-US" altLang="en-US" sz="1600" dirty="0">
                <a:latin typeface="Calibri" pitchFamily="34" charset="0"/>
              </a:rPr>
              <a:t>                                                              NIMA 326 (1993) 434-469 and references there in.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222375" y="4017073"/>
            <a:ext cx="1981200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7975" y="4398073"/>
            <a:ext cx="4191000" cy="158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25" name="Oval 24"/>
          <p:cNvSpPr/>
          <p:nvPr/>
        </p:nvSpPr>
        <p:spPr>
          <a:xfrm>
            <a:off x="3584575" y="3636073"/>
            <a:ext cx="228600" cy="1143000"/>
          </a:xfrm>
          <a:prstGeom prst="ellipse">
            <a:avLst/>
          </a:prstGeom>
          <a:noFill/>
          <a:ln w="25400" cap="flat" cmpd="sng" algn="ctr">
            <a:gradFill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lin ang="5400000" scaled="0"/>
            </a:gradFill>
            <a:prstDash val="sysDash"/>
          </a:ln>
          <a:effectLst/>
          <a:scene3d>
            <a:camera prst="orthographicFront">
              <a:rot lat="1200000" lon="0" rev="6600000"/>
            </a:camera>
            <a:lightRig rig="threePt" dir="t"/>
          </a:scene3d>
          <a:sp3d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508375" y="4245673"/>
            <a:ext cx="228600" cy="1143000"/>
          </a:xfrm>
          <a:prstGeom prst="ellipse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  <a:scene3d>
            <a:camera prst="orthographicFront">
              <a:rot lat="0" lon="0" rev="3000000"/>
            </a:camera>
            <a:lightRig rig="threePt" dir="t"/>
          </a:scene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127375" y="3940873"/>
            <a:ext cx="1219200" cy="45720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8" name="TextBox 28"/>
          <p:cNvSpPr txBox="1">
            <a:spLocks noChangeArrowheads="1"/>
          </p:cNvSpPr>
          <p:nvPr/>
        </p:nvSpPr>
        <p:spPr bwMode="auto">
          <a:xfrm>
            <a:off x="4041775" y="4093273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prstClr val="black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27575" y="4074907"/>
            <a:ext cx="3930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en-US" sz="1800" dirty="0">
                <a:latin typeface="Calibri" pitchFamily="34" charset="0"/>
              </a:rPr>
              <a:t>The radiation is peaked at a </a:t>
            </a:r>
            <a:r>
              <a:rPr lang="en-US" altLang="en-US" sz="1800" dirty="0" smtClean="0">
                <a:latin typeface="Calibri" pitchFamily="34" charset="0"/>
              </a:rPr>
              <a:t>small angle:</a:t>
            </a:r>
          </a:p>
          <a:p>
            <a:pPr eaLnBrk="1" hangingPunct="1"/>
            <a:r>
              <a:rPr lang="en-US" altLang="en-US" sz="1800" dirty="0" smtClean="0">
                <a:latin typeface="Symbol" pitchFamily="18" charset="2"/>
              </a:rPr>
              <a:t>q  </a:t>
            </a:r>
            <a:r>
              <a:rPr lang="en-US" altLang="en-US" sz="1800" dirty="0">
                <a:latin typeface="Symbol" pitchFamily="18" charset="2"/>
              </a:rPr>
              <a:t>= 1/g</a:t>
            </a:r>
            <a:endParaRPr lang="en-GB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3777062" y="4278217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982477" y="5280614"/>
                <a:ext cx="2460995" cy="7012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𝑑𝑊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477" y="5280614"/>
                <a:ext cx="2460995" cy="7012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454431" y="5135140"/>
                <a:ext cx="4019754" cy="5810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431" y="5135140"/>
                <a:ext cx="4019754" cy="581057"/>
              </a:xfrm>
              <a:prstGeom prst="rect">
                <a:avLst/>
              </a:prstGeom>
              <a:blipFill>
                <a:blip r:embed="rId3"/>
                <a:stretch>
                  <a:fillRect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548808" y="5824284"/>
                <a:ext cx="948528" cy="2830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808" y="5824284"/>
                <a:ext cx="948528" cy="283091"/>
              </a:xfrm>
              <a:prstGeom prst="rect">
                <a:avLst/>
              </a:prstGeom>
              <a:blipFill>
                <a:blip r:embed="rId4"/>
                <a:stretch>
                  <a:fillRect l="-5128" t="-178723" r="-60897" b="-2744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/>
          <p:cNvSpPr/>
          <p:nvPr/>
        </p:nvSpPr>
        <p:spPr>
          <a:xfrm>
            <a:off x="4571427" y="5796552"/>
            <a:ext cx="34181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600" dirty="0" err="1" smtClean="0">
                <a:latin typeface="Symbol" pitchFamily="18" charset="2"/>
                <a:cs typeface="Arial" pitchFamily="34" charset="0"/>
              </a:rPr>
              <a:t>w</a:t>
            </a:r>
            <a:r>
              <a:rPr lang="en-US" altLang="en-US" sz="1600" baseline="-25000" dirty="0" err="1" smtClean="0">
                <a:cs typeface="Arial" pitchFamily="34" charset="0"/>
              </a:rPr>
              <a:t>i</a:t>
            </a:r>
            <a:r>
              <a:rPr lang="en-US" altLang="en-US" sz="1600" dirty="0" smtClean="0">
                <a:cs typeface="Arial" pitchFamily="34" charset="0"/>
              </a:rPr>
              <a:t> </a:t>
            </a:r>
            <a:r>
              <a:rPr lang="en-US" altLang="en-US" sz="1600" dirty="0">
                <a:cs typeface="Arial" pitchFamily="34" charset="0"/>
              </a:rPr>
              <a:t>=plasma </a:t>
            </a:r>
            <a:r>
              <a:rPr lang="en-US" altLang="en-US" sz="1600" dirty="0" err="1">
                <a:cs typeface="Arial" pitchFamily="34" charset="0"/>
              </a:rPr>
              <a:t>freq</a:t>
            </a:r>
            <a:r>
              <a:rPr lang="en-US" altLang="en-US" sz="1600" dirty="0">
                <a:cs typeface="Arial" pitchFamily="34" charset="0"/>
              </a:rPr>
              <a:t> of  medium </a:t>
            </a:r>
            <a:r>
              <a:rPr lang="en-US" altLang="en-US" sz="1600" dirty="0" err="1">
                <a:cs typeface="Arial" pitchFamily="34" charset="0"/>
              </a:rPr>
              <a:t>i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932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 Detection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79388" y="1334933"/>
            <a:ext cx="53296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latin typeface="Calibri" pitchFamily="34" charset="0"/>
              </a:rPr>
              <a:t>Integrating the previous equation,  one can get ,  for  </a:t>
            </a:r>
            <a:r>
              <a:rPr lang="en-US" altLang="en-US" sz="1600" dirty="0" err="1" smtClean="0">
                <a:latin typeface="Symbol" pitchFamily="18" charset="2"/>
              </a:rPr>
              <a:t>x</a:t>
            </a:r>
            <a:r>
              <a:rPr lang="en-US" altLang="en-US" sz="1600" baseline="-25000" dirty="0" err="1" smtClean="0"/>
              <a:t>g</a:t>
            </a:r>
            <a:r>
              <a:rPr lang="en-US" altLang="en-US" sz="1600" dirty="0" smtClean="0"/>
              <a:t>=0</a:t>
            </a:r>
            <a:r>
              <a:rPr lang="en-US" altLang="en-US" sz="1600" dirty="0"/>
              <a:t>, </a:t>
            </a:r>
            <a:r>
              <a:rPr lang="en-US" altLang="en-US" sz="1600" dirty="0">
                <a:latin typeface="Calibri" pitchFamily="34" charset="0"/>
              </a:rPr>
              <a:t>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80561" y="1834993"/>
            <a:ext cx="463975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latin typeface="Symbol" pitchFamily="18" charset="2"/>
              </a:rPr>
              <a:t>g </a:t>
            </a:r>
            <a:r>
              <a:rPr lang="en-US" altLang="en-US" sz="1600" dirty="0">
                <a:latin typeface="Symbol" pitchFamily="18" charset="2"/>
              </a:rPr>
              <a:t>= </a:t>
            </a:r>
            <a:r>
              <a:rPr lang="en-US" altLang="en-US" sz="1600" dirty="0">
                <a:cs typeface="Arial" pitchFamily="34" charset="0"/>
              </a:rPr>
              <a:t>E/m  of the  particle.  This </a:t>
            </a:r>
            <a:r>
              <a:rPr lang="en-US" altLang="en-US" sz="1600" dirty="0" smtClean="0">
                <a:cs typeface="Arial" pitchFamily="34" charset="0"/>
              </a:rPr>
              <a:t>makes PID </a:t>
            </a:r>
            <a:r>
              <a:rPr lang="en-US" altLang="en-US" sz="1600" dirty="0">
                <a:cs typeface="Arial" pitchFamily="34" charset="0"/>
              </a:rPr>
              <a:t>possible by measuring </a:t>
            </a:r>
            <a:r>
              <a:rPr lang="en-US" altLang="en-US" sz="1600" dirty="0" smtClean="0">
                <a:cs typeface="Arial" pitchFamily="34" charset="0"/>
              </a:rPr>
              <a:t>W. </a:t>
            </a:r>
          </a:p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cs typeface="Arial" pitchFamily="34" charset="0"/>
              </a:rPr>
              <a:t>Lighter </a:t>
            </a:r>
            <a:r>
              <a:rPr lang="en-US" altLang="en-US" sz="1600" dirty="0">
                <a:cs typeface="Arial" pitchFamily="34" charset="0"/>
              </a:rPr>
              <a:t>particle give larger </a:t>
            </a:r>
            <a:r>
              <a:rPr lang="en-US" altLang="en-US" sz="1600" dirty="0" smtClean="0">
                <a:cs typeface="Arial" pitchFamily="34" charset="0"/>
              </a:rPr>
              <a:t>signal</a:t>
            </a:r>
          </a:p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en-US" altLang="en-US" sz="1600" dirty="0" err="1" smtClean="0">
                <a:latin typeface="Symbol" pitchFamily="18" charset="2"/>
                <a:cs typeface="Arial" pitchFamily="34" charset="0"/>
              </a:rPr>
              <a:t>w</a:t>
            </a:r>
            <a:r>
              <a:rPr lang="en-US" altLang="en-US" sz="1600" baseline="-25000" dirty="0" err="1" smtClean="0">
                <a:cs typeface="Arial" pitchFamily="34" charset="0"/>
              </a:rPr>
              <a:t>f</a:t>
            </a:r>
            <a:r>
              <a:rPr lang="en-US" altLang="en-US" sz="1600" baseline="-25000" dirty="0" smtClean="0">
                <a:cs typeface="Arial" pitchFamily="34" charset="0"/>
              </a:rPr>
              <a:t> </a:t>
            </a:r>
            <a:r>
              <a:rPr lang="en-US" altLang="en-US" sz="1600" dirty="0" smtClean="0">
                <a:cs typeface="Arial" pitchFamily="34" charset="0"/>
              </a:rPr>
              <a:t> = </a:t>
            </a:r>
            <a:r>
              <a:rPr lang="en-US" altLang="en-US" sz="1600" dirty="0">
                <a:cs typeface="Arial" pitchFamily="34" charset="0"/>
              </a:rPr>
              <a:t>plasma frequency = 28.8 (</a:t>
            </a:r>
            <a:r>
              <a:rPr lang="en-US" altLang="en-US" sz="1600" dirty="0">
                <a:latin typeface="Symbol" pitchFamily="18" charset="2"/>
                <a:cs typeface="Arial" pitchFamily="34" charset="0"/>
              </a:rPr>
              <a:t>r </a:t>
            </a:r>
            <a:r>
              <a:rPr lang="en-US" altLang="en-US" sz="1600" dirty="0">
                <a:cs typeface="Arial" pitchFamily="34" charset="0"/>
              </a:rPr>
              <a:t>Z/A)</a:t>
            </a:r>
            <a:r>
              <a:rPr lang="en-US" altLang="en-US" sz="1600" baseline="30000" dirty="0">
                <a:cs typeface="Arial" pitchFamily="34" charset="0"/>
              </a:rPr>
              <a:t>0.5</a:t>
            </a:r>
            <a:r>
              <a:rPr lang="en-US" altLang="en-US" sz="1600" dirty="0">
                <a:cs typeface="Arial" pitchFamily="34" charset="0"/>
              </a:rPr>
              <a:t> </a:t>
            </a:r>
            <a:r>
              <a:rPr lang="en-US" altLang="en-US" sz="1600" dirty="0" smtClean="0">
                <a:cs typeface="Arial" pitchFamily="34" charset="0"/>
              </a:rPr>
              <a:t>eV</a:t>
            </a:r>
          </a:p>
          <a:p>
            <a:pPr lvl="1" indent="0" eaLnBrk="1" hangingPunct="1"/>
            <a:r>
              <a:rPr lang="en-US" altLang="en-US" sz="1600" dirty="0">
                <a:latin typeface="Symbol" pitchFamily="18" charset="2"/>
              </a:rPr>
              <a:t>r=</a:t>
            </a:r>
            <a:r>
              <a:rPr lang="en-US" altLang="en-US" sz="1600" dirty="0">
                <a:cs typeface="Arial" pitchFamily="34" charset="0"/>
              </a:rPr>
              <a:t>density, Z=atomic weight, </a:t>
            </a:r>
            <a:r>
              <a:rPr lang="en-US" altLang="en-US" sz="1600" dirty="0" smtClean="0">
                <a:cs typeface="Arial" pitchFamily="34" charset="0"/>
              </a:rPr>
              <a:t> </a:t>
            </a:r>
            <a:r>
              <a:rPr lang="en-US" altLang="en-US" sz="1600" dirty="0">
                <a:cs typeface="Arial" pitchFamily="34" charset="0"/>
              </a:rPr>
              <a:t>A=atomic </a:t>
            </a:r>
            <a:r>
              <a:rPr lang="en-US" altLang="en-US" sz="1600" dirty="0" smtClean="0">
                <a:cs typeface="Arial" pitchFamily="34" charset="0"/>
              </a:rPr>
              <a:t>number</a:t>
            </a:r>
            <a:endParaRPr lang="en-US" altLang="en-US" sz="1600" dirty="0">
              <a:latin typeface="Symbol" pitchFamily="18" charset="2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179388" y="3522554"/>
            <a:ext cx="71400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cs typeface="Arial" pitchFamily="34" charset="0"/>
              </a:rPr>
              <a:t>For example, for  </a:t>
            </a:r>
            <a:r>
              <a:rPr lang="en-US" altLang="en-US" sz="1600" dirty="0" err="1" smtClean="0">
                <a:latin typeface="Symbol" pitchFamily="18" charset="2"/>
              </a:rPr>
              <a:t>w</a:t>
            </a:r>
            <a:r>
              <a:rPr lang="en-US" altLang="en-US" sz="1600" baseline="-25000" dirty="0" err="1" smtClean="0"/>
              <a:t>f</a:t>
            </a:r>
            <a:r>
              <a:rPr lang="en-US" altLang="en-US" sz="1600" dirty="0" smtClean="0"/>
              <a:t> = 0.02 </a:t>
            </a:r>
            <a:r>
              <a:rPr lang="en-US" altLang="en-US" sz="1600" dirty="0" err="1"/>
              <a:t>keV</a:t>
            </a:r>
            <a:r>
              <a:rPr lang="en-US" altLang="en-US" sz="1600" dirty="0"/>
              <a:t> and </a:t>
            </a:r>
            <a:r>
              <a:rPr lang="en-US" altLang="en-US" sz="1600" dirty="0" smtClean="0">
                <a:latin typeface="Symbol" pitchFamily="18" charset="2"/>
              </a:rPr>
              <a:t>g </a:t>
            </a:r>
            <a:r>
              <a:rPr lang="en-US" altLang="en-US" sz="1600" dirty="0" smtClean="0"/>
              <a:t>= 5000</a:t>
            </a:r>
            <a:r>
              <a:rPr lang="en-US" altLang="en-US" sz="1600" dirty="0"/>
              <a:t>,  most of the  photon energy is</a:t>
            </a:r>
          </a:p>
          <a:p>
            <a:pPr eaLnBrk="1" hangingPunct="1"/>
            <a:r>
              <a:rPr lang="en-US" altLang="en-US" sz="1600" dirty="0" smtClean="0"/>
              <a:t>in </a:t>
            </a:r>
            <a:r>
              <a:rPr lang="en-US" altLang="en-US" sz="1600" dirty="0"/>
              <a:t>the range 10 </a:t>
            </a:r>
            <a:r>
              <a:rPr lang="en-US" altLang="en-US" sz="1600" dirty="0" err="1"/>
              <a:t>keV</a:t>
            </a:r>
            <a:r>
              <a:rPr lang="en-US" altLang="en-US" sz="1600" dirty="0"/>
              <a:t>&lt; </a:t>
            </a:r>
            <a:r>
              <a:rPr lang="en-US" altLang="en-US" sz="1600" dirty="0">
                <a:latin typeface="Symbol" pitchFamily="18" charset="2"/>
              </a:rPr>
              <a:t>w </a:t>
            </a:r>
            <a:r>
              <a:rPr lang="en-US" altLang="en-US" sz="1600" dirty="0"/>
              <a:t>&lt;100 </a:t>
            </a:r>
            <a:r>
              <a:rPr lang="en-US" altLang="en-US" sz="1600" dirty="0" err="1"/>
              <a:t>keV</a:t>
            </a:r>
            <a:r>
              <a:rPr lang="en-US" altLang="en-US" sz="1600" dirty="0"/>
              <a:t>   (</a:t>
            </a:r>
            <a:r>
              <a:rPr lang="en-US" altLang="en-US" sz="1600" dirty="0" err="1"/>
              <a:t>ie</a:t>
            </a:r>
            <a:r>
              <a:rPr lang="en-US" altLang="en-US" sz="1600" dirty="0"/>
              <a:t>.   0.1 </a:t>
            </a:r>
            <a:r>
              <a:rPr lang="en-US" altLang="en-US" sz="1600" dirty="0" err="1" smtClean="0">
                <a:latin typeface="Symbol" pitchFamily="18" charset="2"/>
              </a:rPr>
              <a:t>w</a:t>
            </a:r>
            <a:r>
              <a:rPr lang="en-US" altLang="en-US" sz="1600" baseline="-25000" dirty="0" err="1" smtClean="0"/>
              <a:t>c</a:t>
            </a:r>
            <a:r>
              <a:rPr lang="en-US" altLang="en-US" sz="1600" dirty="0" smtClean="0"/>
              <a:t>&lt; </a:t>
            </a:r>
            <a:r>
              <a:rPr lang="en-US" altLang="en-US" sz="1600" dirty="0" smtClean="0">
                <a:latin typeface="Symbol" pitchFamily="18" charset="2"/>
              </a:rPr>
              <a:t>w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&lt; </a:t>
            </a:r>
            <a:r>
              <a:rPr lang="en-US" altLang="en-US" sz="1600" dirty="0" err="1" smtClean="0">
                <a:latin typeface="Symbol" pitchFamily="18" charset="2"/>
              </a:rPr>
              <a:t>w</a:t>
            </a:r>
            <a:r>
              <a:rPr lang="en-US" altLang="en-US" sz="1600" baseline="-25000" dirty="0" err="1" smtClean="0"/>
              <a:t>c</a:t>
            </a:r>
            <a:r>
              <a:rPr lang="en-US" altLang="en-US" sz="1600" dirty="0" smtClean="0"/>
              <a:t>   </a:t>
            </a:r>
            <a:endParaRPr lang="en-US" altLang="en-US" sz="1600" dirty="0"/>
          </a:p>
          <a:p>
            <a:pPr eaLnBrk="1" hangingPunct="1"/>
            <a:r>
              <a:rPr lang="en-US" altLang="en-US" sz="1600" dirty="0"/>
              <a:t>                                                            where  </a:t>
            </a:r>
            <a:r>
              <a:rPr lang="en-US" altLang="en-US" sz="1600" dirty="0">
                <a:latin typeface="Symbol" pitchFamily="18" charset="2"/>
              </a:rPr>
              <a:t>w </a:t>
            </a:r>
            <a:r>
              <a:rPr lang="en-US" altLang="en-US" sz="1600" baseline="-25000" dirty="0"/>
              <a:t>c</a:t>
            </a:r>
            <a:r>
              <a:rPr lang="en-US" altLang="en-US" sz="1600" dirty="0"/>
              <a:t> = cut-off frequency ).  </a:t>
            </a:r>
            <a:r>
              <a:rPr lang="en-US" altLang="en-US" sz="1600" baseline="-25000" dirty="0"/>
              <a:t> </a:t>
            </a:r>
            <a:r>
              <a:rPr lang="en-US" altLang="en-US" sz="1600" dirty="0"/>
              <a:t>   </a:t>
            </a:r>
            <a:endParaRPr lang="en-US" altLang="en-US" sz="1600" dirty="0">
              <a:latin typeface="Calibri" pitchFamily="34" charset="0"/>
            </a:endParaRP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263277" y="4657249"/>
            <a:ext cx="28611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latin typeface="Calibri" pitchFamily="34" charset="0"/>
              </a:rPr>
              <a:t>Number of photons </a:t>
            </a:r>
            <a:r>
              <a:rPr lang="en-US" altLang="en-US" sz="1600" dirty="0" smtClean="0">
                <a:latin typeface="Calibri" pitchFamily="34" charset="0"/>
              </a:rPr>
              <a:t>produced = </a:t>
            </a:r>
            <a:endParaRPr lang="en-US" altLang="en-US" sz="1600" dirty="0">
              <a:latin typeface="Calibri" pitchFamily="34" charset="0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263277" y="5329826"/>
            <a:ext cx="87013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latin typeface="Calibri" pitchFamily="34" charset="0"/>
              </a:rPr>
              <a:t>For </a:t>
            </a:r>
            <a:r>
              <a:rPr lang="en-US" altLang="en-US" sz="1600" dirty="0" err="1" smtClean="0">
                <a:latin typeface="Symbol" pitchFamily="18" charset="2"/>
              </a:rPr>
              <a:t>w</a:t>
            </a:r>
            <a:r>
              <a:rPr lang="en-US" altLang="en-US" sz="1600" baseline="-25000" dirty="0" err="1" smtClean="0"/>
              <a:t>c</a:t>
            </a:r>
            <a:r>
              <a:rPr lang="en-US" altLang="en-US" sz="1600" dirty="0" smtClean="0"/>
              <a:t>=100 </a:t>
            </a:r>
            <a:r>
              <a:rPr lang="en-US" altLang="en-US" sz="1600" dirty="0" err="1"/>
              <a:t>keV</a:t>
            </a:r>
            <a:r>
              <a:rPr lang="en-US" altLang="en-US" sz="1600" dirty="0"/>
              <a:t> and </a:t>
            </a:r>
            <a:r>
              <a:rPr lang="en-US" altLang="en-US" sz="1600" dirty="0" smtClean="0">
                <a:latin typeface="Symbol" pitchFamily="18" charset="2"/>
              </a:rPr>
              <a:t>w=1 </a:t>
            </a:r>
            <a:r>
              <a:rPr lang="en-US" altLang="en-US" sz="1600" dirty="0" err="1" smtClean="0"/>
              <a:t>keV</a:t>
            </a:r>
            <a:r>
              <a:rPr lang="en-US" altLang="en-US" sz="1600" dirty="0" smtClean="0"/>
              <a:t>, N</a:t>
            </a:r>
            <a:r>
              <a:rPr lang="en-US" altLang="en-US" sz="1600" dirty="0"/>
              <a:t>= 0.03  for a single surface.</a:t>
            </a:r>
          </a:p>
          <a:p>
            <a:pPr eaLnBrk="1" hangingPunct="1"/>
            <a:r>
              <a:rPr lang="en-US" altLang="en-US" sz="1600" dirty="0"/>
              <a:t>Hence to get sufficient number of photons , large number of interfaces </a:t>
            </a:r>
            <a:r>
              <a:rPr lang="en-US" altLang="en-US" sz="1600" dirty="0" smtClean="0"/>
              <a:t>are used:</a:t>
            </a:r>
          </a:p>
          <a:p>
            <a:pPr eaLnBrk="1" hangingPunct="1"/>
            <a:r>
              <a:rPr lang="en-US" altLang="en-US" sz="1600" dirty="0" smtClean="0"/>
              <a:t>a </a:t>
            </a:r>
            <a:r>
              <a:rPr lang="en-US" altLang="en-US" sz="1600" dirty="0"/>
              <a:t>stack of many foils with gaps in between. </a:t>
            </a:r>
            <a:endParaRPr lang="en-US" altLang="en-US" sz="1600" dirty="0"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79388" y="2416627"/>
                <a:ext cx="3178370" cy="406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𝑇𝑅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=2.43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88" y="2416627"/>
                <a:ext cx="3178370" cy="406393"/>
              </a:xfrm>
              <a:prstGeom prst="rect">
                <a:avLst/>
              </a:prstGeom>
              <a:blipFill>
                <a:blip r:embed="rId2"/>
                <a:stretch>
                  <a:fillRect l="-1149" r="-958" b="-25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844188" y="4410803"/>
                <a:ext cx="5689699" cy="8314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den>
                                      </m:f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−2</m:t>
                                      </m:r>
                                    </m:e>
                                  </m:func>
                                </m:e>
                              </m:d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188" y="4410803"/>
                <a:ext cx="5689699" cy="8314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2365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TRD Example 1:  </a:t>
            </a:r>
            <a:r>
              <a:rPr lang="en-GB" sz="2800" dirty="0"/>
              <a:t>HELIOS experiment (NA34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83765" y="1480855"/>
            <a:ext cx="7792646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The minimum thickness of the foils and air gaps are determined by the size of the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  ‘formation zone’  and the interference effects.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   ( typically  foils can be 10-20 </a:t>
            </a:r>
            <a:r>
              <a:rPr lang="en-US" sz="1400" dirty="0" smtClean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sz="1400" dirty="0" smtClean="0">
                <a:solidFill>
                  <a:prstClr val="black"/>
                </a:solidFill>
                <a:latin typeface="+mn-lt"/>
                <a:cs typeface="Arial" pitchFamily="34" charset="0"/>
              </a:rPr>
              <a:t>m </a:t>
            </a:r>
            <a:r>
              <a:rPr lang="en-US" sz="1400" dirty="0">
                <a:solidFill>
                  <a:prstClr val="black"/>
                </a:solidFill>
                <a:latin typeface="+mn-lt"/>
                <a:cs typeface="Arial" pitchFamily="34" charset="0"/>
              </a:rPr>
              <a:t>thick and are made of </a:t>
            </a:r>
            <a:r>
              <a:rPr lang="en-US" sz="1400" dirty="0" err="1">
                <a:solidFill>
                  <a:prstClr val="black"/>
                </a:solidFill>
                <a:latin typeface="+mn-lt"/>
                <a:cs typeface="Arial" pitchFamily="34" charset="0"/>
              </a:rPr>
              <a:t>polypropelene</a:t>
            </a:r>
            <a:r>
              <a:rPr lang="en-US" sz="1400" dirty="0">
                <a:solidFill>
                  <a:prstClr val="black"/>
                </a:solidFill>
                <a:latin typeface="+mn-lt"/>
                <a:cs typeface="Arial" pitchFamily="34" charset="0"/>
              </a:rPr>
              <a:t>)</a:t>
            </a:r>
            <a:endParaRPr lang="en-US" sz="1400" dirty="0">
              <a:solidFill>
                <a:prstClr val="black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Behind a TRD foil stack there is a MWPC or drift chamber where the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 TRD signal is detected along with the  signal from the charged track.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72" y="3205293"/>
            <a:ext cx="525621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5857985" y="3656202"/>
            <a:ext cx="298121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prstClr val="black"/>
                </a:solidFill>
                <a:latin typeface="+mn-lt"/>
              </a:rPr>
              <a:t>Drift space = 10 </a:t>
            </a:r>
            <a:r>
              <a:rPr lang="en-US" altLang="en-US" sz="1600" dirty="0">
                <a:solidFill>
                  <a:prstClr val="black"/>
                </a:solidFill>
                <a:latin typeface="+mn-lt"/>
              </a:rPr>
              <a:t>mm,</a:t>
            </a:r>
          </a:p>
          <a:p>
            <a:pPr eaLnBrk="1" hangingPunct="1"/>
            <a:r>
              <a:rPr lang="en-US" altLang="en-US" sz="1600" dirty="0">
                <a:solidFill>
                  <a:prstClr val="black"/>
                </a:solidFill>
                <a:latin typeface="+mn-lt"/>
              </a:rPr>
              <a:t>Anode </a:t>
            </a:r>
            <a:r>
              <a:rPr lang="en-US" altLang="en-US" sz="1600" dirty="0" smtClean="0">
                <a:solidFill>
                  <a:prstClr val="black"/>
                </a:solidFill>
                <a:latin typeface="+mn-lt"/>
              </a:rPr>
              <a:t>space = 6 </a:t>
            </a:r>
            <a:r>
              <a:rPr lang="en-US" altLang="en-US" sz="1600" dirty="0">
                <a:solidFill>
                  <a:prstClr val="black"/>
                </a:solidFill>
                <a:latin typeface="+mn-lt"/>
              </a:rPr>
              <a:t>mm </a:t>
            </a:r>
          </a:p>
          <a:p>
            <a:pPr eaLnBrk="1" hangingPunct="1"/>
            <a:r>
              <a:rPr lang="en-US" altLang="en-US" sz="1600" dirty="0">
                <a:solidFill>
                  <a:prstClr val="black"/>
                </a:solidFill>
                <a:latin typeface="+mn-lt"/>
              </a:rPr>
              <a:t>Drift time=0.5</a:t>
            </a:r>
            <a:r>
              <a:rPr lang="en-US" altLang="en-US" sz="1600" dirty="0">
                <a:solidFill>
                  <a:prstClr val="black"/>
                </a:solidFill>
                <a:latin typeface="+mn-lt"/>
                <a:sym typeface="Wingdings" pitchFamily="2" charset="2"/>
              </a:rPr>
              <a:t>1 </a:t>
            </a:r>
            <a:r>
              <a:rPr lang="en-US" altLang="en-US" sz="1600" dirty="0" err="1" smtClean="0">
                <a:solidFill>
                  <a:prstClr val="black"/>
                </a:solidFill>
                <a:latin typeface="Symbol" panose="05050102010706020507" pitchFamily="18" charset="2"/>
                <a:sym typeface="Wingdings" pitchFamily="2" charset="2"/>
              </a:rPr>
              <a:t>m</a:t>
            </a:r>
            <a:r>
              <a:rPr lang="en-US" altLang="en-US" sz="1600" dirty="0" err="1" smtClean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s</a:t>
            </a:r>
            <a:endParaRPr lang="en-US" altLang="en-US" sz="1600" dirty="0">
              <a:solidFill>
                <a:prstClr val="black"/>
              </a:solidFill>
              <a:latin typeface="+mn-lt"/>
              <a:cs typeface="Arial" pitchFamily="34" charset="0"/>
              <a:sym typeface="Wingdings" pitchFamily="2" charset="2"/>
            </a:endParaRPr>
          </a:p>
          <a:p>
            <a:pPr eaLnBrk="1" hangingPunct="1"/>
            <a:r>
              <a:rPr lang="en-US" altLang="en-US" sz="1600" dirty="0" smtClean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May </a:t>
            </a:r>
            <a:r>
              <a:rPr lang="en-US" altLang="en-US" sz="1600" dirty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use </a:t>
            </a:r>
            <a:r>
              <a:rPr lang="en-US" altLang="en-US" sz="1600" dirty="0" smtClean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FADC or </a:t>
            </a:r>
            <a:r>
              <a:rPr lang="en-US" altLang="en-US" sz="1600" dirty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discriminators</a:t>
            </a:r>
            <a:endParaRPr lang="en-US" altLang="en-US" sz="16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4738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rgbClr val="000000"/>
                </a:solidFill>
              </a:rPr>
              <a:t>TRD Example </a:t>
            </a:r>
            <a:r>
              <a:rPr lang="en-GB" sz="2800" dirty="0" smtClean="0">
                <a:solidFill>
                  <a:srgbClr val="000000"/>
                </a:solidFill>
              </a:rPr>
              <a:t>2:  ATLAS TRT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060" y="1337171"/>
            <a:ext cx="2883366" cy="164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76" y="3529013"/>
            <a:ext cx="30861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5603876" y="3072766"/>
            <a:ext cx="28212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+mn-lt"/>
              </a:rPr>
              <a:t>Barrel and endcap TRT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272415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3505200"/>
            <a:ext cx="146065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 smtClean="0">
                <a:latin typeface="+mn-lt"/>
              </a:rPr>
              <a:t>B</a:t>
            </a:r>
            <a:r>
              <a:rPr lang="en-US" sz="2000" baseline="-25000" dirty="0" err="1" smtClean="0">
                <a:latin typeface="+mn-lt"/>
              </a:rPr>
              <a:t>d</a:t>
            </a:r>
            <a:r>
              <a:rPr lang="en-US" sz="2000" dirty="0" err="1" smtClean="0">
                <a:latin typeface="+mn-lt"/>
                <a:sym typeface="Wingdings" pitchFamily="2" charset="2"/>
              </a:rPr>
              <a:t>J</a:t>
            </a:r>
            <a:r>
              <a:rPr lang="en-US" sz="2000" dirty="0" smtClean="0">
                <a:latin typeface="+mn-lt"/>
                <a:sym typeface="Wingdings" pitchFamily="2" charset="2"/>
              </a:rPr>
              <a:t>/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y </a:t>
            </a:r>
            <a:r>
              <a:rPr lang="en-US" sz="2000" dirty="0" smtClean="0">
                <a:latin typeface="+mn-lt"/>
                <a:sym typeface="Wingdings" pitchFamily="2" charset="2"/>
              </a:rPr>
              <a:t>K</a:t>
            </a:r>
            <a:r>
              <a:rPr lang="en-US" sz="2000" baseline="-25000" dirty="0" smtClean="0">
                <a:latin typeface="+mn-lt"/>
                <a:sym typeface="Wingdings" pitchFamily="2" charset="2"/>
              </a:rPr>
              <a:t>s</a:t>
            </a:r>
            <a:endParaRPr lang="en-US" sz="2000" baseline="-25000" dirty="0">
              <a:latin typeface="+mn-lt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505200"/>
            <a:ext cx="14097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5516563" y="5120482"/>
            <a:ext cx="35909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i="1">
                <a:latin typeface="Calibri" pitchFamily="34" charset="0"/>
              </a:rPr>
              <a:t>In an average event,  energy deposit from:</a:t>
            </a:r>
          </a:p>
          <a:p>
            <a:pPr eaLnBrk="1" hangingPunct="1"/>
            <a:r>
              <a:rPr lang="en-US" altLang="en-US" sz="1400" i="1">
                <a:latin typeface="Calibri" pitchFamily="34" charset="0"/>
              </a:rPr>
              <a:t>Ionization loss of charged particles  ~ 2.5 keV</a:t>
            </a:r>
          </a:p>
          <a:p>
            <a:pPr eaLnBrk="1" hangingPunct="1"/>
            <a:r>
              <a:rPr lang="en-US" altLang="en-US" sz="1400" i="1">
                <a:latin typeface="Calibri" pitchFamily="34" charset="0"/>
              </a:rPr>
              <a:t>TR photon  &gt; 5 keV.</a:t>
            </a:r>
          </a:p>
          <a:p>
            <a:pPr eaLnBrk="1" hangingPunct="1"/>
            <a:r>
              <a:rPr lang="en-US" altLang="en-US" sz="1400" i="1">
                <a:latin typeface="Calibri" pitchFamily="34" charset="0"/>
              </a:rPr>
              <a:t>(Photon emission spectrum peaks at 10-30keV)</a:t>
            </a: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3124200" y="5029200"/>
            <a:ext cx="22974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chemeClr val="accent2"/>
                </a:solidFill>
                <a:latin typeface="Calibri" pitchFamily="34" charset="0"/>
              </a:rPr>
              <a:t>Blue dots: ionizing hits</a:t>
            </a:r>
          </a:p>
          <a:p>
            <a:pPr eaLnBrk="1" hangingPunct="1"/>
            <a:r>
              <a:rPr lang="en-US" altLang="en-US" sz="1800" dirty="0">
                <a:solidFill>
                  <a:srgbClr val="FF0000"/>
                </a:solidFill>
                <a:latin typeface="Calibri" pitchFamily="34" charset="0"/>
              </a:rPr>
              <a:t>Red dots : TR hits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505200" y="5029200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566" y="1663511"/>
            <a:ext cx="3108034" cy="151763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49566" y="1280217"/>
            <a:ext cx="2983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TRT </a:t>
            </a:r>
            <a:r>
              <a:rPr lang="en-US" sz="2000" dirty="0"/>
              <a:t>straw wall </a:t>
            </a:r>
            <a:r>
              <a:rPr lang="en-US" sz="2000" dirty="0" smtClean="0"/>
              <a:t>design</a:t>
            </a:r>
            <a:endParaRPr lang="en-GB" sz="20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233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Introduction</a:t>
            </a:r>
          </a:p>
          <a:p>
            <a:r>
              <a:rPr lang="en-GB" sz="2400" dirty="0" smtClean="0"/>
              <a:t>Particle ID techniques:</a:t>
            </a:r>
          </a:p>
          <a:p>
            <a:pPr lvl="1"/>
            <a:r>
              <a:rPr lang="en-GB" sz="2000" dirty="0" smtClean="0"/>
              <a:t>Time of flight</a:t>
            </a:r>
          </a:p>
          <a:p>
            <a:pPr lvl="1"/>
            <a:r>
              <a:rPr lang="en-GB" sz="2000" dirty="0" err="1" smtClean="0"/>
              <a:t>dE</a:t>
            </a:r>
            <a:r>
              <a:rPr lang="en-GB" sz="2000" dirty="0" smtClean="0"/>
              <a:t>/dx</a:t>
            </a:r>
          </a:p>
          <a:p>
            <a:pPr lvl="1"/>
            <a:r>
              <a:rPr lang="en-GB" sz="2000" dirty="0" smtClean="0"/>
              <a:t>Transition radiation</a:t>
            </a:r>
          </a:p>
          <a:p>
            <a:pPr lvl="1"/>
            <a:r>
              <a:rPr lang="en-GB" sz="2000" dirty="0" smtClean="0"/>
              <a:t>Cherenkov radiation</a:t>
            </a:r>
          </a:p>
          <a:p>
            <a:pPr lvl="2"/>
            <a:r>
              <a:rPr lang="en-GB" sz="1600" dirty="0" smtClean="0"/>
              <a:t>RICH detectors</a:t>
            </a:r>
          </a:p>
          <a:p>
            <a:pPr lvl="2"/>
            <a:r>
              <a:rPr lang="en-GB" sz="1600" dirty="0" smtClean="0"/>
              <a:t>DIRC detectors</a:t>
            </a:r>
            <a:endParaRPr lang="en-GB" sz="2000" dirty="0" smtClean="0"/>
          </a:p>
          <a:p>
            <a:r>
              <a:rPr lang="en-GB" sz="2400" dirty="0" smtClean="0"/>
              <a:t>Give examples of experiments and detectors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538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Cherenkov radiation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2285260"/>
            <a:ext cx="4448175" cy="24765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860032" y="1476375"/>
            <a:ext cx="3992632" cy="4120614"/>
            <a:chOff x="4860032" y="1476375"/>
            <a:chExt cx="3992632" cy="412061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86" b="13338"/>
            <a:stretch/>
          </p:blipFill>
          <p:spPr>
            <a:xfrm>
              <a:off x="4860032" y="1476375"/>
              <a:ext cx="3992632" cy="4120614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 bwMode="auto">
            <a:xfrm flipH="1" flipV="1">
              <a:off x="5796136" y="3356992"/>
              <a:ext cx="1060213" cy="7920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D0EAE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6948264" y="3501008"/>
              <a:ext cx="1224136" cy="6480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D0EAE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4860032" y="5280646"/>
              <a:ext cx="3377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D0EAEC"/>
                  </a:solidFill>
                </a:rPr>
                <a:t>Lake Placid – LHCb Collaboration Week</a:t>
              </a:r>
              <a:endParaRPr lang="en-GB" sz="1400" dirty="0">
                <a:solidFill>
                  <a:srgbClr val="D0EAE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231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B</a:t>
            </a:r>
            <a:r>
              <a:rPr lang="en-GB" sz="3600" dirty="0" smtClean="0"/>
              <a:t>asics of Cherenkov radiation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V="1">
            <a:off x="711666" y="2025243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1397466" y="1644243"/>
            <a:ext cx="609600" cy="5334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78466" y="1720443"/>
            <a:ext cx="315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000" i="1" dirty="0">
                <a:solidFill>
                  <a:schemeClr val="accent2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40466" y="1949043"/>
            <a:ext cx="1582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 i="1" dirty="0">
                <a:latin typeface="Calibri" pitchFamily="34" charset="0"/>
              </a:rPr>
              <a:t>Charged particle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6866" y="1415643"/>
            <a:ext cx="782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 i="1" dirty="0">
                <a:solidFill>
                  <a:srgbClr val="FF3300"/>
                </a:solidFill>
                <a:latin typeface="Calibri" pitchFamily="34" charset="0"/>
              </a:rPr>
              <a:t>photon</a:t>
            </a: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1397466" y="2253843"/>
            <a:ext cx="762000" cy="22860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Arc 10"/>
          <p:cNvSpPr/>
          <p:nvPr/>
        </p:nvSpPr>
        <p:spPr>
          <a:xfrm>
            <a:off x="1473666" y="2025243"/>
            <a:ext cx="304800" cy="228600"/>
          </a:xfrm>
          <a:prstGeom prst="arc">
            <a:avLst/>
          </a:prstGeom>
          <a:ln>
            <a:solidFill>
              <a:srgbClr val="002060">
                <a:alpha val="8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71980" y="2756673"/>
                <a:ext cx="2176878" cy="7593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80" y="2756673"/>
                <a:ext cx="2176878" cy="7593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472949" y="2641653"/>
                <a:ext cx="2092496" cy="4242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2949" y="2641653"/>
                <a:ext cx="2092496" cy="4242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472949" y="3145371"/>
                <a:ext cx="5374164" cy="7073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/</m:t>
                                          </m:r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2949" y="3145371"/>
                <a:ext cx="5374164" cy="7073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565445" y="2669128"/>
            <a:ext cx="20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Refractive index</a:t>
            </a:r>
            <a:endParaRPr lang="en-GB" sz="1800" dirty="0"/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15794" y="4231917"/>
            <a:ext cx="5832081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dirty="0" smtClean="0">
                <a:latin typeface="Symbol" panose="05050102010706020507" pitchFamily="18" charset="2"/>
              </a:rPr>
              <a:t>b</a:t>
            </a:r>
            <a:r>
              <a:rPr lang="en-US" altLang="en-US" sz="1400" dirty="0" smtClean="0">
                <a:latin typeface="Arial Unicode MS" pitchFamily="34" charset="-128"/>
              </a:rPr>
              <a:t>= 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velocity of the charged particle in units of speed of light (c) vacuum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400" dirty="0">
                <a:latin typeface="Arial Unicode MS" pitchFamily="34" charset="-128"/>
              </a:rPr>
              <a:t>P</a:t>
            </a:r>
            <a:r>
              <a:rPr lang="en-US" altLang="en-US" sz="1400" dirty="0" smtClean="0">
                <a:latin typeface="Arial Unicode MS" pitchFamily="34" charset="-128"/>
              </a:rPr>
              <a:t>, E ,m = 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momentum, energy, mass of the charged particle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400" dirty="0" smtClean="0">
                <a:latin typeface="Arial Unicode MS" pitchFamily="34" charset="-128"/>
              </a:rPr>
              <a:t>C</a:t>
            </a:r>
            <a:r>
              <a:rPr lang="en-US" altLang="en-US" sz="1400" baseline="-25000" dirty="0" smtClean="0">
                <a:latin typeface="Arial Unicode MS" pitchFamily="34" charset="-128"/>
              </a:rPr>
              <a:t>M </a:t>
            </a:r>
            <a:r>
              <a:rPr lang="en-US" altLang="en-US" sz="1400" dirty="0">
                <a:latin typeface="Arial Unicode MS" pitchFamily="34" charset="-128"/>
              </a:rPr>
              <a:t>= 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speed </a:t>
            </a: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of light in the 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medium (phase </a:t>
            </a: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velocity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Symbol" pitchFamily="18" charset="2"/>
              <a:buNone/>
            </a:pPr>
            <a:r>
              <a:rPr lang="en-US" altLang="en-US" sz="1400" dirty="0" err="1" smtClean="0">
                <a:latin typeface="Arial Unicode MS" pitchFamily="34" charset="-128"/>
              </a:rPr>
              <a:t>E</a:t>
            </a:r>
            <a:r>
              <a:rPr lang="en-US" altLang="en-US" sz="1400" b="1" baseline="-25000" dirty="0" err="1" smtClean="0">
                <a:latin typeface="Arial Unicode MS" pitchFamily="34" charset="-128"/>
              </a:rPr>
              <a:t>ph</a:t>
            </a:r>
            <a:r>
              <a:rPr lang="en-US" altLang="en-US" sz="1400" b="1" baseline="-25000" dirty="0" smtClean="0">
                <a:latin typeface="Arial Unicode MS" pitchFamily="34" charset="-128"/>
              </a:rPr>
              <a:t> </a:t>
            </a:r>
            <a:r>
              <a:rPr lang="en-US" altLang="en-US" sz="1400" dirty="0">
                <a:latin typeface="Arial Unicode MS" pitchFamily="34" charset="-128"/>
              </a:rPr>
              <a:t>= 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photon energy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400" dirty="0" smtClean="0">
                <a:latin typeface="Symbol" pitchFamily="18" charset="2"/>
              </a:rPr>
              <a:t>l = 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Photon wavelength</a:t>
            </a:r>
            <a:endParaRPr lang="en-US" altLang="en-US" sz="1400" dirty="0">
              <a:latin typeface="Arial Unicode MS" pitchFamily="34" charset="-12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9388" y="5516735"/>
            <a:ext cx="79243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Theory of Cherenkov </a:t>
            </a:r>
            <a:r>
              <a:rPr lang="en-US" sz="1200" dirty="0" smtClean="0"/>
              <a:t>Radiation: Classical </a:t>
            </a:r>
            <a:r>
              <a:rPr lang="en-US" sz="1200" dirty="0"/>
              <a:t>Electrodynamics by J</a:t>
            </a:r>
            <a:r>
              <a:rPr lang="en-US" sz="1200" dirty="0" smtClean="0"/>
              <a:t>. D. Jackson (Section 13.5)</a:t>
            </a:r>
            <a:endParaRPr lang="en-US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941" y="1296187"/>
            <a:ext cx="1974331" cy="183330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40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History of Cherenkov radiation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>
                <a:latin typeface="Calibri" pitchFamily="34" charset="0"/>
              </a:rPr>
              <a:t>The formula cos (</a:t>
            </a:r>
            <a:r>
              <a:rPr lang="en-US" altLang="en-US" sz="2000" i="1" dirty="0">
                <a:latin typeface="Symbol" pitchFamily="18" charset="2"/>
              </a:rPr>
              <a:t>q</a:t>
            </a:r>
            <a:r>
              <a:rPr lang="en-US" altLang="en-US" sz="2000" dirty="0">
                <a:latin typeface="Calibri" pitchFamily="34" charset="0"/>
              </a:rPr>
              <a:t> ) =1/(</a:t>
            </a:r>
            <a:r>
              <a:rPr lang="en-US" altLang="en-US" sz="2000" dirty="0" err="1">
                <a:latin typeface="Calibri" pitchFamily="34" charset="0"/>
              </a:rPr>
              <a:t>n</a:t>
            </a:r>
            <a:r>
              <a:rPr lang="en-US" altLang="en-US" sz="2000" i="1" dirty="0" err="1">
                <a:latin typeface="Symbol" pitchFamily="18" charset="2"/>
              </a:rPr>
              <a:t>b</a:t>
            </a:r>
            <a:r>
              <a:rPr lang="en-US" altLang="en-US" sz="2000" i="1" dirty="0">
                <a:latin typeface="Calibri" pitchFamily="34" charset="0"/>
              </a:rPr>
              <a:t>)  </a:t>
            </a:r>
            <a:r>
              <a:rPr lang="en-US" altLang="en-US" sz="2000" dirty="0">
                <a:latin typeface="Calibri" pitchFamily="34" charset="0"/>
              </a:rPr>
              <a:t>was already predicted by Heaviside in </a:t>
            </a:r>
            <a:r>
              <a:rPr lang="en-US" altLang="en-US" sz="2000" dirty="0" smtClean="0">
                <a:latin typeface="Calibri" pitchFamily="34" charset="0"/>
              </a:rPr>
              <a:t>1888</a:t>
            </a:r>
            <a:endParaRPr lang="en-US" altLang="en-US" sz="2000" dirty="0">
              <a:latin typeface="Calibri" pitchFamily="34" charset="0"/>
            </a:endParaRPr>
          </a:p>
          <a:p>
            <a:r>
              <a:rPr lang="en-US" altLang="en-US" sz="2000" dirty="0">
                <a:latin typeface="Calibri" pitchFamily="34" charset="0"/>
              </a:rPr>
              <a:t> ~1900: ‘</a:t>
            </a:r>
            <a:r>
              <a:rPr lang="en-US" altLang="en-US" sz="2000" dirty="0">
                <a:solidFill>
                  <a:schemeClr val="accent2"/>
                </a:solidFill>
                <a:latin typeface="Calibri" pitchFamily="34" charset="0"/>
              </a:rPr>
              <a:t>Blue glow</a:t>
            </a:r>
            <a:r>
              <a:rPr lang="en-US" altLang="en-US" sz="2000" dirty="0">
                <a:latin typeface="Calibri" pitchFamily="34" charset="0"/>
              </a:rPr>
              <a:t>’ seen in fluids containing concentrated Radium (Marie &amp; Pierre Curie) </a:t>
            </a:r>
          </a:p>
          <a:p>
            <a:r>
              <a:rPr lang="en-US" altLang="en-US" sz="2000" dirty="0">
                <a:latin typeface="Arial Unicode MS" pitchFamily="34" charset="-128"/>
              </a:rPr>
              <a:t>Pavel  </a:t>
            </a:r>
            <a:r>
              <a:rPr lang="en-US" altLang="en-US" sz="2000" dirty="0" err="1">
                <a:latin typeface="Arial Unicode MS" pitchFamily="34" charset="-128"/>
              </a:rPr>
              <a:t>Alexeevich</a:t>
            </a:r>
            <a:r>
              <a:rPr lang="en-US" altLang="en-US" sz="2000" dirty="0">
                <a:latin typeface="Arial Unicode MS" pitchFamily="34" charset="-128"/>
              </a:rPr>
              <a:t> Cherenkov  (1904-1990):  </a:t>
            </a:r>
            <a:r>
              <a:rPr lang="en-US" altLang="en-US" sz="2000" dirty="0" err="1">
                <a:latin typeface="Arial Unicode MS" pitchFamily="34" charset="-128"/>
              </a:rPr>
              <a:t>Lebedev</a:t>
            </a:r>
            <a:r>
              <a:rPr lang="en-US" altLang="en-US" sz="2000" dirty="0">
                <a:latin typeface="Arial Unicode MS" pitchFamily="34" charset="-128"/>
              </a:rPr>
              <a:t> Physical Institute of </a:t>
            </a:r>
            <a:r>
              <a:rPr lang="en-US" altLang="en-US" sz="2000" dirty="0" smtClean="0">
                <a:latin typeface="Arial Unicode MS" pitchFamily="34" charset="-128"/>
              </a:rPr>
              <a:t>the Russian </a:t>
            </a:r>
            <a:r>
              <a:rPr lang="en-US" altLang="en-US" sz="2000" dirty="0">
                <a:latin typeface="Arial Unicode MS" pitchFamily="34" charset="-128"/>
              </a:rPr>
              <a:t>Academy of Sciences</a:t>
            </a:r>
            <a:r>
              <a:rPr lang="en-US" altLang="en-US" sz="2000" dirty="0" smtClean="0">
                <a:latin typeface="Arial Unicode MS" pitchFamily="34" charset="-128"/>
              </a:rPr>
              <a:t>.</a:t>
            </a:r>
            <a:endParaRPr lang="en-US" altLang="en-US" sz="2000" dirty="0">
              <a:latin typeface="Arial Unicode MS" pitchFamily="34" charset="-128"/>
            </a:endParaRPr>
          </a:p>
          <a:p>
            <a:r>
              <a:rPr lang="en-US" altLang="en-US" sz="2000" dirty="0" smtClean="0">
                <a:latin typeface="Arial Unicode MS" pitchFamily="34" charset="-128"/>
              </a:rPr>
              <a:t>Discovery </a:t>
            </a:r>
            <a:r>
              <a:rPr lang="en-US" altLang="en-US" sz="2000" dirty="0">
                <a:latin typeface="Arial Unicode MS" pitchFamily="34" charset="-128"/>
              </a:rPr>
              <a:t>and Validation of Cherenkov Effect : </a:t>
            </a:r>
            <a:r>
              <a:rPr lang="en-US" altLang="en-US" sz="2000" dirty="0" smtClean="0">
                <a:latin typeface="Arial Unicode MS" pitchFamily="34" charset="-128"/>
              </a:rPr>
              <a:t>1934-37</a:t>
            </a:r>
            <a:endParaRPr lang="en-US" altLang="en-US" sz="2000" dirty="0">
              <a:latin typeface="Arial Unicode MS" pitchFamily="34" charset="-128"/>
            </a:endParaRPr>
          </a:p>
          <a:p>
            <a:r>
              <a:rPr lang="en-US" altLang="en-US" sz="2000" dirty="0" smtClean="0">
                <a:latin typeface="Arial Unicode MS" pitchFamily="34" charset="-128"/>
              </a:rPr>
              <a:t>Full </a:t>
            </a:r>
            <a:r>
              <a:rPr lang="en-US" altLang="en-US" sz="2000" dirty="0">
                <a:latin typeface="Arial Unicode MS" pitchFamily="34" charset="-128"/>
              </a:rPr>
              <a:t>Explanation using Maxwell’s equations:  I.M. Frank and I.E. Tamm in </a:t>
            </a:r>
            <a:r>
              <a:rPr lang="en-US" altLang="en-US" sz="2000" dirty="0" smtClean="0">
                <a:latin typeface="Arial Unicode MS" pitchFamily="34" charset="-128"/>
              </a:rPr>
              <a:t>1937</a:t>
            </a:r>
            <a:endParaRPr lang="en-US" altLang="en-US" sz="1800" dirty="0">
              <a:latin typeface="Arial Unicode MS" pitchFamily="34" charset="-128"/>
            </a:endParaRPr>
          </a:p>
          <a:p>
            <a:r>
              <a:rPr lang="en-US" altLang="en-US" sz="2000" dirty="0" smtClean="0">
                <a:latin typeface="Arial Unicode MS" pitchFamily="34" charset="-128"/>
              </a:rPr>
              <a:t>Nobel </a:t>
            </a:r>
            <a:r>
              <a:rPr lang="en-US" altLang="en-US" sz="2000" dirty="0">
                <a:latin typeface="Arial Unicode MS" pitchFamily="34" charset="-128"/>
              </a:rPr>
              <a:t>Prize in 1958: Cherenkov, Frank and Tamm.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694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experiments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11" name="Picture 5" descr="exFIG3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95" y="1245029"/>
            <a:ext cx="3131618" cy="212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861250" y="2002002"/>
            <a:ext cx="463139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 1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: vessel with liquid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 2: 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mirror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 3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: Cherenkov photons towards the photographic plate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20984" y="3426529"/>
            <a:ext cx="763061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Typical Apparatus used by Cherenkov to study the angular distribution of Cherenkov photons.</a:t>
            </a:r>
          </a:p>
          <a:p>
            <a:pPr eaLnBrk="1" hangingPunct="1"/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(Incident </a:t>
            </a:r>
            <a:r>
              <a:rPr lang="en-US" altLang="en-US" sz="1100" b="1" dirty="0">
                <a:solidFill>
                  <a:srgbClr val="C0504D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 </a:t>
            </a: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ray 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produces electrons by </a:t>
            </a: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Compton 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scattering  in the liquid).  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97184" y="4036129"/>
            <a:ext cx="2552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prstClr val="black"/>
                </a:solidFill>
                <a:latin typeface="+mn-lt"/>
              </a:rPr>
              <a:t>P. Cherenkov established that: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41968" y="4311261"/>
            <a:ext cx="8197232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Light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Intensity is proportional to the electron path length in the medium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.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endParaRPr lang="en-US" altLang="en-US" sz="1100" dirty="0">
              <a:solidFill>
                <a:prstClr val="black"/>
              </a:solidFill>
              <a:latin typeface="+mn-lt"/>
            </a:endParaRP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Light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comes only from the ‘fast’ electrons above a velocity threshold, 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in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his  Apparatus.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endParaRPr lang="en-US" altLang="en-US" sz="1100" dirty="0">
              <a:solidFill>
                <a:prstClr val="black"/>
              </a:solidFill>
              <a:latin typeface="+mn-lt"/>
            </a:endParaRP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Light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emission is prompt and the light is polarized.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endParaRPr lang="en-US" altLang="en-US" sz="1100" dirty="0">
              <a:solidFill>
                <a:prstClr val="black"/>
              </a:solidFill>
              <a:latin typeface="+mn-lt"/>
            </a:endParaRP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The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wavelength spectrum of the light produced is continuous. No special spectral lines.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endParaRPr lang="en-US" altLang="en-US" sz="1100" dirty="0">
              <a:solidFill>
                <a:prstClr val="black"/>
              </a:solidFill>
              <a:latin typeface="+mn-lt"/>
            </a:endParaRP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The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angular distribution of the radiation, 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its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intensity, wavelength spectrum  and its dependence on 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the refractive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index agree with the theory proposed by his colleagues Frank and Tamm. </a:t>
            </a:r>
            <a:endParaRPr lang="en-US" altLang="en-US" sz="14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961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Refractive index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44" y="1685504"/>
            <a:ext cx="3258393" cy="2728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68" y="1679300"/>
            <a:ext cx="4102662" cy="27351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8730" y="1217635"/>
            <a:ext cx="1013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Glass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47866" y="1217635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Air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9122" y="4785742"/>
            <a:ext cx="83900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Dependence of the refractive index on photon frequency means the Cherenkov angle is not constant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The spread of angles is referred to as </a:t>
            </a:r>
            <a:r>
              <a:rPr lang="en-GB" sz="1600" dirty="0" smtClean="0">
                <a:solidFill>
                  <a:srgbClr val="FF0000"/>
                </a:solidFill>
              </a:rPr>
              <a:t>C</a:t>
            </a:r>
            <a:r>
              <a:rPr lang="en-GB" sz="1600" dirty="0" smtClean="0">
                <a:solidFill>
                  <a:srgbClr val="FF2A00"/>
                </a:solidFill>
              </a:rPr>
              <a:t>h</a:t>
            </a:r>
            <a:r>
              <a:rPr lang="en-GB" sz="1600" dirty="0" smtClean="0">
                <a:solidFill>
                  <a:srgbClr val="FF5500"/>
                </a:solidFill>
              </a:rPr>
              <a:t>r</a:t>
            </a:r>
            <a:r>
              <a:rPr lang="en-GB" sz="1600" dirty="0" smtClean="0">
                <a:solidFill>
                  <a:srgbClr val="FF7F00"/>
                </a:solidFill>
              </a:rPr>
              <a:t>o</a:t>
            </a:r>
            <a:r>
              <a:rPr lang="en-GB" sz="1600" dirty="0" smtClean="0">
                <a:solidFill>
                  <a:srgbClr val="FFAA00"/>
                </a:solidFill>
              </a:rPr>
              <a:t>m</a:t>
            </a:r>
            <a:r>
              <a:rPr lang="en-GB" sz="1600" dirty="0" smtClean="0">
                <a:solidFill>
                  <a:srgbClr val="FFD400"/>
                </a:solidFill>
              </a:rPr>
              <a:t>a</a:t>
            </a:r>
            <a:r>
              <a:rPr lang="en-GB" sz="1600" dirty="0" smtClean="0">
                <a:solidFill>
                  <a:srgbClr val="FFFF00"/>
                </a:solidFill>
              </a:rPr>
              <a:t>t</a:t>
            </a:r>
            <a:r>
              <a:rPr lang="en-GB" sz="1600" dirty="0" smtClean="0">
                <a:solidFill>
                  <a:srgbClr val="80FF00"/>
                </a:solidFill>
              </a:rPr>
              <a:t>i</a:t>
            </a:r>
            <a:r>
              <a:rPr lang="en-GB" sz="1600" dirty="0" smtClean="0">
                <a:solidFill>
                  <a:srgbClr val="00FF00"/>
                </a:solidFill>
              </a:rPr>
              <a:t>c</a:t>
            </a:r>
            <a:r>
              <a:rPr lang="en-GB" sz="1600" dirty="0" smtClean="0">
                <a:solidFill>
                  <a:srgbClr val="00FF55"/>
                </a:solidFill>
              </a:rPr>
              <a:t> </a:t>
            </a:r>
            <a:r>
              <a:rPr lang="en-GB" sz="1600" dirty="0" smtClean="0">
                <a:solidFill>
                  <a:srgbClr val="00FFAA"/>
                </a:solidFill>
              </a:rPr>
              <a:t>E</a:t>
            </a:r>
            <a:r>
              <a:rPr lang="en-GB" sz="1600" dirty="0" smtClean="0">
                <a:solidFill>
                  <a:srgbClr val="00FFFF"/>
                </a:solidFill>
              </a:rPr>
              <a:t>r</a:t>
            </a:r>
            <a:r>
              <a:rPr lang="en-GB" sz="1600" dirty="0" smtClean="0">
                <a:solidFill>
                  <a:srgbClr val="00AAFF"/>
                </a:solidFill>
              </a:rPr>
              <a:t>r</a:t>
            </a:r>
            <a:r>
              <a:rPr lang="en-GB" sz="1600" dirty="0" smtClean="0">
                <a:solidFill>
                  <a:srgbClr val="0055FF"/>
                </a:solidFill>
              </a:rPr>
              <a:t>o</a:t>
            </a:r>
            <a:r>
              <a:rPr lang="en-GB" sz="1600" dirty="0" smtClean="0">
                <a:solidFill>
                  <a:srgbClr val="0000FF"/>
                </a:solidFill>
              </a:rPr>
              <a:t>r</a:t>
            </a:r>
            <a:endParaRPr lang="en-GB" sz="16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5005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 of photons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82149" y="1478687"/>
                <a:ext cx="2442976" cy="5582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𝜕𝜆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149" y="1478687"/>
                <a:ext cx="2442976" cy="558230"/>
              </a:xfrm>
              <a:prstGeom prst="rect">
                <a:avLst/>
              </a:prstGeom>
              <a:blipFill>
                <a:blip r:embed="rId2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18101" y="2247058"/>
                <a:ext cx="2979854" cy="5532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101" y="2247058"/>
                <a:ext cx="2979854" cy="553228"/>
              </a:xfrm>
              <a:prstGeom prst="rect">
                <a:avLst/>
              </a:prstGeom>
              <a:blipFill>
                <a:blip r:embed="rId3"/>
                <a:stretch>
                  <a:fillRect b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80731" y="1573136"/>
            <a:ext cx="349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Number of emitted photons:</a:t>
            </a:r>
            <a:endParaRPr lang="en-GB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179388" y="2955927"/>
            <a:ext cx="5517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The number of photons increases with energy</a:t>
            </a:r>
            <a:endParaRPr lang="en-GB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31" y="3489685"/>
            <a:ext cx="3997465" cy="22502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4578" y="2339006"/>
            <a:ext cx="331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Between two wavelengths:</a:t>
            </a:r>
            <a:endParaRPr lang="en-GB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211570" y="4275688"/>
                <a:ext cx="3345082" cy="5772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sup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f>
                            <m:f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num>
                            <m:den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d>
                                <m:d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den>
                          </m:f>
                        </m:sub>
                        <m:sup/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d>
                            <m:d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570" y="4275688"/>
                <a:ext cx="3345082" cy="5772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042068" y="3828650"/>
            <a:ext cx="3684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Using frequency instead of wavelength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4803609" y="5240765"/>
            <a:ext cx="4161004" cy="73866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400" dirty="0">
                <a:latin typeface="Calibri" pitchFamily="34" charset="0"/>
              </a:rPr>
              <a:t>Typical example:  Charged particle with momentum  of  few GeV/c or more </a:t>
            </a:r>
            <a:r>
              <a:rPr lang="en-US" altLang="en-US" sz="1400" dirty="0" smtClean="0">
                <a:latin typeface="Calibri" pitchFamily="34" charset="0"/>
              </a:rPr>
              <a:t>emitting  </a:t>
            </a:r>
            <a:r>
              <a:rPr lang="en-US" altLang="en-US" sz="1400" dirty="0">
                <a:latin typeface="Calibri" pitchFamily="34" charset="0"/>
              </a:rPr>
              <a:t>Cherenkov photons with few eV of energy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309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Detected photons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56818" y="1575419"/>
                <a:ext cx="2979854" cy="5532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18" y="1575419"/>
                <a:ext cx="2979854" cy="553228"/>
              </a:xfrm>
              <a:prstGeom prst="rect">
                <a:avLst/>
              </a:prstGeom>
              <a:blipFill>
                <a:blip r:embed="rId2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706153" y="1651978"/>
            <a:ext cx="3504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For </a:t>
            </a:r>
            <a:r>
              <a:rPr lang="en-GB" sz="1600" dirty="0" err="1" smtClean="0">
                <a:latin typeface="Symbol" panose="05050102010706020507" pitchFamily="18" charset="2"/>
              </a:rPr>
              <a:t>l</a:t>
            </a:r>
            <a:r>
              <a:rPr lang="en-GB" sz="1600" baseline="-25000" dirty="0" err="1" smtClean="0"/>
              <a:t>L</a:t>
            </a:r>
            <a:r>
              <a:rPr lang="en-GB" sz="1600" dirty="0" smtClean="0"/>
              <a:t>=400 nm and </a:t>
            </a:r>
            <a:r>
              <a:rPr lang="en-GB" sz="1600" dirty="0" err="1" smtClean="0">
                <a:latin typeface="Symbol" panose="05050102010706020507" pitchFamily="18" charset="2"/>
              </a:rPr>
              <a:t>l</a:t>
            </a:r>
            <a:r>
              <a:rPr lang="en-GB" sz="1600" baseline="-25000" dirty="0" err="1" smtClean="0"/>
              <a:t>H</a:t>
            </a:r>
            <a:r>
              <a:rPr lang="en-GB" sz="1600" dirty="0" smtClean="0"/>
              <a:t>=700 </a:t>
            </a:r>
            <a:r>
              <a:rPr lang="en-GB" sz="1600" dirty="0"/>
              <a:t>nm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56818" y="2422567"/>
                <a:ext cx="1381724" cy="4594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=490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18" y="2422567"/>
                <a:ext cx="1381724" cy="4594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56818" y="3042248"/>
            <a:ext cx="76779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If the photons are reflected by a mirror with reflectivity R(</a:t>
            </a:r>
            <a:r>
              <a:rPr lang="en-GB" sz="1400" dirty="0" smtClean="0">
                <a:latin typeface="Symbol" panose="05050102010706020507" pitchFamily="18" charset="2"/>
              </a:rPr>
              <a:t>l</a:t>
            </a:r>
            <a:r>
              <a:rPr lang="en-GB" sz="1400" dirty="0" smtClean="0"/>
              <a:t>), and detected by a photon detector with quantum efficiency QE(</a:t>
            </a:r>
            <a:r>
              <a:rPr lang="en-GB" sz="1400" dirty="0" smtClean="0">
                <a:latin typeface="Symbol" panose="05050102010706020507" pitchFamily="18" charset="2"/>
              </a:rPr>
              <a:t>l</a:t>
            </a:r>
            <a:r>
              <a:rPr lang="en-GB" sz="1400" dirty="0" smtClean="0"/>
              <a:t>) through a window with transmission T(</a:t>
            </a:r>
            <a:r>
              <a:rPr lang="en-GB" sz="1400" dirty="0" smtClean="0">
                <a:latin typeface="Symbol" panose="05050102010706020507" pitchFamily="18" charset="2"/>
              </a:rPr>
              <a:t>l</a:t>
            </a:r>
            <a:r>
              <a:rPr lang="en-GB" sz="1400" dirty="0"/>
              <a:t>)</a:t>
            </a:r>
            <a:endParaRPr lang="en-GB" sz="1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56818" y="4067242"/>
                <a:ext cx="208377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=490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𝑇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18" y="4067242"/>
                <a:ext cx="2083776" cy="246221"/>
              </a:xfrm>
              <a:prstGeom prst="rect">
                <a:avLst/>
              </a:prstGeom>
              <a:blipFill>
                <a:blip r:embed="rId4"/>
                <a:stretch>
                  <a:fillRect l="-1462" r="-1170" b="-317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68991" y="4476682"/>
                <a:ext cx="11695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991" y="4476682"/>
                <a:ext cx="1169551" cy="246221"/>
              </a:xfrm>
              <a:prstGeom prst="rect">
                <a:avLst/>
              </a:prstGeom>
              <a:blipFill>
                <a:blip r:embed="rId5"/>
                <a:stretch>
                  <a:fillRect r="-2618" b="-170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2249586" y="4430515"/>
            <a:ext cx="39789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And if we assume the mean angle </a:t>
            </a:r>
            <a:r>
              <a:rPr lang="en-GB" sz="1600" dirty="0" smtClean="0">
                <a:latin typeface="Symbol" panose="05050102010706020507" pitchFamily="18" charset="2"/>
              </a:rPr>
              <a:t>q</a:t>
            </a:r>
            <a:r>
              <a:rPr lang="en-GB" sz="1600" baseline="-25000" dirty="0" smtClean="0"/>
              <a:t>c</a:t>
            </a:r>
            <a:endParaRPr lang="en-GB" sz="16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56818" y="5049340"/>
                <a:ext cx="217912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18" y="5049340"/>
                <a:ext cx="2179123" cy="369332"/>
              </a:xfrm>
              <a:prstGeom prst="rect">
                <a:avLst/>
              </a:prstGeom>
              <a:blipFill>
                <a:blip r:embed="rId6"/>
                <a:stretch>
                  <a:fillRect l="-2241"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68991" y="5649143"/>
            <a:ext cx="744928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Symbol" panose="05050102010706020507" pitchFamily="18" charset="2"/>
              </a:rPr>
              <a:t>N</a:t>
            </a:r>
            <a:r>
              <a:rPr lang="en-GB" sz="1400" baseline="-25000" dirty="0" smtClean="0"/>
              <a:t>0 </a:t>
            </a:r>
            <a:r>
              <a:rPr lang="en-GB" sz="1400" dirty="0" smtClean="0"/>
              <a:t>is a figure of merit for a Cherenkov detector; e.g. </a:t>
            </a:r>
            <a:r>
              <a:rPr lang="en-GB" sz="1400" dirty="0" smtClean="0">
                <a:latin typeface="Symbol" panose="05050102010706020507" pitchFamily="18" charset="2"/>
              </a:rPr>
              <a:t>N</a:t>
            </a:r>
            <a:r>
              <a:rPr lang="en-GB" sz="1400" baseline="-25000" dirty="0" smtClean="0"/>
              <a:t>0</a:t>
            </a:r>
            <a:r>
              <a:rPr lang="en-GB" sz="1400" dirty="0" smtClean="0"/>
              <a:t>=200/cm is a good value</a:t>
            </a:r>
            <a:endParaRPr lang="en-GB" sz="1400" baseline="-2500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8059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 variety of Cherenkov detectors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Detector design:</a:t>
            </a:r>
          </a:p>
          <a:p>
            <a:pPr lvl="1"/>
            <a:r>
              <a:rPr lang="en-GB" sz="1600" dirty="0" smtClean="0"/>
              <a:t>Threshold Counters</a:t>
            </a:r>
          </a:p>
          <a:p>
            <a:pPr lvl="1"/>
            <a:r>
              <a:rPr lang="en-GB" sz="1600" dirty="0" smtClean="0"/>
              <a:t>Imaging detectors</a:t>
            </a:r>
          </a:p>
          <a:p>
            <a:pPr lvl="2"/>
            <a:r>
              <a:rPr lang="en-GB" sz="1400" dirty="0" smtClean="0"/>
              <a:t>Differential Cherenkov detectors</a:t>
            </a:r>
          </a:p>
          <a:p>
            <a:pPr lvl="2"/>
            <a:r>
              <a:rPr lang="en-GB" sz="1400" dirty="0" smtClean="0"/>
              <a:t>Ring Imaging Cherenkov detectors (RICH)</a:t>
            </a:r>
          </a:p>
          <a:p>
            <a:pPr lvl="2"/>
            <a:r>
              <a:rPr lang="en-US" sz="1400" dirty="0"/>
              <a:t>Detector for Internally Reflected light (DIRC)</a:t>
            </a:r>
          </a:p>
          <a:p>
            <a:r>
              <a:rPr lang="en-GB" sz="1800" dirty="0" smtClean="0"/>
              <a:t>Types of photon detectors:</a:t>
            </a:r>
          </a:p>
          <a:p>
            <a:pPr lvl="1"/>
            <a:r>
              <a:rPr lang="en-GB" sz="1600" dirty="0" smtClean="0"/>
              <a:t>Gas based</a:t>
            </a:r>
          </a:p>
          <a:p>
            <a:pPr lvl="1"/>
            <a:r>
              <a:rPr lang="en-GB" sz="1600" dirty="0" smtClean="0"/>
              <a:t>Vacuum</a:t>
            </a:r>
          </a:p>
          <a:p>
            <a:pPr lvl="1"/>
            <a:r>
              <a:rPr lang="en-GB" sz="1600" dirty="0" smtClean="0"/>
              <a:t>Solid state</a:t>
            </a:r>
          </a:p>
          <a:p>
            <a:r>
              <a:rPr lang="en-GB" sz="1800" dirty="0" smtClean="0"/>
              <a:t>Applications:</a:t>
            </a:r>
          </a:p>
          <a:p>
            <a:pPr lvl="1"/>
            <a:r>
              <a:rPr lang="en-GB" sz="1600" dirty="0" smtClean="0"/>
              <a:t>Accelerator HEP detectors</a:t>
            </a:r>
          </a:p>
          <a:p>
            <a:pPr lvl="1"/>
            <a:r>
              <a:rPr lang="en-GB" sz="1600" dirty="0" err="1" smtClean="0"/>
              <a:t>Astroparticle</a:t>
            </a:r>
            <a:r>
              <a:rPr lang="en-GB" sz="1600" dirty="0" smtClean="0"/>
              <a:t> Physics detectors</a:t>
            </a:r>
          </a:p>
          <a:p>
            <a:pPr lvl="1"/>
            <a:r>
              <a:rPr lang="en-GB" sz="1600" dirty="0" smtClean="0"/>
              <a:t>Neutrino detectors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729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1721A-ED21-4E28-AE6F-ECCD7898601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2819400" y="228600"/>
            <a:ext cx="29130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Threhold Cherenkov Counters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726281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28600" y="2438400"/>
            <a:ext cx="85947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   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Signal produced from only those particles which are above Cherenkov Threshold.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Basic version: Yes/No decision on the existence of the particle type.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One  counts  the number of photoelectrons detected.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Improved version:  Use the number of observed photoelectrons or a calibrated pulse height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to discriminate between particle types.</a:t>
            </a: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228600" y="4572000"/>
            <a:ext cx="86995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For typical detectors:  N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o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90 cm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-1,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N</a:t>
            </a:r>
            <a:r>
              <a:rPr kumimoji="0" lang="en-US" alt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per unit length of the radiator = N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o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* (m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– 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)/(p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+m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At p= 1 GeV/c,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N</a:t>
            </a:r>
            <a:r>
              <a:rPr kumimoji="0" lang="en-US" alt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per unit length =  16 /cm for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Pions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and 0 for Kaons.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At p= 5 GeV/c,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N</a:t>
            </a:r>
            <a:r>
              <a:rPr kumimoji="0" lang="en-US" alt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per unit length=  0.8 /cm for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Pions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and 0 for Kaons. </a:t>
            </a:r>
            <a:endParaRPr kumimoji="0" lang="en-US" altLang="en-US" sz="16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288925" y="6235700"/>
            <a:ext cx="341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/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= tan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/ (2 * sqrt (N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1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0929DA-1657-46F5-BB90-05B1EC31F1D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3200400" y="152400"/>
            <a:ext cx="318611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Differential  Cherenkov Detectors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" y="685800"/>
            <a:ext cx="4876800" cy="256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" y="3403600"/>
            <a:ext cx="5791200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5898356" y="5028406"/>
            <a:ext cx="264318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Discovery of anti-proton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in 1955 by Chamberlain,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Segre et. al. at Berkeley.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Nobel Prize in 1959</a:t>
            </a:r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107156" y="660400"/>
            <a:ext cx="26019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With Solid (quartz) radiator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4584700" y="688974"/>
            <a:ext cx="4419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Very small acceptance in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panose="020B0604020202020204" pitchFamily="34" charset="0"/>
              </a:rPr>
              <a:t>b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and direction of the charged particle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.   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(Narrow range in velocity and direction intervals 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Mostly used for identifying particles in the beam lines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.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97400" y="2438400"/>
            <a:ext cx="4424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 b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/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(m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– m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/2 p 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= tan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   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7107" y="2939044"/>
            <a:ext cx="35990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m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,m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(particle masses )&lt;&lt; p ( momentum)</a:t>
            </a:r>
          </a:p>
        </p:txBody>
      </p:sp>
      <p:sp>
        <p:nvSpPr>
          <p:cNvPr id="7" name="Rectangle 6"/>
          <p:cNvSpPr/>
          <p:nvPr/>
        </p:nvSpPr>
        <p:spPr>
          <a:xfrm>
            <a:off x="4639078" y="3246821"/>
            <a:ext cx="4382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/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0.011 to  4* 10 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-6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achieved.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5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" y="1141413"/>
            <a:ext cx="7305745" cy="3752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387" y="4970765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 “generic” particle physics experiment has “built-in” a lot of particle ID for:</a:t>
            </a:r>
          </a:p>
          <a:p>
            <a:r>
              <a:rPr lang="en-GB" sz="2000" dirty="0" smtClean="0"/>
              <a:t>Electrons, photons, neutrons and muons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915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CF1022-8B87-46CD-AA1D-0997498295C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85800"/>
            <a:ext cx="6507163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2133600" y="228600"/>
            <a:ext cx="197643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Threshold Counters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4572000" y="457200"/>
            <a:ext cx="36941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BELLE: Threshold Cherenkov Detector</a:t>
            </a:r>
          </a:p>
        </p:txBody>
      </p:sp>
      <p:pic>
        <p:nvPicPr>
          <p:cNvPr id="215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3810000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553200" y="1828800"/>
            <a:ext cx="24384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Five aerogel tiles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inside an aluminum box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lined with a white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reflector(Goretex reflector)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Performance from test- beam</a:t>
            </a:r>
          </a:p>
        </p:txBody>
      </p:sp>
      <p:pic>
        <p:nvPicPr>
          <p:cNvPr id="215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81400"/>
            <a:ext cx="335280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 Box 8"/>
          <p:cNvSpPr txBox="1">
            <a:spLocks noChangeArrowheads="1"/>
          </p:cNvSpPr>
          <p:nvPr/>
        </p:nvSpPr>
        <p:spPr bwMode="auto">
          <a:xfrm>
            <a:off x="4114800" y="6248400"/>
            <a:ext cx="4219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p below and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above Threshold</a:t>
            </a:r>
          </a:p>
        </p:txBody>
      </p:sp>
      <p:sp>
        <p:nvSpPr>
          <p:cNvPr id="21514" name="Text Box 9"/>
          <p:cNvSpPr txBox="1">
            <a:spLocks noChangeArrowheads="1"/>
          </p:cNvSpPr>
          <p:nvPr/>
        </p:nvSpPr>
        <p:spPr bwMode="auto">
          <a:xfrm>
            <a:off x="3810000" y="4114800"/>
            <a:ext cx="1970088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Approx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20 photoelectrons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per Pion detected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at 3.5 GeV/c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More than 3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separation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RICH Detectors</a:t>
            </a:r>
            <a:endParaRPr lang="en-GB" dirty="0"/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BBC8D0-FF34-4316-8AF1-F439DF8417A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8" r="11056"/>
          <a:stretch/>
        </p:blipFill>
        <p:spPr bwMode="auto">
          <a:xfrm>
            <a:off x="4435151" y="1219740"/>
            <a:ext cx="4404049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488022" y="5245813"/>
            <a:ext cx="72171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Measures both the Cherenkov angle  and the number of photoelectrons detected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Can be used over particle identification over large surfaces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Requires photodetectors with single photon identification capability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969" y="1893450"/>
            <a:ext cx="2924175" cy="26003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894" y="1520890"/>
            <a:ext cx="3142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Proximity focusing geometry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8478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Refractive index range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562" y="1823490"/>
            <a:ext cx="6624736" cy="142666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1734578" y="3235350"/>
            <a:ext cx="5904656" cy="432048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100000">
                <a:srgbClr val="0070C0">
                  <a:alpha val="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734578" y="3766223"/>
            <a:ext cx="5904656" cy="432048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"/>
                </a:srgbClr>
              </a:gs>
              <a:gs pos="100000">
                <a:srgbClr val="FF0000"/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9424" y="4335487"/>
            <a:ext cx="1725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Momentum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13876" y="3220542"/>
            <a:ext cx="356188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703748" y="3220542"/>
            <a:ext cx="612668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1.5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7504" y="3782192"/>
            <a:ext cx="154401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~100 GeV/c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705810" y="3782192"/>
            <a:ext cx="125867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~1 GeV/c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4D6E-4B69-43BB-8ED4-FA12D2DC06CE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279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10" y="2590420"/>
            <a:ext cx="5782126" cy="3526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RICH performance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23528" y="1330544"/>
                <a:ext cx="3783665" cy="10201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"/>
                              <m:endChr m:val="|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330544"/>
                <a:ext cx="3783665" cy="10201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607327" y="1872829"/>
            <a:ext cx="3286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B. N</a:t>
            </a:r>
            <a:r>
              <a:rPr lang="en-GB" sz="1200" dirty="0"/>
              <a:t>. </a:t>
            </a:r>
            <a:r>
              <a:rPr lang="en-GB" sz="1200" dirty="0" smtClean="0"/>
              <a:t>Ratcliff, NIMA 502 (</a:t>
            </a:r>
            <a:r>
              <a:rPr lang="en-GB" sz="1100" dirty="0" smtClean="0"/>
              <a:t>2003</a:t>
            </a:r>
            <a:r>
              <a:rPr lang="en-GB" sz="1200" dirty="0" smtClean="0"/>
              <a:t>) 211-221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209613" y="1410499"/>
            <a:ext cx="4512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For particles well above threshold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437563" y="3144278"/>
            <a:ext cx="150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C</a:t>
            </a:r>
            <a:r>
              <a:rPr lang="en-GB" sz="1800" baseline="-25000" dirty="0" smtClean="0">
                <a:solidFill>
                  <a:srgbClr val="FF0000"/>
                </a:solidFill>
              </a:rPr>
              <a:t>6</a:t>
            </a:r>
            <a:r>
              <a:rPr lang="en-GB" sz="1800" dirty="0" smtClean="0">
                <a:solidFill>
                  <a:srgbClr val="FF0000"/>
                </a:solidFill>
              </a:rPr>
              <a:t>F</a:t>
            </a:r>
            <a:r>
              <a:rPr lang="en-GB" sz="1800" baseline="-25000" dirty="0" smtClean="0">
                <a:solidFill>
                  <a:srgbClr val="FF0000"/>
                </a:solidFill>
              </a:rPr>
              <a:t>14</a:t>
            </a:r>
            <a:r>
              <a:rPr lang="en-GB" sz="1800" dirty="0" smtClean="0">
                <a:solidFill>
                  <a:srgbClr val="FF0000"/>
                </a:solidFill>
              </a:rPr>
              <a:t> (liquid)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7563" y="3870978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66FF"/>
                </a:solidFill>
              </a:rPr>
              <a:t>C</a:t>
            </a:r>
            <a:r>
              <a:rPr lang="en-GB" sz="1800" baseline="-25000" dirty="0" smtClean="0">
                <a:solidFill>
                  <a:srgbClr val="0066FF"/>
                </a:solidFill>
              </a:rPr>
              <a:t>4</a:t>
            </a:r>
            <a:r>
              <a:rPr lang="en-GB" sz="1800" dirty="0" smtClean="0">
                <a:solidFill>
                  <a:srgbClr val="0066FF"/>
                </a:solidFill>
              </a:rPr>
              <a:t>F</a:t>
            </a:r>
            <a:r>
              <a:rPr lang="en-GB" sz="1800" baseline="-25000" dirty="0" smtClean="0">
                <a:solidFill>
                  <a:srgbClr val="0066FF"/>
                </a:solidFill>
              </a:rPr>
              <a:t>10</a:t>
            </a:r>
            <a:r>
              <a:rPr lang="en-GB" sz="1800" dirty="0" smtClean="0">
                <a:solidFill>
                  <a:srgbClr val="0066FF"/>
                </a:solidFill>
              </a:rPr>
              <a:t> </a:t>
            </a:r>
            <a:endParaRPr lang="en-GB" sz="1800" dirty="0">
              <a:solidFill>
                <a:srgbClr val="0066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37563" y="350762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FF00"/>
                </a:solidFill>
              </a:rPr>
              <a:t>Aerogel (1.04)</a:t>
            </a:r>
            <a:endParaRPr lang="en-GB" sz="1800" dirty="0">
              <a:solidFill>
                <a:srgbClr val="00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37563" y="2780928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Fused Silica</a:t>
            </a:r>
            <a:endParaRPr lang="en-GB" sz="18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2051720" y="2841458"/>
            <a:ext cx="144016" cy="14401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051720" y="3091190"/>
            <a:ext cx="144016" cy="144016"/>
          </a:xfrm>
          <a:prstGeom prst="ellips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52648" y="272880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0.5 </a:t>
            </a:r>
            <a:r>
              <a:rPr lang="en-GB" sz="1800" dirty="0" err="1" smtClean="0"/>
              <a:t>mrad</a:t>
            </a:r>
            <a:endParaRPr lang="en-GB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2252648" y="2978532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1</a:t>
            </a:r>
            <a:r>
              <a:rPr lang="en-GB" sz="1800" dirty="0" smtClean="0"/>
              <a:t> </a:t>
            </a:r>
            <a:r>
              <a:rPr lang="en-GB" sz="1800" dirty="0" err="1" smtClean="0"/>
              <a:t>mrad</a:t>
            </a:r>
            <a:endParaRPr lang="en-GB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1691680" y="5970766"/>
            <a:ext cx="27190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Particle momentum (GeV/c)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568290" y="3769981"/>
            <a:ext cx="1834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</a:t>
            </a:r>
            <a:r>
              <a:rPr lang="en-GB" sz="1600" dirty="0" smtClean="0">
                <a:latin typeface="Symbol" panose="05050102010706020507" pitchFamily="18" charset="2"/>
              </a:rPr>
              <a:t>s</a:t>
            </a:r>
            <a:r>
              <a:rPr lang="en-GB" sz="1600" dirty="0" smtClean="0"/>
              <a:t> </a:t>
            </a:r>
            <a:r>
              <a:rPr lang="en-GB" sz="1600" dirty="0" smtClean="0">
                <a:latin typeface="Symbol" panose="05050102010706020507" pitchFamily="18" charset="2"/>
              </a:rPr>
              <a:t>p</a:t>
            </a:r>
            <a:r>
              <a:rPr lang="en-GB" sz="1600" dirty="0" smtClean="0"/>
              <a:t>/K separation</a:t>
            </a:r>
            <a:endParaRPr lang="en-GB" sz="1600" dirty="0"/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910743" y="5207845"/>
            <a:ext cx="520656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108478" y="4995408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3 </a:t>
            </a:r>
            <a:r>
              <a:rPr lang="en-GB" sz="2000" dirty="0" smtClean="0">
                <a:latin typeface="Symbol" panose="05050102010706020507" pitchFamily="18" charset="2"/>
              </a:rPr>
              <a:t>s</a:t>
            </a:r>
            <a:endParaRPr lang="en-GB" sz="2000" dirty="0">
              <a:latin typeface="Symbol" panose="05050102010706020507" pitchFamily="18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37563" y="423432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66FF"/>
                </a:solidFill>
              </a:rPr>
              <a:t>CF</a:t>
            </a:r>
            <a:r>
              <a:rPr lang="en-GB" sz="1800" baseline="-25000" dirty="0" smtClean="0">
                <a:solidFill>
                  <a:srgbClr val="FF66FF"/>
                </a:solidFill>
              </a:rPr>
              <a:t>4</a:t>
            </a:r>
            <a:r>
              <a:rPr lang="en-GB" sz="1800" dirty="0" smtClean="0">
                <a:solidFill>
                  <a:srgbClr val="FF66FF"/>
                </a:solidFill>
              </a:rPr>
              <a:t> </a:t>
            </a:r>
            <a:endParaRPr lang="en-GB" sz="1800" dirty="0">
              <a:solidFill>
                <a:srgbClr val="FF66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4D6E-4B69-43BB-8ED4-FA12D2DC06CE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082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474BD5-0D25-4660-B5E0-8BAD4C1542A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381000" y="2971800"/>
            <a:ext cx="710565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In this lecture,  we focus on some of the  aspects related to the detection   of photoelectrons in Cherenkov Detectors.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Gas based detectors: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3581400" y="4191000"/>
            <a:ext cx="37052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MWPC (Multi Wire Proportional Chambers)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GEM  (Gas Electron Multiplier ) </a:t>
            </a: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81000" y="4953000"/>
            <a:ext cx="51911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Vacuum based detectors:    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PMT (Photomultiplier tubes)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HPD (Hybrid Photodiodes)</a:t>
            </a:r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2743200" y="152400"/>
            <a:ext cx="275113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Detection of  Photoelectrons</a:t>
            </a:r>
          </a:p>
        </p:txBody>
      </p:sp>
      <p:sp>
        <p:nvSpPr>
          <p:cNvPr id="24583" name="Text Box 6"/>
          <p:cNvSpPr txBox="1">
            <a:spLocks noChangeArrowheads="1"/>
          </p:cNvSpPr>
          <p:nvPr/>
        </p:nvSpPr>
        <p:spPr bwMode="auto">
          <a:xfrm>
            <a:off x="838200" y="3048000"/>
            <a:ext cx="355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</a:t>
            </a:r>
          </a:p>
        </p:txBody>
      </p:sp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1600200" y="762000"/>
            <a:ext cx="73914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Convert Photons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 Photoelectrons   using a photocathode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Detect these photoelectrons using ‘charged track detectors’.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Measure the position and (/or ) time of photoelectrons in the tracking detector. </a:t>
            </a:r>
          </a:p>
        </p:txBody>
      </p:sp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228600" y="762000"/>
            <a:ext cx="12366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Principle:</a:t>
            </a:r>
          </a:p>
        </p:txBody>
      </p:sp>
      <p:sp>
        <p:nvSpPr>
          <p:cNvPr id="24586" name="Text Box 9"/>
          <p:cNvSpPr txBox="1">
            <a:spLocks noChangeArrowheads="1"/>
          </p:cNvSpPr>
          <p:nvPr/>
        </p:nvSpPr>
        <p:spPr bwMode="auto">
          <a:xfrm>
            <a:off x="381000" y="2286000"/>
            <a:ext cx="77267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General introduction to tracking detectors 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and silicon detectors is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not covered in this lecture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.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587" name="Text Box 10"/>
          <p:cNvSpPr txBox="1">
            <a:spLocks noChangeArrowheads="1"/>
          </p:cNvSpPr>
          <p:nvPr/>
        </p:nvSpPr>
        <p:spPr bwMode="auto">
          <a:xfrm>
            <a:off x="381000" y="5891213"/>
            <a:ext cx="4660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Solid state detectors:     Silicon photomultipliers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7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367AA1-7926-498D-9643-97AD7CF4024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3200400" y="152400"/>
            <a:ext cx="19050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Photodetectors</a:t>
            </a: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228600" y="784668"/>
            <a:ext cx="224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Photon Conversion: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498725" y="2120900"/>
            <a:ext cx="241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228600" y="1222447"/>
            <a:ext cx="6683829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Photoelectric Effect :   Photon energy to be above the ‘work function’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(</a:t>
            </a: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Einstein : Nobel Prize in 1921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Commercial alkaline Photocathodes: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Bialkali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,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Trialkali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(S20) ,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CsI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etc.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Alkali metals have relatively low ‘work function’.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There are also gases where the photon conversion takes place.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Different photocathodes are efficient at different wavelength ranges.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Quantum Efficiency (QE) : Fraction of photons converted to electrons</a:t>
            </a:r>
          </a:p>
        </p:txBody>
      </p:sp>
      <p:pic>
        <p:nvPicPr>
          <p:cNvPr id="2560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47189"/>
            <a:ext cx="4407252" cy="341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4" t="3631" r="6716" b="35829"/>
          <a:stretch/>
        </p:blipFill>
        <p:spPr>
          <a:xfrm>
            <a:off x="4563463" y="3147189"/>
            <a:ext cx="4580537" cy="30585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6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8436D-0DB5-40F2-A9BF-42B6727CE5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4419600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2362200" y="228600"/>
            <a:ext cx="3587750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Photodetector  with CsI photocathode</a:t>
            </a: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4876800" y="811213"/>
            <a:ext cx="278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Used in ALICE experiment at CERN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Thickness of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: 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6172200" y="1066800"/>
            <a:ext cx="21336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radiator = 10mm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quartz window= 5mm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MWPC gaps= 2 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Wire cathode pitch=2 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Anode pitch= 4 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anode diameter= 20 micron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pad size = 8*8 mm</a:t>
            </a:r>
            <a:r>
              <a:rPr kumimoji="0" lang="en-US" altLang="en-US" sz="1200" b="1" i="0" u="none" strike="noStrike" kern="1200" cap="none" spc="0" normalizeH="0" baseline="3000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</a:p>
        </p:txBody>
      </p:sp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0" y="3276600"/>
            <a:ext cx="1990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Proximity focussing</a:t>
            </a:r>
          </a:p>
        </p:txBody>
      </p:sp>
      <p:pic>
        <p:nvPicPr>
          <p:cNvPr id="2868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4975225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Text Box 8"/>
          <p:cNvSpPr txBox="1">
            <a:spLocks noChangeArrowheads="1"/>
          </p:cNvSpPr>
          <p:nvPr/>
        </p:nvSpPr>
        <p:spPr bwMode="auto">
          <a:xfrm>
            <a:off x="365125" y="6510338"/>
            <a:ext cx="41560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cause feedback: leading to loss of original signal info. </a:t>
            </a:r>
          </a:p>
        </p:txBody>
      </p:sp>
      <p:sp>
        <p:nvSpPr>
          <p:cNvPr id="28682" name="Text Box 11"/>
          <p:cNvSpPr txBox="1">
            <a:spLocks noChangeArrowheads="1"/>
          </p:cNvSpPr>
          <p:nvPr/>
        </p:nvSpPr>
        <p:spPr bwMode="auto">
          <a:xfrm>
            <a:off x="5318125" y="4376738"/>
            <a:ext cx="16462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Backscatterd electron</a:t>
            </a:r>
          </a:p>
        </p:txBody>
      </p:sp>
      <p:sp>
        <p:nvSpPr>
          <p:cNvPr id="28683" name="Text Box 12"/>
          <p:cNvSpPr txBox="1">
            <a:spLocks noChangeArrowheads="1"/>
          </p:cNvSpPr>
          <p:nvPr/>
        </p:nvSpPr>
        <p:spPr bwMode="auto">
          <a:xfrm>
            <a:off x="5318125" y="4910138"/>
            <a:ext cx="25574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Electron transport region (diffusion)</a:t>
            </a:r>
          </a:p>
        </p:txBody>
      </p:sp>
      <p:sp>
        <p:nvSpPr>
          <p:cNvPr id="28684" name="Text Box 13"/>
          <p:cNvSpPr txBox="1">
            <a:spLocks noChangeArrowheads="1"/>
          </p:cNvSpPr>
          <p:nvPr/>
        </p:nvSpPr>
        <p:spPr bwMode="auto">
          <a:xfrm>
            <a:off x="4632325" y="3690938"/>
            <a:ext cx="647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photon</a:t>
            </a:r>
          </a:p>
        </p:txBody>
      </p:sp>
      <p:sp>
        <p:nvSpPr>
          <p:cNvPr id="28685" name="Text Box 14"/>
          <p:cNvSpPr txBox="1">
            <a:spLocks noChangeArrowheads="1"/>
          </p:cNvSpPr>
          <p:nvPr/>
        </p:nvSpPr>
        <p:spPr bwMode="auto">
          <a:xfrm>
            <a:off x="4784725" y="6357938"/>
            <a:ext cx="647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photon</a:t>
            </a:r>
          </a:p>
        </p:txBody>
      </p:sp>
      <p:sp>
        <p:nvSpPr>
          <p:cNvPr id="28686" name="Text Box 15"/>
          <p:cNvSpPr txBox="1">
            <a:spLocks noChangeArrowheads="1"/>
          </p:cNvSpPr>
          <p:nvPr/>
        </p:nvSpPr>
        <p:spPr bwMode="auto">
          <a:xfrm>
            <a:off x="6003925" y="5446713"/>
            <a:ext cx="15954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Typical gain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: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10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</a:t>
            </a:r>
          </a:p>
        </p:txBody>
      </p:sp>
      <p:sp>
        <p:nvSpPr>
          <p:cNvPr id="28687" name="Text Box 16"/>
          <p:cNvSpPr txBox="1">
            <a:spLocks noChangeArrowheads="1"/>
          </p:cNvSpPr>
          <p:nvPr/>
        </p:nvSpPr>
        <p:spPr bwMode="auto">
          <a:xfrm>
            <a:off x="5029200" y="2667000"/>
            <a:ext cx="23685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Total detector area: 12 m</a:t>
            </a:r>
            <a:r>
              <a:rPr kumimoji="0" lang="en-US" altLang="en-US" sz="12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30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Open geometry: using MWPC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6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FCE060-19C6-478E-9B45-B3DE6414D0E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9699" name="Object 2"/>
          <p:cNvGraphicFramePr>
            <a:graphicFrameLocks noChangeAspect="1"/>
          </p:cNvGraphicFramePr>
          <p:nvPr/>
        </p:nvGraphicFramePr>
        <p:xfrm>
          <a:off x="6019800" y="685800"/>
          <a:ext cx="2286000" cy="206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Photo Editor Photo" r:id="rId4" imgW="5852667" imgH="7803556" progId="">
                  <p:embed/>
                </p:oleObj>
              </mc:Choice>
              <mc:Fallback>
                <p:oleObj name="Photo Editor Photo" r:id="rId4" imgW="5852667" imgH="7803556" progId="">
                  <p:embed/>
                  <p:pic>
                    <p:nvPicPr>
                      <p:cNvPr id="2969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813" t="21875" r="9375" b="24219"/>
                      <a:stretch>
                        <a:fillRect/>
                      </a:stretch>
                    </p:blipFill>
                    <p:spPr bwMode="auto">
                      <a:xfrm>
                        <a:off x="6019800" y="685800"/>
                        <a:ext cx="2286000" cy="206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828800" y="152400"/>
            <a:ext cx="4733925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Recent Developments: Gas Based Photodetectors</a:t>
            </a:r>
          </a:p>
        </p:txBody>
      </p:sp>
      <p:sp>
        <p:nvSpPr>
          <p:cNvPr id="29701" name="Text Box 9"/>
          <p:cNvSpPr txBox="1">
            <a:spLocks noChangeArrowheads="1"/>
          </p:cNvSpPr>
          <p:nvPr/>
        </p:nvSpPr>
        <p:spPr bwMode="auto">
          <a:xfrm>
            <a:off x="4953000" y="2971800"/>
            <a:ext cx="39576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GEM with semi-transparent Photocathode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(K-Cs-Sb) </a:t>
            </a:r>
          </a:p>
        </p:txBody>
      </p:sp>
      <p:pic>
        <p:nvPicPr>
          <p:cNvPr id="29702" name="Picture 10" descr="principle_3GEM"/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24161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343400"/>
            <a:ext cx="275748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2"/>
          <p:cNvSpPr txBox="1">
            <a:spLocks noChangeArrowheads="1"/>
          </p:cNvSpPr>
          <p:nvPr/>
        </p:nvSpPr>
        <p:spPr bwMode="auto">
          <a:xfrm>
            <a:off x="441325" y="4430713"/>
            <a:ext cx="4340225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Photon and ion feed back reduced.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Gated operation to reduce noise.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   (no readout outside a ‘time window of signal’)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For now only closed geometry ( in sealed tubes):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Reduced fraction of useful area for photon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detection (Active Area Fraction) compared to open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geometry.</a:t>
            </a:r>
          </a:p>
        </p:txBody>
      </p:sp>
      <p:sp>
        <p:nvSpPr>
          <p:cNvPr id="29705" name="TextBox 8"/>
          <p:cNvSpPr txBox="1">
            <a:spLocks noChangeArrowheads="1"/>
          </p:cNvSpPr>
          <p:nvPr/>
        </p:nvSpPr>
        <p:spPr bwMode="auto">
          <a:xfrm>
            <a:off x="228600" y="685800"/>
            <a:ext cx="24939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GEM: Gas Electron Multiplier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8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0E0FFD-4741-488E-AFC5-660358C1CB0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12775"/>
            <a:ext cx="541020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62313"/>
            <a:ext cx="36576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4" descr="DSCN01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97"/>
          <a:stretch>
            <a:fillRect/>
          </a:stretch>
        </p:blipFill>
        <p:spPr bwMode="auto">
          <a:xfrm>
            <a:off x="6781800" y="3962400"/>
            <a:ext cx="204628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1905000" y="152400"/>
            <a:ext cx="2994025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Vacuum Based Photodetectors</a:t>
            </a:r>
          </a:p>
        </p:txBody>
      </p:sp>
      <p:pic>
        <p:nvPicPr>
          <p:cNvPr id="3072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76400"/>
            <a:ext cx="18288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7391400" y="6400800"/>
            <a:ext cx="611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HPD</a:t>
            </a:r>
          </a:p>
        </p:txBody>
      </p:sp>
      <p:sp>
        <p:nvSpPr>
          <p:cNvPr id="30729" name="Text Box 8"/>
          <p:cNvSpPr txBox="1">
            <a:spLocks noChangeArrowheads="1"/>
          </p:cNvSpPr>
          <p:nvPr/>
        </p:nvSpPr>
        <p:spPr bwMode="auto">
          <a:xfrm>
            <a:off x="7696200" y="2133600"/>
            <a:ext cx="917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MAPMT</a:t>
            </a:r>
          </a:p>
        </p:txBody>
      </p:sp>
      <p:pic>
        <p:nvPicPr>
          <p:cNvPr id="3073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04800"/>
            <a:ext cx="1905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Text Box 10"/>
          <p:cNvSpPr txBox="1">
            <a:spLocks noChangeArrowheads="1"/>
          </p:cNvSpPr>
          <p:nvPr/>
        </p:nvSpPr>
        <p:spPr bwMode="auto">
          <a:xfrm>
            <a:off x="8077200" y="9144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PMTs</a:t>
            </a:r>
          </a:p>
        </p:txBody>
      </p:sp>
      <p:sp>
        <p:nvSpPr>
          <p:cNvPr id="30732" name="Text Box 11"/>
          <p:cNvSpPr txBox="1">
            <a:spLocks noChangeArrowheads="1"/>
          </p:cNvSpPr>
          <p:nvPr/>
        </p:nvSpPr>
        <p:spPr bwMode="auto">
          <a:xfrm>
            <a:off x="4800600" y="3200400"/>
            <a:ext cx="42973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PMTs Commercially produced: more info in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hlinkClick r:id="rId8"/>
              </a:rPr>
              <a:t>www.sales.hamamatsu.com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30733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343400"/>
            <a:ext cx="228600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4" name="Text Box 13"/>
          <p:cNvSpPr txBox="1">
            <a:spLocks noChangeArrowheads="1"/>
          </p:cNvSpPr>
          <p:nvPr/>
        </p:nvSpPr>
        <p:spPr bwMode="auto">
          <a:xfrm>
            <a:off x="4038600" y="5511800"/>
            <a:ext cx="2019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Silicon detector of HPD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5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3C9B80-670A-4C7B-A898-E07FC871CE5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"/>
            <a:ext cx="3657600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228600" y="5181600"/>
            <a:ext cx="844708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Band gap in Silicon = 3.16eV;     Typical  Max Gain =  20 keV / 3.16 eV = 5000  (approx)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</a:t>
            </a:r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4119563" cy="41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288925" y="4483100"/>
            <a:ext cx="44386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Signal pulse height spectrum of a 61-pixel HPD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Illuminated with Cherenkov photons</a:t>
            </a:r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3352800" y="152400"/>
            <a:ext cx="17065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Features of HPD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9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Particle ID for hadrons</a:t>
            </a:r>
          </a:p>
          <a:p>
            <a:pPr lvl="1"/>
            <a:r>
              <a:rPr lang="en-GB" sz="1600" dirty="0" smtClean="0"/>
              <a:t>Distinguish between kaons, </a:t>
            </a:r>
            <a:r>
              <a:rPr lang="en-GB" sz="1600" dirty="0" err="1" smtClean="0"/>
              <a:t>pions</a:t>
            </a:r>
            <a:r>
              <a:rPr lang="en-GB" sz="1600" dirty="0" smtClean="0"/>
              <a:t>, protons, deuterons</a:t>
            </a:r>
          </a:p>
          <a:p>
            <a:pPr lvl="2"/>
            <a:r>
              <a:rPr lang="en-GB" sz="1400" dirty="0" smtClean="0"/>
              <a:t>Required for flavour physics</a:t>
            </a:r>
          </a:p>
          <a:p>
            <a:r>
              <a:rPr lang="en-GB" sz="1800" dirty="0" smtClean="0"/>
              <a:t>Specific experiment requirements</a:t>
            </a:r>
          </a:p>
          <a:p>
            <a:pPr lvl="1"/>
            <a:r>
              <a:rPr lang="en-GB" sz="1600" dirty="0" smtClean="0"/>
              <a:t>Distinguish between electrons and charged </a:t>
            </a:r>
            <a:r>
              <a:rPr lang="en-GB" sz="1600" dirty="0" err="1" smtClean="0"/>
              <a:t>pions</a:t>
            </a:r>
            <a:endParaRPr lang="en-GB" sz="1600" dirty="0" smtClean="0"/>
          </a:p>
          <a:p>
            <a:pPr lvl="1"/>
            <a:r>
              <a:rPr lang="en-GB" sz="1600" dirty="0"/>
              <a:t>Distinguish between electrons and </a:t>
            </a:r>
            <a:r>
              <a:rPr lang="en-GB" sz="1600" dirty="0" smtClean="0"/>
              <a:t>muons</a:t>
            </a:r>
          </a:p>
          <a:p>
            <a:pPr lvl="2"/>
            <a:r>
              <a:rPr lang="en-GB" sz="1400" dirty="0" smtClean="0"/>
              <a:t>For neutrino experiments</a:t>
            </a:r>
          </a:p>
          <a:p>
            <a:pPr lvl="2"/>
            <a:r>
              <a:rPr lang="en-GB" sz="1400" dirty="0" smtClean="0"/>
              <a:t>For rare decay searches</a:t>
            </a:r>
          </a:p>
          <a:p>
            <a:pPr lvl="1"/>
            <a:endParaRPr lang="en-GB" sz="1600" dirty="0" smtClean="0"/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5"/>
          <a:stretch/>
        </p:blipFill>
        <p:spPr>
          <a:xfrm>
            <a:off x="637215" y="3666925"/>
            <a:ext cx="3240405" cy="2046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620" y="3518477"/>
            <a:ext cx="3240405" cy="21945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43288" y="5819201"/>
                <a:ext cx="25304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288" y="5819201"/>
                <a:ext cx="2530436" cy="369332"/>
              </a:xfrm>
              <a:prstGeom prst="rect">
                <a:avLst/>
              </a:prstGeom>
              <a:blipFill>
                <a:blip r:embed="rId4"/>
                <a:stretch>
                  <a:fillRect l="-1442" r="-3125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289834" y="5851467"/>
            <a:ext cx="3233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b</a:t>
            </a:r>
            <a:r>
              <a:rPr lang="en-GB" sz="1800" dirty="0" smtClean="0"/>
              <a:t>efore and after RICH PID</a:t>
            </a:r>
            <a:endParaRPr lang="en-GB" sz="18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93590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B72420-A243-4B2F-9AB4-A7BA8BA224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2971800" y="152400"/>
            <a:ext cx="3187700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Features of the PMTs and  HPDs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228600" y="762000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PMT: 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1143000" y="762000"/>
            <a:ext cx="6653213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Typical Gain of MAPMT 300 K.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Excellent time resolution: 125 ps for example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(Ex: used in underwater Cherenkov detectors).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Active area fraction: 40 % : Fraction of effective detection area.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This can be Improved with a lens, but then one may loose some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photons at the lens surface.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Recent developments: Flat panel pmts with 89 % active area fraction.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New photocathodes with &gt;45% QE at 400 nm</a:t>
            </a:r>
          </a:p>
        </p:txBody>
      </p:sp>
      <p:sp>
        <p:nvSpPr>
          <p:cNvPr id="32774" name="Text Box 5"/>
          <p:cNvSpPr txBox="1">
            <a:spLocks noChangeArrowheads="1"/>
          </p:cNvSpPr>
          <p:nvPr/>
        </p:nvSpPr>
        <p:spPr bwMode="auto">
          <a:xfrm>
            <a:off x="304800" y="3886200"/>
            <a:ext cx="947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HPD: </a:t>
            </a:r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1447800" y="3962400"/>
            <a:ext cx="580231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Typical gain 5K, but quite uniform across different channels.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Excellent Single photon identification capability.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Active area fraction: 35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 76 %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3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B26312-C687-417E-9E8D-BF89FA1C37C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362200" y="152400"/>
            <a:ext cx="3244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Comparison of photodetectors</a:t>
            </a: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2514600" y="1676400"/>
            <a:ext cx="612457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Related to photon and ion feed back and high gains at high rate.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Detection in visible wavelength range (for better resolution)</a:t>
            </a: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304800" y="1143000"/>
            <a:ext cx="1406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Gaseous:</a:t>
            </a: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990600" y="16002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Issues: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33799" name="Text Box 6"/>
          <p:cNvSpPr txBox="1">
            <a:spLocks noChangeArrowheads="1"/>
          </p:cNvSpPr>
          <p:nvPr/>
        </p:nvSpPr>
        <p:spPr bwMode="auto">
          <a:xfrm>
            <a:off x="762000" y="2514600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Advantages:</a:t>
            </a:r>
          </a:p>
        </p:txBody>
      </p:sp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2514600" y="2438400"/>
            <a:ext cx="599757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Can operate in high magnetic field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Lower cost for large size detectors compared to vacuum based</a:t>
            </a:r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228600" y="3048000"/>
            <a:ext cx="1952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Vacuum based:</a:t>
            </a:r>
          </a:p>
        </p:txBody>
      </p:sp>
      <p:sp>
        <p:nvSpPr>
          <p:cNvPr id="33802" name="Text Box 9"/>
          <p:cNvSpPr txBox="1">
            <a:spLocks noChangeArrowheads="1"/>
          </p:cNvSpPr>
          <p:nvPr/>
        </p:nvSpPr>
        <p:spPr bwMode="auto">
          <a:xfrm>
            <a:off x="685800" y="3505200"/>
            <a:ext cx="908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Issues:</a:t>
            </a:r>
          </a:p>
        </p:txBody>
      </p:sp>
      <p:sp>
        <p:nvSpPr>
          <p:cNvPr id="33803" name="Text Box 10"/>
          <p:cNvSpPr txBox="1">
            <a:spLocks noChangeArrowheads="1"/>
          </p:cNvSpPr>
          <p:nvPr/>
        </p:nvSpPr>
        <p:spPr bwMode="auto">
          <a:xfrm>
            <a:off x="2362200" y="3505200"/>
            <a:ext cx="264059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Sensitivity to magnetic field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Active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Area Fraction</a:t>
            </a:r>
          </a:p>
        </p:txBody>
      </p:sp>
      <p:sp>
        <p:nvSpPr>
          <p:cNvPr id="33804" name="Text Box 11"/>
          <p:cNvSpPr txBox="1">
            <a:spLocks noChangeArrowheads="1"/>
          </p:cNvSpPr>
          <p:nvPr/>
        </p:nvSpPr>
        <p:spPr bwMode="auto">
          <a:xfrm>
            <a:off x="533400" y="4343400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Advantages:</a:t>
            </a:r>
          </a:p>
        </p:txBody>
      </p:sp>
      <p:sp>
        <p:nvSpPr>
          <p:cNvPr id="33805" name="Text Box 12"/>
          <p:cNvSpPr txBox="1">
            <a:spLocks noChangeArrowheads="1"/>
          </p:cNvSpPr>
          <p:nvPr/>
        </p:nvSpPr>
        <p:spPr bwMode="auto">
          <a:xfrm>
            <a:off x="2362200" y="4419600"/>
            <a:ext cx="608806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Can easily operate at high rate (eg. LHC rates and higher).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Operates also in visible wavelengths.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Ease of operation at remote locations: underwater, in space etc.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HPD: uniform gain over large number of tubes and small noise.</a:t>
            </a:r>
          </a:p>
        </p:txBody>
      </p:sp>
      <p:sp>
        <p:nvSpPr>
          <p:cNvPr id="33806" name="Text Box 13"/>
          <p:cNvSpPr txBox="1">
            <a:spLocks noChangeArrowheads="1"/>
          </p:cNvSpPr>
          <p:nvPr/>
        </p:nvSpPr>
        <p:spPr bwMode="auto">
          <a:xfrm>
            <a:off x="381000" y="609600"/>
            <a:ext cx="72342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Choice of photodetector depends on the design of the Cherenkov detectors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and constraints on cost etc.</a:t>
            </a:r>
          </a:p>
        </p:txBody>
      </p:sp>
      <p:sp>
        <p:nvSpPr>
          <p:cNvPr id="33807" name="Text Box 14"/>
          <p:cNvSpPr txBox="1">
            <a:spLocks noChangeArrowheads="1"/>
          </p:cNvSpPr>
          <p:nvPr/>
        </p:nvSpPr>
        <p:spPr bwMode="auto">
          <a:xfrm>
            <a:off x="152400" y="6019800"/>
            <a:ext cx="3727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Other Types and new developments:</a:t>
            </a:r>
          </a:p>
        </p:txBody>
      </p:sp>
      <p:sp>
        <p:nvSpPr>
          <p:cNvPr id="33808" name="Text Box 15"/>
          <p:cNvSpPr txBox="1">
            <a:spLocks noChangeArrowheads="1"/>
          </p:cNvSpPr>
          <p:nvPr/>
        </p:nvSpPr>
        <p:spPr bwMode="auto">
          <a:xfrm>
            <a:off x="1127125" y="5702300"/>
            <a:ext cx="412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</a:t>
            </a:r>
          </a:p>
        </p:txBody>
      </p:sp>
      <p:sp>
        <p:nvSpPr>
          <p:cNvPr id="33809" name="Text Box 16"/>
          <p:cNvSpPr txBox="1">
            <a:spLocks noChangeArrowheads="1"/>
          </p:cNvSpPr>
          <p:nvPr/>
        </p:nvSpPr>
        <p:spPr bwMode="auto">
          <a:xfrm>
            <a:off x="4038600" y="6019800"/>
            <a:ext cx="4303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APD,  Silicon photomultiplier,   HAPD  ,  MCP  etc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.  </a:t>
            </a: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8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6AEC09-71C6-4187-B534-E52EC0D6A12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76080"/>
            <a:ext cx="5562600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2286000" y="152400"/>
            <a:ext cx="4903788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Recent Developments:Silicon Photomultipliers</a:t>
            </a:r>
          </a:p>
        </p:txBody>
      </p:sp>
      <p:sp>
        <p:nvSpPr>
          <p:cNvPr id="34822" name="Text Box 11"/>
          <p:cNvSpPr txBox="1">
            <a:spLocks noChangeArrowheads="1"/>
          </p:cNvSpPr>
          <p:nvPr/>
        </p:nvSpPr>
        <p:spPr bwMode="auto">
          <a:xfrm>
            <a:off x="152400" y="4572000"/>
            <a:ext cx="50927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Photon Detection Efficiency (PDE)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for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SiPM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is better that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of ordinary PMT.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Time resolution= ~ 100 ps.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Works in magnetic field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gain = ~ 10 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Reducing noise levels for single photon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detection is still an issue and is being worked upon.</a:t>
            </a:r>
            <a:endParaRPr kumimoji="0" lang="en-US" altLang="en-US" sz="1800" b="0" i="0" u="none" strike="noStrike" kern="1200" cap="none" spc="0" normalizeH="0" baseline="30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889761"/>
              </p:ext>
            </p:extLst>
          </p:nvPr>
        </p:nvGraphicFramePr>
        <p:xfrm>
          <a:off x="4713799" y="3825999"/>
          <a:ext cx="3973001" cy="271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Acrobat Document" r:id="rId5" imgW="4320310" imgH="2948940" progId="AcroExch.Document.11">
                  <p:embed/>
                </p:oleObj>
              </mc:Choice>
              <mc:Fallback>
                <p:oleObj name="Acrobat Document" r:id="rId5" imgW="4320310" imgH="2948940" progId="AcroExch.Document.11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13799" y="3825999"/>
                        <a:ext cx="3973001" cy="2712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833739"/>
            <a:ext cx="3091543" cy="12829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27354" y="1129445"/>
            <a:ext cx="2324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Array of APDs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8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BD1DDD-6D7F-4654-AC99-B7ED81999B9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7315200" cy="537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685800" y="304800"/>
            <a:ext cx="815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New Developments:   Micro Channel Plate (MCP)  Photon Detectors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8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14D3E4-367E-4292-AFA3-4E19D2C4CDA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1905000" y="228600"/>
            <a:ext cx="5426075" cy="369888"/>
          </a:xfrm>
          <a:prstGeom prst="rect">
            <a:avLst/>
          </a:prstGeom>
          <a:noFill/>
          <a:ln w="9525">
            <a:solidFill>
              <a:srgbClr val="FF0000">
                <a:alpha val="9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New  Developments:  Micro Channel Plates (MCP )</a:t>
            </a:r>
          </a:p>
        </p:txBody>
      </p:sp>
      <p:pic>
        <p:nvPicPr>
          <p:cNvPr id="3686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143000"/>
            <a:ext cx="497205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Box 6"/>
          <p:cNvSpPr txBox="1">
            <a:spLocks noChangeArrowheads="1"/>
          </p:cNvSpPr>
          <p:nvPr/>
        </p:nvSpPr>
        <p:spPr bwMode="auto">
          <a:xfrm>
            <a:off x="409575" y="4267200"/>
            <a:ext cx="84296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Measure  Space and time of the hits.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Manufactured by industry ( Photonics for example).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Resolutions:  Space: ~100 microns,  Time:  ~ 50 - 100 psec.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Short flight  path of photoelectrons: Resistant to magnetic fields up to 0.8 Tesla.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Can work at 40 MHz readout rate.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Can  detect single photons ( No noise from ‘first dynode’ as in MAPMT).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Fast ‘ageing’ at large luminosity (eg: LHC) is an issue, but there are some solutions.</a:t>
            </a:r>
          </a:p>
        </p:txBody>
      </p:sp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7953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extBox 8"/>
          <p:cNvSpPr txBox="1">
            <a:spLocks noChangeArrowheads="1"/>
          </p:cNvSpPr>
          <p:nvPr/>
        </p:nvSpPr>
        <p:spPr bwMode="auto">
          <a:xfrm>
            <a:off x="6248400" y="1066800"/>
            <a:ext cx="76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36872" name="TextBox 9"/>
          <p:cNvSpPr txBox="1">
            <a:spLocks noChangeArrowheads="1"/>
          </p:cNvSpPr>
          <p:nvPr/>
        </p:nvSpPr>
        <p:spPr bwMode="auto">
          <a:xfrm>
            <a:off x="381000" y="1676400"/>
            <a:ext cx="39624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Typical Size: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2 mm thickness,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51 mm  X 51 mm active area.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10 micron pores  separated by 15 microns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Chevron: 8 degree tilt : To increase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th gain and reduce ion-feed back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Gain: ~  5 * 10 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5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Typically  ~ 1000 channels per MCP.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45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B84A1-638A-44CE-8AF3-4EB1F6AB7E3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82000" cy="465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3"/>
          <p:cNvSpPr txBox="1">
            <a:spLocks noChangeArrowheads="1"/>
          </p:cNvSpPr>
          <p:nvPr/>
        </p:nvSpPr>
        <p:spPr bwMode="auto">
          <a:xfrm>
            <a:off x="228600" y="5334000"/>
            <a:ext cx="798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Precision measurement of B-Decays and search for signals beyond standard model.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Two RICH detectors covering the particle momentum range 1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100 GeV/c using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aerogel, C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10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and CF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gas radiators.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3048000" y="152400"/>
            <a:ext cx="17954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LHCb Experiment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8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0D25D5-2792-4381-9101-B3AEC518E37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2133600" y="76200"/>
            <a:ext cx="3586163" cy="466725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LHCb-RICH Specifications</a:t>
            </a:r>
          </a:p>
        </p:txBody>
      </p:sp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85800"/>
            <a:ext cx="51816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4800600" y="533400"/>
            <a:ext cx="37973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(Refractive Index-1) vs. Photon Energy</a:t>
            </a:r>
          </a:p>
        </p:txBody>
      </p:sp>
      <p:sp>
        <p:nvSpPr>
          <p:cNvPr id="39942" name="Text Box 5"/>
          <p:cNvSpPr txBox="1">
            <a:spLocks noChangeArrowheads="1"/>
          </p:cNvSpPr>
          <p:nvPr/>
        </p:nvSpPr>
        <p:spPr bwMode="auto">
          <a:xfrm>
            <a:off x="152400" y="685800"/>
            <a:ext cx="34178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RICH1: Aerogel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Wingdings" pitchFamily="2" charset="2"/>
              </a:rPr>
              <a:t>10 GeV/c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  C</a:t>
            </a:r>
            <a:r>
              <a:rPr kumimoji="0" lang="en-US" alt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</a:t>
            </a:r>
            <a:r>
              <a:rPr kumimoji="0" lang="en-US" alt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10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&lt; 70 GeV/c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               </a:t>
            </a:r>
            <a:endParaRPr kumimoji="0" lang="en-US" altLang="en-US" sz="2000" b="0" i="0" u="none" strike="noStrike" kern="1200" cap="none" spc="0" normalizeH="0" baseline="-2500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RICH2:  CF</a:t>
            </a:r>
            <a:r>
              <a:rPr kumimoji="0" lang="en-US" alt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    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&lt;100 GeV/c.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39943" name="Rectangle 6"/>
          <p:cNvSpPr>
            <a:spLocks noChangeArrowheads="1"/>
          </p:cNvSpPr>
          <p:nvPr/>
        </p:nvSpPr>
        <p:spPr bwMode="auto">
          <a:xfrm>
            <a:off x="6096000" y="990600"/>
            <a:ext cx="898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n=1.03</a:t>
            </a:r>
          </a:p>
        </p:txBody>
      </p:sp>
      <p:sp>
        <p:nvSpPr>
          <p:cNvPr id="39944" name="Rectangle 7"/>
          <p:cNvSpPr>
            <a:spLocks noChangeArrowheads="1"/>
          </p:cNvSpPr>
          <p:nvPr/>
        </p:nvSpPr>
        <p:spPr bwMode="auto">
          <a:xfrm>
            <a:off x="5867400" y="1752600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n=1.0014</a:t>
            </a:r>
          </a:p>
        </p:txBody>
      </p:sp>
      <p:sp>
        <p:nvSpPr>
          <p:cNvPr id="39945" name="Rectangle 8"/>
          <p:cNvSpPr>
            <a:spLocks noChangeArrowheads="1"/>
          </p:cNvSpPr>
          <p:nvPr/>
        </p:nvSpPr>
        <p:spPr bwMode="auto">
          <a:xfrm>
            <a:off x="5715000" y="2667000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n=1.0005</a:t>
            </a:r>
          </a:p>
        </p:txBody>
      </p:sp>
      <p:sp>
        <p:nvSpPr>
          <p:cNvPr id="39946" name="Rectangle 9"/>
          <p:cNvSpPr>
            <a:spLocks noChangeArrowheads="1"/>
          </p:cNvSpPr>
          <p:nvPr/>
        </p:nvSpPr>
        <p:spPr bwMode="auto">
          <a:xfrm>
            <a:off x="116681" y="2156619"/>
            <a:ext cx="3810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Aerogel  C</a:t>
            </a:r>
            <a:r>
              <a:rPr kumimoji="0" lang="en-GB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</a:t>
            </a:r>
            <a:r>
              <a:rPr kumimoji="0" lang="en-GB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10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CF</a:t>
            </a:r>
            <a:r>
              <a:rPr kumimoji="0" lang="en-GB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</a:t>
            </a:r>
            <a:r>
              <a:rPr kumimoji="0" lang="en-GB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 5           86       196   cm</a:t>
            </a: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GB" alt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</a:t>
            </a:r>
            <a:r>
              <a:rPr kumimoji="0" lang="en-GB" altLang="en-US" sz="2000" b="0" i="0" u="none" strike="noStrike" kern="1200" cap="none" spc="0" normalizeH="0" baseline="3000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max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242        53       32     </a:t>
            </a:r>
            <a:r>
              <a:rPr kumimoji="0" lang="en-GB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mrad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GB" alt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0.6        2.6      4.4   GeV/c</a:t>
            </a: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K</a:t>
            </a:r>
            <a:r>
              <a:rPr kumimoji="0" lang="en-GB" alt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2.0        9.3    15.6   GeV/c</a:t>
            </a:r>
          </a:p>
        </p:txBody>
      </p:sp>
      <p:pic>
        <p:nvPicPr>
          <p:cNvPr id="39947" name="Picture 10" descr="fit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038600"/>
            <a:ext cx="2971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8" name="Text Box 11"/>
          <p:cNvSpPr txBox="1">
            <a:spLocks noChangeArrowheads="1"/>
          </p:cNvSpPr>
          <p:nvPr/>
        </p:nvSpPr>
        <p:spPr bwMode="auto">
          <a:xfrm>
            <a:off x="191729" y="4887734"/>
            <a:ext cx="36856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Aerogel: Rayleigh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Scattering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Not used from 2015 onwards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9949" name="Text Box 12"/>
          <p:cNvSpPr txBox="1">
            <a:spLocks noChangeArrowheads="1"/>
          </p:cNvSpPr>
          <p:nvPr/>
        </p:nvSpPr>
        <p:spPr bwMode="auto">
          <a:xfrm>
            <a:off x="1676400" y="5486400"/>
            <a:ext cx="3198813" cy="7318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8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T</a:t>
            </a:r>
            <a:r>
              <a:rPr kumimoji="0" lang="it-IT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= </a:t>
            </a:r>
            <a:r>
              <a:rPr kumimoji="0" lang="it-IT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A</a:t>
            </a:r>
            <a:r>
              <a:rPr kumimoji="0" lang="it-IT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e</a:t>
            </a:r>
            <a:r>
              <a:rPr kumimoji="0" lang="it-IT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it-IT" altLang="en-US" sz="3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(-</a:t>
            </a:r>
            <a:r>
              <a:rPr kumimoji="0" lang="it-IT" altLang="en-US" sz="3600" b="0" i="0" u="none" strike="noStrike" kern="1200" cap="none" spc="0" normalizeH="0" baseline="3000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C</a:t>
            </a:r>
            <a:r>
              <a:rPr kumimoji="0" lang="it-IT" altLang="en-US" sz="3600" b="1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t</a:t>
            </a:r>
            <a:r>
              <a:rPr kumimoji="0" lang="it-IT" altLang="en-US" sz="3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/</a:t>
            </a:r>
            <a:r>
              <a:rPr kumimoji="0" lang="it-IT" altLang="en-US" sz="3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it-IT" altLang="en-US" sz="3200" b="1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l</a:t>
            </a:r>
            <a:r>
              <a:rPr kumimoji="0" lang="it-IT" altLang="en-US" sz="3200" b="0" i="0" u="none" strike="noStrike" kern="1200" cap="none" spc="0" normalizeH="0" baseline="6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4</a:t>
            </a:r>
            <a:r>
              <a:rPr kumimoji="0" lang="it-IT" altLang="en-US" sz="3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)</a:t>
            </a:r>
            <a:endParaRPr kumimoji="0" lang="en-GB" altLang="en-US" sz="3200" b="0" i="0" u="none" strike="noStrike" kern="1200" cap="none" spc="0" normalizeH="0" baseline="3000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9950" name="Text Box 13"/>
          <p:cNvSpPr txBox="1">
            <a:spLocks noChangeArrowheads="1"/>
          </p:cNvSpPr>
          <p:nvPr/>
        </p:nvSpPr>
        <p:spPr bwMode="auto">
          <a:xfrm>
            <a:off x="6172200" y="4114800"/>
            <a:ext cx="2057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Aerogel  Transmission</a:t>
            </a:r>
          </a:p>
        </p:txBody>
      </p:sp>
      <p:sp>
        <p:nvSpPr>
          <p:cNvPr id="39951" name="TextBox 14"/>
          <p:cNvSpPr txBox="1">
            <a:spLocks noChangeArrowheads="1"/>
          </p:cNvSpPr>
          <p:nvPr/>
        </p:nvSpPr>
        <p:spPr bwMode="auto">
          <a:xfrm>
            <a:off x="762000" y="6324600"/>
            <a:ext cx="4130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Typically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:  A= 0.94,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=0.0059 m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/cm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2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29AD08-0D4D-425A-B619-015A4B48D95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2786063" y="76200"/>
            <a:ext cx="3517900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LHCb- RICH1  SCHEMATIC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5715000" y="454025"/>
            <a:ext cx="333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6324600" y="381000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0966" name="Text Box 5"/>
          <p:cNvSpPr txBox="1">
            <a:spLocks noChangeArrowheads="1"/>
          </p:cNvSpPr>
          <p:nvPr/>
        </p:nvSpPr>
        <p:spPr bwMode="auto">
          <a:xfrm>
            <a:off x="327025" y="5791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4096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57200"/>
            <a:ext cx="3360738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7" descr="fig4-g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1" t="6667" r="19794"/>
          <a:stretch>
            <a:fillRect/>
          </a:stretch>
        </p:blipFill>
        <p:spPr bwMode="auto">
          <a:xfrm>
            <a:off x="304800" y="838200"/>
            <a:ext cx="212566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 Box 8"/>
          <p:cNvSpPr txBox="1">
            <a:spLocks noChangeArrowheads="1"/>
          </p:cNvSpPr>
          <p:nvPr/>
        </p:nvSpPr>
        <p:spPr bwMode="auto">
          <a:xfrm>
            <a:off x="365125" y="493713"/>
            <a:ext cx="1784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RICH1 OPTICS</a:t>
            </a:r>
          </a:p>
        </p:txBody>
      </p:sp>
      <p:sp>
        <p:nvSpPr>
          <p:cNvPr id="40970" name="Text Box 9"/>
          <p:cNvSpPr txBox="1">
            <a:spLocks noChangeArrowheads="1"/>
          </p:cNvSpPr>
          <p:nvPr/>
        </p:nvSpPr>
        <p:spPr bwMode="auto">
          <a:xfrm>
            <a:off x="3124200" y="990600"/>
            <a:ext cx="192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Magnetic Shield</a:t>
            </a:r>
          </a:p>
        </p:txBody>
      </p:sp>
      <p:sp>
        <p:nvSpPr>
          <p:cNvPr id="40971" name="Line 10"/>
          <p:cNvSpPr>
            <a:spLocks noChangeShapeType="1"/>
          </p:cNvSpPr>
          <p:nvPr/>
        </p:nvSpPr>
        <p:spPr bwMode="auto">
          <a:xfrm>
            <a:off x="4648200" y="1371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3276600" y="2590800"/>
            <a:ext cx="1352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Beam Pipe</a:t>
            </a:r>
          </a:p>
        </p:txBody>
      </p:sp>
      <p:sp>
        <p:nvSpPr>
          <p:cNvPr id="40973" name="Line 12"/>
          <p:cNvSpPr>
            <a:spLocks noChangeShapeType="1"/>
          </p:cNvSpPr>
          <p:nvPr/>
        </p:nvSpPr>
        <p:spPr bwMode="auto">
          <a:xfrm>
            <a:off x="4495800" y="2895600"/>
            <a:ext cx="1905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74" name="Text Box 13"/>
          <p:cNvSpPr txBox="1">
            <a:spLocks noChangeArrowheads="1"/>
          </p:cNvSpPr>
          <p:nvPr/>
        </p:nvSpPr>
        <p:spPr bwMode="auto">
          <a:xfrm>
            <a:off x="3352800" y="4953000"/>
            <a:ext cx="186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Photodetectors</a:t>
            </a:r>
          </a:p>
        </p:txBody>
      </p:sp>
      <p:sp>
        <p:nvSpPr>
          <p:cNvPr id="40975" name="Line 14"/>
          <p:cNvSpPr>
            <a:spLocks noChangeShapeType="1"/>
          </p:cNvSpPr>
          <p:nvPr/>
        </p:nvSpPr>
        <p:spPr bwMode="auto">
          <a:xfrm>
            <a:off x="5257800" y="5257800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3200400" y="3429000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Spherical Mirror</a:t>
            </a:r>
          </a:p>
        </p:txBody>
      </p:sp>
      <p:sp>
        <p:nvSpPr>
          <p:cNvPr id="40977" name="Line 16"/>
          <p:cNvSpPr>
            <a:spLocks noChangeShapeType="1"/>
          </p:cNvSpPr>
          <p:nvPr/>
        </p:nvSpPr>
        <p:spPr bwMode="auto">
          <a:xfrm>
            <a:off x="4800600" y="3733800"/>
            <a:ext cx="1905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78" name="Text Box 17"/>
          <p:cNvSpPr txBox="1">
            <a:spLocks noChangeArrowheads="1"/>
          </p:cNvSpPr>
          <p:nvPr/>
        </p:nvSpPr>
        <p:spPr bwMode="auto">
          <a:xfrm>
            <a:off x="3581400" y="4267200"/>
            <a:ext cx="1314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Flat Mirror</a:t>
            </a:r>
          </a:p>
        </p:txBody>
      </p:sp>
      <p:sp>
        <p:nvSpPr>
          <p:cNvPr id="40979" name="Line 18"/>
          <p:cNvSpPr>
            <a:spLocks noChangeShapeType="1"/>
          </p:cNvSpPr>
          <p:nvPr/>
        </p:nvSpPr>
        <p:spPr bwMode="auto">
          <a:xfrm>
            <a:off x="4800600" y="4572000"/>
            <a:ext cx="1295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80" name="Text Box 19"/>
          <p:cNvSpPr txBox="1">
            <a:spLocks noChangeArrowheads="1"/>
          </p:cNvSpPr>
          <p:nvPr/>
        </p:nvSpPr>
        <p:spPr bwMode="auto">
          <a:xfrm>
            <a:off x="3184525" y="1941513"/>
            <a:ext cx="1784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Gas Enclosure</a:t>
            </a:r>
          </a:p>
        </p:txBody>
      </p:sp>
      <p:sp>
        <p:nvSpPr>
          <p:cNvPr id="40981" name="Line 20"/>
          <p:cNvSpPr>
            <a:spLocks noChangeShapeType="1"/>
          </p:cNvSpPr>
          <p:nvPr/>
        </p:nvSpPr>
        <p:spPr bwMode="auto">
          <a:xfrm>
            <a:off x="4876800" y="2209800"/>
            <a:ext cx="914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3092450" y="5410200"/>
            <a:ext cx="2393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Readout Electronics</a:t>
            </a:r>
          </a:p>
        </p:txBody>
      </p:sp>
      <p:sp>
        <p:nvSpPr>
          <p:cNvPr id="40983" name="Text Box 22"/>
          <p:cNvSpPr txBox="1">
            <a:spLocks noChangeArrowheads="1"/>
          </p:cNvSpPr>
          <p:nvPr/>
        </p:nvSpPr>
        <p:spPr bwMode="auto">
          <a:xfrm>
            <a:off x="0" y="5715000"/>
            <a:ext cx="44685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Spherical Mirror tilted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to keep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photodetectors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outside acceptance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(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tilt ~ 0.3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rad)</a:t>
            </a:r>
          </a:p>
        </p:txBody>
      </p:sp>
      <p:sp>
        <p:nvSpPr>
          <p:cNvPr id="40984" name="Line 23"/>
          <p:cNvSpPr>
            <a:spLocks noChangeShapeType="1"/>
          </p:cNvSpPr>
          <p:nvPr/>
        </p:nvSpPr>
        <p:spPr bwMode="auto">
          <a:xfrm>
            <a:off x="5257800" y="5715000"/>
            <a:ext cx="1295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0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4942C9-A2FC-448B-AE8E-54DB6FD472D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3706813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TextBox 3"/>
          <p:cNvSpPr txBox="1">
            <a:spLocks noChangeArrowheads="1"/>
          </p:cNvSpPr>
          <p:nvPr/>
        </p:nvSpPr>
        <p:spPr bwMode="auto">
          <a:xfrm>
            <a:off x="2286000" y="152400"/>
            <a:ext cx="1724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RICH1  Photos</a:t>
            </a:r>
          </a:p>
        </p:txBody>
      </p:sp>
      <p:pic>
        <p:nvPicPr>
          <p:cNvPr id="4198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9600"/>
            <a:ext cx="45783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Box 5"/>
          <p:cNvSpPr txBox="1">
            <a:spLocks noChangeArrowheads="1"/>
          </p:cNvSpPr>
          <p:nvPr/>
        </p:nvSpPr>
        <p:spPr bwMode="auto">
          <a:xfrm>
            <a:off x="6858000" y="304800"/>
            <a:ext cx="155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RICH1-HPDs</a:t>
            </a:r>
          </a:p>
        </p:txBody>
      </p:sp>
      <p:pic>
        <p:nvPicPr>
          <p:cNvPr id="41991" name="Picture 3" descr="DSC04907"/>
          <p:cNvPicPr>
            <a:picLocks noChangeAspect="1" noChangeArrowheads="1"/>
          </p:cNvPicPr>
          <p:nvPr/>
        </p:nvPicPr>
        <p:blipFill>
          <a:blip r:embed="rId5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91000"/>
            <a:ext cx="2092325" cy="224155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992" name="TextBox 7"/>
          <p:cNvSpPr txBox="1">
            <a:spLocks noChangeArrowheads="1"/>
          </p:cNvSpPr>
          <p:nvPr/>
        </p:nvSpPr>
        <p:spPr bwMode="auto">
          <a:xfrm>
            <a:off x="6781800" y="4495800"/>
            <a:ext cx="1658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RICH1 mirrors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43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76642-D64A-4E89-A1E3-C35B931D2A0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035" name="TextBox 4"/>
          <p:cNvSpPr txBox="1">
            <a:spLocks noChangeArrowheads="1"/>
          </p:cNvSpPr>
          <p:nvPr/>
        </p:nvSpPr>
        <p:spPr bwMode="auto">
          <a:xfrm>
            <a:off x="2209800" y="304800"/>
            <a:ext cx="4002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Performance of LHCb RICH</a:t>
            </a:r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24535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TextBox 6"/>
          <p:cNvSpPr txBox="1">
            <a:spLocks noChangeArrowheads="1"/>
          </p:cNvSpPr>
          <p:nvPr/>
        </p:nvSpPr>
        <p:spPr bwMode="auto">
          <a:xfrm>
            <a:off x="533400" y="1219200"/>
            <a:ext cx="6445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From isolated  Cherenkov rings from RICH1   in Real Data</a:t>
            </a:r>
          </a:p>
        </p:txBody>
      </p:sp>
      <p:sp>
        <p:nvSpPr>
          <p:cNvPr id="44038" name="TextBox 1"/>
          <p:cNvSpPr txBox="1">
            <a:spLocks noChangeArrowheads="1"/>
          </p:cNvSpPr>
          <p:nvPr/>
        </p:nvSpPr>
        <p:spPr bwMode="auto">
          <a:xfrm>
            <a:off x="1066800" y="6172200"/>
            <a:ext cx="53783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Compare with the  expectations  plotted  in 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page 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9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.</a:t>
            </a: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780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 technologies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0" b="4312"/>
          <a:stretch/>
        </p:blipFill>
        <p:spPr>
          <a:xfrm>
            <a:off x="1138333" y="1222309"/>
            <a:ext cx="7212563" cy="49079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23653" y="5763475"/>
            <a:ext cx="1582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From Wikipedia</a:t>
            </a:r>
          </a:p>
        </p:txBody>
      </p:sp>
    </p:spTree>
    <p:extLst>
      <p:ext uri="{BB962C8B-B14F-4D97-AF65-F5344CB8AC3E}">
        <p14:creationId xmlns:p14="http://schemas.microsoft.com/office/powerpoint/2010/main" val="24432504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306BE-FA7B-493E-B410-CD26F87318A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22014" y="144316"/>
            <a:ext cx="3764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LHCb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-RICH resolution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44" y="1453426"/>
            <a:ext cx="8208912" cy="284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43790" y="126876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68344" y="1276563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CF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632" y="4431268"/>
            <a:ext cx="2693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From simulation in 2011: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Dq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= 1.53 mrad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7479" y="4460712"/>
            <a:ext cx="2757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From simulation  in 2011: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Dq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= 0.68 mrad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9644" y="770915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Single photon resolutions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143000"/>
            <a:ext cx="1834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Real Data 2011: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839" y="5257800"/>
            <a:ext cx="8417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Resolution components: Chromatic :  ref. index variation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                             Emission Point: tilt of the mirror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                             Pixel size: granularity of the pixel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                            PSF:   spread of photo electron direction inside HPD    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43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7A0DBC-D2E4-4004-853D-A6BE37E691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5410200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 Box 3"/>
          <p:cNvSpPr txBox="1">
            <a:spLocks noChangeArrowheads="1"/>
          </p:cNvSpPr>
          <p:nvPr/>
        </p:nvSpPr>
        <p:spPr bwMode="auto">
          <a:xfrm>
            <a:off x="2971800" y="152400"/>
            <a:ext cx="386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LHCb:  Hits on the RICH from Simulation</a:t>
            </a:r>
          </a:p>
        </p:txBody>
      </p:sp>
      <p:sp>
        <p:nvSpPr>
          <p:cNvPr id="46085" name="Text Box 4"/>
          <p:cNvSpPr txBox="1">
            <a:spLocks noChangeArrowheads="1"/>
          </p:cNvSpPr>
          <p:nvPr/>
        </p:nvSpPr>
        <p:spPr bwMode="auto">
          <a:xfrm>
            <a:off x="457200" y="5410200"/>
            <a:ext cx="7804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Red:  From particles from Primary and Secondary Vertex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Blue: From secondaries and background processes (sometimes with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 reconstructed track)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DA0921-18B2-470B-AA32-86B235A6715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1295400" y="228600"/>
            <a:ext cx="6442075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Pattern Recognition in Accelerator based Cherenkov Detector</a:t>
            </a:r>
          </a:p>
        </p:txBody>
      </p:sp>
      <p:sp>
        <p:nvSpPr>
          <p:cNvPr id="47108" name="Text Box 3"/>
          <p:cNvSpPr txBox="1">
            <a:spLocks noChangeArrowheads="1"/>
          </p:cNvSpPr>
          <p:nvPr/>
        </p:nvSpPr>
        <p:spPr bwMode="auto">
          <a:xfrm>
            <a:off x="304800" y="1625600"/>
            <a:ext cx="6243638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Events with large number of charged tracks giving rise to several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overlapping  Cherenkov Rings on the Photo detector plane.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Problem: To identify which tracks correspond to which hits and then identify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the type (e,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p,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 etc.) of  the particle which created the tracks.</a:t>
            </a:r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288925" y="2882900"/>
            <a:ext cx="195103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Hough Transform: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(used by ALICE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at CERN)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</a:t>
            </a:r>
          </a:p>
        </p:txBody>
      </p:sp>
      <p:sp>
        <p:nvSpPr>
          <p:cNvPr id="47110" name="Text Box 5"/>
          <p:cNvSpPr txBox="1">
            <a:spLocks noChangeArrowheads="1"/>
          </p:cNvSpPr>
          <p:nvPr/>
        </p:nvSpPr>
        <p:spPr bwMode="auto">
          <a:xfrm>
            <a:off x="2362200" y="2895600"/>
            <a:ext cx="54483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Project the particle direction on to the detector plane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Accumulate the distance of each hit from these projection points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in case of circular rings.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Collect the peaks in the accumulated set and associate the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corresponding hits to the tracks.</a:t>
            </a:r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228600" y="4114800"/>
            <a:ext cx="2016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Likelihood Method:</a:t>
            </a: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2209800" y="4114800"/>
            <a:ext cx="6383338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or each of the track in the event, for  a given mass hypothesis,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create photons and project them to the detector plane using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knowledge of the  geometry of the detector and its optical properties.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Repeat this for all the other tracks.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From this calculate the probability that a signal would be seen in each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pixel of the detector from all tracks.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Compare this with the observed set of photoelectron signal on the pixels,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by creating a likelihood.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Repeat all the above after changing the set of mass hypothesis of the tracks.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Find the set of mass hypothesis, which maximize the likelihood.</a:t>
            </a: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304800" y="4419600"/>
            <a:ext cx="13668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(used by LHCb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at CERN)</a:t>
            </a: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2209800" y="6400800"/>
            <a:ext cx="444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(Ref: R.Forty: Nucl. Inst. Mech. A 433 (1999) 257-261)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5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306BE-FA7B-493E-B410-CD26F87318A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2848" y="94519"/>
            <a:ext cx="5020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LHCb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-RICH  PID performance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896"/>
            <a:ext cx="4752528" cy="346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528" y="3284105"/>
            <a:ext cx="4325059" cy="310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13136" y="1412776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Real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ata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43779" y="4571836"/>
            <a:ext cx="11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Simulation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5310500"/>
            <a:ext cx="42146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Red: Kaon identification efficiency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Black: Pion mis-identification probability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PID performance in D* events (calibration channel)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6089455"/>
            <a:ext cx="5193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General agreement between real data and simulation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49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306BE-FA7B-493E-B410-CD26F87318A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31036" y="116632"/>
            <a:ext cx="362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RICH Detectors in LHCb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1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44" y="1249018"/>
            <a:ext cx="3379384" cy="225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1277432"/>
            <a:ext cx="3395613" cy="225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99793" y="3532366"/>
            <a:ext cx="1731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Before  RICH PID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19340" y="3546742"/>
            <a:ext cx="153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After RICH PID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9585" y="4221088"/>
            <a:ext cx="6540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Without RICH PID, the                          is completely dominated by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2814830" y="4263817"/>
          <a:ext cx="1210081" cy="327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6" imgW="749160" imgH="203040" progId="Equation.3">
                  <p:embed/>
                </p:oleObj>
              </mc:Choice>
              <mc:Fallback>
                <p:oleObj name="Equation" r:id="rId6" imgW="749160" imgH="203040" progId="Equation.3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4830" y="4263817"/>
                        <a:ext cx="1210081" cy="3275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7223383" y="4221088"/>
          <a:ext cx="12192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quation" r:id="rId8" imgW="748975" imgH="203112" progId="Equation.3">
                  <p:embed/>
                </p:oleObj>
              </mc:Choice>
              <mc:Fallback>
                <p:oleObj name="Equation" r:id="rId8" imgW="748975" imgH="203112" progId="Equation.3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3383" y="4221088"/>
                        <a:ext cx="12192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H="1" flipV="1">
            <a:off x="2118143" y="3071230"/>
            <a:ext cx="1008112" cy="12072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491880" y="2847245"/>
            <a:ext cx="1997060" cy="13989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14049"/>
            <a:ext cx="48577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11728" y="764704"/>
            <a:ext cx="207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Real data from 2011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0654" y="5320399"/>
            <a:ext cx="3516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RICH PID useful for physics analysis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5166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How to make a better RICH detector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Increase the number of photons</a:t>
            </a:r>
          </a:p>
          <a:p>
            <a:pPr lvl="1"/>
            <a:r>
              <a:rPr lang="en-GB" sz="1800" dirty="0" smtClean="0"/>
              <a:t>Better photon detectors (photo-cathodes)</a:t>
            </a:r>
          </a:p>
          <a:p>
            <a:pPr lvl="1"/>
            <a:r>
              <a:rPr lang="en-GB" sz="1800" dirty="0"/>
              <a:t>Better area coverage by photon </a:t>
            </a:r>
            <a:r>
              <a:rPr lang="en-GB" sz="1800" dirty="0" smtClean="0"/>
              <a:t>detectors</a:t>
            </a:r>
          </a:p>
          <a:p>
            <a:pPr lvl="1"/>
            <a:r>
              <a:rPr lang="en-GB" sz="1800" dirty="0" smtClean="0"/>
              <a:t>Better optical coupling of components</a:t>
            </a:r>
          </a:p>
          <a:p>
            <a:r>
              <a:rPr lang="en-GB" sz="2000" dirty="0" smtClean="0"/>
              <a:t>Improve Cherenkov angle resolution</a:t>
            </a:r>
          </a:p>
          <a:p>
            <a:pPr lvl="1"/>
            <a:r>
              <a:rPr lang="en-GB" sz="1800" dirty="0" smtClean="0"/>
              <a:t>Smaller pixels</a:t>
            </a:r>
          </a:p>
          <a:p>
            <a:pPr lvl="1"/>
            <a:r>
              <a:rPr lang="en-GB" sz="1800" dirty="0" smtClean="0"/>
              <a:t>Lower chromatic error</a:t>
            </a:r>
          </a:p>
          <a:p>
            <a:pPr lvl="2"/>
            <a:r>
              <a:rPr lang="en-GB" sz="1600" dirty="0" smtClean="0"/>
              <a:t>Detectors sensitive to green rather than blue</a:t>
            </a:r>
          </a:p>
          <a:p>
            <a:pPr lvl="1"/>
            <a:r>
              <a:rPr lang="en-GB" sz="1800" dirty="0" smtClean="0"/>
              <a:t>Improve aberrations</a:t>
            </a:r>
          </a:p>
          <a:p>
            <a:pPr lvl="2"/>
            <a:r>
              <a:rPr lang="en-GB" sz="1600" dirty="0" smtClean="0"/>
              <a:t>Light weight mirrors in the acceptance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37647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Direct Internally Reflected Cherenkov light</a:t>
            </a:r>
          </a:p>
          <a:p>
            <a:r>
              <a:rPr lang="en-GB" sz="2000" dirty="0" smtClean="0"/>
              <a:t>Detectors outside the “acceptance”</a:t>
            </a:r>
          </a:p>
          <a:p>
            <a:r>
              <a:rPr lang="en-GB" sz="2000" dirty="0" smtClean="0"/>
              <a:t>Can fit in a narrow space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1" y="4229100"/>
            <a:ext cx="4675188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17537" y="3413873"/>
            <a:ext cx="367188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standoff region is designed to maximize the transfer efficiency between the radiator and the detector. </a:t>
            </a:r>
          </a:p>
          <a:p>
            <a:pPr eaLnBrk="1" hangingPunct="1"/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this region has the same index of refraction as the radiator, </a:t>
            </a:r>
            <a:r>
              <a:rPr lang="en-GB" alt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en-GB" altLang="en-US" sz="16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</a:t>
            </a:r>
            <a:r>
              <a:rPr lang="en-GB" altLang="en-US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en-GB" altLang="en-US" sz="16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transfer efficiency is maximized and the image will emerge without reflection or refraction at the end surface.</a:t>
            </a:r>
          </a:p>
        </p:txBody>
      </p:sp>
      <p:pic>
        <p:nvPicPr>
          <p:cNvPr id="7" name="Picture 9" descr="DIRC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1" y="2111829"/>
            <a:ext cx="4420526" cy="196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32533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Babar DIRC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  <p:pic>
        <p:nvPicPr>
          <p:cNvPr id="10" name="Picture 2" descr="DIRC_princi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069731"/>
            <a:ext cx="5185518" cy="3763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event_dtcu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204" y="4058890"/>
            <a:ext cx="2623644" cy="262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time_phot_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507" y="1469219"/>
            <a:ext cx="2911385" cy="23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224097" y="5832901"/>
            <a:ext cx="29173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>
                <a:solidFill>
                  <a:schemeClr val="accent2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GB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 8 </a:t>
            </a:r>
            <a:r>
              <a:rPr lang="en-GB" altLang="en-US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ns </a:t>
            </a:r>
            <a:r>
              <a:rPr lang="en-GB" altLang="en-US" dirty="0">
                <a:solidFill>
                  <a:schemeClr val="accent2"/>
                </a:solidFill>
                <a:latin typeface="Symbol" panose="05050102010706020507" pitchFamily="18" charset="2"/>
              </a:rPr>
              <a:t>D</a:t>
            </a:r>
            <a:r>
              <a:rPr lang="en-GB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t </a:t>
            </a:r>
            <a:r>
              <a:rPr lang="en-GB" altLang="en-US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window for background rejection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55965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388" y="2337635"/>
            <a:ext cx="8785225" cy="38071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7068" y="1508691"/>
            <a:ext cx="862986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 time of flight detector based on Cherenkov radiation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95580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(ii)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17017"/>
            <a:ext cx="8785225" cy="30671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18293" y="1285692"/>
            <a:ext cx="42537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The focusing unit converts angles to positions allowing the measurement of propagation time</a:t>
            </a:r>
          </a:p>
          <a:p>
            <a:endParaRPr lang="en-GB" sz="1800" dirty="0"/>
          </a:p>
          <a:p>
            <a:r>
              <a:rPr lang="en-GB" sz="1800" dirty="0" smtClean="0"/>
              <a:t>Multiple photons from the same track can improve the time accuracy</a:t>
            </a: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983" y="1191861"/>
            <a:ext cx="3036433" cy="2125156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448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Multiwire</a:t>
            </a:r>
            <a:r>
              <a:rPr lang="en-GB" dirty="0" smtClean="0"/>
              <a:t> proportional chamber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27" y="1711022"/>
            <a:ext cx="4189808" cy="33551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9388" y="5119271"/>
            <a:ext cx="3807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By Michael </a:t>
            </a:r>
            <a:r>
              <a:rPr lang="en-GB" sz="900" dirty="0" err="1"/>
              <a:t>Schmid</a:t>
            </a:r>
            <a:r>
              <a:rPr lang="en-GB" sz="900" dirty="0"/>
              <a:t> </a:t>
            </a:r>
            <a:r>
              <a:rPr lang="en-GB" sz="900" dirty="0" smtClean="0"/>
              <a:t>- </a:t>
            </a:r>
            <a:r>
              <a:rPr lang="en-GB" sz="900" dirty="0"/>
              <a:t>CC BY-SA 3.0, https://commons.wikimedia.org/w/index.php?curid=442715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400" y="1901210"/>
            <a:ext cx="2617599" cy="34912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29234" y="5635750"/>
            <a:ext cx="3809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By </a:t>
            </a:r>
            <a:r>
              <a:rPr lang="en-GB" sz="900" dirty="0" err="1"/>
              <a:t>Wiso</a:t>
            </a:r>
            <a:r>
              <a:rPr lang="en-GB" sz="900" dirty="0"/>
              <a:t> - </a:t>
            </a:r>
            <a:r>
              <a:rPr lang="en-GB" sz="900" dirty="0" smtClean="0"/>
              <a:t>CC </a:t>
            </a:r>
            <a:r>
              <a:rPr lang="en-GB" sz="900" dirty="0"/>
              <a:t>BY-SA 3.0, https://commons.wikimedia.org/w/index.php?curid=2934457</a:t>
            </a:r>
          </a:p>
        </p:txBody>
      </p:sp>
    </p:spTree>
    <p:extLst>
      <p:ext uri="{BB962C8B-B14F-4D97-AF65-F5344CB8AC3E}">
        <p14:creationId xmlns:p14="http://schemas.microsoft.com/office/powerpoint/2010/main" val="22320069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The field of Particle Identification Detectors  is an evolving field. </a:t>
            </a:r>
          </a:p>
          <a:p>
            <a:r>
              <a:rPr lang="en-US" sz="1800" dirty="0" smtClean="0"/>
              <a:t>They </a:t>
            </a:r>
            <a:r>
              <a:rPr lang="en-US" sz="1800" dirty="0"/>
              <a:t>have contributed to some of the important discoveries in High Energy </a:t>
            </a:r>
            <a:r>
              <a:rPr lang="en-US" sz="1800" dirty="0" smtClean="0"/>
              <a:t>Physics in </a:t>
            </a:r>
            <a:r>
              <a:rPr lang="en-US" sz="1800" dirty="0"/>
              <a:t>the last 50 years and they continue to be a crucial part of some of the recent </a:t>
            </a:r>
            <a:r>
              <a:rPr lang="en-US" sz="1800" dirty="0" smtClean="0"/>
              <a:t>experiments.</a:t>
            </a:r>
            <a:endParaRPr lang="en-US" sz="1800" dirty="0"/>
          </a:p>
          <a:p>
            <a:r>
              <a:rPr lang="en-US" sz="1800" dirty="0" smtClean="0"/>
              <a:t>The </a:t>
            </a:r>
            <a:r>
              <a:rPr lang="en-US" sz="1800" dirty="0"/>
              <a:t>RICH detectors offer excellent Particle Identification capability for the </a:t>
            </a:r>
            <a:r>
              <a:rPr lang="en-US" sz="1800" dirty="0" smtClean="0"/>
              <a:t>hadrons since </a:t>
            </a:r>
            <a:r>
              <a:rPr lang="en-US" sz="1800" dirty="0"/>
              <a:t>they can be designed to have very good single photon Cherenkov </a:t>
            </a:r>
            <a:r>
              <a:rPr lang="en-US" sz="1800" dirty="0" smtClean="0"/>
              <a:t>Angle resolution and </a:t>
            </a:r>
            <a:r>
              <a:rPr lang="en-US" sz="1800" dirty="0"/>
              <a:t>large Photoelectron yield. Recent advances in photodetectors </a:t>
            </a:r>
            <a:r>
              <a:rPr lang="en-US" sz="1800" dirty="0" smtClean="0"/>
              <a:t>enhance the </a:t>
            </a:r>
            <a:r>
              <a:rPr lang="en-US" sz="1800" dirty="0"/>
              <a:t>capability of these detectors.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particle ID using </a:t>
            </a:r>
            <a:r>
              <a:rPr lang="en-US" sz="1800" dirty="0" err="1"/>
              <a:t>dE</a:t>
            </a:r>
            <a:r>
              <a:rPr lang="en-US" sz="1800" dirty="0"/>
              <a:t>/dx, time-of-flight and Transition Radiation </a:t>
            </a:r>
            <a:r>
              <a:rPr lang="en-US" sz="1800" dirty="0" smtClean="0"/>
              <a:t>detectors continue </a:t>
            </a:r>
            <a:r>
              <a:rPr lang="en-US" sz="1800" dirty="0"/>
              <a:t>to provide Particle Identification in different experiments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Particle  identification </a:t>
            </a:r>
            <a:r>
              <a:rPr lang="en-US" sz="1800" dirty="0"/>
              <a:t>is a crucial part </a:t>
            </a:r>
            <a:r>
              <a:rPr lang="en-US" sz="1800" dirty="0" smtClean="0"/>
              <a:t>of some </a:t>
            </a:r>
            <a:r>
              <a:rPr lang="en-US" sz="1800" dirty="0"/>
              <a:t>of the </a:t>
            </a:r>
            <a:r>
              <a:rPr lang="en-US" sz="1800" dirty="0" err="1" smtClean="0"/>
              <a:t>Astroparticle</a:t>
            </a:r>
            <a:r>
              <a:rPr lang="en-US" sz="1800" dirty="0" smtClean="0"/>
              <a:t>  </a:t>
            </a:r>
            <a:r>
              <a:rPr lang="en-US" sz="1800" dirty="0"/>
              <a:t>physics </a:t>
            </a:r>
            <a:r>
              <a:rPr lang="en-US" sz="1800" dirty="0" smtClean="0"/>
              <a:t>experiments </a:t>
            </a:r>
            <a:r>
              <a:rPr lang="en-US" sz="1800" dirty="0"/>
              <a:t>and long base line </a:t>
            </a:r>
            <a:r>
              <a:rPr lang="en-US" sz="1800" dirty="0" smtClean="0"/>
              <a:t>neutrino </a:t>
            </a:r>
            <a:r>
              <a:rPr lang="en-US" sz="1800" dirty="0"/>
              <a:t>experiments 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60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1713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61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09830" y="2063820"/>
            <a:ext cx="8124340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Thank you for</a:t>
            </a:r>
          </a:p>
          <a:p>
            <a:pPr algn="ctr"/>
            <a:r>
              <a:rPr 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your attention</a:t>
            </a:r>
          </a:p>
          <a:p>
            <a:pPr algn="ctr"/>
            <a:endParaRPr lang="en-U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Any (more) questions?</a:t>
            </a:r>
            <a:endParaRPr lang="en-U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4042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7D9F24-3098-4E8E-8D12-EBDA764E927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147705"/>
            <a:ext cx="3374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Photonic Crystals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94748"/>
            <a:ext cx="4101944" cy="27354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3848" y="3984613"/>
            <a:ext cx="4923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Parrot (scarlet macaw) in a tropical forest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8036" y="965831"/>
            <a:ext cx="2490706" cy="19869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36816" y="2999287"/>
            <a:ext cx="4012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Optical micrograph of blue feather barbs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16744" y="3503504"/>
            <a:ext cx="38381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www.pnas.org/cgi/doi/10.1073/pnas.1204383109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01" y="4588737"/>
            <a:ext cx="2837512" cy="20275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37374" y="6125174"/>
            <a:ext cx="3205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CERN Courier Aug23, 2005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Phys. Rev.  E 72, 010902  (2005)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438637"/>
            <a:ext cx="2992285" cy="1570949"/>
          </a:xfrm>
          <a:prstGeom prst="rect">
            <a:avLst/>
          </a:prstGeom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09876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53" y="724549"/>
            <a:ext cx="4496873" cy="129871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1AB541-7F58-4F53-8BE2-3818C34D925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98956" y="171399"/>
            <a:ext cx="227658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Photonic Crystals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825" y="706607"/>
            <a:ext cx="44681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Periodic arrangement of  objects with two different refractive indices. 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Lattice constants comparable to the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wavelength of light in the material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electrons in pure semi-conductor :  similar features to photons in photonic crystal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953" y="2608184"/>
            <a:ext cx="265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Cherenkov radiation: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940" y="2977516"/>
            <a:ext cx="848508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Physical origin is a mixture of conventional Cherenkov radiation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  and Transition radiation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Photon propagation in the crystal in the form of Bloch waves 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All the properties can be derived from solving Maxwell’s          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arXiV:0808:3519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  equations for periodic lattice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There is no Cherenkov Threshold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Cherenkov cone can be forward or backward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953" y="4983111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2083" y="5521471"/>
            <a:ext cx="1715657" cy="1152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sx="1000" sy="1000" algn="tl" rotWithShape="0">
              <a:prstClr val="black"/>
            </a:outerShdw>
            <a:softEdge rad="0"/>
          </a:effectLst>
        </p:spPr>
      </p:pic>
      <p:sp>
        <p:nvSpPr>
          <p:cNvPr id="12" name="TextBox 11"/>
          <p:cNvSpPr txBox="1"/>
          <p:nvPr/>
        </p:nvSpPr>
        <p:spPr>
          <a:xfrm>
            <a:off x="178954" y="5121611"/>
            <a:ext cx="6367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Starting from two media with refractive indices n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n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create a new effective refractive index n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9156" y="4892277"/>
            <a:ext cx="2050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r=cylinder radius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a= lattice constant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3412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1581" y="191513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Possibility of particle identification with  periodic media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683" y="1051926"/>
            <a:ext cx="4619578" cy="24877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5000" y="682594"/>
            <a:ext cx="2689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PRL 113, 167402 (2014)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6551" y="3626713"/>
            <a:ext cx="4298960" cy="23376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0713" y="3870185"/>
            <a:ext cx="2986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Sensitivity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=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q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eletron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–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q 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proton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781" y="4427512"/>
            <a:ext cx="2586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Transformation optics: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9434" y="4981756"/>
            <a:ext cx="3950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Longitudinal stretching=F=1.005  :   Shift curves to right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Transverse stretching  = G=10     :   Increase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panose="020B0604020202020204" pitchFamily="34" charset="0"/>
              </a:rPr>
              <a:t>q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1AB541-7F58-4F53-8BE2-3818C34D925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781" y="726717"/>
            <a:ext cx="3784999" cy="2855201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7650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5B9834-349F-48ED-8B03-28DBD291106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851" name="Text Box 4"/>
          <p:cNvSpPr txBox="1">
            <a:spLocks noChangeArrowheads="1"/>
          </p:cNvSpPr>
          <p:nvPr/>
        </p:nvSpPr>
        <p:spPr bwMode="auto">
          <a:xfrm>
            <a:off x="1981200" y="304800"/>
            <a:ext cx="4854575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Cherenkov Detectors in Astro Particle Physics</a:t>
            </a:r>
          </a:p>
        </p:txBody>
      </p:sp>
      <p:sp>
        <p:nvSpPr>
          <p:cNvPr id="78852" name="Text Box 5"/>
          <p:cNvSpPr txBox="1">
            <a:spLocks noChangeArrowheads="1"/>
          </p:cNvSpPr>
          <p:nvPr/>
        </p:nvSpPr>
        <p:spPr bwMode="auto">
          <a:xfrm>
            <a:off x="365125" y="1027113"/>
            <a:ext cx="56705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Goal: Contribute to the understanding of our Universe.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8853" name="Rectangle 6"/>
          <p:cNvSpPr>
            <a:spLocks noChangeArrowheads="1"/>
          </p:cNvSpPr>
          <p:nvPr/>
        </p:nvSpPr>
        <p:spPr bwMode="auto">
          <a:xfrm>
            <a:off x="152400" y="1447800"/>
            <a:ext cx="5638800" cy="2133600"/>
          </a:xfrm>
          <a:prstGeom prst="rect">
            <a:avLst/>
          </a:prstGeom>
          <a:solidFill>
            <a:schemeClr val="bg2">
              <a:alpha val="43137"/>
            </a:schemeClr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Understanding production mechanism </a:t>
            </a: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		(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‘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cosmic accelerators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’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) of HE cosmic rays ;</a:t>
            </a: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Study very energetic </a:t>
            </a: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 galactic 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/ extragalactic objects </a:t>
            </a: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                  SN remnants, microquasars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, </a:t>
            </a: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GRB, 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 </a:t>
            </a: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AGN,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…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;</a:t>
            </a:r>
            <a:endParaRPr kumimoji="0" lang="en-US" altLang="fr-FR" sz="14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Search for Dark matter (wimps)</a:t>
            </a: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. . . </a:t>
            </a:r>
          </a:p>
        </p:txBody>
      </p:sp>
      <p:pic>
        <p:nvPicPr>
          <p:cNvPr id="78854" name="Picture 12" descr="crab_v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425575"/>
            <a:ext cx="1668463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5" name="Text Box 13"/>
          <p:cNvSpPr txBox="1">
            <a:spLocks noChangeArrowheads="1"/>
          </p:cNvSpPr>
          <p:nvPr/>
        </p:nvSpPr>
        <p:spPr bwMode="auto">
          <a:xfrm>
            <a:off x="6400800" y="1371600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SNR</a:t>
            </a:r>
          </a:p>
        </p:txBody>
      </p:sp>
      <p:pic>
        <p:nvPicPr>
          <p:cNvPr id="78856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819400"/>
            <a:ext cx="1535113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7" name="Text Box 15"/>
          <p:cNvSpPr txBox="1">
            <a:spLocks noChangeArrowheads="1"/>
          </p:cNvSpPr>
          <p:nvPr/>
        </p:nvSpPr>
        <p:spPr bwMode="auto">
          <a:xfrm>
            <a:off x="6400800" y="2895600"/>
            <a:ext cx="679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AGN</a:t>
            </a:r>
          </a:p>
        </p:txBody>
      </p:sp>
      <p:pic>
        <p:nvPicPr>
          <p:cNvPr id="78858" name="Picture 16" descr="estallidorayosgamma1b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9" r="26205" b="22047"/>
          <a:stretch>
            <a:fillRect/>
          </a:stretch>
        </p:blipFill>
        <p:spPr bwMode="auto">
          <a:xfrm>
            <a:off x="7467600" y="4038600"/>
            <a:ext cx="14763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9" name="Text Box 17"/>
          <p:cNvSpPr txBox="1">
            <a:spLocks noChangeArrowheads="1"/>
          </p:cNvSpPr>
          <p:nvPr/>
        </p:nvSpPr>
        <p:spPr bwMode="auto">
          <a:xfrm>
            <a:off x="6537325" y="3998913"/>
            <a:ext cx="679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GRB</a:t>
            </a:r>
          </a:p>
        </p:txBody>
      </p:sp>
      <p:pic>
        <p:nvPicPr>
          <p:cNvPr id="78860" name="Picture 18" descr="Accretion_dis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1562100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61" name="Text Box 19"/>
          <p:cNvSpPr txBox="1">
            <a:spLocks noChangeArrowheads="1"/>
          </p:cNvSpPr>
          <p:nvPr/>
        </p:nvSpPr>
        <p:spPr bwMode="auto">
          <a:xfrm>
            <a:off x="1981200" y="3657600"/>
            <a:ext cx="1047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Binary systems</a:t>
            </a:r>
          </a:p>
        </p:txBody>
      </p:sp>
      <p:sp>
        <p:nvSpPr>
          <p:cNvPr id="78862" name="Text Box 20"/>
          <p:cNvSpPr txBox="1">
            <a:spLocks noChangeArrowheads="1"/>
          </p:cNvSpPr>
          <p:nvPr/>
        </p:nvSpPr>
        <p:spPr bwMode="auto">
          <a:xfrm>
            <a:off x="152400" y="4419600"/>
            <a:ext cx="1047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Micro-quasars</a:t>
            </a:r>
          </a:p>
        </p:txBody>
      </p:sp>
      <p:pic>
        <p:nvPicPr>
          <p:cNvPr id="78863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733800"/>
            <a:ext cx="2590800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5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8FCA2-E610-48B7-AD78-F33F4E92584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9875" name="Picture 2" descr="neutrin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28600"/>
            <a:ext cx="27146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25511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7" name="Text Box 4"/>
          <p:cNvSpPr txBox="1">
            <a:spLocks noChangeArrowheads="1"/>
          </p:cNvSpPr>
          <p:nvPr/>
        </p:nvSpPr>
        <p:spPr bwMode="auto">
          <a:xfrm>
            <a:off x="3276600" y="152400"/>
            <a:ext cx="2219325" cy="3460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Astro  Particle Physics</a:t>
            </a:r>
          </a:p>
        </p:txBody>
      </p:sp>
      <p:sp>
        <p:nvSpPr>
          <p:cNvPr id="79878" name="Rectangle 7"/>
          <p:cNvSpPr>
            <a:spLocks noChangeArrowheads="1"/>
          </p:cNvSpPr>
          <p:nvPr/>
        </p:nvSpPr>
        <p:spPr bwMode="auto">
          <a:xfrm>
            <a:off x="2514600" y="4724400"/>
            <a:ext cx="6248400" cy="1066800"/>
          </a:xfrm>
          <a:prstGeom prst="rect">
            <a:avLst/>
          </a:prstGeom>
          <a:solidFill>
            <a:srgbClr val="FFFFFF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  <a:sym typeface="Symbol" pitchFamily="18" charset="2"/>
              </a:rPr>
              <a:t>Neutral :    Hence Weak interaction only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  <a:sym typeface="Symbol" pitchFamily="18" charset="2"/>
              </a:rPr>
              <a:t>Neutrinos point back to the astrophysical production source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Unlike photons which  interact with CMB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  <a:sym typeface="Symbol" pitchFamily="18" charset="2"/>
              </a:rPr>
              <a:t>and matter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itchFamily="18" charset="2"/>
              </a:rPr>
              <a:t>…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  <a:sym typeface="Symbol" pitchFamily="18" charset="2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  <a:sym typeface="Symbol" pitchFamily="18" charset="2"/>
              </a:rPr>
              <a:t>or protons: which also undergo deflection by magnetic fields</a:t>
            </a:r>
          </a:p>
        </p:txBody>
      </p:sp>
      <p:sp>
        <p:nvSpPr>
          <p:cNvPr id="79879" name="Text Box 8"/>
          <p:cNvSpPr txBox="1">
            <a:spLocks noChangeArrowheads="1"/>
          </p:cNvSpPr>
          <p:nvPr/>
        </p:nvSpPr>
        <p:spPr bwMode="auto">
          <a:xfrm>
            <a:off x="228600" y="472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Neutrinos: Advantages:</a:t>
            </a:r>
          </a:p>
        </p:txBody>
      </p:sp>
      <p:sp>
        <p:nvSpPr>
          <p:cNvPr id="79880" name="Text Box 9"/>
          <p:cNvSpPr txBox="1">
            <a:spLocks noChangeArrowheads="1"/>
          </p:cNvSpPr>
          <p:nvPr/>
        </p:nvSpPr>
        <p:spPr bwMode="auto">
          <a:xfrm>
            <a:off x="990600" y="5715000"/>
            <a:ext cx="1455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Disadvantages: </a:t>
            </a:r>
          </a:p>
        </p:txBody>
      </p:sp>
      <p:sp>
        <p:nvSpPr>
          <p:cNvPr id="79881" name="Text Box 11"/>
          <p:cNvSpPr txBox="1">
            <a:spLocks noChangeArrowheads="1"/>
          </p:cNvSpPr>
          <p:nvPr/>
        </p:nvSpPr>
        <p:spPr bwMode="auto">
          <a:xfrm>
            <a:off x="2514600" y="5791200"/>
            <a:ext cx="48069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Rate of arrival very low. Hence need very large detectors.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Using the Ocean , ice in Antartica etc. </a:t>
            </a:r>
          </a:p>
        </p:txBody>
      </p:sp>
      <p:sp>
        <p:nvSpPr>
          <p:cNvPr id="79882" name="Text Box 13"/>
          <p:cNvSpPr txBox="1">
            <a:spLocks noChangeArrowheads="1"/>
          </p:cNvSpPr>
          <p:nvPr/>
        </p:nvSpPr>
        <p:spPr bwMode="auto">
          <a:xfrm>
            <a:off x="152400" y="3505200"/>
            <a:ext cx="66294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Search for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Neutrinos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 muons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High energy Gamma and other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Cosmic rays 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Air showers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Ultra high energy Gamma ( &gt; 10 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19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eV )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 Air showers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2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03725E-BBD3-470C-A2CF-DF1AACA389C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80899" name="Object 48"/>
          <p:cNvGraphicFramePr>
            <a:graphicFrameLocks noChangeAspect="1"/>
          </p:cNvGraphicFramePr>
          <p:nvPr/>
        </p:nvGraphicFramePr>
        <p:xfrm>
          <a:off x="6019800" y="5029200"/>
          <a:ext cx="1476375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Equation" r:id="rId4" imgW="990170" imgH="482391" progId="">
                  <p:embed/>
                </p:oleObj>
              </mc:Choice>
              <mc:Fallback>
                <p:oleObj name="Equation" r:id="rId4" imgW="990170" imgH="482391" progId="">
                  <p:embed/>
                  <p:pic>
                    <p:nvPicPr>
                      <p:cNvPr id="80899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029200"/>
                        <a:ext cx="1476375" cy="71755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FF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Text Box 5"/>
          <p:cNvSpPr txBox="1">
            <a:spLocks noChangeArrowheads="1"/>
          </p:cNvSpPr>
          <p:nvPr/>
        </p:nvSpPr>
        <p:spPr bwMode="auto">
          <a:xfrm>
            <a:off x="2362200" y="5105400"/>
            <a:ext cx="3541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Angle between the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and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direction=</a:t>
            </a:r>
          </a:p>
        </p:txBody>
      </p:sp>
      <p:sp>
        <p:nvSpPr>
          <p:cNvPr id="71732" name="Text Box 52"/>
          <p:cNvSpPr txBox="1">
            <a:spLocks noChangeArrowheads="1"/>
          </p:cNvSpPr>
          <p:nvPr/>
        </p:nvSpPr>
        <p:spPr bwMode="auto">
          <a:xfrm>
            <a:off x="7078663" y="1828800"/>
            <a:ext cx="1798637" cy="530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pitchFamily="34" charset="0"/>
              </a:rPr>
              <a:t> Typically 1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g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pitchFamily="34" charset="0"/>
              </a:rPr>
              <a:t> / PMT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pitchFamily="34" charset="0"/>
              </a:rPr>
              <a:t>40 m from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m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pitchFamily="34" charset="0"/>
              </a:rPr>
              <a:t> axis</a:t>
            </a:r>
            <a:endParaRPr kumimoji="0" lang="en-GB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71733" name="Text Box 53"/>
          <p:cNvSpPr txBox="1">
            <a:spLocks noChangeArrowheads="1"/>
          </p:cNvSpPr>
          <p:nvPr/>
        </p:nvSpPr>
        <p:spPr bwMode="auto">
          <a:xfrm>
            <a:off x="220663" y="5562600"/>
            <a:ext cx="5064125" cy="968375"/>
          </a:xfrm>
          <a:prstGeom prst="rect">
            <a:avLst/>
          </a:prstGeom>
          <a:solidFill>
            <a:srgbClr val="FFFFFF">
              <a:alpha val="72156"/>
            </a:srgb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Arial" pitchFamily="34" charset="0"/>
              </a:rPr>
              <a:t>Importance of Timing Resolution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Arial" pitchFamily="34" charset="0"/>
              </a:rPr>
              <a:t>c in water ~ 20 cm/ns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Arial" pitchFamily="34" charset="0"/>
              </a:rPr>
              <a:t>Chromatic dispersion ~ 2 ns (40 m typ. Path)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Arial" pitchFamily="34" charset="0"/>
              </a:rPr>
              <a:t>(PMT TTS s ~1.3ns) so detector not dominant  source of error</a:t>
            </a:r>
            <a:endParaRPr kumimoji="0" lang="en-GB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Arial" pitchFamily="34" charset="0"/>
            </a:endParaRPr>
          </a:p>
        </p:txBody>
      </p:sp>
      <p:sp>
        <p:nvSpPr>
          <p:cNvPr id="80903" name="Rectangle 8"/>
          <p:cNvSpPr>
            <a:spLocks noChangeArrowheads="1"/>
          </p:cNvSpPr>
          <p:nvPr/>
        </p:nvSpPr>
        <p:spPr bwMode="auto">
          <a:xfrm>
            <a:off x="5327650" y="231457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</a:t>
            </a:r>
          </a:p>
        </p:txBody>
      </p:sp>
      <p:sp>
        <p:nvSpPr>
          <p:cNvPr id="80904" name="Text Box 9"/>
          <p:cNvSpPr txBox="1">
            <a:spLocks noChangeArrowheads="1"/>
          </p:cNvSpPr>
          <p:nvPr/>
        </p:nvSpPr>
        <p:spPr bwMode="auto">
          <a:xfrm>
            <a:off x="7070725" y="2449513"/>
            <a:ext cx="18780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Measure position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and time of the hits. </a:t>
            </a:r>
          </a:p>
        </p:txBody>
      </p:sp>
      <p:pic>
        <p:nvPicPr>
          <p:cNvPr id="8090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477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2" grpId="0" animBg="1" autoUpdateAnimBg="0"/>
      <p:bldP spid="71733" grpId="0" animBg="1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CA3068-D49F-4FC3-BB00-97603B3FD98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2590800" y="0"/>
            <a:ext cx="3292475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ANTARES  Experiment in the sea.</a:t>
            </a: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6553200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5" name="Picture 6" descr="OM_desig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57400"/>
            <a:ext cx="19685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6" name="Text Box 7"/>
          <p:cNvSpPr txBox="1">
            <a:spLocks noChangeArrowheads="1"/>
          </p:cNvSpPr>
          <p:nvPr/>
        </p:nvSpPr>
        <p:spPr bwMode="auto">
          <a:xfrm>
            <a:off x="6858000" y="1524000"/>
            <a:ext cx="170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Optical Module</a:t>
            </a:r>
          </a:p>
        </p:txBody>
      </p:sp>
      <p:pic>
        <p:nvPicPr>
          <p:cNvPr id="81927" name="Picture 8" descr="R7081-20_h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191000"/>
            <a:ext cx="2057400" cy="15430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8" name="Text Box 9"/>
          <p:cNvSpPr txBox="1">
            <a:spLocks noChangeArrowheads="1"/>
          </p:cNvSpPr>
          <p:nvPr/>
        </p:nvSpPr>
        <p:spPr bwMode="auto">
          <a:xfrm>
            <a:off x="6638925" y="5867400"/>
            <a:ext cx="25050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Hamamatsu  PMT 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Size :10  inch</a:t>
            </a:r>
          </a:p>
        </p:txBody>
      </p:sp>
      <p:pic>
        <p:nvPicPr>
          <p:cNvPr id="81929" name="Picture 10" descr="Opmo_open_h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0"/>
            <a:ext cx="1828800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30" name="Text Box 11"/>
          <p:cNvSpPr txBox="1">
            <a:spLocks noChangeArrowheads="1"/>
          </p:cNvSpPr>
          <p:nvPr/>
        </p:nvSpPr>
        <p:spPr bwMode="auto">
          <a:xfrm>
            <a:off x="4038600" y="6400800"/>
            <a:ext cx="20462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Glass pressure Sphere.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B5741A-D4DA-4C3E-AF87-4103113A806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5334000" y="228600"/>
            <a:ext cx="3336925" cy="3667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Design Specifications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1889125" y="139700"/>
            <a:ext cx="309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IceCube Experiment in Antartica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486400" y="609600"/>
            <a:ext cx="3336925" cy="13239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Fully digital detector concept.</a:t>
            </a: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Number of strings – 75</a:t>
            </a: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Number of surface tanks – 160</a:t>
            </a: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Number of DOMs – 4820</a:t>
            </a: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Instrumented volume – 1 km</a:t>
            </a:r>
            <a:r>
              <a:rPr kumimoji="0" lang="en-US" altLang="en-US" sz="1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3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Angular resolution of in-ice array &lt; 1.0°</a:t>
            </a:r>
          </a:p>
        </p:txBody>
      </p:sp>
      <p:pic>
        <p:nvPicPr>
          <p:cNvPr id="82950" name="Picture 6" descr="dom-deploy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838200"/>
            <a:ext cx="1703388" cy="26670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51" name="Text Box 8"/>
          <p:cNvSpPr txBox="1">
            <a:spLocks noChangeArrowheads="1"/>
          </p:cNvSpPr>
          <p:nvPr/>
        </p:nvSpPr>
        <p:spPr bwMode="auto">
          <a:xfrm>
            <a:off x="5410200" y="2209800"/>
            <a:ext cx="35052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" tIns="18288" rIns="18288" bIns="18288">
            <a:spAutoFit/>
          </a:bodyPr>
          <a:lstStyle>
            <a:lvl1pPr marL="114300" indent="-1143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Fast timing: resolution &lt; 5 ns DOM-to-DOM 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Pulse resolution &lt; 10 ns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Optical sens. 330 nm to 500 nm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Dynamic range</a:t>
            </a:r>
            <a:b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</a:b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  - 1000 pe / 10 ns</a:t>
            </a:r>
            <a:b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</a:b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  - 10,000 pe / 1 us.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Low noise: &lt; 500 Hz background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High gain: O(10</a:t>
            </a:r>
            <a:r>
              <a:rPr kumimoji="0" lang="en-US" altLang="en-US" sz="12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7</a:t>
            </a: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) PMT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Charge resolution: P/V &gt; 2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Low power: 3.75 W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Ability to self-calibrate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Field-programmable HV generated internal to unit.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itchFamily="18" charset="0"/>
              <a:ea typeface="+mn-ea"/>
              <a:cs typeface="Arial" pitchFamily="34" charset="0"/>
            </a:endParaRP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Arial" pitchFamily="34" charset="0"/>
              </a:rPr>
              <a:t>10000 psi external</a:t>
            </a:r>
            <a:endParaRPr kumimoji="0" lang="el-G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itchFamily="18" charset="0"/>
              <a:ea typeface="+mn-ea"/>
              <a:cs typeface="Arial" pitchFamily="34" charset="0"/>
            </a:endParaRPr>
          </a:p>
        </p:txBody>
      </p:sp>
      <p:pic>
        <p:nvPicPr>
          <p:cNvPr id="82952" name="Picture 2" descr="IceCube-detect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257651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4343400"/>
            <a:ext cx="2373575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5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Landau distribution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413" y="1843881"/>
            <a:ext cx="5591175" cy="375285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13271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D2747-7DB6-491F-A94E-595FB7A0570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39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2909888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2614613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Text Box 11"/>
          <p:cNvSpPr txBox="1">
            <a:spLocks noChangeArrowheads="1"/>
          </p:cNvSpPr>
          <p:nvPr/>
        </p:nvSpPr>
        <p:spPr bwMode="auto">
          <a:xfrm>
            <a:off x="6705600" y="762000"/>
            <a:ext cx="130016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from CC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interactions</a:t>
            </a:r>
          </a:p>
        </p:txBody>
      </p:sp>
      <p:sp>
        <p:nvSpPr>
          <p:cNvPr id="83974" name="Line 12"/>
          <p:cNvSpPr>
            <a:spLocks noChangeShapeType="1"/>
          </p:cNvSpPr>
          <p:nvPr/>
        </p:nvSpPr>
        <p:spPr bwMode="auto">
          <a:xfrm flipH="1">
            <a:off x="6400800" y="11430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3975" name="Text Box 13"/>
          <p:cNvSpPr txBox="1">
            <a:spLocks noChangeArrowheads="1"/>
          </p:cNvSpPr>
          <p:nvPr/>
        </p:nvSpPr>
        <p:spPr bwMode="auto">
          <a:xfrm>
            <a:off x="2895600" y="3276600"/>
            <a:ext cx="3665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 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CC or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 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x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NC interactions</a:t>
            </a:r>
          </a:p>
        </p:txBody>
      </p:sp>
      <p:sp>
        <p:nvSpPr>
          <p:cNvPr id="83976" name="Line 14"/>
          <p:cNvSpPr>
            <a:spLocks noChangeShapeType="1"/>
          </p:cNvSpPr>
          <p:nvPr/>
        </p:nvSpPr>
        <p:spPr bwMode="auto">
          <a:xfrm>
            <a:off x="3657600" y="3581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3977" name="Line 15"/>
          <p:cNvSpPr>
            <a:spLocks noChangeShapeType="1"/>
          </p:cNvSpPr>
          <p:nvPr/>
        </p:nvSpPr>
        <p:spPr bwMode="auto">
          <a:xfrm flipH="1">
            <a:off x="2362200" y="35814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3978" name="Text Box 16"/>
          <p:cNvSpPr txBox="1">
            <a:spLocks noChangeArrowheads="1"/>
          </p:cNvSpPr>
          <p:nvPr/>
        </p:nvSpPr>
        <p:spPr bwMode="auto">
          <a:xfrm>
            <a:off x="7467600" y="3124200"/>
            <a:ext cx="1225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t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t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 pitchFamily="2" charset="2"/>
              </a:rPr>
              <a:t>m</a:t>
            </a:r>
            <a:endParaRPr kumimoji="0" lang="en-US" altLang="en-US" sz="1600" b="1" i="0" u="none" strike="noStrike" kern="1200" cap="none" spc="0" normalizeH="0" baseline="-2500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83979" name="Line 17"/>
          <p:cNvSpPr>
            <a:spLocks noChangeShapeType="1"/>
          </p:cNvSpPr>
          <p:nvPr/>
        </p:nvSpPr>
        <p:spPr bwMode="auto">
          <a:xfrm>
            <a:off x="7924800" y="3505200"/>
            <a:ext cx="76200" cy="228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3980" name="Text Box 18"/>
          <p:cNvSpPr txBox="1">
            <a:spLocks noChangeArrowheads="1"/>
          </p:cNvSpPr>
          <p:nvPr/>
        </p:nvSpPr>
        <p:spPr bwMode="auto">
          <a:xfrm>
            <a:off x="228600" y="177800"/>
            <a:ext cx="3074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Ice Cube/AMANDA Event signatures</a:t>
            </a:r>
          </a:p>
        </p:txBody>
      </p:sp>
      <p:sp>
        <p:nvSpPr>
          <p:cNvPr id="83981" name="Text Box 19"/>
          <p:cNvSpPr txBox="1">
            <a:spLocks noChangeArrowheads="1"/>
          </p:cNvSpPr>
          <p:nvPr/>
        </p:nvSpPr>
        <p:spPr bwMode="auto">
          <a:xfrm>
            <a:off x="6384925" y="1816100"/>
            <a:ext cx="25987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All signals from Cherenkov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Radiation.</a:t>
            </a:r>
          </a:p>
        </p:txBody>
      </p:sp>
      <p:grpSp>
        <p:nvGrpSpPr>
          <p:cNvPr id="83982" name="Group 5"/>
          <p:cNvGrpSpPr>
            <a:grpSpLocks/>
          </p:cNvGrpSpPr>
          <p:nvPr/>
        </p:nvGrpSpPr>
        <p:grpSpPr bwMode="auto">
          <a:xfrm>
            <a:off x="3429000" y="228600"/>
            <a:ext cx="2743200" cy="2955925"/>
            <a:chOff x="91" y="1197"/>
            <a:chExt cx="1248" cy="1077"/>
          </a:xfrm>
        </p:grpSpPr>
        <p:pic>
          <p:nvPicPr>
            <p:cNvPr id="83986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" y="1197"/>
              <a:ext cx="1248" cy="1077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3987" name="Text Box 7"/>
            <p:cNvSpPr txBox="1">
              <a:spLocks noChangeArrowheads="1"/>
            </p:cNvSpPr>
            <p:nvPr/>
          </p:nvSpPr>
          <p:spPr bwMode="auto">
            <a:xfrm>
              <a:off x="543" y="1232"/>
              <a:ext cx="35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Bitstream Vera Serif"/>
                  <a:ea typeface="+mn-ea"/>
                  <a:cs typeface="+mn-cs"/>
                </a:rPr>
                <a:t>E</a:t>
              </a:r>
              <a:r>
                <a:rPr kumimoji="0" lang="en-US" altLang="en-US" sz="1000" b="1" i="0" u="none" strike="noStrike" kern="1200" cap="none" spc="0" normalizeH="0" baseline="-25000" noProof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Bitstream Vera Serif"/>
                  <a:ea typeface="+mn-ea"/>
                  <a:cs typeface="+mn-cs"/>
                </a:rPr>
                <a:t>µ</a:t>
              </a:r>
              <a:r>
                <a:rPr kumimoji="0" lang="en-US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Bitstream Vera Serif"/>
                  <a:ea typeface="+mn-ea"/>
                  <a:cs typeface="+mn-cs"/>
                </a:rPr>
                <a:t>=10 TeV</a:t>
              </a:r>
              <a:endPara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Bitstream Vera Serif"/>
                <a:ea typeface="+mn-ea"/>
                <a:cs typeface="+mn-cs"/>
              </a:endParaRPr>
            </a:p>
          </p:txBody>
        </p:sp>
      </p:grp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0"/>
            <a:ext cx="2798763" cy="28194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84" name="Picture 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733800"/>
            <a:ext cx="2743200" cy="27273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85" name="Text Box 10"/>
          <p:cNvSpPr txBox="1">
            <a:spLocks noChangeArrowheads="1"/>
          </p:cNvSpPr>
          <p:nvPr/>
        </p:nvSpPr>
        <p:spPr bwMode="auto">
          <a:xfrm>
            <a:off x="7467600" y="5715000"/>
            <a:ext cx="12636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~300m for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&gt;PeV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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t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9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DD84A2-11FC-4DE7-8F10-6F2F11E0C5E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4995" name="Group 2"/>
          <p:cNvGrpSpPr>
            <a:grpSpLocks/>
          </p:cNvGrpSpPr>
          <p:nvPr/>
        </p:nvGrpSpPr>
        <p:grpSpPr bwMode="auto">
          <a:xfrm>
            <a:off x="457200" y="457200"/>
            <a:ext cx="5943600" cy="6019800"/>
            <a:chOff x="2952" y="1008"/>
            <a:chExt cx="2495" cy="2851"/>
          </a:xfrm>
        </p:grpSpPr>
        <p:pic>
          <p:nvPicPr>
            <p:cNvPr id="84999" name="Picture 3" descr="allpar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2" y="1008"/>
              <a:ext cx="2495" cy="2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000" name="Text Box 4"/>
            <p:cNvSpPr txBox="1">
              <a:spLocks noChangeArrowheads="1"/>
            </p:cNvSpPr>
            <p:nvPr/>
          </p:nvSpPr>
          <p:spPr bwMode="auto">
            <a:xfrm>
              <a:off x="4886" y="2087"/>
              <a:ext cx="30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Knee</a:t>
              </a:r>
            </a:p>
          </p:txBody>
        </p:sp>
        <p:sp>
          <p:nvSpPr>
            <p:cNvPr id="85001" name="Line 5"/>
            <p:cNvSpPr>
              <a:spLocks noChangeShapeType="1"/>
            </p:cNvSpPr>
            <p:nvPr/>
          </p:nvSpPr>
          <p:spPr bwMode="auto">
            <a:xfrm flipH="1">
              <a:off x="4560" y="2208"/>
              <a:ext cx="336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sp>
        <p:nvSpPr>
          <p:cNvPr id="84996" name="Rectangle 6"/>
          <p:cNvSpPr>
            <a:spLocks noChangeArrowheads="1"/>
          </p:cNvSpPr>
          <p:nvPr/>
        </p:nvSpPr>
        <p:spPr bwMode="auto">
          <a:xfrm>
            <a:off x="6781800" y="4876800"/>
            <a:ext cx="2362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&gt;10</a:t>
            </a:r>
            <a:r>
              <a:rPr kumimoji="0" lang="en-GB" altLang="en-US" sz="24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19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eV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 km</a:t>
            </a:r>
            <a:r>
              <a:rPr kumimoji="0" lang="en-GB" altLang="en-US" sz="24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-2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year</a:t>
            </a:r>
            <a:r>
              <a:rPr kumimoji="0" lang="en-GB" altLang="en-US" sz="24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-1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sr</a:t>
            </a:r>
            <a:r>
              <a:rPr kumimoji="0" lang="en-GB" altLang="en-US" sz="24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-1</a:t>
            </a:r>
            <a:endParaRPr kumimoji="0" lang="en-GB" altLang="en-US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4997" name="Text Box 7"/>
          <p:cNvSpPr txBox="1">
            <a:spLocks noChangeArrowheads="1"/>
          </p:cNvSpPr>
          <p:nvPr/>
        </p:nvSpPr>
        <p:spPr bwMode="auto">
          <a:xfrm>
            <a:off x="1812925" y="63500"/>
            <a:ext cx="343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High Energy Cosmic Ray Spectrum.</a:t>
            </a:r>
          </a:p>
        </p:txBody>
      </p:sp>
      <p:sp>
        <p:nvSpPr>
          <p:cNvPr id="84998" name="Text Box 8"/>
          <p:cNvSpPr txBox="1">
            <a:spLocks noChangeArrowheads="1"/>
          </p:cNvSpPr>
          <p:nvPr/>
        </p:nvSpPr>
        <p:spPr bwMode="auto">
          <a:xfrm>
            <a:off x="6384925" y="798513"/>
            <a:ext cx="2574925" cy="2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Measure the  Energy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Spectrum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Determine the Arrival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Direction distribution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etc.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Composed of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Baryons, photons,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neutrinos etc.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48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39C71-9732-48C1-B1C7-6C1132CC14B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6019" name="Picture 2" descr="array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152400"/>
            <a:ext cx="4306887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Rectangle 3"/>
          <p:cNvSpPr>
            <a:spLocks noChangeArrowheads="1"/>
          </p:cNvSpPr>
          <p:nvPr/>
        </p:nvSpPr>
        <p:spPr bwMode="auto">
          <a:xfrm>
            <a:off x="2209800" y="3733800"/>
            <a:ext cx="2628900" cy="5476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Fluorescence </a:t>
            </a: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→</a:t>
            </a:r>
          </a:p>
        </p:txBody>
      </p:sp>
      <p:sp>
        <p:nvSpPr>
          <p:cNvPr id="86021" name="Text Box 4"/>
          <p:cNvSpPr txBox="1">
            <a:spLocks noChangeArrowheads="1"/>
          </p:cNvSpPr>
          <p:nvPr/>
        </p:nvSpPr>
        <p:spPr bwMode="auto">
          <a:xfrm>
            <a:off x="381000" y="5486400"/>
            <a:ext cx="4103688" cy="974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Array of water              </a:t>
            </a: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→</a:t>
            </a: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Cherenkov detectors</a:t>
            </a:r>
          </a:p>
        </p:txBody>
      </p:sp>
      <p:sp>
        <p:nvSpPr>
          <p:cNvPr id="86022" name="Text Box 5"/>
          <p:cNvSpPr txBox="1">
            <a:spLocks noChangeArrowheads="1"/>
          </p:cNvSpPr>
          <p:nvPr/>
        </p:nvSpPr>
        <p:spPr bwMode="auto">
          <a:xfrm>
            <a:off x="1905000" y="304800"/>
            <a:ext cx="249078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Principle of Auger Project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007F86-BF93-469C-B1C4-545ED926BEF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704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6094413" cy="456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TextBox 3"/>
          <p:cNvSpPr txBox="1">
            <a:spLocks noChangeArrowheads="1"/>
          </p:cNvSpPr>
          <p:nvPr/>
        </p:nvSpPr>
        <p:spPr bwMode="auto">
          <a:xfrm>
            <a:off x="6324600" y="1981200"/>
            <a:ext cx="264001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1600 surface stations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1.5 km spacing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over 3000 square kilometers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Fluorescence Detectors: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4 Telescope enclosures,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each with 6 telescopes.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7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40E990-7CE9-4010-9AD7-6574DA4DFC0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8067" name="Group 2"/>
          <p:cNvGrpSpPr>
            <a:grpSpLocks/>
          </p:cNvGrpSpPr>
          <p:nvPr/>
        </p:nvGrpSpPr>
        <p:grpSpPr bwMode="auto">
          <a:xfrm>
            <a:off x="304800" y="1066800"/>
            <a:ext cx="4419600" cy="4267200"/>
            <a:chOff x="624" y="384"/>
            <a:chExt cx="4848" cy="3552"/>
          </a:xfrm>
        </p:grpSpPr>
        <p:pic>
          <p:nvPicPr>
            <p:cNvPr id="88072" name="Picture 3" descr="DSC0112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62" t="50937" r="34406" b="16525"/>
            <a:stretch>
              <a:fillRect/>
            </a:stretch>
          </p:blipFill>
          <p:spPr bwMode="auto">
            <a:xfrm>
              <a:off x="624" y="384"/>
              <a:ext cx="4707" cy="3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073" name="Rectangle 4"/>
            <p:cNvSpPr>
              <a:spLocks noChangeArrowheads="1"/>
            </p:cNvSpPr>
            <p:nvPr/>
          </p:nvSpPr>
          <p:spPr bwMode="auto">
            <a:xfrm>
              <a:off x="1872" y="720"/>
              <a:ext cx="1071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Communications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  antenna</a:t>
              </a:r>
            </a:p>
          </p:txBody>
        </p:sp>
        <p:sp>
          <p:nvSpPr>
            <p:cNvPr id="88074" name="Line 5"/>
            <p:cNvSpPr>
              <a:spLocks noChangeShapeType="1"/>
            </p:cNvSpPr>
            <p:nvPr/>
          </p:nvSpPr>
          <p:spPr bwMode="auto">
            <a:xfrm>
              <a:off x="2977" y="877"/>
              <a:ext cx="374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8075" name="Line 6"/>
            <p:cNvSpPr>
              <a:spLocks noChangeShapeType="1"/>
            </p:cNvSpPr>
            <p:nvPr/>
          </p:nvSpPr>
          <p:spPr bwMode="auto">
            <a:xfrm flipH="1">
              <a:off x="4154" y="783"/>
              <a:ext cx="376" cy="4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grpSp>
          <p:nvGrpSpPr>
            <p:cNvPr id="88076" name="Group 7"/>
            <p:cNvGrpSpPr>
              <a:grpSpLocks/>
            </p:cNvGrpSpPr>
            <p:nvPr/>
          </p:nvGrpSpPr>
          <p:grpSpPr bwMode="auto">
            <a:xfrm>
              <a:off x="2122" y="1514"/>
              <a:ext cx="1498" cy="565"/>
              <a:chOff x="2544" y="2304"/>
              <a:chExt cx="1008" cy="336"/>
            </a:xfrm>
          </p:grpSpPr>
          <p:sp>
            <p:nvSpPr>
              <p:cNvPr id="88089" name="Rectangle 8"/>
              <p:cNvSpPr>
                <a:spLocks noChangeArrowheads="1"/>
              </p:cNvSpPr>
              <p:nvPr/>
            </p:nvSpPr>
            <p:spPr bwMode="auto">
              <a:xfrm>
                <a:off x="2544" y="2304"/>
                <a:ext cx="1008" cy="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man Old Style" pitchFamily="18" charset="0"/>
                    <a:ea typeface="+mn-ea"/>
                    <a:cs typeface="+mn-cs"/>
                  </a:rPr>
                  <a:t>Electronics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man Old Style" pitchFamily="18" charset="0"/>
                    <a:ea typeface="+mn-ea"/>
                    <a:cs typeface="+mn-cs"/>
                  </a:rPr>
                  <a:t>enclosure</a:t>
                </a:r>
              </a:p>
            </p:txBody>
          </p:sp>
          <p:sp>
            <p:nvSpPr>
              <p:cNvPr id="88090" name="Line 9"/>
              <p:cNvSpPr>
                <a:spLocks noChangeShapeType="1"/>
              </p:cNvSpPr>
              <p:nvPr/>
            </p:nvSpPr>
            <p:spPr bwMode="auto">
              <a:xfrm>
                <a:off x="3231" y="2518"/>
                <a:ext cx="286" cy="12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88077" name="Rectangle 10"/>
            <p:cNvSpPr>
              <a:spLocks noChangeArrowheads="1"/>
            </p:cNvSpPr>
            <p:nvPr/>
          </p:nvSpPr>
          <p:spPr bwMode="auto">
            <a:xfrm>
              <a:off x="4560" y="1680"/>
              <a:ext cx="912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Solar panels</a:t>
              </a:r>
            </a:p>
          </p:txBody>
        </p:sp>
        <p:sp>
          <p:nvSpPr>
            <p:cNvPr id="88078" name="Line 11"/>
            <p:cNvSpPr>
              <a:spLocks noChangeShapeType="1"/>
            </p:cNvSpPr>
            <p:nvPr/>
          </p:nvSpPr>
          <p:spPr bwMode="auto">
            <a:xfrm flipH="1" flipV="1">
              <a:off x="4333" y="2967"/>
              <a:ext cx="286" cy="8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8079" name="Rectangle 12"/>
            <p:cNvSpPr>
              <a:spLocks noChangeArrowheads="1"/>
            </p:cNvSpPr>
            <p:nvPr/>
          </p:nvSpPr>
          <p:spPr bwMode="auto">
            <a:xfrm>
              <a:off x="624" y="2259"/>
              <a:ext cx="857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Battery box</a:t>
              </a:r>
            </a:p>
          </p:txBody>
        </p:sp>
        <p:sp>
          <p:nvSpPr>
            <p:cNvPr id="88080" name="Line 13"/>
            <p:cNvSpPr>
              <a:spLocks noChangeShapeType="1"/>
            </p:cNvSpPr>
            <p:nvPr/>
          </p:nvSpPr>
          <p:spPr bwMode="auto">
            <a:xfrm>
              <a:off x="1107" y="2565"/>
              <a:ext cx="267" cy="25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grpSp>
          <p:nvGrpSpPr>
            <p:cNvPr id="88081" name="Group 14"/>
            <p:cNvGrpSpPr>
              <a:grpSpLocks/>
            </p:cNvGrpSpPr>
            <p:nvPr/>
          </p:nvGrpSpPr>
          <p:grpSpPr bwMode="auto">
            <a:xfrm>
              <a:off x="1801" y="2456"/>
              <a:ext cx="1862" cy="1278"/>
              <a:chOff x="2328" y="2864"/>
              <a:chExt cx="1253" cy="760"/>
            </a:xfrm>
          </p:grpSpPr>
          <p:grpSp>
            <p:nvGrpSpPr>
              <p:cNvPr id="88085" name="Group 15"/>
              <p:cNvGrpSpPr>
                <a:grpSpLocks/>
              </p:cNvGrpSpPr>
              <p:nvPr/>
            </p:nvGrpSpPr>
            <p:grpSpPr bwMode="auto">
              <a:xfrm>
                <a:off x="2328" y="2864"/>
                <a:ext cx="1253" cy="760"/>
                <a:chOff x="1536" y="2592"/>
                <a:chExt cx="1667" cy="1200"/>
              </a:xfrm>
            </p:grpSpPr>
            <p:graphicFrame>
              <p:nvGraphicFramePr>
                <p:cNvPr id="88087" name="Object 16"/>
                <p:cNvGraphicFramePr>
                  <a:graphicFrameLocks noChangeAspect="1"/>
                </p:cNvGraphicFramePr>
                <p:nvPr/>
              </p:nvGraphicFramePr>
              <p:xfrm>
                <a:off x="2448" y="2592"/>
                <a:ext cx="755" cy="86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65" name="Bitmap Image" r:id="rId5" imgW="1200318" imgH="1123810" progId="Paint.Picture">
                        <p:embed/>
                      </p:oleObj>
                    </mc:Choice>
                    <mc:Fallback>
                      <p:oleObj name="Bitmap Image" r:id="rId5" imgW="1200318" imgH="1123810" progId="Paint.Picture">
                        <p:embed/>
                        <p:pic>
                          <p:nvPicPr>
                            <p:cNvPr id="88087" name="Object 1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clrChange>
                                <a:clrFrom>
                                  <a:srgbClr val="FFFFFF"/>
                                </a:clrFrom>
                                <a:clrTo>
                                  <a:srgbClr val="FFFFFF">
                                    <a:alpha val="0"/>
                                  </a:srgbClr>
                                </a:clrTo>
                              </a:clrChange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448" y="2592"/>
                              <a:ext cx="755" cy="86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8088" name="Rectangle 17"/>
                <p:cNvSpPr>
                  <a:spLocks noChangeArrowheads="1"/>
                </p:cNvSpPr>
                <p:nvPr/>
              </p:nvSpPr>
              <p:spPr bwMode="auto">
                <a:xfrm>
                  <a:off x="1536" y="3216"/>
                  <a:ext cx="1341" cy="5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Bookman Old Style" pitchFamily="18" charset="0"/>
                      <a:ea typeface="+mn-ea"/>
                      <a:cs typeface="+mn-cs"/>
                    </a:rPr>
                    <a:t>3 – nine inch</a:t>
                  </a: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Bookman Old Style" pitchFamily="18" charset="0"/>
                      <a:ea typeface="+mn-ea"/>
                      <a:cs typeface="+mn-cs"/>
                    </a:rPr>
                    <a:t>photomultiplier</a:t>
                  </a: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Bookman Old Style" pitchFamily="18" charset="0"/>
                      <a:ea typeface="+mn-ea"/>
                      <a:cs typeface="+mn-cs"/>
                    </a:rPr>
                    <a:t>tubes </a:t>
                  </a:r>
                </a:p>
              </p:txBody>
            </p:sp>
          </p:grpSp>
          <p:sp>
            <p:nvSpPr>
              <p:cNvPr id="88086" name="Line 18"/>
              <p:cNvSpPr>
                <a:spLocks noChangeShapeType="1"/>
              </p:cNvSpPr>
              <p:nvPr/>
            </p:nvSpPr>
            <p:spPr bwMode="auto">
              <a:xfrm flipV="1">
                <a:off x="3049" y="3107"/>
                <a:ext cx="145" cy="15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88082" name="Text Box 19"/>
            <p:cNvSpPr txBox="1">
              <a:spLocks noChangeArrowheads="1"/>
            </p:cNvSpPr>
            <p:nvPr/>
          </p:nvSpPr>
          <p:spPr bwMode="auto">
            <a:xfrm>
              <a:off x="4333" y="3048"/>
              <a:ext cx="1069" cy="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Plastic tank with 12 tons of water</a:t>
              </a:r>
            </a:p>
          </p:txBody>
        </p:sp>
        <p:sp>
          <p:nvSpPr>
            <p:cNvPr id="88083" name="Line 20"/>
            <p:cNvSpPr>
              <a:spLocks noChangeShapeType="1"/>
            </p:cNvSpPr>
            <p:nvPr/>
          </p:nvSpPr>
          <p:spPr bwMode="auto">
            <a:xfrm flipH="1">
              <a:off x="4368" y="1931"/>
              <a:ext cx="214" cy="20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8084" name="Rectangle 21"/>
            <p:cNvSpPr>
              <a:spLocks noChangeArrowheads="1"/>
            </p:cNvSpPr>
            <p:nvPr/>
          </p:nvSpPr>
          <p:spPr bwMode="auto">
            <a:xfrm>
              <a:off x="4512" y="672"/>
              <a:ext cx="735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GPS antenna </a:t>
              </a:r>
            </a:p>
          </p:txBody>
        </p:sp>
      </p:grpSp>
      <p:sp>
        <p:nvSpPr>
          <p:cNvPr id="88068" name="Text Box 22"/>
          <p:cNvSpPr txBox="1">
            <a:spLocks noChangeArrowheads="1"/>
          </p:cNvSpPr>
          <p:nvPr/>
        </p:nvSpPr>
        <p:spPr bwMode="auto">
          <a:xfrm>
            <a:off x="2743200" y="152400"/>
            <a:ext cx="41322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AUGER Project: Water Cherenkov Detector</a:t>
            </a:r>
          </a:p>
        </p:txBody>
      </p:sp>
      <p:pic>
        <p:nvPicPr>
          <p:cNvPr id="88069" name="Picture 23" descr="carmirtim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00400"/>
            <a:ext cx="3810000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Rectangle 24"/>
          <p:cNvSpPr>
            <a:spLocks noChangeArrowheads="1"/>
          </p:cNvSpPr>
          <p:nvPr/>
        </p:nvSpPr>
        <p:spPr bwMode="auto">
          <a:xfrm>
            <a:off x="5181600" y="1981200"/>
            <a:ext cx="3657600" cy="99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Time difference between</a:t>
            </a:r>
            <a:b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test signals from nearby detectors </a:t>
            </a:r>
            <a:b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 Carmen-Miranda) </a:t>
            </a:r>
          </a:p>
        </p:txBody>
      </p:sp>
      <p:sp>
        <p:nvSpPr>
          <p:cNvPr id="88071" name="Text Box 25"/>
          <p:cNvSpPr txBox="1">
            <a:spLocks noChangeArrowheads="1"/>
          </p:cNvSpPr>
          <p:nvPr/>
        </p:nvSpPr>
        <p:spPr bwMode="auto">
          <a:xfrm>
            <a:off x="381000" y="5715000"/>
            <a:ext cx="7388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Installation of the Cherenkov detectors are continuing and data taking started.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First set of results are published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9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29FAA7-7511-442E-8A23-BB6593A681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9091" name="Picture 2" descr="Passage of the muon neutrino beam from J-PARC to Supe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5000"/>
            <a:ext cx="723900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2" name="TextBox 3"/>
          <p:cNvSpPr txBox="1">
            <a:spLocks noChangeArrowheads="1"/>
          </p:cNvSpPr>
          <p:nvPr/>
        </p:nvSpPr>
        <p:spPr bwMode="auto">
          <a:xfrm>
            <a:off x="2286000" y="381000"/>
            <a:ext cx="3617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Long  Base Line Experients:  T2K</a:t>
            </a:r>
          </a:p>
        </p:txBody>
      </p:sp>
      <p:sp>
        <p:nvSpPr>
          <p:cNvPr id="89093" name="TextBox 4"/>
          <p:cNvSpPr txBox="1">
            <a:spLocks noChangeArrowheads="1"/>
          </p:cNvSpPr>
          <p:nvPr/>
        </p:nvSpPr>
        <p:spPr bwMode="auto">
          <a:xfrm>
            <a:off x="685800" y="4038600"/>
            <a:ext cx="843121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Neutrino production:  Protons incident on  graphite target to create pions,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     which decay into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m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and 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n</a:t>
            </a:r>
            <a:r>
              <a:rPr kumimoji="0" lang="en-GB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m</a:t>
            </a:r>
            <a:r>
              <a:rPr kumimoji="0" lang="en-GB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  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The  muons and and any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     remaining protons  and pions are stopped by a second layer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     of graphite; but the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n</a:t>
            </a:r>
            <a:r>
              <a:rPr kumimoji="0" lang="en-GB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m  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pass through towards SuperK.</a:t>
            </a: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 pitchFamily="18" charset="2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Beam energy:      Centered around 600 MeV   (to maximize the oscillation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 probability into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n</a:t>
            </a:r>
            <a:r>
              <a:rPr kumimoji="0" lang="en-GB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e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 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094" name="TextBox 2"/>
          <p:cNvSpPr txBox="1">
            <a:spLocks noChangeArrowheads="1"/>
          </p:cNvSpPr>
          <p:nvPr/>
        </p:nvSpPr>
        <p:spPr bwMode="auto">
          <a:xfrm>
            <a:off x="838200" y="6070600"/>
            <a:ext cx="5314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Far-detector:  underground to reduce cosmic rays.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D0FBC5-ED4F-4DD9-BE01-1787240669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0115" name="Picture 2" descr="http://t2k-experiment.org/wp-content/uploads/Supe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762000"/>
            <a:ext cx="44196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4191000"/>
            <a:ext cx="37179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105400"/>
            <a:ext cx="1433513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8" name="TextBox 4"/>
          <p:cNvSpPr txBox="1">
            <a:spLocks noChangeArrowheads="1"/>
          </p:cNvSpPr>
          <p:nvPr/>
        </p:nvSpPr>
        <p:spPr bwMode="auto">
          <a:xfrm>
            <a:off x="4527550" y="6264275"/>
            <a:ext cx="177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PMT-schematic</a:t>
            </a:r>
          </a:p>
        </p:txBody>
      </p:sp>
      <p:pic>
        <p:nvPicPr>
          <p:cNvPr id="9011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408113"/>
            <a:ext cx="3787775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20" name="TextBox 5"/>
          <p:cNvSpPr txBox="1">
            <a:spLocks noChangeArrowheads="1"/>
          </p:cNvSpPr>
          <p:nvPr/>
        </p:nvSpPr>
        <p:spPr bwMode="auto">
          <a:xfrm>
            <a:off x="5257800" y="3962400"/>
            <a:ext cx="2595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40 m high, 17 m radius.</a:t>
            </a:r>
          </a:p>
        </p:txBody>
      </p:sp>
      <p:sp>
        <p:nvSpPr>
          <p:cNvPr id="90121" name="TextBox 6"/>
          <p:cNvSpPr txBox="1">
            <a:spLocks noChangeArrowheads="1"/>
          </p:cNvSpPr>
          <p:nvPr/>
        </p:nvSpPr>
        <p:spPr bwMode="auto">
          <a:xfrm>
            <a:off x="2749550" y="214313"/>
            <a:ext cx="3813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Super-K  water cherenkov  detector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4069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03D306-E731-47BB-A800-178623BB0E0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139" name="TextBox 2"/>
          <p:cNvSpPr txBox="1">
            <a:spLocks noChangeArrowheads="1"/>
          </p:cNvSpPr>
          <p:nvPr/>
        </p:nvSpPr>
        <p:spPr bwMode="auto">
          <a:xfrm>
            <a:off x="2133600" y="457200"/>
            <a:ext cx="3121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Super-K  Cherenkov  signals</a:t>
            </a:r>
          </a:p>
        </p:txBody>
      </p:sp>
      <p:pic>
        <p:nvPicPr>
          <p:cNvPr id="911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2932113"/>
            <a:ext cx="58007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TextBox 3"/>
          <p:cNvSpPr txBox="1">
            <a:spLocks noChangeArrowheads="1"/>
          </p:cNvSpPr>
          <p:nvPr/>
        </p:nvSpPr>
        <p:spPr bwMode="auto">
          <a:xfrm>
            <a:off x="6096000" y="4191000"/>
            <a:ext cx="114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(in water)</a:t>
            </a:r>
          </a:p>
        </p:txBody>
      </p:sp>
      <p:pic>
        <p:nvPicPr>
          <p:cNvPr id="9114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791200"/>
            <a:ext cx="58578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3" name="TextBox 4"/>
          <p:cNvSpPr txBox="1">
            <a:spLocks noChangeArrowheads="1"/>
          </p:cNvSpPr>
          <p:nvPr/>
        </p:nvSpPr>
        <p:spPr bwMode="auto">
          <a:xfrm>
            <a:off x="4267200" y="6248400"/>
            <a:ext cx="669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~ 1</a:t>
            </a:r>
          </a:p>
        </p:txBody>
      </p:sp>
      <p:pic>
        <p:nvPicPr>
          <p:cNvPr id="9114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1143000"/>
            <a:ext cx="36083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5" name="TextBox 6"/>
          <p:cNvSpPr txBox="1">
            <a:spLocks noChangeArrowheads="1"/>
          </p:cNvSpPr>
          <p:nvPr/>
        </p:nvSpPr>
        <p:spPr bwMode="auto">
          <a:xfrm>
            <a:off x="790575" y="2374900"/>
            <a:ext cx="5148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The leptons create Cherenkov light in the water.</a:t>
            </a:r>
          </a:p>
        </p:txBody>
      </p:sp>
      <p:pic>
        <p:nvPicPr>
          <p:cNvPr id="9114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386238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7" name="TextBox 11"/>
          <p:cNvSpPr txBox="1">
            <a:spLocks noChangeArrowheads="1"/>
          </p:cNvSpPr>
          <p:nvPr/>
        </p:nvSpPr>
        <p:spPr bwMode="auto">
          <a:xfrm>
            <a:off x="3352800" y="4114800"/>
            <a:ext cx="915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(muon)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1099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C30F1A-D093-47D0-84E3-C282F20C3A4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163" name="TextBox 6"/>
          <p:cNvSpPr txBox="1">
            <a:spLocks noChangeArrowheads="1"/>
          </p:cNvSpPr>
          <p:nvPr/>
        </p:nvSpPr>
        <p:spPr bwMode="auto">
          <a:xfrm>
            <a:off x="569913" y="5543550"/>
            <a:ext cx="6524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Muons create sharp  rings,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Electrons scatter and shower and hence  create ‘fuzzy’   rings.</a:t>
            </a:r>
          </a:p>
        </p:txBody>
      </p:sp>
      <p:pic>
        <p:nvPicPr>
          <p:cNvPr id="921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66750"/>
            <a:ext cx="398145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5" name="TextBox 5"/>
          <p:cNvSpPr txBox="1">
            <a:spLocks noChangeArrowheads="1"/>
          </p:cNvSpPr>
          <p:nvPr/>
        </p:nvSpPr>
        <p:spPr bwMode="auto">
          <a:xfrm>
            <a:off x="3124200" y="296863"/>
            <a:ext cx="1812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Super-K signals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87875" y="1066800"/>
            <a:ext cx="4262438" cy="3416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Measure the charge and time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each pulse.  From this estimate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(a)   energy of the charged particle.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  ( Charge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a  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number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photons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 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     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energy loss 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(b)  position (vertex ) of the interaction.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(c ) direction of the charged particle.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7547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421DC-3E56-4841-B084-77E13EC94E7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755" name="Text Box 2"/>
          <p:cNvSpPr txBox="1">
            <a:spLocks noChangeArrowheads="1"/>
          </p:cNvSpPr>
          <p:nvPr/>
        </p:nvSpPr>
        <p:spPr bwMode="auto">
          <a:xfrm>
            <a:off x="76200" y="838200"/>
            <a:ext cx="8780463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5438" algn="l"/>
                <a:tab pos="708025" algn="l"/>
                <a:tab pos="1511300" algn="l"/>
              </a:tabLst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If n&gt;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2 some photons are always </a:t>
            </a:r>
            <a:b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</a:b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	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totally internally reflected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for 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b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1 tracks.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Radiator and light guide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: Long, rectangular </a:t>
            </a:r>
            <a:b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</a:b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	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Synthetic Fused Silica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(“Quartz”) bars </a:t>
            </a:r>
            <a:b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</a:b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	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(</a:t>
            </a:r>
            <a:r>
              <a:rPr kumimoji="0" lang="en-US" altLang="en-US" sz="1500" b="0" i="1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Spectrosil</a:t>
            </a:r>
            <a:r>
              <a:rPr kumimoji="0" lang="en-US" altLang="en-US" sz="15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: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average &lt;n(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l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)&gt;  1.473, </a:t>
            </a:r>
            <a:r>
              <a:rPr kumimoji="0" lang="en-US" altLang="en-US" sz="13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radiation hard, </a:t>
            </a:r>
            <a:b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homogenous, 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low chromatic dispersion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Photons exit via wedge into 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expansion region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(filled with 6m</a:t>
            </a:r>
            <a:r>
              <a:rPr kumimoji="0" lang="en-US" altLang="en-US" sz="17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3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pure, de-ionized water).	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Pinhole imaging on 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PMT array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(bar dimension small compared to standoff distance)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  <a:b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10,752 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traditional PMTs ETL 9125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, immersed in water, surrounded by hexagonal “light-catcher”,</a:t>
            </a:r>
            <a:b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</a:b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	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transit time spread ~1.5nsec, ~30mm diameter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)</a:t>
            </a:r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DIRC is a 3-D device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, measuring: x, y and </a:t>
            </a:r>
            <a:r>
              <a:rPr kumimoji="0" lang="en-US" altLang="en-US" sz="1900" b="0" i="0" u="sng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time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of Cherenkov photons,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/>
            </a:r>
            <a:b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defining 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, f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,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propagation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900" b="0" i="0" u="none" strike="noStrike" kern="1200" cap="none" spc="0" normalizeH="0" baseline="-12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of photon.</a:t>
            </a:r>
            <a:r>
              <a:rPr kumimoji="0" lang="en-US" altLang="en-US" sz="1700" b="0" i="0" u="none" strike="noStrike" kern="1200" cap="none" spc="0" normalizeH="0" baseline="-12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/>
            </a:r>
            <a:br>
              <a:rPr kumimoji="0" lang="en-US" altLang="en-US" sz="1700" b="0" i="0" u="none" strike="noStrike" kern="1200" cap="none" spc="0" normalizeH="0" baseline="-12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endParaRPr kumimoji="0" lang="en-US" altLang="en-US" sz="1700" b="0" i="0" u="none" strike="noStrike" kern="1200" cap="none" spc="0" normalizeH="0" baseline="-12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 useBgFill="1">
        <p:nvSpPr>
          <p:cNvPr id="74756" name="Rectangle 3"/>
          <p:cNvSpPr>
            <a:spLocks noChangeArrowheads="1"/>
          </p:cNvSpPr>
          <p:nvPr/>
        </p:nvSpPr>
        <p:spPr bwMode="auto">
          <a:xfrm>
            <a:off x="4848225" y="6599238"/>
            <a:ext cx="4210050" cy="22542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4757" name="Line 4"/>
          <p:cNvSpPr>
            <a:spLocks noChangeShapeType="1"/>
          </p:cNvSpPr>
          <p:nvPr/>
        </p:nvSpPr>
        <p:spPr bwMode="auto">
          <a:xfrm>
            <a:off x="838200" y="1295400"/>
            <a:ext cx="1444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-17463"/>
            <a:ext cx="9144000" cy="485776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50000">
                <a:schemeClr val="tx2"/>
              </a:gs>
              <a:gs pos="100000">
                <a:srgbClr val="333399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lIns="86493" tIns="43247" rIns="86493" bIns="43247" anchor="ctr" anchorCtr="1">
            <a:spAutoFit/>
          </a:bodyPr>
          <a:lstStyle/>
          <a:p>
            <a:pPr marL="0" marR="0" lvl="0" indent="0" algn="ctr" defTabSz="865188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DIRC P</a:t>
            </a:r>
            <a:r>
              <a:rPr kumimoji="0" lang="en-US" sz="2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RINCIPLE</a:t>
            </a:r>
            <a:endParaRPr kumimoji="0" lang="en-US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0966" name="Picture 6" descr="DIRC_princi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738" y="615950"/>
            <a:ext cx="41370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0" name="Picture 7" descr="pmt_closeup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25" y="5499100"/>
            <a:ext cx="1836738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8" descr="bar_boun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5499100"/>
            <a:ext cx="190658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76227"/>
      </p:ext>
    </p:extLst>
  </p:cSld>
  <p:clrMapOvr>
    <a:masterClrMapping/>
  </p:clrMapOvr>
  <p:transition advTm="809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5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of flight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71876" y="1898307"/>
                <a:ext cx="7063857" cy="11738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p>
                                        <m:sSup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p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rad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p>
                                        <m:sSup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rad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876" y="1898307"/>
                <a:ext cx="7063857" cy="117384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53469" y="1340071"/>
            <a:ext cx="830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Time difference for two particles with masses m</a:t>
            </a:r>
            <a:r>
              <a:rPr lang="en-GB" sz="1800" baseline="-25000" dirty="0" smtClean="0"/>
              <a:t>1</a:t>
            </a:r>
            <a:r>
              <a:rPr lang="en-GB" sz="1800" dirty="0" smtClean="0"/>
              <a:t> and m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 for length L</a:t>
            </a:r>
            <a:endParaRPr lang="en-GB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71876" y="3332709"/>
                <a:ext cx="159954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876" y="3332709"/>
                <a:ext cx="1599540" cy="369332"/>
              </a:xfrm>
              <a:prstGeom prst="rect">
                <a:avLst/>
              </a:prstGeom>
              <a:blipFill>
                <a:blip r:embed="rId3"/>
                <a:stretch>
                  <a:fillRect l="-3053" r="-382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383438" y="3708898"/>
                <a:ext cx="2440733" cy="744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𝐿𝑐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3438" y="3708898"/>
                <a:ext cx="2440733" cy="7444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42995" y="4652055"/>
            <a:ext cx="8721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Mass resolution depends on time resolution of detectors and distance L</a:t>
            </a:r>
          </a:p>
          <a:p>
            <a:r>
              <a:rPr lang="en-GB" sz="1800" dirty="0" smtClean="0"/>
              <a:t>Typical values: </a:t>
            </a:r>
            <a:r>
              <a:rPr lang="en-US" altLang="en-US" sz="1800" dirty="0" smtClean="0">
                <a:latin typeface="Calibri" pitchFamily="34" charset="0"/>
              </a:rPr>
              <a:t>L=3.5 </a:t>
            </a:r>
            <a:r>
              <a:rPr lang="en-US" altLang="en-US" sz="1800" dirty="0">
                <a:latin typeface="Calibri" pitchFamily="34" charset="0"/>
              </a:rPr>
              <a:t>m,  </a:t>
            </a:r>
            <a:r>
              <a:rPr lang="en-US" altLang="en-US" sz="1800" dirty="0" smtClean="0">
                <a:latin typeface="Symbol" pitchFamily="18" charset="2"/>
              </a:rPr>
              <a:t>D</a:t>
            </a:r>
            <a:r>
              <a:rPr lang="en-US" altLang="en-US" sz="1800" dirty="0" smtClean="0">
                <a:cs typeface="Arial" pitchFamily="34" charset="0"/>
              </a:rPr>
              <a:t>t=100 </a:t>
            </a:r>
            <a:r>
              <a:rPr lang="en-US" altLang="en-US" sz="1800" dirty="0" err="1">
                <a:cs typeface="Arial" pitchFamily="34" charset="0"/>
              </a:rPr>
              <a:t>ps</a:t>
            </a:r>
            <a:r>
              <a:rPr lang="en-US" altLang="en-US" sz="1800" dirty="0">
                <a:cs typeface="Arial" pitchFamily="34" charset="0"/>
              </a:rPr>
              <a:t>, for </a:t>
            </a:r>
            <a:r>
              <a:rPr lang="en-US" altLang="en-US" sz="1800" dirty="0" smtClean="0">
                <a:cs typeface="Arial" pitchFamily="34" charset="0"/>
              </a:rPr>
              <a:t>3 </a:t>
            </a:r>
            <a:r>
              <a:rPr lang="en-US" altLang="en-US" sz="1800" dirty="0" smtClean="0">
                <a:latin typeface="Symbol" pitchFamily="18" charset="2"/>
                <a:cs typeface="Arial" pitchFamily="34" charset="0"/>
              </a:rPr>
              <a:t>s </a:t>
            </a:r>
            <a:r>
              <a:rPr lang="en-US" altLang="en-US" sz="1800" dirty="0">
                <a:cs typeface="Arial" pitchFamily="34" charset="0"/>
              </a:rPr>
              <a:t>separation,  </a:t>
            </a:r>
            <a:r>
              <a:rPr lang="en-US" altLang="en-US" sz="1800" dirty="0" err="1" smtClean="0">
                <a:cs typeface="Arial" pitchFamily="34" charset="0"/>
              </a:rPr>
              <a:t>P</a:t>
            </a:r>
            <a:r>
              <a:rPr lang="en-US" altLang="en-US" sz="1800" baseline="-25000" dirty="0" err="1" smtClean="0">
                <a:cs typeface="Arial" pitchFamily="34" charset="0"/>
              </a:rPr>
              <a:t>max</a:t>
            </a:r>
            <a:r>
              <a:rPr lang="en-US" altLang="en-US" sz="1800" dirty="0" smtClean="0">
                <a:cs typeface="Arial" pitchFamily="34" charset="0"/>
              </a:rPr>
              <a:t>=2.1 </a:t>
            </a:r>
            <a:r>
              <a:rPr lang="en-US" altLang="en-US" sz="1800" dirty="0">
                <a:cs typeface="Arial" pitchFamily="34" charset="0"/>
              </a:rPr>
              <a:t>GeV/c</a:t>
            </a:r>
            <a:endParaRPr lang="en-GB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149" y="5509735"/>
            <a:ext cx="8019311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Requires fast detectors: scintillation, Cherenkov, fast collection of ionisation</a:t>
            </a:r>
            <a:endParaRPr lang="en-GB" sz="16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37906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9D9A1E-7C87-4106-87BD-DBE1AC75E29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5779" name="Picture 2" descr="nphot_m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1285875"/>
            <a:ext cx="35448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0" name="Rectangle 3"/>
          <p:cNvSpPr>
            <a:spLocks noChangeArrowheads="1"/>
          </p:cNvSpPr>
          <p:nvPr/>
        </p:nvSpPr>
        <p:spPr bwMode="auto">
          <a:xfrm>
            <a:off x="73025" y="571500"/>
            <a:ext cx="41243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86486" tIns="43243" rIns="86486" bIns="43243">
            <a:spAutoFit/>
          </a:bodyPr>
          <a:lstStyle>
            <a:lvl1pPr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Number of Cherenkov photons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per track (di-muons) </a:t>
            </a:r>
            <a:r>
              <a:rPr kumimoji="0" lang="en-US" altLang="en-US" sz="1900" b="0" i="1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vs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polar angle:</a:t>
            </a:r>
          </a:p>
        </p:txBody>
      </p:sp>
      <p:sp>
        <p:nvSpPr>
          <p:cNvPr id="75781" name="Rectangle 4"/>
          <p:cNvSpPr>
            <a:spLocks noChangeArrowheads="1"/>
          </p:cNvSpPr>
          <p:nvPr/>
        </p:nvSpPr>
        <p:spPr bwMode="auto">
          <a:xfrm>
            <a:off x="4862513" y="571500"/>
            <a:ext cx="35560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Resolution of Cherenkov angle fit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per track (di-muons):</a:t>
            </a:r>
          </a:p>
        </p:txBody>
      </p:sp>
      <p:sp>
        <p:nvSpPr>
          <p:cNvPr id="75782" name="Text Box 5"/>
          <p:cNvSpPr txBox="1">
            <a:spLocks noChangeArrowheads="1"/>
          </p:cNvSpPr>
          <p:nvPr/>
        </p:nvSpPr>
        <p:spPr bwMode="auto">
          <a:xfrm>
            <a:off x="5153025" y="4056063"/>
            <a:ext cx="3700463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26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900" b="0" i="0" u="none" strike="noStrike" kern="1200" cap="none" spc="0" normalizeH="0" baseline="-20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 = 2.4 mrad</a:t>
            </a:r>
            <a:b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Track Cherenkov angle resolution is </a:t>
            </a:r>
            <a:b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within ~10% of design</a:t>
            </a:r>
          </a:p>
        </p:txBody>
      </p:sp>
      <p:pic>
        <p:nvPicPr>
          <p:cNvPr id="75783" name="Picture 6" descr="thetac_muon_we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1285875"/>
            <a:ext cx="3605212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4" name="Rectangle 7"/>
          <p:cNvSpPr>
            <a:spLocks noChangeArrowheads="1"/>
          </p:cNvSpPr>
          <p:nvPr/>
        </p:nvSpPr>
        <p:spPr bwMode="auto">
          <a:xfrm>
            <a:off x="93663" y="4143375"/>
            <a:ext cx="44704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Between 20 and 60 signal photons per track.</a:t>
            </a:r>
            <a:endParaRPr kumimoji="0" lang="en-US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0" y="-17463"/>
            <a:ext cx="9144000" cy="485776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50000">
                <a:schemeClr val="tx2"/>
              </a:gs>
              <a:gs pos="100000">
                <a:srgbClr val="333399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lIns="86493" tIns="43247" rIns="86493" bIns="43247" anchor="ctr" anchorCtr="1">
            <a:spAutoFit/>
          </a:bodyPr>
          <a:lstStyle/>
          <a:p>
            <a:pPr marL="0" marR="0" lvl="0" indent="0" algn="ctr" defTabSz="865188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DIRC P</a:t>
            </a:r>
            <a:r>
              <a:rPr kumimoji="0" lang="en-US" sz="2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ERFORMANCE</a:t>
            </a:r>
            <a:endParaRPr kumimoji="0" lang="en-US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22619"/>
      </p:ext>
    </p:extLst>
  </p:cSld>
  <p:clrMapOvr>
    <a:masterClrMapping/>
  </p:clrMapOvr>
  <p:transition advTm="689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633FDD-0A2A-4A3C-917F-978F82C5DB0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803" name="Rectangle 2"/>
          <p:cNvSpPr>
            <a:spLocks noChangeArrowheads="1"/>
          </p:cNvSpPr>
          <p:nvPr/>
        </p:nvSpPr>
        <p:spPr bwMode="auto">
          <a:xfrm>
            <a:off x="3721100" y="2730500"/>
            <a:ext cx="5208588" cy="36877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6804" name="Object 3"/>
          <p:cNvGraphicFramePr>
            <a:graphicFrameLocks noChangeAspect="1"/>
          </p:cNvGraphicFramePr>
          <p:nvPr/>
        </p:nvGraphicFramePr>
        <p:xfrm>
          <a:off x="3810000" y="2743200"/>
          <a:ext cx="5118100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8" name="Photo Editor Photo" r:id="rId4" imgW="7887801" imgH="2276793" progId="">
                  <p:embed/>
                </p:oleObj>
              </mc:Choice>
              <mc:Fallback>
                <p:oleObj name="Photo Editor Photo" r:id="rId4" imgW="7887801" imgH="2276793" progId="">
                  <p:embed/>
                  <p:pic>
                    <p:nvPicPr>
                      <p:cNvPr id="7680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743200"/>
                        <a:ext cx="5118100" cy="145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5" name="Object 4"/>
          <p:cNvGraphicFramePr>
            <a:graphicFrameLocks noChangeAspect="1"/>
          </p:cNvGraphicFramePr>
          <p:nvPr/>
        </p:nvGraphicFramePr>
        <p:xfrm>
          <a:off x="3805238" y="4217988"/>
          <a:ext cx="5092700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9" name="Photo Editor Photo" r:id="rId6" imgW="7849696" imgH="3390476" progId="">
                  <p:embed/>
                </p:oleObj>
              </mc:Choice>
              <mc:Fallback>
                <p:oleObj name="Photo Editor Photo" r:id="rId6" imgW="7849696" imgH="3390476" progId="">
                  <p:embed/>
                  <p:pic>
                    <p:nvPicPr>
                      <p:cNvPr id="7680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5238" y="4217988"/>
                        <a:ext cx="5092700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6806" name="Picture 5" descr="thch_vs_p_dstar_k_we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1144588"/>
            <a:ext cx="2757487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807" name="Group 6"/>
          <p:cNvGrpSpPr>
            <a:grpSpLocks/>
          </p:cNvGrpSpPr>
          <p:nvPr/>
        </p:nvGrpSpPr>
        <p:grpSpPr bwMode="auto">
          <a:xfrm>
            <a:off x="73025" y="785813"/>
            <a:ext cx="1814513" cy="639762"/>
            <a:chOff x="3600" y="1968"/>
            <a:chExt cx="1200" cy="430"/>
          </a:xfrm>
        </p:grpSpPr>
        <p:sp>
          <p:nvSpPr>
            <p:cNvPr id="76816" name="Text Box 7"/>
            <p:cNvSpPr txBox="1">
              <a:spLocks noChangeArrowheads="1"/>
            </p:cNvSpPr>
            <p:nvPr/>
          </p:nvSpPr>
          <p:spPr bwMode="auto">
            <a:xfrm>
              <a:off x="3600" y="1968"/>
              <a:ext cx="1200" cy="430"/>
            </a:xfrm>
            <a:prstGeom prst="rect">
              <a:avLst/>
            </a:prstGeom>
            <a:solidFill>
              <a:schemeClr val="tx1"/>
            </a:solidFill>
            <a:ln w="12700" cap="sq">
              <a:solidFill>
                <a:srgbClr val="008000"/>
              </a:solidFill>
              <a:miter lim="800000"/>
              <a:headEnd type="none" w="sm" len="sm"/>
              <a:tailEnd type="none" w="sm" len="sm"/>
            </a:ln>
          </p:spPr>
          <p:txBody>
            <a:bodyPr lIns="86486" tIns="43243" rIns="86486" bIns="43243">
              <a:spAutoFit/>
            </a:bodyPr>
            <a:lstStyle>
              <a:lvl1pPr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651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651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651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651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865188" rtl="0" eaLnBrk="0" fontAlgn="base" latinLnBrk="0" hangingPunct="0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D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–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 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D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0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  <a:sym typeface="Symbol" pitchFamily="18" charset="2"/>
                </a:rPr>
                <a:t>p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 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–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 </a:t>
              </a:r>
              <a:endPara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  <a:p>
              <a:pPr marL="0" marR="0" lvl="0" indent="0" algn="l" defTabSz="865188" rtl="0" eaLnBrk="0" fontAlgn="base" latinLnBrk="0" hangingPunct="0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	  K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–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 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  <a:sym typeface="Symbol" pitchFamily="18" charset="2"/>
                </a:rPr>
                <a:t>p 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+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 </a:t>
              </a:r>
            </a:p>
          </p:txBody>
        </p:sp>
        <p:grpSp>
          <p:nvGrpSpPr>
            <p:cNvPr id="76817" name="Group 8"/>
            <p:cNvGrpSpPr>
              <a:grpSpLocks/>
            </p:cNvGrpSpPr>
            <p:nvPr/>
          </p:nvGrpSpPr>
          <p:grpSpPr bwMode="auto">
            <a:xfrm>
              <a:off x="4128" y="2160"/>
              <a:ext cx="96" cy="96"/>
              <a:chOff x="2976" y="768"/>
              <a:chExt cx="96" cy="96"/>
            </a:xfrm>
          </p:grpSpPr>
          <p:sp>
            <p:nvSpPr>
              <p:cNvPr id="76818" name="Line 9"/>
              <p:cNvSpPr>
                <a:spLocks noChangeShapeType="1"/>
              </p:cNvSpPr>
              <p:nvPr/>
            </p:nvSpPr>
            <p:spPr bwMode="auto">
              <a:xfrm>
                <a:off x="2976" y="768"/>
                <a:ext cx="0" cy="96"/>
              </a:xfrm>
              <a:prstGeom prst="line">
                <a:avLst/>
              </a:prstGeom>
              <a:noFill/>
              <a:ln w="12700" cap="sq">
                <a:solidFill>
                  <a:srgbClr val="008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819" name="Line 10"/>
              <p:cNvSpPr>
                <a:spLocks noChangeShapeType="1"/>
              </p:cNvSpPr>
              <p:nvPr/>
            </p:nvSpPr>
            <p:spPr bwMode="auto">
              <a:xfrm>
                <a:off x="2976" y="864"/>
                <a:ext cx="96" cy="0"/>
              </a:xfrm>
              <a:prstGeom prst="line">
                <a:avLst/>
              </a:prstGeom>
              <a:noFill/>
              <a:ln w="12700" cap="sq">
                <a:solidFill>
                  <a:srgbClr val="008000"/>
                </a:solidFill>
                <a:round/>
                <a:headEnd type="none" w="sm" len="sm"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76808" name="Text Box 11"/>
          <p:cNvSpPr txBox="1">
            <a:spLocks noChangeArrowheads="1"/>
          </p:cNvSpPr>
          <p:nvPr/>
        </p:nvSpPr>
        <p:spPr bwMode="auto">
          <a:xfrm>
            <a:off x="762000" y="3505200"/>
            <a:ext cx="2974975" cy="652463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Kaon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selection efficiency for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/>
            </a:r>
            <a:b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L </a:t>
            </a:r>
            <a:r>
              <a:rPr kumimoji="0" lang="en-US" altLang="en-US" sz="19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 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&gt;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 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L </a:t>
            </a:r>
            <a:r>
              <a:rPr kumimoji="0" lang="en-US" altLang="en-US" sz="1900" b="0" i="0" u="none" strike="noStrike" kern="1200" cap="none" spc="0" normalizeH="0" baseline="30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endParaRPr kumimoji="0" lang="en-US" altLang="en-US" sz="15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6809" name="Text Box 12"/>
          <p:cNvSpPr txBox="1">
            <a:spLocks noChangeArrowheads="1"/>
          </p:cNvSpPr>
          <p:nvPr/>
        </p:nvSpPr>
        <p:spPr bwMode="auto">
          <a:xfrm>
            <a:off x="4543425" y="4883150"/>
            <a:ext cx="2978150" cy="3159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mis-id as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</a:t>
            </a:r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6810" name="Text Box 13"/>
          <p:cNvSpPr txBox="1">
            <a:spLocks noChangeArrowheads="1"/>
          </p:cNvSpPr>
          <p:nvPr/>
        </p:nvSpPr>
        <p:spPr bwMode="auto">
          <a:xfrm>
            <a:off x="2012950" y="2428875"/>
            <a:ext cx="11795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(6% comb.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background)</a:t>
            </a:r>
          </a:p>
        </p:txBody>
      </p:sp>
      <p:sp>
        <p:nvSpPr>
          <p:cNvPr id="76811" name="Text Box 14"/>
          <p:cNvSpPr txBox="1">
            <a:spLocks noChangeArrowheads="1"/>
          </p:cNvSpPr>
          <p:nvPr/>
        </p:nvSpPr>
        <p:spPr bwMode="auto">
          <a:xfrm>
            <a:off x="5268913" y="3878263"/>
            <a:ext cx="3462337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(track in DIRC fiducial, comb. background corrected)</a:t>
            </a:r>
          </a:p>
        </p:txBody>
      </p:sp>
      <p:sp>
        <p:nvSpPr>
          <p:cNvPr id="76812" name="Rectangle 15"/>
          <p:cNvSpPr>
            <a:spLocks noChangeArrowheads="1"/>
          </p:cNvSpPr>
          <p:nvPr/>
        </p:nvSpPr>
        <p:spPr bwMode="auto">
          <a:xfrm>
            <a:off x="5227638" y="3525838"/>
            <a:ext cx="1219200" cy="3952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6813" name="Text Box 16"/>
          <p:cNvSpPr txBox="1">
            <a:spLocks noChangeArrowheads="1"/>
          </p:cNvSpPr>
          <p:nvPr/>
        </p:nvSpPr>
        <p:spPr bwMode="auto">
          <a:xfrm>
            <a:off x="4419600" y="533400"/>
            <a:ext cx="3194050" cy="1501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Kaon selection efficiency </a:t>
            </a:r>
            <a:b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typically above 95%</a:t>
            </a:r>
          </a:p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with mis-ID of 2-10% </a:t>
            </a:r>
          </a:p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between 0.8-3GeV/c.</a:t>
            </a: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-17463"/>
            <a:ext cx="9144000" cy="485776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50000">
                <a:schemeClr val="tx2"/>
              </a:gs>
              <a:gs pos="100000">
                <a:srgbClr val="333399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lIns="86493" tIns="43247" rIns="86493" bIns="43247" anchor="ctr" anchorCtr="1">
            <a:spAutoFit/>
          </a:bodyPr>
          <a:lstStyle/>
          <a:p>
            <a:pPr marL="0" marR="0" lvl="0" indent="0" algn="ctr" defTabSz="865188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DIRC P</a:t>
            </a:r>
            <a:r>
              <a:rPr kumimoji="0" lang="en-US" sz="2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ERFORMANCE</a:t>
            </a:r>
            <a:endParaRPr kumimoji="0" lang="en-US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76815" name="Picture 18" descr="mass_dsta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19600"/>
            <a:ext cx="2901950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741421"/>
      </p:ext>
    </p:extLst>
  </p:cSld>
  <p:clrMapOvr>
    <a:masterClrMapping/>
  </p:clrMapOvr>
  <p:transition advTm="372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5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FE4F7B-EBD0-413F-9028-D7263B10F3D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782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33051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8" name="Text Box 5"/>
          <p:cNvSpPr txBox="1">
            <a:spLocks noChangeArrowheads="1"/>
          </p:cNvSpPr>
          <p:nvPr/>
        </p:nvSpPr>
        <p:spPr bwMode="auto">
          <a:xfrm>
            <a:off x="2286000" y="152400"/>
            <a:ext cx="3851275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New Development: Focussing DIRC</a:t>
            </a:r>
          </a:p>
        </p:txBody>
      </p:sp>
      <p:pic>
        <p:nvPicPr>
          <p:cNvPr id="778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5899150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33600"/>
            <a:ext cx="2239963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1" name="Text Box 10"/>
          <p:cNvSpPr txBox="1">
            <a:spLocks noChangeArrowheads="1"/>
          </p:cNvSpPr>
          <p:nvPr/>
        </p:nvSpPr>
        <p:spPr bwMode="auto">
          <a:xfrm>
            <a:off x="4267200" y="2590800"/>
            <a:ext cx="45053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Red photons arrive before blue photons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Time of Propagation= PathLength/ v 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group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Correct for Chromatic error from the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mesurement of  time of propagation.</a:t>
            </a:r>
          </a:p>
        </p:txBody>
      </p:sp>
      <p:sp>
        <p:nvSpPr>
          <p:cNvPr id="77832" name="TextBox 7"/>
          <p:cNvSpPr txBox="1">
            <a:spLocks noChangeArrowheads="1"/>
          </p:cNvSpPr>
          <p:nvPr/>
        </p:nvSpPr>
        <p:spPr bwMode="auto">
          <a:xfrm>
            <a:off x="6477000" y="4267200"/>
            <a:ext cx="252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Ref: NIMA 595(2008)104-107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F4F42A-607F-4131-AC6F-0E796CBD1F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7848600" cy="380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1143000" y="4495800"/>
            <a:ext cx="5365750" cy="346075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Photon Detector of the  CLEO-III  Cherenkov detector</a:t>
            </a: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971800" y="152400"/>
            <a:ext cx="288448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Gas Based  Photon Detectors</a:t>
            </a: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5943600" y="3581400"/>
            <a:ext cx="30003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QE: 33% at 150 nm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Spectral Range: 135-165 nm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TEA: Triethylamine</a:t>
            </a:r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288925" y="5016500"/>
            <a:ext cx="8737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photon passes through the CaF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and  converts to photoelectron by ionizing a TEA molecule.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The photoelectron drifts towards and avalanches near the anode wires,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theirby  inducing a charge signal on the cathode pads.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3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4E0A3C-0E8C-4A9B-B374-6B6DBF24FC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800"/>
            <a:ext cx="5276850" cy="62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20002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Balloon Experiment: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RICH detector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5927725" y="139700"/>
            <a:ext cx="21685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CAPRICE Experiment</a:t>
            </a: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6613525" y="2425700"/>
            <a:ext cx="23526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TMAE: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(tetrakis(dimethylamino)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ethylene)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6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294EEE-71B3-4EEE-AA9E-D782C417DC3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590800" y="228600"/>
            <a:ext cx="360521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Components of a Cherenkov Detector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52400" y="1066800"/>
            <a:ext cx="24368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Main Components: 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514600" y="1143000"/>
            <a:ext cx="59531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Radiator               :           To produce photons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Mirror/lens etc.     :           To help with the transport of photons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Photodetector       :           To detect the photons</a:t>
            </a:r>
          </a:p>
        </p:txBody>
      </p:sp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5607050" cy="350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228600" y="2514600"/>
            <a:ext cx="45831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Radiator: Any medium with a Refractive Index.</a:t>
            </a:r>
          </a:p>
        </p:txBody>
      </p:sp>
      <p:pic>
        <p:nvPicPr>
          <p:cNvPr id="12296" name="Picture 7" descr="Rayleigh_sca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1" t="3944" r="6573" b="6590"/>
          <a:stretch>
            <a:fillRect/>
          </a:stretch>
        </p:blipFill>
        <p:spPr bwMode="auto">
          <a:xfrm>
            <a:off x="6172200" y="3352800"/>
            <a:ext cx="274320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 Box 8"/>
          <p:cNvSpPr txBox="1">
            <a:spLocks noChangeArrowheads="1"/>
          </p:cNvSpPr>
          <p:nvPr/>
        </p:nvSpPr>
        <p:spPr bwMode="auto">
          <a:xfrm>
            <a:off x="6248400" y="2743200"/>
            <a:ext cx="26654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Aerogel: network of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SiO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nano-crystals</a:t>
            </a:r>
          </a:p>
        </p:txBody>
      </p:sp>
      <p:sp>
        <p:nvSpPr>
          <p:cNvPr id="12298" name="Text Box 9"/>
          <p:cNvSpPr txBox="1">
            <a:spLocks noChangeArrowheads="1"/>
          </p:cNvSpPr>
          <p:nvPr/>
        </p:nvSpPr>
        <p:spPr bwMode="auto">
          <a:xfrm>
            <a:off x="212725" y="6388100"/>
            <a:ext cx="8143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The atmosphere, ocean  are the radiators in some Astro Particle Cherenkov Detectors</a:t>
            </a:r>
          </a:p>
        </p:txBody>
      </p:sp>
      <p:sp>
        <p:nvSpPr>
          <p:cNvPr id="12299" name="Text Box 10"/>
          <p:cNvSpPr txBox="1">
            <a:spLocks noChangeArrowheads="1"/>
          </p:cNvSpPr>
          <p:nvPr/>
        </p:nvSpPr>
        <p:spPr bwMode="auto">
          <a:xfrm>
            <a:off x="5791200" y="6019800"/>
            <a:ext cx="14843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  = 1/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sqrt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(1-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303CB2-C185-4BF5-BB8E-420359DDEFE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1676400" y="152400"/>
            <a:ext cx="2847975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LHCb-RICH Design</a:t>
            </a:r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152400" y="633413"/>
            <a:ext cx="48768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RICH1: Aerogel  L=5cm  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p:2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10 GeV/c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                           n=1.03 (nominal at 540 nm)</a:t>
            </a:r>
            <a:endParaRPr kumimoji="0" lang="en-US" altLang="en-US" sz="16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C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10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L=85 cm 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p: &lt; 70 GeV/c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n=1.0014 (nominal at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400 nm)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Upstream of LHCb Magnet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Acceptance: 25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250 mrad (vertical)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300 mrad (horizontal)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Gas vessel: 2 X 3 X 1  m</a:t>
            </a:r>
            <a:r>
              <a:rPr kumimoji="0" lang="en-US" altLang="en-US" sz="1600" b="1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3</a:t>
            </a:r>
            <a:endParaRPr kumimoji="0" lang="en-US" altLang="en-US" sz="1600" b="1" i="0" u="none" strike="noStrike" kern="1200" cap="none" spc="0" normalizeH="0" baseline="-25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228600" y="3276600"/>
            <a:ext cx="42672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RICH2:  CF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L=196 cm 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p: &lt; 100 GeV/c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         n =1.0005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(nominal at 400 nm)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Downstream of  LHCb Magnet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Acceptance: 15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100 mrad (vertical)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                              120 mrad (horizontal)</a:t>
            </a:r>
            <a:endParaRPr kumimoji="0" lang="en-US" altLang="en-US" sz="16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Gas vessel : 100 m</a:t>
            </a:r>
            <a:r>
              <a:rPr kumimoji="0" lang="en-US" altLang="en-US" sz="1600" b="1" i="0" u="none" strike="noStrike" kern="1200" cap="none" spc="0" normalizeH="0" baseline="30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3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3891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7200"/>
            <a:ext cx="4343400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BF84D9-8974-4290-8F94-9E11148D7C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7239000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TextBox 5"/>
          <p:cNvSpPr txBox="1">
            <a:spLocks noChangeArrowheads="1"/>
          </p:cNvSpPr>
          <p:nvPr/>
        </p:nvSpPr>
        <p:spPr bwMode="auto">
          <a:xfrm>
            <a:off x="2133600" y="381000"/>
            <a:ext cx="54102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LHCb</a:t>
            </a:r>
            <a:r>
              <a:rPr kumimoji="0" lang="en-US" alt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RICH </a:t>
            </a:r>
            <a:r>
              <a:rPr kumimoji="0" lang="en-US" alt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in  Physics  Analysis</a:t>
            </a:r>
          </a:p>
        </p:txBody>
      </p:sp>
      <p:pic>
        <p:nvPicPr>
          <p:cNvPr id="5018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925888"/>
            <a:ext cx="403860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2" name="TextBox 7"/>
          <p:cNvSpPr txBox="1">
            <a:spLocks noChangeArrowheads="1"/>
          </p:cNvSpPr>
          <p:nvPr/>
        </p:nvSpPr>
        <p:spPr bwMode="auto">
          <a:xfrm>
            <a:off x="2743200" y="5105400"/>
            <a:ext cx="194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Status in 2011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using RICH data </a:t>
            </a:r>
          </a:p>
        </p:txBody>
      </p:sp>
      <p:sp>
        <p:nvSpPr>
          <p:cNvPr id="50183" name="TextBox 8"/>
          <p:cNvSpPr txBox="1">
            <a:spLocks noChangeArrowheads="1"/>
          </p:cNvSpPr>
          <p:nvPr/>
        </p:nvSpPr>
        <p:spPr bwMode="auto">
          <a:xfrm>
            <a:off x="304800" y="6172200"/>
            <a:ext cx="4398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RICH  data  has been used in Physics analysis </a:t>
            </a:r>
          </a:p>
        </p:txBody>
      </p:sp>
      <p:sp>
        <p:nvSpPr>
          <p:cNvPr id="50184" name="TextBox 9"/>
          <p:cNvSpPr txBox="1">
            <a:spLocks noChangeArrowheads="1"/>
          </p:cNvSpPr>
          <p:nvPr/>
        </p:nvSpPr>
        <p:spPr bwMode="auto">
          <a:xfrm>
            <a:off x="457200" y="42672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f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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 pitchFamily="2" charset="2"/>
              </a:rPr>
              <a:t>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K 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+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K 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-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76482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1E5921-8E2B-4788-8D99-B1D56B7991F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1600200" y="228600"/>
            <a:ext cx="5878513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Example of LHCb-RICH PERFORMANCE</a:t>
            </a:r>
          </a:p>
        </p:txBody>
      </p:sp>
      <p:sp>
        <p:nvSpPr>
          <p:cNvPr id="45060" name="Text Box 3"/>
          <p:cNvSpPr txBox="1">
            <a:spLocks noChangeArrowheads="1"/>
          </p:cNvSpPr>
          <p:nvPr/>
        </p:nvSpPr>
        <p:spPr bwMode="auto">
          <a:xfrm>
            <a:off x="304800" y="1295400"/>
            <a:ext cx="42174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Tx/>
              <a:buChar char="•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Yield: Mean Number of hits per isolated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saturated track 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~1).</a:t>
            </a: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517525" y="35448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35845" name="Group 5"/>
          <p:cNvGraphicFramePr>
            <a:graphicFrameLocks noGrp="1"/>
          </p:cNvGraphicFramePr>
          <p:nvPr>
            <p:extLst/>
          </p:nvPr>
        </p:nvGraphicFramePr>
        <p:xfrm>
          <a:off x="5410200" y="1219200"/>
          <a:ext cx="3429000" cy="76200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Aerogel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C4F10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CF4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4.6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34.0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5076" name="Text Box 19"/>
          <p:cNvSpPr txBox="1">
            <a:spLocks noChangeArrowheads="1"/>
          </p:cNvSpPr>
          <p:nvPr/>
        </p:nvSpPr>
        <p:spPr bwMode="auto">
          <a:xfrm>
            <a:off x="609600" y="2438400"/>
            <a:ext cx="3460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Single Photon Cherenkov Angle Resolutions in mrad.</a:t>
            </a:r>
          </a:p>
        </p:txBody>
      </p:sp>
      <p:graphicFrame>
        <p:nvGraphicFramePr>
          <p:cNvPr id="35924" name="Group 84"/>
          <p:cNvGraphicFramePr>
            <a:graphicFrameLocks noGrp="1"/>
          </p:cNvGraphicFramePr>
          <p:nvPr>
            <p:extLst/>
          </p:nvPr>
        </p:nvGraphicFramePr>
        <p:xfrm>
          <a:off x="228600" y="3124200"/>
          <a:ext cx="5029200" cy="3414715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3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Components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 Overall 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mrad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Aerogel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CF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6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Chromatic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2.65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Emission Point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0.27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Pixel Size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PSF 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Overall  RICH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1.45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77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Overall RICH+Tracks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5119" name="Text Box 57"/>
          <p:cNvSpPr txBox="1">
            <a:spLocks noChangeArrowheads="1"/>
          </p:cNvSpPr>
          <p:nvPr/>
        </p:nvSpPr>
        <p:spPr bwMode="auto">
          <a:xfrm>
            <a:off x="5334000" y="3124200"/>
            <a:ext cx="3629025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Chromatic: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From the variation in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refractive index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Emission Point: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Essentially from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tilt of the mirrors.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Pixel Size: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From the granularity of the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Silicon detector pixels in HPD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PSF (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Point Spread Function):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</a:t>
            </a: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From the spread of the Photoelectron direction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as it travells inside the HPD,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(from the cross focussing in the electron optics)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5120" name="Text Box 58"/>
          <p:cNvSpPr txBox="1">
            <a:spLocks noChangeArrowheads="1"/>
          </p:cNvSpPr>
          <p:nvPr/>
        </p:nvSpPr>
        <p:spPr bwMode="auto">
          <a:xfrm>
            <a:off x="288925" y="901700"/>
            <a:ext cx="46698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Performance as seen in Simulated Data in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2010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5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1FD82-FABD-49EC-9C2B-7897C91F162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743200" y="228600"/>
            <a:ext cx="31289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Differential Cherenkov Detectors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457200" y="1219200"/>
            <a:ext cx="842645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Very small acceptance in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and direction of the charged particle.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(Narrow range in velocity and direction intervals 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the Cherenkov angle (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) determine 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Mostly used for identifying particles in the beam lines.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Resolution that can be achieved =  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 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/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(m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– 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/2 p 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= tan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  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                 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,m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(particle masses )&lt;&lt; p ( momentum)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At high momentum, to get better resolution, use gas radiators which have smaller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refractive index than solid radiators.  Have long enough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radiators to get sufficient signal photons  in the detector.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To compensate for Chromatic dispersion (n (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</a:t>
            </a:r>
            <a:r>
              <a:rPr kumimoji="0" lang="en-US" alt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) , lens used in the path of the photons.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(DISC: Differential Isochronous self- collimating Cherenkov Counter).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/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0.011 to  4* 10 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-6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achieved.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6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PID with TOF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852" y="1208612"/>
            <a:ext cx="5079348" cy="503978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86561" y="1208612"/>
            <a:ext cx="315426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Expected PID performance for various path lengths and time resolutions</a:t>
            </a:r>
          </a:p>
          <a:p>
            <a:endParaRPr lang="en-GB" sz="2000" dirty="0"/>
          </a:p>
          <a:p>
            <a:r>
              <a:rPr lang="en-GB" sz="2000" dirty="0" smtClean="0"/>
              <a:t>TORCH, a proposed future detector, can push </a:t>
            </a:r>
            <a:r>
              <a:rPr lang="en-GB" sz="2000" dirty="0" smtClean="0">
                <a:latin typeface="Symbol" panose="05050102010706020507" pitchFamily="18" charset="2"/>
              </a:rPr>
              <a:t>p</a:t>
            </a:r>
            <a:r>
              <a:rPr lang="en-GB" sz="2000" dirty="0" smtClean="0"/>
              <a:t>/K separation to 9 GeV/c with L~10 m and time resolution per track ~ 20 </a:t>
            </a:r>
            <a:r>
              <a:rPr lang="en-GB" sz="2000" dirty="0" err="1" smtClean="0"/>
              <a:t>ps</a:t>
            </a:r>
            <a:endParaRPr lang="en-GB" sz="20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30220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A89D24-56BF-43CF-8475-3B47375A58D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60198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Text Box 3"/>
          <p:cNvSpPr txBox="1">
            <a:spLocks noChangeArrowheads="1"/>
          </p:cNvSpPr>
          <p:nvPr/>
        </p:nvSpPr>
        <p:spPr bwMode="auto">
          <a:xfrm>
            <a:off x="3048000" y="152400"/>
            <a:ext cx="31289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Differential Cherenkov Detectors</a:t>
            </a:r>
          </a:p>
        </p:txBody>
      </p:sp>
      <p:sp>
        <p:nvSpPr>
          <p:cNvPr id="69637" name="Text Box 4"/>
          <p:cNvSpPr txBox="1">
            <a:spLocks noChangeArrowheads="1"/>
          </p:cNvSpPr>
          <p:nvPr/>
        </p:nvSpPr>
        <p:spPr bwMode="auto">
          <a:xfrm>
            <a:off x="3124200" y="2971800"/>
            <a:ext cx="1936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With a Gas radiator</a:t>
            </a:r>
          </a:p>
        </p:txBody>
      </p:sp>
      <p:pic>
        <p:nvPicPr>
          <p:cNvPr id="6963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35375"/>
            <a:ext cx="60198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F48A0-38F9-4C83-8CCD-92EA3DA60BF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683" name="Text Box 2"/>
          <p:cNvSpPr txBox="1">
            <a:spLocks noChangeArrowheads="1"/>
          </p:cNvSpPr>
          <p:nvPr/>
        </p:nvSpPr>
        <p:spPr bwMode="auto">
          <a:xfrm>
            <a:off x="2743200" y="152400"/>
            <a:ext cx="3060700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Threshold Cherenkov Detectors</a:t>
            </a:r>
          </a:p>
        </p:txBody>
      </p:sp>
      <p:sp>
        <p:nvSpPr>
          <p:cNvPr id="71684" name="Text Box 3"/>
          <p:cNvSpPr txBox="1">
            <a:spLocks noChangeArrowheads="1"/>
          </p:cNvSpPr>
          <p:nvPr/>
        </p:nvSpPr>
        <p:spPr bwMode="auto">
          <a:xfrm>
            <a:off x="152400" y="685800"/>
            <a:ext cx="8315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Can be used over a large area, for Example : For secondary particles in a fixed target 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              Collider experiment.</a:t>
            </a:r>
          </a:p>
        </p:txBody>
      </p:sp>
      <p:pic>
        <p:nvPicPr>
          <p:cNvPr id="7168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429000"/>
            <a:ext cx="36576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6" name="Text Box 5"/>
          <p:cNvSpPr txBox="1">
            <a:spLocks noChangeArrowheads="1"/>
          </p:cNvSpPr>
          <p:nvPr/>
        </p:nvSpPr>
        <p:spPr bwMode="auto">
          <a:xfrm>
            <a:off x="228600" y="2819400"/>
            <a:ext cx="83073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BELLE Experiment: To  observe CP ciolation in B-meson decays at an electron-positron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collider. </a:t>
            </a:r>
          </a:p>
        </p:txBody>
      </p:sp>
      <p:sp>
        <p:nvSpPr>
          <p:cNvPr id="71687" name="Text Box 6"/>
          <p:cNvSpPr txBox="1">
            <a:spLocks noChangeArrowheads="1"/>
          </p:cNvSpPr>
          <p:nvPr/>
        </p:nvSpPr>
        <p:spPr bwMode="auto">
          <a:xfrm>
            <a:off x="457200" y="1905000"/>
            <a:ext cx="3641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Db/b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= 2.3 * 10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-5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using gas radiator.</a:t>
            </a:r>
          </a:p>
        </p:txBody>
      </p:sp>
      <p:sp>
        <p:nvSpPr>
          <p:cNvPr id="71688" name="Text Box 7"/>
          <p:cNvSpPr txBox="1">
            <a:spLocks noChangeArrowheads="1"/>
          </p:cNvSpPr>
          <p:nvPr/>
        </p:nvSpPr>
        <p:spPr bwMode="auto">
          <a:xfrm>
            <a:off x="136525" y="1587500"/>
            <a:ext cx="6470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E691 at Fermilab: To study decays of charm particles in the 1980’s </a:t>
            </a:r>
          </a:p>
        </p:txBody>
      </p:sp>
      <p:sp>
        <p:nvSpPr>
          <p:cNvPr id="71689" name="Text Box 8"/>
          <p:cNvSpPr txBox="1">
            <a:spLocks noChangeArrowheads="1"/>
          </p:cNvSpPr>
          <p:nvPr/>
        </p:nvSpPr>
        <p:spPr bwMode="auto">
          <a:xfrm>
            <a:off x="212725" y="4864100"/>
            <a:ext cx="27289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BELLE: Continues to take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Data.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6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1E2851-ABC7-4FDB-8CC3-CE711A9327B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707" name="Text Box 2"/>
          <p:cNvSpPr txBox="1">
            <a:spLocks noChangeArrowheads="1"/>
          </p:cNvSpPr>
          <p:nvPr/>
        </p:nvSpPr>
        <p:spPr bwMode="auto">
          <a:xfrm>
            <a:off x="2133600" y="152400"/>
            <a:ext cx="3862388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LHCb-RICH2 SCHEMATIC</a:t>
            </a:r>
          </a:p>
        </p:txBody>
      </p:sp>
      <p:pic>
        <p:nvPicPr>
          <p:cNvPr id="727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29178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Text Box 4"/>
          <p:cNvSpPr txBox="1">
            <a:spLocks noChangeArrowheads="1"/>
          </p:cNvSpPr>
          <p:nvPr/>
        </p:nvSpPr>
        <p:spPr bwMode="auto">
          <a:xfrm>
            <a:off x="1066800" y="5105400"/>
            <a:ext cx="1652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Beam Axis-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</a:t>
            </a: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72710" name="Picture 5" descr="td-1025-785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8" r="18182" b="3549"/>
          <a:stretch>
            <a:fillRect/>
          </a:stretch>
        </p:blipFill>
        <p:spPr bwMode="auto">
          <a:xfrm>
            <a:off x="3810000" y="990600"/>
            <a:ext cx="495935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Text Box 6"/>
          <p:cNvSpPr txBox="1">
            <a:spLocks noChangeArrowheads="1"/>
          </p:cNvSpPr>
          <p:nvPr/>
        </p:nvSpPr>
        <p:spPr bwMode="auto">
          <a:xfrm>
            <a:off x="6902450" y="700088"/>
            <a:ext cx="1936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Spherical Mirror</a:t>
            </a:r>
          </a:p>
        </p:txBody>
      </p:sp>
      <p:sp>
        <p:nvSpPr>
          <p:cNvPr id="72712" name="Line 7"/>
          <p:cNvSpPr>
            <a:spLocks noChangeShapeType="1"/>
          </p:cNvSpPr>
          <p:nvPr/>
        </p:nvSpPr>
        <p:spPr bwMode="auto">
          <a:xfrm flipH="1">
            <a:off x="6248400" y="914400"/>
            <a:ext cx="762000" cy="2057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13" name="Text Box 8"/>
          <p:cNvSpPr txBox="1">
            <a:spLocks noChangeArrowheads="1"/>
          </p:cNvSpPr>
          <p:nvPr/>
        </p:nvSpPr>
        <p:spPr bwMode="auto">
          <a:xfrm>
            <a:off x="4267200" y="5486400"/>
            <a:ext cx="1314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Flat Mirror</a:t>
            </a:r>
          </a:p>
        </p:txBody>
      </p:sp>
      <p:sp>
        <p:nvSpPr>
          <p:cNvPr id="72714" name="Text Box 9"/>
          <p:cNvSpPr txBox="1">
            <a:spLocks noChangeArrowheads="1"/>
          </p:cNvSpPr>
          <p:nvPr/>
        </p:nvSpPr>
        <p:spPr bwMode="auto">
          <a:xfrm>
            <a:off x="6261100" y="6324600"/>
            <a:ext cx="2882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Photon funnel+Shielding</a:t>
            </a:r>
          </a:p>
        </p:txBody>
      </p:sp>
      <p:sp>
        <p:nvSpPr>
          <p:cNvPr id="72715" name="Line 10"/>
          <p:cNvSpPr>
            <a:spLocks noChangeShapeType="1"/>
          </p:cNvSpPr>
          <p:nvPr/>
        </p:nvSpPr>
        <p:spPr bwMode="auto">
          <a:xfrm flipV="1">
            <a:off x="8077200" y="4724400"/>
            <a:ext cx="76200" cy="1752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16" name="Text Box 11"/>
          <p:cNvSpPr txBox="1">
            <a:spLocks noChangeArrowheads="1"/>
          </p:cNvSpPr>
          <p:nvPr/>
        </p:nvSpPr>
        <p:spPr bwMode="auto">
          <a:xfrm>
            <a:off x="5791200" y="6096000"/>
            <a:ext cx="158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Central Tube</a:t>
            </a:r>
          </a:p>
        </p:txBody>
      </p:sp>
      <p:sp>
        <p:nvSpPr>
          <p:cNvPr id="72717" name="Text Box 12"/>
          <p:cNvSpPr txBox="1">
            <a:spLocks noChangeArrowheads="1"/>
          </p:cNvSpPr>
          <p:nvPr/>
        </p:nvSpPr>
        <p:spPr bwMode="auto">
          <a:xfrm>
            <a:off x="7086600" y="1295400"/>
            <a:ext cx="213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Support Structure</a:t>
            </a:r>
          </a:p>
        </p:txBody>
      </p:sp>
      <p:sp>
        <p:nvSpPr>
          <p:cNvPr id="72718" name="Line 13"/>
          <p:cNvSpPr>
            <a:spLocks noChangeShapeType="1"/>
          </p:cNvSpPr>
          <p:nvPr/>
        </p:nvSpPr>
        <p:spPr bwMode="auto">
          <a:xfrm>
            <a:off x="7620000" y="16002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19" name="Text Box 14"/>
          <p:cNvSpPr txBox="1">
            <a:spLocks noChangeArrowheads="1"/>
          </p:cNvSpPr>
          <p:nvPr/>
        </p:nvSpPr>
        <p:spPr bwMode="auto">
          <a:xfrm>
            <a:off x="6537325" y="188913"/>
            <a:ext cx="2457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Mirror Support Panel</a:t>
            </a:r>
          </a:p>
        </p:txBody>
      </p:sp>
      <p:sp>
        <p:nvSpPr>
          <p:cNvPr id="72720" name="Line 15"/>
          <p:cNvSpPr>
            <a:spLocks noChangeShapeType="1"/>
          </p:cNvSpPr>
          <p:nvPr/>
        </p:nvSpPr>
        <p:spPr bwMode="auto">
          <a:xfrm flipH="1">
            <a:off x="5181600" y="457200"/>
            <a:ext cx="1524000" cy="1981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1" name="Text Box 16"/>
          <p:cNvSpPr txBox="1">
            <a:spLocks noChangeArrowheads="1"/>
          </p:cNvSpPr>
          <p:nvPr/>
        </p:nvSpPr>
        <p:spPr bwMode="auto">
          <a:xfrm>
            <a:off x="228600" y="685800"/>
            <a:ext cx="2711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RICH2 Optics Top View</a:t>
            </a:r>
          </a:p>
        </p:txBody>
      </p:sp>
      <p:sp>
        <p:nvSpPr>
          <p:cNvPr id="72722" name="Line 17"/>
          <p:cNvSpPr>
            <a:spLocks noChangeShapeType="1"/>
          </p:cNvSpPr>
          <p:nvPr/>
        </p:nvSpPr>
        <p:spPr bwMode="auto">
          <a:xfrm flipV="1">
            <a:off x="304800" y="4800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3" name="Line 18"/>
          <p:cNvSpPr>
            <a:spLocks noChangeShapeType="1"/>
          </p:cNvSpPr>
          <p:nvPr/>
        </p:nvSpPr>
        <p:spPr bwMode="auto">
          <a:xfrm>
            <a:off x="304800" y="5257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4" name="Text Box 19"/>
          <p:cNvSpPr txBox="1">
            <a:spLocks noChangeArrowheads="1"/>
          </p:cNvSpPr>
          <p:nvPr/>
        </p:nvSpPr>
        <p:spPr bwMode="auto">
          <a:xfrm>
            <a:off x="0" y="48006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X</a:t>
            </a:r>
          </a:p>
        </p:txBody>
      </p:sp>
      <p:sp>
        <p:nvSpPr>
          <p:cNvPr id="72725" name="Text Box 20"/>
          <p:cNvSpPr txBox="1">
            <a:spLocks noChangeArrowheads="1"/>
          </p:cNvSpPr>
          <p:nvPr/>
        </p:nvSpPr>
        <p:spPr bwMode="auto">
          <a:xfrm>
            <a:off x="457200" y="53340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Z</a:t>
            </a:r>
          </a:p>
        </p:txBody>
      </p:sp>
      <p:sp>
        <p:nvSpPr>
          <p:cNvPr id="72726" name="Line 21"/>
          <p:cNvSpPr>
            <a:spLocks noChangeShapeType="1"/>
          </p:cNvSpPr>
          <p:nvPr/>
        </p:nvSpPr>
        <p:spPr bwMode="auto">
          <a:xfrm flipV="1">
            <a:off x="3657600" y="49530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7" name="Text Box 22"/>
          <p:cNvSpPr txBox="1">
            <a:spLocks noChangeArrowheads="1"/>
          </p:cNvSpPr>
          <p:nvPr/>
        </p:nvSpPr>
        <p:spPr bwMode="auto">
          <a:xfrm>
            <a:off x="3886200" y="50292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Z</a:t>
            </a:r>
          </a:p>
        </p:txBody>
      </p:sp>
      <p:sp>
        <p:nvSpPr>
          <p:cNvPr id="72728" name="Line 23"/>
          <p:cNvSpPr>
            <a:spLocks noChangeShapeType="1"/>
          </p:cNvSpPr>
          <p:nvPr/>
        </p:nvSpPr>
        <p:spPr bwMode="auto">
          <a:xfrm flipV="1">
            <a:off x="36576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9" name="Text Box 24"/>
          <p:cNvSpPr txBox="1">
            <a:spLocks noChangeArrowheads="1"/>
          </p:cNvSpPr>
          <p:nvPr/>
        </p:nvSpPr>
        <p:spPr bwMode="auto">
          <a:xfrm>
            <a:off x="3657600" y="44958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Y</a:t>
            </a:r>
          </a:p>
        </p:txBody>
      </p:sp>
      <p:sp>
        <p:nvSpPr>
          <p:cNvPr id="72730" name="Line 25"/>
          <p:cNvSpPr>
            <a:spLocks noChangeShapeType="1"/>
          </p:cNvSpPr>
          <p:nvPr/>
        </p:nvSpPr>
        <p:spPr bwMode="auto">
          <a:xfrm flipH="1" flipV="1">
            <a:off x="3276600" y="49530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31" name="Text Box 26"/>
          <p:cNvSpPr txBox="1">
            <a:spLocks noChangeArrowheads="1"/>
          </p:cNvSpPr>
          <p:nvPr/>
        </p:nvSpPr>
        <p:spPr bwMode="auto">
          <a:xfrm>
            <a:off x="3200400" y="49530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X</a:t>
            </a:r>
          </a:p>
        </p:txBody>
      </p:sp>
      <p:sp>
        <p:nvSpPr>
          <p:cNvPr id="72732" name="Text Box 27"/>
          <p:cNvSpPr txBox="1">
            <a:spLocks noChangeArrowheads="1"/>
          </p:cNvSpPr>
          <p:nvPr/>
        </p:nvSpPr>
        <p:spPr bwMode="auto">
          <a:xfrm>
            <a:off x="60325" y="6208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2733" name="Text Box 28"/>
          <p:cNvSpPr txBox="1">
            <a:spLocks noChangeArrowheads="1"/>
          </p:cNvSpPr>
          <p:nvPr/>
        </p:nvSpPr>
        <p:spPr bwMode="auto">
          <a:xfrm>
            <a:off x="0" y="5867400"/>
            <a:ext cx="53816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Plane Mirrors to reduce the length of RICH2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Spherical mirror tilted to keep photodetectors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outside acceptance.(tilt=0.39 rad)</a:t>
            </a:r>
            <a:endParaRPr kumimoji="0" lang="en-US" altLang="en-US" sz="1800" b="1" i="0" u="none" strike="noStrike" kern="1200" cap="none" spc="0" normalizeH="0" baseline="3000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2734" name="Line 29"/>
          <p:cNvSpPr>
            <a:spLocks noChangeShapeType="1"/>
          </p:cNvSpPr>
          <p:nvPr/>
        </p:nvSpPr>
        <p:spPr bwMode="auto">
          <a:xfrm flipV="1">
            <a:off x="5257800" y="3886200"/>
            <a:ext cx="228600" cy="1752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35" name="Line 30"/>
          <p:cNvSpPr>
            <a:spLocks noChangeShapeType="1"/>
          </p:cNvSpPr>
          <p:nvPr/>
        </p:nvSpPr>
        <p:spPr bwMode="auto">
          <a:xfrm flipH="1" flipV="1">
            <a:off x="6248400" y="3657600"/>
            <a:ext cx="533400" cy="2514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6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F5437C-B479-49D7-8104-C37C73AF5E5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731" name="Text Box 2"/>
          <p:cNvSpPr txBox="1">
            <a:spLocks noChangeArrowheads="1"/>
          </p:cNvSpPr>
          <p:nvPr/>
        </p:nvSpPr>
        <p:spPr bwMode="auto">
          <a:xfrm>
            <a:off x="1584325" y="11826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73732" name="Picture 3" descr="rich2photo_0014"/>
          <p:cNvPicPr>
            <a:picLocks noChangeAspect="1" noChangeArrowheads="1"/>
          </p:cNvPicPr>
          <p:nvPr/>
        </p:nvPicPr>
        <p:blipFill>
          <a:blip r:embed="rId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5410200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2514600" y="79375"/>
            <a:ext cx="4032250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LHCb- RICH2 STRUCTURE</a:t>
            </a:r>
          </a:p>
        </p:txBody>
      </p:sp>
      <p:sp>
        <p:nvSpPr>
          <p:cNvPr id="73734" name="Text Box 5"/>
          <p:cNvSpPr txBox="1">
            <a:spLocks noChangeArrowheads="1"/>
          </p:cNvSpPr>
          <p:nvPr/>
        </p:nvSpPr>
        <p:spPr bwMode="auto">
          <a:xfrm>
            <a:off x="5638800" y="685800"/>
            <a:ext cx="329565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Entrance Window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(PMI foam between two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carbon fibre epoxy Skins) </a:t>
            </a: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3735" name="Line 6"/>
          <p:cNvSpPr>
            <a:spLocks noChangeShapeType="1"/>
          </p:cNvSpPr>
          <p:nvPr/>
        </p:nvSpPr>
        <p:spPr bwMode="auto">
          <a:xfrm flipH="1">
            <a:off x="4648200" y="1143000"/>
            <a:ext cx="13716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7373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24200"/>
            <a:ext cx="246062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7" name="TextBox 8"/>
          <p:cNvSpPr txBox="1">
            <a:spLocks noChangeArrowheads="1"/>
          </p:cNvSpPr>
          <p:nvPr/>
        </p:nvSpPr>
        <p:spPr bwMode="auto">
          <a:xfrm>
            <a:off x="4724400" y="5638800"/>
            <a:ext cx="1004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RICH2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6602FB-2866-447D-AC67-05B549ED3A9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3581400" y="152400"/>
            <a:ext cx="158273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RICH detectors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381000" y="2895600"/>
            <a:ext cx="82042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RICH detectors have better resolution than equivalent Differential and Threshold counters.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Let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u=  sin</a:t>
            </a:r>
            <a:r>
              <a:rPr kumimoji="0" lang="en-US" altLang="en-US" sz="16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(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 = 1- (1/n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2)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- (m/p*n) 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30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Number of standard deviations to discriminate between mass m</a:t>
            </a:r>
            <a:r>
              <a:rPr kumimoji="0" lang="en-US" altLang="en-US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 m</a:t>
            </a:r>
            <a:r>
              <a:rPr kumimoji="0" lang="en-US" altLang="en-US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= N 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=  (u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-u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/ (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s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u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* sqrt( N)) 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                   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where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u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: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 q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converted into the parameter u.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        (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 q =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error in single photon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measurement)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At momentum p (=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E),        p= sqrt((m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-m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)/(2* K *  N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)) ,    for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~1 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This equation can be used in the design of the RICH detectors.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One the first large size RICH detector:  in DELPHI at LEP.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279400" y="652409"/>
            <a:ext cx="754062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/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 tan(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  *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4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=  K   where  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altLang="en-US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 &lt;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&gt; /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sqrt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(N </a:t>
            </a:r>
            <a:r>
              <a:rPr kumimoji="0" lang="en-US" altLang="en-US" sz="14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</a:t>
            </a:r>
            <a:r>
              <a:rPr kumimoji="0" lang="en-US" altLang="en-US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+ C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where &lt;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&gt; 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is the mean resolution per single photon in a ring and C is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error contribution from the tracking , alignment etc.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4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For example , for  1.4 m long CF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 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gas radiator at STP and a detector with N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0 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= 75 cm</a:t>
            </a:r>
            <a:r>
              <a:rPr kumimoji="0" lang="en-US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-1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K = 1.6 * 10 </a:t>
            </a:r>
            <a:r>
              <a:rPr kumimoji="0" lang="en-US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-6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.                                                                             ( E=6.5 eV, 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 = 1 eV)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This is better than similar  Threshold counters by a factor 125.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This is also better than similar Differential counters by a factor 2.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Reason:   RICH measures both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and 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N</a:t>
            </a:r>
            <a:r>
              <a:rPr kumimoji="0" lang="en-US" altLang="en-US" sz="14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directly.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Warwick week 2020 - A Papanestis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2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2">
  <a:themeElements>
    <a:clrScheme name="LHCbRAL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LHCbRAL">
      <a:majorFont>
        <a:latin typeface="Arial Black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HCbR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RA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lhcb2</Template>
  <TotalTime>15910</TotalTime>
  <Words>7430</Words>
  <Application>Microsoft Office PowerPoint</Application>
  <PresentationFormat>On-screen Show (4:3)</PresentationFormat>
  <Paragraphs>1196</Paragraphs>
  <Slides>94</Slides>
  <Notes>64</Notes>
  <HiddenSlides>0</HiddenSlides>
  <MMClips>0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94</vt:i4>
      </vt:variant>
    </vt:vector>
  </HeadingPairs>
  <TitlesOfParts>
    <vt:vector size="118" baseType="lpstr">
      <vt:lpstr>Arial</vt:lpstr>
      <vt:lpstr>Arial Black</vt:lpstr>
      <vt:lpstr>Arial Rounded MT Bold</vt:lpstr>
      <vt:lpstr>Arial Unicode MS</vt:lpstr>
      <vt:lpstr>Bitstream Vera Serif</vt:lpstr>
      <vt:lpstr>Bookman Old Style</vt:lpstr>
      <vt:lpstr>Calibri</vt:lpstr>
      <vt:lpstr>Cambria Math</vt:lpstr>
      <vt:lpstr>Comic Sans MS</vt:lpstr>
      <vt:lpstr>Helvetica</vt:lpstr>
      <vt:lpstr>Lucida Calligraphy</vt:lpstr>
      <vt:lpstr>Lucida Grande</vt:lpstr>
      <vt:lpstr>Palatino Linotype</vt:lpstr>
      <vt:lpstr>Symbol</vt:lpstr>
      <vt:lpstr>Times New Roman</vt:lpstr>
      <vt:lpstr>Verdana</vt:lpstr>
      <vt:lpstr>Wingdings</vt:lpstr>
      <vt:lpstr>ヒラギノ角ゴ Pro W3</vt:lpstr>
      <vt:lpstr>lhcb2</vt:lpstr>
      <vt:lpstr>Office Theme</vt:lpstr>
      <vt:lpstr>Equation</vt:lpstr>
      <vt:lpstr>Photo Editor Photo</vt:lpstr>
      <vt:lpstr>Acrobat Document</vt:lpstr>
      <vt:lpstr>Bitmap Image</vt:lpstr>
      <vt:lpstr>Particle  Identification Warwick week 2020 </vt:lpstr>
      <vt:lpstr>Outline</vt:lpstr>
      <vt:lpstr>Introduction (i)</vt:lpstr>
      <vt:lpstr>Introduction (ii)</vt:lpstr>
      <vt:lpstr>Detector technologies</vt:lpstr>
      <vt:lpstr>Multiwire proportional chamber</vt:lpstr>
      <vt:lpstr>Landau distribution</vt:lpstr>
      <vt:lpstr>Time of flight</vt:lpstr>
      <vt:lpstr>PID with TOF</vt:lpstr>
      <vt:lpstr>TOF: ALICE experiment</vt:lpstr>
      <vt:lpstr>Ionisation Measurement (dE/dx)</vt:lpstr>
      <vt:lpstr>dE/dx in silicon</vt:lpstr>
      <vt:lpstr>dE/dx: CMS Si tracker</vt:lpstr>
      <vt:lpstr>dE/dx : Drift Chambers</vt:lpstr>
      <vt:lpstr>Combined TOF and dE/dx</vt:lpstr>
      <vt:lpstr>Transition Radiation (TR)</vt:lpstr>
      <vt:lpstr>TR Detection</vt:lpstr>
      <vt:lpstr>TRD Example 1:  HELIOS experiment (NA34)</vt:lpstr>
      <vt:lpstr>TRD Example 2:  ATLAS TRT</vt:lpstr>
      <vt:lpstr>Cherenkov radiation</vt:lpstr>
      <vt:lpstr>Basics of Cherenkov radiation</vt:lpstr>
      <vt:lpstr>History of Cherenkov radiation</vt:lpstr>
      <vt:lpstr>First experiments</vt:lpstr>
      <vt:lpstr>Refractive index</vt:lpstr>
      <vt:lpstr>Number of photons</vt:lpstr>
      <vt:lpstr>Detected photons</vt:lpstr>
      <vt:lpstr>A variety of Cherenkov detectors</vt:lpstr>
      <vt:lpstr>PowerPoint Presentation</vt:lpstr>
      <vt:lpstr>PowerPoint Presentation</vt:lpstr>
      <vt:lpstr>PowerPoint Presentation</vt:lpstr>
      <vt:lpstr>RICH Detectors</vt:lpstr>
      <vt:lpstr>Refractive index range</vt:lpstr>
      <vt:lpstr>RICH performance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make a better RICH detector</vt:lpstr>
      <vt:lpstr>DIRC</vt:lpstr>
      <vt:lpstr>Babar DIRC</vt:lpstr>
      <vt:lpstr>TORCH (i)</vt:lpstr>
      <vt:lpstr>TORCH (ii)</vt:lpstr>
      <vt:lpstr>Summary</vt:lpstr>
      <vt:lpstr>The end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ap54</dc:creator>
  <cp:lastModifiedBy>Papanestis, Antonis (STFC,RAL,PPD)</cp:lastModifiedBy>
  <cp:revision>233</cp:revision>
  <dcterms:created xsi:type="dcterms:W3CDTF">2013-06-19T06:16:34Z</dcterms:created>
  <dcterms:modified xsi:type="dcterms:W3CDTF">2020-07-16T10:55:51Z</dcterms:modified>
</cp:coreProperties>
</file>