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6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7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8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9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0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1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2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1" r:id="rId2"/>
    <p:sldMasterId id="2147483733" r:id="rId3"/>
    <p:sldMasterId id="2147484856" r:id="rId4"/>
    <p:sldMasterId id="2147485067" r:id="rId5"/>
    <p:sldMasterId id="2147485217" r:id="rId6"/>
    <p:sldMasterId id="2147485264" r:id="rId7"/>
    <p:sldMasterId id="2147485364" r:id="rId8"/>
    <p:sldMasterId id="2147485403" r:id="rId9"/>
    <p:sldMasterId id="2147485489" r:id="rId10"/>
    <p:sldMasterId id="2147485502" r:id="rId11"/>
    <p:sldMasterId id="2147485521" r:id="rId12"/>
    <p:sldMasterId id="2147485533" r:id="rId13"/>
  </p:sldMasterIdLst>
  <p:notesMasterIdLst>
    <p:notesMasterId r:id="rId54"/>
  </p:notesMasterIdLst>
  <p:handoutMasterIdLst>
    <p:handoutMasterId r:id="rId55"/>
  </p:handoutMasterIdLst>
  <p:sldIdLst>
    <p:sldId id="817" r:id="rId14"/>
    <p:sldId id="733" r:id="rId15"/>
    <p:sldId id="719" r:id="rId16"/>
    <p:sldId id="756" r:id="rId17"/>
    <p:sldId id="792" r:id="rId18"/>
    <p:sldId id="793" r:id="rId19"/>
    <p:sldId id="806" r:id="rId20"/>
    <p:sldId id="807" r:id="rId21"/>
    <p:sldId id="686" r:id="rId22"/>
    <p:sldId id="803" r:id="rId23"/>
    <p:sldId id="577" r:id="rId24"/>
    <p:sldId id="781" r:id="rId25"/>
    <p:sldId id="804" r:id="rId26"/>
    <p:sldId id="826" r:id="rId27"/>
    <p:sldId id="740" r:id="rId28"/>
    <p:sldId id="808" r:id="rId29"/>
    <p:sldId id="824" r:id="rId30"/>
    <p:sldId id="782" r:id="rId31"/>
    <p:sldId id="770" r:id="rId32"/>
    <p:sldId id="768" r:id="rId33"/>
    <p:sldId id="766" r:id="rId34"/>
    <p:sldId id="776" r:id="rId35"/>
    <p:sldId id="786" r:id="rId36"/>
    <p:sldId id="788" r:id="rId37"/>
    <p:sldId id="828" r:id="rId38"/>
    <p:sldId id="780" r:id="rId39"/>
    <p:sldId id="810" r:id="rId40"/>
    <p:sldId id="811" r:id="rId41"/>
    <p:sldId id="812" r:id="rId42"/>
    <p:sldId id="813" r:id="rId43"/>
    <p:sldId id="617" r:id="rId44"/>
    <p:sldId id="754" r:id="rId45"/>
    <p:sldId id="818" r:id="rId46"/>
    <p:sldId id="819" r:id="rId47"/>
    <p:sldId id="820" r:id="rId48"/>
    <p:sldId id="821" r:id="rId49"/>
    <p:sldId id="822" r:id="rId50"/>
    <p:sldId id="823" r:id="rId51"/>
    <p:sldId id="825" r:id="rId52"/>
    <p:sldId id="827" r:id="rId5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5pPr>
    <a:lvl6pPr marL="2286000" algn="l" defTabSz="914400" rtl="0" eaLnBrk="1" latinLnBrk="1" hangingPunct="1"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6pPr>
    <a:lvl7pPr marL="2743200" algn="l" defTabSz="914400" rtl="0" eaLnBrk="1" latinLnBrk="1" hangingPunct="1"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7pPr>
    <a:lvl8pPr marL="3200400" algn="l" defTabSz="914400" rtl="0" eaLnBrk="1" latinLnBrk="1" hangingPunct="1"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8pPr>
    <a:lvl9pPr marL="3657600" algn="l" defTabSz="914400" rtl="0" eaLnBrk="1" latinLnBrk="1" hangingPunct="1">
      <a:defRPr kumimoji="1" sz="4400" kern="1200">
        <a:solidFill>
          <a:schemeClr val="tx2"/>
        </a:solidFill>
        <a:latin typeface="휴먼모음T" pitchFamily="18" charset="-127"/>
        <a:ea typeface="휴먼모음T" pitchFamily="18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33CC"/>
    <a:srgbClr val="0000FF"/>
    <a:srgbClr val="FF6600"/>
    <a:srgbClr val="99CCFF"/>
    <a:srgbClr val="CCFF99"/>
    <a:srgbClr val="FFFF99"/>
    <a:srgbClr val="F5FB05"/>
    <a:srgbClr val="0000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74" autoAdjust="0"/>
    <p:restoredTop sz="96221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tableStyles" Target="tableStyles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7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9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E6FCE-1452-4A44-9B18-5AF20DA6C904}" type="datetimeFigureOut">
              <a:rPr lang="ko-KR" altLang="en-US" smtClean="0"/>
              <a:pPr/>
              <a:t>2017-02-22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5F4CB-FF25-42E7-85B5-9BD119BF953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0124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3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218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8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124C11B-D954-4935-94E8-11395E6740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984933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  <p:extLst>
      <p:ext uri="{BB962C8B-B14F-4D97-AF65-F5344CB8AC3E}">
        <p14:creationId xmlns:p14="http://schemas.microsoft.com/office/powerpoint/2010/main" val="3969558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974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1555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6163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61636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74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4874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2FE90D18-CFAC-4B09-8C75-644A64513A74}" type="slidenum">
              <a:rPr lang="en-US" altLang="ko-KR">
                <a:solidFill>
                  <a:srgbClr val="000000"/>
                </a:solidFill>
              </a:rPr>
              <a:pPr/>
              <a:t>17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29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8237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0327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76180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37990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838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2465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33421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91435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60872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60872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381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50381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B55D343D-EFCD-4FE2-9A82-954BF9748D5D}" type="slidenum">
              <a:rPr lang="en-US" altLang="ko-KR">
                <a:solidFill>
                  <a:prstClr val="black"/>
                </a:solidFill>
              </a:rPr>
              <a:pPr/>
              <a:t>27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3699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585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50586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0C2C506D-4D2E-48E4-8321-D5B00451E766}" type="slidenum">
              <a:rPr lang="en-US" altLang="ko-KR">
                <a:solidFill>
                  <a:prstClr val="black"/>
                </a:solidFill>
              </a:rPr>
              <a:pPr/>
              <a:t>28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611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79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5079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7E46F719-DB25-4BB6-ADAF-A25A89E505F9}" type="slidenum">
              <a:rPr lang="en-US" altLang="ko-KR">
                <a:solidFill>
                  <a:prstClr val="black"/>
                </a:solidFill>
              </a:rPr>
              <a:pPr/>
              <a:t>29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6497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995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50995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7D4A8CEA-FD0A-4C27-8F79-C44CC8EDCB81}" type="slidenum">
              <a:rPr lang="en-US" altLang="ko-KR">
                <a:solidFill>
                  <a:prstClr val="black"/>
                </a:solidFill>
              </a:rPr>
              <a:pPr/>
              <a:t>30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470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31866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7670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12371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03679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06783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6087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1273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106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001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47002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705AEE29-053C-4A4E-8FBF-41CDD39205A9}" type="slidenum">
              <a:rPr lang="en-US" altLang="ko-KR">
                <a:solidFill>
                  <a:prstClr val="black"/>
                </a:solidFill>
              </a:rPr>
              <a:pPr/>
              <a:t>8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44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417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974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13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B071-D14A-41B9-8144-30170FCAD8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0AF5E-E1D2-4417-973B-581DFA27065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24927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E671-5E30-410B-B1F0-D9B36CC6A85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513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960C0-C55B-45EA-8C71-3D683CB5DBF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7213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4B505-1E95-4E9F-9815-776D9E591EB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63059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2F25E-8429-4B80-9281-6D3BE03DC2D6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79727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369AB-717D-4349-9F32-651EE4208502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5775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C985-A850-49F0-8739-E75EA22CEFCC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37507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15159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788502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660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53BC9-B99C-4013-A8CD-C6136F62E1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357034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962102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668522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08544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379030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E7B49-3F20-47B9-A218-54604EF2EAA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40030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B071-D14A-41B9-8144-30170FCAD8A5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579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53BC9-B99C-4013-A8CD-C6136F62E18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67429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0AF5E-E1D2-4417-973B-581DFA27065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23541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E671-5E30-410B-B1F0-D9B36CC6A85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33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0AF5E-E1D2-4417-973B-581DFA27065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960C0-C55B-45EA-8C71-3D683CB5DBF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40320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4B505-1E95-4E9F-9815-776D9E591EB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7208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2F25E-8429-4B80-9281-6D3BE03DC2D6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7449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369AB-717D-4349-9F32-651EE4208502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23090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C985-A850-49F0-8739-E75EA22CEFCC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670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9D4F6-0381-4213-A4D7-12186D803DA6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57933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FA154-FC85-440E-BD9A-D795DEE486AC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36853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7773D-9200-4B2E-90E8-92307441CED3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76188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B0112D-E8F0-4F5E-9413-DF6FF6D898DF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62315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8CB18-9C33-4BDA-8442-119BD5FC9E99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426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E671-5E30-410B-B1F0-D9B36CC6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C360C-732F-4EBB-BF7C-59B9EE6C011A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79131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897D3-F6CF-4791-9432-F67E94AACECB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6204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E40B4-51F7-4295-A419-ED7AF41B7A94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7427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89857-7629-4B93-AD96-E9BF3742B073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6502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3B424-8AE1-4381-88B1-CC6A46CE40DF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9405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D9EC1-37A3-4F33-A8C3-DCE608B9BC61}" type="slidenum">
              <a:rPr lang="ko-KR" altLang="en-US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71425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5487D-A162-4137-AE18-47C97878E4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460017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A5A81-0D0F-4534-909A-67BA26C716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048437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9867E-25B7-4F2D-A055-C92C615553E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5928534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14798-D007-44AC-AD7B-D44E6179848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3826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960C0-C55B-45EA-8C71-3D683CB5DBF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C66BA-6733-4270-B04C-791769A494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181175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AC59E-17C4-4866-A0B9-1C0F4EC5FD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192818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9740F-7D1F-41CE-88F6-C9F8E8BE9B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6605366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7B173-1270-4899-9A4A-51306C81966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9322003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8F2D30-116C-4018-8883-2BD5850FA35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607205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4BCD4-6C22-4EE0-AF14-599CA72A0E9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4469339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72DA8-B70F-4D62-ABFF-DB9715E6E8D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080385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defTabSz="457200" latinLnBrk="0"/>
            <a:endParaRPr kumimoji="0" lang="ko-KR" altLang="ko-KR" sz="1800" smtClean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457200" latinLnBrk="0">
              <a:spcBef>
                <a:spcPct val="20000"/>
              </a:spcBef>
              <a:buFontTx/>
              <a:buChar char="•"/>
            </a:pPr>
            <a:endParaRPr kumimoji="0" lang="ko-KR" altLang="ko-KR" sz="3200" smtClean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798016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defRPr/>
            </a:pPr>
            <a:endParaRPr lang="ko-KR" altLang="ko-KR" smtClean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ko-KR" altLang="ko-KR" sz="3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3525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defRPr/>
            </a:pPr>
            <a:endParaRPr lang="ko-KR" altLang="ko-KR" smtClean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ko-KR" altLang="ko-KR" sz="3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37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4B505-1E95-4E9F-9815-776D9E591EB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defRPr/>
            </a:pPr>
            <a:endParaRPr lang="ko-KR" altLang="ko-KR" smtClean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ko-KR" altLang="ko-KR" sz="3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71344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defRPr/>
            </a:pPr>
            <a:endParaRPr lang="ko-KR" altLang="ko-KR" smtClean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ko-KR" altLang="ko-KR" sz="3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1215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defRPr/>
            </a:pPr>
            <a:endParaRPr lang="ko-KR" altLang="ko-KR" smtClean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ko-KR" altLang="ko-KR" sz="3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17785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defRPr/>
            </a:pPr>
            <a:endParaRPr lang="ko-KR" altLang="ko-KR" smtClean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ko-KR" altLang="ko-KR" sz="3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4812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defRPr/>
            </a:pPr>
            <a:endParaRPr lang="ko-KR" altLang="ko-KR" smtClean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ko-KR" altLang="ko-KR" sz="3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5837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defRPr/>
            </a:pPr>
            <a:endParaRPr lang="ko-KR" altLang="ko-KR" smtClean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ko-KR" altLang="ko-KR" sz="3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03280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F4E47B2E-ACF7-4045-94DE-7B41AAEB88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89998561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3968F990-1601-4973-8E6F-B755B91996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6042582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59913B40-9900-4A99-B43C-4C262B55850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0411364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9A35741D-0CF5-4D1E-923B-37A661EDE3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1501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2F25E-8429-4B80-9281-6D3BE03DC2D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0EB27872-3E8E-4731-B702-4B532D53A6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808276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01C13281-28E4-4714-BA18-ACA089110CD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676051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9F88C9A6-7893-4213-9BED-F36E20B4B6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8504885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2585A850-CDCA-4F10-8F27-840B4B3BE6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3918655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719226CA-86AC-4003-8649-9F441FF536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543408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0C11D4B1-FCB4-4601-9243-1B8152344E6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2615536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39B87A5F-A4A4-4320-AC56-6656FAAACFD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813079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B7306368-4E6E-4DD5-B59C-163782111C0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881954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BF03D25F-B646-4DC6-ACA0-0B5917BFF8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761477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759C9A72-484E-45FC-AF33-169ECD83682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1539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369AB-717D-4349-9F32-651EE420850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EDEB64F0-44B0-4CFE-8689-1F4F246ACF2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9135017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6825B66C-E6BB-4EAB-A901-EBFE649F89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1062561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BD729965-13AA-4ECA-AE70-494824F9F19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0857281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E9D99FFF-6058-4BCB-848A-93A6AA7417E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366173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85F966F4-E085-4EF5-9D10-F465F308AD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942402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CCBD90DB-2D3A-4061-A168-9BF16DBE888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4604740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kumimoji="1">
                <a:latin typeface="굴림" pitchFamily="50" charset="-127"/>
              </a:defRPr>
            </a:lvl1pPr>
          </a:lstStyle>
          <a:p>
            <a:fld id="{3D8CD731-559E-46DE-8E77-27190E50AF2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4902841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DED273D5-86FF-493D-B736-2C12E3FBCDBB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37795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97074301-176C-4EBA-BC51-70F54C1DEA39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150705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8548FEE2-BF7C-4ECA-896A-4D2DB13A932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3837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C985-A850-49F0-8739-E75EA22CEF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165879B5-37D2-41EA-9B38-BB2B1C84F5C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94088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C37434DF-BE00-4B63-B6AA-603365410994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134252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3C8781BC-6433-4623-A90D-8041EDA7E148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715771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0CBF65B0-1E14-4117-8684-A5D756121F29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8655682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2B179B0A-931C-411F-9CA7-5F822A1D3E4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87302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F036E8DA-88FB-4DD3-B6B4-D89C74DB309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808788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4240EB1C-55B0-4B51-B931-55D42A94FD8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06279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latinLnBrk="0" hangingPunct="0">
              <a:defRPr/>
            </a:lvl1pPr>
          </a:lstStyle>
          <a:p>
            <a:fld id="{CF23A565-A6A3-43D3-BE59-32998E7DDC08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64882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81FF3-20A6-48B2-80A6-C5276CBF29F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8FD83-7CC8-422F-BB31-F839E36B857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1F296-AEEF-4440-939C-7B663BC844E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6D6D8-9560-4528-AACA-98B56CD7761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EE0BD-3B99-4B96-95B0-DB62087B5FC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09DED-8D07-4A07-B5ED-D131DCC9412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7B69-82E8-4628-87ED-B2A9F9E284D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812A6-84C1-47D9-8E92-50260CD598D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EAF33-DE18-4843-850D-9713164BAD6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FAC8C-A292-41D4-B36A-1736FF6F056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C2F41-1B84-49A5-8BA0-2793B966EC5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070E9522-F1C7-4BEC-A420-47F5EE569F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5E209E7E-18F8-444E-8C9E-957A93AE1C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B4BAC532-16AF-4301-9AD2-461C6C87DE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7900682C-AD8C-4ACF-B929-7D0C5505C9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8C650D12-1BB9-46DD-83DA-08B89637C8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23EC8CF4-D5EA-4B8F-9039-AB97614A0F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88243658-C1A7-410D-A153-09D130D55F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38787940-BBBE-4B57-9DDE-AFE7302F5B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6DA7FBF0-F134-4E3D-8787-6E40E21BF4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085664CF-7789-4E35-971F-E369164F3E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CE3A72E6-1E47-4AD0-A4CB-6652BB0284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E7B49-3F20-47B9-A218-54604EF2EAA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B071-D14A-41B9-8144-30170FCAD8A5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53BC9-B99C-4013-A8CD-C6136F62E18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0AF5E-E1D2-4417-973B-581DFA27065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E671-5E30-410B-B1F0-D9B36CC6A85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960C0-C55B-45EA-8C71-3D683CB5DBF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4B505-1E95-4E9F-9815-776D9E591EB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2F25E-8429-4B80-9281-6D3BE03DC2D6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369AB-717D-4349-9F32-651EE4208502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C985-A850-49F0-8739-E75EA22CEFCC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F0785CA0-3D8C-4D2C-8FF7-F64AD638B83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B95A1117-9FD6-4CAE-927C-9415A264E1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47E10E33-5034-4B57-8432-CF35EF359C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09E9600F-F34D-432F-8EBD-016267FE87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CB3857F0-575F-4F25-8FC6-D93E2C4D06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76EC7B7C-97AD-4B9A-93E4-EE47F73C1F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682724A9-3F37-4990-9BC6-41874EED908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228FB78B-7D47-4923-8646-65A36F913C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AAAC8A23-20C2-4315-A32F-348FC59DF6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954C6A91-2E68-4460-80DA-78884F23C89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85B7A6EE-0AF7-4B0A-901A-75442CD0B0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1">
              <a:defRPr>
                <a:latin typeface="휴먼모음T" pitchFamily="18" charset="-127"/>
                <a:ea typeface="휴먼모음T" pitchFamily="18" charset="-127"/>
              </a:defRPr>
            </a:lvl1pPr>
          </a:lstStyle>
          <a:p>
            <a:pPr>
              <a:defRPr/>
            </a:pPr>
            <a:fld id="{982C11DA-2FD6-42EF-AA2C-6278D6C03EB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E7B49-3F20-47B9-A218-54604EF2EAA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B071-D14A-41B9-8144-30170FCAD8A5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53BC9-B99C-4013-A8CD-C6136F62E18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0AF5E-E1D2-4417-973B-581DFA27065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E671-5E30-410B-B1F0-D9B36CC6A85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960C0-C55B-45EA-8C71-3D683CB5DBF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4B505-1E95-4E9F-9815-776D9E591EB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2F25E-8429-4B80-9281-6D3BE03DC2D6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369AB-717D-4349-9F32-651EE4208502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C985-A850-49F0-8739-E75EA22CEFCC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530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E7B49-3F20-47B9-A218-54604EF2EAA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25482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376607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751231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229230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952961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324782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endParaRPr lang="ko-KR" altLang="ko-KR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ko-KR" altLang="ko-KR" sz="32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060997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E7B49-3F20-47B9-A218-54604EF2EAA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85839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B071-D14A-41B9-8144-30170FCAD8A5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38865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53BC9-B99C-4013-A8CD-C6136F62E18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909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theme" Target="../theme/theme11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slideLayout" Target="../slideLayouts/slideLayout101.xml"/><Relationship Id="rId1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17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0.xml"/><Relationship Id="rId16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98.xml"/><Relationship Id="rId19" Type="http://schemas.openxmlformats.org/officeDocument/2006/relationships/theme" Target="../theme/theme7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slideLayout" Target="../slideLayouts/slideLayout10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9.xml"/><Relationship Id="rId1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1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08.xml"/><Relationship Id="rId16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16.xml"/><Relationship Id="rId19" Type="http://schemas.openxmlformats.org/officeDocument/2006/relationships/theme" Target="../theme/theme8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2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89F428-BFC7-4CFE-A64C-06AE091CDAF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1" r:id="rId1"/>
    <p:sldLayoutId id="2147484692" r:id="rId2"/>
    <p:sldLayoutId id="2147484693" r:id="rId3"/>
    <p:sldLayoutId id="2147484694" r:id="rId4"/>
    <p:sldLayoutId id="2147484695" r:id="rId5"/>
    <p:sldLayoutId id="2147484696" r:id="rId6"/>
    <p:sldLayoutId id="2147484697" r:id="rId7"/>
    <p:sldLayoutId id="2147484698" r:id="rId8"/>
    <p:sldLayoutId id="2147484661" r:id="rId9"/>
    <p:sldLayoutId id="2147484662" r:id="rId10"/>
    <p:sldLayoutId id="2147484663" r:id="rId11"/>
    <p:sldLayoutId id="2147484664" r:id="rId12"/>
    <p:sldLayoutId id="2147484665" r:id="rId13"/>
    <p:sldLayoutId id="2147484666" r:id="rId14"/>
    <p:sldLayoutId id="2147484667" r:id="rId15"/>
    <p:sldLayoutId id="2147484668" r:id="rId16"/>
    <p:sldLayoutId id="2147484669" r:id="rId17"/>
    <p:sldLayoutId id="2147484670" r:id="rId18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457200" latinLnBrk="0">
              <a:defRPr/>
            </a:pPr>
            <a:endParaRPr kumimoji="0"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457200" latinLnBrk="0">
              <a:defRPr/>
            </a:pPr>
            <a:endParaRPr kumimoji="0"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457200" latinLnBrk="0"/>
            <a:fld id="{12EB4346-C78A-4661-A9EC-4204C90E57BF}" type="slidenum">
              <a:rPr kumimoji="0" lang="en-US" altLang="ko-KR" smtClean="0">
                <a:latin typeface="Calibri" pitchFamily="34" charset="0"/>
                <a:ea typeface="MS PGothic" pitchFamily="34" charset="-128"/>
              </a:rPr>
              <a:pPr defTabSz="457200" latinLnBrk="0"/>
              <a:t>‹#›</a:t>
            </a:fld>
            <a:endParaRPr kumimoji="0" lang="en-US" altLang="ko-KR" smtClean="0"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190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0" r:id="rId1"/>
    <p:sldLayoutId id="2147485491" r:id="rId2"/>
    <p:sldLayoutId id="2147485492" r:id="rId3"/>
    <p:sldLayoutId id="2147485493" r:id="rId4"/>
    <p:sldLayoutId id="2147485494" r:id="rId5"/>
    <p:sldLayoutId id="2147485495" r:id="rId6"/>
    <p:sldLayoutId id="2147485496" r:id="rId7"/>
    <p:sldLayoutId id="2147485497" r:id="rId8"/>
    <p:sldLayoutId id="2147485498" r:id="rId9"/>
    <p:sldLayoutId id="2147485499" r:id="rId10"/>
    <p:sldLayoutId id="2147485500" r:id="rId11"/>
    <p:sldLayoutId id="2147485501" r:id="rId12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22E95D77-46A7-47B6-8FDC-DA4EC56248D4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‹#›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6859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3" r:id="rId1"/>
    <p:sldLayoutId id="2147485504" r:id="rId2"/>
    <p:sldLayoutId id="2147485505" r:id="rId3"/>
    <p:sldLayoutId id="2147485506" r:id="rId4"/>
    <p:sldLayoutId id="2147485507" r:id="rId5"/>
    <p:sldLayoutId id="2147485508" r:id="rId6"/>
    <p:sldLayoutId id="2147485509" r:id="rId7"/>
    <p:sldLayoutId id="2147485510" r:id="rId8"/>
    <p:sldLayoutId id="2147485511" r:id="rId9"/>
    <p:sldLayoutId id="2147485512" r:id="rId10"/>
    <p:sldLayoutId id="2147485513" r:id="rId11"/>
    <p:sldLayoutId id="2147485514" r:id="rId12"/>
    <p:sldLayoutId id="2147485515" r:id="rId13"/>
    <p:sldLayoutId id="2147485516" r:id="rId14"/>
    <p:sldLayoutId id="2147485517" r:id="rId15"/>
    <p:sldLayoutId id="2147485518" r:id="rId16"/>
    <p:sldLayoutId id="2147485519" r:id="rId17"/>
    <p:sldLayoutId id="2147485520" r:id="rId18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Calibri"/>
                <a:ea typeface="맑은 고딕" panose="020B0503020000020004" pitchFamily="50" charset="-127"/>
              </a:defRPr>
            </a:lvl1pPr>
          </a:lstStyle>
          <a:p>
            <a:pPr latinLnBrk="0"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 latinLnBrk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latinLnBrk="0"/>
            <a:fld id="{E4004121-BDE3-4DDD-9D0A-840A1112C178}" type="slidenum">
              <a:rPr lang="en-US" altLang="ko-KR" smtClean="0">
                <a:ea typeface="굴림" pitchFamily="50" charset="-127"/>
              </a:rPr>
              <a:pPr latinLnBrk="0"/>
              <a:t>‹#›</a:t>
            </a:fld>
            <a:endParaRPr lang="en-US" altLang="ko-KR" smtClean="0"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121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22" r:id="rId1"/>
    <p:sldLayoutId id="2147485523" r:id="rId2"/>
    <p:sldLayoutId id="2147485524" r:id="rId3"/>
    <p:sldLayoutId id="2147485525" r:id="rId4"/>
    <p:sldLayoutId id="2147485526" r:id="rId5"/>
    <p:sldLayoutId id="2147485527" r:id="rId6"/>
    <p:sldLayoutId id="2147485528" r:id="rId7"/>
    <p:sldLayoutId id="2147485529" r:id="rId8"/>
    <p:sldLayoutId id="2147485530" r:id="rId9"/>
    <p:sldLayoutId id="2147485531" r:id="rId10"/>
    <p:sldLayoutId id="2147485532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맑은 고딕" panose="020B0503020000020004" pitchFamily="50" charset="-127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맑은 고딕" panose="020B0503020000020004" pitchFamily="50" charset="-127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맑은 고딕" panose="020B0503020000020004" pitchFamily="50" charset="-127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맑은 고딕" panose="020B0503020000020004" pitchFamily="50" charset="-127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맑은 고딕" panose="020B0503020000020004" pitchFamily="50" charset="-127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맑은 고딕" panose="020B0503020000020004" pitchFamily="50" charset="-127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맑은 고딕" panose="020B0503020000020004" pitchFamily="50" charset="-127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맑은 고딕" panose="020B0503020000020004" pitchFamily="50" charset="-127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8675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solidFill>
                  <a:srgbClr val="89898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fld id="{5CD80DD4-12CB-4D54-B4D6-0968BAD037E4}" type="slidenum">
              <a:rPr lang="ko-KR" altLang="en-US" smtClean="0"/>
              <a:pPr/>
              <a:t>‹#›</a:t>
            </a:fld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84663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4" r:id="rId1"/>
    <p:sldLayoutId id="2147485535" r:id="rId2"/>
    <p:sldLayoutId id="2147485536" r:id="rId3"/>
    <p:sldLayoutId id="2147485537" r:id="rId4"/>
    <p:sldLayoutId id="2147485538" r:id="rId5"/>
    <p:sldLayoutId id="2147485539" r:id="rId6"/>
    <p:sldLayoutId id="2147485540" r:id="rId7"/>
    <p:sldLayoutId id="2147485541" r:id="rId8"/>
    <p:sldLayoutId id="2147485542" r:id="rId9"/>
    <p:sldLayoutId id="2147485543" r:id="rId10"/>
    <p:sldLayoutId id="2147485544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545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1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45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1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45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BB825B1-910D-4DDF-9886-27BC9658E8B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7" r:id="rId1"/>
    <p:sldLayoutId id="2147484728" r:id="rId2"/>
    <p:sldLayoutId id="2147484729" r:id="rId3"/>
    <p:sldLayoutId id="2147484730" r:id="rId4"/>
    <p:sldLayoutId id="2147484731" r:id="rId5"/>
    <p:sldLayoutId id="2147484732" r:id="rId6"/>
    <p:sldLayoutId id="2147484733" r:id="rId7"/>
    <p:sldLayoutId id="2147484734" r:id="rId8"/>
    <p:sldLayoutId id="2147484735" r:id="rId9"/>
    <p:sldLayoutId id="2147484736" r:id="rId10"/>
    <p:sldLayoutId id="214748473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935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sz="1400">
                <a:solidFill>
                  <a:srgbClr val="FFFFFF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935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0">
              <a:defRPr sz="1400">
                <a:solidFill>
                  <a:srgbClr val="FFFFFF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935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sz="1400">
                <a:solidFill>
                  <a:srgbClr val="FFFFFF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B51A9A6D-BAF8-4BD8-9F7A-F3B03552B9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38" r:id="rId1"/>
    <p:sldLayoutId id="2147484739" r:id="rId2"/>
    <p:sldLayoutId id="2147484740" r:id="rId3"/>
    <p:sldLayoutId id="2147484741" r:id="rId4"/>
    <p:sldLayoutId id="2147484742" r:id="rId5"/>
    <p:sldLayoutId id="2147484743" r:id="rId6"/>
    <p:sldLayoutId id="2147484744" r:id="rId7"/>
    <p:sldLayoutId id="2147484745" r:id="rId8"/>
    <p:sldLayoutId id="2147484746" r:id="rId9"/>
    <p:sldLayoutId id="2147484747" r:id="rId10"/>
    <p:sldLayoutId id="214748474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89F428-BFC7-4CFE-A64C-06AE091CDAF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7" r:id="rId1"/>
    <p:sldLayoutId id="2147484858" r:id="rId2"/>
    <p:sldLayoutId id="2147484859" r:id="rId3"/>
    <p:sldLayoutId id="2147484860" r:id="rId4"/>
    <p:sldLayoutId id="2147484861" r:id="rId5"/>
    <p:sldLayoutId id="2147484862" r:id="rId6"/>
    <p:sldLayoutId id="2147484863" r:id="rId7"/>
    <p:sldLayoutId id="2147484864" r:id="rId8"/>
    <p:sldLayoutId id="2147484865" r:id="rId9"/>
    <p:sldLayoutId id="2147484866" r:id="rId10"/>
    <p:sldLayoutId id="2147484867" r:id="rId11"/>
    <p:sldLayoutId id="2147484868" r:id="rId12"/>
    <p:sldLayoutId id="2147484869" r:id="rId13"/>
    <p:sldLayoutId id="2147484870" r:id="rId14"/>
    <p:sldLayoutId id="2147484871" r:id="rId15"/>
    <p:sldLayoutId id="2147484872" r:id="rId16"/>
    <p:sldLayoutId id="2147484873" r:id="rId17"/>
    <p:sldLayoutId id="2147484874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sz="14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0">
              <a:defRPr sz="14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sz="14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98EFAB5-CA52-4D31-A802-4EE7227030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68" r:id="rId1"/>
    <p:sldLayoutId id="2147485069" r:id="rId2"/>
    <p:sldLayoutId id="2147485070" r:id="rId3"/>
    <p:sldLayoutId id="2147485071" r:id="rId4"/>
    <p:sldLayoutId id="2147485072" r:id="rId5"/>
    <p:sldLayoutId id="2147485073" r:id="rId6"/>
    <p:sldLayoutId id="2147485074" r:id="rId7"/>
    <p:sldLayoutId id="2147485075" r:id="rId8"/>
    <p:sldLayoutId id="2147485076" r:id="rId9"/>
    <p:sldLayoutId id="2147485077" r:id="rId10"/>
    <p:sldLayoutId id="2147485078" r:id="rId11"/>
    <p:sldLayoutId id="214748507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89F428-BFC7-4CFE-A64C-06AE091CDAF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18" r:id="rId1"/>
    <p:sldLayoutId id="2147485219" r:id="rId2"/>
    <p:sldLayoutId id="2147485220" r:id="rId3"/>
    <p:sldLayoutId id="2147485221" r:id="rId4"/>
    <p:sldLayoutId id="2147485222" r:id="rId5"/>
    <p:sldLayoutId id="2147485223" r:id="rId6"/>
    <p:sldLayoutId id="2147485224" r:id="rId7"/>
    <p:sldLayoutId id="2147485225" r:id="rId8"/>
    <p:sldLayoutId id="2147485226" r:id="rId9"/>
    <p:sldLayoutId id="2147485227" r:id="rId10"/>
    <p:sldLayoutId id="2147485228" r:id="rId11"/>
    <p:sldLayoutId id="2147485229" r:id="rId12"/>
    <p:sldLayoutId id="2147485230" r:id="rId13"/>
    <p:sldLayoutId id="2147485231" r:id="rId14"/>
    <p:sldLayoutId id="2147485232" r:id="rId15"/>
    <p:sldLayoutId id="2147485233" r:id="rId16"/>
    <p:sldLayoutId id="2147485234" r:id="rId17"/>
    <p:sldLayoutId id="2147485235" r:id="rId18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89F428-BFC7-4CFE-A64C-06AE091CDAF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317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65" r:id="rId1"/>
    <p:sldLayoutId id="2147485266" r:id="rId2"/>
    <p:sldLayoutId id="2147485267" r:id="rId3"/>
    <p:sldLayoutId id="2147485268" r:id="rId4"/>
    <p:sldLayoutId id="2147485269" r:id="rId5"/>
    <p:sldLayoutId id="2147485270" r:id="rId6"/>
    <p:sldLayoutId id="2147485271" r:id="rId7"/>
    <p:sldLayoutId id="2147485272" r:id="rId8"/>
    <p:sldLayoutId id="2147485273" r:id="rId9"/>
    <p:sldLayoutId id="2147485274" r:id="rId10"/>
    <p:sldLayoutId id="2147485275" r:id="rId11"/>
    <p:sldLayoutId id="2147485276" r:id="rId12"/>
    <p:sldLayoutId id="2147485277" r:id="rId13"/>
    <p:sldLayoutId id="2147485278" r:id="rId14"/>
    <p:sldLayoutId id="2147485279" r:id="rId15"/>
    <p:sldLayoutId id="2147485280" r:id="rId16"/>
    <p:sldLayoutId id="2147485281" r:id="rId17"/>
    <p:sldLayoutId id="2147485282" r:id="rId18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89F428-BFC7-4CFE-A64C-06AE091CDAF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5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66" r:id="rId2"/>
    <p:sldLayoutId id="2147485367" r:id="rId3"/>
    <p:sldLayoutId id="2147485368" r:id="rId4"/>
    <p:sldLayoutId id="2147485369" r:id="rId5"/>
    <p:sldLayoutId id="2147485370" r:id="rId6"/>
    <p:sldLayoutId id="2147485371" r:id="rId7"/>
    <p:sldLayoutId id="2147485372" r:id="rId8"/>
    <p:sldLayoutId id="2147485373" r:id="rId9"/>
    <p:sldLayoutId id="2147485374" r:id="rId10"/>
    <p:sldLayoutId id="2147485375" r:id="rId11"/>
    <p:sldLayoutId id="2147485376" r:id="rId12"/>
    <p:sldLayoutId id="2147485377" r:id="rId13"/>
    <p:sldLayoutId id="2147485378" r:id="rId14"/>
    <p:sldLayoutId id="2147485379" r:id="rId15"/>
    <p:sldLayoutId id="2147485380" r:id="rId16"/>
    <p:sldLayoutId id="2147485381" r:id="rId17"/>
    <p:sldLayoutId id="2147485382" r:id="rId18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545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1">
              <a:defRPr sz="1400">
                <a:latin typeface="+mn-lt"/>
                <a:ea typeface="+mn-ea"/>
              </a:defRPr>
            </a:lvl1pPr>
          </a:lstStyle>
          <a:p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545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1">
              <a:defRPr sz="1400">
                <a:latin typeface="+mn-lt"/>
                <a:ea typeface="+mn-ea"/>
              </a:defRPr>
            </a:lvl1pPr>
          </a:lstStyle>
          <a:p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545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defRPr sz="1400">
                <a:latin typeface="+mn-lt"/>
                <a:ea typeface="+mn-ea"/>
              </a:defRPr>
            </a:lvl1pPr>
          </a:lstStyle>
          <a:p>
            <a:fld id="{36CEB091-CF1B-4C77-A28C-193B527BFA93}" type="slidenum">
              <a:rPr lang="ko-KR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ko-K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58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04" r:id="rId1"/>
    <p:sldLayoutId id="2147485405" r:id="rId2"/>
    <p:sldLayoutId id="2147485406" r:id="rId3"/>
    <p:sldLayoutId id="2147485407" r:id="rId4"/>
    <p:sldLayoutId id="2147485408" r:id="rId5"/>
    <p:sldLayoutId id="2147485409" r:id="rId6"/>
    <p:sldLayoutId id="2147485410" r:id="rId7"/>
    <p:sldLayoutId id="2147485411" r:id="rId8"/>
    <p:sldLayoutId id="2147485412" r:id="rId9"/>
    <p:sldLayoutId id="2147485413" r:id="rId10"/>
    <p:sldLayoutId id="2147485414" r:id="rId11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50.png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64.xml"/><Relationship Id="rId7" Type="http://schemas.openxmlformats.org/officeDocument/2006/relationships/image" Target="../media/image49.emf"/><Relationship Id="rId12" Type="http://schemas.openxmlformats.org/officeDocument/2006/relationships/image" Target="../media/image53.png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1.emf"/><Relationship Id="rId5" Type="http://schemas.openxmlformats.org/officeDocument/2006/relationships/image" Target="../media/image52.png"/><Relationship Id="rId10" Type="http://schemas.openxmlformats.org/officeDocument/2006/relationships/oleObject" Target="../embeddings/oleObject5.bin"/><Relationship Id="rId4" Type="http://schemas.openxmlformats.org/officeDocument/2006/relationships/notesSlide" Target="../notesSlides/notesSlide20.xml"/><Relationship Id="rId9" Type="http://schemas.openxmlformats.org/officeDocument/2006/relationships/image" Target="../media/image5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3.png"/><Relationship Id="rId5" Type="http://schemas.openxmlformats.org/officeDocument/2006/relationships/image" Target="../media/image54.emf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6.wmf"/><Relationship Id="rId4" Type="http://schemas.openxmlformats.org/officeDocument/2006/relationships/oleObject" Target="../embeddings/oleObject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58.wmf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57.wmf"/><Relationship Id="rId4" Type="http://schemas.openxmlformats.org/officeDocument/2006/relationships/oleObject" Target="../embeddings/oleObject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7.xml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2.xml"/><Relationship Id="rId5" Type="http://schemas.openxmlformats.org/officeDocument/2006/relationships/image" Target="../media/image20.png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8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4.png"/><Relationship Id="rId5" Type="http://schemas.openxmlformats.org/officeDocument/2006/relationships/image" Target="../media/image63.wmf"/><Relationship Id="rId4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5.xml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slideLayout" Target="../slideLayouts/slideLayout36.xml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70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69.wmf"/><Relationship Id="rId4" Type="http://schemas.openxmlformats.org/officeDocument/2006/relationships/notesSlide" Target="../notesSlides/notesSlide28.xml"/><Relationship Id="rId9" Type="http://schemas.openxmlformats.org/officeDocument/2006/relationships/oleObject" Target="../embeddings/oleObject13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2.png"/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12" Type="http://schemas.openxmlformats.org/officeDocument/2006/relationships/image" Target="../media/image81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7.png"/><Relationship Id="rId11" Type="http://schemas.openxmlformats.org/officeDocument/2006/relationships/image" Target="../media/image24.emf"/><Relationship Id="rId5" Type="http://schemas.openxmlformats.org/officeDocument/2006/relationships/image" Target="../media/image76.png"/><Relationship Id="rId10" Type="http://schemas.openxmlformats.org/officeDocument/2006/relationships/image" Target="../media/image4.png"/><Relationship Id="rId4" Type="http://schemas.openxmlformats.org/officeDocument/2006/relationships/image" Target="../media/image9.jpeg"/><Relationship Id="rId9" Type="http://schemas.openxmlformats.org/officeDocument/2006/relationships/image" Target="../media/image80.png"/><Relationship Id="rId14" Type="http://schemas.openxmlformats.org/officeDocument/2006/relationships/image" Target="../media/image8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8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10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notesSlide" Target="../notesSlides/notesSlide32.xml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95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6.png"/><Relationship Id="rId11" Type="http://schemas.openxmlformats.org/officeDocument/2006/relationships/oleObject" Target="../embeddings/oleObject18.bin"/><Relationship Id="rId5" Type="http://schemas.openxmlformats.org/officeDocument/2006/relationships/image" Target="../media/image57.wmf"/><Relationship Id="rId10" Type="http://schemas.openxmlformats.org/officeDocument/2006/relationships/image" Target="../media/image94.wmf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634" name="Picture 2" descr="ygn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3635" name="Rectangle 4"/>
          <p:cNvSpPr>
            <a:spLocks noChangeArrowheads="1"/>
          </p:cNvSpPr>
          <p:nvPr/>
        </p:nvSpPr>
        <p:spPr bwMode="auto">
          <a:xfrm>
            <a:off x="115888" y="-1240"/>
            <a:ext cx="88392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/>
            <a:r>
              <a:rPr kumimoji="0" lang="en-US" altLang="ko-KR" sz="4800" b="1" dirty="0" smtClean="0">
                <a:solidFill>
                  <a:schemeClr val="bg1"/>
                </a:solidFill>
                <a:latin typeface="Arial" pitchFamily="34" charset="0"/>
              </a:rPr>
              <a:t>Results </a:t>
            </a:r>
            <a:r>
              <a:rPr kumimoji="0" lang="en-US" altLang="ko-KR" sz="4800" b="1" dirty="0">
                <a:solidFill>
                  <a:schemeClr val="bg1"/>
                </a:solidFill>
                <a:latin typeface="Arial" pitchFamily="34" charset="0"/>
              </a:rPr>
              <a:t>from </a:t>
            </a:r>
            <a:r>
              <a:rPr kumimoji="0" lang="en-US" altLang="ko-KR" sz="4800" b="1" dirty="0" smtClean="0">
                <a:solidFill>
                  <a:schemeClr val="bg1"/>
                </a:solidFill>
                <a:latin typeface="Arial" pitchFamily="34" charset="0"/>
              </a:rPr>
              <a:t>RENO</a:t>
            </a:r>
            <a:endParaRPr kumimoji="0" lang="en-US" altLang="ko-KR" sz="4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53636" name="Rectangle 5"/>
          <p:cNvSpPr>
            <a:spLocks noChangeArrowheads="1"/>
          </p:cNvSpPr>
          <p:nvPr/>
        </p:nvSpPr>
        <p:spPr bwMode="auto">
          <a:xfrm>
            <a:off x="1043608" y="1523644"/>
            <a:ext cx="64976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2000" b="1" dirty="0" err="1">
                <a:solidFill>
                  <a:schemeClr val="bg1"/>
                </a:solidFill>
                <a:latin typeface="Arial" pitchFamily="34" charset="0"/>
              </a:rPr>
              <a:t>Hyunkwan</a:t>
            </a:r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altLang="ko-KR" sz="2000" b="1" dirty="0" err="1">
                <a:solidFill>
                  <a:schemeClr val="bg1"/>
                </a:solidFill>
                <a:latin typeface="Arial" pitchFamily="34" charset="0"/>
              </a:rPr>
              <a:t>Seo</a:t>
            </a:r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</a:rPr>
              <a:t> for the RENO Collaboration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</a:rPr>
              <a:t>Seoul National University</a:t>
            </a:r>
          </a:p>
        </p:txBody>
      </p:sp>
      <p:pic>
        <p:nvPicPr>
          <p:cNvPr id="453637" name="Picture 6" descr="센터로고-짙은색깔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05513"/>
            <a:ext cx="3492500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3638" name="Picture 4" descr="서울대정장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03900"/>
            <a:ext cx="100488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3639" name="AutoShape 4" descr="https://www.jyu.fi/en/congress/ndm15/welcome-to-neutrinos-and-dark-matter-congress/NDM15b.jpg"/>
          <p:cNvSpPr>
            <a:spLocks noChangeAspect="1" noChangeArrowheads="1"/>
          </p:cNvSpPr>
          <p:nvPr/>
        </p:nvSpPr>
        <p:spPr bwMode="auto">
          <a:xfrm>
            <a:off x="7461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453640" name="Rectangle 5"/>
          <p:cNvSpPr>
            <a:spLocks noChangeArrowheads="1"/>
          </p:cNvSpPr>
          <p:nvPr/>
        </p:nvSpPr>
        <p:spPr bwMode="auto">
          <a:xfrm>
            <a:off x="745803" y="2518303"/>
            <a:ext cx="76523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2000" b="1" dirty="0" smtClean="0">
                <a:solidFill>
                  <a:schemeClr val="bg1"/>
                </a:solidFill>
                <a:latin typeface="Arial" pitchFamily="34" charset="0"/>
              </a:rPr>
              <a:t>Lake Louise Winter Institute 2017</a:t>
            </a:r>
            <a:endParaRPr lang="en-US" altLang="ko-KR" sz="2000" b="1" dirty="0">
              <a:solidFill>
                <a:schemeClr val="bg1"/>
              </a:solidFill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it-IT" altLang="ko-KR" sz="2000" b="1" dirty="0" smtClean="0">
                <a:solidFill>
                  <a:schemeClr val="bg1"/>
                </a:solidFill>
                <a:latin typeface="Arial" pitchFamily="34" charset="0"/>
              </a:rPr>
              <a:t>Chateau Lake Louise, </a:t>
            </a:r>
            <a:r>
              <a:rPr lang="en-US" altLang="ko-KR" sz="2000" b="1" dirty="0" smtClean="0">
                <a:solidFill>
                  <a:schemeClr val="bg1"/>
                </a:solidFill>
                <a:latin typeface="Arial" pitchFamily="34" charset="0"/>
              </a:rPr>
              <a:t>AB, Canada, February. 19-25, 2017</a:t>
            </a:r>
            <a:endParaRPr lang="en-US" altLang="ko-KR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14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251520" y="161454"/>
            <a:ext cx="8496944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IBD Candidates &amp; Backgrounds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42" name="표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418545"/>
              </p:ext>
            </p:extLst>
          </p:nvPr>
        </p:nvGraphicFramePr>
        <p:xfrm>
          <a:off x="899592" y="980728"/>
          <a:ext cx="7416824" cy="3383280"/>
        </p:xfrm>
        <a:graphic>
          <a:graphicData uri="http://schemas.openxmlformats.org/drawingml/2006/table">
            <a:tbl>
              <a:tblPr firstRow="1" bandRow="1"/>
              <a:tblGrid>
                <a:gridCol w="2520280"/>
                <a:gridCol w="2448272"/>
                <a:gridCol w="2448272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latinLnBrk="1"/>
                      <a:endParaRPr lang="en-US" altLang="ko-KR" sz="22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00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altLang="ko-KR" sz="2800" dirty="0" smtClean="0">
                          <a:solidFill>
                            <a:schemeClr val="bg1"/>
                          </a:solidFill>
                        </a:rPr>
                        <a:t>Near</a:t>
                      </a:r>
                      <a:endParaRPr lang="ko-KR" alt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Arial" panose="020B0604020202020204" pitchFamily="34" charset="0"/>
                        </a:rPr>
                        <a:t>Far</a:t>
                      </a:r>
                      <a:endParaRPr kumimoji="0" lang="ko-KR" altLang="en-US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dirty="0" smtClean="0"/>
                        <a:t>DAQ</a:t>
                      </a:r>
                      <a:r>
                        <a:rPr lang="en-US" altLang="ko-KR" sz="2400" b="1" baseline="0" dirty="0" smtClean="0"/>
                        <a:t> live time</a:t>
                      </a:r>
                    </a:p>
                    <a:p>
                      <a:pPr algn="ctr" latinLnBrk="1"/>
                      <a:r>
                        <a:rPr lang="en-US" altLang="ko-KR" sz="2000" b="1" baseline="0" dirty="0" smtClean="0"/>
                        <a:t>(days)</a:t>
                      </a:r>
                      <a:endParaRPr lang="en-US" altLang="ko-KR" sz="2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400" b="1" dirty="0" smtClean="0"/>
                        <a:t>458.49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400" b="1" dirty="0" smtClean="0"/>
                        <a:t>489.93</a:t>
                      </a:r>
                      <a:endParaRPr lang="en-US" sz="24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b="1" dirty="0" smtClean="0">
                          <a:latin typeface="Calibri" panose="020F0502020204030204" pitchFamily="34" charset="0"/>
                        </a:rPr>
                        <a:t>IBD</a:t>
                      </a:r>
                      <a:r>
                        <a:rPr lang="en-US" altLang="ko-KR" sz="2400" b="1" baseline="0" dirty="0" smtClean="0">
                          <a:latin typeface="Calibri" panose="020F0502020204030204" pitchFamily="34" charset="0"/>
                        </a:rPr>
                        <a:t> candidates</a:t>
                      </a:r>
                      <a:endParaRPr lang="en-US" altLang="ko-KR" sz="2400" b="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libri" panose="020F0502020204030204" pitchFamily="34" charset="0"/>
                        </a:rPr>
                        <a:t>290755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alibri" panose="020F0502020204030204" pitchFamily="34" charset="0"/>
                        </a:rPr>
                        <a:t>31541</a:t>
                      </a:r>
                      <a:endParaRPr lang="en-US" sz="24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 smtClean="0">
                          <a:latin typeface="Calibri" panose="020F0502020204030204" pitchFamily="34" charset="0"/>
                        </a:rPr>
                        <a:t>Total</a:t>
                      </a:r>
                      <a:r>
                        <a:rPr lang="en-US" altLang="ko-KR" sz="2400" b="1" baseline="0" dirty="0" smtClean="0">
                          <a:latin typeface="Calibri" panose="020F0502020204030204" pitchFamily="34" charset="0"/>
                        </a:rPr>
                        <a:t> BKG rate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baseline="0" dirty="0" smtClean="0">
                          <a:latin typeface="Calibri" panose="020F0502020204030204" pitchFamily="34" charset="0"/>
                        </a:rPr>
                        <a:t>(/day)</a:t>
                      </a:r>
                      <a:endParaRPr lang="en-US" altLang="ko-KR" sz="2000" b="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17.54± 0.83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US" altLang="ko-KR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.14± 0.21</a:t>
                      </a:r>
                    </a:p>
                    <a:p>
                      <a:pPr algn="ctr"/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IBD rate </a:t>
                      </a:r>
                      <a:r>
                        <a:rPr kumimoji="0" lang="en-US" altLang="ko-KR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(/day) 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after BKG subtraction</a:t>
                      </a:r>
                      <a:endParaRPr kumimoji="0" lang="en-US" altLang="ko-KR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616.67± 1.44</a:t>
                      </a:r>
                    </a:p>
                    <a:p>
                      <a:pPr algn="ctr"/>
                      <a:endParaRPr lang="en-US" sz="2000" dirty="0" smtClean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61.24± 0.42</a:t>
                      </a:r>
                    </a:p>
                    <a:p>
                      <a:pPr algn="ctr"/>
                      <a:endParaRPr lang="en-US" sz="2400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0" name="Rectangle 12"/>
          <p:cNvSpPr/>
          <p:nvPr/>
        </p:nvSpPr>
        <p:spPr>
          <a:xfrm>
            <a:off x="912644" y="2708920"/>
            <a:ext cx="7416824" cy="86409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899591" y="4431195"/>
            <a:ext cx="7293606" cy="2382181"/>
            <a:chOff x="899591" y="4431195"/>
            <a:chExt cx="7293606" cy="2382181"/>
          </a:xfrm>
        </p:grpSpPr>
        <p:pic>
          <p:nvPicPr>
            <p:cNvPr id="8" name="Picture 4" descr="n_bkg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1" y="4431195"/>
              <a:ext cx="3528393" cy="2371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 descr="f_bk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4431195"/>
              <a:ext cx="3477181" cy="2382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그룹 3"/>
          <p:cNvGrpSpPr/>
          <p:nvPr/>
        </p:nvGrpSpPr>
        <p:grpSpPr>
          <a:xfrm>
            <a:off x="3491880" y="5877272"/>
            <a:ext cx="4392488" cy="432048"/>
            <a:chOff x="3491880" y="5877272"/>
            <a:chExt cx="4392488" cy="432048"/>
          </a:xfrm>
        </p:grpSpPr>
        <p:sp>
          <p:nvSpPr>
            <p:cNvPr id="3" name="타원 2"/>
            <p:cNvSpPr/>
            <p:nvPr/>
          </p:nvSpPr>
          <p:spPr bwMode="auto">
            <a:xfrm>
              <a:off x="3491880" y="5877272"/>
              <a:ext cx="720080" cy="432048"/>
            </a:xfrm>
            <a:prstGeom prst="ellipse">
              <a:avLst/>
            </a:prstGeom>
            <a:noFill/>
            <a:ln w="317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44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10" name="타원 9"/>
            <p:cNvSpPr/>
            <p:nvPr/>
          </p:nvSpPr>
          <p:spPr bwMode="auto">
            <a:xfrm>
              <a:off x="7164288" y="5877272"/>
              <a:ext cx="720080" cy="432048"/>
            </a:xfrm>
            <a:prstGeom prst="ellipse">
              <a:avLst/>
            </a:prstGeom>
            <a:noFill/>
            <a:ln w="317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44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BE671-5E30-410B-B1F0-D9B36CC6A85E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053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188640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Observed Daily Averaged IBD Rate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58153" y="5949280"/>
            <a:ext cx="8253655" cy="769441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auto" latinLnBrk="0">
              <a:spcBef>
                <a:spcPts val="0"/>
              </a:spcBef>
              <a:spcAft>
                <a:spcPts val="0"/>
              </a:spcAft>
              <a:buFont typeface="Wingdings" charset="0"/>
              <a:buChar char="§"/>
            </a:pPr>
            <a:r>
              <a:rPr lang="en-US" altLang="ko-KR" sz="2200" dirty="0" smtClean="0">
                <a:solidFill>
                  <a:prstClr val="black"/>
                </a:solidFill>
                <a:latin typeface="Arial" panose="020B0604020202020204" pitchFamily="34" charset="0"/>
                <a:ea typeface="Arial Unicode MS" charset="0"/>
                <a:cs typeface="Arial" panose="020B0604020202020204" pitchFamily="34" charset="0"/>
              </a:rPr>
              <a:t> Good </a:t>
            </a:r>
            <a:r>
              <a:rPr lang="en-US" altLang="ko-KR" sz="2200" dirty="0">
                <a:solidFill>
                  <a:prstClr val="black"/>
                </a:solidFill>
                <a:latin typeface="Arial" panose="020B0604020202020204" pitchFamily="34" charset="0"/>
                <a:ea typeface="Arial Unicode MS" charset="0"/>
                <a:cs typeface="Arial" panose="020B0604020202020204" pitchFamily="34" charset="0"/>
              </a:rPr>
              <a:t>agreement with </a:t>
            </a:r>
            <a:r>
              <a:rPr lang="en-US" altLang="ko-KR" sz="2200" dirty="0" smtClean="0">
                <a:solidFill>
                  <a:prstClr val="black"/>
                </a:solidFill>
                <a:latin typeface="Arial" panose="020B0604020202020204" pitchFamily="34" charset="0"/>
                <a:ea typeface="Arial Unicode MS" charset="0"/>
                <a:cs typeface="Arial" panose="020B0604020202020204" pitchFamily="34" charset="0"/>
              </a:rPr>
              <a:t>observed rate and prediction</a:t>
            </a:r>
            <a:r>
              <a:rPr lang="en-US" altLang="ko-KR" sz="2200" dirty="0">
                <a:solidFill>
                  <a:prstClr val="black"/>
                </a:solidFill>
                <a:latin typeface="Arial" panose="020B0604020202020204" pitchFamily="34" charset="0"/>
                <a:ea typeface="Arial Unicode MS" charset="0"/>
                <a:cs typeface="Arial" panose="020B0604020202020204" pitchFamily="34" charset="0"/>
              </a:rPr>
              <a:t>. </a:t>
            </a:r>
          </a:p>
          <a:p>
            <a:pPr defTabSz="457200" fontAlgn="auto" latinLnBrk="0">
              <a:spcBef>
                <a:spcPts val="0"/>
              </a:spcBef>
              <a:spcAft>
                <a:spcPts val="0"/>
              </a:spcAft>
              <a:buFont typeface="Wingdings" charset="0"/>
              <a:buChar char="§"/>
            </a:pPr>
            <a:r>
              <a:rPr lang="en-US" altLang="ko-KR" sz="2200" dirty="0">
                <a:solidFill>
                  <a:prstClr val="black"/>
                </a:solidFill>
                <a:latin typeface="Arial" panose="020B0604020202020204" pitchFamily="34" charset="0"/>
                <a:ea typeface="Arial Unicode MS" charset="0"/>
                <a:cs typeface="Arial" panose="020B0604020202020204" pitchFamily="34" charset="0"/>
              </a:rPr>
              <a:t> A</a:t>
            </a:r>
            <a:r>
              <a:rPr lang="en-US" altLang="ko-KR" sz="2200" dirty="0" smtClean="0">
                <a:solidFill>
                  <a:prstClr val="black"/>
                </a:solidFill>
                <a:latin typeface="Arial" panose="020B0604020202020204" pitchFamily="34" charset="0"/>
                <a:ea typeface="Arial Unicode MS" charset="0"/>
                <a:cs typeface="Arial" panose="020B0604020202020204" pitchFamily="34" charset="0"/>
              </a:rPr>
              <a:t>ccurate measurement of thermal power by reactor neutrinos</a:t>
            </a:r>
            <a:endParaRPr lang="en-US" altLang="ko-KR" sz="2200" dirty="0">
              <a:solidFill>
                <a:prstClr val="black"/>
              </a:solidFill>
              <a:latin typeface="Arial" panose="020B0604020202020204" pitchFamily="34" charset="0"/>
              <a:ea typeface="Arial Unicode MS" charset="0"/>
              <a:cs typeface="Arial" panose="020B0604020202020204" pitchFamily="34" charset="0"/>
            </a:endParaRPr>
          </a:p>
        </p:txBody>
      </p:sp>
      <p:pic>
        <p:nvPicPr>
          <p:cNvPr id="18" name="Picture 1" descr="fig2_2014053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13" y="980728"/>
            <a:ext cx="8442197" cy="5002784"/>
          </a:xfrm>
          <a:prstGeom prst="rect">
            <a:avLst/>
          </a:prstGeom>
        </p:spPr>
      </p:pic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6362322" y="2628125"/>
            <a:ext cx="2249487" cy="584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0"/>
              </a:rPr>
              <a:t>preliminary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960C0-C55B-45EA-8C71-3D683CB5DBF3}" type="slidenum">
              <a:rPr lang="en-US" altLang="ko-KR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251520" y="188640"/>
            <a:ext cx="8496944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ja-JP" sz="3000" b="1" dirty="0" smtClean="0">
                <a:solidFill>
                  <a:srgbClr val="000000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3000" b="1" baseline="-25000" dirty="0" smtClean="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t>13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 Measurement  by Rate-only Analysis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3" name="개체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23552"/>
              </p:ext>
            </p:extLst>
          </p:nvPr>
        </p:nvGraphicFramePr>
        <p:xfrm>
          <a:off x="1835696" y="1053589"/>
          <a:ext cx="648970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607" name="수식" r:id="rId4" imgW="2590560" imgH="228600" progId="Equation.3">
                  <p:embed/>
                </p:oleObj>
              </mc:Choice>
              <mc:Fallback>
                <p:oleObj name="수식" r:id="rId4" imgW="2590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053589"/>
                        <a:ext cx="6489700" cy="57308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9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4430" y="941819"/>
            <a:ext cx="143109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altLang="ko-KR" sz="2400" dirty="0">
                <a:solidFill>
                  <a:srgbClr val="0000FF"/>
                </a:solidFill>
              </a:rPr>
              <a:t>Rate-only</a:t>
            </a:r>
          </a:p>
          <a:p>
            <a:pPr algn="ctr"/>
            <a:r>
              <a:rPr lang="en-US" altLang="ko-KR" sz="2400" dirty="0" smtClean="0">
                <a:solidFill>
                  <a:srgbClr val="0000FF"/>
                </a:solidFill>
              </a:rPr>
              <a:t>result</a:t>
            </a:r>
            <a:endParaRPr lang="en-US" altLang="ko-KR" sz="2400" dirty="0">
              <a:solidFill>
                <a:srgbClr val="0000FF"/>
              </a:solidFill>
            </a:endParaRPr>
          </a:p>
        </p:txBody>
      </p:sp>
      <p:graphicFrame>
        <p:nvGraphicFramePr>
          <p:cNvPr id="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722049"/>
              </p:ext>
            </p:extLst>
          </p:nvPr>
        </p:nvGraphicFramePr>
        <p:xfrm>
          <a:off x="4044950" y="2169939"/>
          <a:ext cx="3203575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608" name="Equation" r:id="rId6" imgW="2133600" imgH="596900" progId="Equation.3">
                  <p:embed/>
                </p:oleObj>
              </mc:Choice>
              <mc:Fallback>
                <p:oleObj name="Equation" r:id="rId6" imgW="21336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4950" y="2169939"/>
                        <a:ext cx="3203575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2127250" y="2312814"/>
            <a:ext cx="17795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n-US" altLang="ko-KR" sz="2200"/>
              <a:t>By minimizing</a:t>
            </a:r>
          </a:p>
        </p:txBody>
      </p:sp>
      <p:pic>
        <p:nvPicPr>
          <p:cNvPr id="11" name="Picture 5" descr="RENO_rateOnly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3182764"/>
            <a:ext cx="4989512" cy="363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99992" y="4962654"/>
            <a:ext cx="233535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PRL 116, 211801 (2016)</a:t>
            </a:r>
            <a:endParaRPr lang="ko-KR" alt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09DED-8D07-4A07-B5ED-D131DCC9412E}" type="slidenum">
              <a:rPr lang="ko-KR" altLang="en-US" smtClean="0"/>
              <a:pPr>
                <a:defRPr/>
              </a:pPr>
              <a:t>12</a:t>
            </a:fld>
            <a:endParaRPr lang="en-US" altLang="ko-KR"/>
          </a:p>
        </p:txBody>
      </p:sp>
      <p:sp>
        <p:nvSpPr>
          <p:cNvPr id="6" name="직사각형 5"/>
          <p:cNvSpPr/>
          <p:nvPr/>
        </p:nvSpPr>
        <p:spPr>
          <a:xfrm>
            <a:off x="1800200" y="1691516"/>
            <a:ext cx="63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 latinLnBrk="0"/>
            <a:r>
              <a:rPr lang="en-US" altLang="ja-JP" sz="1800" i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|</a:t>
            </a:r>
            <a:r>
              <a:rPr lang="el-GR" altLang="ja-JP" sz="1800" i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Δ</a:t>
            </a:r>
            <a:r>
              <a:rPr kumimoji="0" lang="en-US" altLang="ko-KR" sz="1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0" lang="en-US" altLang="ko-KR" sz="1800" i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kumimoji="0" lang="en-US" altLang="ko-KR" sz="1800" i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en-US" altLang="ko-KR" sz="1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= 2.49 x 10</a:t>
            </a:r>
            <a:r>
              <a:rPr kumimoji="0" lang="en-US" altLang="ko-KR" sz="1800" i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kumimoji="0" lang="en-US" altLang="ko-KR" sz="1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</a:t>
            </a:r>
            <a:r>
              <a:rPr kumimoji="0" lang="en-US" altLang="ko-KR" sz="1800" i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en-US" altLang="ko-KR" sz="1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used </a:t>
            </a:r>
            <a:r>
              <a:rPr kumimoji="0" lang="en-US" altLang="ko-KR" sz="1800" i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</a:t>
            </a:r>
            <a:r>
              <a:rPr kumimoji="0" lang="en-US" altLang="ko-KR" sz="1800" i="1" dirty="0">
                <a:solidFill>
                  <a:srgbClr val="FF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PDG 2014)</a:t>
            </a:r>
          </a:p>
        </p:txBody>
      </p:sp>
    </p:spTree>
    <p:extLst>
      <p:ext uri="{BB962C8B-B14F-4D97-AF65-F5344CB8AC3E}">
        <p14:creationId xmlns:p14="http://schemas.microsoft.com/office/powerpoint/2010/main" val="337764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5A6E56AD-8050-470C-8C65-4826F9D90117}" type="slidenum">
              <a:rPr lang="en-US" altLang="ko-KR">
                <a:solidFill>
                  <a:srgbClr val="898989"/>
                </a:solidFill>
              </a:rPr>
              <a:pPr/>
              <a:t>13</a:t>
            </a:fld>
            <a:endParaRPr lang="en-US" altLang="ko-KR">
              <a:solidFill>
                <a:srgbClr val="898989"/>
              </a:solidFill>
            </a:endParaRPr>
          </a:p>
        </p:txBody>
      </p:sp>
      <p:sp>
        <p:nvSpPr>
          <p:cNvPr id="45061" name="TextBox 11"/>
          <p:cNvSpPr txBox="1">
            <a:spLocks noChangeArrowheads="1"/>
          </p:cNvSpPr>
          <p:nvPr/>
        </p:nvSpPr>
        <p:spPr bwMode="auto">
          <a:xfrm>
            <a:off x="1008063" y="384175"/>
            <a:ext cx="77533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457200" latinLnBrk="0"/>
            <a:r>
              <a:rPr kumimoji="0" lang="en-US" altLang="ko-KR" sz="4800" b="1" dirty="0" smtClean="0"/>
              <a:t>The 5 MeV Excess is there !</a:t>
            </a:r>
          </a:p>
        </p:txBody>
      </p:sp>
      <p:sp>
        <p:nvSpPr>
          <p:cNvPr id="45063" name="TextBox 16"/>
          <p:cNvSpPr txBox="1">
            <a:spLocks noChangeArrowheads="1"/>
          </p:cNvSpPr>
          <p:nvPr/>
        </p:nvSpPr>
        <p:spPr bwMode="auto">
          <a:xfrm>
            <a:off x="1176060" y="4670425"/>
            <a:ext cx="7063344" cy="1077218"/>
          </a:xfrm>
          <a:prstGeom prst="rect">
            <a:avLst/>
          </a:prstGeom>
          <a:solidFill>
            <a:srgbClr val="FFFB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defTabSz="457200" latinLnBrk="0"/>
            <a:r>
              <a:rPr kumimoji="0" lang="en-US" altLang="ko-KR" sz="3200" dirty="0" smtClean="0">
                <a:solidFill>
                  <a:srgbClr val="0000FF"/>
                </a:solidFill>
              </a:rPr>
              <a:t>In 2014, RENO showed the 5 MeV excess </a:t>
            </a:r>
          </a:p>
          <a:p>
            <a:pPr algn="ctr" defTabSz="457200" latinLnBrk="0"/>
            <a:r>
              <a:rPr kumimoji="0" lang="en-US" altLang="ko-KR" sz="3200" dirty="0" smtClean="0">
                <a:solidFill>
                  <a:srgbClr val="0000FF"/>
                </a:solidFill>
              </a:rPr>
              <a:t>comes from reactors. 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101600" y="1593850"/>
            <a:ext cx="8934896" cy="2074863"/>
            <a:chOff x="101600" y="1593850"/>
            <a:chExt cx="8934896" cy="2074863"/>
          </a:xfrm>
        </p:grpSpPr>
        <p:pic>
          <p:nvPicPr>
            <p:cNvPr id="4506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646" y="2205218"/>
              <a:ext cx="2746482" cy="1318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66" name="Picture 12" descr="reno_5MeV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00" y="2021595"/>
              <a:ext cx="2759255" cy="1647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67" name="TextBox 13"/>
            <p:cNvSpPr txBox="1">
              <a:spLocks noChangeArrowheads="1"/>
            </p:cNvSpPr>
            <p:nvPr/>
          </p:nvSpPr>
          <p:spPr bwMode="auto">
            <a:xfrm>
              <a:off x="948357" y="1593850"/>
              <a:ext cx="904573" cy="46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457200" latinLnBrk="0"/>
              <a:r>
                <a:rPr kumimoji="0" lang="en-US" altLang="ko-KR" sz="2400" dirty="0" smtClean="0"/>
                <a:t>RENO</a:t>
              </a:r>
            </a:p>
          </p:txBody>
        </p:sp>
        <p:sp>
          <p:nvSpPr>
            <p:cNvPr id="45068" name="TextBox 14"/>
            <p:cNvSpPr txBox="1">
              <a:spLocks noChangeArrowheads="1"/>
            </p:cNvSpPr>
            <p:nvPr/>
          </p:nvSpPr>
          <p:spPr bwMode="auto">
            <a:xfrm>
              <a:off x="3480448" y="1641096"/>
              <a:ext cx="1925201" cy="46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457200" latinLnBrk="0"/>
              <a:r>
                <a:rPr kumimoji="0" lang="en-US" altLang="ko-KR" sz="2400" dirty="0" smtClean="0"/>
                <a:t>Double </a:t>
              </a:r>
              <a:r>
                <a:rPr kumimoji="0" lang="en-US" altLang="ko-KR" sz="2400" dirty="0" err="1" smtClean="0"/>
                <a:t>Chooz</a:t>
              </a:r>
              <a:endParaRPr kumimoji="0" lang="en-US" altLang="ko-KR" sz="2400" dirty="0" smtClean="0"/>
            </a:p>
          </p:txBody>
        </p:sp>
        <p:sp>
          <p:nvSpPr>
            <p:cNvPr id="45069" name="TextBox 15"/>
            <p:cNvSpPr txBox="1">
              <a:spLocks noChangeArrowheads="1"/>
            </p:cNvSpPr>
            <p:nvPr/>
          </p:nvSpPr>
          <p:spPr bwMode="auto">
            <a:xfrm>
              <a:off x="7042655" y="1652248"/>
              <a:ext cx="1338915" cy="46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457200" latinLnBrk="0"/>
              <a:r>
                <a:rPr kumimoji="0" lang="en-US" altLang="ko-KR" sz="2400" smtClean="0"/>
                <a:t>Daya Bay</a:t>
              </a:r>
            </a:p>
          </p:txBody>
        </p:sp>
        <p:pic>
          <p:nvPicPr>
            <p:cNvPr id="6154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927175"/>
              <a:ext cx="2408237" cy="493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4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6197" y="2348880"/>
              <a:ext cx="3200299" cy="1003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7545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323528" y="188640"/>
            <a:ext cx="8496944" cy="551135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Observation of an excess at 5 MeV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908175" y="4581525"/>
            <a:ext cx="703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2000" b="1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~3%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467544" y="868710"/>
            <a:ext cx="504348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1938" indent="-261938" defTabSz="457200"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spc="10" dirty="0">
                <a:solidFill>
                  <a:prstClr val="black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1400 days of data (Aug. 2011 – Sep 2015)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6372200" y="806797"/>
            <a:ext cx="2538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24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(Preliminary)</a:t>
            </a:r>
            <a:endParaRPr kumimoji="0" lang="ko-KR" altLang="en-US" sz="2400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4960938" y="3500438"/>
            <a:ext cx="4035425" cy="954087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4572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Fraction of 5 MeV excess: </a:t>
            </a:r>
            <a:r>
              <a:rPr kumimoji="0" lang="en-US" altLang="ja-JP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2.50 ± </a:t>
            </a: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0.21 (%)</a:t>
            </a: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4997450" y="4741863"/>
            <a:ext cx="3962400" cy="892175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defTabSz="4572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맑은 고딕" panose="020B0503020000020004" pitchFamily="50" charset="-127"/>
              </a:rPr>
              <a:t>Significance of the 5 MeV excess:  ~</a:t>
            </a:r>
            <a:r>
              <a:rPr kumimoji="0" lang="en-US" altLang="ko-KR" sz="2600" b="1" kern="0" dirty="0" smtClean="0">
                <a:solidFill>
                  <a:prstClr val="black"/>
                </a:solidFill>
              </a:rPr>
              <a:t>12.7 </a:t>
            </a:r>
            <a:r>
              <a:rPr kumimoji="0" lang="el-GR" altLang="ko-KR" sz="2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맑은 고딕" panose="020B0503020000020004" pitchFamily="50" charset="-127"/>
              </a:rPr>
              <a:t>σ</a:t>
            </a:r>
            <a:endParaRPr kumimoji="0" lang="ko-KR" altLang="en-US" sz="2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4918075" y="1868631"/>
            <a:ext cx="41211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marL="0" marR="0" lvl="0" indent="0" defTabSz="4572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The measured near spectrum is compared with prediction using  </a:t>
            </a:r>
            <a:r>
              <a:rPr kumimoji="0" lang="el-GR" altLang="ko-K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χ</a:t>
            </a:r>
            <a:r>
              <a:rPr kumimoji="0" lang="en-US" altLang="ko-KR" sz="24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2</a:t>
            </a:r>
            <a:r>
              <a:rPr kumimoji="0" lang="en-US" altLang="ko-K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-square test. 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1187450" y="2060575"/>
            <a:ext cx="360363" cy="288925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79400" y="1323975"/>
            <a:ext cx="4579938" cy="5432425"/>
            <a:chOff x="279400" y="1323975"/>
            <a:chExt cx="4579938" cy="5432425"/>
          </a:xfrm>
        </p:grpSpPr>
        <p:pic>
          <p:nvPicPr>
            <p:cNvPr id="8" name="그림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0" t="10414" r="49928" b="1974"/>
            <a:stretch>
              <a:fillRect/>
            </a:stretch>
          </p:blipFill>
          <p:spPr bwMode="auto">
            <a:xfrm>
              <a:off x="279400" y="1323975"/>
              <a:ext cx="4579938" cy="543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직사각형 1"/>
            <p:cNvSpPr/>
            <p:nvPr/>
          </p:nvSpPr>
          <p:spPr>
            <a:xfrm>
              <a:off x="1179320" y="1412776"/>
              <a:ext cx="368493" cy="3903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59E-17C4-4866-A0B9-1C0F4EC5FDD3}" type="slidenum">
              <a:rPr lang="en-US" altLang="ko-KR" smtClean="0"/>
              <a:pPr/>
              <a:t>14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1408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1"/>
          <p:cNvSpPr>
            <a:spLocks noChangeArrowheads="1"/>
          </p:cNvSpPr>
          <p:nvPr/>
        </p:nvSpPr>
        <p:spPr bwMode="auto">
          <a:xfrm>
            <a:off x="179512" y="332656"/>
            <a:ext cx="8784976" cy="576064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800" b="1" dirty="0" smtClean="0">
                <a:solidFill>
                  <a:srgbClr val="000000"/>
                </a:solidFill>
                <a:latin typeface="Arial" charset="0"/>
              </a:rPr>
              <a:t>Correlation of 5 MeV Excess with Reactor Power</a:t>
            </a:r>
            <a:endParaRPr lang="ko-KR" alt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" t="15286" r="1807" b="1392"/>
          <a:stretch>
            <a:fillRect/>
          </a:stretch>
        </p:blipFill>
        <p:spPr bwMode="auto">
          <a:xfrm>
            <a:off x="0" y="1627188"/>
            <a:ext cx="6081713" cy="466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254500" y="3494088"/>
            <a:ext cx="1635125" cy="646112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800" kern="0" dirty="0">
                <a:solidFill>
                  <a:srgbClr val="FF0000"/>
                </a:solidFill>
                <a:latin typeface="Calibri"/>
                <a:ea typeface="맑은 고딕"/>
              </a:rPr>
              <a:t>All the six reactors are on</a:t>
            </a:r>
            <a:endParaRPr kumimoji="0" lang="ko-KR" altLang="en-US" sz="1800" kern="0" dirty="0">
              <a:solidFill>
                <a:srgbClr val="FF0000"/>
              </a:solidFill>
              <a:latin typeface="Calibri"/>
              <a:ea typeface="맑은 고딕"/>
            </a:endParaRPr>
          </a:p>
        </p:txBody>
      </p:sp>
      <p:cxnSp>
        <p:nvCxnSpPr>
          <p:cNvPr id="25" name="직선 화살표 연결선 5"/>
          <p:cNvCxnSpPr>
            <a:cxnSpLocks noChangeShapeType="1"/>
          </p:cNvCxnSpPr>
          <p:nvPr/>
        </p:nvCxnSpPr>
        <p:spPr bwMode="auto">
          <a:xfrm flipH="1" flipV="1">
            <a:off x="4602163" y="3019425"/>
            <a:ext cx="215900" cy="474663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955675" y="3446463"/>
            <a:ext cx="1636713" cy="646112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800" kern="0" dirty="0">
                <a:solidFill>
                  <a:srgbClr val="FF0000"/>
                </a:solidFill>
                <a:latin typeface="Calibri"/>
                <a:ea typeface="맑은 고딕"/>
              </a:rPr>
              <a:t>two or three reactors are off</a:t>
            </a:r>
            <a:endParaRPr kumimoji="0" lang="ko-KR" altLang="en-US" sz="1800" kern="0" dirty="0">
              <a:solidFill>
                <a:srgbClr val="FF0000"/>
              </a:solidFill>
              <a:latin typeface="Calibri"/>
              <a:ea typeface="맑은 고딕"/>
            </a:endParaRPr>
          </a:p>
        </p:txBody>
      </p:sp>
      <p:cxnSp>
        <p:nvCxnSpPr>
          <p:cNvPr id="28" name="직선 화살표 연결선 12"/>
          <p:cNvCxnSpPr>
            <a:cxnSpLocks noChangeShapeType="1"/>
          </p:cNvCxnSpPr>
          <p:nvPr/>
        </p:nvCxnSpPr>
        <p:spPr bwMode="auto">
          <a:xfrm>
            <a:off x="2301875" y="4092575"/>
            <a:ext cx="165100" cy="220663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55713" y="2068513"/>
            <a:ext cx="1841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1800" dirty="0">
              <a:solidFill>
                <a:prstClr val="black"/>
              </a:solidFill>
              <a:latin typeface="Calibri"/>
              <a:ea typeface="굴림" pitchFamily="50" charset="-127"/>
            </a:endParaRPr>
          </a:p>
        </p:txBody>
      </p:sp>
      <p:grpSp>
        <p:nvGrpSpPr>
          <p:cNvPr id="31" name="그룹 3"/>
          <p:cNvGrpSpPr>
            <a:grpSpLocks/>
          </p:cNvGrpSpPr>
          <p:nvPr/>
        </p:nvGrpSpPr>
        <p:grpSpPr bwMode="auto">
          <a:xfrm>
            <a:off x="6276975" y="2081213"/>
            <a:ext cx="2903538" cy="1784350"/>
            <a:chOff x="6277630" y="1412776"/>
            <a:chExt cx="2902882" cy="1785104"/>
          </a:xfrm>
        </p:grpSpPr>
        <p:sp>
          <p:nvSpPr>
            <p:cNvPr id="32" name="Right Arrow 3"/>
            <p:cNvSpPr/>
            <p:nvPr/>
          </p:nvSpPr>
          <p:spPr>
            <a:xfrm>
              <a:off x="6277630" y="2140158"/>
              <a:ext cx="750718" cy="484392"/>
            </a:xfrm>
            <a:prstGeom prst="rightArrow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defTabSz="457200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1800" kern="0">
                <a:solidFill>
                  <a:prstClr val="white"/>
                </a:solidFill>
                <a:latin typeface="Calibri"/>
                <a:ea typeface="굴림" pitchFamily="50" charset="-127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893441" y="1412776"/>
              <a:ext cx="2287071" cy="17851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457200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sz="2200" b="1" dirty="0">
                  <a:solidFill>
                    <a:srgbClr val="0033CC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5 MeV excess </a:t>
              </a:r>
            </a:p>
            <a:p>
              <a:pPr algn="ctr" defTabSz="457200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sz="2200" b="1" dirty="0">
                  <a:solidFill>
                    <a:srgbClr val="0033CC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has a clear </a:t>
              </a:r>
            </a:p>
            <a:p>
              <a:pPr algn="ctr" defTabSz="457200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sz="2200" b="1" dirty="0">
                  <a:solidFill>
                    <a:srgbClr val="0033CC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correlation</a:t>
              </a:r>
            </a:p>
            <a:p>
              <a:pPr algn="ctr" defTabSz="457200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sz="2200" b="1" dirty="0">
                  <a:solidFill>
                    <a:srgbClr val="0033CC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with reactor </a:t>
              </a:r>
            </a:p>
            <a:p>
              <a:pPr algn="ctr" defTabSz="457200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sz="2200" b="1" dirty="0">
                  <a:solidFill>
                    <a:srgbClr val="0033CC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thermal power !</a:t>
              </a:r>
            </a:p>
          </p:txBody>
        </p:sp>
      </p:grpSp>
      <p:grpSp>
        <p:nvGrpSpPr>
          <p:cNvPr id="34" name="그룹 2"/>
          <p:cNvGrpSpPr>
            <a:grpSpLocks/>
          </p:cNvGrpSpPr>
          <p:nvPr/>
        </p:nvGrpSpPr>
        <p:grpSpPr bwMode="auto">
          <a:xfrm>
            <a:off x="5991225" y="4184650"/>
            <a:ext cx="3278188" cy="1579563"/>
            <a:chOff x="5990995" y="3516178"/>
            <a:chExt cx="3278649" cy="1579683"/>
          </a:xfrm>
        </p:grpSpPr>
        <p:sp>
          <p:nvSpPr>
            <p:cNvPr id="35" name="TextBox 34"/>
            <p:cNvSpPr txBox="1"/>
            <p:nvPr/>
          </p:nvSpPr>
          <p:spPr>
            <a:xfrm>
              <a:off x="5990995" y="4325865"/>
              <a:ext cx="3278649" cy="7699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The 5 MeV excess comes from reactors!</a:t>
              </a:r>
            </a:p>
          </p:txBody>
        </p:sp>
        <p:sp>
          <p:nvSpPr>
            <p:cNvPr id="36" name="아래쪽 화살표 1"/>
            <p:cNvSpPr>
              <a:spLocks noChangeArrowheads="1"/>
            </p:cNvSpPr>
            <p:nvPr/>
          </p:nvSpPr>
          <p:spPr bwMode="auto">
            <a:xfrm>
              <a:off x="7504675" y="3516178"/>
              <a:ext cx="531934" cy="704909"/>
            </a:xfrm>
            <a:prstGeom prst="downArrow">
              <a:avLst>
                <a:gd name="adj1" fmla="val 50000"/>
                <a:gd name="adj2" fmla="val 50001"/>
              </a:avLst>
            </a:prstGeom>
            <a:solidFill>
              <a:srgbClr val="4F81BD"/>
            </a:solidFill>
            <a:ln w="9525" algn="ctr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</a:endParaRPr>
            </a:p>
          </p:txBody>
        </p:sp>
      </p:grpSp>
      <p:sp>
        <p:nvSpPr>
          <p:cNvPr id="37" name="직사각형 36"/>
          <p:cNvSpPr/>
          <p:nvPr/>
        </p:nvSpPr>
        <p:spPr>
          <a:xfrm>
            <a:off x="3851920" y="1412875"/>
            <a:ext cx="22422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1938" indent="-261938" defTabSz="457200"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spc="10" dirty="0">
                <a:solidFill>
                  <a:prstClr val="black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1400 days of data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C7B7C-97AD-4B9A-93E4-EE47F73C1FD6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43804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" t="10701" r="4359" b="8363"/>
          <a:stretch>
            <a:fillRect/>
          </a:stretch>
        </p:blipFill>
        <p:spPr bwMode="auto">
          <a:xfrm>
            <a:off x="1106488" y="1746250"/>
            <a:ext cx="6657975" cy="501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그림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" t="10843" r="4546" b="7867"/>
          <a:stretch>
            <a:fillRect/>
          </a:stretch>
        </p:blipFill>
        <p:spPr bwMode="auto">
          <a:xfrm>
            <a:off x="1101725" y="1711325"/>
            <a:ext cx="6656388" cy="503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51"/>
          <p:cNvSpPr>
            <a:spLocks noChangeArrowheads="1"/>
          </p:cNvSpPr>
          <p:nvPr/>
        </p:nvSpPr>
        <p:spPr bwMode="auto">
          <a:xfrm>
            <a:off x="179958" y="260648"/>
            <a:ext cx="8856538" cy="563265"/>
          </a:xfrm>
          <a:prstGeom prst="rect">
            <a:avLst/>
          </a:prstGeom>
          <a:solidFill>
            <a:srgbClr val="33CC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>
            <a:outerShdw dist="107763" dir="2700000" algn="ctr" rotWithShape="0">
              <a:srgbClr val="EEECE1"/>
            </a:outerShdw>
          </a:effectLst>
        </p:spPr>
        <p:txBody>
          <a:bodyPr wrap="none" anchor="ctr"/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Correlation of 5 MeV excess with </a:t>
            </a:r>
            <a:r>
              <a:rPr kumimoji="0" lang="en-US" altLang="ko-KR" sz="2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235</a:t>
            </a:r>
            <a:r>
              <a:rPr kumimoji="0" lang="en-US" altLang="ko-KR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 isotope fraction</a:t>
            </a:r>
            <a:endParaRPr kumimoji="0" lang="ko-KR" altLang="en-US" sz="26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52"/>
          <p:cNvSpPr txBox="1">
            <a:spLocks noChangeArrowheads="1"/>
          </p:cNvSpPr>
          <p:nvPr/>
        </p:nvSpPr>
        <p:spPr bwMode="auto">
          <a:xfrm>
            <a:off x="0" y="1196975"/>
            <a:ext cx="7704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0" cap="none" spc="0" normalizeH="0" baseline="3000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235</a:t>
            </a:r>
            <a:r>
              <a:rPr kumimoji="0" lang="en-US" altLang="ko-KR" sz="24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U fraction corresponds to freshness of reactor fuel</a:t>
            </a:r>
            <a:endParaRPr kumimoji="0" lang="ko-KR" altLang="en-US" sz="2400" b="1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맑은 고딕" pitchFamily="50" charset="-127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/>
        </p:nvGraphicFramePr>
        <p:xfrm>
          <a:off x="5275263" y="4868863"/>
          <a:ext cx="2008187" cy="731838"/>
        </p:xfrm>
        <a:graphic>
          <a:graphicData uri="http://schemas.openxmlformats.org/drawingml/2006/table">
            <a:tbl>
              <a:tblPr firstRow="1" bandRow="1"/>
              <a:tblGrid>
                <a:gridCol w="1315938"/>
                <a:gridCol w="692249"/>
              </a:tblGrid>
              <a:tr h="24394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600" b="1" dirty="0" smtClean="0"/>
                        <a:t>Fit function</a:t>
                      </a:r>
                      <a:endParaRPr lang="ko-KR" altLang="en-US" sz="1600" b="1" dirty="0"/>
                    </a:p>
                  </a:txBody>
                  <a:tcPr marL="91411" marR="91411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latinLnBrk="1"/>
                      <a:r>
                        <a:rPr lang="el-GR" altLang="ko-KR" sz="1600" b="1" dirty="0" smtClean="0"/>
                        <a:t>χ</a:t>
                      </a:r>
                      <a:r>
                        <a:rPr lang="en-US" altLang="ko-KR" sz="1600" b="1" baseline="30000" dirty="0" smtClean="0"/>
                        <a:t>2</a:t>
                      </a:r>
                      <a:endParaRPr lang="ko-KR" altLang="en-US" sz="1600" b="1" baseline="30000" dirty="0"/>
                    </a:p>
                  </a:txBody>
                  <a:tcPr marL="91411" marR="91411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94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600" dirty="0" smtClean="0"/>
                        <a:t>y = p0</a:t>
                      </a:r>
                      <a:endParaRPr lang="ko-KR" altLang="en-US" sz="1600" dirty="0"/>
                    </a:p>
                  </a:txBody>
                  <a:tcPr marL="91411" marR="91411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600" dirty="0" smtClean="0"/>
                        <a:t>1.407</a:t>
                      </a:r>
                      <a:endParaRPr lang="ko-KR" altLang="en-US" sz="1600" dirty="0"/>
                    </a:p>
                  </a:txBody>
                  <a:tcPr marL="91411" marR="91411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94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0000FF"/>
                          </a:solidFill>
                        </a:rPr>
                        <a:t>y = p0 +</a:t>
                      </a:r>
                      <a:r>
                        <a:rPr lang="en-US" altLang="ko-KR" sz="1600" baseline="0" dirty="0" smtClean="0">
                          <a:solidFill>
                            <a:srgbClr val="0000FF"/>
                          </a:solidFill>
                        </a:rPr>
                        <a:t> p1*x</a:t>
                      </a:r>
                      <a:endParaRPr lang="ko-KR" alt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 marL="91411" marR="91411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600" dirty="0" smtClean="0">
                          <a:solidFill>
                            <a:srgbClr val="0000FF"/>
                          </a:solidFill>
                        </a:rPr>
                        <a:t>0.233</a:t>
                      </a:r>
                      <a:endParaRPr lang="ko-KR" alt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 marL="91411" marR="91411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" name="TextBox 36"/>
          <p:cNvSpPr txBox="1">
            <a:spLocks noChangeArrowheads="1"/>
          </p:cNvSpPr>
          <p:nvPr/>
        </p:nvSpPr>
        <p:spPr bwMode="auto">
          <a:xfrm>
            <a:off x="2465388" y="4941888"/>
            <a:ext cx="1839912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ko-KR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Δχ</a:t>
            </a:r>
            <a:r>
              <a:rPr kumimoji="0" lang="el-GR" altLang="ko-KR" sz="2000" b="1" i="0" u="none" strike="noStrike" kern="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2</a:t>
            </a:r>
            <a:r>
              <a:rPr kumimoji="0" lang="en-US" altLang="ko-KR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 = 1.174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P-value = 0.240</a:t>
            </a:r>
            <a:endParaRPr kumimoji="0" lang="ko-KR" altLang="en-US" sz="20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맑은 고딕" pitchFamily="50" charset="-127"/>
            </a:endParaRPr>
          </a:p>
        </p:txBody>
      </p:sp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6875463" y="836712"/>
            <a:ext cx="2538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24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(Preliminary)</a:t>
            </a:r>
            <a:endParaRPr kumimoji="0" lang="ko-KR" altLang="en-US" sz="2400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37"/>
          <p:cNvSpPr txBox="1">
            <a:spLocks noChangeArrowheads="1"/>
          </p:cNvSpPr>
          <p:nvPr/>
        </p:nvSpPr>
        <p:spPr bwMode="auto">
          <a:xfrm>
            <a:off x="6288088" y="6172200"/>
            <a:ext cx="14811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(Beginning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of reactor cycle)</a:t>
            </a:r>
          </a:p>
        </p:txBody>
      </p:sp>
      <p:sp>
        <p:nvSpPr>
          <p:cNvPr id="38" name="TextBox 39"/>
          <p:cNvSpPr txBox="1">
            <a:spLocks noChangeArrowheads="1"/>
          </p:cNvSpPr>
          <p:nvPr/>
        </p:nvSpPr>
        <p:spPr bwMode="auto">
          <a:xfrm>
            <a:off x="2268538" y="6210300"/>
            <a:ext cx="1471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(End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</a:rPr>
              <a:t>of reactor cycle)</a:t>
            </a:r>
          </a:p>
        </p:txBody>
      </p:sp>
      <p:cxnSp>
        <p:nvCxnSpPr>
          <p:cNvPr id="39" name="직선 화살표 연결선 38"/>
          <p:cNvCxnSpPr/>
          <p:nvPr/>
        </p:nvCxnSpPr>
        <p:spPr>
          <a:xfrm flipH="1">
            <a:off x="1692275" y="6502400"/>
            <a:ext cx="576263" cy="0"/>
          </a:xfrm>
          <a:prstGeom prst="straightConnector1">
            <a:avLst/>
          </a:prstGeom>
          <a:noFill/>
          <a:ln w="57150" cap="flat" cmpd="sng" algn="ctr">
            <a:solidFill>
              <a:srgbClr val="0066FF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직선 화살표 연결선 39"/>
          <p:cNvCxnSpPr/>
          <p:nvPr/>
        </p:nvCxnSpPr>
        <p:spPr>
          <a:xfrm>
            <a:off x="7505700" y="6381750"/>
            <a:ext cx="639763" cy="0"/>
          </a:xfrm>
          <a:prstGeom prst="straightConnector1">
            <a:avLst/>
          </a:prstGeom>
          <a:noFill/>
          <a:ln w="57150" cap="flat" cmpd="sng" algn="ctr">
            <a:solidFill>
              <a:srgbClr val="0066FF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C7B7C-97AD-4B9A-93E4-EE47F73C1FD6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61125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3"/>
          <a:srcRect l="1947" t="10800" r="3730" b="2638"/>
          <a:stretch/>
        </p:blipFill>
        <p:spPr>
          <a:xfrm>
            <a:off x="870803" y="2363481"/>
            <a:ext cx="6419078" cy="3459944"/>
          </a:xfrm>
          <a:prstGeom prst="rect">
            <a:avLst/>
          </a:prstGeom>
        </p:spPr>
      </p:pic>
      <p:sp>
        <p:nvSpPr>
          <p:cNvPr id="486404" name="Rectangle 23"/>
          <p:cNvSpPr>
            <a:spLocks noChangeArrowheads="1"/>
          </p:cNvSpPr>
          <p:nvPr/>
        </p:nvSpPr>
        <p:spPr bwMode="auto">
          <a:xfrm>
            <a:off x="251520" y="116434"/>
            <a:ext cx="8669659" cy="576262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Measurement of Absolute Reactor Neutrino Flux</a:t>
            </a:r>
            <a:endParaRPr kumimoji="0" lang="ko-KR" altLang="en-US" sz="2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6407" name="TextBox 14"/>
          <p:cNvSpPr txBox="1">
            <a:spLocks noChangeArrowheads="1"/>
          </p:cNvSpPr>
          <p:nvPr/>
        </p:nvSpPr>
        <p:spPr bwMode="auto">
          <a:xfrm>
            <a:off x="1865235" y="2522912"/>
            <a:ext cx="17414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eaLnBrk="0" latinLnBrk="0" hangingPunct="0">
              <a:spcBef>
                <a:spcPct val="0"/>
              </a:spcBef>
              <a:buFontTx/>
              <a:buNone/>
            </a:pPr>
            <a:r>
              <a:rPr lang="en-US" altLang="ko-KR" sz="2400" dirty="0" smtClean="0">
                <a:solidFill>
                  <a:srgbClr val="000000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Preliminary</a:t>
            </a:r>
            <a:endParaRPr lang="ko-KR" altLang="en-US" sz="2400" dirty="0" smtClean="0">
              <a:solidFill>
                <a:srgbClr val="000000"/>
              </a:solidFill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486408" name="TextBox 17"/>
          <p:cNvSpPr txBox="1">
            <a:spLocks noChangeArrowheads="1"/>
          </p:cNvSpPr>
          <p:nvPr/>
        </p:nvSpPr>
        <p:spPr bwMode="auto">
          <a:xfrm>
            <a:off x="5784608" y="3735436"/>
            <a:ext cx="13223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eaLnBrk="0" latinLnBrk="0" hangingPunct="0">
              <a:spcBef>
                <a:spcPct val="0"/>
              </a:spcBef>
              <a:buFontTx/>
              <a:buNone/>
            </a:pPr>
            <a:r>
              <a:rPr lang="en-US" altLang="ko-KR" sz="1400" dirty="0" err="1" smtClean="0">
                <a:solidFill>
                  <a:srgbClr val="000000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Daya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 Bay</a:t>
            </a:r>
            <a:endParaRPr lang="ko-KR" altLang="en-US" sz="1400" dirty="0" smtClean="0">
              <a:solidFill>
                <a:srgbClr val="000000"/>
              </a:solidFill>
              <a:latin typeface="Arial" panose="020B0604020202020204" pitchFamily="34" charset="0"/>
              <a:ea typeface="굴림" pitchFamily="50" charset="-127"/>
              <a:cs typeface="Arial" panose="020B0604020202020204" pitchFamily="34" charset="0"/>
            </a:endParaRPr>
          </a:p>
        </p:txBody>
      </p:sp>
      <p:sp>
        <p:nvSpPr>
          <p:cNvPr id="486409" name="TextBox 8"/>
          <p:cNvSpPr txBox="1">
            <a:spLocks noChangeArrowheads="1"/>
          </p:cNvSpPr>
          <p:nvPr/>
        </p:nvSpPr>
        <p:spPr bwMode="auto">
          <a:xfrm>
            <a:off x="1568261" y="2102757"/>
            <a:ext cx="63161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latinLnBrk="0">
              <a:spcBef>
                <a:spcPct val="50000"/>
              </a:spcBef>
              <a:buFontTx/>
              <a:buNone/>
            </a:pPr>
            <a:r>
              <a:rPr kumimoji="0" lang="en-US" altLang="ko-KR" sz="18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*Prediction is corrected for three flavor neutrino oscillation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621930"/>
              </p:ext>
            </p:extLst>
          </p:nvPr>
        </p:nvGraphicFramePr>
        <p:xfrm>
          <a:off x="870803" y="908720"/>
          <a:ext cx="6696744" cy="10109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232248"/>
                <a:gridCol w="2088232"/>
                <a:gridCol w="2376264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/ Prediction </a:t>
                      </a:r>
                    </a:p>
                    <a:p>
                      <a:pPr latinLnBrk="1"/>
                      <a:r>
                        <a:rPr lang="en-US" altLang="ko-KR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(Huber + Mueller)</a:t>
                      </a:r>
                      <a:endParaRPr lang="ko-KR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Flux weighted baseline at near</a:t>
                      </a:r>
                      <a:endParaRPr lang="ko-KR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RENO (500 days)</a:t>
                      </a:r>
                      <a:endParaRPr lang="ko-KR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0.944 +- 0.021</a:t>
                      </a:r>
                      <a:endParaRPr lang="ko-KR" altLang="en-US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411 m</a:t>
                      </a:r>
                      <a:endParaRPr lang="ko-KR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467544" y="5853244"/>
            <a:ext cx="802983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latinLnBrk="0">
              <a:spcBef>
                <a:spcPct val="50000"/>
              </a:spcBef>
              <a:buFontTx/>
              <a:buNone/>
            </a:pPr>
            <a:r>
              <a:rPr kumimoji="0" lang="en-US" altLang="ko-KR" sz="20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Deficit of observed reactor neutrino fluxes relative to the prediction (Huber + Mueller model) indicates an overestimated flux or possible oscillation to sterile neutrinos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9965-13AA-4ECA-AE70-494824F9F19A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" name="오른쪽 중괄호 3"/>
          <p:cNvSpPr/>
          <p:nvPr/>
        </p:nvSpPr>
        <p:spPr>
          <a:xfrm rot="5400000">
            <a:off x="3249180" y="3743708"/>
            <a:ext cx="179838" cy="2286726"/>
          </a:xfrm>
          <a:prstGeom prst="rightBrace">
            <a:avLst>
              <a:gd name="adj1" fmla="val 77287"/>
              <a:gd name="adj2" fmla="val 5096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1855181" y="4967967"/>
            <a:ext cx="28946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latinLnBrk="0">
              <a:spcBef>
                <a:spcPct val="50000"/>
              </a:spcBef>
              <a:buFontTx/>
              <a:buNone/>
            </a:pPr>
            <a:r>
              <a:rPr kumimoji="0" lang="en-US" altLang="ko-KR" sz="12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baseline measurement (&lt;100 m)</a:t>
            </a:r>
          </a:p>
        </p:txBody>
      </p:sp>
    </p:spTree>
    <p:extLst>
      <p:ext uri="{BB962C8B-B14F-4D97-AF65-F5344CB8AC3E}">
        <p14:creationId xmlns:p14="http://schemas.microsoft.com/office/powerpoint/2010/main" val="361075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23"/>
          <p:cNvSpPr>
            <a:spLocks noChangeArrowheads="1"/>
          </p:cNvSpPr>
          <p:nvPr/>
        </p:nvSpPr>
        <p:spPr bwMode="auto">
          <a:xfrm>
            <a:off x="323528" y="260648"/>
            <a:ext cx="8568952" cy="576064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b="1" kern="0" dirty="0" smtClean="0">
                <a:solidFill>
                  <a:srgbClr val="000000"/>
                </a:solidFill>
                <a:latin typeface="Arial" pitchFamily="34" charset="0"/>
                <a:ea typeface="굴림" charset="-127"/>
                <a:cs typeface="Arial" pitchFamily="34" charset="0"/>
              </a:rPr>
              <a:t>Reactor Neutrino Oscillations</a:t>
            </a:r>
            <a:endParaRPr kumimoji="0" lang="en-US" altLang="ko-KR" sz="3200" b="1" kern="0" dirty="0">
              <a:solidFill>
                <a:srgbClr val="000000"/>
              </a:solidFill>
              <a:latin typeface="Arial" pitchFamily="34" charset="0"/>
              <a:ea typeface="굴림" charset="-127"/>
              <a:cs typeface="Arial" pitchFamily="34" charset="0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179388" y="831602"/>
            <a:ext cx="8897937" cy="4901654"/>
            <a:chOff x="179388" y="831602"/>
            <a:chExt cx="8897937" cy="4901654"/>
          </a:xfrm>
        </p:grpSpPr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184150" y="1285627"/>
              <a:ext cx="8458200" cy="787400"/>
              <a:chOff x="0" y="0"/>
              <a:chExt cx="5328" cy="496"/>
            </a:xfrm>
          </p:grpSpPr>
          <p:sp>
            <p:nvSpPr>
              <p:cNvPr id="614405" name="AutoShape 5"/>
              <p:cNvSpPr>
                <a:spLocks/>
              </p:cNvSpPr>
              <p:nvPr/>
            </p:nvSpPr>
            <p:spPr bwMode="auto">
              <a:xfrm>
                <a:off x="43" y="2"/>
                <a:ext cx="472" cy="486"/>
              </a:xfrm>
              <a:custGeom>
                <a:avLst/>
                <a:gdLst>
                  <a:gd name="T0" fmla="*/ 0 w 21600"/>
                  <a:gd name="T1" fmla="*/ 0 h 21600"/>
                  <a:gd name="T2" fmla="*/ 0 60000 65536"/>
                  <a:gd name="T3" fmla="*/ 0 w 21600"/>
                  <a:gd name="T4" fmla="*/ 0 h 21600"/>
                  <a:gd name="T5" fmla="*/ 21600 w 21600"/>
                  <a:gd name="T6" fmla="*/ 21600 h 21600"/>
                </a:gdLst>
                <a:ahLst/>
                <a:cxnLst>
                  <a:cxn ang="T2">
                    <a:pos x="T0" y="T1"/>
                  </a:cxn>
                </a:cxnLst>
                <a:rect l="T3" t="T4" r="T5" b="T6"/>
                <a:pathLst>
                  <a:path w="21600" h="21600">
                    <a:moveTo>
                      <a:pt x="0" y="21600"/>
                    </a:moveTo>
                    <a:lnTo>
                      <a:pt x="4485" y="13867"/>
                    </a:lnTo>
                    <a:lnTo>
                      <a:pt x="5766" y="10667"/>
                    </a:lnTo>
                    <a:lnTo>
                      <a:pt x="5766" y="7556"/>
                    </a:lnTo>
                    <a:lnTo>
                      <a:pt x="5766" y="5689"/>
                    </a:lnTo>
                    <a:lnTo>
                      <a:pt x="3936" y="0"/>
                    </a:lnTo>
                    <a:lnTo>
                      <a:pt x="17847" y="0"/>
                    </a:lnTo>
                    <a:lnTo>
                      <a:pt x="16475" y="3644"/>
                    </a:lnTo>
                    <a:lnTo>
                      <a:pt x="15651" y="7289"/>
                    </a:lnTo>
                    <a:lnTo>
                      <a:pt x="16108" y="10667"/>
                    </a:lnTo>
                    <a:lnTo>
                      <a:pt x="17207" y="13689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gradFill rotWithShape="0">
                <a:gsLst>
                  <a:gs pos="0">
                    <a:srgbClr val="808080"/>
                  </a:gs>
                  <a:gs pos="50000">
                    <a:srgbClr val="AEAEAE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kumimoji="0" lang="en-GB" sz="2400" smtClean="0">
                  <a:solidFill>
                    <a:srgbClr val="000000"/>
                  </a:solidFill>
                  <a:latin typeface="Arial" charset="0"/>
                  <a:ea typeface="ヒラギノ角ゴ ProN W3" pitchFamily="-109" charset="-128"/>
                  <a:sym typeface="Arial" charset="0"/>
                </a:endParaRPr>
              </a:p>
            </p:txBody>
          </p:sp>
          <p:sp>
            <p:nvSpPr>
              <p:cNvPr id="614406" name="Line 6"/>
              <p:cNvSpPr>
                <a:spLocks noChangeShapeType="1"/>
              </p:cNvSpPr>
              <p:nvPr/>
            </p:nvSpPr>
            <p:spPr bwMode="auto">
              <a:xfrm>
                <a:off x="38" y="495"/>
                <a:ext cx="49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4407" name="Line 7"/>
              <p:cNvSpPr>
                <a:spLocks noChangeShapeType="1"/>
              </p:cNvSpPr>
              <p:nvPr/>
            </p:nvSpPr>
            <p:spPr bwMode="auto">
              <a:xfrm>
                <a:off x="121" y="2"/>
                <a:ext cx="317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4408" name="Freeform 8"/>
              <p:cNvSpPr>
                <a:spLocks/>
              </p:cNvSpPr>
              <p:nvPr/>
            </p:nvSpPr>
            <p:spPr bwMode="auto">
              <a:xfrm>
                <a:off x="387" y="0"/>
                <a:ext cx="135" cy="496"/>
              </a:xfrm>
              <a:custGeom>
                <a:avLst/>
                <a:gdLst>
                  <a:gd name="T0" fmla="*/ 0 w 20015"/>
                  <a:gd name="T1" fmla="*/ 0 h 21600"/>
                  <a:gd name="T2" fmla="*/ 0 w 20015"/>
                  <a:gd name="T3" fmla="*/ 0 h 21600"/>
                  <a:gd name="T4" fmla="*/ 0 w 2001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0015"/>
                  <a:gd name="T10" fmla="*/ 0 h 21600"/>
                  <a:gd name="T11" fmla="*/ 20015 w 2001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015" h="21600">
                    <a:moveTo>
                      <a:pt x="20015" y="21600"/>
                    </a:moveTo>
                    <a:cubicBezTo>
                      <a:pt x="11375" y="17509"/>
                      <a:pt x="2735" y="13418"/>
                      <a:pt x="575" y="9818"/>
                    </a:cubicBezTo>
                    <a:cubicBezTo>
                      <a:pt x="-1585" y="6218"/>
                      <a:pt x="2735" y="3109"/>
                      <a:pt x="7055" y="0"/>
                    </a:cubicBez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kumimoji="0" lang="en-GB" sz="2400" smtClean="0">
                  <a:solidFill>
                    <a:srgbClr val="000000"/>
                  </a:solidFill>
                  <a:latin typeface="Arial" charset="0"/>
                  <a:ea typeface="ヒラギノ角ゴ ProN W3" pitchFamily="-109" charset="-128"/>
                  <a:sym typeface="Arial" charset="0"/>
                </a:endParaRPr>
              </a:p>
            </p:txBody>
          </p:sp>
          <p:sp>
            <p:nvSpPr>
              <p:cNvPr id="614409" name="Freeform 9"/>
              <p:cNvSpPr>
                <a:spLocks/>
              </p:cNvSpPr>
              <p:nvPr/>
            </p:nvSpPr>
            <p:spPr bwMode="auto">
              <a:xfrm>
                <a:off x="38" y="0"/>
                <a:ext cx="134" cy="496"/>
              </a:xfrm>
              <a:custGeom>
                <a:avLst/>
                <a:gdLst>
                  <a:gd name="T0" fmla="*/ 0 w 20015"/>
                  <a:gd name="T1" fmla="*/ 0 h 21600"/>
                  <a:gd name="T2" fmla="*/ 0 w 20015"/>
                  <a:gd name="T3" fmla="*/ 0 h 21600"/>
                  <a:gd name="T4" fmla="*/ 0 w 2001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0015"/>
                  <a:gd name="T10" fmla="*/ 0 h 21600"/>
                  <a:gd name="T11" fmla="*/ 20015 w 2001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015" h="21600">
                    <a:moveTo>
                      <a:pt x="0" y="21600"/>
                    </a:moveTo>
                    <a:cubicBezTo>
                      <a:pt x="8640" y="17509"/>
                      <a:pt x="17280" y="13418"/>
                      <a:pt x="19440" y="9818"/>
                    </a:cubicBezTo>
                    <a:cubicBezTo>
                      <a:pt x="21600" y="6218"/>
                      <a:pt x="17280" y="3109"/>
                      <a:pt x="12960" y="0"/>
                    </a:cubicBez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kumimoji="0" lang="en-GB" sz="2400" smtClean="0">
                  <a:solidFill>
                    <a:srgbClr val="000000"/>
                  </a:solidFill>
                  <a:latin typeface="Arial" charset="0"/>
                  <a:ea typeface="ヒラギノ角ゴ ProN W3" pitchFamily="-109" charset="-128"/>
                  <a:sym typeface="Arial" charset="0"/>
                </a:endParaRPr>
              </a:p>
            </p:txBody>
          </p:sp>
          <p:sp>
            <p:nvSpPr>
              <p:cNvPr id="614410" name="Line 10"/>
              <p:cNvSpPr>
                <a:spLocks noChangeShapeType="1"/>
              </p:cNvSpPr>
              <p:nvPr/>
            </p:nvSpPr>
            <p:spPr bwMode="auto">
              <a:xfrm>
                <a:off x="649" y="352"/>
                <a:ext cx="183" cy="1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4411" name="Line 11"/>
              <p:cNvSpPr>
                <a:spLocks noChangeShapeType="1"/>
              </p:cNvSpPr>
              <p:nvPr/>
            </p:nvSpPr>
            <p:spPr bwMode="auto">
              <a:xfrm>
                <a:off x="0" y="495"/>
                <a:ext cx="5328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4412" name="Oval 12"/>
              <p:cNvSpPr>
                <a:spLocks/>
              </p:cNvSpPr>
              <p:nvPr/>
            </p:nvSpPr>
            <p:spPr bwMode="auto">
              <a:xfrm>
                <a:off x="639" y="258"/>
                <a:ext cx="202" cy="173"/>
              </a:xfrm>
              <a:prstGeom prst="ellipse">
                <a:avLst/>
              </a:prstGeom>
              <a:gradFill rotWithShape="0">
                <a:gsLst>
                  <a:gs pos="0">
                    <a:srgbClr val="AEAEAE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kumimoji="0" lang="en-GB" sz="2400" smtClean="0">
                  <a:solidFill>
                    <a:srgbClr val="000000"/>
                  </a:solidFill>
                  <a:latin typeface="Arial" charset="0"/>
                  <a:ea typeface="ヒラギノ角ゴ ProN W3" pitchFamily="-109" charset="-128"/>
                  <a:sym typeface="Arial" charset="0"/>
                </a:endParaRPr>
              </a:p>
            </p:txBody>
          </p:sp>
          <p:sp>
            <p:nvSpPr>
              <p:cNvPr id="614413" name="AutoShape 13"/>
              <p:cNvSpPr>
                <a:spLocks/>
              </p:cNvSpPr>
              <p:nvPr/>
            </p:nvSpPr>
            <p:spPr bwMode="auto">
              <a:xfrm>
                <a:off x="637" y="348"/>
                <a:ext cx="206" cy="141"/>
              </a:xfrm>
              <a:prstGeom prst="roundRect">
                <a:avLst>
                  <a:gd name="adj" fmla="val 662"/>
                </a:avLst>
              </a:prstGeom>
              <a:gradFill rotWithShape="0">
                <a:gsLst>
                  <a:gs pos="0">
                    <a:srgbClr val="808080"/>
                  </a:gs>
                  <a:gs pos="50000">
                    <a:srgbClr val="AEAEAE"/>
                  </a:gs>
                  <a:gs pos="100000">
                    <a:srgbClr val="808080"/>
                  </a:gs>
                </a:gsLst>
                <a:lin ang="0" scaled="1"/>
              </a:gra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kumimoji="0" lang="en-GB" sz="2400" smtClean="0">
                  <a:solidFill>
                    <a:srgbClr val="000000"/>
                  </a:solidFill>
                  <a:latin typeface="Arial" charset="0"/>
                  <a:ea typeface="ヒラギノ角ゴ ProN W3" pitchFamily="-109" charset="-128"/>
                  <a:sym typeface="Arial" charset="0"/>
                </a:endParaRPr>
              </a:p>
            </p:txBody>
          </p:sp>
          <p:sp>
            <p:nvSpPr>
              <p:cNvPr id="614414" name="Rectangle 14"/>
              <p:cNvSpPr>
                <a:spLocks/>
              </p:cNvSpPr>
              <p:nvPr/>
            </p:nvSpPr>
            <p:spPr bwMode="auto">
              <a:xfrm>
                <a:off x="645" y="339"/>
                <a:ext cx="190" cy="23"/>
              </a:xfrm>
              <a:prstGeom prst="rect">
                <a:avLst/>
              </a:prstGeom>
              <a:gradFill rotWithShape="0">
                <a:gsLst>
                  <a:gs pos="0">
                    <a:srgbClr val="808080"/>
                  </a:gs>
                  <a:gs pos="50000">
                    <a:srgbClr val="AEAEAE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kumimoji="0" lang="en-GB" sz="2400" smtClean="0">
                  <a:solidFill>
                    <a:srgbClr val="000000"/>
                  </a:solidFill>
                  <a:latin typeface="Arial" charset="0"/>
                  <a:ea typeface="ヒラギノ角ゴ ProN W3" pitchFamily="-109" charset="-128"/>
                  <a:sym typeface="Arial" charset="0"/>
                </a:endParaRPr>
              </a:p>
            </p:txBody>
          </p:sp>
        </p:grpSp>
        <p:sp>
          <p:nvSpPr>
            <p:cNvPr id="614415" name="Line 15"/>
            <p:cNvSpPr>
              <a:spLocks noChangeShapeType="1"/>
            </p:cNvSpPr>
            <p:nvPr/>
          </p:nvSpPr>
          <p:spPr bwMode="auto">
            <a:xfrm>
              <a:off x="179388" y="2073027"/>
              <a:ext cx="8458200" cy="15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2206625" y="2508002"/>
              <a:ext cx="381000" cy="396875"/>
              <a:chOff x="0" y="0"/>
              <a:chExt cx="240" cy="250"/>
            </a:xfrm>
          </p:grpSpPr>
          <p:sp>
            <p:nvSpPr>
              <p:cNvPr id="614417" name="Oval 17"/>
              <p:cNvSpPr>
                <a:spLocks/>
              </p:cNvSpPr>
              <p:nvPr/>
            </p:nvSpPr>
            <p:spPr bwMode="auto">
              <a:xfrm>
                <a:off x="0" y="0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B6B6B6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kumimoji="0" lang="en-GB" sz="2400" smtClean="0">
                  <a:solidFill>
                    <a:srgbClr val="000000"/>
                  </a:solidFill>
                  <a:latin typeface="Arial" charset="0"/>
                  <a:ea typeface="ヒラギノ角ゴ ProN W3" pitchFamily="-109" charset="-128"/>
                  <a:sym typeface="Arial" charset="0"/>
                </a:endParaRPr>
              </a:p>
            </p:txBody>
          </p:sp>
          <p:sp>
            <p:nvSpPr>
              <p:cNvPr id="614418" name="Line 18"/>
              <p:cNvSpPr>
                <a:spLocks noChangeShapeType="1"/>
              </p:cNvSpPr>
              <p:nvPr/>
            </p:nvSpPr>
            <p:spPr bwMode="auto">
              <a:xfrm>
                <a:off x="11" y="164"/>
                <a:ext cx="1" cy="8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4419" name="Line 19"/>
              <p:cNvSpPr>
                <a:spLocks noChangeShapeType="1"/>
              </p:cNvSpPr>
              <p:nvPr/>
            </p:nvSpPr>
            <p:spPr bwMode="auto">
              <a:xfrm>
                <a:off x="229" y="164"/>
                <a:ext cx="1" cy="8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8031163" y="2508002"/>
              <a:ext cx="381000" cy="396875"/>
              <a:chOff x="0" y="0"/>
              <a:chExt cx="240" cy="250"/>
            </a:xfrm>
          </p:grpSpPr>
          <p:sp>
            <p:nvSpPr>
              <p:cNvPr id="614421" name="Oval 21"/>
              <p:cNvSpPr>
                <a:spLocks/>
              </p:cNvSpPr>
              <p:nvPr/>
            </p:nvSpPr>
            <p:spPr bwMode="auto">
              <a:xfrm>
                <a:off x="0" y="0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B6B6B6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kumimoji="0" lang="en-GB" sz="2400" smtClean="0">
                  <a:solidFill>
                    <a:srgbClr val="000000"/>
                  </a:solidFill>
                  <a:latin typeface="Arial" charset="0"/>
                  <a:ea typeface="ヒラギノ角ゴ ProN W3" pitchFamily="-109" charset="-128"/>
                  <a:sym typeface="Arial" charset="0"/>
                </a:endParaRPr>
              </a:p>
            </p:txBody>
          </p:sp>
          <p:sp>
            <p:nvSpPr>
              <p:cNvPr id="614422" name="Line 22"/>
              <p:cNvSpPr>
                <a:spLocks noChangeShapeType="1"/>
              </p:cNvSpPr>
              <p:nvPr/>
            </p:nvSpPr>
            <p:spPr bwMode="auto">
              <a:xfrm>
                <a:off x="11" y="164"/>
                <a:ext cx="1" cy="8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4423" name="Line 23"/>
              <p:cNvSpPr>
                <a:spLocks noChangeShapeType="1"/>
              </p:cNvSpPr>
              <p:nvPr/>
            </p:nvSpPr>
            <p:spPr bwMode="auto">
              <a:xfrm>
                <a:off x="229" y="164"/>
                <a:ext cx="1" cy="8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614424" name="Line 24"/>
            <p:cNvSpPr>
              <a:spLocks noChangeShapeType="1"/>
            </p:cNvSpPr>
            <p:nvPr/>
          </p:nvSpPr>
          <p:spPr bwMode="auto">
            <a:xfrm rot="10800000" flipH="1">
              <a:off x="1597025" y="1593602"/>
              <a:ext cx="381000" cy="2286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4425" name="Line 25"/>
            <p:cNvSpPr>
              <a:spLocks noChangeShapeType="1"/>
            </p:cNvSpPr>
            <p:nvPr/>
          </p:nvSpPr>
          <p:spPr bwMode="auto">
            <a:xfrm rot="10800000" flipH="1">
              <a:off x="1368425" y="1212602"/>
              <a:ext cx="1588" cy="3810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4426" name="Line 26"/>
            <p:cNvSpPr>
              <a:spLocks noChangeShapeType="1"/>
            </p:cNvSpPr>
            <p:nvPr/>
          </p:nvSpPr>
          <p:spPr bwMode="auto">
            <a:xfrm rot="10800000">
              <a:off x="682625" y="1593602"/>
              <a:ext cx="381000" cy="2286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4427" name="Line 27"/>
            <p:cNvSpPr>
              <a:spLocks noChangeShapeType="1"/>
            </p:cNvSpPr>
            <p:nvPr/>
          </p:nvSpPr>
          <p:spPr bwMode="auto">
            <a:xfrm flipH="1">
              <a:off x="682625" y="1974602"/>
              <a:ext cx="381000" cy="2286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4428" name="Line 28"/>
            <p:cNvSpPr>
              <a:spLocks noChangeShapeType="1"/>
            </p:cNvSpPr>
            <p:nvPr/>
          </p:nvSpPr>
          <p:spPr bwMode="auto">
            <a:xfrm>
              <a:off x="1597025" y="1974602"/>
              <a:ext cx="381000" cy="2286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4429" name="Line 29"/>
            <p:cNvSpPr>
              <a:spLocks noChangeShapeType="1"/>
            </p:cNvSpPr>
            <p:nvPr/>
          </p:nvSpPr>
          <p:spPr bwMode="auto">
            <a:xfrm>
              <a:off x="1368425" y="2203202"/>
              <a:ext cx="1588" cy="3048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1978025" y="1365002"/>
              <a:ext cx="469900" cy="406400"/>
              <a:chOff x="0" y="0"/>
              <a:chExt cx="296" cy="256"/>
            </a:xfrm>
          </p:grpSpPr>
          <p:sp>
            <p:nvSpPr>
              <p:cNvPr id="614431" name="Rectangle 31"/>
              <p:cNvSpPr>
                <a:spLocks/>
              </p:cNvSpPr>
              <p:nvPr/>
            </p:nvSpPr>
            <p:spPr bwMode="auto">
              <a:xfrm>
                <a:off x="0" y="0"/>
                <a:ext cx="296" cy="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 latinLnBrk="0">
                  <a:spcBef>
                    <a:spcPts val="1050"/>
                  </a:spcBef>
                </a:pPr>
                <a:r>
                  <a:rPr kumimoji="0" lang="en-US" altLang="ko-KR" sz="18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ν</a:t>
                </a:r>
                <a:r>
                  <a:rPr kumimoji="0" lang="en-US" altLang="ko-KR" sz="1800" baseline="-250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e</a:t>
                </a:r>
              </a:p>
            </p:txBody>
          </p:sp>
          <p:sp>
            <p:nvSpPr>
              <p:cNvPr id="614432" name="Line 32"/>
              <p:cNvSpPr>
                <a:spLocks noChangeShapeType="1"/>
              </p:cNvSpPr>
              <p:nvPr/>
            </p:nvSpPr>
            <p:spPr bwMode="auto">
              <a:xfrm>
                <a:off x="53" y="74"/>
                <a:ext cx="75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1216025" y="831602"/>
              <a:ext cx="469900" cy="406400"/>
              <a:chOff x="0" y="0"/>
              <a:chExt cx="296" cy="256"/>
            </a:xfrm>
          </p:grpSpPr>
          <p:sp>
            <p:nvSpPr>
              <p:cNvPr id="614434" name="Rectangle 34"/>
              <p:cNvSpPr>
                <a:spLocks/>
              </p:cNvSpPr>
              <p:nvPr/>
            </p:nvSpPr>
            <p:spPr bwMode="auto">
              <a:xfrm>
                <a:off x="0" y="0"/>
                <a:ext cx="296" cy="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 latinLnBrk="0">
                  <a:spcBef>
                    <a:spcPts val="1050"/>
                  </a:spcBef>
                </a:pPr>
                <a:r>
                  <a:rPr kumimoji="0" lang="en-US" altLang="ko-KR" sz="18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ν</a:t>
                </a:r>
                <a:r>
                  <a:rPr kumimoji="0" lang="en-US" altLang="ko-KR" sz="1800" baseline="-250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e</a:t>
                </a:r>
              </a:p>
            </p:txBody>
          </p:sp>
          <p:sp>
            <p:nvSpPr>
              <p:cNvPr id="614435" name="Line 35"/>
              <p:cNvSpPr>
                <a:spLocks noChangeShapeType="1"/>
              </p:cNvSpPr>
              <p:nvPr/>
            </p:nvSpPr>
            <p:spPr bwMode="auto">
              <a:xfrm>
                <a:off x="53" y="74"/>
                <a:ext cx="75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7" name="Group 36"/>
            <p:cNvGrpSpPr>
              <a:grpSpLocks/>
            </p:cNvGrpSpPr>
            <p:nvPr/>
          </p:nvGrpSpPr>
          <p:grpSpPr bwMode="auto">
            <a:xfrm>
              <a:off x="1978025" y="2050802"/>
              <a:ext cx="469900" cy="406400"/>
              <a:chOff x="0" y="0"/>
              <a:chExt cx="296" cy="256"/>
            </a:xfrm>
          </p:grpSpPr>
          <p:sp>
            <p:nvSpPr>
              <p:cNvPr id="614437" name="Rectangle 37"/>
              <p:cNvSpPr>
                <a:spLocks/>
              </p:cNvSpPr>
              <p:nvPr/>
            </p:nvSpPr>
            <p:spPr bwMode="auto">
              <a:xfrm>
                <a:off x="0" y="0"/>
                <a:ext cx="296" cy="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 latinLnBrk="0">
                  <a:spcBef>
                    <a:spcPts val="1050"/>
                  </a:spcBef>
                </a:pPr>
                <a:r>
                  <a:rPr kumimoji="0" lang="en-US" altLang="ko-KR" sz="18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ν</a:t>
                </a:r>
                <a:r>
                  <a:rPr kumimoji="0" lang="en-US" altLang="ko-KR" sz="1800" baseline="-250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e</a:t>
                </a:r>
              </a:p>
            </p:txBody>
          </p:sp>
          <p:sp>
            <p:nvSpPr>
              <p:cNvPr id="614438" name="Line 38"/>
              <p:cNvSpPr>
                <a:spLocks noChangeShapeType="1"/>
              </p:cNvSpPr>
              <p:nvPr/>
            </p:nvSpPr>
            <p:spPr bwMode="auto">
              <a:xfrm>
                <a:off x="53" y="74"/>
                <a:ext cx="75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8" name="Group 39"/>
            <p:cNvGrpSpPr>
              <a:grpSpLocks/>
            </p:cNvGrpSpPr>
            <p:nvPr/>
          </p:nvGrpSpPr>
          <p:grpSpPr bwMode="auto">
            <a:xfrm>
              <a:off x="1216025" y="2508002"/>
              <a:ext cx="469900" cy="406400"/>
              <a:chOff x="0" y="0"/>
              <a:chExt cx="296" cy="256"/>
            </a:xfrm>
          </p:grpSpPr>
          <p:sp>
            <p:nvSpPr>
              <p:cNvPr id="614440" name="Rectangle 40"/>
              <p:cNvSpPr>
                <a:spLocks/>
              </p:cNvSpPr>
              <p:nvPr/>
            </p:nvSpPr>
            <p:spPr bwMode="auto">
              <a:xfrm>
                <a:off x="0" y="0"/>
                <a:ext cx="296" cy="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 latinLnBrk="0">
                  <a:spcBef>
                    <a:spcPts val="1050"/>
                  </a:spcBef>
                </a:pPr>
                <a:r>
                  <a:rPr kumimoji="0" lang="en-US" altLang="ko-KR" sz="18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ν</a:t>
                </a:r>
                <a:r>
                  <a:rPr kumimoji="0" lang="en-US" altLang="ko-KR" sz="1800" baseline="-250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e</a:t>
                </a:r>
              </a:p>
            </p:txBody>
          </p:sp>
          <p:sp>
            <p:nvSpPr>
              <p:cNvPr id="614441" name="Line 41"/>
              <p:cNvSpPr>
                <a:spLocks noChangeShapeType="1"/>
              </p:cNvSpPr>
              <p:nvPr/>
            </p:nvSpPr>
            <p:spPr bwMode="auto">
              <a:xfrm>
                <a:off x="53" y="74"/>
                <a:ext cx="75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9" name="Group 42"/>
            <p:cNvGrpSpPr>
              <a:grpSpLocks/>
            </p:cNvGrpSpPr>
            <p:nvPr/>
          </p:nvGrpSpPr>
          <p:grpSpPr bwMode="auto">
            <a:xfrm>
              <a:off x="454025" y="2127002"/>
              <a:ext cx="469900" cy="406400"/>
              <a:chOff x="0" y="0"/>
              <a:chExt cx="296" cy="256"/>
            </a:xfrm>
          </p:grpSpPr>
          <p:sp>
            <p:nvSpPr>
              <p:cNvPr id="614443" name="Rectangle 43"/>
              <p:cNvSpPr>
                <a:spLocks/>
              </p:cNvSpPr>
              <p:nvPr/>
            </p:nvSpPr>
            <p:spPr bwMode="auto">
              <a:xfrm>
                <a:off x="0" y="0"/>
                <a:ext cx="296" cy="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 latinLnBrk="0">
                  <a:spcBef>
                    <a:spcPts val="1050"/>
                  </a:spcBef>
                </a:pPr>
                <a:r>
                  <a:rPr kumimoji="0" lang="en-US" altLang="ko-KR" sz="18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ν</a:t>
                </a:r>
                <a:r>
                  <a:rPr kumimoji="0" lang="en-US" altLang="ko-KR" sz="1800" baseline="-250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e</a:t>
                </a:r>
              </a:p>
            </p:txBody>
          </p:sp>
          <p:sp>
            <p:nvSpPr>
              <p:cNvPr id="614444" name="Line 44"/>
              <p:cNvSpPr>
                <a:spLocks noChangeShapeType="1"/>
              </p:cNvSpPr>
              <p:nvPr/>
            </p:nvSpPr>
            <p:spPr bwMode="auto">
              <a:xfrm>
                <a:off x="53" y="74"/>
                <a:ext cx="75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" name="Group 45"/>
            <p:cNvGrpSpPr>
              <a:grpSpLocks/>
            </p:cNvGrpSpPr>
            <p:nvPr/>
          </p:nvGrpSpPr>
          <p:grpSpPr bwMode="auto">
            <a:xfrm>
              <a:off x="377825" y="1288802"/>
              <a:ext cx="469900" cy="406400"/>
              <a:chOff x="0" y="0"/>
              <a:chExt cx="296" cy="256"/>
            </a:xfrm>
          </p:grpSpPr>
          <p:sp>
            <p:nvSpPr>
              <p:cNvPr id="614446" name="Rectangle 46"/>
              <p:cNvSpPr>
                <a:spLocks/>
              </p:cNvSpPr>
              <p:nvPr/>
            </p:nvSpPr>
            <p:spPr bwMode="auto">
              <a:xfrm>
                <a:off x="0" y="0"/>
                <a:ext cx="296" cy="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 latinLnBrk="0">
                  <a:spcBef>
                    <a:spcPts val="1050"/>
                  </a:spcBef>
                </a:pPr>
                <a:r>
                  <a:rPr kumimoji="0" lang="en-US" altLang="ko-KR" sz="18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ν</a:t>
                </a:r>
                <a:r>
                  <a:rPr kumimoji="0" lang="en-US" altLang="ko-KR" sz="1800" baseline="-25000" smtClean="0">
                    <a:solidFill>
                      <a:srgbClr val="FF00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e</a:t>
                </a:r>
              </a:p>
            </p:txBody>
          </p:sp>
          <p:sp>
            <p:nvSpPr>
              <p:cNvPr id="614447" name="Line 47"/>
              <p:cNvSpPr>
                <a:spLocks noChangeShapeType="1"/>
              </p:cNvSpPr>
              <p:nvPr/>
            </p:nvSpPr>
            <p:spPr bwMode="auto">
              <a:xfrm>
                <a:off x="53" y="74"/>
                <a:ext cx="75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614448" name="Line 48"/>
            <p:cNvSpPr>
              <a:spLocks noChangeShapeType="1"/>
            </p:cNvSpPr>
            <p:nvPr/>
          </p:nvSpPr>
          <p:spPr bwMode="auto">
            <a:xfrm>
              <a:off x="1368425" y="2889002"/>
              <a:ext cx="0" cy="2362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4450" name="Rectangle 50"/>
            <p:cNvSpPr>
              <a:spLocks/>
            </p:cNvSpPr>
            <p:nvPr/>
          </p:nvSpPr>
          <p:spPr bwMode="auto">
            <a:xfrm rot="-5400000">
              <a:off x="-321642" y="3287886"/>
              <a:ext cx="2298700" cy="431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 algn="ctr" latinLnBrk="0">
                <a:spcBef>
                  <a:spcPts val="1150"/>
                </a:spcBef>
              </a:pPr>
              <a:r>
                <a:rPr kumimoji="0" lang="en-US" altLang="ko-KR" sz="2000" dirty="0" smtClean="0">
                  <a:solidFill>
                    <a:srgbClr val="000000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Probability </a:t>
              </a:r>
              <a:r>
                <a:rPr kumimoji="0" lang="en-US" altLang="ko-KR" sz="2000" dirty="0" err="1" smtClean="0">
                  <a:solidFill>
                    <a:srgbClr val="000000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ν</a:t>
              </a:r>
              <a:r>
                <a:rPr kumimoji="0" lang="en-US" altLang="ko-KR" sz="2000" baseline="-25000" dirty="0" err="1" smtClean="0">
                  <a:solidFill>
                    <a:srgbClr val="000000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e</a:t>
              </a:r>
              <a:endParaRPr kumimoji="0" lang="en-US" altLang="ko-KR" sz="2000" baseline="-25000" dirty="0" smtClean="0">
                <a:solidFill>
                  <a:srgbClr val="000000"/>
                </a:solidFill>
                <a:latin typeface="Times New Roman" pitchFamily="18" charset="0"/>
                <a:ea typeface="ヒラギノ角ゴ ProN W3" pitchFamily="-109" charset="-128"/>
                <a:cs typeface="Times New Roman" pitchFamily="18" charset="0"/>
                <a:sym typeface="Times New Roman" pitchFamily="18" charset="0"/>
              </a:endParaRPr>
            </a:p>
          </p:txBody>
        </p:sp>
        <p:sp>
          <p:nvSpPr>
            <p:cNvPr id="614451" name="Rectangle 51"/>
            <p:cNvSpPr>
              <a:spLocks/>
            </p:cNvSpPr>
            <p:nvPr/>
          </p:nvSpPr>
          <p:spPr bwMode="auto">
            <a:xfrm>
              <a:off x="835025" y="2965202"/>
              <a:ext cx="546100" cy="355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 algn="r" latinLnBrk="0">
                <a:spcBef>
                  <a:spcPts val="1050"/>
                </a:spcBef>
              </a:pPr>
              <a:r>
                <a:rPr kumimoji="0" lang="en-US" altLang="ko-KR" sz="1800" smtClean="0">
                  <a:solidFill>
                    <a:srgbClr val="000000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1.0</a:t>
              </a:r>
            </a:p>
          </p:txBody>
        </p:sp>
        <p:sp>
          <p:nvSpPr>
            <p:cNvPr id="614452" name="Line 52"/>
            <p:cNvSpPr>
              <a:spLocks noChangeShapeType="1"/>
            </p:cNvSpPr>
            <p:nvPr/>
          </p:nvSpPr>
          <p:spPr bwMode="auto">
            <a:xfrm rot="10800000" flipH="1">
              <a:off x="971600" y="3933056"/>
              <a:ext cx="1588" cy="10953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4455" name="Line 56"/>
            <p:cNvSpPr>
              <a:spLocks noChangeShapeType="1"/>
            </p:cNvSpPr>
            <p:nvPr/>
          </p:nvSpPr>
          <p:spPr bwMode="auto">
            <a:xfrm>
              <a:off x="1368425" y="3117602"/>
              <a:ext cx="1524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202" name="Line 58"/>
            <p:cNvSpPr>
              <a:spLocks noChangeShapeType="1"/>
            </p:cNvSpPr>
            <p:nvPr/>
          </p:nvSpPr>
          <p:spPr bwMode="auto">
            <a:xfrm rot="10800000">
              <a:off x="2435225" y="2965202"/>
              <a:ext cx="228600" cy="68580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lg" len="lg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203" name="Rectangle 59"/>
            <p:cNvSpPr>
              <a:spLocks/>
            </p:cNvSpPr>
            <p:nvPr/>
          </p:nvSpPr>
          <p:spPr bwMode="auto">
            <a:xfrm>
              <a:off x="1749425" y="3651002"/>
              <a:ext cx="2438400" cy="673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 latinLnBrk="0">
                <a:spcBef>
                  <a:spcPts val="1150"/>
                </a:spcBef>
              </a:pPr>
              <a:r>
                <a:rPr kumimoji="0" lang="en-US" altLang="ko-KR" sz="2000" smtClean="0">
                  <a:solidFill>
                    <a:srgbClr val="3333FF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flux before oscillation observed here</a:t>
              </a:r>
            </a:p>
          </p:txBody>
        </p:sp>
        <p:sp>
          <p:nvSpPr>
            <p:cNvPr id="6206" name="Rectangle 62"/>
            <p:cNvSpPr>
              <a:spLocks/>
            </p:cNvSpPr>
            <p:nvPr/>
          </p:nvSpPr>
          <p:spPr bwMode="auto">
            <a:xfrm>
              <a:off x="5940425" y="1212602"/>
              <a:ext cx="2908300" cy="7239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 latinLnBrk="0">
                <a:spcBef>
                  <a:spcPts val="1150"/>
                </a:spcBef>
              </a:pPr>
              <a:r>
                <a:rPr kumimoji="0" lang="en-US" altLang="ko-KR" sz="2000" smtClean="0">
                  <a:solidFill>
                    <a:srgbClr val="3333FF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Oscillations observed as a deficit of anti-neutrinos</a:t>
              </a:r>
              <a:endParaRPr kumimoji="0" lang="en-US" altLang="ko-KR" sz="2000" baseline="-25000" smtClean="0">
                <a:solidFill>
                  <a:srgbClr val="3333FF"/>
                </a:solidFill>
                <a:latin typeface="Times New Roman" pitchFamily="18" charset="0"/>
                <a:ea typeface="ヒラギノ角ゴ ProN W3" pitchFamily="-109" charset="-128"/>
                <a:cs typeface="Times New Roman" pitchFamily="18" charset="0"/>
                <a:sym typeface="Times New Roman" pitchFamily="18" charset="0"/>
              </a:endParaRPr>
            </a:p>
          </p:txBody>
        </p:sp>
        <p:sp>
          <p:nvSpPr>
            <p:cNvPr id="6207" name="Line 63"/>
            <p:cNvSpPr>
              <a:spLocks noChangeShapeType="1"/>
            </p:cNvSpPr>
            <p:nvPr/>
          </p:nvSpPr>
          <p:spPr bwMode="auto">
            <a:xfrm>
              <a:off x="7235825" y="1974602"/>
              <a:ext cx="762000" cy="533400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lg" len="lg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209" name="Freeform 65"/>
            <p:cNvSpPr>
              <a:spLocks/>
            </p:cNvSpPr>
            <p:nvPr/>
          </p:nvSpPr>
          <p:spPr bwMode="auto">
            <a:xfrm>
              <a:off x="1368425" y="3117602"/>
              <a:ext cx="7681913" cy="914400"/>
            </a:xfrm>
            <a:custGeom>
              <a:avLst/>
              <a:gdLst>
                <a:gd name="T0" fmla="*/ 0 w 21600"/>
                <a:gd name="T1" fmla="*/ 0 h 21564"/>
                <a:gd name="T2" fmla="*/ 2147483647 w 21600"/>
                <a:gd name="T3" fmla="*/ 2147483647 h 21564"/>
                <a:gd name="T4" fmla="*/ 2147483647 w 21600"/>
                <a:gd name="T5" fmla="*/ 2147483647 h 21564"/>
                <a:gd name="T6" fmla="*/ 2147483647 w 21600"/>
                <a:gd name="T7" fmla="*/ 2147483647 h 21564"/>
                <a:gd name="T8" fmla="*/ 2147483647 w 21600"/>
                <a:gd name="T9" fmla="*/ 2147483647 h 21564"/>
                <a:gd name="T10" fmla="*/ 2147483647 w 21600"/>
                <a:gd name="T11" fmla="*/ 2147483647 h 21564"/>
                <a:gd name="T12" fmla="*/ 2147483647 w 21600"/>
                <a:gd name="T13" fmla="*/ 2147483647 h 21564"/>
                <a:gd name="T14" fmla="*/ 2147483647 w 21600"/>
                <a:gd name="T15" fmla="*/ 2147483647 h 21564"/>
                <a:gd name="T16" fmla="*/ 2147483647 w 21600"/>
                <a:gd name="T17" fmla="*/ 2147483647 h 215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600"/>
                <a:gd name="T28" fmla="*/ 0 h 21564"/>
                <a:gd name="T29" fmla="*/ 21600 w 21600"/>
                <a:gd name="T30" fmla="*/ 21564 h 215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600" h="21564">
                  <a:moveTo>
                    <a:pt x="0" y="0"/>
                  </a:moveTo>
                  <a:cubicBezTo>
                    <a:pt x="147" y="37"/>
                    <a:pt x="558" y="0"/>
                    <a:pt x="879" y="187"/>
                  </a:cubicBezTo>
                  <a:cubicBezTo>
                    <a:pt x="1201" y="374"/>
                    <a:pt x="1357" y="487"/>
                    <a:pt x="1924" y="1048"/>
                  </a:cubicBezTo>
                  <a:cubicBezTo>
                    <a:pt x="2491" y="1610"/>
                    <a:pt x="3241" y="2059"/>
                    <a:pt x="4285" y="3594"/>
                  </a:cubicBezTo>
                  <a:cubicBezTo>
                    <a:pt x="5330" y="5129"/>
                    <a:pt x="6838" y="7936"/>
                    <a:pt x="8186" y="10220"/>
                  </a:cubicBezTo>
                  <a:cubicBezTo>
                    <a:pt x="9535" y="12503"/>
                    <a:pt x="11048" y="15498"/>
                    <a:pt x="12360" y="17258"/>
                  </a:cubicBezTo>
                  <a:cubicBezTo>
                    <a:pt x="13672" y="19017"/>
                    <a:pt x="14922" y="19990"/>
                    <a:pt x="16074" y="20702"/>
                  </a:cubicBezTo>
                  <a:cubicBezTo>
                    <a:pt x="17226" y="21413"/>
                    <a:pt x="18364" y="21525"/>
                    <a:pt x="19283" y="21563"/>
                  </a:cubicBezTo>
                  <a:cubicBezTo>
                    <a:pt x="20203" y="21600"/>
                    <a:pt x="21118" y="21038"/>
                    <a:pt x="21600" y="20889"/>
                  </a:cubicBezTo>
                </a:path>
              </a:pathLst>
            </a:custGeom>
            <a:noFill/>
            <a:ln w="25400">
              <a:solidFill>
                <a:srgbClr val="3333FF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latinLnBrk="0"/>
              <a:endParaRPr kumimoji="0" lang="en-GB" sz="2400" smtClean="0">
                <a:solidFill>
                  <a:srgbClr val="000000"/>
                </a:solidFill>
                <a:latin typeface="Arial" charset="0"/>
                <a:ea typeface="ヒラギノ角ゴ ProN W3" pitchFamily="-109" charset="-128"/>
                <a:sym typeface="Arial" charset="0"/>
              </a:endParaRPr>
            </a:p>
          </p:txBody>
        </p:sp>
        <p:grpSp>
          <p:nvGrpSpPr>
            <p:cNvPr id="11" name="Group 66"/>
            <p:cNvGrpSpPr>
              <a:grpSpLocks/>
            </p:cNvGrpSpPr>
            <p:nvPr/>
          </p:nvGrpSpPr>
          <p:grpSpPr bwMode="auto">
            <a:xfrm>
              <a:off x="7524750" y="3136652"/>
              <a:ext cx="1247775" cy="895350"/>
              <a:chOff x="0" y="0"/>
              <a:chExt cx="632" cy="576"/>
            </a:xfrm>
          </p:grpSpPr>
          <p:sp>
            <p:nvSpPr>
              <p:cNvPr id="614462" name="Line 67"/>
              <p:cNvSpPr>
                <a:spLocks noChangeShapeType="1"/>
              </p:cNvSpPr>
              <p:nvPr/>
            </p:nvSpPr>
            <p:spPr bwMode="auto">
              <a:xfrm>
                <a:off x="288" y="0"/>
                <a:ext cx="1" cy="576"/>
              </a:xfrm>
              <a:prstGeom prst="line">
                <a:avLst/>
              </a:prstGeom>
              <a:noFill/>
              <a:ln w="31750">
                <a:solidFill>
                  <a:srgbClr val="0066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lIns="0" tIns="0" rIns="0" bIns="0"/>
              <a:lstStyle/>
              <a:p>
                <a:pPr latinLnBrk="0"/>
                <a:endParaRPr lang="ko-KR" altLang="en-US" sz="1800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614463" name="Rectangle 68"/>
              <p:cNvSpPr>
                <a:spLocks/>
              </p:cNvSpPr>
              <p:nvPr/>
            </p:nvSpPr>
            <p:spPr bwMode="auto">
              <a:xfrm>
                <a:off x="0" y="168"/>
                <a:ext cx="632" cy="224"/>
              </a:xfrm>
              <a:prstGeom prst="rect">
                <a:avLst/>
              </a:prstGeom>
              <a:solidFill>
                <a:srgbClr val="FFFFFF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12700" tIns="12700" bIns="12700"/>
              <a:lstStyle/>
              <a:p>
                <a:pPr marL="65088" algn="ctr" latinLnBrk="0">
                  <a:spcBef>
                    <a:spcPts val="1150"/>
                  </a:spcBef>
                </a:pPr>
                <a:r>
                  <a:rPr kumimoji="0" lang="en-US" altLang="ko-KR" sz="2000" smtClean="0">
                    <a:solidFill>
                      <a:srgbClr val="0066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sin</a:t>
                </a:r>
                <a:r>
                  <a:rPr kumimoji="0" lang="en-US" altLang="ko-KR" sz="2000" baseline="30000" smtClean="0">
                    <a:solidFill>
                      <a:srgbClr val="0066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2</a:t>
                </a:r>
                <a:r>
                  <a:rPr kumimoji="0" lang="en-US" altLang="ko-KR" sz="2000" smtClean="0">
                    <a:solidFill>
                      <a:srgbClr val="0066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2θ</a:t>
                </a:r>
                <a:r>
                  <a:rPr kumimoji="0" lang="en-US" altLang="ko-KR" sz="2000" baseline="-25000" smtClean="0">
                    <a:solidFill>
                      <a:srgbClr val="006600"/>
                    </a:solidFill>
                    <a:latin typeface="Times New Roman" pitchFamily="18" charset="0"/>
                    <a:ea typeface="ヒラギノ角ゴ ProN W3" pitchFamily="-109" charset="-128"/>
                    <a:cs typeface="Times New Roman" pitchFamily="18" charset="0"/>
                    <a:sym typeface="Times New Roman" pitchFamily="18" charset="0"/>
                  </a:rPr>
                  <a:t>13</a:t>
                </a:r>
              </a:p>
            </p:txBody>
          </p:sp>
        </p:grpSp>
        <p:sp>
          <p:nvSpPr>
            <p:cNvPr id="614464" name="Line 69"/>
            <p:cNvSpPr>
              <a:spLocks noChangeShapeType="1"/>
            </p:cNvSpPr>
            <p:nvPr/>
          </p:nvSpPr>
          <p:spPr bwMode="auto">
            <a:xfrm>
              <a:off x="1368425" y="3117602"/>
              <a:ext cx="7239000" cy="158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1" name="Line 63"/>
            <p:cNvSpPr>
              <a:spLocks noChangeShapeType="1"/>
            </p:cNvSpPr>
            <p:nvPr/>
          </p:nvSpPr>
          <p:spPr bwMode="auto">
            <a:xfrm>
              <a:off x="5254625" y="2965202"/>
              <a:ext cx="2438400" cy="9906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2" name="Rectangle 62"/>
            <p:cNvSpPr>
              <a:spLocks/>
            </p:cNvSpPr>
            <p:nvPr/>
          </p:nvSpPr>
          <p:spPr bwMode="auto">
            <a:xfrm>
              <a:off x="3578225" y="2203202"/>
              <a:ext cx="28956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 latinLnBrk="0">
                <a:spcBef>
                  <a:spcPts val="1150"/>
                </a:spcBef>
              </a:pPr>
              <a:r>
                <a:rPr kumimoji="0" lang="en-US" altLang="ko-KR" sz="2000" dirty="0" smtClean="0">
                  <a:solidFill>
                    <a:srgbClr val="FF0000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the position of the minimum is defined by Δm</a:t>
              </a:r>
              <a:r>
                <a:rPr kumimoji="0" lang="en-US" altLang="ko-KR" sz="2000" baseline="30000" dirty="0" smtClean="0">
                  <a:solidFill>
                    <a:srgbClr val="FF0000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2</a:t>
              </a:r>
              <a:r>
                <a:rPr kumimoji="0" lang="en-US" altLang="ko-KR" sz="2000" baseline="-25000" dirty="0" smtClean="0">
                  <a:solidFill>
                    <a:srgbClr val="FF0000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ee</a:t>
              </a:r>
            </a:p>
          </p:txBody>
        </p:sp>
        <p:sp>
          <p:nvSpPr>
            <p:cNvPr id="614449" name="Rectangle 49"/>
            <p:cNvSpPr>
              <a:spLocks/>
            </p:cNvSpPr>
            <p:nvPr/>
          </p:nvSpPr>
          <p:spPr bwMode="auto">
            <a:xfrm>
              <a:off x="3095625" y="5352256"/>
              <a:ext cx="3289300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 algn="ctr" latinLnBrk="0">
                <a:spcBef>
                  <a:spcPts val="1150"/>
                </a:spcBef>
              </a:pPr>
              <a:r>
                <a:rPr kumimoji="0" lang="en-US" altLang="ko-KR" sz="2000" smtClean="0">
                  <a:solidFill>
                    <a:srgbClr val="000000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Distance</a:t>
              </a:r>
            </a:p>
          </p:txBody>
        </p:sp>
        <p:sp>
          <p:nvSpPr>
            <p:cNvPr id="614453" name="Line 54"/>
            <p:cNvSpPr>
              <a:spLocks noChangeShapeType="1"/>
            </p:cNvSpPr>
            <p:nvPr/>
          </p:nvSpPr>
          <p:spPr bwMode="auto">
            <a:xfrm rot="10800000" flipH="1">
              <a:off x="8201025" y="5076799"/>
              <a:ext cx="1588" cy="1524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4454" name="Rectangle 55"/>
            <p:cNvSpPr>
              <a:spLocks/>
            </p:cNvSpPr>
            <p:nvPr/>
          </p:nvSpPr>
          <p:spPr bwMode="auto">
            <a:xfrm>
              <a:off x="7083425" y="5364956"/>
              <a:ext cx="1993900" cy="355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 latinLnBrk="0">
                <a:spcBef>
                  <a:spcPts val="1050"/>
                </a:spcBef>
              </a:pPr>
              <a:r>
                <a:rPr kumimoji="0" lang="en-US" altLang="ko-KR" sz="1800" smtClean="0">
                  <a:solidFill>
                    <a:srgbClr val="000000"/>
                  </a:solidFill>
                  <a:latin typeface="Times New Roman" pitchFamily="18" charset="0"/>
                  <a:ea typeface="ヒラギノ角ゴ ProN W3" pitchFamily="-109" charset="-128"/>
                  <a:cs typeface="Times New Roman" pitchFamily="18" charset="0"/>
                  <a:sym typeface="Times New Roman" pitchFamily="18" charset="0"/>
                </a:rPr>
                <a:t>1200 to 1800 meters</a:t>
              </a:r>
            </a:p>
          </p:txBody>
        </p:sp>
        <p:sp>
          <p:nvSpPr>
            <p:cNvPr id="614466" name="Line 74"/>
            <p:cNvSpPr>
              <a:spLocks noChangeShapeType="1"/>
            </p:cNvSpPr>
            <p:nvPr/>
          </p:nvSpPr>
          <p:spPr bwMode="auto">
            <a:xfrm>
              <a:off x="1343025" y="5227612"/>
              <a:ext cx="72390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tIns="0" rIns="0" bIns="0"/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251520" y="6199711"/>
            <a:ext cx="5920424" cy="685673"/>
            <a:chOff x="251520" y="6199711"/>
            <a:chExt cx="5920424" cy="685673"/>
          </a:xfrm>
        </p:grpSpPr>
        <p:pic>
          <p:nvPicPr>
            <p:cNvPr id="84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6199711"/>
              <a:ext cx="5920424" cy="469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/>
                <p:cNvSpPr txBox="1"/>
                <p:nvPr/>
              </p:nvSpPr>
              <p:spPr>
                <a:xfrm>
                  <a:off x="2259052" y="6516052"/>
                  <a:ext cx="1880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ko-KR" sz="180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ko-KR" sz="18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ko-KR" sz="1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US" altLang="ko-KR" sz="180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sz="1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sz="1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12</m:t>
                            </m:r>
                          </m:sub>
                        </m:sSub>
                        <m:d>
                          <m:dPr>
                            <m:begChr m:val="|"/>
                            <m:endChr m:val="|"/>
                            <m:ctrlPr>
                              <a:rPr lang="en-US" altLang="ko-KR" sz="180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altLang="ko-KR" sz="180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Δ</m:t>
                            </m:r>
                            <m:sSubSup>
                              <m:sSubSupPr>
                                <m:ctrlPr>
                                  <a:rPr lang="el-GR" altLang="ko-KR" sz="180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18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  <m:r>
                                  <m:rPr>
                                    <m:nor/>
                                  </m:rPr>
                                  <a:rPr lang="en-US" altLang="ko-KR" sz="1800" b="0" i="0" baseline="30000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e>
                              <m:sub>
                                <m:r>
                                  <a:rPr lang="en-US" altLang="ko-KR" sz="18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  <m:t>21</m:t>
                                </m:r>
                              </m:sub>
                              <m:sup/>
                            </m:sSubSup>
                          </m:e>
                        </m:d>
                      </m:oMath>
                    </m:oMathPara>
                  </a14:m>
                  <a:endParaRPr lang="ko-KR" altLang="en-US" sz="1800" i="1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85" name="TextBox 8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9052" y="6516052"/>
                  <a:ext cx="188090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133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6" y="5718044"/>
            <a:ext cx="5454801" cy="435856"/>
          </a:xfrm>
          <a:prstGeom prst="rect">
            <a:avLst/>
          </a:prstGeom>
          <a:solidFill>
            <a:srgbClr val="99CCFF"/>
          </a:solidFill>
          <a:ln w="31750">
            <a:solidFill>
              <a:srgbClr val="FF6600"/>
            </a:solidFill>
          </a:ln>
        </p:spPr>
      </p:pic>
      <p:grpSp>
        <p:nvGrpSpPr>
          <p:cNvPr id="15" name="그룹 14"/>
          <p:cNvGrpSpPr/>
          <p:nvPr/>
        </p:nvGrpSpPr>
        <p:grpSpPr>
          <a:xfrm>
            <a:off x="34219" y="4205238"/>
            <a:ext cx="9057378" cy="1239986"/>
            <a:chOff x="34219" y="-27384"/>
            <a:chExt cx="9057378" cy="1239986"/>
          </a:xfrm>
        </p:grpSpPr>
        <p:pic>
          <p:nvPicPr>
            <p:cNvPr id="613380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19" y="-27384"/>
              <a:ext cx="9057378" cy="440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3381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9783" y="398562"/>
              <a:ext cx="5610225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3382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4675" y="831602"/>
              <a:ext cx="22479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그룹 16"/>
          <p:cNvGrpSpPr/>
          <p:nvPr/>
        </p:nvGrpSpPr>
        <p:grpSpPr>
          <a:xfrm>
            <a:off x="2555776" y="4585623"/>
            <a:ext cx="1368153" cy="526088"/>
            <a:chOff x="2555776" y="4585623"/>
            <a:chExt cx="1368153" cy="526088"/>
          </a:xfrm>
        </p:grpSpPr>
        <p:pic>
          <p:nvPicPr>
            <p:cNvPr id="689158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5591" y="4585623"/>
              <a:ext cx="558338" cy="526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타원 12"/>
            <p:cNvSpPr/>
            <p:nvPr/>
          </p:nvSpPr>
          <p:spPr bwMode="auto">
            <a:xfrm>
              <a:off x="2555776" y="4686126"/>
              <a:ext cx="404813" cy="378098"/>
            </a:xfrm>
            <a:prstGeom prst="ellipse">
              <a:avLst/>
            </a:prstGeom>
            <a:noFill/>
            <a:ln w="349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atinLnBrk="0"/>
              <a:endParaRPr lang="ko-KR" altLang="en-US" sz="1800" smtClean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</p:grpSp>
      <p:pic>
        <p:nvPicPr>
          <p:cNvPr id="61645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567" y="5973018"/>
            <a:ext cx="254793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FA154-FC85-440E-BD9A-D795DEE486AC}" type="slidenum">
              <a:rPr lang="ko-KR" altLang="en-US" smtClean="0">
                <a:solidFill>
                  <a:srgbClr val="000000"/>
                </a:solidFill>
              </a:rPr>
              <a:pPr/>
              <a:t>18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17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251520" y="188640"/>
            <a:ext cx="8496944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Energy Calibration from </a:t>
            </a:r>
            <a:r>
              <a:rPr lang="en-US" altLang="ko-KR" sz="3000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-ray Sources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16832"/>
            <a:ext cx="7493052" cy="4218777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59632" y="6237312"/>
            <a:ext cx="6769100" cy="46196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ES" altLang="ko-KR" sz="2400">
                <a:ea typeface="맑은 고딕" pitchFamily="50" charset="-127"/>
                <a:cs typeface="Times New Roman" pitchFamily="18" charset="0"/>
              </a:rPr>
              <a:t>Fit function : </a:t>
            </a:r>
            <a:r>
              <a:rPr lang="es-ES" altLang="ko-KR" sz="240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E</a:t>
            </a:r>
            <a:r>
              <a:rPr lang="es-ES" altLang="ko-KR" sz="2400" baseline="-2500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vis</a:t>
            </a:r>
            <a:r>
              <a:rPr lang="es-ES" altLang="ko-KR" sz="240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/E</a:t>
            </a:r>
            <a:r>
              <a:rPr lang="es-ES" altLang="ko-KR" sz="2400" baseline="-2500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true</a:t>
            </a:r>
            <a:r>
              <a:rPr lang="es-ES" altLang="ko-KR" sz="240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= a – b/(1 – exp(-cE</a:t>
            </a:r>
            <a:r>
              <a:rPr lang="es-ES" altLang="ko-KR" sz="2400" baseline="-2500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true</a:t>
            </a:r>
            <a:r>
              <a:rPr lang="es-ES" altLang="ko-KR" sz="240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– d)) </a:t>
            </a:r>
            <a:endParaRPr lang="ko-KR" altLang="en-US" sz="2400">
              <a:latin typeface="Times New Roman" pitchFamily="18" charset="0"/>
              <a:ea typeface="맑은 고딕" pitchFamily="50" charset="-127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79388" y="1066379"/>
            <a:ext cx="8785225" cy="706437"/>
          </a:xfrm>
          <a:prstGeom prst="rect">
            <a:avLst/>
          </a:prstGeom>
          <a:solidFill>
            <a:srgbClr val="D0FF6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s-ES" altLang="ko-KR" sz="2000" dirty="0">
                <a:ea typeface="맑은 고딕" pitchFamily="50" charset="-127"/>
                <a:cs typeface="Times New Roman" pitchFamily="18" charset="0"/>
              </a:rPr>
              <a:t>Non-linear resonse of the scintillation energy is calibrated using </a:t>
            </a:r>
            <a:r>
              <a:rPr lang="el-GR" altLang="ko-KR" sz="2000" dirty="0">
                <a:ea typeface="맑은 고딕" pitchFamily="50" charset="-127"/>
                <a:cs typeface="Times New Roman" pitchFamily="18" charset="0"/>
              </a:rPr>
              <a:t>γ</a:t>
            </a:r>
            <a:r>
              <a:rPr lang="en-US" altLang="ko-KR" sz="2000" dirty="0">
                <a:ea typeface="맑은 고딕" pitchFamily="50" charset="-127"/>
                <a:cs typeface="Times New Roman" pitchFamily="18" charset="0"/>
              </a:rPr>
              <a:t>-ray </a:t>
            </a:r>
            <a:r>
              <a:rPr lang="en-US" altLang="ko-KR" sz="2000" dirty="0" smtClean="0">
                <a:ea typeface="맑은 고딕" pitchFamily="50" charset="-127"/>
                <a:cs typeface="Times New Roman" pitchFamily="18" charset="0"/>
              </a:rPr>
              <a:t>sources.</a:t>
            </a:r>
            <a:endParaRPr lang="es-ES" altLang="ko-KR" sz="2000" dirty="0">
              <a:ea typeface="맑은 고딕" pitchFamily="50" charset="-127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ES" altLang="ko-KR" sz="2000" dirty="0">
                <a:ea typeface="맑은 고딕" pitchFamily="50" charset="-127"/>
                <a:cs typeface="Times New Roman" pitchFamily="18" charset="0"/>
              </a:rPr>
              <a:t>The visible energy from </a:t>
            </a:r>
            <a:r>
              <a:rPr lang="el-GR" altLang="ko-KR" sz="2000" dirty="0">
                <a:ea typeface="맑은 고딕" pitchFamily="50" charset="-127"/>
                <a:cs typeface="Times New Roman" pitchFamily="18" charset="0"/>
              </a:rPr>
              <a:t>γ</a:t>
            </a:r>
            <a:r>
              <a:rPr lang="en-US" altLang="ko-KR" sz="2000" dirty="0">
                <a:ea typeface="맑은 고딕" pitchFamily="50" charset="-127"/>
                <a:cs typeface="Times New Roman" pitchFamily="18" charset="0"/>
              </a:rPr>
              <a:t>-ray is corrected to its corresponding positron </a:t>
            </a:r>
            <a:r>
              <a:rPr lang="en-US" altLang="ko-KR" sz="2000" dirty="0" smtClean="0">
                <a:ea typeface="맑은 고딕" pitchFamily="50" charset="-127"/>
                <a:cs typeface="Times New Roman" pitchFamily="18" charset="0"/>
              </a:rPr>
              <a:t>energy.</a:t>
            </a:r>
            <a:endParaRPr lang="en-US" altLang="ko-KR" sz="2000" dirty="0"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C7B7C-97AD-4B9A-93E4-EE47F73C1FD6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2015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3"/>
          <p:cNvSpPr txBox="1">
            <a:spLocks noChangeArrowheads="1"/>
          </p:cNvSpPr>
          <p:nvPr/>
        </p:nvSpPr>
        <p:spPr bwMode="auto">
          <a:xfrm>
            <a:off x="107504" y="1857013"/>
            <a:ext cx="8382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buFont typeface="굴림" pitchFamily="50" charset="-127"/>
              <a:buNone/>
            </a:pPr>
            <a:r>
              <a:rPr lang="ja-JP" altLang="en-US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ja-JP" altLang="ko-KR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ja-JP" altLang="en-US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(</a:t>
            </a:r>
            <a:r>
              <a:rPr lang="en-US" altLang="ko-KR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8</a:t>
            </a: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institutions and 40 physicists</a:t>
            </a: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)</a:t>
            </a:r>
            <a:endParaRPr lang="en-US" altLang="ko-KR" sz="24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굴림" pitchFamily="50" charset="-127"/>
              <a:buNone/>
            </a:pPr>
            <a:endParaRPr lang="en-US" altLang="ko-KR" sz="24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ko-KR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ko-KR" sz="2400" dirty="0" err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Chonnam</a:t>
            </a:r>
            <a:r>
              <a:rPr lang="en-US" altLang="ko-KR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National </a:t>
            </a: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University</a:t>
            </a:r>
            <a:endParaRPr lang="en-US" altLang="ja-JP" sz="24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Dongshin</a:t>
            </a: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University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GIST</a:t>
            </a:r>
            <a:endParaRPr lang="en-US" altLang="ja-JP" sz="24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Gyeongsang</a:t>
            </a: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National University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Kyungpook</a:t>
            </a: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National </a:t>
            </a:r>
            <a:r>
              <a:rPr lang="en-US" altLang="ja-JP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University</a:t>
            </a:r>
            <a:endParaRPr lang="en-US" altLang="ja-JP" sz="24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Seoul </a:t>
            </a:r>
            <a:r>
              <a:rPr lang="en-US" altLang="ko-KR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National University</a:t>
            </a:r>
            <a:endParaRPr lang="en-US" altLang="ja-JP" sz="24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Seoyeong</a:t>
            </a: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University</a:t>
            </a:r>
          </a:p>
          <a:p>
            <a:pPr latinLnBrk="0">
              <a:buFont typeface="Wingdings" pitchFamily="2" charset="2"/>
              <a:buChar char="§"/>
            </a:pP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en-US" altLang="ja-JP" sz="2400" dirty="0" err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Sungkyunkwan</a:t>
            </a: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University</a:t>
            </a:r>
          </a:p>
        </p:txBody>
      </p:sp>
      <p:pic>
        <p:nvPicPr>
          <p:cNvPr id="181251" name="Picture 4" descr="RENO로고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0"/>
            <a:ext cx="3095625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8313" y="449486"/>
            <a:ext cx="5146675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RENO Collaboration</a:t>
            </a:r>
          </a:p>
        </p:txBody>
      </p:sp>
      <p:sp>
        <p:nvSpPr>
          <p:cNvPr id="7" name="Text Box 3092"/>
          <p:cNvSpPr txBox="1">
            <a:spLocks noChangeArrowheads="1"/>
          </p:cNvSpPr>
          <p:nvPr/>
        </p:nvSpPr>
        <p:spPr bwMode="auto">
          <a:xfrm>
            <a:off x="5256584" y="2178730"/>
            <a:ext cx="3779912" cy="175432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ko-KR" sz="20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Total cost : </a:t>
            </a:r>
            <a:r>
              <a:rPr kumimoji="0" lang="en-US" altLang="ko-KR" sz="20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$10M</a:t>
            </a:r>
          </a:p>
          <a:p>
            <a:pPr fontAlgn="auto" latinLnBrk="0">
              <a:lnSpc>
                <a:spcPct val="85000"/>
              </a:lnSpc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ko-KR" sz="20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Start of project : </a:t>
            </a:r>
            <a:r>
              <a:rPr kumimoji="0" lang="en-US" altLang="ko-KR" sz="20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2006</a:t>
            </a:r>
          </a:p>
          <a:p>
            <a:pPr marL="177800" indent="-177800" fontAlgn="auto" latinLnBrk="0">
              <a:lnSpc>
                <a:spcPct val="85000"/>
              </a:lnSpc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ko-KR" sz="20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The first experiment running with both near &amp; far detectors from  </a:t>
            </a:r>
            <a:r>
              <a:rPr kumimoji="0" lang="en-US" altLang="ko-KR" sz="20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Aug. 2011</a:t>
            </a:r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995738" y="4137025"/>
            <a:ext cx="5148262" cy="2720975"/>
            <a:chOff x="2517" y="2606"/>
            <a:chExt cx="3243" cy="1714"/>
          </a:xfrm>
        </p:grpSpPr>
        <p:pic>
          <p:nvPicPr>
            <p:cNvPr id="9" name="Picture 52" descr="YG-ma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43" y="2606"/>
              <a:ext cx="2517" cy="17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2517" y="3344"/>
              <a:ext cx="149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lang="en-US" altLang="ko-KR" sz="1800" b="1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</a:rPr>
                <a:t>YongGwang (</a:t>
              </a:r>
              <a:r>
                <a:rPr lang="ko-KR" altLang="en-US" sz="1800" b="1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</a:rPr>
                <a:t>靈光</a:t>
              </a:r>
              <a:r>
                <a:rPr lang="en-US" altLang="ko-KR" sz="1800" b="1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</a:rPr>
                <a:t>) :       </a:t>
              </a:r>
            </a:p>
          </p:txBody>
        </p:sp>
      </p:grp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483768" y="1311151"/>
            <a:ext cx="662473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accent2"/>
                </a:solidFill>
                <a:latin typeface="Arial" pitchFamily="34" charset="0"/>
                <a:ea typeface="굴림" pitchFamily="50" charset="-127"/>
              </a:rPr>
              <a:t>R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eactor </a:t>
            </a:r>
            <a:r>
              <a:rPr lang="en-US" altLang="ko-KR" sz="2400" b="1" dirty="0" smtClean="0">
                <a:solidFill>
                  <a:schemeClr val="accent2"/>
                </a:solidFill>
                <a:latin typeface="Arial" pitchFamily="34" charset="0"/>
                <a:ea typeface="굴림" pitchFamily="50" charset="-127"/>
              </a:rPr>
              <a:t>E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xperiment for </a:t>
            </a:r>
            <a:r>
              <a:rPr lang="en-US" altLang="ko-KR" sz="2400" b="1" dirty="0" smtClean="0">
                <a:solidFill>
                  <a:schemeClr val="accent2"/>
                </a:solidFill>
                <a:latin typeface="Arial" pitchFamily="34" charset="0"/>
                <a:ea typeface="굴림" pitchFamily="50" charset="-127"/>
              </a:rPr>
              <a:t>N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eutrino </a:t>
            </a:r>
            <a:r>
              <a:rPr lang="en-US" altLang="ko-KR" sz="2400" b="1" dirty="0" smtClean="0">
                <a:solidFill>
                  <a:schemeClr val="accent2"/>
                </a:solidFill>
                <a:latin typeface="Arial" pitchFamily="34" charset="0"/>
                <a:ea typeface="굴림" pitchFamily="50" charset="-127"/>
              </a:rPr>
              <a:t>O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scillation</a:t>
            </a:r>
            <a:endParaRPr lang="en-US" altLang="ko-KR" sz="2400" b="1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5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251520" y="233462"/>
            <a:ext cx="8496944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B12 Energy Spectrum (Near &amp; Far)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328" y="1916833"/>
            <a:ext cx="630202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7663" y="1025525"/>
            <a:ext cx="8461375" cy="830263"/>
          </a:xfrm>
          <a:prstGeom prst="rect">
            <a:avLst/>
          </a:prstGeom>
          <a:solidFill>
            <a:srgbClr val="D0FF6E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altLang="ko-KR" sz="2400">
                <a:ea typeface="맑은 고딕" pitchFamily="50" charset="-127"/>
                <a:cs typeface="Times New Roman" pitchFamily="18" charset="0"/>
              </a:rPr>
              <a:t>Electron energy spectrum from </a:t>
            </a:r>
            <a:r>
              <a:rPr lang="el-GR" altLang="ko-KR" sz="2400">
                <a:ea typeface="맑은 고딕" pitchFamily="50" charset="-127"/>
                <a:cs typeface="Times New Roman" pitchFamily="18" charset="0"/>
              </a:rPr>
              <a:t>β</a:t>
            </a:r>
            <a:r>
              <a:rPr lang="en-US" altLang="ko-KR" sz="2400">
                <a:ea typeface="맑은 고딕" pitchFamily="50" charset="-127"/>
                <a:cs typeface="Times New Roman" pitchFamily="18" charset="0"/>
              </a:rPr>
              <a:t>-decays from </a:t>
            </a:r>
            <a:r>
              <a:rPr lang="en-US" altLang="ko-KR" sz="2400" baseline="30000">
                <a:ea typeface="맑은 고딕" pitchFamily="50" charset="-127"/>
                <a:cs typeface="Times New Roman" pitchFamily="18" charset="0"/>
              </a:rPr>
              <a:t>12</a:t>
            </a:r>
            <a:r>
              <a:rPr lang="en-US" altLang="ko-KR" sz="2400">
                <a:ea typeface="맑은 고딕" pitchFamily="50" charset="-127"/>
                <a:cs typeface="Times New Roman" pitchFamily="18" charset="0"/>
              </a:rPr>
              <a:t>B and </a:t>
            </a:r>
            <a:r>
              <a:rPr lang="en-US" altLang="ko-KR" sz="2400" baseline="30000">
                <a:ea typeface="맑은 고딕" pitchFamily="50" charset="-127"/>
                <a:cs typeface="Times New Roman" pitchFamily="18" charset="0"/>
              </a:rPr>
              <a:t>12</a:t>
            </a:r>
            <a:r>
              <a:rPr lang="en-US" altLang="ko-KR" sz="2400">
                <a:ea typeface="맑은 고딕" pitchFamily="50" charset="-127"/>
                <a:cs typeface="Times New Roman" pitchFamily="18" charset="0"/>
              </a:rPr>
              <a:t>N, </a:t>
            </a:r>
          </a:p>
          <a:p>
            <a:r>
              <a:rPr lang="en-US" altLang="ko-KR" sz="2400">
                <a:ea typeface="맑은 고딕" pitchFamily="50" charset="-127"/>
                <a:cs typeface="Times New Roman" pitchFamily="18" charset="0"/>
              </a:rPr>
              <a:t>      which are produced by comic-muon interactions.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150938" y="6279406"/>
            <a:ext cx="6913562" cy="461962"/>
          </a:xfrm>
          <a:prstGeom prst="rect">
            <a:avLst/>
          </a:prstGeom>
          <a:solidFill>
            <a:srgbClr val="FFFD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altLang="ko-KR" sz="2400">
                <a:solidFill>
                  <a:srgbClr val="0000FF"/>
                </a:solidFill>
                <a:ea typeface="맑은 고딕" pitchFamily="50" charset="-127"/>
              </a:rPr>
              <a:t>Good agreement between data and MC spectrum!</a:t>
            </a:r>
            <a:endParaRPr lang="ko-KR" altLang="en-US" sz="2400">
              <a:solidFill>
                <a:srgbClr val="0000FF"/>
              </a:solidFill>
              <a:ea typeface="맑은 고딕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C7B7C-97AD-4B9A-93E4-EE47F73C1FD6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14759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323528" y="521494"/>
            <a:ext cx="8496944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Energy Scale Difference between Near &amp; Far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5517232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scale difference &lt; 0.15%</a:t>
            </a:r>
            <a:endParaRPr lang="ko-KR" altLang="en-US" sz="2400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8" y="1844824"/>
            <a:ext cx="8419394" cy="3240360"/>
          </a:xfrm>
          <a:prstGeom prst="rect">
            <a:avLst/>
          </a:prstGeom>
        </p:spPr>
      </p:pic>
      <p:cxnSp>
        <p:nvCxnSpPr>
          <p:cNvPr id="5" name="Straight Connector 6"/>
          <p:cNvCxnSpPr>
            <a:cxnSpLocks noChangeShapeType="1"/>
          </p:cNvCxnSpPr>
          <p:nvPr/>
        </p:nvCxnSpPr>
        <p:spPr bwMode="auto">
          <a:xfrm>
            <a:off x="1327272" y="3482495"/>
            <a:ext cx="7277176" cy="7938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C7B7C-97AD-4B9A-93E4-EE47F73C1FD6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0098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9381"/>
            <a:ext cx="5318760" cy="5288280"/>
          </a:xfrm>
          <a:prstGeom prst="rect">
            <a:avLst/>
          </a:prstGeom>
        </p:spPr>
      </p:pic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251520" y="233462"/>
            <a:ext cx="8496944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Far/Near Shape Analysis for |</a:t>
            </a:r>
            <a:r>
              <a:rPr lang="en-US" altLang="ko-KR" sz="3000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altLang="ko-KR" sz="3000" b="1" baseline="-25000" dirty="0" smtClean="0">
                <a:solidFill>
                  <a:srgbClr val="000000"/>
                </a:solidFill>
                <a:latin typeface="Arial" charset="0"/>
              </a:rPr>
              <a:t>ee</a:t>
            </a:r>
            <a:r>
              <a:rPr lang="en-US" altLang="ko-KR" sz="3000" b="1" baseline="30000" dirty="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|</a:t>
            </a:r>
            <a:endParaRPr lang="ko-KR" altLang="en-US" sz="3000" b="1" baseline="30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25458" y="1149211"/>
            <a:ext cx="3352055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n-US" altLang="ko-KR" sz="2800" dirty="0">
                <a:solidFill>
                  <a:srgbClr val="000000"/>
                </a:solidFill>
              </a:rPr>
              <a:t>Minimize Χ</a:t>
            </a:r>
            <a:r>
              <a:rPr lang="en-US" altLang="ko-KR" sz="2800" baseline="30000" dirty="0">
                <a:solidFill>
                  <a:srgbClr val="000000"/>
                </a:solidFill>
              </a:rPr>
              <a:t>2</a:t>
            </a:r>
            <a:r>
              <a:rPr lang="en-US" altLang="ko-KR" sz="2800" dirty="0">
                <a:solidFill>
                  <a:srgbClr val="000000"/>
                </a:solidFill>
              </a:rPr>
              <a:t> Function 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988" y="1700808"/>
            <a:ext cx="4309516" cy="2230951"/>
          </a:xfrm>
          <a:prstGeom prst="rect">
            <a:avLst/>
          </a:prstGeom>
        </p:spPr>
      </p:pic>
      <p:sp>
        <p:nvSpPr>
          <p:cNvPr id="7" name="직사각형 1"/>
          <p:cNvSpPr>
            <a:spLocks noChangeArrowheads="1"/>
          </p:cNvSpPr>
          <p:nvPr/>
        </p:nvSpPr>
        <p:spPr bwMode="auto">
          <a:xfrm>
            <a:off x="841772" y="1029494"/>
            <a:ext cx="2578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altLang="ko-KR" sz="1800" dirty="0">
                <a:solidFill>
                  <a:srgbClr val="000000"/>
                </a:solidFill>
                <a:latin typeface="Arial" pitchFamily="34" charset="0"/>
                <a:ea typeface="휴먼모음T" pitchFamily="18" charset="-127"/>
                <a:cs typeface="Arial" pitchFamily="34" charset="0"/>
              </a:rPr>
              <a:t>PRL 116, 211801, 2016</a:t>
            </a:r>
            <a:endParaRPr lang="ko-KR" altLang="en-US" sz="1800" dirty="0">
              <a:latin typeface="굴림" pitchFamily="50" charset="-127"/>
              <a:ea typeface="굴림" pitchFamily="50" charset="-127"/>
              <a:cs typeface="Arial" pitchFamily="34" charset="0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C7B7C-97AD-4B9A-93E4-EE47F73C1FD6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2579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899592" y="161454"/>
            <a:ext cx="7416824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Results from Spectral Fit</a:t>
            </a:r>
            <a:endParaRPr lang="ko-KR" altLang="en-US" sz="3000" b="1" baseline="30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181521" y="5715000"/>
            <a:ext cx="16541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altLang="ko-KR" sz="2400" dirty="0" err="1">
                <a:solidFill>
                  <a:srgbClr val="0000FF"/>
                </a:solidFill>
              </a:rPr>
              <a:t>Rate+shape</a:t>
            </a:r>
            <a:endParaRPr lang="en-US" altLang="ko-KR" sz="2400" dirty="0">
              <a:solidFill>
                <a:srgbClr val="0000FF"/>
              </a:solidFill>
            </a:endParaRPr>
          </a:p>
          <a:p>
            <a:pPr algn="ctr"/>
            <a:r>
              <a:rPr lang="en-US" altLang="ko-KR" sz="2400" dirty="0" smtClean="0">
                <a:solidFill>
                  <a:srgbClr val="0000FF"/>
                </a:solidFill>
              </a:rPr>
              <a:t>results</a:t>
            </a:r>
            <a:endParaRPr lang="en-US" altLang="ko-KR" sz="2400" dirty="0">
              <a:solidFill>
                <a:srgbClr val="0000FF"/>
              </a:solidFill>
            </a:endParaRPr>
          </a:p>
        </p:txBody>
      </p:sp>
      <p:pic>
        <p:nvPicPr>
          <p:cNvPr id="12" name="Picture 2" descr="figure-4-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03" y="1005110"/>
            <a:ext cx="6268972" cy="451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7787337"/>
              </p:ext>
            </p:extLst>
          </p:nvPr>
        </p:nvGraphicFramePr>
        <p:xfrm>
          <a:off x="1979712" y="5589240"/>
          <a:ext cx="54546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035" name="Equation" r:id="rId6" imgW="2679700" imgH="241300" progId="Equation.3">
                  <p:embed/>
                </p:oleObj>
              </mc:Choice>
              <mc:Fallback>
                <p:oleObj name="Equation" r:id="rId6" imgW="2679700" imgH="241300" progId="Equation.3">
                  <p:embed/>
                  <p:pic>
                    <p:nvPicPr>
                      <p:cNvPr id="0" name="개체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589240"/>
                        <a:ext cx="5454650" cy="514350"/>
                      </a:xfrm>
                      <a:prstGeom prst="rect">
                        <a:avLst/>
                      </a:prstGeom>
                      <a:solidFill>
                        <a:srgbClr val="D0FF6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그룹 25"/>
          <p:cNvGrpSpPr>
            <a:grpSpLocks/>
          </p:cNvGrpSpPr>
          <p:nvPr/>
        </p:nvGrpSpPr>
        <p:grpSpPr bwMode="auto">
          <a:xfrm>
            <a:off x="1945283" y="6165304"/>
            <a:ext cx="5507037" cy="593725"/>
            <a:chOff x="72008" y="1234803"/>
            <a:chExt cx="5508104" cy="593997"/>
          </a:xfrm>
        </p:grpSpPr>
        <p:sp>
          <p:nvSpPr>
            <p:cNvPr id="14" name="직사각형 23"/>
            <p:cNvSpPr/>
            <p:nvPr/>
          </p:nvSpPr>
          <p:spPr>
            <a:xfrm>
              <a:off x="72008" y="1255450"/>
              <a:ext cx="5508104" cy="573350"/>
            </a:xfrm>
            <a:prstGeom prst="rect">
              <a:avLst/>
            </a:prstGeom>
            <a:solidFill>
              <a:srgbClr val="FFFD8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ko-KR" altLang="en-US">
                <a:solidFill>
                  <a:srgbClr val="FFFFFF"/>
                </a:solidFill>
                <a:ea typeface="맑은 고딕" pitchFamily="50" charset="-127"/>
              </a:endParaRPr>
            </a:p>
          </p:txBody>
        </p:sp>
        <p:graphicFrame>
          <p:nvGraphicFramePr>
            <p:cNvPr id="15" name="개체 11"/>
            <p:cNvGraphicFramePr>
              <a:graphicFrameLocks noChangeAspect="1"/>
            </p:cNvGraphicFramePr>
            <p:nvPr/>
          </p:nvGraphicFramePr>
          <p:xfrm>
            <a:off x="110492" y="1234803"/>
            <a:ext cx="3981450" cy="588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9036" name="Equation" r:id="rId8" imgW="1981200" imgH="279400" progId="Equation.3">
                    <p:embed/>
                  </p:oleObj>
                </mc:Choice>
                <mc:Fallback>
                  <p:oleObj name="Equation" r:id="rId8" imgW="1981200" imgH="279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492" y="1234803"/>
                          <a:ext cx="3981450" cy="5889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개체 21"/>
            <p:cNvGraphicFramePr>
              <a:graphicFrameLocks noChangeAspect="1"/>
            </p:cNvGraphicFramePr>
            <p:nvPr/>
          </p:nvGraphicFramePr>
          <p:xfrm>
            <a:off x="4145409" y="1305882"/>
            <a:ext cx="1362695" cy="4229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9037" name="Equation" r:id="rId10" imgW="736600" imgH="228600" progId="Equation.3">
                    <p:embed/>
                  </p:oleObj>
                </mc:Choice>
                <mc:Fallback>
                  <p:oleObj name="Equation" r:id="rId10" imgW="736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5409" y="1305882"/>
                          <a:ext cx="1362695" cy="4229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Text Box 3092"/>
          <p:cNvSpPr txBox="1">
            <a:spLocks noChangeArrowheads="1"/>
          </p:cNvSpPr>
          <p:nvPr/>
        </p:nvSpPr>
        <p:spPr bwMode="auto">
          <a:xfrm>
            <a:off x="7596336" y="5661248"/>
            <a:ext cx="1368152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(± 12 %)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Symbol" pitchFamily="18" charset="2"/>
                <a:cs typeface="Arial" pitchFamily="34" charset="0"/>
              </a:rPr>
              <a:t> 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2" name="Text Box 3092"/>
          <p:cNvSpPr txBox="1">
            <a:spLocks noChangeArrowheads="1"/>
          </p:cNvSpPr>
          <p:nvPr/>
        </p:nvSpPr>
        <p:spPr bwMode="auto">
          <a:xfrm>
            <a:off x="7596336" y="6272430"/>
            <a:ext cx="1368152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(± 10 %)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Symbol" pitchFamily="18" charset="2"/>
                <a:cs typeface="Arial" pitchFamily="34" charset="0"/>
              </a:rPr>
              <a:t> </a:t>
            </a:r>
            <a:r>
              <a:rPr kumimoji="0" lang="en-US" altLang="ko-KR" sz="20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08503" name="Picture 24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594" y="1005110"/>
            <a:ext cx="2663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C7B7C-97AD-4B9A-93E4-EE47F73C1FD6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3221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251520" y="233462"/>
            <a:ext cx="8496944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Observed L/E Dependent Oscillation</a:t>
            </a:r>
            <a:endParaRPr lang="ko-KR" altLang="en-US" sz="3000" b="1" baseline="30000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21903"/>
              </p:ext>
            </p:extLst>
          </p:nvPr>
        </p:nvGraphicFramePr>
        <p:xfrm>
          <a:off x="2915816" y="5855990"/>
          <a:ext cx="3887788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542" name="Equation" r:id="rId4" imgW="2527300" imgH="482600" progId="Equation.3">
                  <p:embed/>
                </p:oleObj>
              </mc:Choice>
              <mc:Fallback>
                <p:oleObj name="Equation" r:id="rId4" imgW="2527300" imgH="48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5855990"/>
                        <a:ext cx="3887788" cy="741362"/>
                      </a:xfrm>
                      <a:prstGeom prst="rect">
                        <a:avLst/>
                      </a:prstGeom>
                      <a:solidFill>
                        <a:srgbClr val="FFFD8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4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594" y="1005110"/>
            <a:ext cx="2663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98823"/>
            <a:ext cx="6886575" cy="4133850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09DED-8D07-4A07-B5ED-D131DCC9412E}" type="slidenum">
              <a:rPr lang="ko-KR" altLang="en-US" smtClean="0"/>
              <a:pPr>
                <a:defRPr/>
              </a:pPr>
              <a:t>24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9087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179512" y="116632"/>
            <a:ext cx="8784976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RENO Results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96231" y="6324077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46381ACB-6646-4EC2-B33C-96061E48358A}" type="slidenum">
              <a:rPr lang="en-US" altLang="ko-KR">
                <a:solidFill>
                  <a:srgbClr val="898989"/>
                </a:solidFill>
              </a:rPr>
              <a:pPr/>
              <a:t>25</a:t>
            </a:fld>
            <a:endParaRPr lang="en-US" altLang="ko-KR">
              <a:solidFill>
                <a:srgbClr val="898989"/>
              </a:solidFill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628819" y="4927077"/>
            <a:ext cx="5502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n-US" altLang="ko-KR" sz="2400" baseline="30000" dirty="0">
                <a:ea typeface="맑은 고딕" pitchFamily="50" charset="-127"/>
              </a:rPr>
              <a:t>9</a:t>
            </a:r>
            <a:r>
              <a:rPr lang="en-US" altLang="ko-KR" sz="2400" dirty="0"/>
              <a:t>Li/</a:t>
            </a:r>
            <a:r>
              <a:rPr lang="en-US" altLang="ko-KR" sz="2400" baseline="30000" dirty="0">
                <a:ea typeface="맑은 고딕" pitchFamily="50" charset="-127"/>
              </a:rPr>
              <a:t>8</a:t>
            </a:r>
            <a:r>
              <a:rPr lang="en-US" altLang="ko-KR" sz="2400" dirty="0"/>
              <a:t>He BKG uncertainty reduced greatly !</a:t>
            </a:r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476419" y="5425552"/>
            <a:ext cx="3598862" cy="769938"/>
          </a:xfrm>
          <a:prstGeom prst="rect">
            <a:avLst/>
          </a:prstGeom>
          <a:solidFill>
            <a:srgbClr val="D0FF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altLang="ko-KR" sz="2200" dirty="0"/>
              <a:t>Near:  12.45 ± 5.93/day (48%) </a:t>
            </a:r>
          </a:p>
          <a:p>
            <a:pPr algn="ctr"/>
            <a:r>
              <a:rPr lang="en-US" altLang="ko-KR" sz="2200" dirty="0"/>
              <a:t>Far:     2. 59 ± 0.75/day (29%)</a:t>
            </a:r>
          </a:p>
        </p:txBody>
      </p:sp>
      <p:sp>
        <p:nvSpPr>
          <p:cNvPr id="8" name="TextBox 17"/>
          <p:cNvSpPr txBox="1">
            <a:spLocks noChangeArrowheads="1"/>
          </p:cNvSpPr>
          <p:nvPr/>
        </p:nvSpPr>
        <p:spPr bwMode="auto">
          <a:xfrm>
            <a:off x="5164306" y="5433490"/>
            <a:ext cx="3768725" cy="769937"/>
          </a:xfrm>
          <a:prstGeom prst="rect">
            <a:avLst/>
          </a:prstGeom>
          <a:solidFill>
            <a:srgbClr val="FFFD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altLang="ko-KR" sz="2200"/>
              <a:t>Near:   8.36 ± 0.82/days (10%)</a:t>
            </a:r>
          </a:p>
          <a:p>
            <a:pPr algn="ctr"/>
            <a:r>
              <a:rPr lang="en-US" altLang="ko-KR" sz="2200"/>
              <a:t> Far      1.54 ± 0.23/day  (15%)</a:t>
            </a:r>
          </a:p>
        </p:txBody>
      </p:sp>
      <p:sp>
        <p:nvSpPr>
          <p:cNvPr id="9" name="Right Arrow 18"/>
          <p:cNvSpPr>
            <a:spLocks noChangeArrowheads="1"/>
          </p:cNvSpPr>
          <p:nvPr/>
        </p:nvSpPr>
        <p:spPr bwMode="auto">
          <a:xfrm>
            <a:off x="4265781" y="5622402"/>
            <a:ext cx="714375" cy="412750"/>
          </a:xfrm>
          <a:prstGeom prst="rightArrow">
            <a:avLst>
              <a:gd name="adj1" fmla="val 50000"/>
              <a:gd name="adj2" fmla="val 49960"/>
            </a:avLst>
          </a:prstGeom>
          <a:solidFill>
            <a:srgbClr val="FF660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endParaRPr lang="ko-KR" altLang="ko-KR">
              <a:solidFill>
                <a:srgbClr val="FFFFFF"/>
              </a:solidFill>
            </a:endParaRPr>
          </a:p>
        </p:txBody>
      </p:sp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1832144" y="6178027"/>
            <a:ext cx="1262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n-US" altLang="ko-KR" sz="2000"/>
              <a:t>(220 days)</a:t>
            </a:r>
          </a:p>
        </p:txBody>
      </p:sp>
      <p:sp>
        <p:nvSpPr>
          <p:cNvPr id="11" name="TextBox 20"/>
          <p:cNvSpPr txBox="1">
            <a:spLocks noChangeArrowheads="1"/>
          </p:cNvSpPr>
          <p:nvPr/>
        </p:nvSpPr>
        <p:spPr bwMode="auto">
          <a:xfrm>
            <a:off x="6596231" y="6165327"/>
            <a:ext cx="1262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n-US" altLang="ko-KR" sz="2000"/>
              <a:t>(500 days)</a:t>
            </a:r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197019" y="3522140"/>
            <a:ext cx="8801100" cy="4365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endParaRPr lang="ko-KR" altLang="ko-KR">
              <a:solidFill>
                <a:srgbClr val="000000"/>
              </a:solidFill>
            </a:endParaRPr>
          </a:p>
        </p:txBody>
      </p:sp>
      <p:sp>
        <p:nvSpPr>
          <p:cNvPr id="13" name="Curved Right Arrow 22"/>
          <p:cNvSpPr>
            <a:spLocks noChangeArrowheads="1"/>
          </p:cNvSpPr>
          <p:nvPr/>
        </p:nvSpPr>
        <p:spPr bwMode="auto">
          <a:xfrm>
            <a:off x="138281" y="3745977"/>
            <a:ext cx="490538" cy="1516063"/>
          </a:xfrm>
          <a:prstGeom prst="curvedRightArrow">
            <a:avLst>
              <a:gd name="adj1" fmla="val 24968"/>
              <a:gd name="adj2" fmla="val 49922"/>
              <a:gd name="adj3" fmla="val 25000"/>
            </a:avLst>
          </a:prstGeom>
          <a:solidFill>
            <a:srgbClr val="0000FF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endParaRPr lang="ko-KR" altLang="ko-KR"/>
          </a:p>
        </p:txBody>
      </p:sp>
      <p:graphicFrame>
        <p:nvGraphicFramePr>
          <p:cNvPr id="1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081716"/>
              </p:ext>
            </p:extLst>
          </p:nvPr>
        </p:nvGraphicFramePr>
        <p:xfrm>
          <a:off x="197019" y="974202"/>
          <a:ext cx="8801100" cy="3840480"/>
        </p:xfrm>
        <a:graphic>
          <a:graphicData uri="http://schemas.openxmlformats.org/drawingml/2006/table">
            <a:tbl>
              <a:tblPr/>
              <a:tblGrid>
                <a:gridCol w="2119312"/>
                <a:gridCol w="3911853"/>
                <a:gridCol w="2769935"/>
              </a:tblGrid>
              <a:tr h="404813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Rate-only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Rate+shape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Data set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220 days (2012)    500 days(2015)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500 days (2015)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|</a:t>
                      </a: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Symbol" pitchFamily="18" charset="2"/>
                          <a:ea typeface="MS PGothic" pitchFamily="34" charset="-128"/>
                        </a:rPr>
                        <a:t>D</a:t>
                      </a: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m</a:t>
                      </a:r>
                      <a:r>
                        <a:rPr kumimoji="0" lang="en-US" altLang="ko-KR" sz="2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ee</a:t>
                      </a:r>
                      <a:r>
                        <a:rPr kumimoji="0" lang="en-US" altLang="ko-KR" sz="2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</a:t>
                      </a: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|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[ x10</a:t>
                      </a:r>
                      <a:r>
                        <a:rPr kumimoji="0" lang="en-US" altLang="ko-KR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-3</a:t>
                      </a: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eV</a:t>
                      </a:r>
                      <a:r>
                        <a:rPr kumimoji="0" lang="en-US" altLang="ko-KR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</a:t>
                      </a: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    2.32                         2.49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</a:t>
                      </a: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(PDG 2010)               (PDG 2014)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sin</a:t>
                      </a:r>
                      <a:r>
                        <a:rPr kumimoji="0" lang="en-US" altLang="ko-KR" sz="2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</a:t>
                      </a: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(2</a:t>
                      </a: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Symbol" pitchFamily="18" charset="2"/>
                          <a:ea typeface="MS PGothic" pitchFamily="34" charset="-128"/>
                        </a:rPr>
                        <a:t>q</a:t>
                      </a:r>
                      <a:r>
                        <a:rPr kumimoji="0" lang="en-US" altLang="ko-KR" sz="2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13</a:t>
                      </a: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   </a:t>
                      </a: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0.113</a:t>
                      </a: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                </a:t>
                      </a: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0.087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0.082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Stat. error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   0.013                       0.009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0.009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Syst. error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   0.019                       0.007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0.006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Total error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   </a:t>
                      </a: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0.023</a:t>
                      </a: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                 </a:t>
                      </a: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0.011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0.011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Significance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    4.9 </a:t>
                      </a: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MS PGothic" pitchFamily="34" charset="-128"/>
                        </a:rPr>
                        <a:t>s</a:t>
                      </a: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                    7.9 </a:t>
                      </a:r>
                      <a:r>
                        <a:rPr kumimoji="0" lang="en-US" altLang="ko-K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MS PGothic" pitchFamily="34" charset="-128"/>
                        </a:rPr>
                        <a:t>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algn="l" defTabSz="457200" rtl="0" eaLnBrk="1" fontAlgn="base" latinLnBrk="1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7.5 </a:t>
                      </a:r>
                      <a:r>
                        <a:rPr kumimoji="0" lang="en-US" altLang="ko-KR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MS PGothic" pitchFamily="34" charset="-128"/>
                        </a:rPr>
                        <a:t>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313708"/>
              </p:ext>
            </p:extLst>
          </p:nvPr>
        </p:nvGraphicFramePr>
        <p:xfrm>
          <a:off x="6224016" y="2060848"/>
          <a:ext cx="28844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590" name="수식" r:id="rId4" imgW="1434960" imgH="228600" progId="Equation.3">
                  <p:embed/>
                </p:oleObj>
              </mc:Choice>
              <mc:Fallback>
                <p:oleObj name="수식" r:id="rId4" imgW="1434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4016" y="2060848"/>
                        <a:ext cx="2884488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104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  <p:bldP spid="10" grpId="0"/>
      <p:bldP spid="11" grpId="0"/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179512" y="116632"/>
            <a:ext cx="8784976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Expected </a:t>
            </a:r>
            <a:r>
              <a:rPr lang="en-US" altLang="ko-KR" sz="3000" b="1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US" altLang="ko-KR" sz="3000" b="1" baseline="-25000" dirty="0" smtClean="0">
                <a:solidFill>
                  <a:srgbClr val="000000"/>
                </a:solidFill>
                <a:latin typeface="Arial" charset="0"/>
              </a:rPr>
              <a:t>13</a:t>
            </a: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&amp;</a:t>
            </a:r>
            <a:r>
              <a:rPr kumimoji="0" lang="en-US" altLang="ko-KR" sz="3200" spc="10" dirty="0" smtClean="0">
                <a:solidFill>
                  <a:srgbClr val="000000"/>
                </a:solidFill>
                <a:latin typeface="Symbol" panose="05050102010706020507" pitchFamily="18" charset="2"/>
                <a:ea typeface="굴림" pitchFamily="50" charset="-127"/>
                <a:cs typeface="Arial" pitchFamily="34" charset="0"/>
              </a:rPr>
              <a:t> </a:t>
            </a:r>
            <a:r>
              <a:rPr kumimoji="0" lang="en-US" altLang="ko-KR" sz="3200" b="1" spc="10" dirty="0" smtClean="0">
                <a:solidFill>
                  <a:srgbClr val="000000"/>
                </a:solidFill>
                <a:latin typeface="Symbol" panose="05050102010706020507" pitchFamily="18" charset="2"/>
                <a:ea typeface="굴림" pitchFamily="50" charset="-127"/>
                <a:cs typeface="Arial" pitchFamily="34" charset="0"/>
              </a:rPr>
              <a:t>|D</a:t>
            </a:r>
            <a:r>
              <a:rPr kumimoji="0" lang="en-US" altLang="ko-KR" sz="3200" b="1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m</a:t>
            </a:r>
            <a:r>
              <a:rPr kumimoji="0" lang="en-US" altLang="ko-KR" sz="3200" b="1" spc="10" baseline="-25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ee</a:t>
            </a:r>
            <a:r>
              <a:rPr kumimoji="0" lang="en-US" altLang="ko-KR" sz="3200" b="1" spc="10" baseline="30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</a:t>
            </a:r>
            <a:r>
              <a:rPr kumimoji="0" lang="en-US" altLang="ko-KR" sz="2800" b="1" spc="10" dirty="0" smtClean="0">
                <a:solidFill>
                  <a:srgbClr val="000000"/>
                </a:solidFill>
                <a:latin typeface="Symbol" panose="05050102010706020507" pitchFamily="18" charset="2"/>
                <a:ea typeface="굴림" pitchFamily="50" charset="-127"/>
                <a:cs typeface="Arial" pitchFamily="34" charset="0"/>
              </a:rPr>
              <a:t>| </a:t>
            </a:r>
            <a:r>
              <a:rPr kumimoji="0" lang="en-US" altLang="ko-KR" sz="3000" b="1" spc="10" dirty="0" smtClean="0">
                <a:solidFill>
                  <a:srgbClr val="000000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measurement</a:t>
            </a:r>
            <a:endParaRPr lang="en-US" altLang="ko-KR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8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212781"/>
              </p:ext>
            </p:extLst>
          </p:nvPr>
        </p:nvGraphicFramePr>
        <p:xfrm>
          <a:off x="373721" y="1255859"/>
          <a:ext cx="30353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2920" name="수식" r:id="rId4" imgW="1473120" imgH="228600" progId="Equation.3">
                  <p:embed/>
                </p:oleObj>
              </mc:Choice>
              <mc:Fallback>
                <p:oleObj name="수식" r:id="rId4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721" y="1255859"/>
                        <a:ext cx="3035300" cy="469900"/>
                      </a:xfrm>
                      <a:prstGeom prst="rect">
                        <a:avLst/>
                      </a:prstGeom>
                      <a:solidFill>
                        <a:srgbClr val="D0FF6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 Box 3092"/>
          <p:cNvSpPr txBox="1">
            <a:spLocks noChangeArrowheads="1"/>
          </p:cNvSpPr>
          <p:nvPr/>
        </p:nvSpPr>
        <p:spPr bwMode="auto">
          <a:xfrm>
            <a:off x="3562512" y="1318228"/>
            <a:ext cx="1005681" cy="3693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57200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rPr>
              <a:t>(±12%)</a:t>
            </a: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Symbol" pitchFamily="18" charset="2"/>
                <a:ea typeface="맑은 고딕"/>
                <a:cs typeface="Arial" pitchFamily="34" charset="0"/>
              </a:rPr>
              <a:t> </a:t>
            </a: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rPr>
              <a:t> </a:t>
            </a:r>
            <a:endParaRPr kumimoji="0" lang="en-US" altLang="ko-KR" sz="1800" kern="0" dirty="0">
              <a:solidFill>
                <a:sysClr val="windowText" lastClr="000000"/>
              </a:solidFill>
              <a:latin typeface="Arial" pitchFamily="34" charset="0"/>
              <a:ea typeface="맑은 고딕"/>
              <a:cs typeface="Arial" pitchFamily="34" charset="0"/>
            </a:endParaRPr>
          </a:p>
        </p:txBody>
      </p:sp>
      <p:sp>
        <p:nvSpPr>
          <p:cNvPr id="26" name="Text Box 3092"/>
          <p:cNvSpPr txBox="1">
            <a:spLocks noChangeArrowheads="1"/>
          </p:cNvSpPr>
          <p:nvPr/>
        </p:nvSpPr>
        <p:spPr bwMode="auto">
          <a:xfrm>
            <a:off x="3489350" y="1881932"/>
            <a:ext cx="1003250" cy="369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57200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rPr>
              <a:t>(±10%)</a:t>
            </a: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Symbol" pitchFamily="18" charset="2"/>
                <a:ea typeface="맑은 고딕"/>
                <a:cs typeface="Arial" pitchFamily="34" charset="0"/>
              </a:rPr>
              <a:t> </a:t>
            </a: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rPr>
              <a:t> </a:t>
            </a:r>
            <a:endParaRPr kumimoji="0" lang="en-US" altLang="ko-KR" sz="1800" kern="0" dirty="0">
              <a:solidFill>
                <a:sysClr val="windowText" lastClr="000000"/>
              </a:solidFill>
              <a:latin typeface="Arial" pitchFamily="34" charset="0"/>
              <a:ea typeface="맑은 고딕"/>
              <a:cs typeface="Arial" pitchFamily="34" charset="0"/>
            </a:endParaRPr>
          </a:p>
        </p:txBody>
      </p:sp>
      <p:graphicFrame>
        <p:nvGraphicFramePr>
          <p:cNvPr id="29" name="개체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6127972"/>
              </p:ext>
            </p:extLst>
          </p:nvPr>
        </p:nvGraphicFramePr>
        <p:xfrm>
          <a:off x="323528" y="1772816"/>
          <a:ext cx="3033712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2921" name="수식" r:id="rId6" imgW="1726920" imgH="291960" progId="Equation.3">
                  <p:embed/>
                </p:oleObj>
              </mc:Choice>
              <mc:Fallback>
                <p:oleObj name="수식" r:id="rId6" imgW="17269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772816"/>
                        <a:ext cx="3033712" cy="53816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오른쪽 화살표 16"/>
          <p:cNvSpPr>
            <a:spLocks noChangeArrowheads="1"/>
          </p:cNvSpPr>
          <p:nvPr/>
        </p:nvSpPr>
        <p:spPr bwMode="auto">
          <a:xfrm>
            <a:off x="4799554" y="1460240"/>
            <a:ext cx="442671" cy="55325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99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79241" y="1160346"/>
            <a:ext cx="4376998" cy="1198541"/>
          </a:xfrm>
          <a:prstGeom prst="rect">
            <a:avLst/>
          </a:prstGeom>
          <a:noFill/>
          <a:ln w="38100">
            <a:solidFill>
              <a:srgbClr val="0066FF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68FD83-7CC8-422F-BB31-F839E36B857B}" type="slidenum">
              <a:rPr lang="ko-KR" altLang="en-US" smtClean="0"/>
              <a:pPr>
                <a:defRPr/>
              </a:pPr>
              <a:t>26</a:t>
            </a:fld>
            <a:endParaRPr lang="en-US" altLang="ko-KR"/>
          </a:p>
        </p:txBody>
      </p:sp>
      <p:sp>
        <p:nvSpPr>
          <p:cNvPr id="27" name="Text Box 3092"/>
          <p:cNvSpPr txBox="1">
            <a:spLocks noChangeArrowheads="1"/>
          </p:cNvSpPr>
          <p:nvPr/>
        </p:nvSpPr>
        <p:spPr bwMode="auto">
          <a:xfrm>
            <a:off x="306460" y="760296"/>
            <a:ext cx="37588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57200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2000" b="1" kern="0" dirty="0" smtClean="0">
                <a:solidFill>
                  <a:srgbClr val="0000FF"/>
                </a:solidFill>
                <a:latin typeface="Arial" pitchFamily="34" charset="0"/>
                <a:ea typeface="맑은 고딕"/>
                <a:cs typeface="Arial" pitchFamily="34" charset="0"/>
              </a:rPr>
              <a:t>Current results (~500 days)</a:t>
            </a:r>
            <a:endParaRPr kumimoji="0" lang="en-US" altLang="ko-KR" sz="2000" b="1" kern="0" dirty="0">
              <a:solidFill>
                <a:srgbClr val="0000FF"/>
              </a:solidFill>
              <a:latin typeface="Arial" pitchFamily="34" charset="0"/>
              <a:ea typeface="맑은 고딕"/>
              <a:cs typeface="Arial" pitchFamily="34" charset="0"/>
            </a:endParaRPr>
          </a:p>
        </p:txBody>
      </p:sp>
      <p:sp>
        <p:nvSpPr>
          <p:cNvPr id="30" name="Text Box 3092"/>
          <p:cNvSpPr txBox="1">
            <a:spLocks noChangeArrowheads="1"/>
          </p:cNvSpPr>
          <p:nvPr/>
        </p:nvSpPr>
        <p:spPr bwMode="auto">
          <a:xfrm>
            <a:off x="5346644" y="1035448"/>
            <a:ext cx="3617843" cy="135421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57200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2000" b="1" kern="0" dirty="0" smtClean="0">
                <a:solidFill>
                  <a:schemeClr val="tx1"/>
                </a:solidFill>
                <a:latin typeface="Arial" pitchFamily="34" charset="0"/>
                <a:ea typeface="맑은 고딕"/>
                <a:cs typeface="Arial" pitchFamily="34" charset="0"/>
              </a:rPr>
              <a:t>Precision measurement  results based on </a:t>
            </a:r>
            <a:r>
              <a:rPr kumimoji="0" lang="en-US" altLang="ko-KR" sz="2000" b="1" kern="0" dirty="0" smtClean="0">
                <a:solidFill>
                  <a:srgbClr val="FF0000"/>
                </a:solidFill>
                <a:latin typeface="Arial" pitchFamily="34" charset="0"/>
                <a:ea typeface="맑은 고딕"/>
                <a:cs typeface="Arial" pitchFamily="34" charset="0"/>
              </a:rPr>
              <a:t>~2000 days </a:t>
            </a:r>
            <a:r>
              <a:rPr kumimoji="0" lang="en-US" altLang="ko-KR" sz="2000" b="1" kern="0" dirty="0" smtClean="0">
                <a:solidFill>
                  <a:schemeClr val="tx1"/>
                </a:solidFill>
                <a:latin typeface="Arial" pitchFamily="34" charset="0"/>
                <a:ea typeface="맑은 고딕"/>
                <a:cs typeface="Arial" pitchFamily="34" charset="0"/>
              </a:rPr>
              <a:t>of data will be reported soon (</a:t>
            </a:r>
            <a:r>
              <a:rPr kumimoji="0" lang="en-US" altLang="ko-KR" sz="2000" b="1" dirty="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~</a:t>
            </a:r>
            <a:r>
              <a:rPr kumimoji="0" lang="en-US" altLang="ko-KR" sz="2000" b="1" kern="0" dirty="0" smtClean="0">
                <a:solidFill>
                  <a:schemeClr val="tx1"/>
                </a:solidFill>
                <a:latin typeface="Arial" pitchFamily="34" charset="0"/>
                <a:ea typeface="맑은 고딕"/>
                <a:cs typeface="Arial" pitchFamily="34" charset="0"/>
              </a:rPr>
              <a:t>8 % precision)</a:t>
            </a:r>
            <a:endParaRPr kumimoji="0" lang="en-US" altLang="ko-KR" sz="2000" b="1" kern="0" dirty="0">
              <a:solidFill>
                <a:schemeClr val="tx1"/>
              </a:solidFill>
              <a:latin typeface="Arial" pitchFamily="34" charset="0"/>
              <a:ea typeface="맑은 고딕"/>
              <a:cs typeface="Arial" pitchFamily="34" charset="0"/>
            </a:endParaRPr>
          </a:p>
        </p:txBody>
      </p:sp>
      <p:sp>
        <p:nvSpPr>
          <p:cNvPr id="20" name="Text Box 3092"/>
          <p:cNvSpPr txBox="1">
            <a:spLocks noChangeArrowheads="1"/>
          </p:cNvSpPr>
          <p:nvPr/>
        </p:nvSpPr>
        <p:spPr bwMode="auto">
          <a:xfrm>
            <a:off x="179512" y="2779012"/>
            <a:ext cx="4314544" cy="46166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457200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2400" b="1" kern="0" dirty="0" smtClean="0">
                <a:solidFill>
                  <a:schemeClr val="tx1"/>
                </a:solidFill>
                <a:latin typeface="Arial" pitchFamily="34" charset="0"/>
                <a:ea typeface="맑은 고딕"/>
                <a:cs typeface="Arial" pitchFamily="34" charset="0"/>
              </a:rPr>
              <a:t>Plan for RENO data taking</a:t>
            </a:r>
            <a:endParaRPr kumimoji="0" lang="en-US" altLang="ko-KR" sz="2400" b="1" kern="0" dirty="0">
              <a:solidFill>
                <a:schemeClr val="tx1"/>
              </a:solidFill>
              <a:latin typeface="Arial" pitchFamily="34" charset="0"/>
              <a:ea typeface="맑은 고딕"/>
              <a:cs typeface="Arial" pitchFamily="34" charset="0"/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0" y="4149080"/>
            <a:ext cx="36943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/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RENO data will be taken for 2 more years from now and it will take 3 additional years for the analysis.</a:t>
            </a:r>
            <a:endParaRPr kumimoji="0" lang="en-US" altLang="ko-KR" sz="2000" dirty="0">
              <a:solidFill>
                <a:srgbClr val="B9B9E7">
                  <a:lumMod val="50000"/>
                </a:srgbClr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85351" y="5679833"/>
            <a:ext cx="4270625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/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sin</a:t>
            </a:r>
            <a:r>
              <a:rPr kumimoji="0" lang="en-US" altLang="ko-KR" sz="2000" baseline="30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</a:t>
            </a:r>
            <a:r>
              <a:rPr lang="en-US" altLang="ko-KR" sz="2000" b="1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US" altLang="ko-KR" sz="2000" b="1" baseline="-25000" dirty="0" smtClean="0">
                <a:solidFill>
                  <a:srgbClr val="000000"/>
                </a:solidFill>
                <a:latin typeface="Arial" charset="0"/>
              </a:rPr>
              <a:t>13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and </a:t>
            </a:r>
            <a:r>
              <a:rPr kumimoji="0" lang="en-US" altLang="ko-KR" sz="2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|</a:t>
            </a:r>
            <a:r>
              <a:rPr kumimoji="0" lang="en-US" altLang="ko-KR" sz="2000" dirty="0">
                <a:solidFill>
                  <a:srgbClr val="000000"/>
                </a:solidFill>
                <a:latin typeface="Symbol" panose="05050102010706020507" pitchFamily="18" charset="2"/>
                <a:ea typeface="굴림" pitchFamily="50" charset="-127"/>
                <a:cs typeface="Arial" pitchFamily="34" charset="0"/>
              </a:rPr>
              <a:t>D</a:t>
            </a:r>
            <a:r>
              <a:rPr kumimoji="0" lang="en-US" altLang="ko-KR" sz="2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m</a:t>
            </a:r>
            <a:r>
              <a:rPr kumimoji="0" lang="en-US" altLang="ko-KR" sz="2000" baseline="-25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ee</a:t>
            </a:r>
            <a:r>
              <a:rPr kumimoji="0" lang="en-US" altLang="ko-KR" sz="2000" baseline="30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</a:t>
            </a:r>
            <a:r>
              <a:rPr kumimoji="0" lang="en-US" altLang="ko-KR" sz="2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| 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will approach to </a:t>
            </a:r>
            <a:r>
              <a:rPr kumimoji="0" lang="en-US" altLang="ko-KR" sz="2000" b="1" dirty="0" smtClean="0">
                <a:solidFill>
                  <a:schemeClr val="accent2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~6% precision</a:t>
            </a:r>
            <a:r>
              <a:rPr kumimoji="0" lang="en-US" altLang="ko-KR" sz="2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(our design goal).</a:t>
            </a:r>
            <a:endParaRPr kumimoji="0" lang="en-US" altLang="ko-KR" sz="2000" dirty="0">
              <a:solidFill>
                <a:srgbClr val="000000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527363"/>
              </p:ext>
            </p:extLst>
          </p:nvPr>
        </p:nvGraphicFramePr>
        <p:xfrm>
          <a:off x="179510" y="3390884"/>
          <a:ext cx="878498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996"/>
                <a:gridCol w="1756996"/>
                <a:gridCol w="1756996"/>
                <a:gridCol w="1756996"/>
                <a:gridCol w="175699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ko-KR" alt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ko-KR" alt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ko-KR" alt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ko-KR" alt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  <a:endParaRPr lang="ko-KR" altLang="en-US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" name="직선 연결선 6"/>
          <p:cNvCxnSpPr/>
          <p:nvPr/>
        </p:nvCxnSpPr>
        <p:spPr bwMode="auto">
          <a:xfrm>
            <a:off x="3694324" y="3350952"/>
            <a:ext cx="0" cy="10081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직선 화살표 연결선 8"/>
          <p:cNvCxnSpPr/>
          <p:nvPr/>
        </p:nvCxnSpPr>
        <p:spPr bwMode="auto">
          <a:xfrm>
            <a:off x="179512" y="4003148"/>
            <a:ext cx="351481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2" name="오른쪽 화살표 16"/>
          <p:cNvSpPr>
            <a:spLocks noChangeArrowheads="1"/>
          </p:cNvSpPr>
          <p:nvPr/>
        </p:nvSpPr>
        <p:spPr bwMode="auto">
          <a:xfrm rot="5400000">
            <a:off x="1715582" y="5119191"/>
            <a:ext cx="442671" cy="55325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99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cxnSp>
        <p:nvCxnSpPr>
          <p:cNvPr id="33" name="직선 연결선 32"/>
          <p:cNvCxnSpPr/>
          <p:nvPr/>
        </p:nvCxnSpPr>
        <p:spPr bwMode="auto">
          <a:xfrm>
            <a:off x="8964487" y="3356992"/>
            <a:ext cx="0" cy="10081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직선 화살표 연결선 33"/>
          <p:cNvCxnSpPr/>
          <p:nvPr/>
        </p:nvCxnSpPr>
        <p:spPr bwMode="auto">
          <a:xfrm>
            <a:off x="3694324" y="4009188"/>
            <a:ext cx="527016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arrow" w="med" len="med"/>
          </a:ln>
          <a:effectLst/>
        </p:spPr>
      </p:cxnSp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3811463" y="4149080"/>
            <a:ext cx="51530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/>
            <a:r>
              <a:rPr kumimoji="0" lang="en-US" altLang="ko-KR" sz="2000" dirty="0" smtClean="0">
                <a:solidFill>
                  <a:schemeClr val="accent2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Possible extension of additional 2~3 years</a:t>
            </a:r>
            <a:endParaRPr kumimoji="0" lang="en-US" altLang="ko-KR" sz="2000" dirty="0">
              <a:solidFill>
                <a:schemeClr val="accent2"/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36" name="Text Box 20"/>
          <p:cNvSpPr txBox="1">
            <a:spLocks noChangeArrowheads="1"/>
          </p:cNvSpPr>
          <p:nvPr/>
        </p:nvSpPr>
        <p:spPr bwMode="auto">
          <a:xfrm>
            <a:off x="4572000" y="4887984"/>
            <a:ext cx="439248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/>
            <a:r>
              <a:rPr kumimoji="0" lang="en-US" altLang="ko-KR" sz="2000" dirty="0" smtClean="0">
                <a:solidFill>
                  <a:srgbClr val="000000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According to our recent study, the systematic error of |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Symbol" panose="05050102010706020507" pitchFamily="18" charset="2"/>
                <a:ea typeface="굴림" pitchFamily="50" charset="-127"/>
                <a:cs typeface="Arial" pitchFamily="34" charset="0"/>
              </a:rPr>
              <a:t>D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m</a:t>
            </a:r>
            <a:r>
              <a:rPr kumimoji="0" lang="en-US" altLang="ko-KR" sz="2000" baseline="-25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ee</a:t>
            </a:r>
            <a:r>
              <a:rPr kumimoji="0" lang="en-US" altLang="ko-KR" sz="2000" baseline="30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| is smaller than the statistical error.</a:t>
            </a:r>
          </a:p>
        </p:txBody>
      </p:sp>
      <p:cxnSp>
        <p:nvCxnSpPr>
          <p:cNvPr id="15" name="직선 화살표 연결선 14"/>
          <p:cNvCxnSpPr/>
          <p:nvPr/>
        </p:nvCxnSpPr>
        <p:spPr bwMode="auto">
          <a:xfrm flipH="1" flipV="1">
            <a:off x="6588224" y="4549190"/>
            <a:ext cx="72008" cy="3387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5364088" y="2494333"/>
            <a:ext cx="3024336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/>
            <a:r>
              <a:rPr kumimoji="0" lang="en-US" altLang="ko-KR" sz="2000" b="1" dirty="0" smtClean="0">
                <a:solidFill>
                  <a:schemeClr val="accent2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~6% 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is our ultimate goal</a:t>
            </a:r>
            <a:endParaRPr kumimoji="0" lang="en-US" altLang="ko-KR" sz="2000" dirty="0">
              <a:solidFill>
                <a:srgbClr val="000000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65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20" grpId="0" animBg="1"/>
      <p:bldP spid="23" grpId="0"/>
      <p:bldP spid="25" grpId="0" animBg="1"/>
      <p:bldP spid="32" grpId="0" animBg="1"/>
      <p:bldP spid="35" grpId="0"/>
      <p:bldP spid="36" grpId="0" animBg="1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27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873648"/>
            <a:ext cx="5140325" cy="350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endParaRPr lang="en-US" altLang="ko-KR" sz="5400" b="1" baseline="-25000" dirty="0">
              <a:solidFill>
                <a:srgbClr val="0000CC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502789" name="TextBox 6"/>
          <p:cNvSpPr txBox="1">
            <a:spLocks noChangeArrowheads="1"/>
          </p:cNvSpPr>
          <p:nvPr/>
        </p:nvSpPr>
        <p:spPr bwMode="auto">
          <a:xfrm>
            <a:off x="285750" y="1179909"/>
            <a:ext cx="8559800" cy="1384995"/>
          </a:xfrm>
          <a:prstGeom prst="rect">
            <a:avLst/>
          </a:prstGeom>
          <a:solidFill>
            <a:srgbClr val="FEF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2800" u="sng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Motivation: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ko-KR" sz="800" dirty="0" smtClean="0">
              <a:solidFill>
                <a:srgbClr val="000000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1. Independent measurement of </a:t>
            </a:r>
            <a:r>
              <a:rPr lang="en-US" altLang="ko-KR" sz="2400" dirty="0" smtClean="0">
                <a:solidFill>
                  <a:srgbClr val="000000"/>
                </a:solidFill>
                <a:latin typeface="Symbol" pitchFamily="18" charset="2"/>
                <a:ea typeface="굴림" pitchFamily="50" charset="-127"/>
                <a:cs typeface="Arial" pitchFamily="34" charset="0"/>
              </a:rPr>
              <a:t>q</a:t>
            </a:r>
            <a:r>
              <a:rPr lang="en-US" altLang="ko-KR" sz="2400" baseline="-25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13</a:t>
            </a: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value.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ko-KR" sz="24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2. Consistency and systematic check on reactor neutrinos.</a:t>
            </a:r>
          </a:p>
        </p:txBody>
      </p:sp>
      <p:pic>
        <p:nvPicPr>
          <p:cNvPr id="502790" name="Picture 5" descr="RENO_d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2938735"/>
            <a:ext cx="3565526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2791" name="TextBox 19"/>
          <p:cNvSpPr txBox="1">
            <a:spLocks noChangeArrowheads="1"/>
          </p:cNvSpPr>
          <p:nvPr/>
        </p:nvSpPr>
        <p:spPr bwMode="auto">
          <a:xfrm>
            <a:off x="4643438" y="2792685"/>
            <a:ext cx="3840162" cy="369888"/>
          </a:xfrm>
          <a:prstGeom prst="rect">
            <a:avLst/>
          </a:prstGeom>
          <a:solidFill>
            <a:srgbClr val="FF86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ko-KR" sz="1800" b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n-H IBD Event Vertex Distribution</a:t>
            </a:r>
          </a:p>
        </p:txBody>
      </p:sp>
      <p:sp>
        <p:nvSpPr>
          <p:cNvPr id="502792" name="TextBox 20"/>
          <p:cNvSpPr txBox="1">
            <a:spLocks noChangeArrowheads="1"/>
          </p:cNvSpPr>
          <p:nvPr/>
        </p:nvSpPr>
        <p:spPr bwMode="auto">
          <a:xfrm>
            <a:off x="4613275" y="4332560"/>
            <a:ext cx="711200" cy="338138"/>
          </a:xfrm>
          <a:prstGeom prst="rect">
            <a:avLst/>
          </a:prstGeom>
          <a:solidFill>
            <a:srgbClr val="FFF9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160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target</a:t>
            </a:r>
          </a:p>
        </p:txBody>
      </p:sp>
      <p:sp>
        <p:nvSpPr>
          <p:cNvPr id="502793" name="TextBox 21"/>
          <p:cNvSpPr txBox="1">
            <a:spLocks noChangeArrowheads="1"/>
          </p:cNvSpPr>
          <p:nvPr/>
        </p:nvSpPr>
        <p:spPr bwMode="auto">
          <a:xfrm>
            <a:off x="6450013" y="4332560"/>
            <a:ext cx="1071562" cy="338138"/>
          </a:xfrm>
          <a:prstGeom prst="rect">
            <a:avLst/>
          </a:prstGeom>
          <a:solidFill>
            <a:srgbClr val="FFF9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1600" smtClean="0">
                <a:solidFill>
                  <a:srgbClr val="000000"/>
                </a:solidFill>
                <a:latin typeface="Symbol" pitchFamily="18" charset="2"/>
                <a:ea typeface="굴림" pitchFamily="50" charset="-127"/>
              </a:rPr>
              <a:t>g</a:t>
            </a:r>
            <a:r>
              <a:rPr lang="en-US" altLang="ko-KR" sz="160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en-US" altLang="ko-KR" sz="160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catcher</a:t>
            </a:r>
          </a:p>
        </p:txBody>
      </p:sp>
      <p:sp>
        <p:nvSpPr>
          <p:cNvPr id="12" name="Rectangle 70"/>
          <p:cNvSpPr>
            <a:spLocks noChangeArrowheads="1"/>
          </p:cNvSpPr>
          <p:nvPr/>
        </p:nvSpPr>
        <p:spPr bwMode="auto">
          <a:xfrm>
            <a:off x="395536" y="305470"/>
            <a:ext cx="8424936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n-H IBD Analysis</a:t>
            </a:r>
            <a:endParaRPr kumimoji="0" lang="en-US" altLang="ko-KR" sz="3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73D5-86FF-493D-B736-2C12E3FBCDBB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95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TextBox 4"/>
          <p:cNvSpPr txBox="1">
            <a:spLocks noChangeArrowheads="1"/>
          </p:cNvSpPr>
          <p:nvPr/>
        </p:nvSpPr>
        <p:spPr bwMode="auto">
          <a:xfrm>
            <a:off x="1317625" y="3567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ko-KR" sz="180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4835" name="Slide Number Placeholder 4"/>
          <p:cNvSpPr txBox="1">
            <a:spLocks/>
          </p:cNvSpPr>
          <p:nvPr/>
        </p:nvSpPr>
        <p:spPr bwMode="auto">
          <a:xfrm>
            <a:off x="6864350" y="64516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latinLnBrk="1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defTabSz="457200" latinLnBrk="1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defTabSz="457200" latinLnBrk="1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defTabSz="457200" latinLnBrk="1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defTabSz="457200" latinLnBrk="1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r" latinLnBrk="0">
              <a:spcBef>
                <a:spcPct val="0"/>
              </a:spcBef>
              <a:buFontTx/>
              <a:buNone/>
            </a:pPr>
            <a:fld id="{7167608F-5B9F-44EF-B543-01E8CCD56D5B}" type="slidenum">
              <a:rPr kumimoji="0" lang="en-US" altLang="ko-KR" sz="1800" smtClean="0">
                <a:solidFill>
                  <a:srgbClr val="7F7F7F"/>
                </a:solidFill>
                <a:ea typeface="굴림" pitchFamily="50" charset="-127"/>
              </a:rPr>
              <a:pPr algn="r" latinLnBrk="0">
                <a:spcBef>
                  <a:spcPct val="0"/>
                </a:spcBef>
                <a:buFontTx/>
                <a:buNone/>
              </a:pPr>
              <a:t>28</a:t>
            </a:fld>
            <a:endParaRPr kumimoji="0" lang="en-US" altLang="ko-KR" sz="1800" smtClean="0">
              <a:solidFill>
                <a:srgbClr val="7F7F7F"/>
              </a:solidFill>
              <a:ea typeface="굴림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1404" y="1313473"/>
            <a:ext cx="3294492" cy="1323439"/>
          </a:xfrm>
          <a:prstGeom prst="rect">
            <a:avLst/>
          </a:prstGeom>
          <a:solidFill>
            <a:srgbClr val="FEFF9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342900" indent="-342900">
              <a:buFont typeface="Wingdings" charset="2"/>
              <a:buChar char="§"/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Delayed signal peak:  </a:t>
            </a: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       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~2.2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MeV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ea typeface="굴림" charset="-127"/>
              <a:cs typeface="Arial" panose="020B0604020202020204" pitchFamily="34" charset="0"/>
            </a:endParaRPr>
          </a:p>
          <a:p>
            <a:pPr marL="342900" indent="-342900">
              <a:buFont typeface="Wingdings" charset="2"/>
              <a:buChar char="§"/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Mean coincidence time: </a:t>
            </a: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       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~ 200 </a:t>
            </a:r>
            <a:r>
              <a:rPr lang="en-US" sz="2000" dirty="0" err="1">
                <a:solidFill>
                  <a:srgbClr val="FF0000"/>
                </a:solidFill>
                <a:latin typeface="Symbol" charset="2"/>
                <a:ea typeface="굴림" charset="-127"/>
                <a:cs typeface="Symbol" charset="2"/>
              </a:rPr>
              <a:t>m</a:t>
            </a:r>
            <a:r>
              <a:rPr lang="en-US" sz="2000" dirty="0" err="1">
                <a:solidFill>
                  <a:srgbClr val="FF0000"/>
                </a:solidFill>
                <a:latin typeface="굴림" charset="-127"/>
                <a:ea typeface="굴림" charset="-127"/>
              </a:rPr>
              <a:t>s</a:t>
            </a:r>
            <a:endParaRPr lang="en-US" sz="2000" dirty="0">
              <a:solidFill>
                <a:srgbClr val="FF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17" name="Right Arrow 3"/>
          <p:cNvSpPr/>
          <p:nvPr/>
        </p:nvSpPr>
        <p:spPr>
          <a:xfrm>
            <a:off x="3821113" y="1762969"/>
            <a:ext cx="666750" cy="369887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Down Arrow 5"/>
          <p:cNvSpPr/>
          <p:nvPr/>
        </p:nvSpPr>
        <p:spPr>
          <a:xfrm>
            <a:off x="1904206" y="2924175"/>
            <a:ext cx="403225" cy="731838"/>
          </a:xfrm>
          <a:prstGeom prst="down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5048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8100"/>
            <a:ext cx="4211638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484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859213"/>
            <a:ext cx="4183062" cy="299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484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80728"/>
            <a:ext cx="41846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70"/>
          <p:cNvSpPr>
            <a:spLocks noChangeArrowheads="1"/>
          </p:cNvSpPr>
          <p:nvPr/>
        </p:nvSpPr>
        <p:spPr bwMode="auto">
          <a:xfrm>
            <a:off x="395536" y="233462"/>
            <a:ext cx="8424936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Delayed</a:t>
            </a:r>
            <a:r>
              <a:rPr kumimoji="0" lang="en-US" altLang="ko-KR" sz="30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Spectrum and Capture Time</a:t>
            </a:r>
            <a:endParaRPr kumimoji="0" lang="en-US" altLang="ko-KR" sz="3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81BC-6433-4623-A90D-8041EDA7E148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2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TextBox 16"/>
          <p:cNvSpPr txBox="1">
            <a:spLocks noChangeArrowheads="1"/>
          </p:cNvSpPr>
          <p:nvPr/>
        </p:nvSpPr>
        <p:spPr bwMode="auto">
          <a:xfrm>
            <a:off x="1998663" y="10699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latinLnBrk="1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defTabSz="457200" latinLnBrk="1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defTabSz="457200" latinLnBrk="1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defTabSz="457200" latinLnBrk="1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defTabSz="457200" latinLnBrk="1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endParaRPr kumimoji="0" lang="en-US" altLang="ko-KR" sz="1800" smtClean="0">
              <a:solidFill>
                <a:srgbClr val="000000"/>
              </a:solidFill>
              <a:latin typeface="Calibri" pitchFamily="34" charset="0"/>
              <a:ea typeface="굴림" pitchFamily="50" charset="-127"/>
            </a:endParaRPr>
          </a:p>
        </p:txBody>
      </p:sp>
      <p:graphicFrame>
        <p:nvGraphicFramePr>
          <p:cNvPr id="50688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10844"/>
              </p:ext>
            </p:extLst>
          </p:nvPr>
        </p:nvGraphicFramePr>
        <p:xfrm>
          <a:off x="1376363" y="1439863"/>
          <a:ext cx="5761038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52" name="Equation" r:id="rId4" imgW="2717800" imgH="241300" progId="Equation.3">
                  <p:embed/>
                </p:oleObj>
              </mc:Choice>
              <mc:Fallback>
                <p:oleObj name="Equation" r:id="rId4" imgW="2717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6363" y="1439863"/>
                        <a:ext cx="5761038" cy="511175"/>
                      </a:xfrm>
                      <a:prstGeom prst="rect">
                        <a:avLst/>
                      </a:prstGeom>
                      <a:solidFill>
                        <a:srgbClr val="FEFF9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688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640141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6885" name="직사각형 12"/>
          <p:cNvSpPr>
            <a:spLocks noChangeArrowheads="1"/>
          </p:cNvSpPr>
          <p:nvPr/>
        </p:nvSpPr>
        <p:spPr bwMode="auto">
          <a:xfrm>
            <a:off x="5652120" y="908720"/>
            <a:ext cx="33293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2400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(Preliminary, 500 days)</a:t>
            </a:r>
            <a:endParaRPr lang="ko-KR" altLang="en-US" sz="2400" dirty="0" smtClean="0">
              <a:solidFill>
                <a:srgbClr val="0033CC"/>
              </a:solidFill>
              <a:latin typeface="굴림" pitchFamily="50" charset="-127"/>
              <a:ea typeface="굴림" pitchFamily="50" charset="-127"/>
              <a:cs typeface="Arial" pitchFamily="34" charset="0"/>
            </a:endParaRPr>
          </a:p>
        </p:txBody>
      </p:sp>
      <p:sp>
        <p:nvSpPr>
          <p:cNvPr id="10" name="Rectangle 70"/>
          <p:cNvSpPr>
            <a:spLocks noChangeArrowheads="1"/>
          </p:cNvSpPr>
          <p:nvPr/>
        </p:nvSpPr>
        <p:spPr bwMode="auto">
          <a:xfrm>
            <a:off x="961840" y="233363"/>
            <a:ext cx="7093135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000" b="1" dirty="0" smtClean="0">
                <a:solidFill>
                  <a:prstClr val="black"/>
                </a:solidFill>
                <a:latin typeface="Symbol" pitchFamily="18" charset="2"/>
                <a:ea typeface="MS PGothic" pitchFamily="34" charset="-128"/>
                <a:cs typeface="Symbol" pitchFamily="18" charset="2"/>
              </a:rPr>
              <a:t>q</a:t>
            </a:r>
            <a:r>
              <a:rPr lang="en-US" altLang="ko-KR" sz="3000" b="1" baseline="-25000" dirty="0" smtClean="0">
                <a:solidFill>
                  <a:prstClr val="black"/>
                </a:solidFill>
                <a:latin typeface="Arial" pitchFamily="34" charset="0"/>
                <a:ea typeface="MS PGothic" pitchFamily="34" charset="-128"/>
                <a:cs typeface="Symbol" pitchFamily="18" charset="2"/>
              </a:rPr>
              <a:t>13</a:t>
            </a:r>
            <a:r>
              <a:rPr lang="en-US" altLang="ko-KR" sz="3000" b="1" dirty="0" smtClean="0">
                <a:solidFill>
                  <a:prstClr val="black"/>
                </a:solidFill>
                <a:latin typeface="Arial" pitchFamily="34" charset="0"/>
                <a:ea typeface="MS PGothic" pitchFamily="34" charset="-128"/>
                <a:cs typeface="Symbol" pitchFamily="18" charset="2"/>
              </a:rPr>
              <a:t> </a:t>
            </a:r>
            <a:r>
              <a:rPr lang="en-US" altLang="ko-KR" sz="3000" b="1" dirty="0">
                <a:solidFill>
                  <a:prstClr val="black"/>
                </a:solidFill>
                <a:latin typeface="Arial" pitchFamily="34" charset="0"/>
                <a:ea typeface="MS PGothic" pitchFamily="34" charset="-128"/>
                <a:cs typeface="Symbol" pitchFamily="18" charset="2"/>
              </a:rPr>
              <a:t>Measurement with </a:t>
            </a:r>
            <a:r>
              <a:rPr lang="en-US" altLang="ko-KR" sz="3000" b="1" dirty="0" smtClean="0">
                <a:solidFill>
                  <a:prstClr val="black"/>
                </a:solidFill>
                <a:latin typeface="Arial" pitchFamily="34" charset="0"/>
                <a:ea typeface="MS PGothic" pitchFamily="34" charset="-128"/>
                <a:cs typeface="Symbol" pitchFamily="18" charset="2"/>
              </a:rPr>
              <a:t>n-H</a:t>
            </a:r>
            <a:endParaRPr kumimoji="0" lang="en-US" altLang="ko-KR" sz="3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81BC-6433-4623-A90D-8041EDA7E148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835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/>
          </p:cNvSpPr>
          <p:nvPr/>
        </p:nvSpPr>
        <p:spPr bwMode="auto">
          <a:xfrm>
            <a:off x="468313" y="116632"/>
            <a:ext cx="8208141" cy="576064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RENO Experimental Set-up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그룹 38"/>
          <p:cNvGrpSpPr>
            <a:grpSpLocks/>
          </p:cNvGrpSpPr>
          <p:nvPr/>
        </p:nvGrpSpPr>
        <p:grpSpPr bwMode="auto">
          <a:xfrm>
            <a:off x="468313" y="836613"/>
            <a:ext cx="8459787" cy="5989637"/>
            <a:chOff x="468313" y="836613"/>
            <a:chExt cx="8459440" cy="5989637"/>
          </a:xfrm>
        </p:grpSpPr>
        <p:pic>
          <p:nvPicPr>
            <p:cNvPr id="183301" name="그림 1" descr="영광원전위성사진001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8313" y="836613"/>
              <a:ext cx="8280400" cy="598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3302" name="Text Box 7"/>
            <p:cNvSpPr txBox="1">
              <a:spLocks noChangeArrowheads="1"/>
            </p:cNvSpPr>
            <p:nvPr/>
          </p:nvSpPr>
          <p:spPr bwMode="auto">
            <a:xfrm>
              <a:off x="7020272" y="5877272"/>
              <a:ext cx="1907481" cy="3968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lang="en-US" altLang="ko-KR" sz="2000">
                  <a:solidFill>
                    <a:srgbClr val="FFFFFF"/>
                  </a:solidFill>
                  <a:latin typeface="Arial" pitchFamily="34" charset="0"/>
                  <a:ea typeface="굴림" pitchFamily="50" charset="-127"/>
                </a:rPr>
                <a:t>Far Detector</a:t>
              </a:r>
            </a:p>
          </p:txBody>
        </p:sp>
        <p:pic>
          <p:nvPicPr>
            <p:cNvPr id="18330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88224" y="6021288"/>
              <a:ext cx="315466" cy="455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330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91880" y="1844824"/>
              <a:ext cx="315466" cy="455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3305" name="Text Box 7"/>
            <p:cNvSpPr txBox="1">
              <a:spLocks noChangeArrowheads="1"/>
            </p:cNvSpPr>
            <p:nvPr/>
          </p:nvSpPr>
          <p:spPr bwMode="auto">
            <a:xfrm>
              <a:off x="2915816" y="1375941"/>
              <a:ext cx="1907481" cy="3968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lang="en-US" altLang="ko-KR" sz="2000" dirty="0">
                  <a:solidFill>
                    <a:srgbClr val="FFFFFF"/>
                  </a:solidFill>
                  <a:latin typeface="Arial" pitchFamily="34" charset="0"/>
                  <a:ea typeface="굴림" pitchFamily="50" charset="-127"/>
                </a:rPr>
                <a:t>Near Detector</a:t>
              </a:r>
            </a:p>
          </p:txBody>
        </p:sp>
        <p:sp>
          <p:nvSpPr>
            <p:cNvPr id="183306" name="Oval 9"/>
            <p:cNvSpPr>
              <a:spLocks noChangeArrowheads="1"/>
            </p:cNvSpPr>
            <p:nvPr/>
          </p:nvSpPr>
          <p:spPr bwMode="auto">
            <a:xfrm>
              <a:off x="2411760" y="3573016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srgbClr val="000000"/>
                </a:solidFill>
              </a:endParaRPr>
            </a:p>
          </p:txBody>
        </p:sp>
        <p:sp>
          <p:nvSpPr>
            <p:cNvPr id="183307" name="Oval 9"/>
            <p:cNvSpPr>
              <a:spLocks noChangeArrowheads="1"/>
            </p:cNvSpPr>
            <p:nvPr/>
          </p:nvSpPr>
          <p:spPr bwMode="auto">
            <a:xfrm>
              <a:off x="2987824" y="3140968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srgbClr val="000000"/>
                </a:solidFill>
              </a:endParaRPr>
            </a:p>
          </p:txBody>
        </p:sp>
        <p:sp>
          <p:nvSpPr>
            <p:cNvPr id="183308" name="Oval 9"/>
            <p:cNvSpPr>
              <a:spLocks noChangeArrowheads="1"/>
            </p:cNvSpPr>
            <p:nvPr/>
          </p:nvSpPr>
          <p:spPr bwMode="auto">
            <a:xfrm>
              <a:off x="3491880" y="2780928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srgbClr val="000000"/>
                </a:solidFill>
              </a:endParaRPr>
            </a:p>
          </p:txBody>
        </p:sp>
        <p:sp>
          <p:nvSpPr>
            <p:cNvPr id="183309" name="Oval 9"/>
            <p:cNvSpPr>
              <a:spLocks noChangeArrowheads="1"/>
            </p:cNvSpPr>
            <p:nvPr/>
          </p:nvSpPr>
          <p:spPr bwMode="auto">
            <a:xfrm>
              <a:off x="4067944" y="2348880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srgbClr val="000000"/>
                </a:solidFill>
              </a:endParaRPr>
            </a:p>
          </p:txBody>
        </p:sp>
        <p:sp>
          <p:nvSpPr>
            <p:cNvPr id="183310" name="Oval 9"/>
            <p:cNvSpPr>
              <a:spLocks noChangeArrowheads="1"/>
            </p:cNvSpPr>
            <p:nvPr/>
          </p:nvSpPr>
          <p:spPr bwMode="auto">
            <a:xfrm>
              <a:off x="4716016" y="1916832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srgbClr val="000000"/>
                </a:solidFill>
              </a:endParaRPr>
            </a:p>
          </p:txBody>
        </p:sp>
        <p:sp>
          <p:nvSpPr>
            <p:cNvPr id="183311" name="Oval 9"/>
            <p:cNvSpPr>
              <a:spLocks noChangeArrowheads="1"/>
            </p:cNvSpPr>
            <p:nvPr/>
          </p:nvSpPr>
          <p:spPr bwMode="auto">
            <a:xfrm>
              <a:off x="5292080" y="1484784"/>
              <a:ext cx="216024" cy="216024"/>
            </a:xfrm>
            <a:prstGeom prst="ellipse">
              <a:avLst/>
            </a:prstGeom>
            <a:solidFill>
              <a:srgbClr val="FFFF00"/>
            </a:solidFill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srgbClr val="000000"/>
                </a:solidFill>
              </a:endParaRPr>
            </a:p>
          </p:txBody>
        </p:sp>
        <p:cxnSp>
          <p:nvCxnSpPr>
            <p:cNvPr id="183312" name="직선 연결선 26"/>
            <p:cNvCxnSpPr>
              <a:cxnSpLocks noChangeShapeType="1"/>
            </p:cNvCxnSpPr>
            <p:nvPr/>
          </p:nvCxnSpPr>
          <p:spPr bwMode="auto">
            <a:xfrm rot="16200000" flipH="1">
              <a:off x="3144604" y="2805505"/>
              <a:ext cx="3948628" cy="2938611"/>
            </a:xfrm>
            <a:prstGeom prst="line">
              <a:avLst/>
            </a:prstGeom>
            <a:noFill/>
            <a:ln w="31750" algn="ctr">
              <a:solidFill>
                <a:schemeClr val="bg1"/>
              </a:solidFill>
              <a:prstDash val="dash"/>
              <a:round/>
              <a:headEnd/>
              <a:tailEnd/>
            </a:ln>
          </p:spPr>
        </p:cxnSp>
        <p:sp>
          <p:nvSpPr>
            <p:cNvPr id="37" name="Text Box 7"/>
            <p:cNvSpPr txBox="1">
              <a:spLocks noChangeArrowheads="1"/>
            </p:cNvSpPr>
            <p:nvPr/>
          </p:nvSpPr>
          <p:spPr bwMode="auto">
            <a:xfrm rot="3180000">
              <a:off x="4393226" y="4156877"/>
              <a:ext cx="949325" cy="369873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  <a:defRPr/>
              </a:pPr>
              <a:r>
                <a:rPr lang="en-US" altLang="ko-KR" sz="1800" dirty="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1380m</a:t>
              </a:r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 rot="3180000">
              <a:off x="2802616" y="2150277"/>
              <a:ext cx="949325" cy="369873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  <a:defRPr/>
              </a:pPr>
              <a:r>
                <a:rPr lang="en-US" altLang="ko-KR" sz="1800" dirty="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290m</a:t>
              </a:r>
            </a:p>
          </p:txBody>
        </p:sp>
      </p:grpSp>
      <p:pic>
        <p:nvPicPr>
          <p:cNvPr id="183300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784850"/>
            <a:ext cx="597693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3131841" y="980728"/>
            <a:ext cx="1440159" cy="3968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0">
              <a:spcBef>
                <a:spcPct val="50000"/>
              </a:spcBef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120 </a:t>
            </a:r>
            <a:r>
              <a:rPr lang="en-US" altLang="ko-KR" sz="200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m.w.e</a:t>
            </a: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.</a:t>
            </a:r>
            <a:endParaRPr lang="en-US" altLang="ko-KR" sz="20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7236296" y="6237312"/>
            <a:ext cx="1440159" cy="3968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0">
              <a:spcBef>
                <a:spcPct val="50000"/>
              </a:spcBef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450 </a:t>
            </a:r>
            <a:r>
              <a:rPr lang="en-US" altLang="ko-KR" sz="2000" dirty="0" err="1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m.w.e</a:t>
            </a: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.</a:t>
            </a:r>
            <a:endParaRPr lang="en-US" altLang="ko-KR" sz="2000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893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1817836"/>
            <a:ext cx="4565650" cy="444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8931" name="TextBox 5"/>
          <p:cNvSpPr txBox="1">
            <a:spLocks noChangeArrowheads="1"/>
          </p:cNvSpPr>
          <p:nvPr/>
        </p:nvSpPr>
        <p:spPr bwMode="auto">
          <a:xfrm>
            <a:off x="79376" y="1330473"/>
            <a:ext cx="434975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0" latinLnBrk="0" hangingPunct="0">
              <a:spcBef>
                <a:spcPct val="0"/>
              </a:spcBef>
            </a:pPr>
            <a:r>
              <a:rPr lang="en-US" altLang="ko-KR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바탕" pitchFamily="18" charset="-127"/>
                <a:cs typeface="Arial" panose="020B0604020202020204" pitchFamily="34" charset="0"/>
              </a:rPr>
              <a:t> All 500 days of RENO data</a:t>
            </a:r>
          </a:p>
          <a:p>
            <a:pPr eaLnBrk="0" latinLnBrk="0" hangingPunct="0">
              <a:spcBef>
                <a:spcPct val="0"/>
              </a:spcBef>
            </a:pPr>
            <a:endParaRPr lang="en-US" altLang="ko-KR" sz="1800" b="1" dirty="0" smtClean="0">
              <a:solidFill>
                <a:srgbClr val="000000"/>
              </a:solidFill>
              <a:latin typeface="Arial" panose="020B0604020202020204" pitchFamily="34" charset="0"/>
              <a:ea typeface="바탕" pitchFamily="18" charset="-127"/>
              <a:cs typeface="Arial" panose="020B0604020202020204" pitchFamily="34" charset="0"/>
            </a:endParaRPr>
          </a:p>
          <a:p>
            <a:pPr eaLnBrk="0" latinLnBrk="0" hangingPunct="0">
              <a:spcBef>
                <a:spcPct val="0"/>
              </a:spcBef>
            </a:pPr>
            <a:r>
              <a:rPr lang="en-US" altLang="ko-KR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바탕" pitchFamily="18" charset="-127"/>
                <a:cs typeface="Arial" panose="020B0604020202020204" pitchFamily="34" charset="0"/>
              </a:rPr>
              <a:t> Consistent with standard 3-flavor</a:t>
            </a:r>
          </a:p>
          <a:p>
            <a:pPr eaLnBrk="0" latinLnBrk="0" hangingPunct="0">
              <a:spcBef>
                <a:spcPct val="0"/>
              </a:spcBef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바탕" pitchFamily="18" charset="-127"/>
                <a:cs typeface="Arial" panose="020B0604020202020204" pitchFamily="34" charset="0"/>
              </a:rPr>
              <a:t>  neutrino oscillation model </a:t>
            </a:r>
          </a:p>
          <a:p>
            <a:pPr eaLnBrk="0" latinLnBrk="0" hangingPunct="0">
              <a:spcBef>
                <a:spcPct val="0"/>
              </a:spcBef>
              <a:buFontTx/>
              <a:buNone/>
            </a:pPr>
            <a:endParaRPr lang="en-US" altLang="ko-KR" sz="1800" b="1" dirty="0" smtClean="0">
              <a:solidFill>
                <a:srgbClr val="000000"/>
              </a:solidFill>
              <a:latin typeface="Arial" panose="020B0604020202020204" pitchFamily="34" charset="0"/>
              <a:ea typeface="바탕" pitchFamily="18" charset="-127"/>
              <a:cs typeface="Arial" panose="020B0604020202020204" pitchFamily="34" charset="0"/>
            </a:endParaRPr>
          </a:p>
          <a:p>
            <a:pPr eaLnBrk="0" latinLnBrk="0" hangingPunct="0">
              <a:spcBef>
                <a:spcPct val="0"/>
              </a:spcBef>
            </a:pPr>
            <a:r>
              <a:rPr lang="en-US" altLang="ko-KR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바탕" pitchFamily="18" charset="-127"/>
                <a:cs typeface="Arial" panose="020B0604020202020204" pitchFamily="34" charset="0"/>
              </a:rPr>
              <a:t> Able to set stringent limits in </a:t>
            </a:r>
          </a:p>
          <a:p>
            <a:pPr eaLnBrk="0" latinLnBrk="0" hangingPunct="0">
              <a:spcBef>
                <a:spcPct val="0"/>
              </a:spcBef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바탕" pitchFamily="18" charset="-127"/>
                <a:cs typeface="Arial" panose="020B0604020202020204" pitchFamily="34" charset="0"/>
              </a:rPr>
              <a:t>  the region </a:t>
            </a:r>
            <a:r>
              <a:rPr lang="en-US" altLang="ko-KR" sz="1800" b="1" dirty="0" smtClean="0">
                <a:solidFill>
                  <a:srgbClr val="FF0000"/>
                </a:solidFill>
                <a:latin typeface="Arial" panose="020B0604020202020204" pitchFamily="34" charset="0"/>
                <a:ea typeface="바탕" pitchFamily="18" charset="-127"/>
                <a:cs typeface="Arial" panose="020B0604020202020204" pitchFamily="34" charset="0"/>
              </a:rPr>
              <a:t>10</a:t>
            </a:r>
            <a:r>
              <a:rPr lang="en-US" altLang="ko-KR" sz="1800" b="1" baseline="30000" dirty="0" smtClean="0">
                <a:solidFill>
                  <a:srgbClr val="FF0000"/>
                </a:solidFill>
                <a:latin typeface="Arial" panose="020B0604020202020204" pitchFamily="34" charset="0"/>
                <a:ea typeface="바탕" pitchFamily="18" charset="-127"/>
                <a:cs typeface="Arial" panose="020B0604020202020204" pitchFamily="34" charset="0"/>
              </a:rPr>
              <a:t>-3</a:t>
            </a:r>
            <a:r>
              <a:rPr lang="en-US" altLang="ko-KR" sz="1800" b="1" dirty="0" smtClean="0">
                <a:solidFill>
                  <a:srgbClr val="FF0000"/>
                </a:solidFill>
                <a:latin typeface="Arial" panose="020B0604020202020204" pitchFamily="34" charset="0"/>
                <a:ea typeface="바탕" pitchFamily="18" charset="-127"/>
                <a:cs typeface="Arial" panose="020B0604020202020204" pitchFamily="34" charset="0"/>
              </a:rPr>
              <a:t> &lt; </a:t>
            </a:r>
            <a:r>
              <a:rPr kumimoji="0" lang="en-US" altLang="ko-KR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kumimoji="0" lang="en-US" altLang="ko-KR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kumimoji="0" lang="en-US" altLang="ko-KR" sz="180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ee</a:t>
            </a:r>
            <a:r>
              <a:rPr kumimoji="0" lang="en-US" altLang="ko-KR" sz="1800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kumimoji="0" lang="en-US" altLang="ko-KR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&lt; 0.1 eV</a:t>
            </a:r>
            <a:r>
              <a:rPr kumimoji="0" lang="en-US" altLang="ko-KR" sz="1800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sz="1800" b="1" baseline="30000" dirty="0" smtClean="0">
              <a:solidFill>
                <a:srgbClr val="FF0000"/>
              </a:solidFill>
              <a:latin typeface="Arial" panose="020B0604020202020204" pitchFamily="34" charset="0"/>
              <a:ea typeface="바탕" pitchFamily="18" charset="-127"/>
              <a:cs typeface="Arial" panose="020B0604020202020204" pitchFamily="34" charset="0"/>
            </a:endParaRPr>
          </a:p>
        </p:txBody>
      </p:sp>
      <p:sp>
        <p:nvSpPr>
          <p:cNvPr id="508933" name="TextBox 9"/>
          <p:cNvSpPr txBox="1">
            <a:spLocks noChangeArrowheads="1"/>
          </p:cNvSpPr>
          <p:nvPr/>
        </p:nvSpPr>
        <p:spPr bwMode="auto">
          <a:xfrm>
            <a:off x="472280" y="6238390"/>
            <a:ext cx="39290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0" latinLnBrk="0" hangingPunct="0">
              <a:spcBef>
                <a:spcPct val="0"/>
              </a:spcBef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바탕" pitchFamily="18" charset="-127"/>
                <a:cs typeface="Arial" panose="020B0604020202020204" pitchFamily="34" charset="0"/>
              </a:rPr>
              <a:t>full curves assumes 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kumimoji="0" lang="en-US" altLang="ko-KR" sz="1800" b="1" baseline="3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ko-KR" sz="1800" b="1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US" altLang="ko-KR" sz="1800" b="1" baseline="-25000" dirty="0" smtClean="0">
                <a:solidFill>
                  <a:srgbClr val="000000"/>
                </a:solidFill>
                <a:latin typeface="Arial" charset="0"/>
              </a:rPr>
              <a:t>14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= 0.1</a:t>
            </a:r>
            <a:endParaRPr lang="ko-KR" altLang="en-US" sz="1800" b="1" dirty="0" smtClean="0">
              <a:solidFill>
                <a:srgbClr val="000000"/>
              </a:solidFill>
              <a:latin typeface="Arial" panose="020B0604020202020204" pitchFamily="34" charset="0"/>
              <a:ea typeface="바탕" pitchFamily="18" charset="-127"/>
              <a:cs typeface="Arial" panose="020B0604020202020204" pitchFamily="34" charset="0"/>
            </a:endParaRPr>
          </a:p>
        </p:txBody>
      </p:sp>
      <p:pic>
        <p:nvPicPr>
          <p:cNvPr id="5089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3581548"/>
            <a:ext cx="47148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8937" name="Rectangle 23"/>
          <p:cNvSpPr>
            <a:spLocks noChangeArrowheads="1"/>
          </p:cNvSpPr>
          <p:nvPr/>
        </p:nvSpPr>
        <p:spPr bwMode="auto">
          <a:xfrm>
            <a:off x="461963" y="305470"/>
            <a:ext cx="8016875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ko-KR" sz="3000" b="1" dirty="0" smtClean="0">
                <a:solidFill>
                  <a:srgbClr val="000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Light Sterile Neutrino Search Results</a:t>
            </a:r>
            <a:endParaRPr lang="ko-KR" altLang="en-US" sz="3000" b="1" dirty="0" smtClean="0">
              <a:solidFill>
                <a:srgbClr val="000000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508940" name="TextBox 2"/>
          <p:cNvSpPr txBox="1">
            <a:spLocks noChangeArrowheads="1"/>
          </p:cNvSpPr>
          <p:nvPr/>
        </p:nvSpPr>
        <p:spPr bwMode="auto">
          <a:xfrm>
            <a:off x="6300191" y="1295972"/>
            <a:ext cx="25384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45720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4572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4572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4572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kumimoji="0" lang="en-US" altLang="ko-KR" sz="2400" dirty="0" smtClean="0">
                <a:solidFill>
                  <a:srgbClr val="0033CC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(Preliminary)</a:t>
            </a:r>
            <a:endParaRPr kumimoji="0" lang="ko-KR" altLang="en-US" sz="2400" dirty="0" smtClean="0">
              <a:solidFill>
                <a:srgbClr val="0033CC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99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539750" y="44624"/>
            <a:ext cx="8015288" cy="675258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4000" b="1" dirty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Summary</a:t>
            </a:r>
          </a:p>
        </p:txBody>
      </p:sp>
      <p:sp>
        <p:nvSpPr>
          <p:cNvPr id="201731" name="Text Box 20"/>
          <p:cNvSpPr txBox="1">
            <a:spLocks noChangeArrowheads="1"/>
          </p:cNvSpPr>
          <p:nvPr/>
        </p:nvSpPr>
        <p:spPr bwMode="auto">
          <a:xfrm>
            <a:off x="137158" y="3688393"/>
            <a:ext cx="8820472" cy="4308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ko-KR" altLang="en-US" sz="2200" dirty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O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bserved an excess at 5 MeV</a:t>
            </a:r>
            <a:r>
              <a: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in reactor neutrino spectrum</a:t>
            </a:r>
            <a:endParaRPr kumimoji="0" lang="en-US" altLang="ko-KR" sz="2200" dirty="0">
              <a:solidFill>
                <a:srgbClr val="B9B9E7">
                  <a:lumMod val="50000"/>
                </a:srgbClr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137158" y="5446385"/>
            <a:ext cx="8827330" cy="4308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ko-KR" altLang="en-US" sz="2200" dirty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sin</a:t>
            </a:r>
            <a:r>
              <a:rPr kumimoji="0" lang="en-US" altLang="ko-KR" sz="2200" baseline="30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(2</a:t>
            </a:r>
            <a:r>
              <a:rPr lang="en-US" altLang="ko-KR" sz="2200" b="1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US" altLang="ko-KR" sz="2200" b="1" baseline="-25000" dirty="0" smtClean="0">
                <a:solidFill>
                  <a:srgbClr val="000000"/>
                </a:solidFill>
                <a:latin typeface="Arial" charset="0"/>
              </a:rPr>
              <a:t>13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) and </a:t>
            </a:r>
            <a:r>
              <a:rPr kumimoji="0" lang="en-US" altLang="ko-KR" sz="2200" dirty="0">
                <a:solidFill>
                  <a:srgbClr val="000000"/>
                </a:solidFill>
                <a:latin typeface="Symbol" panose="05050102010706020507" pitchFamily="18" charset="2"/>
                <a:ea typeface="굴림" pitchFamily="50" charset="-127"/>
                <a:cs typeface="Arial" pitchFamily="34" charset="0"/>
              </a:rPr>
              <a:t>D</a:t>
            </a:r>
            <a:r>
              <a: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m</a:t>
            </a:r>
            <a:r>
              <a:rPr kumimoji="0" lang="en-US" altLang="ko-KR" sz="2200" baseline="-25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ee</a:t>
            </a:r>
            <a:r>
              <a:rPr kumimoji="0" lang="en-US" altLang="ko-KR" sz="2200" baseline="30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</a:t>
            </a:r>
            <a:r>
              <a: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to </a:t>
            </a:r>
            <a:r>
              <a:rPr kumimoji="0" lang="en-US" altLang="ko-KR" sz="2200" dirty="0">
                <a:solidFill>
                  <a:srgbClr val="0033CC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6</a:t>
            </a:r>
            <a:r>
              <a:rPr kumimoji="0" lang="en-US" altLang="ko-KR" sz="2200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%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accuracy after 2 more years data taking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179512" y="909881"/>
            <a:ext cx="8784976" cy="1984102"/>
            <a:chOff x="179512" y="1052736"/>
            <a:chExt cx="8784976" cy="1984102"/>
          </a:xfrm>
        </p:grpSpPr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179512" y="1052736"/>
              <a:ext cx="8784976" cy="769441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61938" indent="-261938" eaLnBrk="0" latinLnBrk="0" hangingPunct="0">
                <a:buFont typeface="Wingdings" pitchFamily="2" charset="2"/>
                <a:buChar char="§"/>
              </a:pPr>
              <a:r>
                <a:rPr kumimoji="0" lang="ko-KR" altLang="en-US" sz="2200" dirty="0">
                  <a:solidFill>
                    <a:srgbClr val="000000"/>
                  </a:solidFill>
                  <a:latin typeface="Helvetica" pitchFamily="34" charset="0"/>
                  <a:ea typeface="굴림" pitchFamily="50" charset="-127"/>
                </a:rPr>
                <a:t> </a:t>
              </a:r>
              <a:r>
                <a:rPr kumimoji="0" lang="en-US" altLang="ko-KR" sz="2200" dirty="0" smtClean="0">
                  <a:solidFill>
                    <a:srgbClr val="000000"/>
                  </a:solidFill>
                  <a:latin typeface="Helvetica" pitchFamily="34" charset="0"/>
                  <a:ea typeface="굴림" pitchFamily="50" charset="-127"/>
                </a:rPr>
                <a:t>Observation of energy dependent disappearance of reactor neutrinos and our first measurement of</a:t>
              </a:r>
              <a:r>
                <a:rPr kumimoji="0" lang="en-US" altLang="ko-KR" sz="22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</a:t>
              </a:r>
              <a:r>
                <a:rPr kumimoji="0" lang="en-US" altLang="ko-KR" sz="2200" dirty="0" smtClean="0">
                  <a:solidFill>
                    <a:srgbClr val="000000"/>
                  </a:solidFill>
                  <a:latin typeface="Symbol" panose="05050102010706020507" pitchFamily="18" charset="2"/>
                  <a:ea typeface="굴림" pitchFamily="50" charset="-127"/>
                  <a:cs typeface="Arial" pitchFamily="34" charset="0"/>
                </a:rPr>
                <a:t>D</a:t>
              </a:r>
              <a:r>
                <a:rPr kumimoji="0" lang="en-US" altLang="ko-KR" sz="22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m</a:t>
              </a:r>
              <a:r>
                <a:rPr kumimoji="0" lang="en-US" altLang="ko-KR" sz="2200" baseline="-250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ee</a:t>
              </a:r>
              <a:r>
                <a:rPr kumimoji="0" lang="en-US" altLang="ko-KR" sz="2200" baseline="300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2</a:t>
              </a:r>
              <a:r>
                <a:rPr kumimoji="0" lang="en-US" altLang="ko-KR" sz="2200" dirty="0" smtClean="0">
                  <a:solidFill>
                    <a:srgbClr val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</a:t>
              </a:r>
            </a:p>
          </p:txBody>
        </p:sp>
        <p:graphicFrame>
          <p:nvGraphicFramePr>
            <p:cNvPr id="14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5715535"/>
                </p:ext>
              </p:extLst>
            </p:nvPr>
          </p:nvGraphicFramePr>
          <p:xfrm>
            <a:off x="251520" y="1894185"/>
            <a:ext cx="5583238" cy="477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944" name="수식" r:id="rId5" imgW="2514600" imgH="228600" progId="Equation.3">
                    <p:embed/>
                  </p:oleObj>
                </mc:Choice>
                <mc:Fallback>
                  <p:oleObj name="수식" r:id="rId5" imgW="2514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520" y="1894185"/>
                          <a:ext cx="5583238" cy="477838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개체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02109555"/>
                </p:ext>
              </p:extLst>
            </p:nvPr>
          </p:nvGraphicFramePr>
          <p:xfrm>
            <a:off x="251520" y="2420888"/>
            <a:ext cx="5230812" cy="615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945" name="수식" r:id="rId7" imgW="2603160" imgH="291960" progId="Equation.3">
                    <p:embed/>
                  </p:oleObj>
                </mc:Choice>
                <mc:Fallback>
                  <p:oleObj name="수식" r:id="rId7" imgW="2603160" imgH="291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520" y="2420888"/>
                          <a:ext cx="5230812" cy="615950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개체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7277445"/>
                </p:ext>
              </p:extLst>
            </p:nvPr>
          </p:nvGraphicFramePr>
          <p:xfrm>
            <a:off x="6012160" y="1949450"/>
            <a:ext cx="993775" cy="339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946" name="수식" r:id="rId9" imgW="482400" imgH="164880" progId="Equation.3">
                    <p:embed/>
                  </p:oleObj>
                </mc:Choice>
                <mc:Fallback>
                  <p:oleObj name="수식" r:id="rId9" imgW="482400" imgH="164880" progId="Equation.3">
                    <p:embed/>
                    <p:pic>
                      <p:nvPicPr>
                        <p:cNvPr id="0" name="개체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2160" y="1949450"/>
                          <a:ext cx="993775" cy="339725"/>
                        </a:xfrm>
                        <a:prstGeom prst="rect">
                          <a:avLst/>
                        </a:prstGeom>
                        <a:solidFill>
                          <a:srgbClr val="D0FF6E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개체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6896030"/>
                </p:ext>
              </p:extLst>
            </p:nvPr>
          </p:nvGraphicFramePr>
          <p:xfrm>
            <a:off x="5730875" y="2584450"/>
            <a:ext cx="863600" cy="339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947" name="수식" r:id="rId11" imgW="419040" imgH="164880" progId="Equation.3">
                    <p:embed/>
                  </p:oleObj>
                </mc:Choice>
                <mc:Fallback>
                  <p:oleObj name="수식" r:id="rId11" imgW="41904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30875" y="2584450"/>
                          <a:ext cx="863600" cy="339725"/>
                        </a:xfrm>
                        <a:prstGeom prst="rect">
                          <a:avLst/>
                        </a:prstGeom>
                        <a:solidFill>
                          <a:srgbClr val="D0FF6E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3092"/>
            <p:cNvSpPr txBox="1">
              <a:spLocks noChangeArrowheads="1"/>
            </p:cNvSpPr>
            <p:nvPr/>
          </p:nvSpPr>
          <p:spPr bwMode="auto">
            <a:xfrm>
              <a:off x="7164288" y="1916832"/>
              <a:ext cx="1690687" cy="3698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fontAlgn="auto" latinLnBrk="0" hangingPunct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ko-KR" sz="1800" kern="0" dirty="0">
                  <a:solidFill>
                    <a:sysClr val="windowText" lastClr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12 % precision </a:t>
              </a:r>
            </a:p>
          </p:txBody>
        </p:sp>
        <p:sp>
          <p:nvSpPr>
            <p:cNvPr id="16" name="Text Box 3092"/>
            <p:cNvSpPr txBox="1">
              <a:spLocks noChangeArrowheads="1"/>
            </p:cNvSpPr>
            <p:nvPr/>
          </p:nvSpPr>
          <p:spPr bwMode="auto">
            <a:xfrm>
              <a:off x="6769745" y="2564904"/>
              <a:ext cx="1690687" cy="3698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fontAlgn="auto" latinLnBrk="0" hangingPunct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ko-KR" sz="1800" kern="0" dirty="0" smtClean="0">
                  <a:solidFill>
                    <a:sysClr val="windowText" lastClr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10 </a:t>
              </a:r>
              <a:r>
                <a:rPr kumimoji="0" lang="en-US" altLang="ko-KR" sz="1800" kern="0" dirty="0">
                  <a:solidFill>
                    <a:sysClr val="windowText" lastClr="000000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% precision </a:t>
              </a:r>
            </a:p>
          </p:txBody>
        </p:sp>
      </p:grp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137158" y="3071282"/>
            <a:ext cx="8820472" cy="4308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ko-KR" altLang="en-US" sz="2200" dirty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Measured absolute reactor neutrino flux </a:t>
            </a:r>
            <a:r>
              <a: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: </a:t>
            </a:r>
            <a:r>
              <a:rPr kumimoji="0" lang="en-US" altLang="ko-KR" sz="2200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R= 0.944±0.021 </a:t>
            </a:r>
            <a:endParaRPr kumimoji="0" lang="en-US" altLang="ko-KR" sz="2200" dirty="0">
              <a:solidFill>
                <a:srgbClr val="0033CC"/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144016" y="4871482"/>
            <a:ext cx="8820472" cy="4308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ko-KR" altLang="en-US" sz="2200" dirty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Obtained an excluded region from a sterile neutrino search</a:t>
            </a:r>
            <a:endParaRPr kumimoji="0" lang="en-US" altLang="ko-KR" sz="2200" dirty="0">
              <a:solidFill>
                <a:srgbClr val="B9B9E7">
                  <a:lumMod val="50000"/>
                </a:srgbClr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144016" y="4296579"/>
            <a:ext cx="8820472" cy="4308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ko-KR" altLang="en-US" sz="2200" dirty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Measurement of </a:t>
            </a:r>
            <a:r>
              <a:rPr lang="en-US" altLang="ko-KR" sz="2200" b="1" dirty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US" altLang="ko-KR" sz="2200" b="1" baseline="-25000" dirty="0">
                <a:solidFill>
                  <a:srgbClr val="000000"/>
                </a:solidFill>
                <a:latin typeface="Arial" charset="0"/>
              </a:rPr>
              <a:t>13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using n-H IBD analysis </a:t>
            </a:r>
            <a:r>
              <a:rPr kumimoji="0" lang="en-US" altLang="ko-KR" sz="22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: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0.086±0.019 </a:t>
            </a:r>
            <a:endParaRPr kumimoji="0" lang="en-US" altLang="ko-KR" sz="2200" dirty="0">
              <a:solidFill>
                <a:srgbClr val="B9B9E7">
                  <a:lumMod val="50000"/>
                </a:srgbClr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43658-C1A7-410D-A153-09D130D55F3F}" type="slidenum">
              <a:rPr lang="en-US" altLang="ja-JP" smtClean="0"/>
              <a:pPr>
                <a:defRPr/>
              </a:pPr>
              <a:t>31</a:t>
            </a:fld>
            <a:endParaRPr lang="en-US" altLang="ja-JP"/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153007" y="6021288"/>
            <a:ext cx="8784976" cy="76944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  <a:sym typeface="Wingdings" panose="05000000000000000000" pitchFamily="2" charset="2"/>
              </a:rPr>
              <a:t>additional 2~3 years of data taking under consideration to improve 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Symbol" panose="05050102010706020507" pitchFamily="18" charset="2"/>
                <a:ea typeface="굴림" pitchFamily="50" charset="-127"/>
                <a:cs typeface="Arial" pitchFamily="34" charset="0"/>
              </a:rPr>
              <a:t>D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m</a:t>
            </a:r>
            <a:r>
              <a:rPr kumimoji="0" lang="en-US" altLang="ko-KR" sz="2200" baseline="-25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ee</a:t>
            </a:r>
            <a:r>
              <a:rPr kumimoji="0" lang="en-US" altLang="ko-KR" sz="2200" baseline="30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</a:t>
            </a:r>
            <a:r>
              <a:rPr kumimoji="0" lang="en-US" altLang="ko-KR" sz="22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accuracy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852936"/>
            <a:ext cx="6912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Thanks for your attention!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BE671-5E30-410B-B1F0-D9B36CC6A85E}" type="slidenum">
              <a:rPr lang="en-US" altLang="ko-KR" smtClean="0"/>
              <a:pPr>
                <a:defRPr/>
              </a:pPr>
              <a:t>32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2329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597" name="Rectangle 133"/>
          <p:cNvSpPr>
            <a:spLocks noChangeArrowheads="1"/>
          </p:cNvSpPr>
          <p:nvPr/>
        </p:nvSpPr>
        <p:spPr bwMode="auto">
          <a:xfrm>
            <a:off x="539552" y="260648"/>
            <a:ext cx="8015288" cy="576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Neutrino Mixing Angles</a:t>
            </a:r>
            <a:endParaRPr lang="ko-KR" altLang="en-US" sz="3000" b="1" dirty="0" smtClean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1" name="Group 9"/>
          <p:cNvGrpSpPr>
            <a:grpSpLocks/>
          </p:cNvGrpSpPr>
          <p:nvPr/>
        </p:nvGrpSpPr>
        <p:grpSpPr bwMode="auto">
          <a:xfrm>
            <a:off x="179510" y="1410186"/>
            <a:ext cx="7613528" cy="4338638"/>
            <a:chOff x="267467" y="2417156"/>
            <a:chExt cx="7614292" cy="4338703"/>
          </a:xfrm>
        </p:grpSpPr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7467" y="2417156"/>
              <a:ext cx="7614292" cy="4338703"/>
              <a:chOff x="-31353" y="997252"/>
              <a:chExt cx="7614292" cy="4338703"/>
            </a:xfrm>
          </p:grpSpPr>
          <p:sp>
            <p:nvSpPr>
              <p:cNvPr id="27" name="TextBox 2"/>
              <p:cNvSpPr txBox="1">
                <a:spLocks noChangeArrowheads="1"/>
              </p:cNvSpPr>
              <p:nvPr/>
            </p:nvSpPr>
            <p:spPr bwMode="auto">
              <a:xfrm>
                <a:off x="4427334" y="2575348"/>
                <a:ext cx="3155605" cy="1077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algn="ctr"/>
                <a:r>
                  <a:rPr lang="en-US" altLang="ko-KR" sz="2400" b="1">
                    <a:solidFill>
                      <a:srgbClr val="FF0000"/>
                    </a:solidFill>
                  </a:rPr>
                  <a:t> 34</a:t>
                </a:r>
                <a:r>
                  <a:rPr lang="en-US" altLang="ko-KR" sz="2400" b="1" baseline="30000">
                    <a:solidFill>
                      <a:srgbClr val="FF0000"/>
                    </a:solidFill>
                  </a:rPr>
                  <a:t>o</a:t>
                </a:r>
                <a:r>
                  <a:rPr lang="en-US" altLang="ko-KR" sz="2400" b="1">
                    <a:solidFill>
                      <a:srgbClr val="FF0000"/>
                    </a:solidFill>
                  </a:rPr>
                  <a:t>  </a:t>
                </a:r>
                <a:r>
                  <a:rPr lang="en-US" altLang="ko-KR" sz="2200" b="1"/>
                  <a:t>(2001)</a:t>
                </a:r>
              </a:p>
              <a:p>
                <a:pPr algn="ctr"/>
                <a:r>
                  <a:rPr lang="en-US" altLang="ko-KR" sz="2000" b="1"/>
                  <a:t>  SNO</a:t>
                </a:r>
                <a:r>
                  <a:rPr lang="en-US" altLang="ko-KR" sz="2000"/>
                  <a:t>, </a:t>
                </a:r>
                <a:r>
                  <a:rPr lang="en-US" altLang="ko-KR" sz="2000" b="1"/>
                  <a:t>Super-K;</a:t>
                </a:r>
                <a:r>
                  <a:rPr lang="en-US" altLang="ko-KR" sz="2000"/>
                  <a:t> </a:t>
                </a:r>
              </a:p>
              <a:p>
                <a:pPr algn="ctr"/>
                <a:r>
                  <a:rPr lang="en-US" altLang="ko-KR" sz="2000"/>
                  <a:t>KamLAND</a:t>
                </a:r>
              </a:p>
            </p:txBody>
          </p:sp>
          <p:grpSp>
            <p:nvGrpSpPr>
              <p:cNvPr id="28" name="Group 5"/>
              <p:cNvGrpSpPr>
                <a:grpSpLocks/>
              </p:cNvGrpSpPr>
              <p:nvPr/>
            </p:nvGrpSpPr>
            <p:grpSpPr bwMode="auto">
              <a:xfrm>
                <a:off x="-31353" y="997252"/>
                <a:ext cx="7112437" cy="4338703"/>
                <a:chOff x="-31353" y="997252"/>
                <a:chExt cx="7112437" cy="4338703"/>
              </a:xfrm>
            </p:grpSpPr>
            <p:grpSp>
              <p:nvGrpSpPr>
                <p:cNvPr id="29" name="그룹 30"/>
                <p:cNvGrpSpPr>
                  <a:grpSpLocks/>
                </p:cNvGrpSpPr>
                <p:nvPr/>
              </p:nvGrpSpPr>
              <p:grpSpPr bwMode="auto">
                <a:xfrm>
                  <a:off x="-31353" y="997252"/>
                  <a:ext cx="3096655" cy="2353445"/>
                  <a:chOff x="4142522" y="3312703"/>
                  <a:chExt cx="2129444" cy="1608448"/>
                </a:xfrm>
              </p:grpSpPr>
              <p:sp>
                <p:nvSpPr>
                  <p:cNvPr id="36" name="Text Box 309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2522" y="4353202"/>
                    <a:ext cx="2129443" cy="567949"/>
                  </a:xfrm>
                  <a:prstGeom prst="rect">
                    <a:avLst/>
                  </a:prstGeom>
                  <a:solidFill>
                    <a:srgbClr val="FFFC9E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ctr" defTabSz="914400" fontAlgn="auto">
                      <a:spcBef>
                        <a:spcPct val="5000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altLang="ko-KR" sz="2400" b="1" kern="0" dirty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Solar </a:t>
                    </a:r>
                    <a:r>
                      <a:rPr lang="en-US" altLang="ko-KR" sz="2400" b="1" kern="0" dirty="0" smtClean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Neutrino Oscillation </a:t>
                    </a:r>
                    <a:endParaRPr lang="en-US" altLang="ko-KR" sz="2400" b="1" kern="0" dirty="0">
                      <a:solidFill>
                        <a:sysClr val="windowText" lastClr="000000"/>
                      </a:solidFill>
                      <a:latin typeface="Arial" pitchFamily="34" charset="0"/>
                      <a:ea typeface="+mn-ea"/>
                      <a:cs typeface="Arial" pitchFamily="34" charset="0"/>
                    </a:endParaRPr>
                  </a:p>
                </p:txBody>
              </p:sp>
              <p:sp>
                <p:nvSpPr>
                  <p:cNvPr id="37" name="Text Box 309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2523" y="3312703"/>
                    <a:ext cx="2129443" cy="567446"/>
                  </a:xfrm>
                  <a:prstGeom prst="rect">
                    <a:avLst/>
                  </a:prstGeom>
                  <a:solidFill>
                    <a:srgbClr val="FFFC9E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ctr" defTabSz="914400" fontAlgn="auto">
                      <a:spcBef>
                        <a:spcPct val="5000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altLang="ko-KR" sz="2400" b="1" kern="0" dirty="0" smtClean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Atmospheric </a:t>
                    </a:r>
                    <a:r>
                      <a:rPr lang="en-US" altLang="ko-KR" sz="2400" b="1" kern="0" dirty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Neutrino Oscillation </a:t>
                    </a:r>
                  </a:p>
                </p:txBody>
              </p:sp>
            </p:grpSp>
            <p:sp>
              <p:nvSpPr>
                <p:cNvPr id="30" name="Text Box 3092"/>
                <p:cNvSpPr txBox="1">
                  <a:spLocks noChangeArrowheads="1"/>
                </p:cNvSpPr>
                <p:nvPr/>
              </p:nvSpPr>
              <p:spPr bwMode="auto">
                <a:xfrm>
                  <a:off x="-31352" y="4243739"/>
                  <a:ext cx="3096653" cy="830275"/>
                </a:xfrm>
                <a:prstGeom prst="rect">
                  <a:avLst/>
                </a:prstGeom>
                <a:solidFill>
                  <a:srgbClr val="FFFC9E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 defTabSz="914400" fontAlgn="auto">
                    <a:spcBef>
                      <a:spcPct val="50000"/>
                    </a:spcBef>
                    <a:spcAft>
                      <a:spcPts val="0"/>
                    </a:spcAft>
                    <a:defRPr/>
                  </a:pPr>
                  <a:r>
                    <a:rPr lang="en-US" altLang="ko-KR" sz="2400" b="1" kern="0" dirty="0">
                      <a:solidFill>
                        <a:sysClr val="windowText" lastClr="000000"/>
                      </a:solidFill>
                      <a:latin typeface="Arial" pitchFamily="34" charset="0"/>
                      <a:ea typeface="+mn-ea"/>
                      <a:cs typeface="Arial" pitchFamily="34" charset="0"/>
                    </a:rPr>
                    <a:t>Reactor Neutrino Oscillation </a:t>
                  </a:r>
                </a:p>
              </p:txBody>
            </p:sp>
            <p:sp>
              <p:nvSpPr>
                <p:cNvPr id="31" name="TextBox 1"/>
                <p:cNvSpPr txBox="1">
                  <a:spLocks noChangeArrowheads="1"/>
                </p:cNvSpPr>
                <p:nvPr/>
              </p:nvSpPr>
              <p:spPr bwMode="auto">
                <a:xfrm>
                  <a:off x="3190554" y="2644309"/>
                  <a:ext cx="675786" cy="584776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r>
                    <a:rPr lang="en-US" altLang="ko-KR" sz="3200" b="1">
                      <a:solidFill>
                        <a:srgbClr val="FFFFFF"/>
                      </a:solidFill>
                      <a:latin typeface="Symbol" pitchFamily="18" charset="2"/>
                    </a:rPr>
                    <a:t>q</a:t>
                  </a:r>
                  <a:r>
                    <a:rPr lang="en-US" altLang="ko-KR" sz="3200" b="1" baseline="-25000">
                      <a:solidFill>
                        <a:srgbClr val="FFFFFF"/>
                      </a:solidFill>
                    </a:rPr>
                    <a:t>12</a:t>
                  </a:r>
                  <a:r>
                    <a:rPr lang="en-US" altLang="ko-KR" sz="3200" b="1">
                      <a:solidFill>
                        <a:srgbClr val="FFFFFF"/>
                      </a:solidFill>
                    </a:rPr>
                    <a:t>  </a:t>
                  </a:r>
                </a:p>
              </p:txBody>
            </p:sp>
            <p:sp>
              <p:nvSpPr>
                <p:cNvPr id="32" name="TextBox 32"/>
                <p:cNvSpPr txBox="1">
                  <a:spLocks noChangeArrowheads="1"/>
                </p:cNvSpPr>
                <p:nvPr/>
              </p:nvSpPr>
              <p:spPr bwMode="auto">
                <a:xfrm>
                  <a:off x="3190554" y="1098707"/>
                  <a:ext cx="675786" cy="584776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r>
                    <a:rPr lang="en-US" altLang="ko-KR" sz="3200" b="1">
                      <a:solidFill>
                        <a:srgbClr val="FFFFFF"/>
                      </a:solidFill>
                      <a:latin typeface="Symbol" pitchFamily="18" charset="2"/>
                    </a:rPr>
                    <a:t>q</a:t>
                  </a:r>
                  <a:r>
                    <a:rPr lang="en-US" altLang="ko-KR" sz="3200" b="1" baseline="-25000">
                      <a:solidFill>
                        <a:srgbClr val="FFFFFF"/>
                      </a:solidFill>
                    </a:rPr>
                    <a:t>23</a:t>
                  </a:r>
                  <a:r>
                    <a:rPr lang="en-US" altLang="ko-KR" sz="3200" b="1">
                      <a:solidFill>
                        <a:srgbClr val="FFFFFF"/>
                      </a:solidFill>
                    </a:rPr>
                    <a:t>  </a:t>
                  </a:r>
                </a:p>
              </p:txBody>
            </p:sp>
            <p:sp>
              <p:nvSpPr>
                <p:cNvPr id="33" name="TextBox 33"/>
                <p:cNvSpPr txBox="1">
                  <a:spLocks noChangeArrowheads="1"/>
                </p:cNvSpPr>
                <p:nvPr/>
              </p:nvSpPr>
              <p:spPr bwMode="auto">
                <a:xfrm>
                  <a:off x="3190554" y="4328720"/>
                  <a:ext cx="675786" cy="584776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r>
                    <a:rPr lang="en-US" altLang="ko-KR" sz="3200" b="1">
                      <a:solidFill>
                        <a:schemeClr val="bg1"/>
                      </a:solidFill>
                      <a:latin typeface="Symbol" pitchFamily="18" charset="2"/>
                    </a:rPr>
                    <a:t>q</a:t>
                  </a:r>
                  <a:r>
                    <a:rPr lang="en-US" altLang="ko-KR" sz="3200" b="1" baseline="-25000">
                      <a:solidFill>
                        <a:schemeClr val="bg1"/>
                      </a:solidFill>
                    </a:rPr>
                    <a:t>13</a:t>
                  </a:r>
                  <a:r>
                    <a:rPr lang="en-US" altLang="ko-KR" sz="3200" b="1">
                      <a:solidFill>
                        <a:schemeClr val="bg1"/>
                      </a:solidFill>
                    </a:rPr>
                    <a:t>  </a:t>
                  </a:r>
                </a:p>
              </p:txBody>
            </p:sp>
            <p:sp>
              <p:nvSpPr>
                <p:cNvPr id="34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5174192" y="4258737"/>
                  <a:ext cx="1906892" cy="10772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pPr algn="ctr"/>
                  <a:r>
                    <a:rPr lang="en-US" altLang="ko-KR" sz="2400" b="1">
                      <a:solidFill>
                        <a:srgbClr val="FF0000"/>
                      </a:solidFill>
                    </a:rPr>
                    <a:t>9</a:t>
                  </a:r>
                  <a:r>
                    <a:rPr lang="en-US" altLang="ko-KR" sz="2400" b="1" baseline="30000">
                      <a:solidFill>
                        <a:srgbClr val="FF0000"/>
                      </a:solidFill>
                    </a:rPr>
                    <a:t>o</a:t>
                  </a:r>
                  <a:r>
                    <a:rPr lang="en-US" altLang="ko-KR" sz="2400" b="1">
                      <a:solidFill>
                        <a:srgbClr val="FF0000"/>
                      </a:solidFill>
                    </a:rPr>
                    <a:t>  </a:t>
                  </a:r>
                  <a:r>
                    <a:rPr lang="en-US" altLang="ko-KR" sz="2200" b="1"/>
                    <a:t>(2012)</a:t>
                  </a:r>
                </a:p>
                <a:p>
                  <a:pPr algn="ctr"/>
                  <a:r>
                    <a:rPr lang="en-US" altLang="ko-KR" sz="2000" b="1"/>
                    <a:t>Daya Bay, RENO</a:t>
                  </a:r>
                </a:p>
                <a:p>
                  <a:pPr algn="ctr"/>
                  <a:r>
                    <a:rPr lang="en-US" altLang="ko-KR" sz="2000"/>
                    <a:t>Double Chooz</a:t>
                  </a:r>
                </a:p>
              </p:txBody>
            </p:sp>
            <p:sp>
              <p:nvSpPr>
                <p:cNvPr id="35" name="TextBox 38"/>
                <p:cNvSpPr txBox="1">
                  <a:spLocks noChangeArrowheads="1"/>
                </p:cNvSpPr>
                <p:nvPr/>
              </p:nvSpPr>
              <p:spPr bwMode="auto">
                <a:xfrm>
                  <a:off x="5202067" y="1005677"/>
                  <a:ext cx="1647156" cy="7694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pPr algn="ctr"/>
                  <a:r>
                    <a:rPr lang="en-US" altLang="ko-KR" sz="2400" b="1">
                      <a:solidFill>
                        <a:srgbClr val="FF0000"/>
                      </a:solidFill>
                    </a:rPr>
                    <a:t>~45</a:t>
                  </a:r>
                  <a:r>
                    <a:rPr lang="en-US" altLang="ko-KR" sz="2400" b="1" baseline="30000">
                      <a:solidFill>
                        <a:srgbClr val="FF0000"/>
                      </a:solidFill>
                    </a:rPr>
                    <a:t>o</a:t>
                  </a:r>
                  <a:r>
                    <a:rPr lang="en-US" altLang="ko-KR" sz="2400" b="1">
                      <a:solidFill>
                        <a:srgbClr val="FF0000"/>
                      </a:solidFill>
                    </a:rPr>
                    <a:t>  </a:t>
                  </a:r>
                  <a:r>
                    <a:rPr lang="en-US" altLang="ko-KR" sz="2200" b="1"/>
                    <a:t>(1998)</a:t>
                  </a:r>
                </a:p>
                <a:p>
                  <a:pPr algn="ctr"/>
                  <a:r>
                    <a:rPr lang="en-US" altLang="ko-KR" sz="2000" b="1"/>
                    <a:t>Super-K; </a:t>
                  </a:r>
                  <a:r>
                    <a:rPr lang="en-US" altLang="ko-KR" sz="2000"/>
                    <a:t>K2K</a:t>
                  </a:r>
                </a:p>
              </p:txBody>
            </p:sp>
          </p:grpSp>
        </p:grpSp>
        <p:sp>
          <p:nvSpPr>
            <p:cNvPr id="23" name="Down Arrow 7"/>
            <p:cNvSpPr>
              <a:spLocks noChangeArrowheads="1"/>
            </p:cNvSpPr>
            <p:nvPr/>
          </p:nvSpPr>
          <p:spPr bwMode="auto">
            <a:xfrm>
              <a:off x="1643531" y="3352745"/>
              <a:ext cx="484632" cy="517019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rgbClr val="0000FF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ko-KR" altLang="ko-KR">
                <a:solidFill>
                  <a:srgbClr val="FFFFFF"/>
                </a:solidFill>
              </a:endParaRPr>
            </a:p>
          </p:txBody>
        </p:sp>
        <p:sp>
          <p:nvSpPr>
            <p:cNvPr id="24" name="Down Arrow 28"/>
            <p:cNvSpPr>
              <a:spLocks noChangeArrowheads="1"/>
            </p:cNvSpPr>
            <p:nvPr/>
          </p:nvSpPr>
          <p:spPr bwMode="auto">
            <a:xfrm>
              <a:off x="1658472" y="5045804"/>
              <a:ext cx="484632" cy="517019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rgbClr val="0000FF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ko-KR" altLang="ko-KR">
                <a:solidFill>
                  <a:srgbClr val="FFFFFF"/>
                </a:solidFill>
              </a:endParaRPr>
            </a:p>
          </p:txBody>
        </p:sp>
        <p:sp>
          <p:nvSpPr>
            <p:cNvPr id="25" name="Down Arrow 36"/>
            <p:cNvSpPr>
              <a:spLocks noChangeArrowheads="1"/>
            </p:cNvSpPr>
            <p:nvPr/>
          </p:nvSpPr>
          <p:spPr bwMode="auto">
            <a:xfrm>
              <a:off x="6110157" y="5045804"/>
              <a:ext cx="484632" cy="517019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rgbClr val="0000FF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ko-KR" altLang="ko-KR">
                <a:solidFill>
                  <a:srgbClr val="FFFFFF"/>
                </a:solidFill>
              </a:endParaRPr>
            </a:p>
          </p:txBody>
        </p:sp>
        <p:sp>
          <p:nvSpPr>
            <p:cNvPr id="26" name="Down Arrow 43"/>
            <p:cNvSpPr>
              <a:spLocks noChangeArrowheads="1"/>
            </p:cNvSpPr>
            <p:nvPr/>
          </p:nvSpPr>
          <p:spPr bwMode="auto">
            <a:xfrm>
              <a:off x="6095216" y="3321537"/>
              <a:ext cx="484632" cy="517019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rgbClr val="0000FF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endParaRPr lang="ko-KR" altLang="ko-KR">
                <a:solidFill>
                  <a:srgbClr val="FFFFFF"/>
                </a:solidFill>
              </a:endParaRPr>
            </a:p>
          </p:txBody>
        </p:sp>
      </p:grpSp>
      <p:sp>
        <p:nvSpPr>
          <p:cNvPr id="38" name="TextBox 3"/>
          <p:cNvSpPr txBox="1">
            <a:spLocks noChangeArrowheads="1"/>
          </p:cNvSpPr>
          <p:nvPr/>
        </p:nvSpPr>
        <p:spPr bwMode="auto">
          <a:xfrm>
            <a:off x="8050213" y="2078038"/>
            <a:ext cx="1011237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altLang="ko-KR" sz="2600" b="1">
                <a:solidFill>
                  <a:srgbClr val="0000FF"/>
                </a:solidFill>
              </a:rPr>
              <a:t>2015</a:t>
            </a:r>
          </a:p>
          <a:p>
            <a:pPr algn="ctr"/>
            <a:r>
              <a:rPr lang="en-US" altLang="ko-KR" sz="2600" b="1">
                <a:solidFill>
                  <a:srgbClr val="0000FF"/>
                </a:solidFill>
              </a:rPr>
              <a:t>Nobel</a:t>
            </a:r>
          </a:p>
          <a:p>
            <a:pPr algn="ctr"/>
            <a:r>
              <a:rPr lang="en-US" altLang="ko-KR" sz="2600" b="1">
                <a:solidFill>
                  <a:srgbClr val="0000FF"/>
                </a:solidFill>
              </a:rPr>
              <a:t>Prize</a:t>
            </a:r>
          </a:p>
        </p:txBody>
      </p:sp>
      <p:sp>
        <p:nvSpPr>
          <p:cNvPr id="39" name="Right Brace 8"/>
          <p:cNvSpPr>
            <a:spLocks/>
          </p:cNvSpPr>
          <p:nvPr/>
        </p:nvSpPr>
        <p:spPr bwMode="auto">
          <a:xfrm>
            <a:off x="7442200" y="1860550"/>
            <a:ext cx="442913" cy="1706563"/>
          </a:xfrm>
          <a:prstGeom prst="rightBrace">
            <a:avLst>
              <a:gd name="adj1" fmla="val 8313"/>
              <a:gd name="adj2" fmla="val 50000"/>
            </a:avLst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endParaRPr lang="ko-KR" altLang="ko-KR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13" y="2854325"/>
            <a:ext cx="8207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513" y="1195388"/>
            <a:ext cx="8286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213" y="1108075"/>
            <a:ext cx="9112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"/>
          <p:cNvSpPr txBox="1">
            <a:spLocks noChangeArrowheads="1"/>
          </p:cNvSpPr>
          <p:nvPr/>
        </p:nvSpPr>
        <p:spPr bwMode="auto">
          <a:xfrm>
            <a:off x="573464" y="5787261"/>
            <a:ext cx="78149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n-US" altLang="ko-KR" sz="2800" b="1" dirty="0" smtClean="0">
                <a:solidFill>
                  <a:srgbClr val="0033CC"/>
                </a:solidFill>
                <a:latin typeface="+mn-lt"/>
              </a:rPr>
              <a:t>“Neutrino has mass” </a:t>
            </a:r>
          </a:p>
          <a:p>
            <a:r>
              <a:rPr lang="en-US" altLang="ko-KR" sz="2800" b="1" dirty="0" smtClean="0">
                <a:solidFill>
                  <a:srgbClr val="0033CC"/>
                </a:solidFill>
                <a:latin typeface="+mn-lt"/>
              </a:rPr>
              <a:t>“Established three-flavor mixing framework”</a:t>
            </a:r>
            <a:endParaRPr lang="en-US" altLang="ko-KR" sz="2800" b="1" dirty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E7B49-3F20-47B9-A218-54604EF2EAAE}" type="slidenum">
              <a:rPr lang="en-US" altLang="ko-KR" smtClean="0"/>
              <a:pPr>
                <a:defRPr/>
              </a:pPr>
              <a:t>33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7726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62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839" y="1268760"/>
            <a:ext cx="2004161" cy="1320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Box 18"/>
          <p:cNvSpPr txBox="1">
            <a:spLocks noChangeArrowheads="1"/>
          </p:cNvSpPr>
          <p:nvPr/>
        </p:nvSpPr>
        <p:spPr bwMode="auto">
          <a:xfrm>
            <a:off x="2339752" y="908720"/>
            <a:ext cx="38876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latinLnBrk="0" hangingPunct="0"/>
            <a:r>
              <a:rPr kumimoji="0" lang="en-US" altLang="ko-KR" sz="2000" b="1" dirty="0" smtClean="0">
                <a:solidFill>
                  <a:srgbClr val="000ADF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1956</a:t>
            </a:r>
            <a:r>
              <a:rPr kumimoji="0" lang="en-US" altLang="ko-KR" sz="2000" dirty="0" smtClean="0">
                <a:solidFill>
                  <a:srgbClr val="000ADF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 Discovery of (anti)neutrino </a:t>
            </a:r>
          </a:p>
        </p:txBody>
      </p:sp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539750" y="188913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28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Neutrino Physics with Reactor</a:t>
            </a:r>
            <a:endParaRPr kumimoji="0" lang="en-US" altLang="ko-KR" sz="28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pic>
        <p:nvPicPr>
          <p:cNvPr id="1206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32768"/>
            <a:ext cx="2116633" cy="156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-36512" y="4725144"/>
            <a:ext cx="9289032" cy="2132856"/>
            <a:chOff x="-36512" y="4725144"/>
            <a:chExt cx="9289032" cy="2132856"/>
          </a:xfrm>
        </p:grpSpPr>
        <p:pic>
          <p:nvPicPr>
            <p:cNvPr id="37" name="Picture 6" descr="RENO검출기-개요도-ne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32008" y="5445224"/>
              <a:ext cx="1178853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 Box 18"/>
            <p:cNvSpPr txBox="1">
              <a:spLocks noChangeArrowheads="1"/>
            </p:cNvSpPr>
            <p:nvPr/>
          </p:nvSpPr>
          <p:spPr bwMode="auto">
            <a:xfrm>
              <a:off x="3059832" y="4757082"/>
              <a:ext cx="61926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/>
              <a:r>
                <a:rPr kumimoji="0" lang="en-US" altLang="ko-KR" sz="2000" b="1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2012</a:t>
              </a:r>
              <a:r>
                <a:rPr kumimoji="0" lang="en-US" altLang="ko-KR" sz="2000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 Measurement of the smallest mixing angle </a:t>
              </a:r>
              <a:r>
                <a:rPr kumimoji="0" lang="en-US" altLang="ko-KR" sz="2000" dirty="0" smtClean="0">
                  <a:solidFill>
                    <a:srgbClr val="000ADF"/>
                  </a:solidFill>
                  <a:latin typeface="Symbol" panose="05050102010706020507" pitchFamily="18" charset="2"/>
                  <a:ea typeface="굴림" pitchFamily="50" charset="-127"/>
                  <a:cs typeface="Arial" panose="020B0604020202020204" pitchFamily="34" charset="0"/>
                </a:rPr>
                <a:t>q</a:t>
              </a:r>
              <a:r>
                <a:rPr kumimoji="0" lang="en-US" altLang="ko-KR" sz="2000" baseline="-25000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13</a:t>
              </a:r>
              <a:endParaRPr kumimoji="0" lang="en-US" altLang="ko-KR" sz="2000" dirty="0" smtClean="0">
                <a:solidFill>
                  <a:srgbClr val="000ADF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206289" name="Picture 1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9064" y="5099956"/>
              <a:ext cx="1689040" cy="175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36512" y="5373216"/>
              <a:ext cx="972534" cy="1214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748" y="4725144"/>
              <a:ext cx="654451" cy="536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5577" y="4797152"/>
              <a:ext cx="849752" cy="3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971826" y="5461487"/>
              <a:ext cx="888174" cy="1063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7" descr="RENO로고-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728525" y="4797152"/>
              <a:ext cx="1164572" cy="441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1" descr="fig2_20140530.eps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152" y="5146339"/>
              <a:ext cx="2813124" cy="1667037"/>
            </a:xfrm>
            <a:prstGeom prst="rect">
              <a:avLst/>
            </a:prstGeom>
          </p:spPr>
        </p:pic>
      </p:grpSp>
      <p:grpSp>
        <p:nvGrpSpPr>
          <p:cNvPr id="8" name="그룹 7"/>
          <p:cNvGrpSpPr/>
          <p:nvPr/>
        </p:nvGrpSpPr>
        <p:grpSpPr>
          <a:xfrm>
            <a:off x="-36512" y="2276872"/>
            <a:ext cx="9289032" cy="2448272"/>
            <a:chOff x="-36512" y="2276872"/>
            <a:chExt cx="9289032" cy="2448272"/>
          </a:xfrm>
        </p:grpSpPr>
        <p:sp>
          <p:nvSpPr>
            <p:cNvPr id="26" name="Text Box 18"/>
            <p:cNvSpPr txBox="1">
              <a:spLocks noChangeArrowheads="1"/>
            </p:cNvSpPr>
            <p:nvPr/>
          </p:nvSpPr>
          <p:spPr bwMode="auto">
            <a:xfrm>
              <a:off x="755576" y="2276872"/>
              <a:ext cx="16995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en-US" altLang="ko-KR" sz="1600" dirty="0">
                  <a:solidFill>
                    <a:srgbClr val="FFFFF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S</a:t>
              </a:r>
              <a:r>
                <a:rPr kumimoji="0" lang="en-US" altLang="ko-KR" sz="1600" dirty="0" smtClean="0">
                  <a:solidFill>
                    <a:srgbClr val="FFFFF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avannah River</a:t>
              </a:r>
            </a:p>
          </p:txBody>
        </p:sp>
        <p:pic>
          <p:nvPicPr>
            <p:cNvPr id="1206278" name="Picture 6" descr="https://encrypted-tbn0.gstatic.com/images?q=tbn:ANd9GcRQBktHqTETvKQaP-aYQ-l7SrCZHH0C6plWuAHcf3wITg7wcrcq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626507"/>
              <a:ext cx="2592288" cy="1882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06283" name="Picture 1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0415" y="2905868"/>
              <a:ext cx="2471705" cy="181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 Box 18"/>
            <p:cNvSpPr txBox="1">
              <a:spLocks noChangeArrowheads="1"/>
            </p:cNvSpPr>
            <p:nvPr/>
          </p:nvSpPr>
          <p:spPr bwMode="auto">
            <a:xfrm>
              <a:off x="2195736" y="2596842"/>
              <a:ext cx="70567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/>
              <a:r>
                <a:rPr kumimoji="0" lang="en-US" altLang="ko-KR" sz="2000" b="1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2003</a:t>
              </a:r>
              <a:r>
                <a:rPr kumimoji="0" lang="en-US" altLang="ko-KR" sz="2000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 Observation of reactor neutrino oscillation (</a:t>
              </a:r>
              <a:r>
                <a:rPr kumimoji="0" lang="en-US" altLang="ko-KR" sz="2000" dirty="0" smtClean="0">
                  <a:solidFill>
                    <a:srgbClr val="000ADF"/>
                  </a:solidFill>
                  <a:latin typeface="Symbol" panose="05050102010706020507" pitchFamily="18" charset="2"/>
                  <a:ea typeface="굴림" pitchFamily="50" charset="-127"/>
                  <a:cs typeface="Arial" panose="020B0604020202020204" pitchFamily="34" charset="0"/>
                </a:rPr>
                <a:t>q</a:t>
              </a:r>
              <a:r>
                <a:rPr kumimoji="0" lang="en-US" altLang="ko-KR" sz="2000" baseline="-25000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12</a:t>
              </a:r>
              <a:r>
                <a:rPr kumimoji="0" lang="en-US" altLang="ko-KR" sz="2000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 &amp; </a:t>
              </a:r>
              <a:r>
                <a:rPr kumimoji="0" lang="en-US" altLang="ko-KR" sz="2000" dirty="0" smtClean="0">
                  <a:solidFill>
                    <a:srgbClr val="000ADF"/>
                  </a:solidFill>
                  <a:latin typeface="Symbol" panose="05050102010706020507" pitchFamily="18" charset="2"/>
                  <a:ea typeface="굴림" pitchFamily="50" charset="-127"/>
                  <a:cs typeface="Arial" panose="020B0604020202020204" pitchFamily="34" charset="0"/>
                </a:rPr>
                <a:t>D</a:t>
              </a:r>
              <a:r>
                <a:rPr kumimoji="0" lang="en-US" altLang="ko-KR" sz="2000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m</a:t>
              </a:r>
              <a:r>
                <a:rPr kumimoji="0" lang="en-US" altLang="ko-KR" sz="2000" baseline="-25000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21</a:t>
              </a:r>
              <a:r>
                <a:rPr kumimoji="0" lang="en-US" altLang="ko-KR" sz="2000" baseline="30000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2</a:t>
              </a:r>
              <a:r>
                <a:rPr kumimoji="0" lang="en-US" altLang="ko-KR" sz="2000" dirty="0" smtClean="0">
                  <a:solidFill>
                    <a:srgbClr val="000ADF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) </a:t>
              </a:r>
            </a:p>
          </p:txBody>
        </p:sp>
        <p:sp>
          <p:nvSpPr>
            <p:cNvPr id="31" name="Text Box 18"/>
            <p:cNvSpPr txBox="1">
              <a:spLocks noChangeArrowheads="1"/>
            </p:cNvSpPr>
            <p:nvPr/>
          </p:nvSpPr>
          <p:spPr bwMode="auto">
            <a:xfrm>
              <a:off x="-36512" y="4098558"/>
              <a:ext cx="115127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en-US" altLang="ko-KR" sz="1600" dirty="0" err="1" smtClean="0">
                  <a:solidFill>
                    <a:srgbClr val="000000"/>
                  </a:solidFill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KamLAND</a:t>
              </a:r>
              <a:endParaRPr kumimoji="0"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206290" name="Picture 18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6294" y="3006656"/>
              <a:ext cx="2726146" cy="1718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960C0-C55B-45EA-8C71-3D683CB5DBF3}" type="slidenum">
              <a:rPr lang="en-US" altLang="ko-KR" smtClean="0"/>
              <a:pPr>
                <a:defRPr/>
              </a:pPr>
              <a:t>34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079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539750" y="188913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Reactor </a:t>
            </a:r>
            <a:r>
              <a:rPr kumimoji="0" lang="ko-KR" altLang="en-US" sz="3000" b="1" dirty="0">
                <a:solidFill>
                  <a:srgbClr val="000000"/>
                </a:solidFill>
                <a:latin typeface="Symbol" pitchFamily="18" charset="2"/>
                <a:ea typeface="굴림" charset="-127"/>
                <a:sym typeface="Symbol" pitchFamily="18" charset="2"/>
              </a:rPr>
              <a:t></a:t>
            </a:r>
            <a:r>
              <a:rPr kumimoji="0" lang="ko-KR" altLang="en-US" sz="3000" b="1" baseline="-25000" dirty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13</a:t>
            </a:r>
            <a:r>
              <a:rPr kumimoji="0" lang="en-US" altLang="ko-KR" sz="3000" b="1" dirty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 Experiments</a:t>
            </a:r>
          </a:p>
        </p:txBody>
      </p:sp>
      <p:grpSp>
        <p:nvGrpSpPr>
          <p:cNvPr id="27" name="그룹 26"/>
          <p:cNvGrpSpPr/>
          <p:nvPr/>
        </p:nvGrpSpPr>
        <p:grpSpPr>
          <a:xfrm>
            <a:off x="157605" y="1074222"/>
            <a:ext cx="8878891" cy="5379114"/>
            <a:chOff x="157605" y="1074222"/>
            <a:chExt cx="8878891" cy="5379114"/>
          </a:xfrm>
        </p:grpSpPr>
        <p:pic>
          <p:nvPicPr>
            <p:cNvPr id="4" name="Picture 8" descr="C:\Documents and Settings\ksb\My Documents\theta13\IAEA-reactor-map\world_map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7605" y="1484784"/>
              <a:ext cx="8784780" cy="4968552"/>
            </a:xfrm>
            <a:prstGeom prst="rect">
              <a:avLst/>
            </a:prstGeom>
            <a:noFill/>
          </p:spPr>
        </p:pic>
        <p:grpSp>
          <p:nvGrpSpPr>
            <p:cNvPr id="36" name="그룹 35"/>
            <p:cNvGrpSpPr/>
            <p:nvPr/>
          </p:nvGrpSpPr>
          <p:grpSpPr>
            <a:xfrm>
              <a:off x="5364088" y="1074222"/>
              <a:ext cx="3672408" cy="1562690"/>
              <a:chOff x="5364088" y="1074222"/>
              <a:chExt cx="3672408" cy="1562690"/>
            </a:xfrm>
          </p:grpSpPr>
          <p:pic>
            <p:nvPicPr>
              <p:cNvPr id="8" name="Picture 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364088" y="1124744"/>
                <a:ext cx="3672408" cy="1512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5436096" y="1074222"/>
                <a:ext cx="28083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RENO at </a:t>
                </a:r>
                <a:r>
                  <a:rPr lang="en-US" altLang="ko-KR" sz="1600" b="1" dirty="0" err="1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Yonggwang</a:t>
                </a:r>
                <a:r>
                  <a:rPr lang="en-US" altLang="ko-KR" sz="1600" b="1" dirty="0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, Korea</a:t>
                </a:r>
                <a:endParaRPr lang="ko-KR" altLang="en-US" sz="1600" b="1" dirty="0">
                  <a:solidFill>
                    <a:srgbClr val="F5FB05"/>
                  </a:solidFill>
                  <a:latin typeface="Corbe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1" name="직선 연결선 10"/>
            <p:cNvCxnSpPr/>
            <p:nvPr/>
          </p:nvCxnSpPr>
          <p:spPr bwMode="auto">
            <a:xfrm>
              <a:off x="5364088" y="2636912"/>
              <a:ext cx="1944216" cy="64807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직선 연결선 12"/>
            <p:cNvCxnSpPr/>
            <p:nvPr/>
          </p:nvCxnSpPr>
          <p:spPr bwMode="auto">
            <a:xfrm flipV="1">
              <a:off x="7308304" y="2636912"/>
              <a:ext cx="1656184" cy="64807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0" name="그룹 19"/>
            <p:cNvGrpSpPr/>
            <p:nvPr/>
          </p:nvGrpSpPr>
          <p:grpSpPr>
            <a:xfrm>
              <a:off x="3995936" y="4149080"/>
              <a:ext cx="4478288" cy="1351409"/>
              <a:chOff x="4067944" y="5301208"/>
              <a:chExt cx="4478288" cy="1351409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67944" y="5308482"/>
                <a:ext cx="4478288" cy="1344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211960" y="5301208"/>
                <a:ext cx="28719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err="1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Daya</a:t>
                </a:r>
                <a:r>
                  <a:rPr lang="en-US" altLang="ko-KR" sz="1600" b="1" dirty="0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 Bay at </a:t>
                </a:r>
                <a:r>
                  <a:rPr lang="en-US" altLang="ko-KR" sz="1600" b="1" dirty="0" err="1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Daya</a:t>
                </a:r>
                <a:r>
                  <a:rPr lang="en-US" altLang="ko-KR" sz="1600" b="1" dirty="0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 Bay, China</a:t>
                </a:r>
                <a:endParaRPr lang="ko-KR" altLang="en-US" sz="1600" b="1" dirty="0">
                  <a:solidFill>
                    <a:srgbClr val="F5FB05"/>
                  </a:solidFill>
                  <a:latin typeface="Corbe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3" name="직선 연결선 22"/>
            <p:cNvCxnSpPr/>
            <p:nvPr/>
          </p:nvCxnSpPr>
          <p:spPr bwMode="auto">
            <a:xfrm flipV="1">
              <a:off x="4067944" y="3717032"/>
              <a:ext cx="2808312" cy="43204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직선 연결선 25"/>
            <p:cNvCxnSpPr/>
            <p:nvPr/>
          </p:nvCxnSpPr>
          <p:spPr bwMode="auto">
            <a:xfrm>
              <a:off x="6732240" y="3717032"/>
              <a:ext cx="1728192" cy="5040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직선 연결선 30"/>
            <p:cNvCxnSpPr/>
            <p:nvPr/>
          </p:nvCxnSpPr>
          <p:spPr bwMode="auto">
            <a:xfrm flipV="1">
              <a:off x="179512" y="2708920"/>
              <a:ext cx="3744416" cy="5040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직선 연결선 32"/>
            <p:cNvCxnSpPr/>
            <p:nvPr/>
          </p:nvCxnSpPr>
          <p:spPr bwMode="auto">
            <a:xfrm flipV="1">
              <a:off x="3491880" y="2636912"/>
              <a:ext cx="432048" cy="57606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5" name="그룹 24"/>
            <p:cNvGrpSpPr/>
            <p:nvPr/>
          </p:nvGrpSpPr>
          <p:grpSpPr>
            <a:xfrm>
              <a:off x="251520" y="3212976"/>
              <a:ext cx="3257984" cy="2331071"/>
              <a:chOff x="251520" y="3212976"/>
              <a:chExt cx="3257984" cy="2331071"/>
            </a:xfrm>
          </p:grpSpPr>
          <p:pic>
            <p:nvPicPr>
              <p:cNvPr id="24" name="Picture 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51520" y="3212976"/>
                <a:ext cx="3257984" cy="23310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395536" y="5085184"/>
                <a:ext cx="29523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Double </a:t>
                </a:r>
                <a:r>
                  <a:rPr lang="en-US" altLang="ko-KR" sz="1600" b="1" dirty="0" err="1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Chooz</a:t>
                </a:r>
                <a:r>
                  <a:rPr lang="en-US" altLang="ko-KR" sz="1600" b="1" dirty="0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 at </a:t>
                </a:r>
                <a:r>
                  <a:rPr lang="en-US" altLang="ko-KR" sz="1600" b="1" dirty="0" err="1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Chooz</a:t>
                </a:r>
                <a:r>
                  <a:rPr lang="en-US" altLang="ko-KR" sz="1600" b="1" dirty="0" smtClean="0">
                    <a:solidFill>
                      <a:srgbClr val="F5FB05"/>
                    </a:solidFill>
                    <a:latin typeface="Corbel" pitchFamily="34" charset="0"/>
                    <a:cs typeface="Arial" pitchFamily="34" charset="0"/>
                  </a:rPr>
                  <a:t>, France</a:t>
                </a:r>
                <a:endParaRPr lang="ko-KR" altLang="en-US" sz="1600" b="1" dirty="0">
                  <a:solidFill>
                    <a:srgbClr val="F5FB05"/>
                  </a:solidFill>
                  <a:latin typeface="Corbe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960C0-C55B-45EA-8C71-3D683CB5DBF3}" type="slidenum">
              <a:rPr lang="en-US" altLang="ko-KR" smtClean="0"/>
              <a:pPr>
                <a:defRPr/>
              </a:pPr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488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80" name="Rectangle 24"/>
          <p:cNvSpPr>
            <a:spLocks noChangeArrowheads="1"/>
          </p:cNvSpPr>
          <p:nvPr/>
        </p:nvSpPr>
        <p:spPr bwMode="auto">
          <a:xfrm>
            <a:off x="323528" y="188640"/>
            <a:ext cx="8352928" cy="531812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altLang="ko-KR" sz="2800" b="1" dirty="0" smtClean="0">
                <a:solidFill>
                  <a:srgbClr val="000000"/>
                </a:solidFill>
                <a:latin typeface="Arial" pitchFamily="34" charset="0"/>
              </a:rPr>
              <a:t>Delayed Signals from Neutron Capture by </a:t>
            </a:r>
            <a:r>
              <a:rPr lang="en-US" altLang="ko-KR" sz="2800" b="1" dirty="0" err="1" smtClean="0">
                <a:solidFill>
                  <a:srgbClr val="000000"/>
                </a:solidFill>
                <a:latin typeface="Arial" pitchFamily="34" charset="0"/>
              </a:rPr>
              <a:t>Gd</a:t>
            </a:r>
            <a:endParaRPr lang="en-US" altLang="ko-KR" sz="2800" b="1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538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7975" y="908720"/>
            <a:ext cx="4376513" cy="2967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8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229" y="3861048"/>
            <a:ext cx="43534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43" y="2276872"/>
            <a:ext cx="4654551" cy="31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2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C:\Users\User\Application Data\SSH\temp\obs_vs_exp_preblessing_20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956" y="692696"/>
            <a:ext cx="6153150" cy="535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611188" y="116632"/>
            <a:ext cx="8015287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Observed vs. Expected IBD Rates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6021288"/>
            <a:ext cx="6696744" cy="769441"/>
          </a:xfrm>
          <a:prstGeom prst="rect">
            <a:avLst/>
          </a:prstGeom>
          <a:solidFill>
            <a:srgbClr val="FFFC9E"/>
          </a:solidFill>
        </p:spPr>
        <p:txBody>
          <a:bodyPr wrap="square" rtlCol="0"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sz="20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Good agreement between observed rate &amp; prediction</a:t>
            </a:r>
          </a:p>
          <a:p>
            <a:pPr defTabSz="45720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sz="20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Indication of correct background subtraction</a:t>
            </a:r>
            <a:r>
              <a:rPr kumimoji="0" lang="en-US" sz="2400" dirty="0" smtClean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endParaRPr kumimoji="0" lang="en-US" sz="24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E7B49-3F20-47B9-A218-54604EF2EAAE}" type="slidenum">
              <a:rPr lang="en-US" altLang="ko-KR" smtClean="0"/>
              <a:pPr>
                <a:defRPr/>
              </a:pPr>
              <a:t>37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8920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08E1-9143-D844-9913-F7F1C369FE97}" type="slidenum">
              <a:rPr lang="en-US" smtClean="0"/>
              <a:t>38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26353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l-GR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χ</a:t>
            </a:r>
            <a:r>
              <a:rPr lang="en-US" altLang="ko-KR" sz="3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equation for 5 MeV excess</a:t>
            </a:r>
            <a:endParaRPr lang="ko-KR" altLang="en-US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23" y="814848"/>
            <a:ext cx="7778833" cy="213921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88" y="3173291"/>
            <a:ext cx="7251268" cy="322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4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0" y="1216138"/>
            <a:ext cx="7040034" cy="1676521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06A6A-558A-7B41-AF3F-8BBF6FABF50D}" type="slidenum">
              <a:rPr lang="en-US" smtClean="0"/>
              <a:t>39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7738"/>
            <a:ext cx="914400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Determination of normalization factor, R</a:t>
            </a:r>
            <a:endParaRPr lang="ko-KR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1792" y="830239"/>
            <a:ext cx="89804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normalization factor R (= Data/Absolute Prediction) is determined using </a:t>
            </a:r>
            <a:r>
              <a:rPr lang="en-US" altLang="ko-KR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l-GR" altLang="ko-KR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</a:t>
            </a:r>
            <a:r>
              <a:rPr lang="en-US" altLang="ko-KR" sz="1600" b="1" baseline="30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altLang="ko-KR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fitting</a:t>
            </a:r>
            <a:endParaRPr lang="en-US" altLang="ko-KR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667" y="3043204"/>
            <a:ext cx="4980040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ko-KR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: number of observed IBD events</a:t>
            </a:r>
          </a:p>
          <a:p>
            <a:r>
              <a:rPr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ko-KR" sz="12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: number of background</a:t>
            </a:r>
          </a:p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ko-KR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: number of expected IBD events</a:t>
            </a:r>
          </a:p>
          <a:p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: normalization factor</a:t>
            </a:r>
          </a:p>
          <a:p>
            <a:r>
              <a:rPr lang="el-GR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altLang="ko-KR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: uncertainty for background</a:t>
            </a:r>
          </a:p>
          <a:p>
            <a:r>
              <a:rPr lang="el-GR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l-GR" altLang="ko-KR" sz="12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ξ</a:t>
            </a:r>
            <a:r>
              <a:rPr lang="en-US" altLang="ko-KR" sz="12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ko-KR" sz="12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correlated uncertainty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 efficiency (1.04 %)</a:t>
            </a:r>
          </a:p>
          <a:p>
            <a:r>
              <a:rPr lang="el-GR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l-GR" altLang="ko-KR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ξ</a:t>
            </a:r>
            <a:r>
              <a:rPr lang="en-US" altLang="ko-KR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ko-KR" sz="12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uncor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uncorrelated uncertainty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 detection efficiency (0.13 %)</a:t>
            </a:r>
          </a:p>
          <a:p>
            <a:r>
              <a:rPr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ko-KR" sz="12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r,uncor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: uncorrelated uncertainty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reactor</a:t>
            </a:r>
          </a:p>
          <a:p>
            <a:r>
              <a:rPr lang="en-US" altLang="ko-KR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ko-KR" sz="12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correlated uncertainty 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reactor (2.0 %)</a:t>
            </a:r>
          </a:p>
          <a:p>
            <a:r>
              <a:rPr lang="el-GR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ξ</a:t>
            </a:r>
            <a:r>
              <a:rPr lang="en-US" altLang="ko-KR" sz="12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l-GR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ξ</a:t>
            </a:r>
            <a:r>
              <a:rPr lang="en-US" altLang="ko-KR" sz="12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uncor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ko-KR" sz="12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r,uncor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ko-KR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ko-KR" sz="12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altLang="ko-KR" sz="12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are corresponding pull parameters to the above uncertainties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80707" y="3075149"/>
            <a:ext cx="3976382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l-GR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χ</a:t>
            </a:r>
            <a:r>
              <a:rPr lang="en-US" altLang="ko-K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does not use far-to-near ratio in order to determine the normalization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factor, R</a:t>
            </a:r>
            <a:endParaRPr lang="en-US" altLang="ko-K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Pull parameter for correlated detection efficiency and reactor are included unlike far-to-near ratio analysis</a:t>
            </a:r>
          </a:p>
        </p:txBody>
      </p:sp>
      <p:sp>
        <p:nvSpPr>
          <p:cNvPr id="3" name="타원 2"/>
          <p:cNvSpPr/>
          <p:nvPr/>
        </p:nvSpPr>
        <p:spPr>
          <a:xfrm>
            <a:off x="2097741" y="1333549"/>
            <a:ext cx="268941" cy="374558"/>
          </a:xfrm>
          <a:prstGeom prst="ellipse">
            <a:avLst/>
          </a:prstGeom>
          <a:noFill/>
          <a:ln w="19050">
            <a:solidFill>
              <a:srgbClr val="0000FF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/>
          <p:cNvCxnSpPr>
            <a:endCxn id="3" idx="0"/>
          </p:cNvCxnSpPr>
          <p:nvPr/>
        </p:nvCxnSpPr>
        <p:spPr>
          <a:xfrm flipH="1">
            <a:off x="2232212" y="1099751"/>
            <a:ext cx="201706" cy="233798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/>
        </p:nvSpPr>
        <p:spPr>
          <a:xfrm>
            <a:off x="5116945" y="3938197"/>
            <a:ext cx="3940144" cy="1029778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/>
          </a:p>
        </p:txBody>
      </p:sp>
    </p:spTree>
    <p:extLst>
      <p:ext uri="{BB962C8B-B14F-4D97-AF65-F5344CB8AC3E}">
        <p14:creationId xmlns:p14="http://schemas.microsoft.com/office/powerpoint/2010/main" val="345013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860032" y="4221088"/>
            <a:ext cx="3745408" cy="2523768"/>
          </a:xfrm>
          <a:prstGeom prst="rect">
            <a:avLst/>
          </a:prstGeom>
          <a:solidFill>
            <a:srgbClr val="CCFFCC"/>
          </a:solidFill>
          <a:ln w="25400" algn="ctr">
            <a:solidFill>
              <a:srgbClr val="99C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Target : </a:t>
            </a:r>
            <a:r>
              <a:rPr lang="en-US" altLang="ko-KR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굴림" pitchFamily="50" charset="-127"/>
              </a:rPr>
              <a:t>16.5 ton </a:t>
            </a:r>
            <a:r>
              <a:rPr lang="en-US" altLang="ko-KR" sz="20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굴림" pitchFamily="50" charset="-127"/>
              </a:rPr>
              <a:t>Gd</a:t>
            </a:r>
            <a:r>
              <a:rPr lang="en-US" altLang="ko-KR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굴림" pitchFamily="50" charset="-127"/>
              </a:rPr>
              <a:t>-LS</a:t>
            </a: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                         (R=1.4m, H=3.2m)</a:t>
            </a:r>
          </a:p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Gamma Catcher :  30 ton LS (R=2.0m, H=4.4m)</a:t>
            </a:r>
          </a:p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Buffer :  65 ton mineral oil (R=2.7m, H=5.8m)</a:t>
            </a:r>
          </a:p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Veto : 350 ton water            (R=4.2m</a:t>
            </a:r>
            <a:r>
              <a:rPr lang="en-US" altLang="ko-KR" sz="2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, </a:t>
            </a: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H=8.8m)</a:t>
            </a:r>
          </a:p>
        </p:txBody>
      </p:sp>
      <p:sp>
        <p:nvSpPr>
          <p:cNvPr id="368643" name="Rectangle 3"/>
          <p:cNvSpPr>
            <a:spLocks noChangeArrowheads="1"/>
          </p:cNvSpPr>
          <p:nvPr/>
        </p:nvSpPr>
        <p:spPr bwMode="auto">
          <a:xfrm>
            <a:off x="1403350" y="233462"/>
            <a:ext cx="6553200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RENO Detector</a:t>
            </a:r>
          </a:p>
        </p:txBody>
      </p:sp>
      <p:sp>
        <p:nvSpPr>
          <p:cNvPr id="184323" name="Text Box 4"/>
          <p:cNvSpPr txBox="1">
            <a:spLocks noChangeArrowheads="1"/>
          </p:cNvSpPr>
          <p:nvPr/>
        </p:nvSpPr>
        <p:spPr bwMode="auto">
          <a:xfrm>
            <a:off x="827584" y="5805264"/>
            <a:ext cx="2520280" cy="738664"/>
          </a:xfrm>
          <a:prstGeom prst="rect">
            <a:avLst/>
          </a:prstGeom>
          <a:solidFill>
            <a:srgbClr val="CCFFCC"/>
          </a:solidFill>
          <a:ln w="25400" algn="ctr">
            <a:solidFill>
              <a:srgbClr val="99C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354 </a:t>
            </a:r>
            <a:r>
              <a:rPr lang="en-US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ID 10” PMTs</a:t>
            </a:r>
          </a:p>
          <a:p>
            <a:pPr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</a:t>
            </a:r>
            <a:r>
              <a:rPr lang="pl-PL" altLang="ko-KR" sz="2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67 </a:t>
            </a:r>
            <a:r>
              <a:rPr lang="pl-PL" altLang="ko-KR" sz="200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OD 10” PMTs </a:t>
            </a:r>
          </a:p>
        </p:txBody>
      </p:sp>
      <p:pic>
        <p:nvPicPr>
          <p:cNvPr id="184324" name="Picture 6" descr="RENO검출기-개요도-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362" y="1412776"/>
            <a:ext cx="4273341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052736"/>
            <a:ext cx="45365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775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0" name="Rectangle 70"/>
          <p:cNvSpPr>
            <a:spLocks noChangeArrowheads="1"/>
          </p:cNvSpPr>
          <p:nvPr/>
        </p:nvSpPr>
        <p:spPr bwMode="auto">
          <a:xfrm>
            <a:off x="179512" y="116632"/>
            <a:ext cx="8784976" cy="603250"/>
          </a:xfrm>
          <a:prstGeom prst="rect">
            <a:avLst/>
          </a:prstGeom>
          <a:solidFill>
            <a:srgbClr val="33CC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Projected Sensitivity of </a:t>
            </a:r>
            <a:r>
              <a:rPr lang="en-US" altLang="ko-KR" sz="3000" b="1" dirty="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US" altLang="ko-KR" sz="3000" b="1" baseline="-25000" dirty="0" smtClean="0">
                <a:solidFill>
                  <a:srgbClr val="000000"/>
                </a:solidFill>
                <a:latin typeface="Arial" charset="0"/>
              </a:rPr>
              <a:t>13</a:t>
            </a: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&amp;</a:t>
            </a:r>
            <a:r>
              <a:rPr kumimoji="0" lang="en-US" altLang="ko-KR" sz="3200" spc="10" dirty="0" smtClean="0">
                <a:solidFill>
                  <a:srgbClr val="000000"/>
                </a:solidFill>
                <a:latin typeface="Symbol" panose="05050102010706020507" pitchFamily="18" charset="2"/>
                <a:ea typeface="굴림" pitchFamily="50" charset="-127"/>
                <a:cs typeface="Arial" pitchFamily="34" charset="0"/>
              </a:rPr>
              <a:t> |D</a:t>
            </a:r>
            <a:r>
              <a:rPr kumimoji="0" lang="en-US" altLang="ko-KR" sz="32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m</a:t>
            </a:r>
            <a:r>
              <a:rPr kumimoji="0" lang="en-US" altLang="ko-KR" sz="3200" spc="10" baseline="-25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ee</a:t>
            </a:r>
            <a:r>
              <a:rPr kumimoji="0" lang="en-US" altLang="ko-KR" sz="3200" spc="10" baseline="3000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2</a:t>
            </a:r>
            <a:r>
              <a:rPr kumimoji="0" lang="en-US" altLang="ko-KR" sz="2800" spc="10" dirty="0" smtClean="0">
                <a:solidFill>
                  <a:srgbClr val="000000"/>
                </a:solidFill>
                <a:latin typeface="Symbol" panose="05050102010706020507" pitchFamily="18" charset="2"/>
                <a:ea typeface="굴림" pitchFamily="50" charset="-127"/>
                <a:cs typeface="Arial" pitchFamily="34" charset="0"/>
              </a:rPr>
              <a:t>|</a:t>
            </a:r>
            <a:endParaRPr lang="en-US" altLang="ko-KR" sz="3000" b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58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426168"/>
              </p:ext>
            </p:extLst>
          </p:nvPr>
        </p:nvGraphicFramePr>
        <p:xfrm>
          <a:off x="519113" y="981075"/>
          <a:ext cx="30353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910" name="수식" r:id="rId4" imgW="1473120" imgH="228600" progId="Equation.3">
                  <p:embed/>
                </p:oleObj>
              </mc:Choice>
              <mc:Fallback>
                <p:oleObj name="수식" r:id="rId4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981075"/>
                        <a:ext cx="3035300" cy="469900"/>
                      </a:xfrm>
                      <a:prstGeom prst="rect">
                        <a:avLst/>
                      </a:prstGeom>
                      <a:solidFill>
                        <a:srgbClr val="D0FF6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 Box 3092"/>
          <p:cNvSpPr txBox="1">
            <a:spLocks noChangeArrowheads="1"/>
          </p:cNvSpPr>
          <p:nvPr/>
        </p:nvSpPr>
        <p:spPr bwMode="auto">
          <a:xfrm>
            <a:off x="3707904" y="1043444"/>
            <a:ext cx="1005681" cy="3693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57200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rPr>
              <a:t>(±12%)</a:t>
            </a: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Symbol" pitchFamily="18" charset="2"/>
                <a:ea typeface="맑은 고딕"/>
                <a:cs typeface="Arial" pitchFamily="34" charset="0"/>
              </a:rPr>
              <a:t> </a:t>
            </a: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rPr>
              <a:t> </a:t>
            </a:r>
            <a:endParaRPr kumimoji="0" lang="en-US" altLang="ko-KR" sz="1800" kern="0" dirty="0">
              <a:solidFill>
                <a:sysClr val="windowText" lastClr="000000"/>
              </a:solidFill>
              <a:latin typeface="Arial" pitchFamily="34" charset="0"/>
              <a:ea typeface="맑은 고딕"/>
              <a:cs typeface="Arial" pitchFamily="34" charset="0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95536" y="2780928"/>
            <a:ext cx="8472488" cy="4116387"/>
            <a:chOff x="395536" y="2780928"/>
            <a:chExt cx="8472488" cy="4116387"/>
          </a:xfrm>
        </p:grpSpPr>
        <p:sp>
          <p:nvSpPr>
            <p:cNvPr id="61" name="Footer Placeholder 6"/>
            <p:cNvSpPr txBox="1">
              <a:spLocks/>
            </p:cNvSpPr>
            <p:nvPr/>
          </p:nvSpPr>
          <p:spPr>
            <a:xfrm>
              <a:off x="3138736" y="6480929"/>
              <a:ext cx="2895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algn="ctr" defTabSz="457200" rtl="0" fontAlgn="auto">
                <a:spcBef>
                  <a:spcPts val="0"/>
                </a:spcBef>
                <a:spcAft>
                  <a:spcPts val="0"/>
                </a:spcAft>
                <a:defRPr sz="1200" kern="1200" smtClean="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1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1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1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1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latinLnBrk="0">
                <a:defRPr/>
              </a:pPr>
              <a:r>
                <a:rPr kumimoji="0" lang="en-US" smtClean="0">
                  <a:solidFill>
                    <a:prstClr val="black">
                      <a:tint val="75000"/>
                    </a:prstClr>
                  </a:solidFill>
                  <a:latin typeface="Calibri"/>
                </a:rPr>
                <a:t>Seminar @ CERN</a:t>
              </a:r>
              <a:endParaRPr kumimoji="0" lang="en-US">
                <a:solidFill>
                  <a:prstClr val="black">
                    <a:tint val="75000"/>
                  </a:prstClr>
                </a:solidFill>
                <a:latin typeface="Calibri"/>
              </a:endParaRPr>
            </a:p>
          </p:txBody>
        </p:sp>
        <p:sp>
          <p:nvSpPr>
            <p:cNvPr id="63" name="Text Box 3092"/>
            <p:cNvSpPr txBox="1">
              <a:spLocks noChangeArrowheads="1"/>
            </p:cNvSpPr>
            <p:nvPr/>
          </p:nvSpPr>
          <p:spPr bwMode="auto">
            <a:xfrm>
              <a:off x="6216899" y="5668129"/>
              <a:ext cx="1871662" cy="3683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457200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ko-KR" sz="1800" kern="0" dirty="0" smtClean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rPr>
                <a:t>(6 </a:t>
              </a:r>
              <a:r>
                <a:rPr kumimoji="0" lang="en-US" altLang="ko-KR" sz="1800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rPr>
                <a:t>% precision)</a:t>
              </a:r>
              <a:r>
                <a:rPr kumimoji="0" lang="en-US" altLang="ko-KR" sz="1800" kern="0" dirty="0">
                  <a:solidFill>
                    <a:sysClr val="windowText" lastClr="000000"/>
                  </a:solidFill>
                  <a:latin typeface="Symbol" pitchFamily="18" charset="2"/>
                  <a:ea typeface="맑은 고딕"/>
                  <a:cs typeface="Arial" pitchFamily="34" charset="0"/>
                </a:rPr>
                <a:t> </a:t>
              </a:r>
              <a:r>
                <a:rPr kumimoji="0" lang="en-US" altLang="ko-KR" sz="1800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rPr>
                <a:t> </a:t>
              </a:r>
            </a:p>
          </p:txBody>
        </p:sp>
        <p:sp>
          <p:nvSpPr>
            <p:cNvPr id="64" name="Text Box 3092"/>
            <p:cNvSpPr txBox="1">
              <a:spLocks noChangeArrowheads="1"/>
            </p:cNvSpPr>
            <p:nvPr/>
          </p:nvSpPr>
          <p:spPr bwMode="auto">
            <a:xfrm>
              <a:off x="5986711" y="5988804"/>
              <a:ext cx="288131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457200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ko-KR" sz="2000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rPr>
                <a:t> (sensitivity goal of 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Symbol" pitchFamily="18" charset="2"/>
                  <a:ea typeface="MS PGothic" pitchFamily="34" charset="-128"/>
                </a:rPr>
                <a:t>q</a:t>
              </a:r>
              <a:r>
                <a:rPr kumimoji="0" lang="en-US" altLang="ja-JP" sz="2000" b="1" baseline="-25000" dirty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13 </a:t>
              </a:r>
              <a:r>
                <a:rPr kumimoji="0" lang="en-US" altLang="ko-KR" sz="2000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rPr>
                <a:t>)</a:t>
              </a:r>
            </a:p>
          </p:txBody>
        </p:sp>
        <p:pic>
          <p:nvPicPr>
            <p:cNvPr id="65" name="Picture 1" descr="plan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780928"/>
              <a:ext cx="5770563" cy="411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타원 28"/>
            <p:cNvSpPr>
              <a:spLocks noChangeArrowheads="1"/>
            </p:cNvSpPr>
            <p:nvPr/>
          </p:nvSpPr>
          <p:spPr bwMode="auto">
            <a:xfrm>
              <a:off x="5875586" y="5693926"/>
              <a:ext cx="144463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457200" latinLnBrk="0"/>
              <a:endParaRPr kumimoji="0" lang="ko-KR" alt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19" name="Text Box 3092"/>
          <p:cNvSpPr txBox="1">
            <a:spLocks noChangeArrowheads="1"/>
          </p:cNvSpPr>
          <p:nvPr/>
        </p:nvSpPr>
        <p:spPr bwMode="auto">
          <a:xfrm>
            <a:off x="1861691" y="2308870"/>
            <a:ext cx="1978025" cy="40005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2000" kern="0" dirty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rPr>
              <a:t> (~500 days)</a:t>
            </a:r>
          </a:p>
        </p:txBody>
      </p:sp>
      <p:sp>
        <p:nvSpPr>
          <p:cNvPr id="26" name="Text Box 3092"/>
          <p:cNvSpPr txBox="1">
            <a:spLocks noChangeArrowheads="1"/>
          </p:cNvSpPr>
          <p:nvPr/>
        </p:nvSpPr>
        <p:spPr bwMode="auto">
          <a:xfrm>
            <a:off x="3710335" y="1772816"/>
            <a:ext cx="1003250" cy="369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57200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rPr>
              <a:t>(±10%)</a:t>
            </a: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Symbol" pitchFamily="18" charset="2"/>
                <a:ea typeface="맑은 고딕"/>
                <a:cs typeface="Arial" pitchFamily="34" charset="0"/>
              </a:rPr>
              <a:t> </a:t>
            </a:r>
            <a:r>
              <a:rPr kumimoji="0" lang="en-US" altLang="ko-KR" sz="1800" kern="0" dirty="0" smtClean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rPr>
              <a:t> </a:t>
            </a:r>
            <a:endParaRPr kumimoji="0" lang="en-US" altLang="ko-KR" sz="1800" kern="0" dirty="0">
              <a:solidFill>
                <a:sysClr val="windowText" lastClr="000000"/>
              </a:solidFill>
              <a:latin typeface="Arial" pitchFamily="34" charset="0"/>
              <a:ea typeface="맑은 고딕"/>
              <a:cs typeface="Arial" pitchFamily="34" charset="0"/>
            </a:endParaRPr>
          </a:p>
        </p:txBody>
      </p:sp>
      <p:graphicFrame>
        <p:nvGraphicFramePr>
          <p:cNvPr id="29" name="개체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7430242"/>
              </p:ext>
            </p:extLst>
          </p:nvPr>
        </p:nvGraphicFramePr>
        <p:xfrm>
          <a:off x="544513" y="1663700"/>
          <a:ext cx="3033712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911" name="수식" r:id="rId7" imgW="1726920" imgH="291960" progId="Equation.3">
                  <p:embed/>
                </p:oleObj>
              </mc:Choice>
              <mc:Fallback>
                <p:oleObj name="수식" r:id="rId7" imgW="17269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513" y="1663700"/>
                        <a:ext cx="3033712" cy="53816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그룹 2"/>
          <p:cNvGrpSpPr/>
          <p:nvPr/>
        </p:nvGrpSpPr>
        <p:grpSpPr>
          <a:xfrm>
            <a:off x="4932039" y="836613"/>
            <a:ext cx="4177036" cy="2016125"/>
            <a:chOff x="4932039" y="836613"/>
            <a:chExt cx="4177036" cy="2016125"/>
          </a:xfrm>
        </p:grpSpPr>
        <p:grpSp>
          <p:nvGrpSpPr>
            <p:cNvPr id="2" name="그룹 1"/>
            <p:cNvGrpSpPr/>
            <p:nvPr/>
          </p:nvGrpSpPr>
          <p:grpSpPr>
            <a:xfrm>
              <a:off x="4932039" y="1052736"/>
              <a:ext cx="4032449" cy="1696194"/>
              <a:chOff x="4932039" y="1052736"/>
              <a:chExt cx="4032449" cy="1696194"/>
            </a:xfrm>
          </p:grpSpPr>
          <p:grpSp>
            <p:nvGrpSpPr>
              <p:cNvPr id="35" name="그룹 19"/>
              <p:cNvGrpSpPr>
                <a:grpSpLocks/>
              </p:cNvGrpSpPr>
              <p:nvPr/>
            </p:nvGrpSpPr>
            <p:grpSpPr bwMode="auto">
              <a:xfrm>
                <a:off x="4932039" y="1052736"/>
                <a:ext cx="1768528" cy="361950"/>
                <a:chOff x="4409320" y="1628337"/>
                <a:chExt cx="1647044" cy="361950"/>
              </a:xfrm>
            </p:grpSpPr>
            <p:sp>
              <p:nvSpPr>
                <p:cNvPr id="44" name="오른쪽 화살표 16"/>
                <p:cNvSpPr>
                  <a:spLocks noChangeArrowheads="1"/>
                </p:cNvSpPr>
                <p:nvPr/>
              </p:nvSpPr>
              <p:spPr bwMode="auto">
                <a:xfrm>
                  <a:off x="4409320" y="1628800"/>
                  <a:ext cx="288032" cy="360040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CCFF99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defTabSz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graphicFrame>
              <p:nvGraphicFramePr>
                <p:cNvPr id="53" name="Object 6"/>
                <p:cNvGraphicFramePr>
                  <a:graphicFrameLocks noChangeAspect="1"/>
                </p:cNvGraphicFramePr>
                <p:nvPr/>
              </p:nvGraphicFramePr>
              <p:xfrm>
                <a:off x="4998104" y="1628337"/>
                <a:ext cx="1058260" cy="3619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20912" name="수식" r:id="rId9" imgW="12001500" imgH="4102100" progId="Equation.3">
                        <p:embed/>
                      </p:oleObj>
                    </mc:Choice>
                    <mc:Fallback>
                      <p:oleObj name="수식" r:id="rId9" imgW="12001500" imgH="41021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998104" y="1628337"/>
                              <a:ext cx="1058260" cy="361950"/>
                            </a:xfrm>
                            <a:prstGeom prst="rect">
                              <a:avLst/>
                            </a:prstGeom>
                            <a:solidFill>
                              <a:srgbClr val="FFCC00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56" name="Text Box 3092"/>
              <p:cNvSpPr txBox="1">
                <a:spLocks noChangeArrowheads="1"/>
              </p:cNvSpPr>
              <p:nvPr/>
            </p:nvSpPr>
            <p:spPr bwMode="auto">
              <a:xfrm>
                <a:off x="6193804" y="2348880"/>
                <a:ext cx="2193925" cy="40005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defTabSz="457200" fontAlgn="auto" latinLnBrk="0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2000" kern="0" dirty="0">
                    <a:solidFill>
                      <a:sysClr val="windowText" lastClr="000000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 (5 years of data)</a:t>
                </a:r>
              </a:p>
            </p:txBody>
          </p:sp>
          <p:sp>
            <p:nvSpPr>
              <p:cNvPr id="57" name="Text Box 3092"/>
              <p:cNvSpPr txBox="1">
                <a:spLocks noChangeArrowheads="1"/>
              </p:cNvSpPr>
              <p:nvPr/>
            </p:nvSpPr>
            <p:spPr bwMode="auto">
              <a:xfrm>
                <a:off x="6824042" y="1053199"/>
                <a:ext cx="933450" cy="369888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457200" fontAlgn="auto" latinLnBrk="0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800" kern="0" dirty="0" smtClean="0">
                    <a:solidFill>
                      <a:sysClr val="windowText" lastClr="000000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(±6 %)</a:t>
                </a:r>
                <a:r>
                  <a:rPr kumimoji="0" lang="en-US" altLang="ko-KR" sz="1800" kern="0" dirty="0" smtClean="0">
                    <a:solidFill>
                      <a:sysClr val="windowText" lastClr="000000"/>
                    </a:solidFill>
                    <a:latin typeface="Symbol" pitchFamily="18" charset="2"/>
                    <a:ea typeface="맑은 고딕"/>
                    <a:cs typeface="Arial" pitchFamily="34" charset="0"/>
                  </a:rPr>
                  <a:t> </a:t>
                </a:r>
                <a:r>
                  <a:rPr kumimoji="0" lang="en-US" altLang="ko-KR" sz="1800" kern="0" dirty="0" smtClean="0">
                    <a:solidFill>
                      <a:sysClr val="windowText" lastClr="000000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 </a:t>
                </a:r>
                <a:endParaRPr kumimoji="0" lang="en-US" altLang="ko-KR" sz="1800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endParaRPr>
              </a:p>
            </p:txBody>
          </p:sp>
          <p:sp>
            <p:nvSpPr>
              <p:cNvPr id="21" name="오른쪽 화살표 16"/>
              <p:cNvSpPr>
                <a:spLocks noChangeArrowheads="1"/>
              </p:cNvSpPr>
              <p:nvPr/>
            </p:nvSpPr>
            <p:spPr bwMode="auto">
              <a:xfrm>
                <a:off x="4932040" y="1733532"/>
                <a:ext cx="309277" cy="36004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CCFF99"/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24" name="Text Box 3092"/>
              <p:cNvSpPr txBox="1">
                <a:spLocks noChangeArrowheads="1"/>
              </p:cNvSpPr>
              <p:nvPr/>
            </p:nvSpPr>
            <p:spPr bwMode="auto">
              <a:xfrm>
                <a:off x="8076753" y="1772816"/>
                <a:ext cx="887735" cy="369888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457200" fontAlgn="auto" latinLnBrk="0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800" kern="0" dirty="0" smtClean="0">
                    <a:solidFill>
                      <a:sysClr val="windowText" lastClr="000000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(±6 %)</a:t>
                </a:r>
                <a:r>
                  <a:rPr kumimoji="0" lang="en-US" altLang="ko-KR" sz="1800" kern="0" dirty="0" smtClean="0">
                    <a:solidFill>
                      <a:sysClr val="windowText" lastClr="000000"/>
                    </a:solidFill>
                    <a:latin typeface="Symbol" pitchFamily="18" charset="2"/>
                    <a:ea typeface="맑은 고딕"/>
                    <a:cs typeface="Arial" pitchFamily="34" charset="0"/>
                  </a:rPr>
                  <a:t> </a:t>
                </a:r>
                <a:r>
                  <a:rPr kumimoji="0" lang="en-US" altLang="ko-KR" sz="1800" kern="0" dirty="0" smtClean="0">
                    <a:solidFill>
                      <a:sysClr val="windowText" lastClr="000000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 </a:t>
                </a:r>
                <a:endParaRPr kumimoji="0" lang="en-US" altLang="ko-KR" sz="1800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endParaRPr>
              </a:p>
            </p:txBody>
          </p:sp>
          <p:graphicFrame>
            <p:nvGraphicFramePr>
              <p:cNvPr id="31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52478026"/>
                  </p:ext>
                </p:extLst>
              </p:nvPr>
            </p:nvGraphicFramePr>
            <p:xfrm>
              <a:off x="5566428" y="1733532"/>
              <a:ext cx="2317940" cy="45201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0913" name="수식" r:id="rId11" imgW="1002960" imgH="203040" progId="Equation.3">
                      <p:embed/>
                    </p:oleObj>
                  </mc:Choice>
                  <mc:Fallback>
                    <p:oleObj name="수식" r:id="rId11" imgW="10029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66428" y="1733532"/>
                            <a:ext cx="2317940" cy="452014"/>
                          </a:xfrm>
                          <a:prstGeom prst="rect">
                            <a:avLst/>
                          </a:prstGeom>
                          <a:solidFill>
                            <a:srgbClr val="FFCC00"/>
                          </a:solidFill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2" name="직사각형 21"/>
            <p:cNvSpPr/>
            <p:nvPr/>
          </p:nvSpPr>
          <p:spPr>
            <a:xfrm>
              <a:off x="5416550" y="836613"/>
              <a:ext cx="3692525" cy="2016125"/>
            </a:xfrm>
            <a:prstGeom prst="rect">
              <a:avLst/>
            </a:prstGeom>
            <a:noFill/>
            <a:ln w="38100">
              <a:solidFill>
                <a:srgbClr val="0066FF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68FD83-7CC8-422F-BB31-F839E36B857B}" type="slidenum">
              <a:rPr lang="ko-KR" altLang="en-US" smtClean="0"/>
              <a:pPr>
                <a:defRPr/>
              </a:pPr>
              <a:t>40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31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그림 36"/>
          <p:cNvPicPr>
            <a:picLocks noChangeAspect="1"/>
          </p:cNvPicPr>
          <p:nvPr/>
        </p:nvPicPr>
        <p:blipFill rotWithShape="1">
          <a:blip r:embed="rId3"/>
          <a:srcRect l="1159" t="9000" r="9550" b="4339"/>
          <a:stretch/>
        </p:blipFill>
        <p:spPr>
          <a:xfrm>
            <a:off x="4844569" y="3760789"/>
            <a:ext cx="4299431" cy="2836563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4"/>
          <a:srcRect l="1020" t="10210" r="9435" b="4339"/>
          <a:stretch/>
        </p:blipFill>
        <p:spPr>
          <a:xfrm>
            <a:off x="4808954" y="848066"/>
            <a:ext cx="4299550" cy="2796958"/>
          </a:xfrm>
          <a:prstGeom prst="rect">
            <a:avLst/>
          </a:prstGeom>
        </p:spPr>
      </p:pic>
      <p:sp>
        <p:nvSpPr>
          <p:cNvPr id="8" name="Text Box 3092"/>
          <p:cNvSpPr txBox="1">
            <a:spLocks noChangeArrowheads="1"/>
          </p:cNvSpPr>
          <p:nvPr/>
        </p:nvSpPr>
        <p:spPr bwMode="auto">
          <a:xfrm>
            <a:off x="107504" y="908720"/>
            <a:ext cx="4680520" cy="95410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800" dirty="0" smtClean="0">
                <a:solidFill>
                  <a:srgbClr val="CCCCFF">
                    <a:lumMod val="50000"/>
                  </a:srgbClr>
                </a:solidFill>
                <a:latin typeface="Helvetica" pitchFamily="34" charset="0"/>
                <a:ea typeface="굴림" pitchFamily="50" charset="-127"/>
              </a:rPr>
              <a:t> </a:t>
            </a:r>
            <a:r>
              <a:rPr kumimoji="0" lang="en-US" altLang="ko-KR" sz="1800" dirty="0" smtClean="0">
                <a:solidFill>
                  <a:srgbClr val="CCCCFF">
                    <a:lumMod val="50000"/>
                  </a:srgbClr>
                </a:solidFill>
                <a:latin typeface="Helvetica" pitchFamily="34" charset="0"/>
                <a:ea typeface="굴림" pitchFamily="50" charset="-127"/>
              </a:rPr>
              <a:t>Data taking began on Aug. 1, 2011 with both near and far detectors. </a:t>
            </a:r>
          </a:p>
          <a:p>
            <a:pPr marL="261938" indent="-261938" eaLnBrk="0" latinLnBrk="0" hangingPunct="0">
              <a:defRPr/>
            </a:pPr>
            <a:r>
              <a:rPr kumimoji="0" lang="en-US" altLang="ko-KR" sz="1800" dirty="0" smtClean="0">
                <a:solidFill>
                  <a:srgbClr val="CCCCFF">
                    <a:lumMod val="50000"/>
                  </a:srgbClr>
                </a:solidFill>
                <a:latin typeface="Helvetica" pitchFamily="34" charset="0"/>
                <a:ea typeface="굴림" pitchFamily="50" charset="-127"/>
              </a:rPr>
              <a:t>    </a:t>
            </a:r>
            <a:r>
              <a:rPr kumimoji="0" lang="en-US" altLang="ko-KR" sz="1800" dirty="0" smtClean="0">
                <a:solidFill>
                  <a:schemeClr val="tx1"/>
                </a:solidFill>
                <a:latin typeface="Helvetica" pitchFamily="34" charset="0"/>
                <a:ea typeface="굴림" pitchFamily="50" charset="-127"/>
              </a:rPr>
              <a:t>(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DAQ efficiency : ~95%)</a:t>
            </a:r>
            <a:endParaRPr kumimoji="0" lang="en-US" altLang="ko-KR" sz="1800" dirty="0">
              <a:solidFill>
                <a:srgbClr val="CCCCFF">
                  <a:lumMod val="50000"/>
                </a:srgbClr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9" name="Text Box 3092"/>
          <p:cNvSpPr txBox="1">
            <a:spLocks noChangeArrowheads="1"/>
          </p:cNvSpPr>
          <p:nvPr/>
        </p:nvSpPr>
        <p:spPr bwMode="auto">
          <a:xfrm>
            <a:off x="107504" y="2001614"/>
            <a:ext cx="4680520" cy="92333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1800" b="1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A (220 days) 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: </a:t>
            </a:r>
            <a:r>
              <a:rPr kumimoji="0" lang="en-US" altLang="ko-KR" sz="1800" b="1" dirty="0" smtClean="0">
                <a:solidFill>
                  <a:srgbClr val="FF6600"/>
                </a:solidFill>
                <a:latin typeface="Helvetica" pitchFamily="34" charset="0"/>
                <a:ea typeface="굴림" pitchFamily="50" charset="-127"/>
              </a:rPr>
              <a:t>First </a:t>
            </a:r>
            <a:r>
              <a:rPr lang="en-US" altLang="ja-JP" sz="1800" b="1" dirty="0" smtClean="0">
                <a:solidFill>
                  <a:srgbClr val="FF6600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1800" b="1" baseline="-25000" dirty="0" smtClean="0">
                <a:solidFill>
                  <a:srgbClr val="FF6600"/>
                </a:solidFill>
                <a:latin typeface="Arial" charset="0"/>
                <a:ea typeface="MS PGothic" pitchFamily="34" charset="-128"/>
              </a:rPr>
              <a:t>13</a:t>
            </a:r>
            <a:r>
              <a:rPr kumimoji="0" lang="en-US" altLang="ko-KR" sz="1800" b="1" dirty="0" smtClean="0">
                <a:solidFill>
                  <a:srgbClr val="FF6600"/>
                </a:solidFill>
                <a:latin typeface="Helvetica" pitchFamily="34" charset="0"/>
                <a:ea typeface="굴림" pitchFamily="50" charset="-127"/>
              </a:rPr>
              <a:t> result</a:t>
            </a:r>
          </a:p>
          <a:p>
            <a:pPr marL="261938" indent="-261938" eaLnBrk="0" latinLnBrk="0" hangingPunct="0"/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   [11 Aug, 2011~26 Mar, 2012]</a:t>
            </a:r>
          </a:p>
          <a:p>
            <a:pPr marL="261938" indent="-261938" eaLnBrk="0" latinLnBrk="0" hangingPunct="0"/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   PRL 108, 191802 (2012)</a:t>
            </a:r>
            <a:endParaRPr kumimoji="0" lang="en-US" altLang="ko-KR" sz="1800" dirty="0">
              <a:solidFill>
                <a:srgbClr val="000000"/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47" name="Text Box 3092"/>
          <p:cNvSpPr txBox="1">
            <a:spLocks noChangeArrowheads="1"/>
          </p:cNvSpPr>
          <p:nvPr/>
        </p:nvSpPr>
        <p:spPr bwMode="auto">
          <a:xfrm>
            <a:off x="107504" y="3078251"/>
            <a:ext cx="4680520" cy="92333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1800" b="1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B (403 days) 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: </a:t>
            </a:r>
            <a:r>
              <a:rPr kumimoji="0" lang="en-US" altLang="ko-KR" sz="1800" b="1" dirty="0" smtClean="0">
                <a:solidFill>
                  <a:srgbClr val="0033CC"/>
                </a:solidFill>
                <a:latin typeface="Helvetica" pitchFamily="34" charset="0"/>
                <a:ea typeface="굴림" pitchFamily="50" charset="-127"/>
              </a:rPr>
              <a:t>Improved </a:t>
            </a:r>
            <a:r>
              <a:rPr lang="en-US" altLang="ja-JP" sz="1800" b="1" dirty="0" smtClean="0">
                <a:solidFill>
                  <a:srgbClr val="0033CC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1800" b="1" baseline="-25000" dirty="0" smtClean="0">
                <a:solidFill>
                  <a:srgbClr val="0033CC"/>
                </a:solidFill>
                <a:latin typeface="Arial" charset="0"/>
                <a:ea typeface="MS PGothic" pitchFamily="34" charset="-128"/>
              </a:rPr>
              <a:t>13</a:t>
            </a:r>
            <a:r>
              <a:rPr kumimoji="0" lang="en-US" altLang="ko-KR" sz="1800" b="1" dirty="0" smtClean="0">
                <a:solidFill>
                  <a:srgbClr val="0033CC"/>
                </a:solidFill>
                <a:latin typeface="Helvetica" pitchFamily="34" charset="0"/>
                <a:ea typeface="굴림" pitchFamily="50" charset="-127"/>
              </a:rPr>
              <a:t> result</a:t>
            </a:r>
          </a:p>
          <a:p>
            <a:pPr marL="261938" indent="-261938" eaLnBrk="0" latinLnBrk="0" hangingPunct="0"/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   [11 Aug, 2011~13 Oct, 2012]</a:t>
            </a:r>
          </a:p>
          <a:p>
            <a:pPr marL="261938" indent="-261938" eaLnBrk="0" latinLnBrk="0" hangingPunct="0"/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   </a:t>
            </a:r>
            <a:r>
              <a:rPr kumimoji="0" lang="en-US" altLang="ko-KR" sz="1800" dirty="0" err="1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NuTel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2013, TAUP 2013, WIN 2013</a:t>
            </a:r>
            <a:endParaRPr kumimoji="0" lang="en-US" altLang="ko-KR" sz="1800" dirty="0">
              <a:solidFill>
                <a:srgbClr val="000000"/>
              </a:solidFill>
              <a:latin typeface="Helvetica" pitchFamily="34" charset="0"/>
              <a:ea typeface="굴림" pitchFamily="50" charset="-127"/>
            </a:endParaRPr>
          </a:p>
        </p:txBody>
      </p:sp>
      <p:grpSp>
        <p:nvGrpSpPr>
          <p:cNvPr id="26" name="그룹 6"/>
          <p:cNvGrpSpPr>
            <a:grpSpLocks/>
          </p:cNvGrpSpPr>
          <p:nvPr/>
        </p:nvGrpSpPr>
        <p:grpSpPr bwMode="auto">
          <a:xfrm>
            <a:off x="5241925" y="1743075"/>
            <a:ext cx="2764157" cy="3790950"/>
            <a:chOff x="5241549" y="1743075"/>
            <a:chExt cx="2764150" cy="3792161"/>
          </a:xfrm>
        </p:grpSpPr>
        <p:grpSp>
          <p:nvGrpSpPr>
            <p:cNvPr id="29" name="그룹 4"/>
            <p:cNvGrpSpPr>
              <a:grpSpLocks/>
            </p:cNvGrpSpPr>
            <p:nvPr/>
          </p:nvGrpSpPr>
          <p:grpSpPr bwMode="auto">
            <a:xfrm>
              <a:off x="5241549" y="1743075"/>
              <a:ext cx="1014411" cy="3228419"/>
              <a:chOff x="5241549" y="1743075"/>
              <a:chExt cx="1014411" cy="3228419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5290935" y="1743075"/>
                <a:ext cx="504824" cy="46211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2400" b="1" kern="0" dirty="0">
                    <a:solidFill>
                      <a:prstClr val="black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A</a:t>
                </a:r>
                <a:endParaRPr kumimoji="0" lang="ko-KR" altLang="en-US" sz="2400" b="1" kern="0" dirty="0">
                  <a:solidFill>
                    <a:prstClr val="black"/>
                  </a:solidFill>
                  <a:latin typeface="Arial" pitchFamily="34" charset="0"/>
                  <a:ea typeface="맑은 고딕"/>
                  <a:cs typeface="Arial" pitchFamily="34" charset="0"/>
                </a:endParaRPr>
              </a:p>
            </p:txBody>
          </p:sp>
          <p:cxnSp>
            <p:nvCxnSpPr>
              <p:cNvPr id="41" name="직선 연결선 60"/>
              <p:cNvCxnSpPr>
                <a:cxnSpLocks noChangeShapeType="1"/>
              </p:cNvCxnSpPr>
              <p:nvPr/>
            </p:nvCxnSpPr>
            <p:spPr bwMode="auto">
              <a:xfrm>
                <a:off x="5241549" y="2204864"/>
                <a:ext cx="438149" cy="321"/>
              </a:xfrm>
              <a:prstGeom prst="line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2" name="TextBox 41"/>
              <p:cNvSpPr txBox="1"/>
              <p:nvPr/>
            </p:nvSpPr>
            <p:spPr>
              <a:xfrm>
                <a:off x="5506958" y="2463212"/>
                <a:ext cx="504824" cy="46211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2400" b="1" kern="0" dirty="0">
                    <a:solidFill>
                      <a:prstClr val="black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B</a:t>
                </a:r>
                <a:endParaRPr kumimoji="0" lang="ko-KR" altLang="en-US" sz="2400" b="1" kern="0" dirty="0">
                  <a:solidFill>
                    <a:prstClr val="black"/>
                  </a:solidFill>
                  <a:latin typeface="Arial" pitchFamily="34" charset="0"/>
                  <a:ea typeface="맑은 고딕"/>
                  <a:cs typeface="Arial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507527" y="4509383"/>
                <a:ext cx="576262" cy="46211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2400" b="1" kern="0" dirty="0">
                    <a:solidFill>
                      <a:srgbClr val="0000FF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C</a:t>
                </a:r>
                <a:r>
                  <a:rPr kumimoji="0" lang="ko-KR" altLang="en-US" sz="2400" b="1" kern="0" dirty="0">
                    <a:solidFill>
                      <a:srgbClr val="0000FF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 </a:t>
                </a:r>
                <a:r>
                  <a:rPr kumimoji="0" lang="ko-KR" altLang="en-US" sz="2200" b="1" kern="0" dirty="0">
                    <a:solidFill>
                      <a:srgbClr val="0000FF"/>
                    </a:solidFill>
                    <a:latin typeface="Arial" pitchFamily="34" charset="0"/>
                    <a:ea typeface="맑은 고딕"/>
                    <a:cs typeface="Arial" pitchFamily="34" charset="0"/>
                  </a:rPr>
                  <a:t> </a:t>
                </a:r>
              </a:p>
            </p:txBody>
          </p:sp>
          <p:cxnSp>
            <p:nvCxnSpPr>
              <p:cNvPr id="44" name="직선 연결선 66"/>
              <p:cNvCxnSpPr>
                <a:cxnSpLocks noChangeShapeType="1"/>
              </p:cNvCxnSpPr>
              <p:nvPr/>
            </p:nvCxnSpPr>
            <p:spPr bwMode="auto">
              <a:xfrm flipV="1">
                <a:off x="5283120" y="2843913"/>
                <a:ext cx="782765" cy="9024"/>
              </a:xfrm>
              <a:prstGeom prst="line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직선 연결선 70"/>
              <p:cNvCxnSpPr>
                <a:cxnSpLocks noChangeShapeType="1"/>
              </p:cNvCxnSpPr>
              <p:nvPr/>
            </p:nvCxnSpPr>
            <p:spPr bwMode="auto">
              <a:xfrm>
                <a:off x="5294889" y="4927869"/>
                <a:ext cx="961071" cy="0"/>
              </a:xfrm>
              <a:prstGeom prst="line">
                <a:avLst/>
              </a:prstGeom>
              <a:noFill/>
              <a:ln w="38100" algn="ctr">
                <a:solidFill>
                  <a:srgbClr val="0000FF"/>
                </a:solidFill>
                <a:prstDash val="sysDash"/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6" name="직선 연결선 70"/>
            <p:cNvCxnSpPr>
              <a:cxnSpLocks noChangeShapeType="1"/>
            </p:cNvCxnSpPr>
            <p:nvPr/>
          </p:nvCxnSpPr>
          <p:spPr bwMode="auto">
            <a:xfrm flipV="1">
              <a:off x="5345504" y="5497592"/>
              <a:ext cx="2660195" cy="1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ash"/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" name="TextBox 12"/>
            <p:cNvSpPr txBox="1">
              <a:spLocks noChangeArrowheads="1"/>
            </p:cNvSpPr>
            <p:nvPr/>
          </p:nvSpPr>
          <p:spPr bwMode="auto">
            <a:xfrm>
              <a:off x="6587845" y="5073126"/>
              <a:ext cx="379411" cy="462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kern="0" dirty="0">
                  <a:solidFill>
                    <a:prstClr val="black"/>
                  </a:solidFill>
                </a:rPr>
                <a:t>D</a:t>
              </a:r>
              <a:endParaRPr kumimoji="0" lang="en-US" altLang="ko-KR" sz="2400" b="1" kern="0" dirty="0" smtClean="0">
                <a:solidFill>
                  <a:prstClr val="black"/>
                </a:solidFill>
              </a:endParaRPr>
            </a:p>
          </p:txBody>
        </p:sp>
      </p:grpSp>
      <p:cxnSp>
        <p:nvCxnSpPr>
          <p:cNvPr id="46" name="직선 연결선 2"/>
          <p:cNvCxnSpPr>
            <a:cxnSpLocks noChangeShapeType="1"/>
          </p:cNvCxnSpPr>
          <p:nvPr/>
        </p:nvCxnSpPr>
        <p:spPr bwMode="auto">
          <a:xfrm flipV="1">
            <a:off x="8031510" y="4137644"/>
            <a:ext cx="0" cy="2090738"/>
          </a:xfrm>
          <a:prstGeom prst="line">
            <a:avLst/>
          </a:prstGeom>
          <a:noFill/>
          <a:ln w="38100" algn="ctr">
            <a:solidFill>
              <a:srgbClr val="0066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직선 연결선 70"/>
          <p:cNvCxnSpPr>
            <a:cxnSpLocks noChangeShapeType="1"/>
          </p:cNvCxnSpPr>
          <p:nvPr/>
        </p:nvCxnSpPr>
        <p:spPr bwMode="auto">
          <a:xfrm flipV="1">
            <a:off x="5327650" y="6065838"/>
            <a:ext cx="3744913" cy="95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TextBox 9"/>
          <p:cNvSpPr txBox="1">
            <a:spLocks noChangeArrowheads="1"/>
          </p:cNvSpPr>
          <p:nvPr/>
        </p:nvSpPr>
        <p:spPr bwMode="auto">
          <a:xfrm>
            <a:off x="6884625" y="5621178"/>
            <a:ext cx="22238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lang="en-US" altLang="ko-KR" sz="2000" b="1" dirty="0">
                <a:latin typeface="Arial" pitchFamily="34" charset="0"/>
                <a:cs typeface="Arial" pitchFamily="34" charset="0"/>
              </a:rPr>
              <a:t>Total </a:t>
            </a:r>
            <a:r>
              <a:rPr lang="en-US" altLang="ko-KR" sz="2000" b="1" dirty="0" smtClean="0">
                <a:latin typeface="Arial" pitchFamily="34" charset="0"/>
                <a:cs typeface="Arial" pitchFamily="34" charset="0"/>
              </a:rPr>
              <a:t>~2000 </a:t>
            </a:r>
            <a:r>
              <a:rPr lang="en-US" altLang="ko-KR" sz="2000" b="1" dirty="0">
                <a:latin typeface="Arial" pitchFamily="34" charset="0"/>
                <a:cs typeface="Arial" pitchFamily="34" charset="0"/>
              </a:rPr>
              <a:t>days</a:t>
            </a:r>
            <a:endParaRPr lang="ko-KR" altLang="en-US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직선 연결선 29"/>
          <p:cNvCxnSpPr>
            <a:cxnSpLocks noChangeShapeType="1"/>
          </p:cNvCxnSpPr>
          <p:nvPr/>
        </p:nvCxnSpPr>
        <p:spPr bwMode="auto">
          <a:xfrm flipV="1">
            <a:off x="8006082" y="1207972"/>
            <a:ext cx="0" cy="2092325"/>
          </a:xfrm>
          <a:prstGeom prst="line">
            <a:avLst/>
          </a:prstGeom>
          <a:noFill/>
          <a:ln w="38100" algn="ctr">
            <a:solidFill>
              <a:srgbClr val="0066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Straight Arrow Connector 9"/>
          <p:cNvCxnSpPr/>
          <p:nvPr/>
        </p:nvCxnSpPr>
        <p:spPr bwMode="auto">
          <a:xfrm>
            <a:off x="8964488" y="2825750"/>
            <a:ext cx="0" cy="39211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7" name="TextBox 37"/>
          <p:cNvSpPr txBox="1">
            <a:spLocks noChangeArrowheads="1"/>
          </p:cNvSpPr>
          <p:nvPr/>
        </p:nvSpPr>
        <p:spPr bwMode="auto">
          <a:xfrm>
            <a:off x="8472021" y="2483604"/>
            <a:ext cx="6719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45720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4572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4572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4572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latinLnBrk="0" hangingPunct="1">
              <a:spcBef>
                <a:spcPct val="0"/>
              </a:spcBef>
              <a:buFontTx/>
              <a:buNone/>
            </a:pPr>
            <a:r>
              <a:rPr kumimoji="0" lang="en-US" altLang="ko-KR" sz="1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Now</a:t>
            </a:r>
          </a:p>
        </p:txBody>
      </p:sp>
      <p:sp>
        <p:nvSpPr>
          <p:cNvPr id="521239" name="Rectangle 23"/>
          <p:cNvSpPr>
            <a:spLocks noChangeArrowheads="1"/>
          </p:cNvSpPr>
          <p:nvPr/>
        </p:nvSpPr>
        <p:spPr bwMode="auto">
          <a:xfrm>
            <a:off x="899592" y="116632"/>
            <a:ext cx="7416824" cy="576064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RENO Data-taking Status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960C0-C55B-45EA-8C71-3D683CB5DBF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48" name="Text Box 3092"/>
          <p:cNvSpPr txBox="1">
            <a:spLocks noChangeArrowheads="1"/>
          </p:cNvSpPr>
          <p:nvPr/>
        </p:nvSpPr>
        <p:spPr bwMode="auto">
          <a:xfrm>
            <a:off x="107504" y="4102620"/>
            <a:ext cx="4680520" cy="150810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1800" b="1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C (500 days) 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: </a:t>
            </a:r>
            <a:r>
              <a:rPr kumimoji="0" lang="en-US" altLang="ko-KR" sz="1800" b="1" dirty="0" smtClean="0">
                <a:solidFill>
                  <a:srgbClr val="FF0000"/>
                </a:solidFill>
                <a:latin typeface="Helvetica" pitchFamily="34" charset="0"/>
                <a:ea typeface="굴림" pitchFamily="50" charset="-127"/>
              </a:rPr>
              <a:t>New results</a:t>
            </a:r>
          </a:p>
          <a:p>
            <a:pPr marL="261938" indent="-261938" eaLnBrk="0" latinLnBrk="0" hangingPunct="0"/>
            <a:r>
              <a:rPr kumimoji="0" lang="en-US" altLang="ko-KR" sz="1800" b="1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   </a:t>
            </a:r>
            <a:r>
              <a:rPr kumimoji="0" lang="en-US" altLang="ko-KR" sz="1800" b="1" dirty="0" err="1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Rate+shape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 analysis </a:t>
            </a:r>
            <a:r>
              <a:rPr kumimoji="0" lang="en-US" altLang="ko-KR" sz="1800" b="1" dirty="0" smtClean="0">
                <a:solidFill>
                  <a:srgbClr val="FF0000"/>
                </a:solidFill>
                <a:latin typeface="Helvetica" pitchFamily="34" charset="0"/>
                <a:ea typeface="굴림" pitchFamily="50" charset="-127"/>
              </a:rPr>
              <a:t>(</a:t>
            </a:r>
            <a:r>
              <a:rPr lang="en-US" altLang="ja-JP" sz="1800" b="1" dirty="0">
                <a:solidFill>
                  <a:srgbClr val="FF0000"/>
                </a:solidFill>
                <a:latin typeface="Symbol" panose="05050102010706020507" pitchFamily="18" charset="2"/>
                <a:ea typeface="MS PGothic" panose="020B0600070205080204" pitchFamily="34" charset="-128"/>
                <a:cs typeface="Arial" panose="020B0604020202020204" pitchFamily="34" charset="0"/>
              </a:rPr>
              <a:t>q</a:t>
            </a:r>
            <a:r>
              <a:rPr lang="en-US" altLang="ja-JP" sz="1800" b="1" baseline="-2500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13</a:t>
            </a:r>
            <a:r>
              <a:rPr lang="en-US" altLang="ja-JP" sz="1800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and |</a:t>
            </a:r>
            <a:r>
              <a:rPr kumimoji="0" lang="en-US" altLang="ko-KR" sz="1800" b="1" dirty="0" smtClean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kumimoji="0" lang="en-US" altLang="ko-KR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0" lang="en-US" altLang="ko-KR" sz="1800" b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kumimoji="0" lang="en-US" altLang="ko-KR" sz="1800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en-US" altLang="ko-KR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|)</a:t>
            </a:r>
          </a:p>
          <a:p>
            <a:pPr marL="261938" indent="-261938" eaLnBrk="0" latinLnBrk="0" hangingPunct="0"/>
            <a:r>
              <a:rPr kumimoji="0" lang="en-US" altLang="ja-JP" sz="18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   [11 Aug, 2011 ~ 21 Jan,2013]</a:t>
            </a:r>
          </a:p>
          <a:p>
            <a:pPr marL="261938" indent="-261938" eaLnBrk="0" latinLnBrk="0" hangingPunct="0"/>
            <a:r>
              <a:rPr kumimoji="0" lang="en-US" altLang="ko-KR" sz="1800" dirty="0" smtClean="0">
                <a:solidFill>
                  <a:schemeClr val="accent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   PRL 116, 211801 (2016)</a:t>
            </a:r>
          </a:p>
          <a:p>
            <a:pPr marL="261938" indent="-261938" eaLnBrk="0" latinLnBrk="0" hangingPunct="0"/>
            <a:r>
              <a:rPr kumimoji="0" lang="en-US" altLang="ko-KR" sz="1800" dirty="0" smtClean="0">
                <a:solidFill>
                  <a:schemeClr val="accent2"/>
                </a:solidFill>
                <a:latin typeface="Arial" panose="020B0604020202020204" pitchFamily="34" charset="0"/>
              </a:rPr>
              <a:t>    submitted </a:t>
            </a:r>
            <a:r>
              <a:rPr kumimoji="0" lang="en-US" altLang="ko-KR" sz="1800" dirty="0">
                <a:solidFill>
                  <a:schemeClr val="accent2"/>
                </a:solidFill>
                <a:latin typeface="Arial" panose="020B0604020202020204" pitchFamily="34" charset="0"/>
              </a:rPr>
              <a:t>to PRD (arXiv:1610.04326)</a:t>
            </a:r>
            <a:endParaRPr kumimoji="0" lang="en-US" altLang="ko-KR" sz="1800" dirty="0">
              <a:solidFill>
                <a:schemeClr val="accent2"/>
              </a:solidFill>
              <a:latin typeface="Helvetica" pitchFamily="34" charset="0"/>
              <a:ea typeface="굴림" pitchFamily="50" charset="-127"/>
            </a:endParaRPr>
          </a:p>
        </p:txBody>
      </p:sp>
      <p:sp>
        <p:nvSpPr>
          <p:cNvPr id="27" name="Text Box 3092"/>
          <p:cNvSpPr txBox="1">
            <a:spLocks noChangeArrowheads="1"/>
          </p:cNvSpPr>
          <p:nvPr/>
        </p:nvSpPr>
        <p:spPr bwMode="auto">
          <a:xfrm>
            <a:off x="107504" y="5734997"/>
            <a:ext cx="4680520" cy="646331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1938" indent="-261938" eaLnBrk="0" latinLnBrk="0" hangingPunct="0">
              <a:buFont typeface="Wingdings" pitchFamily="2" charset="2"/>
              <a:buChar char="§"/>
            </a:pPr>
            <a:r>
              <a:rPr kumimoji="0" lang="en-US" altLang="ko-KR" sz="1800" b="1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D (1400 days) 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Helvetica" pitchFamily="34" charset="0"/>
                <a:ea typeface="굴림" pitchFamily="50" charset="-127"/>
              </a:rPr>
              <a:t>: </a:t>
            </a:r>
            <a:r>
              <a:rPr kumimoji="0" lang="en-US" altLang="ko-KR" sz="1800" dirty="0">
                <a:solidFill>
                  <a:schemeClr val="tx1"/>
                </a:solidFill>
                <a:latin typeface="Helvetica" pitchFamily="34" charset="0"/>
                <a:ea typeface="굴림" pitchFamily="50" charset="-127"/>
              </a:rPr>
              <a:t>S</a:t>
            </a:r>
            <a:r>
              <a:rPr kumimoji="0" lang="en-US" altLang="ko-KR" sz="1800" dirty="0" smtClean="0">
                <a:solidFill>
                  <a:schemeClr val="tx1"/>
                </a:solidFill>
                <a:latin typeface="Helvetica" pitchFamily="34" charset="0"/>
                <a:ea typeface="굴림" pitchFamily="50" charset="-127"/>
              </a:rPr>
              <a:t>pectrum</a:t>
            </a:r>
            <a:endParaRPr kumimoji="0" lang="en-US" altLang="ko-K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1938" indent="-261938" eaLnBrk="0" latinLnBrk="0" hangingPunct="0"/>
            <a:r>
              <a:rPr kumimoji="0" lang="en-US" altLang="ja-JP" sz="18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   [11 Aug, 2011 ~ 30 Sep,2015]</a:t>
            </a:r>
          </a:p>
        </p:txBody>
      </p:sp>
    </p:spTree>
    <p:extLst>
      <p:ext uri="{BB962C8B-B14F-4D97-AF65-F5344CB8AC3E}">
        <p14:creationId xmlns:p14="http://schemas.microsoft.com/office/powerpoint/2010/main" val="100429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7" grpId="0" animBg="1"/>
      <p:bldP spid="48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420888"/>
            <a:ext cx="5044752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517525" y="188913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>
                <a:solidFill>
                  <a:srgbClr val="000000"/>
                </a:solidFill>
                <a:latin typeface="Arial" charset="0"/>
              </a:rPr>
              <a:t>Detection of Reactor Antineutrinos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67940" name="Picture 53" descr="UNI0000110034a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96975"/>
            <a:ext cx="23209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94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875" y="1341438"/>
            <a:ext cx="25146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7942" name="직선 화살표 연결선 18"/>
          <p:cNvCxnSpPr>
            <a:cxnSpLocks noChangeShapeType="1"/>
          </p:cNvCxnSpPr>
          <p:nvPr/>
        </p:nvCxnSpPr>
        <p:spPr bwMode="auto">
          <a:xfrm>
            <a:off x="5076825" y="1773238"/>
            <a:ext cx="503238" cy="215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7943" name="직선 화살표 연결선 19"/>
          <p:cNvCxnSpPr>
            <a:cxnSpLocks noChangeShapeType="1"/>
          </p:cNvCxnSpPr>
          <p:nvPr/>
        </p:nvCxnSpPr>
        <p:spPr bwMode="auto">
          <a:xfrm rot="16200000" flipH="1">
            <a:off x="4968082" y="1881981"/>
            <a:ext cx="792162" cy="5746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67944" name="Text Box 2"/>
          <p:cNvSpPr txBox="1">
            <a:spLocks noChangeArrowheads="1"/>
          </p:cNvSpPr>
          <p:nvPr/>
        </p:nvSpPr>
        <p:spPr bwMode="auto">
          <a:xfrm>
            <a:off x="5580063" y="1844675"/>
            <a:ext cx="316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800" b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+ p  </a:t>
            </a:r>
            <a:r>
              <a:rPr lang="en-US" altLang="ko-KR" sz="1400" b="1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</a:t>
            </a:r>
            <a:r>
              <a:rPr lang="en-US" altLang="ko-KR" sz="1800" b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 D  +  </a:t>
            </a:r>
            <a:r>
              <a:rPr lang="en-US" altLang="ko-KR" sz="1800" b="1">
                <a:solidFill>
                  <a:srgbClr val="000000"/>
                </a:solidFill>
                <a:latin typeface="Symbol" pitchFamily="18" charset="2"/>
                <a:ea typeface="굴림" pitchFamily="50" charset="-127"/>
              </a:rPr>
              <a:t>g</a:t>
            </a:r>
            <a:r>
              <a:rPr lang="en-US" altLang="ko-KR" sz="1800" b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(2.2 MeV) </a:t>
            </a:r>
            <a:endParaRPr lang="en-US" altLang="ko-KR" sz="1800" b="1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45" name="Text Box 2"/>
          <p:cNvSpPr txBox="1">
            <a:spLocks noChangeArrowheads="1"/>
          </p:cNvSpPr>
          <p:nvPr/>
        </p:nvSpPr>
        <p:spPr bwMode="auto">
          <a:xfrm>
            <a:off x="4284663" y="908050"/>
            <a:ext cx="186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b="1">
                <a:solidFill>
                  <a:srgbClr val="FF9900"/>
                </a:solidFill>
                <a:latin typeface="Arial" pitchFamily="34" charset="0"/>
                <a:ea typeface="굴림" pitchFamily="50" charset="-127"/>
              </a:rPr>
              <a:t>(prompt signal)</a:t>
            </a:r>
            <a:endParaRPr lang="en-US" altLang="ko-KR" sz="1800" b="1">
              <a:solidFill>
                <a:srgbClr val="FF99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46" name="타원 25"/>
          <p:cNvSpPr>
            <a:spLocks noChangeArrowheads="1"/>
          </p:cNvSpPr>
          <p:nvPr/>
        </p:nvSpPr>
        <p:spPr bwMode="auto">
          <a:xfrm>
            <a:off x="3924300" y="1268413"/>
            <a:ext cx="576263" cy="576262"/>
          </a:xfrm>
          <a:prstGeom prst="ellipse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 sz="1800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67947" name="Text Box 2"/>
          <p:cNvSpPr txBox="1">
            <a:spLocks noChangeArrowheads="1"/>
          </p:cNvSpPr>
          <p:nvPr/>
        </p:nvSpPr>
        <p:spPr bwMode="auto">
          <a:xfrm>
            <a:off x="5148263" y="1547813"/>
            <a:ext cx="1028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b="1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~180 </a:t>
            </a:r>
            <a:r>
              <a:rPr lang="en-US" altLang="ko-KR" sz="1800" b="1">
                <a:solidFill>
                  <a:srgbClr val="0033CC"/>
                </a:solidFill>
                <a:latin typeface="Symbol" pitchFamily="18" charset="2"/>
                <a:ea typeface="굴림" pitchFamily="50" charset="-127"/>
              </a:rPr>
              <a:t>m</a:t>
            </a:r>
            <a:r>
              <a:rPr lang="en-US" altLang="ko-KR" sz="1800" b="1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s</a:t>
            </a:r>
            <a:endParaRPr lang="en-US" altLang="ko-KR" sz="1800" b="1">
              <a:solidFill>
                <a:srgbClr val="0033CC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48" name="Text Box 2"/>
          <p:cNvSpPr txBox="1">
            <a:spLocks noChangeArrowheads="1"/>
          </p:cNvSpPr>
          <p:nvPr/>
        </p:nvSpPr>
        <p:spPr bwMode="auto">
          <a:xfrm>
            <a:off x="4499992" y="2060575"/>
            <a:ext cx="12490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~28 </a:t>
            </a:r>
            <a:r>
              <a:rPr lang="en-US" altLang="ko-KR" sz="1800" b="1" dirty="0" smtClean="0">
                <a:solidFill>
                  <a:srgbClr val="0033CC"/>
                </a:solidFill>
                <a:latin typeface="Symbol" pitchFamily="18" charset="2"/>
                <a:ea typeface="굴림" pitchFamily="50" charset="-127"/>
              </a:rPr>
              <a:t>m</a:t>
            </a:r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s</a:t>
            </a:r>
          </a:p>
          <a:p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(0.1% </a:t>
            </a:r>
            <a:r>
              <a:rPr lang="en-US" altLang="ko-KR" sz="1800" b="1" dirty="0" err="1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Gd</a:t>
            </a:r>
            <a:r>
              <a:rPr lang="en-US" altLang="ko-KR" sz="1800" b="1" dirty="0" smtClean="0">
                <a:solidFill>
                  <a:srgbClr val="0033CC"/>
                </a:solidFill>
                <a:latin typeface="Arial" pitchFamily="34" charset="0"/>
                <a:ea typeface="굴림" pitchFamily="50" charset="-127"/>
              </a:rPr>
              <a:t>)</a:t>
            </a:r>
            <a:endParaRPr lang="en-US" altLang="ko-KR" sz="1800" b="1" dirty="0">
              <a:solidFill>
                <a:srgbClr val="0033CC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49" name="Text Box 2"/>
          <p:cNvSpPr txBox="1">
            <a:spLocks noChangeArrowheads="1"/>
          </p:cNvSpPr>
          <p:nvPr/>
        </p:nvSpPr>
        <p:spPr bwMode="auto">
          <a:xfrm>
            <a:off x="6156325" y="1412875"/>
            <a:ext cx="1871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800" b="1">
                <a:solidFill>
                  <a:srgbClr val="FF9900"/>
                </a:solidFill>
                <a:latin typeface="Arial" pitchFamily="34" charset="0"/>
                <a:ea typeface="굴림" pitchFamily="50" charset="-127"/>
              </a:rPr>
              <a:t>(delayed signal)</a:t>
            </a:r>
            <a:endParaRPr lang="en-US" altLang="ko-KR" sz="1800" b="1">
              <a:solidFill>
                <a:srgbClr val="FF99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50" name="Text Box 2"/>
          <p:cNvSpPr txBox="1">
            <a:spLocks noChangeArrowheads="1"/>
          </p:cNvSpPr>
          <p:nvPr/>
        </p:nvSpPr>
        <p:spPr bwMode="auto">
          <a:xfrm>
            <a:off x="5724525" y="2420938"/>
            <a:ext cx="3095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800" b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+ Gd  </a:t>
            </a:r>
            <a:r>
              <a:rPr lang="en-US" altLang="ko-KR" sz="1400" b="1">
                <a:solidFill>
                  <a:srgbClr val="000000"/>
                </a:solidFill>
                <a:latin typeface="Arial" pitchFamily="34" charset="0"/>
                <a:ea typeface="굴림" pitchFamily="50" charset="-127"/>
                <a:sym typeface="Wingdings" pitchFamily="2" charset="2"/>
              </a:rPr>
              <a:t></a:t>
            </a:r>
            <a:r>
              <a:rPr lang="en-US" altLang="ko-KR" sz="1800" b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 Gd +  </a:t>
            </a:r>
            <a:r>
              <a:rPr lang="en-US" altLang="ko-KR" sz="1800" b="1">
                <a:solidFill>
                  <a:srgbClr val="000000"/>
                </a:solidFill>
                <a:latin typeface="Symbol" pitchFamily="18" charset="2"/>
                <a:ea typeface="굴림" pitchFamily="50" charset="-127"/>
              </a:rPr>
              <a:t>g</a:t>
            </a:r>
            <a:r>
              <a:rPr lang="en-US" altLang="ko-KR" sz="1800" b="1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‘s (8 MeV) </a:t>
            </a:r>
            <a:endParaRPr lang="en-US" altLang="ko-KR" sz="1800" b="1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51" name="타원 17"/>
          <p:cNvSpPr>
            <a:spLocks noChangeArrowheads="1"/>
          </p:cNvSpPr>
          <p:nvPr/>
        </p:nvSpPr>
        <p:spPr bwMode="auto">
          <a:xfrm>
            <a:off x="6948488" y="1844675"/>
            <a:ext cx="360362" cy="360363"/>
          </a:xfrm>
          <a:prstGeom prst="ellipse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 sz="1800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67952" name="타원 21"/>
          <p:cNvSpPr>
            <a:spLocks noChangeArrowheads="1"/>
          </p:cNvSpPr>
          <p:nvPr/>
        </p:nvSpPr>
        <p:spPr bwMode="auto">
          <a:xfrm>
            <a:off x="7308850" y="2420938"/>
            <a:ext cx="431800" cy="431800"/>
          </a:xfrm>
          <a:prstGeom prst="ellipse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 sz="1800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67953" name="Text Box 2"/>
          <p:cNvSpPr txBox="1">
            <a:spLocks noChangeArrowheads="1"/>
          </p:cNvSpPr>
          <p:nvPr/>
        </p:nvSpPr>
        <p:spPr bwMode="auto">
          <a:xfrm>
            <a:off x="4716463" y="2924175"/>
            <a:ext cx="42481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0000"/>
                </a:solidFill>
                <a:latin typeface="Arial" pitchFamily="34" charset="0"/>
                <a:ea typeface="굴림" pitchFamily="50" charset="-127"/>
              </a:rPr>
              <a:t> Neutrino energy measurement </a:t>
            </a:r>
            <a:endParaRPr lang="en-US" altLang="ko-KR" sz="2000" b="1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67954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429000"/>
            <a:ext cx="43211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95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4437063"/>
            <a:ext cx="2663776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타원 25"/>
          <p:cNvSpPr>
            <a:spLocks noChangeArrowheads="1"/>
          </p:cNvSpPr>
          <p:nvPr/>
        </p:nvSpPr>
        <p:spPr bwMode="auto">
          <a:xfrm>
            <a:off x="5292080" y="3429000"/>
            <a:ext cx="576263" cy="576262"/>
          </a:xfrm>
          <a:prstGeom prst="ellipse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 sz="1800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C7B7C-97AD-4B9A-93E4-EE47F73C1FD6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4192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07" name="Rectangle 51"/>
          <p:cNvSpPr>
            <a:spLocks noChangeArrowheads="1"/>
          </p:cNvSpPr>
          <p:nvPr/>
        </p:nvSpPr>
        <p:spPr bwMode="auto">
          <a:xfrm>
            <a:off x="517525" y="188913"/>
            <a:ext cx="8015288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3000" b="1" dirty="0" smtClean="0">
                <a:solidFill>
                  <a:srgbClr val="000000"/>
                </a:solidFill>
                <a:latin typeface="Arial" charset="0"/>
              </a:rPr>
              <a:t>Coincidence of prompt and delayed signals</a:t>
            </a:r>
            <a:endParaRPr lang="ko-KR" altLang="en-US" sz="30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6794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1438"/>
            <a:ext cx="25146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945" name="Text Box 2"/>
          <p:cNvSpPr txBox="1">
            <a:spLocks noChangeArrowheads="1"/>
          </p:cNvSpPr>
          <p:nvPr/>
        </p:nvSpPr>
        <p:spPr bwMode="auto">
          <a:xfrm>
            <a:off x="2124324" y="908050"/>
            <a:ext cx="186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800" b="1" dirty="0">
                <a:solidFill>
                  <a:srgbClr val="FF9900"/>
                </a:solidFill>
                <a:latin typeface="Arial" pitchFamily="34" charset="0"/>
                <a:ea typeface="굴림" pitchFamily="50" charset="-127"/>
              </a:rPr>
              <a:t>(prompt signal)</a:t>
            </a:r>
            <a:endParaRPr lang="en-US" altLang="ko-KR" sz="1800" b="1" dirty="0">
              <a:solidFill>
                <a:srgbClr val="FF99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7946" name="타원 25"/>
          <p:cNvSpPr>
            <a:spLocks noChangeArrowheads="1"/>
          </p:cNvSpPr>
          <p:nvPr/>
        </p:nvSpPr>
        <p:spPr bwMode="auto">
          <a:xfrm>
            <a:off x="1763961" y="1268413"/>
            <a:ext cx="576263" cy="576262"/>
          </a:xfrm>
          <a:prstGeom prst="ellipse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 sz="1800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67949" name="Text Box 2"/>
          <p:cNvSpPr txBox="1">
            <a:spLocks noChangeArrowheads="1"/>
          </p:cNvSpPr>
          <p:nvPr/>
        </p:nvSpPr>
        <p:spPr bwMode="auto">
          <a:xfrm>
            <a:off x="2910136" y="1377950"/>
            <a:ext cx="1871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800" b="1">
                <a:solidFill>
                  <a:srgbClr val="FF9900"/>
                </a:solidFill>
                <a:latin typeface="Arial" pitchFamily="34" charset="0"/>
                <a:ea typeface="굴림" pitchFamily="50" charset="-127"/>
              </a:rPr>
              <a:t>(delayed signal)</a:t>
            </a:r>
            <a:endParaRPr lang="en-US" altLang="ko-KR" sz="1800" b="1">
              <a:solidFill>
                <a:srgbClr val="FF9900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44" name="그림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429" y="1844824"/>
            <a:ext cx="364807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1" descr="s1_bkg_nea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464221"/>
            <a:ext cx="3254375" cy="2339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899592" y="1880021"/>
            <a:ext cx="1799147" cy="430887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b="1" dirty="0">
                <a:solidFill>
                  <a:schemeClr val="bg1"/>
                </a:solidFill>
                <a:latin typeface="Calibri"/>
                <a:ea typeface="굴림" pitchFamily="50" charset="-127"/>
              </a:rPr>
              <a:t>Prompt </a:t>
            </a:r>
            <a:r>
              <a:rPr kumimoji="0" lang="en-US" sz="2200" b="1" dirty="0" smtClean="0">
                <a:solidFill>
                  <a:schemeClr val="bg1"/>
                </a:solidFill>
                <a:latin typeface="Calibri"/>
                <a:ea typeface="굴림" pitchFamily="50" charset="-127"/>
              </a:rPr>
              <a:t>signal</a:t>
            </a:r>
            <a:endParaRPr kumimoji="0" lang="en-US" sz="2200" b="1" dirty="0">
              <a:solidFill>
                <a:schemeClr val="bg1"/>
              </a:solidFill>
              <a:latin typeface="Calibri"/>
              <a:ea typeface="굴림" pitchFamily="50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73101" y="3049796"/>
            <a:ext cx="1170512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800" b="1" dirty="0">
                <a:solidFill>
                  <a:schemeClr val="bg1"/>
                </a:solidFill>
                <a:latin typeface="Calibri"/>
                <a:ea typeface="굴림" pitchFamily="50" charset="-127"/>
              </a:rPr>
              <a:t> </a:t>
            </a:r>
            <a:r>
              <a:rPr kumimoji="0" lang="en-US" sz="2400" b="1" dirty="0">
                <a:solidFill>
                  <a:schemeClr val="bg1"/>
                </a:solidFill>
                <a:latin typeface="Calibri"/>
                <a:ea typeface="굴림" pitchFamily="50" charset="-127"/>
              </a:rPr>
              <a:t>~30 </a:t>
            </a:r>
            <a:r>
              <a:rPr kumimoji="0" lang="en-US" sz="2400" b="1" dirty="0" err="1">
                <a:solidFill>
                  <a:schemeClr val="bg1"/>
                </a:solidFill>
                <a:latin typeface="Symbol" charset="2"/>
                <a:ea typeface="굴림" pitchFamily="50" charset="-127"/>
                <a:cs typeface="Symbol" charset="2"/>
              </a:rPr>
              <a:t>m</a:t>
            </a:r>
            <a:r>
              <a:rPr kumimoji="0" lang="en-US" sz="2400" b="1" dirty="0" err="1">
                <a:solidFill>
                  <a:schemeClr val="bg1"/>
                </a:solidFill>
                <a:latin typeface="Calibri"/>
                <a:ea typeface="굴림" pitchFamily="50" charset="-127"/>
              </a:rPr>
              <a:t>s</a:t>
            </a:r>
            <a:r>
              <a:rPr kumimoji="0" lang="en-US" sz="2400" b="1" dirty="0">
                <a:solidFill>
                  <a:schemeClr val="bg1"/>
                </a:solidFill>
                <a:latin typeface="Calibri"/>
                <a:ea typeface="굴림" pitchFamily="50" charset="-127"/>
              </a:rPr>
              <a:t>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779912" y="2321884"/>
            <a:ext cx="1322798" cy="461665"/>
          </a:xfrm>
          <a:prstGeom prst="rect">
            <a:avLst/>
          </a:prstGeom>
          <a:solidFill>
            <a:srgbClr val="FFF3A5"/>
          </a:solidFill>
        </p:spPr>
        <p:txBody>
          <a:bodyPr wrap="none"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400" b="1" dirty="0">
                <a:solidFill>
                  <a:prstClr val="black"/>
                </a:solidFill>
                <a:latin typeface="Calibri"/>
                <a:ea typeface="굴림" pitchFamily="50" charset="-127"/>
              </a:rPr>
              <a:t>n-</a:t>
            </a:r>
            <a:r>
              <a:rPr kumimoji="0" lang="en-US" sz="2400" b="1" dirty="0" err="1">
                <a:solidFill>
                  <a:prstClr val="black"/>
                </a:solidFill>
                <a:latin typeface="Calibri"/>
                <a:ea typeface="굴림" pitchFamily="50" charset="-127"/>
              </a:rPr>
              <a:t>Gd</a:t>
            </a:r>
            <a:r>
              <a:rPr kumimoji="0" lang="en-US" sz="2400" b="1" dirty="0">
                <a:solidFill>
                  <a:prstClr val="black"/>
                </a:solidFill>
                <a:latin typeface="Calibri"/>
                <a:ea typeface="굴림" pitchFamily="50" charset="-127"/>
              </a:rPr>
              <a:t> IBD</a:t>
            </a:r>
          </a:p>
        </p:txBody>
      </p:sp>
      <p:sp>
        <p:nvSpPr>
          <p:cNvPr id="51" name="Left Arrow 13"/>
          <p:cNvSpPr/>
          <p:nvPr/>
        </p:nvSpPr>
        <p:spPr>
          <a:xfrm>
            <a:off x="2952601" y="3049796"/>
            <a:ext cx="977900" cy="484187"/>
          </a:xfrm>
          <a:prstGeom prst="left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Right Arrow 30"/>
          <p:cNvSpPr/>
          <p:nvPr/>
        </p:nvSpPr>
        <p:spPr>
          <a:xfrm>
            <a:off x="5178276" y="3049796"/>
            <a:ext cx="977900" cy="484187"/>
          </a:xfrm>
          <a:prstGeom prst="right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997129" y="3356992"/>
            <a:ext cx="94769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b="1" dirty="0">
                <a:solidFill>
                  <a:srgbClr val="0000FF"/>
                </a:solidFill>
                <a:latin typeface="Calibri"/>
                <a:ea typeface="굴림" pitchFamily="50" charset="-127"/>
              </a:rPr>
              <a:t>8 MeV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465327" y="1340768"/>
            <a:ext cx="1869230" cy="430887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b="1" dirty="0" smtClean="0">
                <a:solidFill>
                  <a:schemeClr val="bg1"/>
                </a:solidFill>
                <a:latin typeface="Calibri"/>
                <a:ea typeface="굴림" pitchFamily="50" charset="-127"/>
              </a:rPr>
              <a:t>Delayed signal</a:t>
            </a:r>
            <a:endParaRPr kumimoji="0" lang="en-US" sz="2200" b="1" dirty="0">
              <a:solidFill>
                <a:schemeClr val="bg1"/>
              </a:solidFill>
              <a:latin typeface="Calibri"/>
              <a:ea typeface="굴림" pitchFamily="50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23928" y="5373216"/>
            <a:ext cx="1156086" cy="461665"/>
          </a:xfrm>
          <a:prstGeom prst="rect">
            <a:avLst/>
          </a:prstGeom>
          <a:solidFill>
            <a:srgbClr val="FFF3A5"/>
          </a:solidFill>
        </p:spPr>
        <p:txBody>
          <a:bodyPr wrap="none"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400" b="1" dirty="0" smtClean="0">
                <a:solidFill>
                  <a:prstClr val="black"/>
                </a:solidFill>
                <a:latin typeface="Calibri"/>
                <a:ea typeface="굴림" pitchFamily="50" charset="-127"/>
              </a:rPr>
              <a:t>n-H </a:t>
            </a:r>
            <a:r>
              <a:rPr kumimoji="0" lang="en-US" sz="2400" b="1" dirty="0">
                <a:solidFill>
                  <a:prstClr val="black"/>
                </a:solidFill>
                <a:latin typeface="Calibri"/>
                <a:ea typeface="굴림" pitchFamily="50" charset="-127"/>
              </a:rPr>
              <a:t>IBD</a:t>
            </a:r>
          </a:p>
        </p:txBody>
      </p:sp>
      <p:pic>
        <p:nvPicPr>
          <p:cNvPr id="5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24746"/>
            <a:ext cx="3814763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479530" y="650036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57124E-F23A-4B9E-8478-BCB95A5D28EF}" type="slidenum">
              <a:rPr lang="en-US" altLang="ko-KR" sz="1200">
                <a:solidFill>
                  <a:srgbClr val="898989"/>
                </a:solidFill>
                <a:latin typeface="굴림" pitchFamily="50" charset="-127"/>
                <a:ea typeface="굴림" pitchFamily="50" charset="-127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ko-KR" sz="1200">
              <a:solidFill>
                <a:srgbClr val="898989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95354" y="4633972"/>
            <a:ext cx="1326005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800" b="1" dirty="0">
                <a:solidFill>
                  <a:schemeClr val="bg1"/>
                </a:solidFill>
                <a:latin typeface="Calibri"/>
                <a:ea typeface="굴림" pitchFamily="50" charset="-127"/>
              </a:rPr>
              <a:t> </a:t>
            </a:r>
            <a:r>
              <a:rPr kumimoji="0" lang="en-US" sz="2400" b="1" dirty="0" smtClean="0">
                <a:solidFill>
                  <a:schemeClr val="bg1"/>
                </a:solidFill>
                <a:latin typeface="Calibri"/>
                <a:ea typeface="굴림" pitchFamily="50" charset="-127"/>
              </a:rPr>
              <a:t>~200 </a:t>
            </a:r>
            <a:r>
              <a:rPr kumimoji="0" lang="en-US" sz="2400" b="1" dirty="0" err="1">
                <a:solidFill>
                  <a:schemeClr val="bg1"/>
                </a:solidFill>
                <a:latin typeface="Symbol" charset="2"/>
                <a:ea typeface="굴림" pitchFamily="50" charset="-127"/>
                <a:cs typeface="Symbol" charset="2"/>
              </a:rPr>
              <a:t>m</a:t>
            </a:r>
            <a:r>
              <a:rPr kumimoji="0" lang="en-US" sz="2400" b="1" dirty="0" err="1">
                <a:solidFill>
                  <a:schemeClr val="bg1"/>
                </a:solidFill>
                <a:latin typeface="Calibri"/>
                <a:ea typeface="굴림" pitchFamily="50" charset="-127"/>
              </a:rPr>
              <a:t>s</a:t>
            </a:r>
            <a:r>
              <a:rPr kumimoji="0" lang="en-US" sz="2400" b="1" dirty="0">
                <a:solidFill>
                  <a:schemeClr val="bg1"/>
                </a:solidFill>
                <a:latin typeface="Calibri"/>
                <a:ea typeface="굴림" pitchFamily="50" charset="-127"/>
              </a:rPr>
              <a:t> </a:t>
            </a:r>
          </a:p>
        </p:txBody>
      </p:sp>
      <p:sp>
        <p:nvSpPr>
          <p:cNvPr id="61" name="Left Arrow 13"/>
          <p:cNvSpPr/>
          <p:nvPr/>
        </p:nvSpPr>
        <p:spPr>
          <a:xfrm>
            <a:off x="2952601" y="4653136"/>
            <a:ext cx="977900" cy="484187"/>
          </a:xfrm>
          <a:prstGeom prst="left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Right Arrow 30"/>
          <p:cNvSpPr/>
          <p:nvPr/>
        </p:nvSpPr>
        <p:spPr>
          <a:xfrm>
            <a:off x="5178276" y="4653136"/>
            <a:ext cx="977900" cy="484187"/>
          </a:xfrm>
          <a:prstGeom prst="right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222720" y="5878433"/>
            <a:ext cx="1165704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b="1" dirty="0" smtClean="0">
                <a:solidFill>
                  <a:srgbClr val="0000FF"/>
                </a:solidFill>
                <a:latin typeface="Calibri"/>
                <a:ea typeface="굴림" pitchFamily="50" charset="-127"/>
              </a:rPr>
              <a:t>2.2 </a:t>
            </a:r>
            <a:r>
              <a:rPr kumimoji="0" lang="en-US" sz="2200" b="1" dirty="0">
                <a:solidFill>
                  <a:srgbClr val="0000FF"/>
                </a:solidFill>
                <a:latin typeface="Calibri"/>
                <a:ea typeface="굴림" pitchFamily="50" charset="-127"/>
              </a:rPr>
              <a:t>MeV</a:t>
            </a:r>
          </a:p>
        </p:txBody>
      </p:sp>
    </p:spTree>
    <p:extLst>
      <p:ext uri="{BB962C8B-B14F-4D97-AF65-F5344CB8AC3E}">
        <p14:creationId xmlns:p14="http://schemas.microsoft.com/office/powerpoint/2010/main" val="1300101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900113" y="80963"/>
            <a:ext cx="7343775" cy="6032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ko-KR" sz="3000" b="1" dirty="0" smtClean="0">
                <a:solidFill>
                  <a:srgbClr val="000000"/>
                </a:solidFill>
                <a:latin typeface="Arial" pitchFamily="34" charset="0"/>
                <a:ea typeface="휴먼모음T" pitchFamily="18" charset="-127"/>
              </a:rPr>
              <a:t>Results from RENO</a:t>
            </a:r>
          </a:p>
        </p:txBody>
      </p:sp>
      <p:sp>
        <p:nvSpPr>
          <p:cNvPr id="11" name="Text Box 3092"/>
          <p:cNvSpPr txBox="1">
            <a:spLocks noChangeArrowheads="1"/>
          </p:cNvSpPr>
          <p:nvPr/>
        </p:nvSpPr>
        <p:spPr bwMode="auto">
          <a:xfrm>
            <a:off x="250825" y="4182914"/>
            <a:ext cx="8713788" cy="8302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ja-JP" sz="2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Observation of an </a:t>
            </a:r>
            <a:r>
              <a:rPr kumimoji="0" lang="en-US" altLang="ja-JP" sz="240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excess at ~5 MeV </a:t>
            </a:r>
            <a:r>
              <a:rPr kumimoji="0" lang="en-US" altLang="ja-JP" sz="2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in reactor neutrino </a:t>
            </a:r>
            <a:r>
              <a:rPr kumimoji="0" lang="en-US" altLang="ja-JP" sz="24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spectrum using ~1400 days of data</a:t>
            </a:r>
            <a:endParaRPr kumimoji="0" lang="en-US" altLang="ko-KR" sz="24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3092"/>
          <p:cNvSpPr txBox="1">
            <a:spLocks noChangeArrowheads="1"/>
          </p:cNvSpPr>
          <p:nvPr/>
        </p:nvSpPr>
        <p:spPr bwMode="auto">
          <a:xfrm>
            <a:off x="251520" y="908720"/>
            <a:ext cx="8713788" cy="24622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latinLnBrk="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kumimoji="0" lang="en-US" altLang="ja-JP" sz="2400" dirty="0" smtClean="0">
                <a:solidFill>
                  <a:srgbClr val="000000"/>
                </a:solidFill>
                <a:latin typeface="Arial" panose="020B0604020202020204" pitchFamily="34" charset="0"/>
                <a:ea typeface="휴먼모음T" panose="02030504000101010101" pitchFamily="18" charset="-127"/>
                <a:cs typeface="Arial" panose="020B0604020202020204" pitchFamily="34" charset="0"/>
              </a:rPr>
              <a:t> Observation of energy dependent disappearance of reactor neutrinos to measure </a:t>
            </a:r>
            <a:r>
              <a:rPr kumimoji="0" lang="en-US" altLang="ko-KR" sz="2400" dirty="0" smtClean="0">
                <a:solidFill>
                  <a:srgbClr val="FF0000"/>
                </a:solidFill>
                <a:latin typeface="Symbol" panose="05050102010706020507" pitchFamily="18" charset="2"/>
                <a:ea typeface="휴먼모음T" panose="02030504000101010101" pitchFamily="18" charset="-127"/>
                <a:cs typeface="Arial" panose="020B0604020202020204" pitchFamily="34" charset="0"/>
              </a:rPr>
              <a:t>D</a:t>
            </a:r>
            <a:r>
              <a:rPr kumimoji="0" lang="en-US" altLang="ko-KR" sz="2400" dirty="0" smtClean="0">
                <a:solidFill>
                  <a:srgbClr val="FF0000"/>
                </a:solidFill>
                <a:latin typeface="Arial" panose="020B0604020202020204" pitchFamily="34" charset="0"/>
                <a:ea typeface="휴먼모음T" panose="02030504000101010101" pitchFamily="18" charset="-127"/>
                <a:cs typeface="Arial" panose="020B0604020202020204" pitchFamily="34" charset="0"/>
              </a:rPr>
              <a:t>m</a:t>
            </a:r>
            <a:r>
              <a:rPr kumimoji="0" lang="en-US" altLang="ko-KR" sz="2400" baseline="-25000" dirty="0" smtClean="0">
                <a:solidFill>
                  <a:srgbClr val="FF0000"/>
                </a:solidFill>
                <a:latin typeface="Arial" panose="020B0604020202020204" pitchFamily="34" charset="0"/>
                <a:ea typeface="휴먼모음T" panose="02030504000101010101" pitchFamily="18" charset="-127"/>
                <a:cs typeface="Arial" panose="020B0604020202020204" pitchFamily="34" charset="0"/>
              </a:rPr>
              <a:t>ee</a:t>
            </a:r>
            <a:r>
              <a:rPr kumimoji="0" lang="en-US" altLang="ko-KR" sz="2400" baseline="30000" dirty="0" smtClean="0">
                <a:solidFill>
                  <a:srgbClr val="FF0000"/>
                </a:solidFill>
                <a:latin typeface="Arial" panose="020B0604020202020204" pitchFamily="34" charset="0"/>
                <a:ea typeface="휴먼모음T" panose="02030504000101010101" pitchFamily="18" charset="-127"/>
                <a:cs typeface="Arial" panose="020B0604020202020204" pitchFamily="34" charset="0"/>
              </a:rPr>
              <a:t>2 </a:t>
            </a:r>
            <a:r>
              <a:rPr kumimoji="0" lang="en-US" altLang="ko-KR" sz="2400" dirty="0" smtClean="0">
                <a:solidFill>
                  <a:srgbClr val="000000"/>
                </a:solidFill>
                <a:latin typeface="Arial" panose="020B0604020202020204" pitchFamily="34" charset="0"/>
                <a:ea typeface="휴먼모음T" panose="02030504000101010101" pitchFamily="18" charset="-127"/>
                <a:cs typeface="Arial" panose="020B0604020202020204" pitchFamily="34" charset="0"/>
              </a:rPr>
              <a:t> and </a:t>
            </a:r>
            <a:r>
              <a:rPr lang="en-US" altLang="ja-JP" sz="2600" b="1" dirty="0" smtClean="0">
                <a:solidFill>
                  <a:srgbClr val="FF0000"/>
                </a:solidFill>
                <a:latin typeface="Symbol" panose="05050102010706020507" pitchFamily="18" charset="2"/>
                <a:ea typeface="MS PGothic" panose="020B0600070205080204" pitchFamily="34" charset="-128"/>
                <a:cs typeface="Arial" panose="020B0604020202020204" pitchFamily="34" charset="0"/>
              </a:rPr>
              <a:t>q</a:t>
            </a:r>
            <a:r>
              <a:rPr lang="en-US" altLang="ja-JP" sz="2600" b="1" baseline="-25000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13 </a:t>
            </a:r>
            <a:r>
              <a:rPr lang="en-US" altLang="ja-JP" sz="2400" dirty="0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t>using ~500 days of data (Aug. 2011 ~ Jan. 2013)</a:t>
            </a:r>
            <a:endParaRPr kumimoji="0" lang="en-US" altLang="ko-KR" sz="2400" dirty="0" smtClean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latinLnBrk="0"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rgbClr val="0066FF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“Observation of Energy and Baseline Dependent Reactor Antineutrino Disappearance in the RENO Experiment” 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anose="020B0604020202020204" pitchFamily="34" charset="0"/>
                <a:ea typeface="휴먼모음T" panose="02030504000101010101" pitchFamily="18" charset="-127"/>
                <a:cs typeface="Arial" panose="020B0604020202020204" pitchFamily="34" charset="0"/>
              </a:rPr>
              <a:t>(</a:t>
            </a:r>
            <a:r>
              <a:rPr kumimoji="0" lang="en-US" altLang="ko-KR" sz="2000" b="1" dirty="0" smtClean="0">
                <a:solidFill>
                  <a:srgbClr val="000099"/>
                </a:solidFill>
                <a:latin typeface="Arial" panose="020B0604020202020204" pitchFamily="34" charset="0"/>
                <a:ea typeface="휴먼모음T" panose="02030504000101010101" pitchFamily="18" charset="-127"/>
                <a:cs typeface="Arial" panose="020B0604020202020204" pitchFamily="34" charset="0"/>
              </a:rPr>
              <a:t>PRL 116, 211801, 2016</a:t>
            </a:r>
            <a:r>
              <a:rPr lang="en-US" altLang="ko-K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latinLnBrk="0">
              <a:spcBef>
                <a:spcPct val="50000"/>
              </a:spcBef>
              <a:defRPr/>
            </a:pPr>
            <a:r>
              <a:rPr kumimoji="0" lang="en-US" altLang="ko-KR" sz="2000" dirty="0" smtClean="0">
                <a:solidFill>
                  <a:srgbClr val="000000"/>
                </a:solidFill>
                <a:latin typeface="Arial" panose="020B0604020202020204" pitchFamily="34" charset="0"/>
                <a:ea typeface="휴먼모음T" panose="02030504000101010101" pitchFamily="18" charset="-127"/>
              </a:rPr>
              <a:t>- The detail description has been submitted to </a:t>
            </a:r>
            <a:r>
              <a:rPr kumimoji="0" lang="en-US" altLang="ko-KR" sz="2000" dirty="0">
                <a:solidFill>
                  <a:srgbClr val="000000"/>
                </a:solidFill>
                <a:latin typeface="Arial" panose="020B0604020202020204" pitchFamily="34" charset="0"/>
                <a:ea typeface="휴먼모음T" panose="02030504000101010101" pitchFamily="18" charset="-127"/>
              </a:rPr>
              <a:t>PRD (</a:t>
            </a:r>
            <a:r>
              <a:rPr kumimoji="0" lang="en-US" altLang="ko-KR" sz="2000" dirty="0" smtClean="0">
                <a:solidFill>
                  <a:srgbClr val="000000"/>
                </a:solidFill>
                <a:latin typeface="Arial" panose="020B0604020202020204" pitchFamily="34" charset="0"/>
                <a:ea typeface="휴먼모음T" panose="02030504000101010101" pitchFamily="18" charset="-127"/>
              </a:rPr>
              <a:t>arXiv:1610.04326)</a:t>
            </a:r>
          </a:p>
        </p:txBody>
      </p:sp>
      <p:sp>
        <p:nvSpPr>
          <p:cNvPr id="15" name="Text Box 3092"/>
          <p:cNvSpPr txBox="1">
            <a:spLocks noChangeArrowheads="1"/>
          </p:cNvSpPr>
          <p:nvPr/>
        </p:nvSpPr>
        <p:spPr bwMode="auto">
          <a:xfrm>
            <a:off x="250825" y="5231284"/>
            <a:ext cx="8713788" cy="8620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ja-JP" sz="2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2400" spc="1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Independent measurement of </a:t>
            </a:r>
            <a:r>
              <a:rPr lang="en-US" altLang="ja-JP" sz="2600" b="1" dirty="0">
                <a:solidFill>
                  <a:srgbClr val="FF0000"/>
                </a:solidFill>
                <a:latin typeface="Symbol" pitchFamily="18" charset="2"/>
                <a:ea typeface="MS PGothic" pitchFamily="34" charset="-128"/>
              </a:rPr>
              <a:t>q</a:t>
            </a:r>
            <a:r>
              <a:rPr lang="en-US" altLang="ja-JP" sz="2600" b="1" baseline="-25000" dirty="0">
                <a:solidFill>
                  <a:srgbClr val="FF0000"/>
                </a:solidFill>
                <a:latin typeface="Arial" charset="0"/>
                <a:ea typeface="MS PGothic" pitchFamily="34" charset="-128"/>
              </a:rPr>
              <a:t>13</a:t>
            </a:r>
            <a:r>
              <a:rPr kumimoji="0" lang="en-US" altLang="ko-KR" sz="2400" spc="10" dirty="0">
                <a:solidFill>
                  <a:srgbClr val="FF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 with n-H </a:t>
            </a:r>
            <a:r>
              <a:rPr kumimoji="0" lang="en-US" altLang="ko-KR" sz="2400" spc="1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for a delayed signal (additional background reduction </a:t>
            </a:r>
            <a:r>
              <a:rPr kumimoji="0" lang="en-US" altLang="ko-KR" sz="2400" spc="10" dirty="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achieved)</a:t>
            </a:r>
            <a:endParaRPr kumimoji="0" lang="en-US" altLang="ko-KR" sz="2400" spc="10" dirty="0">
              <a:solidFill>
                <a:srgbClr val="000000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7" name="Text Box 3092"/>
          <p:cNvSpPr txBox="1">
            <a:spLocks noChangeArrowheads="1"/>
          </p:cNvSpPr>
          <p:nvPr/>
        </p:nvSpPr>
        <p:spPr bwMode="auto">
          <a:xfrm>
            <a:off x="233363" y="6280993"/>
            <a:ext cx="8713787" cy="4603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ja-JP" sz="2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Obtained </a:t>
            </a:r>
            <a:r>
              <a:rPr kumimoji="0" lang="en-US" altLang="ja-JP" sz="24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results </a:t>
            </a:r>
            <a:r>
              <a:rPr kumimoji="0" lang="en-US" altLang="ja-JP" sz="2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from </a:t>
            </a:r>
            <a:r>
              <a:rPr kumimoji="0" lang="en-US" altLang="ja-JP" sz="24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kumimoji="0" lang="en-US" altLang="ko-KR" sz="2400" spc="10" dirty="0" smtClean="0">
                <a:solidFill>
                  <a:srgbClr val="FF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sterile </a:t>
            </a:r>
            <a:r>
              <a:rPr kumimoji="0" lang="en-US" altLang="ko-KR" sz="2400" spc="10" dirty="0">
                <a:solidFill>
                  <a:srgbClr val="FF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neutrinos </a:t>
            </a:r>
            <a:r>
              <a:rPr kumimoji="0" lang="en-US" altLang="ko-KR" sz="2400" spc="10" dirty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search</a:t>
            </a:r>
          </a:p>
        </p:txBody>
      </p:sp>
      <p:sp>
        <p:nvSpPr>
          <p:cNvPr id="9" name="Text Box 3092"/>
          <p:cNvSpPr txBox="1">
            <a:spLocks noChangeArrowheads="1"/>
          </p:cNvSpPr>
          <p:nvPr/>
        </p:nvSpPr>
        <p:spPr bwMode="auto">
          <a:xfrm>
            <a:off x="250700" y="3543399"/>
            <a:ext cx="871378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latinLnBrk="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kumimoji="0" lang="en-US" altLang="ja-JP" sz="2400" dirty="0" smtClean="0">
                <a:solidFill>
                  <a:srgbClr val="000000"/>
                </a:solidFill>
                <a:latin typeface="Arial" panose="020B0604020202020204" pitchFamily="34" charset="0"/>
                <a:ea typeface="휴먼모음T" panose="02030504000101010101" pitchFamily="18" charset="-127"/>
                <a:cs typeface="Arial" panose="020B0604020202020204" pitchFamily="34" charset="0"/>
              </a:rPr>
              <a:t> Measurement of </a:t>
            </a:r>
            <a:r>
              <a:rPr kumimoji="0" lang="en-US" altLang="ja-JP" sz="2400" dirty="0" smtClean="0">
                <a:solidFill>
                  <a:srgbClr val="FF0000"/>
                </a:solidFill>
                <a:latin typeface="Arial" panose="020B0604020202020204" pitchFamily="34" charset="0"/>
                <a:ea typeface="휴먼모음T" panose="02030504000101010101" pitchFamily="18" charset="-127"/>
                <a:cs typeface="Arial" panose="020B0604020202020204" pitchFamily="34" charset="0"/>
              </a:rPr>
              <a:t>absolute reactor neutrino flux (500 days)</a:t>
            </a:r>
            <a:endParaRPr kumimoji="0" lang="en-US" altLang="ko-KR" sz="2000" dirty="0" smtClean="0">
              <a:solidFill>
                <a:srgbClr val="FF0000"/>
              </a:solidFill>
              <a:latin typeface="Arial" panose="020B0604020202020204" pitchFamily="34" charset="0"/>
              <a:ea typeface="휴먼모음T" panose="020305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7872-3E8E-4731-B702-4B532D53A6E4}" type="slidenum">
              <a:rPr lang="en-US" altLang="ko-KR" smtClean="0"/>
              <a:pPr/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615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29" y="922610"/>
            <a:ext cx="7600950" cy="4514850"/>
          </a:xfrm>
          <a:prstGeom prst="rect">
            <a:avLst/>
          </a:prstGeom>
        </p:spPr>
      </p:pic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89160" y="188640"/>
            <a:ext cx="8015288" cy="504056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en-US" altLang="ko-KR" sz="3000" b="1" dirty="0" smtClean="0">
                <a:solidFill>
                  <a:srgbClr val="000000"/>
                </a:solidFill>
                <a:latin typeface="Helvetica" pitchFamily="34" charset="0"/>
                <a:ea typeface="굴림" charset="-127"/>
              </a:rPr>
              <a:t>Measured Spectra of IBD Prompt Signal</a:t>
            </a:r>
            <a:endParaRPr kumimoji="0" lang="en-US" altLang="ko-KR" sz="3000" b="1" dirty="0">
              <a:solidFill>
                <a:srgbClr val="000000"/>
              </a:solidFill>
              <a:latin typeface="Helvetica" pitchFamily="34" charset="0"/>
              <a:ea typeface="굴림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6851" y="5667375"/>
            <a:ext cx="4303142" cy="1108075"/>
          </a:xfrm>
          <a:prstGeom prst="rect">
            <a:avLst/>
          </a:prstGeom>
          <a:solidFill>
            <a:srgbClr val="FFFCB6"/>
          </a:solidFill>
          <a:ln w="38100" cmpd="sng">
            <a:solidFill>
              <a:srgbClr val="000090"/>
            </a:solidFill>
          </a:ln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Near Live time   =  458.49 days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# of IBD candidate  =   290,775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# of background =  8,041 (</a:t>
            </a:r>
            <a:r>
              <a:rPr kumimoji="0" lang="en-US" sz="2200" dirty="0">
                <a:solidFill>
                  <a:srgbClr val="0000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2.8 %</a:t>
            </a: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32338" y="5667375"/>
            <a:ext cx="4229100" cy="1108075"/>
          </a:xfrm>
          <a:prstGeom prst="rect">
            <a:avLst/>
          </a:prstGeom>
          <a:solidFill>
            <a:srgbClr val="FFFCB6"/>
          </a:solidFill>
          <a:ln w="38100" cmpd="sng">
            <a:solidFill>
              <a:srgbClr val="000090"/>
            </a:solidFill>
          </a:ln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Far Live time   =  489.93 days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# of IBD candidate =  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31,541</a:t>
            </a: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# of background =  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1540 </a:t>
            </a: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4.9</a:t>
            </a:r>
            <a:r>
              <a:rPr kumimoji="0" lang="en-US" sz="2200" dirty="0">
                <a:solidFill>
                  <a:srgbClr val="0000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%</a:t>
            </a:r>
            <a:r>
              <a:rPr kumimoji="0" lang="en-US" sz="2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960C0-C55B-45EA-8C71-3D683CB5DBF3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5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標準デザイン">
  <a:themeElements>
    <a:clrScheme name="1_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標準デザイン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標準デザイン">
  <a:themeElements>
    <a:clrScheme name="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10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1_標準デザイン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3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90586</TotalTime>
  <Words>1927</Words>
  <Application>Microsoft Office PowerPoint</Application>
  <PresentationFormat>화면 슬라이드 쇼(4:3)</PresentationFormat>
  <Paragraphs>390</Paragraphs>
  <Slides>40</Slides>
  <Notes>32</Notes>
  <HiddenSlides>0</HiddenSlides>
  <MMClips>0</MMClips>
  <ScaleCrop>false</ScaleCrop>
  <HeadingPairs>
    <vt:vector size="6" baseType="variant">
      <vt:variant>
        <vt:lpstr>테마</vt:lpstr>
      </vt:variant>
      <vt:variant>
        <vt:i4>13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40</vt:i4>
      </vt:variant>
    </vt:vector>
  </HeadingPairs>
  <TitlesOfParts>
    <vt:vector size="55" baseType="lpstr">
      <vt:lpstr>기본 디자인</vt:lpstr>
      <vt:lpstr>3_기본 디자인</vt:lpstr>
      <vt:lpstr>1_標準デザイン</vt:lpstr>
      <vt:lpstr>2_기본 디자인</vt:lpstr>
      <vt:lpstr>標準デザイン</vt:lpstr>
      <vt:lpstr>4_기본 디자인</vt:lpstr>
      <vt:lpstr>1_기본 디자인</vt:lpstr>
      <vt:lpstr>6_기본 디자인</vt:lpstr>
      <vt:lpstr>9_기본 디자인</vt:lpstr>
      <vt:lpstr>Office Theme</vt:lpstr>
      <vt:lpstr>5_기본 디자인</vt:lpstr>
      <vt:lpstr>13_Office Theme</vt:lpstr>
      <vt:lpstr>2_Office 테마</vt:lpstr>
      <vt:lpstr>수식</vt:lpstr>
      <vt:lpstr>Equation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ksb</dc:creator>
  <cp:lastModifiedBy>USER</cp:lastModifiedBy>
  <cp:revision>953</cp:revision>
  <dcterms:created xsi:type="dcterms:W3CDTF">2005-06-13T13:59:41Z</dcterms:created>
  <dcterms:modified xsi:type="dcterms:W3CDTF">2017-02-23T06:27:14Z</dcterms:modified>
</cp:coreProperties>
</file>