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media/image40.jpeg" ContentType="image/jpeg"/>
  <Override PartName="/ppt/media/image41.jpeg" ContentType="image/jpeg"/>
  <Override PartName="/ppt/media/image42.jpeg" ContentType="image/jpeg"/>
  <Override PartName="/ppt/media/image43.jpeg" ContentType="image/jpeg"/>
  <Override PartName="/ppt/media/image44.jpeg" ContentType="image/jpeg"/>
  <Override PartName="/ppt/media/image45.jpeg" ContentType="image/jpeg"/>
  <Override PartName="/ppt/media/image46.jpeg" ContentType="image/jpeg"/>
  <Override PartName="/ppt/media/image47.jpeg" ContentType="image/jpeg"/>
  <Override PartName="/ppt/media/image48.jpeg" ContentType="image/jpeg"/>
  <Override PartName="/ppt/media/image49.jpeg" ContentType="image/jpeg"/>
  <Override PartName="/ppt/media/image50.jpeg" ContentType="image/jpeg"/>
  <Override PartName="/ppt/media/image51.jpeg" ContentType="image/jpeg"/>
  <Override PartName="/ppt/media/image52.jpeg" ContentType="image/jpeg"/>
  <Override PartName="/ppt/media/image53.jpeg" ContentType="image/jpeg"/>
  <Override PartName="/ppt/media/image54.jpeg" ContentType="image/jpeg"/>
  <Override PartName="/ppt/media/image55.jpeg" ContentType="image/jpeg"/>
  <Override PartName="/ppt/media/image56.jpeg" ContentType="image/jpeg"/>
  <Override PartName="/ppt/media/image57.jpeg" ContentType="image/jpeg"/>
  <Override PartName="/ppt/media/image58.jpeg" ContentType="image/jpeg"/>
  <Override PartName="/ppt/media/image59.jpeg" ContentType="image/jpeg"/>
  <Override PartName="/ppt/media/image60.jpeg" ContentType="image/jpeg"/>
  <Override PartName="/ppt/media/image61.jpeg" ContentType="image/jpeg"/>
  <Override PartName="/ppt/media/image62.jpeg" ContentType="image/jpeg"/>
  <Override PartName="/ppt/media/image63.jpeg" ContentType="image/jpeg"/>
  <Override PartName="/ppt/media/image64.jpeg" ContentType="image/jpeg"/>
  <Override PartName="/ppt/media/image65.jpeg" ContentType="image/jpeg"/>
  <Override PartName="/ppt/media/image66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1" name="Shape 14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i="1"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14"/>
          </p:nvPr>
        </p:nvSpPr>
        <p:spPr>
          <a:xfrm>
            <a:off x="1270000" y="4308599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Only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/>
          <p:nvPr>
            <p:ph type="title"/>
          </p:nvPr>
        </p:nvSpPr>
        <p:spPr>
          <a:xfrm>
            <a:off x="650239" y="390596"/>
            <a:ext cx="11704322" cy="1625601"/>
          </a:xfrm>
          <a:prstGeom prst="rect">
            <a:avLst/>
          </a:prstGeom>
        </p:spPr>
        <p:txBody>
          <a:bodyPr lIns="130026" tIns="130026" rIns="130026" bIns="130026"/>
          <a:lstStyle>
            <a:lvl1pPr defTabSz="1300480">
              <a:defRPr sz="6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8" name="Slide Number"/>
          <p:cNvSpPr txBox="1"/>
          <p:nvPr>
            <p:ph type="sldNum" sz="quarter" idx="2"/>
          </p:nvPr>
        </p:nvSpPr>
        <p:spPr>
          <a:xfrm>
            <a:off x="12005890" y="9114148"/>
            <a:ext cx="348670" cy="371292"/>
          </a:xfrm>
          <a:prstGeom prst="rect">
            <a:avLst/>
          </a:prstGeom>
        </p:spPr>
        <p:txBody>
          <a:bodyPr lIns="64995" tIns="64995" rIns="64995" bIns="64995" anchor="ctr"/>
          <a:lstStyle>
            <a:lvl1pPr algn="r" defTabSz="130048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itle Text"/>
          <p:cNvSpPr txBox="1"/>
          <p:nvPr>
            <p:ph type="title"/>
          </p:nvPr>
        </p:nvSpPr>
        <p:spPr>
          <a:xfrm>
            <a:off x="650239" y="390596"/>
            <a:ext cx="11704322" cy="1625601"/>
          </a:xfrm>
          <a:prstGeom prst="rect">
            <a:avLst/>
          </a:prstGeom>
        </p:spPr>
        <p:txBody>
          <a:bodyPr lIns="130026" tIns="130026" rIns="130026" bIns="130026"/>
          <a:lstStyle>
            <a:lvl1pPr defTabSz="1300480">
              <a:defRPr sz="6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6" name="Body Level One…"/>
          <p:cNvSpPr txBox="1"/>
          <p:nvPr>
            <p:ph type="body" idx="1"/>
          </p:nvPr>
        </p:nvSpPr>
        <p:spPr>
          <a:xfrm>
            <a:off x="650239" y="2275845"/>
            <a:ext cx="11704322" cy="6436926"/>
          </a:xfrm>
          <a:prstGeom prst="rect">
            <a:avLst/>
          </a:prstGeom>
        </p:spPr>
        <p:txBody>
          <a:bodyPr lIns="130026" tIns="130026" rIns="130026" bIns="130026" anchor="t"/>
          <a:lstStyle>
            <a:lvl1pPr marL="395287" indent="-192087" defTabSz="1300480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defRPr sz="4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04635" indent="-169635" defTabSz="1300480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–"/>
              <a:defRPr sz="4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6500" indent="-139700" defTabSz="1300480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defRPr sz="4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22120" indent="-223520" defTabSz="1300480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–"/>
              <a:defRPr sz="4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79320" indent="-223520" defTabSz="1300480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»"/>
              <a:defRPr sz="4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xfrm>
            <a:off x="12005890" y="9114148"/>
            <a:ext cx="348670" cy="371292"/>
          </a:xfrm>
          <a:prstGeom prst="rect">
            <a:avLst/>
          </a:prstGeom>
        </p:spPr>
        <p:txBody>
          <a:bodyPr lIns="64995" tIns="64995" rIns="64995" bIns="64995" anchor="ctr"/>
          <a:lstStyle>
            <a:lvl1pPr algn="r" defTabSz="130048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lide Number"/>
          <p:cNvSpPr txBox="1"/>
          <p:nvPr>
            <p:ph type="sldNum" sz="quarter" idx="2"/>
          </p:nvPr>
        </p:nvSpPr>
        <p:spPr>
          <a:xfrm>
            <a:off x="12005890" y="9114148"/>
            <a:ext cx="348670" cy="371292"/>
          </a:xfrm>
          <a:prstGeom prst="rect">
            <a:avLst/>
          </a:prstGeom>
        </p:spPr>
        <p:txBody>
          <a:bodyPr lIns="64995" tIns="64995" rIns="64995" bIns="64995" anchor="ctr"/>
          <a:lstStyle>
            <a:lvl1pPr algn="r" defTabSz="130048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1619250" y="673100"/>
            <a:ext cx="9758016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6718300" y="638919"/>
            <a:ext cx="5334001" cy="82169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6731000" y="49657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6731000" y="6350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15"/>
          </p:nvPr>
        </p:nvSpPr>
        <p:spPr>
          <a:xfrm>
            <a:off x="9525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5.jpeg"/><Relationship Id="rId3" Type="http://schemas.openxmlformats.org/officeDocument/2006/relationships/image" Target="../media/image23.pn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6" Type="http://schemas.openxmlformats.org/officeDocument/2006/relationships/image" Target="../media/image28.jpeg"/><Relationship Id="rId7" Type="http://schemas.openxmlformats.org/officeDocument/2006/relationships/image" Target="../media/image29.jpeg"/><Relationship Id="rId8" Type="http://schemas.openxmlformats.org/officeDocument/2006/relationships/image" Target="../media/image24.png"/><Relationship Id="rId9" Type="http://schemas.openxmlformats.org/officeDocument/2006/relationships/image" Target="../media/image30.jpeg"/><Relationship Id="rId10" Type="http://schemas.openxmlformats.org/officeDocument/2006/relationships/image" Target="../media/image25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image" Target="../media/image31.jpeg"/><Relationship Id="rId5" Type="http://schemas.openxmlformats.org/officeDocument/2006/relationships/image" Target="../media/image32.jpeg"/><Relationship Id="rId6" Type="http://schemas.openxmlformats.org/officeDocument/2006/relationships/image" Target="../media/image33.jpeg"/><Relationship Id="rId7" Type="http://schemas.openxmlformats.org/officeDocument/2006/relationships/image" Target="../media/image34.jpeg"/><Relationship Id="rId8" Type="http://schemas.openxmlformats.org/officeDocument/2006/relationships/image" Target="../media/image35.jpe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6.jpeg"/><Relationship Id="rId6" Type="http://schemas.openxmlformats.org/officeDocument/2006/relationships/image" Target="../media/image37.jpeg"/><Relationship Id="rId7" Type="http://schemas.openxmlformats.org/officeDocument/2006/relationships/image" Target="../media/image33.jpeg"/><Relationship Id="rId8" Type="http://schemas.openxmlformats.org/officeDocument/2006/relationships/image" Target="../media/image31.png"/><Relationship Id="rId9" Type="http://schemas.openxmlformats.org/officeDocument/2006/relationships/image" Target="../media/image38.jpe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png"/><Relationship Id="rId3" Type="http://schemas.openxmlformats.org/officeDocument/2006/relationships/image" Target="../media/image39.jpeg"/><Relationship Id="rId4" Type="http://schemas.openxmlformats.org/officeDocument/2006/relationships/image" Target="../media/image40.jpeg"/><Relationship Id="rId5" Type="http://schemas.openxmlformats.org/officeDocument/2006/relationships/image" Target="../media/image30.png"/><Relationship Id="rId6" Type="http://schemas.openxmlformats.org/officeDocument/2006/relationships/image" Target="../media/image41.jpe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2.jpeg"/><Relationship Id="rId3" Type="http://schemas.openxmlformats.org/officeDocument/2006/relationships/image" Target="../media/image43.jpe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44.jpeg"/><Relationship Id="rId8" Type="http://schemas.openxmlformats.org/officeDocument/2006/relationships/image" Target="../media/image36.png"/><Relationship Id="rId9" Type="http://schemas.openxmlformats.org/officeDocument/2006/relationships/image" Target="../media/image45.jpeg"/><Relationship Id="rId10" Type="http://schemas.openxmlformats.org/officeDocument/2006/relationships/image" Target="../media/image2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46.jpeg"/><Relationship Id="rId3" Type="http://schemas.openxmlformats.org/officeDocument/2006/relationships/image" Target="../media/image37.png"/><Relationship Id="rId4" Type="http://schemas.openxmlformats.org/officeDocument/2006/relationships/image" Target="../media/image47.jpeg"/><Relationship Id="rId5" Type="http://schemas.openxmlformats.org/officeDocument/2006/relationships/image" Target="../media/image48.jpeg"/><Relationship Id="rId6" Type="http://schemas.openxmlformats.org/officeDocument/2006/relationships/image" Target="../media/image49.jpeg"/><Relationship Id="rId7" Type="http://schemas.openxmlformats.org/officeDocument/2006/relationships/image" Target="../media/image50.jpeg"/><Relationship Id="rId8" Type="http://schemas.openxmlformats.org/officeDocument/2006/relationships/image" Target="../media/image38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1.jpeg"/><Relationship Id="rId3" Type="http://schemas.openxmlformats.org/officeDocument/2006/relationships/image" Target="../media/image52.jpeg"/><Relationship Id="rId4" Type="http://schemas.openxmlformats.org/officeDocument/2006/relationships/image" Target="../media/image53.jpe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54.jpe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5.jpeg"/><Relationship Id="rId3" Type="http://schemas.openxmlformats.org/officeDocument/2006/relationships/image" Target="../media/image39.png"/><Relationship Id="rId4" Type="http://schemas.openxmlformats.org/officeDocument/2006/relationships/image" Target="../media/image41.png"/><Relationship Id="rId5" Type="http://schemas.openxmlformats.org/officeDocument/2006/relationships/image" Target="../media/image56.jpeg"/><Relationship Id="rId6" Type="http://schemas.openxmlformats.org/officeDocument/2006/relationships/image" Target="../media/image42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9.png"/><Relationship Id="rId3" Type="http://schemas.openxmlformats.org/officeDocument/2006/relationships/image" Target="../media/image43.png"/><Relationship Id="rId4" Type="http://schemas.openxmlformats.org/officeDocument/2006/relationships/image" Target="../media/image57.jpeg"/><Relationship Id="rId5" Type="http://schemas.openxmlformats.org/officeDocument/2006/relationships/image" Target="../media/image44.png"/><Relationship Id="rId6" Type="http://schemas.openxmlformats.org/officeDocument/2006/relationships/image" Target="../media/image58.jpeg"/><Relationship Id="rId7" Type="http://schemas.openxmlformats.org/officeDocument/2006/relationships/image" Target="../media/image35.jpe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9.jpeg"/><Relationship Id="rId3" Type="http://schemas.openxmlformats.org/officeDocument/2006/relationships/image" Target="../media/image2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0.jpeg"/><Relationship Id="rId3" Type="http://schemas.openxmlformats.org/officeDocument/2006/relationships/image" Target="../media/image61.jpeg"/><Relationship Id="rId4" Type="http://schemas.openxmlformats.org/officeDocument/2006/relationships/image" Target="../media/image62.jpeg"/><Relationship Id="rId5" Type="http://schemas.openxmlformats.org/officeDocument/2006/relationships/image" Target="../media/image63.jpeg"/><Relationship Id="rId6" Type="http://schemas.openxmlformats.org/officeDocument/2006/relationships/image" Target="../media/image64.jpeg"/><Relationship Id="rId7" Type="http://schemas.openxmlformats.org/officeDocument/2006/relationships/image" Target="../media/image45.png"/><Relationship Id="rId8" Type="http://schemas.openxmlformats.org/officeDocument/2006/relationships/image" Target="../media/image65.jpeg"/><Relationship Id="rId9" Type="http://schemas.openxmlformats.org/officeDocument/2006/relationships/image" Target="../media/image66.jpe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4.jpeg"/><Relationship Id="rId8" Type="http://schemas.openxmlformats.org/officeDocument/2006/relationships/image" Target="../media/image5.jpeg"/><Relationship Id="rId9" Type="http://schemas.openxmlformats.org/officeDocument/2006/relationships/image" Target="../media/image6.jpeg"/><Relationship Id="rId10" Type="http://schemas.openxmlformats.org/officeDocument/2006/relationships/image" Target="../media/image10.png"/><Relationship Id="rId11" Type="http://schemas.openxmlformats.org/officeDocument/2006/relationships/image" Target="../media/image2.png"/><Relationship Id="rId12" Type="http://schemas.openxmlformats.org/officeDocument/2006/relationships/image" Target="../media/image7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png"/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7" Type="http://schemas.openxmlformats.org/officeDocument/2006/relationships/image" Target="../media/image12.jpeg"/><Relationship Id="rId8" Type="http://schemas.openxmlformats.org/officeDocument/2006/relationships/image" Target="../media/image13.jpeg"/><Relationship Id="rId9" Type="http://schemas.openxmlformats.org/officeDocument/2006/relationships/image" Target="../media/image14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3" Type="http://schemas.openxmlformats.org/officeDocument/2006/relationships/image" Target="../media/image7.jpeg"/><Relationship Id="rId4" Type="http://schemas.openxmlformats.org/officeDocument/2006/relationships/image" Target="../media/image13.png"/><Relationship Id="rId5" Type="http://schemas.openxmlformats.org/officeDocument/2006/relationships/image" Target="../media/image15.jpeg"/><Relationship Id="rId6" Type="http://schemas.openxmlformats.org/officeDocument/2006/relationships/image" Target="../media/image16.jpe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17.jpeg"/><Relationship Id="rId5" Type="http://schemas.openxmlformats.org/officeDocument/2006/relationships/image" Target="../media/image18.jpe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eg"/><Relationship Id="rId3" Type="http://schemas.openxmlformats.org/officeDocument/2006/relationships/image" Target="../media/image20.jpeg"/><Relationship Id="rId4" Type="http://schemas.openxmlformats.org/officeDocument/2006/relationships/image" Target="../media/image20.png"/><Relationship Id="rId5" Type="http://schemas.openxmlformats.org/officeDocument/2006/relationships/image" Target="../media/image21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png"/><Relationship Id="rId3" Type="http://schemas.openxmlformats.org/officeDocument/2006/relationships/image" Target="../media/image21.jpeg"/><Relationship Id="rId4" Type="http://schemas.openxmlformats.org/officeDocument/2006/relationships/image" Target="../media/image23.png"/><Relationship Id="rId5" Type="http://schemas.openxmlformats.org/officeDocument/2006/relationships/image" Target="../media/image22.jpeg"/><Relationship Id="rId6" Type="http://schemas.openxmlformats.org/officeDocument/2006/relationships/image" Target="../media/image23.jpeg"/><Relationship Id="rId7" Type="http://schemas.openxmlformats.org/officeDocument/2006/relationships/image" Target="../media/image24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Picture 10.png" descr="Picture 10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5549" y="751553"/>
            <a:ext cx="12073702" cy="8250494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Boulby Underground Laboratory"/>
          <p:cNvSpPr txBox="1"/>
          <p:nvPr>
            <p:ph type="ctrTitle"/>
          </p:nvPr>
        </p:nvSpPr>
        <p:spPr>
          <a:xfrm>
            <a:off x="1270000" y="2463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1"/>
            <a:r>
              <a:t>Boulby Underground Laboratory</a:t>
            </a:r>
          </a:p>
        </p:txBody>
      </p:sp>
      <p:sp>
        <p:nvSpPr>
          <p:cNvPr id="145" name="DMUK meeting 28th July 2017, Edinburgh"/>
          <p:cNvSpPr txBox="1"/>
          <p:nvPr>
            <p:ph type="subTitle" sz="quarter" idx="1"/>
          </p:nvPr>
        </p:nvSpPr>
        <p:spPr>
          <a:xfrm>
            <a:off x="1270000" y="6025047"/>
            <a:ext cx="10464800" cy="1130301"/>
          </a:xfrm>
          <a:prstGeom prst="rect">
            <a:avLst/>
          </a:prstGeom>
        </p:spPr>
        <p:txBody>
          <a:bodyPr/>
          <a:lstStyle/>
          <a:p>
            <a:pPr/>
            <a:r>
              <a:t>DMUK meeting 28th July 2017, Edinburgh</a:t>
            </a:r>
          </a:p>
        </p:txBody>
      </p:sp>
      <p:sp>
        <p:nvSpPr>
          <p:cNvPr id="146" name="Emma Meehan"/>
          <p:cNvSpPr txBox="1"/>
          <p:nvPr/>
        </p:nvSpPr>
        <p:spPr>
          <a:xfrm>
            <a:off x="5359095" y="6703670"/>
            <a:ext cx="2286610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Emma Meehan</a:t>
            </a:r>
          </a:p>
        </p:txBody>
      </p:sp>
      <p:pic>
        <p:nvPicPr>
          <p:cNvPr id="147" name="Boulby_logo.png" descr="Boulby_logo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70422" y="7414595"/>
            <a:ext cx="1663955" cy="123132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" name="P1000282 2.JPG" descr="P1000282 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86966" y="3365224"/>
            <a:ext cx="8517834" cy="6388376"/>
          </a:xfrm>
          <a:prstGeom prst="rect">
            <a:avLst/>
          </a:prstGeom>
          <a:ln w="12700">
            <a:miter lim="400000"/>
          </a:ln>
        </p:spPr>
      </p:pic>
      <p:pic>
        <p:nvPicPr>
          <p:cNvPr id="324" name="Shape 491" descr="Shape 49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" y="72245"/>
            <a:ext cx="2155091" cy="1314782"/>
          </a:xfrm>
          <a:prstGeom prst="rect">
            <a:avLst/>
          </a:prstGeom>
          <a:ln w="12700">
            <a:miter lim="400000"/>
          </a:ln>
        </p:spPr>
      </p:pic>
      <p:sp>
        <p:nvSpPr>
          <p:cNvPr id="325" name="Shape 492"/>
          <p:cNvSpPr txBox="1"/>
          <p:nvPr/>
        </p:nvSpPr>
        <p:spPr>
          <a:xfrm>
            <a:off x="210205" y="9169129"/>
            <a:ext cx="3533298" cy="409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l" defTabSz="1300480">
              <a:defRPr b="0" i="1" sz="18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S.M.Paling - Boulby@stfc.ac.uk</a:t>
            </a:r>
          </a:p>
        </p:txBody>
      </p:sp>
      <p:pic>
        <p:nvPicPr>
          <p:cNvPr id="326" name="Shape 494" descr="Shape 49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21440" y="2799665"/>
            <a:ext cx="4629341" cy="3488264"/>
          </a:xfrm>
          <a:prstGeom prst="rect">
            <a:avLst/>
          </a:prstGeom>
          <a:ln w="12700">
            <a:solidFill>
              <a:srgbClr val="FFFFFF"/>
            </a:solidFill>
          </a:ln>
        </p:spPr>
      </p:pic>
      <p:pic>
        <p:nvPicPr>
          <p:cNvPr id="327" name="Shape 495" descr="Shape 49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4" y="-1"/>
            <a:ext cx="3781024" cy="2824445"/>
          </a:xfrm>
          <a:prstGeom prst="rect">
            <a:avLst/>
          </a:prstGeom>
          <a:ln w="12700">
            <a:solidFill>
              <a:srgbClr val="FFFFFF"/>
            </a:solidFill>
          </a:ln>
        </p:spPr>
      </p:pic>
      <p:pic>
        <p:nvPicPr>
          <p:cNvPr id="328" name="Shape 496" descr="Shape 496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829215" y="-27094"/>
            <a:ext cx="4599846" cy="3449885"/>
          </a:xfrm>
          <a:prstGeom prst="rect">
            <a:avLst/>
          </a:prstGeom>
          <a:ln w="12700">
            <a:solidFill>
              <a:srgbClr val="FFFFFF"/>
            </a:solidFill>
          </a:ln>
        </p:spPr>
      </p:pic>
      <p:pic>
        <p:nvPicPr>
          <p:cNvPr id="329" name="Shape 497" descr="Shape 497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4" y="6307048"/>
            <a:ext cx="4629341" cy="3472006"/>
          </a:xfrm>
          <a:prstGeom prst="rect">
            <a:avLst/>
          </a:prstGeom>
          <a:ln w="12700">
            <a:solidFill>
              <a:srgbClr val="F3F7F5"/>
            </a:solidFill>
            <a:miter lim="400000"/>
          </a:ln>
        </p:spPr>
      </p:pic>
      <p:pic>
        <p:nvPicPr>
          <p:cNvPr id="330" name="Shape 498" descr="Shape 498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399541" y="-1"/>
            <a:ext cx="4629341" cy="3395699"/>
          </a:xfrm>
          <a:prstGeom prst="rect">
            <a:avLst/>
          </a:prstGeom>
          <a:ln w="12700">
            <a:solidFill>
              <a:srgbClr val="FFFFFF"/>
            </a:solidFill>
          </a:ln>
        </p:spPr>
      </p:pic>
      <p:sp>
        <p:nvSpPr>
          <p:cNvPr id="331" name="Shape 499"/>
          <p:cNvSpPr txBox="1"/>
          <p:nvPr/>
        </p:nvSpPr>
        <p:spPr>
          <a:xfrm>
            <a:off x="-32375" y="4284925"/>
            <a:ext cx="7283685" cy="1986306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/>
          <a:lstStyle/>
          <a:p>
            <a:pPr algn="l" defTabSz="1300480">
              <a:defRPr b="0">
                <a:latin typeface="Arial"/>
                <a:ea typeface="Arial"/>
                <a:cs typeface="Arial"/>
                <a:sym typeface="Arial"/>
              </a:defRPr>
            </a:pPr>
            <a:r>
              <a:t>Three additional world-class detectors now being installed (x10 sensitivity). Now better to support current &amp; future ULB experiments (inc. </a:t>
            </a:r>
            <a:r>
              <a:rPr b="1"/>
              <a:t>Gd Super-K)</a:t>
            </a:r>
            <a:r>
              <a:t>. Also nearer PPT sensitivity for G3 Dark Matter &amp; Neutrino experiments. </a:t>
            </a:r>
          </a:p>
        </p:txBody>
      </p:sp>
      <p:sp>
        <p:nvSpPr>
          <p:cNvPr id="332" name="Shape 500"/>
          <p:cNvSpPr txBox="1"/>
          <p:nvPr/>
        </p:nvSpPr>
        <p:spPr>
          <a:xfrm>
            <a:off x="5047237" y="3100931"/>
            <a:ext cx="8376661" cy="781252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l" defTabSz="1300480">
              <a:defRPr b="0" sz="2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BUGS move to new lab complete… Detectors successfully installed and operating. LZ sample testing well underway…</a:t>
            </a:r>
          </a:p>
        </p:txBody>
      </p:sp>
      <p:pic>
        <p:nvPicPr>
          <p:cNvPr id="333" name="Shape 501" descr="Shape 501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-1" y="-60519"/>
            <a:ext cx="3941506" cy="2945482"/>
          </a:xfrm>
          <a:prstGeom prst="rect">
            <a:avLst/>
          </a:prstGeom>
          <a:ln w="12700">
            <a:solidFill>
              <a:srgbClr val="FFFFFF"/>
            </a:solidFill>
          </a:ln>
        </p:spPr>
      </p:pic>
      <p:pic>
        <p:nvPicPr>
          <p:cNvPr id="334" name="Shape 502" descr="Shape 502"/>
          <p:cNvPicPr>
            <a:picLocks noChangeAspect="1"/>
          </p:cNvPicPr>
          <p:nvPr/>
        </p:nvPicPr>
        <p:blipFill>
          <a:blip r:embed="rId10">
            <a:extLst/>
          </a:blip>
          <a:srcRect l="0" t="0" r="7" b="0"/>
          <a:stretch>
            <a:fillRect/>
          </a:stretch>
        </p:blipFill>
        <p:spPr>
          <a:xfrm>
            <a:off x="10896228" y="7976595"/>
            <a:ext cx="1989139" cy="14854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88" y="0"/>
                </a:moveTo>
                <a:cubicBezTo>
                  <a:pt x="622" y="0"/>
                  <a:pt x="0" y="833"/>
                  <a:pt x="0" y="1858"/>
                </a:cubicBezTo>
                <a:lnTo>
                  <a:pt x="0" y="19742"/>
                </a:lnTo>
                <a:cubicBezTo>
                  <a:pt x="0" y="20767"/>
                  <a:pt x="622" y="21600"/>
                  <a:pt x="1388" y="21600"/>
                </a:cubicBezTo>
                <a:lnTo>
                  <a:pt x="20217" y="21600"/>
                </a:lnTo>
                <a:cubicBezTo>
                  <a:pt x="20982" y="21600"/>
                  <a:pt x="21600" y="20767"/>
                  <a:pt x="21600" y="19742"/>
                </a:cubicBezTo>
                <a:lnTo>
                  <a:pt x="21600" y="1858"/>
                </a:lnTo>
                <a:cubicBezTo>
                  <a:pt x="21600" y="833"/>
                  <a:pt x="20982" y="0"/>
                  <a:pt x="20217" y="0"/>
                </a:cubicBezTo>
                <a:lnTo>
                  <a:pt x="1388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335" name="Shape 503"/>
          <p:cNvSpPr txBox="1"/>
          <p:nvPr/>
        </p:nvSpPr>
        <p:spPr>
          <a:xfrm>
            <a:off x="11253371" y="7540562"/>
            <a:ext cx="1275002" cy="389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l" defTabSz="1300480">
              <a:defRPr b="0"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LZ PMTs</a:t>
            </a:r>
          </a:p>
        </p:txBody>
      </p:sp>
      <p:grpSp>
        <p:nvGrpSpPr>
          <p:cNvPr id="338" name="Shape 417"/>
          <p:cNvGrpSpPr/>
          <p:nvPr/>
        </p:nvGrpSpPr>
        <p:grpSpPr>
          <a:xfrm>
            <a:off x="838417" y="1612086"/>
            <a:ext cx="3882959" cy="523219"/>
            <a:chOff x="0" y="0"/>
            <a:chExt cx="3882957" cy="523218"/>
          </a:xfrm>
        </p:grpSpPr>
        <p:sp>
          <p:nvSpPr>
            <p:cNvPr id="336" name="Rectangle"/>
            <p:cNvSpPr/>
            <p:nvPr/>
          </p:nvSpPr>
          <p:spPr>
            <a:xfrm>
              <a:off x="0" y="-1"/>
              <a:ext cx="3882958" cy="523220"/>
            </a:xfrm>
            <a:prstGeom prst="rect">
              <a:avLst/>
            </a:prstGeom>
            <a:solidFill>
              <a:srgbClr val="F7F6F2"/>
            </a:solidFill>
            <a:ln w="9525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r" defTabSz="914400">
                <a:defRPr b="0" sz="1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37" name="Occidental College, New Mexico, Colorado State, Hawaii, Wellesley, Sheffield, Edinburgh, Boulby"/>
            <p:cNvSpPr txBox="1"/>
            <p:nvPr/>
          </p:nvSpPr>
          <p:spPr>
            <a:xfrm>
              <a:off x="0" y="-1"/>
              <a:ext cx="3882958" cy="523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r" defTabSz="914400">
                <a:defRPr b="0" i="1" sz="1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Occidental College, New Mexico, Colorado State, Hawaii, Wellesley, Sheffield, Edinburgh, Boulby 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508"/>
          <p:cNvSpPr txBox="1"/>
          <p:nvPr>
            <p:ph type="title"/>
          </p:nvPr>
        </p:nvSpPr>
        <p:spPr>
          <a:xfrm>
            <a:off x="1049434" y="-417216"/>
            <a:ext cx="11099801" cy="2159001"/>
          </a:xfrm>
          <a:prstGeom prst="rect">
            <a:avLst/>
          </a:prstGeom>
        </p:spPr>
        <p:txBody>
          <a:bodyPr lIns="64995" tIns="64995" rIns="64995" bIns="64995"/>
          <a:lstStyle>
            <a:lvl1pPr>
              <a:defRPr b="1" sz="4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Boulby Multi-Disciplinary Studies</a:t>
            </a:r>
          </a:p>
        </p:txBody>
      </p:sp>
      <p:pic>
        <p:nvPicPr>
          <p:cNvPr id="341" name="Shape 509" descr="Shape 50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4366" y="88904"/>
            <a:ext cx="1422402" cy="132456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86" name="Shape 510"/>
          <p:cNvGrpSpPr/>
          <p:nvPr/>
        </p:nvGrpSpPr>
        <p:grpSpPr>
          <a:xfrm>
            <a:off x="368063" y="1228233"/>
            <a:ext cx="12462542" cy="7980990"/>
            <a:chOff x="0" y="0"/>
            <a:chExt cx="12462540" cy="7980988"/>
          </a:xfrm>
        </p:grpSpPr>
        <p:grpSp>
          <p:nvGrpSpPr>
            <p:cNvPr id="349" name="Shape 511"/>
            <p:cNvGrpSpPr/>
            <p:nvPr/>
          </p:nvGrpSpPr>
          <p:grpSpPr>
            <a:xfrm>
              <a:off x="4070216" y="0"/>
              <a:ext cx="8232758" cy="3650431"/>
              <a:chOff x="0" y="0"/>
              <a:chExt cx="8232756" cy="3650430"/>
            </a:xfrm>
          </p:grpSpPr>
          <p:grpSp>
            <p:nvGrpSpPr>
              <p:cNvPr id="344" name="Shape 512"/>
              <p:cNvGrpSpPr/>
              <p:nvPr/>
            </p:nvGrpSpPr>
            <p:grpSpPr>
              <a:xfrm>
                <a:off x="4452348" y="-1"/>
                <a:ext cx="3780409" cy="3650432"/>
                <a:chOff x="0" y="0"/>
                <a:chExt cx="3780407" cy="3650430"/>
              </a:xfrm>
            </p:grpSpPr>
            <p:sp>
              <p:nvSpPr>
                <p:cNvPr id="342" name="Shape"/>
                <p:cNvSpPr/>
                <p:nvPr/>
              </p:nvSpPr>
              <p:spPr>
                <a:xfrm>
                  <a:off x="-1" y="-1"/>
                  <a:ext cx="3780409" cy="36504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1856"/>
                      </a:moveTo>
                      <a:lnTo>
                        <a:pt x="0" y="1856"/>
                      </a:lnTo>
                      <a:cubicBezTo>
                        <a:pt x="0" y="831"/>
                        <a:pt x="803" y="0"/>
                        <a:pt x="1792" y="0"/>
                      </a:cubicBezTo>
                      <a:lnTo>
                        <a:pt x="19808" y="0"/>
                      </a:lnTo>
                      <a:lnTo>
                        <a:pt x="19808" y="0"/>
                      </a:lnTo>
                      <a:cubicBezTo>
                        <a:pt x="20797" y="0"/>
                        <a:pt x="21600" y="831"/>
                        <a:pt x="21600" y="1856"/>
                      </a:cubicBezTo>
                      <a:lnTo>
                        <a:pt x="21600" y="19744"/>
                      </a:lnTo>
                      <a:lnTo>
                        <a:pt x="21600" y="19744"/>
                      </a:lnTo>
                      <a:cubicBezTo>
                        <a:pt x="21600" y="20769"/>
                        <a:pt x="20797" y="21600"/>
                        <a:pt x="19808" y="21600"/>
                      </a:cubicBezTo>
                      <a:lnTo>
                        <a:pt x="1792" y="21600"/>
                      </a:lnTo>
                      <a:lnTo>
                        <a:pt x="1792" y="21600"/>
                      </a:lnTo>
                      <a:cubicBezTo>
                        <a:pt x="803" y="21600"/>
                        <a:pt x="0" y="20769"/>
                        <a:pt x="0" y="19744"/>
                      </a:cubicBezTo>
                      <a:close/>
                    </a:path>
                  </a:pathLst>
                </a:custGeom>
                <a:solidFill>
                  <a:srgbClr val="ECECE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65023" tIns="65023" rIns="65023" bIns="65023" numCol="1" anchor="ctr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pic>
              <p:nvPicPr>
                <p:cNvPr id="343" name="image85.png" descr="image85.png"/>
                <p:cNvPicPr>
                  <a:picLocks noChangeAspect="1"/>
                </p:cNvPicPr>
                <p:nvPr/>
              </p:nvPicPr>
              <p:blipFill>
                <a:blip r:embed="rId3">
                  <a:extLst/>
                </a:blip>
                <a:srcRect l="0" t="0" r="4" b="0"/>
                <a:stretch>
                  <a:fillRect/>
                </a:stretch>
              </p:blipFill>
              <p:spPr>
                <a:xfrm>
                  <a:off x="0" y="0"/>
                  <a:ext cx="3780235" cy="365043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791" y="0"/>
                      </a:moveTo>
                      <a:cubicBezTo>
                        <a:pt x="801" y="0"/>
                        <a:pt x="0" y="830"/>
                        <a:pt x="0" y="1855"/>
                      </a:cubicBezTo>
                      <a:lnTo>
                        <a:pt x="0" y="19742"/>
                      </a:lnTo>
                      <a:cubicBezTo>
                        <a:pt x="0" y="20768"/>
                        <a:pt x="801" y="21600"/>
                        <a:pt x="1791" y="21600"/>
                      </a:cubicBezTo>
                      <a:lnTo>
                        <a:pt x="19809" y="21600"/>
                      </a:lnTo>
                      <a:cubicBezTo>
                        <a:pt x="20799" y="21600"/>
                        <a:pt x="21600" y="20768"/>
                        <a:pt x="21600" y="19742"/>
                      </a:cubicBezTo>
                      <a:lnTo>
                        <a:pt x="21600" y="1855"/>
                      </a:lnTo>
                      <a:cubicBezTo>
                        <a:pt x="21600" y="830"/>
                        <a:pt x="20799" y="0"/>
                        <a:pt x="19809" y="0"/>
                      </a:cubicBezTo>
                      <a:lnTo>
                        <a:pt x="1791" y="0"/>
                      </a:ln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345" name="Shape 513"/>
              <p:cNvSpPr txBox="1"/>
              <p:nvPr/>
            </p:nvSpPr>
            <p:spPr>
              <a:xfrm>
                <a:off x="-1" y="435305"/>
                <a:ext cx="4312306" cy="9681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4995" tIns="64995" rIns="64995" bIns="64995" numCol="1" anchor="t">
                <a:spAutoFit/>
              </a:bodyPr>
              <a:lstStyle/>
              <a:p>
                <a:pPr algn="r" defTabSz="1300480"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t>DEEP-Carbon: </a:t>
                </a:r>
                <a:r>
                  <a:rPr b="0"/>
                  <a:t>Muon Tomography for deep geological mapping applications including CCS</a:t>
                </a:r>
              </a:p>
            </p:txBody>
          </p:sp>
          <p:grpSp>
            <p:nvGrpSpPr>
              <p:cNvPr id="348" name="Shape 514"/>
              <p:cNvGrpSpPr/>
              <p:nvPr/>
            </p:nvGrpSpPr>
            <p:grpSpPr>
              <a:xfrm>
                <a:off x="2666192" y="1589381"/>
                <a:ext cx="1694276" cy="853249"/>
                <a:chOff x="0" y="0"/>
                <a:chExt cx="1694274" cy="853247"/>
              </a:xfrm>
            </p:grpSpPr>
            <p:sp>
              <p:nvSpPr>
                <p:cNvPr id="346" name="Rectangle"/>
                <p:cNvSpPr/>
                <p:nvPr/>
              </p:nvSpPr>
              <p:spPr>
                <a:xfrm>
                  <a:off x="0" y="0"/>
                  <a:ext cx="1694275" cy="853248"/>
                </a:xfrm>
                <a:prstGeom prst="rect">
                  <a:avLst/>
                </a:prstGeom>
                <a:solidFill>
                  <a:srgbClr val="D8D8D8"/>
                </a:solidFill>
                <a:ln w="12700" cap="flat">
                  <a:solidFill>
                    <a:srgbClr val="FFFFFF"/>
                  </a:solidFill>
                  <a:prstDash val="solid"/>
                  <a:miter lim="800000"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algn="r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347" name="Boulby, Durham, Sheffield, Bath, Premier Oil, CPL."/>
                <p:cNvSpPr txBox="1"/>
                <p:nvPr/>
              </p:nvSpPr>
              <p:spPr>
                <a:xfrm>
                  <a:off x="0" y="0"/>
                  <a:ext cx="1694275" cy="77740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64853" tIns="64853" rIns="64853" bIns="64853" numCol="1" anchor="t">
                  <a:spAutoFit/>
                </a:bodyPr>
                <a:lstStyle>
                  <a:lvl1pPr algn="r" defTabSz="1300480">
                    <a:defRPr b="0" i="1" sz="14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lvl1pPr>
                </a:lstStyle>
                <a:p>
                  <a:pPr/>
                  <a:r>
                    <a:t>Boulby, Durham, Sheffield, Bath, Premier Oil, CPL. </a:t>
                  </a:r>
                </a:p>
              </p:txBody>
            </p:sp>
          </p:grpSp>
        </p:grpSp>
        <p:grpSp>
          <p:nvGrpSpPr>
            <p:cNvPr id="366" name="Shape 515"/>
            <p:cNvGrpSpPr/>
            <p:nvPr/>
          </p:nvGrpSpPr>
          <p:grpSpPr>
            <a:xfrm>
              <a:off x="4218992" y="4423388"/>
              <a:ext cx="8243549" cy="3557601"/>
              <a:chOff x="0" y="0"/>
              <a:chExt cx="8243547" cy="3557600"/>
            </a:xfrm>
          </p:grpSpPr>
          <p:grpSp>
            <p:nvGrpSpPr>
              <p:cNvPr id="362" name="Shape 516"/>
              <p:cNvGrpSpPr/>
              <p:nvPr/>
            </p:nvGrpSpPr>
            <p:grpSpPr>
              <a:xfrm>
                <a:off x="1972299" y="0"/>
                <a:ext cx="6271249" cy="3479954"/>
                <a:chOff x="0" y="0"/>
                <a:chExt cx="6271248" cy="3479952"/>
              </a:xfrm>
            </p:grpSpPr>
            <p:grpSp>
              <p:nvGrpSpPr>
                <p:cNvPr id="354" name="Shape 517"/>
                <p:cNvGrpSpPr/>
                <p:nvPr/>
              </p:nvGrpSpPr>
              <p:grpSpPr>
                <a:xfrm>
                  <a:off x="1901834" y="-1"/>
                  <a:ext cx="4180026" cy="2636160"/>
                  <a:chOff x="0" y="0"/>
                  <a:chExt cx="4180025" cy="2636158"/>
                </a:xfrm>
              </p:grpSpPr>
              <p:grpSp>
                <p:nvGrpSpPr>
                  <p:cNvPr id="352" name="Shape 518"/>
                  <p:cNvGrpSpPr/>
                  <p:nvPr/>
                </p:nvGrpSpPr>
                <p:grpSpPr>
                  <a:xfrm>
                    <a:off x="-1" y="-1"/>
                    <a:ext cx="4180027" cy="2636160"/>
                    <a:chOff x="0" y="0"/>
                    <a:chExt cx="4180025" cy="2636158"/>
                  </a:xfrm>
                </p:grpSpPr>
                <p:sp>
                  <p:nvSpPr>
                    <p:cNvPr id="350" name="Shape"/>
                    <p:cNvSpPr/>
                    <p:nvPr/>
                  </p:nvSpPr>
                  <p:spPr>
                    <a:xfrm>
                      <a:off x="0" y="0"/>
                      <a:ext cx="4180026" cy="263615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1856"/>
                          </a:moveTo>
                          <a:lnTo>
                            <a:pt x="0" y="1856"/>
                          </a:lnTo>
                          <a:cubicBezTo>
                            <a:pt x="0" y="831"/>
                            <a:pt x="524" y="0"/>
                            <a:pt x="1171" y="0"/>
                          </a:cubicBezTo>
                          <a:lnTo>
                            <a:pt x="20429" y="0"/>
                          </a:lnTo>
                          <a:lnTo>
                            <a:pt x="20429" y="0"/>
                          </a:lnTo>
                          <a:cubicBezTo>
                            <a:pt x="21076" y="0"/>
                            <a:pt x="21600" y="831"/>
                            <a:pt x="21600" y="1856"/>
                          </a:cubicBezTo>
                          <a:lnTo>
                            <a:pt x="21600" y="19744"/>
                          </a:lnTo>
                          <a:lnTo>
                            <a:pt x="21600" y="19744"/>
                          </a:lnTo>
                          <a:cubicBezTo>
                            <a:pt x="21600" y="20769"/>
                            <a:pt x="21076" y="21600"/>
                            <a:pt x="20429" y="21600"/>
                          </a:cubicBezTo>
                          <a:lnTo>
                            <a:pt x="1171" y="21600"/>
                          </a:lnTo>
                          <a:lnTo>
                            <a:pt x="1171" y="21600"/>
                          </a:lnTo>
                          <a:cubicBezTo>
                            <a:pt x="524" y="21600"/>
                            <a:pt x="0" y="20769"/>
                            <a:pt x="0" y="19744"/>
                          </a:cubicBezTo>
                          <a:close/>
                        </a:path>
                      </a:pathLst>
                    </a:custGeom>
                    <a:solidFill>
                      <a:srgbClr val="ECECE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65023" tIns="65023" rIns="65023" bIns="65023" numCol="1" anchor="ctr">
                      <a:noAutofit/>
                    </a:bodyPr>
                    <a:lstStyle/>
                    <a:p>
                      <a:pPr algn="l" defTabSz="1300480">
                        <a:defRPr b="0" sz="18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p:txBody>
                </p:sp>
                <p:pic>
                  <p:nvPicPr>
                    <p:cNvPr id="351" name="image81.jpeg" descr="image81.jpeg"/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/>
                    </a:blip>
                    <a:srcRect l="0" t="0" r="3" b="4"/>
                    <a:stretch>
                      <a:fillRect/>
                    </a:stretch>
                  </p:blipFill>
                  <p:spPr>
                    <a:xfrm>
                      <a:off x="0" y="0"/>
                      <a:ext cx="4179888" cy="2636044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1171" y="0"/>
                          </a:moveTo>
                          <a:cubicBezTo>
                            <a:pt x="524" y="0"/>
                            <a:pt x="0" y="832"/>
                            <a:pt x="0" y="1857"/>
                          </a:cubicBezTo>
                          <a:lnTo>
                            <a:pt x="0" y="19743"/>
                          </a:lnTo>
                          <a:cubicBezTo>
                            <a:pt x="0" y="20768"/>
                            <a:pt x="524" y="21600"/>
                            <a:pt x="1171" y="21600"/>
                          </a:cubicBezTo>
                          <a:lnTo>
                            <a:pt x="20431" y="21600"/>
                          </a:lnTo>
                          <a:cubicBezTo>
                            <a:pt x="21078" y="21600"/>
                            <a:pt x="21600" y="20768"/>
                            <a:pt x="21600" y="19743"/>
                          </a:cubicBezTo>
                          <a:lnTo>
                            <a:pt x="21600" y="1857"/>
                          </a:lnTo>
                          <a:cubicBezTo>
                            <a:pt x="21600" y="832"/>
                            <a:pt x="21078" y="0"/>
                            <a:pt x="20431" y="0"/>
                          </a:cubicBezTo>
                          <a:lnTo>
                            <a:pt x="1171" y="0"/>
                          </a:lnTo>
                          <a:close/>
                        </a:path>
                      </a:pathLst>
                    </a:custGeom>
                    <a:ln w="12700" cap="flat">
                      <a:noFill/>
                      <a:miter lim="400000"/>
                    </a:ln>
                    <a:effectLst/>
                  </p:spPr>
                </p:pic>
              </p:grpSp>
              <p:sp>
                <p:nvSpPr>
                  <p:cNvPr id="353" name="Shape 519"/>
                  <p:cNvSpPr txBox="1"/>
                  <p:nvPr/>
                </p:nvSpPr>
                <p:spPr>
                  <a:xfrm>
                    <a:off x="158121" y="63337"/>
                    <a:ext cx="2233474" cy="351945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64995" tIns="64995" rIns="64995" bIns="64995" numCol="1" anchor="t">
                    <a:spAutoFit/>
                  </a:bodyPr>
                  <a:lstStyle>
                    <a:lvl1pPr algn="l" defTabSz="1300480">
                      <a:defRPr b="0" sz="1600"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/>
                    <a:r>
                      <a:t>Life in Boulby Salt…</a:t>
                    </a:r>
                  </a:p>
                </p:txBody>
              </p:sp>
            </p:grpSp>
            <p:sp>
              <p:nvSpPr>
                <p:cNvPr id="355" name="Shape 520"/>
                <p:cNvSpPr txBox="1"/>
                <p:nvPr/>
              </p:nvSpPr>
              <p:spPr>
                <a:xfrm>
                  <a:off x="967781" y="2791161"/>
                  <a:ext cx="5303468" cy="68879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64995" tIns="64995" rIns="64995" bIns="64995" numCol="1" anchor="t">
                  <a:spAutoFit/>
                </a:bodyPr>
                <a:lstStyle/>
                <a:p>
                  <a:pPr algn="r" defTabSz="1300480">
                    <a:defRPr sz="1800"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r>
                    <a:t>BISAL: </a:t>
                  </a:r>
                  <a:r>
                    <a:rPr b="0"/>
                    <a:t>Astrobiology / Geo-microbiology. Studies of life in salt, life on Earth &amp; beyond</a:t>
                  </a:r>
                </a:p>
              </p:txBody>
            </p:sp>
            <p:grpSp>
              <p:nvGrpSpPr>
                <p:cNvPr id="358" name="Shape 521"/>
                <p:cNvGrpSpPr/>
                <p:nvPr/>
              </p:nvGrpSpPr>
              <p:grpSpPr>
                <a:xfrm>
                  <a:off x="0" y="1252920"/>
                  <a:ext cx="1761955" cy="853252"/>
                  <a:chOff x="0" y="0"/>
                  <a:chExt cx="1761954" cy="853250"/>
                </a:xfrm>
              </p:grpSpPr>
              <p:sp>
                <p:nvSpPr>
                  <p:cNvPr id="356" name="Rectangle"/>
                  <p:cNvSpPr/>
                  <p:nvPr/>
                </p:nvSpPr>
                <p:spPr>
                  <a:xfrm>
                    <a:off x="0" y="-1"/>
                    <a:ext cx="1761955" cy="853252"/>
                  </a:xfrm>
                  <a:prstGeom prst="rect">
                    <a:avLst/>
                  </a:prstGeom>
                  <a:solidFill>
                    <a:srgbClr val="D8D8D8"/>
                  </a:solidFill>
                  <a:ln w="12700" cap="flat">
                    <a:solidFill>
                      <a:srgbClr val="FFFFFF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65023" tIns="65023" rIns="65023" bIns="65023" numCol="1" anchor="t">
                    <a:noAutofit/>
                  </a:bodyPr>
                  <a:lstStyle/>
                  <a:p>
                    <a:pPr algn="r" defTabSz="1300480">
                      <a:defRPr b="0" sz="1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  <p:sp>
                <p:nvSpPr>
                  <p:cNvPr id="357" name="Boulby, Edinburgh, NASA, DLR, CPL etc."/>
                  <p:cNvSpPr txBox="1"/>
                  <p:nvPr/>
                </p:nvSpPr>
                <p:spPr>
                  <a:xfrm>
                    <a:off x="0" y="-1"/>
                    <a:ext cx="1761955" cy="561508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64853" tIns="64853" rIns="64853" bIns="64853" numCol="1" anchor="t">
                    <a:spAutoFit/>
                  </a:bodyPr>
                  <a:lstStyle>
                    <a:lvl1pPr algn="r" defTabSz="1300480">
                      <a:defRPr b="0" i="1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defRPr>
                    </a:lvl1pPr>
                  </a:lstStyle>
                  <a:p>
                    <a:pPr/>
                    <a:r>
                      <a:t>Boulby, Edinburgh, NASA, DLR, CPL etc. </a:t>
                    </a:r>
                  </a:p>
                </p:txBody>
              </p:sp>
            </p:grpSp>
            <p:grpSp>
              <p:nvGrpSpPr>
                <p:cNvPr id="361" name="Shape 522"/>
                <p:cNvGrpSpPr/>
                <p:nvPr/>
              </p:nvGrpSpPr>
              <p:grpSpPr>
                <a:xfrm>
                  <a:off x="4107491" y="1607262"/>
                  <a:ext cx="2162195" cy="1183475"/>
                  <a:chOff x="0" y="0"/>
                  <a:chExt cx="2162194" cy="1183473"/>
                </a:xfrm>
              </p:grpSpPr>
              <p:sp>
                <p:nvSpPr>
                  <p:cNvPr id="359" name="Shape"/>
                  <p:cNvSpPr/>
                  <p:nvPr/>
                </p:nvSpPr>
                <p:spPr>
                  <a:xfrm>
                    <a:off x="0" y="0"/>
                    <a:ext cx="2162195" cy="11834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1856"/>
                        </a:moveTo>
                        <a:lnTo>
                          <a:pt x="0" y="1856"/>
                        </a:lnTo>
                        <a:cubicBezTo>
                          <a:pt x="0" y="831"/>
                          <a:pt x="455" y="0"/>
                          <a:pt x="1016" y="0"/>
                        </a:cubicBezTo>
                        <a:lnTo>
                          <a:pt x="20584" y="0"/>
                        </a:lnTo>
                        <a:lnTo>
                          <a:pt x="20584" y="0"/>
                        </a:lnTo>
                        <a:cubicBezTo>
                          <a:pt x="21145" y="0"/>
                          <a:pt x="21600" y="831"/>
                          <a:pt x="21600" y="1856"/>
                        </a:cubicBezTo>
                        <a:lnTo>
                          <a:pt x="21600" y="19744"/>
                        </a:lnTo>
                        <a:lnTo>
                          <a:pt x="21600" y="19744"/>
                        </a:lnTo>
                        <a:cubicBezTo>
                          <a:pt x="21600" y="20769"/>
                          <a:pt x="21145" y="21600"/>
                          <a:pt x="20584" y="21600"/>
                        </a:cubicBezTo>
                        <a:lnTo>
                          <a:pt x="1016" y="21600"/>
                        </a:lnTo>
                        <a:lnTo>
                          <a:pt x="1016" y="21600"/>
                        </a:lnTo>
                        <a:cubicBezTo>
                          <a:pt x="455" y="21600"/>
                          <a:pt x="0" y="20769"/>
                          <a:pt x="0" y="19744"/>
                        </a:cubicBezTo>
                        <a:close/>
                      </a:path>
                    </a:pathLst>
                  </a:custGeom>
                  <a:solidFill>
                    <a:srgbClr val="ECECEC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65023" tIns="65023" rIns="65023" bIns="65023" numCol="1" anchor="ctr">
                    <a:noAutofit/>
                  </a:bodyPr>
                  <a:lstStyle/>
                  <a:p>
                    <a:pPr algn="l" defTabSz="1300480">
                      <a:defRPr b="0" sz="1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  <p:pic>
                <p:nvPicPr>
                  <p:cNvPr id="360" name="image87.jpeg" descr="image87.jpeg"/>
                  <p:cNvPicPr>
                    <a:picLocks noChangeAspect="1"/>
                  </p:cNvPicPr>
                  <p:nvPr/>
                </p:nvPicPr>
                <p:blipFill>
                  <a:blip r:embed="rId5">
                    <a:extLst/>
                  </a:blip>
                  <a:srcRect l="0" t="0" r="0" b="0"/>
                  <a:stretch>
                    <a:fillRect/>
                  </a:stretch>
                </p:blipFill>
                <p:spPr>
                  <a:xfrm>
                    <a:off x="0" y="0"/>
                    <a:ext cx="2162175" cy="11834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1015" y="0"/>
                        </a:moveTo>
                        <a:cubicBezTo>
                          <a:pt x="454" y="0"/>
                          <a:pt x="0" y="829"/>
                          <a:pt x="0" y="1854"/>
                        </a:cubicBezTo>
                        <a:lnTo>
                          <a:pt x="0" y="19746"/>
                        </a:lnTo>
                        <a:cubicBezTo>
                          <a:pt x="0" y="20771"/>
                          <a:pt x="454" y="21600"/>
                          <a:pt x="1015" y="21600"/>
                        </a:cubicBezTo>
                        <a:lnTo>
                          <a:pt x="20585" y="21600"/>
                        </a:lnTo>
                        <a:cubicBezTo>
                          <a:pt x="21146" y="21600"/>
                          <a:pt x="21600" y="20771"/>
                          <a:pt x="21600" y="19746"/>
                        </a:cubicBezTo>
                        <a:lnTo>
                          <a:pt x="21600" y="1854"/>
                        </a:lnTo>
                        <a:cubicBezTo>
                          <a:pt x="21600" y="829"/>
                          <a:pt x="21146" y="0"/>
                          <a:pt x="20585" y="0"/>
                        </a:cubicBezTo>
                        <a:lnTo>
                          <a:pt x="1015" y="0"/>
                        </a:lnTo>
                        <a:close/>
                      </a:path>
                    </a:pathLst>
                  </a:custGeom>
                  <a:ln w="12700" cap="flat">
                    <a:noFill/>
                    <a:miter lim="400000"/>
                  </a:ln>
                  <a:effectLst>
                    <a:reflection blurRad="0" stA="38000" stPos="0" endA="0" endPos="40000" dist="0" dir="5400000" fadeDir="5400000" sx="100000" sy="-100000" kx="0" ky="0" algn="bl" rotWithShape="0"/>
                  </a:effectLst>
                </p:spPr>
              </p:pic>
            </p:grpSp>
          </p:grpSp>
          <p:grpSp>
            <p:nvGrpSpPr>
              <p:cNvPr id="365" name="Shape 523"/>
              <p:cNvGrpSpPr/>
              <p:nvPr/>
            </p:nvGrpSpPr>
            <p:grpSpPr>
              <a:xfrm>
                <a:off x="0" y="2507372"/>
                <a:ext cx="2764658" cy="1050228"/>
                <a:chOff x="0" y="0"/>
                <a:chExt cx="2764657" cy="1050227"/>
              </a:xfrm>
            </p:grpSpPr>
            <p:sp>
              <p:nvSpPr>
                <p:cNvPr id="363" name="Rectangle"/>
                <p:cNvSpPr/>
                <p:nvPr/>
              </p:nvSpPr>
              <p:spPr>
                <a:xfrm>
                  <a:off x="0" y="0"/>
                  <a:ext cx="2764658" cy="1050228"/>
                </a:xfrm>
                <a:prstGeom prst="rect">
                  <a:avLst/>
                </a:prstGeom>
                <a:solidFill>
                  <a:srgbClr val="D8D8D8"/>
                </a:solidFill>
                <a:ln w="12700" cap="flat">
                  <a:solidFill>
                    <a:srgbClr val="FFFFFF"/>
                  </a:solidFill>
                  <a:prstDash val="solid"/>
                  <a:miter lim="800000"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364" name="Plus Misc. Geology &amp; Geoscience (&amp; more to come)…"/>
                <p:cNvSpPr txBox="1"/>
                <p:nvPr/>
              </p:nvSpPr>
              <p:spPr>
                <a:xfrm>
                  <a:off x="0" y="0"/>
                  <a:ext cx="2764658" cy="96790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64853" tIns="64853" rIns="64853" bIns="64853" numCol="1" anchor="t">
                  <a:spAutoFit/>
                </a:bodyPr>
                <a:lstStyle/>
                <a:p>
                  <a:pPr algn="l" defTabSz="1300480">
                    <a:defRPr b="0" sz="1800">
                      <a:solidFill>
                        <a:srgbClr val="A2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r>
                    <a:t>Plus</a:t>
                  </a:r>
                  <a:r>
                    <a:rPr>
                      <a:solidFill>
                        <a:srgbClr val="000000"/>
                      </a:solidFill>
                    </a:rPr>
                    <a:t> Misc. Geology &amp; Geoscience (&amp; more to come)…</a:t>
                  </a:r>
                </a:p>
              </p:txBody>
            </p:sp>
          </p:grpSp>
        </p:grpSp>
        <p:grpSp>
          <p:nvGrpSpPr>
            <p:cNvPr id="377" name="Shape 524"/>
            <p:cNvGrpSpPr/>
            <p:nvPr/>
          </p:nvGrpSpPr>
          <p:grpSpPr>
            <a:xfrm>
              <a:off x="0" y="314582"/>
              <a:ext cx="6447410" cy="4386738"/>
              <a:chOff x="0" y="0"/>
              <a:chExt cx="6447409" cy="4386736"/>
            </a:xfrm>
          </p:grpSpPr>
          <p:grpSp>
            <p:nvGrpSpPr>
              <p:cNvPr id="369" name="Shape 525"/>
              <p:cNvGrpSpPr/>
              <p:nvPr/>
            </p:nvGrpSpPr>
            <p:grpSpPr>
              <a:xfrm>
                <a:off x="90272" y="-1"/>
                <a:ext cx="3747027" cy="2469655"/>
                <a:chOff x="0" y="0"/>
                <a:chExt cx="3747026" cy="2469653"/>
              </a:xfrm>
            </p:grpSpPr>
            <p:sp>
              <p:nvSpPr>
                <p:cNvPr id="367" name="Shape"/>
                <p:cNvSpPr/>
                <p:nvPr/>
              </p:nvSpPr>
              <p:spPr>
                <a:xfrm>
                  <a:off x="-1" y="-1"/>
                  <a:ext cx="3747028" cy="24696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1856"/>
                      </a:moveTo>
                      <a:lnTo>
                        <a:pt x="0" y="1856"/>
                      </a:lnTo>
                      <a:cubicBezTo>
                        <a:pt x="0" y="831"/>
                        <a:pt x="548" y="0"/>
                        <a:pt x="1223" y="0"/>
                      </a:cubicBezTo>
                      <a:lnTo>
                        <a:pt x="20377" y="0"/>
                      </a:lnTo>
                      <a:lnTo>
                        <a:pt x="20377" y="0"/>
                      </a:lnTo>
                      <a:cubicBezTo>
                        <a:pt x="21052" y="0"/>
                        <a:pt x="21600" y="831"/>
                        <a:pt x="21600" y="1856"/>
                      </a:cubicBezTo>
                      <a:lnTo>
                        <a:pt x="21600" y="19744"/>
                      </a:lnTo>
                      <a:lnTo>
                        <a:pt x="21600" y="19744"/>
                      </a:lnTo>
                      <a:cubicBezTo>
                        <a:pt x="21600" y="20769"/>
                        <a:pt x="21052" y="21600"/>
                        <a:pt x="20377" y="21600"/>
                      </a:cubicBezTo>
                      <a:lnTo>
                        <a:pt x="1223" y="21600"/>
                      </a:lnTo>
                      <a:lnTo>
                        <a:pt x="1223" y="21600"/>
                      </a:lnTo>
                      <a:cubicBezTo>
                        <a:pt x="548" y="21600"/>
                        <a:pt x="0" y="20769"/>
                        <a:pt x="0" y="19744"/>
                      </a:cubicBezTo>
                      <a:close/>
                    </a:path>
                  </a:pathLst>
                </a:custGeom>
                <a:solidFill>
                  <a:srgbClr val="ECECE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65023" tIns="65023" rIns="65023" bIns="65023" numCol="1" anchor="ctr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pic>
              <p:nvPicPr>
                <p:cNvPr id="368" name="image16.jpeg" descr="image16.jpeg"/>
                <p:cNvPicPr>
                  <a:picLocks noChangeAspect="1"/>
                </p:cNvPicPr>
                <p:nvPr/>
              </p:nvPicPr>
              <p:blipFill>
                <a:blip r:embed="rId6">
                  <a:extLst/>
                </a:blip>
                <a:srcRect l="0" t="0" r="3" b="0"/>
                <a:stretch>
                  <a:fillRect/>
                </a:stretch>
              </p:blipFill>
              <p:spPr>
                <a:xfrm>
                  <a:off x="0" y="0"/>
                  <a:ext cx="3746897" cy="246965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224" y="0"/>
                      </a:moveTo>
                      <a:cubicBezTo>
                        <a:pt x="548" y="0"/>
                        <a:pt x="0" y="832"/>
                        <a:pt x="0" y="1857"/>
                      </a:cubicBezTo>
                      <a:lnTo>
                        <a:pt x="0" y="19743"/>
                      </a:lnTo>
                      <a:cubicBezTo>
                        <a:pt x="0" y="20768"/>
                        <a:pt x="548" y="21600"/>
                        <a:pt x="1224" y="21600"/>
                      </a:cubicBezTo>
                      <a:lnTo>
                        <a:pt x="20378" y="21600"/>
                      </a:lnTo>
                      <a:cubicBezTo>
                        <a:pt x="21054" y="21600"/>
                        <a:pt x="21600" y="20768"/>
                        <a:pt x="21600" y="19743"/>
                      </a:cubicBezTo>
                      <a:lnTo>
                        <a:pt x="21600" y="1857"/>
                      </a:lnTo>
                      <a:cubicBezTo>
                        <a:pt x="21600" y="832"/>
                        <a:pt x="21054" y="0"/>
                        <a:pt x="20378" y="0"/>
                      </a:cubicBezTo>
                      <a:lnTo>
                        <a:pt x="1224" y="0"/>
                      </a:ln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372" name="Shape 526"/>
              <p:cNvGrpSpPr/>
              <p:nvPr/>
            </p:nvGrpSpPr>
            <p:grpSpPr>
              <a:xfrm>
                <a:off x="4112898" y="1431858"/>
                <a:ext cx="2334512" cy="1631444"/>
                <a:chOff x="0" y="0"/>
                <a:chExt cx="2334511" cy="1631442"/>
              </a:xfrm>
            </p:grpSpPr>
            <p:sp>
              <p:nvSpPr>
                <p:cNvPr id="370" name="Shape"/>
                <p:cNvSpPr/>
                <p:nvPr/>
              </p:nvSpPr>
              <p:spPr>
                <a:xfrm>
                  <a:off x="-1" y="-1"/>
                  <a:ext cx="2334513" cy="16314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1856"/>
                      </a:moveTo>
                      <a:lnTo>
                        <a:pt x="0" y="1856"/>
                      </a:lnTo>
                      <a:cubicBezTo>
                        <a:pt x="0" y="831"/>
                        <a:pt x="581" y="0"/>
                        <a:pt x="1297" y="0"/>
                      </a:cubicBezTo>
                      <a:lnTo>
                        <a:pt x="20303" y="0"/>
                      </a:lnTo>
                      <a:lnTo>
                        <a:pt x="20303" y="0"/>
                      </a:lnTo>
                      <a:cubicBezTo>
                        <a:pt x="21019" y="0"/>
                        <a:pt x="21600" y="831"/>
                        <a:pt x="21600" y="1856"/>
                      </a:cubicBezTo>
                      <a:lnTo>
                        <a:pt x="21600" y="19744"/>
                      </a:lnTo>
                      <a:lnTo>
                        <a:pt x="21600" y="19744"/>
                      </a:lnTo>
                      <a:cubicBezTo>
                        <a:pt x="21600" y="20769"/>
                        <a:pt x="21019" y="21600"/>
                        <a:pt x="20303" y="21600"/>
                      </a:cubicBezTo>
                      <a:lnTo>
                        <a:pt x="1297" y="21600"/>
                      </a:lnTo>
                      <a:lnTo>
                        <a:pt x="1297" y="21600"/>
                      </a:lnTo>
                      <a:cubicBezTo>
                        <a:pt x="581" y="21600"/>
                        <a:pt x="0" y="20769"/>
                        <a:pt x="0" y="19744"/>
                      </a:cubicBezTo>
                      <a:close/>
                    </a:path>
                  </a:pathLst>
                </a:custGeom>
                <a:solidFill>
                  <a:srgbClr val="ECECE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65023" tIns="65023" rIns="65023" bIns="65023" numCol="1" anchor="ctr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pic>
              <p:nvPicPr>
                <p:cNvPr id="371" name="image82.jpeg" descr="image82.jpeg"/>
                <p:cNvPicPr>
                  <a:picLocks noChangeAspect="1"/>
                </p:cNvPicPr>
                <p:nvPr/>
              </p:nvPicPr>
              <p:blipFill>
                <a:blip r:embed="rId7">
                  <a:extLst/>
                </a:blip>
                <a:srcRect l="0" t="0" r="3" b="0"/>
                <a:stretch>
                  <a:fillRect/>
                </a:stretch>
              </p:blipFill>
              <p:spPr>
                <a:xfrm>
                  <a:off x="0" y="0"/>
                  <a:ext cx="2334419" cy="163144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296" y="0"/>
                      </a:moveTo>
                      <a:cubicBezTo>
                        <a:pt x="580" y="0"/>
                        <a:pt x="0" y="830"/>
                        <a:pt x="0" y="1855"/>
                      </a:cubicBezTo>
                      <a:lnTo>
                        <a:pt x="0" y="19740"/>
                      </a:lnTo>
                      <a:cubicBezTo>
                        <a:pt x="0" y="20765"/>
                        <a:pt x="580" y="21600"/>
                        <a:pt x="1296" y="21600"/>
                      </a:cubicBezTo>
                      <a:lnTo>
                        <a:pt x="20304" y="21600"/>
                      </a:lnTo>
                      <a:cubicBezTo>
                        <a:pt x="21020" y="21600"/>
                        <a:pt x="21600" y="20765"/>
                        <a:pt x="21600" y="19740"/>
                      </a:cubicBezTo>
                      <a:lnTo>
                        <a:pt x="21600" y="1855"/>
                      </a:lnTo>
                      <a:cubicBezTo>
                        <a:pt x="21600" y="830"/>
                        <a:pt x="21020" y="0"/>
                        <a:pt x="20304" y="0"/>
                      </a:cubicBezTo>
                      <a:lnTo>
                        <a:pt x="1296" y="0"/>
                      </a:ln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373" name="Shape 527"/>
              <p:cNvSpPr txBox="1"/>
              <p:nvPr/>
            </p:nvSpPr>
            <p:spPr>
              <a:xfrm>
                <a:off x="-1" y="2613675"/>
                <a:ext cx="4070215" cy="9681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4995" tIns="64995" rIns="64995" bIns="64995" numCol="1" anchor="t">
                <a:spAutoFit/>
              </a:bodyPr>
              <a:lstStyle/>
              <a:p>
                <a:pPr algn="l" defTabSz="1300480"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t>ERSaB: </a:t>
                </a:r>
                <a:r>
                  <a:rPr b="0"/>
                  <a:t>Gamma spectroscopy &amp; low background counting environmental radioactivity studies</a:t>
                </a:r>
              </a:p>
            </p:txBody>
          </p:sp>
          <p:grpSp>
            <p:nvGrpSpPr>
              <p:cNvPr id="376" name="Shape 528"/>
              <p:cNvGrpSpPr/>
              <p:nvPr/>
            </p:nvGrpSpPr>
            <p:grpSpPr>
              <a:xfrm>
                <a:off x="92637" y="3774236"/>
                <a:ext cx="3331685" cy="612501"/>
                <a:chOff x="0" y="0"/>
                <a:chExt cx="3331683" cy="612499"/>
              </a:xfrm>
            </p:grpSpPr>
            <p:sp>
              <p:nvSpPr>
                <p:cNvPr id="374" name="Rectangle"/>
                <p:cNvSpPr/>
                <p:nvPr/>
              </p:nvSpPr>
              <p:spPr>
                <a:xfrm>
                  <a:off x="0" y="-1"/>
                  <a:ext cx="3331684" cy="612501"/>
                </a:xfrm>
                <a:prstGeom prst="rect">
                  <a:avLst/>
                </a:prstGeom>
                <a:solidFill>
                  <a:srgbClr val="D8D8D8"/>
                </a:solidFill>
                <a:ln w="12700" cap="flat">
                  <a:solidFill>
                    <a:srgbClr val="FFFFFF"/>
                  </a:solidFill>
                  <a:prstDash val="solid"/>
                  <a:miter lim="800000"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375" name="Boulby, Scottish Universities Env. Research Ctr (SUERC)"/>
                <p:cNvSpPr txBox="1"/>
                <p:nvPr/>
              </p:nvSpPr>
              <p:spPr>
                <a:xfrm>
                  <a:off x="0" y="-1"/>
                  <a:ext cx="3331684" cy="56150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64853" tIns="64853" rIns="64853" bIns="64853" numCol="1" anchor="t">
                  <a:spAutoFit/>
                </a:bodyPr>
                <a:lstStyle>
                  <a:lvl1pPr algn="l" defTabSz="1300480">
                    <a:defRPr b="0" i="1" sz="14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lvl1pPr>
                </a:lstStyle>
                <a:p>
                  <a:pPr/>
                  <a:r>
                    <a:t>Boulby, Scottish Universities Env. Research Ctr (SUERC)</a:t>
                  </a:r>
                </a:p>
              </p:txBody>
            </p:sp>
          </p:grpSp>
        </p:grpSp>
        <p:grpSp>
          <p:nvGrpSpPr>
            <p:cNvPr id="380" name="Shape 529"/>
            <p:cNvGrpSpPr/>
            <p:nvPr/>
          </p:nvGrpSpPr>
          <p:grpSpPr>
            <a:xfrm>
              <a:off x="3739796" y="3590259"/>
              <a:ext cx="4285705" cy="1312863"/>
              <a:chOff x="0" y="0"/>
              <a:chExt cx="4285704" cy="1312862"/>
            </a:xfrm>
          </p:grpSpPr>
          <p:sp>
            <p:nvSpPr>
              <p:cNvPr id="378" name="Rectangle"/>
              <p:cNvSpPr/>
              <p:nvPr/>
            </p:nvSpPr>
            <p:spPr>
              <a:xfrm>
                <a:off x="0" y="0"/>
                <a:ext cx="4285705" cy="1312863"/>
              </a:xfrm>
              <a:prstGeom prst="rect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defTabSz="1300480">
                  <a:defRPr b="0"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379" name="From astrophysics to climate, geology, the environment, life on Earth &amp; beyond..."/>
              <p:cNvSpPr txBox="1"/>
              <p:nvPr/>
            </p:nvSpPr>
            <p:spPr>
              <a:xfrm>
                <a:off x="0" y="0"/>
                <a:ext cx="4285705" cy="123460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4853" tIns="64853" rIns="64853" bIns="64853" numCol="1" anchor="t">
                <a:spAutoFit/>
              </a:bodyPr>
              <a:lstStyle>
                <a:lvl1pPr defTabSz="1300480">
                  <a:defRPr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From astrophysics to climate, geology, the environment, life on Earth &amp; beyond...</a:t>
                </a:r>
              </a:p>
            </p:txBody>
          </p:sp>
        </p:grpSp>
        <p:grpSp>
          <p:nvGrpSpPr>
            <p:cNvPr id="385" name="Shape 530"/>
            <p:cNvGrpSpPr/>
            <p:nvPr/>
          </p:nvGrpSpPr>
          <p:grpSpPr>
            <a:xfrm>
              <a:off x="8443" y="5037101"/>
              <a:ext cx="6835533" cy="2871642"/>
              <a:chOff x="0" y="0"/>
              <a:chExt cx="6835531" cy="2871641"/>
            </a:xfrm>
          </p:grpSpPr>
          <p:grpSp>
            <p:nvGrpSpPr>
              <p:cNvPr id="383" name="Shape 531"/>
              <p:cNvGrpSpPr/>
              <p:nvPr/>
            </p:nvGrpSpPr>
            <p:grpSpPr>
              <a:xfrm>
                <a:off x="0" y="-1"/>
                <a:ext cx="3828857" cy="2871643"/>
                <a:chOff x="0" y="0"/>
                <a:chExt cx="3828856" cy="2871641"/>
              </a:xfrm>
            </p:grpSpPr>
            <p:sp>
              <p:nvSpPr>
                <p:cNvPr id="381" name="Shape"/>
                <p:cNvSpPr/>
                <p:nvPr/>
              </p:nvSpPr>
              <p:spPr>
                <a:xfrm>
                  <a:off x="-1" y="0"/>
                  <a:ext cx="3828858" cy="287164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1856"/>
                      </a:moveTo>
                      <a:lnTo>
                        <a:pt x="0" y="1856"/>
                      </a:lnTo>
                      <a:cubicBezTo>
                        <a:pt x="0" y="831"/>
                        <a:pt x="623" y="0"/>
                        <a:pt x="1392" y="0"/>
                      </a:cubicBezTo>
                      <a:lnTo>
                        <a:pt x="20208" y="0"/>
                      </a:lnTo>
                      <a:lnTo>
                        <a:pt x="20208" y="0"/>
                      </a:lnTo>
                      <a:cubicBezTo>
                        <a:pt x="20977" y="0"/>
                        <a:pt x="21600" y="831"/>
                        <a:pt x="21600" y="1856"/>
                      </a:cubicBezTo>
                      <a:lnTo>
                        <a:pt x="21600" y="19744"/>
                      </a:lnTo>
                      <a:lnTo>
                        <a:pt x="21600" y="19744"/>
                      </a:lnTo>
                      <a:cubicBezTo>
                        <a:pt x="21600" y="20769"/>
                        <a:pt x="20977" y="21600"/>
                        <a:pt x="20208" y="21600"/>
                      </a:cubicBezTo>
                      <a:lnTo>
                        <a:pt x="1392" y="21600"/>
                      </a:lnTo>
                      <a:lnTo>
                        <a:pt x="1392" y="21600"/>
                      </a:lnTo>
                      <a:cubicBezTo>
                        <a:pt x="623" y="21600"/>
                        <a:pt x="0" y="20769"/>
                        <a:pt x="0" y="19744"/>
                      </a:cubicBezTo>
                      <a:close/>
                    </a:path>
                  </a:pathLst>
                </a:custGeom>
                <a:solidFill>
                  <a:srgbClr val="ECECE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65023" tIns="65023" rIns="65023" bIns="65023" numCol="1" anchor="ctr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pic>
              <p:nvPicPr>
                <p:cNvPr id="382" name="image84.jpeg" descr="image84.jpeg"/>
                <p:cNvPicPr>
                  <a:picLocks noChangeAspect="1"/>
                </p:cNvPicPr>
                <p:nvPr/>
              </p:nvPicPr>
              <p:blipFill>
                <a:blip r:embed="rId8">
                  <a:extLst/>
                </a:blip>
                <a:srcRect l="0" t="0" r="0" b="0"/>
                <a:stretch>
                  <a:fillRect/>
                </a:stretch>
              </p:blipFill>
              <p:spPr>
                <a:xfrm>
                  <a:off x="0" y="0"/>
                  <a:ext cx="3828857" cy="287164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393" y="0"/>
                      </a:moveTo>
                      <a:cubicBezTo>
                        <a:pt x="624" y="0"/>
                        <a:pt x="0" y="832"/>
                        <a:pt x="0" y="1857"/>
                      </a:cubicBezTo>
                      <a:lnTo>
                        <a:pt x="0" y="19743"/>
                      </a:lnTo>
                      <a:cubicBezTo>
                        <a:pt x="0" y="20768"/>
                        <a:pt x="624" y="21600"/>
                        <a:pt x="1393" y="21600"/>
                      </a:cubicBezTo>
                      <a:lnTo>
                        <a:pt x="20207" y="21600"/>
                      </a:lnTo>
                      <a:cubicBezTo>
                        <a:pt x="20976" y="21600"/>
                        <a:pt x="21600" y="20768"/>
                        <a:pt x="21600" y="19743"/>
                      </a:cubicBezTo>
                      <a:lnTo>
                        <a:pt x="21600" y="1857"/>
                      </a:lnTo>
                      <a:cubicBezTo>
                        <a:pt x="21600" y="832"/>
                        <a:pt x="20976" y="0"/>
                        <a:pt x="20207" y="0"/>
                      </a:cubicBezTo>
                      <a:lnTo>
                        <a:pt x="1393" y="0"/>
                      </a:ln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384" name="Shape 532"/>
              <p:cNvSpPr txBox="1"/>
              <p:nvPr/>
            </p:nvSpPr>
            <p:spPr>
              <a:xfrm>
                <a:off x="3828858" y="113699"/>
                <a:ext cx="3006674" cy="6887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4995" tIns="64995" rIns="64995" bIns="64995" numCol="1" anchor="t">
                <a:spAutoFit/>
              </a:bodyPr>
              <a:lstStyle/>
              <a:p>
                <a:pPr algn="l" defTabSz="1300480"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t>MINAR:</a:t>
                </a:r>
                <a:r>
                  <a:rPr b="0"/>
                  <a:t> Space Technology</a:t>
                </a:r>
                <a:endParaRPr b="0"/>
              </a:p>
              <a:p>
                <a:pPr algn="l" defTabSz="1300480">
                  <a:defRPr b="0" sz="1800"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t>Development</a:t>
                </a: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" name="Shape 539" descr="Shape 53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0624" y="6452885"/>
            <a:ext cx="4500297" cy="2982902"/>
          </a:xfrm>
          <a:prstGeom prst="rect">
            <a:avLst/>
          </a:prstGeom>
          <a:ln w="12700">
            <a:miter lim="400000"/>
          </a:ln>
        </p:spPr>
      </p:pic>
      <p:sp>
        <p:nvSpPr>
          <p:cNvPr id="389" name="Shape 540"/>
          <p:cNvSpPr txBox="1"/>
          <p:nvPr>
            <p:ph type="title"/>
          </p:nvPr>
        </p:nvSpPr>
        <p:spPr>
          <a:xfrm>
            <a:off x="1790700" y="-293115"/>
            <a:ext cx="11099800" cy="2159001"/>
          </a:xfrm>
          <a:prstGeom prst="rect">
            <a:avLst/>
          </a:prstGeom>
        </p:spPr>
        <p:txBody>
          <a:bodyPr lIns="64995" tIns="64995" rIns="64995" bIns="64995"/>
          <a:lstStyle>
            <a:lvl1pPr>
              <a:defRPr b="1" sz="5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Low-BG Gamma Spectroscopy</a:t>
            </a:r>
          </a:p>
        </p:txBody>
      </p:sp>
      <p:grpSp>
        <p:nvGrpSpPr>
          <p:cNvPr id="392" name="Shape 541"/>
          <p:cNvGrpSpPr/>
          <p:nvPr/>
        </p:nvGrpSpPr>
        <p:grpSpPr>
          <a:xfrm>
            <a:off x="317017" y="1476691"/>
            <a:ext cx="7754706" cy="955039"/>
            <a:chOff x="0" y="0"/>
            <a:chExt cx="7754705" cy="955037"/>
          </a:xfrm>
        </p:grpSpPr>
        <p:sp>
          <p:nvSpPr>
            <p:cNvPr id="390" name="Rectangle"/>
            <p:cNvSpPr/>
            <p:nvPr/>
          </p:nvSpPr>
          <p:spPr>
            <a:xfrm>
              <a:off x="-1" y="0"/>
              <a:ext cx="7754707" cy="955038"/>
            </a:xfrm>
            <a:prstGeom prst="rect">
              <a:avLst/>
            </a:prstGeom>
            <a:solidFill>
              <a:srgbClr val="D8D8D8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91" name="Gamma spectroscopy and low-background counting for Environment studies &amp; Beyond"/>
            <p:cNvSpPr txBox="1"/>
            <p:nvPr/>
          </p:nvSpPr>
          <p:spPr>
            <a:xfrm>
              <a:off x="-1" y="0"/>
              <a:ext cx="7754707" cy="8309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853" tIns="64853" rIns="64853" bIns="64853" numCol="1" anchor="t">
              <a:spAutoFit/>
            </a:bodyPr>
            <a:lstStyle/>
            <a:p>
              <a:pPr algn="l" defTabSz="1300480">
                <a:defRPr b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Gamma spectroscopy and low-background counting for </a:t>
              </a:r>
              <a:r>
                <a:rPr>
                  <a:solidFill>
                    <a:srgbClr val="800000"/>
                  </a:solidFill>
                </a:rPr>
                <a:t>Environment studies</a:t>
              </a:r>
              <a:r>
                <a:t> &amp; Beyond</a:t>
              </a:r>
            </a:p>
          </p:txBody>
        </p:sp>
      </p:grpSp>
      <p:sp>
        <p:nvSpPr>
          <p:cNvPr id="393" name="Shape 542"/>
          <p:cNvSpPr txBox="1"/>
          <p:nvPr/>
        </p:nvSpPr>
        <p:spPr>
          <a:xfrm>
            <a:off x="222181" y="2432080"/>
            <a:ext cx="7944378" cy="1044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853" tIns="64853" rIns="64853" bIns="64853">
            <a:spAutoFit/>
          </a:bodyPr>
          <a:lstStyle>
            <a:lvl1pPr algn="l" defTabSz="1300480">
              <a:defRPr b="0"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The ultra-low background environment and Ge detectors at Boulby allow existing industrial, environmental and climate-related gamma spectroscopy studies to be extended and improved.</a:t>
            </a:r>
          </a:p>
        </p:txBody>
      </p:sp>
      <p:grpSp>
        <p:nvGrpSpPr>
          <p:cNvPr id="396" name="Shape 543"/>
          <p:cNvGrpSpPr/>
          <p:nvPr/>
        </p:nvGrpSpPr>
        <p:grpSpPr>
          <a:xfrm>
            <a:off x="4660482" y="3326249"/>
            <a:ext cx="3833204" cy="2769541"/>
            <a:chOff x="0" y="0"/>
            <a:chExt cx="3833202" cy="2769540"/>
          </a:xfrm>
        </p:grpSpPr>
        <p:pic>
          <p:nvPicPr>
            <p:cNvPr id="394" name="Shape 544" descr="Shape 544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3833203" cy="27695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95" name="Shape 545"/>
            <p:cNvSpPr txBox="1"/>
            <p:nvPr/>
          </p:nvSpPr>
          <p:spPr>
            <a:xfrm>
              <a:off x="2822615" y="180424"/>
              <a:ext cx="669173" cy="5617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/>
            <a:p>
              <a:pPr algn="l" defTabSz="1300480">
                <a:defRPr b="0" baseline="30428" sz="1400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238</a:t>
              </a:r>
              <a:r>
                <a:rPr baseline="0"/>
                <a:t>U</a:t>
              </a:r>
              <a:endParaRPr baseline="0"/>
            </a:p>
            <a:p>
              <a:pPr algn="l" defTabSz="1300480">
                <a:defRPr b="0" baseline="30428" sz="14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232</a:t>
              </a:r>
              <a:r>
                <a:rPr baseline="0"/>
                <a:t>Th</a:t>
              </a:r>
            </a:p>
          </p:txBody>
        </p:sp>
      </p:grpSp>
      <p:grpSp>
        <p:nvGrpSpPr>
          <p:cNvPr id="399" name="Shape 548"/>
          <p:cNvGrpSpPr/>
          <p:nvPr/>
        </p:nvGrpSpPr>
        <p:grpSpPr>
          <a:xfrm>
            <a:off x="294041" y="255143"/>
            <a:ext cx="1551811" cy="1062485"/>
            <a:chOff x="0" y="0"/>
            <a:chExt cx="1551809" cy="1062483"/>
          </a:xfrm>
        </p:grpSpPr>
        <p:sp>
          <p:nvSpPr>
            <p:cNvPr id="397" name="Shape"/>
            <p:cNvSpPr/>
            <p:nvPr/>
          </p:nvSpPr>
          <p:spPr>
            <a:xfrm>
              <a:off x="0" y="-1"/>
              <a:ext cx="1551810" cy="1062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569" y="0"/>
                    <a:pt x="1271" y="0"/>
                  </a:cubicBezTo>
                  <a:lnTo>
                    <a:pt x="20329" y="0"/>
                  </a:lnTo>
                  <a:lnTo>
                    <a:pt x="20329" y="0"/>
                  </a:lnTo>
                  <a:cubicBezTo>
                    <a:pt x="21031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031" y="21600"/>
                    <a:pt x="20329" y="21600"/>
                  </a:cubicBezTo>
                  <a:lnTo>
                    <a:pt x="1271" y="21600"/>
                  </a:lnTo>
                  <a:lnTo>
                    <a:pt x="1271" y="21600"/>
                  </a:lnTo>
                  <a:cubicBezTo>
                    <a:pt x="569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398" name="image19.png" descr="image19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1" b="4"/>
            <a:stretch>
              <a:fillRect/>
            </a:stretch>
          </p:blipFill>
          <p:spPr>
            <a:xfrm>
              <a:off x="0" y="0"/>
              <a:ext cx="1551782" cy="1062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71" y="0"/>
                  </a:moveTo>
                  <a:cubicBezTo>
                    <a:pt x="569" y="0"/>
                    <a:pt x="0" y="831"/>
                    <a:pt x="0" y="1856"/>
                  </a:cubicBezTo>
                  <a:lnTo>
                    <a:pt x="0" y="19744"/>
                  </a:lnTo>
                  <a:cubicBezTo>
                    <a:pt x="0" y="20769"/>
                    <a:pt x="569" y="21600"/>
                    <a:pt x="1271" y="21600"/>
                  </a:cubicBezTo>
                  <a:lnTo>
                    <a:pt x="20329" y="21600"/>
                  </a:lnTo>
                  <a:cubicBezTo>
                    <a:pt x="21031" y="21600"/>
                    <a:pt x="21600" y="20769"/>
                    <a:pt x="21600" y="19744"/>
                  </a:cubicBezTo>
                  <a:lnTo>
                    <a:pt x="21600" y="1856"/>
                  </a:lnTo>
                  <a:cubicBezTo>
                    <a:pt x="21600" y="831"/>
                    <a:pt x="21031" y="0"/>
                    <a:pt x="20329" y="0"/>
                  </a:cubicBezTo>
                  <a:lnTo>
                    <a:pt x="1271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402" name="Shape 549"/>
          <p:cNvGrpSpPr/>
          <p:nvPr/>
        </p:nvGrpSpPr>
        <p:grpSpPr>
          <a:xfrm>
            <a:off x="8810356" y="8061696"/>
            <a:ext cx="3752932" cy="1356950"/>
            <a:chOff x="0" y="0"/>
            <a:chExt cx="3752930" cy="1356949"/>
          </a:xfrm>
        </p:grpSpPr>
        <p:sp>
          <p:nvSpPr>
            <p:cNvPr id="400" name="Rectangle"/>
            <p:cNvSpPr/>
            <p:nvPr/>
          </p:nvSpPr>
          <p:spPr>
            <a:xfrm>
              <a:off x="0" y="0"/>
              <a:ext cx="3752931" cy="135695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01" name="Pb-210 Radio-dating of the 50-250 year timescale is important for understanding RECENT affects of climate change."/>
            <p:cNvSpPr txBox="1"/>
            <p:nvPr/>
          </p:nvSpPr>
          <p:spPr>
            <a:xfrm>
              <a:off x="0" y="0"/>
              <a:ext cx="3752931" cy="12475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>
              <a:lvl1pPr algn="l" defTabSz="1300480">
                <a:defRPr b="0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Pb-210 Radio-dating of the 50-250 year timescale is important for understanding RECENT affects of climate change.  </a:t>
              </a:r>
            </a:p>
          </p:txBody>
        </p:sp>
      </p:grpSp>
      <p:grpSp>
        <p:nvGrpSpPr>
          <p:cNvPr id="405" name="Shape 550"/>
          <p:cNvGrpSpPr/>
          <p:nvPr/>
        </p:nvGrpSpPr>
        <p:grpSpPr>
          <a:xfrm>
            <a:off x="4778862" y="6344589"/>
            <a:ext cx="3933553" cy="2109047"/>
            <a:chOff x="0" y="0"/>
            <a:chExt cx="3933551" cy="2109045"/>
          </a:xfrm>
        </p:grpSpPr>
        <p:sp>
          <p:nvSpPr>
            <p:cNvPr id="403" name="Shape"/>
            <p:cNvSpPr/>
            <p:nvPr/>
          </p:nvSpPr>
          <p:spPr>
            <a:xfrm>
              <a:off x="0" y="-1"/>
              <a:ext cx="3933552" cy="2109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446" y="0"/>
                    <a:pt x="995" y="0"/>
                  </a:cubicBezTo>
                  <a:lnTo>
                    <a:pt x="20605" y="0"/>
                  </a:lnTo>
                  <a:lnTo>
                    <a:pt x="20605" y="0"/>
                  </a:lnTo>
                  <a:cubicBezTo>
                    <a:pt x="21154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154" y="21600"/>
                    <a:pt x="20605" y="21600"/>
                  </a:cubicBezTo>
                  <a:lnTo>
                    <a:pt x="995" y="21600"/>
                  </a:lnTo>
                  <a:lnTo>
                    <a:pt x="995" y="21600"/>
                  </a:lnTo>
                  <a:cubicBezTo>
                    <a:pt x="446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404" name="image93.jpeg" descr="image93.jpeg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0" r="3" b="2"/>
            <a:stretch>
              <a:fillRect/>
            </a:stretch>
          </p:blipFill>
          <p:spPr>
            <a:xfrm>
              <a:off x="0" y="0"/>
              <a:ext cx="3933429" cy="21089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96" y="0"/>
                  </a:moveTo>
                  <a:cubicBezTo>
                    <a:pt x="446" y="0"/>
                    <a:pt x="0" y="832"/>
                    <a:pt x="0" y="1858"/>
                  </a:cubicBezTo>
                  <a:lnTo>
                    <a:pt x="0" y="19742"/>
                  </a:lnTo>
                  <a:cubicBezTo>
                    <a:pt x="0" y="20768"/>
                    <a:pt x="446" y="21600"/>
                    <a:pt x="996" y="21600"/>
                  </a:cubicBezTo>
                  <a:lnTo>
                    <a:pt x="20606" y="21600"/>
                  </a:lnTo>
                  <a:cubicBezTo>
                    <a:pt x="21156" y="21600"/>
                    <a:pt x="21600" y="20768"/>
                    <a:pt x="21600" y="19742"/>
                  </a:cubicBezTo>
                  <a:lnTo>
                    <a:pt x="21600" y="1858"/>
                  </a:lnTo>
                  <a:cubicBezTo>
                    <a:pt x="21600" y="832"/>
                    <a:pt x="21156" y="0"/>
                    <a:pt x="20606" y="0"/>
                  </a:cubicBezTo>
                  <a:lnTo>
                    <a:pt x="996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406" name="Shape 551"/>
          <p:cNvSpPr txBox="1"/>
          <p:nvPr/>
        </p:nvSpPr>
        <p:spPr>
          <a:xfrm>
            <a:off x="8939009" y="6819666"/>
            <a:ext cx="1542378" cy="612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algn="r" defTabSz="1300480">
              <a:defRPr b="0" sz="1600">
                <a:latin typeface="Calibri"/>
                <a:ea typeface="Calibri"/>
                <a:cs typeface="Calibri"/>
                <a:sym typeface="Calibri"/>
              </a:defRPr>
            </a:pPr>
            <a:r>
              <a:t>Pb-210 </a:t>
            </a:r>
          </a:p>
          <a:p>
            <a:pPr algn="r" defTabSz="1300480">
              <a:defRPr b="0" sz="1600">
                <a:latin typeface="Calibri"/>
                <a:ea typeface="Calibri"/>
                <a:cs typeface="Calibri"/>
                <a:sym typeface="Calibri"/>
              </a:defRPr>
            </a:pPr>
            <a:r>
              <a:t>Sedement dating</a:t>
            </a:r>
          </a:p>
        </p:txBody>
      </p:sp>
      <p:pic>
        <p:nvPicPr>
          <p:cNvPr id="407" name="Shape 552" descr="Shape 552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616572" y="6595395"/>
            <a:ext cx="1878650" cy="1291957"/>
          </a:xfrm>
          <a:prstGeom prst="rect">
            <a:avLst/>
          </a:prstGeom>
          <a:ln w="12700">
            <a:solidFill>
              <a:srgbClr val="FFFFFF"/>
            </a:solidFill>
          </a:ln>
        </p:spPr>
      </p:pic>
      <p:sp>
        <p:nvSpPr>
          <p:cNvPr id="408" name="Shape 553"/>
          <p:cNvSpPr txBox="1"/>
          <p:nvPr/>
        </p:nvSpPr>
        <p:spPr>
          <a:xfrm>
            <a:off x="6963989" y="4473689"/>
            <a:ext cx="1264357" cy="612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r" defTabSz="1300480">
              <a:defRPr b="0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Sample test output</a:t>
            </a:r>
          </a:p>
        </p:txBody>
      </p:sp>
      <p:sp>
        <p:nvSpPr>
          <p:cNvPr id="409" name="Shape 554"/>
          <p:cNvSpPr txBox="1"/>
          <p:nvPr/>
        </p:nvSpPr>
        <p:spPr>
          <a:xfrm>
            <a:off x="8724653" y="3913936"/>
            <a:ext cx="4834028" cy="2276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algn="l" defTabSz="1300480"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t>Environmental applications:</a:t>
            </a:r>
          </a:p>
          <a:p>
            <a:pPr algn="l" defTabSz="1300480">
              <a:buClr>
                <a:srgbClr val="000000"/>
              </a:buClr>
              <a:buSzPct val="100000"/>
              <a:buFont typeface="Arial"/>
              <a:buChar char="•"/>
              <a:defRPr b="0" sz="1800">
                <a:latin typeface="Arial"/>
                <a:ea typeface="Arial"/>
                <a:cs typeface="Arial"/>
                <a:sym typeface="Arial"/>
              </a:defRPr>
            </a:pPr>
            <a:r>
              <a:t> Radioactive tracers for atmospheric</a:t>
            </a:r>
          </a:p>
          <a:p>
            <a:pPr algn="l" defTabSz="1300480">
              <a:defRPr b="0" sz="1800">
                <a:latin typeface="Arial"/>
                <a:ea typeface="Arial"/>
                <a:cs typeface="Arial"/>
                <a:sym typeface="Arial"/>
              </a:defRPr>
            </a:pPr>
            <a:r>
              <a:t>  &amp; ecosystem processes </a:t>
            </a:r>
          </a:p>
          <a:p>
            <a:pPr algn="l" defTabSz="1300480">
              <a:buClr>
                <a:srgbClr val="000000"/>
              </a:buClr>
              <a:buSzPct val="100000"/>
              <a:buFont typeface="Arial"/>
              <a:buChar char="•"/>
              <a:defRPr b="0" sz="1800">
                <a:latin typeface="Arial"/>
                <a:ea typeface="Arial"/>
                <a:cs typeface="Arial"/>
                <a:sym typeface="Arial"/>
              </a:defRPr>
            </a:pPr>
            <a:r>
              <a:t> Radio-dating: C-14, Pb-210, Si-32</a:t>
            </a:r>
          </a:p>
          <a:p>
            <a:pPr algn="l" defTabSz="1300480">
              <a:buClr>
                <a:srgbClr val="000000"/>
              </a:buClr>
              <a:buSzPct val="100000"/>
              <a:buFont typeface="Arial"/>
              <a:buChar char="•"/>
              <a:defRPr b="0" sz="1800">
                <a:latin typeface="Arial"/>
                <a:ea typeface="Arial"/>
                <a:cs typeface="Arial"/>
                <a:sym typeface="Arial"/>
              </a:defRPr>
            </a:pPr>
            <a:r>
              <a:t> Dosimetry in the environment</a:t>
            </a:r>
          </a:p>
          <a:p>
            <a:pPr algn="l" defTabSz="1300480">
              <a:buClr>
                <a:srgbClr val="000000"/>
              </a:buClr>
              <a:buSzPct val="100000"/>
              <a:buFont typeface="Arial"/>
              <a:buChar char="•"/>
              <a:defRPr b="0" sz="1800">
                <a:latin typeface="Arial"/>
                <a:ea typeface="Arial"/>
                <a:cs typeface="Arial"/>
                <a:sym typeface="Arial"/>
              </a:defRPr>
            </a:pPr>
            <a:r>
              <a:t> Marine radioactivity</a:t>
            </a:r>
          </a:p>
          <a:p>
            <a:pPr algn="l" defTabSz="1300480">
              <a:buClr>
                <a:srgbClr val="000000"/>
              </a:buClr>
              <a:buSzPct val="100000"/>
              <a:buFont typeface="Arial"/>
              <a:buChar char="•"/>
              <a:defRPr b="0" sz="1800">
                <a:latin typeface="Arial"/>
                <a:ea typeface="Arial"/>
                <a:cs typeface="Arial"/>
                <a:sym typeface="Arial"/>
              </a:defRPr>
            </a:pPr>
            <a:r>
              <a:t> Landscape evolution</a:t>
            </a:r>
          </a:p>
          <a:p>
            <a:pPr algn="l" defTabSz="1300480">
              <a:buClr>
                <a:srgbClr val="000000"/>
              </a:buClr>
              <a:buSzPct val="100000"/>
              <a:buFont typeface="Arial"/>
              <a:buChar char="•"/>
              <a:defRPr b="0" sz="1800">
                <a:latin typeface="Arial"/>
                <a:ea typeface="Arial"/>
                <a:cs typeface="Arial"/>
                <a:sym typeface="Arial"/>
              </a:defRPr>
            </a:pPr>
            <a:r>
              <a:t> Sedimentology</a:t>
            </a:r>
            <a:r>
              <a:rPr>
                <a:latin typeface="Calibri"/>
                <a:ea typeface="Calibri"/>
                <a:cs typeface="Calibri"/>
                <a:sym typeface="Calibri"/>
              </a:rPr>
              <a:t>…</a:t>
            </a:r>
          </a:p>
        </p:txBody>
      </p:sp>
      <p:grpSp>
        <p:nvGrpSpPr>
          <p:cNvPr id="412" name="Shape 555"/>
          <p:cNvGrpSpPr/>
          <p:nvPr/>
        </p:nvGrpSpPr>
        <p:grpSpPr>
          <a:xfrm>
            <a:off x="8686688" y="1301984"/>
            <a:ext cx="3747027" cy="2469656"/>
            <a:chOff x="0" y="0"/>
            <a:chExt cx="3747026" cy="2469654"/>
          </a:xfrm>
        </p:grpSpPr>
        <p:sp>
          <p:nvSpPr>
            <p:cNvPr id="410" name="Shape"/>
            <p:cNvSpPr/>
            <p:nvPr/>
          </p:nvSpPr>
          <p:spPr>
            <a:xfrm>
              <a:off x="-1" y="-1"/>
              <a:ext cx="3747028" cy="24696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548" y="0"/>
                    <a:pt x="1223" y="0"/>
                  </a:cubicBezTo>
                  <a:lnTo>
                    <a:pt x="20377" y="0"/>
                  </a:lnTo>
                  <a:lnTo>
                    <a:pt x="20377" y="0"/>
                  </a:lnTo>
                  <a:cubicBezTo>
                    <a:pt x="21052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052" y="21600"/>
                    <a:pt x="20377" y="21600"/>
                  </a:cubicBezTo>
                  <a:lnTo>
                    <a:pt x="1223" y="21600"/>
                  </a:lnTo>
                  <a:lnTo>
                    <a:pt x="1223" y="21600"/>
                  </a:lnTo>
                  <a:cubicBezTo>
                    <a:pt x="548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411" name="image16.jpeg" descr="image16.jpeg"/>
            <p:cNvPicPr>
              <a:picLocks noChangeAspect="1"/>
            </p:cNvPicPr>
            <p:nvPr/>
          </p:nvPicPr>
          <p:blipFill>
            <a:blip r:embed="rId7">
              <a:extLst/>
            </a:blip>
            <a:srcRect l="0" t="0" r="3" b="0"/>
            <a:stretch>
              <a:fillRect/>
            </a:stretch>
          </p:blipFill>
          <p:spPr>
            <a:xfrm>
              <a:off x="0" y="0"/>
              <a:ext cx="3746897" cy="2469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24" y="0"/>
                  </a:moveTo>
                  <a:cubicBezTo>
                    <a:pt x="548" y="0"/>
                    <a:pt x="0" y="832"/>
                    <a:pt x="0" y="1857"/>
                  </a:cubicBezTo>
                  <a:lnTo>
                    <a:pt x="0" y="19743"/>
                  </a:lnTo>
                  <a:cubicBezTo>
                    <a:pt x="0" y="20768"/>
                    <a:pt x="548" y="21600"/>
                    <a:pt x="1224" y="21600"/>
                  </a:cubicBezTo>
                  <a:lnTo>
                    <a:pt x="20378" y="21600"/>
                  </a:lnTo>
                  <a:cubicBezTo>
                    <a:pt x="21054" y="21600"/>
                    <a:pt x="21600" y="20768"/>
                    <a:pt x="21600" y="19743"/>
                  </a:cubicBezTo>
                  <a:lnTo>
                    <a:pt x="21600" y="1857"/>
                  </a:lnTo>
                  <a:cubicBezTo>
                    <a:pt x="21600" y="832"/>
                    <a:pt x="21054" y="0"/>
                    <a:pt x="20378" y="0"/>
                  </a:cubicBezTo>
                  <a:lnTo>
                    <a:pt x="1224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415" name="Shape 556"/>
          <p:cNvGrpSpPr/>
          <p:nvPr/>
        </p:nvGrpSpPr>
        <p:grpSpPr>
          <a:xfrm>
            <a:off x="4778862" y="8702435"/>
            <a:ext cx="3795686" cy="758105"/>
            <a:chOff x="0" y="0"/>
            <a:chExt cx="3795684" cy="758104"/>
          </a:xfrm>
        </p:grpSpPr>
        <p:sp>
          <p:nvSpPr>
            <p:cNvPr id="413" name="Shape"/>
            <p:cNvSpPr/>
            <p:nvPr/>
          </p:nvSpPr>
          <p:spPr>
            <a:xfrm>
              <a:off x="-1" y="0"/>
              <a:ext cx="3795687" cy="758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166" y="0"/>
                    <a:pt x="371" y="0"/>
                  </a:cubicBezTo>
                  <a:lnTo>
                    <a:pt x="21229" y="0"/>
                  </a:lnTo>
                  <a:lnTo>
                    <a:pt x="21229" y="0"/>
                  </a:lnTo>
                  <a:cubicBezTo>
                    <a:pt x="21434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434" y="21600"/>
                    <a:pt x="21229" y="21600"/>
                  </a:cubicBezTo>
                  <a:lnTo>
                    <a:pt x="371" y="21600"/>
                  </a:lnTo>
                  <a:lnTo>
                    <a:pt x="371" y="21600"/>
                  </a:lnTo>
                  <a:cubicBezTo>
                    <a:pt x="166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414" name="image94.png" descr="image94.png"/>
            <p:cNvPicPr>
              <a:picLocks noChangeAspect="1"/>
            </p:cNvPicPr>
            <p:nvPr/>
          </p:nvPicPr>
          <p:blipFill>
            <a:blip r:embed="rId8">
              <a:extLst/>
            </a:blip>
            <a:srcRect l="0" t="0" r="0" b="9"/>
            <a:stretch>
              <a:fillRect/>
            </a:stretch>
          </p:blipFill>
          <p:spPr>
            <a:xfrm>
              <a:off x="0" y="0"/>
              <a:ext cx="3795685" cy="7580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70" y="0"/>
                  </a:moveTo>
                  <a:cubicBezTo>
                    <a:pt x="166" y="0"/>
                    <a:pt x="0" y="829"/>
                    <a:pt x="0" y="1855"/>
                  </a:cubicBezTo>
                  <a:lnTo>
                    <a:pt x="0" y="19745"/>
                  </a:lnTo>
                  <a:cubicBezTo>
                    <a:pt x="0" y="20771"/>
                    <a:pt x="166" y="21600"/>
                    <a:pt x="370" y="21600"/>
                  </a:cubicBezTo>
                  <a:lnTo>
                    <a:pt x="21230" y="21600"/>
                  </a:lnTo>
                  <a:cubicBezTo>
                    <a:pt x="21434" y="21600"/>
                    <a:pt x="21600" y="20771"/>
                    <a:pt x="21600" y="19745"/>
                  </a:cubicBezTo>
                  <a:lnTo>
                    <a:pt x="21600" y="1855"/>
                  </a:lnTo>
                  <a:cubicBezTo>
                    <a:pt x="21600" y="829"/>
                    <a:pt x="21434" y="0"/>
                    <a:pt x="21230" y="0"/>
                  </a:cubicBezTo>
                  <a:lnTo>
                    <a:pt x="370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pic>
        <p:nvPicPr>
          <p:cNvPr id="416" name="P1040301.JPG" descr="P1040301.JP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355600" y="3453417"/>
            <a:ext cx="3795685" cy="28467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8" name="Shape 562" descr="Shape 56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76671" y="6979744"/>
            <a:ext cx="3062904" cy="232801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21" name="Shape 563"/>
          <p:cNvGrpSpPr/>
          <p:nvPr/>
        </p:nvGrpSpPr>
        <p:grpSpPr>
          <a:xfrm>
            <a:off x="5398601" y="3999785"/>
            <a:ext cx="3431829" cy="2573870"/>
            <a:chOff x="0" y="0"/>
            <a:chExt cx="3431828" cy="2573869"/>
          </a:xfrm>
        </p:grpSpPr>
        <p:sp>
          <p:nvSpPr>
            <p:cNvPr id="419" name="Shape"/>
            <p:cNvSpPr/>
            <p:nvPr/>
          </p:nvSpPr>
          <p:spPr>
            <a:xfrm>
              <a:off x="0" y="0"/>
              <a:ext cx="3431829" cy="25738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623" y="0"/>
                    <a:pt x="1392" y="0"/>
                  </a:cubicBezTo>
                  <a:lnTo>
                    <a:pt x="20208" y="0"/>
                  </a:lnTo>
                  <a:lnTo>
                    <a:pt x="20208" y="0"/>
                  </a:lnTo>
                  <a:cubicBezTo>
                    <a:pt x="20977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0977" y="21600"/>
                    <a:pt x="20208" y="21600"/>
                  </a:cubicBezTo>
                  <a:lnTo>
                    <a:pt x="1392" y="21600"/>
                  </a:lnTo>
                  <a:lnTo>
                    <a:pt x="1392" y="21600"/>
                  </a:lnTo>
                  <a:cubicBezTo>
                    <a:pt x="623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420" name="image103.jpeg" descr="image103.jpe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1" b="5"/>
            <a:stretch>
              <a:fillRect/>
            </a:stretch>
          </p:blipFill>
          <p:spPr>
            <a:xfrm>
              <a:off x="0" y="0"/>
              <a:ext cx="3431779" cy="2573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91" y="0"/>
                  </a:moveTo>
                  <a:cubicBezTo>
                    <a:pt x="622" y="0"/>
                    <a:pt x="0" y="830"/>
                    <a:pt x="0" y="1855"/>
                  </a:cubicBezTo>
                  <a:lnTo>
                    <a:pt x="0" y="19745"/>
                  </a:lnTo>
                  <a:cubicBezTo>
                    <a:pt x="0" y="20770"/>
                    <a:pt x="622" y="21600"/>
                    <a:pt x="1391" y="21600"/>
                  </a:cubicBezTo>
                  <a:lnTo>
                    <a:pt x="20209" y="21600"/>
                  </a:lnTo>
                  <a:cubicBezTo>
                    <a:pt x="20978" y="21600"/>
                    <a:pt x="21600" y="20770"/>
                    <a:pt x="21600" y="19745"/>
                  </a:cubicBezTo>
                  <a:lnTo>
                    <a:pt x="21600" y="1855"/>
                  </a:lnTo>
                  <a:cubicBezTo>
                    <a:pt x="21600" y="830"/>
                    <a:pt x="20978" y="0"/>
                    <a:pt x="20209" y="0"/>
                  </a:cubicBezTo>
                  <a:lnTo>
                    <a:pt x="1391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424" name="Shape 564"/>
          <p:cNvGrpSpPr/>
          <p:nvPr/>
        </p:nvGrpSpPr>
        <p:grpSpPr>
          <a:xfrm>
            <a:off x="9164626" y="3974479"/>
            <a:ext cx="3531116" cy="2648337"/>
            <a:chOff x="0" y="0"/>
            <a:chExt cx="3531115" cy="2648335"/>
          </a:xfrm>
        </p:grpSpPr>
        <p:sp>
          <p:nvSpPr>
            <p:cNvPr id="422" name="Shape"/>
            <p:cNvSpPr/>
            <p:nvPr/>
          </p:nvSpPr>
          <p:spPr>
            <a:xfrm>
              <a:off x="0" y="-1"/>
              <a:ext cx="3531116" cy="2648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623" y="0"/>
                    <a:pt x="1392" y="0"/>
                  </a:cubicBezTo>
                  <a:lnTo>
                    <a:pt x="20208" y="0"/>
                  </a:lnTo>
                  <a:lnTo>
                    <a:pt x="20208" y="0"/>
                  </a:lnTo>
                  <a:cubicBezTo>
                    <a:pt x="20977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0977" y="21600"/>
                    <a:pt x="20208" y="21600"/>
                  </a:cubicBezTo>
                  <a:lnTo>
                    <a:pt x="1392" y="21600"/>
                  </a:lnTo>
                  <a:lnTo>
                    <a:pt x="1392" y="21600"/>
                  </a:lnTo>
                  <a:cubicBezTo>
                    <a:pt x="623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423" name="image98.jpeg" descr="image98.jpe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3" b="0"/>
            <a:stretch>
              <a:fillRect/>
            </a:stretch>
          </p:blipFill>
          <p:spPr>
            <a:xfrm>
              <a:off x="0" y="0"/>
              <a:ext cx="3530997" cy="2648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91" y="0"/>
                  </a:moveTo>
                  <a:cubicBezTo>
                    <a:pt x="622" y="0"/>
                    <a:pt x="0" y="830"/>
                    <a:pt x="0" y="1855"/>
                  </a:cubicBezTo>
                  <a:lnTo>
                    <a:pt x="0" y="19742"/>
                  </a:lnTo>
                  <a:cubicBezTo>
                    <a:pt x="0" y="20767"/>
                    <a:pt x="622" y="21600"/>
                    <a:pt x="1391" y="21600"/>
                  </a:cubicBezTo>
                  <a:lnTo>
                    <a:pt x="20209" y="21600"/>
                  </a:lnTo>
                  <a:cubicBezTo>
                    <a:pt x="20978" y="21600"/>
                    <a:pt x="21600" y="20767"/>
                    <a:pt x="21600" y="19742"/>
                  </a:cubicBezTo>
                  <a:lnTo>
                    <a:pt x="21600" y="1855"/>
                  </a:lnTo>
                  <a:cubicBezTo>
                    <a:pt x="21600" y="830"/>
                    <a:pt x="20978" y="0"/>
                    <a:pt x="20209" y="0"/>
                  </a:cubicBezTo>
                  <a:lnTo>
                    <a:pt x="1391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425" name="Shape 565"/>
          <p:cNvSpPr txBox="1"/>
          <p:nvPr/>
        </p:nvSpPr>
        <p:spPr>
          <a:xfrm>
            <a:off x="186740" y="7561908"/>
            <a:ext cx="3391683" cy="1653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l" defTabSz="1300480">
              <a:defRPr b="0"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Boulby site and skills uniquely well-suited for development and testing: appropriate depth and geology, ease of access, infrastructure &amp; expertise</a:t>
            </a:r>
          </a:p>
        </p:txBody>
      </p:sp>
      <p:grpSp>
        <p:nvGrpSpPr>
          <p:cNvPr id="428" name="Shape 566"/>
          <p:cNvGrpSpPr/>
          <p:nvPr/>
        </p:nvGrpSpPr>
        <p:grpSpPr>
          <a:xfrm>
            <a:off x="416426" y="1505789"/>
            <a:ext cx="9852373" cy="955038"/>
            <a:chOff x="0" y="0"/>
            <a:chExt cx="9852372" cy="955037"/>
          </a:xfrm>
        </p:grpSpPr>
        <p:sp>
          <p:nvSpPr>
            <p:cNvPr id="426" name="Rectangle"/>
            <p:cNvSpPr/>
            <p:nvPr/>
          </p:nvSpPr>
          <p:spPr>
            <a:xfrm>
              <a:off x="-1" y="0"/>
              <a:ext cx="9852374" cy="955038"/>
            </a:xfrm>
            <a:prstGeom prst="rect">
              <a:avLst/>
            </a:prstGeom>
            <a:solidFill>
              <a:srgbClr val="D8D8D8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27" name="Development of a Muon Tomography techniques for deep 3D geological surveying - inc Carbon Capture @ Storage (CCS)"/>
            <p:cNvSpPr txBox="1"/>
            <p:nvPr/>
          </p:nvSpPr>
          <p:spPr>
            <a:xfrm>
              <a:off x="-1" y="0"/>
              <a:ext cx="9852374" cy="8309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853" tIns="64853" rIns="64853" bIns="64853" numCol="1" anchor="t">
              <a:spAutoFit/>
            </a:bodyPr>
            <a:lstStyle/>
            <a:p>
              <a:pPr algn="l" defTabSz="1300480">
                <a:defRPr b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Development of a </a:t>
              </a:r>
              <a:r>
                <a:rPr>
                  <a:solidFill>
                    <a:srgbClr val="800000"/>
                  </a:solidFill>
                </a:rPr>
                <a:t>Muon Tomography </a:t>
              </a:r>
              <a:r>
                <a:t>techniques for deep 3D geological surveying - inc Carbon Capture @ Storage (CCS)</a:t>
              </a:r>
            </a:p>
          </p:txBody>
        </p:sp>
      </p:grpSp>
      <p:sp>
        <p:nvSpPr>
          <p:cNvPr id="429" name="Shape 567"/>
          <p:cNvSpPr txBox="1"/>
          <p:nvPr/>
        </p:nvSpPr>
        <p:spPr>
          <a:xfrm>
            <a:off x="5298256" y="2439179"/>
            <a:ext cx="7167593" cy="1349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algn="l" defTabSz="1300480">
              <a:defRPr sz="2000">
                <a:latin typeface="Calibri"/>
                <a:ea typeface="Calibri"/>
                <a:cs typeface="Calibri"/>
                <a:sym typeface="Calibri"/>
              </a:defRPr>
            </a:pPr>
            <a:r>
              <a:t>Potential for cheap, reliable, practical, real-time long-term monitoring of deep structures</a:t>
            </a:r>
            <a:r>
              <a:rPr b="0"/>
              <a:t>. </a:t>
            </a:r>
            <a:r>
              <a:t>Potential applications:</a:t>
            </a:r>
          </a:p>
          <a:p>
            <a:pPr algn="l" defTabSz="1300480">
              <a:buClr>
                <a:srgbClr val="000000"/>
              </a:buClr>
              <a:buSzPct val="100000"/>
              <a:buFont typeface="Calibri"/>
              <a:buChar char="-"/>
              <a:defRPr b="0" sz="2000">
                <a:latin typeface="Calibri"/>
                <a:ea typeface="Calibri"/>
                <a:cs typeface="Calibri"/>
                <a:sym typeface="Calibri"/>
              </a:defRPr>
            </a:pPr>
            <a:r>
              <a:t> Deep geological repository monitoring.</a:t>
            </a:r>
          </a:p>
          <a:p>
            <a:pPr algn="l" defTabSz="1300480">
              <a:buClr>
                <a:srgbClr val="000000"/>
              </a:buClr>
              <a:buSzPct val="100000"/>
              <a:buFont typeface="Calibri"/>
              <a:buChar char="-"/>
              <a:defRPr b="0" sz="2000">
                <a:latin typeface="Calibri"/>
                <a:ea typeface="Calibri"/>
                <a:cs typeface="Calibri"/>
                <a:sym typeface="Calibri"/>
              </a:defRPr>
            </a:pPr>
            <a:r>
              <a:t> Monitoring in Carbon Capture &amp; Storage (CCS)</a:t>
            </a:r>
          </a:p>
        </p:txBody>
      </p:sp>
      <p:grpSp>
        <p:nvGrpSpPr>
          <p:cNvPr id="432" name="Shape 568"/>
          <p:cNvGrpSpPr/>
          <p:nvPr/>
        </p:nvGrpSpPr>
        <p:grpSpPr>
          <a:xfrm>
            <a:off x="10691158" y="1504393"/>
            <a:ext cx="4337387" cy="1321562"/>
            <a:chOff x="-2362200" y="-139699"/>
            <a:chExt cx="4337386" cy="1321560"/>
          </a:xfrm>
        </p:grpSpPr>
        <p:sp>
          <p:nvSpPr>
            <p:cNvPr id="430" name="Rectangle"/>
            <p:cNvSpPr/>
            <p:nvPr/>
          </p:nvSpPr>
          <p:spPr>
            <a:xfrm>
              <a:off x="-1" y="0"/>
              <a:ext cx="1975188" cy="1181862"/>
            </a:xfrm>
            <a:prstGeom prst="rect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r" defTabSz="1300480">
                <a:defRPr b="0" i="1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31" name="STFC-Boulby, Durham, Sheffield, Bath, NASA"/>
            <p:cNvSpPr txBox="1"/>
            <p:nvPr/>
          </p:nvSpPr>
          <p:spPr>
            <a:xfrm>
              <a:off x="-2362200" y="-139700"/>
              <a:ext cx="1975187" cy="8718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>
              <a:lvl1pPr algn="r" defTabSz="1300480">
                <a:defRPr b="0" i="1" sz="16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STFC-Boulby, Durham, Sheffield, Bath, NASA</a:t>
              </a:r>
            </a:p>
          </p:txBody>
        </p:sp>
      </p:grpSp>
      <p:sp>
        <p:nvSpPr>
          <p:cNvPr id="433" name="Shape 569"/>
          <p:cNvSpPr txBox="1"/>
          <p:nvPr>
            <p:ph type="title"/>
          </p:nvPr>
        </p:nvSpPr>
        <p:spPr>
          <a:xfrm>
            <a:off x="1564615" y="-419100"/>
            <a:ext cx="11099801" cy="2159000"/>
          </a:xfrm>
          <a:prstGeom prst="rect">
            <a:avLst/>
          </a:prstGeom>
        </p:spPr>
        <p:txBody>
          <a:bodyPr lIns="64995" tIns="64995" rIns="64995" bIns="64995"/>
          <a:lstStyle>
            <a:lvl1pPr>
              <a:defRPr b="1" sz="5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Muon Tomography / Geo-survey</a:t>
            </a:r>
          </a:p>
        </p:txBody>
      </p:sp>
      <p:grpSp>
        <p:nvGrpSpPr>
          <p:cNvPr id="436" name="Shape 570"/>
          <p:cNvGrpSpPr/>
          <p:nvPr/>
        </p:nvGrpSpPr>
        <p:grpSpPr>
          <a:xfrm>
            <a:off x="294040" y="255142"/>
            <a:ext cx="1551810" cy="1062485"/>
            <a:chOff x="0" y="0"/>
            <a:chExt cx="1551809" cy="1062483"/>
          </a:xfrm>
        </p:grpSpPr>
        <p:sp>
          <p:nvSpPr>
            <p:cNvPr id="434" name="Shape"/>
            <p:cNvSpPr/>
            <p:nvPr/>
          </p:nvSpPr>
          <p:spPr>
            <a:xfrm>
              <a:off x="0" y="-1"/>
              <a:ext cx="1551810" cy="1062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569" y="0"/>
                    <a:pt x="1271" y="0"/>
                  </a:cubicBezTo>
                  <a:lnTo>
                    <a:pt x="20329" y="0"/>
                  </a:lnTo>
                  <a:lnTo>
                    <a:pt x="20329" y="0"/>
                  </a:lnTo>
                  <a:cubicBezTo>
                    <a:pt x="21031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031" y="21600"/>
                    <a:pt x="20329" y="21600"/>
                  </a:cubicBezTo>
                  <a:lnTo>
                    <a:pt x="1271" y="21600"/>
                  </a:lnTo>
                  <a:lnTo>
                    <a:pt x="1271" y="21600"/>
                  </a:lnTo>
                  <a:cubicBezTo>
                    <a:pt x="569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435" name="image19.png" descr="image19.png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0" r="1" b="4"/>
            <a:stretch>
              <a:fillRect/>
            </a:stretch>
          </p:blipFill>
          <p:spPr>
            <a:xfrm>
              <a:off x="0" y="0"/>
              <a:ext cx="1551782" cy="1062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71" y="0"/>
                  </a:moveTo>
                  <a:cubicBezTo>
                    <a:pt x="569" y="0"/>
                    <a:pt x="0" y="831"/>
                    <a:pt x="0" y="1856"/>
                  </a:cubicBezTo>
                  <a:lnTo>
                    <a:pt x="0" y="19744"/>
                  </a:lnTo>
                  <a:cubicBezTo>
                    <a:pt x="0" y="20769"/>
                    <a:pt x="569" y="21600"/>
                    <a:pt x="1271" y="21600"/>
                  </a:cubicBezTo>
                  <a:lnTo>
                    <a:pt x="20329" y="21600"/>
                  </a:lnTo>
                  <a:cubicBezTo>
                    <a:pt x="21031" y="21600"/>
                    <a:pt x="21600" y="20769"/>
                    <a:pt x="21600" y="19744"/>
                  </a:cubicBezTo>
                  <a:lnTo>
                    <a:pt x="21600" y="1856"/>
                  </a:lnTo>
                  <a:cubicBezTo>
                    <a:pt x="21600" y="831"/>
                    <a:pt x="21031" y="0"/>
                    <a:pt x="20329" y="0"/>
                  </a:cubicBezTo>
                  <a:lnTo>
                    <a:pt x="1271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>
              <a:reflection blurRad="0" stA="38000" stPos="0" endA="0" endPos="40000" dist="0" dir="5400000" fadeDir="5400000" sx="100000" sy="-100000" kx="0" ky="0" algn="bl" rotWithShape="0"/>
            </a:effectLst>
          </p:spPr>
        </p:pic>
      </p:grpSp>
      <p:sp>
        <p:nvSpPr>
          <p:cNvPr id="437" name="Shape 571"/>
          <p:cNvSpPr txBox="1"/>
          <p:nvPr/>
        </p:nvSpPr>
        <p:spPr>
          <a:xfrm>
            <a:off x="9673329" y="6615255"/>
            <a:ext cx="2956561" cy="371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r" defTabSz="1300480">
              <a:defRPr b="0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Bore hole detector installation</a:t>
            </a:r>
          </a:p>
        </p:txBody>
      </p:sp>
      <p:sp>
        <p:nvSpPr>
          <p:cNvPr id="438" name="Shape 572"/>
          <p:cNvSpPr txBox="1"/>
          <p:nvPr/>
        </p:nvSpPr>
        <p:spPr>
          <a:xfrm>
            <a:off x="5278184" y="6591171"/>
            <a:ext cx="3554620" cy="371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r" defTabSz="1300480">
              <a:defRPr b="0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Muon-tides detector development</a:t>
            </a:r>
          </a:p>
        </p:txBody>
      </p:sp>
      <p:grpSp>
        <p:nvGrpSpPr>
          <p:cNvPr id="441" name="Shape 573"/>
          <p:cNvGrpSpPr/>
          <p:nvPr/>
        </p:nvGrpSpPr>
        <p:grpSpPr>
          <a:xfrm>
            <a:off x="6697464" y="7083380"/>
            <a:ext cx="6279119" cy="1962785"/>
            <a:chOff x="0" y="0"/>
            <a:chExt cx="6279118" cy="1962784"/>
          </a:xfrm>
        </p:grpSpPr>
        <p:sp>
          <p:nvSpPr>
            <p:cNvPr id="439" name="Rectangle"/>
            <p:cNvSpPr/>
            <p:nvPr/>
          </p:nvSpPr>
          <p:spPr>
            <a:xfrm>
              <a:off x="0" y="0"/>
              <a:ext cx="6279119" cy="1860338"/>
            </a:xfrm>
            <a:prstGeom prst="rect">
              <a:avLst/>
            </a:prstGeom>
            <a:solidFill>
              <a:srgbClr val="D9D9D9"/>
            </a:solidFill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i="1" sz="5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40" name="Deep-Carbon Project: £1.4M funding from UK Dept of Energy &amp; Climate change (DECC) &amp; Premier Oil:…"/>
            <p:cNvSpPr txBox="1"/>
            <p:nvPr/>
          </p:nvSpPr>
          <p:spPr>
            <a:xfrm>
              <a:off x="0" y="0"/>
              <a:ext cx="6279119" cy="19627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/>
            <a:p>
              <a:pPr algn="l" defTabSz="1300480">
                <a:defRPr sz="20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Deep-Carbon Project: </a:t>
              </a:r>
              <a:r>
                <a:rPr b="0">
                  <a:solidFill>
                    <a:srgbClr val="800000"/>
                  </a:solidFill>
                </a:rPr>
                <a:t>£1.4M funding from UK Dept of Energy &amp; Climate change (DECC) &amp; Premier Oil: </a:t>
              </a:r>
              <a:endParaRPr b="0">
                <a:solidFill>
                  <a:srgbClr val="800000"/>
                </a:solidFill>
              </a:endParaRPr>
            </a:p>
            <a:p>
              <a:pPr algn="l" defTabSz="1300480">
                <a:defRPr b="0" sz="2000">
                  <a:solidFill>
                    <a:srgbClr val="000000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defRPr>
              </a:pPr>
              <a:r>
                <a:t>•</a:t>
              </a:r>
              <a:r>
                <a:rPr>
                  <a:latin typeface="Calibri"/>
                  <a:ea typeface="Calibri"/>
                  <a:cs typeface="Calibri"/>
                  <a:sym typeface="Calibri"/>
                </a:rPr>
                <a:t> Bore-hole detector development &amp; testing @ Boulby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  <a:p>
              <a:pPr algn="l" defTabSz="1300480">
                <a:defRPr b="0" sz="2000">
                  <a:solidFill>
                    <a:srgbClr val="000000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defRPr>
              </a:pPr>
              <a:r>
                <a:t>•</a:t>
              </a:r>
              <a:r>
                <a:rPr>
                  <a:latin typeface="Calibri"/>
                  <a:ea typeface="Calibri"/>
                  <a:cs typeface="Calibri"/>
                  <a:sym typeface="Calibri"/>
                </a:rPr>
                <a:t> Muon-Tides technology demonstrator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  <a:p>
              <a:pPr algn="l" defTabSz="1300480">
                <a:defRPr b="0" sz="2000">
                  <a:solidFill>
                    <a:srgbClr val="000000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defRPr>
              </a:pPr>
              <a:r>
                <a:t>•</a:t>
              </a:r>
              <a:r>
                <a:rPr>
                  <a:latin typeface="Calibri"/>
                  <a:ea typeface="Calibri"/>
                  <a:cs typeface="Calibri"/>
                  <a:sym typeface="Calibri"/>
                </a:rPr>
                <a:t> Simulations of technique performance in CCS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1" name="Shape 574"/>
          <p:cNvGrpSpPr/>
          <p:nvPr/>
        </p:nvGrpSpPr>
        <p:grpSpPr>
          <a:xfrm>
            <a:off x="376333" y="2539522"/>
            <a:ext cx="4392228" cy="4674556"/>
            <a:chOff x="0" y="0"/>
            <a:chExt cx="4392227" cy="4674554"/>
          </a:xfrm>
        </p:grpSpPr>
        <p:grpSp>
          <p:nvGrpSpPr>
            <p:cNvPr id="453" name="Shape 575"/>
            <p:cNvGrpSpPr/>
            <p:nvPr/>
          </p:nvGrpSpPr>
          <p:grpSpPr>
            <a:xfrm>
              <a:off x="0" y="0"/>
              <a:ext cx="4392228" cy="4674555"/>
              <a:chOff x="0" y="0"/>
              <a:chExt cx="4392227" cy="4674554"/>
            </a:xfrm>
          </p:grpSpPr>
          <p:pic>
            <p:nvPicPr>
              <p:cNvPr id="442" name="Shape 576" descr="Shape 576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0" y="589074"/>
                <a:ext cx="4380120" cy="354517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443" name="Shape 577"/>
              <p:cNvSpPr txBox="1"/>
              <p:nvPr/>
            </p:nvSpPr>
            <p:spPr>
              <a:xfrm>
                <a:off x="2180694" y="4061963"/>
                <a:ext cx="1612052" cy="6125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4995" tIns="64995" rIns="64995" bIns="64995" numCol="1" anchor="t">
                <a:spAutoFit/>
              </a:bodyPr>
              <a:lstStyle>
                <a:lvl1pPr algn="l" defTabSz="1300480">
                  <a:defRPr b="0" sz="1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Muon detector array</a:t>
                </a:r>
              </a:p>
            </p:txBody>
          </p:sp>
          <p:grpSp>
            <p:nvGrpSpPr>
              <p:cNvPr id="451" name="Shape 578"/>
              <p:cNvGrpSpPr/>
              <p:nvPr/>
            </p:nvGrpSpPr>
            <p:grpSpPr>
              <a:xfrm>
                <a:off x="461269" y="0"/>
                <a:ext cx="3624774" cy="4395142"/>
                <a:chOff x="1" y="0"/>
                <a:chExt cx="3624773" cy="4395141"/>
              </a:xfrm>
            </p:grpSpPr>
            <p:grpSp>
              <p:nvGrpSpPr>
                <p:cNvPr id="449" name="Shape 579"/>
                <p:cNvGrpSpPr/>
                <p:nvPr/>
              </p:nvGrpSpPr>
              <p:grpSpPr>
                <a:xfrm>
                  <a:off x="1" y="-1"/>
                  <a:ext cx="2222632" cy="4395143"/>
                  <a:chOff x="1" y="0"/>
                  <a:chExt cx="2222630" cy="4395141"/>
                </a:xfrm>
              </p:grpSpPr>
              <p:sp>
                <p:nvSpPr>
                  <p:cNvPr id="444" name="Shape 580"/>
                  <p:cNvSpPr/>
                  <p:nvPr/>
                </p:nvSpPr>
                <p:spPr>
                  <a:xfrm flipH="1">
                    <a:off x="953134" y="210962"/>
                    <a:ext cx="655888" cy="4184180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800000"/>
                    </a:solidFill>
                    <a:prstDash val="dash"/>
                    <a:round/>
                    <a:tailEnd type="triangle" w="med" len="med"/>
                  </a:ln>
                  <a:effectLst/>
                </p:spPr>
                <p:txBody>
                  <a:bodyPr wrap="square" lIns="65023" tIns="65023" rIns="65023" bIns="65023" numCol="1" anchor="t">
                    <a:noAutofit/>
                  </a:bodyPr>
                  <a:lstStyle/>
                  <a:p>
                    <a:pPr algn="l" defTabSz="1300480">
                      <a:defRPr b="0" sz="1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  <p:sp>
                <p:nvSpPr>
                  <p:cNvPr id="445" name="Shape 581"/>
                  <p:cNvSpPr/>
                  <p:nvPr/>
                </p:nvSpPr>
                <p:spPr>
                  <a:xfrm flipH="1">
                    <a:off x="914964" y="-1"/>
                    <a:ext cx="216805" cy="427912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800000"/>
                    </a:solidFill>
                    <a:prstDash val="dash"/>
                    <a:round/>
                    <a:tailEnd type="triangle" w="med" len="med"/>
                  </a:ln>
                  <a:effectLst/>
                </p:spPr>
                <p:txBody>
                  <a:bodyPr wrap="square" lIns="65023" tIns="65023" rIns="65023" bIns="65023" numCol="1" anchor="t">
                    <a:noAutofit/>
                  </a:bodyPr>
                  <a:lstStyle/>
                  <a:p>
                    <a:pPr algn="l" defTabSz="1300480">
                      <a:defRPr b="0" sz="1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  <p:sp>
                <p:nvSpPr>
                  <p:cNvPr id="446" name="Shape 582"/>
                  <p:cNvSpPr/>
                  <p:nvPr/>
                </p:nvSpPr>
                <p:spPr>
                  <a:xfrm>
                    <a:off x="531794" y="171406"/>
                    <a:ext cx="304092" cy="4215827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800000"/>
                    </a:solidFill>
                    <a:prstDash val="dash"/>
                    <a:round/>
                    <a:tailEnd type="triangle" w="med" len="med"/>
                  </a:ln>
                  <a:effectLst/>
                </p:spPr>
                <p:txBody>
                  <a:bodyPr wrap="square" lIns="65023" tIns="65023" rIns="65023" bIns="65023" numCol="1" anchor="t">
                    <a:noAutofit/>
                  </a:bodyPr>
                  <a:lstStyle/>
                  <a:p>
                    <a:pPr algn="l" defTabSz="1300480">
                      <a:defRPr b="0" sz="1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  <p:sp>
                <p:nvSpPr>
                  <p:cNvPr id="447" name="Shape 583"/>
                  <p:cNvSpPr/>
                  <p:nvPr/>
                </p:nvSpPr>
                <p:spPr>
                  <a:xfrm>
                    <a:off x="1" y="290071"/>
                    <a:ext cx="751332" cy="4068147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800000"/>
                    </a:solidFill>
                    <a:prstDash val="dash"/>
                    <a:round/>
                    <a:tailEnd type="triangle" w="med" len="med"/>
                  </a:ln>
                  <a:effectLst/>
                </p:spPr>
                <p:txBody>
                  <a:bodyPr wrap="square" lIns="65023" tIns="65023" rIns="65023" bIns="65023" numCol="1" anchor="t">
                    <a:noAutofit/>
                  </a:bodyPr>
                  <a:lstStyle/>
                  <a:p>
                    <a:pPr algn="l" defTabSz="1300480">
                      <a:defRPr b="0" sz="1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  <p:sp>
                <p:nvSpPr>
                  <p:cNvPr id="448" name="Shape 584"/>
                  <p:cNvSpPr/>
                  <p:nvPr/>
                </p:nvSpPr>
                <p:spPr>
                  <a:xfrm flipH="1">
                    <a:off x="1054059" y="382373"/>
                    <a:ext cx="1168574" cy="399167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800000"/>
                    </a:solidFill>
                    <a:prstDash val="dash"/>
                    <a:round/>
                    <a:tailEnd type="triangle" w="med" len="med"/>
                  </a:ln>
                  <a:effectLst/>
                </p:spPr>
                <p:txBody>
                  <a:bodyPr wrap="square" lIns="65023" tIns="65023" rIns="65023" bIns="65023" numCol="1" anchor="t">
                    <a:noAutofit/>
                  </a:bodyPr>
                  <a:lstStyle/>
                  <a:p>
                    <a:pPr algn="l" defTabSz="1300480">
                      <a:defRPr b="0" sz="1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</p:grpSp>
            <p:sp>
              <p:nvSpPr>
                <p:cNvPr id="450" name="Shape 585"/>
                <p:cNvSpPr txBox="1"/>
                <p:nvPr/>
              </p:nvSpPr>
              <p:spPr>
                <a:xfrm>
                  <a:off x="1738904" y="18939"/>
                  <a:ext cx="1885871" cy="37129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64995" tIns="64995" rIns="64995" bIns="64995" numCol="1" anchor="t">
                  <a:spAutoFit/>
                </a:bodyPr>
                <a:lstStyle>
                  <a:lvl1pPr algn="l" defTabSz="1300480">
                    <a:defRPr b="0" sz="16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lvl1pPr>
                </a:lstStyle>
                <a:p>
                  <a:pPr/>
                  <a:r>
                    <a:t>Cosmic ray muons</a:t>
                  </a:r>
                </a:p>
              </p:txBody>
            </p:sp>
          </p:grpSp>
          <p:sp>
            <p:nvSpPr>
              <p:cNvPr id="452" name="Shape 586"/>
              <p:cNvSpPr txBox="1"/>
              <p:nvPr/>
            </p:nvSpPr>
            <p:spPr>
              <a:xfrm>
                <a:off x="3428117" y="572431"/>
                <a:ext cx="964111" cy="3712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4995" tIns="64995" rIns="64995" bIns="64995" numCol="1" anchor="t">
                <a:spAutoFit/>
              </a:bodyPr>
              <a:lstStyle>
                <a:lvl1pPr algn="l" defTabSz="1300480">
                  <a:defRPr b="0" sz="1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CCS site</a:t>
                </a:r>
              </a:p>
            </p:txBody>
          </p:sp>
        </p:grpSp>
        <p:grpSp>
          <p:nvGrpSpPr>
            <p:cNvPr id="500" name="Shape 587"/>
            <p:cNvGrpSpPr/>
            <p:nvPr/>
          </p:nvGrpSpPr>
          <p:grpSpPr>
            <a:xfrm>
              <a:off x="683895" y="2186282"/>
              <a:ext cx="1410469" cy="2408167"/>
              <a:chOff x="0" y="0"/>
              <a:chExt cx="1410467" cy="2408165"/>
            </a:xfrm>
          </p:grpSpPr>
          <p:grpSp>
            <p:nvGrpSpPr>
              <p:cNvPr id="465" name="Shape 588"/>
              <p:cNvGrpSpPr/>
              <p:nvPr/>
            </p:nvGrpSpPr>
            <p:grpSpPr>
              <a:xfrm>
                <a:off x="565950" y="2238193"/>
                <a:ext cx="170196" cy="169972"/>
                <a:chOff x="0" y="0"/>
                <a:chExt cx="170194" cy="169971"/>
              </a:xfrm>
            </p:grpSpPr>
            <p:sp>
              <p:nvSpPr>
                <p:cNvPr id="454" name="Shape 589"/>
                <p:cNvSpPr/>
                <p:nvPr/>
              </p:nvSpPr>
              <p:spPr>
                <a:xfrm>
                  <a:off x="0" y="47362"/>
                  <a:ext cx="170195" cy="76103"/>
                </a:xfrm>
                <a:prstGeom prst="rect">
                  <a:avLst/>
                </a:prstGeom>
                <a:solidFill>
                  <a:srgbClr val="4F81BD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algn="l" defTabSz="1300480">
                    <a:defRPr sz="2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grpSp>
              <p:nvGrpSpPr>
                <p:cNvPr id="459" name="Shape 590"/>
                <p:cNvGrpSpPr/>
                <p:nvPr/>
              </p:nvGrpSpPr>
              <p:grpSpPr>
                <a:xfrm>
                  <a:off x="-1" y="-1"/>
                  <a:ext cx="167596" cy="54973"/>
                  <a:chOff x="0" y="0"/>
                  <a:chExt cx="167594" cy="54971"/>
                </a:xfrm>
              </p:grpSpPr>
              <p:sp>
                <p:nvSpPr>
                  <p:cNvPr id="455" name="Shape 591"/>
                  <p:cNvSpPr/>
                  <p:nvPr/>
                </p:nvSpPr>
                <p:spPr>
                  <a:xfrm>
                    <a:off x="0" y="8"/>
                    <a:ext cx="43101" cy="54964"/>
                  </a:xfrm>
                  <a:prstGeom prst="rect">
                    <a:avLst/>
                  </a:prstGeom>
                  <a:solidFill>
                    <a:srgbClr val="4F81BD"/>
                  </a:solidFill>
                  <a:ln w="1270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65023" tIns="65023" rIns="65023" bIns="65023" numCol="1" anchor="t">
                    <a:noAutofit/>
                  </a:bodyPr>
                  <a:lstStyle/>
                  <a:p>
                    <a:pPr algn="l" defTabSz="1300480">
                      <a:defRPr sz="2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  <p:sp>
                <p:nvSpPr>
                  <p:cNvPr id="456" name="Shape 592"/>
                  <p:cNvSpPr/>
                  <p:nvPr/>
                </p:nvSpPr>
                <p:spPr>
                  <a:xfrm>
                    <a:off x="43096" y="3"/>
                    <a:ext cx="43102" cy="54965"/>
                  </a:xfrm>
                  <a:prstGeom prst="rect">
                    <a:avLst/>
                  </a:prstGeom>
                  <a:solidFill>
                    <a:srgbClr val="4F81BD"/>
                  </a:solidFill>
                  <a:ln w="1270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65023" tIns="65023" rIns="65023" bIns="65023" numCol="1" anchor="t">
                    <a:noAutofit/>
                  </a:bodyPr>
                  <a:lstStyle/>
                  <a:p>
                    <a:pPr algn="l" defTabSz="1300480">
                      <a:defRPr sz="2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  <p:sp>
                <p:nvSpPr>
                  <p:cNvPr id="457" name="Shape 593"/>
                  <p:cNvSpPr/>
                  <p:nvPr/>
                </p:nvSpPr>
                <p:spPr>
                  <a:xfrm>
                    <a:off x="81398" y="3"/>
                    <a:ext cx="43101" cy="54965"/>
                  </a:xfrm>
                  <a:prstGeom prst="rect">
                    <a:avLst/>
                  </a:prstGeom>
                  <a:solidFill>
                    <a:srgbClr val="4F81BD"/>
                  </a:solidFill>
                  <a:ln w="1270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65023" tIns="65023" rIns="65023" bIns="65023" numCol="1" anchor="t">
                    <a:noAutofit/>
                  </a:bodyPr>
                  <a:lstStyle/>
                  <a:p>
                    <a:pPr algn="l" defTabSz="1300480">
                      <a:defRPr sz="2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  <p:sp>
                <p:nvSpPr>
                  <p:cNvPr id="458" name="Shape 594"/>
                  <p:cNvSpPr/>
                  <p:nvPr/>
                </p:nvSpPr>
                <p:spPr>
                  <a:xfrm>
                    <a:off x="124493" y="0"/>
                    <a:ext cx="43102" cy="54964"/>
                  </a:xfrm>
                  <a:prstGeom prst="rect">
                    <a:avLst/>
                  </a:prstGeom>
                  <a:solidFill>
                    <a:srgbClr val="4F81BD"/>
                  </a:solidFill>
                  <a:ln w="1270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65023" tIns="65023" rIns="65023" bIns="65023" numCol="1" anchor="t">
                    <a:noAutofit/>
                  </a:bodyPr>
                  <a:lstStyle/>
                  <a:p>
                    <a:pPr algn="l" defTabSz="1300480">
                      <a:defRPr sz="2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</p:grpSp>
            <p:grpSp>
              <p:nvGrpSpPr>
                <p:cNvPr id="464" name="Shape 595"/>
                <p:cNvGrpSpPr/>
                <p:nvPr/>
              </p:nvGrpSpPr>
              <p:grpSpPr>
                <a:xfrm>
                  <a:off x="9" y="114999"/>
                  <a:ext cx="167596" cy="54973"/>
                  <a:chOff x="0" y="0"/>
                  <a:chExt cx="167594" cy="54971"/>
                </a:xfrm>
              </p:grpSpPr>
              <p:sp>
                <p:nvSpPr>
                  <p:cNvPr id="460" name="Shape 596"/>
                  <p:cNvSpPr/>
                  <p:nvPr/>
                </p:nvSpPr>
                <p:spPr>
                  <a:xfrm>
                    <a:off x="0" y="8"/>
                    <a:ext cx="43101" cy="54964"/>
                  </a:xfrm>
                  <a:prstGeom prst="rect">
                    <a:avLst/>
                  </a:prstGeom>
                  <a:solidFill>
                    <a:srgbClr val="4F81BD"/>
                  </a:solidFill>
                  <a:ln w="1270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65023" tIns="65023" rIns="65023" bIns="65023" numCol="1" anchor="t">
                    <a:noAutofit/>
                  </a:bodyPr>
                  <a:lstStyle/>
                  <a:p>
                    <a:pPr algn="l" defTabSz="1300480">
                      <a:defRPr sz="2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  <p:sp>
                <p:nvSpPr>
                  <p:cNvPr id="461" name="Shape 597"/>
                  <p:cNvSpPr/>
                  <p:nvPr/>
                </p:nvSpPr>
                <p:spPr>
                  <a:xfrm>
                    <a:off x="43096" y="3"/>
                    <a:ext cx="43102" cy="54965"/>
                  </a:xfrm>
                  <a:prstGeom prst="rect">
                    <a:avLst/>
                  </a:prstGeom>
                  <a:solidFill>
                    <a:srgbClr val="4F81BD"/>
                  </a:solidFill>
                  <a:ln w="1270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65023" tIns="65023" rIns="65023" bIns="65023" numCol="1" anchor="t">
                    <a:noAutofit/>
                  </a:bodyPr>
                  <a:lstStyle/>
                  <a:p>
                    <a:pPr algn="l" defTabSz="1300480">
                      <a:defRPr sz="2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  <p:sp>
                <p:nvSpPr>
                  <p:cNvPr id="462" name="Shape 598"/>
                  <p:cNvSpPr/>
                  <p:nvPr/>
                </p:nvSpPr>
                <p:spPr>
                  <a:xfrm>
                    <a:off x="81398" y="3"/>
                    <a:ext cx="43101" cy="54965"/>
                  </a:xfrm>
                  <a:prstGeom prst="rect">
                    <a:avLst/>
                  </a:prstGeom>
                  <a:solidFill>
                    <a:srgbClr val="4F81BD"/>
                  </a:solidFill>
                  <a:ln w="1270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65023" tIns="65023" rIns="65023" bIns="65023" numCol="1" anchor="t">
                    <a:noAutofit/>
                  </a:bodyPr>
                  <a:lstStyle/>
                  <a:p>
                    <a:pPr algn="l" defTabSz="1300480">
                      <a:defRPr sz="2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  <p:sp>
                <p:nvSpPr>
                  <p:cNvPr id="463" name="Shape 599"/>
                  <p:cNvSpPr/>
                  <p:nvPr/>
                </p:nvSpPr>
                <p:spPr>
                  <a:xfrm>
                    <a:off x="124493" y="0"/>
                    <a:ext cx="43102" cy="54964"/>
                  </a:xfrm>
                  <a:prstGeom prst="rect">
                    <a:avLst/>
                  </a:prstGeom>
                  <a:solidFill>
                    <a:srgbClr val="4F81BD"/>
                  </a:solidFill>
                  <a:ln w="1270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65023" tIns="65023" rIns="65023" bIns="65023" numCol="1" anchor="t">
                    <a:noAutofit/>
                  </a:bodyPr>
                  <a:lstStyle/>
                  <a:p>
                    <a:pPr algn="l" defTabSz="1300480">
                      <a:defRPr sz="2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</p:grpSp>
          </p:grpSp>
          <p:grpSp>
            <p:nvGrpSpPr>
              <p:cNvPr id="499" name="Shape 600"/>
              <p:cNvGrpSpPr/>
              <p:nvPr/>
            </p:nvGrpSpPr>
            <p:grpSpPr>
              <a:xfrm>
                <a:off x="-1" y="-1"/>
                <a:ext cx="1410469" cy="2319862"/>
                <a:chOff x="0" y="0"/>
                <a:chExt cx="1410467" cy="2319861"/>
              </a:xfrm>
            </p:grpSpPr>
            <p:grpSp>
              <p:nvGrpSpPr>
                <p:cNvPr id="468" name="Shape 601"/>
                <p:cNvGrpSpPr/>
                <p:nvPr/>
              </p:nvGrpSpPr>
              <p:grpSpPr>
                <a:xfrm>
                  <a:off x="72588" y="-1"/>
                  <a:ext cx="48715" cy="2093740"/>
                  <a:chOff x="0" y="0"/>
                  <a:chExt cx="48714" cy="2093739"/>
                </a:xfrm>
              </p:grpSpPr>
              <p:sp>
                <p:nvSpPr>
                  <p:cNvPr id="466" name="Shape 602"/>
                  <p:cNvSpPr/>
                  <p:nvPr/>
                </p:nvSpPr>
                <p:spPr>
                  <a:xfrm>
                    <a:off x="0" y="-1"/>
                    <a:ext cx="3323" cy="2091504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dash"/>
                    <a:round/>
                  </a:ln>
                  <a:effectLst/>
                </p:spPr>
                <p:txBody>
                  <a:bodyPr wrap="square" lIns="65023" tIns="65023" rIns="65023" bIns="65023" numCol="1" anchor="t">
                    <a:noAutofit/>
                  </a:bodyPr>
                  <a:lstStyle/>
                  <a:p>
                    <a:pPr algn="l" defTabSz="1300480">
                      <a:defRPr b="0" sz="1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  <p:sp>
                <p:nvSpPr>
                  <p:cNvPr id="467" name="Shape 603"/>
                  <p:cNvSpPr/>
                  <p:nvPr/>
                </p:nvSpPr>
                <p:spPr>
                  <a:xfrm>
                    <a:off x="45393" y="2235"/>
                    <a:ext cx="3323" cy="2091504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dash"/>
                    <a:round/>
                  </a:ln>
                  <a:effectLst/>
                </p:spPr>
                <p:txBody>
                  <a:bodyPr wrap="square" lIns="65023" tIns="65023" rIns="65023" bIns="65023" numCol="1" anchor="t">
                    <a:noAutofit/>
                  </a:bodyPr>
                  <a:lstStyle/>
                  <a:p>
                    <a:pPr algn="l" defTabSz="1300480">
                      <a:defRPr b="0" sz="1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</p:grpSp>
            <p:grpSp>
              <p:nvGrpSpPr>
                <p:cNvPr id="471" name="Shape 604"/>
                <p:cNvGrpSpPr/>
                <p:nvPr/>
              </p:nvGrpSpPr>
              <p:grpSpPr>
                <a:xfrm>
                  <a:off x="642750" y="147028"/>
                  <a:ext cx="48715" cy="2093741"/>
                  <a:chOff x="0" y="0"/>
                  <a:chExt cx="48714" cy="2093739"/>
                </a:xfrm>
              </p:grpSpPr>
              <p:sp>
                <p:nvSpPr>
                  <p:cNvPr id="469" name="Shape 605"/>
                  <p:cNvSpPr/>
                  <p:nvPr/>
                </p:nvSpPr>
                <p:spPr>
                  <a:xfrm>
                    <a:off x="0" y="-1"/>
                    <a:ext cx="3323" cy="2091504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dash"/>
                    <a:round/>
                  </a:ln>
                  <a:effectLst/>
                </p:spPr>
                <p:txBody>
                  <a:bodyPr wrap="square" lIns="65023" tIns="65023" rIns="65023" bIns="65023" numCol="1" anchor="t">
                    <a:noAutofit/>
                  </a:bodyPr>
                  <a:lstStyle/>
                  <a:p>
                    <a:pPr algn="l" defTabSz="1300480">
                      <a:defRPr b="0" sz="1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  <p:sp>
                <p:nvSpPr>
                  <p:cNvPr id="470" name="Shape 606"/>
                  <p:cNvSpPr/>
                  <p:nvPr/>
                </p:nvSpPr>
                <p:spPr>
                  <a:xfrm>
                    <a:off x="45393" y="2235"/>
                    <a:ext cx="3323" cy="2091504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dash"/>
                    <a:round/>
                  </a:ln>
                  <a:effectLst/>
                </p:spPr>
                <p:txBody>
                  <a:bodyPr wrap="square" lIns="65023" tIns="65023" rIns="65023" bIns="65023" numCol="1" anchor="t">
                    <a:noAutofit/>
                  </a:bodyPr>
                  <a:lstStyle/>
                  <a:p>
                    <a:pPr algn="l" defTabSz="1300480">
                      <a:defRPr b="0" sz="1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</p:grpSp>
            <p:grpSp>
              <p:nvGrpSpPr>
                <p:cNvPr id="474" name="Shape 607"/>
                <p:cNvGrpSpPr/>
                <p:nvPr/>
              </p:nvGrpSpPr>
              <p:grpSpPr>
                <a:xfrm>
                  <a:off x="1298003" y="37871"/>
                  <a:ext cx="48715" cy="2093741"/>
                  <a:chOff x="0" y="0"/>
                  <a:chExt cx="48714" cy="2093739"/>
                </a:xfrm>
              </p:grpSpPr>
              <p:sp>
                <p:nvSpPr>
                  <p:cNvPr id="472" name="Shape 608"/>
                  <p:cNvSpPr/>
                  <p:nvPr/>
                </p:nvSpPr>
                <p:spPr>
                  <a:xfrm>
                    <a:off x="0" y="-1"/>
                    <a:ext cx="3323" cy="2091504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dash"/>
                    <a:round/>
                  </a:ln>
                  <a:effectLst/>
                </p:spPr>
                <p:txBody>
                  <a:bodyPr wrap="square" lIns="65023" tIns="65023" rIns="65023" bIns="65023" numCol="1" anchor="t">
                    <a:noAutofit/>
                  </a:bodyPr>
                  <a:lstStyle/>
                  <a:p>
                    <a:pPr algn="l" defTabSz="1300480">
                      <a:defRPr b="0" sz="1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  <p:sp>
                <p:nvSpPr>
                  <p:cNvPr id="473" name="Shape 609"/>
                  <p:cNvSpPr/>
                  <p:nvPr/>
                </p:nvSpPr>
                <p:spPr>
                  <a:xfrm>
                    <a:off x="45393" y="2235"/>
                    <a:ext cx="3323" cy="2091504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dash"/>
                    <a:round/>
                  </a:ln>
                  <a:effectLst/>
                </p:spPr>
                <p:txBody>
                  <a:bodyPr wrap="square" lIns="65023" tIns="65023" rIns="65023" bIns="65023" numCol="1" anchor="t">
                    <a:noAutofit/>
                  </a:bodyPr>
                  <a:lstStyle/>
                  <a:p>
                    <a:pPr algn="l" defTabSz="1300480">
                      <a:defRPr b="0" sz="1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</p:grpSp>
            <p:grpSp>
              <p:nvGrpSpPr>
                <p:cNvPr id="486" name="Shape 610"/>
                <p:cNvGrpSpPr/>
                <p:nvPr/>
              </p:nvGrpSpPr>
              <p:grpSpPr>
                <a:xfrm>
                  <a:off x="-1" y="2073628"/>
                  <a:ext cx="170196" cy="169972"/>
                  <a:chOff x="0" y="0"/>
                  <a:chExt cx="170194" cy="169971"/>
                </a:xfrm>
              </p:grpSpPr>
              <p:sp>
                <p:nvSpPr>
                  <p:cNvPr id="475" name="Shape 611"/>
                  <p:cNvSpPr/>
                  <p:nvPr/>
                </p:nvSpPr>
                <p:spPr>
                  <a:xfrm>
                    <a:off x="0" y="47362"/>
                    <a:ext cx="170195" cy="76103"/>
                  </a:xfrm>
                  <a:prstGeom prst="rect">
                    <a:avLst/>
                  </a:prstGeom>
                  <a:solidFill>
                    <a:srgbClr val="4F81BD"/>
                  </a:solidFill>
                  <a:ln w="1270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65023" tIns="65023" rIns="65023" bIns="65023" numCol="1" anchor="t">
                    <a:noAutofit/>
                  </a:bodyPr>
                  <a:lstStyle/>
                  <a:p>
                    <a:pPr algn="l" defTabSz="1300480">
                      <a:defRPr sz="2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  <p:grpSp>
                <p:nvGrpSpPr>
                  <p:cNvPr id="480" name="Shape 612"/>
                  <p:cNvGrpSpPr/>
                  <p:nvPr/>
                </p:nvGrpSpPr>
                <p:grpSpPr>
                  <a:xfrm>
                    <a:off x="-1" y="-1"/>
                    <a:ext cx="167596" cy="54973"/>
                    <a:chOff x="0" y="0"/>
                    <a:chExt cx="167594" cy="54971"/>
                  </a:xfrm>
                </p:grpSpPr>
                <p:sp>
                  <p:nvSpPr>
                    <p:cNvPr id="476" name="Shape 613"/>
                    <p:cNvSpPr/>
                    <p:nvPr/>
                  </p:nvSpPr>
                  <p:spPr>
                    <a:xfrm>
                      <a:off x="0" y="8"/>
                      <a:ext cx="43101" cy="54964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127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t">
                      <a:noAutofit/>
                    </a:bodyPr>
                    <a:lstStyle/>
                    <a:p>
                      <a:pPr algn="l" defTabSz="1300480">
                        <a:defRPr sz="28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p:txBody>
                </p:sp>
                <p:sp>
                  <p:nvSpPr>
                    <p:cNvPr id="477" name="Shape 614"/>
                    <p:cNvSpPr/>
                    <p:nvPr/>
                  </p:nvSpPr>
                  <p:spPr>
                    <a:xfrm>
                      <a:off x="43096" y="3"/>
                      <a:ext cx="43102" cy="54965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127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t">
                      <a:noAutofit/>
                    </a:bodyPr>
                    <a:lstStyle/>
                    <a:p>
                      <a:pPr algn="l" defTabSz="1300480">
                        <a:defRPr sz="28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p:txBody>
                </p:sp>
                <p:sp>
                  <p:nvSpPr>
                    <p:cNvPr id="478" name="Shape 615"/>
                    <p:cNvSpPr/>
                    <p:nvPr/>
                  </p:nvSpPr>
                  <p:spPr>
                    <a:xfrm>
                      <a:off x="81398" y="3"/>
                      <a:ext cx="43101" cy="54965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127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t">
                      <a:noAutofit/>
                    </a:bodyPr>
                    <a:lstStyle/>
                    <a:p>
                      <a:pPr algn="l" defTabSz="1300480">
                        <a:defRPr sz="28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p:txBody>
                </p:sp>
                <p:sp>
                  <p:nvSpPr>
                    <p:cNvPr id="479" name="Shape 616"/>
                    <p:cNvSpPr/>
                    <p:nvPr/>
                  </p:nvSpPr>
                  <p:spPr>
                    <a:xfrm>
                      <a:off x="124493" y="0"/>
                      <a:ext cx="43102" cy="54964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127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t">
                      <a:noAutofit/>
                    </a:bodyPr>
                    <a:lstStyle/>
                    <a:p>
                      <a:pPr algn="l" defTabSz="1300480">
                        <a:defRPr sz="28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p:txBody>
                </p:sp>
              </p:grpSp>
              <p:grpSp>
                <p:nvGrpSpPr>
                  <p:cNvPr id="485" name="Shape 617"/>
                  <p:cNvGrpSpPr/>
                  <p:nvPr/>
                </p:nvGrpSpPr>
                <p:grpSpPr>
                  <a:xfrm>
                    <a:off x="9" y="114999"/>
                    <a:ext cx="167596" cy="54973"/>
                    <a:chOff x="0" y="0"/>
                    <a:chExt cx="167594" cy="54971"/>
                  </a:xfrm>
                </p:grpSpPr>
                <p:sp>
                  <p:nvSpPr>
                    <p:cNvPr id="481" name="Shape 618"/>
                    <p:cNvSpPr/>
                    <p:nvPr/>
                  </p:nvSpPr>
                  <p:spPr>
                    <a:xfrm>
                      <a:off x="0" y="8"/>
                      <a:ext cx="43101" cy="54964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127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t">
                      <a:noAutofit/>
                    </a:bodyPr>
                    <a:lstStyle/>
                    <a:p>
                      <a:pPr algn="l" defTabSz="1300480">
                        <a:defRPr sz="28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p:txBody>
                </p:sp>
                <p:sp>
                  <p:nvSpPr>
                    <p:cNvPr id="482" name="Shape 619"/>
                    <p:cNvSpPr/>
                    <p:nvPr/>
                  </p:nvSpPr>
                  <p:spPr>
                    <a:xfrm>
                      <a:off x="43096" y="3"/>
                      <a:ext cx="43102" cy="54965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127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t">
                      <a:noAutofit/>
                    </a:bodyPr>
                    <a:lstStyle/>
                    <a:p>
                      <a:pPr algn="l" defTabSz="1300480">
                        <a:defRPr sz="28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p:txBody>
                </p:sp>
                <p:sp>
                  <p:nvSpPr>
                    <p:cNvPr id="483" name="Shape 620"/>
                    <p:cNvSpPr/>
                    <p:nvPr/>
                  </p:nvSpPr>
                  <p:spPr>
                    <a:xfrm>
                      <a:off x="81398" y="3"/>
                      <a:ext cx="43101" cy="54965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127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t">
                      <a:noAutofit/>
                    </a:bodyPr>
                    <a:lstStyle/>
                    <a:p>
                      <a:pPr algn="l" defTabSz="1300480">
                        <a:defRPr sz="28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p:txBody>
                </p:sp>
                <p:sp>
                  <p:nvSpPr>
                    <p:cNvPr id="484" name="Shape 621"/>
                    <p:cNvSpPr/>
                    <p:nvPr/>
                  </p:nvSpPr>
                  <p:spPr>
                    <a:xfrm>
                      <a:off x="124493" y="0"/>
                      <a:ext cx="43102" cy="54964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127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t">
                      <a:noAutofit/>
                    </a:bodyPr>
                    <a:lstStyle/>
                    <a:p>
                      <a:pPr algn="l" defTabSz="1300480">
                        <a:defRPr sz="28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p:txBody>
                </p:sp>
              </p:grpSp>
            </p:grpSp>
            <p:grpSp>
              <p:nvGrpSpPr>
                <p:cNvPr id="498" name="Shape 622"/>
                <p:cNvGrpSpPr/>
                <p:nvPr/>
              </p:nvGrpSpPr>
              <p:grpSpPr>
                <a:xfrm>
                  <a:off x="1240273" y="2149889"/>
                  <a:ext cx="170195" cy="169972"/>
                  <a:chOff x="0" y="0"/>
                  <a:chExt cx="170194" cy="169971"/>
                </a:xfrm>
              </p:grpSpPr>
              <p:sp>
                <p:nvSpPr>
                  <p:cNvPr id="487" name="Shape 623"/>
                  <p:cNvSpPr/>
                  <p:nvPr/>
                </p:nvSpPr>
                <p:spPr>
                  <a:xfrm>
                    <a:off x="0" y="47362"/>
                    <a:ext cx="170195" cy="76103"/>
                  </a:xfrm>
                  <a:prstGeom prst="rect">
                    <a:avLst/>
                  </a:prstGeom>
                  <a:solidFill>
                    <a:srgbClr val="4F81BD"/>
                  </a:solidFill>
                  <a:ln w="1270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65023" tIns="65023" rIns="65023" bIns="65023" numCol="1" anchor="t">
                    <a:noAutofit/>
                  </a:bodyPr>
                  <a:lstStyle/>
                  <a:p>
                    <a:pPr algn="l" defTabSz="1300480">
                      <a:defRPr sz="2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</a:p>
                </p:txBody>
              </p:sp>
              <p:grpSp>
                <p:nvGrpSpPr>
                  <p:cNvPr id="492" name="Shape 624"/>
                  <p:cNvGrpSpPr/>
                  <p:nvPr/>
                </p:nvGrpSpPr>
                <p:grpSpPr>
                  <a:xfrm>
                    <a:off x="-1" y="-1"/>
                    <a:ext cx="167596" cy="54973"/>
                    <a:chOff x="0" y="0"/>
                    <a:chExt cx="167594" cy="54971"/>
                  </a:xfrm>
                </p:grpSpPr>
                <p:sp>
                  <p:nvSpPr>
                    <p:cNvPr id="488" name="Shape 625"/>
                    <p:cNvSpPr/>
                    <p:nvPr/>
                  </p:nvSpPr>
                  <p:spPr>
                    <a:xfrm>
                      <a:off x="0" y="8"/>
                      <a:ext cx="43101" cy="54964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127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t">
                      <a:noAutofit/>
                    </a:bodyPr>
                    <a:lstStyle/>
                    <a:p>
                      <a:pPr algn="l" defTabSz="1300480">
                        <a:defRPr sz="28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p:txBody>
                </p:sp>
                <p:sp>
                  <p:nvSpPr>
                    <p:cNvPr id="489" name="Shape 626"/>
                    <p:cNvSpPr/>
                    <p:nvPr/>
                  </p:nvSpPr>
                  <p:spPr>
                    <a:xfrm>
                      <a:off x="43096" y="3"/>
                      <a:ext cx="43102" cy="54965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127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t">
                      <a:noAutofit/>
                    </a:bodyPr>
                    <a:lstStyle/>
                    <a:p>
                      <a:pPr algn="l" defTabSz="1300480">
                        <a:defRPr sz="28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p:txBody>
                </p:sp>
                <p:sp>
                  <p:nvSpPr>
                    <p:cNvPr id="490" name="Shape 627"/>
                    <p:cNvSpPr/>
                    <p:nvPr/>
                  </p:nvSpPr>
                  <p:spPr>
                    <a:xfrm>
                      <a:off x="81398" y="3"/>
                      <a:ext cx="43101" cy="54965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127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t">
                      <a:noAutofit/>
                    </a:bodyPr>
                    <a:lstStyle/>
                    <a:p>
                      <a:pPr algn="l" defTabSz="1300480">
                        <a:defRPr sz="28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p:txBody>
                </p:sp>
                <p:sp>
                  <p:nvSpPr>
                    <p:cNvPr id="491" name="Shape 628"/>
                    <p:cNvSpPr/>
                    <p:nvPr/>
                  </p:nvSpPr>
                  <p:spPr>
                    <a:xfrm>
                      <a:off x="124493" y="0"/>
                      <a:ext cx="43102" cy="54964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127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t">
                      <a:noAutofit/>
                    </a:bodyPr>
                    <a:lstStyle/>
                    <a:p>
                      <a:pPr algn="l" defTabSz="1300480">
                        <a:defRPr sz="28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p:txBody>
                </p:sp>
              </p:grpSp>
              <p:grpSp>
                <p:nvGrpSpPr>
                  <p:cNvPr id="497" name="Shape 629"/>
                  <p:cNvGrpSpPr/>
                  <p:nvPr/>
                </p:nvGrpSpPr>
                <p:grpSpPr>
                  <a:xfrm>
                    <a:off x="9" y="114999"/>
                    <a:ext cx="167596" cy="54973"/>
                    <a:chOff x="0" y="0"/>
                    <a:chExt cx="167594" cy="54971"/>
                  </a:xfrm>
                </p:grpSpPr>
                <p:sp>
                  <p:nvSpPr>
                    <p:cNvPr id="493" name="Shape 630"/>
                    <p:cNvSpPr/>
                    <p:nvPr/>
                  </p:nvSpPr>
                  <p:spPr>
                    <a:xfrm>
                      <a:off x="0" y="8"/>
                      <a:ext cx="43101" cy="54964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127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t">
                      <a:noAutofit/>
                    </a:bodyPr>
                    <a:lstStyle/>
                    <a:p>
                      <a:pPr algn="l" defTabSz="1300480">
                        <a:defRPr sz="28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p:txBody>
                </p:sp>
                <p:sp>
                  <p:nvSpPr>
                    <p:cNvPr id="494" name="Shape 631"/>
                    <p:cNvSpPr/>
                    <p:nvPr/>
                  </p:nvSpPr>
                  <p:spPr>
                    <a:xfrm>
                      <a:off x="43096" y="3"/>
                      <a:ext cx="43102" cy="54965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127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t">
                      <a:noAutofit/>
                    </a:bodyPr>
                    <a:lstStyle/>
                    <a:p>
                      <a:pPr algn="l" defTabSz="1300480">
                        <a:defRPr sz="28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p:txBody>
                </p:sp>
                <p:sp>
                  <p:nvSpPr>
                    <p:cNvPr id="495" name="Shape 632"/>
                    <p:cNvSpPr/>
                    <p:nvPr/>
                  </p:nvSpPr>
                  <p:spPr>
                    <a:xfrm>
                      <a:off x="81398" y="3"/>
                      <a:ext cx="43101" cy="54965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127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t">
                      <a:noAutofit/>
                    </a:bodyPr>
                    <a:lstStyle/>
                    <a:p>
                      <a:pPr algn="l" defTabSz="1300480">
                        <a:defRPr sz="28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p:txBody>
                </p:sp>
                <p:sp>
                  <p:nvSpPr>
                    <p:cNvPr id="496" name="Shape 633"/>
                    <p:cNvSpPr/>
                    <p:nvPr/>
                  </p:nvSpPr>
                  <p:spPr>
                    <a:xfrm>
                      <a:off x="124493" y="0"/>
                      <a:ext cx="43102" cy="54964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127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t">
                      <a:noAutofit/>
                    </a:bodyPr>
                    <a:lstStyle/>
                    <a:p>
                      <a:pPr algn="l" defTabSz="1300480">
                        <a:defRPr sz="28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p:txBody>
                </p:sp>
              </p:grpSp>
            </p:grpSp>
          </p:grp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5" name="Shape 640"/>
          <p:cNvGrpSpPr/>
          <p:nvPr/>
        </p:nvGrpSpPr>
        <p:grpSpPr>
          <a:xfrm>
            <a:off x="3885097" y="1683027"/>
            <a:ext cx="3530942" cy="2254537"/>
            <a:chOff x="0" y="0"/>
            <a:chExt cx="3530941" cy="2254535"/>
          </a:xfrm>
        </p:grpSpPr>
        <p:sp>
          <p:nvSpPr>
            <p:cNvPr id="503" name="Shape"/>
            <p:cNvSpPr/>
            <p:nvPr/>
          </p:nvSpPr>
          <p:spPr>
            <a:xfrm>
              <a:off x="-1" y="-1"/>
              <a:ext cx="3530943" cy="2254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531" y="0"/>
                    <a:pt x="1185" y="0"/>
                  </a:cubicBezTo>
                  <a:lnTo>
                    <a:pt x="20415" y="0"/>
                  </a:lnTo>
                  <a:lnTo>
                    <a:pt x="20415" y="0"/>
                  </a:lnTo>
                  <a:cubicBezTo>
                    <a:pt x="21069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069" y="21600"/>
                    <a:pt x="20415" y="21600"/>
                  </a:cubicBezTo>
                  <a:lnTo>
                    <a:pt x="1185" y="21600"/>
                  </a:lnTo>
                  <a:lnTo>
                    <a:pt x="1185" y="21600"/>
                  </a:lnTo>
                  <a:cubicBezTo>
                    <a:pt x="531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504" name="image100.jpeg" descr="image100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0" b="0"/>
            <a:stretch>
              <a:fillRect/>
            </a:stretch>
          </p:blipFill>
          <p:spPr>
            <a:xfrm>
              <a:off x="0" y="0"/>
              <a:ext cx="3530942" cy="2254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85" y="0"/>
                  </a:moveTo>
                  <a:cubicBezTo>
                    <a:pt x="530" y="0"/>
                    <a:pt x="0" y="830"/>
                    <a:pt x="0" y="1855"/>
                  </a:cubicBezTo>
                  <a:lnTo>
                    <a:pt x="0" y="19745"/>
                  </a:lnTo>
                  <a:cubicBezTo>
                    <a:pt x="0" y="20770"/>
                    <a:pt x="530" y="21600"/>
                    <a:pt x="1185" y="21600"/>
                  </a:cubicBezTo>
                  <a:lnTo>
                    <a:pt x="20415" y="21600"/>
                  </a:lnTo>
                  <a:cubicBezTo>
                    <a:pt x="21070" y="21600"/>
                    <a:pt x="21600" y="20770"/>
                    <a:pt x="21600" y="19745"/>
                  </a:cubicBezTo>
                  <a:lnTo>
                    <a:pt x="21600" y="1855"/>
                  </a:lnTo>
                  <a:cubicBezTo>
                    <a:pt x="21600" y="830"/>
                    <a:pt x="21070" y="0"/>
                    <a:pt x="20415" y="0"/>
                  </a:cubicBezTo>
                  <a:lnTo>
                    <a:pt x="1185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508" name="Shape 641"/>
          <p:cNvGrpSpPr/>
          <p:nvPr/>
        </p:nvGrpSpPr>
        <p:grpSpPr>
          <a:xfrm>
            <a:off x="298502" y="1602764"/>
            <a:ext cx="3397476" cy="2344575"/>
            <a:chOff x="0" y="0"/>
            <a:chExt cx="3397474" cy="2344573"/>
          </a:xfrm>
        </p:grpSpPr>
        <p:sp>
          <p:nvSpPr>
            <p:cNvPr id="506" name="Shape"/>
            <p:cNvSpPr/>
            <p:nvPr/>
          </p:nvSpPr>
          <p:spPr>
            <a:xfrm>
              <a:off x="-1" y="0"/>
              <a:ext cx="3397475" cy="2344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574" y="0"/>
                    <a:pt x="1281" y="0"/>
                  </a:cubicBezTo>
                  <a:lnTo>
                    <a:pt x="20319" y="0"/>
                  </a:lnTo>
                  <a:lnTo>
                    <a:pt x="20319" y="0"/>
                  </a:lnTo>
                  <a:cubicBezTo>
                    <a:pt x="21026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026" y="21600"/>
                    <a:pt x="20319" y="21600"/>
                  </a:cubicBezTo>
                  <a:lnTo>
                    <a:pt x="1281" y="21600"/>
                  </a:lnTo>
                  <a:lnTo>
                    <a:pt x="1281" y="21600"/>
                  </a:lnTo>
                  <a:cubicBezTo>
                    <a:pt x="574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507" name="image97.jpeg" descr="image97.jpe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0" y="0"/>
              <a:ext cx="3397475" cy="2344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82" y="0"/>
                  </a:moveTo>
                  <a:cubicBezTo>
                    <a:pt x="574" y="0"/>
                    <a:pt x="0" y="832"/>
                    <a:pt x="0" y="1857"/>
                  </a:cubicBezTo>
                  <a:lnTo>
                    <a:pt x="0" y="19743"/>
                  </a:lnTo>
                  <a:cubicBezTo>
                    <a:pt x="0" y="20768"/>
                    <a:pt x="574" y="21600"/>
                    <a:pt x="1282" y="21600"/>
                  </a:cubicBezTo>
                  <a:lnTo>
                    <a:pt x="20318" y="21600"/>
                  </a:lnTo>
                  <a:cubicBezTo>
                    <a:pt x="21026" y="21600"/>
                    <a:pt x="21600" y="20768"/>
                    <a:pt x="21600" y="19743"/>
                  </a:cubicBezTo>
                  <a:lnTo>
                    <a:pt x="21600" y="1857"/>
                  </a:lnTo>
                  <a:cubicBezTo>
                    <a:pt x="21600" y="832"/>
                    <a:pt x="21026" y="0"/>
                    <a:pt x="20318" y="0"/>
                  </a:cubicBezTo>
                  <a:lnTo>
                    <a:pt x="1282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511" name="Shape 642"/>
          <p:cNvGrpSpPr/>
          <p:nvPr/>
        </p:nvGrpSpPr>
        <p:grpSpPr>
          <a:xfrm>
            <a:off x="7911748" y="1667819"/>
            <a:ext cx="2274852" cy="656590"/>
            <a:chOff x="0" y="0"/>
            <a:chExt cx="2274850" cy="656588"/>
          </a:xfrm>
        </p:grpSpPr>
        <p:sp>
          <p:nvSpPr>
            <p:cNvPr id="509" name="Rectangle"/>
            <p:cNvSpPr/>
            <p:nvPr/>
          </p:nvSpPr>
          <p:spPr>
            <a:xfrm>
              <a:off x="-1" y="-1"/>
              <a:ext cx="2274852" cy="656590"/>
            </a:xfrm>
            <a:prstGeom prst="rect">
              <a:avLst/>
            </a:prstGeom>
            <a:solidFill>
              <a:srgbClr val="D9D9D9"/>
            </a:solidFill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r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10" name="Edinburgh, Boulby, NASA, DLR, CPL (etc)"/>
            <p:cNvSpPr txBox="1"/>
            <p:nvPr/>
          </p:nvSpPr>
          <p:spPr>
            <a:xfrm>
              <a:off x="-1" y="-1"/>
              <a:ext cx="2274852" cy="6125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>
              <a:lvl1pPr algn="r" defTabSz="1300480">
                <a:defRPr b="0" i="1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Edinburgh, Boulby, NASA, DLR, CPL (etc)</a:t>
              </a:r>
            </a:p>
          </p:txBody>
        </p:sp>
      </p:grpSp>
      <p:grpSp>
        <p:nvGrpSpPr>
          <p:cNvPr id="514" name="Shape 643"/>
          <p:cNvGrpSpPr/>
          <p:nvPr/>
        </p:nvGrpSpPr>
        <p:grpSpPr>
          <a:xfrm>
            <a:off x="244772" y="4748494"/>
            <a:ext cx="5254171" cy="1444498"/>
            <a:chOff x="0" y="0"/>
            <a:chExt cx="5254169" cy="1444497"/>
          </a:xfrm>
        </p:grpSpPr>
        <p:sp>
          <p:nvSpPr>
            <p:cNvPr id="512" name="Rectangle"/>
            <p:cNvSpPr/>
            <p:nvPr/>
          </p:nvSpPr>
          <p:spPr>
            <a:xfrm>
              <a:off x="-1" y="-1"/>
              <a:ext cx="5254171" cy="144449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13" name="ALSO: An important ‘Mars Analogue site’ – with geology &amp; conditions to allow explorations &amp; astrobiology technique &amp; instrumentation development"/>
            <p:cNvSpPr txBox="1"/>
            <p:nvPr/>
          </p:nvSpPr>
          <p:spPr>
            <a:xfrm>
              <a:off x="-1" y="-1"/>
              <a:ext cx="5254171" cy="12900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/>
            <a:p>
              <a:pPr algn="l" defTabSz="1300480">
                <a:defRPr b="0" sz="2000">
                  <a:solidFill>
                    <a:srgbClr val="8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ALSO: An important ‘Mars Analogue site’ </a:t>
              </a:r>
              <a:r>
                <a:rPr>
                  <a:solidFill>
                    <a:srgbClr val="000000"/>
                  </a:solidFill>
                </a:rPr>
                <a:t>– with geology &amp; conditions to allow explorations &amp; astrobiology technique &amp; instrumentation development</a:t>
              </a:r>
            </a:p>
          </p:txBody>
        </p:sp>
      </p:grpSp>
      <p:pic>
        <p:nvPicPr>
          <p:cNvPr id="515" name="Shape 644" descr="Shape 64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842997" y="8225183"/>
            <a:ext cx="7615719" cy="1221363"/>
          </a:xfrm>
          <a:prstGeom prst="rect">
            <a:avLst/>
          </a:prstGeom>
          <a:ln w="12700">
            <a:solidFill>
              <a:srgbClr val="D9D9D9"/>
            </a:solidFill>
          </a:ln>
          <a:effectLst>
            <a:outerShdw sx="100000" sy="100000" kx="0" ky="0" algn="b" rotWithShape="0" blurRad="63500" dist="50800" dir="2700000">
              <a:srgbClr val="000000">
                <a:alpha val="42745"/>
              </a:srgbClr>
            </a:outerShdw>
          </a:effectLst>
        </p:spPr>
      </p:pic>
      <p:sp>
        <p:nvSpPr>
          <p:cNvPr id="516" name="Shape 645"/>
          <p:cNvSpPr txBox="1"/>
          <p:nvPr>
            <p:ph type="title"/>
          </p:nvPr>
        </p:nvSpPr>
        <p:spPr>
          <a:xfrm>
            <a:off x="1625600" y="-272015"/>
            <a:ext cx="11099800" cy="2159001"/>
          </a:xfrm>
          <a:prstGeom prst="rect">
            <a:avLst/>
          </a:prstGeom>
        </p:spPr>
        <p:txBody>
          <a:bodyPr lIns="64995" tIns="64995" rIns="64995" bIns="64995"/>
          <a:lstStyle>
            <a:lvl1pPr>
              <a:defRPr b="1" sz="5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Astrobiology &amp; Mars Analogue </a:t>
            </a:r>
          </a:p>
        </p:txBody>
      </p:sp>
      <p:grpSp>
        <p:nvGrpSpPr>
          <p:cNvPr id="519" name="Shape 646"/>
          <p:cNvGrpSpPr/>
          <p:nvPr/>
        </p:nvGrpSpPr>
        <p:grpSpPr>
          <a:xfrm>
            <a:off x="217187" y="3966108"/>
            <a:ext cx="7477327" cy="655914"/>
            <a:chOff x="0" y="0"/>
            <a:chExt cx="7477326" cy="655912"/>
          </a:xfrm>
        </p:grpSpPr>
        <p:sp>
          <p:nvSpPr>
            <p:cNvPr id="517" name="Shape 647"/>
            <p:cNvSpPr txBox="1"/>
            <p:nvPr/>
          </p:nvSpPr>
          <p:spPr>
            <a:xfrm>
              <a:off x="0" y="0"/>
              <a:ext cx="3004805" cy="6559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>
              <a:lvl1pPr algn="l" defTabSz="1300480">
                <a:defRPr b="0"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Sampling life in Boulby Brine</a:t>
              </a:r>
            </a:p>
          </p:txBody>
        </p:sp>
        <p:sp>
          <p:nvSpPr>
            <p:cNvPr id="518" name="Shape 648"/>
            <p:cNvSpPr txBox="1"/>
            <p:nvPr/>
          </p:nvSpPr>
          <p:spPr>
            <a:xfrm>
              <a:off x="2943708" y="107504"/>
              <a:ext cx="4533619" cy="3892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>
              <a:lvl1pPr algn="r" defTabSz="1300480">
                <a:defRPr b="0"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Subsurface Astrobiology Laboratory</a:t>
              </a:r>
            </a:p>
          </p:txBody>
        </p:sp>
      </p:grpSp>
      <p:pic>
        <p:nvPicPr>
          <p:cNvPr id="520" name="Shape 649" descr="Shape 64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204948" y="2036059"/>
            <a:ext cx="4710469" cy="147798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23" name="Shape 650"/>
          <p:cNvGrpSpPr/>
          <p:nvPr/>
        </p:nvGrpSpPr>
        <p:grpSpPr>
          <a:xfrm>
            <a:off x="10493228" y="2354378"/>
            <a:ext cx="1996733" cy="1589474"/>
            <a:chOff x="0" y="0"/>
            <a:chExt cx="1996731" cy="1589472"/>
          </a:xfrm>
        </p:grpSpPr>
        <p:sp>
          <p:nvSpPr>
            <p:cNvPr id="521" name="Shape"/>
            <p:cNvSpPr/>
            <p:nvPr/>
          </p:nvSpPr>
          <p:spPr>
            <a:xfrm>
              <a:off x="-1" y="0"/>
              <a:ext cx="1996733" cy="15894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662" y="0"/>
                    <a:pt x="1478" y="0"/>
                  </a:cubicBezTo>
                  <a:lnTo>
                    <a:pt x="20122" y="0"/>
                  </a:lnTo>
                  <a:lnTo>
                    <a:pt x="20122" y="0"/>
                  </a:lnTo>
                  <a:cubicBezTo>
                    <a:pt x="20938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0938" y="21600"/>
                    <a:pt x="20122" y="21600"/>
                  </a:cubicBezTo>
                  <a:lnTo>
                    <a:pt x="1478" y="21600"/>
                  </a:lnTo>
                  <a:lnTo>
                    <a:pt x="1478" y="21600"/>
                  </a:lnTo>
                  <a:cubicBezTo>
                    <a:pt x="662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522" name="image104.png" descr="image104.png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0" t="0" r="2" b="0"/>
            <a:stretch>
              <a:fillRect/>
            </a:stretch>
          </p:blipFill>
          <p:spPr>
            <a:xfrm>
              <a:off x="0" y="0"/>
              <a:ext cx="1996679" cy="15894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77" y="0"/>
                  </a:moveTo>
                  <a:cubicBezTo>
                    <a:pt x="661" y="0"/>
                    <a:pt x="0" y="830"/>
                    <a:pt x="0" y="1855"/>
                  </a:cubicBezTo>
                  <a:lnTo>
                    <a:pt x="0" y="19745"/>
                  </a:lnTo>
                  <a:cubicBezTo>
                    <a:pt x="0" y="20770"/>
                    <a:pt x="661" y="21600"/>
                    <a:pt x="1477" y="21600"/>
                  </a:cubicBezTo>
                  <a:lnTo>
                    <a:pt x="20123" y="21600"/>
                  </a:lnTo>
                  <a:cubicBezTo>
                    <a:pt x="20939" y="21600"/>
                    <a:pt x="21600" y="20770"/>
                    <a:pt x="21600" y="19745"/>
                  </a:cubicBezTo>
                  <a:lnTo>
                    <a:pt x="21600" y="1855"/>
                  </a:lnTo>
                  <a:cubicBezTo>
                    <a:pt x="21600" y="830"/>
                    <a:pt x="20939" y="0"/>
                    <a:pt x="20123" y="0"/>
                  </a:cubicBezTo>
                  <a:lnTo>
                    <a:pt x="1477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526" name="Shape 652"/>
          <p:cNvGrpSpPr/>
          <p:nvPr/>
        </p:nvGrpSpPr>
        <p:grpSpPr>
          <a:xfrm>
            <a:off x="114791" y="6462262"/>
            <a:ext cx="4183762" cy="2789610"/>
            <a:chOff x="0" y="0"/>
            <a:chExt cx="4183761" cy="2789609"/>
          </a:xfrm>
        </p:grpSpPr>
        <p:sp>
          <p:nvSpPr>
            <p:cNvPr id="524" name="Shape"/>
            <p:cNvSpPr/>
            <p:nvPr/>
          </p:nvSpPr>
          <p:spPr>
            <a:xfrm flipH="1">
              <a:off x="0" y="0"/>
              <a:ext cx="4183762" cy="2789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554" y="0"/>
                    <a:pt x="1238" y="0"/>
                  </a:cubicBezTo>
                  <a:lnTo>
                    <a:pt x="20362" y="0"/>
                  </a:lnTo>
                  <a:lnTo>
                    <a:pt x="20362" y="0"/>
                  </a:lnTo>
                  <a:cubicBezTo>
                    <a:pt x="21046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046" y="21600"/>
                    <a:pt x="20362" y="21600"/>
                  </a:cubicBezTo>
                  <a:lnTo>
                    <a:pt x="1238" y="21600"/>
                  </a:lnTo>
                  <a:lnTo>
                    <a:pt x="1238" y="21600"/>
                  </a:lnTo>
                  <a:cubicBezTo>
                    <a:pt x="554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525" name="image105.jpeg" descr="image105.jpeg"/>
            <p:cNvPicPr>
              <a:picLocks noChangeAspect="1"/>
            </p:cNvPicPr>
            <p:nvPr/>
          </p:nvPicPr>
          <p:blipFill>
            <a:blip r:embed="rId7">
              <a:extLst/>
            </a:blip>
            <a:srcRect l="0" t="0" r="0" b="0"/>
            <a:stretch>
              <a:fillRect/>
            </a:stretch>
          </p:blipFill>
          <p:spPr>
            <a:xfrm flipH="1">
              <a:off x="0" y="0"/>
              <a:ext cx="4183762" cy="2789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38" y="0"/>
                  </a:moveTo>
                  <a:cubicBezTo>
                    <a:pt x="554" y="0"/>
                    <a:pt x="0" y="831"/>
                    <a:pt x="0" y="1856"/>
                  </a:cubicBezTo>
                  <a:lnTo>
                    <a:pt x="0" y="19744"/>
                  </a:lnTo>
                  <a:cubicBezTo>
                    <a:pt x="0" y="20769"/>
                    <a:pt x="554" y="21600"/>
                    <a:pt x="1238" y="21600"/>
                  </a:cubicBezTo>
                  <a:lnTo>
                    <a:pt x="20362" y="21600"/>
                  </a:lnTo>
                  <a:cubicBezTo>
                    <a:pt x="21046" y="21600"/>
                    <a:pt x="21600" y="20769"/>
                    <a:pt x="21600" y="19744"/>
                  </a:cubicBezTo>
                  <a:lnTo>
                    <a:pt x="21600" y="1856"/>
                  </a:lnTo>
                  <a:cubicBezTo>
                    <a:pt x="21600" y="831"/>
                    <a:pt x="21046" y="0"/>
                    <a:pt x="20362" y="0"/>
                  </a:cubicBezTo>
                  <a:lnTo>
                    <a:pt x="1238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pic>
        <p:nvPicPr>
          <p:cNvPr id="527" name="Shape 653" descr="Shape 653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039965" y="4640791"/>
            <a:ext cx="3118743" cy="293600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30" name="Shape 654"/>
          <p:cNvGrpSpPr/>
          <p:nvPr/>
        </p:nvGrpSpPr>
        <p:grpSpPr>
          <a:xfrm>
            <a:off x="9267930" y="5303897"/>
            <a:ext cx="3436225" cy="2552857"/>
            <a:chOff x="0" y="0"/>
            <a:chExt cx="3436223" cy="2552856"/>
          </a:xfrm>
        </p:grpSpPr>
        <p:sp>
          <p:nvSpPr>
            <p:cNvPr id="528" name="Shape"/>
            <p:cNvSpPr/>
            <p:nvPr/>
          </p:nvSpPr>
          <p:spPr>
            <a:xfrm>
              <a:off x="-1" y="0"/>
              <a:ext cx="3436226" cy="25528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617" y="0"/>
                    <a:pt x="1379" y="0"/>
                  </a:cubicBezTo>
                  <a:lnTo>
                    <a:pt x="20221" y="0"/>
                  </a:lnTo>
                  <a:lnTo>
                    <a:pt x="20221" y="0"/>
                  </a:lnTo>
                  <a:cubicBezTo>
                    <a:pt x="20983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0983" y="21600"/>
                    <a:pt x="20221" y="21600"/>
                  </a:cubicBezTo>
                  <a:lnTo>
                    <a:pt x="1379" y="21600"/>
                  </a:lnTo>
                  <a:lnTo>
                    <a:pt x="1379" y="21600"/>
                  </a:lnTo>
                  <a:cubicBezTo>
                    <a:pt x="617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529" name="image107.jpeg" descr="image107.jpeg"/>
            <p:cNvPicPr>
              <a:picLocks noChangeAspect="1"/>
            </p:cNvPicPr>
            <p:nvPr/>
          </p:nvPicPr>
          <p:blipFill>
            <a:blip r:embed="rId9">
              <a:extLst/>
            </a:blip>
            <a:srcRect l="0" t="0" r="2" b="6"/>
            <a:stretch>
              <a:fillRect/>
            </a:stretch>
          </p:blipFill>
          <p:spPr>
            <a:xfrm>
              <a:off x="0" y="0"/>
              <a:ext cx="3436144" cy="2552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80" y="0"/>
                  </a:moveTo>
                  <a:cubicBezTo>
                    <a:pt x="618" y="0"/>
                    <a:pt x="0" y="832"/>
                    <a:pt x="0" y="1857"/>
                  </a:cubicBezTo>
                  <a:lnTo>
                    <a:pt x="0" y="19746"/>
                  </a:lnTo>
                  <a:cubicBezTo>
                    <a:pt x="0" y="20772"/>
                    <a:pt x="618" y="21600"/>
                    <a:pt x="1380" y="21600"/>
                  </a:cubicBezTo>
                  <a:lnTo>
                    <a:pt x="20220" y="21600"/>
                  </a:lnTo>
                  <a:cubicBezTo>
                    <a:pt x="20982" y="21600"/>
                    <a:pt x="21600" y="20772"/>
                    <a:pt x="21600" y="19746"/>
                  </a:cubicBezTo>
                  <a:lnTo>
                    <a:pt x="21600" y="1857"/>
                  </a:lnTo>
                  <a:cubicBezTo>
                    <a:pt x="21600" y="832"/>
                    <a:pt x="20982" y="0"/>
                    <a:pt x="20220" y="0"/>
                  </a:cubicBezTo>
                  <a:lnTo>
                    <a:pt x="1380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531" name="Shape 655"/>
          <p:cNvSpPr txBox="1"/>
          <p:nvPr/>
        </p:nvSpPr>
        <p:spPr>
          <a:xfrm>
            <a:off x="10900119" y="4411244"/>
            <a:ext cx="1000070" cy="53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r" defTabSz="1300480">
              <a:defRPr b="0"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Life in Boulby salt</a:t>
            </a:r>
          </a:p>
        </p:txBody>
      </p:sp>
      <p:grpSp>
        <p:nvGrpSpPr>
          <p:cNvPr id="534" name="Shape 656"/>
          <p:cNvGrpSpPr/>
          <p:nvPr/>
        </p:nvGrpSpPr>
        <p:grpSpPr>
          <a:xfrm>
            <a:off x="7676446" y="2687211"/>
            <a:ext cx="2745457" cy="1772794"/>
            <a:chOff x="0" y="0"/>
            <a:chExt cx="2745456" cy="1772792"/>
          </a:xfrm>
        </p:grpSpPr>
        <p:sp>
          <p:nvSpPr>
            <p:cNvPr id="532" name="Rectangle"/>
            <p:cNvSpPr/>
            <p:nvPr/>
          </p:nvSpPr>
          <p:spPr>
            <a:xfrm>
              <a:off x="-1" y="-1"/>
              <a:ext cx="2745458" cy="1772794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33" name="A base for studies of life in Boulby rock – studies of limits of life on earth and on other planets"/>
            <p:cNvSpPr txBox="1"/>
            <p:nvPr/>
          </p:nvSpPr>
          <p:spPr>
            <a:xfrm>
              <a:off x="-1" y="-1"/>
              <a:ext cx="2745458" cy="15821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/>
            <a:p>
              <a:pPr algn="l" defTabSz="1300480">
                <a:defRPr b="0" sz="2000">
                  <a:solidFill>
                    <a:srgbClr val="8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A base for studies of life in Boulby rock </a:t>
              </a:r>
              <a:r>
                <a:rPr>
                  <a:solidFill>
                    <a:srgbClr val="000000"/>
                  </a:solidFill>
                </a:rPr>
                <a:t>– studies of limits of life on earth and on other planets</a:t>
              </a:r>
            </a:p>
          </p:txBody>
        </p:sp>
      </p:grpSp>
      <p:sp>
        <p:nvSpPr>
          <p:cNvPr id="535" name="Shape 657"/>
          <p:cNvSpPr txBox="1"/>
          <p:nvPr/>
        </p:nvSpPr>
        <p:spPr>
          <a:xfrm>
            <a:off x="9540875" y="8571578"/>
            <a:ext cx="3901439" cy="389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l" defTabSz="1300480">
              <a:defRPr b="0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MINAR 2</a:t>
            </a:r>
          </a:p>
        </p:txBody>
      </p:sp>
      <p:sp>
        <p:nvSpPr>
          <p:cNvPr id="536" name="Shape 658"/>
          <p:cNvSpPr txBox="1"/>
          <p:nvPr/>
        </p:nvSpPr>
        <p:spPr>
          <a:xfrm>
            <a:off x="4362847" y="6586843"/>
            <a:ext cx="2167468" cy="14560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algn="l" defTabSz="1300480">
              <a:defRPr b="0" sz="1800">
                <a:latin typeface="Arial"/>
                <a:ea typeface="Arial"/>
                <a:cs typeface="Arial"/>
                <a:sym typeface="Arial"/>
              </a:defRPr>
            </a:pPr>
            <a:r>
              <a:t>Mining &amp; </a:t>
            </a:r>
          </a:p>
          <a:p>
            <a:pPr algn="l" defTabSz="1300480">
              <a:defRPr b="0" sz="1800">
                <a:latin typeface="Arial"/>
                <a:ea typeface="Arial"/>
                <a:cs typeface="Arial"/>
                <a:sym typeface="Arial"/>
              </a:defRPr>
            </a:pPr>
            <a:r>
              <a:t>extraplanetary exploration instrumentation development</a:t>
            </a:r>
          </a:p>
        </p:txBody>
      </p:sp>
      <p:sp>
        <p:nvSpPr>
          <p:cNvPr id="537" name="Shape 659"/>
          <p:cNvSpPr txBox="1"/>
          <p:nvPr/>
        </p:nvSpPr>
        <p:spPr>
          <a:xfrm>
            <a:off x="10412561" y="1452596"/>
            <a:ext cx="1975187" cy="871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algn="l" defTabSz="1300480">
              <a:defRPr i="1" sz="1600">
                <a:latin typeface="Calibri"/>
                <a:ea typeface="Calibri"/>
                <a:cs typeface="Calibri"/>
                <a:sym typeface="Calibri"/>
              </a:defRPr>
            </a:pPr>
            <a:r>
              <a:t>Led by Edinburgh, </a:t>
            </a:r>
          </a:p>
          <a:p>
            <a:pPr algn="l" defTabSz="1300480">
              <a:defRPr i="1" sz="1600">
                <a:latin typeface="Calibri"/>
                <a:ea typeface="Calibri"/>
                <a:cs typeface="Calibri"/>
                <a:sym typeface="Calibri"/>
              </a:defRPr>
            </a:pPr>
            <a:r>
              <a:t>UKCA</a:t>
            </a:r>
          </a:p>
        </p:txBody>
      </p:sp>
      <p:sp>
        <p:nvSpPr>
          <p:cNvPr id="538" name="Shape 660"/>
          <p:cNvSpPr txBox="1"/>
          <p:nvPr/>
        </p:nvSpPr>
        <p:spPr>
          <a:xfrm>
            <a:off x="451004" y="9265414"/>
            <a:ext cx="2719400" cy="409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l" defTabSz="1300480">
              <a:defRPr b="0" i="1" sz="18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sean.paling@stfc.ac.uk</a:t>
            </a:r>
          </a:p>
        </p:txBody>
      </p:sp>
      <p:pic>
        <p:nvPicPr>
          <p:cNvPr id="539" name="Boulby_logo.png" descr="Boulby_logo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266501" y="190454"/>
            <a:ext cx="1667652" cy="12340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Shape 665"/>
          <p:cNvSpPr/>
          <p:nvPr/>
        </p:nvSpPr>
        <p:spPr>
          <a:xfrm>
            <a:off x="-1" y="-1"/>
            <a:ext cx="13004801" cy="97536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542" name="Shape 666" descr="Shape 66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640" y="1039623"/>
            <a:ext cx="12923520" cy="7382935"/>
          </a:xfrm>
          <a:prstGeom prst="rect">
            <a:avLst/>
          </a:prstGeom>
          <a:ln w="12700">
            <a:miter lim="400000"/>
          </a:ln>
        </p:spPr>
      </p:pic>
      <p:sp>
        <p:nvSpPr>
          <p:cNvPr id="543" name="Shape 668"/>
          <p:cNvSpPr/>
          <p:nvPr/>
        </p:nvSpPr>
        <p:spPr>
          <a:xfrm>
            <a:off x="8651804" y="5070645"/>
            <a:ext cx="3305386" cy="52526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3" tIns="65023" rIns="65023" bIns="65023"/>
          <a:lstStyle/>
          <a:p>
            <a:pPr algn="l" defTabSz="1300480">
              <a:defRPr b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544" name="Shape 669"/>
          <p:cNvSpPr/>
          <p:nvPr/>
        </p:nvSpPr>
        <p:spPr>
          <a:xfrm>
            <a:off x="5845629" y="5301606"/>
            <a:ext cx="349722" cy="52526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3" tIns="65023" rIns="65023" bIns="65023"/>
          <a:lstStyle/>
          <a:p>
            <a:pPr algn="l" defTabSz="1300480">
              <a:defRPr b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545" name="Shape 672"/>
          <p:cNvSpPr/>
          <p:nvPr/>
        </p:nvSpPr>
        <p:spPr>
          <a:xfrm flipH="1" flipV="1">
            <a:off x="5714229" y="5471660"/>
            <a:ext cx="483207" cy="1275761"/>
          </a:xfrm>
          <a:prstGeom prst="line">
            <a:avLst/>
          </a:prstGeom>
          <a:ln w="12700">
            <a:solidFill>
              <a:srgbClr val="538CD5"/>
            </a:solidFill>
          </a:ln>
          <a:effectLst>
            <a:outerShdw sx="100000" sy="100000" kx="0" ky="0" algn="b" rotWithShape="0" blurRad="50800" dist="25400" dir="5400000">
              <a:srgbClr val="000000">
                <a:alpha val="37647"/>
              </a:srgbClr>
            </a:outerShdw>
          </a:effectLst>
        </p:spPr>
        <p:txBody>
          <a:bodyPr lIns="65023" tIns="65023" rIns="65023" bIns="65023"/>
          <a:lstStyle/>
          <a:p>
            <a:pPr algn="l" defTabSz="1300480">
              <a:defRPr b="0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46" name="Shape 673"/>
          <p:cNvSpPr/>
          <p:nvPr/>
        </p:nvSpPr>
        <p:spPr>
          <a:xfrm flipH="1" flipV="1">
            <a:off x="6249076" y="5257760"/>
            <a:ext cx="483207" cy="1275762"/>
          </a:xfrm>
          <a:prstGeom prst="line">
            <a:avLst/>
          </a:prstGeom>
          <a:ln w="12700">
            <a:solidFill>
              <a:srgbClr val="538CD5"/>
            </a:solidFill>
          </a:ln>
          <a:effectLst>
            <a:outerShdw sx="100000" sy="100000" kx="0" ky="0" algn="b" rotWithShape="0" blurRad="50800" dist="25400" dir="5400000">
              <a:srgbClr val="000000">
                <a:alpha val="37647"/>
              </a:srgbClr>
            </a:outerShdw>
          </a:effectLst>
        </p:spPr>
        <p:txBody>
          <a:bodyPr lIns="65023" tIns="65023" rIns="65023" bIns="65023"/>
          <a:lstStyle/>
          <a:p>
            <a:pPr algn="l" defTabSz="1300480">
              <a:defRPr b="0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47" name="Shape 674"/>
          <p:cNvSpPr/>
          <p:nvPr/>
        </p:nvSpPr>
        <p:spPr>
          <a:xfrm flipV="1">
            <a:off x="6195597" y="6538537"/>
            <a:ext cx="553105" cy="208884"/>
          </a:xfrm>
          <a:prstGeom prst="line">
            <a:avLst/>
          </a:prstGeom>
          <a:ln w="25400">
            <a:solidFill>
              <a:srgbClr val="538CD5"/>
            </a:solidFill>
          </a:ln>
          <a:effectLst>
            <a:outerShdw sx="100000" sy="100000" kx="0" ky="0" algn="b" rotWithShape="0" blurRad="50800" dist="25400" dir="5400000">
              <a:srgbClr val="000000">
                <a:alpha val="37647"/>
              </a:srgbClr>
            </a:outerShdw>
          </a:effectLst>
        </p:spPr>
        <p:txBody>
          <a:bodyPr lIns="65023" tIns="65023" rIns="65023" bIns="65023"/>
          <a:lstStyle/>
          <a:p>
            <a:pPr algn="l" defTabSz="1300480">
              <a:defRPr b="0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550" name="Shape 675"/>
          <p:cNvGrpSpPr/>
          <p:nvPr/>
        </p:nvGrpSpPr>
        <p:grpSpPr>
          <a:xfrm>
            <a:off x="364531" y="594420"/>
            <a:ext cx="3135456" cy="919225"/>
            <a:chOff x="0" y="0"/>
            <a:chExt cx="3135455" cy="919223"/>
          </a:xfrm>
        </p:grpSpPr>
        <p:sp>
          <p:nvSpPr>
            <p:cNvPr id="548" name="Rectangle"/>
            <p:cNvSpPr/>
            <p:nvPr/>
          </p:nvSpPr>
          <p:spPr>
            <a:xfrm>
              <a:off x="0" y="0"/>
              <a:ext cx="3135456" cy="919224"/>
            </a:xfrm>
            <a:prstGeom prst="rect">
              <a:avLst/>
            </a:prstGeom>
            <a:solidFill>
              <a:srgbClr val="F2DADA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49" name="New Laboratory construction plan"/>
            <p:cNvSpPr txBox="1"/>
            <p:nvPr/>
          </p:nvSpPr>
          <p:spPr>
            <a:xfrm>
              <a:off x="0" y="0"/>
              <a:ext cx="3135456" cy="8665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>
              <a:lvl1pPr algn="l" defTabSz="1300480">
                <a:defRPr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New Laboratory construction plan</a:t>
              </a:r>
            </a:p>
          </p:txBody>
        </p:sp>
      </p:grpSp>
      <p:pic>
        <p:nvPicPr>
          <p:cNvPr id="551" name="Shape 676" descr="Shape 67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23297" y="192671"/>
            <a:ext cx="1833762" cy="134864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54" name="Shape 677"/>
          <p:cNvGrpSpPr/>
          <p:nvPr/>
        </p:nvGrpSpPr>
        <p:grpSpPr>
          <a:xfrm>
            <a:off x="225367" y="188519"/>
            <a:ext cx="7482311" cy="1356951"/>
            <a:chOff x="0" y="0"/>
            <a:chExt cx="7482309" cy="1356949"/>
          </a:xfrm>
        </p:grpSpPr>
        <p:sp>
          <p:nvSpPr>
            <p:cNvPr id="552" name="Rectangle"/>
            <p:cNvSpPr/>
            <p:nvPr/>
          </p:nvSpPr>
          <p:spPr>
            <a:xfrm>
              <a:off x="0" y="0"/>
              <a:ext cx="7482310" cy="1356950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C0504D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53" name="A NEW LABORATORY now built at Boulby…"/>
            <p:cNvSpPr txBox="1"/>
            <p:nvPr/>
          </p:nvSpPr>
          <p:spPr>
            <a:xfrm>
              <a:off x="0" y="0"/>
              <a:ext cx="7482310" cy="131109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/>
            <a:p>
              <a:pPr algn="l" defTabSz="1300480">
                <a:defRPr sz="28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A NEW LABORATORY now built at Boulby</a:t>
              </a:r>
            </a:p>
            <a:p>
              <a:pPr algn="l" defTabSz="1300480">
                <a:defRPr b="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To replace current facility and host </a:t>
              </a:r>
              <a:r>
                <a:rPr b="1"/>
                <a:t>planned &amp; new projects </a:t>
              </a:r>
              <a:r>
                <a:t>for the next decade and more…</a:t>
              </a:r>
            </a:p>
          </p:txBody>
        </p:sp>
      </p:grpSp>
      <p:grpSp>
        <p:nvGrpSpPr>
          <p:cNvPr id="589" name="Shape 678"/>
          <p:cNvGrpSpPr/>
          <p:nvPr/>
        </p:nvGrpSpPr>
        <p:grpSpPr>
          <a:xfrm>
            <a:off x="123154" y="1852956"/>
            <a:ext cx="9208284" cy="7032910"/>
            <a:chOff x="0" y="0"/>
            <a:chExt cx="9208282" cy="7032908"/>
          </a:xfrm>
        </p:grpSpPr>
        <p:grpSp>
          <p:nvGrpSpPr>
            <p:cNvPr id="587" name="Shape 679"/>
            <p:cNvGrpSpPr/>
            <p:nvPr/>
          </p:nvGrpSpPr>
          <p:grpSpPr>
            <a:xfrm>
              <a:off x="0" y="0"/>
              <a:ext cx="9208284" cy="7032909"/>
              <a:chOff x="0" y="0"/>
              <a:chExt cx="9208283" cy="7032908"/>
            </a:xfrm>
          </p:grpSpPr>
          <p:grpSp>
            <p:nvGrpSpPr>
              <p:cNvPr id="557" name="Shape 680"/>
              <p:cNvGrpSpPr/>
              <p:nvPr/>
            </p:nvGrpSpPr>
            <p:grpSpPr>
              <a:xfrm>
                <a:off x="1305197" y="5982365"/>
                <a:ext cx="2695442" cy="1050544"/>
                <a:chOff x="0" y="0"/>
                <a:chExt cx="2695441" cy="1050542"/>
              </a:xfrm>
            </p:grpSpPr>
            <p:sp>
              <p:nvSpPr>
                <p:cNvPr id="555" name="Rectangle"/>
                <p:cNvSpPr/>
                <p:nvPr/>
              </p:nvSpPr>
              <p:spPr>
                <a:xfrm>
                  <a:off x="0" y="0"/>
                  <a:ext cx="2695442" cy="1050543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rgbClr val="4F81BD"/>
                  </a:solidFill>
                  <a:prstDash val="solid"/>
                  <a:round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556" name="Large Expt. Cave Area: Internal lab height/width of 6.5m/7m"/>
                <p:cNvSpPr txBox="1"/>
                <p:nvPr/>
              </p:nvSpPr>
              <p:spPr>
                <a:xfrm>
                  <a:off x="0" y="0"/>
                  <a:ext cx="2695442" cy="96819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64995" tIns="64995" rIns="64995" bIns="64995" numCol="1" anchor="t">
                  <a:spAutoFit/>
                </a:bodyPr>
                <a:lstStyle>
                  <a:lvl1pPr algn="l" defTabSz="1300480">
                    <a:defRPr b="0"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lvl1pPr>
                </a:lstStyle>
                <a:p>
                  <a:pPr/>
                  <a:r>
                    <a:t>Large Expt. Cave Area: Internal lab height/width of 6.5m/7m</a:t>
                  </a:r>
                </a:p>
              </p:txBody>
            </p:sp>
          </p:grpSp>
          <p:grpSp>
            <p:nvGrpSpPr>
              <p:cNvPr id="560" name="Shape 681"/>
              <p:cNvGrpSpPr/>
              <p:nvPr/>
            </p:nvGrpSpPr>
            <p:grpSpPr>
              <a:xfrm>
                <a:off x="6324396" y="3283592"/>
                <a:ext cx="1338911" cy="1050544"/>
                <a:chOff x="0" y="0"/>
                <a:chExt cx="1338909" cy="1050542"/>
              </a:xfrm>
            </p:grpSpPr>
            <p:sp>
              <p:nvSpPr>
                <p:cNvPr id="558" name="Rectangle"/>
                <p:cNvSpPr/>
                <p:nvPr/>
              </p:nvSpPr>
              <p:spPr>
                <a:xfrm>
                  <a:off x="0" y="0"/>
                  <a:ext cx="1338910" cy="1050543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rgbClr val="4F81BD"/>
                  </a:solidFill>
                  <a:prstDash val="solid"/>
                  <a:round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559" name="Offices &amp; People Entrance"/>
                <p:cNvSpPr txBox="1"/>
                <p:nvPr/>
              </p:nvSpPr>
              <p:spPr>
                <a:xfrm>
                  <a:off x="0" y="0"/>
                  <a:ext cx="1338910" cy="96819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64995" tIns="64995" rIns="64995" bIns="64995" numCol="1" anchor="t">
                  <a:spAutoFit/>
                </a:bodyPr>
                <a:lstStyle>
                  <a:lvl1pPr algn="l" defTabSz="1300480">
                    <a:defRPr b="0"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lvl1pPr>
                </a:lstStyle>
                <a:p>
                  <a:pPr/>
                  <a:r>
                    <a:t>Offices &amp; People Entrance</a:t>
                  </a:r>
                </a:p>
              </p:txBody>
            </p:sp>
          </p:grpSp>
          <p:sp>
            <p:nvSpPr>
              <p:cNvPr id="561" name="Shape 682"/>
              <p:cNvSpPr/>
              <p:nvPr/>
            </p:nvSpPr>
            <p:spPr>
              <a:xfrm flipH="1" flipV="1">
                <a:off x="5494103" y="3547745"/>
                <a:ext cx="830294" cy="26112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tailEnd type="stealth" w="med" len="med"/>
              </a:ln>
              <a:effectLst>
                <a:outerShdw sx="100000" sy="100000" kx="0" ky="0" algn="b" rotWithShape="0" blurRad="50800" dist="25400" dir="5400000">
                  <a:srgbClr val="000000">
                    <a:alpha val="37647"/>
                  </a:srgbClr>
                </a:outerShdw>
              </a:effectLst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b="0"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62" name="Shape 683"/>
              <p:cNvSpPr/>
              <p:nvPr/>
            </p:nvSpPr>
            <p:spPr>
              <a:xfrm flipH="1">
                <a:off x="5367761" y="1872025"/>
                <a:ext cx="480126" cy="135953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tailEnd type="stealth" w="med" len="med"/>
              </a:ln>
              <a:effectLst>
                <a:outerShdw sx="100000" sy="100000" kx="0" ky="0" algn="b" rotWithShape="0" blurRad="50800" dist="25400" dir="5400000">
                  <a:srgbClr val="000000">
                    <a:alpha val="37647"/>
                  </a:srgbClr>
                </a:outerShdw>
              </a:effectLst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b="0"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grpSp>
            <p:nvGrpSpPr>
              <p:cNvPr id="565" name="Shape 684"/>
              <p:cNvGrpSpPr/>
              <p:nvPr/>
            </p:nvGrpSpPr>
            <p:grpSpPr>
              <a:xfrm>
                <a:off x="5057089" y="1127890"/>
                <a:ext cx="1473224" cy="744133"/>
                <a:chOff x="0" y="0"/>
                <a:chExt cx="1473223" cy="744132"/>
              </a:xfrm>
            </p:grpSpPr>
            <p:sp>
              <p:nvSpPr>
                <p:cNvPr id="563" name="Rectangle"/>
                <p:cNvSpPr/>
                <p:nvPr/>
              </p:nvSpPr>
              <p:spPr>
                <a:xfrm>
                  <a:off x="-1" y="-1"/>
                  <a:ext cx="1473225" cy="744134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rgbClr val="4F81BD"/>
                  </a:solidFill>
                  <a:prstDash val="solid"/>
                  <a:round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564" name="Materials Entrance 1"/>
                <p:cNvSpPr txBox="1"/>
                <p:nvPr/>
              </p:nvSpPr>
              <p:spPr>
                <a:xfrm>
                  <a:off x="-1" y="-1"/>
                  <a:ext cx="1473225" cy="68879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64995" tIns="64995" rIns="64995" bIns="64995" numCol="1" anchor="t">
                  <a:spAutoFit/>
                </a:bodyPr>
                <a:lstStyle>
                  <a:lvl1pPr algn="l" defTabSz="1300480">
                    <a:defRPr b="0"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lvl1pPr>
                </a:lstStyle>
                <a:p>
                  <a:pPr/>
                  <a:r>
                    <a:t>Materials Entrance 1</a:t>
                  </a:r>
                </a:p>
              </p:txBody>
            </p:sp>
          </p:grpSp>
          <p:grpSp>
            <p:nvGrpSpPr>
              <p:cNvPr id="568" name="Shape 685"/>
              <p:cNvGrpSpPr/>
              <p:nvPr/>
            </p:nvGrpSpPr>
            <p:grpSpPr>
              <a:xfrm>
                <a:off x="6508761" y="5294074"/>
                <a:ext cx="1134890" cy="744133"/>
                <a:chOff x="0" y="0"/>
                <a:chExt cx="1134889" cy="744132"/>
              </a:xfrm>
            </p:grpSpPr>
            <p:sp>
              <p:nvSpPr>
                <p:cNvPr id="566" name="Rectangle"/>
                <p:cNvSpPr/>
                <p:nvPr/>
              </p:nvSpPr>
              <p:spPr>
                <a:xfrm>
                  <a:off x="-1" y="-1"/>
                  <a:ext cx="1134891" cy="744134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rgbClr val="4F81BD"/>
                  </a:solidFill>
                  <a:prstDash val="solid"/>
                  <a:round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567" name="MaterialStore"/>
                <p:cNvSpPr txBox="1"/>
                <p:nvPr/>
              </p:nvSpPr>
              <p:spPr>
                <a:xfrm>
                  <a:off x="-1" y="-1"/>
                  <a:ext cx="1134891" cy="68879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64995" tIns="64995" rIns="64995" bIns="64995" numCol="1" anchor="t">
                  <a:spAutoFit/>
                </a:bodyPr>
                <a:lstStyle>
                  <a:lvl1pPr algn="l" defTabSz="1300480">
                    <a:defRPr b="0"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lvl1pPr>
                </a:lstStyle>
                <a:p>
                  <a:pPr/>
                  <a:r>
                    <a:t>MaterialStore</a:t>
                  </a:r>
                </a:p>
              </p:txBody>
            </p:sp>
          </p:grpSp>
          <p:sp>
            <p:nvSpPr>
              <p:cNvPr id="569" name="Shape 686"/>
              <p:cNvSpPr/>
              <p:nvPr/>
            </p:nvSpPr>
            <p:spPr>
              <a:xfrm flipH="1" flipV="1">
                <a:off x="6149366" y="4406433"/>
                <a:ext cx="640722" cy="87658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tailEnd type="stealth" w="med" len="med"/>
              </a:ln>
              <a:effectLst>
                <a:outerShdw sx="100000" sy="100000" kx="0" ky="0" algn="b" rotWithShape="0" blurRad="50800" dist="25400" dir="5400000">
                  <a:srgbClr val="000000">
                    <a:alpha val="37647"/>
                  </a:srgbClr>
                </a:outerShdw>
              </a:effectLst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b="0"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grpSp>
            <p:nvGrpSpPr>
              <p:cNvPr id="572" name="Shape 687"/>
              <p:cNvGrpSpPr/>
              <p:nvPr/>
            </p:nvGrpSpPr>
            <p:grpSpPr>
              <a:xfrm>
                <a:off x="4282594" y="5875206"/>
                <a:ext cx="2081673" cy="744134"/>
                <a:chOff x="0" y="0"/>
                <a:chExt cx="2081672" cy="744132"/>
              </a:xfrm>
            </p:grpSpPr>
            <p:sp>
              <p:nvSpPr>
                <p:cNvPr id="570" name="Rectangle"/>
                <p:cNvSpPr/>
                <p:nvPr/>
              </p:nvSpPr>
              <p:spPr>
                <a:xfrm>
                  <a:off x="0" y="-1"/>
                  <a:ext cx="2081673" cy="744134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rgbClr val="4F81BD"/>
                  </a:solidFill>
                  <a:prstDash val="solid"/>
                  <a:round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571" name="BUGS ULB Counting facility"/>
                <p:cNvSpPr txBox="1"/>
                <p:nvPr/>
              </p:nvSpPr>
              <p:spPr>
                <a:xfrm>
                  <a:off x="0" y="-1"/>
                  <a:ext cx="2081673" cy="68879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64995" tIns="64995" rIns="64995" bIns="64995" numCol="1" anchor="t">
                  <a:spAutoFit/>
                </a:bodyPr>
                <a:lstStyle>
                  <a:lvl1pPr algn="l" defTabSz="1300480">
                    <a:defRPr b="0"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lvl1pPr>
                </a:lstStyle>
                <a:p>
                  <a:pPr/>
                  <a:r>
                    <a:t>BUGS ULB Counting facility</a:t>
                  </a:r>
                </a:p>
              </p:txBody>
            </p:sp>
          </p:grpSp>
          <p:sp>
            <p:nvSpPr>
              <p:cNvPr id="573" name="Shape 688"/>
              <p:cNvSpPr/>
              <p:nvPr/>
            </p:nvSpPr>
            <p:spPr>
              <a:xfrm flipH="1" flipV="1">
                <a:off x="3828100" y="5270682"/>
                <a:ext cx="500812" cy="58044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tailEnd type="stealth" w="med" len="med"/>
              </a:ln>
              <a:effectLst>
                <a:outerShdw sx="100000" sy="100000" kx="0" ky="0" algn="b" rotWithShape="0" blurRad="50800" dist="25400" dir="5400000">
                  <a:srgbClr val="000000">
                    <a:alpha val="37647"/>
                  </a:srgbClr>
                </a:outerShdw>
              </a:effectLst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b="0"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grpSp>
            <p:nvGrpSpPr>
              <p:cNvPr id="576" name="Shape 689"/>
              <p:cNvGrpSpPr/>
              <p:nvPr/>
            </p:nvGrpSpPr>
            <p:grpSpPr>
              <a:xfrm>
                <a:off x="0" y="1356952"/>
                <a:ext cx="1354666" cy="744133"/>
                <a:chOff x="0" y="0"/>
                <a:chExt cx="1354665" cy="744132"/>
              </a:xfrm>
            </p:grpSpPr>
            <p:sp>
              <p:nvSpPr>
                <p:cNvPr id="574" name="Rectangle"/>
                <p:cNvSpPr/>
                <p:nvPr/>
              </p:nvSpPr>
              <p:spPr>
                <a:xfrm>
                  <a:off x="-1" y="-1"/>
                  <a:ext cx="1354667" cy="744134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rgbClr val="4F81BD"/>
                  </a:solidFill>
                  <a:prstDash val="solid"/>
                  <a:round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575" name="Materials Entrance 2"/>
                <p:cNvSpPr txBox="1"/>
                <p:nvPr/>
              </p:nvSpPr>
              <p:spPr>
                <a:xfrm>
                  <a:off x="-1" y="-1"/>
                  <a:ext cx="1354667" cy="68879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64995" tIns="64995" rIns="64995" bIns="64995" numCol="1" anchor="t">
                  <a:spAutoFit/>
                </a:bodyPr>
                <a:lstStyle>
                  <a:lvl1pPr algn="l" defTabSz="1300480">
                    <a:defRPr b="0"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lvl1pPr>
                </a:lstStyle>
                <a:p>
                  <a:pPr/>
                  <a:r>
                    <a:t>Materials Entrance 2</a:t>
                  </a:r>
                </a:p>
              </p:txBody>
            </p:sp>
          </p:grpSp>
          <p:sp>
            <p:nvSpPr>
              <p:cNvPr id="577" name="Shape 690"/>
              <p:cNvSpPr/>
              <p:nvPr/>
            </p:nvSpPr>
            <p:spPr>
              <a:xfrm flipH="1">
                <a:off x="402295" y="2086254"/>
                <a:ext cx="108372" cy="140064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tailEnd type="stealth" w="med" len="med"/>
              </a:ln>
              <a:effectLst>
                <a:outerShdw sx="100000" sy="100000" kx="0" ky="0" algn="b" rotWithShape="0" blurRad="50800" dist="25400" dir="5400000">
                  <a:srgbClr val="000000">
                    <a:alpha val="37647"/>
                  </a:srgbClr>
                </a:outerShdw>
              </a:effectLst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b="0"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grpSp>
            <p:nvGrpSpPr>
              <p:cNvPr id="580" name="Shape 691"/>
              <p:cNvGrpSpPr/>
              <p:nvPr/>
            </p:nvGrpSpPr>
            <p:grpSpPr>
              <a:xfrm>
                <a:off x="7350297" y="0"/>
                <a:ext cx="1857987" cy="1050543"/>
                <a:chOff x="0" y="0"/>
                <a:chExt cx="1857985" cy="1050542"/>
              </a:xfrm>
            </p:grpSpPr>
            <p:sp>
              <p:nvSpPr>
                <p:cNvPr id="578" name="Rectangle"/>
                <p:cNvSpPr/>
                <p:nvPr/>
              </p:nvSpPr>
              <p:spPr>
                <a:xfrm>
                  <a:off x="0" y="0"/>
                  <a:ext cx="1857986" cy="1050543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rgbClr val="4F81BD"/>
                  </a:solidFill>
                  <a:prstDash val="solid"/>
                  <a:round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579" name="Mars Analogue Area &amp; outside testing area"/>
                <p:cNvSpPr txBox="1"/>
                <p:nvPr/>
              </p:nvSpPr>
              <p:spPr>
                <a:xfrm>
                  <a:off x="0" y="0"/>
                  <a:ext cx="1857986" cy="96819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64995" tIns="64995" rIns="64995" bIns="64995" numCol="1" anchor="t">
                  <a:spAutoFit/>
                </a:bodyPr>
                <a:lstStyle>
                  <a:lvl1pPr algn="l" defTabSz="1300480">
                    <a:defRPr b="0"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lvl1pPr>
                </a:lstStyle>
                <a:p>
                  <a:pPr/>
                  <a:r>
                    <a:t>Mars Analogue Area &amp; outside testing area</a:t>
                  </a:r>
                </a:p>
              </p:txBody>
            </p:sp>
          </p:grpSp>
          <p:grpSp>
            <p:nvGrpSpPr>
              <p:cNvPr id="583" name="Shape 692"/>
              <p:cNvGrpSpPr/>
              <p:nvPr/>
            </p:nvGrpSpPr>
            <p:grpSpPr>
              <a:xfrm>
                <a:off x="1750392" y="1667141"/>
                <a:ext cx="1877461" cy="1356950"/>
                <a:chOff x="0" y="0"/>
                <a:chExt cx="1877460" cy="1356949"/>
              </a:xfrm>
            </p:grpSpPr>
            <p:sp>
              <p:nvSpPr>
                <p:cNvPr id="581" name="Rectangle"/>
                <p:cNvSpPr/>
                <p:nvPr/>
              </p:nvSpPr>
              <p:spPr>
                <a:xfrm>
                  <a:off x="0" y="0"/>
                  <a:ext cx="1877461" cy="13569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rgbClr val="4F81BD"/>
                  </a:solidFill>
                  <a:prstDash val="solid"/>
                  <a:round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582" name="Main hall: Internal Lab height/width of 4m/7m"/>
                <p:cNvSpPr txBox="1"/>
                <p:nvPr/>
              </p:nvSpPr>
              <p:spPr>
                <a:xfrm>
                  <a:off x="0" y="0"/>
                  <a:ext cx="1877461" cy="96819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64995" tIns="64995" rIns="64995" bIns="64995" numCol="1" anchor="t">
                  <a:spAutoFit/>
                </a:bodyPr>
                <a:lstStyle>
                  <a:lvl1pPr algn="l" defTabSz="1300480">
                    <a:defRPr b="0"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lvl1pPr>
                </a:lstStyle>
                <a:p>
                  <a:pPr/>
                  <a:r>
                    <a:t>Main hall: Internal Lab height/width of 4m/7m </a:t>
                  </a:r>
                </a:p>
              </p:txBody>
            </p:sp>
          </p:grpSp>
          <p:sp>
            <p:nvSpPr>
              <p:cNvPr id="584" name="Shape 693"/>
              <p:cNvSpPr/>
              <p:nvPr/>
            </p:nvSpPr>
            <p:spPr>
              <a:xfrm flipH="1">
                <a:off x="2311963" y="3050120"/>
                <a:ext cx="280784" cy="124793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tailEnd type="stealth" w="med" len="med"/>
              </a:ln>
              <a:effectLst>
                <a:outerShdw sx="100000" sy="100000" kx="0" ky="0" algn="b" rotWithShape="0" blurRad="50800" dist="25400" dir="5400000">
                  <a:srgbClr val="000000">
                    <a:alpha val="37647"/>
                  </a:srgbClr>
                </a:outerShdw>
              </a:effectLst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b="0"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85" name="Shape 694"/>
              <p:cNvSpPr/>
              <p:nvPr/>
            </p:nvSpPr>
            <p:spPr>
              <a:xfrm flipH="1" flipV="1">
                <a:off x="488770" y="5290929"/>
                <a:ext cx="812801" cy="932262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tailEnd type="stealth" w="med" len="med"/>
              </a:ln>
              <a:effectLst>
                <a:outerShdw sx="100000" sy="100000" kx="0" ky="0" algn="b" rotWithShape="0" blurRad="50800" dist="25400" dir="5400000">
                  <a:srgbClr val="000000">
                    <a:alpha val="37647"/>
                  </a:srgbClr>
                </a:outerShdw>
              </a:effectLst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b="0"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86" name="Shape 695"/>
              <p:cNvSpPr/>
              <p:nvPr/>
            </p:nvSpPr>
            <p:spPr>
              <a:xfrm flipH="1">
                <a:off x="7036054" y="1050544"/>
                <a:ext cx="788175" cy="151832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tailEnd type="stealth" w="med" len="med"/>
              </a:ln>
              <a:effectLst>
                <a:outerShdw sx="100000" sy="100000" kx="0" ky="0" algn="b" rotWithShape="0" blurRad="50800" dist="25400" dir="5400000">
                  <a:srgbClr val="000000">
                    <a:alpha val="37647"/>
                  </a:srgbClr>
                </a:outerShdw>
              </a:effectLst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b="0"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</p:grpSp>
        <p:sp>
          <p:nvSpPr>
            <p:cNvPr id="588" name="Shape 696"/>
            <p:cNvSpPr/>
            <p:nvPr/>
          </p:nvSpPr>
          <p:spPr>
            <a:xfrm>
              <a:off x="7910364" y="1208722"/>
              <a:ext cx="1" cy="203077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tailEnd type="stealth" w="med" len="med"/>
            </a:ln>
            <a:effectLst>
              <a:outerShdw sx="100000" sy="100000" kx="0" ky="0" algn="b" rotWithShape="0" blurRad="50800" dist="25400" dir="5400000">
                <a:srgbClr val="000000">
                  <a:alpha val="37647"/>
                </a:srgbClr>
              </a:outerShdw>
            </a:effectLst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596" name="Shape 697"/>
          <p:cNvGrpSpPr/>
          <p:nvPr/>
        </p:nvGrpSpPr>
        <p:grpSpPr>
          <a:xfrm>
            <a:off x="388613" y="8947650"/>
            <a:ext cx="2718091" cy="448745"/>
            <a:chOff x="0" y="0"/>
            <a:chExt cx="2718090" cy="448744"/>
          </a:xfrm>
        </p:grpSpPr>
        <p:grpSp>
          <p:nvGrpSpPr>
            <p:cNvPr id="594" name="Shape 698"/>
            <p:cNvGrpSpPr/>
            <p:nvPr/>
          </p:nvGrpSpPr>
          <p:grpSpPr>
            <a:xfrm>
              <a:off x="-1" y="-1"/>
              <a:ext cx="2718092" cy="312622"/>
              <a:chOff x="0" y="1"/>
              <a:chExt cx="2718090" cy="312620"/>
            </a:xfrm>
          </p:grpSpPr>
          <p:sp>
            <p:nvSpPr>
              <p:cNvPr id="590" name="Shape 699"/>
              <p:cNvSpPr/>
              <p:nvPr/>
            </p:nvSpPr>
            <p:spPr>
              <a:xfrm>
                <a:off x="0" y="147529"/>
                <a:ext cx="2718091" cy="1"/>
              </a:xfrm>
              <a:prstGeom prst="line">
                <a:avLst/>
              </a:prstGeom>
              <a:noFill/>
              <a:ln w="12700" cap="flat">
                <a:solidFill>
                  <a:srgbClr val="7F7F7F"/>
                </a:solidFill>
                <a:prstDash val="solid"/>
                <a:round/>
                <a:headEnd type="stealth" w="med" len="med"/>
                <a:tailEnd type="stealth" w="med" len="med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b="0"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grpSp>
            <p:nvGrpSpPr>
              <p:cNvPr id="593" name="Shape 700"/>
              <p:cNvGrpSpPr/>
              <p:nvPr/>
            </p:nvGrpSpPr>
            <p:grpSpPr>
              <a:xfrm>
                <a:off x="24506" y="1"/>
                <a:ext cx="2685676" cy="312621"/>
                <a:chOff x="0" y="0"/>
                <a:chExt cx="2685675" cy="312620"/>
              </a:xfrm>
            </p:grpSpPr>
            <p:sp>
              <p:nvSpPr>
                <p:cNvPr id="591" name="Shape 701"/>
                <p:cNvSpPr/>
                <p:nvPr/>
              </p:nvSpPr>
              <p:spPr>
                <a:xfrm flipV="1">
                  <a:off x="-1" y="-1"/>
                  <a:ext cx="2" cy="302475"/>
                </a:xfrm>
                <a:prstGeom prst="line">
                  <a:avLst/>
                </a:prstGeom>
                <a:noFill/>
                <a:ln w="12700" cap="flat">
                  <a:solidFill>
                    <a:srgbClr val="7F7F7F"/>
                  </a:solidFill>
                  <a:prstDash val="solid"/>
                  <a:round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592" name="Shape 702"/>
                <p:cNvSpPr/>
                <p:nvPr/>
              </p:nvSpPr>
              <p:spPr>
                <a:xfrm flipV="1">
                  <a:off x="2685675" y="10146"/>
                  <a:ext cx="1" cy="302475"/>
                </a:xfrm>
                <a:prstGeom prst="line">
                  <a:avLst/>
                </a:prstGeom>
                <a:noFill/>
                <a:ln w="12700" cap="flat">
                  <a:solidFill>
                    <a:srgbClr val="7F7F7F"/>
                  </a:solidFill>
                  <a:prstDash val="solid"/>
                  <a:round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</p:grpSp>
        <p:sp>
          <p:nvSpPr>
            <p:cNvPr id="595" name="Shape 703"/>
            <p:cNvSpPr txBox="1"/>
            <p:nvPr/>
          </p:nvSpPr>
          <p:spPr>
            <a:xfrm>
              <a:off x="1060501" y="77452"/>
              <a:ext cx="659325" cy="3712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>
              <a:lvl1pPr algn="l" defTabSz="1300480">
                <a:defRPr b="0" sz="1600">
                  <a:solidFill>
                    <a:srgbClr val="7F7F7F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50m</a:t>
              </a:r>
            </a:p>
          </p:txBody>
        </p:sp>
      </p:grpSp>
      <p:grpSp>
        <p:nvGrpSpPr>
          <p:cNvPr id="599" name="Shape 705"/>
          <p:cNvGrpSpPr/>
          <p:nvPr/>
        </p:nvGrpSpPr>
        <p:grpSpPr>
          <a:xfrm>
            <a:off x="6198779" y="8595188"/>
            <a:ext cx="6384579" cy="919225"/>
            <a:chOff x="0" y="0"/>
            <a:chExt cx="6384577" cy="919223"/>
          </a:xfrm>
        </p:grpSpPr>
        <p:sp>
          <p:nvSpPr>
            <p:cNvPr id="597" name="Rectangle"/>
            <p:cNvSpPr/>
            <p:nvPr/>
          </p:nvSpPr>
          <p:spPr>
            <a:xfrm>
              <a:off x="0" y="0"/>
              <a:ext cx="6384578" cy="919224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C0504D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98" name="Fully-equipped 4000m3 lab. Class 10K &amp; 1K clean room throughout. 5-10T lifting capacity."/>
            <p:cNvSpPr txBox="1"/>
            <p:nvPr/>
          </p:nvSpPr>
          <p:spPr>
            <a:xfrm>
              <a:off x="0" y="0"/>
              <a:ext cx="6384578" cy="8665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/>
            <a:p>
              <a:pPr algn="l" defTabSz="1300480">
                <a:defRPr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Fully-equipped 4000m</a:t>
              </a:r>
              <a:r>
                <a:rPr baseline="30500"/>
                <a:t>3</a:t>
              </a:r>
              <a:r>
                <a:t> lab. Class 10K &amp; 1K clean room throughout. 5-10T lifting capacity. </a:t>
              </a:r>
            </a:p>
          </p:txBody>
        </p:sp>
      </p:grpSp>
      <p:grpSp>
        <p:nvGrpSpPr>
          <p:cNvPr id="620" name="Shape 706"/>
          <p:cNvGrpSpPr/>
          <p:nvPr/>
        </p:nvGrpSpPr>
        <p:grpSpPr>
          <a:xfrm>
            <a:off x="176038" y="4421833"/>
            <a:ext cx="6983166" cy="3528838"/>
            <a:chOff x="0" y="0"/>
            <a:chExt cx="6983165" cy="3528837"/>
          </a:xfrm>
        </p:grpSpPr>
        <p:sp>
          <p:nvSpPr>
            <p:cNvPr id="600" name="Shape 707"/>
            <p:cNvSpPr/>
            <p:nvPr/>
          </p:nvSpPr>
          <p:spPr>
            <a:xfrm flipV="1">
              <a:off x="644970" y="2034604"/>
              <a:ext cx="2627231" cy="1018054"/>
            </a:xfrm>
            <a:prstGeom prst="line">
              <a:avLst/>
            </a:prstGeom>
            <a:noFill/>
            <a:ln w="50800" cap="flat">
              <a:solidFill>
                <a:srgbClr val="538CD5"/>
              </a:solidFill>
              <a:prstDash val="solid"/>
              <a:round/>
            </a:ln>
            <a:effectLst>
              <a:outerShdw sx="100000" sy="100000" kx="0" ky="0" algn="b" rotWithShape="0" blurRad="50800" dist="25400" dir="5400000">
                <a:srgbClr val="000000">
                  <a:alpha val="37647"/>
                </a:srgbClr>
              </a:outerShdw>
            </a:effectLst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01" name="Shape 708"/>
            <p:cNvSpPr/>
            <p:nvPr/>
          </p:nvSpPr>
          <p:spPr>
            <a:xfrm>
              <a:off x="21001" y="983707"/>
              <a:ext cx="32842" cy="2545130"/>
            </a:xfrm>
            <a:prstGeom prst="line">
              <a:avLst/>
            </a:prstGeom>
            <a:noFill/>
            <a:ln w="50800" cap="flat">
              <a:solidFill>
                <a:srgbClr val="538CD5"/>
              </a:solidFill>
              <a:prstDash val="solid"/>
              <a:round/>
            </a:ln>
            <a:effectLst>
              <a:outerShdw sx="100000" sy="100000" kx="0" ky="0" algn="b" rotWithShape="0" blurRad="50800" dist="25400" dir="5400000">
                <a:srgbClr val="000000">
                  <a:alpha val="37647"/>
                </a:srgbClr>
              </a:outerShdw>
            </a:effectLst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02" name="Shape 709"/>
            <p:cNvSpPr/>
            <p:nvPr/>
          </p:nvSpPr>
          <p:spPr>
            <a:xfrm flipH="1" flipV="1">
              <a:off x="579289" y="737404"/>
              <a:ext cx="49272" cy="1724120"/>
            </a:xfrm>
            <a:prstGeom prst="line">
              <a:avLst/>
            </a:prstGeom>
            <a:noFill/>
            <a:ln w="50800" cap="flat">
              <a:solidFill>
                <a:srgbClr val="538CD5"/>
              </a:solidFill>
              <a:prstDash val="solid"/>
              <a:round/>
            </a:ln>
            <a:effectLst>
              <a:outerShdw sx="100000" sy="100000" kx="0" ky="0" algn="b" rotWithShape="0" blurRad="50800" dist="25400" dir="5400000">
                <a:srgbClr val="000000">
                  <a:alpha val="37647"/>
                </a:srgbClr>
              </a:outerShdw>
            </a:effectLst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03" name="Shape 710"/>
            <p:cNvSpPr/>
            <p:nvPr/>
          </p:nvSpPr>
          <p:spPr>
            <a:xfrm flipV="1">
              <a:off x="29468" y="3495993"/>
              <a:ext cx="631921" cy="31545"/>
            </a:xfrm>
            <a:prstGeom prst="line">
              <a:avLst/>
            </a:prstGeom>
            <a:noFill/>
            <a:ln w="50800" cap="flat">
              <a:solidFill>
                <a:srgbClr val="538CD5"/>
              </a:solidFill>
              <a:prstDash val="solid"/>
              <a:round/>
            </a:ln>
            <a:effectLst>
              <a:outerShdw sx="100000" sy="100000" kx="0" ky="0" algn="b" rotWithShape="0" blurRad="50800" dist="25400" dir="5400000">
                <a:srgbClr val="000000">
                  <a:alpha val="37647"/>
                </a:srgbClr>
              </a:outerShdw>
            </a:effectLst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04" name="Shape 711"/>
            <p:cNvSpPr/>
            <p:nvPr/>
          </p:nvSpPr>
          <p:spPr>
            <a:xfrm flipV="1">
              <a:off x="663197" y="3118337"/>
              <a:ext cx="1" cy="377663"/>
            </a:xfrm>
            <a:prstGeom prst="line">
              <a:avLst/>
            </a:prstGeom>
            <a:noFill/>
            <a:ln w="50800" cap="flat">
              <a:solidFill>
                <a:srgbClr val="538CD5"/>
              </a:solidFill>
              <a:prstDash val="solid"/>
              <a:round/>
            </a:ln>
            <a:effectLst>
              <a:outerShdw sx="100000" sy="100000" kx="0" ky="0" algn="b" rotWithShape="0" blurRad="50800" dist="25400" dir="5400000">
                <a:srgbClr val="000000">
                  <a:alpha val="37647"/>
                </a:srgbClr>
              </a:outerShdw>
            </a:effectLst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grpSp>
          <p:nvGrpSpPr>
            <p:cNvPr id="608" name="Shape 712"/>
            <p:cNvGrpSpPr/>
            <p:nvPr/>
          </p:nvGrpSpPr>
          <p:grpSpPr>
            <a:xfrm>
              <a:off x="3270812" y="1814243"/>
              <a:ext cx="1052280" cy="1450582"/>
              <a:chOff x="0" y="0"/>
              <a:chExt cx="1052278" cy="1450581"/>
            </a:xfrm>
          </p:grpSpPr>
          <p:sp>
            <p:nvSpPr>
              <p:cNvPr id="605" name="Shape 713"/>
              <p:cNvSpPr/>
              <p:nvPr/>
            </p:nvSpPr>
            <p:spPr>
              <a:xfrm flipH="1" flipV="1">
                <a:off x="0" y="222352"/>
                <a:ext cx="508366" cy="1228230"/>
              </a:xfrm>
              <a:prstGeom prst="line">
                <a:avLst/>
              </a:prstGeom>
              <a:noFill/>
              <a:ln w="50800" cap="flat">
                <a:solidFill>
                  <a:srgbClr val="538CD5"/>
                </a:solidFill>
                <a:prstDash val="solid"/>
                <a:round/>
              </a:ln>
              <a:effectLst>
                <a:outerShdw sx="100000" sy="100000" kx="0" ky="0" algn="b" rotWithShape="0" blurRad="50800" dist="25400" dir="5400000">
                  <a:srgbClr val="000000">
                    <a:alpha val="37647"/>
                  </a:srgbClr>
                </a:outerShdw>
              </a:effectLst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b="0"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606" name="Shape 714"/>
              <p:cNvSpPr/>
              <p:nvPr/>
            </p:nvSpPr>
            <p:spPr>
              <a:xfrm flipH="1" flipV="1">
                <a:off x="543914" y="0"/>
                <a:ext cx="508366" cy="1228231"/>
              </a:xfrm>
              <a:prstGeom prst="line">
                <a:avLst/>
              </a:prstGeom>
              <a:noFill/>
              <a:ln w="50800" cap="flat">
                <a:solidFill>
                  <a:srgbClr val="538CD5"/>
                </a:solidFill>
                <a:prstDash val="solid"/>
                <a:round/>
              </a:ln>
              <a:effectLst>
                <a:outerShdw sx="100000" sy="100000" kx="0" ky="0" algn="b" rotWithShape="0" blurRad="50800" dist="25400" dir="5400000">
                  <a:srgbClr val="000000">
                    <a:alpha val="37647"/>
                  </a:srgbClr>
                </a:outerShdw>
              </a:effectLst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b="0"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607" name="Shape 715"/>
              <p:cNvSpPr/>
              <p:nvPr/>
            </p:nvSpPr>
            <p:spPr>
              <a:xfrm flipV="1">
                <a:off x="511073" y="1228230"/>
                <a:ext cx="508366" cy="173094"/>
              </a:xfrm>
              <a:prstGeom prst="line">
                <a:avLst/>
              </a:prstGeom>
              <a:noFill/>
              <a:ln w="50800" cap="flat">
                <a:solidFill>
                  <a:srgbClr val="538CD5"/>
                </a:solidFill>
                <a:prstDash val="solid"/>
                <a:round/>
              </a:ln>
              <a:effectLst>
                <a:outerShdw sx="100000" sy="100000" kx="0" ky="0" algn="b" rotWithShape="0" blurRad="50800" dist="25400" dir="5400000">
                  <a:srgbClr val="000000">
                    <a:alpha val="37647"/>
                  </a:srgbClr>
                </a:outerShdw>
              </a:effectLst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b="0"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</p:grpSp>
        <p:sp>
          <p:nvSpPr>
            <p:cNvPr id="609" name="Shape 716"/>
            <p:cNvSpPr/>
            <p:nvPr/>
          </p:nvSpPr>
          <p:spPr>
            <a:xfrm flipH="1">
              <a:off x="-1" y="983707"/>
              <a:ext cx="595711" cy="15620"/>
            </a:xfrm>
            <a:prstGeom prst="line">
              <a:avLst/>
            </a:prstGeom>
            <a:noFill/>
            <a:ln w="50800" cap="flat">
              <a:solidFill>
                <a:srgbClr val="538CD5"/>
              </a:solidFill>
              <a:prstDash val="dash"/>
              <a:round/>
            </a:ln>
            <a:effectLst>
              <a:outerShdw sx="100000" sy="100000" kx="0" ky="0" algn="b" rotWithShape="0" blurRad="50800" dist="25400" dir="5400000">
                <a:srgbClr val="000000">
                  <a:alpha val="37647"/>
                </a:srgbClr>
              </a:outerShdw>
            </a:effectLst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10" name="Shape 717"/>
            <p:cNvSpPr/>
            <p:nvPr/>
          </p:nvSpPr>
          <p:spPr>
            <a:xfrm flipH="1">
              <a:off x="3292" y="1200454"/>
              <a:ext cx="595710" cy="15620"/>
            </a:xfrm>
            <a:prstGeom prst="line">
              <a:avLst/>
            </a:prstGeom>
            <a:noFill/>
            <a:ln w="50800" cap="flat">
              <a:solidFill>
                <a:srgbClr val="538CD5"/>
              </a:solidFill>
              <a:prstDash val="dash"/>
              <a:round/>
            </a:ln>
            <a:effectLst>
              <a:outerShdw sx="100000" sy="100000" kx="0" ky="0" algn="b" rotWithShape="0" blurRad="50800" dist="25400" dir="5400000">
                <a:srgbClr val="000000">
                  <a:alpha val="37647"/>
                </a:srgbClr>
              </a:outerShdw>
            </a:effectLst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11" name="Shape 718"/>
            <p:cNvSpPr/>
            <p:nvPr/>
          </p:nvSpPr>
          <p:spPr>
            <a:xfrm flipH="1">
              <a:off x="23004" y="1417201"/>
              <a:ext cx="595710" cy="15619"/>
            </a:xfrm>
            <a:prstGeom prst="line">
              <a:avLst/>
            </a:prstGeom>
            <a:noFill/>
            <a:ln w="50800" cap="flat">
              <a:solidFill>
                <a:srgbClr val="538CD5"/>
              </a:solidFill>
              <a:prstDash val="dash"/>
              <a:round/>
            </a:ln>
            <a:effectLst>
              <a:outerShdw sx="100000" sy="100000" kx="0" ky="0" algn="b" rotWithShape="0" blurRad="50800" dist="25400" dir="5400000">
                <a:srgbClr val="000000">
                  <a:alpha val="37647"/>
                </a:srgbClr>
              </a:outerShdw>
            </a:effectLst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grpSp>
          <p:nvGrpSpPr>
            <p:cNvPr id="615" name="Shape 719"/>
            <p:cNvGrpSpPr/>
            <p:nvPr/>
          </p:nvGrpSpPr>
          <p:grpSpPr>
            <a:xfrm>
              <a:off x="3837414" y="596210"/>
              <a:ext cx="1432308" cy="843147"/>
              <a:chOff x="0" y="0"/>
              <a:chExt cx="1432306" cy="843146"/>
            </a:xfrm>
          </p:grpSpPr>
          <p:sp>
            <p:nvSpPr>
              <p:cNvPr id="612" name="Shape 720"/>
              <p:cNvSpPr/>
              <p:nvPr/>
            </p:nvSpPr>
            <p:spPr>
              <a:xfrm flipH="1" flipV="1">
                <a:off x="1305827" y="0"/>
                <a:ext cx="126480" cy="319917"/>
              </a:xfrm>
              <a:prstGeom prst="line">
                <a:avLst/>
              </a:prstGeom>
              <a:noFill/>
              <a:ln w="50800" cap="flat">
                <a:solidFill>
                  <a:srgbClr val="538CD5"/>
                </a:solidFill>
                <a:prstDash val="dash"/>
                <a:round/>
              </a:ln>
              <a:effectLst>
                <a:outerShdw sx="100000" sy="100000" kx="0" ky="0" algn="b" rotWithShape="0" blurRad="50800" dist="25400" dir="5400000">
                  <a:srgbClr val="000000">
                    <a:alpha val="37647"/>
                  </a:srgbClr>
                </a:outerShdw>
              </a:effectLst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b="0"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613" name="Shape 721"/>
              <p:cNvSpPr/>
              <p:nvPr/>
            </p:nvSpPr>
            <p:spPr>
              <a:xfrm flipH="1" flipV="1">
                <a:off x="885250" y="206690"/>
                <a:ext cx="126480" cy="319917"/>
              </a:xfrm>
              <a:prstGeom prst="line">
                <a:avLst/>
              </a:prstGeom>
              <a:noFill/>
              <a:ln w="50800" cap="flat">
                <a:solidFill>
                  <a:srgbClr val="538CD5"/>
                </a:solidFill>
                <a:prstDash val="dash"/>
                <a:round/>
              </a:ln>
              <a:effectLst>
                <a:outerShdw sx="100000" sy="100000" kx="0" ky="0" algn="b" rotWithShape="0" blurRad="50800" dist="25400" dir="5400000">
                  <a:srgbClr val="000000">
                    <a:alpha val="37647"/>
                  </a:srgbClr>
                </a:outerShdw>
              </a:effectLst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b="0"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614" name="Shape 722"/>
              <p:cNvSpPr/>
              <p:nvPr/>
            </p:nvSpPr>
            <p:spPr>
              <a:xfrm flipH="1" flipV="1">
                <a:off x="0" y="523230"/>
                <a:ext cx="126480" cy="319917"/>
              </a:xfrm>
              <a:prstGeom prst="line">
                <a:avLst/>
              </a:prstGeom>
              <a:noFill/>
              <a:ln w="50800" cap="flat">
                <a:solidFill>
                  <a:srgbClr val="538CD5"/>
                </a:solidFill>
                <a:prstDash val="dash"/>
                <a:round/>
              </a:ln>
              <a:effectLst>
                <a:outerShdw sx="100000" sy="100000" kx="0" ky="0" algn="b" rotWithShape="0" blurRad="50800" dist="25400" dir="5400000">
                  <a:srgbClr val="000000">
                    <a:alpha val="37647"/>
                  </a:srgbClr>
                </a:outerShdw>
              </a:effectLst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b="0"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</p:grpSp>
        <p:sp>
          <p:nvSpPr>
            <p:cNvPr id="616" name="Shape 723"/>
            <p:cNvSpPr/>
            <p:nvPr/>
          </p:nvSpPr>
          <p:spPr>
            <a:xfrm flipH="1" rot="9576686">
              <a:off x="6198031" y="123727"/>
              <a:ext cx="760411" cy="278677"/>
            </a:xfrm>
            <a:prstGeom prst="rect">
              <a:avLst/>
            </a:prstGeom>
            <a:noFill/>
            <a:ln w="50800" cap="flat">
              <a:solidFill>
                <a:srgbClr val="538CD5"/>
              </a:solidFill>
              <a:prstDash val="solid"/>
              <a:round/>
            </a:ln>
            <a:effectLst>
              <a:outerShdw sx="100000" sy="100000" kx="0" ky="0" algn="b" rotWithShape="0" blurRad="50800" dist="25400" dir="5400000">
                <a:srgbClr val="FFFFFF">
                  <a:alpha val="34901"/>
                </a:srgbClr>
              </a:outerShdw>
            </a:effectLst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b="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617" name="Shape 724"/>
            <p:cNvSpPr/>
            <p:nvPr/>
          </p:nvSpPr>
          <p:spPr>
            <a:xfrm flipH="1" flipV="1">
              <a:off x="4289170" y="974493"/>
              <a:ext cx="126479" cy="319918"/>
            </a:xfrm>
            <a:prstGeom prst="line">
              <a:avLst/>
            </a:prstGeom>
            <a:noFill/>
            <a:ln w="50800" cap="flat">
              <a:solidFill>
                <a:srgbClr val="538CD5"/>
              </a:solidFill>
              <a:prstDash val="dash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18" name="Shape 725"/>
            <p:cNvSpPr/>
            <p:nvPr/>
          </p:nvSpPr>
          <p:spPr>
            <a:xfrm flipH="1" rot="9496861">
              <a:off x="3604526" y="1264991"/>
              <a:ext cx="1812251" cy="264341"/>
            </a:xfrm>
            <a:prstGeom prst="rect">
              <a:avLst/>
            </a:prstGeom>
            <a:noFill/>
            <a:ln w="50800" cap="flat">
              <a:solidFill>
                <a:srgbClr val="538CD5"/>
              </a:solidFill>
              <a:prstDash val="solid"/>
              <a:round/>
            </a:ln>
            <a:effectLst>
              <a:outerShdw sx="100000" sy="100000" kx="0" ky="0" algn="b" rotWithShape="0" blurRad="50800" dist="25400" dir="5400000">
                <a:srgbClr val="FFFFFF">
                  <a:alpha val="34901"/>
                </a:srgbClr>
              </a:outerShdw>
            </a:effectLst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b="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619" name="Shape 726"/>
            <p:cNvSpPr/>
            <p:nvPr/>
          </p:nvSpPr>
          <p:spPr>
            <a:xfrm flipH="1">
              <a:off x="628551" y="626562"/>
              <a:ext cx="4550859" cy="1802125"/>
            </a:xfrm>
            <a:prstGeom prst="line">
              <a:avLst/>
            </a:prstGeom>
            <a:noFill/>
            <a:ln w="50800" cap="flat">
              <a:solidFill>
                <a:srgbClr val="538CD5"/>
              </a:solidFill>
              <a:prstDash val="solid"/>
              <a:round/>
            </a:ln>
            <a:effectLst>
              <a:outerShdw sx="100000" sy="100000" kx="0" ky="0" algn="b" rotWithShape="0" blurRad="50800" dist="25400" dir="5400000">
                <a:srgbClr val="000000">
                  <a:alpha val="37647"/>
                </a:srgbClr>
              </a:outerShdw>
            </a:effectLst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627" name="Shape 733"/>
          <p:cNvGrpSpPr/>
          <p:nvPr/>
        </p:nvGrpSpPr>
        <p:grpSpPr>
          <a:xfrm>
            <a:off x="6590020" y="798127"/>
            <a:ext cx="6357901" cy="7209416"/>
            <a:chOff x="0" y="0"/>
            <a:chExt cx="6357899" cy="7209415"/>
          </a:xfrm>
        </p:grpSpPr>
        <p:sp>
          <p:nvSpPr>
            <p:cNvPr id="621" name="Shape 734"/>
            <p:cNvSpPr/>
            <p:nvPr/>
          </p:nvSpPr>
          <p:spPr>
            <a:xfrm>
              <a:off x="0" y="-1"/>
              <a:ext cx="6357901" cy="5111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99" y="17707"/>
                  </a:moveTo>
                  <a:lnTo>
                    <a:pt x="3808" y="16486"/>
                  </a:lnTo>
                  <a:lnTo>
                    <a:pt x="5306" y="21600"/>
                  </a:lnTo>
                  <a:lnTo>
                    <a:pt x="7179" y="20608"/>
                  </a:lnTo>
                  <a:lnTo>
                    <a:pt x="5556" y="15647"/>
                  </a:lnTo>
                  <a:lnTo>
                    <a:pt x="15107" y="10914"/>
                  </a:lnTo>
                  <a:lnTo>
                    <a:pt x="16793" y="16257"/>
                  </a:lnTo>
                  <a:lnTo>
                    <a:pt x="18603" y="15189"/>
                  </a:lnTo>
                  <a:lnTo>
                    <a:pt x="16918" y="9922"/>
                  </a:lnTo>
                  <a:lnTo>
                    <a:pt x="21600" y="7632"/>
                  </a:lnTo>
                  <a:lnTo>
                    <a:pt x="18978" y="0"/>
                  </a:lnTo>
                  <a:lnTo>
                    <a:pt x="17105" y="916"/>
                  </a:lnTo>
                  <a:lnTo>
                    <a:pt x="18978" y="6335"/>
                  </a:lnTo>
                  <a:lnTo>
                    <a:pt x="0" y="15647"/>
                  </a:lnTo>
                  <a:lnTo>
                    <a:pt x="749" y="17936"/>
                  </a:lnTo>
                  <a:lnTo>
                    <a:pt x="999" y="17707"/>
                  </a:lnTo>
                  <a:close/>
                </a:path>
              </a:pathLst>
            </a:custGeom>
            <a:noFill/>
            <a:ln w="38100" cap="flat">
              <a:solidFill>
                <a:srgbClr val="FF0000"/>
              </a:solidFill>
              <a:prstDash val="dash"/>
              <a:round/>
            </a:ln>
            <a:effectLst>
              <a:outerShdw sx="100000" sy="100000" kx="0" ky="0" algn="b" rotWithShape="0" blurRad="50800" dist="25400" dir="5400000">
                <a:srgbClr val="000000">
                  <a:alpha val="34901"/>
                </a:srgbClr>
              </a:outerShdw>
            </a:effectLst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b="0">
                  <a:latin typeface="Times"/>
                  <a:ea typeface="Times"/>
                  <a:cs typeface="Times"/>
                  <a:sym typeface="Times"/>
                </a:defRPr>
              </a:pPr>
            </a:p>
          </p:txBody>
        </p:sp>
        <p:grpSp>
          <p:nvGrpSpPr>
            <p:cNvPr id="624" name="Shape 738"/>
            <p:cNvGrpSpPr/>
            <p:nvPr/>
          </p:nvGrpSpPr>
          <p:grpSpPr>
            <a:xfrm>
              <a:off x="2775561" y="4029375"/>
              <a:ext cx="2149052" cy="3180041"/>
              <a:chOff x="0" y="0"/>
              <a:chExt cx="2149050" cy="3180039"/>
            </a:xfrm>
          </p:grpSpPr>
          <p:sp>
            <p:nvSpPr>
              <p:cNvPr id="622" name="Shape"/>
              <p:cNvSpPr/>
              <p:nvPr/>
            </p:nvSpPr>
            <p:spPr>
              <a:xfrm>
                <a:off x="-1" y="0"/>
                <a:ext cx="2149052" cy="31800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254"/>
                    </a:moveTo>
                    <a:lnTo>
                      <a:pt x="0" y="1254"/>
                    </a:lnTo>
                    <a:cubicBezTo>
                      <a:pt x="0" y="562"/>
                      <a:pt x="831" y="0"/>
                      <a:pt x="1856" y="0"/>
                    </a:cubicBezTo>
                    <a:lnTo>
                      <a:pt x="19744" y="0"/>
                    </a:lnTo>
                    <a:lnTo>
                      <a:pt x="19744" y="0"/>
                    </a:lnTo>
                    <a:cubicBezTo>
                      <a:pt x="20769" y="0"/>
                      <a:pt x="21600" y="562"/>
                      <a:pt x="21600" y="1254"/>
                    </a:cubicBezTo>
                    <a:lnTo>
                      <a:pt x="21600" y="20346"/>
                    </a:lnTo>
                    <a:lnTo>
                      <a:pt x="21600" y="20346"/>
                    </a:lnTo>
                    <a:cubicBezTo>
                      <a:pt x="21600" y="21038"/>
                      <a:pt x="20769" y="21600"/>
                      <a:pt x="19744" y="21600"/>
                    </a:cubicBezTo>
                    <a:lnTo>
                      <a:pt x="1856" y="21600"/>
                    </a:lnTo>
                    <a:lnTo>
                      <a:pt x="1856" y="21600"/>
                    </a:lnTo>
                    <a:cubicBezTo>
                      <a:pt x="831" y="21600"/>
                      <a:pt x="0" y="21038"/>
                      <a:pt x="0" y="20346"/>
                    </a:cubicBezTo>
                    <a:close/>
                  </a:path>
                </a:pathLst>
              </a:custGeom>
              <a:solidFill>
                <a:srgbClr val="ECECE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1300480">
                  <a:defRPr b="0"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pic>
            <p:nvPicPr>
              <p:cNvPr id="623" name="image112.jpeg" descr="image112.jpeg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0" t="0" r="0" b="0"/>
              <a:stretch>
                <a:fillRect/>
              </a:stretch>
            </p:blipFill>
            <p:spPr>
              <a:xfrm>
                <a:off x="0" y="0"/>
                <a:ext cx="2149051" cy="31800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55" y="0"/>
                    </a:moveTo>
                    <a:cubicBezTo>
                      <a:pt x="830" y="0"/>
                      <a:pt x="0" y="561"/>
                      <a:pt x="0" y="1253"/>
                    </a:cubicBezTo>
                    <a:lnTo>
                      <a:pt x="0" y="20344"/>
                    </a:lnTo>
                    <a:cubicBezTo>
                      <a:pt x="0" y="21037"/>
                      <a:pt x="830" y="21600"/>
                      <a:pt x="1855" y="21600"/>
                    </a:cubicBezTo>
                    <a:lnTo>
                      <a:pt x="19745" y="21600"/>
                    </a:lnTo>
                    <a:cubicBezTo>
                      <a:pt x="20770" y="21600"/>
                      <a:pt x="21600" y="21037"/>
                      <a:pt x="21600" y="20344"/>
                    </a:cubicBezTo>
                    <a:lnTo>
                      <a:pt x="21600" y="1253"/>
                    </a:lnTo>
                    <a:cubicBezTo>
                      <a:pt x="21600" y="561"/>
                      <a:pt x="20770" y="0"/>
                      <a:pt x="19745" y="0"/>
                    </a:cubicBezTo>
                    <a:lnTo>
                      <a:pt x="1855" y="0"/>
                    </a:lnTo>
                    <a:close/>
                  </a:path>
                </a:pathLst>
              </a:custGeom>
              <a:ln w="12700" cap="flat">
                <a:solidFill>
                  <a:srgbClr val="FFFFFF"/>
                </a:solidFill>
                <a:prstDash val="solid"/>
                <a:round/>
              </a:ln>
              <a:effectLst>
                <a:reflection blurRad="0" stA="38000" stPos="0" endA="0" endPos="40000" dist="0" dir="5400000" fadeDir="5400000" sx="100000" sy="-100000" kx="0" ky="0" algn="bl" rotWithShape="0"/>
              </a:effectLst>
            </p:spPr>
          </p:pic>
        </p:grpSp>
        <p:sp>
          <p:nvSpPr>
            <p:cNvPr id="625" name="Shape 739"/>
            <p:cNvSpPr/>
            <p:nvPr/>
          </p:nvSpPr>
          <p:spPr>
            <a:xfrm>
              <a:off x="4242538" y="6230408"/>
              <a:ext cx="95775" cy="150424"/>
            </a:xfrm>
            <a:prstGeom prst="rect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400">
                  <a:solidFill>
                    <a:srgbClr val="FF0000"/>
                  </a:solidFill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626" name="Shape 740"/>
            <p:cNvSpPr/>
            <p:nvPr/>
          </p:nvSpPr>
          <p:spPr>
            <a:xfrm flipH="1">
              <a:off x="4127201" y="6603946"/>
              <a:ext cx="187423" cy="55634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632" name="Shape 727"/>
          <p:cNvGrpSpPr/>
          <p:nvPr/>
        </p:nvGrpSpPr>
        <p:grpSpPr>
          <a:xfrm>
            <a:off x="8441172" y="2730972"/>
            <a:ext cx="4394710" cy="5482394"/>
            <a:chOff x="0" y="0"/>
            <a:chExt cx="4394709" cy="5482393"/>
          </a:xfrm>
        </p:grpSpPr>
        <p:sp>
          <p:nvSpPr>
            <p:cNvPr id="628" name="Shape"/>
            <p:cNvSpPr/>
            <p:nvPr/>
          </p:nvSpPr>
          <p:spPr>
            <a:xfrm>
              <a:off x="-1" y="2637764"/>
              <a:ext cx="4282869" cy="28446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552" y="0"/>
                    <a:pt x="1233" y="0"/>
                  </a:cubicBezTo>
                  <a:lnTo>
                    <a:pt x="20367" y="0"/>
                  </a:lnTo>
                  <a:lnTo>
                    <a:pt x="20367" y="0"/>
                  </a:lnTo>
                  <a:cubicBezTo>
                    <a:pt x="21048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048" y="21600"/>
                    <a:pt x="20367" y="21600"/>
                  </a:cubicBezTo>
                  <a:lnTo>
                    <a:pt x="1233" y="21600"/>
                  </a:lnTo>
                  <a:lnTo>
                    <a:pt x="1233" y="21600"/>
                  </a:lnTo>
                  <a:cubicBezTo>
                    <a:pt x="552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629" name="image106.jpeg" descr="image106.jpeg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0" r="4" b="0"/>
            <a:stretch>
              <a:fillRect/>
            </a:stretch>
          </p:blipFill>
          <p:spPr>
            <a:xfrm>
              <a:off x="0" y="2637764"/>
              <a:ext cx="4282679" cy="28446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33" y="0"/>
                  </a:moveTo>
                  <a:cubicBezTo>
                    <a:pt x="552" y="0"/>
                    <a:pt x="0" y="831"/>
                    <a:pt x="0" y="1856"/>
                  </a:cubicBezTo>
                  <a:lnTo>
                    <a:pt x="0" y="19744"/>
                  </a:lnTo>
                  <a:cubicBezTo>
                    <a:pt x="0" y="20769"/>
                    <a:pt x="552" y="21600"/>
                    <a:pt x="1233" y="21600"/>
                  </a:cubicBezTo>
                  <a:lnTo>
                    <a:pt x="20367" y="21600"/>
                  </a:lnTo>
                  <a:cubicBezTo>
                    <a:pt x="21048" y="21600"/>
                    <a:pt x="21600" y="20769"/>
                    <a:pt x="21600" y="19744"/>
                  </a:cubicBezTo>
                  <a:lnTo>
                    <a:pt x="21600" y="1856"/>
                  </a:lnTo>
                  <a:cubicBezTo>
                    <a:pt x="21600" y="831"/>
                    <a:pt x="21048" y="0"/>
                    <a:pt x="20367" y="0"/>
                  </a:cubicBezTo>
                  <a:lnTo>
                    <a:pt x="1233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630" name="Shape"/>
            <p:cNvSpPr/>
            <p:nvPr/>
          </p:nvSpPr>
          <p:spPr>
            <a:xfrm>
              <a:off x="1482824" y="-1"/>
              <a:ext cx="2911886" cy="2191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625" y="0"/>
                    <a:pt x="1397" y="0"/>
                  </a:cubicBezTo>
                  <a:lnTo>
                    <a:pt x="20203" y="0"/>
                  </a:lnTo>
                  <a:lnTo>
                    <a:pt x="20203" y="0"/>
                  </a:lnTo>
                  <a:cubicBezTo>
                    <a:pt x="20975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0975" y="21600"/>
                    <a:pt x="20203" y="21600"/>
                  </a:cubicBezTo>
                  <a:lnTo>
                    <a:pt x="1397" y="21600"/>
                  </a:lnTo>
                  <a:lnTo>
                    <a:pt x="1397" y="21600"/>
                  </a:lnTo>
                  <a:cubicBezTo>
                    <a:pt x="625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631" name="image114.jpeg" descr="image114.jpeg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0" t="0" r="0" b="3"/>
            <a:stretch>
              <a:fillRect/>
            </a:stretch>
          </p:blipFill>
          <p:spPr>
            <a:xfrm>
              <a:off x="1482824" y="-1"/>
              <a:ext cx="2911873" cy="2191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95" y="0"/>
                  </a:moveTo>
                  <a:cubicBezTo>
                    <a:pt x="624" y="0"/>
                    <a:pt x="0" y="829"/>
                    <a:pt x="0" y="1854"/>
                  </a:cubicBezTo>
                  <a:lnTo>
                    <a:pt x="0" y="19746"/>
                  </a:lnTo>
                  <a:cubicBezTo>
                    <a:pt x="0" y="20771"/>
                    <a:pt x="624" y="21600"/>
                    <a:pt x="1395" y="21600"/>
                  </a:cubicBezTo>
                  <a:lnTo>
                    <a:pt x="20205" y="21600"/>
                  </a:lnTo>
                  <a:cubicBezTo>
                    <a:pt x="20976" y="21600"/>
                    <a:pt x="21600" y="20771"/>
                    <a:pt x="21600" y="19746"/>
                  </a:cubicBezTo>
                  <a:lnTo>
                    <a:pt x="21600" y="1854"/>
                  </a:lnTo>
                  <a:cubicBezTo>
                    <a:pt x="21600" y="829"/>
                    <a:pt x="20976" y="0"/>
                    <a:pt x="20205" y="0"/>
                  </a:cubicBezTo>
                  <a:lnTo>
                    <a:pt x="1395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635" name="Shape 730"/>
          <p:cNvGrpSpPr/>
          <p:nvPr/>
        </p:nvGrpSpPr>
        <p:grpSpPr>
          <a:xfrm>
            <a:off x="9598217" y="1254055"/>
            <a:ext cx="2268609" cy="744830"/>
            <a:chOff x="0" y="0"/>
            <a:chExt cx="2268608" cy="744829"/>
          </a:xfrm>
        </p:grpSpPr>
        <p:sp>
          <p:nvSpPr>
            <p:cNvPr id="633" name="Shape"/>
            <p:cNvSpPr/>
            <p:nvPr/>
          </p:nvSpPr>
          <p:spPr>
            <a:xfrm>
              <a:off x="0" y="-1"/>
              <a:ext cx="2268609" cy="744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273" y="0"/>
                    <a:pt x="609" y="0"/>
                  </a:cubicBezTo>
                  <a:lnTo>
                    <a:pt x="20991" y="0"/>
                  </a:lnTo>
                  <a:lnTo>
                    <a:pt x="20991" y="0"/>
                  </a:lnTo>
                  <a:cubicBezTo>
                    <a:pt x="21327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327" y="21600"/>
                    <a:pt x="20991" y="21600"/>
                  </a:cubicBezTo>
                  <a:lnTo>
                    <a:pt x="609" y="21600"/>
                  </a:lnTo>
                  <a:lnTo>
                    <a:pt x="609" y="21600"/>
                  </a:lnTo>
                  <a:cubicBezTo>
                    <a:pt x="273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634" name="image110.jpeg" descr="image110.jpeg"/>
            <p:cNvPicPr>
              <a:picLocks noChangeAspect="1"/>
            </p:cNvPicPr>
            <p:nvPr/>
          </p:nvPicPr>
          <p:blipFill>
            <a:blip r:embed="rId7">
              <a:extLst/>
            </a:blip>
            <a:srcRect l="0" t="0" r="3" b="0"/>
            <a:stretch>
              <a:fillRect/>
            </a:stretch>
          </p:blipFill>
          <p:spPr>
            <a:xfrm>
              <a:off x="0" y="0"/>
              <a:ext cx="2268538" cy="7448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08" y="0"/>
                  </a:moveTo>
                  <a:cubicBezTo>
                    <a:pt x="272" y="0"/>
                    <a:pt x="0" y="828"/>
                    <a:pt x="0" y="1853"/>
                  </a:cubicBezTo>
                  <a:lnTo>
                    <a:pt x="0" y="19736"/>
                  </a:lnTo>
                  <a:cubicBezTo>
                    <a:pt x="0" y="20761"/>
                    <a:pt x="272" y="21600"/>
                    <a:pt x="608" y="21600"/>
                  </a:cubicBezTo>
                  <a:lnTo>
                    <a:pt x="20992" y="21600"/>
                  </a:lnTo>
                  <a:cubicBezTo>
                    <a:pt x="21328" y="21600"/>
                    <a:pt x="21600" y="20761"/>
                    <a:pt x="21600" y="19736"/>
                  </a:cubicBezTo>
                  <a:lnTo>
                    <a:pt x="21600" y="1853"/>
                  </a:lnTo>
                  <a:cubicBezTo>
                    <a:pt x="21600" y="828"/>
                    <a:pt x="21328" y="0"/>
                    <a:pt x="20992" y="0"/>
                  </a:cubicBezTo>
                  <a:lnTo>
                    <a:pt x="608" y="0"/>
                  </a:lnTo>
                  <a:close/>
                </a:path>
              </a:pathLst>
            </a:custGeom>
            <a:ln w="12700" cap="flat">
              <a:solidFill>
                <a:srgbClr val="D8D8D8"/>
              </a:solidFill>
              <a:prstDash val="solid"/>
              <a:round/>
            </a:ln>
            <a:effectLst>
              <a:reflection blurRad="0" stA="38000" stPos="0" endA="0" endPos="40000" dist="0" dir="5400000" fadeDir="5400000" sx="100000" sy="-100000" kx="0" ky="0" algn="bl" rotWithShape="0"/>
            </a:effectLst>
          </p:spPr>
        </p:pic>
      </p:grpSp>
      <p:grpSp>
        <p:nvGrpSpPr>
          <p:cNvPr id="638" name="Shape 731"/>
          <p:cNvGrpSpPr/>
          <p:nvPr/>
        </p:nvGrpSpPr>
        <p:grpSpPr>
          <a:xfrm>
            <a:off x="9972679" y="347592"/>
            <a:ext cx="1854996" cy="519401"/>
            <a:chOff x="0" y="0"/>
            <a:chExt cx="1854994" cy="519399"/>
          </a:xfrm>
        </p:grpSpPr>
        <p:sp>
          <p:nvSpPr>
            <p:cNvPr id="636" name="Shape"/>
            <p:cNvSpPr/>
            <p:nvPr/>
          </p:nvSpPr>
          <p:spPr>
            <a:xfrm>
              <a:off x="0" y="-1"/>
              <a:ext cx="1854995" cy="519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233" y="0"/>
                    <a:pt x="520" y="0"/>
                  </a:cubicBezTo>
                  <a:lnTo>
                    <a:pt x="21080" y="0"/>
                  </a:lnTo>
                  <a:lnTo>
                    <a:pt x="21080" y="0"/>
                  </a:lnTo>
                  <a:cubicBezTo>
                    <a:pt x="21367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367" y="21600"/>
                    <a:pt x="21080" y="21600"/>
                  </a:cubicBezTo>
                  <a:lnTo>
                    <a:pt x="520" y="21600"/>
                  </a:lnTo>
                  <a:lnTo>
                    <a:pt x="520" y="21600"/>
                  </a:lnTo>
                  <a:cubicBezTo>
                    <a:pt x="233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637" name="image111.png" descr="image111.png"/>
            <p:cNvPicPr>
              <a:picLocks noChangeAspect="1"/>
            </p:cNvPicPr>
            <p:nvPr/>
          </p:nvPicPr>
          <p:blipFill>
            <a:blip r:embed="rId8">
              <a:extLst/>
            </a:blip>
            <a:srcRect l="0" t="0" r="0" b="0"/>
            <a:stretch>
              <a:fillRect/>
            </a:stretch>
          </p:blipFill>
          <p:spPr>
            <a:xfrm>
              <a:off x="0" y="0"/>
              <a:ext cx="1854994" cy="519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18" y="0"/>
                  </a:moveTo>
                  <a:cubicBezTo>
                    <a:pt x="231" y="0"/>
                    <a:pt x="0" y="823"/>
                    <a:pt x="0" y="1848"/>
                  </a:cubicBezTo>
                  <a:lnTo>
                    <a:pt x="0" y="19735"/>
                  </a:lnTo>
                  <a:cubicBezTo>
                    <a:pt x="0" y="20760"/>
                    <a:pt x="231" y="21600"/>
                    <a:pt x="518" y="21600"/>
                  </a:cubicBezTo>
                  <a:lnTo>
                    <a:pt x="21082" y="21600"/>
                  </a:lnTo>
                  <a:cubicBezTo>
                    <a:pt x="21369" y="21600"/>
                    <a:pt x="21600" y="20760"/>
                    <a:pt x="21600" y="19735"/>
                  </a:cubicBezTo>
                  <a:lnTo>
                    <a:pt x="21600" y="1848"/>
                  </a:lnTo>
                  <a:cubicBezTo>
                    <a:pt x="21600" y="823"/>
                    <a:pt x="21369" y="0"/>
                    <a:pt x="21082" y="0"/>
                  </a:cubicBezTo>
                  <a:lnTo>
                    <a:pt x="518" y="0"/>
                  </a:lnTo>
                  <a:close/>
                </a:path>
              </a:pathLst>
            </a:custGeom>
            <a:ln w="12700" cap="flat">
              <a:solidFill>
                <a:srgbClr val="D8D8D8"/>
              </a:solidFill>
              <a:prstDash val="solid"/>
              <a:round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xit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8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8" presetID="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99" grpId="5"/>
      <p:bldP build="whole" bldLvl="1" animBg="1" rev="0" advAuto="0" spid="620" grpId="1"/>
      <p:bldP build="whole" bldLvl="1" animBg="1" rev="0" advAuto="0" spid="627" grpId="3"/>
      <p:bldP build="whole" bldLvl="1" animBg="1" rev="0" advAuto="0" spid="589" grpId="2"/>
      <p:bldP build="whole" bldLvl="1" animBg="1" rev="0" advAuto="0" spid="632" grpId="4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2" name="Shape 745"/>
          <p:cNvGrpSpPr/>
          <p:nvPr/>
        </p:nvGrpSpPr>
        <p:grpSpPr>
          <a:xfrm>
            <a:off x="240827" y="4202474"/>
            <a:ext cx="5956521" cy="4467392"/>
            <a:chOff x="0" y="0"/>
            <a:chExt cx="5956520" cy="4467390"/>
          </a:xfrm>
        </p:grpSpPr>
        <p:sp>
          <p:nvSpPr>
            <p:cNvPr id="640" name="Shape"/>
            <p:cNvSpPr/>
            <p:nvPr/>
          </p:nvSpPr>
          <p:spPr>
            <a:xfrm>
              <a:off x="0" y="-1"/>
              <a:ext cx="5956521" cy="4467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623" y="0"/>
                    <a:pt x="1392" y="0"/>
                  </a:cubicBezTo>
                  <a:lnTo>
                    <a:pt x="20208" y="0"/>
                  </a:lnTo>
                  <a:lnTo>
                    <a:pt x="20208" y="0"/>
                  </a:lnTo>
                  <a:cubicBezTo>
                    <a:pt x="20977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0977" y="21600"/>
                    <a:pt x="20208" y="21600"/>
                  </a:cubicBezTo>
                  <a:lnTo>
                    <a:pt x="1392" y="21600"/>
                  </a:lnTo>
                  <a:lnTo>
                    <a:pt x="1392" y="21600"/>
                  </a:lnTo>
                  <a:cubicBezTo>
                    <a:pt x="623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641" name="image113.jpeg" descr="image113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0" b="3"/>
            <a:stretch>
              <a:fillRect/>
            </a:stretch>
          </p:blipFill>
          <p:spPr>
            <a:xfrm>
              <a:off x="0" y="0"/>
              <a:ext cx="5956521" cy="4467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92" y="0"/>
                  </a:moveTo>
                  <a:cubicBezTo>
                    <a:pt x="623" y="0"/>
                    <a:pt x="0" y="830"/>
                    <a:pt x="0" y="1856"/>
                  </a:cubicBezTo>
                  <a:lnTo>
                    <a:pt x="0" y="19744"/>
                  </a:lnTo>
                  <a:cubicBezTo>
                    <a:pt x="0" y="20770"/>
                    <a:pt x="623" y="21600"/>
                    <a:pt x="1392" y="21600"/>
                  </a:cubicBezTo>
                  <a:lnTo>
                    <a:pt x="20207" y="21600"/>
                  </a:lnTo>
                  <a:cubicBezTo>
                    <a:pt x="20976" y="21600"/>
                    <a:pt x="21600" y="20770"/>
                    <a:pt x="21600" y="19744"/>
                  </a:cubicBezTo>
                  <a:lnTo>
                    <a:pt x="21600" y="1856"/>
                  </a:lnTo>
                  <a:cubicBezTo>
                    <a:pt x="21600" y="830"/>
                    <a:pt x="20976" y="0"/>
                    <a:pt x="20207" y="0"/>
                  </a:cubicBezTo>
                  <a:lnTo>
                    <a:pt x="1392" y="0"/>
                  </a:lnTo>
                  <a:close/>
                </a:path>
              </a:pathLst>
            </a:custGeom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</p:pic>
      </p:grpSp>
      <p:grpSp>
        <p:nvGrpSpPr>
          <p:cNvPr id="645" name="Shape 746"/>
          <p:cNvGrpSpPr/>
          <p:nvPr/>
        </p:nvGrpSpPr>
        <p:grpSpPr>
          <a:xfrm>
            <a:off x="5707659" y="421647"/>
            <a:ext cx="4190435" cy="3148490"/>
            <a:chOff x="0" y="0"/>
            <a:chExt cx="4190434" cy="3148488"/>
          </a:xfrm>
        </p:grpSpPr>
        <p:sp>
          <p:nvSpPr>
            <p:cNvPr id="643" name="Shape"/>
            <p:cNvSpPr/>
            <p:nvPr/>
          </p:nvSpPr>
          <p:spPr>
            <a:xfrm>
              <a:off x="-1" y="-1"/>
              <a:ext cx="4190436" cy="3148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624" y="0"/>
                    <a:pt x="1395" y="0"/>
                  </a:cubicBezTo>
                  <a:lnTo>
                    <a:pt x="20205" y="0"/>
                  </a:lnTo>
                  <a:lnTo>
                    <a:pt x="20205" y="0"/>
                  </a:lnTo>
                  <a:cubicBezTo>
                    <a:pt x="20976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0976" y="21600"/>
                    <a:pt x="20205" y="21600"/>
                  </a:cubicBezTo>
                  <a:lnTo>
                    <a:pt x="1395" y="21600"/>
                  </a:lnTo>
                  <a:lnTo>
                    <a:pt x="1395" y="21600"/>
                  </a:lnTo>
                  <a:cubicBezTo>
                    <a:pt x="624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644" name="image119.jpeg" descr="image119.jpe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2"/>
            <a:stretch>
              <a:fillRect/>
            </a:stretch>
          </p:blipFill>
          <p:spPr>
            <a:xfrm>
              <a:off x="0" y="0"/>
              <a:ext cx="4190435" cy="3148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95" y="0"/>
                  </a:moveTo>
                  <a:cubicBezTo>
                    <a:pt x="625" y="0"/>
                    <a:pt x="0" y="832"/>
                    <a:pt x="0" y="1857"/>
                  </a:cubicBezTo>
                  <a:lnTo>
                    <a:pt x="0" y="19743"/>
                  </a:lnTo>
                  <a:cubicBezTo>
                    <a:pt x="0" y="20768"/>
                    <a:pt x="625" y="21600"/>
                    <a:pt x="1395" y="21600"/>
                  </a:cubicBezTo>
                  <a:lnTo>
                    <a:pt x="20205" y="21600"/>
                  </a:lnTo>
                  <a:cubicBezTo>
                    <a:pt x="20975" y="21600"/>
                    <a:pt x="21600" y="20768"/>
                    <a:pt x="21600" y="19743"/>
                  </a:cubicBezTo>
                  <a:lnTo>
                    <a:pt x="21600" y="1857"/>
                  </a:lnTo>
                  <a:cubicBezTo>
                    <a:pt x="21600" y="832"/>
                    <a:pt x="20975" y="0"/>
                    <a:pt x="20205" y="0"/>
                  </a:cubicBezTo>
                  <a:lnTo>
                    <a:pt x="1395" y="0"/>
                  </a:lnTo>
                  <a:close/>
                </a:path>
              </a:pathLst>
            </a:custGeom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</p:pic>
      </p:grpSp>
      <p:grpSp>
        <p:nvGrpSpPr>
          <p:cNvPr id="648" name="Shape 747"/>
          <p:cNvGrpSpPr/>
          <p:nvPr/>
        </p:nvGrpSpPr>
        <p:grpSpPr>
          <a:xfrm>
            <a:off x="457582" y="409410"/>
            <a:ext cx="4937001" cy="3528151"/>
            <a:chOff x="0" y="0"/>
            <a:chExt cx="4936999" cy="3528149"/>
          </a:xfrm>
        </p:grpSpPr>
        <p:sp>
          <p:nvSpPr>
            <p:cNvPr id="646" name="Shape"/>
            <p:cNvSpPr/>
            <p:nvPr/>
          </p:nvSpPr>
          <p:spPr>
            <a:xfrm>
              <a:off x="-1" y="-1"/>
              <a:ext cx="4937001" cy="3528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594" y="0"/>
                    <a:pt x="1327" y="0"/>
                  </a:cubicBezTo>
                  <a:lnTo>
                    <a:pt x="20273" y="0"/>
                  </a:lnTo>
                  <a:lnTo>
                    <a:pt x="20273" y="0"/>
                  </a:lnTo>
                  <a:cubicBezTo>
                    <a:pt x="21006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006" y="21600"/>
                    <a:pt x="20273" y="21600"/>
                  </a:cubicBezTo>
                  <a:lnTo>
                    <a:pt x="1327" y="21600"/>
                  </a:lnTo>
                  <a:lnTo>
                    <a:pt x="1327" y="21600"/>
                  </a:lnTo>
                  <a:cubicBezTo>
                    <a:pt x="594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647" name="image117.jpeg" descr="image117.jpe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0" b="0"/>
            <a:stretch>
              <a:fillRect/>
            </a:stretch>
          </p:blipFill>
          <p:spPr>
            <a:xfrm>
              <a:off x="0" y="0"/>
              <a:ext cx="4937000" cy="3528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27" y="0"/>
                  </a:moveTo>
                  <a:cubicBezTo>
                    <a:pt x="594" y="0"/>
                    <a:pt x="0" y="831"/>
                    <a:pt x="0" y="1856"/>
                  </a:cubicBezTo>
                  <a:lnTo>
                    <a:pt x="0" y="19744"/>
                  </a:lnTo>
                  <a:cubicBezTo>
                    <a:pt x="0" y="20769"/>
                    <a:pt x="594" y="21600"/>
                    <a:pt x="1327" y="21600"/>
                  </a:cubicBezTo>
                  <a:lnTo>
                    <a:pt x="20273" y="21600"/>
                  </a:lnTo>
                  <a:cubicBezTo>
                    <a:pt x="21006" y="21600"/>
                    <a:pt x="21600" y="20769"/>
                    <a:pt x="21600" y="19744"/>
                  </a:cubicBezTo>
                  <a:lnTo>
                    <a:pt x="21600" y="1856"/>
                  </a:lnTo>
                  <a:cubicBezTo>
                    <a:pt x="21600" y="831"/>
                    <a:pt x="21006" y="0"/>
                    <a:pt x="20273" y="0"/>
                  </a:cubicBezTo>
                  <a:lnTo>
                    <a:pt x="1327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651" name="Shape 751"/>
          <p:cNvGrpSpPr/>
          <p:nvPr/>
        </p:nvGrpSpPr>
        <p:grpSpPr>
          <a:xfrm>
            <a:off x="10114844" y="2132686"/>
            <a:ext cx="2555060" cy="1313178"/>
            <a:chOff x="0" y="0"/>
            <a:chExt cx="2555059" cy="1313177"/>
          </a:xfrm>
        </p:grpSpPr>
        <p:sp>
          <p:nvSpPr>
            <p:cNvPr id="649" name="Rectangle"/>
            <p:cNvSpPr/>
            <p:nvPr/>
          </p:nvSpPr>
          <p:spPr>
            <a:xfrm>
              <a:off x="0" y="0"/>
              <a:ext cx="2555060" cy="1313178"/>
            </a:xfrm>
            <a:prstGeom prst="rect">
              <a:avLst/>
            </a:prstGeom>
            <a:solidFill>
              <a:srgbClr val="CECEEF"/>
            </a:solidFill>
            <a:ln w="12700" cap="flat">
              <a:solidFill>
                <a:srgbClr val="FDE9D8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r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50" name="Boulby New Lab Construction  October 2016"/>
            <p:cNvSpPr txBox="1"/>
            <p:nvPr/>
          </p:nvSpPr>
          <p:spPr>
            <a:xfrm>
              <a:off x="0" y="0"/>
              <a:ext cx="2555060" cy="12348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/>
            <a:p>
              <a:pPr algn="r" defTabSz="1300480">
                <a:defRPr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Boulby New Lab Construction  </a:t>
              </a:r>
              <a:r>
                <a:rPr b="1"/>
                <a:t>October 2016</a:t>
              </a:r>
            </a:p>
          </p:txBody>
        </p:sp>
      </p:grpSp>
      <p:sp>
        <p:nvSpPr>
          <p:cNvPr id="652" name="Shape 752"/>
          <p:cNvSpPr txBox="1"/>
          <p:nvPr/>
        </p:nvSpPr>
        <p:spPr>
          <a:xfrm>
            <a:off x="209625" y="8735090"/>
            <a:ext cx="4751462" cy="866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l" defTabSz="1300480">
              <a:defRPr b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AC, HEPA filtration, internet / comms, 5 &amp; 10 T lifting capacity.</a:t>
            </a:r>
          </a:p>
        </p:txBody>
      </p:sp>
      <p:sp>
        <p:nvSpPr>
          <p:cNvPr id="653" name="Shape 754"/>
          <p:cNvSpPr txBox="1"/>
          <p:nvPr/>
        </p:nvSpPr>
        <p:spPr>
          <a:xfrm>
            <a:off x="6434102" y="3716287"/>
            <a:ext cx="6092991" cy="866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algn="l" defTabSz="1300480"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t>&gt; 4000m</a:t>
            </a:r>
            <a:r>
              <a:rPr baseline="30500"/>
              <a:t>3 </a:t>
            </a:r>
            <a:r>
              <a:rPr b="0"/>
              <a:t>of well supported </a:t>
            </a:r>
            <a:r>
              <a:t>class 1,000 </a:t>
            </a:r>
            <a:r>
              <a:rPr b="0"/>
              <a:t>and </a:t>
            </a:r>
            <a:r>
              <a:t>class 10,000 </a:t>
            </a:r>
            <a:r>
              <a:rPr b="0"/>
              <a:t>clean room experimental space</a:t>
            </a:r>
          </a:p>
        </p:txBody>
      </p:sp>
      <p:pic>
        <p:nvPicPr>
          <p:cNvPr id="654" name="Shape 755" descr="Shape 75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307508" y="289003"/>
            <a:ext cx="2215632" cy="1688100"/>
          </a:xfrm>
          <a:prstGeom prst="rect">
            <a:avLst/>
          </a:prstGeom>
          <a:ln w="12700">
            <a:miter lim="400000"/>
          </a:ln>
        </p:spPr>
      </p:pic>
      <p:sp>
        <p:nvSpPr>
          <p:cNvPr id="655" name="Shape 756"/>
          <p:cNvSpPr txBox="1"/>
          <p:nvPr/>
        </p:nvSpPr>
        <p:spPr>
          <a:xfrm>
            <a:off x="10186131" y="7261790"/>
            <a:ext cx="2092693" cy="866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algn="r" defTabSz="1300480">
              <a:defRPr b="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Completion</a:t>
            </a:r>
          </a:p>
          <a:p>
            <a:pPr algn="r" defTabSz="1300480">
              <a:defRPr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Jan/Feb 2016</a:t>
            </a:r>
          </a:p>
        </p:txBody>
      </p:sp>
      <p:sp>
        <p:nvSpPr>
          <p:cNvPr id="656" name="Shape 757"/>
          <p:cNvSpPr txBox="1"/>
          <p:nvPr/>
        </p:nvSpPr>
        <p:spPr>
          <a:xfrm>
            <a:off x="1457386" y="3428192"/>
            <a:ext cx="3841142" cy="409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l" defTabSz="1300480">
              <a:defRPr b="0" sz="18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Main Experimental Hall (7x4x60m)</a:t>
            </a:r>
          </a:p>
        </p:txBody>
      </p:sp>
      <p:sp>
        <p:nvSpPr>
          <p:cNvPr id="657" name="Shape 758"/>
          <p:cNvSpPr txBox="1"/>
          <p:nvPr/>
        </p:nvSpPr>
        <p:spPr>
          <a:xfrm>
            <a:off x="6755634" y="736807"/>
            <a:ext cx="2731007" cy="6887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algn="r" defTabSz="1300480">
              <a:defRPr b="0" sz="1800">
                <a:latin typeface="Calibri"/>
                <a:ea typeface="Calibri"/>
                <a:cs typeface="Calibri"/>
                <a:sym typeface="Calibri"/>
              </a:defRPr>
            </a:pPr>
            <a:r>
              <a:t>‘BUGS’ ULB Germanium</a:t>
            </a:r>
          </a:p>
          <a:p>
            <a:pPr algn="r" defTabSz="1300480">
              <a:defRPr b="0" sz="1800">
                <a:latin typeface="Calibri"/>
                <a:ea typeface="Calibri"/>
                <a:cs typeface="Calibri"/>
                <a:sym typeface="Calibri"/>
              </a:defRPr>
            </a:pPr>
            <a:r>
              <a:t>Facility</a:t>
            </a:r>
          </a:p>
        </p:txBody>
      </p:sp>
      <p:grpSp>
        <p:nvGrpSpPr>
          <p:cNvPr id="660" name="Shape 759"/>
          <p:cNvGrpSpPr/>
          <p:nvPr/>
        </p:nvGrpSpPr>
        <p:grpSpPr>
          <a:xfrm>
            <a:off x="6502401" y="4864762"/>
            <a:ext cx="5828080" cy="3853278"/>
            <a:chOff x="0" y="0"/>
            <a:chExt cx="5828078" cy="3853276"/>
          </a:xfrm>
        </p:grpSpPr>
        <p:pic>
          <p:nvPicPr>
            <p:cNvPr id="658" name="Shape 760" descr="Shape 760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323618" y="0"/>
              <a:ext cx="5504461" cy="3666773"/>
            </a:xfrm>
            <a:prstGeom prst="rect">
              <a:avLst/>
            </a:prstGeom>
            <a:ln w="12700" cap="flat">
              <a:solidFill>
                <a:srgbClr val="EEECE1"/>
              </a:solidFill>
              <a:prstDash val="solid"/>
              <a:round/>
            </a:ln>
            <a:effectLst>
              <a:outerShdw sx="100000" sy="100000" kx="0" ky="0" algn="b" rotWithShape="0" blurRad="63500" dist="50800" dir="2700000">
                <a:srgbClr val="000000">
                  <a:alpha val="40000"/>
                </a:srgbClr>
              </a:outerShdw>
            </a:effectLst>
          </p:spPr>
        </p:pic>
        <p:sp>
          <p:nvSpPr>
            <p:cNvPr id="659" name="Shape 761"/>
            <p:cNvSpPr/>
            <p:nvPr/>
          </p:nvSpPr>
          <p:spPr>
            <a:xfrm>
              <a:off x="-1" y="1738495"/>
              <a:ext cx="2796048" cy="2114783"/>
            </a:xfrm>
            <a:prstGeom prst="ellipse">
              <a:avLst/>
            </a:prstGeom>
            <a:noFill/>
            <a:ln w="127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665" name="Shape 762"/>
          <p:cNvGrpSpPr/>
          <p:nvPr/>
        </p:nvGrpSpPr>
        <p:grpSpPr>
          <a:xfrm>
            <a:off x="473631" y="4455343"/>
            <a:ext cx="5378518" cy="4155553"/>
            <a:chOff x="0" y="0"/>
            <a:chExt cx="5378517" cy="4155551"/>
          </a:xfrm>
        </p:grpSpPr>
        <p:sp>
          <p:nvSpPr>
            <p:cNvPr id="661" name="Shape 763"/>
            <p:cNvSpPr txBox="1"/>
            <p:nvPr/>
          </p:nvSpPr>
          <p:spPr>
            <a:xfrm>
              <a:off x="2952611" y="3187360"/>
              <a:ext cx="2425907" cy="968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/>
            <a:p>
              <a:pPr algn="r" defTabSz="1300480">
                <a:defRPr b="0" sz="18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Large Experimental Cavern (LEC)</a:t>
              </a:r>
            </a:p>
            <a:p>
              <a:pPr algn="r" defTabSz="1300480">
                <a:defRPr b="0" sz="18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(7x7x35m)</a:t>
              </a:r>
            </a:p>
          </p:txBody>
        </p:sp>
        <p:grpSp>
          <p:nvGrpSpPr>
            <p:cNvPr id="664" name="Shape 764"/>
            <p:cNvGrpSpPr/>
            <p:nvPr/>
          </p:nvGrpSpPr>
          <p:grpSpPr>
            <a:xfrm>
              <a:off x="0" y="0"/>
              <a:ext cx="1525253" cy="1131903"/>
              <a:chOff x="0" y="0"/>
              <a:chExt cx="1525252" cy="1131902"/>
            </a:xfrm>
          </p:grpSpPr>
          <p:sp>
            <p:nvSpPr>
              <p:cNvPr id="662" name="Shape"/>
              <p:cNvSpPr/>
              <p:nvPr/>
            </p:nvSpPr>
            <p:spPr>
              <a:xfrm>
                <a:off x="-1" y="-1"/>
                <a:ext cx="1525254" cy="11319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856"/>
                    </a:moveTo>
                    <a:lnTo>
                      <a:pt x="0" y="1856"/>
                    </a:lnTo>
                    <a:cubicBezTo>
                      <a:pt x="0" y="831"/>
                      <a:pt x="617" y="0"/>
                      <a:pt x="1378" y="0"/>
                    </a:cubicBezTo>
                    <a:lnTo>
                      <a:pt x="20222" y="0"/>
                    </a:lnTo>
                    <a:lnTo>
                      <a:pt x="20222" y="0"/>
                    </a:lnTo>
                    <a:cubicBezTo>
                      <a:pt x="20983" y="0"/>
                      <a:pt x="21600" y="831"/>
                      <a:pt x="21600" y="1856"/>
                    </a:cubicBezTo>
                    <a:lnTo>
                      <a:pt x="21600" y="19744"/>
                    </a:lnTo>
                    <a:lnTo>
                      <a:pt x="21600" y="19744"/>
                    </a:lnTo>
                    <a:cubicBezTo>
                      <a:pt x="21600" y="20769"/>
                      <a:pt x="20983" y="21600"/>
                      <a:pt x="20222" y="21600"/>
                    </a:cubicBezTo>
                    <a:lnTo>
                      <a:pt x="1378" y="21600"/>
                    </a:lnTo>
                    <a:lnTo>
                      <a:pt x="1378" y="21600"/>
                    </a:lnTo>
                    <a:cubicBezTo>
                      <a:pt x="617" y="21600"/>
                      <a:pt x="0" y="20769"/>
                      <a:pt x="0" y="19744"/>
                    </a:cubicBezTo>
                    <a:close/>
                  </a:path>
                </a:pathLst>
              </a:custGeom>
              <a:solidFill>
                <a:srgbClr val="ECECE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1300480">
                  <a:defRPr b="0"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pic>
            <p:nvPicPr>
              <p:cNvPr id="663" name="image123.jpeg" descr="image123.jpeg"/>
              <p:cNvPicPr>
                <a:picLocks noChangeAspect="1"/>
              </p:cNvPicPr>
              <p:nvPr/>
            </p:nvPicPr>
            <p:blipFill>
              <a:blip r:embed="rId7">
                <a:extLst/>
              </a:blip>
              <a:srcRect l="0" t="0" r="4" b="1"/>
              <a:stretch>
                <a:fillRect/>
              </a:stretch>
            </p:blipFill>
            <p:spPr>
              <a:xfrm>
                <a:off x="0" y="0"/>
                <a:ext cx="1525191" cy="11318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377" y="0"/>
                    </a:moveTo>
                    <a:cubicBezTo>
                      <a:pt x="616" y="0"/>
                      <a:pt x="0" y="830"/>
                      <a:pt x="0" y="1856"/>
                    </a:cubicBezTo>
                    <a:lnTo>
                      <a:pt x="0" y="19744"/>
                    </a:lnTo>
                    <a:cubicBezTo>
                      <a:pt x="0" y="20770"/>
                      <a:pt x="616" y="21600"/>
                      <a:pt x="1377" y="21600"/>
                    </a:cubicBezTo>
                    <a:lnTo>
                      <a:pt x="20223" y="21600"/>
                    </a:lnTo>
                    <a:cubicBezTo>
                      <a:pt x="20984" y="21600"/>
                      <a:pt x="21600" y="20770"/>
                      <a:pt x="21600" y="19744"/>
                    </a:cubicBezTo>
                    <a:lnTo>
                      <a:pt x="21600" y="1856"/>
                    </a:lnTo>
                    <a:cubicBezTo>
                      <a:pt x="21600" y="830"/>
                      <a:pt x="20984" y="0"/>
                      <a:pt x="20223" y="0"/>
                    </a:cubicBezTo>
                    <a:lnTo>
                      <a:pt x="1377" y="0"/>
                    </a:lnTo>
                    <a:close/>
                  </a:path>
                </a:pathLst>
              </a:custGeom>
              <a:ln w="12700" cap="flat">
                <a:solidFill>
                  <a:srgbClr val="FFFFFF"/>
                </a:solidFill>
                <a:prstDash val="solid"/>
                <a:round/>
              </a:ln>
              <a:effectLst>
                <a:reflection blurRad="0" stA="38000" stPos="0" endA="0" endPos="40000" dist="0" dir="5400000" fadeDir="5400000" sx="100000" sy="-100000" kx="0" ky="0" algn="bl" rotWithShape="0"/>
              </a:effectLst>
            </p:spPr>
          </p:pic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7" name="Shape 770" descr="Shape 77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"/>
            <a:ext cx="13004801" cy="971465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70" name="Shape 775"/>
          <p:cNvGrpSpPr/>
          <p:nvPr/>
        </p:nvGrpSpPr>
        <p:grpSpPr>
          <a:xfrm>
            <a:off x="10611392" y="7900151"/>
            <a:ext cx="1928136" cy="1469054"/>
            <a:chOff x="0" y="0"/>
            <a:chExt cx="1928135" cy="1469053"/>
          </a:xfrm>
        </p:grpSpPr>
        <p:sp>
          <p:nvSpPr>
            <p:cNvPr id="668" name="Shape"/>
            <p:cNvSpPr/>
            <p:nvPr/>
          </p:nvSpPr>
          <p:spPr>
            <a:xfrm>
              <a:off x="0" y="0"/>
              <a:ext cx="1928136" cy="14690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633" y="0"/>
                    <a:pt x="1414" y="0"/>
                  </a:cubicBezTo>
                  <a:lnTo>
                    <a:pt x="20186" y="0"/>
                  </a:lnTo>
                  <a:lnTo>
                    <a:pt x="20186" y="0"/>
                  </a:lnTo>
                  <a:cubicBezTo>
                    <a:pt x="20967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0967" y="21600"/>
                    <a:pt x="20186" y="21600"/>
                  </a:cubicBezTo>
                  <a:lnTo>
                    <a:pt x="1414" y="21600"/>
                  </a:lnTo>
                  <a:lnTo>
                    <a:pt x="1414" y="21600"/>
                  </a:lnTo>
                  <a:cubicBezTo>
                    <a:pt x="633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669" name="image115.png" descr="image115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6" b="0"/>
            <a:stretch>
              <a:fillRect/>
            </a:stretch>
          </p:blipFill>
          <p:spPr>
            <a:xfrm>
              <a:off x="0" y="0"/>
              <a:ext cx="1928019" cy="14690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14" y="0"/>
                  </a:moveTo>
                  <a:cubicBezTo>
                    <a:pt x="633" y="0"/>
                    <a:pt x="0" y="830"/>
                    <a:pt x="0" y="1855"/>
                  </a:cubicBezTo>
                  <a:lnTo>
                    <a:pt x="0" y="19739"/>
                  </a:lnTo>
                  <a:cubicBezTo>
                    <a:pt x="0" y="20764"/>
                    <a:pt x="633" y="21600"/>
                    <a:pt x="1414" y="21600"/>
                  </a:cubicBezTo>
                  <a:lnTo>
                    <a:pt x="20186" y="21600"/>
                  </a:lnTo>
                  <a:cubicBezTo>
                    <a:pt x="20967" y="21600"/>
                    <a:pt x="21600" y="20764"/>
                    <a:pt x="21600" y="19739"/>
                  </a:cubicBezTo>
                  <a:lnTo>
                    <a:pt x="21600" y="1855"/>
                  </a:lnTo>
                  <a:cubicBezTo>
                    <a:pt x="21600" y="830"/>
                    <a:pt x="20967" y="0"/>
                    <a:pt x="20186" y="0"/>
                  </a:cubicBezTo>
                  <a:lnTo>
                    <a:pt x="1414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>
              <a:reflection blurRad="0" stA="38000" stPos="0" endA="0" endPos="40000" dist="0" dir="5400000" fadeDir="5400000" sx="100000" sy="-100000" kx="0" ky="0" algn="bl" rotWithShape="0"/>
            </a:effectLst>
          </p:spPr>
        </p:pic>
      </p:grpSp>
      <p:grpSp>
        <p:nvGrpSpPr>
          <p:cNvPr id="673" name="Shape 776"/>
          <p:cNvGrpSpPr/>
          <p:nvPr/>
        </p:nvGrpSpPr>
        <p:grpSpPr>
          <a:xfrm>
            <a:off x="8440446" y="244110"/>
            <a:ext cx="4279959" cy="2733573"/>
            <a:chOff x="0" y="0"/>
            <a:chExt cx="4279957" cy="2733572"/>
          </a:xfrm>
        </p:grpSpPr>
        <p:sp>
          <p:nvSpPr>
            <p:cNvPr id="671" name="Shape"/>
            <p:cNvSpPr/>
            <p:nvPr/>
          </p:nvSpPr>
          <p:spPr>
            <a:xfrm>
              <a:off x="-1" y="-1"/>
              <a:ext cx="4279959" cy="2733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531" y="0"/>
                    <a:pt x="1186" y="0"/>
                  </a:cubicBezTo>
                  <a:lnTo>
                    <a:pt x="20414" y="0"/>
                  </a:lnTo>
                  <a:lnTo>
                    <a:pt x="20414" y="0"/>
                  </a:lnTo>
                  <a:cubicBezTo>
                    <a:pt x="21069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069" y="21600"/>
                    <a:pt x="20414" y="21600"/>
                  </a:cubicBezTo>
                  <a:lnTo>
                    <a:pt x="1186" y="21600"/>
                  </a:lnTo>
                  <a:lnTo>
                    <a:pt x="1186" y="21600"/>
                  </a:lnTo>
                  <a:cubicBezTo>
                    <a:pt x="531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672" name="image127.png" descr="image127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1" b="0"/>
            <a:stretch>
              <a:fillRect/>
            </a:stretch>
          </p:blipFill>
          <p:spPr>
            <a:xfrm>
              <a:off x="0" y="0"/>
              <a:ext cx="4279900" cy="2733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86" y="0"/>
                  </a:moveTo>
                  <a:cubicBezTo>
                    <a:pt x="531" y="0"/>
                    <a:pt x="0" y="831"/>
                    <a:pt x="0" y="1856"/>
                  </a:cubicBezTo>
                  <a:lnTo>
                    <a:pt x="0" y="19744"/>
                  </a:lnTo>
                  <a:cubicBezTo>
                    <a:pt x="0" y="20769"/>
                    <a:pt x="531" y="21600"/>
                    <a:pt x="1186" y="21600"/>
                  </a:cubicBezTo>
                  <a:lnTo>
                    <a:pt x="20414" y="21600"/>
                  </a:lnTo>
                  <a:cubicBezTo>
                    <a:pt x="21069" y="21600"/>
                    <a:pt x="21600" y="20769"/>
                    <a:pt x="21600" y="19744"/>
                  </a:cubicBezTo>
                  <a:lnTo>
                    <a:pt x="21600" y="1856"/>
                  </a:lnTo>
                  <a:cubicBezTo>
                    <a:pt x="21600" y="831"/>
                    <a:pt x="21069" y="0"/>
                    <a:pt x="20414" y="0"/>
                  </a:cubicBezTo>
                  <a:lnTo>
                    <a:pt x="1186" y="0"/>
                  </a:lnTo>
                  <a:close/>
                </a:path>
              </a:pathLst>
            </a:custGeom>
            <a:ln w="12700" cap="flat">
              <a:solidFill>
                <a:srgbClr val="FFFFFF"/>
              </a:solidFill>
              <a:prstDash val="solid"/>
              <a:round/>
            </a:ln>
            <a:effectLst>
              <a:reflection blurRad="0" stA="38000" stPos="0" endA="0" endPos="40000" dist="0" dir="5400000" fadeDir="5400000" sx="100000" sy="-100000" kx="0" ky="0" algn="bl" rotWithShape="0"/>
            </a:effectLst>
          </p:spPr>
        </p:pic>
      </p:grpSp>
      <p:grpSp>
        <p:nvGrpSpPr>
          <p:cNvPr id="676" name="Shape 777"/>
          <p:cNvGrpSpPr/>
          <p:nvPr/>
        </p:nvGrpSpPr>
        <p:grpSpPr>
          <a:xfrm>
            <a:off x="245085" y="292882"/>
            <a:ext cx="3754237" cy="2660349"/>
            <a:chOff x="0" y="0"/>
            <a:chExt cx="3754235" cy="2660347"/>
          </a:xfrm>
        </p:grpSpPr>
        <p:sp>
          <p:nvSpPr>
            <p:cNvPr id="674" name="Shape"/>
            <p:cNvSpPr/>
            <p:nvPr/>
          </p:nvSpPr>
          <p:spPr>
            <a:xfrm>
              <a:off x="-1" y="-1"/>
              <a:ext cx="3754237" cy="26603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589" y="0"/>
                    <a:pt x="1315" y="0"/>
                  </a:cubicBezTo>
                  <a:lnTo>
                    <a:pt x="20285" y="0"/>
                  </a:lnTo>
                  <a:lnTo>
                    <a:pt x="20285" y="0"/>
                  </a:lnTo>
                  <a:cubicBezTo>
                    <a:pt x="21011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011" y="21600"/>
                    <a:pt x="20285" y="21600"/>
                  </a:cubicBezTo>
                  <a:lnTo>
                    <a:pt x="1315" y="21600"/>
                  </a:lnTo>
                  <a:lnTo>
                    <a:pt x="1315" y="21600"/>
                  </a:lnTo>
                  <a:cubicBezTo>
                    <a:pt x="589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675" name="image124.jpeg" descr="image124.jpeg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0" r="5" b="3"/>
            <a:stretch>
              <a:fillRect/>
            </a:stretch>
          </p:blipFill>
          <p:spPr>
            <a:xfrm>
              <a:off x="0" y="0"/>
              <a:ext cx="3754041" cy="2660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15" y="0"/>
                  </a:moveTo>
                  <a:cubicBezTo>
                    <a:pt x="589" y="0"/>
                    <a:pt x="0" y="831"/>
                    <a:pt x="0" y="1856"/>
                  </a:cubicBezTo>
                  <a:lnTo>
                    <a:pt x="0" y="19744"/>
                  </a:lnTo>
                  <a:cubicBezTo>
                    <a:pt x="0" y="20769"/>
                    <a:pt x="589" y="21600"/>
                    <a:pt x="1315" y="21600"/>
                  </a:cubicBezTo>
                  <a:lnTo>
                    <a:pt x="20285" y="21600"/>
                  </a:lnTo>
                  <a:cubicBezTo>
                    <a:pt x="21011" y="21600"/>
                    <a:pt x="21600" y="20769"/>
                    <a:pt x="21600" y="19744"/>
                  </a:cubicBezTo>
                  <a:lnTo>
                    <a:pt x="21600" y="1856"/>
                  </a:lnTo>
                  <a:cubicBezTo>
                    <a:pt x="21600" y="831"/>
                    <a:pt x="21011" y="0"/>
                    <a:pt x="20285" y="0"/>
                  </a:cubicBezTo>
                  <a:lnTo>
                    <a:pt x="1315" y="0"/>
                  </a:lnTo>
                  <a:close/>
                </a:path>
              </a:pathLst>
            </a:custGeom>
            <a:ln w="12700" cap="flat">
              <a:solidFill>
                <a:srgbClr val="FFFFFF"/>
              </a:solidFill>
              <a:prstDash val="solid"/>
              <a:round/>
            </a:ln>
            <a:effectLst>
              <a:reflection blurRad="0" stA="38000" stPos="0" endA="0" endPos="40000" dist="0" dir="5400000" fadeDir="5400000" sx="100000" sy="-100000" kx="0" ky="0" algn="bl" rotWithShape="0"/>
            </a:effectLst>
          </p:spPr>
        </p:pic>
      </p:grpSp>
      <p:grpSp>
        <p:nvGrpSpPr>
          <p:cNvPr id="679" name="Shape 778"/>
          <p:cNvGrpSpPr/>
          <p:nvPr/>
        </p:nvGrpSpPr>
        <p:grpSpPr>
          <a:xfrm>
            <a:off x="243582" y="6550442"/>
            <a:ext cx="4192469" cy="2943879"/>
            <a:chOff x="0" y="0"/>
            <a:chExt cx="4192468" cy="2943877"/>
          </a:xfrm>
        </p:grpSpPr>
        <p:sp>
          <p:nvSpPr>
            <p:cNvPr id="677" name="Shape"/>
            <p:cNvSpPr/>
            <p:nvPr/>
          </p:nvSpPr>
          <p:spPr>
            <a:xfrm>
              <a:off x="-1" y="-1"/>
              <a:ext cx="4192469" cy="29438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584" y="0"/>
                    <a:pt x="1303" y="0"/>
                  </a:cubicBezTo>
                  <a:lnTo>
                    <a:pt x="20297" y="0"/>
                  </a:lnTo>
                  <a:lnTo>
                    <a:pt x="20297" y="0"/>
                  </a:lnTo>
                  <a:cubicBezTo>
                    <a:pt x="21016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016" y="21600"/>
                    <a:pt x="20297" y="21600"/>
                  </a:cubicBezTo>
                  <a:lnTo>
                    <a:pt x="1303" y="21600"/>
                  </a:lnTo>
                  <a:lnTo>
                    <a:pt x="1303" y="21600"/>
                  </a:lnTo>
                  <a:cubicBezTo>
                    <a:pt x="584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678" name="image122.png" descr="image122.png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0" t="0" r="0" b="0"/>
            <a:stretch>
              <a:fillRect/>
            </a:stretch>
          </p:blipFill>
          <p:spPr>
            <a:xfrm>
              <a:off x="0" y="0"/>
              <a:ext cx="4192469" cy="29438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02" y="0"/>
                  </a:moveTo>
                  <a:cubicBezTo>
                    <a:pt x="583" y="0"/>
                    <a:pt x="0" y="830"/>
                    <a:pt x="0" y="1855"/>
                  </a:cubicBezTo>
                  <a:lnTo>
                    <a:pt x="0" y="19742"/>
                  </a:lnTo>
                  <a:cubicBezTo>
                    <a:pt x="0" y="20767"/>
                    <a:pt x="583" y="21600"/>
                    <a:pt x="1302" y="21600"/>
                  </a:cubicBezTo>
                  <a:lnTo>
                    <a:pt x="20295" y="21600"/>
                  </a:lnTo>
                  <a:cubicBezTo>
                    <a:pt x="21015" y="21600"/>
                    <a:pt x="21600" y="20767"/>
                    <a:pt x="21600" y="19742"/>
                  </a:cubicBezTo>
                  <a:lnTo>
                    <a:pt x="21600" y="1855"/>
                  </a:lnTo>
                  <a:cubicBezTo>
                    <a:pt x="21600" y="830"/>
                    <a:pt x="21015" y="0"/>
                    <a:pt x="20295" y="0"/>
                  </a:cubicBezTo>
                  <a:lnTo>
                    <a:pt x="1302" y="0"/>
                  </a:lnTo>
                  <a:close/>
                </a:path>
              </a:pathLst>
            </a:custGeom>
            <a:ln w="12700" cap="flat">
              <a:solidFill>
                <a:srgbClr val="FFFFFF"/>
              </a:solidFill>
              <a:prstDash val="solid"/>
              <a:round/>
            </a:ln>
            <a:effectLst>
              <a:reflection blurRad="0" stA="38000" stPos="0" endA="0" endPos="40000" dist="0" dir="5400000" fadeDir="5400000" sx="100000" sy="-100000" kx="0" ky="0" algn="bl" rotWithShape="0"/>
            </a:effectLst>
          </p:spPr>
        </p:pic>
      </p:grpSp>
      <p:sp>
        <p:nvSpPr>
          <p:cNvPr id="680" name="Shape 779"/>
          <p:cNvSpPr txBox="1"/>
          <p:nvPr/>
        </p:nvSpPr>
        <p:spPr>
          <a:xfrm>
            <a:off x="4632116" y="8526734"/>
            <a:ext cx="5906540" cy="866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r" defTabSz="1300480">
              <a:defRPr b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July 2017: Finishing touches to the lab and  getting on with the science…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2" name="Shape 788" descr="Shape 78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19398" y="216755"/>
            <a:ext cx="2504629" cy="1908291"/>
          </a:xfrm>
          <a:prstGeom prst="rect">
            <a:avLst/>
          </a:prstGeom>
          <a:ln w="12700">
            <a:miter lim="400000"/>
          </a:ln>
        </p:spPr>
      </p:pic>
      <p:pic>
        <p:nvPicPr>
          <p:cNvPr id="683" name="Shape 790" descr="Shape 79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0829" y="391352"/>
            <a:ext cx="6465881" cy="3630510"/>
          </a:xfrm>
          <a:prstGeom prst="rect">
            <a:avLst/>
          </a:prstGeom>
          <a:ln w="12700">
            <a:solidFill>
              <a:srgbClr val="D8D8D8"/>
            </a:solidFill>
          </a:ln>
        </p:spPr>
      </p:pic>
      <p:sp>
        <p:nvSpPr>
          <p:cNvPr id="684" name="Shape 791"/>
          <p:cNvSpPr/>
          <p:nvPr/>
        </p:nvSpPr>
        <p:spPr>
          <a:xfrm rot="20714650">
            <a:off x="3251203" y="606597"/>
            <a:ext cx="3877360" cy="2331535"/>
          </a:xfrm>
          <a:prstGeom prst="ellipse">
            <a:avLst/>
          </a:prstGeom>
          <a:ln w="12700">
            <a:solidFill>
              <a:srgbClr val="FF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687" name="Shape 792"/>
          <p:cNvGrpSpPr/>
          <p:nvPr/>
        </p:nvGrpSpPr>
        <p:grpSpPr>
          <a:xfrm>
            <a:off x="7181925" y="364191"/>
            <a:ext cx="2268609" cy="744830"/>
            <a:chOff x="0" y="0"/>
            <a:chExt cx="2268608" cy="744829"/>
          </a:xfrm>
        </p:grpSpPr>
        <p:sp>
          <p:nvSpPr>
            <p:cNvPr id="685" name="Shape"/>
            <p:cNvSpPr/>
            <p:nvPr/>
          </p:nvSpPr>
          <p:spPr>
            <a:xfrm>
              <a:off x="0" y="-1"/>
              <a:ext cx="2268609" cy="744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273" y="0"/>
                    <a:pt x="609" y="0"/>
                  </a:cubicBezTo>
                  <a:lnTo>
                    <a:pt x="20991" y="0"/>
                  </a:lnTo>
                  <a:lnTo>
                    <a:pt x="20991" y="0"/>
                  </a:lnTo>
                  <a:cubicBezTo>
                    <a:pt x="21327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327" y="21600"/>
                    <a:pt x="20991" y="21600"/>
                  </a:cubicBezTo>
                  <a:lnTo>
                    <a:pt x="609" y="21600"/>
                  </a:lnTo>
                  <a:lnTo>
                    <a:pt x="609" y="21600"/>
                  </a:lnTo>
                  <a:cubicBezTo>
                    <a:pt x="273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686" name="image120.jpeg" descr="image120.jpe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3" b="0"/>
            <a:stretch>
              <a:fillRect/>
            </a:stretch>
          </p:blipFill>
          <p:spPr>
            <a:xfrm>
              <a:off x="0" y="0"/>
              <a:ext cx="2268538" cy="7448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08" y="0"/>
                  </a:moveTo>
                  <a:cubicBezTo>
                    <a:pt x="272" y="0"/>
                    <a:pt x="0" y="828"/>
                    <a:pt x="0" y="1853"/>
                  </a:cubicBezTo>
                  <a:lnTo>
                    <a:pt x="0" y="19736"/>
                  </a:lnTo>
                  <a:cubicBezTo>
                    <a:pt x="0" y="20761"/>
                    <a:pt x="272" y="21600"/>
                    <a:pt x="608" y="21600"/>
                  </a:cubicBezTo>
                  <a:lnTo>
                    <a:pt x="20992" y="21600"/>
                  </a:lnTo>
                  <a:cubicBezTo>
                    <a:pt x="21328" y="21600"/>
                    <a:pt x="21600" y="20761"/>
                    <a:pt x="21600" y="19736"/>
                  </a:cubicBezTo>
                  <a:lnTo>
                    <a:pt x="21600" y="1853"/>
                  </a:lnTo>
                  <a:cubicBezTo>
                    <a:pt x="21600" y="828"/>
                    <a:pt x="21328" y="0"/>
                    <a:pt x="20992" y="0"/>
                  </a:cubicBezTo>
                  <a:lnTo>
                    <a:pt x="608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690" name="Shape 793"/>
          <p:cNvGrpSpPr/>
          <p:nvPr/>
        </p:nvGrpSpPr>
        <p:grpSpPr>
          <a:xfrm>
            <a:off x="7196835" y="1385606"/>
            <a:ext cx="1854995" cy="519401"/>
            <a:chOff x="0" y="0"/>
            <a:chExt cx="1854994" cy="519399"/>
          </a:xfrm>
        </p:grpSpPr>
        <p:sp>
          <p:nvSpPr>
            <p:cNvPr id="688" name="Shape"/>
            <p:cNvSpPr/>
            <p:nvPr/>
          </p:nvSpPr>
          <p:spPr>
            <a:xfrm>
              <a:off x="0" y="-1"/>
              <a:ext cx="1854995" cy="519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233" y="0"/>
                    <a:pt x="520" y="0"/>
                  </a:cubicBezTo>
                  <a:lnTo>
                    <a:pt x="21080" y="0"/>
                  </a:lnTo>
                  <a:lnTo>
                    <a:pt x="21080" y="0"/>
                  </a:lnTo>
                  <a:cubicBezTo>
                    <a:pt x="21367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367" y="21600"/>
                    <a:pt x="21080" y="21600"/>
                  </a:cubicBezTo>
                  <a:lnTo>
                    <a:pt x="520" y="21600"/>
                  </a:lnTo>
                  <a:lnTo>
                    <a:pt x="520" y="21600"/>
                  </a:lnTo>
                  <a:cubicBezTo>
                    <a:pt x="233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689" name="image126.png" descr="image126.png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0" r="0" b="0"/>
            <a:stretch>
              <a:fillRect/>
            </a:stretch>
          </p:blipFill>
          <p:spPr>
            <a:xfrm>
              <a:off x="0" y="0"/>
              <a:ext cx="1854994" cy="519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18" y="0"/>
                  </a:moveTo>
                  <a:cubicBezTo>
                    <a:pt x="231" y="0"/>
                    <a:pt x="0" y="823"/>
                    <a:pt x="0" y="1848"/>
                  </a:cubicBezTo>
                  <a:lnTo>
                    <a:pt x="0" y="19735"/>
                  </a:lnTo>
                  <a:cubicBezTo>
                    <a:pt x="0" y="20760"/>
                    <a:pt x="231" y="21600"/>
                    <a:pt x="518" y="21600"/>
                  </a:cubicBezTo>
                  <a:lnTo>
                    <a:pt x="21082" y="21600"/>
                  </a:lnTo>
                  <a:cubicBezTo>
                    <a:pt x="21369" y="21600"/>
                    <a:pt x="21600" y="20760"/>
                    <a:pt x="21600" y="19735"/>
                  </a:cubicBezTo>
                  <a:lnTo>
                    <a:pt x="21600" y="1848"/>
                  </a:lnTo>
                  <a:cubicBezTo>
                    <a:pt x="21600" y="823"/>
                    <a:pt x="21369" y="0"/>
                    <a:pt x="21082" y="0"/>
                  </a:cubicBezTo>
                  <a:lnTo>
                    <a:pt x="518" y="0"/>
                  </a:lnTo>
                  <a:close/>
                </a:path>
              </a:pathLst>
            </a:custGeom>
            <a:ln w="12700" cap="flat">
              <a:solidFill>
                <a:srgbClr val="D8D8D8"/>
              </a:solidFill>
              <a:prstDash val="solid"/>
              <a:round/>
            </a:ln>
            <a:effectLst/>
          </p:spPr>
        </p:pic>
      </p:grpSp>
      <p:grpSp>
        <p:nvGrpSpPr>
          <p:cNvPr id="693" name="Shape 794"/>
          <p:cNvGrpSpPr/>
          <p:nvPr/>
        </p:nvGrpSpPr>
        <p:grpSpPr>
          <a:xfrm>
            <a:off x="4744352" y="3561088"/>
            <a:ext cx="8115961" cy="6086971"/>
            <a:chOff x="0" y="0"/>
            <a:chExt cx="8115959" cy="6086970"/>
          </a:xfrm>
        </p:grpSpPr>
        <p:sp>
          <p:nvSpPr>
            <p:cNvPr id="691" name="Shape"/>
            <p:cNvSpPr/>
            <p:nvPr/>
          </p:nvSpPr>
          <p:spPr>
            <a:xfrm>
              <a:off x="0" y="0"/>
              <a:ext cx="8115961" cy="6086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623" y="0"/>
                    <a:pt x="1392" y="0"/>
                  </a:cubicBezTo>
                  <a:lnTo>
                    <a:pt x="20208" y="0"/>
                  </a:lnTo>
                  <a:lnTo>
                    <a:pt x="20208" y="0"/>
                  </a:lnTo>
                  <a:cubicBezTo>
                    <a:pt x="20977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0977" y="21600"/>
                    <a:pt x="20208" y="21600"/>
                  </a:cubicBezTo>
                  <a:lnTo>
                    <a:pt x="1392" y="21600"/>
                  </a:lnTo>
                  <a:lnTo>
                    <a:pt x="1392" y="21600"/>
                  </a:lnTo>
                  <a:cubicBezTo>
                    <a:pt x="623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692" name="image129.jpeg" descr="image129.jpeg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0" t="0" r="0" b="1"/>
            <a:stretch>
              <a:fillRect/>
            </a:stretch>
          </p:blipFill>
          <p:spPr>
            <a:xfrm>
              <a:off x="0" y="0"/>
              <a:ext cx="8115960" cy="6086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92" y="0"/>
                  </a:moveTo>
                  <a:cubicBezTo>
                    <a:pt x="623" y="0"/>
                    <a:pt x="0" y="831"/>
                    <a:pt x="0" y="1856"/>
                  </a:cubicBezTo>
                  <a:lnTo>
                    <a:pt x="0" y="19744"/>
                  </a:lnTo>
                  <a:cubicBezTo>
                    <a:pt x="0" y="20769"/>
                    <a:pt x="623" y="21600"/>
                    <a:pt x="1392" y="21600"/>
                  </a:cubicBezTo>
                  <a:lnTo>
                    <a:pt x="20208" y="21600"/>
                  </a:lnTo>
                  <a:cubicBezTo>
                    <a:pt x="20977" y="21600"/>
                    <a:pt x="21600" y="20769"/>
                    <a:pt x="21600" y="19744"/>
                  </a:cubicBezTo>
                  <a:lnTo>
                    <a:pt x="21600" y="1856"/>
                  </a:lnTo>
                  <a:cubicBezTo>
                    <a:pt x="21600" y="831"/>
                    <a:pt x="20977" y="0"/>
                    <a:pt x="20208" y="0"/>
                  </a:cubicBezTo>
                  <a:lnTo>
                    <a:pt x="1392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696" name="Shape 795"/>
          <p:cNvGrpSpPr/>
          <p:nvPr/>
        </p:nvGrpSpPr>
        <p:grpSpPr>
          <a:xfrm>
            <a:off x="183841" y="4483199"/>
            <a:ext cx="4105147" cy="3078861"/>
            <a:chOff x="0" y="0"/>
            <a:chExt cx="4105145" cy="3078859"/>
          </a:xfrm>
        </p:grpSpPr>
        <p:sp>
          <p:nvSpPr>
            <p:cNvPr id="694" name="Shape"/>
            <p:cNvSpPr/>
            <p:nvPr/>
          </p:nvSpPr>
          <p:spPr>
            <a:xfrm>
              <a:off x="-1" y="0"/>
              <a:ext cx="4105147" cy="30788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623" y="0"/>
                    <a:pt x="1392" y="0"/>
                  </a:cubicBezTo>
                  <a:lnTo>
                    <a:pt x="20208" y="0"/>
                  </a:lnTo>
                  <a:lnTo>
                    <a:pt x="20208" y="0"/>
                  </a:lnTo>
                  <a:cubicBezTo>
                    <a:pt x="20977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0977" y="21600"/>
                    <a:pt x="20208" y="21600"/>
                  </a:cubicBezTo>
                  <a:lnTo>
                    <a:pt x="1392" y="21600"/>
                  </a:lnTo>
                  <a:lnTo>
                    <a:pt x="1392" y="21600"/>
                  </a:lnTo>
                  <a:cubicBezTo>
                    <a:pt x="623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695" name="image84.jpeg" descr="image84.jpeg"/>
            <p:cNvPicPr>
              <a:picLocks noChangeAspect="1"/>
            </p:cNvPicPr>
            <p:nvPr/>
          </p:nvPicPr>
          <p:blipFill>
            <a:blip r:embed="rId7">
              <a:extLst/>
            </a:blip>
            <a:srcRect l="0" t="0" r="0" b="0"/>
            <a:stretch>
              <a:fillRect/>
            </a:stretch>
          </p:blipFill>
          <p:spPr>
            <a:xfrm>
              <a:off x="0" y="0"/>
              <a:ext cx="4105146" cy="30788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93" y="0"/>
                  </a:moveTo>
                  <a:cubicBezTo>
                    <a:pt x="624" y="0"/>
                    <a:pt x="0" y="832"/>
                    <a:pt x="0" y="1857"/>
                  </a:cubicBezTo>
                  <a:lnTo>
                    <a:pt x="0" y="19743"/>
                  </a:lnTo>
                  <a:cubicBezTo>
                    <a:pt x="0" y="20768"/>
                    <a:pt x="624" y="21600"/>
                    <a:pt x="1393" y="21600"/>
                  </a:cubicBezTo>
                  <a:lnTo>
                    <a:pt x="20207" y="21600"/>
                  </a:lnTo>
                  <a:cubicBezTo>
                    <a:pt x="20976" y="21600"/>
                    <a:pt x="21600" y="20768"/>
                    <a:pt x="21600" y="19743"/>
                  </a:cubicBezTo>
                  <a:lnTo>
                    <a:pt x="21600" y="1857"/>
                  </a:lnTo>
                  <a:cubicBezTo>
                    <a:pt x="21600" y="832"/>
                    <a:pt x="20976" y="0"/>
                    <a:pt x="20207" y="0"/>
                  </a:cubicBezTo>
                  <a:lnTo>
                    <a:pt x="1393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697" name="Shape 796"/>
          <p:cNvSpPr txBox="1"/>
          <p:nvPr/>
        </p:nvSpPr>
        <p:spPr>
          <a:xfrm>
            <a:off x="7181925" y="2181593"/>
            <a:ext cx="4864635" cy="1247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algn="r" defTabSz="1300480">
              <a:defRPr b="0" sz="3600">
                <a:latin typeface="Calibri"/>
                <a:ea typeface="Calibri"/>
                <a:cs typeface="Calibri"/>
                <a:sym typeface="Calibri"/>
              </a:defRPr>
            </a:pPr>
            <a:r>
              <a:t>Boulby New Lab: </a:t>
            </a:r>
            <a:r>
              <a:rPr b="1"/>
              <a:t>Outside Experimentation Area </a:t>
            </a:r>
          </a:p>
        </p:txBody>
      </p:sp>
      <p:grpSp>
        <p:nvGrpSpPr>
          <p:cNvPr id="700" name="Shape 797"/>
          <p:cNvGrpSpPr/>
          <p:nvPr/>
        </p:nvGrpSpPr>
        <p:grpSpPr>
          <a:xfrm>
            <a:off x="289002" y="7816269"/>
            <a:ext cx="4118181" cy="1707131"/>
            <a:chOff x="0" y="0"/>
            <a:chExt cx="4118179" cy="1707130"/>
          </a:xfrm>
        </p:grpSpPr>
        <p:sp>
          <p:nvSpPr>
            <p:cNvPr id="698" name="Rectangle"/>
            <p:cNvSpPr/>
            <p:nvPr/>
          </p:nvSpPr>
          <p:spPr>
            <a:xfrm>
              <a:off x="0" y="0"/>
              <a:ext cx="4118180" cy="1707131"/>
            </a:xfrm>
            <a:prstGeom prst="rect">
              <a:avLst/>
            </a:prstGeom>
            <a:noFill/>
            <a:ln w="12700" cap="flat">
              <a:solidFill>
                <a:srgbClr val="FDE9D8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99" name="Open salt roadway experimental area supported and equipped for ‘out-of-lab’ projects"/>
            <p:cNvSpPr txBox="1"/>
            <p:nvPr/>
          </p:nvSpPr>
          <p:spPr>
            <a:xfrm>
              <a:off x="0" y="0"/>
              <a:ext cx="4118180" cy="1603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>
              <a:lvl1pPr algn="l" defTabSz="1300480">
                <a:defRPr b="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Open salt roadway experimental area supported and equipped for ‘out-of-lab’ projects</a:t>
              </a:r>
            </a:p>
          </p:txBody>
        </p:sp>
      </p:grpSp>
      <p:sp>
        <p:nvSpPr>
          <p:cNvPr id="701" name="Shape 798"/>
          <p:cNvSpPr txBox="1"/>
          <p:nvPr/>
        </p:nvSpPr>
        <p:spPr>
          <a:xfrm>
            <a:off x="6560956" y="3802020"/>
            <a:ext cx="3847754" cy="498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l" defTabSz="1300480">
              <a:defRPr b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Final part of construction…</a:t>
            </a:r>
          </a:p>
        </p:txBody>
      </p:sp>
      <p:sp>
        <p:nvSpPr>
          <p:cNvPr id="702" name="Shape 799"/>
          <p:cNvSpPr txBox="1"/>
          <p:nvPr/>
        </p:nvSpPr>
        <p:spPr>
          <a:xfrm>
            <a:off x="169584" y="303310"/>
            <a:ext cx="4358020" cy="866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l" defTabSz="1300480">
              <a:defRPr b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Old lab collapsed to create ‘outside experimentation area’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4" name="11802748_1598643613747306_4313532390752721119_o.jpg" descr="11802748_1598643613747306_4313532390752721119_o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068128" y="-17761"/>
            <a:ext cx="15468871" cy="10310064"/>
          </a:xfrm>
          <a:prstGeom prst="rect">
            <a:avLst/>
          </a:prstGeom>
          <a:ln w="12700">
            <a:miter lim="400000"/>
          </a:ln>
        </p:spPr>
      </p:pic>
      <p:pic>
        <p:nvPicPr>
          <p:cNvPr id="705" name="Boulby_logo.png" descr="Boulby_logo.png"/>
          <p:cNvPicPr>
            <a:picLocks noChangeAspect="1"/>
          </p:cNvPicPr>
          <p:nvPr>
            <p:ph type="pic" idx="13"/>
          </p:nvPr>
        </p:nvPicPr>
        <p:blipFill>
          <a:blip r:embed="rId3">
            <a:extLst/>
          </a:blip>
          <a:srcRect l="666" t="0" r="666" b="0"/>
          <a:stretch>
            <a:fillRect/>
          </a:stretch>
        </p:blipFill>
        <p:spPr>
          <a:xfrm>
            <a:off x="101600" y="76200"/>
            <a:ext cx="2179384" cy="1634538"/>
          </a:xfrm>
          <a:prstGeom prst="rect">
            <a:avLst/>
          </a:prstGeom>
        </p:spPr>
      </p:pic>
      <p:sp>
        <p:nvSpPr>
          <p:cNvPr id="706" name="A change to work with an amazing team!"/>
          <p:cNvSpPr txBox="1"/>
          <p:nvPr/>
        </p:nvSpPr>
        <p:spPr>
          <a:xfrm>
            <a:off x="3488080" y="3973170"/>
            <a:ext cx="6028640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A change to work with an amazing team!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boulby 24-02-06 copy.jpeg" descr="boulby 24-02-06 copy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9695" y="2796749"/>
            <a:ext cx="3978944" cy="5305259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Boulby Underground Laboratory"/>
          <p:cNvSpPr txBox="1"/>
          <p:nvPr>
            <p:ph type="title"/>
          </p:nvPr>
        </p:nvSpPr>
        <p:spPr>
          <a:xfrm>
            <a:off x="445839" y="-207711"/>
            <a:ext cx="12113122" cy="2159001"/>
          </a:xfrm>
          <a:prstGeom prst="rect">
            <a:avLst/>
          </a:prstGeom>
        </p:spPr>
        <p:txBody>
          <a:bodyPr/>
          <a:lstStyle>
            <a:lvl1pPr>
              <a:defRPr sz="6000"/>
            </a:lvl1pPr>
          </a:lstStyle>
          <a:p>
            <a:pPr/>
            <a:r>
              <a:t>Boulby Underground Laboratory</a:t>
            </a:r>
          </a:p>
        </p:txBody>
      </p:sp>
      <p:pic>
        <p:nvPicPr>
          <p:cNvPr id="151" name="Boulby_logo.png" descr="Boulby_logo.png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80563" y="8381501"/>
            <a:ext cx="2672753" cy="1313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Unknown.png" descr="Unknown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3207" y="8509415"/>
            <a:ext cx="4912074" cy="10576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Unknown-1.png" descr="Unknown-1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248599" y="8509415"/>
            <a:ext cx="3255808" cy="1057725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The UK’s deep underground science facility operating in a working Potash, Polyhaylite and Salt mine"/>
          <p:cNvSpPr txBox="1"/>
          <p:nvPr/>
        </p:nvSpPr>
        <p:spPr>
          <a:xfrm>
            <a:off x="309168" y="1487100"/>
            <a:ext cx="3465269" cy="23025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/>
          </a:lstStyle>
          <a:p>
            <a:pPr/>
            <a:r>
              <a:t>The UK’s deep underground science facility operating in a working Potash, Polyhaylite and Salt mine</a:t>
            </a:r>
          </a:p>
        </p:txBody>
      </p:sp>
      <p:pic>
        <p:nvPicPr>
          <p:cNvPr id="155" name="Screen Shot 2016-07-27 at 13.26.29.png" descr="Screen Shot 2016-07-27 at 13.26.29.png"/>
          <p:cNvPicPr>
            <a:picLocks noChangeAspect="0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09168" y="4013949"/>
            <a:ext cx="3465269" cy="2870858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1.1km depth (2805 mwe)"/>
          <p:cNvSpPr txBox="1"/>
          <p:nvPr/>
        </p:nvSpPr>
        <p:spPr>
          <a:xfrm>
            <a:off x="223670" y="7349355"/>
            <a:ext cx="3636265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1.1km depth (2805 mwe)</a:t>
            </a:r>
          </a:p>
        </p:txBody>
      </p:sp>
      <p:sp>
        <p:nvSpPr>
          <p:cNvPr id="157" name="Factor ~ 1 million reduction in cosmic ray muon flux vs. surface"/>
          <p:cNvSpPr txBox="1"/>
          <p:nvPr/>
        </p:nvSpPr>
        <p:spPr>
          <a:xfrm>
            <a:off x="4196533" y="6297270"/>
            <a:ext cx="3636265" cy="1197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Factor ~ 1 million reduction in cosmic ray muon flux vs. surface</a:t>
            </a:r>
          </a:p>
        </p:txBody>
      </p:sp>
      <p:pic>
        <p:nvPicPr>
          <p:cNvPr id="158" name="Screen Shot 2017-07-26 at 10.02.58.png" descr="Screen Shot 2017-07-26 at 10.02.58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921211" y="1807130"/>
            <a:ext cx="4186910" cy="4089940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Operated by the UK’s Science &amp; Technology Facilities Council (STFC)"/>
          <p:cNvSpPr txBox="1"/>
          <p:nvPr/>
        </p:nvSpPr>
        <p:spPr>
          <a:xfrm>
            <a:off x="8254895" y="1422293"/>
            <a:ext cx="4546908" cy="1197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Operated by the UK’s Science &amp; Technology Facilities Council (STFC)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8" name="P1020913.jpg" descr="P102091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4865164" cy="3648873"/>
          </a:xfrm>
          <a:prstGeom prst="rect">
            <a:avLst/>
          </a:prstGeom>
          <a:ln w="12700">
            <a:miter lim="400000"/>
          </a:ln>
        </p:spPr>
      </p:pic>
      <p:pic>
        <p:nvPicPr>
          <p:cNvPr id="709" name="P1010414.jpg" descr="P1010414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32200" y="-25400"/>
            <a:ext cx="6482668" cy="4862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10" name="P1010198.jpg" descr="P1010198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206581" y="-591063"/>
            <a:ext cx="5542608" cy="7390144"/>
          </a:xfrm>
          <a:prstGeom prst="rect">
            <a:avLst/>
          </a:prstGeom>
          <a:ln w="12700">
            <a:miter lim="400000"/>
          </a:ln>
        </p:spPr>
      </p:pic>
      <p:pic>
        <p:nvPicPr>
          <p:cNvPr id="711" name="P1000876.jpg" descr="P1000876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572000" y="3212822"/>
            <a:ext cx="4081304" cy="3060978"/>
          </a:xfrm>
          <a:prstGeom prst="rect">
            <a:avLst/>
          </a:prstGeom>
          <a:ln w="12700">
            <a:miter lim="400000"/>
          </a:ln>
        </p:spPr>
      </p:pic>
      <p:pic>
        <p:nvPicPr>
          <p:cNvPr id="712" name="P1010779.JPG" descr="P1010779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952500" y="2968341"/>
            <a:ext cx="5999012" cy="4499259"/>
          </a:xfrm>
          <a:prstGeom prst="rect">
            <a:avLst/>
          </a:prstGeom>
          <a:ln w="12700">
            <a:miter lim="400000"/>
          </a:ln>
        </p:spPr>
      </p:pic>
      <p:pic>
        <p:nvPicPr>
          <p:cNvPr id="713" name="P1010289.JPG" descr="P1010289.JP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613650" y="1956246"/>
            <a:ext cx="7315200" cy="9753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14" name="P1010266.JPG" descr="P1010266.JP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585043" y="5441064"/>
            <a:ext cx="5834714" cy="4376036"/>
          </a:xfrm>
          <a:prstGeom prst="rect">
            <a:avLst/>
          </a:prstGeom>
          <a:ln w="12700">
            <a:miter lim="400000"/>
          </a:ln>
        </p:spPr>
      </p:pic>
      <p:pic>
        <p:nvPicPr>
          <p:cNvPr id="715" name="P1010136.JPG" descr="P1010136.JP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5739514"/>
            <a:ext cx="5352114" cy="40140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1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1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8" presetID="15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Class="entr" nodeType="clickEffect" presetSubtype="8" presetID="15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Class="entr" nodeType="clickEffect" presetSubtype="8" presetID="7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08" grpId="1"/>
      <p:bldP build="whole" bldLvl="1" animBg="1" rev="0" advAuto="0" spid="714" grpId="7"/>
      <p:bldP build="whole" bldLvl="1" animBg="1" rev="0" advAuto="0" spid="715" grpId="8"/>
      <p:bldP build="whole" bldLvl="1" animBg="1" rev="0" advAuto="0" spid="710" grpId="3"/>
      <p:bldP build="whole" bldLvl="1" animBg="1" rev="0" advAuto="0" spid="711" grpId="4"/>
      <p:bldP build="whole" bldLvl="1" animBg="1" rev="0" advAuto="0" spid="709" grpId="2"/>
      <p:bldP build="whole" bldLvl="1" animBg="1" rev="0" advAuto="0" spid="713" grpId="6"/>
      <p:bldP build="whole" bldLvl="1" animBg="1" rev="0" advAuto="0" spid="712" grpId="5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Thank you!"/>
          <p:cNvSpPr txBox="1"/>
          <p:nvPr/>
        </p:nvSpPr>
        <p:spPr>
          <a:xfrm>
            <a:off x="4322216" y="5193388"/>
            <a:ext cx="4360368" cy="10686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400"/>
            </a:lvl1pPr>
          </a:lstStyle>
          <a:p>
            <a:pPr/>
            <a:r>
              <a:t>Thank you!</a:t>
            </a:r>
          </a:p>
        </p:txBody>
      </p:sp>
      <p:pic>
        <p:nvPicPr>
          <p:cNvPr id="718" name="Boulby_logo.png" descr="Boulby_log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62400" y="656580"/>
            <a:ext cx="5080000" cy="3759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254"/>
          <p:cNvSpPr/>
          <p:nvPr/>
        </p:nvSpPr>
        <p:spPr>
          <a:xfrm>
            <a:off x="-1" y="-1"/>
            <a:ext cx="13004801" cy="97536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34901"/>
              </a:srgbClr>
            </a:outerShdw>
          </a:effectLst>
        </p:spPr>
        <p:txBody>
          <a:bodyPr lIns="65023" tIns="65023" rIns="65023" bIns="65023" anchor="ctr"/>
          <a:lstStyle/>
          <a:p>
            <a:pPr defTabSz="1300480">
              <a:defRPr b="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164" name="Shape 256"/>
          <p:cNvGrpSpPr/>
          <p:nvPr/>
        </p:nvGrpSpPr>
        <p:grpSpPr>
          <a:xfrm>
            <a:off x="313420" y="3362246"/>
            <a:ext cx="3773447" cy="5654158"/>
            <a:chOff x="0" y="0"/>
            <a:chExt cx="3773446" cy="5654156"/>
          </a:xfrm>
        </p:grpSpPr>
        <p:sp>
          <p:nvSpPr>
            <p:cNvPr id="162" name="Shape"/>
            <p:cNvSpPr/>
            <p:nvPr/>
          </p:nvSpPr>
          <p:spPr>
            <a:xfrm>
              <a:off x="-1" y="-1"/>
              <a:ext cx="3773448" cy="5654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239"/>
                  </a:moveTo>
                  <a:lnTo>
                    <a:pt x="0" y="1239"/>
                  </a:lnTo>
                  <a:cubicBezTo>
                    <a:pt x="0" y="555"/>
                    <a:pt x="831" y="0"/>
                    <a:pt x="1856" y="0"/>
                  </a:cubicBezTo>
                  <a:lnTo>
                    <a:pt x="19744" y="0"/>
                  </a:lnTo>
                  <a:lnTo>
                    <a:pt x="19744" y="0"/>
                  </a:lnTo>
                  <a:cubicBezTo>
                    <a:pt x="20769" y="0"/>
                    <a:pt x="21600" y="555"/>
                    <a:pt x="21600" y="1239"/>
                  </a:cubicBezTo>
                  <a:lnTo>
                    <a:pt x="21600" y="20361"/>
                  </a:lnTo>
                  <a:lnTo>
                    <a:pt x="21600" y="20361"/>
                  </a:lnTo>
                  <a:cubicBezTo>
                    <a:pt x="21600" y="21045"/>
                    <a:pt x="20769" y="21600"/>
                    <a:pt x="19744" y="21600"/>
                  </a:cubicBezTo>
                  <a:lnTo>
                    <a:pt x="1856" y="21600"/>
                  </a:lnTo>
                  <a:lnTo>
                    <a:pt x="1856" y="21600"/>
                  </a:lnTo>
                  <a:cubicBezTo>
                    <a:pt x="831" y="21600"/>
                    <a:pt x="0" y="21045"/>
                    <a:pt x="0" y="20361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163" name="image26.png" descr="image26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0" b="0"/>
            <a:stretch>
              <a:fillRect/>
            </a:stretch>
          </p:blipFill>
          <p:spPr>
            <a:xfrm>
              <a:off x="0" y="0"/>
              <a:ext cx="3773447" cy="56541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56" y="0"/>
                  </a:moveTo>
                  <a:cubicBezTo>
                    <a:pt x="831" y="0"/>
                    <a:pt x="0" y="554"/>
                    <a:pt x="0" y="1239"/>
                  </a:cubicBezTo>
                  <a:lnTo>
                    <a:pt x="0" y="20361"/>
                  </a:lnTo>
                  <a:cubicBezTo>
                    <a:pt x="0" y="21046"/>
                    <a:pt x="831" y="21600"/>
                    <a:pt x="1856" y="21600"/>
                  </a:cubicBezTo>
                  <a:lnTo>
                    <a:pt x="19744" y="21600"/>
                  </a:lnTo>
                  <a:cubicBezTo>
                    <a:pt x="20769" y="21600"/>
                    <a:pt x="21600" y="21046"/>
                    <a:pt x="21600" y="20361"/>
                  </a:cubicBezTo>
                  <a:lnTo>
                    <a:pt x="21600" y="1239"/>
                  </a:lnTo>
                  <a:cubicBezTo>
                    <a:pt x="21600" y="554"/>
                    <a:pt x="20769" y="0"/>
                    <a:pt x="19744" y="0"/>
                  </a:cubicBezTo>
                  <a:lnTo>
                    <a:pt x="1856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185" name="Shape 257"/>
          <p:cNvGrpSpPr/>
          <p:nvPr/>
        </p:nvGrpSpPr>
        <p:grpSpPr>
          <a:xfrm>
            <a:off x="6077370" y="1367368"/>
            <a:ext cx="6749251" cy="8201632"/>
            <a:chOff x="0" y="0"/>
            <a:chExt cx="6749250" cy="8201631"/>
          </a:xfrm>
        </p:grpSpPr>
        <p:grpSp>
          <p:nvGrpSpPr>
            <p:cNvPr id="167" name="Shape 258"/>
            <p:cNvGrpSpPr/>
            <p:nvPr/>
          </p:nvGrpSpPr>
          <p:grpSpPr>
            <a:xfrm>
              <a:off x="0" y="0"/>
              <a:ext cx="6749251" cy="7617240"/>
              <a:chOff x="0" y="0"/>
              <a:chExt cx="6749250" cy="7617239"/>
            </a:xfrm>
          </p:grpSpPr>
          <p:sp>
            <p:nvSpPr>
              <p:cNvPr id="165" name="Shape"/>
              <p:cNvSpPr/>
              <p:nvPr/>
            </p:nvSpPr>
            <p:spPr>
              <a:xfrm>
                <a:off x="0" y="0"/>
                <a:ext cx="6749251" cy="76172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645"/>
                    </a:moveTo>
                    <a:lnTo>
                      <a:pt x="0" y="1645"/>
                    </a:lnTo>
                    <a:cubicBezTo>
                      <a:pt x="0" y="736"/>
                      <a:pt x="831" y="0"/>
                      <a:pt x="1856" y="0"/>
                    </a:cubicBezTo>
                    <a:lnTo>
                      <a:pt x="19744" y="0"/>
                    </a:lnTo>
                    <a:lnTo>
                      <a:pt x="19744" y="0"/>
                    </a:lnTo>
                    <a:cubicBezTo>
                      <a:pt x="20769" y="0"/>
                      <a:pt x="21600" y="736"/>
                      <a:pt x="21600" y="1645"/>
                    </a:cubicBezTo>
                    <a:lnTo>
                      <a:pt x="21600" y="19955"/>
                    </a:lnTo>
                    <a:lnTo>
                      <a:pt x="21600" y="19955"/>
                    </a:lnTo>
                    <a:cubicBezTo>
                      <a:pt x="21600" y="20864"/>
                      <a:pt x="20769" y="21600"/>
                      <a:pt x="19744" y="21600"/>
                    </a:cubicBezTo>
                    <a:lnTo>
                      <a:pt x="1856" y="21600"/>
                    </a:lnTo>
                    <a:lnTo>
                      <a:pt x="1856" y="21600"/>
                    </a:lnTo>
                    <a:cubicBezTo>
                      <a:pt x="831" y="21600"/>
                      <a:pt x="0" y="20864"/>
                      <a:pt x="0" y="19955"/>
                    </a:cubicBezTo>
                    <a:close/>
                  </a:path>
                </a:pathLst>
              </a:custGeom>
              <a:solidFill>
                <a:srgbClr val="ECECE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1300480">
                  <a:defRPr b="0"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pic>
            <p:nvPicPr>
              <p:cNvPr id="166" name="image24.jpeg" descr="image24.jpe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0" t="0" r="0" b="0"/>
              <a:stretch>
                <a:fillRect/>
              </a:stretch>
            </p:blipFill>
            <p:spPr>
              <a:xfrm>
                <a:off x="0" y="0"/>
                <a:ext cx="6749251" cy="76172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56" y="0"/>
                    </a:moveTo>
                    <a:cubicBezTo>
                      <a:pt x="830" y="0"/>
                      <a:pt x="0" y="736"/>
                      <a:pt x="0" y="1644"/>
                    </a:cubicBezTo>
                    <a:lnTo>
                      <a:pt x="0" y="19956"/>
                    </a:lnTo>
                    <a:cubicBezTo>
                      <a:pt x="0" y="20864"/>
                      <a:pt x="830" y="21600"/>
                      <a:pt x="1856" y="21600"/>
                    </a:cubicBezTo>
                    <a:lnTo>
                      <a:pt x="19743" y="21600"/>
                    </a:lnTo>
                    <a:cubicBezTo>
                      <a:pt x="20768" y="21600"/>
                      <a:pt x="21600" y="20864"/>
                      <a:pt x="21600" y="19956"/>
                    </a:cubicBezTo>
                    <a:lnTo>
                      <a:pt x="21600" y="1644"/>
                    </a:lnTo>
                    <a:cubicBezTo>
                      <a:pt x="21600" y="736"/>
                      <a:pt x="20768" y="0"/>
                      <a:pt x="19743" y="0"/>
                    </a:cubicBezTo>
                    <a:lnTo>
                      <a:pt x="1856" y="0"/>
                    </a:ln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172" name="Shape 259"/>
            <p:cNvGrpSpPr/>
            <p:nvPr/>
          </p:nvGrpSpPr>
          <p:grpSpPr>
            <a:xfrm>
              <a:off x="1654040" y="4155707"/>
              <a:ext cx="1871420" cy="1371948"/>
              <a:chOff x="0" y="0"/>
              <a:chExt cx="1871418" cy="1371946"/>
            </a:xfrm>
          </p:grpSpPr>
          <p:sp>
            <p:nvSpPr>
              <p:cNvPr id="168" name="Shape 260"/>
              <p:cNvSpPr/>
              <p:nvPr/>
            </p:nvSpPr>
            <p:spPr>
              <a:xfrm>
                <a:off x="1734134" y="1238269"/>
                <a:ext cx="137285" cy="133678"/>
              </a:xfrm>
              <a:prstGeom prst="ellipse">
                <a:avLst/>
              </a:prstGeom>
              <a:solidFill>
                <a:srgbClr val="BF0000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1300480">
                  <a:defRPr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69" name="Shape 261"/>
              <p:cNvSpPr/>
              <p:nvPr/>
            </p:nvSpPr>
            <p:spPr>
              <a:xfrm>
                <a:off x="1527001" y="1231233"/>
                <a:ext cx="137285" cy="133679"/>
              </a:xfrm>
              <a:prstGeom prst="ellipse">
                <a:avLst/>
              </a:prstGeom>
              <a:solidFill>
                <a:srgbClr val="BF0000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1300480">
                  <a:defRPr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70" name="Shape 262"/>
              <p:cNvSpPr txBox="1"/>
              <p:nvPr/>
            </p:nvSpPr>
            <p:spPr>
              <a:xfrm>
                <a:off x="0" y="0"/>
                <a:ext cx="1319868" cy="3712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4995" tIns="64995" rIns="64995" bIns="64995" numCol="1" anchor="t">
                <a:spAutoFit/>
              </a:bodyPr>
              <a:lstStyle>
                <a:lvl1pPr algn="l" defTabSz="1300480">
                  <a:defRPr b="0" sz="1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Mine Shafts</a:t>
                </a:r>
              </a:p>
            </p:txBody>
          </p:sp>
          <p:sp>
            <p:nvSpPr>
              <p:cNvPr id="171" name="Shape 263"/>
              <p:cNvSpPr/>
              <p:nvPr/>
            </p:nvSpPr>
            <p:spPr>
              <a:xfrm>
                <a:off x="912829" y="410411"/>
                <a:ext cx="662342" cy="77157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b="0"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</p:grpSp>
        <p:grpSp>
          <p:nvGrpSpPr>
            <p:cNvPr id="184" name="Shape 264"/>
            <p:cNvGrpSpPr/>
            <p:nvPr/>
          </p:nvGrpSpPr>
          <p:grpSpPr>
            <a:xfrm>
              <a:off x="3603799" y="5335357"/>
              <a:ext cx="1251463" cy="2866275"/>
              <a:chOff x="0" y="0"/>
              <a:chExt cx="1251461" cy="2866273"/>
            </a:xfrm>
          </p:grpSpPr>
          <p:grpSp>
            <p:nvGrpSpPr>
              <p:cNvPr id="179" name="Shape 265"/>
              <p:cNvGrpSpPr/>
              <p:nvPr/>
            </p:nvGrpSpPr>
            <p:grpSpPr>
              <a:xfrm>
                <a:off x="394692" y="225322"/>
                <a:ext cx="358593" cy="93886"/>
                <a:chOff x="0" y="0"/>
                <a:chExt cx="358592" cy="93884"/>
              </a:xfrm>
            </p:grpSpPr>
            <p:sp>
              <p:nvSpPr>
                <p:cNvPr id="173" name="Shape 266"/>
                <p:cNvSpPr/>
                <p:nvPr/>
              </p:nvSpPr>
              <p:spPr>
                <a:xfrm flipV="1">
                  <a:off x="0" y="20735"/>
                  <a:ext cx="358593" cy="61630"/>
                </a:xfrm>
                <a:prstGeom prst="line">
                  <a:avLst/>
                </a:prstGeom>
                <a:noFill/>
                <a:ln w="12700" cap="flat">
                  <a:solidFill>
                    <a:srgbClr val="BF0000"/>
                  </a:solidFill>
                  <a:prstDash val="solid"/>
                  <a:round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74" name="Shape 267"/>
                <p:cNvSpPr/>
                <p:nvPr/>
              </p:nvSpPr>
              <p:spPr>
                <a:xfrm>
                  <a:off x="56790" y="33982"/>
                  <a:ext cx="12170" cy="36288"/>
                </a:xfrm>
                <a:prstGeom prst="line">
                  <a:avLst/>
                </a:prstGeom>
                <a:noFill/>
                <a:ln w="12700" cap="flat">
                  <a:solidFill>
                    <a:srgbClr val="BF0000"/>
                  </a:solidFill>
                  <a:prstDash val="solid"/>
                  <a:round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75" name="Shape 268"/>
                <p:cNvSpPr/>
                <p:nvPr/>
              </p:nvSpPr>
              <p:spPr>
                <a:xfrm>
                  <a:off x="263670" y="0"/>
                  <a:ext cx="12170" cy="32831"/>
                </a:xfrm>
                <a:prstGeom prst="line">
                  <a:avLst/>
                </a:prstGeom>
                <a:noFill/>
                <a:ln w="12700" cap="flat">
                  <a:solidFill>
                    <a:srgbClr val="BF0000"/>
                  </a:solidFill>
                  <a:prstDash val="solid"/>
                  <a:round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76" name="Shape 269"/>
                <p:cNvSpPr/>
                <p:nvPr/>
              </p:nvSpPr>
              <p:spPr>
                <a:xfrm>
                  <a:off x="159013" y="21311"/>
                  <a:ext cx="8924" cy="30527"/>
                </a:xfrm>
                <a:prstGeom prst="line">
                  <a:avLst/>
                </a:prstGeom>
                <a:noFill/>
                <a:ln w="12700" cap="flat">
                  <a:solidFill>
                    <a:srgbClr val="BF0000"/>
                  </a:solidFill>
                  <a:prstDash val="solid"/>
                  <a:round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77" name="Shape 270"/>
                <p:cNvSpPr/>
                <p:nvPr/>
              </p:nvSpPr>
              <p:spPr>
                <a:xfrm>
                  <a:off x="117637" y="66813"/>
                  <a:ext cx="7301" cy="27072"/>
                </a:xfrm>
                <a:prstGeom prst="line">
                  <a:avLst/>
                </a:prstGeom>
                <a:noFill/>
                <a:ln w="12700" cap="flat">
                  <a:solidFill>
                    <a:srgbClr val="BF0000"/>
                  </a:solidFill>
                  <a:prstDash val="solid"/>
                  <a:round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78" name="Shape 271"/>
                <p:cNvSpPr/>
                <p:nvPr/>
              </p:nvSpPr>
              <p:spPr>
                <a:xfrm>
                  <a:off x="237709" y="39742"/>
                  <a:ext cx="17038" cy="36288"/>
                </a:xfrm>
                <a:prstGeom prst="line">
                  <a:avLst/>
                </a:prstGeom>
                <a:noFill/>
                <a:ln w="12700" cap="flat">
                  <a:solidFill>
                    <a:srgbClr val="BF0000"/>
                  </a:solidFill>
                  <a:prstDash val="solid"/>
                  <a:round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83" name="Shape 272"/>
              <p:cNvGrpSpPr/>
              <p:nvPr/>
            </p:nvGrpSpPr>
            <p:grpSpPr>
              <a:xfrm>
                <a:off x="0" y="0"/>
                <a:ext cx="1251462" cy="2866274"/>
                <a:chOff x="0" y="0"/>
                <a:chExt cx="1251461" cy="2866273"/>
              </a:xfrm>
            </p:grpSpPr>
            <p:sp>
              <p:nvSpPr>
                <p:cNvPr id="180" name="Shape 273"/>
                <p:cNvSpPr/>
                <p:nvPr/>
              </p:nvSpPr>
              <p:spPr>
                <a:xfrm>
                  <a:off x="283985" y="0"/>
                  <a:ext cx="613699" cy="572695"/>
                </a:xfrm>
                <a:prstGeom prst="ellips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65023" tIns="65023" rIns="65023" bIns="65023" numCol="1" anchor="ctr">
                  <a:noAutofit/>
                </a:bodyPr>
                <a:lstStyle/>
                <a:p>
                  <a:pPr algn="l" defTabSz="1300480">
                    <a:defRPr b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</a:p>
              </p:txBody>
            </p:sp>
            <p:sp>
              <p:nvSpPr>
                <p:cNvPr id="181" name="Shape 274"/>
                <p:cNvSpPr/>
                <p:nvPr/>
              </p:nvSpPr>
              <p:spPr>
                <a:xfrm flipH="1" flipV="1">
                  <a:off x="784572" y="537489"/>
                  <a:ext cx="409131" cy="457688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algn="l" defTabSz="1300480">
                    <a:defRPr b="0"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82" name="Shape 275"/>
                <p:cNvSpPr txBox="1"/>
                <p:nvPr/>
              </p:nvSpPr>
              <p:spPr>
                <a:xfrm>
                  <a:off x="0" y="2494982"/>
                  <a:ext cx="1251462" cy="37129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64995" tIns="64995" rIns="64995" bIns="64995" numCol="1" anchor="t">
                  <a:spAutoFit/>
                </a:bodyPr>
                <a:lstStyle>
                  <a:lvl1pPr algn="l" defTabSz="1300480">
                    <a:defRPr b="0" sz="16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lvl1pPr>
                </a:lstStyle>
                <a:p>
                  <a:pPr/>
                  <a:r>
                    <a:t>Palmer Lab</a:t>
                  </a:r>
                </a:p>
              </p:txBody>
            </p:sp>
          </p:grpSp>
        </p:grpSp>
      </p:grpSp>
      <p:sp>
        <p:nvSpPr>
          <p:cNvPr id="186" name="Shape 276"/>
          <p:cNvSpPr txBox="1"/>
          <p:nvPr/>
        </p:nvSpPr>
        <p:spPr>
          <a:xfrm>
            <a:off x="6990080" y="3497318"/>
            <a:ext cx="1813745" cy="6123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853" tIns="64853" rIns="64853" bIns="64853">
            <a:spAutoFit/>
          </a:bodyPr>
          <a:lstStyle>
            <a:lvl1pPr algn="r" defTabSz="1300480">
              <a:defRPr b="0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Typical Boulby Salt Roadway</a:t>
            </a:r>
          </a:p>
        </p:txBody>
      </p:sp>
      <p:sp>
        <p:nvSpPr>
          <p:cNvPr id="187" name="Shape 278"/>
          <p:cNvSpPr txBox="1"/>
          <p:nvPr/>
        </p:nvSpPr>
        <p:spPr>
          <a:xfrm>
            <a:off x="475316" y="235775"/>
            <a:ext cx="11703639" cy="845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853" tIns="64853" rIns="64853" bIns="64853">
            <a:spAutoFit/>
          </a:bodyPr>
          <a:lstStyle>
            <a:lvl1pPr defTabSz="1300480">
              <a:defRPr sz="5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Boulby Geology &amp; Mining</a:t>
            </a:r>
          </a:p>
        </p:txBody>
      </p:sp>
      <p:sp>
        <p:nvSpPr>
          <p:cNvPr id="188" name="Shape"/>
          <p:cNvSpPr/>
          <p:nvPr/>
        </p:nvSpPr>
        <p:spPr>
          <a:xfrm flipH="1">
            <a:off x="5922690" y="1660259"/>
            <a:ext cx="2771260" cy="18477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856"/>
                </a:moveTo>
                <a:lnTo>
                  <a:pt x="0" y="1856"/>
                </a:lnTo>
                <a:cubicBezTo>
                  <a:pt x="0" y="831"/>
                  <a:pt x="554" y="0"/>
                  <a:pt x="1238" y="0"/>
                </a:cubicBezTo>
                <a:lnTo>
                  <a:pt x="20362" y="0"/>
                </a:lnTo>
                <a:lnTo>
                  <a:pt x="20362" y="0"/>
                </a:lnTo>
                <a:cubicBezTo>
                  <a:pt x="21046" y="0"/>
                  <a:pt x="21600" y="831"/>
                  <a:pt x="21600" y="1856"/>
                </a:cubicBezTo>
                <a:lnTo>
                  <a:pt x="21600" y="19744"/>
                </a:lnTo>
                <a:lnTo>
                  <a:pt x="21600" y="19744"/>
                </a:lnTo>
                <a:cubicBezTo>
                  <a:pt x="21600" y="20769"/>
                  <a:pt x="21046" y="21600"/>
                  <a:pt x="20362" y="21600"/>
                </a:cubicBezTo>
                <a:lnTo>
                  <a:pt x="1238" y="21600"/>
                </a:lnTo>
                <a:lnTo>
                  <a:pt x="1238" y="21600"/>
                </a:lnTo>
                <a:cubicBezTo>
                  <a:pt x="554" y="21600"/>
                  <a:pt x="0" y="20769"/>
                  <a:pt x="0" y="19744"/>
                </a:cubicBezTo>
                <a:close/>
              </a:path>
            </a:pathLst>
          </a:custGeom>
          <a:solidFill>
            <a:srgbClr val="ECECEC"/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algn="l" defTabSz="1300480">
              <a:defRPr b="0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189" name="image23.jpeg" descr="image23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flipH="1">
            <a:off x="5922690" y="1660259"/>
            <a:ext cx="2771260" cy="18477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37" y="0"/>
                </a:moveTo>
                <a:cubicBezTo>
                  <a:pt x="554" y="0"/>
                  <a:pt x="0" y="830"/>
                  <a:pt x="0" y="1856"/>
                </a:cubicBezTo>
                <a:lnTo>
                  <a:pt x="0" y="19744"/>
                </a:lnTo>
                <a:cubicBezTo>
                  <a:pt x="0" y="20770"/>
                  <a:pt x="554" y="21600"/>
                  <a:pt x="1237" y="21600"/>
                </a:cubicBezTo>
                <a:lnTo>
                  <a:pt x="20363" y="21600"/>
                </a:lnTo>
                <a:cubicBezTo>
                  <a:pt x="21046" y="21600"/>
                  <a:pt x="21600" y="20770"/>
                  <a:pt x="21600" y="19744"/>
                </a:cubicBezTo>
                <a:lnTo>
                  <a:pt x="21600" y="1856"/>
                </a:lnTo>
                <a:cubicBezTo>
                  <a:pt x="21600" y="830"/>
                  <a:pt x="21046" y="0"/>
                  <a:pt x="20363" y="0"/>
                </a:cubicBezTo>
                <a:lnTo>
                  <a:pt x="123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190" name="Shape 280"/>
          <p:cNvSpPr txBox="1"/>
          <p:nvPr/>
        </p:nvSpPr>
        <p:spPr>
          <a:xfrm>
            <a:off x="-198681" y="790197"/>
            <a:ext cx="6078942" cy="27861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3039" tIns="63039" rIns="63039" bIns="63039">
            <a:spAutoFit/>
          </a:bodyPr>
          <a:lstStyle/>
          <a:p>
            <a:pPr marL="485418" indent="-485418" algn="l" defTabSz="1300480">
              <a:defRPr b="0" sz="1800">
                <a:latin typeface="Arial"/>
                <a:ea typeface="Arial"/>
                <a:cs typeface="Arial"/>
                <a:sym typeface="Arial"/>
              </a:defRPr>
            </a:pP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marL="485418" indent="-485418" algn="l" defTabSz="1300480">
              <a:spcBef>
                <a:spcPts val="400"/>
              </a:spcBef>
              <a:defRPr b="0" sz="2200">
                <a:latin typeface="Calibri"/>
                <a:ea typeface="Calibri"/>
                <a:cs typeface="Calibri"/>
                <a:sym typeface="Calibri"/>
              </a:defRPr>
            </a:pPr>
            <a:r>
              <a:t>	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Excavations are in Salt (NaCl) Polyhalite (SKMgCa) &amp; Potash (KCl) Permian evaporite layers left over from the Zechstein Sea.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marL="485418" indent="-485418" algn="l" defTabSz="1300480">
              <a:spcBef>
                <a:spcPts val="400"/>
              </a:spcBef>
              <a:defRPr b="0" sz="2000">
                <a:latin typeface="Arial"/>
                <a:ea typeface="Arial"/>
                <a:cs typeface="Arial"/>
                <a:sym typeface="Arial"/>
              </a:defRPr>
            </a:pPr>
            <a:r>
              <a:t>       Over 40 kms of tunnel mined each year (now &gt;1,000kms in total), the long-lived roadways being cut in the lower NaCl layer.</a:t>
            </a:r>
          </a:p>
          <a:p>
            <a:pPr marL="485418" indent="-485418" algn="l" defTabSz="1300480">
              <a:spcBef>
                <a:spcPts val="400"/>
              </a:spcBef>
              <a:defRPr b="0" sz="2200">
                <a:latin typeface="Calibri"/>
                <a:ea typeface="Calibri"/>
                <a:cs typeface="Calibri"/>
                <a:sym typeface="Calibri"/>
              </a:defRPr>
            </a:pPr>
            <a:r>
              <a:t>	</a:t>
            </a:r>
          </a:p>
        </p:txBody>
      </p:sp>
      <p:sp>
        <p:nvSpPr>
          <p:cNvPr id="191" name="Shape 281"/>
          <p:cNvSpPr txBox="1"/>
          <p:nvPr/>
        </p:nvSpPr>
        <p:spPr>
          <a:xfrm>
            <a:off x="2600959" y="9049165"/>
            <a:ext cx="2167468" cy="3710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853" tIns="64853" rIns="64853" bIns="64853">
            <a:spAutoFit/>
          </a:bodyPr>
          <a:lstStyle>
            <a:lvl1pPr algn="l" defTabSz="1300480">
              <a:defRPr b="0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Boulby Geology</a:t>
            </a:r>
          </a:p>
        </p:txBody>
      </p:sp>
      <p:sp>
        <p:nvSpPr>
          <p:cNvPr id="192" name="Shape"/>
          <p:cNvSpPr/>
          <p:nvPr/>
        </p:nvSpPr>
        <p:spPr>
          <a:xfrm>
            <a:off x="6514868" y="8837955"/>
            <a:ext cx="2034583" cy="5696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856"/>
                </a:moveTo>
                <a:lnTo>
                  <a:pt x="0" y="1856"/>
                </a:lnTo>
                <a:cubicBezTo>
                  <a:pt x="0" y="831"/>
                  <a:pt x="233" y="0"/>
                  <a:pt x="520" y="0"/>
                </a:cubicBezTo>
                <a:lnTo>
                  <a:pt x="21080" y="0"/>
                </a:lnTo>
                <a:lnTo>
                  <a:pt x="21080" y="0"/>
                </a:lnTo>
                <a:cubicBezTo>
                  <a:pt x="21367" y="0"/>
                  <a:pt x="21600" y="831"/>
                  <a:pt x="21600" y="1856"/>
                </a:cubicBezTo>
                <a:lnTo>
                  <a:pt x="21600" y="19744"/>
                </a:lnTo>
                <a:lnTo>
                  <a:pt x="21600" y="19744"/>
                </a:lnTo>
                <a:cubicBezTo>
                  <a:pt x="21600" y="20769"/>
                  <a:pt x="21367" y="21600"/>
                  <a:pt x="21080" y="21600"/>
                </a:cubicBezTo>
                <a:lnTo>
                  <a:pt x="520" y="21600"/>
                </a:lnTo>
                <a:lnTo>
                  <a:pt x="520" y="21600"/>
                </a:lnTo>
                <a:cubicBezTo>
                  <a:pt x="233" y="21600"/>
                  <a:pt x="0" y="20769"/>
                  <a:pt x="0" y="19744"/>
                </a:cubicBezTo>
                <a:close/>
              </a:path>
            </a:pathLst>
          </a:custGeom>
          <a:solidFill>
            <a:srgbClr val="ECECEC"/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algn="l" defTabSz="1300480">
              <a:defRPr b="0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193" name="image25.png" descr="image25.png"/>
          <p:cNvPicPr>
            <a:picLocks noChangeAspect="1"/>
          </p:cNvPicPr>
          <p:nvPr/>
        </p:nvPicPr>
        <p:blipFill>
          <a:blip r:embed="rId5">
            <a:extLst/>
          </a:blip>
          <a:srcRect l="0" t="0" r="0" b="29"/>
          <a:stretch>
            <a:fillRect/>
          </a:stretch>
        </p:blipFill>
        <p:spPr>
          <a:xfrm>
            <a:off x="6514868" y="8837955"/>
            <a:ext cx="2034584" cy="569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18" y="0"/>
                </a:moveTo>
                <a:cubicBezTo>
                  <a:pt x="231" y="0"/>
                  <a:pt x="0" y="826"/>
                  <a:pt x="0" y="1851"/>
                </a:cubicBezTo>
                <a:lnTo>
                  <a:pt x="0" y="19749"/>
                </a:lnTo>
                <a:cubicBezTo>
                  <a:pt x="0" y="20774"/>
                  <a:pt x="231" y="21600"/>
                  <a:pt x="518" y="21600"/>
                </a:cubicBezTo>
                <a:lnTo>
                  <a:pt x="21078" y="21600"/>
                </a:lnTo>
                <a:cubicBezTo>
                  <a:pt x="21365" y="21600"/>
                  <a:pt x="21600" y="20774"/>
                  <a:pt x="21600" y="19749"/>
                </a:cubicBezTo>
                <a:lnTo>
                  <a:pt x="21600" y="1851"/>
                </a:lnTo>
                <a:cubicBezTo>
                  <a:pt x="21600" y="826"/>
                  <a:pt x="21365" y="0"/>
                  <a:pt x="21078" y="0"/>
                </a:cubicBezTo>
                <a:lnTo>
                  <a:pt x="518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194" name="Shape 283"/>
          <p:cNvSpPr txBox="1"/>
          <p:nvPr/>
        </p:nvSpPr>
        <p:spPr>
          <a:xfrm>
            <a:off x="4144718" y="7485783"/>
            <a:ext cx="2034584" cy="1653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algn="l" defTabSz="1300480">
              <a:defRPr b="0" sz="2000">
                <a:latin typeface="Calibri"/>
                <a:ea typeface="Calibri"/>
                <a:cs typeface="Calibri"/>
                <a:sym typeface="Calibri"/>
              </a:defRPr>
            </a:pPr>
            <a:r>
              <a:t>U:  67 ± 6 ppb</a:t>
            </a:r>
          </a:p>
          <a:p>
            <a:pPr algn="l" defTabSz="1300480">
              <a:defRPr b="0" sz="2000">
                <a:latin typeface="Calibri"/>
                <a:ea typeface="Calibri"/>
                <a:cs typeface="Calibri"/>
                <a:sym typeface="Calibri"/>
              </a:defRPr>
            </a:pPr>
            <a:r>
              <a:t>Th: 125 ± 10 ppb</a:t>
            </a:r>
          </a:p>
          <a:p>
            <a:pPr algn="l" defTabSz="1300480">
              <a:defRPr b="0" sz="2000">
                <a:latin typeface="Calibri"/>
                <a:ea typeface="Calibri"/>
                <a:cs typeface="Calibri"/>
                <a:sym typeface="Calibri"/>
              </a:defRPr>
            </a:pPr>
            <a:r>
              <a:t>Low γ &amp; n backgrounds</a:t>
            </a:r>
          </a:p>
          <a:p>
            <a:pPr algn="l" defTabSz="1300480">
              <a:defRPr b="0" sz="2000">
                <a:latin typeface="Calibri"/>
                <a:ea typeface="Calibri"/>
                <a:cs typeface="Calibri"/>
                <a:sym typeface="Calibri"/>
              </a:defRPr>
            </a:pPr>
            <a:r>
              <a:t>Low Rn (&lt;3 Bqm</a:t>
            </a:r>
            <a:r>
              <a:rPr baseline="30500"/>
              <a:t>-3</a:t>
            </a:r>
            <a:r>
              <a:t>)</a:t>
            </a:r>
          </a:p>
        </p:txBody>
      </p:sp>
      <p:sp>
        <p:nvSpPr>
          <p:cNvPr id="195" name="Shape"/>
          <p:cNvSpPr/>
          <p:nvPr/>
        </p:nvSpPr>
        <p:spPr>
          <a:xfrm>
            <a:off x="10178836" y="2319065"/>
            <a:ext cx="2685571" cy="21349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856"/>
                </a:moveTo>
                <a:lnTo>
                  <a:pt x="0" y="1856"/>
                </a:lnTo>
                <a:cubicBezTo>
                  <a:pt x="0" y="831"/>
                  <a:pt x="661" y="0"/>
                  <a:pt x="1476" y="0"/>
                </a:cubicBezTo>
                <a:lnTo>
                  <a:pt x="20124" y="0"/>
                </a:lnTo>
                <a:lnTo>
                  <a:pt x="20124" y="0"/>
                </a:lnTo>
                <a:cubicBezTo>
                  <a:pt x="20939" y="0"/>
                  <a:pt x="21600" y="831"/>
                  <a:pt x="21600" y="1856"/>
                </a:cubicBezTo>
                <a:lnTo>
                  <a:pt x="21600" y="19744"/>
                </a:lnTo>
                <a:lnTo>
                  <a:pt x="21600" y="19744"/>
                </a:lnTo>
                <a:cubicBezTo>
                  <a:pt x="21600" y="20769"/>
                  <a:pt x="20939" y="21600"/>
                  <a:pt x="20124" y="21600"/>
                </a:cubicBezTo>
                <a:lnTo>
                  <a:pt x="1476" y="21600"/>
                </a:lnTo>
                <a:lnTo>
                  <a:pt x="1476" y="21600"/>
                </a:lnTo>
                <a:cubicBezTo>
                  <a:pt x="661" y="21600"/>
                  <a:pt x="0" y="20769"/>
                  <a:pt x="0" y="19744"/>
                </a:cubicBezTo>
                <a:close/>
              </a:path>
            </a:pathLst>
          </a:custGeom>
          <a:solidFill>
            <a:srgbClr val="ECECEC"/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algn="l" defTabSz="1300480">
              <a:defRPr b="0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196" name="image27.png" descr="image27.png"/>
          <p:cNvPicPr>
            <a:picLocks noChangeAspect="1"/>
          </p:cNvPicPr>
          <p:nvPr/>
        </p:nvPicPr>
        <p:blipFill>
          <a:blip r:embed="rId6">
            <a:extLst/>
          </a:blip>
          <a:srcRect l="0" t="0" r="0" b="8"/>
          <a:stretch>
            <a:fillRect/>
          </a:stretch>
        </p:blipFill>
        <p:spPr>
          <a:xfrm>
            <a:off x="10178836" y="2319065"/>
            <a:ext cx="2685571" cy="2134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75" y="0"/>
                </a:moveTo>
                <a:cubicBezTo>
                  <a:pt x="660" y="0"/>
                  <a:pt x="0" y="830"/>
                  <a:pt x="0" y="1855"/>
                </a:cubicBezTo>
                <a:lnTo>
                  <a:pt x="0" y="19745"/>
                </a:lnTo>
                <a:cubicBezTo>
                  <a:pt x="0" y="20770"/>
                  <a:pt x="660" y="21600"/>
                  <a:pt x="1475" y="21600"/>
                </a:cubicBezTo>
                <a:lnTo>
                  <a:pt x="20122" y="21600"/>
                </a:lnTo>
                <a:cubicBezTo>
                  <a:pt x="20937" y="21600"/>
                  <a:pt x="21600" y="20770"/>
                  <a:pt x="21600" y="19745"/>
                </a:cubicBezTo>
                <a:lnTo>
                  <a:pt x="21600" y="1855"/>
                </a:lnTo>
                <a:cubicBezTo>
                  <a:pt x="21600" y="830"/>
                  <a:pt x="20937" y="0"/>
                  <a:pt x="20122" y="0"/>
                </a:cubicBezTo>
                <a:lnTo>
                  <a:pt x="1475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197" name="Shape"/>
          <p:cNvSpPr/>
          <p:nvPr/>
        </p:nvSpPr>
        <p:spPr>
          <a:xfrm>
            <a:off x="10668757" y="6725022"/>
            <a:ext cx="2119305" cy="27395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436"/>
                </a:moveTo>
                <a:lnTo>
                  <a:pt x="0" y="1436"/>
                </a:lnTo>
                <a:cubicBezTo>
                  <a:pt x="0" y="643"/>
                  <a:pt x="831" y="0"/>
                  <a:pt x="1856" y="0"/>
                </a:cubicBezTo>
                <a:lnTo>
                  <a:pt x="19744" y="0"/>
                </a:lnTo>
                <a:lnTo>
                  <a:pt x="19744" y="0"/>
                </a:lnTo>
                <a:cubicBezTo>
                  <a:pt x="20769" y="0"/>
                  <a:pt x="21600" y="643"/>
                  <a:pt x="21600" y="1436"/>
                </a:cubicBezTo>
                <a:lnTo>
                  <a:pt x="21600" y="20164"/>
                </a:lnTo>
                <a:lnTo>
                  <a:pt x="21600" y="20164"/>
                </a:lnTo>
                <a:cubicBezTo>
                  <a:pt x="21600" y="20957"/>
                  <a:pt x="20769" y="21600"/>
                  <a:pt x="19744" y="21600"/>
                </a:cubicBezTo>
                <a:lnTo>
                  <a:pt x="1856" y="21600"/>
                </a:lnTo>
                <a:lnTo>
                  <a:pt x="1856" y="21600"/>
                </a:lnTo>
                <a:cubicBezTo>
                  <a:pt x="831" y="21600"/>
                  <a:pt x="0" y="20957"/>
                  <a:pt x="0" y="20164"/>
                </a:cubicBezTo>
                <a:close/>
              </a:path>
            </a:pathLst>
          </a:custGeom>
          <a:solidFill>
            <a:srgbClr val="ECECEC"/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algn="l" defTabSz="1300480">
              <a:defRPr b="0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198" name="image28.jpeg" descr="image28.jpe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668753" y="6725002"/>
            <a:ext cx="2119305" cy="27395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57" y="0"/>
                </a:moveTo>
                <a:cubicBezTo>
                  <a:pt x="831" y="0"/>
                  <a:pt x="0" y="643"/>
                  <a:pt x="0" y="1436"/>
                </a:cubicBezTo>
                <a:lnTo>
                  <a:pt x="0" y="20164"/>
                </a:lnTo>
                <a:cubicBezTo>
                  <a:pt x="0" y="20957"/>
                  <a:pt x="831" y="21600"/>
                  <a:pt x="1857" y="21600"/>
                </a:cubicBezTo>
                <a:lnTo>
                  <a:pt x="19743" y="21600"/>
                </a:lnTo>
                <a:cubicBezTo>
                  <a:pt x="20769" y="21600"/>
                  <a:pt x="21600" y="20957"/>
                  <a:pt x="21600" y="20164"/>
                </a:cubicBezTo>
                <a:lnTo>
                  <a:pt x="21600" y="1436"/>
                </a:lnTo>
                <a:cubicBezTo>
                  <a:pt x="21600" y="643"/>
                  <a:pt x="20769" y="0"/>
                  <a:pt x="19743" y="0"/>
                </a:cubicBezTo>
                <a:lnTo>
                  <a:pt x="1857" y="0"/>
                </a:lnTo>
                <a:close/>
              </a:path>
            </a:pathLst>
          </a:custGeom>
          <a:ln w="12700">
            <a:solidFill>
              <a:srgbClr val="BFBFBF"/>
            </a:solidFill>
          </a:ln>
        </p:spPr>
      </p:pic>
      <p:sp>
        <p:nvSpPr>
          <p:cNvPr id="199" name="Shape 286"/>
          <p:cNvSpPr/>
          <p:nvPr/>
        </p:nvSpPr>
        <p:spPr>
          <a:xfrm>
            <a:off x="11390303" y="8298838"/>
            <a:ext cx="262638" cy="350180"/>
          </a:xfrm>
          <a:prstGeom prst="rect">
            <a:avLst/>
          </a:prstGeom>
          <a:ln w="12700">
            <a:solidFill>
              <a:srgbClr val="FFFFFF"/>
            </a:solidFill>
            <a:miter/>
          </a:ln>
        </p:spPr>
        <p:txBody>
          <a:bodyPr lIns="65023" tIns="65023" rIns="65023" bIns="65023"/>
          <a:lstStyle/>
          <a:p>
            <a:pPr algn="l" defTabSz="1300480">
              <a:defRPr b="0" sz="140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</a:p>
        </p:txBody>
      </p:sp>
      <p:sp>
        <p:nvSpPr>
          <p:cNvPr id="200" name="Shape 287"/>
          <p:cNvSpPr/>
          <p:nvPr/>
        </p:nvSpPr>
        <p:spPr>
          <a:xfrm flipH="1">
            <a:off x="11284314" y="8598696"/>
            <a:ext cx="172226" cy="44660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65023" tIns="65023" rIns="65023" bIns="65023"/>
          <a:lstStyle/>
          <a:p>
            <a:pPr algn="l" defTabSz="1300480">
              <a:defRPr b="0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01" name="Shape 288"/>
          <p:cNvSpPr txBox="1"/>
          <p:nvPr/>
        </p:nvSpPr>
        <p:spPr>
          <a:xfrm>
            <a:off x="11031696" y="4501253"/>
            <a:ext cx="1393427" cy="371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l" defTabSz="1300480">
              <a:defRPr b="0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Boulby Mine</a:t>
            </a:r>
          </a:p>
        </p:txBody>
      </p:sp>
      <p:grpSp>
        <p:nvGrpSpPr>
          <p:cNvPr id="210" name="Shape 291"/>
          <p:cNvGrpSpPr/>
          <p:nvPr/>
        </p:nvGrpSpPr>
        <p:grpSpPr>
          <a:xfrm>
            <a:off x="4031020" y="3162824"/>
            <a:ext cx="1943883" cy="3952053"/>
            <a:chOff x="-198026" y="-12699"/>
            <a:chExt cx="1943882" cy="3952052"/>
          </a:xfrm>
        </p:grpSpPr>
        <p:sp>
          <p:nvSpPr>
            <p:cNvPr id="202" name="Shape 293"/>
            <p:cNvSpPr txBox="1"/>
            <p:nvPr/>
          </p:nvSpPr>
          <p:spPr>
            <a:xfrm>
              <a:off x="314885" y="-12700"/>
              <a:ext cx="873341" cy="3712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>
              <a:lvl1pPr algn="l" defTabSz="1300480">
                <a:defRPr b="0" sz="16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Potash</a:t>
              </a:r>
            </a:p>
          </p:txBody>
        </p:sp>
        <p:grpSp>
          <p:nvGrpSpPr>
            <p:cNvPr id="205" name="Shape 294"/>
            <p:cNvGrpSpPr/>
            <p:nvPr/>
          </p:nvGrpSpPr>
          <p:grpSpPr>
            <a:xfrm>
              <a:off x="151003" y="412190"/>
              <a:ext cx="1201105" cy="740906"/>
              <a:chOff x="0" y="0"/>
              <a:chExt cx="1201103" cy="740905"/>
            </a:xfrm>
          </p:grpSpPr>
          <p:sp>
            <p:nvSpPr>
              <p:cNvPr id="203" name="Shape"/>
              <p:cNvSpPr/>
              <p:nvPr/>
            </p:nvSpPr>
            <p:spPr>
              <a:xfrm>
                <a:off x="0" y="0"/>
                <a:ext cx="1201104" cy="7409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856"/>
                    </a:moveTo>
                    <a:lnTo>
                      <a:pt x="0" y="1856"/>
                    </a:lnTo>
                    <a:cubicBezTo>
                      <a:pt x="0" y="831"/>
                      <a:pt x="513" y="0"/>
                      <a:pt x="1145" y="0"/>
                    </a:cubicBezTo>
                    <a:lnTo>
                      <a:pt x="20455" y="0"/>
                    </a:lnTo>
                    <a:lnTo>
                      <a:pt x="20455" y="0"/>
                    </a:lnTo>
                    <a:cubicBezTo>
                      <a:pt x="21087" y="0"/>
                      <a:pt x="21600" y="831"/>
                      <a:pt x="21600" y="1856"/>
                    </a:cubicBezTo>
                    <a:lnTo>
                      <a:pt x="21600" y="19744"/>
                    </a:lnTo>
                    <a:lnTo>
                      <a:pt x="21600" y="19744"/>
                    </a:lnTo>
                    <a:cubicBezTo>
                      <a:pt x="21600" y="20769"/>
                      <a:pt x="21087" y="21600"/>
                      <a:pt x="20455" y="21600"/>
                    </a:cubicBezTo>
                    <a:lnTo>
                      <a:pt x="1145" y="21600"/>
                    </a:lnTo>
                    <a:lnTo>
                      <a:pt x="1145" y="21600"/>
                    </a:lnTo>
                    <a:cubicBezTo>
                      <a:pt x="513" y="21600"/>
                      <a:pt x="0" y="20769"/>
                      <a:pt x="0" y="19744"/>
                    </a:cubicBezTo>
                    <a:close/>
                  </a:path>
                </a:pathLst>
              </a:custGeom>
              <a:solidFill>
                <a:srgbClr val="ECECE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1300480">
                  <a:defRPr b="0"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pic>
            <p:nvPicPr>
              <p:cNvPr id="204" name="image31.jpeg" descr="image31.jpeg"/>
              <p:cNvPicPr>
                <a:picLocks noChangeAspect="1"/>
              </p:cNvPicPr>
              <p:nvPr/>
            </p:nvPicPr>
            <p:blipFill>
              <a:blip r:embed="rId8">
                <a:extLst/>
              </a:blip>
              <a:srcRect l="0" t="0" r="13" b="0"/>
              <a:stretch>
                <a:fillRect/>
              </a:stretch>
            </p:blipFill>
            <p:spPr>
              <a:xfrm>
                <a:off x="0" y="0"/>
                <a:ext cx="1200944" cy="7409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42" y="0"/>
                    </a:moveTo>
                    <a:cubicBezTo>
                      <a:pt x="510" y="0"/>
                      <a:pt x="0" y="826"/>
                      <a:pt x="0" y="1851"/>
                    </a:cubicBezTo>
                    <a:lnTo>
                      <a:pt x="0" y="19737"/>
                    </a:lnTo>
                    <a:cubicBezTo>
                      <a:pt x="0" y="20762"/>
                      <a:pt x="510" y="21600"/>
                      <a:pt x="1142" y="21600"/>
                    </a:cubicBezTo>
                    <a:lnTo>
                      <a:pt x="20458" y="21600"/>
                    </a:lnTo>
                    <a:cubicBezTo>
                      <a:pt x="21090" y="21600"/>
                      <a:pt x="21600" y="20762"/>
                      <a:pt x="21600" y="19737"/>
                    </a:cubicBezTo>
                    <a:lnTo>
                      <a:pt x="21600" y="1851"/>
                    </a:lnTo>
                    <a:cubicBezTo>
                      <a:pt x="21600" y="826"/>
                      <a:pt x="21090" y="0"/>
                      <a:pt x="20458" y="0"/>
                    </a:cubicBezTo>
                    <a:lnTo>
                      <a:pt x="1142" y="0"/>
                    </a:lnTo>
                    <a:close/>
                  </a:path>
                </a:pathLst>
              </a:custGeom>
              <a:ln w="12700" cap="flat">
                <a:solidFill>
                  <a:srgbClr val="A5A5A5"/>
                </a:solidFill>
                <a:prstDash val="solid"/>
                <a:round/>
              </a:ln>
              <a:effectLst/>
            </p:spPr>
          </p:pic>
        </p:grpSp>
        <p:grpSp>
          <p:nvGrpSpPr>
            <p:cNvPr id="208" name="Shape 296"/>
            <p:cNvGrpSpPr/>
            <p:nvPr/>
          </p:nvGrpSpPr>
          <p:grpSpPr>
            <a:xfrm>
              <a:off x="90380" y="3091900"/>
              <a:ext cx="1367068" cy="847453"/>
              <a:chOff x="0" y="0"/>
              <a:chExt cx="1367067" cy="847452"/>
            </a:xfrm>
          </p:grpSpPr>
          <p:sp>
            <p:nvSpPr>
              <p:cNvPr id="206" name="Shape"/>
              <p:cNvSpPr/>
              <p:nvPr/>
            </p:nvSpPr>
            <p:spPr>
              <a:xfrm>
                <a:off x="0" y="-1"/>
                <a:ext cx="1367068" cy="8474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856"/>
                    </a:moveTo>
                    <a:lnTo>
                      <a:pt x="0" y="1856"/>
                    </a:lnTo>
                    <a:cubicBezTo>
                      <a:pt x="0" y="831"/>
                      <a:pt x="515" y="0"/>
                      <a:pt x="1151" y="0"/>
                    </a:cubicBezTo>
                    <a:lnTo>
                      <a:pt x="20449" y="0"/>
                    </a:lnTo>
                    <a:lnTo>
                      <a:pt x="20449" y="0"/>
                    </a:lnTo>
                    <a:cubicBezTo>
                      <a:pt x="21085" y="0"/>
                      <a:pt x="21600" y="831"/>
                      <a:pt x="21600" y="1856"/>
                    </a:cubicBezTo>
                    <a:lnTo>
                      <a:pt x="21600" y="19744"/>
                    </a:lnTo>
                    <a:lnTo>
                      <a:pt x="21600" y="19744"/>
                    </a:lnTo>
                    <a:cubicBezTo>
                      <a:pt x="21600" y="20769"/>
                      <a:pt x="21085" y="21600"/>
                      <a:pt x="20449" y="21600"/>
                    </a:cubicBezTo>
                    <a:lnTo>
                      <a:pt x="1151" y="21600"/>
                    </a:lnTo>
                    <a:lnTo>
                      <a:pt x="1151" y="21600"/>
                    </a:lnTo>
                    <a:cubicBezTo>
                      <a:pt x="515" y="21600"/>
                      <a:pt x="0" y="20769"/>
                      <a:pt x="0" y="19744"/>
                    </a:cubicBezTo>
                    <a:close/>
                  </a:path>
                </a:pathLst>
              </a:custGeom>
              <a:solidFill>
                <a:srgbClr val="ECECE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1300480">
                  <a:defRPr b="0"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pic>
            <p:nvPicPr>
              <p:cNvPr id="207" name="image29.jpeg" descr="image29.jpeg"/>
              <p:cNvPicPr>
                <a:picLocks noChangeAspect="1"/>
              </p:cNvPicPr>
              <p:nvPr/>
            </p:nvPicPr>
            <p:blipFill>
              <a:blip r:embed="rId9">
                <a:extLst/>
              </a:blip>
              <a:srcRect l="0" t="0" r="0" b="14"/>
              <a:stretch>
                <a:fillRect/>
              </a:stretch>
            </p:blipFill>
            <p:spPr>
              <a:xfrm>
                <a:off x="0" y="0"/>
                <a:ext cx="1367068" cy="8473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54" y="0"/>
                    </a:moveTo>
                    <a:cubicBezTo>
                      <a:pt x="518" y="0"/>
                      <a:pt x="0" y="836"/>
                      <a:pt x="0" y="1862"/>
                    </a:cubicBezTo>
                    <a:lnTo>
                      <a:pt x="0" y="19749"/>
                    </a:lnTo>
                    <a:cubicBezTo>
                      <a:pt x="0" y="20774"/>
                      <a:pt x="518" y="21600"/>
                      <a:pt x="1154" y="21600"/>
                    </a:cubicBezTo>
                    <a:lnTo>
                      <a:pt x="20446" y="21600"/>
                    </a:lnTo>
                    <a:cubicBezTo>
                      <a:pt x="21082" y="21600"/>
                      <a:pt x="21600" y="20774"/>
                      <a:pt x="21600" y="19749"/>
                    </a:cubicBezTo>
                    <a:lnTo>
                      <a:pt x="21600" y="1862"/>
                    </a:lnTo>
                    <a:cubicBezTo>
                      <a:pt x="21600" y="836"/>
                      <a:pt x="21082" y="0"/>
                      <a:pt x="20446" y="0"/>
                    </a:cubicBezTo>
                    <a:lnTo>
                      <a:pt x="1154" y="0"/>
                    </a:ln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209" name="Shape 297"/>
            <p:cNvSpPr txBox="1"/>
            <p:nvPr/>
          </p:nvSpPr>
          <p:spPr>
            <a:xfrm>
              <a:off x="-198027" y="2679725"/>
              <a:ext cx="1943883" cy="3712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>
              <a:lvl1pPr defTabSz="1300480">
                <a:defRPr b="0" sz="16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Polyhalite</a:t>
              </a:r>
            </a:p>
          </p:txBody>
        </p:sp>
      </p:grpSp>
      <p:sp>
        <p:nvSpPr>
          <p:cNvPr id="211" name="Shape 299"/>
          <p:cNvSpPr txBox="1"/>
          <p:nvPr/>
        </p:nvSpPr>
        <p:spPr>
          <a:xfrm>
            <a:off x="4449589" y="4551454"/>
            <a:ext cx="1089220" cy="371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defTabSz="1300480">
              <a:defRPr b="0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solidFill>
                  <a:srgbClr val="FFFFFF"/>
                </a:solidFill>
              </a:rPr>
              <a:t>Rock</a:t>
            </a:r>
            <a:r>
              <a:t>-</a:t>
            </a:r>
            <a:r>
              <a:rPr>
                <a:solidFill>
                  <a:srgbClr val="FFFFFF"/>
                </a:solidFill>
              </a:rPr>
              <a:t>Salt</a:t>
            </a:r>
          </a:p>
        </p:txBody>
      </p:sp>
      <p:grpSp>
        <p:nvGrpSpPr>
          <p:cNvPr id="214" name="Shape 300"/>
          <p:cNvGrpSpPr/>
          <p:nvPr/>
        </p:nvGrpSpPr>
        <p:grpSpPr>
          <a:xfrm>
            <a:off x="4350701" y="4960584"/>
            <a:ext cx="1286997" cy="721746"/>
            <a:chOff x="0" y="0"/>
            <a:chExt cx="1286995" cy="721745"/>
          </a:xfrm>
        </p:grpSpPr>
        <p:sp>
          <p:nvSpPr>
            <p:cNvPr id="212" name="Shape"/>
            <p:cNvSpPr/>
            <p:nvPr/>
          </p:nvSpPr>
          <p:spPr>
            <a:xfrm>
              <a:off x="-1" y="0"/>
              <a:ext cx="1286997" cy="7217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466" y="0"/>
                    <a:pt x="1041" y="0"/>
                  </a:cubicBezTo>
                  <a:lnTo>
                    <a:pt x="20559" y="0"/>
                  </a:lnTo>
                  <a:lnTo>
                    <a:pt x="20559" y="0"/>
                  </a:lnTo>
                  <a:cubicBezTo>
                    <a:pt x="21134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134" y="21600"/>
                    <a:pt x="20559" y="21600"/>
                  </a:cubicBezTo>
                  <a:lnTo>
                    <a:pt x="1041" y="21600"/>
                  </a:lnTo>
                  <a:lnTo>
                    <a:pt x="1041" y="21600"/>
                  </a:lnTo>
                  <a:cubicBezTo>
                    <a:pt x="466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213" name="image36.png" descr="image36.png"/>
            <p:cNvPicPr>
              <a:picLocks noChangeAspect="1"/>
            </p:cNvPicPr>
            <p:nvPr/>
          </p:nvPicPr>
          <p:blipFill>
            <a:blip r:embed="rId10">
              <a:extLst/>
            </a:blip>
            <a:srcRect l="0" t="0" r="0" b="0"/>
            <a:stretch>
              <a:fillRect/>
            </a:stretch>
          </p:blipFill>
          <p:spPr>
            <a:xfrm>
              <a:off x="0" y="0"/>
              <a:ext cx="1286996" cy="7217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39" y="0"/>
                  </a:moveTo>
                  <a:cubicBezTo>
                    <a:pt x="464" y="0"/>
                    <a:pt x="0" y="827"/>
                    <a:pt x="0" y="1852"/>
                  </a:cubicBezTo>
                  <a:lnTo>
                    <a:pt x="0" y="19736"/>
                  </a:lnTo>
                  <a:cubicBezTo>
                    <a:pt x="0" y="20761"/>
                    <a:pt x="464" y="21600"/>
                    <a:pt x="1039" y="21600"/>
                  </a:cubicBezTo>
                  <a:lnTo>
                    <a:pt x="20561" y="21600"/>
                  </a:lnTo>
                  <a:cubicBezTo>
                    <a:pt x="21136" y="21600"/>
                    <a:pt x="21600" y="20761"/>
                    <a:pt x="21600" y="19736"/>
                  </a:cubicBezTo>
                  <a:lnTo>
                    <a:pt x="21600" y="1852"/>
                  </a:lnTo>
                  <a:cubicBezTo>
                    <a:pt x="21600" y="827"/>
                    <a:pt x="21136" y="0"/>
                    <a:pt x="20561" y="0"/>
                  </a:cubicBezTo>
                  <a:lnTo>
                    <a:pt x="1039" y="0"/>
                  </a:lnTo>
                  <a:close/>
                </a:path>
              </a:pathLst>
            </a:custGeom>
            <a:ln w="12700" cap="flat">
              <a:solidFill>
                <a:srgbClr val="A5A5A5"/>
              </a:solidFill>
              <a:prstDash val="solid"/>
              <a:round/>
            </a:ln>
            <a:effectLst/>
          </p:spPr>
        </p:pic>
      </p:grpSp>
      <p:pic>
        <p:nvPicPr>
          <p:cNvPr id="215" name="Boulby_logo.png" descr="Boulby_logo.pn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612008" y="84255"/>
            <a:ext cx="1552128" cy="114857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18" name="Shape 312"/>
          <p:cNvGrpSpPr/>
          <p:nvPr/>
        </p:nvGrpSpPr>
        <p:grpSpPr>
          <a:xfrm>
            <a:off x="10322538" y="230323"/>
            <a:ext cx="2608544" cy="856439"/>
            <a:chOff x="0" y="0"/>
            <a:chExt cx="2608543" cy="856438"/>
          </a:xfrm>
        </p:grpSpPr>
        <p:sp>
          <p:nvSpPr>
            <p:cNvPr id="216" name="Shape"/>
            <p:cNvSpPr/>
            <p:nvPr/>
          </p:nvSpPr>
          <p:spPr>
            <a:xfrm>
              <a:off x="0" y="0"/>
              <a:ext cx="2608544" cy="856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273" y="0"/>
                    <a:pt x="609" y="0"/>
                  </a:cubicBezTo>
                  <a:lnTo>
                    <a:pt x="20991" y="0"/>
                  </a:lnTo>
                  <a:lnTo>
                    <a:pt x="20991" y="0"/>
                  </a:lnTo>
                  <a:cubicBezTo>
                    <a:pt x="21327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327" y="21600"/>
                    <a:pt x="20991" y="21600"/>
                  </a:cubicBezTo>
                  <a:lnTo>
                    <a:pt x="609" y="21600"/>
                  </a:lnTo>
                  <a:lnTo>
                    <a:pt x="609" y="21600"/>
                  </a:lnTo>
                  <a:cubicBezTo>
                    <a:pt x="273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217" name="image32.jpeg" descr="image32.jpeg"/>
            <p:cNvPicPr>
              <a:picLocks noChangeAspect="1"/>
            </p:cNvPicPr>
            <p:nvPr/>
          </p:nvPicPr>
          <p:blipFill>
            <a:blip r:embed="rId12">
              <a:extLst/>
            </a:blip>
            <a:srcRect l="0" t="0" r="0" b="0"/>
            <a:stretch>
              <a:fillRect/>
            </a:stretch>
          </p:blipFill>
          <p:spPr>
            <a:xfrm>
              <a:off x="0" y="0"/>
              <a:ext cx="2608544" cy="856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08" y="0"/>
                  </a:moveTo>
                  <a:cubicBezTo>
                    <a:pt x="271" y="0"/>
                    <a:pt x="0" y="827"/>
                    <a:pt x="0" y="1852"/>
                  </a:cubicBezTo>
                  <a:lnTo>
                    <a:pt x="0" y="19738"/>
                  </a:lnTo>
                  <a:cubicBezTo>
                    <a:pt x="0" y="20763"/>
                    <a:pt x="271" y="21600"/>
                    <a:pt x="608" y="21600"/>
                  </a:cubicBezTo>
                  <a:lnTo>
                    <a:pt x="20989" y="21600"/>
                  </a:lnTo>
                  <a:cubicBezTo>
                    <a:pt x="21325" y="21600"/>
                    <a:pt x="21600" y="20763"/>
                    <a:pt x="21600" y="19738"/>
                  </a:cubicBezTo>
                  <a:lnTo>
                    <a:pt x="21600" y="1852"/>
                  </a:lnTo>
                  <a:cubicBezTo>
                    <a:pt x="21600" y="827"/>
                    <a:pt x="21325" y="0"/>
                    <a:pt x="20989" y="0"/>
                  </a:cubicBezTo>
                  <a:lnTo>
                    <a:pt x="608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Shape 347" descr="Shape 34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495567" y="7108966"/>
            <a:ext cx="3044774" cy="2330136"/>
          </a:xfrm>
          <a:prstGeom prst="rect">
            <a:avLst/>
          </a:prstGeom>
          <a:ln w="12700">
            <a:miter lim="400000"/>
          </a:ln>
        </p:spPr>
      </p:pic>
      <p:sp>
        <p:nvSpPr>
          <p:cNvPr id="221" name="Shape 348"/>
          <p:cNvSpPr txBox="1"/>
          <p:nvPr/>
        </p:nvSpPr>
        <p:spPr>
          <a:xfrm>
            <a:off x="5051918" y="10137408"/>
            <a:ext cx="3364212" cy="968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algn="l" defTabSz="1300480">
              <a:defRPr b="0" sz="18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ERSaB: </a:t>
            </a:r>
            <a:r>
              <a:rPr>
                <a:solidFill>
                  <a:srgbClr val="000000"/>
                </a:solidFill>
              </a:rPr>
              <a:t>Gamma spectroscopy &amp; low BG counting environmental radioactivity studies</a:t>
            </a:r>
          </a:p>
        </p:txBody>
      </p:sp>
      <p:pic>
        <p:nvPicPr>
          <p:cNvPr id="222" name="Shape 349" descr="Shape 34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75561" y="5805259"/>
            <a:ext cx="7829240" cy="3948338"/>
          </a:xfrm>
          <a:prstGeom prst="rect">
            <a:avLst/>
          </a:prstGeom>
          <a:ln w="12700">
            <a:solidFill>
              <a:srgbClr val="FFFFFF"/>
            </a:solidFill>
          </a:ln>
        </p:spPr>
      </p:pic>
      <p:pic>
        <p:nvPicPr>
          <p:cNvPr id="223" name="Shape 350" descr="Shape 35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15480" y="6"/>
            <a:ext cx="6189322" cy="3669855"/>
          </a:xfrm>
          <a:prstGeom prst="rect">
            <a:avLst/>
          </a:prstGeom>
          <a:ln w="12700">
            <a:solidFill>
              <a:srgbClr val="FFFFFF"/>
            </a:solidFill>
          </a:ln>
        </p:spPr>
      </p:pic>
      <p:pic>
        <p:nvPicPr>
          <p:cNvPr id="224" name="Shape 352" descr="Shape 352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" y="4"/>
            <a:ext cx="6815477" cy="3822132"/>
          </a:xfrm>
          <a:prstGeom prst="rect">
            <a:avLst/>
          </a:prstGeom>
          <a:ln w="12700">
            <a:solidFill>
              <a:srgbClr val="FFFFFF"/>
            </a:solidFill>
          </a:ln>
          <a:effectLst>
            <a:outerShdw sx="100000" sy="100000" kx="0" ky="0" algn="b" rotWithShape="0" blurRad="406400" dist="190500" dir="2700000">
              <a:srgbClr val="333333">
                <a:alpha val="64705"/>
              </a:srgbClr>
            </a:outerShdw>
          </a:effectLst>
        </p:spPr>
      </p:pic>
      <p:pic>
        <p:nvPicPr>
          <p:cNvPr id="225" name="Shape 353" descr="Shape 353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317134" y="3573529"/>
            <a:ext cx="4711748" cy="2423136"/>
          </a:xfrm>
          <a:prstGeom prst="rect">
            <a:avLst/>
          </a:prstGeom>
          <a:ln w="12700">
            <a:solidFill>
              <a:srgbClr val="FFFFFF"/>
            </a:solidFill>
          </a:ln>
        </p:spPr>
      </p:pic>
      <p:sp>
        <p:nvSpPr>
          <p:cNvPr id="226" name="Shape 354"/>
          <p:cNvSpPr txBox="1"/>
          <p:nvPr/>
        </p:nvSpPr>
        <p:spPr>
          <a:xfrm>
            <a:off x="232686" y="211093"/>
            <a:ext cx="3404922" cy="1171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Mining at Boulby…</a:t>
            </a:r>
          </a:p>
        </p:txBody>
      </p:sp>
      <p:pic>
        <p:nvPicPr>
          <p:cNvPr id="227" name="Shape 355" descr="Shape 355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1" y="6092994"/>
            <a:ext cx="5370503" cy="3694125"/>
          </a:xfrm>
          <a:prstGeom prst="rect">
            <a:avLst/>
          </a:prstGeom>
          <a:ln w="12700">
            <a:solidFill>
              <a:srgbClr val="FFFFFF"/>
            </a:solidFill>
          </a:ln>
        </p:spPr>
      </p:pic>
      <p:pic>
        <p:nvPicPr>
          <p:cNvPr id="228" name="Shape 356" descr="Shape 356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 flipH="1">
            <a:off x="-26359" y="3034460"/>
            <a:ext cx="5226001" cy="3299367"/>
          </a:xfrm>
          <a:prstGeom prst="rect">
            <a:avLst/>
          </a:prstGeom>
          <a:ln w="12700">
            <a:solidFill>
              <a:srgbClr val="FFFFFF"/>
            </a:solidFill>
          </a:ln>
        </p:spPr>
      </p:pic>
      <p:pic>
        <p:nvPicPr>
          <p:cNvPr id="229" name="Shape 357" descr="Shape 357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4544829" y="3349695"/>
            <a:ext cx="4063956" cy="3176785"/>
          </a:xfrm>
          <a:prstGeom prst="rect">
            <a:avLst/>
          </a:prstGeom>
          <a:ln w="12700">
            <a:solidFill>
              <a:srgbClr val="FFFFFF"/>
            </a:solidFill>
          </a:ln>
        </p:spPr>
      </p:pic>
      <p:sp>
        <p:nvSpPr>
          <p:cNvPr id="230" name="Shape 358"/>
          <p:cNvSpPr txBox="1"/>
          <p:nvPr/>
        </p:nvSpPr>
        <p:spPr>
          <a:xfrm>
            <a:off x="5442749" y="7185135"/>
            <a:ext cx="5153747" cy="3076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algn="l" defTabSz="1300480">
              <a:defRPr b="0">
                <a:latin typeface="Calibri"/>
                <a:ea typeface="Calibri"/>
                <a:cs typeface="Calibri"/>
                <a:sym typeface="Calibri"/>
              </a:defRPr>
            </a:pPr>
            <a:r>
              <a:t>CPL/ICL support us:</a:t>
            </a:r>
          </a:p>
          <a:p>
            <a:pPr algn="l" defTabSz="1300480">
              <a:defRPr b="0">
                <a:latin typeface="Calibri"/>
                <a:ea typeface="Calibri"/>
                <a:cs typeface="Calibri"/>
                <a:sym typeface="Calibri"/>
              </a:defRPr>
            </a:pPr>
            <a:r>
              <a:t>Keep the mine operating and safe</a:t>
            </a:r>
          </a:p>
          <a:p>
            <a:pPr algn="l" defTabSz="1300480">
              <a:defRPr b="0">
                <a:latin typeface="Calibri"/>
                <a:ea typeface="Calibri"/>
                <a:cs typeface="Calibri"/>
                <a:sym typeface="Calibri"/>
              </a:defRPr>
            </a:pPr>
            <a:r>
              <a:t>Emergency H&amp;S</a:t>
            </a:r>
          </a:p>
          <a:p>
            <a:pPr algn="l" defTabSz="1300480">
              <a:defRPr b="0">
                <a:latin typeface="Calibri"/>
                <a:ea typeface="Calibri"/>
                <a:cs typeface="Calibri"/>
                <a:sym typeface="Calibri"/>
              </a:defRPr>
            </a:pPr>
            <a:r>
              <a:t>Materials transportation</a:t>
            </a:r>
          </a:p>
          <a:p>
            <a:pPr algn="l" defTabSz="1300480">
              <a:defRPr b="0">
                <a:latin typeface="Calibri"/>
                <a:ea typeface="Calibri"/>
                <a:cs typeface="Calibri"/>
                <a:sym typeface="Calibri"/>
              </a:defRPr>
            </a:pPr>
            <a:r>
              <a:t>Misc. Facility maintenance</a:t>
            </a:r>
          </a:p>
          <a:p>
            <a:pPr algn="l" defTabSz="1300480">
              <a:defRPr b="0">
                <a:latin typeface="Calibri"/>
                <a:ea typeface="Calibri"/>
                <a:cs typeface="Calibri"/>
                <a:sym typeface="Calibri"/>
              </a:defRPr>
            </a:pPr>
            <a:r>
              <a:t>High level political support</a:t>
            </a:r>
          </a:p>
          <a:p>
            <a:pPr algn="l" defTabSz="1300480">
              <a:defRPr b="0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306"/>
          <p:cNvSpPr txBox="1"/>
          <p:nvPr/>
        </p:nvSpPr>
        <p:spPr>
          <a:xfrm>
            <a:off x="263030" y="239732"/>
            <a:ext cx="12478740" cy="845818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63500" dist="50800" dir="270000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l" defTabSz="1300480">
              <a:defRPr sz="5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Underground Science at Boulby Mine</a:t>
            </a:r>
          </a:p>
        </p:txBody>
      </p:sp>
      <p:sp>
        <p:nvSpPr>
          <p:cNvPr id="233" name="Shape 307"/>
          <p:cNvSpPr txBox="1"/>
          <p:nvPr/>
        </p:nvSpPr>
        <p:spPr>
          <a:xfrm>
            <a:off x="279921" y="1275022"/>
            <a:ext cx="11523700" cy="5567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algn="l" defTabSz="1300480">
              <a:lnSpc>
                <a:spcPct val="130000"/>
              </a:lnSpc>
              <a:buClr>
                <a:srgbClr val="FFFFFF"/>
              </a:buClr>
              <a:buSzPct val="100000"/>
              <a:buFont typeface="Arial"/>
              <a:buChar char="•"/>
              <a:defRPr b="0" sz="3000">
                <a:latin typeface="Arial"/>
                <a:ea typeface="Arial"/>
                <a:cs typeface="Arial"/>
                <a:sym typeface="Arial"/>
              </a:defRPr>
            </a:pPr>
            <a:r>
              <a:t> DRIFT: Directional Dark Matter Search</a:t>
            </a:r>
          </a:p>
          <a:p>
            <a:pPr algn="l" defTabSz="1300480">
              <a:lnSpc>
                <a:spcPct val="130000"/>
              </a:lnSpc>
              <a:buClr>
                <a:srgbClr val="FFFFFF"/>
              </a:buClr>
              <a:buSzPct val="100000"/>
              <a:buFont typeface="Arial"/>
              <a:buChar char="•"/>
              <a:defRPr b="0" sz="3000">
                <a:latin typeface="Arial"/>
                <a:ea typeface="Arial"/>
                <a:cs typeface="Arial"/>
                <a:sym typeface="Arial"/>
              </a:defRPr>
            </a:pPr>
            <a:r>
              <a:t> BUGS: Ultra-low background material screening </a:t>
            </a:r>
          </a:p>
          <a:p>
            <a:pPr algn="l" defTabSz="1300480">
              <a:lnSpc>
                <a:spcPct val="130000"/>
              </a:lnSpc>
              <a:buClr>
                <a:srgbClr val="FFFFFF"/>
              </a:buClr>
              <a:buSzPct val="100000"/>
              <a:buFont typeface="Arial"/>
              <a:buChar char="•"/>
              <a:defRPr b="0" sz="3000">
                <a:latin typeface="Arial"/>
                <a:ea typeface="Arial"/>
                <a:cs typeface="Arial"/>
                <a:sym typeface="Arial"/>
              </a:defRPr>
            </a:pPr>
            <a:r>
              <a:t> Deep Carbon: Muon Tomography for CCS (etc)</a:t>
            </a:r>
          </a:p>
          <a:p>
            <a:pPr algn="l" defTabSz="1300480">
              <a:lnSpc>
                <a:spcPct val="130000"/>
              </a:lnSpc>
              <a:buClr>
                <a:srgbClr val="FFFFFF"/>
              </a:buClr>
              <a:buSzPct val="100000"/>
              <a:buFont typeface="Arial"/>
              <a:buChar char="•"/>
              <a:defRPr b="0" sz="3000">
                <a:latin typeface="Arial"/>
                <a:ea typeface="Arial"/>
                <a:cs typeface="Arial"/>
                <a:sym typeface="Arial"/>
              </a:defRPr>
            </a:pPr>
            <a:r>
              <a:t> ERSaB: Environmental gamma spectroscopy</a:t>
            </a:r>
          </a:p>
          <a:p>
            <a:pPr algn="l" defTabSz="1300480">
              <a:lnSpc>
                <a:spcPct val="130000"/>
              </a:lnSpc>
              <a:buClr>
                <a:srgbClr val="FFFFFF"/>
              </a:buClr>
              <a:buSzPct val="100000"/>
              <a:buFont typeface="Arial"/>
              <a:buChar char="•"/>
              <a:defRPr b="0" sz="3000">
                <a:latin typeface="Arial"/>
                <a:ea typeface="Arial"/>
                <a:cs typeface="Arial"/>
                <a:sym typeface="Arial"/>
              </a:defRPr>
            </a:pPr>
            <a:r>
              <a:t> BISAL: Geomicrobiology / Astrobiology studies</a:t>
            </a:r>
          </a:p>
          <a:p>
            <a:pPr algn="l" defTabSz="1300480">
              <a:lnSpc>
                <a:spcPct val="130000"/>
              </a:lnSpc>
              <a:buClr>
                <a:srgbClr val="FFFFFF"/>
              </a:buClr>
              <a:buSzPct val="100000"/>
              <a:buFont typeface="Arial"/>
              <a:buChar char="•"/>
              <a:defRPr b="0" sz="3000">
                <a:latin typeface="Arial"/>
                <a:ea typeface="Arial"/>
                <a:cs typeface="Arial"/>
                <a:sym typeface="Arial"/>
              </a:defRPr>
            </a:pPr>
            <a:r>
              <a:t> MINAR: Space Exploration Tech. Development</a:t>
            </a:r>
          </a:p>
          <a:p>
            <a:pPr algn="l" defTabSz="1300480">
              <a:lnSpc>
                <a:spcPct val="130000"/>
              </a:lnSpc>
              <a:buClr>
                <a:srgbClr val="FFFFFF"/>
              </a:buClr>
              <a:buSzPct val="100000"/>
              <a:buFont typeface="Arial"/>
              <a:buChar char="•"/>
              <a:defRPr b="0" sz="3000">
                <a:latin typeface="Arial"/>
                <a:ea typeface="Arial"/>
                <a:cs typeface="Arial"/>
                <a:sym typeface="Arial"/>
              </a:defRPr>
            </a:pPr>
            <a:r>
              <a:t> SELLR: Life in Low background radiation</a:t>
            </a:r>
          </a:p>
          <a:p>
            <a:pPr algn="l" defTabSz="1300480">
              <a:lnSpc>
                <a:spcPct val="130000"/>
              </a:lnSpc>
              <a:buClr>
                <a:srgbClr val="FFFFFF"/>
              </a:buClr>
              <a:buSzPct val="100000"/>
              <a:buFont typeface="Arial"/>
              <a:buChar char="•"/>
              <a:defRPr b="0" sz="3000">
                <a:latin typeface="Arial"/>
                <a:ea typeface="Arial"/>
                <a:cs typeface="Arial"/>
                <a:sym typeface="Arial"/>
              </a:defRPr>
            </a:pPr>
            <a:r>
              <a:t> Misc. Geology / Geoscience</a:t>
            </a:r>
          </a:p>
          <a:p>
            <a:pPr algn="l" defTabSz="1300480">
              <a:lnSpc>
                <a:spcPct val="130000"/>
              </a:lnSpc>
              <a:buClr>
                <a:srgbClr val="FFFFFF"/>
              </a:buClr>
              <a:buSzPct val="100000"/>
              <a:buFont typeface="Arial"/>
              <a:buChar char="•"/>
              <a:defRPr b="0" sz="3000">
                <a:latin typeface="Arial"/>
                <a:ea typeface="Arial"/>
                <a:cs typeface="Arial"/>
                <a:sym typeface="Arial"/>
              </a:defRPr>
            </a:pPr>
            <a:r>
              <a:t> Misc. Low-background support projects</a:t>
            </a:r>
          </a:p>
          <a:p>
            <a:pPr algn="l" defTabSz="1300480">
              <a:lnSpc>
                <a:spcPct val="130000"/>
              </a:lnSpc>
              <a:buClr>
                <a:srgbClr val="FFFFFF"/>
              </a:buClr>
              <a:buSzPct val="100000"/>
              <a:buFont typeface="Arial"/>
              <a:buChar char="•"/>
              <a:defRPr b="0" sz="3000">
                <a:latin typeface="Arial"/>
                <a:ea typeface="Arial"/>
                <a:cs typeface="Arial"/>
                <a:sym typeface="Arial"/>
              </a:defRPr>
            </a:pPr>
            <a:r>
              <a:t> Etc... (More to come).</a:t>
            </a:r>
          </a:p>
        </p:txBody>
      </p:sp>
      <p:grpSp>
        <p:nvGrpSpPr>
          <p:cNvPr id="236" name="Shape 308"/>
          <p:cNvGrpSpPr/>
          <p:nvPr/>
        </p:nvGrpSpPr>
        <p:grpSpPr>
          <a:xfrm>
            <a:off x="513357" y="7300826"/>
            <a:ext cx="8719165" cy="1597701"/>
            <a:chOff x="0" y="0"/>
            <a:chExt cx="8719163" cy="1597700"/>
          </a:xfrm>
        </p:grpSpPr>
        <p:sp>
          <p:nvSpPr>
            <p:cNvPr id="234" name="Rectangle"/>
            <p:cNvSpPr/>
            <p:nvPr/>
          </p:nvSpPr>
          <p:spPr>
            <a:xfrm>
              <a:off x="0" y="0"/>
              <a:ext cx="8719164" cy="1597701"/>
            </a:xfrm>
            <a:prstGeom prst="rect">
              <a:avLst/>
            </a:prstGeom>
            <a:solidFill>
              <a:srgbClr val="C5D8F1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37647"/>
                </a:srgbClr>
              </a:outerShdw>
            </a:effectLst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35" name="A growing multi-disciplinary science programme: from astro &amp; particle physics to studies of geology, climate, the environment, life on Earth &amp; beyond."/>
            <p:cNvSpPr txBox="1"/>
            <p:nvPr/>
          </p:nvSpPr>
          <p:spPr>
            <a:xfrm>
              <a:off x="0" y="0"/>
              <a:ext cx="8719164" cy="1565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/>
            <a:p>
              <a:pPr algn="l" defTabSz="1300480">
                <a:defRPr sz="3200">
                  <a:solidFill>
                    <a:srgbClr val="8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A growing multi-disciplinary science programme</a:t>
              </a:r>
              <a:r>
                <a:rPr b="0"/>
                <a:t>: </a:t>
              </a:r>
              <a:r>
                <a:rPr b="0" sz="3000">
                  <a:solidFill>
                    <a:srgbClr val="000000"/>
                  </a:solidFill>
                </a:rPr>
                <a:t>from astro &amp; particle physics to studies of geology, climate, the environment, life on Earth &amp; beyond.</a:t>
              </a:r>
            </a:p>
          </p:txBody>
        </p:sp>
      </p:grpSp>
      <p:pic>
        <p:nvPicPr>
          <p:cNvPr id="237" name="Shape 309" descr="Shape 30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02694" y="7441635"/>
            <a:ext cx="2796356" cy="214002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40" name="Shape 312"/>
          <p:cNvGrpSpPr/>
          <p:nvPr/>
        </p:nvGrpSpPr>
        <p:grpSpPr>
          <a:xfrm>
            <a:off x="10233543" y="1357671"/>
            <a:ext cx="2608545" cy="856439"/>
            <a:chOff x="0" y="0"/>
            <a:chExt cx="2608543" cy="856438"/>
          </a:xfrm>
        </p:grpSpPr>
        <p:sp>
          <p:nvSpPr>
            <p:cNvPr id="238" name="Shape"/>
            <p:cNvSpPr/>
            <p:nvPr/>
          </p:nvSpPr>
          <p:spPr>
            <a:xfrm>
              <a:off x="0" y="0"/>
              <a:ext cx="2608544" cy="856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273" y="0"/>
                    <a:pt x="609" y="0"/>
                  </a:cubicBezTo>
                  <a:lnTo>
                    <a:pt x="20991" y="0"/>
                  </a:lnTo>
                  <a:lnTo>
                    <a:pt x="20991" y="0"/>
                  </a:lnTo>
                  <a:cubicBezTo>
                    <a:pt x="21327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327" y="21600"/>
                    <a:pt x="20991" y="21600"/>
                  </a:cubicBezTo>
                  <a:lnTo>
                    <a:pt x="609" y="21600"/>
                  </a:lnTo>
                  <a:lnTo>
                    <a:pt x="609" y="21600"/>
                  </a:lnTo>
                  <a:cubicBezTo>
                    <a:pt x="273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239" name="image32.jpeg" descr="image32.jpe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0" y="0"/>
              <a:ext cx="2608544" cy="856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08" y="0"/>
                  </a:moveTo>
                  <a:cubicBezTo>
                    <a:pt x="271" y="0"/>
                    <a:pt x="0" y="827"/>
                    <a:pt x="0" y="1852"/>
                  </a:cubicBezTo>
                  <a:lnTo>
                    <a:pt x="0" y="19738"/>
                  </a:lnTo>
                  <a:cubicBezTo>
                    <a:pt x="0" y="20763"/>
                    <a:pt x="271" y="21600"/>
                    <a:pt x="608" y="21600"/>
                  </a:cubicBezTo>
                  <a:lnTo>
                    <a:pt x="20989" y="21600"/>
                  </a:lnTo>
                  <a:cubicBezTo>
                    <a:pt x="21325" y="21600"/>
                    <a:pt x="21600" y="20763"/>
                    <a:pt x="21600" y="19738"/>
                  </a:cubicBezTo>
                  <a:lnTo>
                    <a:pt x="21600" y="1852"/>
                  </a:lnTo>
                  <a:cubicBezTo>
                    <a:pt x="21600" y="827"/>
                    <a:pt x="21325" y="0"/>
                    <a:pt x="20989" y="0"/>
                  </a:cubicBezTo>
                  <a:lnTo>
                    <a:pt x="608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243" name="Shape 313"/>
          <p:cNvGrpSpPr/>
          <p:nvPr/>
        </p:nvGrpSpPr>
        <p:grpSpPr>
          <a:xfrm>
            <a:off x="8213236" y="1356236"/>
            <a:ext cx="1961957" cy="549349"/>
            <a:chOff x="0" y="0"/>
            <a:chExt cx="1961955" cy="549347"/>
          </a:xfrm>
        </p:grpSpPr>
        <p:sp>
          <p:nvSpPr>
            <p:cNvPr id="241" name="Shape"/>
            <p:cNvSpPr/>
            <p:nvPr/>
          </p:nvSpPr>
          <p:spPr>
            <a:xfrm>
              <a:off x="-1" y="-1"/>
              <a:ext cx="1961957" cy="5493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233" y="0"/>
                    <a:pt x="520" y="0"/>
                  </a:cubicBezTo>
                  <a:lnTo>
                    <a:pt x="21080" y="0"/>
                  </a:lnTo>
                  <a:lnTo>
                    <a:pt x="21080" y="0"/>
                  </a:lnTo>
                  <a:cubicBezTo>
                    <a:pt x="21367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367" y="21600"/>
                    <a:pt x="21080" y="21600"/>
                  </a:cubicBezTo>
                  <a:lnTo>
                    <a:pt x="520" y="21600"/>
                  </a:lnTo>
                  <a:lnTo>
                    <a:pt x="520" y="21600"/>
                  </a:lnTo>
                  <a:cubicBezTo>
                    <a:pt x="233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242" name="image33.png" descr="image33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0" b="13"/>
            <a:stretch>
              <a:fillRect/>
            </a:stretch>
          </p:blipFill>
          <p:spPr>
            <a:xfrm>
              <a:off x="0" y="0"/>
              <a:ext cx="1961956" cy="549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20" y="0"/>
                  </a:moveTo>
                  <a:cubicBezTo>
                    <a:pt x="233" y="0"/>
                    <a:pt x="0" y="832"/>
                    <a:pt x="0" y="1857"/>
                  </a:cubicBezTo>
                  <a:lnTo>
                    <a:pt x="0" y="19743"/>
                  </a:lnTo>
                  <a:cubicBezTo>
                    <a:pt x="0" y="20768"/>
                    <a:pt x="233" y="21600"/>
                    <a:pt x="520" y="21600"/>
                  </a:cubicBezTo>
                  <a:lnTo>
                    <a:pt x="21080" y="21600"/>
                  </a:lnTo>
                  <a:cubicBezTo>
                    <a:pt x="21367" y="21600"/>
                    <a:pt x="21600" y="20768"/>
                    <a:pt x="21600" y="19743"/>
                  </a:cubicBezTo>
                  <a:lnTo>
                    <a:pt x="21600" y="1857"/>
                  </a:lnTo>
                  <a:cubicBezTo>
                    <a:pt x="21600" y="832"/>
                    <a:pt x="21367" y="0"/>
                    <a:pt x="21080" y="0"/>
                  </a:cubicBezTo>
                  <a:lnTo>
                    <a:pt x="520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244" name="Shape 315"/>
          <p:cNvSpPr txBox="1"/>
          <p:nvPr/>
        </p:nvSpPr>
        <p:spPr>
          <a:xfrm>
            <a:off x="11575024" y="4334934"/>
            <a:ext cx="1791014" cy="409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l" defTabSz="1300480">
              <a:defRPr b="0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DRIFT</a:t>
            </a:r>
          </a:p>
        </p:txBody>
      </p:sp>
      <p:sp>
        <p:nvSpPr>
          <p:cNvPr id="245" name="Shape 316"/>
          <p:cNvSpPr txBox="1"/>
          <p:nvPr/>
        </p:nvSpPr>
        <p:spPr>
          <a:xfrm>
            <a:off x="11454611" y="7032227"/>
            <a:ext cx="1791014" cy="409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l" defTabSz="1300480">
              <a:defRPr b="0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BUGS Lab</a:t>
            </a:r>
          </a:p>
        </p:txBody>
      </p:sp>
      <p:pic>
        <p:nvPicPr>
          <p:cNvPr id="246" name="P1010131.JPG" descr="P1010131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506370" y="2336967"/>
            <a:ext cx="3189004" cy="2391753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P1010548.JPG" descr="P1010548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506369" y="4889301"/>
            <a:ext cx="3189005" cy="23917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375"/>
          <p:cNvSpPr/>
          <p:nvPr/>
        </p:nvSpPr>
        <p:spPr>
          <a:xfrm>
            <a:off x="-1" y="-1"/>
            <a:ext cx="13004801" cy="97536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34901"/>
              </a:srgbClr>
            </a:outerShdw>
          </a:effectLst>
        </p:spPr>
        <p:txBody>
          <a:bodyPr lIns="65023" tIns="65023" rIns="65023" bIns="65023" anchor="ctr"/>
          <a:lstStyle/>
          <a:p>
            <a:pPr defTabSz="1300480">
              <a:defRPr b="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250" name="Shape 376" descr="Shape 37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0346" y="131753"/>
            <a:ext cx="1747124" cy="11962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1" name="Shape 377" descr="Shape 37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29037" y="1282434"/>
            <a:ext cx="3684029" cy="440491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406400" dist="190500" dir="2700000">
              <a:srgbClr val="333333">
                <a:alpha val="64705"/>
              </a:srgbClr>
            </a:outerShdw>
          </a:effectLst>
        </p:spPr>
      </p:pic>
      <p:sp>
        <p:nvSpPr>
          <p:cNvPr id="252" name="Shape 378"/>
          <p:cNvSpPr txBox="1"/>
          <p:nvPr/>
        </p:nvSpPr>
        <p:spPr>
          <a:xfrm>
            <a:off x="10119139" y="1684282"/>
            <a:ext cx="1618547" cy="371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r" defTabSz="1300480"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Muons vs. depth</a:t>
            </a:r>
          </a:p>
        </p:txBody>
      </p:sp>
      <p:sp>
        <p:nvSpPr>
          <p:cNvPr id="253" name="Shape 380"/>
          <p:cNvSpPr txBox="1"/>
          <p:nvPr/>
        </p:nvSpPr>
        <p:spPr>
          <a:xfrm>
            <a:off x="486378" y="1335408"/>
            <a:ext cx="8021504" cy="866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marL="381000" indent="-381000" algn="l" defTabSz="1300480">
              <a:buClr>
                <a:srgbClr val="000000"/>
              </a:buClr>
              <a:buSzPct val="100000"/>
              <a:buFont typeface="Courier New"/>
              <a:buChar char="o"/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4 (+3) onsite staff supporting 70 users from 20 UK &amp; international universities and research institutes</a:t>
            </a:r>
          </a:p>
        </p:txBody>
      </p:sp>
      <p:grpSp>
        <p:nvGrpSpPr>
          <p:cNvPr id="256" name="Shape 381"/>
          <p:cNvGrpSpPr/>
          <p:nvPr/>
        </p:nvGrpSpPr>
        <p:grpSpPr>
          <a:xfrm>
            <a:off x="619957" y="2145663"/>
            <a:ext cx="7014346" cy="4982892"/>
            <a:chOff x="0" y="0"/>
            <a:chExt cx="7014344" cy="4982890"/>
          </a:xfrm>
        </p:grpSpPr>
        <p:sp>
          <p:nvSpPr>
            <p:cNvPr id="254" name="Shape"/>
            <p:cNvSpPr/>
            <p:nvPr/>
          </p:nvSpPr>
          <p:spPr>
            <a:xfrm>
              <a:off x="-1" y="0"/>
              <a:ext cx="7014346" cy="4982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590" y="0"/>
                    <a:pt x="1319" y="0"/>
                  </a:cubicBezTo>
                  <a:lnTo>
                    <a:pt x="20281" y="0"/>
                  </a:lnTo>
                  <a:lnTo>
                    <a:pt x="20281" y="0"/>
                  </a:lnTo>
                  <a:cubicBezTo>
                    <a:pt x="21010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010" y="21600"/>
                    <a:pt x="20281" y="21600"/>
                  </a:cubicBezTo>
                  <a:lnTo>
                    <a:pt x="1319" y="21600"/>
                  </a:lnTo>
                  <a:lnTo>
                    <a:pt x="1319" y="21600"/>
                  </a:lnTo>
                  <a:cubicBezTo>
                    <a:pt x="590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255" name="image60.png" descr="image60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0" b="2"/>
            <a:stretch>
              <a:fillRect/>
            </a:stretch>
          </p:blipFill>
          <p:spPr>
            <a:xfrm>
              <a:off x="0" y="0"/>
              <a:ext cx="7014345" cy="4982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19" y="0"/>
                  </a:moveTo>
                  <a:cubicBezTo>
                    <a:pt x="590" y="0"/>
                    <a:pt x="0" y="831"/>
                    <a:pt x="0" y="1856"/>
                  </a:cubicBezTo>
                  <a:lnTo>
                    <a:pt x="0" y="19744"/>
                  </a:lnTo>
                  <a:cubicBezTo>
                    <a:pt x="0" y="20769"/>
                    <a:pt x="590" y="21600"/>
                    <a:pt x="1319" y="21600"/>
                  </a:cubicBezTo>
                  <a:lnTo>
                    <a:pt x="20281" y="21600"/>
                  </a:lnTo>
                  <a:cubicBezTo>
                    <a:pt x="21010" y="21600"/>
                    <a:pt x="21600" y="20769"/>
                    <a:pt x="21600" y="19744"/>
                  </a:cubicBezTo>
                  <a:lnTo>
                    <a:pt x="21600" y="1856"/>
                  </a:lnTo>
                  <a:cubicBezTo>
                    <a:pt x="21600" y="831"/>
                    <a:pt x="21010" y="0"/>
                    <a:pt x="20281" y="0"/>
                  </a:cubicBezTo>
                  <a:lnTo>
                    <a:pt x="1319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pic>
        <p:nvPicPr>
          <p:cNvPr id="257" name="Shape 383" descr="Shape 383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945955" y="6285647"/>
            <a:ext cx="4818022" cy="3082619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406400" dist="190500" dir="2700000">
              <a:srgbClr val="333333">
                <a:alpha val="64705"/>
              </a:srgbClr>
            </a:outerShdw>
          </a:effectLst>
        </p:spPr>
      </p:pic>
      <p:sp>
        <p:nvSpPr>
          <p:cNvPr id="258" name="Shape 384"/>
          <p:cNvSpPr txBox="1"/>
          <p:nvPr/>
        </p:nvSpPr>
        <p:spPr>
          <a:xfrm>
            <a:off x="10143218" y="7151196"/>
            <a:ext cx="2685389" cy="6887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r" defTabSz="130048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Low ambient gamma backgrounds</a:t>
            </a:r>
          </a:p>
        </p:txBody>
      </p:sp>
      <p:sp>
        <p:nvSpPr>
          <p:cNvPr id="259" name="Shape 385"/>
          <p:cNvSpPr txBox="1"/>
          <p:nvPr/>
        </p:nvSpPr>
        <p:spPr>
          <a:xfrm>
            <a:off x="350702" y="6963666"/>
            <a:ext cx="7789335" cy="20337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marL="406395" indent="-406395" algn="l" defTabSz="1300480">
              <a:lnSpc>
                <a:spcPct val="130000"/>
              </a:lnSpc>
              <a:defRPr b="0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b="1" sz="500">
              <a:latin typeface="Calibri"/>
              <a:ea typeface="Calibri"/>
              <a:cs typeface="Calibri"/>
              <a:sym typeface="Calibri"/>
            </a:endParaRPr>
          </a:p>
          <a:p>
            <a:pPr marL="380996" indent="-380996" algn="l" defTabSz="1300480">
              <a:lnSpc>
                <a:spcPct val="130000"/>
              </a:lnSpc>
              <a:buClr>
                <a:srgbClr val="FFFFFF"/>
              </a:buClr>
              <a:buSzPct val="100000"/>
              <a:buFont typeface="Courier New"/>
              <a:buChar char="o"/>
              <a:defRPr u="sng">
                <a:latin typeface="Calibri"/>
                <a:ea typeface="Calibri"/>
                <a:cs typeface="Calibri"/>
                <a:sym typeface="Calibri"/>
              </a:defRPr>
            </a:pPr>
            <a:r>
              <a:t>Low</a:t>
            </a:r>
            <a:r>
              <a:rPr u="none"/>
              <a:t> ambient gamma &amp; radon levels </a:t>
            </a:r>
            <a:r>
              <a:rPr u="none">
                <a:solidFill>
                  <a:schemeClr val="accent5"/>
                </a:solidFill>
              </a:rPr>
              <a:t>(Rn </a:t>
            </a:r>
            <a:r>
              <a:rPr>
                <a:solidFill>
                  <a:schemeClr val="accent5"/>
                </a:solidFill>
              </a:rPr>
              <a:t>&lt;3 Bq/m</a:t>
            </a:r>
            <a:r>
              <a:rPr baseline="30500">
                <a:solidFill>
                  <a:schemeClr val="accent5"/>
                </a:solidFill>
              </a:rPr>
              <a:t>3</a:t>
            </a:r>
            <a:r>
              <a:rPr>
                <a:solidFill>
                  <a:schemeClr val="accent5"/>
                </a:solidFill>
              </a:rPr>
              <a:t>)</a:t>
            </a:r>
            <a:endParaRPr>
              <a:solidFill>
                <a:schemeClr val="accent5"/>
              </a:solidFill>
            </a:endParaRPr>
          </a:p>
          <a:p>
            <a:pPr marL="380996" indent="-380996" algn="l" defTabSz="1300480">
              <a:lnSpc>
                <a:spcPct val="130000"/>
              </a:lnSpc>
              <a:buClr>
                <a:srgbClr val="FFFFFF"/>
              </a:buClr>
              <a:buSzPct val="100000"/>
              <a:buFont typeface="Courier New"/>
              <a:buChar char="o"/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t>Good location. Ease of access. Close to services.</a:t>
            </a:r>
          </a:p>
          <a:p>
            <a:pPr marL="380996" indent="-380996" algn="l" defTabSz="1300480">
              <a:lnSpc>
                <a:spcPct val="130000"/>
              </a:lnSpc>
              <a:buClr>
                <a:srgbClr val="FFFFFF"/>
              </a:buClr>
              <a:buSzPct val="100000"/>
              <a:buFont typeface="Courier New"/>
              <a:buChar char="o"/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t>Operations well-supported by mine owners ICL</a:t>
            </a:r>
            <a:r>
              <a:rPr u="sng"/>
              <a:t> </a:t>
            </a:r>
            <a:endParaRPr u="sng"/>
          </a:p>
          <a:p>
            <a:pPr marL="380996" indent="-380996" algn="l" defTabSz="1300480">
              <a:lnSpc>
                <a:spcPct val="130000"/>
              </a:lnSpc>
              <a:buClr>
                <a:srgbClr val="FFFFFF"/>
              </a:buClr>
              <a:buSzPct val="100000"/>
              <a:buFont typeface="Courier New"/>
              <a:buChar char="o"/>
              <a:defRPr u="sng">
                <a:latin typeface="Calibri"/>
                <a:ea typeface="Calibri"/>
                <a:cs typeface="Calibri"/>
                <a:sym typeface="Calibri"/>
              </a:defRPr>
            </a:pPr>
            <a:r>
              <a:t>Interesting, diverse &amp; impactful science programme</a:t>
            </a:r>
          </a:p>
        </p:txBody>
      </p:sp>
      <p:sp>
        <p:nvSpPr>
          <p:cNvPr id="260" name="Boulby Underground Laboratory"/>
          <p:cNvSpPr txBox="1"/>
          <p:nvPr/>
        </p:nvSpPr>
        <p:spPr>
          <a:xfrm>
            <a:off x="1701041" y="319600"/>
            <a:ext cx="11081678" cy="8205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/>
            <a:r>
              <a:t>Boulby Underground Laboratory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390"/>
          <p:cNvSpPr txBox="1"/>
          <p:nvPr>
            <p:ph type="title"/>
          </p:nvPr>
        </p:nvSpPr>
        <p:spPr>
          <a:xfrm>
            <a:off x="1714500" y="-266925"/>
            <a:ext cx="11099800" cy="2159001"/>
          </a:xfrm>
          <a:prstGeom prst="rect">
            <a:avLst/>
          </a:prstGeom>
        </p:spPr>
        <p:txBody>
          <a:bodyPr lIns="64995" tIns="64995" rIns="64995" bIns="64995"/>
          <a:lstStyle>
            <a:lvl1pPr>
              <a:defRPr b="1" sz="5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Boulby Dark Matter Studies</a:t>
            </a:r>
          </a:p>
        </p:txBody>
      </p:sp>
      <p:pic>
        <p:nvPicPr>
          <p:cNvPr id="263" name="Shape 391" descr="Shape 39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6430" y="53502"/>
            <a:ext cx="1878471" cy="153148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4" name="Shape 393" descr="Shape 39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1006" y="4608968"/>
            <a:ext cx="6478320" cy="448898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406400" dist="190500" dir="2700000">
              <a:srgbClr val="333333">
                <a:alpha val="64705"/>
              </a:srgbClr>
            </a:outerShdw>
          </a:effectLst>
        </p:spPr>
      </p:pic>
      <p:sp>
        <p:nvSpPr>
          <p:cNvPr id="265" name="Rectangle"/>
          <p:cNvSpPr/>
          <p:nvPr/>
        </p:nvSpPr>
        <p:spPr>
          <a:xfrm>
            <a:off x="468562" y="1644559"/>
            <a:ext cx="7032212" cy="1313180"/>
          </a:xfrm>
          <a:prstGeom prst="rect">
            <a:avLst/>
          </a:prstGeom>
          <a:ln w="12700">
            <a:solidFill>
              <a:srgbClr val="FFFFFF"/>
            </a:solidFill>
          </a:ln>
        </p:spPr>
        <p:txBody>
          <a:bodyPr lIns="65023" tIns="65023" rIns="65023" bIns="65023"/>
          <a:lstStyle/>
          <a:p>
            <a:pPr algn="l" defTabSz="1300480">
              <a:defRPr b="0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66" name="Boulby has hosted Dark Matter search studies for two decades. Including the NAIAD, DRIFT &amp; ZEPLIN experiment programmes."/>
          <p:cNvSpPr txBox="1"/>
          <p:nvPr/>
        </p:nvSpPr>
        <p:spPr>
          <a:xfrm>
            <a:off x="468562" y="1683703"/>
            <a:ext cx="7032212" cy="12348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algn="l" defTabSz="1300480">
              <a:defRPr b="0">
                <a:latin typeface="Calibri"/>
                <a:ea typeface="Calibri"/>
                <a:cs typeface="Calibri"/>
                <a:sym typeface="Calibri"/>
              </a:defRPr>
            </a:pPr>
            <a:r>
              <a:t>Boulby has hosted Dark Matter search studies for two decades. Including the </a:t>
            </a:r>
            <a:r>
              <a:rPr b="1"/>
              <a:t>NAIAD, DRIFT &amp; ZEPLIN </a:t>
            </a:r>
            <a:r>
              <a:t>experiment programmes.</a:t>
            </a:r>
          </a:p>
        </p:txBody>
      </p:sp>
      <p:sp>
        <p:nvSpPr>
          <p:cNvPr id="267" name="Shape"/>
          <p:cNvSpPr/>
          <p:nvPr/>
        </p:nvSpPr>
        <p:spPr>
          <a:xfrm>
            <a:off x="7579655" y="1739024"/>
            <a:ext cx="4728909" cy="29616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856"/>
                </a:moveTo>
                <a:lnTo>
                  <a:pt x="0" y="1856"/>
                </a:lnTo>
                <a:cubicBezTo>
                  <a:pt x="0" y="831"/>
                  <a:pt x="521" y="0"/>
                  <a:pt x="1163" y="0"/>
                </a:cubicBezTo>
                <a:lnTo>
                  <a:pt x="20437" y="0"/>
                </a:lnTo>
                <a:lnTo>
                  <a:pt x="20437" y="0"/>
                </a:lnTo>
                <a:cubicBezTo>
                  <a:pt x="21079" y="0"/>
                  <a:pt x="21600" y="831"/>
                  <a:pt x="21600" y="1856"/>
                </a:cubicBezTo>
                <a:lnTo>
                  <a:pt x="21600" y="19744"/>
                </a:lnTo>
                <a:lnTo>
                  <a:pt x="21600" y="19744"/>
                </a:lnTo>
                <a:cubicBezTo>
                  <a:pt x="21600" y="20769"/>
                  <a:pt x="21079" y="21600"/>
                  <a:pt x="20437" y="21600"/>
                </a:cubicBezTo>
                <a:lnTo>
                  <a:pt x="1163" y="21600"/>
                </a:lnTo>
                <a:lnTo>
                  <a:pt x="1163" y="21600"/>
                </a:lnTo>
                <a:cubicBezTo>
                  <a:pt x="521" y="21600"/>
                  <a:pt x="0" y="20769"/>
                  <a:pt x="0" y="19744"/>
                </a:cubicBezTo>
                <a:close/>
              </a:path>
            </a:pathLst>
          </a:custGeom>
          <a:solidFill>
            <a:srgbClr val="ECECEC"/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algn="l" defTabSz="1300480">
              <a:defRPr b="0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268" name="image61.jpeg" descr="image61.jpeg"/>
          <p:cNvPicPr>
            <a:picLocks noChangeAspect="1"/>
          </p:cNvPicPr>
          <p:nvPr/>
        </p:nvPicPr>
        <p:blipFill>
          <a:blip r:embed="rId4">
            <a:extLst/>
          </a:blip>
          <a:srcRect l="0" t="0" r="2" b="5"/>
          <a:stretch>
            <a:fillRect/>
          </a:stretch>
        </p:blipFill>
        <p:spPr>
          <a:xfrm>
            <a:off x="7579655" y="1739024"/>
            <a:ext cx="4728767" cy="29614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62" y="0"/>
                </a:moveTo>
                <a:cubicBezTo>
                  <a:pt x="520" y="0"/>
                  <a:pt x="0" y="830"/>
                  <a:pt x="0" y="1855"/>
                </a:cubicBezTo>
                <a:lnTo>
                  <a:pt x="0" y="19745"/>
                </a:lnTo>
                <a:cubicBezTo>
                  <a:pt x="0" y="20770"/>
                  <a:pt x="520" y="21600"/>
                  <a:pt x="1162" y="21600"/>
                </a:cubicBezTo>
                <a:lnTo>
                  <a:pt x="20438" y="21600"/>
                </a:lnTo>
                <a:cubicBezTo>
                  <a:pt x="21080" y="21600"/>
                  <a:pt x="21600" y="20770"/>
                  <a:pt x="21600" y="19745"/>
                </a:cubicBezTo>
                <a:lnTo>
                  <a:pt x="21600" y="1855"/>
                </a:lnTo>
                <a:cubicBezTo>
                  <a:pt x="21600" y="830"/>
                  <a:pt x="21080" y="0"/>
                  <a:pt x="20438" y="0"/>
                </a:cubicBezTo>
                <a:lnTo>
                  <a:pt x="1162" y="0"/>
                </a:lnTo>
                <a:close/>
              </a:path>
            </a:pathLst>
          </a:custGeom>
          <a:ln w="12700">
            <a:solidFill>
              <a:srgbClr val="FFFFFF"/>
            </a:solidFill>
          </a:ln>
          <a:effectLst>
            <a:reflection blurRad="0" stA="38000" stPos="0" endA="0" endPos="40000" dist="0" dir="5400000" fadeDir="5400000" sx="100000" sy="-100000" kx="0" ky="0" algn="bl" rotWithShape="0"/>
          </a:effectLst>
        </p:spPr>
      </p:pic>
      <p:sp>
        <p:nvSpPr>
          <p:cNvPr id="269" name="Shape 398"/>
          <p:cNvSpPr txBox="1"/>
          <p:nvPr/>
        </p:nvSpPr>
        <p:spPr>
          <a:xfrm>
            <a:off x="7837937" y="4088578"/>
            <a:ext cx="2432379" cy="409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l" defTabSz="1300480">
              <a:defRPr b="0" sz="18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ZEPLIN-III @ Boulby</a:t>
            </a:r>
          </a:p>
        </p:txBody>
      </p:sp>
      <p:sp>
        <p:nvSpPr>
          <p:cNvPr id="270" name="Shape 399"/>
          <p:cNvSpPr txBox="1"/>
          <p:nvPr/>
        </p:nvSpPr>
        <p:spPr>
          <a:xfrm>
            <a:off x="7356275" y="5096005"/>
            <a:ext cx="2119285" cy="2187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algn="r" defTabSz="1300480">
              <a:defRPr i="1" sz="2200">
                <a:latin typeface="Calibri"/>
                <a:ea typeface="Calibri"/>
                <a:cs typeface="Calibri"/>
                <a:sym typeface="Calibri"/>
              </a:defRPr>
            </a:pPr>
            <a:r>
              <a:t>ZEPLIN:</a:t>
            </a:r>
            <a:r>
              <a:rPr b="0"/>
              <a:t> The world’s first </a:t>
            </a:r>
            <a:endParaRPr b="0"/>
          </a:p>
          <a:p>
            <a:pPr algn="r" defTabSz="1300480">
              <a:defRPr b="0" i="1" sz="2200">
                <a:latin typeface="Calibri"/>
                <a:ea typeface="Calibri"/>
                <a:cs typeface="Calibri"/>
                <a:sym typeface="Calibri"/>
              </a:defRPr>
            </a:pPr>
            <a:r>
              <a:t>2-phase Xenon dark matter detector (Finished 2011</a:t>
            </a:r>
            <a:r>
              <a:rPr sz="1800"/>
              <a:t>)</a:t>
            </a:r>
          </a:p>
        </p:txBody>
      </p:sp>
      <p:sp>
        <p:nvSpPr>
          <p:cNvPr id="271" name="Shape 400"/>
          <p:cNvSpPr txBox="1"/>
          <p:nvPr/>
        </p:nvSpPr>
        <p:spPr>
          <a:xfrm>
            <a:off x="516723" y="3017315"/>
            <a:ext cx="6646886" cy="12348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algn="l" defTabSz="1300480">
              <a:defRPr b="0">
                <a:latin typeface="Calibri"/>
                <a:ea typeface="Calibri"/>
                <a:cs typeface="Calibri"/>
                <a:sym typeface="Calibri"/>
              </a:defRPr>
            </a:pPr>
            <a:r>
              <a:t>Boulby now hosts DRIFT Directional DM programme, CYGNUS Thick GEM R&amp;D &amp; provides ULB material screening for other studies, inc </a:t>
            </a:r>
            <a:r>
              <a:rPr b="1"/>
              <a:t>LUX-ZEPLIN</a:t>
            </a:r>
          </a:p>
        </p:txBody>
      </p:sp>
      <p:sp>
        <p:nvSpPr>
          <p:cNvPr id="272" name="Shape 401"/>
          <p:cNvSpPr txBox="1"/>
          <p:nvPr/>
        </p:nvSpPr>
        <p:spPr>
          <a:xfrm>
            <a:off x="10390729" y="7267526"/>
            <a:ext cx="1878471" cy="409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r" defTabSz="1300480">
              <a:defRPr b="0" sz="18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DRIFT-IId </a:t>
            </a:r>
          </a:p>
        </p:txBody>
      </p:sp>
      <p:sp>
        <p:nvSpPr>
          <p:cNvPr id="273" name="Shape"/>
          <p:cNvSpPr/>
          <p:nvPr/>
        </p:nvSpPr>
        <p:spPr>
          <a:xfrm>
            <a:off x="9659600" y="5232203"/>
            <a:ext cx="2876637" cy="36489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463"/>
                </a:moveTo>
                <a:lnTo>
                  <a:pt x="0" y="1463"/>
                </a:lnTo>
                <a:cubicBezTo>
                  <a:pt x="0" y="655"/>
                  <a:pt x="831" y="0"/>
                  <a:pt x="1856" y="0"/>
                </a:cubicBezTo>
                <a:lnTo>
                  <a:pt x="19744" y="0"/>
                </a:lnTo>
                <a:lnTo>
                  <a:pt x="19744" y="0"/>
                </a:lnTo>
                <a:cubicBezTo>
                  <a:pt x="20769" y="0"/>
                  <a:pt x="21600" y="655"/>
                  <a:pt x="21600" y="1463"/>
                </a:cubicBezTo>
                <a:lnTo>
                  <a:pt x="21600" y="20137"/>
                </a:lnTo>
                <a:lnTo>
                  <a:pt x="21600" y="20137"/>
                </a:lnTo>
                <a:cubicBezTo>
                  <a:pt x="21600" y="20945"/>
                  <a:pt x="20769" y="21600"/>
                  <a:pt x="19744" y="21600"/>
                </a:cubicBezTo>
                <a:lnTo>
                  <a:pt x="1856" y="21600"/>
                </a:lnTo>
                <a:lnTo>
                  <a:pt x="1856" y="21600"/>
                </a:lnTo>
                <a:cubicBezTo>
                  <a:pt x="831" y="21600"/>
                  <a:pt x="0" y="20945"/>
                  <a:pt x="0" y="20137"/>
                </a:cubicBezTo>
                <a:close/>
              </a:path>
            </a:pathLst>
          </a:custGeom>
          <a:solidFill>
            <a:srgbClr val="ECECEC"/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algn="l" defTabSz="1300480">
              <a:defRPr b="0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274" name="image63.jpeg" descr="image63.jpeg"/>
          <p:cNvPicPr>
            <a:picLocks noChangeAspect="1"/>
          </p:cNvPicPr>
          <p:nvPr/>
        </p:nvPicPr>
        <p:blipFill>
          <a:blip r:embed="rId5">
            <a:extLst/>
          </a:blip>
          <a:srcRect l="0" t="0" r="3" b="1"/>
          <a:stretch>
            <a:fillRect/>
          </a:stretch>
        </p:blipFill>
        <p:spPr>
          <a:xfrm>
            <a:off x="9659600" y="5232203"/>
            <a:ext cx="2876551" cy="3648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57" y="0"/>
                </a:moveTo>
                <a:cubicBezTo>
                  <a:pt x="831" y="0"/>
                  <a:pt x="0" y="655"/>
                  <a:pt x="0" y="1464"/>
                </a:cubicBezTo>
                <a:lnTo>
                  <a:pt x="0" y="20136"/>
                </a:lnTo>
                <a:cubicBezTo>
                  <a:pt x="0" y="20945"/>
                  <a:pt x="831" y="21600"/>
                  <a:pt x="1857" y="21600"/>
                </a:cubicBezTo>
                <a:lnTo>
                  <a:pt x="19743" y="21600"/>
                </a:lnTo>
                <a:cubicBezTo>
                  <a:pt x="20769" y="21600"/>
                  <a:pt x="21600" y="20945"/>
                  <a:pt x="21600" y="20136"/>
                </a:cubicBezTo>
                <a:lnTo>
                  <a:pt x="21600" y="1464"/>
                </a:lnTo>
                <a:cubicBezTo>
                  <a:pt x="21600" y="655"/>
                  <a:pt x="20769" y="0"/>
                  <a:pt x="19743" y="0"/>
                </a:cubicBezTo>
                <a:lnTo>
                  <a:pt x="1857" y="0"/>
                </a:lnTo>
                <a:close/>
              </a:path>
            </a:pathLst>
          </a:custGeom>
          <a:ln w="12700">
            <a:miter lim="400000"/>
          </a:ln>
          <a:effectLst>
            <a:reflection blurRad="0" stA="38000" stPos="0" endA="0" endPos="40000" dist="0" dir="5400000" fadeDir="5400000" sx="100000" sy="-100000" kx="0" ky="0" algn="bl" rotWithShape="0"/>
          </a:effectLst>
        </p:spPr>
      </p:pic>
      <p:sp>
        <p:nvSpPr>
          <p:cNvPr id="275" name="Shape 404"/>
          <p:cNvSpPr txBox="1"/>
          <p:nvPr/>
        </p:nvSpPr>
        <p:spPr>
          <a:xfrm>
            <a:off x="7256467" y="7881432"/>
            <a:ext cx="1902554" cy="1158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l" defTabSz="1300480">
              <a:defRPr b="0" sz="2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Current limits &amp; future projections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"/>
          <p:cNvSpPr/>
          <p:nvPr/>
        </p:nvSpPr>
        <p:spPr>
          <a:xfrm>
            <a:off x="250944" y="4647296"/>
            <a:ext cx="6349913" cy="39984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856"/>
                </a:moveTo>
                <a:lnTo>
                  <a:pt x="0" y="1856"/>
                </a:lnTo>
                <a:cubicBezTo>
                  <a:pt x="0" y="831"/>
                  <a:pt x="523" y="0"/>
                  <a:pt x="1169" y="0"/>
                </a:cubicBezTo>
                <a:lnTo>
                  <a:pt x="20431" y="0"/>
                </a:lnTo>
                <a:lnTo>
                  <a:pt x="20431" y="0"/>
                </a:lnTo>
                <a:cubicBezTo>
                  <a:pt x="21077" y="0"/>
                  <a:pt x="21600" y="831"/>
                  <a:pt x="21600" y="1856"/>
                </a:cubicBezTo>
                <a:lnTo>
                  <a:pt x="21600" y="19744"/>
                </a:lnTo>
                <a:lnTo>
                  <a:pt x="21600" y="19744"/>
                </a:lnTo>
                <a:cubicBezTo>
                  <a:pt x="21600" y="20769"/>
                  <a:pt x="21077" y="21600"/>
                  <a:pt x="20431" y="21600"/>
                </a:cubicBezTo>
                <a:lnTo>
                  <a:pt x="1169" y="21600"/>
                </a:lnTo>
                <a:lnTo>
                  <a:pt x="1169" y="21600"/>
                </a:lnTo>
                <a:cubicBezTo>
                  <a:pt x="523" y="21600"/>
                  <a:pt x="0" y="20769"/>
                  <a:pt x="0" y="19744"/>
                </a:cubicBezTo>
                <a:close/>
              </a:path>
            </a:pathLst>
          </a:custGeom>
          <a:solidFill>
            <a:srgbClr val="ECECEC"/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algn="l" defTabSz="1300480">
              <a:defRPr b="0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278" name="image69.jpeg" descr="image69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0944" y="4647296"/>
            <a:ext cx="6349913" cy="39984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69" y="0"/>
                </a:moveTo>
                <a:cubicBezTo>
                  <a:pt x="524" y="0"/>
                  <a:pt x="0" y="831"/>
                  <a:pt x="0" y="1857"/>
                </a:cubicBezTo>
                <a:lnTo>
                  <a:pt x="0" y="19743"/>
                </a:lnTo>
                <a:cubicBezTo>
                  <a:pt x="0" y="20769"/>
                  <a:pt x="524" y="21600"/>
                  <a:pt x="1169" y="21600"/>
                </a:cubicBezTo>
                <a:lnTo>
                  <a:pt x="20431" y="21600"/>
                </a:lnTo>
                <a:cubicBezTo>
                  <a:pt x="21076" y="21600"/>
                  <a:pt x="21600" y="20769"/>
                  <a:pt x="21600" y="19743"/>
                </a:cubicBezTo>
                <a:lnTo>
                  <a:pt x="21600" y="1857"/>
                </a:lnTo>
                <a:cubicBezTo>
                  <a:pt x="21600" y="831"/>
                  <a:pt x="21076" y="0"/>
                  <a:pt x="20431" y="0"/>
                </a:cubicBezTo>
                <a:lnTo>
                  <a:pt x="1169" y="0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</p:pic>
      <p:sp>
        <p:nvSpPr>
          <p:cNvPr id="279" name="Shape 450"/>
          <p:cNvSpPr txBox="1"/>
          <p:nvPr/>
        </p:nvSpPr>
        <p:spPr>
          <a:xfrm>
            <a:off x="3811720" y="7934513"/>
            <a:ext cx="2422981" cy="371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r" defTabSz="1300480">
              <a:defRPr b="0" sz="16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New Lab December 2016</a:t>
            </a:r>
          </a:p>
        </p:txBody>
      </p:sp>
      <p:grpSp>
        <p:nvGrpSpPr>
          <p:cNvPr id="282" name="Shape 411"/>
          <p:cNvGrpSpPr/>
          <p:nvPr/>
        </p:nvGrpSpPr>
        <p:grpSpPr>
          <a:xfrm>
            <a:off x="6717242" y="8572779"/>
            <a:ext cx="6020700" cy="831682"/>
            <a:chOff x="0" y="0"/>
            <a:chExt cx="6020699" cy="831681"/>
          </a:xfrm>
        </p:grpSpPr>
        <p:sp>
          <p:nvSpPr>
            <p:cNvPr id="280" name="Rectangle"/>
            <p:cNvSpPr/>
            <p:nvPr/>
          </p:nvSpPr>
          <p:spPr>
            <a:xfrm>
              <a:off x="-1" y="-1"/>
              <a:ext cx="6020701" cy="831683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r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81" name="Directional DM detection – providing the most powerful direct detection signature"/>
            <p:cNvSpPr txBox="1"/>
            <p:nvPr/>
          </p:nvSpPr>
          <p:spPr>
            <a:xfrm>
              <a:off x="-1" y="-1"/>
              <a:ext cx="6020701" cy="781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>
              <a:lvl1pPr algn="r" defTabSz="1300480">
                <a:defRPr b="0" sz="2200">
                  <a:solidFill>
                    <a:srgbClr val="8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Directional DM detection – providing the most powerful direct detection signature  </a:t>
              </a:r>
            </a:p>
          </p:txBody>
        </p:sp>
      </p:grpSp>
      <p:grpSp>
        <p:nvGrpSpPr>
          <p:cNvPr id="285" name="Shape 412"/>
          <p:cNvGrpSpPr/>
          <p:nvPr/>
        </p:nvGrpSpPr>
        <p:grpSpPr>
          <a:xfrm>
            <a:off x="6979100" y="1649764"/>
            <a:ext cx="5496986" cy="3648489"/>
            <a:chOff x="0" y="0"/>
            <a:chExt cx="5496984" cy="3648487"/>
          </a:xfrm>
        </p:grpSpPr>
        <p:sp>
          <p:nvSpPr>
            <p:cNvPr id="283" name="Shape"/>
            <p:cNvSpPr/>
            <p:nvPr/>
          </p:nvSpPr>
          <p:spPr>
            <a:xfrm>
              <a:off x="0" y="-1"/>
              <a:ext cx="5496985" cy="3648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552" y="0"/>
                    <a:pt x="1232" y="0"/>
                  </a:cubicBezTo>
                  <a:lnTo>
                    <a:pt x="20368" y="0"/>
                  </a:lnTo>
                  <a:lnTo>
                    <a:pt x="20368" y="0"/>
                  </a:lnTo>
                  <a:cubicBezTo>
                    <a:pt x="21048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048" y="21600"/>
                    <a:pt x="20368" y="21600"/>
                  </a:cubicBezTo>
                  <a:lnTo>
                    <a:pt x="1232" y="21600"/>
                  </a:lnTo>
                  <a:lnTo>
                    <a:pt x="1232" y="21600"/>
                  </a:lnTo>
                  <a:cubicBezTo>
                    <a:pt x="552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284" name="image64.jpeg" descr="image64.jpe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0" y="0"/>
              <a:ext cx="5496985" cy="3648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32" y="0"/>
                  </a:moveTo>
                  <a:cubicBezTo>
                    <a:pt x="552" y="0"/>
                    <a:pt x="0" y="831"/>
                    <a:pt x="0" y="1856"/>
                  </a:cubicBezTo>
                  <a:lnTo>
                    <a:pt x="0" y="19744"/>
                  </a:lnTo>
                  <a:cubicBezTo>
                    <a:pt x="0" y="20769"/>
                    <a:pt x="552" y="21600"/>
                    <a:pt x="1232" y="21600"/>
                  </a:cubicBezTo>
                  <a:lnTo>
                    <a:pt x="20368" y="21600"/>
                  </a:lnTo>
                  <a:cubicBezTo>
                    <a:pt x="21048" y="21600"/>
                    <a:pt x="21600" y="20769"/>
                    <a:pt x="21600" y="19744"/>
                  </a:cubicBezTo>
                  <a:lnTo>
                    <a:pt x="21600" y="1856"/>
                  </a:lnTo>
                  <a:cubicBezTo>
                    <a:pt x="21600" y="831"/>
                    <a:pt x="21048" y="0"/>
                    <a:pt x="20368" y="0"/>
                  </a:cubicBezTo>
                  <a:lnTo>
                    <a:pt x="1232" y="0"/>
                  </a:lnTo>
                  <a:close/>
                </a:path>
              </a:pathLst>
            </a:custGeom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</p:pic>
      </p:grpSp>
      <p:grpSp>
        <p:nvGrpSpPr>
          <p:cNvPr id="288" name="Shape 413"/>
          <p:cNvGrpSpPr/>
          <p:nvPr/>
        </p:nvGrpSpPr>
        <p:grpSpPr>
          <a:xfrm>
            <a:off x="450992" y="1645932"/>
            <a:ext cx="6159219" cy="525273"/>
            <a:chOff x="0" y="0"/>
            <a:chExt cx="6159217" cy="525272"/>
          </a:xfrm>
        </p:grpSpPr>
        <p:sp>
          <p:nvSpPr>
            <p:cNvPr id="286" name="Rectangle"/>
            <p:cNvSpPr/>
            <p:nvPr/>
          </p:nvSpPr>
          <p:spPr>
            <a:xfrm>
              <a:off x="0" y="0"/>
              <a:ext cx="6159218" cy="525273"/>
            </a:xfrm>
            <a:prstGeom prst="rect">
              <a:avLst/>
            </a:prstGeom>
            <a:solidFill>
              <a:srgbClr val="D8D8D8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87" name="A DIRECTIONAL Dark Matter Detector."/>
            <p:cNvSpPr txBox="1"/>
            <p:nvPr/>
          </p:nvSpPr>
          <p:spPr>
            <a:xfrm>
              <a:off x="0" y="0"/>
              <a:ext cx="6159218" cy="4982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>
              <a:lvl1pPr algn="l" defTabSz="1300480">
                <a:defRPr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A DIRECTIONAL Dark Matter Detector.</a:t>
              </a:r>
            </a:p>
          </p:txBody>
        </p:sp>
      </p:grpSp>
      <p:sp>
        <p:nvSpPr>
          <p:cNvPr id="289" name="Shape 414"/>
          <p:cNvSpPr txBox="1"/>
          <p:nvPr/>
        </p:nvSpPr>
        <p:spPr>
          <a:xfrm rot="5400000">
            <a:off x="11718234" y="3189061"/>
            <a:ext cx="1995304" cy="371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defTabSz="1300480">
              <a:defRPr b="0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DRIFT-IId @ Boulby</a:t>
            </a:r>
          </a:p>
        </p:txBody>
      </p:sp>
      <p:sp>
        <p:nvSpPr>
          <p:cNvPr id="290" name="Shape 416"/>
          <p:cNvSpPr txBox="1"/>
          <p:nvPr/>
        </p:nvSpPr>
        <p:spPr>
          <a:xfrm>
            <a:off x="8037725" y="5316322"/>
            <a:ext cx="2444875" cy="409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l" defTabSz="1300480">
              <a:defRPr b="0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Directional detection</a:t>
            </a:r>
          </a:p>
        </p:txBody>
      </p:sp>
      <p:sp>
        <p:nvSpPr>
          <p:cNvPr id="291" name="Shape 439"/>
          <p:cNvSpPr txBox="1"/>
          <p:nvPr>
            <p:ph type="title"/>
          </p:nvPr>
        </p:nvSpPr>
        <p:spPr>
          <a:xfrm>
            <a:off x="1435100" y="-224048"/>
            <a:ext cx="11099800" cy="2159001"/>
          </a:xfrm>
          <a:prstGeom prst="rect">
            <a:avLst/>
          </a:prstGeom>
        </p:spPr>
        <p:txBody>
          <a:bodyPr lIns="64995" tIns="64995" rIns="64995" bIns="64995"/>
          <a:lstStyle>
            <a:lvl1pPr>
              <a:defRPr b="1" sz="5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DRIFT-II at Boulby...</a:t>
            </a:r>
          </a:p>
        </p:txBody>
      </p:sp>
      <p:pic>
        <p:nvPicPr>
          <p:cNvPr id="292" name="Shape 442" descr="Shape 44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099680" y="5585831"/>
            <a:ext cx="3521896" cy="2501811"/>
          </a:xfrm>
          <a:prstGeom prst="rect">
            <a:avLst/>
          </a:prstGeom>
          <a:ln w="12700">
            <a:miter lim="400000"/>
          </a:ln>
        </p:spPr>
      </p:pic>
      <p:sp>
        <p:nvSpPr>
          <p:cNvPr id="293" name="Shape 443"/>
          <p:cNvSpPr txBox="1"/>
          <p:nvPr/>
        </p:nvSpPr>
        <p:spPr>
          <a:xfrm>
            <a:off x="9916266" y="5585831"/>
            <a:ext cx="1597189" cy="409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r" defTabSz="1300480">
              <a:defRPr b="0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Simulated data</a:t>
            </a:r>
          </a:p>
        </p:txBody>
      </p:sp>
      <p:pic>
        <p:nvPicPr>
          <p:cNvPr id="294" name="Shape 445" descr="Shape 44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86098" y="263069"/>
            <a:ext cx="1760954" cy="1249775"/>
          </a:xfrm>
          <a:prstGeom prst="rect">
            <a:avLst/>
          </a:prstGeom>
          <a:ln w="12700">
            <a:miter lim="400000"/>
          </a:ln>
        </p:spPr>
      </p:pic>
      <p:sp>
        <p:nvSpPr>
          <p:cNvPr id="295" name="Shape 446"/>
          <p:cNvSpPr txBox="1"/>
          <p:nvPr/>
        </p:nvSpPr>
        <p:spPr>
          <a:xfrm>
            <a:off x="383171" y="3025567"/>
            <a:ext cx="6695059" cy="1780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algn="l" defTabSz="1300480">
              <a:defRPr sz="2200">
                <a:latin typeface="Calibri"/>
                <a:ea typeface="Calibri"/>
                <a:cs typeface="Calibri"/>
                <a:sym typeface="Calibri"/>
              </a:defRPr>
            </a:pPr>
            <a:r>
              <a:t>STATUS:</a:t>
            </a:r>
            <a:r>
              <a:rPr b="0"/>
              <a:t> Programme operating at Boulby since 2001. Currently limit-setting and conducting system performance &amp; scale-up R&amp;D. Plans for further R&amp;D &amp; expansion / collaboration (</a:t>
            </a:r>
            <a:r>
              <a:t>CYGNUS</a:t>
            </a:r>
            <a:r>
              <a:rPr b="0"/>
              <a:t>).</a:t>
            </a:r>
            <a:endParaRPr b="0"/>
          </a:p>
        </p:txBody>
      </p:sp>
      <p:sp>
        <p:nvSpPr>
          <p:cNvPr id="296" name="Shape 447"/>
          <p:cNvSpPr txBox="1"/>
          <p:nvPr/>
        </p:nvSpPr>
        <p:spPr>
          <a:xfrm>
            <a:off x="10548336" y="4132502"/>
            <a:ext cx="1806225" cy="968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algn="r" defTabSz="1300480">
              <a:defRPr b="0" sz="1800">
                <a:latin typeface="Calibri"/>
                <a:ea typeface="Calibri"/>
                <a:cs typeface="Calibri"/>
                <a:sym typeface="Calibri"/>
              </a:defRPr>
            </a:pPr>
            <a:r>
              <a:t>Dual (1m</a:t>
            </a:r>
            <a:r>
              <a:rPr baseline="30444"/>
              <a:t>3</a:t>
            </a:r>
            <a:r>
              <a:t> total) Negative Ion DRIFT TPC</a:t>
            </a:r>
          </a:p>
        </p:txBody>
      </p:sp>
      <p:grpSp>
        <p:nvGrpSpPr>
          <p:cNvPr id="299" name="Shape 417"/>
          <p:cNvGrpSpPr/>
          <p:nvPr/>
        </p:nvGrpSpPr>
        <p:grpSpPr>
          <a:xfrm>
            <a:off x="431726" y="2304292"/>
            <a:ext cx="5988349" cy="588187"/>
            <a:chOff x="0" y="0"/>
            <a:chExt cx="5988347" cy="588185"/>
          </a:xfrm>
        </p:grpSpPr>
        <p:sp>
          <p:nvSpPr>
            <p:cNvPr id="297" name="Rectangle"/>
            <p:cNvSpPr/>
            <p:nvPr/>
          </p:nvSpPr>
          <p:spPr>
            <a:xfrm>
              <a:off x="0" y="-1"/>
              <a:ext cx="5988348" cy="588187"/>
            </a:xfrm>
            <a:prstGeom prst="rect">
              <a:avLst/>
            </a:prstGeom>
            <a:solidFill>
              <a:srgbClr val="F7F6F2"/>
            </a:solidFill>
            <a:ln w="9525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r" defTabSz="914400">
                <a:defRPr b="0" sz="1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98" name="Occidental College, New Mexico, Colorado State, Hawaii, Wellesley, Sheffield, Edinburgh, Boulby"/>
            <p:cNvSpPr txBox="1"/>
            <p:nvPr/>
          </p:nvSpPr>
          <p:spPr>
            <a:xfrm>
              <a:off x="0" y="-1"/>
              <a:ext cx="5988348" cy="5881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noAutofit/>
            </a:bodyPr>
            <a:lstStyle>
              <a:lvl1pPr defTabSz="914400">
                <a:defRPr b="0" i="1" sz="1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Occidental College, New Mexico, Colorado State, Hawaii, Wellesley, Sheffield, Edinburgh, Boulby 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Shape 455" descr="Shape 45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718036" y="1806229"/>
            <a:ext cx="4069938" cy="424164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04" name="Shape 456"/>
          <p:cNvGrpSpPr/>
          <p:nvPr/>
        </p:nvGrpSpPr>
        <p:grpSpPr>
          <a:xfrm>
            <a:off x="684122" y="3203415"/>
            <a:ext cx="3422105" cy="2420056"/>
            <a:chOff x="0" y="0"/>
            <a:chExt cx="3422103" cy="2420055"/>
          </a:xfrm>
        </p:grpSpPr>
        <p:sp>
          <p:nvSpPr>
            <p:cNvPr id="302" name="Shape"/>
            <p:cNvSpPr/>
            <p:nvPr/>
          </p:nvSpPr>
          <p:spPr>
            <a:xfrm>
              <a:off x="-1" y="0"/>
              <a:ext cx="3422105" cy="2420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588" y="0"/>
                    <a:pt x="1313" y="0"/>
                  </a:cubicBezTo>
                  <a:lnTo>
                    <a:pt x="20287" y="0"/>
                  </a:lnTo>
                  <a:lnTo>
                    <a:pt x="20287" y="0"/>
                  </a:lnTo>
                  <a:cubicBezTo>
                    <a:pt x="21012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012" y="21600"/>
                    <a:pt x="20287" y="21600"/>
                  </a:cubicBezTo>
                  <a:lnTo>
                    <a:pt x="1313" y="21600"/>
                  </a:lnTo>
                  <a:lnTo>
                    <a:pt x="1313" y="21600"/>
                  </a:lnTo>
                  <a:cubicBezTo>
                    <a:pt x="588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b="0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303" name="image67.jpeg" descr="image67.jpe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0" y="0"/>
              <a:ext cx="3422104" cy="2420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13" y="0"/>
                  </a:moveTo>
                  <a:cubicBezTo>
                    <a:pt x="588" y="0"/>
                    <a:pt x="0" y="831"/>
                    <a:pt x="0" y="1856"/>
                  </a:cubicBezTo>
                  <a:lnTo>
                    <a:pt x="0" y="19744"/>
                  </a:lnTo>
                  <a:cubicBezTo>
                    <a:pt x="0" y="20769"/>
                    <a:pt x="588" y="21600"/>
                    <a:pt x="1313" y="21600"/>
                  </a:cubicBezTo>
                  <a:lnTo>
                    <a:pt x="20287" y="21600"/>
                  </a:lnTo>
                  <a:cubicBezTo>
                    <a:pt x="21012" y="21600"/>
                    <a:pt x="21600" y="20769"/>
                    <a:pt x="21600" y="19744"/>
                  </a:cubicBezTo>
                  <a:lnTo>
                    <a:pt x="21600" y="1856"/>
                  </a:lnTo>
                  <a:cubicBezTo>
                    <a:pt x="21600" y="831"/>
                    <a:pt x="21012" y="0"/>
                    <a:pt x="20287" y="0"/>
                  </a:cubicBezTo>
                  <a:lnTo>
                    <a:pt x="1313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305" name="Shape 457"/>
          <p:cNvSpPr txBox="1"/>
          <p:nvPr/>
        </p:nvSpPr>
        <p:spPr>
          <a:xfrm>
            <a:off x="-162918" y="1242542"/>
            <a:ext cx="12806478" cy="7776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3217" tIns="63217" rIns="63217" bIns="63217">
            <a:spAutoFit/>
          </a:bodyPr>
          <a:lstStyle>
            <a:lvl1pPr marL="485422" indent="-485422" algn="l" defTabSz="1300480">
              <a:defRPr b="0" sz="2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      Growing suite (‘BUGS’) of Ultra-Low-Background (ULB) germanium detector systems to support Dark Matter &amp; misc ‘rare-event’ studies…</a:t>
            </a:r>
          </a:p>
        </p:txBody>
      </p:sp>
      <p:grpSp>
        <p:nvGrpSpPr>
          <p:cNvPr id="308" name="Shape 458"/>
          <p:cNvGrpSpPr/>
          <p:nvPr/>
        </p:nvGrpSpPr>
        <p:grpSpPr>
          <a:xfrm>
            <a:off x="9672177" y="1941034"/>
            <a:ext cx="870923" cy="2345329"/>
            <a:chOff x="0" y="0"/>
            <a:chExt cx="870922" cy="2345327"/>
          </a:xfrm>
        </p:grpSpPr>
        <p:sp>
          <p:nvSpPr>
            <p:cNvPr id="306" name="Shape 459"/>
            <p:cNvSpPr txBox="1"/>
            <p:nvPr/>
          </p:nvSpPr>
          <p:spPr>
            <a:xfrm>
              <a:off x="93851" y="0"/>
              <a:ext cx="627407" cy="2778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>
              <a:lvl1pPr algn="l" defTabSz="1300480">
                <a:defRPr b="0" sz="1100">
                  <a:solidFill>
                    <a:srgbClr val="7F7F7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Ortec</a:t>
              </a:r>
            </a:p>
          </p:txBody>
        </p:sp>
        <p:sp>
          <p:nvSpPr>
            <p:cNvPr id="307" name="Shape 460"/>
            <p:cNvSpPr txBox="1"/>
            <p:nvPr/>
          </p:nvSpPr>
          <p:spPr>
            <a:xfrm>
              <a:off x="0" y="2067507"/>
              <a:ext cx="870923" cy="2778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>
              <a:lvl1pPr algn="l" defTabSz="1300480">
                <a:defRPr b="0" sz="1100">
                  <a:solidFill>
                    <a:srgbClr val="7F7F7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Canberra</a:t>
              </a:r>
            </a:p>
          </p:txBody>
        </p:sp>
      </p:grpSp>
      <p:sp>
        <p:nvSpPr>
          <p:cNvPr id="309" name="Shape 466"/>
          <p:cNvSpPr txBox="1"/>
          <p:nvPr/>
        </p:nvSpPr>
        <p:spPr>
          <a:xfrm>
            <a:off x="254848" y="5687573"/>
            <a:ext cx="4280654" cy="306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algn="l" defTabSz="1300480">
              <a:defRPr b="0" sz="2200">
                <a:latin typeface="Arial"/>
                <a:ea typeface="Arial"/>
                <a:cs typeface="Arial"/>
                <a:sym typeface="Arial"/>
              </a:defRPr>
            </a:pPr>
            <a:r>
              <a:t>ULB counting studies supporting UK DM (</a:t>
            </a:r>
            <a:r>
              <a:rPr b="1"/>
              <a:t>LZ</a:t>
            </a:r>
            <a:r>
              <a:t>) and  neutrino study communities. </a:t>
            </a:r>
          </a:p>
          <a:p>
            <a:pPr algn="l" defTabSz="1300480">
              <a:defRPr b="0" sz="1800">
                <a:latin typeface="Arial"/>
                <a:ea typeface="Arial"/>
                <a:cs typeface="Arial"/>
                <a:sym typeface="Arial"/>
              </a:defRPr>
            </a:pPr>
            <a:endParaRPr sz="1100"/>
          </a:p>
          <a:p>
            <a:pPr algn="l" defTabSz="1300480">
              <a:defRPr b="0" sz="2200">
                <a:latin typeface="Arial"/>
                <a:ea typeface="Arial"/>
                <a:cs typeface="Arial"/>
                <a:sym typeface="Arial"/>
              </a:defRPr>
            </a:pPr>
            <a:r>
              <a:t>Now </a:t>
            </a:r>
            <a:r>
              <a:rPr b="1"/>
              <a:t>EXPANDING</a:t>
            </a:r>
            <a:r>
              <a:t> ULB</a:t>
            </a:r>
          </a:p>
          <a:p>
            <a:pPr algn="l" defTabSz="1300480">
              <a:defRPr b="0" sz="2200">
                <a:latin typeface="Arial"/>
                <a:ea typeface="Arial"/>
                <a:cs typeface="Arial"/>
                <a:sym typeface="Arial"/>
              </a:defRPr>
            </a:pPr>
            <a:r>
              <a:t>counting capabilities to meet </a:t>
            </a:r>
          </a:p>
          <a:p>
            <a:pPr algn="l" defTabSz="1300480">
              <a:defRPr b="0" sz="2200">
                <a:latin typeface="Arial"/>
                <a:ea typeface="Arial"/>
                <a:cs typeface="Arial"/>
                <a:sym typeface="Arial"/>
              </a:defRPr>
            </a:pPr>
            <a:r>
              <a:t>international demand.</a:t>
            </a:r>
          </a:p>
          <a:p>
            <a:pPr algn="l" defTabSz="1300480">
              <a:defRPr b="0" sz="1800">
                <a:latin typeface="Arial"/>
                <a:ea typeface="Arial"/>
                <a:cs typeface="Arial"/>
                <a:sym typeface="Arial"/>
              </a:defRPr>
            </a:pPr>
            <a:endParaRPr sz="1100"/>
          </a:p>
          <a:p>
            <a:pPr algn="l" defTabSz="1300480">
              <a:defRPr b="0" sz="2200">
                <a:latin typeface="Arial"/>
                <a:ea typeface="Arial"/>
                <a:cs typeface="Arial"/>
                <a:sym typeface="Arial"/>
              </a:defRPr>
            </a:pPr>
            <a:r>
              <a:t>In collaboration with UCL, Oxford, DMUK, Sheffield</a:t>
            </a:r>
          </a:p>
        </p:txBody>
      </p:sp>
      <p:sp>
        <p:nvSpPr>
          <p:cNvPr id="310" name="Shape 467"/>
          <p:cNvSpPr txBox="1"/>
          <p:nvPr>
            <p:ph type="title"/>
          </p:nvPr>
        </p:nvSpPr>
        <p:spPr>
          <a:xfrm>
            <a:off x="1244600" y="-398028"/>
            <a:ext cx="11099800" cy="2159001"/>
          </a:xfrm>
          <a:prstGeom prst="rect">
            <a:avLst/>
          </a:prstGeom>
        </p:spPr>
        <p:txBody>
          <a:bodyPr lIns="64995" tIns="64995" rIns="64995" bIns="64995"/>
          <a:lstStyle>
            <a:lvl1pPr>
              <a:defRPr b="1" sz="5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ULB Material Screening</a:t>
            </a:r>
          </a:p>
        </p:txBody>
      </p:sp>
      <p:pic>
        <p:nvPicPr>
          <p:cNvPr id="311" name="Shape 468" descr="Shape 46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8019" y="87534"/>
            <a:ext cx="1947079" cy="1187877"/>
          </a:xfrm>
          <a:prstGeom prst="rect">
            <a:avLst/>
          </a:prstGeom>
          <a:ln w="12700">
            <a:miter lim="400000"/>
          </a:ln>
        </p:spPr>
      </p:pic>
      <p:sp>
        <p:nvSpPr>
          <p:cNvPr id="312" name="Shape 471"/>
          <p:cNvSpPr txBox="1"/>
          <p:nvPr/>
        </p:nvSpPr>
        <p:spPr>
          <a:xfrm>
            <a:off x="796067" y="3363278"/>
            <a:ext cx="2650856" cy="5805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l" defTabSz="1300480">
              <a:defRPr b="0"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Activity testing steel samples</a:t>
            </a:r>
          </a:p>
        </p:txBody>
      </p:sp>
      <p:sp>
        <p:nvSpPr>
          <p:cNvPr id="313" name="Shape 472"/>
          <p:cNvSpPr txBox="1"/>
          <p:nvPr/>
        </p:nvSpPr>
        <p:spPr>
          <a:xfrm>
            <a:off x="4953904" y="2017170"/>
            <a:ext cx="3726492" cy="1189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marL="228600" indent="-228600" algn="l" defTabSz="1300480">
              <a:buSzPct val="100000"/>
              <a:buChar char="•"/>
              <a:defRPr b="0" sz="1800">
                <a:latin typeface="Noto Sans Symbols"/>
                <a:ea typeface="Noto Sans Symbols"/>
                <a:cs typeface="Noto Sans Symbols"/>
                <a:sym typeface="Noto Sans Symbols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Ortec 2kg Coax.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228600" indent="-228600" algn="l" defTabSz="1300480">
              <a:buSzPct val="100000"/>
              <a:buChar char="•"/>
              <a:defRPr b="0" sz="1800">
                <a:latin typeface="Noto Sans Symbols"/>
                <a:ea typeface="Noto Sans Symbols"/>
                <a:cs typeface="Noto Sans Symbols"/>
                <a:sym typeface="Noto Sans Symbols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3 Canberra BEGe detectors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228600" indent="-228600" algn="l" defTabSz="1300480">
              <a:buSzPct val="100000"/>
              <a:buChar char="•"/>
              <a:defRPr b="0" sz="1800">
                <a:latin typeface="Noto Sans Symbols"/>
                <a:ea typeface="Noto Sans Symbols"/>
                <a:cs typeface="Noto Sans Symbols"/>
                <a:sym typeface="Noto Sans Symbols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Canberra SAGe Well-type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228600" indent="-228600" algn="l" defTabSz="1300480">
              <a:buSzPct val="100000"/>
              <a:buChar char="•"/>
              <a:defRPr b="0" sz="1800">
                <a:latin typeface="Noto Sans Symbols"/>
                <a:ea typeface="Noto Sans Symbols"/>
                <a:cs typeface="Noto Sans Symbols"/>
                <a:sym typeface="Noto Sans Symbols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2 Canberra Coax (180% eff)</a:t>
            </a:r>
          </a:p>
        </p:txBody>
      </p:sp>
      <p:sp>
        <p:nvSpPr>
          <p:cNvPr id="314" name="Shape 473"/>
          <p:cNvSpPr txBox="1"/>
          <p:nvPr/>
        </p:nvSpPr>
        <p:spPr>
          <a:xfrm>
            <a:off x="-1811500" y="9417063"/>
            <a:ext cx="1316699" cy="530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/>
          <a:p>
            <a:pPr algn="l" defTabSz="1300480">
              <a:defRPr b="0" sz="1400">
                <a:latin typeface="Arial"/>
                <a:ea typeface="Arial"/>
                <a:cs typeface="Arial"/>
                <a:sym typeface="Arial"/>
              </a:defRPr>
            </a:pPr>
            <a:r>
              <a:t>LZ</a:t>
            </a:r>
          </a:p>
          <a:p>
            <a:pPr algn="l" defTabSz="1300480">
              <a:defRPr b="0" sz="1400">
                <a:latin typeface="Arial"/>
                <a:ea typeface="Arial"/>
                <a:cs typeface="Arial"/>
                <a:sym typeface="Arial"/>
              </a:defRPr>
            </a:pPr>
            <a:r>
              <a:t>LUX-ZEPLIN</a:t>
            </a:r>
          </a:p>
        </p:txBody>
      </p:sp>
      <p:sp>
        <p:nvSpPr>
          <p:cNvPr id="315" name="Shape 474"/>
          <p:cNvSpPr txBox="1"/>
          <p:nvPr/>
        </p:nvSpPr>
        <p:spPr>
          <a:xfrm>
            <a:off x="11475917" y="2976588"/>
            <a:ext cx="1095394" cy="430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5" tIns="64995" rIns="64995" bIns="64995">
            <a:spAutoFit/>
          </a:bodyPr>
          <a:lstStyle>
            <a:lvl1pPr algn="r" defTabSz="1300480">
              <a:defRPr b="0" sz="11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Background Spectra</a:t>
            </a:r>
          </a:p>
        </p:txBody>
      </p:sp>
      <p:grpSp>
        <p:nvGrpSpPr>
          <p:cNvPr id="318" name="Shape 475"/>
          <p:cNvGrpSpPr/>
          <p:nvPr/>
        </p:nvGrpSpPr>
        <p:grpSpPr>
          <a:xfrm>
            <a:off x="388666" y="2226493"/>
            <a:ext cx="4527600" cy="770667"/>
            <a:chOff x="0" y="0"/>
            <a:chExt cx="4527599" cy="770666"/>
          </a:xfrm>
        </p:grpSpPr>
        <p:sp>
          <p:nvSpPr>
            <p:cNvPr id="316" name="Shape 476"/>
            <p:cNvSpPr/>
            <p:nvPr/>
          </p:nvSpPr>
          <p:spPr>
            <a:xfrm>
              <a:off x="24073" y="24090"/>
              <a:ext cx="4359018" cy="746577"/>
            </a:xfrm>
            <a:prstGeom prst="roundRect">
              <a:avLst>
                <a:gd name="adj" fmla="val 16667"/>
              </a:avLst>
            </a:prstGeom>
            <a:solidFill>
              <a:srgbClr val="B7CCE4"/>
            </a:solidFill>
            <a:ln w="12700" cap="flat">
              <a:solidFill>
                <a:srgbClr val="FFFFFF"/>
              </a:solidFill>
              <a:prstDash val="solid"/>
              <a:round/>
            </a:ln>
            <a:effectLst>
              <a:outerShdw sx="100000" sy="100000" kx="0" ky="0" algn="b" rotWithShape="0" blurRad="50800" dist="25400" dir="5400000">
                <a:srgbClr val="000000">
                  <a:alpha val="34901"/>
                </a:srgbClr>
              </a:outerShdw>
            </a:effectLst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b="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17" name="Shape 477"/>
            <p:cNvSpPr txBox="1"/>
            <p:nvPr/>
          </p:nvSpPr>
          <p:spPr>
            <a:xfrm>
              <a:off x="0" y="0"/>
              <a:ext cx="4527600" cy="7058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995" tIns="64995" rIns="64995" bIns="64995" numCol="1" anchor="t">
              <a:spAutoFit/>
            </a:bodyPr>
            <a:lstStyle/>
            <a:p>
              <a:pPr defTabSz="1300480">
                <a:defRPr sz="2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Sensitivity down to &lt;</a:t>
              </a:r>
              <a:r>
                <a:rPr>
                  <a:solidFill>
                    <a:srgbClr val="800000"/>
                  </a:solidFill>
                </a:rPr>
                <a:t>100ppt</a:t>
              </a:r>
              <a:r>
                <a:t> </a:t>
              </a:r>
            </a:p>
            <a:p>
              <a:pPr defTabSz="1300480">
                <a:defRPr sz="2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U/Th per sample, &amp; improving</a:t>
              </a:r>
            </a:p>
          </p:txBody>
        </p:sp>
      </p:grpSp>
      <p:pic>
        <p:nvPicPr>
          <p:cNvPr id="319" name="P1000127.jpg" descr="P1000127.jpg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073390" y="6213406"/>
            <a:ext cx="3726492" cy="3324328"/>
          </a:xfrm>
          <a:prstGeom prst="rect">
            <a:avLst/>
          </a:prstGeom>
          <a:ln w="12700">
            <a:miter lim="400000"/>
          </a:ln>
        </p:spPr>
      </p:pic>
      <p:pic>
        <p:nvPicPr>
          <p:cNvPr id="320" name="P1010127.JPG" descr="P1010127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457588" y="6410506"/>
            <a:ext cx="3906837" cy="2930128"/>
          </a:xfrm>
          <a:prstGeom prst="rect">
            <a:avLst/>
          </a:prstGeom>
          <a:ln w="12700">
            <a:miter lim="400000"/>
          </a:ln>
        </p:spPr>
      </p:pic>
      <p:pic>
        <p:nvPicPr>
          <p:cNvPr id="321" name="P1000234.JPG" descr="P1000234.JP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714993" y="3363278"/>
            <a:ext cx="3574814" cy="268111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