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6" r:id="rId2"/>
    <p:sldId id="281" r:id="rId3"/>
    <p:sldId id="258" r:id="rId4"/>
    <p:sldId id="275" r:id="rId5"/>
    <p:sldId id="260" r:id="rId6"/>
    <p:sldId id="268" r:id="rId7"/>
    <p:sldId id="276" r:id="rId8"/>
    <p:sldId id="279" r:id="rId9"/>
    <p:sldId id="259" r:id="rId10"/>
    <p:sldId id="284" r:id="rId11"/>
    <p:sldId id="285" r:id="rId12"/>
    <p:sldId id="280" r:id="rId13"/>
    <p:sldId id="269" r:id="rId14"/>
    <p:sldId id="273" r:id="rId15"/>
    <p:sldId id="299" r:id="rId16"/>
    <p:sldId id="294" r:id="rId17"/>
    <p:sldId id="303" r:id="rId18"/>
    <p:sldId id="298" r:id="rId19"/>
    <p:sldId id="307" r:id="rId20"/>
    <p:sldId id="306" r:id="rId21"/>
    <p:sldId id="319" r:id="rId22"/>
    <p:sldId id="274" r:id="rId23"/>
    <p:sldId id="308" r:id="rId24"/>
    <p:sldId id="311" r:id="rId25"/>
    <p:sldId id="320" r:id="rId26"/>
    <p:sldId id="310" r:id="rId27"/>
    <p:sldId id="323" r:id="rId28"/>
    <p:sldId id="266" r:id="rId29"/>
    <p:sldId id="309" r:id="rId30"/>
    <p:sldId id="291" r:id="rId31"/>
    <p:sldId id="292" r:id="rId32"/>
    <p:sldId id="324" r:id="rId33"/>
    <p:sldId id="287" r:id="rId34"/>
    <p:sldId id="286" r:id="rId35"/>
    <p:sldId id="322" r:id="rId36"/>
    <p:sldId id="289" r:id="rId37"/>
    <p:sldId id="282" r:id="rId38"/>
    <p:sldId id="283" r:id="rId39"/>
    <p:sldId id="297" r:id="rId40"/>
    <p:sldId id="300" r:id="rId41"/>
    <p:sldId id="302" r:id="rId42"/>
    <p:sldId id="301" r:id="rId43"/>
    <p:sldId id="305" r:id="rId44"/>
    <p:sldId id="304" r:id="rId45"/>
    <p:sldId id="312" r:id="rId46"/>
    <p:sldId id="318" r:id="rId47"/>
    <p:sldId id="32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23B0"/>
    <a:srgbClr val="AB25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68" autoAdjust="0"/>
  </p:normalViewPr>
  <p:slideViewPr>
    <p:cSldViewPr>
      <p:cViewPr varScale="1">
        <p:scale>
          <a:sx n="82" d="100"/>
          <a:sy n="82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1D08B-985F-4B36-8FDA-CD7B559CD291}" type="datetimeFigureOut">
              <a:rPr lang="en-GB" smtClean="0"/>
              <a:t>27/07/2017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7F0B1-C179-4F43-9DA7-29E77E0B79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67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would appreciate if you could present a plenary talk (25+5 min) based on recent scientific achievements of ATLAS.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particular we plan to cover the following issues: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SM Higgs boson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Extensions of the minimal scalar sector of the Standard Model(SM),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e.g. multi-Higgs Models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Composite Higgs bosons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Effective field theory approach to Higgs physics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Fundamental scalars within supersymmetric extensions of the SM 6. New scalars implied by extensions of the SM gauge group,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e.g. SU(2)_L x SU(2)_R x U(1)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 Scalars within models of neutrino masses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8. Elementary scalars within extra dimensions: gauge-Higgs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unification, stabilization of extra  dimensions,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bulk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scalars, etc...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9. Role of scalars within cosmology, e.g. dark matter,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baryogenesis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inflatons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axions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quintesence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10. Higgs bosons on lattice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11. Experimental search for scalars: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LHC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Tevatron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low energy colliders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future colliders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dirty="0" smtClean="0"/>
              <a:t>A jet with </a:t>
            </a:r>
            <a:r>
              <a:rPr lang="en-GB" dirty="0" err="1" smtClean="0"/>
              <a:t>pT</a:t>
            </a:r>
            <a:r>
              <a:rPr lang="en-GB" dirty="0" smtClean="0"/>
              <a:t> of 1707 GeV is indicated by the green and yellow bars corresponding to the energy deposition in the electromagnetic and hadronic calorimeters respectively. The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T</a:t>
            </a:r>
            <a:r>
              <a:rPr lang="en-GB" baseline="30000" dirty="0" err="1" smtClean="0"/>
              <a:t>miss</a:t>
            </a:r>
            <a:r>
              <a:rPr lang="en-GB" dirty="0" smtClean="0"/>
              <a:t> of 1735 GeV is shown as the white dashed line in the opposite side of the detector.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FCCDC-5BDD-445F-B37A-250FFB0606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758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20,000 Higgs bosons per day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611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Event display from “Search for the </a:t>
            </a:r>
            <a:r>
              <a:rPr lang="en-GB" dirty="0" err="1" smtClean="0"/>
              <a:t>dimuon</a:t>
            </a:r>
            <a:r>
              <a:rPr lang="en-GB" dirty="0" smtClean="0"/>
              <a:t> decay of the Higgs boson in </a:t>
            </a:r>
            <a:br>
              <a:rPr lang="en-GB" dirty="0" smtClean="0"/>
            </a:br>
            <a:r>
              <a:rPr lang="en-GB" dirty="0" smtClean="0"/>
              <a:t>pp collisions at √s = 13 </a:t>
            </a:r>
            <a:r>
              <a:rPr lang="en-GB" dirty="0" err="1" smtClean="0"/>
              <a:t>TeV</a:t>
            </a:r>
            <a:r>
              <a:rPr lang="en-GB" dirty="0" smtClean="0"/>
              <a:t> with the ATLAS detector”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830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Events are selected with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EmissT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250 GeV, where a leading (highest-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jet with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250 GeV and |eta| &lt; 2.4 is required. A maximum of four jets with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30 GeV and |eta| &lt; 2.8 are allowed. Separation in the azimuthal plane of (jet;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pmissT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) &gt; 0.4 between the missing transverse momentum direction and each selected jet is required (to reduce the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multijet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background contribution where a large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EmissT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 originate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jet energy mismeasurement).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p-values for a background-only hypothesis are in the range 0.01–0.04, corresponding to a compatibility with the SM predictions within approximately 1.7 to 2.1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319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comparison is model-dependent and solely valid in the context of this particular Z’-like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model.</a:t>
            </a:r>
          </a:p>
          <a:p>
            <a:r>
              <a:rPr lang="en-GB" dirty="0" smtClean="0"/>
              <a:t>PICO-60 is a </a:t>
            </a:r>
            <a:r>
              <a:rPr lang="en-GB" dirty="0" err="1" smtClean="0"/>
              <a:t>a</a:t>
            </a:r>
            <a:r>
              <a:rPr lang="en-GB" dirty="0" smtClean="0"/>
              <a:t> bubble chamber filled with 52 kg of 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GB" dirty="0" smtClean="0"/>
              <a:t>F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en-GB" dirty="0" smtClean="0"/>
              <a:t> located in the SNOLAB underground laboratory. Result</a:t>
            </a:r>
            <a:r>
              <a:rPr lang="en-GB" baseline="0" dirty="0" smtClean="0"/>
              <a:t> quoted is </a:t>
            </a:r>
            <a:r>
              <a:rPr lang="en-GB" dirty="0" smtClean="0"/>
              <a:t>1167-kg-day exposure at a 3.3-keV thermodynamic threshold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25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W(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el-GR" sz="1200" b="0" i="0" u="none" strike="noStrike" kern="1200" baseline="0" dirty="0" smtClean="0">
                <a:solidFill>
                  <a:schemeClr val="tx1"/>
                </a:solidFill>
                <a:latin typeface="Sylfaen" panose="010A0502050306030303" pitchFamily="18" charset="0"/>
                <a:ea typeface="+mn-ea"/>
                <a:cs typeface="+mn-cs"/>
              </a:rPr>
              <a:t>υ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H(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bb) candidate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724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Searches for invisible decays of the Higgs boson are presented. The data collected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CMS detector at the LHC correspond to integrated luminosities of 5.1, 19.7,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2.3 fb-1 at centre-of-mass energies of 7, 8, and 13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TeV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respectively. The search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channels target Higgs boson production via gluon fusion, vector boson fusion, and in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association with a vector boson. Upper limits are placed on the branching fraction of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Higgs boson decay to invisible particles, as a function of the assumed production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cross sections. The combination of all channels, assuming standard model production,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yields an observed (expected) upper limit on the invisible branching fraction of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0.24 (0.23) at the 95% confidence level. The results are also interpreted in the context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Higgs-portal dark matter models.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614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Vector mediator </a:t>
            </a:r>
            <a:r>
              <a:rPr lang="en-GB" dirty="0" smtClean="0">
                <a:sym typeface="Wingdings" panose="05000000000000000000" pitchFamily="2" charset="2"/>
              </a:rPr>
              <a:t> similar plot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Pseudoscalar</a:t>
            </a:r>
            <a:r>
              <a:rPr lang="en-GB" dirty="0" smtClean="0">
                <a:sym typeface="Wingdings" panose="05000000000000000000" pitchFamily="2" charset="2"/>
              </a:rPr>
              <a:t> mediator  no sensitivity yet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23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Event display from “Search for the </a:t>
            </a:r>
            <a:r>
              <a:rPr lang="en-GB" dirty="0" err="1" smtClean="0"/>
              <a:t>dimuon</a:t>
            </a:r>
            <a:r>
              <a:rPr lang="en-GB" dirty="0" smtClean="0"/>
              <a:t> decay of the Higgs boson in </a:t>
            </a:r>
            <a:br>
              <a:rPr lang="en-GB" dirty="0" smtClean="0"/>
            </a:br>
            <a:r>
              <a:rPr lang="en-GB" dirty="0" smtClean="0"/>
              <a:t>pp collisions at √s = 13 </a:t>
            </a:r>
            <a:r>
              <a:rPr lang="en-GB" dirty="0" err="1" smtClean="0"/>
              <a:t>TeV</a:t>
            </a:r>
            <a:r>
              <a:rPr lang="en-GB" dirty="0" smtClean="0"/>
              <a:t> with the ATLAS detector”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7F0B1-C179-4F43-9DA7-29E77E0B79D9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83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tiff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8068"/>
            <a:ext cx="9164621" cy="6027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9" name="Picture 5" descr="http://atlas.cern/sites/atlas-public.web.cern.ch/files/field/image/monojetev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02" y="53789"/>
            <a:ext cx="8228198" cy="543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62713" y="6202235"/>
            <a:ext cx="134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July 2017</a:t>
            </a:r>
            <a:endParaRPr lang="en-GB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81" y="1447800"/>
            <a:ext cx="809278" cy="82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15000" y="4800600"/>
            <a:ext cx="33528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6346" y="1840505"/>
            <a:ext cx="3733800" cy="17368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Dark Matter </a:t>
            </a:r>
            <a:br>
              <a:rPr lang="en-GB" b="1" dirty="0" smtClean="0">
                <a:solidFill>
                  <a:schemeClr val="bg1"/>
                </a:solidFill>
                <a:latin typeface="Calibri Light" panose="020F0302020204030204" pitchFamily="34" charset="0"/>
              </a:rPr>
            </a:br>
            <a:r>
              <a:rPr lang="en-GB" b="1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at the LHC</a:t>
            </a:r>
            <a:endParaRPr lang="en-GB" sz="3100" b="1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1" y="6213059"/>
            <a:ext cx="1943161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/>
              <a:t>DMUK 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20940" y="6140678"/>
            <a:ext cx="1534394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 smtClean="0"/>
              <a:t>Alan Barr</a:t>
            </a:r>
            <a:endParaRPr lang="en-GB" sz="2800" dirty="0"/>
          </a:p>
        </p:txBody>
      </p:sp>
      <p:pic>
        <p:nvPicPr>
          <p:cNvPr id="1032" name="Picture 8" descr="https://upload.wikimedia.org/wikipedia/en/thumb/2/2f/University_of_Oxford.svg/1280px-University_of_Oxford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005" y="5029200"/>
            <a:ext cx="2429675" cy="74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atlasexperiment.org/photos/atlas_photos/selected-photos/logos/2015/ATLAS-Logo-Square-Blue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56" y="1447800"/>
            <a:ext cx="820047" cy="82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8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52400"/>
            <a:ext cx="873683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943600"/>
            <a:ext cx="8411527" cy="49244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600" b="1" u="sng" dirty="0" smtClean="0"/>
              <a:t>Hundreds</a:t>
            </a:r>
            <a:r>
              <a:rPr lang="en-GB" sz="2600" dirty="0" smtClean="0"/>
              <a:t> of precision measurements made of SM processes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3841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132" y="1832226"/>
            <a:ext cx="4417868" cy="421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tlas prog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4191000"/>
            <a:ext cx="2950297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b="1" dirty="0" smtClean="0"/>
              <a:t>&gt;600 papers for </a:t>
            </a:r>
            <a:br>
              <a:rPr lang="en-GB" sz="2800" b="1" dirty="0" smtClean="0"/>
            </a:br>
            <a:r>
              <a:rPr lang="en-GB" sz="2800" b="1" u="sng" dirty="0" smtClean="0"/>
              <a:t>each</a:t>
            </a:r>
            <a:r>
              <a:rPr lang="en-GB" sz="2800" b="1" dirty="0" smtClean="0"/>
              <a:t> collaboration</a:t>
            </a:r>
            <a:endParaRPr lang="en-GB" sz="2800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09" y="2666999"/>
            <a:ext cx="809278" cy="82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http://atlasexperiment.org/photos/atlas_photos/selected-photos/logos/2015/ATLAS-Logo-Square-Blue-RG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5015"/>
            <a:ext cx="820047" cy="82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01546" y="5257800"/>
            <a:ext cx="7772400" cy="1362075"/>
          </a:xfrm>
        </p:spPr>
        <p:txBody>
          <a:bodyPr/>
          <a:lstStyle/>
          <a:p>
            <a:r>
              <a:rPr lang="en-GB" dirty="0" smtClean="0"/>
              <a:t>Dark Matter searches @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8434" name="Picture 2" descr="https://twiki.cern.ch/twiki/pub/CMSPublic/PhysicsResultsEXO12048/Monojet_3DTower_AllD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392" y="457199"/>
            <a:ext cx="4876800" cy="4504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223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15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Dark Matter production mechanisms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77419"/>
            <a:ext cx="3525981" cy="199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196" name="Picture 4" descr="https://atlas.web.cern.ch/Atlas/GROUPS/PHYSICS/PAPERS/SUSY-2015-07/figaux_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576" y="3346247"/>
            <a:ext cx="2766653" cy="227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0" y="5726668"/>
            <a:ext cx="243362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dirty="0" smtClean="0"/>
              <a:t>Direct production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08104" y="5726668"/>
            <a:ext cx="216207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dirty="0" smtClean="0"/>
              <a:t>Cascade decays</a:t>
            </a:r>
            <a:endParaRPr lang="en-GB" sz="2400" b="1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8617"/>
            <a:ext cx="2514600" cy="209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ent Arrow 9"/>
          <p:cNvSpPr/>
          <p:nvPr/>
        </p:nvSpPr>
        <p:spPr>
          <a:xfrm rot="5400000">
            <a:off x="5413412" y="2125321"/>
            <a:ext cx="1288976" cy="838200"/>
          </a:xfrm>
          <a:prstGeom prst="ben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>
            <a:off x="3233247" y="2234613"/>
            <a:ext cx="1312838" cy="698896"/>
          </a:xfrm>
          <a:prstGeom prst="ben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9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0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Direct </a:t>
            </a:r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42" name="Picture 2" descr="https://atlas.web.cern.ch/Atlas/GROUPS/PHYSICS/CONFNOTES/ATLAS-CONF-2017-060/fig_01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295400"/>
            <a:ext cx="3048000" cy="23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tlas.web.cern.ch/Atlas/GROUPS/PHYSICS/CONFNOTES/ATLAS-CONF-2017-060/fig_01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20093"/>
            <a:ext cx="2967051" cy="247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ultiply 1"/>
          <p:cNvSpPr/>
          <p:nvPr/>
        </p:nvSpPr>
        <p:spPr>
          <a:xfrm>
            <a:off x="2566556" y="3620093"/>
            <a:ext cx="533400" cy="457200"/>
          </a:xfrm>
          <a:prstGeom prst="mathMultiply">
            <a:avLst>
              <a:gd name="adj1" fmla="val 1442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y 8"/>
          <p:cNvSpPr/>
          <p:nvPr/>
        </p:nvSpPr>
        <p:spPr>
          <a:xfrm>
            <a:off x="2566556" y="5715000"/>
            <a:ext cx="533400" cy="457200"/>
          </a:xfrm>
          <a:prstGeom prst="mathMultiply">
            <a:avLst>
              <a:gd name="adj1" fmla="val 1442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s://atlas.web.cern.ch/Atlas/GROUPS/PHYSICS/CONFNOTES/ATLAS-CONF-2017-060/fig_04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133932"/>
            <a:ext cx="5715000" cy="412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0" y="5410200"/>
            <a:ext cx="5197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Data-driven background determinations</a:t>
            </a:r>
            <a:br>
              <a:rPr lang="en-GB" sz="2400" dirty="0" smtClean="0"/>
            </a:br>
            <a:r>
              <a:rPr lang="en-GB" sz="2400" dirty="0" smtClean="0"/>
              <a:t>for W, Z, </a:t>
            </a:r>
            <a:r>
              <a:rPr lang="en-GB" sz="2400" dirty="0" err="1" smtClean="0"/>
              <a:t>ttbar</a:t>
            </a:r>
            <a:r>
              <a:rPr lang="en-GB" sz="2400" dirty="0" smtClean="0"/>
              <a:t>, </a:t>
            </a:r>
            <a:r>
              <a:rPr lang="en-GB" sz="2400" dirty="0" err="1" smtClean="0"/>
              <a:t>multijet</a:t>
            </a:r>
            <a:r>
              <a:rPr lang="en-GB" sz="2400" dirty="0" smtClean="0"/>
              <a:t> backgrounds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838118" y="3423"/>
            <a:ext cx="230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ATLAS-CONF-2017-060</a:t>
            </a:r>
          </a:p>
        </p:txBody>
      </p:sp>
    </p:spTree>
    <p:extLst>
      <p:ext uri="{BB962C8B-B14F-4D97-AF65-F5344CB8AC3E}">
        <p14:creationId xmlns:p14="http://schemas.microsoft.com/office/powerpoint/2010/main" val="359384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1448301"/>
            <a:ext cx="4937192" cy="456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56" y="184666"/>
            <a:ext cx="8229600" cy="1143000"/>
          </a:xfrm>
        </p:spPr>
        <p:txBody>
          <a:bodyPr/>
          <a:lstStyle/>
          <a:p>
            <a:r>
              <a:rPr lang="en-GB" dirty="0"/>
              <a:t>Interpretation – mass space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2" descr="https://atlas.web.cern.ch/Atlas/GROUPS/PHYSICS/CONFNOTES/ATLAS-CONF-2017-060/fig_01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74" y="2313854"/>
            <a:ext cx="3048000" cy="23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33540" y="4431268"/>
            <a:ext cx="16739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Axial-vector</a:t>
            </a:r>
            <a:endParaRPr lang="en-GB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33874" y="3914054"/>
            <a:ext cx="0" cy="5172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1" idx="3"/>
          </p:cNvCxnSpPr>
          <p:nvPr/>
        </p:nvCxnSpPr>
        <p:spPr>
          <a:xfrm>
            <a:off x="1035138" y="3545023"/>
            <a:ext cx="186827" cy="89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3314190"/>
            <a:ext cx="73033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0.25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81462" y="3228254"/>
            <a:ext cx="57434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1.0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2795874" y="3459087"/>
            <a:ext cx="285588" cy="67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84721" y="1958555"/>
            <a:ext cx="189396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Dirac fermion</a:t>
            </a:r>
            <a:endParaRPr lang="en-GB" sz="2400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2795874" y="2420220"/>
            <a:ext cx="135831" cy="8080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982190" y="0"/>
            <a:ext cx="2161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CMS PAS EXO-16-048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8306" y="4800600"/>
            <a:ext cx="10226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Excluded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270827" y="6021621"/>
            <a:ext cx="158453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Mediator mass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038600" y="1273458"/>
            <a:ext cx="12907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WIMP mass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7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Interpretation – SD direct detection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38118" y="3423"/>
            <a:ext cx="230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ATLAS-CONF-2017-060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00" y="1295400"/>
            <a:ext cx="5105400" cy="4903258"/>
            <a:chOff x="3657600" y="1295400"/>
            <a:chExt cx="5105400" cy="4903258"/>
          </a:xfrm>
        </p:grpSpPr>
        <p:pic>
          <p:nvPicPr>
            <p:cNvPr id="3074" name="Picture 2" descr="https://atlas.web.cern.ch/Atlas/GROUPS/PHYSICS/CONFNOTES/ATLAS-CONF-2017-060/fig_05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1295400"/>
              <a:ext cx="5105400" cy="490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7696200" y="3952964"/>
              <a:ext cx="152400" cy="238036"/>
            </a:xfrm>
            <a:prstGeom prst="straightConnector1">
              <a:avLst/>
            </a:prstGeom>
            <a:ln w="28575">
              <a:solidFill>
                <a:srgbClr val="AD23B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567332" y="2875746"/>
              <a:ext cx="1733295" cy="107721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rgbClr val="AD23B0"/>
                  </a:solidFill>
                </a:rPr>
                <a:t>PICO60 @SNOLAB</a:t>
              </a:r>
              <a:r>
                <a:rPr lang="en-GB" sz="1600" dirty="0" smtClean="0">
                  <a:solidFill>
                    <a:srgbClr val="AD23B0"/>
                  </a:solidFill>
                </a:rPr>
                <a:t/>
              </a:r>
              <a:br>
                <a:rPr lang="en-GB" sz="1600" dirty="0" smtClean="0">
                  <a:solidFill>
                    <a:srgbClr val="AD23B0"/>
                  </a:solidFill>
                </a:rPr>
              </a:br>
              <a:r>
                <a:rPr lang="en-GB" sz="1600" dirty="0" smtClean="0"/>
                <a:t>52 kg C</a:t>
              </a:r>
              <a:r>
                <a:rPr lang="en-GB" sz="1600" baseline="-25000" dirty="0" smtClean="0"/>
                <a:t>3</a:t>
              </a:r>
              <a:r>
                <a:rPr lang="en-GB" sz="1600" dirty="0" smtClean="0"/>
                <a:t>F</a:t>
              </a:r>
              <a:r>
                <a:rPr lang="en-GB" sz="1600" baseline="-25000" dirty="0" smtClean="0"/>
                <a:t>8</a:t>
              </a:r>
              <a:endParaRPr lang="en-GB" sz="1600" dirty="0" smtClean="0"/>
            </a:p>
            <a:p>
              <a:r>
                <a:rPr lang="en-GB" sz="1600" dirty="0"/>
                <a:t>1167 </a:t>
              </a:r>
              <a:r>
                <a:rPr lang="en-GB" sz="1600" dirty="0" err="1"/>
                <a:t>kg.day</a:t>
              </a:r>
              <a:r>
                <a:rPr lang="en-GB" sz="1600" dirty="0"/>
                <a:t/>
              </a:r>
              <a:br>
                <a:rPr lang="en-GB" sz="1600" dirty="0"/>
              </a:b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</a:rPr>
                <a:t>arXiv:1702.07666</a:t>
              </a:r>
              <a:endParaRPr lang="en-GB" sz="1600" dirty="0" smtClea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88375" y="4724493"/>
              <a:ext cx="1666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ATLAS exclusion</a:t>
              </a:r>
              <a:endParaRPr lang="en-GB" dirty="0"/>
            </a:p>
          </p:txBody>
        </p:sp>
      </p:grpSp>
      <p:pic>
        <p:nvPicPr>
          <p:cNvPr id="26" name="Picture 2" descr="https://atlas.web.cern.ch/Atlas/GROUPS/PHYSICS/CONFNOTES/ATLAS-CONF-2017-060/fig_01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74" y="2313854"/>
            <a:ext cx="3048000" cy="23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33540" y="4431268"/>
            <a:ext cx="16739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Axial-vector</a:t>
            </a:r>
            <a:endParaRPr lang="en-GB" sz="24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033874" y="3914054"/>
            <a:ext cx="0" cy="5172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30" idx="3"/>
          </p:cNvCxnSpPr>
          <p:nvPr/>
        </p:nvCxnSpPr>
        <p:spPr>
          <a:xfrm>
            <a:off x="1035138" y="3545023"/>
            <a:ext cx="186827" cy="89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4800" y="3314190"/>
            <a:ext cx="73033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0.25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81462" y="3228254"/>
            <a:ext cx="57434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1.0</a:t>
            </a:r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2795874" y="3459087"/>
            <a:ext cx="285588" cy="67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984721" y="1958555"/>
            <a:ext cx="189396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Dirac fermion</a:t>
            </a:r>
            <a:endParaRPr lang="en-GB" sz="2400" dirty="0"/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 flipH="1">
            <a:off x="2795874" y="2420220"/>
            <a:ext cx="135831" cy="8080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6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048"/>
            <a:ext cx="8229600" cy="1143000"/>
          </a:xfrm>
        </p:spPr>
        <p:txBody>
          <a:bodyPr/>
          <a:lstStyle/>
          <a:p>
            <a:r>
              <a:rPr lang="en-GB" dirty="0" smtClean="0"/>
              <a:t>Comparison with </a:t>
            </a:r>
            <a:r>
              <a:rPr lang="en-GB" dirty="0" smtClean="0"/>
              <a:t>Direct Detection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982190" y="0"/>
            <a:ext cx="2161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CMS PAS EXO-16-048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" r="1616"/>
          <a:stretch/>
        </p:blipFill>
        <p:spPr bwMode="auto">
          <a:xfrm>
            <a:off x="0" y="1066800"/>
            <a:ext cx="91440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248" y="5731337"/>
            <a:ext cx="432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ATLAS limits somewhat similar for SI and SD </a:t>
            </a:r>
            <a:br>
              <a:rPr lang="en-GB" dirty="0" smtClean="0"/>
            </a:br>
            <a:r>
              <a:rPr lang="en-GB" dirty="0" smtClean="0"/>
              <a:t>A</a:t>
            </a:r>
            <a:r>
              <a:rPr lang="en-GB" baseline="30000" dirty="0" smtClean="0"/>
              <a:t>2</a:t>
            </a:r>
            <a:r>
              <a:rPr lang="en-GB" dirty="0" smtClean="0"/>
              <a:t> enhancement for SI in direct detection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12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 + invisible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28600" y="198171"/>
            <a:ext cx="8610600" cy="6214710"/>
            <a:chOff x="228600" y="163446"/>
            <a:chExt cx="8610600" cy="6214710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63446"/>
              <a:ext cx="8153400" cy="6168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228600" y="6096000"/>
              <a:ext cx="2057400" cy="2358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1241299">
              <a:off x="4300477" y="6142301"/>
              <a:ext cx="685800" cy="2358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/>
          <p:cNvSpPr/>
          <p:nvPr/>
        </p:nvSpPr>
        <p:spPr>
          <a:xfrm>
            <a:off x="6336861" y="-21220"/>
            <a:ext cx="2798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Shin-Shan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Eiko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Yu, EPS 2017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DMUK Barr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09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770158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87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09487" y="4953000"/>
            <a:ext cx="7772400" cy="1362075"/>
          </a:xfrm>
        </p:spPr>
        <p:txBody>
          <a:bodyPr/>
          <a:lstStyle/>
          <a:p>
            <a:r>
              <a:rPr lang="en-GB" dirty="0" smtClean="0"/>
              <a:t>I’M </a:t>
            </a:r>
            <a:r>
              <a:rPr lang="en-GB" u="sng" dirty="0" smtClean="0"/>
              <a:t>NOT</a:t>
            </a:r>
            <a:r>
              <a:rPr lang="en-GB" dirty="0" smtClean="0"/>
              <a:t> going to talk </a:t>
            </a:r>
            <a:r>
              <a:rPr lang="en-GB" dirty="0" err="1" smtClean="0"/>
              <a:t>abouT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968" y="387751"/>
            <a:ext cx="2467325" cy="15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184" y="397397"/>
            <a:ext cx="2358204" cy="158380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2571811" cy="17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65760"/>
            <a:ext cx="2919287" cy="197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8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7962418" cy="504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809" y="1379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Direct Production Summary</a:t>
            </a:r>
            <a:br>
              <a:rPr lang="en-GB" dirty="0" smtClean="0"/>
            </a:br>
            <a:r>
              <a:rPr lang="en-GB" sz="3100" dirty="0" smtClean="0"/>
              <a:t>including direct search for mediator</a:t>
            </a:r>
            <a:endParaRPr lang="en-GB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06" y="73340"/>
            <a:ext cx="8229600" cy="1090075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H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invisible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836" y="1635641"/>
            <a:ext cx="5818045" cy="4546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249740" y="63661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arXiv:1610.09218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5591" y="1635641"/>
            <a:ext cx="54694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2800" dirty="0" smtClean="0"/>
              <a:t>σ</a:t>
            </a:r>
            <a:r>
              <a:rPr lang="en-US" sz="2800" baseline="-25000" dirty="0" smtClean="0"/>
              <a:t>SI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479122" y="1210373"/>
            <a:ext cx="433746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Observed: </a:t>
            </a:r>
            <a:r>
              <a:rPr lang="en-GB" sz="2800" b="1" dirty="0" smtClean="0">
                <a:solidFill>
                  <a:schemeClr val="tx1"/>
                </a:solidFill>
              </a:rPr>
              <a:t>BR (H-&gt; </a:t>
            </a:r>
            <a:r>
              <a:rPr lang="en-GB" sz="2800" b="1" dirty="0" err="1" smtClean="0">
                <a:solidFill>
                  <a:schemeClr val="tx1"/>
                </a:solidFill>
              </a:rPr>
              <a:t>inv</a:t>
            </a:r>
            <a:r>
              <a:rPr lang="en-GB" sz="2800" b="1" dirty="0" smtClean="0">
                <a:solidFill>
                  <a:schemeClr val="tx1"/>
                </a:solidFill>
              </a:rPr>
              <a:t>)&lt;0.24</a:t>
            </a:r>
            <a:endParaRPr lang="en-GB" sz="2800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742" y="963360"/>
            <a:ext cx="24068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BR</a:t>
            </a:r>
            <a:r>
              <a:rPr lang="en-GB" sz="2000" baseline="-25000" dirty="0" smtClean="0"/>
              <a:t>SM</a:t>
            </a:r>
            <a:r>
              <a:rPr lang="en-GB" sz="2000" dirty="0" smtClean="0"/>
              <a:t> (H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err="1" smtClean="0"/>
              <a:t>inv</a:t>
            </a:r>
            <a:r>
              <a:rPr lang="en-GB" sz="2000" dirty="0" smtClean="0"/>
              <a:t> ) ≈ </a:t>
            </a:r>
            <a:r>
              <a:rPr lang="en-GB" sz="2000" dirty="0"/>
              <a:t>10</a:t>
            </a:r>
            <a:r>
              <a:rPr lang="en-GB" sz="2000" baseline="30000" dirty="0"/>
              <a:t>−3</a:t>
            </a:r>
            <a:endParaRPr lang="en-GB" sz="2000" baseline="30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16" y="1480096"/>
            <a:ext cx="2164616" cy="184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2" y="3360134"/>
            <a:ext cx="21336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82534"/>
            <a:ext cx="2286000" cy="141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2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122" name="Picture 2" descr="https://atlas.web.cern.ch/Atlas/GROUPS/PHYSICS/PAPERS/SUSY-2014-08/fig_2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8236"/>
            <a:ext cx="8053170" cy="516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5185" y="86094"/>
            <a:ext cx="8229600" cy="1143000"/>
          </a:xfrm>
        </p:spPr>
        <p:txBody>
          <a:bodyPr/>
          <a:lstStyle/>
          <a:p>
            <a:r>
              <a:rPr lang="en-GB" dirty="0" smtClean="0"/>
              <a:t>Cascade </a:t>
            </a:r>
            <a:r>
              <a:rPr lang="en-GB" dirty="0" smtClean="0"/>
              <a:t>decays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93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85" y="86094"/>
            <a:ext cx="8229600" cy="1143000"/>
          </a:xfrm>
        </p:spPr>
        <p:txBody>
          <a:bodyPr/>
          <a:lstStyle/>
          <a:p>
            <a:r>
              <a:rPr lang="en-GB" dirty="0" smtClean="0"/>
              <a:t>TOPIC 2: Cascade decays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122" name="Picture 2" descr="https://atlas.web.cern.ch/Atlas/GROUPS/PHYSICS/PAPERS/SUSY-2014-08/fig_2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8236"/>
            <a:ext cx="8053170" cy="516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720256" y="1600199"/>
            <a:ext cx="1752600" cy="4429479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334608" y="1066800"/>
            <a:ext cx="2523897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Strongly produced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134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995" y="368025"/>
            <a:ext cx="6553200" cy="590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21505" y="15091"/>
            <a:ext cx="2300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ATLAS-CONF-2017-033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172200"/>
            <a:ext cx="286354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dirty="0" smtClean="0"/>
              <a:t>“No stone unturned”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9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7410" name="Picture 2" descr="https://atlas.web.cern.ch/Atlas/GROUPS/PHYSICS/CombinedSummaryPlots/SUSY/ATLAS_SUSY_Strong_all/ATLAS_SUSY_Strong_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4329"/>
            <a:ext cx="6534150" cy="62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4800600"/>
            <a:ext cx="416620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dirty="0" smtClean="0"/>
              <a:t>These curves just for the </a:t>
            </a:r>
            <a:r>
              <a:rPr lang="en-GB" sz="2400" b="1" dirty="0" err="1" smtClean="0"/>
              <a:t>gluino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617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122" name="Picture 2" descr="https://atlas.web.cern.ch/Atlas/GROUPS/PHYSICS/PAPERS/SUSY-2014-08/fig_2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8236"/>
            <a:ext cx="8053170" cy="516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29938" y="1818921"/>
            <a:ext cx="3428062" cy="460504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23225" y="1331758"/>
            <a:ext cx="2441487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Weakly produced</a:t>
            </a:r>
            <a:endParaRPr lang="en-GB" sz="24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45185" y="8609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TOPIC 2: Cascade decays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6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79" y="28937"/>
            <a:ext cx="88582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5067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24217"/>
            <a:ext cx="8229600" cy="944562"/>
          </a:xfrm>
        </p:spPr>
        <p:txBody>
          <a:bodyPr/>
          <a:lstStyle/>
          <a:p>
            <a:r>
              <a:rPr lang="en-GB" dirty="0" smtClean="0"/>
              <a:t>Electroweak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14401"/>
            <a:ext cx="5686236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9484428">
            <a:off x="2227165" y="5146545"/>
            <a:ext cx="1295400" cy="304800"/>
          </a:xfrm>
          <a:prstGeom prst="round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1435" y="2895600"/>
            <a:ext cx="2096575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Particularly interesting: </a:t>
            </a:r>
            <a:r>
              <a:rPr lang="en-GB" sz="2400" b="1" dirty="0" err="1" smtClean="0"/>
              <a:t>Higgsinos</a:t>
            </a:r>
            <a:endParaRPr lang="en-GB" sz="24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209722" y="4095929"/>
            <a:ext cx="1228678" cy="1203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5362" name="Picture 2" descr="https://atlas.web.cern.ch/Atlas/GROUPS/PHYSICS/CONFNOTES/ATLAS-CONF-2017-017/fig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22" y="685800"/>
            <a:ext cx="6478929" cy="231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311472" y="3352800"/>
            <a:ext cx="219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ATLAS-CONF-2017-01</a:t>
            </a:r>
          </a:p>
        </p:txBody>
      </p:sp>
      <p:pic>
        <p:nvPicPr>
          <p:cNvPr id="15364" name="Picture 4" descr="https://atlas.web.cern.ch/Atlas/GROUPS/PHYSICS/CONFNOTES/ATLAS-CONF-2017-026/fig_03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22" y="3163478"/>
            <a:ext cx="4139878" cy="367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88408" y="2709631"/>
            <a:ext cx="303692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Disappearing tracks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4856181"/>
            <a:ext cx="2744213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Long-lived decays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5933200" y="5486400"/>
            <a:ext cx="230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ATLAS-CONF-2017-026</a:t>
            </a:r>
          </a:p>
        </p:txBody>
      </p:sp>
    </p:spTree>
    <p:extLst>
      <p:ext uri="{BB962C8B-B14F-4D97-AF65-F5344CB8AC3E}">
        <p14:creationId xmlns:p14="http://schemas.microsoft.com/office/powerpoint/2010/main" val="41088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tlas.web.cern.ch/Atlas/GROUPS/DATAPREPARATION/PublicPlots/2017/DataSummary/figs/intlumivsye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995852"/>
            <a:ext cx="4572000" cy="328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tlas.web.cern.ch/Atlas/GROUPS/DATAPREPARATION/PublicPlots/2017/DataSummary/figs/peakLumiByFi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108" y="712079"/>
            <a:ext cx="4171831" cy="29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tlas.web.cern.ch/Atlas/GROUPS/DATAPREPARATION/PublicPlots/2017/DataSummary/figs/mu_2015_20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22" y="3836194"/>
            <a:ext cx="3886200" cy="27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410200" y="2210910"/>
            <a:ext cx="3276600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65477" y="1633872"/>
            <a:ext cx="816249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381726" y="2003204"/>
            <a:ext cx="247675" cy="207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1128141"/>
            <a:ext cx="837602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Record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076603" y="1312807"/>
            <a:ext cx="229198" cy="1699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457200" y="2198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Impressive performance </a:t>
            </a:r>
            <a:r>
              <a:rPr lang="en-GB" dirty="0"/>
              <a:t>of the LHC</a:t>
            </a:r>
            <a:br>
              <a:rPr lang="en-GB" dirty="0"/>
            </a:b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DMUK Barr LHC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705600" y="3997309"/>
            <a:ext cx="1" cy="2209801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51214" y="4863465"/>
            <a:ext cx="816249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457926" y="5232797"/>
            <a:ext cx="247675" cy="207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72400" y="5102209"/>
            <a:ext cx="65274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2017</a:t>
            </a:r>
            <a:endParaRPr lang="en-GB" dirty="0"/>
          </a:p>
        </p:txBody>
      </p:sp>
      <p:cxnSp>
        <p:nvCxnSpPr>
          <p:cNvPr id="35" name="Straight Arrow Connector 34"/>
          <p:cNvCxnSpPr>
            <a:stCxn id="30" idx="2"/>
          </p:cNvCxnSpPr>
          <p:nvPr/>
        </p:nvCxnSpPr>
        <p:spPr>
          <a:xfrm flipH="1">
            <a:off x="7478386" y="5471541"/>
            <a:ext cx="620386" cy="5482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51" name="Right Brace 2050"/>
          <p:cNvSpPr/>
          <p:nvPr/>
        </p:nvSpPr>
        <p:spPr>
          <a:xfrm>
            <a:off x="2528454" y="1457091"/>
            <a:ext cx="152399" cy="269891"/>
          </a:xfrm>
          <a:prstGeom prst="rightBrace">
            <a:avLst/>
          </a:prstGeom>
          <a:noFill/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Brace 38"/>
          <p:cNvSpPr/>
          <p:nvPr/>
        </p:nvSpPr>
        <p:spPr>
          <a:xfrm>
            <a:off x="2514600" y="1810375"/>
            <a:ext cx="152399" cy="445563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691244" y="1397758"/>
            <a:ext cx="72327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Run 1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687782" y="1848490"/>
            <a:ext cx="73129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dirty="0" smtClean="0"/>
              <a:t>Run 2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07381" y="4970506"/>
            <a:ext cx="465377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Luminosity well beyond design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52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991600" cy="660285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17859" y="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arXiv:1508.06608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1133564"/>
            <a:ext cx="2974887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Combined constraints from 22 different </a:t>
            </a:r>
            <a:br>
              <a:rPr lang="en-GB" sz="2400" b="1" dirty="0" smtClean="0"/>
            </a:br>
            <a:r>
              <a:rPr lang="en-GB" sz="2400" b="1" dirty="0" smtClean="0"/>
              <a:t>Run-1 searches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1938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09600"/>
            <a:ext cx="7241400" cy="5221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7859" y="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arXiv:1508.06608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337871"/>
            <a:ext cx="2228850" cy="27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11313" y="5438614"/>
            <a:ext cx="2974887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Combined constraints from 22 different </a:t>
            </a:r>
            <a:br>
              <a:rPr lang="en-GB" sz="2400" b="1" dirty="0" smtClean="0"/>
            </a:br>
            <a:r>
              <a:rPr lang="en-GB" sz="2400" b="1" dirty="0" smtClean="0"/>
              <a:t>Run-1 searches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186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79" y="28937"/>
            <a:ext cx="88582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565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62" y="4114800"/>
            <a:ext cx="3440575" cy="1930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17" y="15433"/>
            <a:ext cx="8229600" cy="807339"/>
          </a:xfrm>
        </p:spPr>
        <p:txBody>
          <a:bodyPr>
            <a:normAutofit/>
          </a:bodyPr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243" y="4263874"/>
            <a:ext cx="2392988" cy="18478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Picture 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4425919"/>
            <a:ext cx="2590800" cy="1723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734" y="4450033"/>
            <a:ext cx="3200400" cy="1723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166" y="822772"/>
            <a:ext cx="8998834" cy="381910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1977449" y="6082710"/>
            <a:ext cx="513954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Factor of ~100 more data to come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834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6"/>
                </a:solidFill>
              </a:rPr>
              <a:t>Summary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391400" cy="483076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Superb operation of the LHC</a:t>
            </a:r>
          </a:p>
          <a:p>
            <a:r>
              <a:rPr lang="en-GB" dirty="0" smtClean="0"/>
              <a:t>Experiments performing well beyond spec</a:t>
            </a:r>
          </a:p>
          <a:p>
            <a:r>
              <a:rPr lang="en-GB" dirty="0" smtClean="0"/>
              <a:t>Analyses exploring very wide range of possibilities</a:t>
            </a:r>
          </a:p>
          <a:p>
            <a:r>
              <a:rPr lang="en-GB" dirty="0" smtClean="0"/>
              <a:t>Interpretations better harmonised with DD</a:t>
            </a:r>
          </a:p>
          <a:p>
            <a:r>
              <a:rPr lang="en-GB" dirty="0" smtClean="0"/>
              <a:t>Complementarity is clear</a:t>
            </a:r>
          </a:p>
          <a:p>
            <a:r>
              <a:rPr lang="en-GB" dirty="0" smtClean="0"/>
              <a:t>Strong production has increasingly </a:t>
            </a:r>
            <a:br>
              <a:rPr lang="en-GB" dirty="0" smtClean="0"/>
            </a:br>
            <a:r>
              <a:rPr lang="en-GB" dirty="0" smtClean="0"/>
              <a:t>strong limits</a:t>
            </a:r>
          </a:p>
          <a:p>
            <a:r>
              <a:rPr lang="en-GB" dirty="0" smtClean="0"/>
              <a:t>There’s still a long way to go on the </a:t>
            </a:r>
            <a:br>
              <a:rPr lang="en-GB" dirty="0" smtClean="0"/>
            </a:br>
            <a:r>
              <a:rPr lang="en-GB" dirty="0" smtClean="0"/>
              <a:t>Higgs and EW side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8434" name="Picture 2" descr="Spiced R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23"/>
          <a:stretch/>
        </p:blipFill>
        <p:spPr bwMode="auto">
          <a:xfrm>
            <a:off x="8110547" y="685799"/>
            <a:ext cx="1035132" cy="560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84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798" y="5105400"/>
            <a:ext cx="7772400" cy="1362075"/>
          </a:xfrm>
        </p:spPr>
        <p:txBody>
          <a:bodyPr/>
          <a:lstStyle/>
          <a:p>
            <a:r>
              <a:rPr lang="en-GB" dirty="0" smtClean="0"/>
              <a:t>Extras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9" name="Picture 5" descr="http://atlas.cern/sites/atlas-public.web.cern.ch/files/field/image/monojetev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468" y="609599"/>
            <a:ext cx="6497017" cy="4289611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20517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18341"/>
            <a:ext cx="7624082" cy="54971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7859" y="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arXiv:1508.06608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830867"/>
            <a:ext cx="117692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Run 1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9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05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7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8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98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Pileup</a:t>
            </a:r>
            <a:r>
              <a:rPr lang="en-GB" dirty="0" smtClean="0"/>
              <a:t> &amp; how to deal with 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600"/>
            <a:ext cx="4419600" cy="411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https://twiki.cern.ch/twiki/pub/AtlasPublic/EventDisplayStandAlone/2012_highPileup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78"/>
          <a:stretch/>
        </p:blipFill>
        <p:spPr bwMode="auto">
          <a:xfrm>
            <a:off x="1828800" y="4343400"/>
            <a:ext cx="5859494" cy="1952512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304800" y="2209800"/>
            <a:ext cx="4509761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Continuous effort required in </a:t>
            </a:r>
            <a:br>
              <a:rPr lang="en-GB" sz="2800" dirty="0" smtClean="0"/>
            </a:br>
            <a:r>
              <a:rPr lang="en-GB" sz="2800" dirty="0" smtClean="0"/>
              <a:t>operations, trigger, </a:t>
            </a:r>
            <a:br>
              <a:rPr lang="en-GB" sz="2800" dirty="0" smtClean="0"/>
            </a:br>
            <a:r>
              <a:rPr lang="en-GB" sz="2800" dirty="0" smtClean="0"/>
              <a:t>reconstruction, computing,…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6843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itle 2052"/>
          <p:cNvSpPr>
            <a:spLocks noGrp="1"/>
          </p:cNvSpPr>
          <p:nvPr>
            <p:ph type="title"/>
          </p:nvPr>
        </p:nvSpPr>
        <p:spPr>
          <a:xfrm>
            <a:off x="472642" y="76200"/>
            <a:ext cx="8229600" cy="912907"/>
          </a:xfrm>
        </p:spPr>
        <p:txBody>
          <a:bodyPr/>
          <a:lstStyle/>
          <a:p>
            <a:r>
              <a:rPr lang="en-GB" dirty="0" smtClean="0"/>
              <a:t>Interpretation – mass space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050" name="Picture 2" descr="https://atlas.web.cern.ch/Atlas/GROUPS/PHYSICS/CONFNOTES/ATLAS-CONF-2017-060/fig_05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1219200"/>
            <a:ext cx="5192685" cy="498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tlas.web.cern.ch/Atlas/GROUPS/PHYSICS/CONFNOTES/ATLAS-CONF-2017-060/fig_01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74" y="2313854"/>
            <a:ext cx="3048000" cy="23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33540" y="4431268"/>
            <a:ext cx="129586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Axial-vector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033874" y="3914054"/>
            <a:ext cx="0" cy="5172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6" idx="3"/>
          </p:cNvCxnSpPr>
          <p:nvPr/>
        </p:nvCxnSpPr>
        <p:spPr>
          <a:xfrm>
            <a:off x="898232" y="3498856"/>
            <a:ext cx="323733" cy="551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4800" y="3314190"/>
            <a:ext cx="59343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0.25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81462" y="3228254"/>
            <a:ext cx="47641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1.0</a:t>
            </a: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>
          <a:xfrm flipH="1">
            <a:off x="2795874" y="3412920"/>
            <a:ext cx="285588" cy="113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84721" y="1958555"/>
            <a:ext cx="145815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Dirac fermion</a:t>
            </a:r>
            <a:endParaRPr lang="en-GB" dirty="0"/>
          </a:p>
        </p:txBody>
      </p:sp>
      <p:cxnSp>
        <p:nvCxnSpPr>
          <p:cNvPr id="36" name="Straight Arrow Connector 35"/>
          <p:cNvCxnSpPr>
            <a:stCxn id="35" idx="2"/>
          </p:cNvCxnSpPr>
          <p:nvPr/>
        </p:nvCxnSpPr>
        <p:spPr>
          <a:xfrm>
            <a:off x="2713799" y="2327887"/>
            <a:ext cx="82075" cy="900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638800" y="4724400"/>
            <a:ext cx="10226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Excluded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6258764" y="5805545"/>
            <a:ext cx="98488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1.55 </a:t>
            </a:r>
            <a:r>
              <a:rPr lang="en-GB" dirty="0" err="1" smtClean="0"/>
              <a:t>TeV</a:t>
            </a:r>
            <a:endParaRPr lang="en-GB" dirty="0"/>
          </a:p>
        </p:txBody>
      </p:sp>
      <p:cxnSp>
        <p:nvCxnSpPr>
          <p:cNvPr id="45" name="Straight Arrow Connector 44"/>
          <p:cNvCxnSpPr>
            <a:stCxn id="44" idx="0"/>
          </p:cNvCxnSpPr>
          <p:nvPr/>
        </p:nvCxnSpPr>
        <p:spPr>
          <a:xfrm flipV="1">
            <a:off x="6751207" y="5302590"/>
            <a:ext cx="259193" cy="5029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61" name="TextBox 2060"/>
          <p:cNvSpPr txBox="1"/>
          <p:nvPr/>
        </p:nvSpPr>
        <p:spPr>
          <a:xfrm rot="18699853">
            <a:off x="5984649" y="3067460"/>
            <a:ext cx="1673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Correct relic density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062" name="TextBox 2061"/>
          <p:cNvSpPr txBox="1"/>
          <p:nvPr/>
        </p:nvSpPr>
        <p:spPr>
          <a:xfrm>
            <a:off x="7521846" y="6021621"/>
            <a:ext cx="158453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Mediator mass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3661457" y="989107"/>
            <a:ext cx="12907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WIMP mass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6838118" y="3423"/>
            <a:ext cx="230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ATLAS-CONF-2017-060</a:t>
            </a:r>
          </a:p>
        </p:txBody>
      </p:sp>
    </p:spTree>
    <p:extLst>
      <p:ext uri="{BB962C8B-B14F-4D97-AF65-F5344CB8AC3E}">
        <p14:creationId xmlns:p14="http://schemas.microsoft.com/office/powerpoint/2010/main" val="13017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9335"/>
            <a:ext cx="8891878" cy="566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982190" y="0"/>
            <a:ext cx="2161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CMS PAS EXO-16-048</a:t>
            </a:r>
          </a:p>
        </p:txBody>
      </p:sp>
    </p:spTree>
    <p:extLst>
      <p:ext uri="{BB962C8B-B14F-4D97-AF65-F5344CB8AC3E}">
        <p14:creationId xmlns:p14="http://schemas.microsoft.com/office/powerpoint/2010/main" val="14369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93" y="392481"/>
            <a:ext cx="8777007" cy="593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982190" y="0"/>
            <a:ext cx="2161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CMS PAS EXO-16-048</a:t>
            </a:r>
          </a:p>
        </p:txBody>
      </p:sp>
    </p:spTree>
    <p:extLst>
      <p:ext uri="{BB962C8B-B14F-4D97-AF65-F5344CB8AC3E}">
        <p14:creationId xmlns:p14="http://schemas.microsoft.com/office/powerpoint/2010/main" val="35766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72323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8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899"/>
            <a:ext cx="8610600" cy="657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94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738717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8960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626" y="1535091"/>
            <a:ext cx="5331114" cy="373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coupling to </a:t>
            </a:r>
            <a:r>
              <a:rPr lang="en-GB" b="1" dirty="0" smtClean="0">
                <a:solidFill>
                  <a:srgbClr val="FF0000"/>
                </a:solidFill>
              </a:rPr>
              <a:t>invisibles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249740" y="63661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arXiv:1610.09218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129" y="5094360"/>
            <a:ext cx="351076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Upper limit at </a:t>
            </a:r>
            <a:r>
              <a:rPr lang="en-GB" sz="2800" b="1" dirty="0" smtClean="0">
                <a:solidFill>
                  <a:schemeClr val="tx1"/>
                </a:solidFill>
              </a:rPr>
              <a:t>BR&lt;0.24</a:t>
            </a:r>
            <a:endParaRPr lang="en-GB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 case: EW/</a:t>
            </a:r>
            <a:r>
              <a:rPr lang="en-GB" dirty="0" err="1" smtClean="0"/>
              <a:t>Higgsinos</a:t>
            </a:r>
            <a:r>
              <a:rPr lang="en-GB" dirty="0" smtClean="0"/>
              <a:t> only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4342" name="Picture 6" descr="https://atlas.web.cern.ch/Atlas/GROUPS/PHYSICS/PAPERS/SUSY-2015-12/fig_0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799"/>
            <a:ext cx="6705600" cy="489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234702" y="0"/>
            <a:ext cx="1850186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arXiv:1608.00872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71332" y="5605581"/>
            <a:ext cx="117692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Run 1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261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2-per-mille-level </a:t>
            </a:r>
            <a:r>
              <a:rPr lang="en-GB" b="1" dirty="0" smtClean="0"/>
              <a:t>Higgs </a:t>
            </a:r>
            <a:r>
              <a:rPr lang="en-GB" b="1" dirty="0" smtClean="0">
                <a:solidFill>
                  <a:srgbClr val="FF0000"/>
                </a:solidFill>
              </a:rPr>
              <a:t>mass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Plots or Distributions,Physics Briefings,Physics,Outreach &amp; Education,Updates,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763461" cy="328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91294" y="4927754"/>
            <a:ext cx="4695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Combined ATLAS + CMS result from Run-1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63250" y="5486399"/>
            <a:ext cx="7340471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The two experiments are now </a:t>
            </a:r>
            <a:r>
              <a:rPr lang="en-GB" sz="2400" b="1" i="1" dirty="0" smtClean="0"/>
              <a:t>individually</a:t>
            </a:r>
            <a:r>
              <a:rPr lang="en-GB" sz="2400" dirty="0" smtClean="0"/>
              <a:t> at the 0.2 GeV </a:t>
            </a:r>
            <a:br>
              <a:rPr lang="en-GB" sz="2400" dirty="0" smtClean="0"/>
            </a:br>
            <a:r>
              <a:rPr lang="en-GB" sz="2400" dirty="0" smtClean="0"/>
              <a:t>level of precision – combination to follow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7293814" y="0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arXiv:1503.07589</a:t>
            </a:r>
          </a:p>
        </p:txBody>
      </p:sp>
    </p:spTree>
    <p:extLst>
      <p:ext uri="{BB962C8B-B14F-4D97-AF65-F5344CB8AC3E}">
        <p14:creationId xmlns:p14="http://schemas.microsoft.com/office/powerpoint/2010/main" val="4507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Higgs </a:t>
            </a:r>
            <a:r>
              <a:rPr lang="en-GB" b="1" dirty="0" smtClean="0">
                <a:solidFill>
                  <a:srgbClr val="FF0000"/>
                </a:solidFill>
              </a:rPr>
              <a:t>couplings</a:t>
            </a:r>
            <a:r>
              <a:rPr lang="en-GB" dirty="0" smtClean="0"/>
              <a:t> campaign</a:t>
            </a:r>
            <a:endParaRPr lang="en-GB" dirty="0"/>
          </a:p>
        </p:txBody>
      </p:sp>
      <p:pic>
        <p:nvPicPr>
          <p:cNvPr id="7170" name="Picture 2" descr="http://cms-higgs-results.web.cern.ch/cms-higgs-results/Comb/HIG-14-009-Paper/sqr_m6summary_fitm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21882"/>
            <a:ext cx="4891978" cy="469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coupling to </a:t>
            </a:r>
            <a:r>
              <a:rPr lang="en-GB" b="1" dirty="0" smtClean="0">
                <a:solidFill>
                  <a:srgbClr val="FF0000"/>
                </a:solidFill>
              </a:rPr>
              <a:t>b-quarks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05600" y="3464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ATLAS-CONF-2017-041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38493"/>
            <a:ext cx="4373309" cy="4249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65183"/>
            <a:ext cx="3806825" cy="446437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12" name="Rectangle 11"/>
          <p:cNvSpPr/>
          <p:nvPr/>
        </p:nvSpPr>
        <p:spPr>
          <a:xfrm>
            <a:off x="5257800" y="2770891"/>
            <a:ext cx="3295892" cy="13849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800" dirty="0" smtClean="0"/>
              <a:t>ATLAS </a:t>
            </a:r>
            <a:r>
              <a:rPr lang="en-GB" sz="2800" dirty="0"/>
              <a:t>Run-1 </a:t>
            </a:r>
            <a:r>
              <a:rPr lang="en-GB" sz="2800" dirty="0" smtClean="0"/>
              <a:t>+ Run-2 </a:t>
            </a:r>
            <a:br>
              <a:rPr lang="en-GB" sz="2800" dirty="0" smtClean="0"/>
            </a:br>
            <a:r>
              <a:rPr lang="en-GB" sz="2800" dirty="0" smtClean="0"/>
              <a:t>gives </a:t>
            </a:r>
            <a:r>
              <a:rPr lang="en-GB" sz="2800" b="1" dirty="0" smtClean="0">
                <a:solidFill>
                  <a:srgbClr val="FF0000"/>
                </a:solidFill>
              </a:rPr>
              <a:t>3.6</a:t>
            </a:r>
            <a:r>
              <a:rPr lang="el-GR" sz="2800" b="1" dirty="0" smtClean="0">
                <a:solidFill>
                  <a:srgbClr val="FF0000"/>
                </a:solidFill>
              </a:rPr>
              <a:t>σ</a:t>
            </a:r>
            <a:r>
              <a:rPr lang="en-GB" sz="2800" b="1" dirty="0" smtClean="0">
                <a:solidFill>
                  <a:srgbClr val="FF0000"/>
                </a:solidFill>
              </a:rPr>
              <a:t> observed</a:t>
            </a:r>
            <a:r>
              <a:rPr lang="en-GB" sz="2800" b="1" dirty="0" smtClean="0"/>
              <a:t> </a:t>
            </a:r>
            <a:br>
              <a:rPr lang="en-GB" sz="2800" b="1" dirty="0" smtClean="0"/>
            </a:br>
            <a:r>
              <a:rPr lang="en-GB" sz="2800" dirty="0" smtClean="0"/>
              <a:t>(4.0</a:t>
            </a:r>
            <a:r>
              <a:rPr lang="el-GR" sz="2800" dirty="0" smtClean="0"/>
              <a:t>σ</a:t>
            </a:r>
            <a:r>
              <a:rPr lang="el-GR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expected</a:t>
            </a:r>
            <a:r>
              <a:rPr lang="en-GB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095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couplings to </a:t>
            </a:r>
            <a:r>
              <a:rPr lang="en-GB" b="1" dirty="0" err="1" smtClean="0">
                <a:solidFill>
                  <a:srgbClr val="FF0000"/>
                </a:solidFill>
              </a:rPr>
              <a:t>taus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39281" y="18411"/>
            <a:ext cx="2166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CMS-PAS-HIG-16-043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2600" y="2228671"/>
            <a:ext cx="3124200" cy="19389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dirty="0" smtClean="0"/>
              <a:t>Run-2 CMS:</a:t>
            </a:r>
            <a:r>
              <a:rPr lang="en-GB" sz="2400" b="1" dirty="0" smtClean="0">
                <a:solidFill>
                  <a:srgbClr val="FF0000"/>
                </a:solidFill>
              </a:rPr>
              <a:t> 4.9σ</a:t>
            </a:r>
            <a:r>
              <a:rPr lang="en-GB" sz="2400" dirty="0" smtClean="0"/>
              <a:t> </a:t>
            </a:r>
            <a:r>
              <a:rPr lang="en-GB" sz="2400" dirty="0"/>
              <a:t>significance (exp.=obs</a:t>
            </a:r>
            <a:r>
              <a:rPr lang="en-GB" sz="2400" dirty="0" smtClean="0"/>
              <a:t>.)</a:t>
            </a:r>
          </a:p>
          <a:p>
            <a:endParaRPr lang="en-GB" sz="2400" dirty="0"/>
          </a:p>
          <a:p>
            <a:r>
              <a:rPr lang="en-GB" sz="2400" dirty="0" smtClean="0"/>
              <a:t>Combination with Run 1 g</a:t>
            </a:r>
            <a:r>
              <a:rPr lang="en-GB" sz="2400" dirty="0" smtClean="0"/>
              <a:t>ives </a:t>
            </a:r>
            <a:r>
              <a:rPr lang="en-GB" sz="2400" b="1" dirty="0" smtClean="0">
                <a:solidFill>
                  <a:srgbClr val="FF0000"/>
                </a:solidFill>
              </a:rPr>
              <a:t>5.9σ</a:t>
            </a:r>
            <a:r>
              <a:rPr lang="en-GB" sz="2400" dirty="0" smtClean="0"/>
              <a:t> (CMS only)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17" y="1261700"/>
            <a:ext cx="5339540" cy="50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206092" y="304800"/>
            <a:ext cx="1891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J 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Alcaraz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EPS 2017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wiki.cern.ch/twiki/pub/AtlasPublic/EventDisplayRun2Physics/run281411_evt312608026_Hmum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799"/>
            <a:ext cx="6400800" cy="451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2971800"/>
            <a:ext cx="3656636" cy="10926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Upper limit at </a:t>
            </a:r>
            <a:r>
              <a:rPr lang="en-GB" sz="2800" b="1" dirty="0" smtClean="0">
                <a:solidFill>
                  <a:schemeClr val="tx1"/>
                </a:solidFill>
              </a:rPr>
              <a:t>3x </a:t>
            </a:r>
            <a:r>
              <a:rPr lang="en-GB" sz="2800" b="1" dirty="0" smtClean="0">
                <a:solidFill>
                  <a:schemeClr val="tx1"/>
                </a:solidFill>
              </a:rPr>
              <a:t>SM</a:t>
            </a:r>
            <a:endParaRPr lang="en-GB" sz="2800" b="1" dirty="0" smtClean="0">
              <a:solidFill>
                <a:schemeClr val="tx1"/>
              </a:solidFill>
            </a:endParaRPr>
          </a:p>
          <a:p>
            <a:endParaRPr lang="en-GB" sz="900" dirty="0" smtClean="0"/>
          </a:p>
          <a:p>
            <a:r>
              <a:rPr lang="el-GR" sz="2800" dirty="0" smtClean="0"/>
              <a:t>σ</a:t>
            </a:r>
            <a:r>
              <a:rPr lang="en-GB" sz="2800" baseline="-25000" dirty="0" err="1" smtClean="0"/>
              <a:t>obs</a:t>
            </a:r>
            <a:r>
              <a:rPr lang="en-GB" sz="2800" dirty="0" smtClean="0"/>
              <a:t> &lt; 3.0 x </a:t>
            </a:r>
            <a:r>
              <a:rPr lang="el-GR" sz="2800" dirty="0" smtClean="0"/>
              <a:t>σ</a:t>
            </a:r>
            <a:r>
              <a:rPr lang="en-GB" sz="2800" baseline="-25000" dirty="0" smtClean="0"/>
              <a:t>SM </a:t>
            </a:r>
            <a:r>
              <a:rPr lang="en-GB" sz="2800" dirty="0" smtClean="0"/>
              <a:t>(95% CL)</a:t>
            </a:r>
            <a:endParaRPr lang="en-GB" sz="28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coupling to </a:t>
            </a:r>
            <a:r>
              <a:rPr lang="en-GB" b="1" dirty="0" smtClean="0">
                <a:solidFill>
                  <a:srgbClr val="FF0000"/>
                </a:solidFill>
              </a:rPr>
              <a:t>muons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July 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DMUK Barr LHC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149145" y="152400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arXiv:1705.04582</a:t>
            </a:r>
          </a:p>
        </p:txBody>
      </p:sp>
    </p:spTree>
    <p:extLst>
      <p:ext uri="{BB962C8B-B14F-4D97-AF65-F5344CB8AC3E}">
        <p14:creationId xmlns:p14="http://schemas.microsoft.com/office/powerpoint/2010/main" val="41420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</TotalTime>
  <Words>1102</Words>
  <Application>Microsoft Office PowerPoint</Application>
  <PresentationFormat>On-screen Show (4:3)</PresentationFormat>
  <Paragraphs>318</Paragraphs>
  <Slides>47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Dark Matter  at the LHC</vt:lpstr>
      <vt:lpstr>I’M NOT going to talk abouT…</vt:lpstr>
      <vt:lpstr>Impressive performance of the LHC </vt:lpstr>
      <vt:lpstr>Pileup &amp; how to deal with it</vt:lpstr>
      <vt:lpstr>2-per-mille-level Higgs mass</vt:lpstr>
      <vt:lpstr>Higgs couplings campaign</vt:lpstr>
      <vt:lpstr>Higgs coupling to b-quarks</vt:lpstr>
      <vt:lpstr>Higgs couplings to taus</vt:lpstr>
      <vt:lpstr>Higgs coupling to muons</vt:lpstr>
      <vt:lpstr>PowerPoint Presentation</vt:lpstr>
      <vt:lpstr>PowerPoint Presentation</vt:lpstr>
      <vt:lpstr>Dark Matter searches @ LHC</vt:lpstr>
      <vt:lpstr>Dark Matter production mechanisms</vt:lpstr>
      <vt:lpstr>Direct production</vt:lpstr>
      <vt:lpstr>Interpretation – mass space</vt:lpstr>
      <vt:lpstr>Interpretation – SD direct detection</vt:lpstr>
      <vt:lpstr>Comparison with Direct Detection</vt:lpstr>
      <vt:lpstr>X + invisible</vt:lpstr>
      <vt:lpstr>PowerPoint Presentation</vt:lpstr>
      <vt:lpstr>Direct Production Summary including direct search for mediator</vt:lpstr>
      <vt:lpstr>H invisible</vt:lpstr>
      <vt:lpstr>Cascade decays</vt:lpstr>
      <vt:lpstr>TOPIC 2: Cascade decays</vt:lpstr>
      <vt:lpstr>PowerPoint Presentation</vt:lpstr>
      <vt:lpstr>PowerPoint Presentation</vt:lpstr>
      <vt:lpstr>PowerPoint Presentation</vt:lpstr>
      <vt:lpstr>PowerPoint Presentation</vt:lpstr>
      <vt:lpstr>Electroweak production</vt:lpstr>
      <vt:lpstr>PowerPoint Presentation</vt:lpstr>
      <vt:lpstr>PowerPoint Presentation</vt:lpstr>
      <vt:lpstr>PowerPoint Presentation</vt:lpstr>
      <vt:lpstr>PowerPoint Presentation</vt:lpstr>
      <vt:lpstr>Outlook</vt:lpstr>
      <vt:lpstr>Summary</vt:lpstr>
      <vt:lpstr>Extras</vt:lpstr>
      <vt:lpstr>PowerPoint Presentation</vt:lpstr>
      <vt:lpstr>PowerPoint Presentation</vt:lpstr>
      <vt:lpstr>PowerPoint Presentation</vt:lpstr>
      <vt:lpstr>PowerPoint Presentation</vt:lpstr>
      <vt:lpstr>Interpretation – mass 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Higgs coupling to invisibles</vt:lpstr>
      <vt:lpstr>Hard case: EW/Higgsinos only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highlights from ATLAS Scalars 2015</dc:title>
  <dc:creator>Alan Barr</dc:creator>
  <cp:lastModifiedBy>Alan Barr</cp:lastModifiedBy>
  <cp:revision>336</cp:revision>
  <dcterms:created xsi:type="dcterms:W3CDTF">2006-08-16T00:00:00Z</dcterms:created>
  <dcterms:modified xsi:type="dcterms:W3CDTF">2017-07-27T14:33:43Z</dcterms:modified>
</cp:coreProperties>
</file>