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6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7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notesSlides/notesSlide8.xml" ContentType="application/vnd.openxmlformats-officedocument.presentationml.notesSlide+xml"/>
  <Override PartName="/ppt/embeddings/oleObject12.bin" ContentType="application/vnd.openxmlformats-officedocument.oleObject"/>
  <Override PartName="/ppt/notesSlides/notesSlide9.xml" ContentType="application/vnd.openxmlformats-officedocument.presentationml.notesSlide+xml"/>
  <Override PartName="/ppt/embeddings/oleObject13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notesSlides/notesSlide12.xml" ContentType="application/vnd.openxmlformats-officedocument.presentationml.notesSlide+xml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notesSlides/notesSlide13.xml" ContentType="application/vnd.openxmlformats-officedocument.presentationml.notesSlide+xml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0" r:id="rId2"/>
    <p:sldId id="257" r:id="rId3"/>
    <p:sldId id="290" r:id="rId4"/>
    <p:sldId id="315" r:id="rId5"/>
    <p:sldId id="286" r:id="rId6"/>
    <p:sldId id="294" r:id="rId7"/>
    <p:sldId id="296" r:id="rId8"/>
    <p:sldId id="297" r:id="rId9"/>
    <p:sldId id="306" r:id="rId10"/>
    <p:sldId id="307" r:id="rId11"/>
    <p:sldId id="301" r:id="rId12"/>
    <p:sldId id="314" r:id="rId13"/>
    <p:sldId id="305" r:id="rId14"/>
    <p:sldId id="309" r:id="rId15"/>
    <p:sldId id="31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97" autoAdjust="0"/>
    <p:restoredTop sz="94660"/>
  </p:normalViewPr>
  <p:slideViewPr>
    <p:cSldViewPr showGuides="1">
      <p:cViewPr>
        <p:scale>
          <a:sx n="134" d="100"/>
          <a:sy n="134" d="100"/>
        </p:scale>
        <p:origin x="-816" y="-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Relationship Id="rId2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Relationship Id="rId2" Type="http://schemas.openxmlformats.org/officeDocument/2006/relationships/image" Target="../media/image48.wmf"/><Relationship Id="rId3" Type="http://schemas.openxmlformats.org/officeDocument/2006/relationships/image" Target="../media/image4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4" Type="http://schemas.openxmlformats.org/officeDocument/2006/relationships/image" Target="../media/image26.wmf"/><Relationship Id="rId5" Type="http://schemas.openxmlformats.org/officeDocument/2006/relationships/image" Target="../media/image27.wmf"/><Relationship Id="rId1" Type="http://schemas.openxmlformats.org/officeDocument/2006/relationships/image" Target="../media/image23.wmf"/><Relationship Id="rId2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Relationship Id="rId2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4" Type="http://schemas.openxmlformats.org/officeDocument/2006/relationships/image" Target="../media/image43.emf"/><Relationship Id="rId1" Type="http://schemas.openxmlformats.org/officeDocument/2006/relationships/image" Target="../media/image40.wmf"/><Relationship Id="rId2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F33EF-F5D8-4DE5-BCCF-7DD763439AC2}" type="datetimeFigureOut">
              <a:rPr lang="en-GB" smtClean="0"/>
              <a:t>13/02/16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65783-AB0A-49E2-8E1E-870C94208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212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486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101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2888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458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00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445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92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10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7D9C63-52D3-4388-90D3-F628CD3E29FD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1" y="4344358"/>
            <a:ext cx="5030018" cy="4114587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mass and widths of weak </a:t>
            </a:r>
            <a:r>
              <a:rPr lang="en-GB" dirty="0" err="1" smtClean="0"/>
              <a:t>hamiltonian</a:t>
            </a:r>
            <a:r>
              <a:rPr lang="en-GB" baseline="0" dirty="0" smtClean="0"/>
              <a:t> eigenstates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241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763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625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42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150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65783-AB0A-49E2-8E1E-870C942080D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9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2" descr="H:\Admin RAL\STFC logos\STF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2" y="0"/>
            <a:ext cx="9148102" cy="162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119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596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67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616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407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261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135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43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696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879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61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13th February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74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0" y="6488668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980728"/>
            <a:ext cx="864096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504" y="6492875"/>
            <a:ext cx="1368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488668"/>
            <a:ext cx="7128792" cy="369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456" y="6485099"/>
            <a:ext cx="4675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aseline="0">
                <a:solidFill>
                  <a:schemeClr val="tx1"/>
                </a:solidFill>
              </a:defRPr>
            </a:lvl1pPr>
          </a:lstStyle>
          <a:p>
            <a:fld id="{88AF574F-D9CB-48E9-A40D-E692268CE0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921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7030A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4.jpg"/><Relationship Id="rId5" Type="http://schemas.openxmlformats.org/officeDocument/2006/relationships/image" Target="../media/image35.jp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38.jpg"/><Relationship Id="rId5" Type="http://schemas.openxmlformats.org/officeDocument/2006/relationships/image" Target="../media/image39.jpg"/><Relationship Id="rId6" Type="http://schemas.openxmlformats.org/officeDocument/2006/relationships/oleObject" Target="../embeddings/oleObject14.bin"/><Relationship Id="rId7" Type="http://schemas.openxmlformats.org/officeDocument/2006/relationships/image" Target="../media/image36.emf"/><Relationship Id="rId8" Type="http://schemas.openxmlformats.org/officeDocument/2006/relationships/image" Target="../media/image3.png"/><Relationship Id="rId9" Type="http://schemas.openxmlformats.org/officeDocument/2006/relationships/oleObject" Target="../embeddings/oleObject15.bin"/><Relationship Id="rId10" Type="http://schemas.openxmlformats.org/officeDocument/2006/relationships/image" Target="../media/image37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oleObject" Target="../embeddings/oleObject19.bin"/><Relationship Id="rId13" Type="http://schemas.openxmlformats.org/officeDocument/2006/relationships/image" Target="../media/image43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44.jpg"/><Relationship Id="rId5" Type="http://schemas.openxmlformats.org/officeDocument/2006/relationships/oleObject" Target="../embeddings/oleObject16.bin"/><Relationship Id="rId6" Type="http://schemas.openxmlformats.org/officeDocument/2006/relationships/image" Target="../media/image40.wmf"/><Relationship Id="rId7" Type="http://schemas.openxmlformats.org/officeDocument/2006/relationships/oleObject" Target="../embeddings/oleObject17.bin"/><Relationship Id="rId8" Type="http://schemas.openxmlformats.org/officeDocument/2006/relationships/image" Target="../media/image41.wmf"/><Relationship Id="rId9" Type="http://schemas.openxmlformats.org/officeDocument/2006/relationships/oleObject" Target="../embeddings/oleObject18.bin"/><Relationship Id="rId10" Type="http://schemas.openxmlformats.org/officeDocument/2006/relationships/image" Target="../media/image4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47.jpg"/><Relationship Id="rId5" Type="http://schemas.openxmlformats.org/officeDocument/2006/relationships/oleObject" Target="../embeddings/oleObject20.bin"/><Relationship Id="rId6" Type="http://schemas.openxmlformats.org/officeDocument/2006/relationships/image" Target="../media/image45.wmf"/><Relationship Id="rId7" Type="http://schemas.openxmlformats.org/officeDocument/2006/relationships/image" Target="../media/image3.png"/><Relationship Id="rId8" Type="http://schemas.openxmlformats.org/officeDocument/2006/relationships/oleObject" Target="../embeddings/oleObject21.bin"/><Relationship Id="rId9" Type="http://schemas.openxmlformats.org/officeDocument/2006/relationships/image" Target="../media/image46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8.wmf"/><Relationship Id="rId12" Type="http://schemas.openxmlformats.org/officeDocument/2006/relationships/oleObject" Target="../embeddings/oleObject24.bin"/><Relationship Id="rId13" Type="http://schemas.openxmlformats.org/officeDocument/2006/relationships/image" Target="../media/image49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50.jpg"/><Relationship Id="rId5" Type="http://schemas.openxmlformats.org/officeDocument/2006/relationships/image" Target="../media/image51.jpg"/><Relationship Id="rId6" Type="http://schemas.openxmlformats.org/officeDocument/2006/relationships/image" Target="../media/image52.jpg"/><Relationship Id="rId7" Type="http://schemas.openxmlformats.org/officeDocument/2006/relationships/image" Target="../media/image3.png"/><Relationship Id="rId8" Type="http://schemas.openxmlformats.org/officeDocument/2006/relationships/oleObject" Target="../embeddings/oleObject22.bin"/><Relationship Id="rId9" Type="http://schemas.openxmlformats.org/officeDocument/2006/relationships/image" Target="../media/image32.wmf"/><Relationship Id="rId10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5.gif"/><Relationship Id="rId5" Type="http://schemas.openxmlformats.org/officeDocument/2006/relationships/image" Target="../media/image6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4.wmf"/><Relationship Id="rId8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oleObject" Target="../embeddings/oleObject2.bin"/><Relationship Id="rId7" Type="http://schemas.openxmlformats.org/officeDocument/2006/relationships/image" Target="../media/image7.wmf"/><Relationship Id="rId8" Type="http://schemas.openxmlformats.org/officeDocument/2006/relationships/image" Target="../media/image10.jpg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18.png"/><Relationship Id="rId15" Type="http://schemas.openxmlformats.org/officeDocument/2006/relationships/oleObject" Target="../embeddings/oleObject4.bin"/><Relationship Id="rId16" Type="http://schemas.openxmlformats.org/officeDocument/2006/relationships/image" Target="../media/image13.wmf"/><Relationship Id="rId17" Type="http://schemas.openxmlformats.org/officeDocument/2006/relationships/image" Target="../media/image3.png"/><Relationship Id="rId1" Type="http://schemas.openxmlformats.org/officeDocument/2006/relationships/vmlDrawing" Target="../drawings/vmlDrawing3.vml"/><Relationship Id="rId2" Type="http://schemas.openxmlformats.org/officeDocument/2006/relationships/tags" Target="../tags/tag1.xml"/><Relationship Id="rId3" Type="http://schemas.openxmlformats.org/officeDocument/2006/relationships/tags" Target="../tags/tag2.xml"/><Relationship Id="rId4" Type="http://schemas.openxmlformats.org/officeDocument/2006/relationships/tags" Target="../tags/tag3.xml"/><Relationship Id="rId5" Type="http://schemas.openxmlformats.org/officeDocument/2006/relationships/tags" Target="../tags/tag4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5.xml"/><Relationship Id="rId8" Type="http://schemas.openxmlformats.org/officeDocument/2006/relationships/oleObject" Target="../embeddings/oleObject3.bin"/><Relationship Id="rId9" Type="http://schemas.openxmlformats.org/officeDocument/2006/relationships/image" Target="../media/image12.wmf"/><Relationship Id="rId10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21.jpg"/><Relationship Id="rId5" Type="http://schemas.openxmlformats.org/officeDocument/2006/relationships/image" Target="../media/image22.jpg"/><Relationship Id="rId6" Type="http://schemas.openxmlformats.org/officeDocument/2006/relationships/oleObject" Target="../embeddings/oleObject5.bin"/><Relationship Id="rId7" Type="http://schemas.openxmlformats.org/officeDocument/2006/relationships/image" Target="../media/image19.wmf"/><Relationship Id="rId8" Type="http://schemas.openxmlformats.org/officeDocument/2006/relationships/image" Target="../media/image3.png"/><Relationship Id="rId9" Type="http://schemas.openxmlformats.org/officeDocument/2006/relationships/oleObject" Target="../embeddings/oleObject6.bin"/><Relationship Id="rId10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9.bin"/><Relationship Id="rId12" Type="http://schemas.openxmlformats.org/officeDocument/2006/relationships/image" Target="../media/image25.wmf"/><Relationship Id="rId13" Type="http://schemas.openxmlformats.org/officeDocument/2006/relationships/oleObject" Target="../embeddings/oleObject10.bin"/><Relationship Id="rId14" Type="http://schemas.openxmlformats.org/officeDocument/2006/relationships/image" Target="../media/image26.wmf"/><Relationship Id="rId15" Type="http://schemas.openxmlformats.org/officeDocument/2006/relationships/oleObject" Target="../embeddings/oleObject11.bin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Relationship Id="rId4" Type="http://schemas.openxmlformats.org/officeDocument/2006/relationships/image" Target="../media/image28.jpg"/><Relationship Id="rId5" Type="http://schemas.openxmlformats.org/officeDocument/2006/relationships/image" Target="../media/image3.png"/><Relationship Id="rId6" Type="http://schemas.openxmlformats.org/officeDocument/2006/relationships/image" Target="../media/image29.jpg"/><Relationship Id="rId7" Type="http://schemas.openxmlformats.org/officeDocument/2006/relationships/oleObject" Target="../embeddings/oleObject7.bin"/><Relationship Id="rId8" Type="http://schemas.openxmlformats.org/officeDocument/2006/relationships/image" Target="../media/image23.w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31.png"/><Relationship Id="rId5" Type="http://schemas.openxmlformats.org/officeDocument/2006/relationships/image" Target="../media/image3.png"/><Relationship Id="rId6" Type="http://schemas.openxmlformats.org/officeDocument/2006/relationships/oleObject" Target="../embeddings/oleObject12.bin"/><Relationship Id="rId7" Type="http://schemas.openxmlformats.org/officeDocument/2006/relationships/image" Target="../media/image30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13.bin"/><Relationship Id="rId6" Type="http://schemas.openxmlformats.org/officeDocument/2006/relationships/image" Target="../media/image32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:\Admin RAL\STFC logos\STF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2" y="0"/>
            <a:ext cx="9148102" cy="162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Recent BaBar results </a:t>
            </a:r>
            <a:br>
              <a:rPr lang="en-GB" dirty="0" smtClean="0"/>
            </a:br>
            <a:r>
              <a:rPr lang="en-GB" dirty="0" smtClean="0"/>
              <a:t>on charm mesons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1943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Fergus Wilson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Rutherford Appleton Laboratory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For the BaBar collaboration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Lake Louise Workshop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232248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2FC1-5075-4CD1-BA9A-5F1127166D30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933056"/>
            <a:ext cx="1657003" cy="19442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61420"/>
            <a:ext cx="1657003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77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Differential decay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2879392"/>
          </a:xfrm>
        </p:spPr>
        <p:txBody>
          <a:bodyPr>
            <a:normAutofit fontScale="700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Exploit 2-jet structure of cc̄ decays by splitting event into two hemispheres in the CM system around thrust axis. One hemisphere will contain the </a:t>
            </a:r>
            <a:r>
              <a:rPr lang="en-GB" dirty="0" smtClean="0"/>
              <a:t>D</a:t>
            </a:r>
            <a:r>
              <a:rPr lang="en-GB" baseline="30000" dirty="0" smtClean="0"/>
              <a:t>0</a:t>
            </a:r>
            <a:r>
              <a:rPr lang="en-GB" dirty="0"/>
              <a:t>→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r>
              <a:rPr lang="en-GB" dirty="0">
                <a:latin typeface="Times New Roman"/>
                <a:cs typeface="Times New Roman"/>
              </a:rPr>
              <a:t> e</a:t>
            </a:r>
            <a:r>
              <a:rPr lang="en-GB" baseline="30000" dirty="0">
                <a:latin typeface="Times New Roman"/>
                <a:cs typeface="Times New Roman"/>
              </a:rPr>
              <a:t>+</a:t>
            </a:r>
            <a:r>
              <a:rPr lang="en-GB" dirty="0">
                <a:latin typeface="Times New Roman"/>
                <a:cs typeface="Times New Roman"/>
              </a:rPr>
              <a:t> </a:t>
            </a:r>
            <a:r>
              <a:rPr lang="el-GR" dirty="0">
                <a:latin typeface="Times New Roman"/>
                <a:cs typeface="Times New Roman"/>
              </a:rPr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 </a:t>
            </a:r>
            <a:r>
              <a:rPr lang="en-US" dirty="0" smtClean="0"/>
              <a:t>decay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Additional knowledge</a:t>
            </a:r>
          </a:p>
          <a:p>
            <a:pPr lvl="1"/>
            <a:r>
              <a:rPr lang="en-US" dirty="0" smtClean="0"/>
              <a:t>Estimate </a:t>
            </a:r>
            <a:r>
              <a:rPr lang="en-US" dirty="0">
                <a:latin typeface="Times New Roman"/>
                <a:cs typeface="Times New Roman"/>
              </a:rPr>
              <a:t>ν</a:t>
            </a:r>
            <a:r>
              <a:rPr lang="en-US" dirty="0" smtClean="0"/>
              <a:t> energy  E</a:t>
            </a:r>
            <a:r>
              <a:rPr lang="el-GR" baseline="-25000" dirty="0" smtClean="0">
                <a:latin typeface="Times New Roman"/>
                <a:cs typeface="Times New Roman"/>
              </a:rPr>
              <a:t>ν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  <a:r>
              <a:rPr lang="en-US" dirty="0" smtClean="0"/>
              <a:t>from missing energy in hemisphere with </a:t>
            </a:r>
            <a:r>
              <a:rPr lang="en-GB" dirty="0"/>
              <a:t>D</a:t>
            </a:r>
            <a:r>
              <a:rPr lang="en-GB" baseline="30000" dirty="0"/>
              <a:t>0</a:t>
            </a:r>
            <a:r>
              <a:rPr lang="en-GB" dirty="0"/>
              <a:t>→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r>
              <a:rPr lang="en-GB" dirty="0">
                <a:latin typeface="Times New Roman"/>
                <a:cs typeface="Times New Roman"/>
              </a:rPr>
              <a:t> e</a:t>
            </a:r>
            <a:r>
              <a:rPr lang="en-GB" baseline="30000" dirty="0">
                <a:latin typeface="Times New Roman"/>
                <a:cs typeface="Times New Roman"/>
              </a:rPr>
              <a:t>+</a:t>
            </a:r>
            <a:r>
              <a:rPr lang="en-GB" dirty="0">
                <a:latin typeface="Times New Roman"/>
                <a:cs typeface="Times New Roman"/>
              </a:rPr>
              <a:t> </a:t>
            </a:r>
            <a:r>
              <a:rPr lang="el-GR" dirty="0">
                <a:latin typeface="Times New Roman"/>
                <a:cs typeface="Times New Roman"/>
              </a:rPr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 </a:t>
            </a:r>
            <a:r>
              <a:rPr lang="en-US" dirty="0" smtClean="0"/>
              <a:t>decay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/>
              <a:t>direction can be estimated from sum of particles in </a:t>
            </a:r>
            <a:r>
              <a:rPr lang="en-US" dirty="0" smtClean="0"/>
              <a:t>other hemisphere.</a:t>
            </a:r>
          </a:p>
          <a:p>
            <a:pPr lvl="1"/>
            <a:r>
              <a:rPr lang="en-US" dirty="0" smtClean="0"/>
              <a:t>Perform kinematic fit to 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r>
              <a:rPr lang="en-GB" dirty="0">
                <a:latin typeface="Times New Roman"/>
                <a:cs typeface="Times New Roman"/>
              </a:rPr>
              <a:t> e</a:t>
            </a:r>
            <a:r>
              <a:rPr lang="en-GB" baseline="30000" dirty="0">
                <a:latin typeface="Times New Roman"/>
                <a:cs typeface="Times New Roman"/>
              </a:rPr>
              <a:t>+</a:t>
            </a:r>
            <a:r>
              <a:rPr lang="en-GB" dirty="0">
                <a:latin typeface="Times New Roman"/>
                <a:cs typeface="Times New Roman"/>
              </a:rPr>
              <a:t> </a:t>
            </a:r>
            <a:r>
              <a:rPr lang="el-GR" dirty="0">
                <a:latin typeface="Times New Roman"/>
                <a:cs typeface="Times New Roman"/>
              </a:rPr>
              <a:t>ν</a:t>
            </a:r>
            <a:r>
              <a:rPr lang="en-GB" baseline="-25000" dirty="0"/>
              <a:t>e</a:t>
            </a:r>
            <a:r>
              <a:rPr lang="en-GB" dirty="0"/>
              <a:t> </a:t>
            </a:r>
            <a:r>
              <a:rPr lang="en-GB" dirty="0" smtClean="0"/>
              <a:t>with </a:t>
            </a:r>
            <a:r>
              <a:rPr lang="en-US" dirty="0"/>
              <a:t>E</a:t>
            </a:r>
            <a:r>
              <a:rPr lang="el-GR" baseline="-25000" dirty="0" smtClean="0">
                <a:latin typeface="Times New Roman"/>
                <a:cs typeface="Times New Roman"/>
              </a:rPr>
              <a:t>ν</a:t>
            </a:r>
            <a:r>
              <a:rPr lang="en-GB" baseline="-25000" dirty="0" smtClean="0">
                <a:latin typeface="Times New Roman"/>
                <a:cs typeface="Times New Roman"/>
              </a:rPr>
              <a:t> </a:t>
            </a:r>
            <a:r>
              <a:rPr lang="en-GB" dirty="0" smtClean="0">
                <a:latin typeface="Times New Roman"/>
                <a:cs typeface="Times New Roman"/>
              </a:rPr>
              <a:t>,</a:t>
            </a:r>
            <a:r>
              <a:rPr lang="en-GB" baseline="-25000" dirty="0" smtClean="0">
                <a:latin typeface="Times New Roman"/>
                <a:cs typeface="Times New Roman"/>
              </a:rPr>
              <a:t> 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 direction, and D</a:t>
            </a:r>
            <a:r>
              <a:rPr lang="en-US" baseline="30000" dirty="0" smtClean="0"/>
              <a:t>0 </a:t>
            </a:r>
            <a:r>
              <a:rPr lang="en-US" dirty="0" smtClean="0"/>
              <a:t>mass as additional constraints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520280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10</a:t>
            </a:fld>
            <a:endParaRPr lang="en-GB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9" y="3283632"/>
            <a:ext cx="3047258" cy="29523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362" y="3373766"/>
            <a:ext cx="3149830" cy="27920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73766"/>
            <a:ext cx="3013325" cy="27109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13438" y="6164034"/>
            <a:ext cx="367864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9926 signal, 4623 background events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732" y="3759952"/>
            <a:ext cx="197768" cy="2738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365104"/>
            <a:ext cx="197768" cy="27380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564" y="4560625"/>
            <a:ext cx="197768" cy="2738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44434" y="3572088"/>
            <a:ext cx="1480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Unfolded, corrected for efficiency, </a:t>
            </a:r>
            <a:r>
              <a:rPr lang="en-GB" sz="1200" dirty="0" err="1" smtClean="0"/>
              <a:t>etc</a:t>
            </a:r>
            <a:r>
              <a:rPr lang="en-GB" sz="1200" dirty="0" smtClean="0"/>
              <a:t>…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7740352" y="560576"/>
            <a:ext cx="1400175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1000" dirty="0"/>
              <a:t>PRD 91, 052022 (2015)</a:t>
            </a:r>
          </a:p>
        </p:txBody>
      </p:sp>
    </p:spTree>
    <p:extLst>
      <p:ext uri="{BB962C8B-B14F-4D97-AF65-F5344CB8AC3E}">
        <p14:creationId xmlns:p14="http://schemas.microsoft.com/office/powerpoint/2010/main" val="1413401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Autofit/>
          </a:bodyPr>
          <a:lstStyle/>
          <a:p>
            <a:pPr algn="l"/>
            <a:r>
              <a:rPr lang="en-GB" sz="4000" dirty="0" smtClean="0"/>
              <a:t>Branching fractions and </a:t>
            </a:r>
            <a:r>
              <a:rPr lang="en-GB" sz="4000" dirty="0" err="1" smtClean="0"/>
              <a:t>V</a:t>
            </a:r>
            <a:r>
              <a:rPr lang="en-GB" sz="4000" baseline="-25000" dirty="0" err="1" smtClean="0"/>
              <a:t>cd</a:t>
            </a:r>
            <a:r>
              <a:rPr lang="en-GB" sz="4000" baseline="-25000" dirty="0" smtClean="0"/>
              <a:t> </a:t>
            </a:r>
            <a:r>
              <a:rPr lang="en-GB" sz="4000" dirty="0" smtClean="0"/>
              <a:t>x </a:t>
            </a:r>
            <a:r>
              <a:rPr lang="en-GB" sz="4000" dirty="0" smtClean="0">
                <a:latin typeface="Times New Roman"/>
                <a:cs typeface="Times New Roman"/>
              </a:rPr>
              <a:t>f</a:t>
            </a:r>
            <a:r>
              <a:rPr lang="el-GR" sz="4000" baseline="30000" dirty="0">
                <a:latin typeface="Times New Roman"/>
                <a:cs typeface="Times New Roman"/>
              </a:rPr>
              <a:t>π</a:t>
            </a:r>
            <a:r>
              <a:rPr lang="en-GB" sz="4000" baseline="-25000" dirty="0">
                <a:latin typeface="Times New Roman"/>
                <a:cs typeface="Times New Roman"/>
              </a:rPr>
              <a:t>+D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520280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11</a:t>
            </a:fld>
            <a:endParaRPr lang="en-GB"/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3707904" cy="33455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3212976"/>
            <a:ext cx="3641858" cy="3288152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078011"/>
              </p:ext>
            </p:extLst>
          </p:nvPr>
        </p:nvGraphicFramePr>
        <p:xfrm>
          <a:off x="1284288" y="642938"/>
          <a:ext cx="5821362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5" name="Equation" r:id="rId6" imgW="3594100" imgH="723900" progId="Equation.3">
                  <p:embed/>
                </p:oleObj>
              </mc:Choice>
              <mc:Fallback>
                <p:oleObj name="Equation" r:id="rId6" imgW="3594100" imgH="723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84288" y="642938"/>
                        <a:ext cx="5821362" cy="117157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674" y="0"/>
            <a:ext cx="448326" cy="6206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232751"/>
            <a:ext cx="197768" cy="27380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037" y="5229200"/>
            <a:ext cx="197768" cy="27380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756654"/>
              </p:ext>
            </p:extLst>
          </p:nvPr>
        </p:nvGraphicFramePr>
        <p:xfrm>
          <a:off x="1248941" y="1781600"/>
          <a:ext cx="5888864" cy="1431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6" name="Equation" r:id="rId9" imgW="3085920" imgH="787320" progId="Equation.DSMT4">
                  <p:embed/>
                </p:oleObj>
              </mc:Choice>
              <mc:Fallback>
                <p:oleObj name="Equation" r:id="rId9" imgW="3085920" imgH="787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48941" y="1781600"/>
                        <a:ext cx="5888864" cy="1431376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7743825" y="620688"/>
            <a:ext cx="1400175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1000" dirty="0"/>
              <a:t>PRD 91, 052022 (2015)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63438" y="2276872"/>
            <a:ext cx="334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(Using Z expansion to calculate I)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731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Comparison with earlier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784976" cy="5616624"/>
          </a:xfrm>
        </p:spPr>
        <p:txBody>
          <a:bodyPr>
            <a:normAutofit/>
          </a:bodyPr>
          <a:lstStyle/>
          <a:p>
            <a:r>
              <a:rPr lang="en-GB" dirty="0" smtClean="0"/>
              <a:t>This result: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Lattice QCD gives </a:t>
            </a:r>
            <a:r>
              <a:rPr lang="en-GB" dirty="0">
                <a:cs typeface="Times New Roman"/>
              </a:rPr>
              <a:t>f</a:t>
            </a:r>
            <a:r>
              <a:rPr lang="el-GR" baseline="30000" dirty="0">
                <a:cs typeface="Times New Roman"/>
              </a:rPr>
              <a:t>π</a:t>
            </a:r>
            <a:r>
              <a:rPr lang="en-GB" baseline="-25000" dirty="0" smtClean="0">
                <a:cs typeface="Times New Roman"/>
              </a:rPr>
              <a:t>+D</a:t>
            </a:r>
            <a:r>
              <a:rPr lang="en-GB" dirty="0" smtClean="0">
                <a:cs typeface="Times New Roman"/>
              </a:rPr>
              <a:t>(0)= 0.666±0.029: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Assuming |</a:t>
            </a:r>
            <a:r>
              <a:rPr lang="en-GB" dirty="0" err="1" smtClean="0"/>
              <a:t>V</a:t>
            </a:r>
            <a:r>
              <a:rPr lang="en-GB" baseline="-25000" dirty="0" err="1" smtClean="0"/>
              <a:t>cd</a:t>
            </a:r>
            <a:r>
              <a:rPr lang="en-GB" dirty="0" smtClean="0"/>
              <a:t>| = |</a:t>
            </a:r>
            <a:r>
              <a:rPr lang="en-GB" dirty="0" err="1" smtClean="0"/>
              <a:t>V</a:t>
            </a:r>
            <a:r>
              <a:rPr lang="en-GB" baseline="-25000" dirty="0" err="1" smtClean="0"/>
              <a:t>us</a:t>
            </a:r>
            <a:r>
              <a:rPr lang="en-GB" dirty="0" smtClean="0"/>
              <a:t>| = 0.2252 =</a:t>
            </a:r>
            <a:r>
              <a:rPr lang="el-GR" dirty="0" smtClean="0">
                <a:cs typeface="Times New Roman"/>
              </a:rPr>
              <a:t>λ</a:t>
            </a:r>
            <a:r>
              <a:rPr lang="en-GB" dirty="0" smtClean="0">
                <a:cs typeface="Times New Roman"/>
              </a:rPr>
              <a:t> (Wolfenstein):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520280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BaBar</a:t>
            </a:r>
            <a:r>
              <a:rPr lang="en-GB" dirty="0" smtClean="0"/>
              <a:t>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12</a:t>
            </a:fld>
            <a:endParaRPr lang="en-GB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96752"/>
            <a:ext cx="5256584" cy="3101138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579687"/>
              </p:ext>
            </p:extLst>
          </p:nvPr>
        </p:nvGraphicFramePr>
        <p:xfrm>
          <a:off x="2670370" y="806797"/>
          <a:ext cx="524986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3" name="Equation" r:id="rId5" imgW="3086100" imgH="254000" progId="Equation.DSMT4">
                  <p:embed/>
                </p:oleObj>
              </mc:Choice>
              <mc:Fallback>
                <p:oleObj name="Equation" r:id="rId5" imgW="3086100" imgH="2540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0370" y="806797"/>
                        <a:ext cx="5249862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11658"/>
              </p:ext>
            </p:extLst>
          </p:nvPr>
        </p:nvGraphicFramePr>
        <p:xfrm>
          <a:off x="323528" y="4797152"/>
          <a:ext cx="4760107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4" name="Equation" r:id="rId7" imgW="1993680" imgH="241200" progId="Equation.DSMT4">
                  <p:embed/>
                </p:oleObj>
              </mc:Choice>
              <mc:Fallback>
                <p:oleObj name="Equation" r:id="rId7" imgW="19936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3528" y="4797152"/>
                        <a:ext cx="4760107" cy="576064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758729"/>
              </p:ext>
            </p:extLst>
          </p:nvPr>
        </p:nvGraphicFramePr>
        <p:xfrm>
          <a:off x="971600" y="5949280"/>
          <a:ext cx="4352248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5" name="Equation" r:id="rId9" imgW="1917360" imgH="253800" progId="Equation.DSMT4">
                  <p:embed/>
                </p:oleObj>
              </mc:Choice>
              <mc:Fallback>
                <p:oleObj name="Equation" r:id="rId9" imgW="1917360" imgH="2538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5949280"/>
                        <a:ext cx="4352248" cy="576064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740352" y="560576"/>
            <a:ext cx="1400175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1000" dirty="0"/>
              <a:t>PRD 91, 052022 (2015)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348289" y="4297890"/>
            <a:ext cx="1400175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1000" dirty="0"/>
              <a:t>PRD </a:t>
            </a:r>
            <a:r>
              <a:rPr lang="en-GB" sz="1000" dirty="0" smtClean="0"/>
              <a:t>84, 114505 </a:t>
            </a:r>
            <a:r>
              <a:rPr lang="en-GB" sz="1000" dirty="0"/>
              <a:t>(</a:t>
            </a:r>
            <a:r>
              <a:rPr lang="en-GB" sz="1000" dirty="0" smtClean="0"/>
              <a:t>2011)</a:t>
            </a:r>
            <a:endParaRPr lang="en-GB" sz="1000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456888"/>
              </p:ext>
            </p:extLst>
          </p:nvPr>
        </p:nvGraphicFramePr>
        <p:xfrm>
          <a:off x="5292079" y="4797152"/>
          <a:ext cx="2935183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6" name="Equation" r:id="rId12" imgW="1358900" imgH="266700" progId="Equation.DSMT4">
                  <p:embed/>
                </p:oleObj>
              </mc:Choice>
              <mc:Fallback>
                <p:oleObj name="Equation" r:id="rId12" imgW="13589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292079" y="4797152"/>
                        <a:ext cx="2935183" cy="57606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0284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78252"/>
            <a:ext cx="3888432" cy="353929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43482"/>
            <a:ext cx="8640960" cy="5616624"/>
          </a:xfrm>
        </p:spPr>
        <p:txBody>
          <a:bodyPr/>
          <a:lstStyle/>
          <a:p>
            <a:r>
              <a:rPr lang="en-US" dirty="0"/>
              <a:t>Extrapolate D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en-US" dirty="0" smtClean="0"/>
              <a:t>measurements </a:t>
            </a:r>
            <a:r>
              <a:rPr lang="en-US" dirty="0"/>
              <a:t>to B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en-US" dirty="0" smtClean="0"/>
              <a:t>regime: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Extrapolation </a:t>
            </a:r>
            <a:r>
              <a:rPr lang="en-GB" dirty="0"/>
              <a:t>to </a:t>
            </a:r>
            <a:r>
              <a:rPr lang="en-GB" dirty="0" smtClean="0"/>
              <a:t>B</a:t>
            </a:r>
            <a:r>
              <a:rPr lang="en-GB" baseline="30000" dirty="0" smtClean="0"/>
              <a:t>0</a:t>
            </a:r>
            <a:r>
              <a:rPr lang="en-GB" dirty="0"/>
              <a:t>→</a:t>
            </a:r>
            <a:r>
              <a:rPr lang="en-GB" dirty="0">
                <a:latin typeface="Times New Roman"/>
                <a:cs typeface="Times New Roman"/>
              </a:rPr>
              <a:t>e</a:t>
            </a:r>
            <a:r>
              <a:rPr lang="en-GB" baseline="30000" dirty="0">
                <a:latin typeface="Times New Roman"/>
                <a:cs typeface="Times New Roman"/>
              </a:rPr>
              <a:t>+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r>
              <a:rPr lang="el-GR" dirty="0">
                <a:latin typeface="Times New Roman"/>
                <a:cs typeface="Times New Roman"/>
              </a:rPr>
              <a:t>ν</a:t>
            </a:r>
            <a:r>
              <a:rPr lang="en-GB" baseline="-25000" dirty="0">
                <a:latin typeface="Times New Roman"/>
                <a:cs typeface="Times New Roman"/>
              </a:rPr>
              <a:t>e </a:t>
            </a:r>
            <a:r>
              <a:rPr lang="en-GB" dirty="0" smtClean="0">
                <a:latin typeface="Times New Roman"/>
                <a:cs typeface="Times New Roman"/>
              </a:rPr>
              <a:t>and</a:t>
            </a:r>
            <a:r>
              <a:rPr lang="en-GB" baseline="-25000" dirty="0" smtClean="0">
                <a:latin typeface="Times New Roman"/>
                <a:cs typeface="Times New Roman"/>
              </a:rPr>
              <a:t>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ub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592288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170055"/>
              </p:ext>
            </p:extLst>
          </p:nvPr>
        </p:nvGraphicFramePr>
        <p:xfrm>
          <a:off x="4142606" y="4332341"/>
          <a:ext cx="3793426" cy="1400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14" name="Equation" r:id="rId5" imgW="1955520" imgH="723600" progId="Equation.DSMT4">
                  <p:embed/>
                </p:oleObj>
              </mc:Choice>
              <mc:Fallback>
                <p:oleObj name="Equation" r:id="rId5" imgW="1955520" imgH="723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42606" y="4332341"/>
                        <a:ext cx="3793426" cy="140091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966326" y="3111019"/>
            <a:ext cx="319796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“Fixed” 3-pole ansatz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98324" y="3937719"/>
            <a:ext cx="3309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66"/>
                </a:solidFill>
              </a:rPr>
              <a:t>“Effective” 3-pole ansatz</a:t>
            </a:r>
            <a:endParaRPr lang="en-GB" sz="2000" dirty="0">
              <a:solidFill>
                <a:srgbClr val="FF0066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456" y="0"/>
            <a:ext cx="467544" cy="64729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072" y="5301208"/>
            <a:ext cx="197768" cy="27380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28403" y="2339588"/>
            <a:ext cx="5531829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smtClean="0"/>
              <a:t>R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BD</a:t>
            </a:r>
            <a:r>
              <a:rPr lang="en-US" dirty="0" smtClean="0"/>
              <a:t> : ratio of B and D form factors from LQCD</a:t>
            </a:r>
          </a:p>
          <a:p>
            <a:pPr marL="0" lvl="1"/>
            <a:r>
              <a:rPr lang="en-US" dirty="0" smtClean="0"/>
              <a:t>Fit </a:t>
            </a:r>
            <a:r>
              <a:rPr lang="en-US" dirty="0"/>
              <a:t>to</a:t>
            </a:r>
            <a:r>
              <a:rPr lang="en-GB" dirty="0"/>
              <a:t> </a:t>
            </a:r>
            <a:r>
              <a:rPr lang="en-GB" dirty="0" smtClean="0"/>
              <a:t>D</a:t>
            </a:r>
            <a:r>
              <a:rPr lang="en-GB" baseline="30000" dirty="0" smtClean="0"/>
              <a:t>0</a:t>
            </a:r>
            <a:r>
              <a:rPr lang="en-GB" dirty="0"/>
              <a:t>→</a:t>
            </a:r>
            <a:r>
              <a:rPr lang="en-GB" dirty="0">
                <a:cs typeface="Times New Roman"/>
              </a:rPr>
              <a:t>e</a:t>
            </a:r>
            <a:r>
              <a:rPr lang="en-GB" baseline="30000" dirty="0">
                <a:cs typeface="Times New Roman"/>
              </a:rPr>
              <a:t>+</a:t>
            </a:r>
            <a:r>
              <a:rPr lang="el-GR" dirty="0">
                <a:cs typeface="Times New Roman"/>
              </a:rPr>
              <a:t>π</a:t>
            </a:r>
            <a:r>
              <a:rPr lang="en-GB" baseline="30000" dirty="0">
                <a:cs typeface="Times New Roman"/>
              </a:rPr>
              <a:t>-</a:t>
            </a:r>
            <a:r>
              <a:rPr lang="el-GR" dirty="0">
                <a:cs typeface="Times New Roman"/>
              </a:rPr>
              <a:t>ν</a:t>
            </a:r>
            <a:r>
              <a:rPr lang="en-GB" baseline="-25000" dirty="0">
                <a:cs typeface="Times New Roman"/>
              </a:rPr>
              <a:t>e</a:t>
            </a:r>
            <a:r>
              <a:rPr lang="en-US" dirty="0"/>
              <a:t> </a:t>
            </a:r>
            <a:r>
              <a:rPr lang="en-US" dirty="0" smtClean="0"/>
              <a:t> with LQCD </a:t>
            </a:r>
            <a:r>
              <a:rPr lang="en-US" dirty="0"/>
              <a:t>predictions for </a:t>
            </a:r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BD </a:t>
            </a:r>
            <a:r>
              <a:rPr lang="en-US" dirty="0" smtClean="0"/>
              <a:t>=1.8</a:t>
            </a:r>
            <a:r>
              <a:rPr lang="en-US" dirty="0" smtClean="0">
                <a:cs typeface="Times New Roman"/>
              </a:rPr>
              <a:t>±0.2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743825" y="620688"/>
            <a:ext cx="1400175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1000" dirty="0"/>
              <a:t>PRD 91, 052022 (2015)</a:t>
            </a: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442577"/>
              </p:ext>
            </p:extLst>
          </p:nvPr>
        </p:nvGraphicFramePr>
        <p:xfrm>
          <a:off x="882004" y="1196752"/>
          <a:ext cx="6099078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15" name="Equation" r:id="rId8" imgW="3073320" imgH="507960" progId="Equation.DSMT4">
                  <p:embed/>
                </p:oleObj>
              </mc:Choice>
              <mc:Fallback>
                <p:oleObj name="Equation" r:id="rId8" imgW="307332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82004" y="1196752"/>
                        <a:ext cx="6099078" cy="1008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81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BaBar</a:t>
            </a:r>
            <a:r>
              <a:rPr lang="en-GB" dirty="0" smtClean="0"/>
              <a:t> continues to exploit its charm dataset.</a:t>
            </a:r>
          </a:p>
          <a:p>
            <a:r>
              <a:rPr lang="en-GB" dirty="0"/>
              <a:t>D</a:t>
            </a:r>
            <a:r>
              <a:rPr lang="en-GB" baseline="30000" dirty="0"/>
              <a:t>0</a:t>
            </a:r>
            <a:r>
              <a:rPr lang="en-GB" dirty="0"/>
              <a:t>→</a:t>
            </a:r>
            <a:r>
              <a:rPr lang="el-GR" dirty="0">
                <a:cs typeface="Times New Roman"/>
              </a:rPr>
              <a:t>π</a:t>
            </a:r>
            <a:r>
              <a:rPr lang="en-GB" baseline="30000" dirty="0">
                <a:cs typeface="Times New Roman"/>
              </a:rPr>
              <a:t>+</a:t>
            </a:r>
            <a:r>
              <a:rPr lang="el-GR" dirty="0">
                <a:cs typeface="Times New Roman"/>
              </a:rPr>
              <a:t>π</a:t>
            </a:r>
            <a:r>
              <a:rPr lang="en-GB" baseline="30000" dirty="0">
                <a:cs typeface="Times New Roman"/>
              </a:rPr>
              <a:t>-</a:t>
            </a:r>
            <a:r>
              <a:rPr lang="el-GR" dirty="0">
                <a:cs typeface="Times New Roman"/>
              </a:rPr>
              <a:t>π</a:t>
            </a:r>
            <a:r>
              <a:rPr lang="en-GB" baseline="30000" dirty="0" smtClean="0">
                <a:cs typeface="Times New Roman"/>
              </a:rPr>
              <a:t>0 </a:t>
            </a:r>
            <a:r>
              <a:rPr lang="en-GB" dirty="0" smtClean="0">
                <a:cs typeface="Times New Roman"/>
              </a:rPr>
              <a:t>:</a:t>
            </a:r>
          </a:p>
          <a:p>
            <a:pPr lvl="1"/>
            <a:r>
              <a:rPr lang="en-GB" dirty="0" smtClean="0"/>
              <a:t>First measurement of D</a:t>
            </a:r>
            <a:r>
              <a:rPr lang="en-GB" baseline="30000" dirty="0" smtClean="0"/>
              <a:t>0</a:t>
            </a:r>
            <a:r>
              <a:rPr lang="en-GB" dirty="0" smtClean="0"/>
              <a:t>-D̄</a:t>
            </a:r>
            <a:r>
              <a:rPr lang="en-GB" baseline="30000" dirty="0" smtClean="0"/>
              <a:t>0</a:t>
            </a:r>
            <a:r>
              <a:rPr lang="en-GB" dirty="0" smtClean="0"/>
              <a:t> mixing parameters from a time dependent analysis </a:t>
            </a:r>
            <a:r>
              <a:rPr lang="en-GB" dirty="0"/>
              <a:t>of D</a:t>
            </a:r>
            <a:r>
              <a:rPr lang="en-GB" baseline="30000" dirty="0"/>
              <a:t>0</a:t>
            </a:r>
            <a:r>
              <a:rPr lang="en-GB" dirty="0"/>
              <a:t>→</a:t>
            </a:r>
            <a:r>
              <a:rPr lang="el-GR" dirty="0">
                <a:cs typeface="Times New Roman"/>
              </a:rPr>
              <a:t>π</a:t>
            </a:r>
            <a:r>
              <a:rPr lang="en-GB" baseline="30000" dirty="0">
                <a:cs typeface="Times New Roman"/>
              </a:rPr>
              <a:t>+</a:t>
            </a:r>
            <a:r>
              <a:rPr lang="el-GR" dirty="0">
                <a:cs typeface="Times New Roman"/>
              </a:rPr>
              <a:t>π</a:t>
            </a:r>
            <a:r>
              <a:rPr lang="en-GB" baseline="30000" dirty="0">
                <a:cs typeface="Times New Roman"/>
              </a:rPr>
              <a:t>-</a:t>
            </a:r>
            <a:r>
              <a:rPr lang="el-GR" dirty="0">
                <a:cs typeface="Times New Roman"/>
              </a:rPr>
              <a:t>π</a:t>
            </a:r>
            <a:r>
              <a:rPr lang="en-GB" baseline="30000" dirty="0" smtClean="0">
                <a:cs typeface="Times New Roman"/>
              </a:rPr>
              <a:t>0 </a:t>
            </a:r>
            <a:r>
              <a:rPr lang="en-GB" dirty="0" smtClean="0">
                <a:cs typeface="Times New Roman"/>
              </a:rPr>
              <a:t>decays.</a:t>
            </a:r>
          </a:p>
          <a:p>
            <a:pPr lvl="1"/>
            <a:r>
              <a:rPr lang="en-GB" dirty="0" smtClean="0">
                <a:cs typeface="Times New Roman"/>
              </a:rPr>
              <a:t>Consistent with other measurements.</a:t>
            </a:r>
            <a:endParaRPr lang="en-GB" dirty="0" smtClean="0"/>
          </a:p>
          <a:p>
            <a:r>
              <a:rPr lang="en-GB" dirty="0" smtClean="0"/>
              <a:t>D</a:t>
            </a:r>
            <a:r>
              <a:rPr lang="en-GB" baseline="30000" dirty="0" smtClean="0"/>
              <a:t>0</a:t>
            </a:r>
            <a:r>
              <a:rPr lang="en-GB" dirty="0"/>
              <a:t>→</a:t>
            </a:r>
            <a:r>
              <a:rPr lang="el-GR" dirty="0">
                <a:cs typeface="Times New Roman"/>
              </a:rPr>
              <a:t>π</a:t>
            </a:r>
            <a:r>
              <a:rPr lang="en-GB" baseline="30000" dirty="0">
                <a:cs typeface="Times New Roman"/>
              </a:rPr>
              <a:t>-</a:t>
            </a:r>
            <a:r>
              <a:rPr lang="en-GB" dirty="0">
                <a:cs typeface="Times New Roman"/>
              </a:rPr>
              <a:t>e</a:t>
            </a:r>
            <a:r>
              <a:rPr lang="en-GB" baseline="30000" dirty="0">
                <a:cs typeface="Times New Roman"/>
              </a:rPr>
              <a:t>+</a:t>
            </a:r>
            <a:r>
              <a:rPr lang="el-GR" dirty="0">
                <a:cs typeface="Times New Roman"/>
              </a:rPr>
              <a:t>ν</a:t>
            </a:r>
            <a:r>
              <a:rPr lang="en-GB" baseline="-25000" dirty="0" smtClean="0">
                <a:cs typeface="Times New Roman"/>
              </a:rPr>
              <a:t>e </a:t>
            </a:r>
            <a:r>
              <a:rPr lang="en-GB" dirty="0" smtClean="0">
                <a:cs typeface="Times New Roman"/>
              </a:rPr>
              <a:t>: </a:t>
            </a:r>
          </a:p>
          <a:p>
            <a:pPr lvl="1"/>
            <a:r>
              <a:rPr lang="en-GB" dirty="0" smtClean="0">
                <a:cs typeface="Times New Roman"/>
              </a:rPr>
              <a:t>Differential decay rates allow comparison between different approaches to form factor calculations and extraction of CKM elements.</a:t>
            </a:r>
          </a:p>
          <a:p>
            <a:pPr lvl="1"/>
            <a:r>
              <a:rPr lang="en-GB" dirty="0" smtClean="0">
                <a:cs typeface="Times New Roman"/>
              </a:rPr>
              <a:t>Effective 3-pole model describes data well but other models not ruled out.</a:t>
            </a:r>
          </a:p>
          <a:p>
            <a:pPr lvl="1"/>
            <a:r>
              <a:rPr lang="en-GB" dirty="0" smtClean="0">
                <a:cs typeface="Times New Roman"/>
              </a:rPr>
              <a:t>Dominant systematic errors should improve with further Lattice QCD </a:t>
            </a:r>
            <a:r>
              <a:rPr lang="en-GB" smtClean="0">
                <a:cs typeface="Times New Roman"/>
              </a:rPr>
              <a:t>calculations and </a:t>
            </a:r>
            <a:r>
              <a:rPr lang="en-GB" dirty="0" smtClean="0">
                <a:cs typeface="Times New Roman"/>
              </a:rPr>
              <a:t>so help</a:t>
            </a:r>
            <a:r>
              <a:rPr lang="en-GB" dirty="0">
                <a:cs typeface="Times New Roman"/>
              </a:rPr>
              <a:t> </a:t>
            </a:r>
            <a:r>
              <a:rPr lang="en-GB" dirty="0" smtClean="0">
                <a:cs typeface="Times New Roman"/>
              </a:rPr>
              <a:t>inform form factor calculations.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448272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879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Form Factor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54461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General Expression:</a:t>
            </a:r>
          </a:p>
          <a:p>
            <a:endParaRPr lang="en-US" dirty="0" smtClean="0"/>
          </a:p>
          <a:p>
            <a:r>
              <a:rPr lang="en-US" dirty="0" smtClean="0"/>
              <a:t>Theoretical Approaches:</a:t>
            </a:r>
          </a:p>
          <a:p>
            <a:pPr lvl="1"/>
            <a:r>
              <a:rPr lang="en-US" dirty="0" smtClean="0"/>
              <a:t>Dispersive Approach:</a:t>
            </a:r>
          </a:p>
          <a:p>
            <a:pPr lvl="2"/>
            <a:r>
              <a:rPr lang="en-US" dirty="0" smtClean="0"/>
              <a:t>D* pole, sum of radially excited J</a:t>
            </a:r>
            <a:r>
              <a:rPr lang="en-US" baseline="30000" dirty="0" smtClean="0"/>
              <a:t>P</a:t>
            </a:r>
            <a:r>
              <a:rPr lang="en-US" dirty="0" smtClean="0"/>
              <a:t>=1</a:t>
            </a:r>
            <a:r>
              <a:rPr lang="en-US" baseline="30000" dirty="0" smtClean="0"/>
              <a:t>-</a:t>
            </a:r>
            <a:r>
              <a:rPr lang="en-US" dirty="0" smtClean="0"/>
              <a:t> D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*’</a:t>
            </a:r>
            <a:r>
              <a:rPr lang="en-US" smtClean="0"/>
              <a:t>, and D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US" dirty="0" smtClean="0"/>
              <a:t> continuum</a:t>
            </a:r>
          </a:p>
          <a:p>
            <a:pPr lvl="1"/>
            <a:r>
              <a:rPr lang="en-US" dirty="0" smtClean="0"/>
              <a:t>Multipole Approach:</a:t>
            </a:r>
          </a:p>
          <a:p>
            <a:pPr lvl="2"/>
            <a:r>
              <a:rPr lang="en-US" dirty="0" smtClean="0"/>
              <a:t>Limit to 1 (D*) , 2 (D* + first D</a:t>
            </a:r>
            <a:r>
              <a:rPr lang="en-US" baseline="-25000" dirty="0" smtClean="0"/>
              <a:t>1</a:t>
            </a:r>
            <a:r>
              <a:rPr lang="en-US" baseline="30000" dirty="0"/>
              <a:t>*’</a:t>
            </a:r>
            <a:r>
              <a:rPr lang="en-US" dirty="0" smtClean="0"/>
              <a:t>), or 3 dominant poles + constraints</a:t>
            </a:r>
          </a:p>
          <a:p>
            <a:pPr lvl="2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pole is either a D</a:t>
            </a:r>
            <a:r>
              <a:rPr lang="en-US" baseline="-25000" dirty="0" smtClean="0"/>
              <a:t>1</a:t>
            </a:r>
            <a:r>
              <a:rPr lang="en-US" baseline="30000" dirty="0"/>
              <a:t>*’</a:t>
            </a:r>
            <a:r>
              <a:rPr lang="en-US" dirty="0" smtClean="0"/>
              <a:t> (“fixed” ansatz) or sum of higher D</a:t>
            </a:r>
            <a:r>
              <a:rPr lang="en-US" baseline="-25000" dirty="0" smtClean="0"/>
              <a:t>1</a:t>
            </a:r>
            <a:r>
              <a:rPr lang="en-US" baseline="30000" dirty="0"/>
              <a:t>*’ </a:t>
            </a:r>
            <a:r>
              <a:rPr lang="en-US" dirty="0" smtClean="0"/>
              <a:t>(“effective” ansatz)</a:t>
            </a:r>
          </a:p>
          <a:p>
            <a:pPr lvl="2"/>
            <a:r>
              <a:rPr lang="en-US" dirty="0" smtClean="0"/>
              <a:t>Other assumptions and constraints can modify the approximations.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Z expansion:</a:t>
            </a:r>
          </a:p>
          <a:p>
            <a:pPr lvl="2"/>
            <a:r>
              <a:rPr lang="en-US" dirty="0" smtClean="0"/>
              <a:t>Model independent based on analyticity, </a:t>
            </a:r>
            <a:r>
              <a:rPr lang="en-US" dirty="0" err="1" smtClean="0"/>
              <a:t>unitarity</a:t>
            </a:r>
            <a:r>
              <a:rPr lang="en-US" dirty="0" smtClean="0"/>
              <a:t> and crossing symmetries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Quark model ISGW2 (PRD 52, 2783 (1995)):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736304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15</a:t>
            </a:fld>
            <a:endParaRPr lang="en-GB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685" y="3284984"/>
            <a:ext cx="4481583" cy="8640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366" y="4473115"/>
            <a:ext cx="3792897" cy="720080"/>
          </a:xfrm>
          <a:prstGeom prst="rect">
            <a:avLst/>
          </a:prstGeom>
        </p:spPr>
      </p:pic>
      <p:pic>
        <p:nvPicPr>
          <p:cNvPr id="10" name="Content Placeholder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752" y="5589240"/>
            <a:ext cx="4640516" cy="8640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40352" y="560576"/>
            <a:ext cx="1400175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1000" dirty="0"/>
              <a:t>PRD 91, 052022 (2015)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933427"/>
              </p:ext>
            </p:extLst>
          </p:nvPr>
        </p:nvGraphicFramePr>
        <p:xfrm>
          <a:off x="3753976" y="818256"/>
          <a:ext cx="3940140" cy="810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6" name="Equation" r:id="rId8" imgW="2222280" imgH="457200" progId="Equation.DSMT4">
                  <p:embed/>
                </p:oleObj>
              </mc:Choice>
              <mc:Fallback>
                <p:oleObj name="Equation" r:id="rId8" imgW="22222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753976" y="818256"/>
                        <a:ext cx="3940140" cy="8105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338871"/>
              </p:ext>
            </p:extLst>
          </p:nvPr>
        </p:nvGraphicFramePr>
        <p:xfrm>
          <a:off x="899592" y="4419945"/>
          <a:ext cx="2231881" cy="77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7" name="Equation" r:id="rId10" imgW="1612800" imgH="558720" progId="Equation.DSMT4">
                  <p:embed/>
                </p:oleObj>
              </mc:Choice>
              <mc:Fallback>
                <p:oleObj name="Equation" r:id="rId10" imgW="161280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99592" y="4419945"/>
                        <a:ext cx="2231881" cy="77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3300412"/>
              </p:ext>
            </p:extLst>
          </p:nvPr>
        </p:nvGraphicFramePr>
        <p:xfrm>
          <a:off x="4508500" y="3327400"/>
          <a:ext cx="1270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8" name="Equation" r:id="rId12" imgW="127000" imgH="203200" progId="Equation.DSMT4">
                  <p:embed/>
                </p:oleObj>
              </mc:Choice>
              <mc:Fallback>
                <p:oleObj name="Equation" r:id="rId12" imgW="1270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508500" y="3327400"/>
                        <a:ext cx="1270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2138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784976" cy="561662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</a:t>
            </a:r>
            <a:r>
              <a:rPr lang="en-GB" baseline="30000" dirty="0" smtClean="0"/>
              <a:t>0</a:t>
            </a:r>
            <a:r>
              <a:rPr lang="en-GB" dirty="0" smtClean="0"/>
              <a:t>-D̄</a:t>
            </a:r>
            <a:r>
              <a:rPr lang="en-GB" baseline="30000" dirty="0" smtClean="0"/>
              <a:t>0</a:t>
            </a:r>
            <a:r>
              <a:rPr lang="en-GB" dirty="0" smtClean="0"/>
              <a:t> mixing with D</a:t>
            </a:r>
            <a:r>
              <a:rPr lang="en-GB" baseline="30000" dirty="0" smtClean="0"/>
              <a:t>0</a:t>
            </a:r>
            <a:r>
              <a:rPr lang="en-GB" dirty="0" smtClean="0">
                <a:latin typeface="Calibri"/>
              </a:rPr>
              <a:t>→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GB" baseline="30000" dirty="0" smtClean="0">
                <a:latin typeface="Times New Roman"/>
                <a:cs typeface="Times New Roman"/>
              </a:rPr>
              <a:t>+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GB" baseline="30000" dirty="0" smtClean="0">
                <a:latin typeface="Times New Roman"/>
                <a:cs typeface="Times New Roman"/>
              </a:rPr>
              <a:t>-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0</a:t>
            </a:r>
            <a:r>
              <a:rPr lang="en-GB" dirty="0" smtClean="0">
                <a:latin typeface="Times New Roman"/>
                <a:cs typeface="Times New Roman"/>
              </a:rPr>
              <a:t> decays</a:t>
            </a:r>
            <a:endParaRPr lang="en-GB" dirty="0" smtClean="0"/>
          </a:p>
          <a:p>
            <a:pPr lvl="1"/>
            <a:r>
              <a:rPr lang="en-GB" dirty="0" smtClean="0"/>
              <a:t>Measurement of </a:t>
            </a:r>
            <a:r>
              <a:rPr lang="en-GB" i="1" dirty="0" smtClean="0"/>
              <a:t>x</a:t>
            </a:r>
            <a:r>
              <a:rPr lang="en-GB" dirty="0" smtClean="0"/>
              <a:t> and </a:t>
            </a:r>
            <a:r>
              <a:rPr lang="en-GB" i="1" dirty="0" smtClean="0"/>
              <a:t>y</a:t>
            </a:r>
            <a:r>
              <a:rPr lang="en-GB" dirty="0" smtClean="0"/>
              <a:t> mixing parameters</a:t>
            </a:r>
          </a:p>
          <a:p>
            <a:pPr lvl="1"/>
            <a:r>
              <a:rPr lang="en-GB" dirty="0" smtClean="0"/>
              <a:t>To be submitted to PRD (this week)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</a:t>
            </a:r>
            <a:r>
              <a:rPr lang="en-GB" baseline="30000" dirty="0" smtClean="0"/>
              <a:t>0</a:t>
            </a:r>
            <a:r>
              <a:rPr lang="en-GB" dirty="0" smtClean="0">
                <a:latin typeface="Calibri"/>
              </a:rPr>
              <a:t>→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GB" baseline="30000" dirty="0" smtClean="0">
                <a:latin typeface="Times New Roman"/>
                <a:cs typeface="Times New Roman"/>
              </a:rPr>
              <a:t>-</a:t>
            </a:r>
            <a:r>
              <a:rPr lang="en-GB" dirty="0" smtClean="0">
                <a:latin typeface="Times New Roman"/>
                <a:cs typeface="Times New Roman"/>
              </a:rPr>
              <a:t>e</a:t>
            </a:r>
            <a:r>
              <a:rPr lang="en-GB" baseline="30000" dirty="0" smtClean="0">
                <a:latin typeface="Times New Roman"/>
                <a:cs typeface="Times New Roman"/>
              </a:rPr>
              <a:t>+</a:t>
            </a:r>
            <a:r>
              <a:rPr lang="el-GR" dirty="0" smtClean="0">
                <a:latin typeface="Times New Roman"/>
                <a:cs typeface="Times New Roman"/>
              </a:rPr>
              <a:t>ν</a:t>
            </a:r>
            <a:r>
              <a:rPr lang="en-GB" baseline="-25000" dirty="0" smtClean="0">
                <a:latin typeface="Times New Roman"/>
                <a:cs typeface="Times New Roman"/>
              </a:rPr>
              <a:t>e</a:t>
            </a:r>
            <a:endParaRPr lang="en-GB" baseline="-25000" dirty="0" smtClean="0"/>
          </a:p>
          <a:p>
            <a:pPr lvl="1"/>
            <a:r>
              <a:rPr lang="en-GB" dirty="0" smtClean="0"/>
              <a:t>Differential branching fractions</a:t>
            </a:r>
          </a:p>
          <a:p>
            <a:pPr lvl="1"/>
            <a:r>
              <a:rPr lang="en-GB" dirty="0" smtClean="0"/>
              <a:t>CKM elements</a:t>
            </a:r>
          </a:p>
          <a:p>
            <a:pPr lvl="1"/>
            <a:r>
              <a:rPr lang="en-GB" dirty="0" smtClean="0"/>
              <a:t>Form factors</a:t>
            </a:r>
          </a:p>
          <a:p>
            <a:pPr lvl="1"/>
            <a:r>
              <a:rPr lang="en-GB" dirty="0" smtClean="0"/>
              <a:t>PRD 91, 052022 (2015)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520280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2FC1-5075-4CD1-BA9A-5F1127166D30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06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107503" y="6492875"/>
            <a:ext cx="2880171" cy="365125"/>
          </a:xfrm>
        </p:spPr>
        <p:txBody>
          <a:bodyPr/>
          <a:lstStyle/>
          <a:p>
            <a:r>
              <a:rPr lang="en-US" altLang="en-US" smtClean="0"/>
              <a:t>13th February 2016</a:t>
            </a:r>
            <a:endParaRPr lang="en-GB" altLang="en-US"/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BaBar Charm studies, Fergus Wilson, STFC/RAL</a:t>
            </a:r>
            <a:endParaRPr lang="en-GB" altLang="en-US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83FC-FFFD-4298-9103-E76E249897AA}" type="slidenum">
              <a:rPr lang="en-GB" altLang="en-US"/>
              <a:pPr/>
              <a:t>3</a:t>
            </a:fld>
            <a:endParaRPr lang="en-GB" altLang="en-US"/>
          </a:p>
        </p:txBody>
      </p:sp>
      <p:pic>
        <p:nvPicPr>
          <p:cNvPr id="35865" name="Picture 25" descr="pepii_animat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389731"/>
            <a:ext cx="5216525" cy="204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2" name="Picture 2" descr="bbr_3d_cu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420938"/>
            <a:ext cx="6121400" cy="376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7603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4000" dirty="0"/>
              <a:t>PEP II and </a:t>
            </a:r>
            <a:r>
              <a:rPr lang="en-US" altLang="en-US" sz="4000" dirty="0" err="1"/>
              <a:t>BaBar</a:t>
            </a:r>
            <a:endParaRPr lang="en-US" altLang="en-US" sz="4000" dirty="0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79735" y="3361531"/>
            <a:ext cx="2160240" cy="830997"/>
          </a:xfrm>
          <a:prstGeom prst="rect">
            <a:avLst/>
          </a:prstGeom>
          <a:noFill/>
          <a:ln w="9525">
            <a:solidFill>
              <a:srgbClr val="99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  <a:latin typeface="Comic Sans MS" pitchFamily="66" charset="0"/>
              </a:rPr>
              <a:t>DIRC </a:t>
            </a:r>
            <a:r>
              <a:rPr lang="en-US" altLang="en-US" sz="1600" b="1" dirty="0">
                <a:latin typeface="Symbol" pitchFamily="18" charset="2"/>
              </a:rPr>
              <a:t>(</a:t>
            </a:r>
            <a:r>
              <a:rPr lang="en-US" altLang="en-US" sz="1600" b="1" dirty="0">
                <a:latin typeface="Comic Sans MS" pitchFamily="66" charset="0"/>
              </a:rPr>
              <a:t>PID)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Comic Sans MS" pitchFamily="66" charset="0"/>
              </a:rPr>
              <a:t>144 </a:t>
            </a:r>
            <a:r>
              <a:rPr lang="en-US" altLang="en-US" sz="1600" dirty="0" smtClean="0">
                <a:latin typeface="Comic Sans MS" pitchFamily="66" charset="0"/>
              </a:rPr>
              <a:t>fused silica </a:t>
            </a:r>
            <a:r>
              <a:rPr lang="en-US" altLang="en-US" sz="1600" dirty="0">
                <a:latin typeface="Comic Sans MS" pitchFamily="66" charset="0"/>
              </a:rPr>
              <a:t>bars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Comic Sans MS" pitchFamily="66" charset="0"/>
              </a:rPr>
              <a:t>11000 PMs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2339975" y="2838450"/>
            <a:ext cx="1444625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  <a:latin typeface="Comic Sans MS" pitchFamily="66" charset="0"/>
              </a:rPr>
              <a:t>1.5T</a:t>
            </a:r>
            <a:r>
              <a:rPr lang="en-US" altLang="en-US" sz="1600" b="1">
                <a:latin typeface="Comic Sans MS" pitchFamily="66" charset="0"/>
              </a:rPr>
              <a:t> solenoid</a:t>
            </a:r>
            <a:r>
              <a:rPr lang="en-US" altLang="en-US" sz="1600">
                <a:latin typeface="Comic Sans MS" pitchFamily="66" charset="0"/>
              </a:rPr>
              <a:t> 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6897688" y="2349500"/>
            <a:ext cx="2246312" cy="590550"/>
          </a:xfrm>
          <a:prstGeom prst="rect">
            <a:avLst/>
          </a:prstGeom>
          <a:solidFill>
            <a:schemeClr val="bg1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  <a:latin typeface="Comic Sans MS" pitchFamily="66" charset="0"/>
              </a:rPr>
              <a:t>EMC</a:t>
            </a:r>
            <a:endParaRPr lang="en-US" altLang="en-US" sz="1600" b="1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Comic Sans MS" pitchFamily="66" charset="0"/>
              </a:rPr>
              <a:t>6580</a:t>
            </a:r>
            <a:r>
              <a:rPr lang="en-US" altLang="en-US" sz="1600">
                <a:latin typeface="Comic Sans MS" pitchFamily="66" charset="0"/>
              </a:rPr>
              <a:t> CsI(Tl) crystals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7308850" y="4508500"/>
            <a:ext cx="1628775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en-US" altLang="en-US" sz="1600" b="1">
                <a:latin typeface="Comic Sans MS" pitchFamily="66" charset="0"/>
              </a:rPr>
              <a:t>rift </a:t>
            </a:r>
            <a:r>
              <a:rPr lang="en-US" altLang="en-US" sz="1600" b="1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en-US" altLang="en-US" sz="1600" b="1">
                <a:latin typeface="Comic Sans MS" pitchFamily="66" charset="0"/>
              </a:rPr>
              <a:t>hamber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Comic Sans MS" pitchFamily="66" charset="0"/>
              </a:rPr>
              <a:t>40</a:t>
            </a:r>
            <a:r>
              <a:rPr lang="en-US" altLang="en-US" sz="1600">
                <a:latin typeface="Comic Sans MS" pitchFamily="66" charset="0"/>
              </a:rPr>
              <a:t>  layers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107950" y="5100638"/>
            <a:ext cx="2879725" cy="1323975"/>
          </a:xfrm>
          <a:prstGeom prst="rect">
            <a:avLst/>
          </a:prstGeom>
          <a:solidFill>
            <a:schemeClr val="bg1"/>
          </a:solidFill>
          <a:ln w="9525">
            <a:solidFill>
              <a:srgbClr val="99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lang="en-US" altLang="en-US" sz="1600" b="1">
                <a:latin typeface="Comic Sans MS" pitchFamily="66" charset="0"/>
              </a:rPr>
              <a:t>nstrumented </a:t>
            </a:r>
            <a:r>
              <a:rPr lang="en-US" altLang="en-US" sz="1600" b="1">
                <a:solidFill>
                  <a:srgbClr val="FF0000"/>
                </a:solidFill>
                <a:latin typeface="Comic Sans MS" pitchFamily="66" charset="0"/>
              </a:rPr>
              <a:t>F</a:t>
            </a:r>
            <a:r>
              <a:rPr lang="en-US" altLang="en-US" sz="1600" b="1">
                <a:latin typeface="Comic Sans MS" pitchFamily="66" charset="0"/>
              </a:rPr>
              <a:t>lux </a:t>
            </a:r>
            <a:r>
              <a:rPr lang="en-US" altLang="en-US" sz="1600" b="1">
                <a:solidFill>
                  <a:srgbClr val="FF0000"/>
                </a:solidFill>
                <a:latin typeface="Comic Sans MS" pitchFamily="66" charset="0"/>
              </a:rPr>
              <a:t>R</a:t>
            </a:r>
            <a:r>
              <a:rPr lang="en-US" altLang="en-US" sz="1600" b="1">
                <a:latin typeface="Comic Sans MS" pitchFamily="66" charset="0"/>
              </a:rPr>
              <a:t>eturn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>
                <a:latin typeface="Comic Sans MS" pitchFamily="66" charset="0"/>
              </a:rPr>
              <a:t>Iron / Resistive Plate Chambers or Limited Streamer Tubes  (muon / neutral hadrons)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436519" y="5589588"/>
            <a:ext cx="2547937" cy="8350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  <a:latin typeface="Comic Sans MS" pitchFamily="66" charset="0"/>
              </a:rPr>
              <a:t>S</a:t>
            </a:r>
            <a:r>
              <a:rPr lang="en-US" altLang="en-US" sz="1600" b="1" dirty="0">
                <a:latin typeface="Comic Sans MS" pitchFamily="66" charset="0"/>
              </a:rPr>
              <a:t>ilicon </a:t>
            </a:r>
            <a:r>
              <a:rPr lang="en-US" altLang="en-US" sz="1600" b="1" dirty="0">
                <a:solidFill>
                  <a:srgbClr val="FF0000"/>
                </a:solidFill>
                <a:latin typeface="Comic Sans MS" pitchFamily="66" charset="0"/>
              </a:rPr>
              <a:t>V</a:t>
            </a:r>
            <a:r>
              <a:rPr lang="en-US" altLang="en-US" sz="1600" b="1" dirty="0">
                <a:latin typeface="Comic Sans MS" pitchFamily="66" charset="0"/>
              </a:rPr>
              <a:t>ertex </a:t>
            </a:r>
            <a:r>
              <a:rPr lang="en-US" altLang="en-US" sz="1600" b="1" dirty="0">
                <a:solidFill>
                  <a:srgbClr val="FF0000"/>
                </a:solidFill>
                <a:latin typeface="Comic Sans MS" pitchFamily="66" charset="0"/>
              </a:rPr>
              <a:t>T</a:t>
            </a:r>
            <a:r>
              <a:rPr lang="en-US" altLang="en-US" sz="1600" b="1" dirty="0">
                <a:latin typeface="Comic Sans MS" pitchFamily="66" charset="0"/>
              </a:rPr>
              <a:t>racker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en-US" altLang="en-US" sz="1600" dirty="0">
                <a:latin typeface="Comic Sans MS" pitchFamily="66" charset="0"/>
              </a:rPr>
              <a:t> layers, </a:t>
            </a:r>
            <a:r>
              <a:rPr lang="en-US" altLang="en-US" sz="1600" dirty="0" smtClean="0">
                <a:latin typeface="Comic Sans MS" pitchFamily="66" charset="0"/>
              </a:rPr>
              <a:t>double-sided </a:t>
            </a:r>
            <a:r>
              <a:rPr lang="en-US" altLang="en-US" sz="1600" dirty="0">
                <a:latin typeface="Comic Sans MS" pitchFamily="66" charset="0"/>
              </a:rPr>
              <a:t>strips</a:t>
            </a:r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 flipV="1">
            <a:off x="6011863" y="2852738"/>
            <a:ext cx="936625" cy="935037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>
            <a:off x="2771775" y="5300663"/>
            <a:ext cx="2305050" cy="98425"/>
          </a:xfrm>
          <a:prstGeom prst="line">
            <a:avLst/>
          </a:prstGeom>
          <a:noFill/>
          <a:ln w="19050">
            <a:solidFill>
              <a:srgbClr val="CC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5580063" y="4652963"/>
            <a:ext cx="1655762" cy="144462"/>
          </a:xfrm>
          <a:prstGeom prst="line">
            <a:avLst/>
          </a:prstGeom>
          <a:noFill/>
          <a:ln w="1905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 flipH="1" flipV="1">
            <a:off x="3635375" y="3284538"/>
            <a:ext cx="2262188" cy="296862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5508624" y="4292600"/>
            <a:ext cx="1151607" cy="1296988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 flipH="1" flipV="1">
            <a:off x="2339975" y="3716338"/>
            <a:ext cx="3384550" cy="288925"/>
          </a:xfrm>
          <a:prstGeom prst="line">
            <a:avLst/>
          </a:prstGeom>
          <a:noFill/>
          <a:ln w="19050">
            <a:solidFill>
              <a:srgbClr val="99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7337425" y="2965450"/>
            <a:ext cx="180657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27" tIns="49114" rIns="98227" bIns="49114">
            <a:spAutoFit/>
          </a:bodyPr>
          <a:lstStyle>
            <a:lvl1pPr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490538"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982663"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473200"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65325"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22525" defTabSz="9826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79725" defTabSz="9826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36925" defTabSz="9826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794125" defTabSz="9826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>
              <a:buFontTx/>
              <a:buNone/>
            </a:pPr>
            <a:r>
              <a:rPr lang="en-US" altLang="en-US" sz="2400">
                <a:solidFill>
                  <a:schemeClr val="accent2"/>
                </a:solidFill>
                <a:latin typeface="Comic Sans MS" pitchFamily="66" charset="0"/>
              </a:rPr>
              <a:t>e</a:t>
            </a:r>
            <a:r>
              <a:rPr lang="en-US" altLang="en-US" sz="2400" baseline="30000">
                <a:solidFill>
                  <a:schemeClr val="accent2"/>
                </a:solidFill>
                <a:latin typeface="Symbol" pitchFamily="18" charset="2"/>
              </a:rPr>
              <a:t>+</a:t>
            </a:r>
            <a:r>
              <a:rPr lang="en-US" altLang="en-US" sz="2400" baseline="3000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en-US" sz="2400">
                <a:solidFill>
                  <a:schemeClr val="accent2"/>
                </a:solidFill>
                <a:latin typeface="Comic Sans MS" pitchFamily="66" charset="0"/>
              </a:rPr>
              <a:t>(3.1GeV)</a:t>
            </a: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1360388" y="4189413"/>
            <a:ext cx="16764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27" tIns="49114" rIns="98227" bIns="49114">
            <a:spAutoFit/>
          </a:bodyPr>
          <a:lstStyle>
            <a:lvl1pPr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490538"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982663"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473200"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65325" algn="l" defTabSz="982663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22525" defTabSz="9826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79725" defTabSz="9826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36925" defTabSz="9826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794125" defTabSz="9826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>
              <a:buFontTx/>
              <a:buNone/>
            </a:pPr>
            <a:r>
              <a:rPr lang="en-US" altLang="en-US" sz="2400" dirty="0">
                <a:solidFill>
                  <a:schemeClr val="accent2"/>
                </a:solidFill>
                <a:latin typeface="Comic Sans MS" pitchFamily="66" charset="0"/>
              </a:rPr>
              <a:t>e</a:t>
            </a:r>
            <a:r>
              <a:rPr lang="en-US" altLang="en-US" sz="2400" baseline="30000" dirty="0">
                <a:solidFill>
                  <a:schemeClr val="accent2"/>
                </a:solidFill>
                <a:latin typeface="Symbol" pitchFamily="18" charset="2"/>
              </a:rPr>
              <a:t>-</a:t>
            </a:r>
            <a:r>
              <a:rPr lang="en-US" altLang="en-US" sz="2400" baseline="300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en-US" sz="2400" dirty="0">
                <a:solidFill>
                  <a:schemeClr val="accent2"/>
                </a:solidFill>
                <a:latin typeface="Comic Sans MS" pitchFamily="66" charset="0"/>
              </a:rPr>
              <a:t>(9GeV)</a:t>
            </a:r>
            <a:endParaRPr lang="en-US" altLang="en-US" sz="3500" dirty="0">
              <a:latin typeface="Comic Sans MS" pitchFamily="66" charset="0"/>
            </a:endParaRPr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 flipV="1">
            <a:off x="1979613" y="4581525"/>
            <a:ext cx="1066800" cy="25241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 flipH="1">
            <a:off x="7524750" y="3346450"/>
            <a:ext cx="650875" cy="1651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53691"/>
              </p:ext>
            </p:extLst>
          </p:nvPr>
        </p:nvGraphicFramePr>
        <p:xfrm>
          <a:off x="300038" y="912813"/>
          <a:ext cx="2771775" cy="179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8" name="Equation" r:id="rId6" imgW="1841400" imgH="1193760" progId="Equation.DSMT4">
                  <p:embed/>
                </p:oleObj>
              </mc:Choice>
              <mc:Fallback>
                <p:oleObj name="Equation" r:id="rId6" imgW="1841400" imgH="11937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8" y="912813"/>
                        <a:ext cx="2771775" cy="179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2257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7504" y="554499"/>
            <a:ext cx="8856984" cy="222642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Charm is an up-type quark. Complementary to studies in the K and B sectors.</a:t>
            </a:r>
          </a:p>
          <a:p>
            <a:r>
              <a:rPr lang="en-GB" dirty="0" smtClean="0"/>
              <a:t>Mixing and CP Violation (CPV) are small in the Standard Model</a:t>
            </a:r>
          </a:p>
          <a:p>
            <a:pPr lvl="1"/>
            <a:r>
              <a:rPr lang="en-GB" dirty="0" smtClean="0"/>
              <a:t>CPV &lt; 0.1% - 1% (depending on assumptions)</a:t>
            </a:r>
          </a:p>
          <a:p>
            <a:pPr lvl="1"/>
            <a:r>
              <a:rPr lang="en-GB" dirty="0" smtClean="0"/>
              <a:t>Potentially Sensitive to </a:t>
            </a:r>
            <a:r>
              <a:rPr lang="en-GB" dirty="0"/>
              <a:t>N</a:t>
            </a:r>
            <a:r>
              <a:rPr lang="en-GB" dirty="0" smtClean="0"/>
              <a:t>ew Physics.</a:t>
            </a:r>
          </a:p>
          <a:p>
            <a:r>
              <a:rPr lang="en-GB" dirty="0"/>
              <a:t>D</a:t>
            </a:r>
            <a:r>
              <a:rPr lang="en-GB" baseline="30000" dirty="0"/>
              <a:t>0</a:t>
            </a:r>
            <a:r>
              <a:rPr lang="en-GB" dirty="0"/>
              <a:t> mixing well-established now:</a:t>
            </a:r>
          </a:p>
          <a:p>
            <a:pPr lvl="1"/>
            <a:r>
              <a:rPr lang="en-GB" dirty="0"/>
              <a:t>First measured </a:t>
            </a:r>
            <a:r>
              <a:rPr lang="en-GB" dirty="0" smtClean="0"/>
              <a:t>in 2007 </a:t>
            </a:r>
            <a:r>
              <a:rPr lang="en-GB" dirty="0"/>
              <a:t>by BaBar and </a:t>
            </a:r>
            <a:r>
              <a:rPr lang="en-GB" dirty="0" smtClean="0"/>
              <a:t>Belle</a:t>
            </a:r>
            <a:endParaRPr lang="en-GB" dirty="0"/>
          </a:p>
          <a:p>
            <a:pPr lvl="1"/>
            <a:r>
              <a:rPr lang="en-GB" dirty="0"/>
              <a:t>Confirmed and extended by CLEO-c, CDF, </a:t>
            </a:r>
            <a:r>
              <a:rPr lang="en-GB" dirty="0" smtClean="0"/>
              <a:t>BES-III, LHCb, </a:t>
            </a:r>
            <a:r>
              <a:rPr lang="en-GB" dirty="0"/>
              <a:t>…</a:t>
            </a:r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4" y="2780928"/>
            <a:ext cx="3346700" cy="287121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Time-dependent D</a:t>
            </a:r>
            <a:r>
              <a:rPr lang="en-GB" baseline="30000" dirty="0" smtClean="0"/>
              <a:t>0</a:t>
            </a:r>
            <a:r>
              <a:rPr lang="en-GB" dirty="0"/>
              <a:t> </a:t>
            </a:r>
            <a:r>
              <a:rPr lang="en-GB" dirty="0" smtClean="0"/>
              <a:t>mixing </a:t>
            </a:r>
            <a:r>
              <a:rPr lang="en-GB" dirty="0"/>
              <a:t>in D</a:t>
            </a:r>
            <a:r>
              <a:rPr lang="en-GB" baseline="30000" dirty="0"/>
              <a:t>0</a:t>
            </a:r>
            <a:r>
              <a:rPr lang="en-GB" dirty="0"/>
              <a:t>→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+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 smtClean="0">
                <a:latin typeface="Times New Roman"/>
                <a:cs typeface="Times New Roman"/>
              </a:rPr>
              <a:t>0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664296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4</a:t>
            </a:fld>
            <a:endParaRPr lang="en-GB"/>
          </a:p>
        </p:txBody>
      </p:sp>
      <p:pic>
        <p:nvPicPr>
          <p:cNvPr id="8" name="Content Placeholder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875885"/>
            <a:ext cx="2952328" cy="2773400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253489"/>
              </p:ext>
            </p:extLst>
          </p:nvPr>
        </p:nvGraphicFramePr>
        <p:xfrm>
          <a:off x="3490912" y="3180814"/>
          <a:ext cx="2272457" cy="1760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8" name="Equation" r:id="rId6" imgW="1180800" imgH="914400" progId="Equation.DSMT4">
                  <p:embed/>
                </p:oleObj>
              </mc:Choice>
              <mc:Fallback>
                <p:oleObj name="Equation" r:id="rId6" imgW="1180800" imgH="914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0912" y="3180814"/>
                        <a:ext cx="2272457" cy="176035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645" y="5517232"/>
            <a:ext cx="5791643" cy="10134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282491" y="4505811"/>
            <a:ext cx="45719" cy="7200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921975" y="4539008"/>
            <a:ext cx="45719" cy="7200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511001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308" y="1052736"/>
            <a:ext cx="3236450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8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4472690"/>
              </p:ext>
            </p:extLst>
          </p:nvPr>
        </p:nvGraphicFramePr>
        <p:xfrm>
          <a:off x="234950" y="1339850"/>
          <a:ext cx="5621338" cy="190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4" name="Equation" r:id="rId8" imgW="4000320" imgH="1358640" progId="Equation.DSMT4">
                  <p:embed/>
                </p:oleObj>
              </mc:Choice>
              <mc:Fallback>
                <p:oleObj name="Equation" r:id="rId8" imgW="4000320" imgH="1358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4950" y="1339850"/>
                        <a:ext cx="5621338" cy="190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027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Time-dependent D</a:t>
            </a:r>
            <a:r>
              <a:rPr lang="en-GB" baseline="30000" dirty="0" smtClean="0"/>
              <a:t>0</a:t>
            </a:r>
            <a:r>
              <a:rPr lang="en-GB" dirty="0" smtClean="0"/>
              <a:t> </a:t>
            </a:r>
            <a:r>
              <a:rPr lang="en-GB" dirty="0"/>
              <a:t>mixing in D</a:t>
            </a:r>
            <a:r>
              <a:rPr lang="en-GB" baseline="30000" dirty="0"/>
              <a:t>0</a:t>
            </a:r>
            <a:r>
              <a:rPr lang="en-GB" dirty="0"/>
              <a:t>→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+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0</a:t>
            </a:r>
            <a:endParaRPr lang="en-US" altLang="en-US" baseline="300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32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3168352" cy="365125"/>
          </a:xfrm>
        </p:spPr>
        <p:txBody>
          <a:bodyPr/>
          <a:lstStyle/>
          <a:p>
            <a:r>
              <a:rPr lang="en-US" altLang="en-US" dirty="0" smtClean="0"/>
              <a:t>13th February 2016</a:t>
            </a:r>
            <a:endParaRPr lang="en-GB" altLang="en-US" dirty="0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BaBar Charm studies, Fergus Wilson, STFC/RAL</a:t>
            </a:r>
            <a:endParaRPr lang="en-GB" altLang="en-US"/>
          </a:p>
        </p:txBody>
      </p: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72907-9B75-4577-B2DA-9C336C87DEC9}" type="slidenum">
              <a:rPr lang="en-GB" altLang="en-US"/>
              <a:pPr/>
              <a:t>5</a:t>
            </a:fld>
            <a:endParaRPr lang="en-GB" altLang="en-US"/>
          </a:p>
        </p:txBody>
      </p:sp>
      <p:grpSp>
        <p:nvGrpSpPr>
          <p:cNvPr id="310289" name="Group 17"/>
          <p:cNvGrpSpPr>
            <a:grpSpLocks/>
          </p:cNvGrpSpPr>
          <p:nvPr/>
        </p:nvGrpSpPr>
        <p:grpSpPr bwMode="auto">
          <a:xfrm>
            <a:off x="4892015" y="3791801"/>
            <a:ext cx="3563450" cy="2604449"/>
            <a:chOff x="3036" y="800"/>
            <a:chExt cx="2650" cy="2284"/>
          </a:xfrm>
        </p:grpSpPr>
        <p:pic>
          <p:nvPicPr>
            <p:cNvPr id="310290" name="Picture 1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" y="800"/>
              <a:ext cx="2590" cy="2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0291" name="Rectangle 19"/>
            <p:cNvSpPr>
              <a:spLocks noChangeArrowheads="1"/>
            </p:cNvSpPr>
            <p:nvPr/>
          </p:nvSpPr>
          <p:spPr bwMode="auto">
            <a:xfrm>
              <a:off x="4697" y="2607"/>
              <a:ext cx="989" cy="4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0292" name="Rectangle 20"/>
            <p:cNvSpPr>
              <a:spLocks noChangeArrowheads="1"/>
            </p:cNvSpPr>
            <p:nvPr/>
          </p:nvSpPr>
          <p:spPr bwMode="auto">
            <a:xfrm>
              <a:off x="3036" y="1024"/>
              <a:ext cx="624" cy="9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310293" name="Picture 21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" y="1408"/>
              <a:ext cx="223" cy="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10295" name="Group 23"/>
            <p:cNvGrpSpPr>
              <a:grpSpLocks/>
            </p:cNvGrpSpPr>
            <p:nvPr/>
          </p:nvGrpSpPr>
          <p:grpSpPr bwMode="auto">
            <a:xfrm>
              <a:off x="4456" y="1936"/>
              <a:ext cx="272" cy="171"/>
              <a:chOff x="1762" y="1965"/>
              <a:chExt cx="237" cy="141"/>
            </a:xfrm>
          </p:grpSpPr>
          <p:sp>
            <p:nvSpPr>
              <p:cNvPr id="310296" name="Rectangle 24"/>
              <p:cNvSpPr>
                <a:spLocks noChangeArrowheads="1"/>
              </p:cNvSpPr>
              <p:nvPr/>
            </p:nvSpPr>
            <p:spPr bwMode="auto">
              <a:xfrm rot="1431777">
                <a:off x="1762" y="1965"/>
                <a:ext cx="97" cy="1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pic>
            <p:nvPicPr>
              <p:cNvPr id="310297" name="Picture 25" descr="txp_fig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0" y="1968"/>
                <a:ext cx="179" cy="1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10298" name="Picture 26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9" y="2415"/>
              <a:ext cx="185" cy="1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0299" name="Line 27"/>
            <p:cNvSpPr>
              <a:spLocks noChangeShapeType="1"/>
            </p:cNvSpPr>
            <p:nvPr/>
          </p:nvSpPr>
          <p:spPr bwMode="auto">
            <a:xfrm flipV="1">
              <a:off x="4351" y="1050"/>
              <a:ext cx="835" cy="9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8097" dir="2700000" algn="ctr" rotWithShape="0">
                      <a:schemeClr val="bg2">
                        <a:alpha val="75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310300" name="Picture 28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5" y="850"/>
              <a:ext cx="176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6876335" y="3439544"/>
            <a:ext cx="55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endParaRPr lang="en-GB" baseline="30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248323"/>
              </p:ext>
            </p:extLst>
          </p:nvPr>
        </p:nvGraphicFramePr>
        <p:xfrm>
          <a:off x="467544" y="634273"/>
          <a:ext cx="550703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5" name="Equation" r:id="rId15" imgW="2171520" imgH="241200" progId="Equation.DSMT4">
                  <p:embed/>
                </p:oleObj>
              </mc:Choice>
              <mc:Fallback>
                <p:oleObj name="Equation" r:id="rId15" imgW="21715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67544" y="634273"/>
                        <a:ext cx="5507038" cy="61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3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72200" y="1444470"/>
            <a:ext cx="26803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Direct decay</a:t>
            </a:r>
            <a:r>
              <a:rPr lang="en-GB" dirty="0"/>
              <a:t> D</a:t>
            </a:r>
            <a:r>
              <a:rPr lang="en-GB" baseline="30000" dirty="0"/>
              <a:t>0</a:t>
            </a:r>
            <a:r>
              <a:rPr lang="en-GB" dirty="0"/>
              <a:t>→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+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0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Mixing D</a:t>
            </a:r>
            <a:r>
              <a:rPr lang="en-GB" baseline="30000" dirty="0" smtClean="0"/>
              <a:t>0</a:t>
            </a:r>
            <a:r>
              <a:rPr lang="en-GB" dirty="0"/>
              <a:t> </a:t>
            </a:r>
            <a:r>
              <a:rPr lang="en-GB" dirty="0" smtClean="0"/>
              <a:t>→D̄</a:t>
            </a:r>
            <a:r>
              <a:rPr lang="en-GB" baseline="30000" dirty="0" smtClean="0"/>
              <a:t>0</a:t>
            </a:r>
            <a:r>
              <a:rPr lang="en-GB" dirty="0" smtClean="0"/>
              <a:t> </a:t>
            </a:r>
            <a:r>
              <a:rPr lang="en-GB" dirty="0"/>
              <a:t>→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+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 smtClean="0">
                <a:latin typeface="Times New Roman"/>
                <a:cs typeface="Times New Roman"/>
              </a:rPr>
              <a:t>0</a:t>
            </a:r>
          </a:p>
          <a:p>
            <a:endParaRPr lang="en-GB" dirty="0">
              <a:latin typeface="Times New Roman"/>
              <a:cs typeface="Times New Roman"/>
            </a:endParaRPr>
          </a:p>
          <a:p>
            <a:r>
              <a:rPr lang="en-GB" dirty="0" smtClean="0">
                <a:latin typeface="Times New Roman"/>
                <a:cs typeface="Times New Roman"/>
              </a:rPr>
              <a:t>Interference</a:t>
            </a:r>
          </a:p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742" y="4103909"/>
            <a:ext cx="69540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Sign of </a:t>
            </a:r>
            <a:r>
              <a:rPr lang="el-GR" sz="2000" dirty="0" smtClean="0">
                <a:solidFill>
                  <a:srgbClr val="FF0000"/>
                </a:solidFill>
                <a:cs typeface="Times New Roman"/>
              </a:rPr>
              <a:t>π</a:t>
            </a:r>
            <a:r>
              <a:rPr lang="en-GB" sz="2000" baseline="30000" dirty="0" smtClean="0">
                <a:solidFill>
                  <a:srgbClr val="FF0000"/>
                </a:solidFill>
                <a:cs typeface="Times New Roman"/>
              </a:rPr>
              <a:t>+</a:t>
            </a:r>
            <a:r>
              <a:rPr lang="en-GB" sz="2000" baseline="-25000" dirty="0" smtClean="0">
                <a:solidFill>
                  <a:srgbClr val="FF0000"/>
                </a:solidFill>
                <a:cs typeface="Times New Roman"/>
              </a:rPr>
              <a:t>s</a:t>
            </a:r>
            <a:r>
              <a:rPr lang="en-GB" sz="2000" dirty="0" smtClean="0">
                <a:solidFill>
                  <a:srgbClr val="FF0000"/>
                </a:solidFill>
                <a:cs typeface="Times New Roman"/>
              </a:rPr>
              <a:t> identifies D</a:t>
            </a:r>
            <a:r>
              <a:rPr lang="en-GB" sz="2000" baseline="30000" dirty="0" smtClean="0">
                <a:solidFill>
                  <a:srgbClr val="FF0000"/>
                </a:solidFill>
                <a:cs typeface="Times New Roman"/>
              </a:rPr>
              <a:t>0</a:t>
            </a:r>
            <a:r>
              <a:rPr lang="en-GB" sz="2000" dirty="0" smtClean="0">
                <a:solidFill>
                  <a:srgbClr val="FF0000"/>
                </a:solidFill>
                <a:cs typeface="Times New Roman"/>
              </a:rPr>
              <a:t> flavour at production.</a:t>
            </a:r>
            <a:endParaRPr lang="en-GB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Yield extracted from a 2-D fit to m</a:t>
            </a:r>
            <a:r>
              <a:rPr lang="en-GB" sz="2000" baseline="-25000" dirty="0" smtClean="0">
                <a:solidFill>
                  <a:srgbClr val="FF0000"/>
                </a:solidFill>
              </a:rPr>
              <a:t>D</a:t>
            </a:r>
            <a:r>
              <a:rPr lang="en-GB" sz="2000" baseline="30000" dirty="0" smtClean="0">
                <a:solidFill>
                  <a:srgbClr val="FF0000"/>
                </a:solidFill>
              </a:rPr>
              <a:t>0</a:t>
            </a:r>
            <a:r>
              <a:rPr lang="en-GB" sz="2000" dirty="0" smtClean="0">
                <a:solidFill>
                  <a:srgbClr val="FF0000"/>
                </a:solidFill>
              </a:rPr>
              <a:t> and </a:t>
            </a:r>
            <a:r>
              <a:rPr lang="el-GR" sz="2000" dirty="0" smtClean="0">
                <a:solidFill>
                  <a:srgbClr val="FF0000"/>
                </a:solidFill>
              </a:rPr>
              <a:t>Δ</a:t>
            </a:r>
            <a:r>
              <a:rPr lang="en-GB" sz="2000" dirty="0" smtClean="0">
                <a:solidFill>
                  <a:srgbClr val="FF0000"/>
                </a:solidFill>
              </a:rPr>
              <a:t>m = </a:t>
            </a:r>
            <a:r>
              <a:rPr lang="en-GB" sz="2000" dirty="0" err="1" smtClean="0">
                <a:solidFill>
                  <a:srgbClr val="FF0000"/>
                </a:solidFill>
              </a:rPr>
              <a:t>m</a:t>
            </a:r>
            <a:r>
              <a:rPr lang="en-GB" sz="2000" baseline="-25000" dirty="0" err="1" smtClean="0">
                <a:solidFill>
                  <a:srgbClr val="FF0000"/>
                </a:solidFill>
              </a:rPr>
              <a:t>D</a:t>
            </a:r>
            <a:r>
              <a:rPr lang="en-GB" sz="2000" dirty="0" smtClean="0">
                <a:solidFill>
                  <a:srgbClr val="FF0000"/>
                </a:solidFill>
              </a:rPr>
              <a:t>*</a:t>
            </a:r>
            <a:r>
              <a:rPr lang="en-GB" sz="2000" baseline="30000" dirty="0" smtClean="0">
                <a:solidFill>
                  <a:srgbClr val="FF0000"/>
                </a:solidFill>
              </a:rPr>
              <a:t>+</a:t>
            </a:r>
            <a:r>
              <a:rPr lang="en-GB" sz="2000" dirty="0" smtClean="0">
                <a:solidFill>
                  <a:srgbClr val="FF0000"/>
                </a:solidFill>
              </a:rPr>
              <a:t> – m</a:t>
            </a:r>
            <a:r>
              <a:rPr lang="en-GB" sz="2000" baseline="-25000" dirty="0" smtClean="0">
                <a:solidFill>
                  <a:srgbClr val="FF0000"/>
                </a:solidFill>
              </a:rPr>
              <a:t>D</a:t>
            </a:r>
            <a:r>
              <a:rPr lang="en-GB" sz="2000" baseline="30000" dirty="0" smtClean="0">
                <a:solidFill>
                  <a:srgbClr val="FF0000"/>
                </a:solidFill>
              </a:rPr>
              <a:t>0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Ignore CP Violation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Fit time-dependent </a:t>
            </a:r>
            <a:r>
              <a:rPr lang="en-GB" sz="2000" dirty="0" err="1" smtClean="0">
                <a:solidFill>
                  <a:srgbClr val="FF0000"/>
                </a:solidFill>
              </a:rPr>
              <a:t>Dalitz</a:t>
            </a:r>
            <a:r>
              <a:rPr lang="en-GB" sz="2000" dirty="0" smtClean="0">
                <a:solidFill>
                  <a:srgbClr val="FF0000"/>
                </a:solidFill>
              </a:rPr>
              <a:t> plot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Extract x, y, </a:t>
            </a:r>
            <a:r>
              <a:rPr lang="el-GR" sz="2000" dirty="0" smtClean="0">
                <a:solidFill>
                  <a:srgbClr val="FF0000"/>
                </a:solidFill>
                <a:cs typeface="Times New Roman"/>
              </a:rPr>
              <a:t>τ</a:t>
            </a:r>
            <a:r>
              <a:rPr lang="en-GB" sz="2000" baseline="-25000" dirty="0" smtClean="0">
                <a:solidFill>
                  <a:srgbClr val="FF0000"/>
                </a:solidFill>
                <a:cs typeface="Times New Roman"/>
              </a:rPr>
              <a:t>D </a:t>
            </a:r>
            <a:r>
              <a:rPr lang="en-GB" sz="2000" dirty="0" smtClean="0">
                <a:solidFill>
                  <a:srgbClr val="FF0000"/>
                </a:solidFill>
                <a:cs typeface="Times New Roman"/>
              </a:rPr>
              <a:t>and resonance parameters</a:t>
            </a:r>
            <a:endParaRPr lang="en-GB" sz="2000" dirty="0" smtClean="0">
              <a:solidFill>
                <a:srgbClr val="FF0000"/>
              </a:solidFill>
              <a:cs typeface="Times New Roman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311561" y="1628800"/>
            <a:ext cx="98863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487122" y="2168860"/>
            <a:ext cx="1813071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795759" y="2780928"/>
            <a:ext cx="50443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97298" y="569753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</a:t>
            </a:r>
            <a:r>
              <a:rPr lang="en-GB" baseline="30000" dirty="0" smtClean="0"/>
              <a:t>*+</a:t>
            </a:r>
            <a:endParaRPr lang="en-GB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1169" y="3375561"/>
            <a:ext cx="4784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/>
                <a:cs typeface="Times New Roman"/>
              </a:rPr>
              <a:t>Amplitudes </a:t>
            </a:r>
            <a:r>
              <a:rPr lang="en-GB" dirty="0" err="1">
                <a:latin typeface="Times New Roman"/>
                <a:cs typeface="Times New Roman"/>
              </a:rPr>
              <a:t>A</a:t>
            </a:r>
            <a:r>
              <a:rPr lang="en-GB" baseline="-25000" dirty="0" err="1">
                <a:latin typeface="Times New Roman"/>
                <a:cs typeface="Times New Roman"/>
              </a:rPr>
              <a:t>f</a:t>
            </a:r>
            <a:r>
              <a:rPr lang="en-GB" dirty="0">
                <a:latin typeface="Times New Roman"/>
                <a:cs typeface="Times New Roman"/>
              </a:rPr>
              <a:t> depend on position in </a:t>
            </a:r>
            <a:r>
              <a:rPr lang="en-GB" dirty="0" err="1">
                <a:latin typeface="Times New Roman"/>
                <a:cs typeface="Times New Roman"/>
              </a:rPr>
              <a:t>Dalitz</a:t>
            </a:r>
            <a:r>
              <a:rPr lang="en-GB" dirty="0">
                <a:latin typeface="Times New Roman"/>
                <a:cs typeface="Times New Roman"/>
              </a:rPr>
              <a:t> Plot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956376" y="620688"/>
            <a:ext cx="936104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1400" dirty="0" smtClean="0"/>
              <a:t>474 fb</a:t>
            </a:r>
            <a:r>
              <a:rPr lang="en-GB" sz="1400" baseline="30000" dirty="0" smtClean="0"/>
              <a:t>-1</a:t>
            </a:r>
            <a:endParaRPr lang="en-GB" sz="1400" baseline="30000" dirty="0"/>
          </a:p>
        </p:txBody>
      </p:sp>
    </p:spTree>
    <p:extLst>
      <p:ext uri="{BB962C8B-B14F-4D97-AF65-F5344CB8AC3E}">
        <p14:creationId xmlns:p14="http://schemas.microsoft.com/office/powerpoint/2010/main" val="29038050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Yields and </a:t>
            </a:r>
            <a:r>
              <a:rPr lang="en-GB" dirty="0" err="1" smtClean="0"/>
              <a:t>Dalitz</a:t>
            </a:r>
            <a:r>
              <a:rPr lang="en-GB" dirty="0" smtClean="0"/>
              <a:t> Plot Amplitudes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32856"/>
            <a:ext cx="3408020" cy="352839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448272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35793"/>
            <a:ext cx="3600400" cy="4786414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67738"/>
              </p:ext>
            </p:extLst>
          </p:nvPr>
        </p:nvGraphicFramePr>
        <p:xfrm>
          <a:off x="225425" y="5581650"/>
          <a:ext cx="377983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42" name="Equation" r:id="rId6" imgW="2476440" imgH="241200" progId="Equation.DSMT4">
                  <p:embed/>
                </p:oleObj>
              </mc:Choice>
              <mc:Fallback>
                <p:oleObj name="Equation" r:id="rId6" imgW="24764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5425" y="5581650"/>
                        <a:ext cx="3779838" cy="3683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57822" y="2132856"/>
            <a:ext cx="2304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Signal yield ~125,000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1124744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Initial choice of </a:t>
            </a:r>
            <a:r>
              <a:rPr lang="en-GB" dirty="0" err="1" smtClean="0"/>
              <a:t>Dalitz</a:t>
            </a:r>
            <a:r>
              <a:rPr lang="en-GB" dirty="0" smtClean="0"/>
              <a:t> Plot amplitudes comes from </a:t>
            </a:r>
            <a:r>
              <a:rPr lang="en-GB" dirty="0" err="1" smtClean="0"/>
              <a:t>BaBar’s</a:t>
            </a:r>
            <a:r>
              <a:rPr lang="en-GB" dirty="0" smtClean="0"/>
              <a:t> B</a:t>
            </a:r>
            <a:r>
              <a:rPr lang="en-GB" baseline="30000" dirty="0" smtClean="0"/>
              <a:t>+</a:t>
            </a:r>
            <a:r>
              <a:rPr lang="en-GB" dirty="0" smtClean="0">
                <a:latin typeface="Calibri"/>
              </a:rPr>
              <a:t>→</a:t>
            </a:r>
            <a:r>
              <a:rPr lang="en-GB" dirty="0" smtClean="0"/>
              <a:t> D</a:t>
            </a:r>
            <a:r>
              <a:rPr lang="en-GB" baseline="30000" dirty="0" smtClean="0"/>
              <a:t>0</a:t>
            </a:r>
            <a:r>
              <a:rPr lang="en-GB" dirty="0" smtClean="0"/>
              <a:t>(</a:t>
            </a:r>
            <a:r>
              <a:rPr lang="en-GB" dirty="0" smtClean="0">
                <a:latin typeface="Calibri"/>
              </a:rPr>
              <a:t>→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GB" baseline="30000" dirty="0" smtClean="0">
                <a:latin typeface="Times New Roman"/>
                <a:cs typeface="Times New Roman"/>
              </a:rPr>
              <a:t>+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GB" baseline="30000" dirty="0" smtClean="0">
                <a:latin typeface="Times New Roman"/>
                <a:cs typeface="Times New Roman"/>
              </a:rPr>
              <a:t>-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GB" baseline="30000" dirty="0" smtClean="0">
                <a:latin typeface="Times New Roman"/>
                <a:cs typeface="Times New Roman"/>
              </a:rPr>
              <a:t>0</a:t>
            </a:r>
            <a:r>
              <a:rPr lang="en-GB" dirty="0" smtClean="0">
                <a:latin typeface="Times New Roman"/>
                <a:cs typeface="Times New Roman"/>
              </a:rPr>
              <a:t>)</a:t>
            </a:r>
            <a:r>
              <a:rPr lang="en-GB" dirty="0" smtClean="0"/>
              <a:t>K</a:t>
            </a:r>
            <a:r>
              <a:rPr lang="en-GB" baseline="30000" dirty="0" smtClean="0"/>
              <a:t>+</a:t>
            </a:r>
            <a:r>
              <a:rPr lang="en-GB" dirty="0" smtClean="0"/>
              <a:t> paper: PRL 99, 251801 (2007).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677777"/>
            <a:ext cx="360040" cy="4984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3"/>
            <a:ext cx="360040" cy="4984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1520" y="606103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FF"/>
                </a:solidFill>
              </a:rPr>
              <a:t>“Broken charm” : </a:t>
            </a:r>
            <a:r>
              <a:rPr lang="en-GB" dirty="0" err="1" smtClean="0">
                <a:solidFill>
                  <a:srgbClr val="FF00FF"/>
                </a:solidFill>
              </a:rPr>
              <a:t>mis</a:t>
            </a:r>
            <a:r>
              <a:rPr lang="en-GB" dirty="0" smtClean="0">
                <a:solidFill>
                  <a:srgbClr val="FF00FF"/>
                </a:solidFill>
              </a:rPr>
              <a:t>-reconstructed signal and other D</a:t>
            </a:r>
            <a:r>
              <a:rPr lang="en-GB" baseline="30000" dirty="0" smtClean="0">
                <a:solidFill>
                  <a:srgbClr val="FF00FF"/>
                </a:solidFill>
              </a:rPr>
              <a:t>0</a:t>
            </a:r>
            <a:r>
              <a:rPr lang="en-GB" dirty="0" smtClean="0">
                <a:solidFill>
                  <a:srgbClr val="FF00FF"/>
                </a:solidFill>
              </a:rPr>
              <a:t> decays</a:t>
            </a:r>
            <a:endParaRPr lang="en-GB" dirty="0">
              <a:solidFill>
                <a:srgbClr val="FF00FF"/>
              </a:solidFill>
            </a:endParaRPr>
          </a:p>
        </p:txBody>
      </p:sp>
      <p:cxnSp>
        <p:nvCxnSpPr>
          <p:cNvPr id="16" name="Straight Arrow Connector 15"/>
          <p:cNvCxnSpPr>
            <a:stCxn id="10" idx="1"/>
          </p:cNvCxnSpPr>
          <p:nvPr/>
        </p:nvCxnSpPr>
        <p:spPr>
          <a:xfrm flipH="1">
            <a:off x="1691680" y="2317522"/>
            <a:ext cx="566142" cy="18466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184230"/>
              </p:ext>
            </p:extLst>
          </p:nvPr>
        </p:nvGraphicFramePr>
        <p:xfrm>
          <a:off x="1974751" y="3081337"/>
          <a:ext cx="1724025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43" name="Equation" r:id="rId9" imgW="1130040" imgH="228600" progId="Equation.DSMT4">
                  <p:embed/>
                </p:oleObj>
              </mc:Choice>
              <mc:Fallback>
                <p:oleObj name="Equation" r:id="rId9" imgW="113004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4751" y="3081337"/>
                        <a:ext cx="1724025" cy="3476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9712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err="1" smtClean="0"/>
              <a:t>Dalitz</a:t>
            </a:r>
            <a:r>
              <a:rPr lang="en-GB" dirty="0" smtClean="0"/>
              <a:t> Plot Fit and mixing results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5" y="790857"/>
            <a:ext cx="4984973" cy="415474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520280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  <p:pic>
        <p:nvPicPr>
          <p:cNvPr id="9" name="Content Placeholder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426" y="764704"/>
            <a:ext cx="4354574" cy="2304256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310274"/>
              </p:ext>
            </p:extLst>
          </p:nvPr>
        </p:nvGraphicFramePr>
        <p:xfrm>
          <a:off x="2339752" y="5013176"/>
          <a:ext cx="4211637" cy="152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0" name="Equation" r:id="rId7" imgW="2603160" imgH="939600" progId="Equation.DSMT4">
                  <p:embed/>
                </p:oleObj>
              </mc:Choice>
              <mc:Fallback>
                <p:oleObj name="Equation" r:id="rId7" imgW="2603160" imgH="9396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5013176"/>
                        <a:ext cx="4211637" cy="152082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93962" y="908720"/>
            <a:ext cx="5760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Data</a:t>
            </a:r>
            <a:endParaRPr lang="en-GB" sz="1600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289358"/>
              </p:ext>
            </p:extLst>
          </p:nvPr>
        </p:nvGraphicFramePr>
        <p:xfrm>
          <a:off x="899592" y="3068960"/>
          <a:ext cx="50405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1" name="Equation" r:id="rId9" imgW="355320" imgH="253800" progId="Equation.DSMT4">
                  <p:embed/>
                </p:oleObj>
              </mc:Choice>
              <mc:Fallback>
                <p:oleObj name="Equation" r:id="rId9" imgW="3553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99592" y="3068960"/>
                        <a:ext cx="504056" cy="36004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00770"/>
              </p:ext>
            </p:extLst>
          </p:nvPr>
        </p:nvGraphicFramePr>
        <p:xfrm>
          <a:off x="2555776" y="3068638"/>
          <a:ext cx="503237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2" name="Equation" r:id="rId11" imgW="355320" imgH="253800" progId="Equation.DSMT4">
                  <p:embed/>
                </p:oleObj>
              </mc:Choice>
              <mc:Fallback>
                <p:oleObj name="Equation" r:id="rId11" imgW="355320" imgH="2538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068638"/>
                        <a:ext cx="503237" cy="3603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936884"/>
              </p:ext>
            </p:extLst>
          </p:nvPr>
        </p:nvGraphicFramePr>
        <p:xfrm>
          <a:off x="4176365" y="3068638"/>
          <a:ext cx="503237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3" name="Equation" r:id="rId13" imgW="355320" imgH="253800" progId="Equation.DSMT4">
                  <p:embed/>
                </p:oleObj>
              </mc:Choice>
              <mc:Fallback>
                <p:oleObj name="Equation" r:id="rId13" imgW="355320" imgH="25380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6365" y="3068638"/>
                        <a:ext cx="503237" cy="3603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56" y="3565901"/>
            <a:ext cx="197768" cy="27380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142" y="1340768"/>
            <a:ext cx="197768" cy="27380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89666"/>
              </p:ext>
            </p:extLst>
          </p:nvPr>
        </p:nvGraphicFramePr>
        <p:xfrm>
          <a:off x="3441700" y="869950"/>
          <a:ext cx="976313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4" name="Equation" r:id="rId15" imgW="876240" imgH="393480" progId="Equation.DSMT4">
                  <p:embed/>
                </p:oleObj>
              </mc:Choice>
              <mc:Fallback>
                <p:oleObj name="Equation" r:id="rId15" imgW="8762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441700" y="869950"/>
                        <a:ext cx="976313" cy="4397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004048" y="342900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Blue = full fit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Red = signal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Green = background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0312" y="3429000"/>
            <a:ext cx="1584176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Consistent with previous results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7812360" y="29249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81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8072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D</a:t>
            </a:r>
            <a:r>
              <a:rPr lang="en-GB" baseline="30000" dirty="0"/>
              <a:t>0</a:t>
            </a:r>
            <a:r>
              <a:rPr lang="en-GB" dirty="0"/>
              <a:t>→</a:t>
            </a:r>
            <a:r>
              <a:rPr lang="en-GB" dirty="0">
                <a:latin typeface="Times New Roman"/>
                <a:cs typeface="Times New Roman"/>
              </a:rPr>
              <a:t>e</a:t>
            </a:r>
            <a:r>
              <a:rPr lang="en-GB" baseline="30000" dirty="0">
                <a:latin typeface="Times New Roman"/>
                <a:cs typeface="Times New Roman"/>
              </a:rPr>
              <a:t>+</a:t>
            </a:r>
            <a:r>
              <a:rPr lang="el-GR" dirty="0">
                <a:latin typeface="Times New Roman"/>
                <a:cs typeface="Times New Roman"/>
              </a:rPr>
              <a:t>π</a:t>
            </a:r>
            <a:r>
              <a:rPr lang="en-GB" baseline="30000" dirty="0">
                <a:latin typeface="Times New Roman"/>
                <a:cs typeface="Times New Roman"/>
              </a:rPr>
              <a:t>-</a:t>
            </a:r>
            <a:r>
              <a:rPr lang="el-GR" dirty="0" smtClean="0">
                <a:latin typeface="Times New Roman"/>
                <a:cs typeface="Times New Roman"/>
              </a:rPr>
              <a:t>ν</a:t>
            </a:r>
            <a:r>
              <a:rPr lang="en-GB" baseline="-25000" dirty="0" smtClean="0">
                <a:latin typeface="Times New Roman"/>
                <a:cs typeface="Times New Roman"/>
              </a:rPr>
              <a:t>e  </a:t>
            </a:r>
            <a:r>
              <a:rPr lang="en-GB" dirty="0" smtClean="0">
                <a:latin typeface="Times New Roman"/>
                <a:cs typeface="Times New Roman"/>
              </a:rPr>
              <a:t>decays and </a:t>
            </a:r>
            <a:r>
              <a:rPr lang="en-GB" dirty="0" err="1" smtClean="0">
                <a:latin typeface="Times New Roman"/>
                <a:cs typeface="Times New Roman"/>
              </a:rPr>
              <a:t>V</a:t>
            </a:r>
            <a:r>
              <a:rPr lang="en-GB" baseline="-25000" dirty="0" err="1" smtClean="0">
                <a:latin typeface="Times New Roman"/>
                <a:cs typeface="Times New Roman"/>
              </a:rPr>
              <a:t>cd</a:t>
            </a:r>
            <a:r>
              <a:rPr lang="en-GB" dirty="0" smtClean="0">
                <a:latin typeface="Times New Roman"/>
                <a:cs typeface="Times New Roman"/>
              </a:rPr>
              <a:t>, </a:t>
            </a:r>
            <a:r>
              <a:rPr lang="en-GB" dirty="0" err="1" smtClean="0">
                <a:latin typeface="Times New Roman"/>
                <a:cs typeface="Times New Roman"/>
              </a:rPr>
              <a:t>V</a:t>
            </a:r>
            <a:r>
              <a:rPr lang="en-GB" baseline="-25000" dirty="0" err="1" smtClean="0">
                <a:latin typeface="Times New Roman"/>
                <a:cs typeface="Times New Roman"/>
              </a:rPr>
              <a:t>ub</a:t>
            </a:r>
            <a:r>
              <a:rPr lang="en-GB" dirty="0" smtClean="0">
                <a:latin typeface="Times New Roman"/>
                <a:cs typeface="Times New Roman"/>
              </a:rPr>
              <a:t>, and f</a:t>
            </a:r>
            <a:r>
              <a:rPr lang="el-GR" baseline="30000" dirty="0" smtClean="0">
                <a:latin typeface="Times New Roman"/>
                <a:cs typeface="Times New Roman"/>
              </a:rPr>
              <a:t>π</a:t>
            </a:r>
            <a:r>
              <a:rPr lang="en-GB" baseline="-25000" dirty="0" smtClean="0">
                <a:latin typeface="Times New Roman"/>
                <a:cs typeface="Times New Roman"/>
              </a:rPr>
              <a:t>+D</a:t>
            </a:r>
            <a:endParaRPr lang="en-GB" baseline="-2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836712"/>
                <a:ext cx="8640960" cy="568863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GB" dirty="0" smtClean="0"/>
                  <a:t>CKM elements measured in nuclear </a:t>
                </a:r>
                <a:r>
                  <a:rPr lang="el-GR" dirty="0" smtClean="0"/>
                  <a:t>β</a:t>
                </a:r>
                <a:r>
                  <a:rPr lang="en-GB" dirty="0" smtClean="0"/>
                  <a:t> decays and  semi-</a:t>
                </a:r>
                <a:r>
                  <a:rPr lang="en-GB" dirty="0" err="1" smtClean="0"/>
                  <a:t>leptonic</a:t>
                </a:r>
                <a:r>
                  <a:rPr lang="en-GB" dirty="0" smtClean="0"/>
                  <a:t> decays of </a:t>
                </a:r>
                <a:r>
                  <a:rPr lang="en-GB" dirty="0">
                    <a:latin typeface="Times New Roman"/>
                    <a:cs typeface="Times New Roman"/>
                  </a:rPr>
                  <a:t>π</a:t>
                </a:r>
                <a:r>
                  <a:rPr lang="en-GB" dirty="0" smtClean="0"/>
                  <a:t>, K, D, and B mesons</a:t>
                </a:r>
              </a:p>
              <a:p>
                <a:pPr lvl="1"/>
                <a:r>
                  <a:rPr lang="en-GB" dirty="0" smtClean="0"/>
                  <a:t>Semi-</a:t>
                </a:r>
                <a:r>
                  <a:rPr lang="en-GB" dirty="0" err="1" smtClean="0"/>
                  <a:t>leptonic</a:t>
                </a:r>
                <a:r>
                  <a:rPr lang="en-GB" dirty="0" smtClean="0"/>
                  <a:t> D decay </a:t>
                </a:r>
                <a:r>
                  <a:rPr lang="en-GB" dirty="0"/>
                  <a:t>r</a:t>
                </a:r>
                <a:r>
                  <a:rPr lang="en-GB" dirty="0" smtClean="0"/>
                  <a:t>ate depends on square of product of CKM element </a:t>
                </a:r>
                <a:r>
                  <a:rPr lang="en-GB" dirty="0" err="1" smtClean="0"/>
                  <a:t>V</a:t>
                </a:r>
                <a:r>
                  <a:rPr lang="en-GB" baseline="-25000" dirty="0" err="1" smtClean="0"/>
                  <a:t>cd</a:t>
                </a:r>
                <a:r>
                  <a:rPr lang="en-GB" dirty="0" smtClean="0"/>
                  <a:t> and form factor f.</a:t>
                </a:r>
              </a:p>
              <a:p>
                <a:pPr lvl="1"/>
                <a:endParaRPr lang="en-GB" dirty="0"/>
              </a:p>
              <a:p>
                <a:pPr marL="457200" lvl="1" indent="0">
                  <a:buNone/>
                </a:pPr>
                <a:endParaRPr lang="en-GB" baseline="-25000" dirty="0" smtClean="0"/>
              </a:p>
              <a:p>
                <a:pPr marL="457200" lvl="1" indent="0">
                  <a:buNone/>
                </a:pPr>
                <a:endParaRPr lang="en-GB" baseline="-25000" dirty="0"/>
              </a:p>
              <a:p>
                <a:pPr lvl="2"/>
                <a:r>
                  <a:rPr lang="en-US" dirty="0" smtClean="0"/>
                  <a:t>(p*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π</a:t>
                </a:r>
                <a:r>
                  <a:rPr lang="en-US" dirty="0" smtClean="0"/>
                  <a:t> = </a:t>
                </a:r>
                <a:r>
                  <a:rPr lang="el-GR" dirty="0" smtClean="0">
                    <a:latin typeface="Times New Roman"/>
                    <a:cs typeface="Times New Roman"/>
                  </a:rPr>
                  <a:t>π</a:t>
                </a:r>
                <a:r>
                  <a:rPr lang="en-GB" dirty="0" smtClean="0">
                    <a:latin typeface="Times New Roman"/>
                    <a:cs typeface="Times New Roman"/>
                  </a:rPr>
                  <a:t> </a:t>
                </a:r>
                <a:r>
                  <a:rPr lang="en-US" dirty="0" smtClean="0"/>
                  <a:t>momentum </a:t>
                </a:r>
                <a:r>
                  <a:rPr lang="en-US" dirty="0"/>
                  <a:t>in D</a:t>
                </a:r>
                <a:r>
                  <a:rPr lang="en-US" baseline="30000" dirty="0"/>
                  <a:t>0</a:t>
                </a:r>
                <a:r>
                  <a:rPr lang="en-US" dirty="0"/>
                  <a:t> rest </a:t>
                </a:r>
                <a:r>
                  <a:rPr lang="en-US" dirty="0" smtClean="0"/>
                  <a:t>frame; q=(</a:t>
                </a:r>
                <a:r>
                  <a:rPr lang="en-US" dirty="0" err="1" smtClean="0"/>
                  <a:t>p</a:t>
                </a:r>
                <a:r>
                  <a:rPr lang="en-US" baseline="-25000" dirty="0" err="1" smtClean="0"/>
                  <a:t>D</a:t>
                </a:r>
                <a:r>
                  <a:rPr lang="en-US" dirty="0" smtClean="0"/>
                  <a:t>-p</a:t>
                </a:r>
                <a:r>
                  <a:rPr lang="el-GR" baseline="-25000" dirty="0" smtClean="0">
                    <a:latin typeface="Times New Roman"/>
                    <a:cs typeface="Times New Roman"/>
                  </a:rPr>
                  <a:t>π</a:t>
                </a:r>
                <a:r>
                  <a:rPr lang="en-US" dirty="0" smtClean="0"/>
                  <a:t>); </a:t>
                </a:r>
                <a:r>
                  <a:rPr lang="el-GR" dirty="0" smtClean="0">
                    <a:latin typeface="Times New Roman"/>
                    <a:cs typeface="Times New Roman"/>
                  </a:rPr>
                  <a:t>θ</a:t>
                </a:r>
                <a:r>
                  <a:rPr lang="en-GB" baseline="-25000" dirty="0" smtClean="0">
                    <a:latin typeface="Times New Roman"/>
                    <a:cs typeface="Times New Roman"/>
                  </a:rPr>
                  <a:t>e</a:t>
                </a:r>
                <a:r>
                  <a:rPr lang="en-GB" dirty="0" smtClean="0">
                    <a:latin typeface="Times New Roman"/>
                    <a:cs typeface="Times New Roman"/>
                  </a:rPr>
                  <a:t> </a:t>
                </a:r>
                <a:r>
                  <a:rPr lang="en-US" dirty="0" smtClean="0"/>
                  <a:t>= </a:t>
                </a:r>
                <a:r>
                  <a:rPr lang="en-US" dirty="0"/>
                  <a:t>angle of </a:t>
                </a:r>
                <a:r>
                  <a:rPr lang="en-US" dirty="0" smtClean="0"/>
                  <a:t>e</a:t>
                </a:r>
                <a:r>
                  <a:rPr lang="en-US" baseline="30000" dirty="0" smtClean="0"/>
                  <a:t>+</a:t>
                </a:r>
                <a:r>
                  <a:rPr lang="en-US" dirty="0" smtClean="0"/>
                  <a:t> in the e</a:t>
                </a:r>
                <a:r>
                  <a:rPr lang="en-US" baseline="30000" dirty="0" smtClean="0"/>
                  <a:t>+</a:t>
                </a:r>
                <a:r>
                  <a:rPr lang="el-GR" dirty="0" smtClean="0">
                    <a:latin typeface="Times New Roman"/>
                    <a:cs typeface="Times New Roman"/>
                  </a:rPr>
                  <a:t>ν</a:t>
                </a:r>
                <a:r>
                  <a:rPr lang="en-US" baseline="-25000" dirty="0" smtClean="0"/>
                  <a:t>e</a:t>
                </a:r>
                <a:r>
                  <a:rPr lang="en-US" dirty="0" smtClean="0"/>
                  <a:t> rest-frame w.r.t. direction </a:t>
                </a:r>
                <a:r>
                  <a:rPr lang="en-US" dirty="0"/>
                  <a:t>of </a:t>
                </a:r>
                <a14:m>
                  <m:oMath xmlns=""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</a:rPr>
                      <m:t>π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in </a:t>
                </a:r>
                <a:r>
                  <a:rPr lang="en-US" dirty="0" smtClean="0"/>
                  <a:t>D</a:t>
                </a:r>
                <a:r>
                  <a:rPr lang="en-US" baseline="30000" dirty="0" smtClean="0"/>
                  <a:t>0</a:t>
                </a:r>
                <a:r>
                  <a:rPr lang="en-US" dirty="0" smtClean="0"/>
                  <a:t> rest-frame)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Form factors come from models, calculations, and parameterisations.</a:t>
                </a:r>
                <a:endParaRPr lang="en-GB" dirty="0"/>
              </a:p>
              <a:p>
                <a:r>
                  <a:rPr lang="en-GB" dirty="0" smtClean="0"/>
                  <a:t>Exploit large </a:t>
                </a:r>
                <a:r>
                  <a:rPr lang="en-GB" dirty="0" err="1" smtClean="0"/>
                  <a:t>e</a:t>
                </a:r>
                <a:r>
                  <a:rPr lang="en-GB" baseline="30000" dirty="0" err="1" smtClean="0"/>
                  <a:t>+</a:t>
                </a:r>
                <a:r>
                  <a:rPr lang="en-GB" dirty="0" err="1" smtClean="0"/>
                  <a:t>e</a:t>
                </a:r>
                <a:r>
                  <a:rPr lang="en-GB" baseline="30000" dirty="0" smtClean="0"/>
                  <a:t>-</a:t>
                </a:r>
                <a:r>
                  <a:rPr lang="en-GB" dirty="0" smtClean="0">
                    <a:latin typeface="Calibri"/>
                  </a:rPr>
                  <a:t>→c</a:t>
                </a:r>
                <a:r>
                  <a:rPr lang="en-GB" dirty="0" smtClean="0"/>
                  <a:t>c̄ x-section at </a:t>
                </a:r>
                <a:r>
                  <a:rPr lang="en-GB" dirty="0" err="1" smtClean="0"/>
                  <a:t>BaBar</a:t>
                </a:r>
                <a:r>
                  <a:rPr lang="en-GB" dirty="0" smtClean="0"/>
                  <a:t> (1.3nb)</a:t>
                </a:r>
              </a:p>
              <a:p>
                <a:pPr lvl="1"/>
                <a:r>
                  <a:rPr lang="en-GB" dirty="0" smtClean="0"/>
                  <a:t>D</a:t>
                </a:r>
                <a:r>
                  <a:rPr lang="en-GB" baseline="30000" dirty="0" smtClean="0"/>
                  <a:t>*+</a:t>
                </a:r>
                <a:r>
                  <a:rPr lang="en-GB" dirty="0" smtClean="0">
                    <a:latin typeface="Calibri"/>
                  </a:rPr>
                  <a:t>→</a:t>
                </a:r>
                <a:r>
                  <a:rPr lang="en-GB" dirty="0" smtClean="0"/>
                  <a:t>D</a:t>
                </a:r>
                <a:r>
                  <a:rPr lang="en-GB" baseline="30000" dirty="0" smtClean="0"/>
                  <a:t>0</a:t>
                </a:r>
                <a:r>
                  <a:rPr lang="en-GB" dirty="0" smtClean="0"/>
                  <a:t> </a:t>
                </a:r>
                <a:r>
                  <a:rPr lang="el-GR" dirty="0" smtClean="0">
                    <a:latin typeface="Times New Roman"/>
                    <a:cs typeface="Times New Roman"/>
                  </a:rPr>
                  <a:t>π</a:t>
                </a:r>
                <a:r>
                  <a:rPr lang="en-GB" baseline="30000" dirty="0" smtClean="0"/>
                  <a:t>+</a:t>
                </a:r>
                <a:r>
                  <a:rPr lang="en-GB" baseline="-25000" dirty="0" smtClean="0"/>
                  <a:t>s</a:t>
                </a:r>
                <a:r>
                  <a:rPr lang="en-GB" dirty="0" smtClean="0"/>
                  <a:t>, D</a:t>
                </a:r>
                <a:r>
                  <a:rPr lang="en-GB" baseline="30000" dirty="0" smtClean="0"/>
                  <a:t>0</a:t>
                </a:r>
                <a:r>
                  <a:rPr lang="en-GB" dirty="0" smtClean="0">
                    <a:latin typeface="Calibri"/>
                  </a:rPr>
                  <a:t>→</a:t>
                </a:r>
                <a:r>
                  <a:rPr lang="el-GR" dirty="0" smtClean="0">
                    <a:latin typeface="Times New Roman"/>
                    <a:cs typeface="Times New Roman"/>
                  </a:rPr>
                  <a:t>π</a:t>
                </a:r>
                <a:r>
                  <a:rPr lang="en-GB" baseline="30000" dirty="0" smtClean="0">
                    <a:latin typeface="Times New Roman"/>
                    <a:cs typeface="Times New Roman"/>
                  </a:rPr>
                  <a:t>-</a:t>
                </a:r>
                <a:r>
                  <a:rPr lang="en-GB" dirty="0" smtClean="0">
                    <a:latin typeface="Times New Roman"/>
                    <a:cs typeface="Times New Roman"/>
                  </a:rPr>
                  <a:t> e</a:t>
                </a:r>
                <a:r>
                  <a:rPr lang="en-GB" baseline="30000" dirty="0" smtClean="0">
                    <a:latin typeface="Times New Roman"/>
                    <a:cs typeface="Times New Roman"/>
                  </a:rPr>
                  <a:t>+</a:t>
                </a:r>
                <a:r>
                  <a:rPr lang="en-GB" dirty="0" smtClean="0">
                    <a:latin typeface="Times New Roman"/>
                    <a:cs typeface="Times New Roman"/>
                  </a:rPr>
                  <a:t> </a:t>
                </a:r>
                <a:r>
                  <a:rPr lang="el-GR" dirty="0" smtClean="0">
                    <a:latin typeface="Times New Roman"/>
                    <a:cs typeface="Times New Roman"/>
                  </a:rPr>
                  <a:t>ν</a:t>
                </a:r>
                <a:r>
                  <a:rPr lang="en-GB" baseline="-25000" dirty="0" smtClean="0"/>
                  <a:t>e</a:t>
                </a:r>
              </a:p>
              <a:p>
                <a:pPr lvl="1"/>
                <a:r>
                  <a:rPr lang="el-GR" dirty="0" smtClean="0">
                    <a:latin typeface="Times New Roman"/>
                    <a:cs typeface="Times New Roman"/>
                  </a:rPr>
                  <a:t>π</a:t>
                </a:r>
                <a:r>
                  <a:rPr lang="en-GB" baseline="30000" dirty="0" smtClean="0"/>
                  <a:t>+</a:t>
                </a:r>
                <a:r>
                  <a:rPr lang="en-GB" baseline="-25000" dirty="0" smtClean="0"/>
                  <a:t>s</a:t>
                </a:r>
                <a:r>
                  <a:rPr lang="en-GB" dirty="0" smtClean="0"/>
                  <a:t> determines flavour of initial D</a:t>
                </a:r>
                <a:r>
                  <a:rPr lang="en-GB" baseline="30000" dirty="0" smtClean="0"/>
                  <a:t>0</a:t>
                </a:r>
              </a:p>
              <a:p>
                <a:pPr lvl="1"/>
                <a:r>
                  <a:rPr lang="en-GB" dirty="0"/>
                  <a:t>Measure D</a:t>
                </a:r>
                <a:r>
                  <a:rPr lang="en-GB" baseline="30000" dirty="0"/>
                  <a:t>0</a:t>
                </a:r>
                <a:r>
                  <a:rPr lang="en-GB" dirty="0" smtClean="0"/>
                  <a:t>→K</a:t>
                </a:r>
                <a:r>
                  <a:rPr lang="en-GB" baseline="30000" dirty="0" smtClean="0"/>
                  <a:t>-</a:t>
                </a:r>
                <a:r>
                  <a:rPr lang="el-GR" dirty="0" smtClean="0">
                    <a:cs typeface="Times New Roman"/>
                  </a:rPr>
                  <a:t>π</a:t>
                </a:r>
                <a:r>
                  <a:rPr lang="en-GB" baseline="30000" dirty="0" smtClean="0">
                    <a:cs typeface="Times New Roman"/>
                  </a:rPr>
                  <a:t>+</a:t>
                </a:r>
                <a:r>
                  <a:rPr lang="en-GB" dirty="0" smtClean="0">
                    <a:cs typeface="Times New Roman"/>
                  </a:rPr>
                  <a:t> as a calibration channel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Similar </a:t>
                </a:r>
                <a:r>
                  <a:rPr lang="en-GB" dirty="0"/>
                  <a:t>to </a:t>
                </a:r>
                <a:r>
                  <a:rPr lang="en-GB" dirty="0" smtClean="0"/>
                  <a:t>D</a:t>
                </a:r>
                <a:r>
                  <a:rPr lang="en-GB" baseline="30000" dirty="0" smtClean="0"/>
                  <a:t>0</a:t>
                </a:r>
                <a:r>
                  <a:rPr lang="en-GB" dirty="0" smtClean="0"/>
                  <a:t>→</a:t>
                </a:r>
                <a:r>
                  <a:rPr lang="en-GB" dirty="0" smtClean="0">
                    <a:latin typeface="Times New Roman"/>
                    <a:cs typeface="Times New Roman"/>
                  </a:rPr>
                  <a:t>K</a:t>
                </a:r>
                <a:r>
                  <a:rPr lang="en-GB" baseline="30000" dirty="0" smtClean="0">
                    <a:latin typeface="Times New Roman"/>
                    <a:cs typeface="Times New Roman"/>
                  </a:rPr>
                  <a:t>-</a:t>
                </a:r>
                <a:r>
                  <a:rPr lang="en-GB" dirty="0" smtClean="0">
                    <a:latin typeface="Times New Roman"/>
                    <a:cs typeface="Times New Roman"/>
                  </a:rPr>
                  <a:t> </a:t>
                </a:r>
                <a:r>
                  <a:rPr lang="en-GB" dirty="0">
                    <a:latin typeface="Times New Roman"/>
                    <a:cs typeface="Times New Roman"/>
                  </a:rPr>
                  <a:t>e</a:t>
                </a:r>
                <a:r>
                  <a:rPr lang="en-GB" baseline="30000" dirty="0">
                    <a:latin typeface="Times New Roman"/>
                    <a:cs typeface="Times New Roman"/>
                  </a:rPr>
                  <a:t>+</a:t>
                </a:r>
                <a:r>
                  <a:rPr lang="en-GB" dirty="0">
                    <a:latin typeface="Times New Roman"/>
                    <a:cs typeface="Times New Roman"/>
                  </a:rPr>
                  <a:t> </a:t>
                </a:r>
                <a:r>
                  <a:rPr lang="el-GR" dirty="0">
                    <a:latin typeface="Times New Roman"/>
                    <a:cs typeface="Times New Roman"/>
                  </a:rPr>
                  <a:t>ν</a:t>
                </a:r>
                <a:r>
                  <a:rPr lang="en-GB" baseline="-25000" dirty="0" smtClean="0"/>
                  <a:t>e</a:t>
                </a:r>
                <a:r>
                  <a:rPr lang="en-GB" dirty="0" smtClean="0"/>
                  <a:t> approach [PRD76, 052005 (2007)]</a:t>
                </a:r>
              </a:p>
            </p:txBody>
          </p:sp>
        </mc:Choice>
        <mc:Fallback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836712"/>
                <a:ext cx="8640960" cy="5688632"/>
              </a:xfrm>
              <a:blipFill rotWithShape="1">
                <a:blip r:embed="rId4"/>
                <a:stretch>
                  <a:fillRect t="-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448272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538349"/>
              </p:ext>
            </p:extLst>
          </p:nvPr>
        </p:nvGraphicFramePr>
        <p:xfrm>
          <a:off x="1331640" y="2132856"/>
          <a:ext cx="5969970" cy="817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6" name="Equation" r:id="rId6" imgW="3340080" imgH="457200" progId="Equation.DSMT4">
                  <p:embed/>
                </p:oleObj>
              </mc:Choice>
              <mc:Fallback>
                <p:oleObj name="Equation" r:id="rId6" imgW="33400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31640" y="2132856"/>
                        <a:ext cx="5969970" cy="817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7668344" y="692696"/>
            <a:ext cx="1400175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1000" dirty="0"/>
              <a:t>PRD 91, 052022 (2015)</a:t>
            </a:r>
          </a:p>
        </p:txBody>
      </p:sp>
    </p:spTree>
    <p:extLst>
      <p:ext uri="{BB962C8B-B14F-4D97-AF65-F5344CB8AC3E}">
        <p14:creationId xmlns:p14="http://schemas.microsoft.com/office/powerpoint/2010/main" val="918148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Form Factor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544616"/>
          </a:xfrm>
        </p:spPr>
        <p:txBody>
          <a:bodyPr>
            <a:normAutofit/>
          </a:bodyPr>
          <a:lstStyle/>
          <a:p>
            <a:r>
              <a:rPr lang="en-US" dirty="0" smtClean="0"/>
              <a:t>General Expression: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Different theoretical approaches including:</a:t>
            </a:r>
          </a:p>
          <a:p>
            <a:pPr lvl="1"/>
            <a:r>
              <a:rPr lang="en-US" dirty="0" smtClean="0"/>
              <a:t>Dispersive.</a:t>
            </a:r>
          </a:p>
          <a:p>
            <a:pPr lvl="1"/>
            <a:r>
              <a:rPr lang="en-US" dirty="0" smtClean="0"/>
              <a:t>Multipole (“fixed pole” and “effective pole”).</a:t>
            </a:r>
          </a:p>
          <a:p>
            <a:pPr lvl="1"/>
            <a:r>
              <a:rPr lang="en-US" dirty="0" smtClean="0"/>
              <a:t>Z expansion (model independent).</a:t>
            </a:r>
          </a:p>
          <a:p>
            <a:pPr lvl="1"/>
            <a:r>
              <a:rPr lang="en-US" dirty="0" smtClean="0"/>
              <a:t>Quark model ISGW2 (PRD 52, 2783 (1995)).</a:t>
            </a:r>
            <a:endParaRPr lang="en-US" dirty="0"/>
          </a:p>
          <a:p>
            <a:r>
              <a:rPr lang="en-US" dirty="0" smtClean="0"/>
              <a:t>(See backup slide for more details and formulae)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92875"/>
            <a:ext cx="2592288" cy="365125"/>
          </a:xfrm>
        </p:spPr>
        <p:txBody>
          <a:bodyPr/>
          <a:lstStyle/>
          <a:p>
            <a:r>
              <a:rPr lang="en-US" dirty="0" smtClean="0"/>
              <a:t>13th February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BaBar Charm studies, Fergus Wilson, STFC/RAL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F574F-D9CB-48E9-A40D-E692268CE09F}" type="slidenum">
              <a:rPr lang="en-GB" smtClean="0"/>
              <a:t>9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0"/>
            <a:ext cx="395536" cy="54760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40352" y="560576"/>
            <a:ext cx="1400175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sz="1000" dirty="0"/>
              <a:t>PRD 91, 052022 (2015)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375885"/>
              </p:ext>
            </p:extLst>
          </p:nvPr>
        </p:nvGraphicFramePr>
        <p:xfrm>
          <a:off x="1331640" y="1412776"/>
          <a:ext cx="3940140" cy="810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8" name="Equation" r:id="rId5" imgW="2222280" imgH="457200" progId="Equation.DSMT4">
                  <p:embed/>
                </p:oleObj>
              </mc:Choice>
              <mc:Fallback>
                <p:oleObj name="Equation" r:id="rId5" imgW="22222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31640" y="1412776"/>
                        <a:ext cx="3940140" cy="8105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660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&#10;\pagestyle{empty}&#10;\RequirePackage{xspace}&#10;\usepackage{relsize}&#10;\begin{document}&#10;\input babarsym&#10;\input dk&#10;\input note510symbols&#10;%% Insert your LaTex commands here &#10;\[\pi^+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1"/>
  <p:tag name="BOXFONT" val="10"/>
  <p:tag name="BOXWRAP" val="False"/>
  <p:tag name="WORKAROUNDTRANSPARENCYBUG" val="False"/>
  <p:tag name="BITMAPFORMAT" val="pngmono"/>
  <p:tag name="DEBUGINTERACTIVE" val="True"/>
  <p:tag name="ORIGWIDTH" val="12"/>
  <p:tag name="PICTUREFILESIZE" val="4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&#10;\pagestyle{empty}&#10;\RequirePackage{xspace}&#10;\usepackage{relsize}&#10;\begin{document}&#10;\input babarsym&#10;\input dk&#10;\input note510symbols&#10;%% Insert your LaTex commands here &#10;\[\pi_s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1"/>
  <p:tag name="BOXFONT" val="10"/>
  <p:tag name="BOXWRAP" val="False"/>
  <p:tag name="WORKAROUNDTRANSPARENCYBUG" val="False"/>
  <p:tag name="BITMAPFORMAT" val="pngmono"/>
  <p:tag name="DEBUGINTERACTIVE" val="True"/>
  <p:tag name="ORIGWIDTH" val="10"/>
  <p:tag name="PICTUREFILESIZE" val="54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pubboard/babarsym   % Copy of pubboard/babarsym.tex&#10;\input note1754/note1754symbols&#10;\input colormacros&#10;\begin{document}&#10;&#10;&#10;\[\pi^0\]&#10;&#10;\end{document}&#10;"/>
  <p:tag name="FILENAME" val="txp_fig"/>
  <p:tag name="FORMAT" val="png16m"/>
  <p:tag name="RES" val="1200"/>
  <p:tag name="BLEND" val="0"/>
  <p:tag name="TRANSPARENT" val="0"/>
  <p:tag name="TBUG" val="0"/>
  <p:tag name="ALLOWFS" val="0"/>
  <p:tag name="ORIGWIDTH" val="11"/>
  <p:tag name="PICTUREFILESIZE" val="118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&#10;\pagestyle{empty}&#10;\RequirePackage{xspace}&#10;\usepackage{relsize}&#10;\begin{document}&#10;\input babarsym&#10;\input dk&#10;\input note510symbols&#10;%% Insert your LaTex commands here &#10;\[\Dz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1"/>
  <p:tag name="BOXFONT" val="10"/>
  <p:tag name="BOXWRAP" val="False"/>
  <p:tag name="WORKAROUNDTRANSPARENCYBUG" val="False"/>
  <p:tag name="BITMAPFORMAT" val="pngmono"/>
  <p:tag name="DEBUGINTERACTIVE" val="True"/>
  <p:tag name="ORIGWIDTH" val="13"/>
  <p:tag name="PICTUREFILESIZE" val="65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1087</TotalTime>
  <Words>1374</Words>
  <Application>Microsoft Macintosh PowerPoint</Application>
  <PresentationFormat>On-screen Show (4:3)</PresentationFormat>
  <Paragraphs>209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Equation</vt:lpstr>
      <vt:lpstr>Recent BaBar results  on charm mesons</vt:lpstr>
      <vt:lpstr>Outline</vt:lpstr>
      <vt:lpstr>PEP II and BaBar</vt:lpstr>
      <vt:lpstr>Time-dependent D0 mixing in D0→π+π-π0</vt:lpstr>
      <vt:lpstr>Time-dependent D0 mixing in D0→π+π-π0</vt:lpstr>
      <vt:lpstr>Yields and Dalitz Plot Amplitudes</vt:lpstr>
      <vt:lpstr>Dalitz Plot Fit and mixing results</vt:lpstr>
      <vt:lpstr>D0→e+π-νe  decays and Vcd, Vub, and fπ+D</vt:lpstr>
      <vt:lpstr>Form Factor Calculation</vt:lpstr>
      <vt:lpstr>Differential decay rate</vt:lpstr>
      <vt:lpstr>Branching fractions and Vcd x fπ+D</vt:lpstr>
      <vt:lpstr>Comparison with earlier measurements</vt:lpstr>
      <vt:lpstr>Extrapolation to B0→e+π-νe and Vub </vt:lpstr>
      <vt:lpstr>Conclusions</vt:lpstr>
      <vt:lpstr>Form Factor Calculation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Wilson, Fergus</dc:creator>
  <cp:lastModifiedBy>Fergus Wilson</cp:lastModifiedBy>
  <cp:revision>183</cp:revision>
  <dcterms:created xsi:type="dcterms:W3CDTF">2015-09-17T07:47:45Z</dcterms:created>
  <dcterms:modified xsi:type="dcterms:W3CDTF">2016-02-13T03:04:58Z</dcterms:modified>
</cp:coreProperties>
</file>