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tif" ContentType="image/t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56" r:id="rId2"/>
    <p:sldId id="276" r:id="rId3"/>
    <p:sldId id="278" r:id="rId4"/>
    <p:sldId id="314" r:id="rId5"/>
    <p:sldId id="280" r:id="rId6"/>
    <p:sldId id="316" r:id="rId7"/>
    <p:sldId id="281" r:id="rId8"/>
    <p:sldId id="286" r:id="rId9"/>
    <p:sldId id="277" r:id="rId10"/>
    <p:sldId id="297" r:id="rId11"/>
    <p:sldId id="282" r:id="rId12"/>
    <p:sldId id="283" r:id="rId13"/>
    <p:sldId id="306" r:id="rId14"/>
    <p:sldId id="284" r:id="rId15"/>
    <p:sldId id="287" r:id="rId16"/>
    <p:sldId id="288" r:id="rId17"/>
    <p:sldId id="312" r:id="rId18"/>
    <p:sldId id="305" r:id="rId19"/>
    <p:sldId id="296" r:id="rId20"/>
    <p:sldId id="289" r:id="rId21"/>
    <p:sldId id="290" r:id="rId22"/>
    <p:sldId id="291" r:id="rId23"/>
    <p:sldId id="295" r:id="rId24"/>
    <p:sldId id="300" r:id="rId25"/>
    <p:sldId id="318" r:id="rId26"/>
    <p:sldId id="309" r:id="rId27"/>
    <p:sldId id="310" r:id="rId28"/>
    <p:sldId id="311" r:id="rId29"/>
    <p:sldId id="307" r:id="rId30"/>
    <p:sldId id="308" r:id="rId31"/>
    <p:sldId id="303" r:id="rId32"/>
    <p:sldId id="302" r:id="rId33"/>
    <p:sldId id="317" r:id="rId34"/>
    <p:sldId id="304" r:id="rId35"/>
    <p:sldId id="315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8F288-7973-7045-BD53-286239CFC275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29E89-EC5B-3448-B656-A1876D46B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589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1BDEE-8DB1-A048-A4BF-8245FB826AEE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4F75F-1D7E-4F4E-9E42-EA4EA48EB0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750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Regions of nucleon-WIMP scattering cross section (corresponding to dark matter in the halo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moving with v ∼  10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−3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 )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vs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WIMP mass. The plot uses mV  = 300 MeV and α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′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α . 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Constraints are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shown from dark force searches (labeled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</a:t>
            </a:r>
            <a:r>
              <a:rPr lang="en-US" sz="1200" b="1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−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, and including from left-to-right limits from KLOE, APEX,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MAMI and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BaBar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[20], limits on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→ j  + inv.  [33] (labeled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Monojet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limits on J/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ψ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→  inv.  decays [34],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excessive contributions to (g − 2)μ  [17], together with low-mass limits from the direct detection experiments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CRESST [31] (1-4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and XENON10 [32] (4-10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Note that a similar, but slightly stronger, exclusion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contour to CRESST has also been obtained by DAMIC [35]. The light blue band indicates the region where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current ∼  3σ  discrepancy in (g −  2)μ  is alleviated by 1-loop corrections from the vector mediator [17].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solid black line shows points where the present relic density of the WIMP matches observations—the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structure in this occurs when the WIMP mass is such that its annihilation during freeze-out through an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off-shell s -channel V 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∗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resonantly enhanced. This relationship only applies for m &lt; mV  . The left panel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shows regions where we expect 1–10 (light green), 10–1000 (green), and more than 1000 (dark green) elastic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scattering events off nucleons in the MiniBooNE detector with 2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Å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  10</a:t>
            </a:r>
            <a:r>
              <a:rPr lang="en-US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POT. The right panel shows 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same for elastic scattering off electrons.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4F75F-1D7E-4F4E-9E42-EA4EA48EB0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57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Nut</a:t>
            </a:r>
            <a:r>
              <a:rPr lang="en-US" sz="1800" dirty="0" smtClean="0"/>
              <a:t>: Tension for global fits and other experiments </a:t>
            </a:r>
          </a:p>
          <a:p>
            <a:pPr lvl="1"/>
            <a:r>
              <a:rPr lang="en-US" sz="1400" dirty="0" smtClean="0"/>
              <a:t>T2K short baseline disappearance</a:t>
            </a:r>
          </a:p>
          <a:p>
            <a:pPr lvl="1"/>
            <a:r>
              <a:rPr lang="en-US" sz="1400" dirty="0" smtClean="0"/>
              <a:t>signal vs. exclusions, nu vs. </a:t>
            </a:r>
            <a:r>
              <a:rPr lang="en-US" sz="1400" dirty="0" err="1" smtClean="0"/>
              <a:t>nubar</a:t>
            </a:r>
            <a:r>
              <a:rPr lang="en-US" sz="1400" dirty="0" smtClean="0"/>
              <a:t>, appearance vs. disappearance mode</a:t>
            </a:r>
            <a:endParaRPr lang="en-US" sz="1200" dirty="0" smtClean="0"/>
          </a:p>
          <a:p>
            <a:endParaRPr lang="en-US" sz="105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4F75F-1D7E-4F4E-9E42-EA4EA48EB0F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62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29AF92-63FE-F442-8222-13B0583BBF4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92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9CCE9F2-11E9-284A-A9F0-DD083ECD5C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jpeg"/><Relationship Id="rId5" Type="http://schemas.openxmlformats.org/officeDocument/2006/relationships/image" Target="../media/image50.jpeg"/><Relationship Id="rId6" Type="http://schemas.openxmlformats.org/officeDocument/2006/relationships/image" Target="../media/image51.png"/><Relationship Id="rId7" Type="http://schemas.openxmlformats.org/officeDocument/2006/relationships/image" Target="../media/image52.jpeg"/><Relationship Id="rId8" Type="http://schemas.microsoft.com/office/2007/relationships/hdphoto" Target="../media/hdphoto1.wdp"/><Relationship Id="rId9" Type="http://schemas.openxmlformats.org/officeDocument/2006/relationships/image" Target="../media/image53.jpeg"/><Relationship Id="rId10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9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jpeg"/><Relationship Id="rId3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74.jpeg"/><Relationship Id="rId5" Type="http://schemas.openxmlformats.org/officeDocument/2006/relationships/image" Target="../media/image75.jpe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6.png"/><Relationship Id="rId3" Type="http://schemas.openxmlformats.org/officeDocument/2006/relationships/image" Target="../media/image9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8.png"/><Relationship Id="rId3" Type="http://schemas.openxmlformats.org/officeDocument/2006/relationships/image" Target="../media/image9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jpe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short-baseline Neutrino program @ </a:t>
            </a:r>
            <a:r>
              <a:rPr lang="en-US" dirty="0"/>
              <a:t>Fermilab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Thomas Strauss</a:t>
            </a:r>
          </a:p>
          <a:p>
            <a:r>
              <a:rPr lang="en-US" dirty="0" smtClean="0"/>
              <a:t>AEC-LHEP Bern, 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738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6288"/>
            <a:ext cx="8889468" cy="9906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Electron – photon separation </a:t>
            </a:r>
            <a:endParaRPr lang="en-US" sz="4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Thomas Strauss, AEC-LHEP Bern, 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 descr="Screen Shot 2015-02-13 at 13.20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88078"/>
            <a:ext cx="9144000" cy="2194560"/>
          </a:xfrm>
          <a:prstGeom prst="rect">
            <a:avLst/>
          </a:prstGeom>
        </p:spPr>
      </p:pic>
      <p:pic>
        <p:nvPicPr>
          <p:cNvPr id="8" name="Picture 7" descr="Screen Shot 2015-02-13 at 13.20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00124"/>
            <a:ext cx="4696529" cy="939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795" y="3783774"/>
            <a:ext cx="42805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Topology cut at the vertex level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Photons have a gap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Electrons/positrons are attached</a:t>
            </a:r>
          </a:p>
          <a:p>
            <a:pPr marL="742950" lvl="1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dE</a:t>
            </a:r>
            <a:r>
              <a:rPr lang="en-US" dirty="0" smtClean="0"/>
              <a:t>/dx along the first cm of the track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1466981" y="2277332"/>
            <a:ext cx="383167" cy="4051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466981" y="2682435"/>
            <a:ext cx="304800" cy="5474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466981" y="2058358"/>
            <a:ext cx="1885819" cy="6240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107905" y="2277332"/>
            <a:ext cx="383167" cy="4051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107905" y="2682435"/>
            <a:ext cx="304800" cy="5474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107905" y="2058358"/>
            <a:ext cx="1885819" cy="6240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Screen Shot 2015-02-19 at 18.27.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802" y="3543823"/>
            <a:ext cx="4183197" cy="330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593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Short-baseline program at Fermilab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7158" y="1784640"/>
            <a:ext cx="86894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MicroBooNE: Investigate the Signal observed in the MiniBooNE </a:t>
            </a:r>
          </a:p>
          <a:p>
            <a:pPr algn="ctr"/>
            <a:r>
              <a:rPr lang="en-US" sz="2000" dirty="0" smtClean="0"/>
              <a:t>SBN program: Potential of discovering the sterile neutrino nature of the LSND and MiniBooNE signal by usage of detectors at different locations along the BNB, with the SAME technology (LAr1-ND, MicroBooNE, Icarus)</a:t>
            </a:r>
            <a:endParaRPr lang="en-US" sz="2000" dirty="0"/>
          </a:p>
        </p:txBody>
      </p:sp>
      <p:pic>
        <p:nvPicPr>
          <p:cNvPr id="9" name="Picture 8" descr="Screen Shot 2015-02-16 at 22.00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5037"/>
            <a:ext cx="9144000" cy="355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030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5-02-17 at 10.08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472"/>
            <a:ext cx="9144000" cy="651052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303633"/>
              </p:ext>
            </p:extLst>
          </p:nvPr>
        </p:nvGraphicFramePr>
        <p:xfrm>
          <a:off x="5384179" y="375326"/>
          <a:ext cx="3558432" cy="1574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6144"/>
                <a:gridCol w="1186144"/>
                <a:gridCol w="1186144"/>
              </a:tblGrid>
              <a:tr h="210764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LAr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Mass</a:t>
                      </a:r>
                      <a:endParaRPr lang="en-US" sz="1400" dirty="0"/>
                    </a:p>
                  </a:txBody>
                  <a:tcPr/>
                </a:tc>
              </a:tr>
              <a:tr h="210764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Total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Active</a:t>
                      </a:r>
                      <a:endParaRPr lang="en-US" sz="1400" dirty="0"/>
                    </a:p>
                  </a:txBody>
                  <a:tcPr/>
                </a:tc>
              </a:tr>
              <a:tr h="32177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LAr1-ND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220t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112t</a:t>
                      </a:r>
                      <a:endParaRPr lang="en-US" sz="1400" dirty="0"/>
                    </a:p>
                  </a:txBody>
                  <a:tcPr/>
                </a:tc>
              </a:tr>
              <a:tr h="32177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MicroBooNE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170t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89t</a:t>
                      </a:r>
                      <a:endParaRPr lang="en-US" sz="1400" dirty="0"/>
                    </a:p>
                  </a:txBody>
                  <a:tcPr/>
                </a:tc>
              </a:tr>
              <a:tr h="32177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Icarus T600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760t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476t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6944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Oscillation Physics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457200" y="1676399"/>
            <a:ext cx="3931920" cy="98413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to </a:t>
            </a:r>
            <a:r>
              <a:rPr lang="en-US" dirty="0">
                <a:latin typeface="Symbol" charset="2"/>
                <a:cs typeface="Symbol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oscillation</a:t>
            </a:r>
          </a:p>
          <a:p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Appearance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984136"/>
          </a:xfrm>
        </p:spPr>
        <p:txBody>
          <a:bodyPr>
            <a:norm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n</a:t>
            </a:r>
            <a:r>
              <a:rPr lang="en-US" baseline="-25000" dirty="0">
                <a:latin typeface="Symbol" charset="2"/>
                <a:cs typeface="Symbol" charset="2"/>
              </a:rPr>
              <a:t>m</a:t>
            </a:r>
            <a:r>
              <a:rPr lang="en-US" dirty="0"/>
              <a:t> to 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baseline="-25000" dirty="0" err="1" smtClean="0"/>
              <a:t>x</a:t>
            </a:r>
            <a:r>
              <a:rPr lang="en-US" dirty="0" smtClean="0"/>
              <a:t> oscillation</a:t>
            </a:r>
          </a:p>
          <a:p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>
                <a:latin typeface="Symbol" charset="2"/>
                <a:cs typeface="Symbol" charset="2"/>
              </a:rPr>
              <a:t>m </a:t>
            </a:r>
            <a:r>
              <a:rPr lang="en-US" dirty="0" smtClean="0"/>
              <a:t>Disappearance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 descr="Screen Shot 2015-02-16 at 22.20.3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"/>
          <a:stretch/>
        </p:blipFill>
        <p:spPr>
          <a:xfrm>
            <a:off x="0" y="2770024"/>
            <a:ext cx="4542387" cy="40879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765981" y="2485358"/>
            <a:ext cx="700648" cy="1751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Screen Shot 2015-02-16 at 22.24.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848" y="2770080"/>
            <a:ext cx="4305152" cy="408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286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9699" y="533400"/>
            <a:ext cx="5327873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baseline="-25000" dirty="0" smtClean="0"/>
              <a:t>e</a:t>
            </a:r>
            <a:r>
              <a:rPr lang="en-US" dirty="0" smtClean="0"/>
              <a:t> Signal and backgrounds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14</a:t>
            </a:fld>
            <a:endParaRPr lang="en-US"/>
          </a:p>
        </p:txBody>
      </p:sp>
      <p:pic>
        <p:nvPicPr>
          <p:cNvPr id="13" name="Picture 12" descr="Screen Shot 2015-02-13 at 13.04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028" y="1524000"/>
            <a:ext cx="5290758" cy="5139052"/>
          </a:xfrm>
          <a:prstGeom prst="rect">
            <a:avLst/>
          </a:prstGeom>
        </p:spPr>
      </p:pic>
      <p:pic>
        <p:nvPicPr>
          <p:cNvPr id="16" name="Picture 15" descr="Screen Shot 2015-02-16 at 22.16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319"/>
            <a:ext cx="3616788" cy="2200691"/>
          </a:xfrm>
          <a:prstGeom prst="rect">
            <a:avLst/>
          </a:prstGeom>
        </p:spPr>
      </p:pic>
      <p:pic>
        <p:nvPicPr>
          <p:cNvPr id="17" name="Picture 16" descr="Screen Shot 2015-02-16 at 22.16.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3653"/>
            <a:ext cx="3616788" cy="2189109"/>
          </a:xfrm>
          <a:prstGeom prst="rect">
            <a:avLst/>
          </a:prstGeom>
        </p:spPr>
      </p:pic>
      <p:pic>
        <p:nvPicPr>
          <p:cNvPr id="18" name="Picture 17" descr="Screen Shot 2015-02-16 at 22.16.2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87375"/>
            <a:ext cx="3616788" cy="234872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58329" y="864947"/>
            <a:ext cx="146698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LAr1-ND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58329" y="2933372"/>
            <a:ext cx="146698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MicroBooNE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58329" y="4958884"/>
            <a:ext cx="146698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Icarus T600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98529" y="5189690"/>
            <a:ext cx="459800" cy="1379538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24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MicroBooNE at 470m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29237"/>
            <a:ext cx="4114800" cy="329184"/>
          </a:xfrm>
        </p:spPr>
        <p:txBody>
          <a:bodyPr/>
          <a:lstStyle/>
          <a:p>
            <a:r>
              <a:rPr lang="en-US" dirty="0" smtClean="0"/>
              <a:t>Thomas Strauss, AEC-LHEP Bern, 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1" name="Picture 10" descr="photo-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478"/>
          <a:stretch/>
        </p:blipFill>
        <p:spPr>
          <a:xfrm>
            <a:off x="5615224" y="3965136"/>
            <a:ext cx="3568712" cy="2892864"/>
          </a:xfrm>
          <a:prstGeom prst="rect">
            <a:avLst/>
          </a:prstGeom>
        </p:spPr>
      </p:pic>
      <p:pic>
        <p:nvPicPr>
          <p:cNvPr id="17" name="Picture 16" descr="20130401_165621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1142" y="377607"/>
            <a:ext cx="3542794" cy="3713487"/>
          </a:xfrm>
          <a:prstGeom prst="rect">
            <a:avLst/>
          </a:prstGeom>
        </p:spPr>
      </p:pic>
      <p:pic>
        <p:nvPicPr>
          <p:cNvPr id="20" name="Picture 19" descr="20131216_184005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72168"/>
            <a:ext cx="3474624" cy="260596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474624" y="1289287"/>
            <a:ext cx="2166518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50" dirty="0" smtClean="0"/>
              <a:t>Active mass ~89t</a:t>
            </a:r>
          </a:p>
          <a:p>
            <a:pPr algn="ctr"/>
            <a:endParaRPr lang="en-US" sz="1750" dirty="0"/>
          </a:p>
          <a:p>
            <a:pPr algn="ctr"/>
            <a:r>
              <a:rPr lang="en-US" sz="1750" dirty="0" smtClean="0"/>
              <a:t>~ 8300 readout wires</a:t>
            </a:r>
          </a:p>
          <a:p>
            <a:pPr algn="ctr"/>
            <a:endParaRPr lang="en-US" sz="1750" dirty="0" smtClean="0"/>
          </a:p>
          <a:p>
            <a:pPr algn="ctr"/>
            <a:r>
              <a:rPr lang="en-US" sz="1750" dirty="0" smtClean="0"/>
              <a:t>High Voltage 128kV</a:t>
            </a:r>
          </a:p>
          <a:p>
            <a:pPr algn="ctr"/>
            <a:endParaRPr lang="en-US" sz="1750" dirty="0"/>
          </a:p>
          <a:p>
            <a:pPr algn="ctr"/>
            <a:r>
              <a:rPr lang="en-US" sz="1750" dirty="0" smtClean="0"/>
              <a:t>2 UV lasers</a:t>
            </a:r>
          </a:p>
          <a:p>
            <a:pPr algn="ctr"/>
            <a:endParaRPr lang="en-US" sz="1750" dirty="0" smtClean="0"/>
          </a:p>
          <a:p>
            <a:pPr algn="ctr"/>
            <a:r>
              <a:rPr lang="en-US" sz="1750" dirty="0" smtClean="0"/>
              <a:t>32 PMT’s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94522" y="6585097"/>
            <a:ext cx="2449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 smtClean="0"/>
              <a:t>Phys</a:t>
            </a:r>
            <a:r>
              <a:rPr lang="en-US" sz="1000" dirty="0" smtClean="0"/>
              <a:t> Rev D 38, 2(1998), units in mm</a:t>
            </a:r>
            <a:endParaRPr lang="en-US" sz="10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531197" y="3367091"/>
            <a:ext cx="1956768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8487965" y="1295796"/>
            <a:ext cx="0" cy="2071294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16200000">
            <a:off x="8301281" y="2140559"/>
            <a:ext cx="103669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~2.3m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012492" y="3505278"/>
            <a:ext cx="103669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~2.5m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6694522" y="5610796"/>
            <a:ext cx="2309774" cy="1247204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19655572">
            <a:off x="8048604" y="6089439"/>
            <a:ext cx="1036698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~10m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5" name="Picture 44" descr="Screen Shot 2013-09-12 at 5.05.24 PM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23"/>
          <a:stretch/>
        </p:blipFill>
        <p:spPr>
          <a:xfrm>
            <a:off x="0" y="4065178"/>
            <a:ext cx="2670206" cy="1603518"/>
          </a:xfrm>
          <a:prstGeom prst="rect">
            <a:avLst/>
          </a:prstGeom>
        </p:spPr>
      </p:pic>
      <p:pic>
        <p:nvPicPr>
          <p:cNvPr id="46" name="Picture 45" descr="Screen Shot 2013-09-12 at 5.04.25 PM.png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5223" b="28877"/>
          <a:stretch/>
        </p:blipFill>
        <p:spPr>
          <a:xfrm>
            <a:off x="0" y="5610797"/>
            <a:ext cx="2670206" cy="1247204"/>
          </a:xfrm>
          <a:prstGeom prst="rect">
            <a:avLst/>
          </a:prstGeom>
        </p:spPr>
      </p:pic>
      <p:pic>
        <p:nvPicPr>
          <p:cNvPr id="18" name="Picture 17" descr="20131218_162410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9164" y="4062997"/>
            <a:ext cx="3824642" cy="2795003"/>
          </a:xfrm>
          <a:prstGeom prst="rect">
            <a:avLst/>
          </a:prstGeom>
        </p:spPr>
      </p:pic>
      <p:pic>
        <p:nvPicPr>
          <p:cNvPr id="21" name="Picture 20" descr="ublogo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6405" y="0"/>
            <a:ext cx="2036809" cy="77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655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9" grpId="0" animBg="1"/>
      <p:bldP spid="40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74104"/>
            <a:ext cx="2466459" cy="164430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459" y="1854609"/>
            <a:ext cx="4111415" cy="30835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A4424-D475-114E-A0E1-326D6C0AF61B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37237"/>
            <a:ext cx="8160857" cy="30207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0094" y="347472"/>
            <a:ext cx="3172022" cy="23760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6368" y="347473"/>
            <a:ext cx="3179038" cy="23812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47472"/>
            <a:ext cx="3293214" cy="237600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6530" y="2706830"/>
            <a:ext cx="3115310" cy="4151170"/>
          </a:xfrm>
          <a:prstGeom prst="rect">
            <a:avLst/>
          </a:prstGeom>
        </p:spPr>
      </p:pic>
      <p:pic>
        <p:nvPicPr>
          <p:cNvPr id="14" name="Picture 13" descr="ublogo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6405" y="0"/>
            <a:ext cx="2036809" cy="77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328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17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3803904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HV system, </a:t>
            </a:r>
          </a:p>
          <a:p>
            <a:r>
              <a:rPr lang="en-US" dirty="0" smtClean="0"/>
              <a:t>PMT system</a:t>
            </a:r>
          </a:p>
          <a:p>
            <a:r>
              <a:rPr lang="en-US" dirty="0"/>
              <a:t>UV laser </a:t>
            </a:r>
            <a:r>
              <a:rPr lang="en-US" dirty="0" smtClean="0"/>
              <a:t>system</a:t>
            </a:r>
          </a:p>
          <a:p>
            <a:r>
              <a:rPr lang="en-US" dirty="0"/>
              <a:t>Electronic readout racks </a:t>
            </a:r>
            <a:endParaRPr lang="en-US" dirty="0" smtClean="0"/>
          </a:p>
          <a:p>
            <a:r>
              <a:rPr lang="en-US" dirty="0" smtClean="0"/>
              <a:t>Cryogenics control</a:t>
            </a:r>
          </a:p>
          <a:p>
            <a:r>
              <a:rPr lang="en-US" dirty="0" smtClean="0"/>
              <a:t>Purity Monitor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Cool down (87K) and filling with liquid argon will start this spring</a:t>
            </a:r>
            <a:endParaRPr lang="en-US" dirty="0"/>
          </a:p>
          <a:p>
            <a:endParaRPr lang="en-US" dirty="0"/>
          </a:p>
        </p:txBody>
      </p:sp>
      <p:pic>
        <p:nvPicPr>
          <p:cNvPr id="9" name="Picture 8" descr="2014-12-30 16.11.3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104" y="347472"/>
            <a:ext cx="4882896" cy="6510528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endCxn id="32" idx="1"/>
          </p:cNvCxnSpPr>
          <p:nvPr/>
        </p:nvCxnSpPr>
        <p:spPr>
          <a:xfrm>
            <a:off x="4105358" y="3207973"/>
            <a:ext cx="2574100" cy="359630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755806" y="1215307"/>
            <a:ext cx="3057380" cy="601299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732414" y="1524000"/>
            <a:ext cx="3836158" cy="677500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076281" y="2441563"/>
            <a:ext cx="2342791" cy="273718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579872" y="3656870"/>
            <a:ext cx="1959624" cy="306564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ub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6405" y="0"/>
            <a:ext cx="2036809" cy="777359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>
            <a:off x="2755806" y="4115834"/>
            <a:ext cx="4360147" cy="2081137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Left Brace 31"/>
          <p:cNvSpPr/>
          <p:nvPr/>
        </p:nvSpPr>
        <p:spPr>
          <a:xfrm rot="19865293">
            <a:off x="6863967" y="2107847"/>
            <a:ext cx="503970" cy="3457742"/>
          </a:xfrm>
          <a:prstGeom prst="leftBrace">
            <a:avLst>
              <a:gd name="adj1" fmla="val 8333"/>
              <a:gd name="adj2" fmla="val 37084"/>
            </a:avLst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86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Screen Shot 2014-07-03 at 07.45.3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92" t="51356"/>
          <a:stretch/>
        </p:blipFill>
        <p:spPr>
          <a:xfrm>
            <a:off x="5306863" y="3656872"/>
            <a:ext cx="3837138" cy="3120383"/>
          </a:xfrm>
          <a:prstGeom prst="rect">
            <a:avLst/>
          </a:prstGeom>
        </p:spPr>
      </p:pic>
      <p:pic>
        <p:nvPicPr>
          <p:cNvPr id="9" name="Picture 8" descr="Screen Shot 2014-07-03 at 07.45.3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59" b="49741"/>
          <a:stretch/>
        </p:blipFill>
        <p:spPr>
          <a:xfrm>
            <a:off x="5309217" y="369370"/>
            <a:ext cx="3834784" cy="3232757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66822" y="1425021"/>
            <a:ext cx="3635781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Field distortion can lead to ‘bend’ tracks </a:t>
            </a:r>
          </a:p>
          <a:p>
            <a:pPr lvl="1"/>
            <a:r>
              <a:rPr lang="en-US" sz="1800" dirty="0" smtClean="0"/>
              <a:t>Surface location leads to abundance of ions </a:t>
            </a:r>
          </a:p>
          <a:p>
            <a:pPr lvl="1"/>
            <a:r>
              <a:rPr lang="en-US" sz="1800" dirty="0" smtClean="0"/>
              <a:t>Drifting ions are 10</a:t>
            </a:r>
            <a:r>
              <a:rPr lang="en-US" sz="1800" baseline="30000" dirty="0" smtClean="0"/>
              <a:t>5</a:t>
            </a:r>
            <a:r>
              <a:rPr lang="en-US" sz="1800" dirty="0" smtClean="0"/>
              <a:t> times slower than electrons</a:t>
            </a:r>
            <a:endParaRPr lang="en-US" sz="1800" baseline="30000" dirty="0" smtClean="0"/>
          </a:p>
          <a:p>
            <a:pPr lvl="1"/>
            <a:r>
              <a:rPr lang="en-US" sz="1800" dirty="0" smtClean="0"/>
              <a:t>HV resistor mismatch</a:t>
            </a:r>
          </a:p>
        </p:txBody>
      </p:sp>
      <p:pic>
        <p:nvPicPr>
          <p:cNvPr id="12" name="Picture 11" descr="Voiri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16500"/>
            <a:ext cx="4192939" cy="314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28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784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Effects of the non-uniform drift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2556208"/>
            <a:ext cx="5334000" cy="3920792"/>
          </a:xfrm>
        </p:spPr>
        <p:txBody>
          <a:bodyPr/>
          <a:lstStyle/>
          <a:p>
            <a:r>
              <a:rPr lang="en-US" dirty="0" smtClean="0"/>
              <a:t>Track distortion in a controlled way demonstrates the effect of ‘bend’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234F-8ED7-E744-865B-D812467A2FDA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 descr="Screen Shot 2014-07-03 at 07.47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1888"/>
            <a:ext cx="3475084" cy="2864955"/>
          </a:xfrm>
          <a:prstGeom prst="rect">
            <a:avLst/>
          </a:prstGeom>
        </p:spPr>
      </p:pic>
      <p:pic>
        <p:nvPicPr>
          <p:cNvPr id="8" name="Picture 7" descr="Screen Shot 2014-07-03 at 07.48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898232"/>
            <a:ext cx="3475085" cy="2959768"/>
          </a:xfrm>
          <a:prstGeom prst="rect">
            <a:avLst/>
          </a:prstGeom>
        </p:spPr>
      </p:pic>
      <p:pic>
        <p:nvPicPr>
          <p:cNvPr id="9" name="Picture 8" descr="Screen Shot 2014-07-03 at 07.48.08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2799" y="1011888"/>
            <a:ext cx="5791200" cy="1544320"/>
          </a:xfrm>
          <a:prstGeom prst="rect">
            <a:avLst/>
          </a:prstGeom>
        </p:spPr>
      </p:pic>
      <p:pic>
        <p:nvPicPr>
          <p:cNvPr id="10" name="Picture 9" descr="Screen Shot 2014-07-03 at 07.48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799" y="3898232"/>
            <a:ext cx="5759221" cy="1564105"/>
          </a:xfrm>
          <a:prstGeom prst="rect">
            <a:avLst/>
          </a:prstGeom>
        </p:spPr>
      </p:pic>
      <p:pic>
        <p:nvPicPr>
          <p:cNvPr id="12" name="Picture 11" descr="Screen Shot 2014-07-03 at 07.48.3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5397772"/>
            <a:ext cx="5759220" cy="146022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962548" y="3624507"/>
            <a:ext cx="21494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 smtClean="0"/>
              <a:t>M. </a:t>
            </a:r>
            <a:r>
              <a:rPr lang="en-US" sz="1000" dirty="0" err="1" smtClean="0"/>
              <a:t>Lüthi</a:t>
            </a:r>
            <a:r>
              <a:rPr lang="en-US" sz="1000" dirty="0" smtClean="0"/>
              <a:t>, master thesis LHEP Bern</a:t>
            </a:r>
            <a:endParaRPr lang="en-US" sz="1000" dirty="0"/>
          </a:p>
        </p:txBody>
      </p:sp>
      <p:sp>
        <p:nvSpPr>
          <p:cNvPr id="14" name="Rectangle 13"/>
          <p:cNvSpPr/>
          <p:nvPr/>
        </p:nvSpPr>
        <p:spPr>
          <a:xfrm>
            <a:off x="5120658" y="1011887"/>
            <a:ext cx="1656606" cy="1244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273058" y="3747618"/>
            <a:ext cx="1656606" cy="2376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36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7641763" y="5000312"/>
            <a:ext cx="1556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©RWTH Marius </a:t>
            </a:r>
            <a:r>
              <a:rPr lang="en-US" sz="1000" dirty="0" err="1"/>
              <a:t>Wallraff</a:t>
            </a:r>
            <a:endParaRPr lang="en-US" sz="1000" dirty="0"/>
          </a:p>
        </p:txBody>
      </p:sp>
      <p:pic>
        <p:nvPicPr>
          <p:cNvPr id="18" name="Picture 17" descr="PastedGraphic-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14" y="5000312"/>
            <a:ext cx="8820032" cy="16120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34" y="2646127"/>
            <a:ext cx="8228066" cy="23541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Short-Baseline: Booster Neutrino Beam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9888"/>
            <a:ext cx="8229600" cy="4876800"/>
          </a:xfrm>
        </p:spPr>
        <p:txBody>
          <a:bodyPr/>
          <a:lstStyle/>
          <a:p>
            <a:r>
              <a:rPr lang="en-US" dirty="0" smtClean="0"/>
              <a:t>Fermilab protons hit a </a:t>
            </a:r>
            <a:r>
              <a:rPr lang="en-US" dirty="0"/>
              <a:t>beryllium</a:t>
            </a:r>
            <a:r>
              <a:rPr lang="en-US" dirty="0" smtClean="0"/>
              <a:t> target       QE: 99% of flux </a:t>
            </a:r>
          </a:p>
          <a:p>
            <a:r>
              <a:rPr lang="en-US" dirty="0" smtClean="0"/>
              <a:t>Horn focuses positive charged particles              &lt;2.5 </a:t>
            </a:r>
            <a:r>
              <a:rPr lang="en-US" dirty="0" err="1" smtClean="0"/>
              <a:t>Ge</a:t>
            </a:r>
            <a:r>
              <a:rPr lang="en-US" dirty="0" err="1"/>
              <a:t>V</a:t>
            </a:r>
            <a:endParaRPr lang="en-US" dirty="0" smtClean="0"/>
          </a:p>
          <a:p>
            <a:r>
              <a:rPr lang="en-US" dirty="0" smtClean="0"/>
              <a:t>Decay in flight into neutrinos &lt;E</a:t>
            </a:r>
            <a:r>
              <a:rPr lang="en-US" baseline="-25000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&gt; ~ 700 MeV</a:t>
            </a:r>
          </a:p>
          <a:p>
            <a:r>
              <a:rPr lang="en-US" dirty="0" smtClean="0"/>
              <a:t>Very well known!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2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830" y="2356178"/>
            <a:ext cx="4513170" cy="362181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451914" y="5676529"/>
            <a:ext cx="2386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ArXiv</a:t>
            </a:r>
            <a:r>
              <a:rPr lang="en-US" sz="1400" dirty="0" smtClean="0"/>
              <a:t>: 0806.1449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79392" y="6549527"/>
            <a:ext cx="1912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Mass eigenstate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172907" y="6549527"/>
            <a:ext cx="2103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Flavor eigenstate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343165" y="6549527"/>
            <a:ext cx="1800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Flavor eigenstate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5100239" y="6226361"/>
            <a:ext cx="2097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Change phases</a:t>
            </a:r>
          </a:p>
          <a:p>
            <a:pPr algn="ctr"/>
            <a:r>
              <a:rPr lang="en-US" sz="1200" dirty="0" smtClean="0"/>
              <a:t>between mass wave function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4064000" y="379511"/>
            <a:ext cx="508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600" dirty="0"/>
              <a:t>A.A. </a:t>
            </a:r>
            <a:r>
              <a:rPr lang="tr-TR" sz="1600" dirty="0" err="1"/>
              <a:t>Aguilar-Arevalo</a:t>
            </a:r>
            <a:r>
              <a:rPr lang="tr-TR" sz="1600" dirty="0"/>
              <a:t>, </a:t>
            </a:r>
            <a:r>
              <a:rPr lang="tr-TR" sz="1600" dirty="0" err="1"/>
              <a:t>Phys</a:t>
            </a:r>
            <a:r>
              <a:rPr lang="tr-TR" sz="1600" dirty="0"/>
              <a:t>. </a:t>
            </a:r>
            <a:r>
              <a:rPr lang="tr-TR" sz="1600" dirty="0" err="1"/>
              <a:t>Rev</a:t>
            </a:r>
            <a:r>
              <a:rPr lang="tr-TR" sz="1600" dirty="0"/>
              <a:t>. D79, 072002 (2009)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46342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Drift field calibration with an UV laser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3" y="1600200"/>
            <a:ext cx="4281962" cy="4876800"/>
          </a:xfrm>
        </p:spPr>
        <p:txBody>
          <a:bodyPr/>
          <a:lstStyle/>
          <a:p>
            <a:r>
              <a:rPr lang="en-US" dirty="0" smtClean="0"/>
              <a:t>A 266nm UV laser can be used to ionize liquid argon</a:t>
            </a:r>
          </a:p>
          <a:p>
            <a:r>
              <a:rPr lang="en-US" dirty="0" smtClean="0"/>
              <a:t>Send laser along different paths to map the drift field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234F-8ED7-E744-865B-D812467A2FD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conce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355" y="1363576"/>
            <a:ext cx="4750992" cy="549442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198744" y="1728252"/>
            <a:ext cx="1736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 arXiv:1406.6400</a:t>
            </a:r>
          </a:p>
        </p:txBody>
      </p:sp>
      <p:pic>
        <p:nvPicPr>
          <p:cNvPr id="9" name="Picture 8" descr="Screen Shot 2014-07-03 at 07.45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92693"/>
            <a:ext cx="4393008" cy="24653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58508" y="4446167"/>
            <a:ext cx="9150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x2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6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232" y="347472"/>
            <a:ext cx="4828506" cy="12649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Generate a UV laser beam</a:t>
            </a:r>
            <a:br>
              <a:rPr lang="en-US" sz="3200" dirty="0" smtClean="0"/>
            </a:br>
            <a:r>
              <a:rPr lang="en-US" sz="3200" dirty="0" smtClean="0"/>
              <a:t>Laser box</a:t>
            </a:r>
            <a:endParaRPr lang="en-US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1232" y="1550077"/>
            <a:ext cx="4828506" cy="4242816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UV – class 4 laser, invisible but powerful; contained path required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13C-160D-6746-8C59-B620584E753A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 descr="Screen Shot 2014-09-15 at 17.43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03" y="3374571"/>
            <a:ext cx="5367217" cy="3483429"/>
          </a:xfrm>
          <a:prstGeom prst="rect">
            <a:avLst/>
          </a:prstGeom>
        </p:spPr>
      </p:pic>
      <p:pic>
        <p:nvPicPr>
          <p:cNvPr id="7" name="Picture 6" descr="20140911_082229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03" y="2273905"/>
            <a:ext cx="2181597" cy="2038143"/>
          </a:xfrm>
          <a:prstGeom prst="rect">
            <a:avLst/>
          </a:prstGeom>
        </p:spPr>
      </p:pic>
      <p:pic>
        <p:nvPicPr>
          <p:cNvPr id="14" name="Picture 13" descr="20140911_08230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86289" y="1791938"/>
            <a:ext cx="6603274" cy="3714342"/>
          </a:xfrm>
          <a:prstGeom prst="rect">
            <a:avLst/>
          </a:prstGeom>
        </p:spPr>
      </p:pic>
      <p:pic>
        <p:nvPicPr>
          <p:cNvPr id="15" name="Picture 14" descr="20140911_103536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0755" y="347472"/>
            <a:ext cx="1927560" cy="1584476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5067905" y="3495524"/>
            <a:ext cx="1995714" cy="1016000"/>
          </a:xfrm>
          <a:prstGeom prst="straightConnector1">
            <a:avLst/>
          </a:prstGeom>
          <a:ln w="57150" cmpd="sng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473763" y="4511524"/>
            <a:ext cx="2795475" cy="822667"/>
          </a:xfrm>
          <a:prstGeom prst="straightConnector1">
            <a:avLst/>
          </a:prstGeom>
          <a:ln w="57150" cmpd="sng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952734" y="5745524"/>
            <a:ext cx="1348885" cy="1"/>
          </a:xfrm>
          <a:prstGeom prst="straightConnector1">
            <a:avLst/>
          </a:prstGeom>
          <a:ln w="57150" cmpd="sng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178639" y="6337905"/>
            <a:ext cx="3441361" cy="277656"/>
          </a:xfrm>
          <a:prstGeom prst="straightConnector1">
            <a:avLst/>
          </a:prstGeom>
          <a:ln w="57150" cmpd="sng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824525" y="2273905"/>
            <a:ext cx="2533790" cy="1270192"/>
          </a:xfrm>
          <a:prstGeom prst="straightConnector1">
            <a:avLst/>
          </a:prstGeom>
          <a:ln w="57150" cmpd="sng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2104571" y="3217334"/>
            <a:ext cx="2074068" cy="326763"/>
          </a:xfrm>
          <a:prstGeom prst="straightConnector1">
            <a:avLst/>
          </a:prstGeom>
          <a:ln w="57150" cmpd="sng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588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UV laser calibration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8012"/>
            <a:ext cx="8229600" cy="4876800"/>
          </a:xfrm>
        </p:spPr>
        <p:txBody>
          <a:bodyPr/>
          <a:lstStyle/>
          <a:p>
            <a:r>
              <a:rPr lang="en-US" dirty="0" smtClean="0"/>
              <a:t>Automatic system, remote control adjustment for position and UV laser energy, provides trigger to the DAQ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234F-8ED7-E744-865B-D812467A2FD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9" name="Picture 8" descr="feedthroug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48144"/>
            <a:ext cx="4037263" cy="460985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037263" y="6611779"/>
            <a:ext cx="11542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 arXiv:</a:t>
            </a:r>
            <a:r>
              <a:rPr lang="en-US" sz="1000" dirty="0" smtClean="0"/>
              <a:t>1406.6400</a:t>
            </a:r>
            <a:endParaRPr lang="en-US" sz="1000" dirty="0"/>
          </a:p>
        </p:txBody>
      </p:sp>
      <p:pic>
        <p:nvPicPr>
          <p:cNvPr id="12" name="Picture 11" descr="Screen Shot 2014-07-03 at 07.46.1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2526" y="3981787"/>
            <a:ext cx="1218834" cy="2554753"/>
          </a:xfrm>
          <a:prstGeom prst="rect">
            <a:avLst/>
          </a:prstGeom>
        </p:spPr>
      </p:pic>
      <p:pic>
        <p:nvPicPr>
          <p:cNvPr id="13" name="Picture 12" descr="Screen Shot 2014-09-15 at 17.43.3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74" y="3124316"/>
            <a:ext cx="3862710" cy="3733684"/>
          </a:xfrm>
          <a:prstGeom prst="rect">
            <a:avLst/>
          </a:prstGeom>
        </p:spPr>
      </p:pic>
      <p:pic>
        <p:nvPicPr>
          <p:cNvPr id="11" name="Picture 10" descr="Screen Shot 2014-07-03 at 07.46.14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8553" y="2138384"/>
            <a:ext cx="2197551" cy="231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67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638" y="434456"/>
            <a:ext cx="8902871" cy="788401"/>
          </a:xfrm>
        </p:spPr>
        <p:txBody>
          <a:bodyPr>
            <a:noAutofit/>
          </a:bodyPr>
          <a:lstStyle/>
          <a:p>
            <a:r>
              <a:rPr lang="en-US" sz="4000" dirty="0" smtClean="0"/>
              <a:t>Correction of the space charge effect</a:t>
            </a:r>
            <a:endParaRPr lang="en-US" sz="4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B213C-160D-6746-8C59-B620584E753A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 descr="Screen Shot 2014-09-15 at 16.36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75825"/>
            <a:ext cx="7979871" cy="3009858"/>
          </a:xfrm>
          <a:prstGeom prst="rect">
            <a:avLst/>
          </a:prstGeom>
        </p:spPr>
      </p:pic>
      <p:pic>
        <p:nvPicPr>
          <p:cNvPr id="6" name="Picture 5" descr="Screen Shot 2014-09-15 at 16.37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27" y="3840036"/>
            <a:ext cx="5500393" cy="24721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32927" y="6331526"/>
            <a:ext cx="16790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arXiv</a:t>
            </a:r>
            <a:r>
              <a:rPr lang="en-US" sz="1600" dirty="0"/>
              <a:t>:1408.6635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45238" y="4185683"/>
            <a:ext cx="32032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non-uniform drift field for a TPC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Create straight ionization tracks: UV laser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Non-linear drift field leads to bend tracks compared to the optical path.</a:t>
            </a: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12893" y="3636602"/>
            <a:ext cx="22991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 smtClean="0"/>
              <a:t>M. Schenk, master thesis LHEP Bern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38414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33" y="1426154"/>
            <a:ext cx="8147767" cy="543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477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 descr="Screen Shot 2015-02-19 at 18.31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472"/>
            <a:ext cx="6077905" cy="3319780"/>
          </a:xfrm>
          <a:prstGeom prst="rect">
            <a:avLst/>
          </a:prstGeom>
        </p:spPr>
      </p:pic>
      <p:pic>
        <p:nvPicPr>
          <p:cNvPr id="10" name="Picture 9" descr="Screen Shot 2015-02-19 at 18.32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112" y="1402080"/>
            <a:ext cx="4414888" cy="545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63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26</a:t>
            </a:fld>
            <a:endParaRPr lang="en-US"/>
          </a:p>
        </p:txBody>
      </p:sp>
      <p:pic>
        <p:nvPicPr>
          <p:cNvPr id="9" name="Picture 8" descr="Screen Shot 2015-02-16 at 22.08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856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117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 descr="Screen Shot 2015-02-16 at 22.08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050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581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 descr="Screen Shot 2015-02-16 at 22.09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7471"/>
            <a:ext cx="5966454" cy="4292413"/>
          </a:xfrm>
          <a:prstGeom prst="rect">
            <a:avLst/>
          </a:prstGeom>
        </p:spPr>
      </p:pic>
      <p:pic>
        <p:nvPicPr>
          <p:cNvPr id="8" name="Picture 7" descr="Screen Shot 2015-02-16 at 22.09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0484"/>
            <a:ext cx="6064216" cy="119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596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 descr="Screen Shot 2015-02-16 at 22.26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7"/>
            <a:ext cx="9144000" cy="683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592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4359" y="3636136"/>
            <a:ext cx="2739642" cy="318348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861228"/>
            <a:ext cx="2258587" cy="1996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Experiments on the BNB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SciBooNE</a:t>
            </a:r>
            <a:r>
              <a:rPr lang="en-US" dirty="0" smtClean="0"/>
              <a:t> (2007-2008)</a:t>
            </a:r>
          </a:p>
          <a:p>
            <a:r>
              <a:rPr lang="en-US" dirty="0" smtClean="0"/>
              <a:t>100m baseline, cross section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Scintillation Tracker 15t</a:t>
            </a:r>
          </a:p>
          <a:p>
            <a:pPr lvl="1"/>
            <a:r>
              <a:rPr lang="en-US" sz="1800" dirty="0" smtClean="0"/>
              <a:t>p/</a:t>
            </a:r>
            <a:r>
              <a:rPr lang="en-US" sz="1800" dirty="0" smtClean="0">
                <a:latin typeface="Symbol" charset="2"/>
                <a:cs typeface="Symbol" charset="2"/>
              </a:rPr>
              <a:t>p</a:t>
            </a:r>
            <a:r>
              <a:rPr lang="en-US" sz="1800" dirty="0" smtClean="0"/>
              <a:t> ID</a:t>
            </a:r>
          </a:p>
          <a:p>
            <a:r>
              <a:rPr lang="en-US" dirty="0" smtClean="0"/>
              <a:t>Electron catcher</a:t>
            </a:r>
            <a:r>
              <a:rPr lang="en-US" dirty="0"/>
              <a:t> </a:t>
            </a:r>
          </a:p>
          <a:p>
            <a:pPr lvl="1"/>
            <a:r>
              <a:rPr lang="en-US" sz="1800" dirty="0" smtClean="0">
                <a:latin typeface="Symbol" charset="2"/>
                <a:cs typeface="Symbol" charset="2"/>
              </a:rPr>
              <a:t>p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/</a:t>
            </a:r>
            <a:r>
              <a:rPr lang="en-US" sz="1800" dirty="0" smtClean="0">
                <a:latin typeface="Symbol" charset="2"/>
                <a:cs typeface="Symbol" charset="2"/>
              </a:rPr>
              <a:t>n</a:t>
            </a:r>
            <a:r>
              <a:rPr lang="en-US" sz="1800" baseline="-25000" dirty="0" smtClean="0"/>
              <a:t>e</a:t>
            </a:r>
            <a:r>
              <a:rPr lang="en-US" sz="1800" dirty="0" smtClean="0"/>
              <a:t> - ID</a:t>
            </a:r>
          </a:p>
          <a:p>
            <a:r>
              <a:rPr lang="en-US" dirty="0" smtClean="0"/>
              <a:t>Muon </a:t>
            </a:r>
            <a:r>
              <a:rPr lang="en-US" dirty="0"/>
              <a:t>range </a:t>
            </a:r>
            <a:r>
              <a:rPr lang="en-US" dirty="0" smtClean="0"/>
              <a:t>detector</a:t>
            </a:r>
          </a:p>
          <a:p>
            <a:pPr lvl="1"/>
            <a:r>
              <a:rPr lang="en-US" sz="1800" dirty="0" smtClean="0"/>
              <a:t>up to 1.2GeV</a:t>
            </a:r>
            <a:endParaRPr lang="en-US" sz="22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754880" y="1524000"/>
            <a:ext cx="3931920" cy="914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MiniBooNE (2002-2014)</a:t>
            </a:r>
          </a:p>
          <a:p>
            <a:r>
              <a:rPr lang="en-US" dirty="0" smtClean="0"/>
              <a:t>540m baseline, 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and anti-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cross section and SBN oscillation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Cerenkov light detector</a:t>
            </a:r>
          </a:p>
          <a:p>
            <a:pPr lvl="1"/>
            <a:r>
              <a:rPr lang="en-US" sz="1800" dirty="0" smtClean="0"/>
              <a:t>800t mineral oil in 12.2m sphere</a:t>
            </a:r>
          </a:p>
          <a:p>
            <a:pPr lvl="1"/>
            <a:r>
              <a:rPr lang="en-US" sz="1800" dirty="0" smtClean="0"/>
              <a:t>1280 Photo Multiplier Tubes</a:t>
            </a:r>
          </a:p>
          <a:p>
            <a:pPr lvl="1"/>
            <a:r>
              <a:rPr lang="en-US" sz="1800" dirty="0" smtClean="0"/>
              <a:t>4 </a:t>
            </a:r>
            <a:r>
              <a:rPr lang="en-US" sz="1800" dirty="0" smtClean="0">
                <a:latin typeface="Symbol" charset="2"/>
                <a:cs typeface="Symbol" charset="2"/>
              </a:rPr>
              <a:t>p</a:t>
            </a:r>
            <a:r>
              <a:rPr lang="en-US" sz="1800" dirty="0" smtClean="0"/>
              <a:t> angular coverage</a:t>
            </a:r>
          </a:p>
          <a:p>
            <a:pPr marL="274320" lvl="1" indent="0">
              <a:buNone/>
            </a:pPr>
            <a:endParaRPr lang="en-US" sz="1800" dirty="0" smtClean="0"/>
          </a:p>
          <a:p>
            <a:pPr lvl="1"/>
            <a:endParaRPr lang="en-US" sz="18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3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370" y="4335690"/>
            <a:ext cx="2117267" cy="252231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98780" y="6129515"/>
            <a:ext cx="547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2m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 flipV="1">
            <a:off x="2222367" y="6091139"/>
            <a:ext cx="350324" cy="728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802591" y="6129515"/>
            <a:ext cx="941496" cy="893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48781" y="6336079"/>
            <a:ext cx="547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4m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6727205" y="5452456"/>
            <a:ext cx="2107525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996419" y="5072867"/>
            <a:ext cx="623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12m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20" name="Picture 10" descr="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31210" y="4760300"/>
            <a:ext cx="2522310" cy="167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0317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 descr="Screen Shot 2015-02-16 at 22.19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790"/>
            <a:ext cx="9144000" cy="321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421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713" y="1034616"/>
            <a:ext cx="8342087" cy="582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423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MiniBooNE search for dark matter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80" y="3197023"/>
            <a:ext cx="6239135" cy="3660977"/>
          </a:xfrm>
          <a:prstGeom prst="rect">
            <a:avLst/>
          </a:prstGeom>
        </p:spPr>
      </p:pic>
      <p:pic>
        <p:nvPicPr>
          <p:cNvPr id="8" name="Picture 7" descr="Screen Shot 2015-02-13 at 14.01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90159"/>
            <a:ext cx="2393933" cy="1719981"/>
          </a:xfrm>
          <a:prstGeom prst="rect">
            <a:avLst/>
          </a:prstGeom>
        </p:spPr>
      </p:pic>
      <p:pic>
        <p:nvPicPr>
          <p:cNvPr id="9" name="Picture 8" descr="Screen Shot 2015-02-13 at 14.01.3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933" y="1290158"/>
            <a:ext cx="2308766" cy="1906865"/>
          </a:xfrm>
          <a:prstGeom prst="rect">
            <a:avLst/>
          </a:prstGeom>
        </p:spPr>
      </p:pic>
      <p:pic>
        <p:nvPicPr>
          <p:cNvPr id="10" name="Picture 9" descr="Screen Shot 2015-02-13 at 14.01.5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5140" y="1279209"/>
            <a:ext cx="3571660" cy="25363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18248" y="3815605"/>
            <a:ext cx="280259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off-target and send protons on the beam dump  </a:t>
            </a:r>
          </a:p>
          <a:p>
            <a:r>
              <a:rPr lang="en-US" dirty="0" smtClean="0"/>
              <a:t>Charged mesons are absorbed/interact before decay: less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</a:p>
          <a:p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-25000" dirty="0" smtClean="0">
                <a:latin typeface="Arial"/>
                <a:cs typeface="Arial"/>
              </a:rPr>
              <a:t>0</a:t>
            </a:r>
            <a:r>
              <a:rPr lang="en-US" dirty="0" smtClean="0">
                <a:latin typeface="Arial"/>
                <a:cs typeface="Arial"/>
              </a:rPr>
              <a:t> -&gt;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>
                <a:latin typeface="Arial"/>
                <a:cs typeface="Arial"/>
              </a:rPr>
              <a:t> which may mix with dark photons, giving a signal in detector @540m</a:t>
            </a:r>
          </a:p>
        </p:txBody>
      </p:sp>
      <p:sp>
        <p:nvSpPr>
          <p:cNvPr id="6" name="Oval 5"/>
          <p:cNvSpPr/>
          <p:nvPr/>
        </p:nvSpPr>
        <p:spPr>
          <a:xfrm>
            <a:off x="1061919" y="3998226"/>
            <a:ext cx="1992467" cy="1587386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45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5" descr="Screen Shot 2015-02-19 at 10.15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88" y="398991"/>
            <a:ext cx="6623912" cy="3216618"/>
          </a:xfrm>
          <a:prstGeom prst="rect">
            <a:avLst/>
          </a:prstGeom>
        </p:spPr>
      </p:pic>
      <p:pic>
        <p:nvPicPr>
          <p:cNvPr id="7" name="Picture 6" descr="Screen Shot 2015-02-19 at 10.16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87" y="3678180"/>
            <a:ext cx="6623913" cy="317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3085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 (30% of data)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34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27923"/>
            <a:ext cx="4994715" cy="338722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1090" y="4845700"/>
            <a:ext cx="854174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Similar event reconstruction as in beam-on-target antineutrino analysis.</a:t>
            </a:r>
          </a:p>
          <a:p>
            <a:r>
              <a:rPr lang="en-US" sz="1600" dirty="0"/>
              <a:t>• Monte Carlo neutrino background prediction tied to measured </a:t>
            </a:r>
            <a:r>
              <a:rPr lang="en-US" sz="1600" dirty="0" err="1"/>
              <a:t>muon</a:t>
            </a:r>
            <a:r>
              <a:rPr lang="en-US" sz="1600" dirty="0"/>
              <a:t> CCQE rate.</a:t>
            </a:r>
          </a:p>
          <a:p>
            <a:r>
              <a:rPr lang="en-US" sz="1600" dirty="0"/>
              <a:t>• Background </a:t>
            </a:r>
            <a:r>
              <a:rPr lang="en-US" sz="1600" dirty="0" smtClean="0"/>
              <a:t>stat. </a:t>
            </a:r>
            <a:r>
              <a:rPr lang="en-US" sz="1600" dirty="0"/>
              <a:t>error dominated by beam-unrelated (</a:t>
            </a:r>
            <a:r>
              <a:rPr lang="en-US" sz="1600" dirty="0" err="1"/>
              <a:t>cosmics</a:t>
            </a:r>
            <a:r>
              <a:rPr lang="en-US" sz="1600" dirty="0"/>
              <a:t>) events.</a:t>
            </a:r>
          </a:p>
          <a:p>
            <a:r>
              <a:rPr lang="en-US" sz="1600" dirty="0"/>
              <a:t>• Working on further decreasing the ~16% systematic error on NC neutrino background.</a:t>
            </a:r>
          </a:p>
          <a:p>
            <a:r>
              <a:rPr lang="en-US" sz="1600" dirty="0"/>
              <a:t>• Data in agreement with background predictions.</a:t>
            </a:r>
          </a:p>
          <a:p>
            <a:r>
              <a:rPr lang="en-US" sz="1600" dirty="0"/>
              <a:t>• </a:t>
            </a:r>
            <a:r>
              <a:rPr lang="en-US" sz="1600" dirty="0" smtClean="0"/>
              <a:t>Use this </a:t>
            </a:r>
            <a:r>
              <a:rPr lang="en-US" sz="1600" dirty="0"/>
              <a:t>dataset to study PID and background reduction techniques. The rest of </a:t>
            </a:r>
            <a:r>
              <a:rPr lang="en-US" sz="1600" dirty="0" smtClean="0"/>
              <a:t>the data </a:t>
            </a:r>
            <a:r>
              <a:rPr lang="en-US" sz="1600" dirty="0"/>
              <a:t>will be used for the analysis.</a:t>
            </a:r>
          </a:p>
        </p:txBody>
      </p:sp>
      <p:pic>
        <p:nvPicPr>
          <p:cNvPr id="8" name="Picture 7" descr="Screen Shot 2015-02-13 at 14.10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682" y="1806537"/>
            <a:ext cx="3997318" cy="242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66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0018"/>
            <a:ext cx="8229600" cy="990600"/>
          </a:xfrm>
        </p:spPr>
        <p:txBody>
          <a:bodyPr/>
          <a:lstStyle/>
          <a:p>
            <a:r>
              <a:rPr lang="en-US" dirty="0" smtClean="0"/>
              <a:t>MiniBooNE data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35</a:t>
            </a:fld>
            <a:endParaRPr lang="en-US"/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76200" y="1457136"/>
            <a:ext cx="8961946" cy="5247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 this data is challenging our assumptions about the size and source of 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latin typeface="Arial"/>
                <a:cs typeface="Arial"/>
              </a:rPr>
              <a:t>  nuclear effects at ~1 </a:t>
            </a:r>
            <a:r>
              <a:rPr lang="en-US" sz="2000" dirty="0" err="1">
                <a:latin typeface="Arial"/>
                <a:cs typeface="Arial"/>
              </a:rPr>
              <a:t>GeV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>
                <a:latin typeface="Symbol" charset="0"/>
                <a:cs typeface="Tw Cen MT" charset="0"/>
              </a:rPr>
              <a:t>n</a:t>
            </a:r>
            <a:r>
              <a:rPr lang="en-US" sz="2000" dirty="0">
                <a:latin typeface="Tw Cen MT" charset="0"/>
                <a:cs typeface="Tw Cen MT" charset="0"/>
              </a:rPr>
              <a:t> </a:t>
            </a:r>
            <a:r>
              <a:rPr lang="en-US" sz="2000" dirty="0">
                <a:latin typeface="Arial"/>
                <a:cs typeface="Arial"/>
              </a:rPr>
              <a:t>energies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 data is being heavily utilized by</a:t>
            </a:r>
          </a:p>
          <a:p>
            <a:r>
              <a:rPr lang="en-US" sz="2000" dirty="0">
                <a:latin typeface="Arial"/>
                <a:cs typeface="Arial"/>
              </a:rPr>
              <a:t>  the community, a recent example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latin typeface="Arial"/>
                <a:cs typeface="Arial"/>
              </a:rPr>
              <a:t>  from MiniBooNE QE sample</a:t>
            </a:r>
          </a:p>
          <a:p>
            <a:r>
              <a:rPr lang="en-US" sz="2000" dirty="0">
                <a:latin typeface="Arial"/>
                <a:cs typeface="Arial"/>
              </a:rPr>
              <a:t>      </a:t>
            </a:r>
            <a:r>
              <a:rPr lang="en-US" sz="1800" i="1" dirty="0">
                <a:latin typeface="Arial"/>
                <a:cs typeface="Arial"/>
              </a:rPr>
              <a:t>- observe a substantially larger QE</a:t>
            </a:r>
            <a:r>
              <a:rPr lang="en-US" sz="1800" i="1" dirty="0">
                <a:latin typeface="Tw Cen MT" charset="0"/>
                <a:cs typeface="Tw Cen MT" charset="0"/>
              </a:rPr>
              <a:t> </a:t>
            </a:r>
            <a:r>
              <a:rPr lang="en-US" sz="1800" i="1" dirty="0">
                <a:latin typeface="Symbol" charset="0"/>
                <a:cs typeface="Tw Cen MT" charset="0"/>
              </a:rPr>
              <a:t>s</a:t>
            </a:r>
            <a:r>
              <a:rPr lang="en-US" sz="1800" i="1" dirty="0">
                <a:latin typeface="Tw Cen MT" charset="0"/>
                <a:cs typeface="Tw Cen MT" charset="0"/>
              </a:rPr>
              <a:t> </a:t>
            </a:r>
          </a:p>
          <a:p>
            <a:r>
              <a:rPr lang="en-US" sz="1800" i="1" dirty="0">
                <a:latin typeface="Tw Cen MT" charset="0"/>
                <a:cs typeface="Tw Cen MT" charset="0"/>
              </a:rPr>
              <a:t>         </a:t>
            </a:r>
            <a:r>
              <a:rPr lang="en-US" sz="1800" i="1" dirty="0">
                <a:latin typeface="Arial"/>
                <a:cs typeface="Arial"/>
              </a:rPr>
              <a:t>than the </a:t>
            </a:r>
            <a:r>
              <a:rPr lang="en-US" sz="1800" i="1" dirty="0">
                <a:latin typeface="Symbol" charset="2"/>
                <a:cs typeface="Symbol" charset="2"/>
              </a:rPr>
              <a:t>n</a:t>
            </a:r>
            <a:r>
              <a:rPr lang="en-US" sz="1800" i="1" dirty="0">
                <a:latin typeface="Arial"/>
                <a:cs typeface="Arial"/>
              </a:rPr>
              <a:t> predictions we have all </a:t>
            </a:r>
          </a:p>
          <a:p>
            <a:r>
              <a:rPr lang="en-US" sz="1800" i="1" dirty="0">
                <a:latin typeface="Arial"/>
                <a:cs typeface="Arial"/>
              </a:rPr>
              <a:t>         been using for decades, effect is </a:t>
            </a:r>
          </a:p>
          <a:p>
            <a:pPr>
              <a:spcAft>
                <a:spcPts val="1200"/>
              </a:spcAft>
            </a:pPr>
            <a:r>
              <a:rPr lang="en-US" sz="1800" i="1" dirty="0">
                <a:latin typeface="Arial"/>
                <a:cs typeface="Arial"/>
              </a:rPr>
              <a:t>         larger for larger </a:t>
            </a:r>
            <a:r>
              <a:rPr lang="en-US" sz="1800" i="1" dirty="0">
                <a:latin typeface="Symbol" charset="0"/>
                <a:cs typeface="Tw Cen MT" charset="0"/>
              </a:rPr>
              <a:t>m</a:t>
            </a:r>
            <a:r>
              <a:rPr lang="en-US" sz="1800" i="1" dirty="0">
                <a:latin typeface="Tw Cen MT" charset="0"/>
                <a:cs typeface="Tw Cen MT" charset="0"/>
              </a:rPr>
              <a:t> </a:t>
            </a:r>
            <a:r>
              <a:rPr lang="en-US" sz="1800" i="1" dirty="0">
                <a:latin typeface="Arial"/>
                <a:cs typeface="Arial"/>
              </a:rPr>
              <a:t>scattering angles</a:t>
            </a:r>
          </a:p>
          <a:p>
            <a:pPr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 there are sizable effects due to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latin typeface="Arial"/>
                <a:cs typeface="Arial"/>
              </a:rPr>
              <a:t>  correlated nucleons in the nucleus </a:t>
            </a:r>
            <a:endParaRPr lang="en-US" sz="1800" dirty="0">
              <a:latin typeface="Arial"/>
              <a:cs typeface="Arial"/>
            </a:endParaRPr>
          </a:p>
          <a:p>
            <a:r>
              <a:rPr lang="en-US" sz="1800" dirty="0">
                <a:latin typeface="Arial"/>
                <a:cs typeface="Arial"/>
              </a:rPr>
              <a:t>        </a:t>
            </a:r>
            <a:r>
              <a:rPr lang="en-US" sz="1800" i="1" dirty="0">
                <a:latin typeface="Arial"/>
                <a:cs typeface="Arial"/>
              </a:rPr>
              <a:t>- 1</a:t>
            </a:r>
            <a:r>
              <a:rPr lang="en-US" sz="1800" i="1" baseline="30000" dirty="0">
                <a:latin typeface="Arial"/>
                <a:cs typeface="Arial"/>
              </a:rPr>
              <a:t>st</a:t>
            </a:r>
            <a:r>
              <a:rPr lang="en-US" sz="1800" i="1" dirty="0">
                <a:latin typeface="Arial"/>
                <a:cs typeface="Arial"/>
              </a:rPr>
              <a:t> seen in e-nucleus scattering</a:t>
            </a:r>
          </a:p>
          <a:p>
            <a:pPr>
              <a:spcAft>
                <a:spcPts val="1200"/>
              </a:spcAft>
            </a:pPr>
            <a:r>
              <a:rPr lang="en-US" sz="1800" i="1" dirty="0">
                <a:latin typeface="Arial"/>
                <a:cs typeface="Arial"/>
              </a:rPr>
              <a:t>        - now being put in </a:t>
            </a:r>
            <a:r>
              <a:rPr lang="en-US" sz="1800" i="1" dirty="0">
                <a:latin typeface="Symbol" charset="0"/>
                <a:cs typeface="Tw Cen MT" charset="0"/>
              </a:rPr>
              <a:t>n</a:t>
            </a:r>
            <a:r>
              <a:rPr lang="en-US" sz="1800" i="1" dirty="0">
                <a:latin typeface="Tw Cen MT" charset="0"/>
                <a:cs typeface="Tw Cen MT" charset="0"/>
              </a:rPr>
              <a:t> </a:t>
            </a:r>
            <a:r>
              <a:rPr lang="en-US" sz="1800" i="1" dirty="0">
                <a:latin typeface="Arial"/>
                <a:cs typeface="Arial"/>
              </a:rPr>
              <a:t>Monte Carlos</a:t>
            </a:r>
            <a:endParaRPr lang="en-US" sz="1800" dirty="0">
              <a:latin typeface="Arial"/>
              <a:cs typeface="Arial"/>
            </a:endParaRPr>
          </a:p>
          <a:p>
            <a:pPr>
              <a:buFont typeface="Arial" charset="0"/>
              <a:buChar char="•"/>
            </a:pPr>
            <a:r>
              <a:rPr lang="en-US" sz="2000" dirty="0">
                <a:latin typeface="Arial"/>
                <a:cs typeface="Arial"/>
              </a:rPr>
              <a:t> there is a lot we still need to learn </a:t>
            </a:r>
          </a:p>
          <a:p>
            <a:r>
              <a:rPr lang="en-US" sz="2000" dirty="0">
                <a:latin typeface="Arial"/>
                <a:cs typeface="Arial"/>
              </a:rPr>
              <a:t>  about these correlated pairs </a:t>
            </a:r>
            <a:r>
              <a:rPr lang="en-US" sz="1400" i="1" dirty="0">
                <a:latin typeface="Arial"/>
                <a:cs typeface="Arial"/>
              </a:rPr>
              <a:t>(would like to measure proton emission, multiple energies &amp; nuclei) </a:t>
            </a:r>
          </a:p>
        </p:txBody>
      </p:sp>
      <p:pic>
        <p:nvPicPr>
          <p:cNvPr id="7" name="Picture 6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911684"/>
            <a:ext cx="3962400" cy="405647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5083175" y="6007847"/>
            <a:ext cx="4060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i="1">
                <a:latin typeface="Tw Cen MT" charset="0"/>
                <a:cs typeface="Tw Cen MT" charset="0"/>
              </a:rPr>
              <a:t>Lalakulich, Gallmeister, Mosel, arXiv:1203.2935</a:t>
            </a: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6356519" y="3022600"/>
            <a:ext cx="1406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>
                <a:solidFill>
                  <a:srgbClr val="FF0000"/>
                </a:solidFill>
                <a:latin typeface="Tw Cen MT" charset="0"/>
                <a:cs typeface="Tw Cen MT" charset="0"/>
              </a:rPr>
              <a:t>MiniBooNE QE data</a:t>
            </a:r>
          </a:p>
        </p:txBody>
      </p:sp>
      <p:cxnSp>
        <p:nvCxnSpPr>
          <p:cNvPr id="10" name="Straight Arrow Connector 16"/>
          <p:cNvCxnSpPr>
            <a:cxnSpLocks noChangeShapeType="1"/>
          </p:cNvCxnSpPr>
          <p:nvPr/>
        </p:nvCxnSpPr>
        <p:spPr bwMode="auto">
          <a:xfrm rot="10800000" flipV="1">
            <a:off x="5898148" y="3161632"/>
            <a:ext cx="533400" cy="15240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3733800" y="2780632"/>
            <a:ext cx="1219200" cy="2286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188713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5832"/>
            <a:ext cx="8229600" cy="990600"/>
          </a:xfrm>
        </p:spPr>
        <p:txBody>
          <a:bodyPr/>
          <a:lstStyle/>
          <a:p>
            <a:r>
              <a:rPr lang="en-US" dirty="0" smtClean="0"/>
              <a:t>MiniBooNE Cross Section Program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13" descr="Snapshot 2010-11-01 14-09-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28880"/>
            <a:ext cx="2743200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385763" y="3300518"/>
            <a:ext cx="28908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 i="1">
                <a:solidFill>
                  <a:srgbClr val="3366FF"/>
                </a:solidFill>
                <a:latin typeface="Symbol" charset="0"/>
                <a:cs typeface="Tw Cen MT" charset="0"/>
              </a:rPr>
              <a:t>n</a:t>
            </a:r>
            <a:r>
              <a:rPr lang="en-US" sz="2000" b="1" i="1">
                <a:solidFill>
                  <a:srgbClr val="3366FF"/>
                </a:solidFill>
                <a:latin typeface="Tw Cen MT" charset="0"/>
                <a:cs typeface="Tw Cen MT" charset="0"/>
              </a:rPr>
              <a:t> quasi-elastic scattering</a:t>
            </a:r>
          </a:p>
          <a:p>
            <a:pPr algn="ctr">
              <a:buFontTx/>
              <a:buChar char="-"/>
            </a:pP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 Phys. Rev. Lett. </a:t>
            </a:r>
            <a:r>
              <a:rPr lang="en-US" sz="1400" b="1">
                <a:solidFill>
                  <a:srgbClr val="3366FF"/>
                </a:solidFill>
                <a:latin typeface="Tw Cen MT" charset="0"/>
                <a:cs typeface="Tw Cen MT" charset="0"/>
              </a:rPr>
              <a:t>100</a:t>
            </a: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, 032301 (2008)</a:t>
            </a:r>
          </a:p>
          <a:p>
            <a:pPr algn="ctr"/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- Phys. Rev. </a:t>
            </a:r>
            <a:r>
              <a:rPr lang="en-US" sz="1400" b="1">
                <a:solidFill>
                  <a:srgbClr val="3366FF"/>
                </a:solidFill>
                <a:latin typeface="Tw Cen MT" charset="0"/>
                <a:cs typeface="Tw Cen MT" charset="0"/>
              </a:rPr>
              <a:t>D81</a:t>
            </a: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, 092005 (2010)</a:t>
            </a:r>
          </a:p>
        </p:txBody>
      </p:sp>
      <p:pic>
        <p:nvPicPr>
          <p:cNvPr id="8" name="Picture 14" descr="Snapshot 2010-11-01 14-10-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705080"/>
            <a:ext cx="21336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7" descr="Snapshot 2010-11-01 14-14-38"/>
          <p:cNvPicPr>
            <a:picLocks noChangeAspect="1" noChangeArrowheads="1"/>
          </p:cNvPicPr>
          <p:nvPr/>
        </p:nvPicPr>
        <p:blipFill>
          <a:blip r:embed="rId4">
            <a:lum bright="-40000" contrast="60000"/>
          </a:blip>
          <a:srcRect/>
          <a:stretch>
            <a:fillRect/>
          </a:stretch>
        </p:blipFill>
        <p:spPr bwMode="auto">
          <a:xfrm>
            <a:off x="3733800" y="4021243"/>
            <a:ext cx="1828800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18" descr="Snapshot 2010-11-01 14-16-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4067280"/>
            <a:ext cx="1828800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6" descr="Snapshot 2010-11-01 14-13-2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5550" y="1781280"/>
            <a:ext cx="2305050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24"/>
          <p:cNvSpPr txBox="1">
            <a:spLocks noChangeArrowheads="1"/>
          </p:cNvSpPr>
          <p:nvPr/>
        </p:nvSpPr>
        <p:spPr bwMode="auto">
          <a:xfrm>
            <a:off x="3074988" y="3189393"/>
            <a:ext cx="30781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 i="1">
                <a:solidFill>
                  <a:srgbClr val="3366FF"/>
                </a:solidFill>
                <a:latin typeface="Symbol" charset="0"/>
                <a:cs typeface="Tw Cen MT" charset="0"/>
              </a:rPr>
              <a:t>n</a:t>
            </a:r>
            <a:r>
              <a:rPr lang="en-US" sz="2000" b="1" i="1">
                <a:solidFill>
                  <a:srgbClr val="3366FF"/>
                </a:solidFill>
                <a:latin typeface="Tw Cen MT" charset="0"/>
                <a:cs typeface="Tw Cen MT" charset="0"/>
              </a:rPr>
              <a:t> and </a:t>
            </a:r>
            <a:r>
              <a:rPr lang="en-US" sz="2000" b="1" i="1">
                <a:solidFill>
                  <a:srgbClr val="3366FF"/>
                </a:solidFill>
                <a:latin typeface="Symbol" charset="0"/>
                <a:cs typeface="Tw Cen MT" charset="0"/>
              </a:rPr>
              <a:t>n</a:t>
            </a:r>
            <a:r>
              <a:rPr lang="en-US" sz="2000" b="1" i="1">
                <a:solidFill>
                  <a:srgbClr val="3366FF"/>
                </a:solidFill>
                <a:latin typeface="Tw Cen MT" charset="0"/>
                <a:cs typeface="Tw Cen MT" charset="0"/>
              </a:rPr>
              <a:t> NC elastic scattering</a:t>
            </a:r>
          </a:p>
          <a:p>
            <a:pPr algn="ctr">
              <a:buFontTx/>
              <a:buChar char="-"/>
            </a:pP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Phys. Rev. </a:t>
            </a:r>
            <a:r>
              <a:rPr lang="en-US" sz="1400" b="1">
                <a:solidFill>
                  <a:srgbClr val="3366FF"/>
                </a:solidFill>
                <a:latin typeface="Tw Cen MT" charset="0"/>
                <a:cs typeface="Tw Cen MT" charset="0"/>
              </a:rPr>
              <a:t>D82</a:t>
            </a: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, 902005 (2010)</a:t>
            </a:r>
          </a:p>
          <a:p>
            <a:pPr algn="ctr">
              <a:buFontTx/>
              <a:buChar char="-"/>
            </a:pP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 Phys. Rev. </a:t>
            </a:r>
            <a:r>
              <a:rPr lang="en-US" sz="1400" b="1">
                <a:solidFill>
                  <a:srgbClr val="3366FF"/>
                </a:solidFill>
                <a:latin typeface="Tw Cen MT" charset="0"/>
                <a:cs typeface="Tw Cen MT" charset="0"/>
              </a:rPr>
              <a:t>D91</a:t>
            </a: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, 012004 (2015)</a:t>
            </a:r>
          </a:p>
        </p:txBody>
      </p:sp>
      <p:sp>
        <p:nvSpPr>
          <p:cNvPr id="13" name="TextBox 25"/>
          <p:cNvSpPr txBox="1">
            <a:spLocks noChangeArrowheads="1"/>
          </p:cNvSpPr>
          <p:nvPr/>
        </p:nvSpPr>
        <p:spPr bwMode="auto">
          <a:xfrm>
            <a:off x="3459163" y="5796068"/>
            <a:ext cx="25574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 i="1" dirty="0">
                <a:solidFill>
                  <a:srgbClr val="3366FF"/>
                </a:solidFill>
                <a:latin typeface="Tw Cen MT" charset="0"/>
                <a:cs typeface="Tw Cen MT" charset="0"/>
              </a:rPr>
              <a:t>NC </a:t>
            </a:r>
            <a:r>
              <a:rPr lang="en-US" sz="2000" b="1" i="1" dirty="0">
                <a:solidFill>
                  <a:srgbClr val="3366FF"/>
                </a:solidFill>
                <a:latin typeface="Symbol" charset="0"/>
                <a:cs typeface="Symbol" charset="0"/>
              </a:rPr>
              <a:t>p</a:t>
            </a:r>
            <a:r>
              <a:rPr lang="en-US" sz="2000" b="1" i="1" baseline="30000" dirty="0">
                <a:solidFill>
                  <a:srgbClr val="3366FF"/>
                </a:solidFill>
                <a:latin typeface="Tw Cen MT" charset="0"/>
                <a:cs typeface="Tw Cen MT" charset="0"/>
              </a:rPr>
              <a:t>0 </a:t>
            </a:r>
            <a:r>
              <a:rPr lang="en-US" sz="2000" b="1" i="1" dirty="0">
                <a:solidFill>
                  <a:srgbClr val="3366FF"/>
                </a:solidFill>
                <a:latin typeface="Tw Cen MT" charset="0"/>
                <a:cs typeface="Tw Cen MT" charset="0"/>
              </a:rPr>
              <a:t>production</a:t>
            </a:r>
          </a:p>
          <a:p>
            <a:pPr algn="ctr">
              <a:buFontTx/>
              <a:buChar char="-"/>
            </a:pPr>
            <a:r>
              <a:rPr lang="en-US" sz="1400" dirty="0">
                <a:solidFill>
                  <a:srgbClr val="3366FF"/>
                </a:solidFill>
                <a:latin typeface="Tw Cen MT" charset="0"/>
                <a:cs typeface="Tw Cen MT" charset="0"/>
              </a:rPr>
              <a:t> Phys. </a:t>
            </a:r>
            <a:r>
              <a:rPr lang="en-US" sz="1400" dirty="0" err="1">
                <a:solidFill>
                  <a:srgbClr val="3366FF"/>
                </a:solidFill>
                <a:latin typeface="Tw Cen MT" charset="0"/>
                <a:cs typeface="Tw Cen MT" charset="0"/>
              </a:rPr>
              <a:t>Lett</a:t>
            </a:r>
            <a:r>
              <a:rPr lang="en-US" sz="1400" dirty="0">
                <a:solidFill>
                  <a:srgbClr val="3366FF"/>
                </a:solidFill>
                <a:latin typeface="Tw Cen MT" charset="0"/>
                <a:cs typeface="Tw Cen MT" charset="0"/>
              </a:rPr>
              <a:t>. </a:t>
            </a:r>
            <a:r>
              <a:rPr lang="en-US" sz="1400" b="1" dirty="0">
                <a:solidFill>
                  <a:srgbClr val="3366FF"/>
                </a:solidFill>
                <a:latin typeface="Tw Cen MT" charset="0"/>
                <a:cs typeface="Tw Cen MT" charset="0"/>
              </a:rPr>
              <a:t>B664</a:t>
            </a:r>
            <a:r>
              <a:rPr lang="en-US" sz="1400" dirty="0">
                <a:solidFill>
                  <a:srgbClr val="3366FF"/>
                </a:solidFill>
                <a:latin typeface="Tw Cen MT" charset="0"/>
                <a:cs typeface="Tw Cen MT" charset="0"/>
              </a:rPr>
              <a:t>, 41 (2008)</a:t>
            </a:r>
          </a:p>
          <a:p>
            <a:pPr algn="ctr">
              <a:buFontTx/>
              <a:buChar char="-"/>
            </a:pPr>
            <a:r>
              <a:rPr lang="en-US" sz="1400" dirty="0">
                <a:solidFill>
                  <a:srgbClr val="3366FF"/>
                </a:solidFill>
                <a:latin typeface="Tw Cen MT" charset="0"/>
                <a:cs typeface="Tw Cen MT" charset="0"/>
              </a:rPr>
              <a:t> Phys. Rev. </a:t>
            </a:r>
            <a:r>
              <a:rPr lang="en-US" sz="1400" b="1" dirty="0">
                <a:solidFill>
                  <a:srgbClr val="3366FF"/>
                </a:solidFill>
                <a:latin typeface="Tw Cen MT" charset="0"/>
                <a:cs typeface="Tw Cen MT" charset="0"/>
              </a:rPr>
              <a:t>D81</a:t>
            </a:r>
            <a:r>
              <a:rPr lang="en-US" sz="1400" dirty="0">
                <a:solidFill>
                  <a:srgbClr val="3366FF"/>
                </a:solidFill>
                <a:latin typeface="Tw Cen MT" charset="0"/>
                <a:cs typeface="Tw Cen MT" charset="0"/>
              </a:rPr>
              <a:t>, 013005 (2010)</a:t>
            </a:r>
          </a:p>
        </p:txBody>
      </p:sp>
      <p:sp>
        <p:nvSpPr>
          <p:cNvPr id="14" name="TextBox 26"/>
          <p:cNvSpPr txBox="1">
            <a:spLocks noChangeArrowheads="1"/>
          </p:cNvSpPr>
          <p:nvPr/>
        </p:nvSpPr>
        <p:spPr bwMode="auto">
          <a:xfrm>
            <a:off x="6430963" y="5918305"/>
            <a:ext cx="255746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 i="1">
                <a:solidFill>
                  <a:srgbClr val="3366FF"/>
                </a:solidFill>
                <a:latin typeface="Tw Cen MT" charset="0"/>
                <a:cs typeface="Tw Cen MT" charset="0"/>
              </a:rPr>
              <a:t>CC </a:t>
            </a:r>
            <a:r>
              <a:rPr lang="en-US" sz="2000" b="1" i="1">
                <a:solidFill>
                  <a:srgbClr val="3366FF"/>
                </a:solidFill>
                <a:latin typeface="Symbol" charset="0"/>
                <a:cs typeface="Symbol" charset="0"/>
              </a:rPr>
              <a:t>p</a:t>
            </a:r>
            <a:r>
              <a:rPr lang="en-US" sz="2000" b="1" i="1" baseline="30000">
                <a:solidFill>
                  <a:srgbClr val="3366FF"/>
                </a:solidFill>
                <a:latin typeface="Tw Cen MT" charset="0"/>
                <a:cs typeface="Tw Cen MT" charset="0"/>
              </a:rPr>
              <a:t>0 </a:t>
            </a:r>
            <a:r>
              <a:rPr lang="en-US" sz="2000" b="1" i="1">
                <a:solidFill>
                  <a:srgbClr val="3366FF"/>
                </a:solidFill>
                <a:latin typeface="Tw Cen MT" charset="0"/>
                <a:cs typeface="Tw Cen MT" charset="0"/>
              </a:rPr>
              <a:t>production</a:t>
            </a:r>
          </a:p>
          <a:p>
            <a:pPr algn="ctr">
              <a:buFontTx/>
              <a:buChar char="-"/>
            </a:pP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 Phys. Rev. D83, 052009 (2011)</a:t>
            </a:r>
          </a:p>
        </p:txBody>
      </p:sp>
      <p:sp>
        <p:nvSpPr>
          <p:cNvPr id="15" name="TextBox 27"/>
          <p:cNvSpPr txBox="1">
            <a:spLocks noChangeArrowheads="1"/>
          </p:cNvSpPr>
          <p:nvPr/>
        </p:nvSpPr>
        <p:spPr bwMode="auto">
          <a:xfrm>
            <a:off x="6178550" y="3229080"/>
            <a:ext cx="28892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 i="1">
                <a:solidFill>
                  <a:srgbClr val="3366FF"/>
                </a:solidFill>
                <a:latin typeface="Tw Cen MT" charset="0"/>
                <a:cs typeface="Tw Cen MT" charset="0"/>
              </a:rPr>
              <a:t>CC </a:t>
            </a:r>
            <a:r>
              <a:rPr lang="en-US" sz="2000" b="1" i="1">
                <a:solidFill>
                  <a:srgbClr val="3366FF"/>
                </a:solidFill>
                <a:latin typeface="Symbol" charset="0"/>
                <a:cs typeface="Symbol" charset="0"/>
              </a:rPr>
              <a:t>p</a:t>
            </a:r>
            <a:r>
              <a:rPr lang="en-US" sz="2000" b="1" i="1" baseline="30000">
                <a:solidFill>
                  <a:srgbClr val="3366FF"/>
                </a:solidFill>
                <a:latin typeface="Tw Cen MT" charset="0"/>
                <a:cs typeface="Tw Cen MT" charset="0"/>
              </a:rPr>
              <a:t>+ </a:t>
            </a:r>
            <a:r>
              <a:rPr lang="en-US" sz="2000" b="1" i="1">
                <a:solidFill>
                  <a:srgbClr val="3366FF"/>
                </a:solidFill>
                <a:latin typeface="Tw Cen MT" charset="0"/>
                <a:cs typeface="Tw Cen MT" charset="0"/>
              </a:rPr>
              <a:t>production</a:t>
            </a:r>
          </a:p>
          <a:p>
            <a:pPr algn="ctr">
              <a:buFontTx/>
              <a:buChar char="-"/>
            </a:pP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 Phys. Rev. Lett. </a:t>
            </a:r>
            <a:r>
              <a:rPr lang="en-US" sz="1400" b="1">
                <a:solidFill>
                  <a:srgbClr val="3366FF"/>
                </a:solidFill>
                <a:latin typeface="Tw Cen MT" charset="0"/>
                <a:cs typeface="Tw Cen MT" charset="0"/>
              </a:rPr>
              <a:t>103</a:t>
            </a: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, 081801 (2009)</a:t>
            </a:r>
          </a:p>
          <a:p>
            <a:pPr algn="ctr">
              <a:buFontTx/>
              <a:buChar char="-"/>
            </a:pP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 Phys. Rev. </a:t>
            </a:r>
            <a:r>
              <a:rPr lang="en-US" sz="1400" b="1">
                <a:solidFill>
                  <a:srgbClr val="3366FF"/>
                </a:solidFill>
                <a:latin typeface="Tw Cen MT" charset="0"/>
                <a:cs typeface="Tw Cen MT" charset="0"/>
              </a:rPr>
              <a:t>D83</a:t>
            </a: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, 052007 (2011)</a:t>
            </a:r>
          </a:p>
        </p:txBody>
      </p:sp>
      <p:pic>
        <p:nvPicPr>
          <p:cNvPr id="16" name="Picture 15" descr="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088" y="4113318"/>
            <a:ext cx="2438400" cy="1677987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555625" y="5751618"/>
            <a:ext cx="26098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Font typeface="Symbol" charset="0"/>
              <a:buChar char="n"/>
            </a:pPr>
            <a:r>
              <a:rPr lang="en-US" sz="2000" b="1" i="1">
                <a:solidFill>
                  <a:srgbClr val="3366FF"/>
                </a:solidFill>
                <a:latin typeface="Tw Cen MT" charset="0"/>
                <a:cs typeface="Tw Cen MT" charset="0"/>
              </a:rPr>
              <a:t> quasi-elastic scattering</a:t>
            </a:r>
          </a:p>
          <a:p>
            <a:pPr algn="ctr">
              <a:buFontTx/>
              <a:buChar char="-"/>
            </a:pP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 Phys. Rev. </a:t>
            </a:r>
            <a:r>
              <a:rPr lang="en-US" sz="1400" b="1">
                <a:solidFill>
                  <a:srgbClr val="3366FF"/>
                </a:solidFill>
                <a:latin typeface="Tw Cen MT" charset="0"/>
                <a:cs typeface="Tw Cen MT" charset="0"/>
              </a:rPr>
              <a:t>D84</a:t>
            </a: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, 072005 (2011)</a:t>
            </a:r>
          </a:p>
          <a:p>
            <a:pPr algn="ctr">
              <a:buFontTx/>
              <a:buChar char="-"/>
            </a:pP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 Phys. Rev. </a:t>
            </a:r>
            <a:r>
              <a:rPr lang="en-US" sz="1400" b="1">
                <a:solidFill>
                  <a:srgbClr val="3366FF"/>
                </a:solidFill>
                <a:latin typeface="Tw Cen MT" charset="0"/>
                <a:cs typeface="Tw Cen MT" charset="0"/>
              </a:rPr>
              <a:t>D88</a:t>
            </a:r>
            <a:r>
              <a:rPr lang="en-US" sz="1400">
                <a:solidFill>
                  <a:srgbClr val="3366FF"/>
                </a:solidFill>
                <a:latin typeface="Tw Cen MT" charset="0"/>
                <a:cs typeface="Tw Cen MT" charset="0"/>
              </a:rPr>
              <a:t>, 032001 (2013)</a:t>
            </a:r>
          </a:p>
        </p:txBody>
      </p:sp>
      <p:cxnSp>
        <p:nvCxnSpPr>
          <p:cNvPr id="18" name="Straight Connector 16"/>
          <p:cNvCxnSpPr>
            <a:cxnSpLocks noChangeShapeType="1"/>
          </p:cNvCxnSpPr>
          <p:nvPr/>
        </p:nvCxnSpPr>
        <p:spPr bwMode="auto">
          <a:xfrm>
            <a:off x="646113" y="5889730"/>
            <a:ext cx="152400" cy="1588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152400" y="933156"/>
            <a:ext cx="8991600" cy="624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600" dirty="0">
                <a:latin typeface="Tw Cen MT" charset="0"/>
                <a:cs typeface="Tw Cen MT" charset="0"/>
              </a:rPr>
              <a:t> </a:t>
            </a:r>
            <a:r>
              <a:rPr lang="en-US" sz="1600" dirty="0">
                <a:latin typeface="Arial"/>
                <a:cs typeface="Arial"/>
              </a:rPr>
              <a:t>has published cross sections for 90% of the </a:t>
            </a:r>
            <a:r>
              <a:rPr lang="en-US" sz="1600" dirty="0">
                <a:latin typeface="Symbol" charset="0"/>
                <a:cs typeface="Tw Cen MT" charset="0"/>
              </a:rPr>
              <a:t>n</a:t>
            </a:r>
            <a:r>
              <a:rPr lang="en-US" sz="1600" dirty="0">
                <a:latin typeface="Tw Cen MT" charset="0"/>
                <a:cs typeface="Tw Cen MT" charset="0"/>
              </a:rPr>
              <a:t> </a:t>
            </a:r>
            <a:r>
              <a:rPr lang="en-US" sz="1600" dirty="0">
                <a:latin typeface="Arial"/>
                <a:cs typeface="Arial"/>
              </a:rPr>
              <a:t>interactions in MiniBooNE</a:t>
            </a:r>
          </a:p>
          <a:p>
            <a:r>
              <a:rPr lang="en-US" sz="1600" dirty="0">
                <a:latin typeface="Arial"/>
                <a:cs typeface="Arial"/>
              </a:rPr>
              <a:t>    </a:t>
            </a:r>
            <a:r>
              <a:rPr lang="en-US" sz="1400" dirty="0">
                <a:latin typeface="Arial"/>
                <a:cs typeface="Arial"/>
              </a:rPr>
              <a:t>  </a:t>
            </a:r>
            <a:r>
              <a:rPr lang="en-US" sz="1600" i="1" dirty="0">
                <a:latin typeface="Arial"/>
                <a:cs typeface="Arial"/>
              </a:rPr>
              <a:t>- 1</a:t>
            </a:r>
            <a:r>
              <a:rPr lang="en-US" sz="1600" i="1" baseline="30000" dirty="0">
                <a:latin typeface="Arial"/>
                <a:cs typeface="Arial"/>
              </a:rPr>
              <a:t>st </a:t>
            </a:r>
            <a:r>
              <a:rPr lang="en-US" sz="1600" i="1" dirty="0">
                <a:latin typeface="Arial"/>
                <a:cs typeface="Arial"/>
              </a:rPr>
              <a:t>time in history that full kinematics (diff</a:t>
            </a:r>
            <a:r>
              <a:rPr lang="ja-JP" altLang="en-US" sz="1600" i="1" dirty="0">
                <a:latin typeface="Arial"/>
                <a:cs typeface="Arial"/>
              </a:rPr>
              <a:t>’</a:t>
            </a:r>
            <a:r>
              <a:rPr lang="en-US" sz="1600" i="1" dirty="0">
                <a:latin typeface="Arial"/>
                <a:cs typeface="Arial"/>
              </a:rPr>
              <a:t>l &amp; double diff</a:t>
            </a:r>
            <a:r>
              <a:rPr lang="ja-JP" altLang="en-US" sz="1600" i="1" dirty="0">
                <a:latin typeface="Arial"/>
                <a:cs typeface="Arial"/>
              </a:rPr>
              <a:t>’</a:t>
            </a:r>
            <a:r>
              <a:rPr lang="en-US" sz="1600" i="1" dirty="0">
                <a:latin typeface="Arial"/>
                <a:cs typeface="Arial"/>
              </a:rPr>
              <a:t>l cross sections) </a:t>
            </a:r>
          </a:p>
          <a:p>
            <a:r>
              <a:rPr lang="en-US" sz="1600" i="1" dirty="0">
                <a:latin typeface="Arial"/>
                <a:cs typeface="Arial"/>
              </a:rPr>
              <a:t>          have been reported for these reactions; total of 11 </a:t>
            </a:r>
            <a:r>
              <a:rPr lang="en-US" sz="1600" i="1" dirty="0" err="1" smtClean="0">
                <a:latin typeface="Symbol" charset="0"/>
                <a:cs typeface="Tw Cen MT" charset="0"/>
              </a:rPr>
              <a:t>s</a:t>
            </a:r>
            <a:r>
              <a:rPr lang="en-US" sz="1600" i="1" baseline="-25000" dirty="0" err="1" smtClean="0">
                <a:latin typeface="Symbol" charset="0"/>
                <a:cs typeface="Tw Cen MT" charset="0"/>
              </a:rPr>
              <a:t>n</a:t>
            </a:r>
            <a:r>
              <a:rPr lang="en-US" sz="1600" i="1" baseline="-25000" dirty="0" smtClean="0">
                <a:latin typeface="Symbol" charset="0"/>
                <a:cs typeface="Tw Cen MT" charset="0"/>
              </a:rPr>
              <a:t>  </a:t>
            </a:r>
            <a:r>
              <a:rPr lang="en-US" sz="1600" i="1" dirty="0" smtClean="0">
                <a:latin typeface="Arial"/>
                <a:cs typeface="Arial"/>
              </a:rPr>
              <a:t>publications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Nuclear effects are important, measurements possible due to precise knowledge of the BNB</a:t>
            </a:r>
            <a:endParaRPr lang="en-US" sz="1600" dirty="0">
              <a:latin typeface="Arial"/>
              <a:cs typeface="Arial"/>
            </a:endParaRPr>
          </a:p>
          <a:p>
            <a:endParaRPr lang="en-US" sz="1600" dirty="0">
              <a:latin typeface="Tw Cen MT" charset="0"/>
              <a:cs typeface="Tw Cen MT" charset="0"/>
            </a:endParaRPr>
          </a:p>
        </p:txBody>
      </p:sp>
      <p:cxnSp>
        <p:nvCxnSpPr>
          <p:cNvPr id="20" name="Straight Connector 16"/>
          <p:cNvCxnSpPr>
            <a:cxnSpLocks noChangeShapeType="1"/>
          </p:cNvCxnSpPr>
          <p:nvPr/>
        </p:nvCxnSpPr>
        <p:spPr bwMode="auto">
          <a:xfrm>
            <a:off x="3849688" y="3340205"/>
            <a:ext cx="152400" cy="1588"/>
          </a:xfrm>
          <a:prstGeom prst="line">
            <a:avLst/>
          </a:prstGeom>
          <a:noFill/>
          <a:ln w="190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4436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MiniBooNE: Oscillation results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Screen Shot 2015-02-13 at 11.37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524000"/>
            <a:ext cx="4919708" cy="53339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83218" y="1254032"/>
            <a:ext cx="26341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200" dirty="0"/>
              <a:t>Phys. Rev. Lett. 110, 161801 (2013)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1327714" y="1587560"/>
            <a:ext cx="897705" cy="4675103"/>
          </a:xfrm>
          <a:prstGeom prst="rect">
            <a:avLst/>
          </a:prstGeom>
          <a:solidFill>
            <a:srgbClr val="3366FF">
              <a:alpha val="48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L/E for LSND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L/E for LSND 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59045" y="1587560"/>
            <a:ext cx="654669" cy="4675103"/>
          </a:xfrm>
          <a:prstGeom prst="rect">
            <a:avLst/>
          </a:prstGeom>
          <a:solidFill>
            <a:srgbClr val="FF6600">
              <a:alpha val="4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/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Mi</a:t>
            </a:r>
            <a:r>
              <a:rPr lang="en-US" sz="1100" dirty="0" smtClean="0"/>
              <a:t>ni</a:t>
            </a:r>
          </a:p>
          <a:p>
            <a:pPr algn="ctr"/>
            <a:r>
              <a:rPr lang="en-US" sz="1100" dirty="0" err="1" smtClean="0"/>
              <a:t>BooNE</a:t>
            </a:r>
            <a:endParaRPr lang="en-US" sz="1100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41293" y="2015346"/>
            <a:ext cx="428145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MiniBooNE can not confirm LSND in neutrino and anti-neutrino mode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Well understood </a:t>
            </a:r>
            <a:r>
              <a:rPr lang="en-US" dirty="0" smtClean="0"/>
              <a:t>detector</a:t>
            </a:r>
            <a:r>
              <a:rPr lang="en-US" smtClean="0"/>
              <a:t>, excellent </a:t>
            </a:r>
            <a:r>
              <a:rPr lang="en-US" smtClean="0"/>
              <a:t>beam </a:t>
            </a:r>
            <a:r>
              <a:rPr lang="en-US" dirty="0"/>
              <a:t>simulation (arXiv:</a:t>
            </a:r>
            <a:r>
              <a:rPr lang="en-US" dirty="0" smtClean="0"/>
              <a:t>0806.1449</a:t>
            </a:r>
            <a:r>
              <a:rPr lang="en-US" dirty="0" smtClean="0"/>
              <a:t>), </a:t>
            </a:r>
            <a:r>
              <a:rPr lang="en-US" dirty="0" smtClean="0"/>
              <a:t>known target production measurements constrain systematic uncertainties (</a:t>
            </a:r>
            <a:r>
              <a:rPr lang="en-US" smtClean="0"/>
              <a:t>Harp Experiment, </a:t>
            </a:r>
            <a:r>
              <a:rPr lang="en-US" dirty="0" err="1" smtClean="0"/>
              <a:t>arXiv:hep</a:t>
            </a:r>
            <a:r>
              <a:rPr lang="en-US" dirty="0" err="1"/>
              <a:t>-ex</a:t>
            </a:r>
            <a:r>
              <a:rPr lang="en-US" dirty="0"/>
              <a:t>/</a:t>
            </a:r>
            <a:r>
              <a:rPr lang="en-US" dirty="0" smtClean="0"/>
              <a:t>0702024)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MiniBooNE sees an electromagnetic excess at very low energy, where </a:t>
            </a:r>
            <a:r>
              <a:rPr lang="en-US" dirty="0" err="1" smtClean="0"/>
              <a:t>NC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NC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-25000" dirty="0" smtClean="0"/>
              <a:t>0</a:t>
            </a:r>
            <a:r>
              <a:rPr lang="en-US" dirty="0" smtClean="0"/>
              <a:t> are dominant backgrounds</a:t>
            </a:r>
            <a:r>
              <a:rPr lang="en-US" baseline="30000" dirty="0" smtClean="0"/>
              <a:t> </a:t>
            </a:r>
            <a:endParaRPr lang="en-US" baseline="30000" dirty="0"/>
          </a:p>
          <a:p>
            <a:pPr algn="just"/>
            <a:endParaRPr lang="en-US" dirty="0" smtClean="0"/>
          </a:p>
        </p:txBody>
      </p:sp>
      <p:pic>
        <p:nvPicPr>
          <p:cNvPr id="13" name="Picture 12" descr="Screen Shot 2015-02-16 at 21.03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709" y="347472"/>
            <a:ext cx="3344291" cy="6510528"/>
          </a:xfrm>
          <a:prstGeom prst="rect">
            <a:avLst/>
          </a:prstGeom>
        </p:spPr>
      </p:pic>
      <p:pic>
        <p:nvPicPr>
          <p:cNvPr id="16" name="Picture 15" descr="Screen Shot 2015-02-16 at 22.11.19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10"/>
          <a:stretch/>
        </p:blipFill>
        <p:spPr>
          <a:xfrm>
            <a:off x="5638025" y="357392"/>
            <a:ext cx="3505974" cy="327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243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MiniBooNE search for Dark Matter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TheoryPlot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284472"/>
            <a:ext cx="4191000" cy="292637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562600" y="4287042"/>
            <a:ext cx="3429000" cy="1765830"/>
          </a:xfrm>
          <a:prstGeom prst="rect">
            <a:avLst/>
          </a:prstGeom>
        </p:spPr>
        <p:txBody>
          <a:bodyPr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Overlaps</a:t>
            </a:r>
            <a:r>
              <a:rPr lang="en-US" sz="1600" dirty="0" smtClean="0">
                <a:solidFill>
                  <a:srgbClr val="3366FF"/>
                </a:solidFill>
              </a:rPr>
              <a:t> </a:t>
            </a:r>
            <a:r>
              <a:rPr lang="en-US" sz="1600" dirty="0" err="1" smtClean="0">
                <a:solidFill>
                  <a:srgbClr val="3366FF"/>
                </a:solidFill>
              </a:rPr>
              <a:t>muon</a:t>
            </a:r>
            <a:r>
              <a:rPr lang="en-US" sz="1600" dirty="0" smtClean="0">
                <a:solidFill>
                  <a:srgbClr val="3366FF"/>
                </a:solidFill>
              </a:rPr>
              <a:t> g-2 region </a:t>
            </a:r>
            <a:r>
              <a:rPr lang="en-US" sz="1600" dirty="0" smtClean="0">
                <a:solidFill>
                  <a:srgbClr val="000000"/>
                </a:solidFill>
              </a:rPr>
              <a:t>and relic density curve (solid line).</a:t>
            </a:r>
          </a:p>
          <a:p>
            <a:r>
              <a:rPr lang="en-US" sz="1600" dirty="0" smtClean="0"/>
              <a:t>FNAL approved beam-dump run, which significantly reduces neutrino backgrounds.</a:t>
            </a:r>
          </a:p>
          <a:p>
            <a:r>
              <a:rPr lang="en-US" sz="1600" dirty="0" smtClean="0"/>
              <a:t>Recently completed 1.86E20POT beam-dump run. 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First results in 2015!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0883" y="3781443"/>
            <a:ext cx="1956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Electron Elastic scattering</a:t>
            </a:r>
            <a:endParaRPr 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89259" y="3982242"/>
            <a:ext cx="19485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Nucleon Elastic scattering</a:t>
            </a:r>
            <a:endParaRPr lang="en-US" sz="1100" b="1" dirty="0"/>
          </a:p>
        </p:txBody>
      </p:sp>
      <p:pic>
        <p:nvPicPr>
          <p:cNvPr id="10" name="Picture 9" descr="TheoryPlot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48642"/>
            <a:ext cx="4847875" cy="1447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88471" y="1236065"/>
            <a:ext cx="1817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In the target/absorber: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07969" y="2531465"/>
            <a:ext cx="12961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In the detector:</a:t>
            </a:r>
            <a:endParaRPr lang="en-US" sz="1200" b="1" dirty="0"/>
          </a:p>
        </p:txBody>
      </p:sp>
      <p:sp>
        <p:nvSpPr>
          <p:cNvPr id="13" name="Rectangle 12"/>
          <p:cNvSpPr/>
          <p:nvPr/>
        </p:nvSpPr>
        <p:spPr>
          <a:xfrm>
            <a:off x="4275667" y="2398975"/>
            <a:ext cx="406400" cy="4148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-5179" y="3243578"/>
            <a:ext cx="52629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Dark sector mediator </a:t>
            </a:r>
            <a:r>
              <a:rPr lang="en-US" sz="1400" b="1" dirty="0" smtClean="0"/>
              <a:t>(V)</a:t>
            </a:r>
            <a:r>
              <a:rPr lang="en-US" sz="1400" dirty="0" smtClean="0"/>
              <a:t> couples to photons from beam π</a:t>
            </a:r>
            <a:r>
              <a:rPr lang="en-US" sz="1400" baseline="30000" dirty="0" smtClean="0"/>
              <a:t>0</a:t>
            </a:r>
            <a:r>
              <a:rPr lang="en-US" sz="1400" dirty="0" smtClean="0"/>
              <a:t> decay.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Dark Matter </a:t>
            </a:r>
            <a:r>
              <a:rPr lang="en-US" sz="1400" b="1" dirty="0" smtClean="0"/>
              <a:t>(</a:t>
            </a:r>
            <a:r>
              <a:rPr lang="en-US" sz="1400" b="1" dirty="0" err="1" smtClean="0"/>
              <a:t>χ</a:t>
            </a:r>
            <a:r>
              <a:rPr lang="en-US" sz="1400" b="1" dirty="0" smtClean="0"/>
              <a:t>)</a:t>
            </a:r>
            <a:r>
              <a:rPr lang="en-US" sz="1400" dirty="0" smtClean="0"/>
              <a:t> travel to detector and scatters off nucleons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or electrons. (for details see </a:t>
            </a:r>
            <a:r>
              <a:rPr lang="en-US" sz="1400" b="1" dirty="0"/>
              <a:t>arXiv:</a:t>
            </a:r>
            <a:r>
              <a:rPr lang="en-US" sz="1400" b="1" dirty="0" smtClean="0"/>
              <a:t>1211.2258)</a:t>
            </a:r>
            <a:endParaRPr lang="en-US" sz="1400" dirty="0"/>
          </a:p>
        </p:txBody>
      </p:sp>
      <p:pic>
        <p:nvPicPr>
          <p:cNvPr id="15" name="Picture 14" descr="Sensitivities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3982242"/>
            <a:ext cx="5648063" cy="27432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57200" y="4222510"/>
            <a:ext cx="219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Dark Matter-Nucleon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00400" y="4210842"/>
            <a:ext cx="22028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Dark Matter-Electron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062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asted-image.tif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55" r="10393" b="24255"/>
          <a:stretch>
            <a:fillRect/>
          </a:stretch>
        </p:blipFill>
        <p:spPr>
          <a:xfrm>
            <a:off x="2764530" y="1998076"/>
            <a:ext cx="6379470" cy="2300994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69403"/>
            <a:ext cx="4666635" cy="228859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35" y="1926445"/>
            <a:ext cx="2511945" cy="25119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Sterile neutrino?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38302" y="4299069"/>
            <a:ext cx="2720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Gallium anomaly, SAGE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138302" y="4697502"/>
            <a:ext cx="23289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Phys. Rev. C 73 (2006) 045805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18435" y="1661590"/>
            <a:ext cx="3032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lphaUcPeriod"/>
            </a:pPr>
            <a:r>
              <a:rPr lang="nb-NO" sz="1200" dirty="0" err="1" smtClean="0"/>
              <a:t>Aguilar</a:t>
            </a:r>
            <a:r>
              <a:rPr lang="nb-NO" sz="1200" dirty="0" smtClean="0"/>
              <a:t> et al., </a:t>
            </a:r>
          </a:p>
          <a:p>
            <a:pPr marL="228600" indent="-228600">
              <a:buAutoNum type="alphaUcPeriod"/>
            </a:pPr>
            <a:r>
              <a:rPr lang="nb-NO" sz="1200" dirty="0" err="1" smtClean="0"/>
              <a:t>Phys</a:t>
            </a:r>
            <a:r>
              <a:rPr lang="nb-NO" sz="1200" dirty="0" smtClean="0"/>
              <a:t>. Rev. D 64, 112007, (2001)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0" y="4430424"/>
            <a:ext cx="15530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arXiv:1412.1364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635" y="1307437"/>
            <a:ext cx="88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LSND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-36059" y="4144593"/>
            <a:ext cx="1440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Reactor flux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571851" y="1419814"/>
            <a:ext cx="7572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/>
              <a:t>Nice read for the way home: “Light Sterile Neutrinos: A White Paper” </a:t>
            </a:r>
            <a:endParaRPr lang="en-US" dirty="0"/>
          </a:p>
          <a:p>
            <a:pPr algn="r"/>
            <a:r>
              <a:rPr lang="en-US" dirty="0" err="1" smtClean="0"/>
              <a:t>Abazajian</a:t>
            </a:r>
            <a:r>
              <a:rPr lang="en-US" dirty="0" smtClean="0"/>
              <a:t>, K.N. et al. arXiv:1204.5379</a:t>
            </a: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8302" y="5072569"/>
            <a:ext cx="2810995" cy="1697841"/>
          </a:xfrm>
          <a:prstGeom prst="rect">
            <a:avLst/>
          </a:prstGeom>
        </p:spPr>
      </p:pic>
      <p:pic>
        <p:nvPicPr>
          <p:cNvPr id="30" name="Picture 29" descr="Screen Shot 2014-09-20 at 11.27.03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007" y="494637"/>
            <a:ext cx="3771900" cy="812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5169" y="5153826"/>
            <a:ext cx="6100581" cy="8002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/>
              <a:t>Tension </a:t>
            </a:r>
            <a:r>
              <a:rPr lang="en-US" dirty="0" smtClean="0"/>
              <a:t>in </a:t>
            </a:r>
            <a:r>
              <a:rPr lang="en-US" dirty="0"/>
              <a:t>global fits and </a:t>
            </a:r>
            <a:r>
              <a:rPr lang="en-US" dirty="0" smtClean="0"/>
              <a:t>results from other </a:t>
            </a:r>
            <a:r>
              <a:rPr lang="en-US" dirty="0"/>
              <a:t>experiments </a:t>
            </a:r>
            <a:r>
              <a:rPr lang="en-US" sz="1400" dirty="0" smtClean="0"/>
              <a:t>T2K: </a:t>
            </a:r>
            <a:r>
              <a:rPr lang="en-US" sz="1400" dirty="0" smtClean="0">
                <a:latin typeface="Symbol" charset="2"/>
                <a:cs typeface="Symbol" charset="2"/>
              </a:rPr>
              <a:t>n</a:t>
            </a:r>
            <a:r>
              <a:rPr lang="en-US" sz="1400" baseline="-25000" dirty="0" smtClean="0">
                <a:latin typeface="Symbol" charset="2"/>
                <a:cs typeface="Symbol" charset="2"/>
              </a:rPr>
              <a:t>m</a:t>
            </a:r>
            <a:r>
              <a:rPr lang="en-US" sz="1400" dirty="0" smtClean="0"/>
              <a:t> disappearance</a:t>
            </a:r>
          </a:p>
          <a:p>
            <a:r>
              <a:rPr lang="en-US" sz="1400" dirty="0" smtClean="0"/>
              <a:t>signal </a:t>
            </a:r>
            <a:r>
              <a:rPr lang="en-US" sz="1400" dirty="0"/>
              <a:t>vs. exclusions, nu vs. </a:t>
            </a:r>
            <a:r>
              <a:rPr lang="en-US" sz="1400" dirty="0" err="1"/>
              <a:t>nubar</a:t>
            </a:r>
            <a:r>
              <a:rPr lang="en-US" sz="1400" dirty="0" smtClean="0"/>
              <a:t>, appearance </a:t>
            </a:r>
            <a:r>
              <a:rPr lang="en-US" sz="1400" dirty="0"/>
              <a:t>vs. disappearance mode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77352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18"/>
          <p:cNvGrpSpPr>
            <a:grpSpLocks/>
          </p:cNvGrpSpPr>
          <p:nvPr/>
        </p:nvGrpSpPr>
        <p:grpSpPr bwMode="auto">
          <a:xfrm rot="21377487">
            <a:off x="2357146" y="2244335"/>
            <a:ext cx="1166656" cy="1775346"/>
            <a:chOff x="2209801" y="2819400"/>
            <a:chExt cx="1752599" cy="2667000"/>
          </a:xfrm>
        </p:grpSpPr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2019301" y="4381500"/>
              <a:ext cx="1295400" cy="91440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2666999" y="3276600"/>
              <a:ext cx="1371600" cy="45720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3124200" y="3962400"/>
              <a:ext cx="838200" cy="22860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7" descr="C:\My Documents\Dusel\TPC\TPC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4278" y="1324795"/>
            <a:ext cx="3700894" cy="351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3410187" y="1887727"/>
            <a:ext cx="2593486" cy="2957406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lIns="91430" tIns="45715" rIns="91430" bIns="45715"/>
          <a:lstStyle/>
          <a:p>
            <a:pPr eaLnBrk="0" hangingPunct="0"/>
            <a:endParaRPr lang="en-US" sz="2700">
              <a:latin typeface="Arial" charset="0"/>
              <a:ea typeface="ＭＳ Ｐゴシック" charset="-128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213712" y="1887725"/>
            <a:ext cx="3053237" cy="2789051"/>
          </a:xfrm>
          <a:custGeom>
            <a:avLst/>
            <a:gdLst>
              <a:gd name="connsiteX0" fmla="*/ 0 w 5264458"/>
              <a:gd name="connsiteY0" fmla="*/ 2796466 h 3249227"/>
              <a:gd name="connsiteX1" fmla="*/ 790112 w 5264458"/>
              <a:gd name="connsiteY1" fmla="*/ 1447060 h 3249227"/>
              <a:gd name="connsiteX2" fmla="*/ 1225118 w 5264458"/>
              <a:gd name="connsiteY2" fmla="*/ 1216241 h 3249227"/>
              <a:gd name="connsiteX3" fmla="*/ 1944210 w 5264458"/>
              <a:gd name="connsiteY3" fmla="*/ 8878 h 3249227"/>
              <a:gd name="connsiteX4" fmla="*/ 5264458 w 5264458"/>
              <a:gd name="connsiteY4" fmla="*/ 0 h 3249227"/>
              <a:gd name="connsiteX5" fmla="*/ 5264458 w 5264458"/>
              <a:gd name="connsiteY5" fmla="*/ 3249227 h 3249227"/>
              <a:gd name="connsiteX6" fmla="*/ 0 w 5264458"/>
              <a:gd name="connsiteY6" fmla="*/ 2796466 h 3249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64458" h="3249227">
                <a:moveTo>
                  <a:pt x="0" y="2796466"/>
                </a:moveTo>
                <a:lnTo>
                  <a:pt x="790112" y="1447060"/>
                </a:lnTo>
                <a:lnTo>
                  <a:pt x="1225118" y="1216241"/>
                </a:lnTo>
                <a:lnTo>
                  <a:pt x="1944210" y="8878"/>
                </a:lnTo>
                <a:lnTo>
                  <a:pt x="5264458" y="0"/>
                </a:lnTo>
                <a:lnTo>
                  <a:pt x="5264458" y="3249227"/>
                </a:lnTo>
                <a:lnTo>
                  <a:pt x="0" y="2796466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4" name="Picture 4" descr="C:\My Documents\Dusel\TPC\TPC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5271" y="1594850"/>
            <a:ext cx="1572448" cy="304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C:\My Documents\Dusel\TPC\TPC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0188" y="1661492"/>
            <a:ext cx="2782432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42"/>
          <p:cNvGrpSpPr>
            <a:grpSpLocks/>
          </p:cNvGrpSpPr>
          <p:nvPr/>
        </p:nvGrpSpPr>
        <p:grpSpPr bwMode="auto">
          <a:xfrm>
            <a:off x="4929084" y="2029340"/>
            <a:ext cx="659413" cy="1521725"/>
            <a:chOff x="6248389" y="2133600"/>
            <a:chExt cx="990597" cy="2286000"/>
          </a:xfrm>
        </p:grpSpPr>
        <p:cxnSp>
          <p:nvCxnSpPr>
            <p:cNvPr id="17" name="Straight Connector 16"/>
            <p:cNvCxnSpPr/>
            <p:nvPr/>
          </p:nvCxnSpPr>
          <p:spPr>
            <a:xfrm rot="16200000" flipH="1">
              <a:off x="6248389" y="2819400"/>
              <a:ext cx="457200" cy="457199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6400787" y="2438400"/>
              <a:ext cx="1143000" cy="533399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V="1">
              <a:off x="6210300" y="3771900"/>
              <a:ext cx="1143000" cy="152400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41"/>
          <p:cNvGrpSpPr>
            <a:grpSpLocks/>
          </p:cNvGrpSpPr>
          <p:nvPr/>
        </p:nvGrpSpPr>
        <p:grpSpPr bwMode="auto">
          <a:xfrm>
            <a:off x="4160359" y="3577030"/>
            <a:ext cx="1521725" cy="1268102"/>
            <a:chOff x="5181600" y="4495802"/>
            <a:chExt cx="2285998" cy="1904998"/>
          </a:xfrm>
        </p:grpSpPr>
        <p:cxnSp>
          <p:nvCxnSpPr>
            <p:cNvPr id="21" name="Straight Connector 20"/>
            <p:cNvCxnSpPr/>
            <p:nvPr/>
          </p:nvCxnSpPr>
          <p:spPr>
            <a:xfrm rot="10800000" flipV="1">
              <a:off x="6019799" y="4495802"/>
              <a:ext cx="1447799" cy="838201"/>
            </a:xfrm>
            <a:prstGeom prst="line">
              <a:avLst/>
            </a:prstGeom>
            <a:ln w="1587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5753098" y="5067302"/>
              <a:ext cx="533400" cy="0"/>
            </a:xfrm>
            <a:prstGeom prst="line">
              <a:avLst/>
            </a:prstGeom>
            <a:ln w="1587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5067300" y="5448300"/>
              <a:ext cx="1066800" cy="838200"/>
            </a:xfrm>
            <a:prstGeom prst="line">
              <a:avLst/>
            </a:prstGeom>
            <a:ln w="1587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Freeform 23"/>
          <p:cNvSpPr/>
          <p:nvPr/>
        </p:nvSpPr>
        <p:spPr>
          <a:xfrm>
            <a:off x="3418059" y="1675641"/>
            <a:ext cx="2856760" cy="3186112"/>
          </a:xfrm>
          <a:custGeom>
            <a:avLst/>
            <a:gdLst>
              <a:gd name="connsiteX0" fmla="*/ 1988599 w 4429958"/>
              <a:gd name="connsiteY0" fmla="*/ 8878 h 5042517"/>
              <a:gd name="connsiteX1" fmla="*/ 1988599 w 4429958"/>
              <a:gd name="connsiteY1" fmla="*/ 3062796 h 5042517"/>
              <a:gd name="connsiteX2" fmla="*/ 0 w 4429958"/>
              <a:gd name="connsiteY2" fmla="*/ 5042517 h 5042517"/>
              <a:gd name="connsiteX3" fmla="*/ 4429958 w 4429958"/>
              <a:gd name="connsiteY3" fmla="*/ 5033639 h 5042517"/>
              <a:gd name="connsiteX4" fmla="*/ 4421080 w 4429958"/>
              <a:gd name="connsiteY4" fmla="*/ 0 h 5042517"/>
              <a:gd name="connsiteX5" fmla="*/ 1988599 w 4429958"/>
              <a:gd name="connsiteY5" fmla="*/ 8878 h 504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9958" h="5042517">
                <a:moveTo>
                  <a:pt x="1988599" y="8878"/>
                </a:moveTo>
                <a:lnTo>
                  <a:pt x="1988599" y="3062796"/>
                </a:lnTo>
                <a:lnTo>
                  <a:pt x="0" y="5042517"/>
                </a:lnTo>
                <a:lnTo>
                  <a:pt x="4429958" y="5033639"/>
                </a:lnTo>
                <a:cubicBezTo>
                  <a:pt x="4426999" y="3355759"/>
                  <a:pt x="4424039" y="1677880"/>
                  <a:pt x="4421080" y="0"/>
                </a:cubicBezTo>
                <a:lnTo>
                  <a:pt x="1988599" y="8878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 rot="18333627">
            <a:off x="2113124" y="3632784"/>
            <a:ext cx="1306285" cy="218804"/>
          </a:xfrm>
          <a:prstGeom prst="rect">
            <a:avLst/>
          </a:prstGeom>
          <a:noFill/>
        </p:spPr>
        <p:txBody>
          <a:bodyPr wrap="square" lIns="64287" tIns="32144" rIns="64287" bIns="32144" rtlCol="0">
            <a:spAutoFit/>
          </a:bodyPr>
          <a:lstStyle/>
          <a:p>
            <a:r>
              <a:rPr lang="en-US" sz="1000" dirty="0" err="1"/>
              <a:t>Ionisation</a:t>
            </a:r>
            <a:r>
              <a:rPr lang="en-US" sz="1000" dirty="0"/>
              <a:t> tracks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98489" y="4865283"/>
            <a:ext cx="7226192" cy="1650445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l"/>
            <a:r>
              <a:rPr lang="en-US" sz="1700" b="1" dirty="0">
                <a:solidFill>
                  <a:schemeClr val="accent2"/>
                </a:solidFill>
              </a:rPr>
              <a:t>Liquid argon:</a:t>
            </a:r>
          </a:p>
          <a:p>
            <a:pPr algn="l"/>
            <a:r>
              <a:rPr lang="en-US" sz="1700" dirty="0"/>
              <a:t>→ dense  (1.4 g/cm</a:t>
            </a:r>
            <a:r>
              <a:rPr lang="en-US" sz="1700" baseline="30000" dirty="0"/>
              <a:t>3</a:t>
            </a:r>
            <a:r>
              <a:rPr lang="en-US" sz="1700" dirty="0"/>
              <a:t>), liquid at 87K</a:t>
            </a:r>
          </a:p>
          <a:p>
            <a:pPr algn="l"/>
            <a:r>
              <a:rPr lang="en-US" sz="1700" dirty="0"/>
              <a:t>→ abundant (1% of the atmosphere)</a:t>
            </a:r>
          </a:p>
          <a:p>
            <a:pPr algn="l"/>
            <a:r>
              <a:rPr lang="en-US" sz="1700" dirty="0"/>
              <a:t>→ ionization yield of 55,000 e/cm for a MIP</a:t>
            </a:r>
          </a:p>
          <a:p>
            <a:pPr algn="l"/>
            <a:r>
              <a:rPr lang="en-US" sz="1700" dirty="0"/>
              <a:t>→ high electron mobility (</a:t>
            </a:r>
            <a:r>
              <a:rPr lang="da-DK" sz="1700" dirty="0"/>
              <a:t>545 (cm/s)/(V/cm) at 87 K)</a:t>
            </a:r>
            <a:endParaRPr lang="en-US" sz="1700" dirty="0"/>
          </a:p>
          <a:p>
            <a:pPr algn="l"/>
            <a:r>
              <a:rPr lang="en-US" sz="1700" dirty="0"/>
              <a:t>→ scintillates and is transparent to the produced light</a:t>
            </a:r>
          </a:p>
        </p:txBody>
      </p:sp>
      <p:pic>
        <p:nvPicPr>
          <p:cNvPr id="3" name="Picture 2" descr="R00050054E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2" t="53747" r="2784" b="3139"/>
          <a:stretch/>
        </p:blipFill>
        <p:spPr>
          <a:xfrm>
            <a:off x="709539" y="4639972"/>
            <a:ext cx="6910461" cy="2210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85" y="533400"/>
            <a:ext cx="9011008" cy="990600"/>
          </a:xfrm>
        </p:spPr>
        <p:txBody>
          <a:bodyPr>
            <a:noAutofit/>
          </a:bodyPr>
          <a:lstStyle/>
          <a:p>
            <a:r>
              <a:rPr lang="en-US" sz="3400" dirty="0" smtClean="0"/>
              <a:t>Liquid Argon Time Projection Chamber (LArTPC)</a:t>
            </a:r>
            <a:endParaRPr lang="en-US" sz="3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A4424-D475-114E-A0E1-326D6C0AF61B}" type="slidenum">
              <a:rPr lang="en-US" smtClean="0"/>
              <a:t>8</a:t>
            </a:fld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713664" y="6217840"/>
            <a:ext cx="163913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Drift time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7213699" y="4957714"/>
            <a:ext cx="1281814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Deposited charge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400943" y="4745122"/>
            <a:ext cx="2415346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Event Display</a:t>
            </a:r>
            <a:endParaRPr lang="en-US" sz="2800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-359524" y="5582938"/>
            <a:ext cx="1639136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Channel 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228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3" presetClass="pat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41855E-7 -3.45147E-7 L 0.11011 -0.00811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5" y="-41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8" grpId="0" animBg="1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Investigate the Electromagnetic Signal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20/02/15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Strauss, AEC-LHEP Bern, 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E9F2-11E9-284A-A9F0-DD083ECD5C2C}" type="slidenum">
              <a:rPr lang="en-US" smtClean="0"/>
              <a:t>9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492" y="1422399"/>
            <a:ext cx="2295912" cy="29688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55" y="4098931"/>
            <a:ext cx="6860109" cy="26057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00" y="1422401"/>
            <a:ext cx="6632939" cy="25519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9900" y="4839330"/>
            <a:ext cx="2284100" cy="201866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71147" y="4573280"/>
            <a:ext cx="19623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MicroBooNE Detector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581949" y="3729599"/>
            <a:ext cx="2277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Cerenkov detector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82795" y="6488667"/>
            <a:ext cx="2277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Liquid Argon TPC</a:t>
            </a:r>
            <a:endParaRPr lang="en-US" dirty="0"/>
          </a:p>
        </p:txBody>
      </p:sp>
      <p:pic>
        <p:nvPicPr>
          <p:cNvPr id="18" name="Picture 4" descr="pi0_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1684" y="1506951"/>
            <a:ext cx="1458000" cy="1595467"/>
          </a:xfrm>
          <a:prstGeom prst="rect">
            <a:avLst/>
          </a:prstGeom>
          <a:solidFill>
            <a:schemeClr val="bg1"/>
          </a:solidFill>
          <a:ln w="28575">
            <a:solidFill>
              <a:srgbClr val="292934"/>
            </a:solidFill>
            <a:miter lim="800000"/>
            <a:headEnd/>
            <a:tailEnd/>
          </a:ln>
          <a:effectLst/>
        </p:spPr>
      </p:pic>
      <p:pic>
        <p:nvPicPr>
          <p:cNvPr id="19" name="Picture 9" descr="firstevent_mu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5340" y="1506951"/>
            <a:ext cx="1497460" cy="1595467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736281" y="3669317"/>
            <a:ext cx="1755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+ Michel 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in time</a:t>
            </a:r>
            <a:endParaRPr lang="en-US" sz="1400" dirty="0"/>
          </a:p>
        </p:txBody>
      </p:sp>
      <p:pic>
        <p:nvPicPr>
          <p:cNvPr id="20" name="Picture 19" descr="event_0002.gif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254" y="1506951"/>
            <a:ext cx="1529027" cy="1595467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292934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4188030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9518</TotalTime>
  <Words>2301</Words>
  <Application>Microsoft Macintosh PowerPoint</Application>
  <PresentationFormat>On-screen Show (4:3)</PresentationFormat>
  <Paragraphs>378</Paragraphs>
  <Slides>35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Clarity</vt:lpstr>
      <vt:lpstr>The short-baseline Neutrino program @ Fermilab</vt:lpstr>
      <vt:lpstr>Short-Baseline: Booster Neutrino Beam</vt:lpstr>
      <vt:lpstr>Prior Experiments on the BNB</vt:lpstr>
      <vt:lpstr>MiniBooNE Cross Section Program</vt:lpstr>
      <vt:lpstr>MiniBooNE: Oscillation results</vt:lpstr>
      <vt:lpstr>MiniBooNE search for Dark Matter</vt:lpstr>
      <vt:lpstr>Sterile neutrino?</vt:lpstr>
      <vt:lpstr>Liquid Argon Time Projection Chamber (LArTPC)</vt:lpstr>
      <vt:lpstr>Investigate the Electromagnetic Signal</vt:lpstr>
      <vt:lpstr>Electron – photon separation </vt:lpstr>
      <vt:lpstr>Short-baseline program at Fermilab</vt:lpstr>
      <vt:lpstr>PowerPoint Presentation</vt:lpstr>
      <vt:lpstr>Oscillation Physics</vt:lpstr>
      <vt:lpstr>ne Signal and backgrounds</vt:lpstr>
      <vt:lpstr>MicroBooNE at 470m</vt:lpstr>
      <vt:lpstr>PowerPoint Presentation</vt:lpstr>
      <vt:lpstr>Status</vt:lpstr>
      <vt:lpstr>Space Charge</vt:lpstr>
      <vt:lpstr>Effects of the non-uniform drift field</vt:lpstr>
      <vt:lpstr>Drift field calibration with an UV laser</vt:lpstr>
      <vt:lpstr>Generate a UV laser beam Laser box</vt:lpstr>
      <vt:lpstr>UV laser calibration system</vt:lpstr>
      <vt:lpstr>Correction of the space charge effect</vt:lpstr>
      <vt:lpstr>Thank you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MiniBooNE search for dark matter</vt:lpstr>
      <vt:lpstr>PowerPoint Presentation</vt:lpstr>
      <vt:lpstr>Preliminary Results (30% of data)</vt:lpstr>
      <vt:lpstr>MiniBooNE data</vt:lpstr>
    </vt:vector>
  </TitlesOfParts>
  <Company>LHEP University Bern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short-baseline Neutrino program @ Fermilab</dc:title>
  <dc:creator>Thomas Strauss</dc:creator>
  <cp:lastModifiedBy>Thomas Strauss</cp:lastModifiedBy>
  <cp:revision>59</cp:revision>
  <dcterms:created xsi:type="dcterms:W3CDTF">2015-02-12T22:37:15Z</dcterms:created>
  <dcterms:modified xsi:type="dcterms:W3CDTF">2015-02-21T02:50:00Z</dcterms:modified>
</cp:coreProperties>
</file>