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2"/>
  </p:sldMasterIdLst>
  <p:notesMasterIdLst>
    <p:notesMasterId r:id="rId39"/>
  </p:notesMasterIdLst>
  <p:sldIdLst>
    <p:sldId id="256" r:id="rId3"/>
    <p:sldId id="333" r:id="rId4"/>
    <p:sldId id="336" r:id="rId5"/>
    <p:sldId id="347" r:id="rId6"/>
    <p:sldId id="411" r:id="rId7"/>
    <p:sldId id="346" r:id="rId8"/>
    <p:sldId id="339" r:id="rId9"/>
    <p:sldId id="261" r:id="rId10"/>
    <p:sldId id="263" r:id="rId11"/>
    <p:sldId id="285" r:id="rId12"/>
    <p:sldId id="391" r:id="rId13"/>
    <p:sldId id="417" r:id="rId14"/>
    <p:sldId id="384" r:id="rId15"/>
    <p:sldId id="287" r:id="rId16"/>
    <p:sldId id="388" r:id="rId17"/>
    <p:sldId id="389" r:id="rId18"/>
    <p:sldId id="390" r:id="rId19"/>
    <p:sldId id="325" r:id="rId20"/>
    <p:sldId id="387" r:id="rId21"/>
    <p:sldId id="386" r:id="rId22"/>
    <p:sldId id="305" r:id="rId23"/>
    <p:sldId id="409" r:id="rId24"/>
    <p:sldId id="414" r:id="rId25"/>
    <p:sldId id="410" r:id="rId26"/>
    <p:sldId id="380" r:id="rId27"/>
    <p:sldId id="395" r:id="rId28"/>
    <p:sldId id="415" r:id="rId29"/>
    <p:sldId id="416" r:id="rId30"/>
    <p:sldId id="418" r:id="rId31"/>
    <p:sldId id="307" r:id="rId32"/>
    <p:sldId id="385" r:id="rId33"/>
    <p:sldId id="286" r:id="rId34"/>
    <p:sldId id="298" r:id="rId35"/>
    <p:sldId id="400" r:id="rId36"/>
    <p:sldId id="327" r:id="rId37"/>
    <p:sldId id="300" r:id="rId38"/>
  </p:sldIdLst>
  <p:sldSz cx="9144000" cy="6858000" type="screen4x3"/>
  <p:notesSz cx="6858000" cy="9144000"/>
  <p:embeddedFontLst>
    <p:embeddedFont>
      <p:font typeface="Calibri" panose="020F0502020204030204" pitchFamily="34" charset="0"/>
      <p:regular r:id="rId40"/>
      <p:bold r:id="rId41"/>
      <p:italic r:id="rId42"/>
      <p:boldItalic r:id="rId43"/>
    </p:embeddedFont>
    <p:embeddedFont>
      <p:font typeface="Arial Unicode MS" panose="020B0604020202020204" pitchFamily="34" charset="-128"/>
      <p:regular r:id="rId44"/>
    </p:embeddedFont>
    <p:embeddedFont>
      <p:font typeface="Stylus BT" panose="020E0402020206020304" pitchFamily="34" charset="0"/>
      <p:regular r:id="rId45"/>
    </p:embeddedFont>
    <p:embeddedFont>
      <p:font typeface="Century Gothic" panose="020B0502020202020204" pitchFamily="34" charset="0"/>
      <p:regular r:id="rId46"/>
      <p:bold r:id="rId47"/>
      <p:italic r:id="rId48"/>
      <p:boldItalic r:id="rId49"/>
    </p:embeddedFont>
    <p:embeddedFont>
      <p:font typeface="Comic Sans MS" panose="030F0702030302020204" pitchFamily="66" charset="0"/>
      <p:regular r:id="rId50"/>
      <p:bold r:id="rId5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FFFF"/>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8" autoAdjust="0"/>
    <p:restoredTop sz="87518" autoAdjust="0"/>
  </p:normalViewPr>
  <p:slideViewPr>
    <p:cSldViewPr>
      <p:cViewPr varScale="1">
        <p:scale>
          <a:sx n="86" d="100"/>
          <a:sy n="86" d="100"/>
        </p:scale>
        <p:origin x="-738"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45720" cy="4572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font" Target="fonts/font2.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10.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5.fntdata"/><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4.fntdata"/><Relationship Id="rId48" Type="http://schemas.openxmlformats.org/officeDocument/2006/relationships/font" Target="fonts/font9.fntdata"/><Relationship Id="rId8" Type="http://schemas.openxmlformats.org/officeDocument/2006/relationships/slide" Target="slides/slide6.xml"/><Relationship Id="rId51" Type="http://schemas.openxmlformats.org/officeDocument/2006/relationships/font" Target="fonts/font12.fntdata"/><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329777-E30B-416D-9C92-F8DCDC920DF9}" type="datetimeFigureOut">
              <a:rPr lang="en-US" smtClean="0"/>
              <a:t>2/22/2015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A0ED26-963E-45BA-B2DE-0BDDD058CA96}" type="slidenum">
              <a:rPr lang="en-US" smtClean="0"/>
              <a:t>‹#›</a:t>
            </a:fld>
            <a:endParaRPr lang="en-US"/>
          </a:p>
        </p:txBody>
      </p:sp>
    </p:spTree>
    <p:extLst>
      <p:ext uri="{BB962C8B-B14F-4D97-AF65-F5344CB8AC3E}">
        <p14:creationId xmlns:p14="http://schemas.microsoft.com/office/powerpoint/2010/main" val="2110807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6BB4AD-F65B-4662-897B-0F792F34002A}" type="slidenum">
              <a:rPr lang="en-US"/>
              <a:pPr/>
              <a:t>8</a:t>
            </a:fld>
            <a:endParaRPr lang="en-US" dirty="0"/>
          </a:p>
        </p:txBody>
      </p:sp>
      <p:sp>
        <p:nvSpPr>
          <p:cNvPr id="452610" name="Rectangle 2"/>
          <p:cNvSpPr>
            <a:spLocks noGrp="1" noRot="1" noChangeAspect="1" noChangeArrowheads="1" noTextEdit="1"/>
          </p:cNvSpPr>
          <p:nvPr>
            <p:ph type="sldImg"/>
          </p:nvPr>
        </p:nvSpPr>
        <p:spPr>
          <a:ln/>
        </p:spPr>
      </p:sp>
      <p:sp>
        <p:nvSpPr>
          <p:cNvPr id="452611" name="Rectangle 3"/>
          <p:cNvSpPr>
            <a:spLocks noGrp="1" noChangeArrowheads="1"/>
          </p:cNvSpPr>
          <p:nvPr>
            <p:ph type="body" idx="1"/>
          </p:nvPr>
        </p:nvSpPr>
        <p:spPr/>
        <p:txBody>
          <a:bodyPr/>
          <a:lstStyle/>
          <a:p>
            <a:r>
              <a:rPr lang="en-US" dirty="0"/>
              <a:t>So what about the next step?  How are we going to probe energy scales that are beyond the reach of the Large Hadron Collider?  Although there has been an inexorable increase in accelerator energies over the last 50 years, as you can see by this plot particle </a:t>
            </a:r>
            <a:r>
              <a:rPr lang="en-US" dirty="0" smtClean="0"/>
              <a:t>physicists </a:t>
            </a:r>
            <a:r>
              <a:rPr lang="en-US" dirty="0"/>
              <a:t>call the Livingston plot, for the first time in brief history of the field there are no concrete plans for the next generation of higher-energy accelerators.  There is the International Linear Collider, called the NLC here, but it is designed to make precision studies of the regime first explored by the  LHC, not to probe the next energy frontier.</a:t>
            </a:r>
          </a:p>
          <a:p>
            <a:r>
              <a:rPr lang="en-US" dirty="0"/>
              <a:t>  </a:t>
            </a:r>
          </a:p>
          <a:p>
            <a:r>
              <a:rPr lang="en-US" dirty="0"/>
              <a:t>How are we going to probe higher energies?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36755C-0EF5-43A5-8637-7ADBFE72FDF8}" type="slidenum">
              <a:rPr lang="en-US"/>
              <a:pPr/>
              <a:t>27</a:t>
            </a:fld>
            <a:endParaRPr lang="en-US" dirty="0"/>
          </a:p>
        </p:txBody>
      </p:sp>
      <p:sp>
        <p:nvSpPr>
          <p:cNvPr id="556034" name="Rectangle 2"/>
          <p:cNvSpPr>
            <a:spLocks noGrp="1" noRot="1" noChangeAspect="1" noChangeArrowheads="1" noTextEdit="1"/>
          </p:cNvSpPr>
          <p:nvPr>
            <p:ph type="sldImg"/>
          </p:nvPr>
        </p:nvSpPr>
        <p:spPr>
          <a:ln/>
        </p:spPr>
      </p:sp>
      <p:sp>
        <p:nvSpPr>
          <p:cNvPr id="5560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36755C-0EF5-43A5-8637-7ADBFE72FDF8}" type="slidenum">
              <a:rPr lang="en-US"/>
              <a:pPr/>
              <a:t>28</a:t>
            </a:fld>
            <a:endParaRPr lang="en-US" dirty="0"/>
          </a:p>
        </p:txBody>
      </p:sp>
      <p:sp>
        <p:nvSpPr>
          <p:cNvPr id="556034" name="Rectangle 2"/>
          <p:cNvSpPr>
            <a:spLocks noGrp="1" noRot="1" noChangeAspect="1" noChangeArrowheads="1" noTextEdit="1"/>
          </p:cNvSpPr>
          <p:nvPr>
            <p:ph type="sldImg"/>
          </p:nvPr>
        </p:nvSpPr>
        <p:spPr>
          <a:ln/>
        </p:spPr>
      </p:sp>
      <p:sp>
        <p:nvSpPr>
          <p:cNvPr id="5560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36755C-0EF5-43A5-8637-7ADBFE72FDF8}" type="slidenum">
              <a:rPr lang="en-US">
                <a:solidFill>
                  <a:prstClr val="black"/>
                </a:solidFill>
              </a:rPr>
              <a:pPr/>
              <a:t>29</a:t>
            </a:fld>
            <a:endParaRPr lang="en-US" dirty="0">
              <a:solidFill>
                <a:prstClr val="black"/>
              </a:solidFill>
            </a:endParaRPr>
          </a:p>
        </p:txBody>
      </p:sp>
      <p:sp>
        <p:nvSpPr>
          <p:cNvPr id="556034" name="Rectangle 2"/>
          <p:cNvSpPr>
            <a:spLocks noGrp="1" noRot="1" noChangeAspect="1" noChangeArrowheads="1" noTextEdit="1"/>
          </p:cNvSpPr>
          <p:nvPr>
            <p:ph type="sldImg"/>
          </p:nvPr>
        </p:nvSpPr>
        <p:spPr>
          <a:ln/>
        </p:spPr>
      </p:sp>
      <p:sp>
        <p:nvSpPr>
          <p:cNvPr id="5560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617E25-CC3A-4F8F-A61D-FF886B832003}" type="slidenum">
              <a:rPr lang="en-US"/>
              <a:pPr/>
              <a:t>30</a:t>
            </a:fld>
            <a:endParaRPr lang="en-US" dirty="0"/>
          </a:p>
        </p:txBody>
      </p:sp>
      <p:sp>
        <p:nvSpPr>
          <p:cNvPr id="647170" name="Rectangle 2"/>
          <p:cNvSpPr>
            <a:spLocks noGrp="1" noRot="1" noChangeAspect="1" noChangeArrowheads="1" noTextEdit="1"/>
          </p:cNvSpPr>
          <p:nvPr>
            <p:ph type="sldImg"/>
          </p:nvPr>
        </p:nvSpPr>
        <p:spPr>
          <a:ln/>
        </p:spPr>
      </p:sp>
      <p:sp>
        <p:nvSpPr>
          <p:cNvPr id="6471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B02306-6D3B-481C-87F2-2CF5A9DC0AF0}" type="slidenum">
              <a:rPr lang="en-US"/>
              <a:pPr/>
              <a:t>32</a:t>
            </a:fld>
            <a:endParaRPr lang="en-US" dirty="0"/>
          </a:p>
        </p:txBody>
      </p:sp>
      <p:sp>
        <p:nvSpPr>
          <p:cNvPr id="623618" name="Rectangle 2"/>
          <p:cNvSpPr>
            <a:spLocks noGrp="1" noRot="1" noChangeAspect="1" noChangeArrowheads="1" noTextEdit="1"/>
          </p:cNvSpPr>
          <p:nvPr>
            <p:ph type="sldImg"/>
          </p:nvPr>
        </p:nvSpPr>
        <p:spPr>
          <a:ln/>
        </p:spPr>
      </p:sp>
      <p:sp>
        <p:nvSpPr>
          <p:cNvPr id="62361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B31154-E442-4209-AD0C-A388125FED18}" type="slidenum">
              <a:rPr lang="en-US"/>
              <a:pPr/>
              <a:t>33</a:t>
            </a:fld>
            <a:endParaRPr lang="en-US" dirty="0"/>
          </a:p>
        </p:txBody>
      </p:sp>
      <p:sp>
        <p:nvSpPr>
          <p:cNvPr id="587778" name="Rectangle 2"/>
          <p:cNvSpPr>
            <a:spLocks noGrp="1" noRot="1" noChangeAspect="1" noChangeArrowheads="1" noTextEdit="1"/>
          </p:cNvSpPr>
          <p:nvPr>
            <p:ph type="sldImg"/>
          </p:nvPr>
        </p:nvSpPr>
        <p:spPr>
          <a:ln/>
        </p:spPr>
      </p:sp>
      <p:sp>
        <p:nvSpPr>
          <p:cNvPr id="58777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046CBF-0300-42E6-A9D4-8E6C34F1B937}" type="slidenum">
              <a:rPr lang="en-US"/>
              <a:pPr/>
              <a:t>36</a:t>
            </a:fld>
            <a:endParaRPr lang="en-US"/>
          </a:p>
        </p:txBody>
      </p:sp>
      <p:sp>
        <p:nvSpPr>
          <p:cNvPr id="645122" name="Rectangle 2"/>
          <p:cNvSpPr>
            <a:spLocks noGrp="1" noRot="1" noChangeAspect="1" noChangeArrowheads="1" noTextEdit="1"/>
          </p:cNvSpPr>
          <p:nvPr>
            <p:ph type="sldImg"/>
          </p:nvPr>
        </p:nvSpPr>
        <p:spPr>
          <a:ln/>
        </p:spPr>
      </p:sp>
      <p:sp>
        <p:nvSpPr>
          <p:cNvPr id="64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18CAB5-05AE-4071-B804-4693C28B4E86}" type="slidenum">
              <a:rPr lang="en-US"/>
              <a:pPr/>
              <a:t>9</a:t>
            </a:fld>
            <a:endParaRPr lang="en-US" dirty="0"/>
          </a:p>
        </p:txBody>
      </p:sp>
      <p:sp>
        <p:nvSpPr>
          <p:cNvPr id="453634" name="Rectangle 2"/>
          <p:cNvSpPr>
            <a:spLocks noGrp="1" noRot="1" noChangeAspect="1" noChangeArrowheads="1" noTextEdit="1"/>
          </p:cNvSpPr>
          <p:nvPr>
            <p:ph type="sldImg"/>
          </p:nvPr>
        </p:nvSpPr>
        <p:spPr>
          <a:ln/>
        </p:spPr>
      </p:sp>
      <p:sp>
        <p:nvSpPr>
          <p:cNvPr id="453635" name="Rectangle 3"/>
          <p:cNvSpPr>
            <a:spLocks noGrp="1" noChangeArrowheads="1"/>
          </p:cNvSpPr>
          <p:nvPr>
            <p:ph type="body" idx="1"/>
          </p:nvPr>
        </p:nvSpPr>
        <p:spPr/>
        <p:txBody>
          <a:bodyPr/>
          <a:lstStyle/>
          <a:p>
            <a:r>
              <a:rPr lang="en-US" dirty="0"/>
              <a:t>The answer is we must turn away from our reliance on Einstein’s mass-energy relation, E=mc2, and exploit Heisenberg’s uncertainty principle.  So, for example, rather than directly producing the Z boson, one of the carriers of the weak force, through electron-positron annihilation, we look for the effects of a virtual Z boson, which according to Heisenberg, even at low energies can be produced ever so briefly, and hence change for example, some of the properties of the electron, in particular, its magnetic moment.  Such virtual particles appear and then disappear in what particle physicists call loop diagrams, which you will see throughout my talk.</a:t>
            </a:r>
          </a:p>
          <a:p>
            <a:endParaRPr lang="en-US" dirty="0"/>
          </a:p>
          <a:p>
            <a:r>
              <a:rPr lang="en-US" dirty="0"/>
              <a:t>In directly producing real particles the highest energies are crucial, the energy must be greater than the rest mass of the particle to be created.  On the other hand, the effects of virtual particles can be quite subtle and hence large numbers are needed.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575CE9-72BC-4D57-8C49-73B2EB3D0056}" type="slidenum">
              <a:rPr lang="en-US"/>
              <a:pPr/>
              <a:t>10</a:t>
            </a:fld>
            <a:endParaRPr lang="en-US" dirty="0"/>
          </a:p>
        </p:txBody>
      </p:sp>
      <p:sp>
        <p:nvSpPr>
          <p:cNvPr id="479234" name="Rectangle 2"/>
          <p:cNvSpPr>
            <a:spLocks noGrp="1" noRot="1" noChangeAspect="1" noChangeArrowheads="1" noTextEdit="1"/>
          </p:cNvSpPr>
          <p:nvPr>
            <p:ph type="sldImg"/>
          </p:nvPr>
        </p:nvSpPr>
        <p:spPr>
          <a:ln/>
        </p:spPr>
      </p:sp>
      <p:sp>
        <p:nvSpPr>
          <p:cNvPr id="4792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36755C-0EF5-43A5-8637-7ADBFE72FDF8}" type="slidenum">
              <a:rPr lang="en-US">
                <a:solidFill>
                  <a:prstClr val="black"/>
                </a:solidFill>
              </a:rPr>
              <a:pPr/>
              <a:t>12</a:t>
            </a:fld>
            <a:endParaRPr lang="en-US" dirty="0">
              <a:solidFill>
                <a:prstClr val="black"/>
              </a:solidFill>
            </a:endParaRPr>
          </a:p>
        </p:txBody>
      </p:sp>
      <p:sp>
        <p:nvSpPr>
          <p:cNvPr id="556034" name="Rectangle 2"/>
          <p:cNvSpPr>
            <a:spLocks noGrp="1" noRot="1" noChangeAspect="1" noChangeArrowheads="1" noTextEdit="1"/>
          </p:cNvSpPr>
          <p:nvPr>
            <p:ph type="sldImg"/>
          </p:nvPr>
        </p:nvSpPr>
        <p:spPr>
          <a:ln/>
        </p:spPr>
      </p:sp>
      <p:sp>
        <p:nvSpPr>
          <p:cNvPr id="5560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B02306-6D3B-481C-87F2-2CF5A9DC0AF0}" type="slidenum">
              <a:rPr lang="en-US"/>
              <a:pPr/>
              <a:t>13</a:t>
            </a:fld>
            <a:endParaRPr lang="en-US" dirty="0"/>
          </a:p>
        </p:txBody>
      </p:sp>
      <p:sp>
        <p:nvSpPr>
          <p:cNvPr id="623618" name="Rectangle 2"/>
          <p:cNvSpPr>
            <a:spLocks noGrp="1" noRot="1" noChangeAspect="1" noChangeArrowheads="1" noTextEdit="1"/>
          </p:cNvSpPr>
          <p:nvPr>
            <p:ph type="sldImg"/>
          </p:nvPr>
        </p:nvSpPr>
        <p:spPr>
          <a:ln/>
        </p:spPr>
      </p:sp>
      <p:sp>
        <p:nvSpPr>
          <p:cNvPr id="62361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FBF9B5-8D96-4D5A-B09D-14346D4A098A}" type="slidenum">
              <a:rPr lang="en-US"/>
              <a:pPr/>
              <a:t>14</a:t>
            </a:fld>
            <a:endParaRPr lang="en-US" dirty="0"/>
          </a:p>
        </p:txBody>
      </p:sp>
      <p:sp>
        <p:nvSpPr>
          <p:cNvPr id="621570" name="Rectangle 2"/>
          <p:cNvSpPr>
            <a:spLocks noGrp="1" noRot="1" noChangeAspect="1" noChangeArrowheads="1" noTextEdit="1"/>
          </p:cNvSpPr>
          <p:nvPr>
            <p:ph type="sldImg"/>
          </p:nvPr>
        </p:nvSpPr>
        <p:spPr>
          <a:ln/>
        </p:spPr>
      </p:sp>
      <p:sp>
        <p:nvSpPr>
          <p:cNvPr id="6215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A0ED26-963E-45BA-B2DE-0BDDD058CA96}" type="slidenum">
              <a:rPr lang="en-US" smtClean="0"/>
              <a:t>19</a:t>
            </a:fld>
            <a:endParaRPr lang="en-US" dirty="0"/>
          </a:p>
        </p:txBody>
      </p:sp>
    </p:spTree>
    <p:extLst>
      <p:ext uri="{BB962C8B-B14F-4D97-AF65-F5344CB8AC3E}">
        <p14:creationId xmlns:p14="http://schemas.microsoft.com/office/powerpoint/2010/main" val="2214767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7F0FAA8-7E88-46A9-BDBC-03625FF7CCC2}" type="slidenum">
              <a:rPr lang="en-US"/>
              <a:pPr/>
              <a:t>20</a:t>
            </a:fld>
            <a:endParaRPr lang="en-US" dirty="0"/>
          </a:p>
        </p:txBody>
      </p:sp>
      <p:sp>
        <p:nvSpPr>
          <p:cNvPr id="607234" name="Slide Image Placeholder 1"/>
          <p:cNvSpPr>
            <a:spLocks noGrp="1" noRot="1" noChangeAspect="1" noTextEdit="1"/>
          </p:cNvSpPr>
          <p:nvPr>
            <p:ph type="sldImg"/>
          </p:nvPr>
        </p:nvSpPr>
        <p:spPr>
          <a:xfrm>
            <a:off x="1144588" y="685800"/>
            <a:ext cx="4572000" cy="3429000"/>
          </a:xfrm>
          <a:ln/>
        </p:spPr>
      </p:sp>
      <p:sp>
        <p:nvSpPr>
          <p:cNvPr id="607235" name="Notes Placeholder 2"/>
          <p:cNvSpPr>
            <a:spLocks noGrp="1"/>
          </p:cNvSpPr>
          <p:nvPr>
            <p:ph type="body" idx="1"/>
          </p:nvPr>
        </p:nvSpPr>
        <p:spPr/>
        <p:txBody>
          <a:bodyPr lIns="91432" tIns="45716" rIns="91432" bIns="45716"/>
          <a:lstStyle/>
          <a:p>
            <a:pPr>
              <a:spcBef>
                <a:spcPct val="0"/>
              </a:spcBef>
            </a:pPr>
            <a:endParaRPr lang="en-US" dirty="0"/>
          </a:p>
        </p:txBody>
      </p:sp>
      <p:sp>
        <p:nvSpPr>
          <p:cNvPr id="60723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nchor="b"/>
          <a:lstStyle>
            <a:lvl1pPr algn="l" defTabSz="865188">
              <a:defRPr>
                <a:solidFill>
                  <a:schemeClr val="tx1"/>
                </a:solidFill>
                <a:latin typeface="Arial" pitchFamily="34" charset="0"/>
              </a:defRPr>
            </a:lvl1pPr>
            <a:lvl2pPr marL="703263" indent="-271463" algn="l" defTabSz="865188">
              <a:defRPr>
                <a:solidFill>
                  <a:schemeClr val="tx1"/>
                </a:solidFill>
                <a:latin typeface="Arial" pitchFamily="34" charset="0"/>
              </a:defRPr>
            </a:lvl2pPr>
            <a:lvl3pPr marL="1081088" indent="-215900" algn="l" defTabSz="865188">
              <a:defRPr>
                <a:solidFill>
                  <a:schemeClr val="tx1"/>
                </a:solidFill>
                <a:latin typeface="Arial" pitchFamily="34" charset="0"/>
              </a:defRPr>
            </a:lvl3pPr>
            <a:lvl4pPr marL="1512888" indent="-215900" algn="l" defTabSz="865188">
              <a:defRPr>
                <a:solidFill>
                  <a:schemeClr val="tx1"/>
                </a:solidFill>
                <a:latin typeface="Arial" pitchFamily="34" charset="0"/>
              </a:defRPr>
            </a:lvl4pPr>
            <a:lvl5pPr marL="1946275" indent="-215900" algn="l" defTabSz="865188">
              <a:defRPr>
                <a:solidFill>
                  <a:schemeClr val="tx1"/>
                </a:solidFill>
                <a:latin typeface="Arial" pitchFamily="34" charset="0"/>
              </a:defRPr>
            </a:lvl5pPr>
            <a:lvl6pPr marL="2403475" indent="-215900" defTabSz="865188" fontAlgn="base">
              <a:spcBef>
                <a:spcPct val="0"/>
              </a:spcBef>
              <a:spcAft>
                <a:spcPct val="0"/>
              </a:spcAft>
              <a:defRPr>
                <a:solidFill>
                  <a:schemeClr val="tx1"/>
                </a:solidFill>
                <a:latin typeface="Arial" pitchFamily="34" charset="0"/>
              </a:defRPr>
            </a:lvl6pPr>
            <a:lvl7pPr marL="2860675" indent="-215900" defTabSz="865188" fontAlgn="base">
              <a:spcBef>
                <a:spcPct val="0"/>
              </a:spcBef>
              <a:spcAft>
                <a:spcPct val="0"/>
              </a:spcAft>
              <a:defRPr>
                <a:solidFill>
                  <a:schemeClr val="tx1"/>
                </a:solidFill>
                <a:latin typeface="Arial" pitchFamily="34" charset="0"/>
              </a:defRPr>
            </a:lvl7pPr>
            <a:lvl8pPr marL="3317875" indent="-215900" defTabSz="865188" fontAlgn="base">
              <a:spcBef>
                <a:spcPct val="0"/>
              </a:spcBef>
              <a:spcAft>
                <a:spcPct val="0"/>
              </a:spcAft>
              <a:defRPr>
                <a:solidFill>
                  <a:schemeClr val="tx1"/>
                </a:solidFill>
                <a:latin typeface="Arial" pitchFamily="34" charset="0"/>
              </a:defRPr>
            </a:lvl8pPr>
            <a:lvl9pPr marL="3775075" indent="-215900" defTabSz="865188" fontAlgn="base">
              <a:spcBef>
                <a:spcPct val="0"/>
              </a:spcBef>
              <a:spcAft>
                <a:spcPct val="0"/>
              </a:spcAft>
              <a:defRPr>
                <a:solidFill>
                  <a:schemeClr val="tx1"/>
                </a:solidFill>
                <a:latin typeface="Arial" pitchFamily="34" charset="0"/>
              </a:defRPr>
            </a:lvl9pPr>
          </a:lstStyle>
          <a:p>
            <a:pPr algn="r" eaLnBrk="1" hangingPunct="1"/>
            <a:fld id="{3E213D1F-5161-4175-B1EA-601B355D8065}" type="slidenum">
              <a:rPr lang="en-US" sz="1200">
                <a:latin typeface="Calibri" pitchFamily="34" charset="0"/>
              </a:rPr>
              <a:pPr algn="r" eaLnBrk="1" hangingPunct="1"/>
              <a:t>20</a:t>
            </a:fld>
            <a:endParaRPr lang="en-US" sz="1200" dirty="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ED360A-E829-479E-AC5D-AC7BDA72788A}" type="slidenum">
              <a:rPr lang="en-US"/>
              <a:pPr/>
              <a:t>23</a:t>
            </a:fld>
            <a:endParaRPr lang="en-US" dirty="0"/>
          </a:p>
        </p:txBody>
      </p:sp>
      <p:sp>
        <p:nvSpPr>
          <p:cNvPr id="648194" name="Rectangle 2"/>
          <p:cNvSpPr>
            <a:spLocks noGrp="1" noRot="1" noChangeAspect="1" noChangeArrowheads="1" noTextEdit="1"/>
          </p:cNvSpPr>
          <p:nvPr>
            <p:ph type="sldImg"/>
          </p:nvPr>
        </p:nvSpPr>
        <p:spPr>
          <a:ln/>
        </p:spPr>
      </p:sp>
      <p:sp>
        <p:nvSpPr>
          <p:cNvPr id="648195"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ing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a:solidFill>
                  <a:srgbClr val="FFC000"/>
                </a:solidFill>
              </a:defRPr>
            </a:lvl1pPr>
          </a:lstStyle>
          <a:p>
            <a:r>
              <a:rPr lang="en-US" dirty="0" smtClean="0"/>
              <a:t>Click to edit Master title style</a:t>
            </a:r>
            <a:endParaRPr lang="en-US" dirty="0"/>
          </a:p>
        </p:txBody>
      </p:sp>
      <p:sp>
        <p:nvSpPr>
          <p:cNvPr id="8" name="Date Placeholder 7"/>
          <p:cNvSpPr>
            <a:spLocks noGrp="1"/>
          </p:cNvSpPr>
          <p:nvPr>
            <p:ph type="dt" sz="half" idx="10"/>
          </p:nvPr>
        </p:nvSpPr>
        <p:spPr/>
        <p:txBody>
          <a:bodyPr/>
          <a:lstStyle/>
          <a:p>
            <a:r>
              <a:rPr lang="en-US" smtClean="0"/>
              <a:t>Craig Dukes / Virginia</a:t>
            </a:r>
            <a:endParaRPr lang="en-US" dirty="0"/>
          </a:p>
        </p:txBody>
      </p:sp>
      <p:sp>
        <p:nvSpPr>
          <p:cNvPr id="9" name="Footer Placeholder 8"/>
          <p:cNvSpPr>
            <a:spLocks noGrp="1"/>
          </p:cNvSpPr>
          <p:nvPr>
            <p:ph type="ftr" sz="quarter" idx="11"/>
          </p:nvPr>
        </p:nvSpPr>
        <p:spPr/>
        <p:txBody>
          <a:bodyPr/>
          <a:lstStyle/>
          <a:p>
            <a:r>
              <a:rPr lang="en-US" smtClean="0"/>
              <a:t>Mu2e</a:t>
            </a:r>
            <a:endParaRPr lang="en-US" dirty="0"/>
          </a:p>
        </p:txBody>
      </p:sp>
      <p:sp>
        <p:nvSpPr>
          <p:cNvPr id="10" name="Slide Number Placeholder 9"/>
          <p:cNvSpPr>
            <a:spLocks noGrp="1"/>
          </p:cNvSpPr>
          <p:nvPr>
            <p:ph type="sldNum" sz="quarter" idx="12"/>
          </p:nvPr>
        </p:nvSpPr>
        <p:spPr/>
        <p:txBody>
          <a:bodyPr/>
          <a:lstStyle/>
          <a:p>
            <a:fld id="{C95F3207-39C2-4B35-9EBF-195B2F555FC9}" type="slidenum">
              <a:rPr lang="en-US" smtClean="0"/>
              <a:pPr/>
              <a:t>‹#›</a:t>
            </a:fld>
            <a:endParaRPr lang="en-US" dirty="0"/>
          </a:p>
        </p:txBody>
      </p:sp>
    </p:spTree>
    <p:extLst>
      <p:ext uri="{BB962C8B-B14F-4D97-AF65-F5344CB8AC3E}">
        <p14:creationId xmlns:p14="http://schemas.microsoft.com/office/powerpoint/2010/main" val="228535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ing only duoble">
    <p:spTree>
      <p:nvGrpSpPr>
        <p:cNvPr id="1" name=""/>
        <p:cNvGrpSpPr/>
        <p:nvPr/>
      </p:nvGrpSpPr>
      <p:grpSpPr>
        <a:xfrm>
          <a:off x="0" y="0"/>
          <a:ext cx="0" cy="0"/>
          <a:chOff x="0" y="0"/>
          <a:chExt cx="0" cy="0"/>
        </a:xfrm>
      </p:grpSpPr>
      <p:sp>
        <p:nvSpPr>
          <p:cNvPr id="2" name="Title 1"/>
          <p:cNvSpPr>
            <a:spLocks noGrp="1"/>
          </p:cNvSpPr>
          <p:nvPr>
            <p:ph type="title"/>
          </p:nvPr>
        </p:nvSpPr>
        <p:spPr>
          <a:xfrm>
            <a:off x="0" y="-14654"/>
            <a:ext cx="9144000" cy="1081454"/>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Craig Dukes / Virginia</a:t>
            </a:r>
            <a:endParaRPr lang="en-US" dirty="0"/>
          </a:p>
        </p:txBody>
      </p:sp>
      <p:sp>
        <p:nvSpPr>
          <p:cNvPr id="4" name="Footer Placeholder 3"/>
          <p:cNvSpPr>
            <a:spLocks noGrp="1"/>
          </p:cNvSpPr>
          <p:nvPr>
            <p:ph type="ftr" sz="quarter" idx="11"/>
          </p:nvPr>
        </p:nvSpPr>
        <p:spPr/>
        <p:txBody>
          <a:bodyPr/>
          <a:lstStyle/>
          <a:p>
            <a:r>
              <a:rPr lang="en-US" smtClean="0"/>
              <a:t>Mu2e</a:t>
            </a:r>
            <a:endParaRPr lang="en-US" dirty="0"/>
          </a:p>
        </p:txBody>
      </p:sp>
      <p:sp>
        <p:nvSpPr>
          <p:cNvPr id="5" name="Slide Number Placeholder 4"/>
          <p:cNvSpPr>
            <a:spLocks noGrp="1"/>
          </p:cNvSpPr>
          <p:nvPr>
            <p:ph type="sldNum" sz="quarter" idx="12"/>
          </p:nvPr>
        </p:nvSpPr>
        <p:spPr/>
        <p:txBody>
          <a:bodyPr/>
          <a:lstStyle/>
          <a:p>
            <a:fld id="{C95F3207-39C2-4B35-9EBF-195B2F555FC9}" type="slidenum">
              <a:rPr lang="en-US" smtClean="0"/>
              <a:pPr/>
              <a:t>‹#›</a:t>
            </a:fld>
            <a:endParaRPr lang="en-US" dirty="0"/>
          </a:p>
        </p:txBody>
      </p:sp>
    </p:spTree>
    <p:extLst>
      <p:ext uri="{BB962C8B-B14F-4D97-AF65-F5344CB8AC3E}">
        <p14:creationId xmlns:p14="http://schemas.microsoft.com/office/powerpoint/2010/main" val="3426779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21792"/>
          </a:xfrm>
        </p:spPr>
        <p:txBody>
          <a:bodyPr>
            <a:no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457200" y="838200"/>
            <a:ext cx="8229600" cy="5287963"/>
          </a:xfrm>
        </p:spPr>
        <p:txBody>
          <a:bodyPr>
            <a:normAutofit/>
          </a:bodyPr>
          <a:lstStyle>
            <a:lvl1pPr marL="114300" indent="-114300">
              <a:defRPr sz="1800"/>
            </a:lvl1pPr>
            <a:lvl2pPr marL="339725" indent="-163513">
              <a:defRPr sz="1800"/>
            </a:lvl2pPr>
            <a:lvl3pPr marL="633413" indent="-166688">
              <a:defRPr sz="1800"/>
            </a:lvl3pPr>
            <a:lvl4pPr marL="914400" indent="-228600">
              <a:defRPr sz="1800"/>
            </a:lvl4pPr>
            <a:lvl5pPr marL="1143000" indent="-228600">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Craig Dukes / Virginia</a:t>
            </a:r>
            <a:endParaRPr lang="en-US"/>
          </a:p>
        </p:txBody>
      </p:sp>
      <p:sp>
        <p:nvSpPr>
          <p:cNvPr id="5" name="Footer Placeholder 4"/>
          <p:cNvSpPr>
            <a:spLocks noGrp="1"/>
          </p:cNvSpPr>
          <p:nvPr>
            <p:ph type="ftr" sz="quarter" idx="11"/>
          </p:nvPr>
        </p:nvSpPr>
        <p:spPr/>
        <p:txBody>
          <a:bodyPr/>
          <a:lstStyle/>
          <a:p>
            <a:r>
              <a:rPr lang="en-US" smtClean="0"/>
              <a:t>Mu2e</a:t>
            </a:r>
            <a:endParaRPr lang="en-US"/>
          </a:p>
        </p:txBody>
      </p:sp>
      <p:sp>
        <p:nvSpPr>
          <p:cNvPr id="6" name="Slide Number Placeholder 5"/>
          <p:cNvSpPr>
            <a:spLocks noGrp="1"/>
          </p:cNvSpPr>
          <p:nvPr>
            <p:ph type="sldNum" sz="quarter" idx="12"/>
          </p:nvPr>
        </p:nvSpPr>
        <p:spPr/>
        <p:txBody>
          <a:bodyPr/>
          <a:lstStyle/>
          <a:p>
            <a:fld id="{C95F3207-39C2-4B35-9EBF-195B2F555FC9}" type="slidenum">
              <a:rPr lang="en-US" smtClean="0"/>
              <a:t>‹#›</a:t>
            </a:fld>
            <a:endParaRPr lang="en-US"/>
          </a:p>
        </p:txBody>
      </p:sp>
    </p:spTree>
    <p:extLst>
      <p:ext uri="{BB962C8B-B14F-4D97-AF65-F5344CB8AC3E}">
        <p14:creationId xmlns:p14="http://schemas.microsoft.com/office/powerpoint/2010/main" val="3626709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200" y="2057400"/>
            <a:ext cx="7924800" cy="1362075"/>
          </a:xfrm>
        </p:spPr>
        <p:txBody>
          <a:bodyPr anchor="t"/>
          <a:lstStyle>
            <a:lvl1pPr algn="l">
              <a:defRPr sz="4400" b="1" cap="none" baseline="0">
                <a:latin typeface="Stylus BT" pitchFamily="34" charset="0"/>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r>
              <a:rPr lang="en-US" smtClean="0"/>
              <a:t>Craig Dukes / Virginia</a:t>
            </a:r>
            <a:endParaRPr lang="en-US"/>
          </a:p>
        </p:txBody>
      </p:sp>
      <p:sp>
        <p:nvSpPr>
          <p:cNvPr id="5" name="Footer Placeholder 4"/>
          <p:cNvSpPr>
            <a:spLocks noGrp="1"/>
          </p:cNvSpPr>
          <p:nvPr>
            <p:ph type="ftr" sz="quarter" idx="11"/>
          </p:nvPr>
        </p:nvSpPr>
        <p:spPr/>
        <p:txBody>
          <a:bodyPr/>
          <a:lstStyle/>
          <a:p>
            <a:r>
              <a:rPr lang="en-US" smtClean="0"/>
              <a:t>Mu2e</a:t>
            </a:r>
            <a:endParaRPr lang="en-US"/>
          </a:p>
        </p:txBody>
      </p:sp>
      <p:sp>
        <p:nvSpPr>
          <p:cNvPr id="6" name="Slide Number Placeholder 5"/>
          <p:cNvSpPr>
            <a:spLocks noGrp="1"/>
          </p:cNvSpPr>
          <p:nvPr>
            <p:ph type="sldNum" sz="quarter" idx="12"/>
          </p:nvPr>
        </p:nvSpPr>
        <p:spPr/>
        <p:txBody>
          <a:bodyPr/>
          <a:lstStyle/>
          <a:p>
            <a:fld id="{C95F3207-39C2-4B35-9EBF-195B2F555FC9}" type="slidenum">
              <a:rPr lang="en-US" smtClean="0"/>
              <a:t>‹#›</a:t>
            </a:fld>
            <a:endParaRPr lang="en-US"/>
          </a:p>
        </p:txBody>
      </p:sp>
    </p:spTree>
    <p:extLst>
      <p:ext uri="{BB962C8B-B14F-4D97-AF65-F5344CB8AC3E}">
        <p14:creationId xmlns:p14="http://schemas.microsoft.com/office/powerpoint/2010/main" val="14931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96963" y="274638"/>
            <a:ext cx="7543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371600"/>
            <a:ext cx="4152900" cy="4708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2500" y="1371600"/>
            <a:ext cx="4152900" cy="2278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62500" y="3802063"/>
            <a:ext cx="4152900" cy="2278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51575"/>
            <a:ext cx="2133600" cy="476250"/>
          </a:xfrm>
        </p:spPr>
        <p:txBody>
          <a:bodyPr/>
          <a:lstStyle>
            <a:lvl1pPr>
              <a:defRPr/>
            </a:lvl1pPr>
          </a:lstStyle>
          <a:p>
            <a:r>
              <a:rPr lang="en-US" smtClean="0"/>
              <a:t>Craig Dukes / Virginia</a:t>
            </a:r>
            <a:endParaRPr lang="en-US"/>
          </a:p>
        </p:txBody>
      </p:sp>
      <p:sp>
        <p:nvSpPr>
          <p:cNvPr id="7" name="Slide Number Placeholder 6"/>
          <p:cNvSpPr>
            <a:spLocks noGrp="1"/>
          </p:cNvSpPr>
          <p:nvPr>
            <p:ph type="sldNum" sz="quarter" idx="11"/>
          </p:nvPr>
        </p:nvSpPr>
        <p:spPr>
          <a:xfrm>
            <a:off x="6553200" y="6248400"/>
            <a:ext cx="2133600" cy="476250"/>
          </a:xfrm>
        </p:spPr>
        <p:txBody>
          <a:bodyPr/>
          <a:lstStyle>
            <a:lvl1pPr>
              <a:defRPr/>
            </a:lvl1pPr>
          </a:lstStyle>
          <a:p>
            <a:fld id="{DE490BEF-F181-40EA-8BCF-C003B4E86DA1}" type="slidenum">
              <a:rPr lang="en-US"/>
              <a:pPr/>
              <a:t>‹#›</a:t>
            </a:fld>
            <a:endParaRPr lang="en-US"/>
          </a:p>
        </p:txBody>
      </p:sp>
      <p:sp>
        <p:nvSpPr>
          <p:cNvPr id="8" name="Footer Placeholder 7"/>
          <p:cNvSpPr>
            <a:spLocks noGrp="1"/>
          </p:cNvSpPr>
          <p:nvPr>
            <p:ph type="ftr" sz="quarter" idx="12"/>
          </p:nvPr>
        </p:nvSpPr>
        <p:spPr>
          <a:xfrm>
            <a:off x="3124200" y="6248400"/>
            <a:ext cx="2895600" cy="476250"/>
          </a:xfrm>
        </p:spPr>
        <p:txBody>
          <a:bodyPr/>
          <a:lstStyle>
            <a:lvl1pPr>
              <a:defRPr/>
            </a:lvl1pPr>
          </a:lstStyle>
          <a:p>
            <a:r>
              <a:rPr lang="en-US" smtClean="0"/>
              <a:t>Mu2e</a:t>
            </a:r>
            <a:endParaRPr lang="en-US"/>
          </a:p>
        </p:txBody>
      </p:sp>
    </p:spTree>
    <p:extLst>
      <p:ext uri="{BB962C8B-B14F-4D97-AF65-F5344CB8AC3E}">
        <p14:creationId xmlns:p14="http://schemas.microsoft.com/office/powerpoint/2010/main" val="1415248757"/>
      </p:ext>
    </p:extLst>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6525" y="92075"/>
            <a:ext cx="8915400" cy="5937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868363"/>
            <a:ext cx="8458200" cy="5211762"/>
          </a:xfrm>
        </p:spPr>
        <p:txBody>
          <a:bodyPr/>
          <a:lstStyle/>
          <a:p>
            <a:endParaRPr lang="en-US"/>
          </a:p>
        </p:txBody>
      </p:sp>
      <p:sp>
        <p:nvSpPr>
          <p:cNvPr id="4" name="Date Placeholder 3"/>
          <p:cNvSpPr>
            <a:spLocks noGrp="1"/>
          </p:cNvSpPr>
          <p:nvPr>
            <p:ph type="dt" sz="half" idx="10"/>
          </p:nvPr>
        </p:nvSpPr>
        <p:spPr>
          <a:xfrm>
            <a:off x="0" y="6577013"/>
            <a:ext cx="2133600" cy="280987"/>
          </a:xfrm>
        </p:spPr>
        <p:txBody>
          <a:bodyPr/>
          <a:lstStyle>
            <a:lvl1pPr>
              <a:defRPr/>
            </a:lvl1pPr>
          </a:lstStyle>
          <a:p>
            <a:r>
              <a:rPr lang="en-US" smtClean="0"/>
              <a:t>Craig Dukes / Virginia</a:t>
            </a:r>
            <a:endParaRPr lang="en-US"/>
          </a:p>
        </p:txBody>
      </p:sp>
      <p:sp>
        <p:nvSpPr>
          <p:cNvPr id="5" name="Footer Placeholder 4"/>
          <p:cNvSpPr>
            <a:spLocks noGrp="1"/>
          </p:cNvSpPr>
          <p:nvPr>
            <p:ph type="ftr" sz="quarter" idx="11"/>
          </p:nvPr>
        </p:nvSpPr>
        <p:spPr>
          <a:xfrm>
            <a:off x="3108325" y="6538913"/>
            <a:ext cx="2895600" cy="319087"/>
          </a:xfrm>
        </p:spPr>
        <p:txBody>
          <a:bodyPr/>
          <a:lstStyle>
            <a:lvl1pPr>
              <a:defRPr/>
            </a:lvl1pPr>
          </a:lstStyle>
          <a:p>
            <a:r>
              <a:rPr lang="en-US" smtClean="0"/>
              <a:t>Mu2e</a:t>
            </a:r>
            <a:endParaRPr lang="en-US" baseline="30000"/>
          </a:p>
        </p:txBody>
      </p:sp>
      <p:sp>
        <p:nvSpPr>
          <p:cNvPr id="6" name="Slide Number Placeholder 5"/>
          <p:cNvSpPr>
            <a:spLocks noGrp="1"/>
          </p:cNvSpPr>
          <p:nvPr>
            <p:ph type="sldNum" sz="quarter" idx="12"/>
          </p:nvPr>
        </p:nvSpPr>
        <p:spPr>
          <a:xfrm>
            <a:off x="7000875" y="6538913"/>
            <a:ext cx="2133600" cy="319087"/>
          </a:xfrm>
        </p:spPr>
        <p:txBody>
          <a:bodyPr/>
          <a:lstStyle>
            <a:lvl1pPr>
              <a:defRPr/>
            </a:lvl1pPr>
          </a:lstStyle>
          <a:p>
            <a:fld id="{268C1770-8013-48DC-B723-B77D515FD6F8}" type="slidenum">
              <a:rPr lang="en-US"/>
              <a:pPr/>
              <a:t>‹#›</a:t>
            </a:fld>
            <a:endParaRPr lang="en-US"/>
          </a:p>
        </p:txBody>
      </p:sp>
    </p:spTree>
    <p:extLst>
      <p:ext uri="{BB962C8B-B14F-4D97-AF65-F5344CB8AC3E}">
        <p14:creationId xmlns:p14="http://schemas.microsoft.com/office/powerpoint/2010/main" val="1444626330"/>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1"/>
          <p:cNvSpPr>
            <a:spLocks noGrp="1"/>
          </p:cNvSpPr>
          <p:nvPr>
            <p:ph type="title"/>
          </p:nvPr>
        </p:nvSpPr>
        <p:spPr>
          <a:xfrm>
            <a:off x="879764" y="1295400"/>
            <a:ext cx="7273636" cy="2057400"/>
          </a:xfrm>
          <a:prstGeom prst="rect">
            <a:avLst/>
          </a:prstGeom>
          <a:effectLst/>
        </p:spPr>
        <p:txBody>
          <a:bodyPr/>
          <a:lstStyle>
            <a:lvl1pPr>
              <a:defRPr sz="4000" b="0">
                <a:solidFill>
                  <a:schemeClr val="accent6">
                    <a:lumMod val="75000"/>
                  </a:schemeClr>
                </a:solidFill>
                <a:effectLst/>
                <a:latin typeface="Century Gothic"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05419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a:xfrm>
            <a:off x="0" y="6629400"/>
            <a:ext cx="9144000" cy="22860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0" y="-14654"/>
            <a:ext cx="9144000" cy="624254"/>
          </a:xfrm>
          <a:prstGeom prst="rect">
            <a:avLst/>
          </a:prstGeom>
        </p:spPr>
        <p:txBody>
          <a:bodyPr vert="horz" lIns="91440" tIns="45720" rIns="91440" bIns="45720" rtlCol="0" anchor="ctr">
            <a:noAutofit/>
            <a:scene3d>
              <a:camera prst="orthographicFront"/>
              <a:lightRig rig="threePt" dir="t"/>
            </a:scene3d>
            <a:sp3d extrusionH="57150">
              <a:bevelT w="38100" h="38100"/>
            </a:sp3d>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838200"/>
            <a:ext cx="8229600" cy="5287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0" y="6629400"/>
            <a:ext cx="2743200" cy="228600"/>
          </a:xfrm>
          <a:prstGeom prst="rect">
            <a:avLst/>
          </a:prstGeom>
        </p:spPr>
        <p:txBody>
          <a:bodyPr vert="horz" lIns="91440" tIns="45720" rIns="91440" bIns="45720" rtlCol="0" anchor="ctr"/>
          <a:lstStyle>
            <a:lvl1pPr algn="l">
              <a:defRPr sz="1200">
                <a:solidFill>
                  <a:srgbClr val="FFC000"/>
                </a:solidFill>
              </a:defRPr>
            </a:lvl1pPr>
          </a:lstStyle>
          <a:p>
            <a:r>
              <a:rPr lang="en-US" smtClean="0"/>
              <a:t>Craig Dukes / Virginia</a:t>
            </a:r>
            <a:endParaRPr lang="en-US" dirty="0"/>
          </a:p>
        </p:txBody>
      </p:sp>
      <p:sp>
        <p:nvSpPr>
          <p:cNvPr id="5" name="Footer Placeholder 4"/>
          <p:cNvSpPr>
            <a:spLocks noGrp="1"/>
          </p:cNvSpPr>
          <p:nvPr>
            <p:ph type="ftr" sz="quarter" idx="3"/>
          </p:nvPr>
        </p:nvSpPr>
        <p:spPr>
          <a:xfrm>
            <a:off x="3200400" y="6629400"/>
            <a:ext cx="2743200" cy="228600"/>
          </a:xfrm>
          <a:prstGeom prst="rect">
            <a:avLst/>
          </a:prstGeom>
        </p:spPr>
        <p:txBody>
          <a:bodyPr vert="horz" lIns="91440" tIns="45720" rIns="91440" bIns="45720" rtlCol="0" anchor="ctr"/>
          <a:lstStyle>
            <a:lvl1pPr algn="ctr">
              <a:defRPr sz="1200">
                <a:solidFill>
                  <a:srgbClr val="FFC000"/>
                </a:solidFill>
              </a:defRPr>
            </a:lvl1pPr>
          </a:lstStyle>
          <a:p>
            <a:r>
              <a:rPr lang="en-US" dirty="0" smtClean="0"/>
              <a:t>Mu2e</a:t>
            </a:r>
            <a:endParaRPr lang="en-US" dirty="0"/>
          </a:p>
        </p:txBody>
      </p:sp>
      <p:sp>
        <p:nvSpPr>
          <p:cNvPr id="6" name="Slide Number Placeholder 5"/>
          <p:cNvSpPr>
            <a:spLocks noGrp="1"/>
          </p:cNvSpPr>
          <p:nvPr>
            <p:ph type="sldNum" sz="quarter" idx="4"/>
          </p:nvPr>
        </p:nvSpPr>
        <p:spPr>
          <a:xfrm>
            <a:off x="6399415" y="6629400"/>
            <a:ext cx="2743200" cy="228600"/>
          </a:xfrm>
          <a:prstGeom prst="rect">
            <a:avLst/>
          </a:prstGeom>
        </p:spPr>
        <p:txBody>
          <a:bodyPr vert="horz" lIns="91440" tIns="45720" rIns="91440" bIns="45720" rtlCol="0" anchor="ctr"/>
          <a:lstStyle>
            <a:lvl1pPr algn="r">
              <a:defRPr sz="1200">
                <a:solidFill>
                  <a:srgbClr val="FFC000"/>
                </a:solidFill>
              </a:defRPr>
            </a:lvl1pPr>
          </a:lstStyle>
          <a:p>
            <a:fld id="{C95F3207-39C2-4B35-9EBF-195B2F555FC9}" type="slidenum">
              <a:rPr lang="en-US" smtClean="0"/>
              <a:pPr/>
              <a:t>‹#›</a:t>
            </a:fld>
            <a:endParaRPr lang="en-US" dirty="0"/>
          </a:p>
        </p:txBody>
      </p:sp>
    </p:spTree>
    <p:extLst>
      <p:ext uri="{BB962C8B-B14F-4D97-AF65-F5344CB8AC3E}">
        <p14:creationId xmlns:p14="http://schemas.microsoft.com/office/powerpoint/2010/main" val="3077445764"/>
      </p:ext>
    </p:extLst>
  </p:cSld>
  <p:clrMap bg1="lt1" tx1="dk1" bg2="lt2" tx2="dk2" accent1="accent1" accent2="accent2" accent3="accent3" accent4="accent4" accent5="accent5" accent6="accent6" hlink="hlink" folHlink="folHlink"/>
  <p:sldLayoutIdLst>
    <p:sldLayoutId id="2147483654" r:id="rId1"/>
    <p:sldLayoutId id="2147483664" r:id="rId2"/>
    <p:sldLayoutId id="2147483650" r:id="rId3"/>
    <p:sldLayoutId id="2147483651" r:id="rId4"/>
    <p:sldLayoutId id="2147483666" r:id="rId5"/>
    <p:sldLayoutId id="2147483667"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ctr" defTabSz="914400" rtl="0" eaLnBrk="1" latinLnBrk="0" hangingPunct="1">
        <a:spcBef>
          <a:spcPct val="0"/>
        </a:spcBef>
        <a:buNone/>
        <a:defRPr sz="2800" b="1" kern="1200">
          <a:solidFill>
            <a:srgbClr val="FFC000"/>
          </a:solidFill>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111" y="685800"/>
            <a:ext cx="8272289" cy="5254763"/>
          </a:xfrm>
          <a:prstGeom prst="rect">
            <a:avLst/>
          </a:prstGeom>
        </p:spPr>
      </p:pic>
    </p:spTree>
    <p:extLst>
      <p:ext uri="{BB962C8B-B14F-4D97-AF65-F5344CB8AC3E}">
        <p14:creationId xmlns:p14="http://schemas.microsoft.com/office/powerpoint/2010/main" val="3371653977"/>
      </p:ext>
    </p:extLst>
  </p:cSld>
  <p:clrMap bg1="lt1" tx1="dk1" bg2="lt2" tx2="dk2" accent1="accent1" accent2="accent2" accent3="accent3" accent4="accent4" accent5="accent5" accent6="accent6" hlink="hlink" folHlink="folHlink"/>
  <p:sldLayoutIdLst>
    <p:sldLayoutId id="2147483662"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ctr" defTabSz="914400" rtl="0" eaLnBrk="1" latinLnBrk="0" hangingPunct="1">
        <a:spcBef>
          <a:spcPct val="0"/>
        </a:spcBef>
        <a:buNone/>
        <a:defRPr sz="28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notesSlide" Target="../notesSlides/notesSlide3.xml"/><Relationship Id="rId7" Type="http://schemas.openxmlformats.org/officeDocument/2006/relationships/image" Target="../media/image25.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4.png"/><Relationship Id="rId5" Type="http://schemas.openxmlformats.org/officeDocument/2006/relationships/image" Target="../media/image23.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28.wmf"/><Relationship Id="rId5" Type="http://schemas.openxmlformats.org/officeDocument/2006/relationships/oleObject" Target="../embeddings/oleObject2.bin"/><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4.png"/><Relationship Id="rId7" Type="http://schemas.openxmlformats.org/officeDocument/2006/relationships/image" Target="../media/image37.w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36.wmf"/><Relationship Id="rId4"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notesSlide" Target="../notesSlides/notesSlide7.xml"/><Relationship Id="rId7" Type="http://schemas.openxmlformats.org/officeDocument/2006/relationships/image" Target="../media/image44.png"/><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42.wmf"/><Relationship Id="rId5" Type="http://schemas.openxmlformats.org/officeDocument/2006/relationships/oleObject" Target="../embeddings/oleObject5.bin"/><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 Id="rId4" Type="http://schemas.openxmlformats.org/officeDocument/2006/relationships/image" Target="../media/image7.emf"/></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2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54.png"/><Relationship Id="rId5" Type="http://schemas.openxmlformats.org/officeDocument/2006/relationships/image" Target="../media/image53.wmf"/><Relationship Id="rId4" Type="http://schemas.openxmlformats.org/officeDocument/2006/relationships/oleObject" Target="../embeddings/oleObject6.bin"/></Relationships>
</file>

<file path=ppt/slides/_rels/slide24.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png"/><Relationship Id="rId1" Type="http://schemas.openxmlformats.org/officeDocument/2006/relationships/slideLayout" Target="../slideLayouts/slideLayout1.xml"/><Relationship Id="rId5" Type="http://schemas.openxmlformats.org/officeDocument/2006/relationships/image" Target="../media/image58.png"/><Relationship Id="rId4" Type="http://schemas.openxmlformats.org/officeDocument/2006/relationships/image" Target="../media/image57.png"/></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63.png"/></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6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notesSlide" Target="../notesSlides/notesSlide16.xml"/><Relationship Id="rId7" Type="http://schemas.openxmlformats.org/officeDocument/2006/relationships/image" Target="../media/image73.png"/><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72.png"/><Relationship Id="rId5" Type="http://schemas.openxmlformats.org/officeDocument/2006/relationships/image" Target="../media/image71.wmf"/><Relationship Id="rId4" Type="http://schemas.openxmlformats.org/officeDocument/2006/relationships/oleObject" Target="../embeddings/oleObject7.bin"/></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1066800"/>
            <a:ext cx="7883236" cy="2057400"/>
          </a:xfrm>
        </p:spPr>
        <p:txBody>
          <a:bodyPr anchor="ctr"/>
          <a:lstStyle/>
          <a:p>
            <a:pPr algn="l"/>
            <a:r>
              <a:rPr lang="en-US" dirty="0" smtClean="0"/>
              <a:t>Mu2e: Probing the Frontiers of Physics Using Rare Particle Decays</a:t>
            </a:r>
            <a:endParaRPr lang="en-US" dirty="0"/>
          </a:p>
        </p:txBody>
      </p:sp>
      <p:sp>
        <p:nvSpPr>
          <p:cNvPr id="3" name="TextBox 2"/>
          <p:cNvSpPr txBox="1"/>
          <p:nvPr/>
        </p:nvSpPr>
        <p:spPr>
          <a:xfrm>
            <a:off x="2331720" y="4114800"/>
            <a:ext cx="3429000" cy="1938992"/>
          </a:xfrm>
          <a:prstGeom prst="rect">
            <a:avLst/>
          </a:prstGeom>
          <a:noFill/>
        </p:spPr>
        <p:txBody>
          <a:bodyPr wrap="square" rtlCol="0">
            <a:spAutoFit/>
          </a:bodyPr>
          <a:lstStyle/>
          <a:p>
            <a:r>
              <a:rPr lang="en-US" sz="2000" dirty="0" smtClean="0">
                <a:solidFill>
                  <a:schemeClr val="bg1"/>
                </a:solidFill>
              </a:rPr>
              <a:t>E. Craig Dukes</a:t>
            </a:r>
          </a:p>
          <a:p>
            <a:r>
              <a:rPr lang="en-US" sz="2000" dirty="0" smtClean="0">
                <a:solidFill>
                  <a:schemeClr val="bg1"/>
                </a:solidFill>
              </a:rPr>
              <a:t>University of Virginia</a:t>
            </a:r>
          </a:p>
          <a:p>
            <a:r>
              <a:rPr lang="en-US" sz="2000" dirty="0" smtClean="0">
                <a:solidFill>
                  <a:schemeClr val="bg1"/>
                </a:solidFill>
              </a:rPr>
              <a:t>for the Mu2e Collaboration</a:t>
            </a:r>
          </a:p>
          <a:p>
            <a:endParaRPr lang="en-US" sz="2000" dirty="0" smtClean="0">
              <a:solidFill>
                <a:schemeClr val="bg1"/>
              </a:solidFill>
            </a:endParaRPr>
          </a:p>
          <a:p>
            <a:r>
              <a:rPr lang="en-US" sz="2000" dirty="0" smtClean="0">
                <a:solidFill>
                  <a:schemeClr val="bg1"/>
                </a:solidFill>
              </a:rPr>
              <a:t>Lake Louise Winter Institute</a:t>
            </a:r>
          </a:p>
          <a:p>
            <a:r>
              <a:rPr lang="en-US" sz="2000" dirty="0" smtClean="0">
                <a:solidFill>
                  <a:schemeClr val="bg1"/>
                </a:solidFill>
              </a:rPr>
              <a:t>February 19, 2015</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0" y="2880360"/>
            <a:ext cx="3177914" cy="182880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2894" y="4114800"/>
            <a:ext cx="1463043" cy="1463043"/>
          </a:xfrm>
          <a:prstGeom prst="rect">
            <a:avLst/>
          </a:prstGeom>
        </p:spPr>
      </p:pic>
    </p:spTree>
    <p:extLst>
      <p:ext uri="{BB962C8B-B14F-4D97-AF65-F5344CB8AC3E}">
        <p14:creationId xmlns:p14="http://schemas.microsoft.com/office/powerpoint/2010/main" val="2327351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Rot="1" noChangeArrowheads="1"/>
          </p:cNvSpPr>
          <p:nvPr>
            <p:ph type="title"/>
          </p:nvPr>
        </p:nvSpPr>
        <p:spPr/>
        <p:txBody>
          <a:bodyPr/>
          <a:lstStyle/>
          <a:p>
            <a:r>
              <a:rPr lang="en-US" dirty="0" smtClean="0"/>
              <a:t>Mu2e: Probe New Physics Charged </a:t>
            </a:r>
            <a:r>
              <a:rPr lang="en-US" dirty="0"/>
              <a:t>Lepton Flavor </a:t>
            </a:r>
            <a:r>
              <a:rPr lang="en-US" dirty="0" smtClean="0"/>
              <a:t>Violation</a:t>
            </a:r>
            <a:endParaRPr lang="en-US" dirty="0"/>
          </a:p>
        </p:txBody>
      </p:sp>
      <p:sp>
        <p:nvSpPr>
          <p:cNvPr id="330755" name="Rectangle 3"/>
          <p:cNvSpPr>
            <a:spLocks noGrp="1" noChangeArrowheads="1"/>
          </p:cNvSpPr>
          <p:nvPr>
            <p:ph type="body" sz="half" idx="4294967295"/>
          </p:nvPr>
        </p:nvSpPr>
        <p:spPr>
          <a:xfrm>
            <a:off x="0" y="1673225"/>
            <a:ext cx="4533900" cy="3219450"/>
          </a:xfrm>
        </p:spPr>
        <p:txBody>
          <a:bodyPr/>
          <a:lstStyle/>
          <a:p>
            <a:pPr marL="230188" indent="-230188">
              <a:lnSpc>
                <a:spcPct val="90000"/>
              </a:lnSpc>
              <a:spcBef>
                <a:spcPct val="30000"/>
              </a:spcBef>
            </a:pPr>
            <a:r>
              <a:rPr lang="en-US" sz="2000" dirty="0">
                <a:effectLst/>
              </a:rPr>
              <a:t>In Standard Model not there </a:t>
            </a:r>
            <a:r>
              <a:rPr lang="en-US" sz="2000" dirty="0">
                <a:effectLst/>
                <a:sym typeface="Wingdings" pitchFamily="2" charset="2"/>
              </a:rPr>
              <a:t> neutrino mass discovery implies an unobservable 10</a:t>
            </a:r>
            <a:r>
              <a:rPr lang="en-US" sz="2000" baseline="30000" dirty="0">
                <a:effectLst/>
                <a:sym typeface="Wingdings" pitchFamily="2" charset="2"/>
              </a:rPr>
              <a:t>-52</a:t>
            </a:r>
            <a:r>
              <a:rPr lang="en-US" sz="2000" dirty="0">
                <a:effectLst/>
                <a:sym typeface="Wingdings" pitchFamily="2" charset="2"/>
              </a:rPr>
              <a:t> rate</a:t>
            </a:r>
          </a:p>
          <a:p>
            <a:pPr marL="230188" indent="-230188">
              <a:lnSpc>
                <a:spcPct val="90000"/>
              </a:lnSpc>
              <a:spcBef>
                <a:spcPct val="30000"/>
              </a:spcBef>
            </a:pPr>
            <a:r>
              <a:rPr lang="en-US" sz="2000" dirty="0">
                <a:solidFill>
                  <a:srgbClr val="FFFF00"/>
                </a:solidFill>
                <a:effectLst/>
                <a:sym typeface="Wingdings" pitchFamily="2" charset="2"/>
              </a:rPr>
              <a:t>Hence, any signal unambiguous evidence of new physics</a:t>
            </a:r>
          </a:p>
          <a:p>
            <a:pPr marL="230188" indent="-230188">
              <a:lnSpc>
                <a:spcPct val="90000"/>
              </a:lnSpc>
              <a:spcBef>
                <a:spcPct val="30000"/>
              </a:spcBef>
            </a:pPr>
            <a:r>
              <a:rPr lang="en-US" sz="2000" dirty="0">
                <a:effectLst/>
                <a:sym typeface="Wingdings" pitchFamily="2" charset="2"/>
              </a:rPr>
              <a:t>Exquisite sensitivities can be obtained experimentally </a:t>
            </a:r>
          </a:p>
          <a:p>
            <a:pPr marL="577850" lvl="1" indent="-233363">
              <a:lnSpc>
                <a:spcPct val="90000"/>
              </a:lnSpc>
              <a:spcBef>
                <a:spcPct val="30000"/>
              </a:spcBef>
              <a:buFont typeface="Wingdings" pitchFamily="2" charset="2"/>
              <a:buChar char="ð"/>
            </a:pPr>
            <a:r>
              <a:rPr lang="en-US" sz="2000" dirty="0">
                <a:effectLst/>
                <a:sym typeface="Wingdings" pitchFamily="2" charset="2"/>
              </a:rPr>
              <a:t>sensitivities that allow favored beyond-the-standard-model theories to be tested</a:t>
            </a:r>
          </a:p>
          <a:p>
            <a:pPr marL="577850" lvl="1" indent="-233363">
              <a:lnSpc>
                <a:spcPct val="90000"/>
              </a:lnSpc>
              <a:spcBef>
                <a:spcPct val="30000"/>
              </a:spcBef>
              <a:buFont typeface="Wingdings" pitchFamily="2" charset="2"/>
              <a:buNone/>
            </a:pPr>
            <a:endParaRPr lang="en-US" sz="2000" dirty="0">
              <a:effectLst/>
              <a:sym typeface="Wingdings" pitchFamily="2" charset="2"/>
            </a:endParaRPr>
          </a:p>
        </p:txBody>
      </p:sp>
      <p:graphicFrame>
        <p:nvGraphicFramePr>
          <p:cNvPr id="330763" name="Object 11"/>
          <p:cNvGraphicFramePr>
            <a:graphicFrameLocks noGrp="1" noChangeAspect="1"/>
          </p:cNvGraphicFramePr>
          <p:nvPr>
            <p:ph sz="half" idx="4294967295"/>
            <p:extLst>
              <p:ext uri="{D42A27DB-BD31-4B8C-83A1-F6EECF244321}">
                <p14:modId xmlns:p14="http://schemas.microsoft.com/office/powerpoint/2010/main" val="3784740059"/>
              </p:ext>
            </p:extLst>
          </p:nvPr>
        </p:nvGraphicFramePr>
        <p:xfrm>
          <a:off x="3052763" y="609600"/>
          <a:ext cx="3043237" cy="803275"/>
        </p:xfrm>
        <a:graphic>
          <a:graphicData uri="http://schemas.openxmlformats.org/presentationml/2006/ole">
            <mc:AlternateContent xmlns:mc="http://schemas.openxmlformats.org/markup-compatibility/2006">
              <mc:Choice xmlns:v="urn:schemas-microsoft-com:vml" Requires="v">
                <p:oleObj spid="_x0000_s5425" name="Equation" r:id="rId4" imgW="863280" imgH="228600" progId="Equation.3">
                  <p:embed/>
                </p:oleObj>
              </mc:Choice>
              <mc:Fallback>
                <p:oleObj name="Equation" r:id="rId4" imgW="86328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2763" y="609600"/>
                        <a:ext cx="3043237" cy="803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0767" name="Text Box 15"/>
          <p:cNvSpPr txBox="1">
            <a:spLocks noChangeArrowheads="1"/>
          </p:cNvSpPr>
          <p:nvPr/>
        </p:nvSpPr>
        <p:spPr bwMode="auto">
          <a:xfrm>
            <a:off x="503238" y="5486400"/>
            <a:ext cx="2963863" cy="461665"/>
          </a:xfrm>
          <a:prstGeom prst="rect">
            <a:avLst/>
          </a:prstGeom>
          <a:solidFill>
            <a:schemeClr val="accent1">
              <a:lumMod val="50000"/>
            </a:schemeClr>
          </a:solidFill>
          <a:ln w="38100" algn="ctr">
            <a:solidFill>
              <a:schemeClr val="tx1"/>
            </a:solidFill>
            <a:miter lim="800000"/>
            <a:headEnd/>
            <a:tailEnd/>
          </a:ln>
          <a:effectLst/>
          <a:extLst/>
        </p:spPr>
        <p:txBody>
          <a:bodyPr>
            <a:spAutoFit/>
          </a:bodyPr>
          <a:lstStyle/>
          <a:p>
            <a:pPr algn="ctr">
              <a:spcBef>
                <a:spcPct val="50000"/>
              </a:spcBef>
            </a:pPr>
            <a:r>
              <a:rPr lang="en-US" sz="2400" dirty="0">
                <a:solidFill>
                  <a:srgbClr val="FFFF00"/>
                </a:solidFill>
              </a:rPr>
              <a:t>New heavy neutrino</a:t>
            </a:r>
          </a:p>
        </p:txBody>
      </p:sp>
      <p:sp>
        <p:nvSpPr>
          <p:cNvPr id="330768" name="Text Box 16"/>
          <p:cNvSpPr txBox="1">
            <a:spLocks noChangeArrowheads="1"/>
          </p:cNvSpPr>
          <p:nvPr/>
        </p:nvSpPr>
        <p:spPr bwMode="auto">
          <a:xfrm>
            <a:off x="499480" y="5460768"/>
            <a:ext cx="2963862" cy="461665"/>
          </a:xfrm>
          <a:prstGeom prst="rect">
            <a:avLst/>
          </a:prstGeom>
          <a:solidFill>
            <a:schemeClr val="accent1">
              <a:lumMod val="50000"/>
            </a:schemeClr>
          </a:solidFill>
          <a:ln w="38100" algn="ctr">
            <a:solidFill>
              <a:schemeClr val="tx1"/>
            </a:solidFill>
            <a:miter lim="800000"/>
            <a:headEnd/>
            <a:tailEnd/>
          </a:ln>
          <a:effectLst/>
          <a:extLst/>
        </p:spPr>
        <p:txBody>
          <a:bodyPr>
            <a:spAutoFit/>
          </a:bodyPr>
          <a:lstStyle/>
          <a:p>
            <a:pPr algn="ctr">
              <a:spcBef>
                <a:spcPct val="50000"/>
              </a:spcBef>
            </a:pPr>
            <a:r>
              <a:rPr lang="en-US" sz="2400" dirty="0">
                <a:solidFill>
                  <a:srgbClr val="FFFF00"/>
                </a:solidFill>
              </a:rPr>
              <a:t>Supersymmetry</a:t>
            </a:r>
          </a:p>
        </p:txBody>
      </p:sp>
      <p:pic>
        <p:nvPicPr>
          <p:cNvPr id="330769" name="Picture 17" descr="mu2e_feynman_diagrams_heavy_nu_ligh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3875088"/>
            <a:ext cx="4122738" cy="2551112"/>
          </a:xfrm>
          <a:prstGeom prst="rect">
            <a:avLst/>
          </a:prstGeom>
          <a:noFill/>
          <a:extLst>
            <a:ext uri="{909E8E84-426E-40DD-AFC4-6F175D3DCCD1}">
              <a14:hiddenFill xmlns:a14="http://schemas.microsoft.com/office/drawing/2010/main">
                <a:solidFill>
                  <a:srgbClr val="FFFFFF"/>
                </a:solidFill>
              </a14:hiddenFill>
            </a:ext>
          </a:extLst>
        </p:spPr>
      </p:pic>
      <p:pic>
        <p:nvPicPr>
          <p:cNvPr id="330770" name="Picture 18" descr="mu2e_feynman_diagrams_susy_ligh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10125" y="3875088"/>
            <a:ext cx="4113213" cy="2559050"/>
          </a:xfrm>
          <a:prstGeom prst="rect">
            <a:avLst/>
          </a:prstGeom>
          <a:noFill/>
          <a:extLst>
            <a:ext uri="{909E8E84-426E-40DD-AFC4-6F175D3DCCD1}">
              <a14:hiddenFill xmlns:a14="http://schemas.microsoft.com/office/drawing/2010/main">
                <a:solidFill>
                  <a:srgbClr val="FFFFFF"/>
                </a:solidFill>
              </a14:hiddenFill>
            </a:ext>
          </a:extLst>
        </p:spPr>
      </p:pic>
      <p:sp>
        <p:nvSpPr>
          <p:cNvPr id="330771" name="AutoShape 19"/>
          <p:cNvSpPr>
            <a:spLocks noChangeArrowheads="1"/>
          </p:cNvSpPr>
          <p:nvPr/>
        </p:nvSpPr>
        <p:spPr bwMode="auto">
          <a:xfrm>
            <a:off x="3611563" y="5565775"/>
            <a:ext cx="1058862" cy="288925"/>
          </a:xfrm>
          <a:prstGeom prst="rightArrow">
            <a:avLst>
              <a:gd name="adj1" fmla="val 50000"/>
              <a:gd name="adj2" fmla="val 91621"/>
            </a:avLst>
          </a:prstGeom>
          <a:solidFill>
            <a:srgbClr val="FF0000"/>
          </a:solidFill>
          <a:ln w="254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330773" name="Picture 21" descr="mu2e_sm_ligh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05400" y="1527175"/>
            <a:ext cx="3767137" cy="1993900"/>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3" name="Footer Placeholder 2"/>
          <p:cNvSpPr>
            <a:spLocks noGrp="1"/>
          </p:cNvSpPr>
          <p:nvPr>
            <p:ph type="ftr" sz="quarter" idx="11"/>
          </p:nvPr>
        </p:nvSpPr>
        <p:spPr/>
        <p:txBody>
          <a:bodyPr/>
          <a:lstStyle/>
          <a:p>
            <a:r>
              <a:rPr lang="en-US" smtClean="0"/>
              <a:t>Mu2e</a:t>
            </a:r>
            <a:endParaRPr lang="en-US" dirty="0"/>
          </a:p>
        </p:txBody>
      </p:sp>
      <p:sp>
        <p:nvSpPr>
          <p:cNvPr id="4" name="Slide Number Placeholder 3"/>
          <p:cNvSpPr>
            <a:spLocks noGrp="1"/>
          </p:cNvSpPr>
          <p:nvPr>
            <p:ph type="sldNum" sz="quarter" idx="12"/>
          </p:nvPr>
        </p:nvSpPr>
        <p:spPr/>
        <p:txBody>
          <a:bodyPr/>
          <a:lstStyle/>
          <a:p>
            <a:fld id="{C95F3207-39C2-4B35-9EBF-195B2F555FC9}" type="slidenum">
              <a:rPr lang="en-US" smtClean="0"/>
              <a:pPr/>
              <a:t>10</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30770"/>
                                        </p:tgtEl>
                                        <p:attrNameLst>
                                          <p:attrName>style.visibility</p:attrName>
                                        </p:attrNameLst>
                                      </p:cBhvr>
                                      <p:to>
                                        <p:strVal val="visible"/>
                                      </p:to>
                                    </p:set>
                                    <p:animEffect transition="in" filter="fade">
                                      <p:cBhvr>
                                        <p:cTn id="7" dur="2000"/>
                                        <p:tgtEl>
                                          <p:spTgt spid="33077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0768"/>
                                        </p:tgtEl>
                                        <p:attrNameLst>
                                          <p:attrName>style.visibility</p:attrName>
                                        </p:attrNameLst>
                                      </p:cBhvr>
                                      <p:to>
                                        <p:strVal val="visible"/>
                                      </p:to>
                                    </p:set>
                                    <p:animEffect transition="in" filter="fade">
                                      <p:cBhvr>
                                        <p:cTn id="10" dur="2000"/>
                                        <p:tgtEl>
                                          <p:spTgt spid="33076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0771"/>
                                        </p:tgtEl>
                                        <p:attrNameLst>
                                          <p:attrName>style.visibility</p:attrName>
                                        </p:attrNameLst>
                                      </p:cBhvr>
                                      <p:to>
                                        <p:strVal val="visible"/>
                                      </p:to>
                                    </p:set>
                                    <p:animEffect transition="in" filter="fade">
                                      <p:cBhvr>
                                        <p:cTn id="13" dur="2000"/>
                                        <p:tgtEl>
                                          <p:spTgt spid="330771"/>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xit" presetSubtype="0" fill="hold" nodeType="clickEffect">
                                  <p:stCondLst>
                                    <p:cond delay="0"/>
                                  </p:stCondLst>
                                  <p:childTnLst>
                                    <p:animEffect transition="out" filter="fade">
                                      <p:cBhvr>
                                        <p:cTn id="17" dur="2000"/>
                                        <p:tgtEl>
                                          <p:spTgt spid="330770"/>
                                        </p:tgtEl>
                                      </p:cBhvr>
                                    </p:animEffect>
                                    <p:set>
                                      <p:cBhvr>
                                        <p:cTn id="18" dur="1" fill="hold">
                                          <p:stCondLst>
                                            <p:cond delay="1999"/>
                                          </p:stCondLst>
                                        </p:cTn>
                                        <p:tgtEl>
                                          <p:spTgt spid="330770"/>
                                        </p:tgtEl>
                                        <p:attrNameLst>
                                          <p:attrName>style.visibility</p:attrName>
                                        </p:attrNameLst>
                                      </p:cBhvr>
                                      <p:to>
                                        <p:strVal val="hidden"/>
                                      </p:to>
                                    </p:set>
                                  </p:childTnLst>
                                </p:cTn>
                              </p:par>
                              <p:par>
                                <p:cTn id="19" presetID="10" presetClass="exit" presetSubtype="0" fill="hold" grpId="1" nodeType="withEffect">
                                  <p:stCondLst>
                                    <p:cond delay="0"/>
                                  </p:stCondLst>
                                  <p:childTnLst>
                                    <p:animEffect transition="out" filter="fade">
                                      <p:cBhvr>
                                        <p:cTn id="20" dur="2000"/>
                                        <p:tgtEl>
                                          <p:spTgt spid="330768"/>
                                        </p:tgtEl>
                                      </p:cBhvr>
                                    </p:animEffect>
                                    <p:set>
                                      <p:cBhvr>
                                        <p:cTn id="21" dur="1" fill="hold">
                                          <p:stCondLst>
                                            <p:cond delay="1999"/>
                                          </p:stCondLst>
                                        </p:cTn>
                                        <p:tgtEl>
                                          <p:spTgt spid="330768"/>
                                        </p:tgtEl>
                                        <p:attrNameLst>
                                          <p:attrName>style.visibility</p:attrName>
                                        </p:attrNameLst>
                                      </p:cBhvr>
                                      <p:to>
                                        <p:strVal val="hidden"/>
                                      </p:to>
                                    </p:set>
                                  </p:childTnLst>
                                </p:cTn>
                              </p:par>
                              <p:par>
                                <p:cTn id="22" presetID="10" presetClass="entr" presetSubtype="0" fill="hold" nodeType="withEffect">
                                  <p:stCondLst>
                                    <p:cond delay="0"/>
                                  </p:stCondLst>
                                  <p:childTnLst>
                                    <p:set>
                                      <p:cBhvr>
                                        <p:cTn id="23" dur="1" fill="hold">
                                          <p:stCondLst>
                                            <p:cond delay="0"/>
                                          </p:stCondLst>
                                        </p:cTn>
                                        <p:tgtEl>
                                          <p:spTgt spid="330769"/>
                                        </p:tgtEl>
                                        <p:attrNameLst>
                                          <p:attrName>style.visibility</p:attrName>
                                        </p:attrNameLst>
                                      </p:cBhvr>
                                      <p:to>
                                        <p:strVal val="visible"/>
                                      </p:to>
                                    </p:set>
                                    <p:animEffect transition="in" filter="fade">
                                      <p:cBhvr>
                                        <p:cTn id="24" dur="2000"/>
                                        <p:tgtEl>
                                          <p:spTgt spid="33076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30767"/>
                                        </p:tgtEl>
                                        <p:attrNameLst>
                                          <p:attrName>style.visibility</p:attrName>
                                        </p:attrNameLst>
                                      </p:cBhvr>
                                      <p:to>
                                        <p:strVal val="visible"/>
                                      </p:to>
                                    </p:set>
                                    <p:animEffect transition="in" filter="fade">
                                      <p:cBhvr>
                                        <p:cTn id="27" dur="2000"/>
                                        <p:tgtEl>
                                          <p:spTgt spid="3307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767" grpId="0" animBg="1"/>
      <p:bldP spid="330768" grpId="0" animBg="1"/>
      <p:bldP spid="330768" grpId="1" animBg="1"/>
      <p:bldP spid="33077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84667" y="2484120"/>
            <a:ext cx="2582333" cy="2362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5"/>
          <p:cNvSpPr>
            <a:spLocks noGrp="1"/>
          </p:cNvSpPr>
          <p:nvPr>
            <p:ph type="title"/>
          </p:nvPr>
        </p:nvSpPr>
        <p:spPr/>
        <p:txBody>
          <a:bodyPr/>
          <a:lstStyle/>
          <a:p>
            <a:r>
              <a:rPr lang="en-US" dirty="0" smtClean="0"/>
              <a:t>Why </a:t>
            </a:r>
            <a:r>
              <a:rPr lang="en-US" dirty="0" err="1"/>
              <a:t>Muon</a:t>
            </a:r>
            <a:r>
              <a:rPr lang="en-US" dirty="0"/>
              <a:t>-to-Electron Conversion</a:t>
            </a:r>
            <a:r>
              <a:rPr lang="en-US" dirty="0" smtClean="0"/>
              <a:t>? </a:t>
            </a:r>
            <a:endParaRPr lang="en-US" dirty="0"/>
          </a:p>
        </p:txBody>
      </p:sp>
      <p:sp>
        <p:nvSpPr>
          <p:cNvPr id="3" name="Date Placeholder 2"/>
          <p:cNvSpPr>
            <a:spLocks noGrp="1"/>
          </p:cNvSpPr>
          <p:nvPr>
            <p:ph type="dt" sz="half" idx="10"/>
          </p:nvPr>
        </p:nvSpPr>
        <p:spPr/>
        <p:txBody>
          <a:bodyPr/>
          <a:lstStyle/>
          <a:p>
            <a:r>
              <a:rPr lang="en-US" smtClean="0"/>
              <a:t>Craig Dukes / Virginia</a:t>
            </a:r>
            <a:endParaRPr lang="en-US" dirty="0"/>
          </a:p>
        </p:txBody>
      </p:sp>
      <p:sp>
        <p:nvSpPr>
          <p:cNvPr id="4" name="Footer Placeholder 3"/>
          <p:cNvSpPr>
            <a:spLocks noGrp="1"/>
          </p:cNvSpPr>
          <p:nvPr>
            <p:ph type="ftr" sz="quarter" idx="11"/>
          </p:nvPr>
        </p:nvSpPr>
        <p:spPr/>
        <p:txBody>
          <a:bodyPr/>
          <a:lstStyle/>
          <a:p>
            <a:r>
              <a:rPr lang="it-IT" smtClean="0"/>
              <a:t>Mu2e</a:t>
            </a:r>
            <a:endParaRPr lang="en-US" dirty="0"/>
          </a:p>
        </p:txBody>
      </p:sp>
      <p:sp>
        <p:nvSpPr>
          <p:cNvPr id="5" name="Slide Number Placeholder 4"/>
          <p:cNvSpPr>
            <a:spLocks noGrp="1"/>
          </p:cNvSpPr>
          <p:nvPr>
            <p:ph type="sldNum" sz="quarter" idx="12"/>
          </p:nvPr>
        </p:nvSpPr>
        <p:spPr/>
        <p:txBody>
          <a:bodyPr/>
          <a:lstStyle/>
          <a:p>
            <a:fld id="{C95F3207-39C2-4B35-9EBF-195B2F555FC9}" type="slidenum">
              <a:rPr lang="en-US" smtClean="0"/>
              <a:pPr/>
              <a:t>11</a:t>
            </a:fld>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8925" y="914400"/>
            <a:ext cx="6086475" cy="537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199" y="5486400"/>
            <a:ext cx="2752725" cy="707886"/>
          </a:xfrm>
          <a:prstGeom prst="rect">
            <a:avLst/>
          </a:prstGeom>
          <a:noFill/>
        </p:spPr>
        <p:txBody>
          <a:bodyPr wrap="square" rtlCol="0">
            <a:spAutoFit/>
          </a:bodyPr>
          <a:lstStyle/>
          <a:p>
            <a:r>
              <a:rPr lang="en-US" sz="2000" dirty="0" smtClean="0">
                <a:solidFill>
                  <a:schemeClr val="bg1"/>
                </a:solidFill>
              </a:rPr>
              <a:t>Altmannshofer et al., NPB 830, 17 (2010) </a:t>
            </a:r>
            <a:endParaRPr lang="en-US" sz="2000" dirty="0">
              <a:solidFill>
                <a:schemeClr val="bg1"/>
              </a:solidFill>
            </a:endParaRPr>
          </a:p>
        </p:txBody>
      </p:sp>
      <p:sp>
        <p:nvSpPr>
          <p:cNvPr id="2" name="Rounded Rectangle 1"/>
          <p:cNvSpPr/>
          <p:nvPr/>
        </p:nvSpPr>
        <p:spPr>
          <a:xfrm>
            <a:off x="3209925" y="4495800"/>
            <a:ext cx="5334000" cy="304800"/>
          </a:xfrm>
          <a:prstGeom prst="round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84667" y="931333"/>
            <a:ext cx="2286000" cy="1015663"/>
          </a:xfrm>
          <a:prstGeom prst="rect">
            <a:avLst/>
          </a:prstGeom>
          <a:noFill/>
        </p:spPr>
        <p:txBody>
          <a:bodyPr wrap="square" rtlCol="0">
            <a:spAutoFit/>
          </a:bodyPr>
          <a:lstStyle/>
          <a:p>
            <a:r>
              <a:rPr lang="en-US" sz="2000" dirty="0" smtClean="0">
                <a:solidFill>
                  <a:schemeClr val="bg1"/>
                </a:solidFill>
              </a:rPr>
              <a:t>Different SUSY and non-SUSY BSM models</a:t>
            </a:r>
            <a:endParaRPr lang="en-US" sz="2000" dirty="0">
              <a:solidFill>
                <a:schemeClr val="bg1"/>
              </a:solidFill>
            </a:endParaRPr>
          </a:p>
        </p:txBody>
      </p:sp>
      <p:sp>
        <p:nvSpPr>
          <p:cNvPr id="10" name="5-Point Star 9"/>
          <p:cNvSpPr/>
          <p:nvPr/>
        </p:nvSpPr>
        <p:spPr>
          <a:xfrm>
            <a:off x="84667" y="2636520"/>
            <a:ext cx="381000" cy="304800"/>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5-Point Star 11"/>
          <p:cNvSpPr/>
          <p:nvPr/>
        </p:nvSpPr>
        <p:spPr>
          <a:xfrm>
            <a:off x="489527" y="2636520"/>
            <a:ext cx="381000" cy="304800"/>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5-Point Star 12"/>
          <p:cNvSpPr/>
          <p:nvPr/>
        </p:nvSpPr>
        <p:spPr>
          <a:xfrm>
            <a:off x="914400" y="2636520"/>
            <a:ext cx="381000" cy="304800"/>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295400" y="2636520"/>
            <a:ext cx="1447800" cy="369332"/>
          </a:xfrm>
          <a:prstGeom prst="rect">
            <a:avLst/>
          </a:prstGeom>
          <a:noFill/>
        </p:spPr>
        <p:txBody>
          <a:bodyPr wrap="square" rtlCol="0">
            <a:spAutoFit/>
          </a:bodyPr>
          <a:lstStyle/>
          <a:p>
            <a:r>
              <a:rPr lang="en-US" dirty="0" smtClean="0">
                <a:solidFill>
                  <a:schemeClr val="bg1"/>
                </a:solidFill>
              </a:rPr>
              <a:t>Large effects</a:t>
            </a:r>
          </a:p>
        </p:txBody>
      </p:sp>
      <p:sp>
        <p:nvSpPr>
          <p:cNvPr id="15" name="5-Point Star 14"/>
          <p:cNvSpPr/>
          <p:nvPr/>
        </p:nvSpPr>
        <p:spPr>
          <a:xfrm>
            <a:off x="280940" y="3273921"/>
            <a:ext cx="381000" cy="304800"/>
          </a:xfrm>
          <a:prstGeom prst="star5">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5-Point Star 15"/>
          <p:cNvSpPr/>
          <p:nvPr/>
        </p:nvSpPr>
        <p:spPr>
          <a:xfrm>
            <a:off x="685800" y="3273921"/>
            <a:ext cx="381000" cy="304800"/>
          </a:xfrm>
          <a:prstGeom prst="star5">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1295400" y="3285589"/>
            <a:ext cx="1447800" cy="646331"/>
          </a:xfrm>
          <a:prstGeom prst="rect">
            <a:avLst/>
          </a:prstGeom>
          <a:noFill/>
        </p:spPr>
        <p:txBody>
          <a:bodyPr wrap="square" rtlCol="0">
            <a:spAutoFit/>
          </a:bodyPr>
          <a:lstStyle/>
          <a:p>
            <a:r>
              <a:rPr lang="en-US" dirty="0" smtClean="0">
                <a:solidFill>
                  <a:schemeClr val="bg1"/>
                </a:solidFill>
              </a:rPr>
              <a:t>Visible, but small</a:t>
            </a:r>
          </a:p>
        </p:txBody>
      </p:sp>
      <p:sp>
        <p:nvSpPr>
          <p:cNvPr id="19" name="5-Point Star 18"/>
          <p:cNvSpPr/>
          <p:nvPr/>
        </p:nvSpPr>
        <p:spPr>
          <a:xfrm>
            <a:off x="457200" y="4008120"/>
            <a:ext cx="381000" cy="304800"/>
          </a:xfrm>
          <a:prstGeom prst="star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p:cNvSpPr txBox="1"/>
          <p:nvPr/>
        </p:nvSpPr>
        <p:spPr>
          <a:xfrm>
            <a:off x="1295400" y="4047589"/>
            <a:ext cx="1447800" cy="646331"/>
          </a:xfrm>
          <a:prstGeom prst="rect">
            <a:avLst/>
          </a:prstGeom>
          <a:noFill/>
        </p:spPr>
        <p:txBody>
          <a:bodyPr wrap="square" rtlCol="0">
            <a:spAutoFit/>
          </a:bodyPr>
          <a:lstStyle/>
          <a:p>
            <a:r>
              <a:rPr lang="en-US" dirty="0" smtClean="0">
                <a:solidFill>
                  <a:schemeClr val="bg1"/>
                </a:solidFill>
              </a:rPr>
              <a:t>No sizable effect</a:t>
            </a:r>
          </a:p>
        </p:txBody>
      </p:sp>
    </p:spTree>
    <p:extLst>
      <p:ext uri="{BB962C8B-B14F-4D97-AF65-F5344CB8AC3E}">
        <p14:creationId xmlns:p14="http://schemas.microsoft.com/office/powerpoint/2010/main" val="885460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Rot="1" noChangeArrowheads="1"/>
          </p:cNvSpPr>
          <p:nvPr>
            <p:ph type="title"/>
          </p:nvPr>
        </p:nvSpPr>
        <p:spPr/>
        <p:txBody>
          <a:bodyPr/>
          <a:lstStyle/>
          <a:p>
            <a:r>
              <a:rPr lang="en-US" dirty="0" smtClean="0"/>
              <a:t>Example:  Flavor-Violating Higgs Decays</a:t>
            </a:r>
            <a:endParaRPr lang="en-US" dirty="0"/>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3" name="Footer Placeholder 2"/>
          <p:cNvSpPr>
            <a:spLocks noGrp="1"/>
          </p:cNvSpPr>
          <p:nvPr>
            <p:ph type="ftr" sz="quarter" idx="11"/>
          </p:nvPr>
        </p:nvSpPr>
        <p:spPr/>
        <p:txBody>
          <a:bodyPr/>
          <a:lstStyle/>
          <a:p>
            <a:r>
              <a:rPr lang="it-IT" smtClean="0"/>
              <a:t>Mu2e</a:t>
            </a:r>
            <a:endParaRPr lang="en-US" dirty="0"/>
          </a:p>
        </p:txBody>
      </p:sp>
      <p:sp>
        <p:nvSpPr>
          <p:cNvPr id="4" name="Slide Number Placeholder 3"/>
          <p:cNvSpPr>
            <a:spLocks noGrp="1"/>
          </p:cNvSpPr>
          <p:nvPr>
            <p:ph type="sldNum" sz="quarter" idx="12"/>
          </p:nvPr>
        </p:nvSpPr>
        <p:spPr/>
        <p:txBody>
          <a:bodyPr/>
          <a:lstStyle/>
          <a:p>
            <a:fld id="{C95F3207-39C2-4B35-9EBF-195B2F555FC9}" type="slidenum">
              <a:rPr lang="en-US" smtClean="0"/>
              <a:pPr/>
              <a:t>12</a:t>
            </a:fld>
            <a:endParaRPr lang="en-US"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49040" y="1214398"/>
            <a:ext cx="5175077" cy="5150695"/>
          </a:xfrm>
          <a:prstGeom prst="rect">
            <a:avLst/>
          </a:prstGeom>
        </p:spPr>
      </p:pic>
      <p:sp>
        <p:nvSpPr>
          <p:cNvPr id="6" name="TextBox 5"/>
          <p:cNvSpPr txBox="1"/>
          <p:nvPr/>
        </p:nvSpPr>
        <p:spPr>
          <a:xfrm>
            <a:off x="137160" y="1214398"/>
            <a:ext cx="3383280" cy="1569660"/>
          </a:xfrm>
          <a:prstGeom prst="rect">
            <a:avLst/>
          </a:prstGeom>
          <a:noFill/>
        </p:spPr>
        <p:txBody>
          <a:bodyPr wrap="square" rtlCol="0">
            <a:spAutoFit/>
          </a:bodyPr>
          <a:lstStyle/>
          <a:p>
            <a:r>
              <a:rPr lang="en-US" sz="2400" dirty="0" smtClean="0">
                <a:solidFill>
                  <a:schemeClr val="bg1"/>
                </a:solidFill>
              </a:rPr>
              <a:t>Flavor violating </a:t>
            </a:r>
            <a:r>
              <a:rPr lang="en-US" sz="2400" dirty="0" err="1" smtClean="0">
                <a:solidFill>
                  <a:schemeClr val="bg1"/>
                </a:solidFill>
              </a:rPr>
              <a:t>HIggs</a:t>
            </a:r>
            <a:r>
              <a:rPr lang="en-US" sz="2400" dirty="0" smtClean="0">
                <a:solidFill>
                  <a:schemeClr val="bg1"/>
                </a:solidFill>
              </a:rPr>
              <a:t> couplings:  </a:t>
            </a:r>
            <a:r>
              <a:rPr lang="en-US" sz="2400" i="1" dirty="0" smtClean="0">
                <a:solidFill>
                  <a:schemeClr val="bg1"/>
                </a:solidFill>
              </a:rPr>
              <a:t>h</a:t>
            </a:r>
            <a:r>
              <a:rPr lang="en-US" sz="2400" dirty="0" smtClean="0">
                <a:solidFill>
                  <a:schemeClr val="bg1"/>
                </a:solidFill>
              </a:rPr>
              <a:t> </a:t>
            </a:r>
            <a:r>
              <a:rPr lang="en-US" sz="2400" dirty="0" smtClean="0">
                <a:solidFill>
                  <a:schemeClr val="bg1"/>
                </a:solidFill>
                <a:latin typeface="Arial"/>
                <a:cs typeface="Arial"/>
              </a:rPr>
              <a:t>→ </a:t>
            </a:r>
            <a:r>
              <a:rPr lang="en-US" sz="2400" dirty="0" smtClean="0">
                <a:solidFill>
                  <a:schemeClr val="bg1"/>
                </a:solidFill>
                <a:latin typeface="Symbol" panose="05050102010706020507" pitchFamily="18" charset="2"/>
                <a:cs typeface="Arial"/>
              </a:rPr>
              <a:t>m</a:t>
            </a:r>
            <a:r>
              <a:rPr lang="en-US" sz="2400" dirty="0" smtClean="0">
                <a:solidFill>
                  <a:schemeClr val="bg1"/>
                </a:solidFill>
                <a:cs typeface="Arial"/>
              </a:rPr>
              <a:t>e</a:t>
            </a:r>
          </a:p>
          <a:p>
            <a:endParaRPr lang="en-US" sz="2400" dirty="0">
              <a:solidFill>
                <a:schemeClr val="bg1"/>
              </a:solidFill>
              <a:cs typeface="Arial"/>
            </a:endParaRPr>
          </a:p>
          <a:p>
            <a:r>
              <a:rPr lang="en-US" sz="2400" dirty="0" smtClean="0">
                <a:solidFill>
                  <a:schemeClr val="bg1"/>
                </a:solidFill>
                <a:cs typeface="Arial"/>
              </a:rPr>
              <a:t>Mu2e sensitivity: </a:t>
            </a:r>
            <a:endParaRPr lang="en-US" sz="2400" dirty="0" smtClean="0">
              <a:solidFill>
                <a:schemeClr val="bg1"/>
              </a:solidFil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858528709"/>
              </p:ext>
            </p:extLst>
          </p:nvPr>
        </p:nvGraphicFramePr>
        <p:xfrm>
          <a:off x="203400" y="2784058"/>
          <a:ext cx="3250800" cy="710640"/>
        </p:xfrm>
        <a:graphic>
          <a:graphicData uri="http://schemas.openxmlformats.org/presentationml/2006/ole">
            <mc:AlternateContent xmlns:mc="http://schemas.openxmlformats.org/markup-compatibility/2006">
              <mc:Choice xmlns:v="urn:schemas-microsoft-com:vml" Requires="v">
                <p:oleObj spid="_x0000_s31753" name="Equation" r:id="rId5" imgW="1625400" imgH="355320" progId="Equation.DSMT4">
                  <p:embed/>
                </p:oleObj>
              </mc:Choice>
              <mc:Fallback>
                <p:oleObj name="Equation" r:id="rId5" imgW="1625400" imgH="355320" progId="Equation.DSMT4">
                  <p:embed/>
                  <p:pic>
                    <p:nvPicPr>
                      <p:cNvPr id="0" name=""/>
                      <p:cNvPicPr/>
                      <p:nvPr/>
                    </p:nvPicPr>
                    <p:blipFill>
                      <a:blip r:embed="rId6"/>
                      <a:stretch>
                        <a:fillRect/>
                      </a:stretch>
                    </p:blipFill>
                    <p:spPr>
                      <a:xfrm>
                        <a:off x="203400" y="2784058"/>
                        <a:ext cx="3250800" cy="710640"/>
                      </a:xfrm>
                      <a:prstGeom prst="rect">
                        <a:avLst/>
                      </a:prstGeom>
                    </p:spPr>
                  </p:pic>
                </p:oleObj>
              </mc:Fallback>
            </mc:AlternateContent>
          </a:graphicData>
        </a:graphic>
      </p:graphicFrame>
    </p:spTree>
    <p:extLst>
      <p:ext uri="{BB962C8B-B14F-4D97-AF65-F5344CB8AC3E}">
        <p14:creationId xmlns:p14="http://schemas.microsoft.com/office/powerpoint/2010/main" val="664969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5" name="Rectangle 3"/>
          <p:cNvSpPr>
            <a:spLocks noGrp="1" noChangeArrowheads="1"/>
          </p:cNvSpPr>
          <p:nvPr>
            <p:ph type="title"/>
          </p:nvPr>
        </p:nvSpPr>
        <p:spPr>
          <a:noFill/>
          <a:ln/>
        </p:spPr>
        <p:txBody>
          <a:bodyPr/>
          <a:lstStyle/>
          <a:p>
            <a:r>
              <a:rPr lang="en-US" dirty="0" smtClean="0"/>
              <a:t>Mu2e Looking for an Exceedingly Rare Event</a:t>
            </a:r>
            <a:endParaRPr lang="en-US" dirty="0"/>
          </a:p>
        </p:txBody>
      </p:sp>
      <p:pic>
        <p:nvPicPr>
          <p:cNvPr id="622605" name="Picture 13" descr="child_at_beach_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685800"/>
            <a:ext cx="2751138" cy="3656013"/>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3" name="Footer Placeholder 2"/>
          <p:cNvSpPr>
            <a:spLocks noGrp="1"/>
          </p:cNvSpPr>
          <p:nvPr>
            <p:ph type="ftr" sz="quarter" idx="11"/>
          </p:nvPr>
        </p:nvSpPr>
        <p:spPr/>
        <p:txBody>
          <a:bodyPr/>
          <a:lstStyle/>
          <a:p>
            <a:r>
              <a:rPr lang="en-US" smtClean="0"/>
              <a:t>Mu2e</a:t>
            </a:r>
            <a:endParaRPr lang="en-US" dirty="0"/>
          </a:p>
        </p:txBody>
      </p:sp>
      <p:sp>
        <p:nvSpPr>
          <p:cNvPr id="4" name="Slide Number Placeholder 3"/>
          <p:cNvSpPr>
            <a:spLocks noGrp="1"/>
          </p:cNvSpPr>
          <p:nvPr>
            <p:ph type="sldNum" sz="quarter" idx="12"/>
          </p:nvPr>
        </p:nvSpPr>
        <p:spPr/>
        <p:txBody>
          <a:bodyPr/>
          <a:lstStyle/>
          <a:p>
            <a:fld id="{C95F3207-39C2-4B35-9EBF-195B2F555FC9}" type="slidenum">
              <a:rPr lang="en-US" smtClean="0"/>
              <a:pPr/>
              <a:t>13</a:t>
            </a:fld>
            <a:endParaRPr lang="en-US" dirty="0"/>
          </a:p>
        </p:txBody>
      </p:sp>
      <p:sp>
        <p:nvSpPr>
          <p:cNvPr id="6" name="Oval 5"/>
          <p:cNvSpPr/>
          <p:nvPr/>
        </p:nvSpPr>
        <p:spPr>
          <a:xfrm>
            <a:off x="182880" y="960120"/>
            <a:ext cx="5760720" cy="3017520"/>
          </a:xfrm>
          <a:prstGeom prst="ellipse">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FF00"/>
                </a:solidFill>
              </a:rPr>
              <a:t>To achieve our proposed sensitivity of 3 x 10</a:t>
            </a:r>
            <a:r>
              <a:rPr lang="en-US" sz="2400" baseline="30000" dirty="0" smtClean="0">
                <a:solidFill>
                  <a:srgbClr val="FFFF00"/>
                </a:solidFill>
              </a:rPr>
              <a:t>-17</a:t>
            </a:r>
            <a:r>
              <a:rPr lang="en-US" sz="2400" dirty="0" smtClean="0">
                <a:solidFill>
                  <a:srgbClr val="FFFF00"/>
                </a:solidFill>
              </a:rPr>
              <a:t>, a factor of 10,000 better than present limit, the number </a:t>
            </a:r>
            <a:r>
              <a:rPr lang="en-US" sz="2400" dirty="0">
                <a:solidFill>
                  <a:srgbClr val="FFFF00"/>
                </a:solidFill>
              </a:rPr>
              <a:t>of </a:t>
            </a:r>
            <a:r>
              <a:rPr lang="en-US" sz="2400" dirty="0" err="1" smtClean="0">
                <a:solidFill>
                  <a:srgbClr val="FFFF00"/>
                </a:solidFill>
              </a:rPr>
              <a:t>muons</a:t>
            </a:r>
            <a:r>
              <a:rPr lang="en-US" sz="2400" dirty="0">
                <a:solidFill>
                  <a:srgbClr val="FFFF00"/>
                </a:solidFill>
              </a:rPr>
              <a:t> </a:t>
            </a:r>
            <a:r>
              <a:rPr lang="en-US" sz="2400" dirty="0" smtClean="0">
                <a:solidFill>
                  <a:srgbClr val="FFFF00"/>
                </a:solidFill>
              </a:rPr>
              <a:t>needed is ~10</a:t>
            </a:r>
            <a:r>
              <a:rPr lang="en-US" sz="2400" baseline="30000" dirty="0" smtClean="0">
                <a:solidFill>
                  <a:srgbClr val="FFFF00"/>
                </a:solidFill>
              </a:rPr>
              <a:t>19</a:t>
            </a:r>
            <a:r>
              <a:rPr lang="en-US" sz="2400" dirty="0" smtClean="0">
                <a:solidFill>
                  <a:srgbClr val="FFFF00"/>
                </a:solidFill>
              </a:rPr>
              <a:t>, roughly the number </a:t>
            </a:r>
            <a:r>
              <a:rPr lang="en-US" sz="2400" dirty="0">
                <a:solidFill>
                  <a:srgbClr val="FFFF00"/>
                </a:solidFill>
              </a:rPr>
              <a:t>of grains of sand on Earth: ~</a:t>
            </a:r>
            <a:r>
              <a:rPr lang="en-US" sz="2400" dirty="0" smtClean="0">
                <a:solidFill>
                  <a:srgbClr val="FFFF00"/>
                </a:solidFill>
              </a:rPr>
              <a:t>10</a:t>
            </a:r>
            <a:r>
              <a:rPr lang="en-US" sz="2400" baseline="30000" dirty="0" smtClean="0">
                <a:solidFill>
                  <a:srgbClr val="FFFF00"/>
                </a:solidFill>
              </a:rPr>
              <a:t>19</a:t>
            </a:r>
            <a:r>
              <a:rPr lang="en-US" sz="2400" dirty="0" smtClean="0">
                <a:solidFill>
                  <a:srgbClr val="FFFF00"/>
                </a:solidFill>
              </a:rPr>
              <a:t>  </a:t>
            </a:r>
            <a:endParaRPr lang="en-US" sz="2400" dirty="0">
              <a:solidFill>
                <a:srgbClr val="FFFF00"/>
              </a:solidFill>
            </a:endParaRPr>
          </a:p>
        </p:txBody>
      </p:sp>
      <p:pic>
        <p:nvPicPr>
          <p:cNvPr id="317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4216924"/>
            <a:ext cx="685800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5232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9" name="Rectangle 5"/>
          <p:cNvSpPr>
            <a:spLocks noGrp="1" noRot="1" noChangeArrowheads="1"/>
          </p:cNvSpPr>
          <p:nvPr>
            <p:ph type="title"/>
          </p:nvPr>
        </p:nvSpPr>
        <p:spPr/>
        <p:txBody>
          <a:bodyPr/>
          <a:lstStyle/>
          <a:p>
            <a:r>
              <a:rPr lang="en-US" dirty="0" smtClean="0"/>
              <a:t>Mu2e Will Indirectly Probe Extremely High Mass Scales</a:t>
            </a:r>
            <a:endParaRPr lang="en-US" dirty="0"/>
          </a:p>
        </p:txBody>
      </p:sp>
      <p:sp>
        <p:nvSpPr>
          <p:cNvPr id="620560" name="Oval 16"/>
          <p:cNvSpPr>
            <a:spLocks noChangeArrowheads="1"/>
          </p:cNvSpPr>
          <p:nvPr/>
        </p:nvSpPr>
        <p:spPr bwMode="auto">
          <a:xfrm>
            <a:off x="5532120" y="1314548"/>
            <a:ext cx="3383280" cy="2388772"/>
          </a:xfrm>
          <a:prstGeom prst="ellipse">
            <a:avLst/>
          </a:prstGeom>
          <a:solidFill>
            <a:schemeClr val="accent1">
              <a:lumMod val="50000"/>
            </a:schemeClr>
          </a:solidFill>
          <a:ln w="25400" algn="ctr">
            <a:solidFill>
              <a:schemeClr val="tx1"/>
            </a:solidFill>
            <a:round/>
            <a:headEnd/>
            <a:tailEnd/>
          </a:ln>
          <a:effectLst/>
          <a:extLst/>
        </p:spPr>
        <p:txBody>
          <a:bodyPr wrap="none" anchor="ctr"/>
          <a:lstStyle/>
          <a:p>
            <a:pPr algn="ctr"/>
            <a:r>
              <a:rPr lang="en-US" sz="2400" dirty="0" smtClean="0">
                <a:solidFill>
                  <a:srgbClr val="FFFF00"/>
                </a:solidFill>
              </a:rPr>
              <a:t>Up to 10,000 </a:t>
            </a:r>
            <a:r>
              <a:rPr lang="en-US" sz="2400" dirty="0" err="1" smtClean="0">
                <a:solidFill>
                  <a:srgbClr val="FFFF00"/>
                </a:solidFill>
              </a:rPr>
              <a:t>TeV</a:t>
            </a:r>
            <a:r>
              <a:rPr lang="en-US" sz="2400" dirty="0" smtClean="0">
                <a:solidFill>
                  <a:srgbClr val="FFFF00"/>
                </a:solidFill>
              </a:rPr>
              <a:t> </a:t>
            </a:r>
          </a:p>
          <a:p>
            <a:pPr algn="ctr"/>
            <a:r>
              <a:rPr lang="en-US" sz="2400" dirty="0" smtClean="0">
                <a:solidFill>
                  <a:srgbClr val="FFFF00"/>
                </a:solidFill>
              </a:rPr>
              <a:t>or about ~10,000 </a:t>
            </a:r>
            <a:r>
              <a:rPr lang="en-US" sz="2400" dirty="0">
                <a:solidFill>
                  <a:srgbClr val="FFFF00"/>
                </a:solidFill>
              </a:rPr>
              <a:t>times </a:t>
            </a:r>
            <a:endParaRPr lang="en-US" sz="2400" dirty="0" smtClean="0">
              <a:solidFill>
                <a:srgbClr val="FFFF00"/>
              </a:solidFill>
            </a:endParaRPr>
          </a:p>
          <a:p>
            <a:pPr algn="ctr"/>
            <a:r>
              <a:rPr lang="en-US" sz="2400" dirty="0" smtClean="0">
                <a:solidFill>
                  <a:srgbClr val="FFFF00"/>
                </a:solidFill>
              </a:rPr>
              <a:t>that</a:t>
            </a:r>
            <a:r>
              <a:rPr lang="en-US" sz="2400" dirty="0">
                <a:solidFill>
                  <a:srgbClr val="FFFF00"/>
                </a:solidFill>
              </a:rPr>
              <a:t> </a:t>
            </a:r>
            <a:r>
              <a:rPr lang="en-US" sz="2400" dirty="0" smtClean="0">
                <a:solidFill>
                  <a:srgbClr val="FFFF00"/>
                </a:solidFill>
              </a:rPr>
              <a:t>probed </a:t>
            </a:r>
            <a:r>
              <a:rPr lang="en-US" sz="2400" dirty="0">
                <a:solidFill>
                  <a:srgbClr val="FFFF00"/>
                </a:solidFill>
              </a:rPr>
              <a:t>directly </a:t>
            </a:r>
            <a:r>
              <a:rPr lang="en-US" sz="2400" dirty="0" smtClean="0">
                <a:solidFill>
                  <a:srgbClr val="FFFF00"/>
                </a:solidFill>
              </a:rPr>
              <a:t>by </a:t>
            </a:r>
          </a:p>
          <a:p>
            <a:pPr algn="ctr"/>
            <a:r>
              <a:rPr lang="en-US" sz="2400" dirty="0" smtClean="0">
                <a:solidFill>
                  <a:srgbClr val="FFFF00"/>
                </a:solidFill>
              </a:rPr>
              <a:t>the LHC</a:t>
            </a:r>
            <a:endParaRPr lang="en-US" sz="2400" dirty="0">
              <a:solidFill>
                <a:srgbClr val="FFFF00"/>
              </a:solidFill>
            </a:endParaRPr>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3" name="Footer Placeholder 2"/>
          <p:cNvSpPr>
            <a:spLocks noGrp="1"/>
          </p:cNvSpPr>
          <p:nvPr>
            <p:ph type="ftr" sz="quarter" idx="11"/>
          </p:nvPr>
        </p:nvSpPr>
        <p:spPr/>
        <p:txBody>
          <a:bodyPr/>
          <a:lstStyle/>
          <a:p>
            <a:r>
              <a:rPr lang="en-US" smtClean="0"/>
              <a:t>Mu2e</a:t>
            </a:r>
            <a:endParaRPr lang="en-US" dirty="0"/>
          </a:p>
        </p:txBody>
      </p:sp>
      <p:sp>
        <p:nvSpPr>
          <p:cNvPr id="4" name="Slide Number Placeholder 3"/>
          <p:cNvSpPr>
            <a:spLocks noGrp="1"/>
          </p:cNvSpPr>
          <p:nvPr>
            <p:ph type="sldNum" sz="quarter" idx="12"/>
          </p:nvPr>
        </p:nvSpPr>
        <p:spPr/>
        <p:txBody>
          <a:bodyPr/>
          <a:lstStyle/>
          <a:p>
            <a:fld id="{C95F3207-39C2-4B35-9EBF-195B2F555FC9}" type="slidenum">
              <a:rPr lang="en-US" smtClean="0"/>
              <a:pPr/>
              <a:t>14</a:t>
            </a:fld>
            <a:endParaRPr lang="en-US" dirty="0"/>
          </a:p>
        </p:txBody>
      </p:sp>
      <p:sp>
        <p:nvSpPr>
          <p:cNvPr id="7" name="TextBox 6"/>
          <p:cNvSpPr txBox="1"/>
          <p:nvPr/>
        </p:nvSpPr>
        <p:spPr>
          <a:xfrm>
            <a:off x="1371600" y="5752683"/>
            <a:ext cx="1463040" cy="707886"/>
          </a:xfrm>
          <a:prstGeom prst="rect">
            <a:avLst/>
          </a:prstGeom>
          <a:noFill/>
        </p:spPr>
        <p:txBody>
          <a:bodyPr wrap="square" rtlCol="0">
            <a:spAutoFit/>
          </a:bodyPr>
          <a:lstStyle/>
          <a:p>
            <a:r>
              <a:rPr lang="en-US" sz="2000" dirty="0" smtClean="0">
                <a:solidFill>
                  <a:schemeClr val="bg1"/>
                </a:solidFill>
              </a:rPr>
              <a:t>loop dominated</a:t>
            </a:r>
          </a:p>
        </p:txBody>
      </p:sp>
      <p:sp>
        <p:nvSpPr>
          <p:cNvPr id="12" name="TextBox 11"/>
          <p:cNvSpPr txBox="1"/>
          <p:nvPr/>
        </p:nvSpPr>
        <p:spPr>
          <a:xfrm>
            <a:off x="3350641" y="5841396"/>
            <a:ext cx="1874520" cy="707886"/>
          </a:xfrm>
          <a:prstGeom prst="rect">
            <a:avLst/>
          </a:prstGeom>
          <a:noFill/>
        </p:spPr>
        <p:txBody>
          <a:bodyPr wrap="square" rtlCol="0">
            <a:spAutoFit/>
          </a:bodyPr>
          <a:lstStyle/>
          <a:p>
            <a:pPr algn="r"/>
            <a:r>
              <a:rPr lang="en-US" sz="2000" dirty="0" smtClean="0">
                <a:solidFill>
                  <a:schemeClr val="bg1"/>
                </a:solidFill>
              </a:rPr>
              <a:t>contact dominated</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013" y="803140"/>
            <a:ext cx="4605148" cy="4949543"/>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ym typeface="Wingdings" pitchFamily="2" charset="2"/>
              </a:rPr>
              <a:t>How to Search for </a:t>
            </a:r>
            <a:r>
              <a:rPr lang="en-US" dirty="0">
                <a:latin typeface="Symbol" pitchFamily="18" charset="2"/>
                <a:sym typeface="Wingdings" pitchFamily="2" charset="2"/>
              </a:rPr>
              <a:t>m</a:t>
            </a:r>
            <a:r>
              <a:rPr lang="en-US" baseline="30000" dirty="0">
                <a:sym typeface="Wingdings" pitchFamily="2" charset="2"/>
              </a:rPr>
              <a:t>-</a:t>
            </a:r>
            <a:r>
              <a:rPr lang="en-US" dirty="0">
                <a:sym typeface="Wingdings" pitchFamily="2" charset="2"/>
              </a:rPr>
              <a:t>N</a:t>
            </a:r>
            <a:r>
              <a:rPr lang="en-US" dirty="0">
                <a:latin typeface="Century Gothic" pitchFamily="34" charset="0"/>
                <a:sym typeface="Wingdings" pitchFamily="2" charset="2"/>
              </a:rPr>
              <a:t>→</a:t>
            </a:r>
            <a:r>
              <a:rPr lang="en-US" dirty="0" smtClean="0">
                <a:sym typeface="Wingdings" pitchFamily="2" charset="2"/>
              </a:rPr>
              <a:t>e</a:t>
            </a:r>
            <a:r>
              <a:rPr lang="en-US" baseline="30000" dirty="0" smtClean="0">
                <a:sym typeface="Wingdings" pitchFamily="2" charset="2"/>
              </a:rPr>
              <a:t>-</a:t>
            </a:r>
            <a:r>
              <a:rPr lang="en-US" dirty="0" smtClean="0">
                <a:sym typeface="Wingdings" pitchFamily="2" charset="2"/>
              </a:rPr>
              <a:t>N</a:t>
            </a:r>
            <a:endParaRPr lang="en-US" dirty="0"/>
          </a:p>
        </p:txBody>
      </p:sp>
      <p:sp>
        <p:nvSpPr>
          <p:cNvPr id="4" name="Date Placeholder 3"/>
          <p:cNvSpPr>
            <a:spLocks noGrp="1"/>
          </p:cNvSpPr>
          <p:nvPr>
            <p:ph type="dt" sz="half" idx="10"/>
          </p:nvPr>
        </p:nvSpPr>
        <p:spPr/>
        <p:txBody>
          <a:bodyPr/>
          <a:lstStyle/>
          <a:p>
            <a:r>
              <a:rPr lang="en-US" smtClean="0"/>
              <a:t>Craig Dukes / Virginia</a:t>
            </a:r>
            <a:endParaRPr lang="en-US" dirty="0"/>
          </a:p>
        </p:txBody>
      </p:sp>
      <p:sp>
        <p:nvSpPr>
          <p:cNvPr id="5" name="Footer Placeholder 4"/>
          <p:cNvSpPr>
            <a:spLocks noGrp="1"/>
          </p:cNvSpPr>
          <p:nvPr>
            <p:ph type="ftr" sz="quarter" idx="11"/>
          </p:nvPr>
        </p:nvSpPr>
        <p:spPr/>
        <p:txBody>
          <a:bodyPr/>
          <a:lstStyle/>
          <a:p>
            <a:r>
              <a:rPr lang="it-IT" smtClean="0"/>
              <a:t>Mu2e</a:t>
            </a:r>
            <a:endParaRPr lang="en-US" dirty="0"/>
          </a:p>
        </p:txBody>
      </p:sp>
      <p:sp>
        <p:nvSpPr>
          <p:cNvPr id="6" name="Slide Number Placeholder 5"/>
          <p:cNvSpPr>
            <a:spLocks noGrp="1"/>
          </p:cNvSpPr>
          <p:nvPr>
            <p:ph type="sldNum" sz="quarter" idx="12"/>
          </p:nvPr>
        </p:nvSpPr>
        <p:spPr/>
        <p:txBody>
          <a:bodyPr/>
          <a:lstStyle/>
          <a:p>
            <a:fld id="{C95F3207-39C2-4B35-9EBF-195B2F555FC9}" type="slidenum">
              <a:rPr lang="en-US" smtClean="0"/>
              <a:t>15</a:t>
            </a:fld>
            <a:endParaRPr lang="en-US" dirty="0"/>
          </a:p>
        </p:txBody>
      </p:sp>
      <p:sp>
        <p:nvSpPr>
          <p:cNvPr id="26" name="Rectangle 3"/>
          <p:cNvSpPr>
            <a:spLocks noGrp="1" noChangeArrowheads="1"/>
          </p:cNvSpPr>
          <p:nvPr>
            <p:ph idx="4294967295"/>
          </p:nvPr>
        </p:nvSpPr>
        <p:spPr>
          <a:xfrm>
            <a:off x="152400" y="670559"/>
            <a:ext cx="4663440" cy="3672841"/>
          </a:xfrm>
          <a:noFill/>
          <a:ln w="38100">
            <a:solidFill>
              <a:srgbClr val="FF0000"/>
            </a:solidFill>
            <a:miter lim="800000"/>
            <a:headEnd/>
            <a:tailEnd/>
          </a:ln>
          <a:extLst>
            <a:ext uri="{909E8E84-426E-40DD-AFC4-6F175D3DCCD1}">
              <a14:hiddenFill xmlns:a14="http://schemas.microsoft.com/office/drawing/2010/main">
                <a:solidFill>
                  <a:srgbClr val="CCFFCC"/>
                </a:solidFill>
              </a14:hiddenFill>
            </a:ext>
          </a:extLst>
        </p:spPr>
        <p:txBody>
          <a:bodyPr>
            <a:noAutofit/>
          </a:bodyPr>
          <a:lstStyle/>
          <a:p>
            <a:pPr marL="120650" indent="-120650">
              <a:lnSpc>
                <a:spcPct val="90000"/>
              </a:lnSpc>
              <a:spcBef>
                <a:spcPts val="0"/>
              </a:spcBef>
              <a:spcAft>
                <a:spcPts val="500"/>
              </a:spcAft>
            </a:pPr>
            <a:r>
              <a:rPr lang="en-US" sz="2400" dirty="0">
                <a:effectLst/>
                <a:sym typeface="Wingdings" pitchFamily="2" charset="2"/>
              </a:rPr>
              <a:t>Stop muon in atom</a:t>
            </a:r>
          </a:p>
          <a:p>
            <a:pPr marL="120650" indent="-120650">
              <a:lnSpc>
                <a:spcPct val="90000"/>
              </a:lnSpc>
              <a:spcBef>
                <a:spcPts val="0"/>
              </a:spcBef>
              <a:spcAft>
                <a:spcPts val="500"/>
              </a:spcAft>
            </a:pPr>
            <a:r>
              <a:rPr lang="en-US" sz="2400" dirty="0">
                <a:effectLst/>
                <a:sym typeface="Wingdings" pitchFamily="2" charset="2"/>
              </a:rPr>
              <a:t>Muon rapidly (10</a:t>
            </a:r>
            <a:r>
              <a:rPr lang="en-US" sz="2400" baseline="30000" dirty="0">
                <a:effectLst/>
                <a:sym typeface="Wingdings" pitchFamily="2" charset="2"/>
              </a:rPr>
              <a:t>-16</a:t>
            </a:r>
            <a:r>
              <a:rPr lang="en-US" sz="2400" dirty="0">
                <a:effectLst/>
                <a:sym typeface="Wingdings" pitchFamily="2" charset="2"/>
              </a:rPr>
              <a:t>s) cascades to 1S state</a:t>
            </a:r>
          </a:p>
          <a:p>
            <a:pPr marL="120650" indent="-120650">
              <a:lnSpc>
                <a:spcPct val="90000"/>
              </a:lnSpc>
              <a:spcBef>
                <a:spcPts val="0"/>
              </a:spcBef>
              <a:spcAft>
                <a:spcPts val="500"/>
              </a:spcAft>
            </a:pPr>
            <a:r>
              <a:rPr lang="en-US" sz="2400" dirty="0">
                <a:effectLst/>
                <a:sym typeface="Wingdings" pitchFamily="2" charset="2"/>
              </a:rPr>
              <a:t>Circles the nucleus for up to ~2 </a:t>
            </a:r>
            <a:r>
              <a:rPr lang="en-US" sz="2400" dirty="0">
                <a:effectLst/>
                <a:latin typeface="Symbol" pitchFamily="18" charset="2"/>
                <a:sym typeface="Wingdings" pitchFamily="2" charset="2"/>
              </a:rPr>
              <a:t>m</a:t>
            </a:r>
            <a:r>
              <a:rPr lang="en-US" sz="2400" dirty="0">
                <a:effectLst/>
                <a:sym typeface="Wingdings" pitchFamily="2" charset="2"/>
              </a:rPr>
              <a:t>s </a:t>
            </a:r>
          </a:p>
          <a:p>
            <a:pPr marL="120650" indent="-120650">
              <a:lnSpc>
                <a:spcPct val="90000"/>
              </a:lnSpc>
              <a:spcBef>
                <a:spcPts val="0"/>
              </a:spcBef>
              <a:spcAft>
                <a:spcPts val="500"/>
              </a:spcAft>
            </a:pPr>
            <a:r>
              <a:rPr lang="en-US" sz="2400" dirty="0">
                <a:effectLst/>
                <a:sym typeface="Wingdings" pitchFamily="2" charset="2"/>
              </a:rPr>
              <a:t>Two things most likely happen:</a:t>
            </a:r>
          </a:p>
          <a:p>
            <a:pPr marL="457200" lvl="1" indent="-222250">
              <a:lnSpc>
                <a:spcPct val="90000"/>
              </a:lnSpc>
              <a:spcBef>
                <a:spcPts val="0"/>
              </a:spcBef>
              <a:spcAft>
                <a:spcPts val="500"/>
              </a:spcAft>
              <a:buFontTx/>
              <a:buAutoNum type="arabicPeriod"/>
            </a:pPr>
            <a:r>
              <a:rPr lang="en-US" sz="2400" dirty="0">
                <a:solidFill>
                  <a:srgbClr val="FFFF00"/>
                </a:solidFill>
                <a:effectLst/>
                <a:sym typeface="Wingdings" pitchFamily="2" charset="2"/>
              </a:rPr>
              <a:t> muon is captured by the nucleus:         </a:t>
            </a:r>
            <a:r>
              <a:rPr lang="en-US" sz="2400" dirty="0">
                <a:solidFill>
                  <a:srgbClr val="FFFF00"/>
                </a:solidFill>
                <a:effectLst/>
                <a:latin typeface="Symbol" pitchFamily="18" charset="2"/>
                <a:sym typeface="Wingdings" pitchFamily="2" charset="2"/>
              </a:rPr>
              <a:t>m</a:t>
            </a:r>
            <a:r>
              <a:rPr lang="en-US" sz="2400" baseline="30000" dirty="0">
                <a:solidFill>
                  <a:srgbClr val="FFFF00"/>
                </a:solidFill>
                <a:effectLst/>
                <a:sym typeface="Wingdings" pitchFamily="2" charset="2"/>
              </a:rPr>
              <a:t>-</a:t>
            </a:r>
            <a:r>
              <a:rPr lang="en-US" sz="2400" dirty="0">
                <a:solidFill>
                  <a:srgbClr val="FFFF00"/>
                </a:solidFill>
                <a:effectLst/>
                <a:sym typeface="Wingdings" pitchFamily="2" charset="2"/>
              </a:rPr>
              <a:t>N</a:t>
            </a:r>
            <a:r>
              <a:rPr lang="en-US" sz="2400" baseline="-25000" dirty="0">
                <a:solidFill>
                  <a:srgbClr val="FFFF00"/>
                </a:solidFill>
                <a:effectLst/>
                <a:sym typeface="Wingdings" pitchFamily="2" charset="2"/>
              </a:rPr>
              <a:t>A,Z</a:t>
            </a:r>
            <a:r>
              <a:rPr lang="en-US" sz="2400" dirty="0">
                <a:solidFill>
                  <a:srgbClr val="FFFF00"/>
                </a:solidFill>
                <a:effectLst/>
                <a:latin typeface="Century Gothic" pitchFamily="34" charset="0"/>
                <a:sym typeface="Wingdings" pitchFamily="2" charset="2"/>
              </a:rPr>
              <a:t>→</a:t>
            </a:r>
            <a:r>
              <a:rPr lang="en-US" sz="2400" dirty="0">
                <a:solidFill>
                  <a:srgbClr val="FFFF00"/>
                </a:solidFill>
                <a:effectLst/>
                <a:latin typeface="Symbol" pitchFamily="18" charset="2"/>
                <a:sym typeface="Wingdings" pitchFamily="2" charset="2"/>
              </a:rPr>
              <a:t>n</a:t>
            </a:r>
            <a:r>
              <a:rPr lang="en-US" sz="2400" baseline="-25000" dirty="0">
                <a:solidFill>
                  <a:srgbClr val="FFFF00"/>
                </a:solidFill>
                <a:effectLst/>
                <a:latin typeface="Symbol" pitchFamily="18" charset="2"/>
                <a:sym typeface="Wingdings" pitchFamily="2" charset="2"/>
              </a:rPr>
              <a:t>m</a:t>
            </a:r>
            <a:r>
              <a:rPr lang="en-US" sz="2400" dirty="0">
                <a:solidFill>
                  <a:srgbClr val="FFFF00"/>
                </a:solidFill>
                <a:effectLst/>
                <a:sym typeface="Wingdings" pitchFamily="2" charset="2"/>
              </a:rPr>
              <a:t>N</a:t>
            </a:r>
            <a:r>
              <a:rPr lang="en-US" sz="2400" baseline="-25000" dirty="0">
                <a:solidFill>
                  <a:srgbClr val="FFFF00"/>
                </a:solidFill>
                <a:effectLst/>
                <a:sym typeface="Wingdings" pitchFamily="2" charset="2"/>
              </a:rPr>
              <a:t>A,Z-1</a:t>
            </a:r>
          </a:p>
          <a:p>
            <a:pPr marL="457200" lvl="1" indent="-222250">
              <a:lnSpc>
                <a:spcPct val="90000"/>
              </a:lnSpc>
              <a:spcBef>
                <a:spcPts val="0"/>
              </a:spcBef>
              <a:spcAft>
                <a:spcPts val="500"/>
              </a:spcAft>
              <a:buFontTx/>
              <a:buAutoNum type="arabicPeriod"/>
            </a:pPr>
            <a:r>
              <a:rPr lang="en-US" sz="2400" dirty="0">
                <a:effectLst/>
                <a:sym typeface="Wingdings" pitchFamily="2" charset="2"/>
              </a:rPr>
              <a:t> muon decays in orbit:                          </a:t>
            </a:r>
            <a:r>
              <a:rPr lang="en-US" sz="2400" dirty="0">
                <a:sym typeface="Wingdings" pitchFamily="2" charset="2"/>
              </a:rPr>
              <a:t> </a:t>
            </a:r>
            <a:r>
              <a:rPr lang="en-US" sz="2400" dirty="0" smtClean="0">
                <a:sym typeface="Wingdings" pitchFamily="2" charset="2"/>
              </a:rPr>
              <a:t> </a:t>
            </a:r>
            <a:r>
              <a:rPr lang="en-US" sz="2400" dirty="0" smtClean="0">
                <a:effectLst/>
                <a:latin typeface="Symbol" pitchFamily="18" charset="2"/>
                <a:sym typeface="Wingdings" pitchFamily="2" charset="2"/>
              </a:rPr>
              <a:t>m</a:t>
            </a:r>
            <a:r>
              <a:rPr lang="en-US" sz="2400" baseline="30000" dirty="0" smtClean="0">
                <a:effectLst/>
                <a:sym typeface="Wingdings" pitchFamily="2" charset="2"/>
              </a:rPr>
              <a:t>-</a:t>
            </a:r>
            <a:r>
              <a:rPr lang="en-US" sz="2400" dirty="0" smtClean="0">
                <a:effectLst/>
                <a:sym typeface="Wingdings" pitchFamily="2" charset="2"/>
              </a:rPr>
              <a:t>N</a:t>
            </a:r>
            <a:r>
              <a:rPr lang="en-US" sz="2400" baseline="-25000" dirty="0" smtClean="0">
                <a:effectLst/>
                <a:sym typeface="Wingdings" pitchFamily="2" charset="2"/>
              </a:rPr>
              <a:t>A,Z</a:t>
            </a:r>
            <a:r>
              <a:rPr lang="en-US" sz="2400" dirty="0">
                <a:effectLst/>
                <a:latin typeface="Century Gothic" pitchFamily="34" charset="0"/>
                <a:sym typeface="Wingdings" pitchFamily="2" charset="2"/>
              </a:rPr>
              <a:t>→</a:t>
            </a:r>
            <a:r>
              <a:rPr lang="en-US" sz="2400" dirty="0" smtClean="0">
                <a:effectLst/>
                <a:sym typeface="Wingdings" pitchFamily="2" charset="2"/>
              </a:rPr>
              <a:t>e</a:t>
            </a:r>
            <a:r>
              <a:rPr lang="en-US" sz="2400" baseline="30000" dirty="0" smtClean="0">
                <a:effectLst/>
                <a:sym typeface="Wingdings" pitchFamily="2" charset="2"/>
              </a:rPr>
              <a:t>-</a:t>
            </a:r>
            <a:r>
              <a:rPr lang="en-US" sz="2400" dirty="0" smtClean="0">
                <a:effectLst/>
                <a:latin typeface="Symbol" pitchFamily="18" charset="2"/>
                <a:sym typeface="Wingdings" pitchFamily="2" charset="2"/>
              </a:rPr>
              <a:t>n</a:t>
            </a:r>
            <a:r>
              <a:rPr lang="en-US" sz="2400" baseline="-25000" dirty="0" smtClean="0">
                <a:effectLst/>
                <a:latin typeface="Symbol" pitchFamily="18" charset="2"/>
                <a:sym typeface="Wingdings" pitchFamily="2" charset="2"/>
              </a:rPr>
              <a:t>m</a:t>
            </a:r>
            <a:r>
              <a:rPr lang="en-US" sz="2400" dirty="0" smtClean="0">
                <a:effectLst/>
                <a:latin typeface="Symbol" pitchFamily="18" charset="2"/>
                <a:sym typeface="Wingdings" pitchFamily="2" charset="2"/>
              </a:rPr>
              <a:t>n</a:t>
            </a:r>
            <a:r>
              <a:rPr lang="en-US" sz="2400" baseline="-25000" dirty="0" smtClean="0">
                <a:effectLst/>
                <a:sym typeface="Wingdings" pitchFamily="2" charset="2"/>
              </a:rPr>
              <a:t>e</a:t>
            </a:r>
            <a:r>
              <a:rPr lang="en-US" sz="2400" dirty="0" smtClean="0">
                <a:effectLst/>
                <a:sym typeface="Wingdings" pitchFamily="2" charset="2"/>
              </a:rPr>
              <a:t>N</a:t>
            </a:r>
            <a:r>
              <a:rPr lang="en-US" sz="2400" baseline="-25000" dirty="0" smtClean="0">
                <a:effectLst/>
                <a:sym typeface="Wingdings" pitchFamily="2" charset="2"/>
              </a:rPr>
              <a:t>A,Z</a:t>
            </a:r>
            <a:endParaRPr lang="en-US" sz="2400" dirty="0">
              <a:effectLst/>
              <a:sym typeface="Wingdings" pitchFamily="2" charset="2"/>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52160" y="3689074"/>
            <a:ext cx="2791974" cy="1652019"/>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12865" y="1598142"/>
            <a:ext cx="807722" cy="792482"/>
          </a:xfrm>
          <a:prstGeom prst="rect">
            <a:avLst/>
          </a:prstGeom>
        </p:spPr>
      </p:pic>
      <p:sp>
        <p:nvSpPr>
          <p:cNvPr id="9" name="Oval 8"/>
          <p:cNvSpPr/>
          <p:nvPr/>
        </p:nvSpPr>
        <p:spPr>
          <a:xfrm>
            <a:off x="4988560" y="1584697"/>
            <a:ext cx="152400"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7240526" y="1452300"/>
            <a:ext cx="152400"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12865" y="1589074"/>
            <a:ext cx="807722" cy="792482"/>
          </a:xfrm>
          <a:prstGeom prst="rect">
            <a:avLst/>
          </a:prstGeom>
        </p:spPr>
      </p:pic>
      <p:sp>
        <p:nvSpPr>
          <p:cNvPr id="12" name="TextBox 11"/>
          <p:cNvSpPr txBox="1"/>
          <p:nvPr/>
        </p:nvSpPr>
        <p:spPr>
          <a:xfrm>
            <a:off x="4846320" y="1645920"/>
            <a:ext cx="609600" cy="461665"/>
          </a:xfrm>
          <a:prstGeom prst="rect">
            <a:avLst/>
          </a:prstGeom>
          <a:noFill/>
        </p:spPr>
        <p:txBody>
          <a:bodyPr wrap="square" rtlCol="0" anchor="ctr">
            <a:spAutoFit/>
          </a:bodyPr>
          <a:lstStyle/>
          <a:p>
            <a:pPr algn="ctr"/>
            <a:r>
              <a:rPr lang="en-US" sz="2400" dirty="0" smtClean="0">
                <a:solidFill>
                  <a:srgbClr val="FFFF00"/>
                </a:solidFill>
                <a:latin typeface="Symbol" pitchFamily="18" charset="2"/>
              </a:rPr>
              <a:t>m</a:t>
            </a:r>
            <a:r>
              <a:rPr lang="en-US" sz="2400" baseline="30000" dirty="0" smtClean="0">
                <a:solidFill>
                  <a:srgbClr val="FFFF00"/>
                </a:solidFill>
                <a:latin typeface="Symbol" pitchFamily="18" charset="2"/>
              </a:rPr>
              <a:t>-</a:t>
            </a:r>
            <a:endParaRPr lang="en-US" sz="2400" baseline="30000" dirty="0">
              <a:solidFill>
                <a:srgbClr val="FFFF00"/>
              </a:solidFill>
              <a:latin typeface="Symbol" pitchFamily="18" charset="2"/>
            </a:endParaRPr>
          </a:p>
        </p:txBody>
      </p:sp>
      <p:cxnSp>
        <p:nvCxnSpPr>
          <p:cNvPr id="14" name="Straight Arrow Connector 13"/>
          <p:cNvCxnSpPr/>
          <p:nvPr/>
        </p:nvCxnSpPr>
        <p:spPr>
          <a:xfrm flipV="1">
            <a:off x="7543800" y="990600"/>
            <a:ext cx="990600" cy="827341"/>
          </a:xfrm>
          <a:prstGeom prst="straightConnector1">
            <a:avLst/>
          </a:prstGeom>
          <a:ln w="28575">
            <a:solidFill>
              <a:schemeClr val="tx2">
                <a:lumMod val="20000"/>
                <a:lumOff val="8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458200" y="653920"/>
            <a:ext cx="533400" cy="461665"/>
          </a:xfrm>
          <a:prstGeom prst="rect">
            <a:avLst/>
          </a:prstGeom>
          <a:noFill/>
        </p:spPr>
        <p:txBody>
          <a:bodyPr wrap="square" rtlCol="0" anchor="ctr">
            <a:spAutoFit/>
          </a:bodyPr>
          <a:lstStyle/>
          <a:p>
            <a:pPr algn="ctr"/>
            <a:r>
              <a:rPr lang="en-US" sz="2400" dirty="0" smtClean="0">
                <a:solidFill>
                  <a:schemeClr val="tx2">
                    <a:lumMod val="20000"/>
                    <a:lumOff val="80000"/>
                  </a:schemeClr>
                </a:solidFill>
                <a:latin typeface="Symbol" pitchFamily="18" charset="2"/>
              </a:rPr>
              <a:t>n</a:t>
            </a:r>
            <a:r>
              <a:rPr lang="en-US" sz="2400" baseline="-25000" dirty="0" smtClean="0">
                <a:solidFill>
                  <a:schemeClr val="tx2">
                    <a:lumMod val="20000"/>
                    <a:lumOff val="80000"/>
                  </a:schemeClr>
                </a:solidFill>
                <a:latin typeface="Symbol" pitchFamily="18" charset="2"/>
              </a:rPr>
              <a:t>m</a:t>
            </a:r>
            <a:endParaRPr lang="en-US" sz="2400" baseline="30000" dirty="0">
              <a:solidFill>
                <a:schemeClr val="tx2">
                  <a:lumMod val="20000"/>
                  <a:lumOff val="80000"/>
                </a:schemeClr>
              </a:solidFill>
              <a:latin typeface="Symbol" pitchFamily="18" charset="2"/>
            </a:endParaRPr>
          </a:p>
        </p:txBody>
      </p:sp>
      <p:sp>
        <p:nvSpPr>
          <p:cNvPr id="16" name="TextBox 15"/>
          <p:cNvSpPr txBox="1"/>
          <p:nvPr/>
        </p:nvSpPr>
        <p:spPr>
          <a:xfrm>
            <a:off x="6080760" y="1905000"/>
            <a:ext cx="772477" cy="523220"/>
          </a:xfrm>
          <a:prstGeom prst="rect">
            <a:avLst/>
          </a:prstGeom>
          <a:noFill/>
        </p:spPr>
        <p:txBody>
          <a:bodyPr wrap="square" rtlCol="0">
            <a:spAutoFit/>
          </a:bodyPr>
          <a:lstStyle/>
          <a:p>
            <a:pPr algn="ctr"/>
            <a:r>
              <a:rPr lang="en-US" sz="2800" dirty="0" smtClean="0">
                <a:solidFill>
                  <a:schemeClr val="bg1"/>
                </a:solidFill>
              </a:rPr>
              <a:t>Al</a:t>
            </a:r>
            <a:r>
              <a:rPr lang="en-US" sz="2800" baseline="30000" dirty="0" smtClean="0">
                <a:solidFill>
                  <a:schemeClr val="bg1"/>
                </a:solidFill>
              </a:rPr>
              <a:t>26</a:t>
            </a:r>
            <a:endParaRPr lang="en-US" sz="2800" baseline="30000" dirty="0">
              <a:solidFill>
                <a:schemeClr val="bg1"/>
              </a:solidFill>
            </a:endParaRPr>
          </a:p>
        </p:txBody>
      </p:sp>
      <p:sp>
        <p:nvSpPr>
          <p:cNvPr id="17" name="TextBox 16"/>
          <p:cNvSpPr txBox="1"/>
          <p:nvPr/>
        </p:nvSpPr>
        <p:spPr>
          <a:xfrm>
            <a:off x="5967510" y="1976847"/>
            <a:ext cx="945355" cy="461665"/>
          </a:xfrm>
          <a:prstGeom prst="rect">
            <a:avLst/>
          </a:prstGeom>
          <a:noFill/>
        </p:spPr>
        <p:txBody>
          <a:bodyPr wrap="square" rtlCol="0">
            <a:spAutoFit/>
          </a:bodyPr>
          <a:lstStyle/>
          <a:p>
            <a:pPr algn="ctr"/>
            <a:r>
              <a:rPr lang="en-US" sz="2400" dirty="0" smtClean="0">
                <a:solidFill>
                  <a:schemeClr val="bg1"/>
                </a:solidFill>
              </a:rPr>
              <a:t>Mg</a:t>
            </a:r>
            <a:r>
              <a:rPr lang="en-US" sz="2400" baseline="30000" dirty="0" smtClean="0">
                <a:solidFill>
                  <a:schemeClr val="bg1"/>
                </a:solidFill>
              </a:rPr>
              <a:t>26</a:t>
            </a:r>
            <a:endParaRPr lang="en-US" sz="2400" baseline="30000" dirty="0">
              <a:solidFill>
                <a:schemeClr val="bg1"/>
              </a:solidFill>
            </a:endParaRPr>
          </a:p>
        </p:txBody>
      </p:sp>
      <p:sp>
        <p:nvSpPr>
          <p:cNvPr id="25" name="TextBox 24"/>
          <p:cNvSpPr txBox="1"/>
          <p:nvPr/>
        </p:nvSpPr>
        <p:spPr>
          <a:xfrm>
            <a:off x="5914647" y="5589210"/>
            <a:ext cx="2667000" cy="400110"/>
          </a:xfrm>
          <a:prstGeom prst="rect">
            <a:avLst/>
          </a:prstGeom>
          <a:noFill/>
        </p:spPr>
        <p:txBody>
          <a:bodyPr wrap="square" rtlCol="0" anchor="ctr">
            <a:spAutoFit/>
          </a:bodyPr>
          <a:lstStyle/>
          <a:p>
            <a:pPr algn="ctr"/>
            <a:r>
              <a:rPr lang="en-US" sz="2000" dirty="0" smtClean="0">
                <a:solidFill>
                  <a:schemeClr val="bg1"/>
                </a:solidFill>
              </a:rPr>
              <a:t>Muon Capture</a:t>
            </a:r>
            <a:endParaRPr lang="en-US" sz="2000" dirty="0">
              <a:solidFill>
                <a:schemeClr val="bg1"/>
              </a:solidFill>
            </a:endParaRPr>
          </a:p>
        </p:txBody>
      </p:sp>
    </p:spTree>
    <p:extLst>
      <p:ext uri="{BB962C8B-B14F-4D97-AF65-F5344CB8AC3E}">
        <p14:creationId xmlns:p14="http://schemas.microsoft.com/office/powerpoint/2010/main" val="628678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fill="hold" grpId="0" nodeType="clickEffect">
                                  <p:stCondLst>
                                    <p:cond delay="0"/>
                                  </p:stCondLst>
                                  <p:childTnLst>
                                    <p:animMotion origin="layout" path="M 0.00538 0.0037 L 0.24636 -0.01921 " pathEditMode="relative" rAng="0" ptsTypes="AA">
                                      <p:cBhvr>
                                        <p:cTn id="6" dur="1000" fill="hold"/>
                                        <p:tgtEl>
                                          <p:spTgt spid="9"/>
                                        </p:tgtEl>
                                        <p:attrNameLst>
                                          <p:attrName>ppt_x</p:attrName>
                                          <p:attrName>ppt_y</p:attrName>
                                        </p:attrNameLst>
                                      </p:cBhvr>
                                      <p:rCtr x="12049" y="-1157"/>
                                    </p:animMotion>
                                  </p:childTnLst>
                                  <p:subTnLst>
                                    <p:set>
                                      <p:cBhvr override="childStyle">
                                        <p:cTn dur="1" fill="hold" display="0" masterRel="sameClick" afterEffect="1">
                                          <p:stCondLst>
                                            <p:cond evt="end" delay="0">
                                              <p:tn val="5"/>
                                            </p:cond>
                                          </p:stCondLst>
                                        </p:cTn>
                                        <p:tgtEl>
                                          <p:spTgt spid="9"/>
                                        </p:tgtEl>
                                        <p:attrNameLst>
                                          <p:attrName>style.visibility</p:attrName>
                                        </p:attrNameLst>
                                      </p:cBhvr>
                                      <p:to>
                                        <p:strVal val="hidden"/>
                                      </p:to>
                                    </p:set>
                                  </p:subTnLst>
                                </p:cTn>
                              </p:par>
                              <p:par>
                                <p:cTn id="7" presetID="10" presetClass="exit" presetSubtype="0" fill="hold" grpId="0" nodeType="withEffect">
                                  <p:stCondLst>
                                    <p:cond delay="0"/>
                                  </p:stCondLst>
                                  <p:childTnLst>
                                    <p:animEffect transition="out" filter="fade">
                                      <p:cBhvr>
                                        <p:cTn id="8" dur="500"/>
                                        <p:tgtEl>
                                          <p:spTgt spid="12"/>
                                        </p:tgtEl>
                                      </p:cBhvr>
                                    </p:animEffect>
                                    <p:set>
                                      <p:cBhvr>
                                        <p:cTn id="9" dur="1" fill="hold">
                                          <p:stCondLst>
                                            <p:cond delay="499"/>
                                          </p:stCondLst>
                                        </p:cTn>
                                        <p:tgtEl>
                                          <p:spTgt spid="12"/>
                                        </p:tgtEl>
                                        <p:attrNameLst>
                                          <p:attrName>style.visibility</p:attrName>
                                        </p:attrNameLst>
                                      </p:cBhvr>
                                      <p:to>
                                        <p:strVal val="hidden"/>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par>
                          <p:cTn id="13" fill="hold">
                            <p:stCondLst>
                              <p:cond delay="1000"/>
                            </p:stCondLst>
                            <p:childTnLst>
                              <p:par>
                                <p:cTn id="14" presetID="1" presetClass="path" presetSubtype="0" repeatCount="indefinite" fill="hold" grpId="1" nodeType="afterEffect">
                                  <p:stCondLst>
                                    <p:cond delay="0"/>
                                  </p:stCondLst>
                                  <p:endCondLst>
                                    <p:cond evt="onNext" delay="0">
                                      <p:tgtEl>
                                        <p:sldTgt/>
                                      </p:tgtEl>
                                    </p:cond>
                                  </p:endCondLst>
                                  <p:childTnLst>
                                    <p:animMotion origin="layout" path="M 3.33333E-6 -2.22222E-6 C 0.03211 -2.22222E-6 0.05833 0.02963 0.05833 0.06621 C 0.05833 0.10278 0.03211 0.13264 3.33333E-6 0.13264 C -0.03229 0.13264 -0.05834 0.10278 -0.05834 0.06621 C -0.05834 0.02963 -0.03229 -2.22222E-6 3.33333E-6 -2.22222E-6 Z " pathEditMode="relative" rAng="0" ptsTypes="fffff">
                                      <p:cBhvr>
                                        <p:cTn id="15" dur="1000" fill="hold"/>
                                        <p:tgtEl>
                                          <p:spTgt spid="10"/>
                                        </p:tgtEl>
                                        <p:attrNameLst>
                                          <p:attrName>ppt_x</p:attrName>
                                          <p:attrName>ppt_y</p:attrName>
                                        </p:attrNameLst>
                                      </p:cBhvr>
                                      <p:rCtr x="0" y="6620"/>
                                    </p:animMotion>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8"/>
                                        </p:tgtEl>
                                        <p:attrNameLst>
                                          <p:attrName>style.visibility</p:attrName>
                                        </p:attrNameLst>
                                      </p:cBhvr>
                                      <p:to>
                                        <p:strVal val="hidden"/>
                                      </p:to>
                                    </p:set>
                                  </p:childTnLst>
                                </p:cTn>
                              </p:par>
                            </p:childTnLst>
                          </p:cTn>
                        </p:par>
                        <p:par>
                          <p:cTn id="20" fill="hold">
                            <p:stCondLst>
                              <p:cond delay="0"/>
                            </p:stCondLst>
                            <p:childTnLst>
                              <p:par>
                                <p:cTn id="21" presetID="1"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par>
                          <p:cTn id="23" fill="hold">
                            <p:stCondLst>
                              <p:cond delay="0"/>
                            </p:stCondLst>
                            <p:childTnLst>
                              <p:par>
                                <p:cTn id="24" presetID="10"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xit" presetSubtype="0" fill="hold" grpId="0" nodeType="withEffect">
                                  <p:stCondLst>
                                    <p:cond delay="0"/>
                                  </p:stCondLst>
                                  <p:childTnLst>
                                    <p:animEffect transition="out" filter="fade">
                                      <p:cBhvr>
                                        <p:cTn id="34" dur="500"/>
                                        <p:tgtEl>
                                          <p:spTgt spid="16"/>
                                        </p:tgtEl>
                                      </p:cBhvr>
                                    </p:animEffect>
                                    <p:set>
                                      <p:cBhvr>
                                        <p:cTn id="35" dur="1" fill="hold">
                                          <p:stCondLst>
                                            <p:cond delay="499"/>
                                          </p:stCondLst>
                                        </p:cTn>
                                        <p:tgtEl>
                                          <p:spTgt spid="16"/>
                                        </p:tgtEl>
                                        <p:attrNameLst>
                                          <p:attrName>style.visibility</p:attrName>
                                        </p:attrNameLst>
                                      </p:cBhvr>
                                      <p:to>
                                        <p:strVal val="hidden"/>
                                      </p:to>
                                    </p:set>
                                  </p:childTnLst>
                                </p:cTn>
                              </p:par>
                            </p:childTnLst>
                          </p:cTn>
                        </p:par>
                        <p:par>
                          <p:cTn id="36" fill="hold">
                            <p:stCondLst>
                              <p:cond delay="50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0" grpId="1" animBg="1"/>
      <p:bldP spid="12" grpId="0"/>
      <p:bldP spid="15" grpId="0"/>
      <p:bldP spid="16" grpId="0"/>
      <p:bldP spid="17"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ym typeface="Wingdings" pitchFamily="2" charset="2"/>
              </a:rPr>
              <a:t>How to Search for </a:t>
            </a:r>
            <a:r>
              <a:rPr lang="en-US" dirty="0">
                <a:latin typeface="Symbol" pitchFamily="18" charset="2"/>
                <a:sym typeface="Wingdings" pitchFamily="2" charset="2"/>
              </a:rPr>
              <a:t>m</a:t>
            </a:r>
            <a:r>
              <a:rPr lang="en-US" baseline="30000" dirty="0">
                <a:sym typeface="Wingdings" pitchFamily="2" charset="2"/>
              </a:rPr>
              <a:t>-</a:t>
            </a:r>
            <a:r>
              <a:rPr lang="en-US" dirty="0">
                <a:sym typeface="Wingdings" pitchFamily="2" charset="2"/>
              </a:rPr>
              <a:t>N</a:t>
            </a:r>
            <a:r>
              <a:rPr lang="en-US" dirty="0">
                <a:latin typeface="Century Gothic" pitchFamily="34" charset="0"/>
                <a:sym typeface="Wingdings" pitchFamily="2" charset="2"/>
              </a:rPr>
              <a:t>→</a:t>
            </a:r>
            <a:r>
              <a:rPr lang="en-US" dirty="0">
                <a:sym typeface="Wingdings" pitchFamily="2" charset="2"/>
              </a:rPr>
              <a:t>e</a:t>
            </a:r>
            <a:r>
              <a:rPr lang="en-US" baseline="30000" dirty="0">
                <a:sym typeface="Wingdings" pitchFamily="2" charset="2"/>
              </a:rPr>
              <a:t>-</a:t>
            </a:r>
            <a:r>
              <a:rPr lang="en-US" dirty="0">
                <a:sym typeface="Wingdings" pitchFamily="2" charset="2"/>
              </a:rPr>
              <a:t>N</a:t>
            </a:r>
            <a:endParaRPr lang="en-US" dirty="0"/>
          </a:p>
        </p:txBody>
      </p:sp>
      <p:sp>
        <p:nvSpPr>
          <p:cNvPr id="4" name="Date Placeholder 3"/>
          <p:cNvSpPr>
            <a:spLocks noGrp="1"/>
          </p:cNvSpPr>
          <p:nvPr>
            <p:ph type="dt" sz="half" idx="10"/>
          </p:nvPr>
        </p:nvSpPr>
        <p:spPr/>
        <p:txBody>
          <a:bodyPr/>
          <a:lstStyle/>
          <a:p>
            <a:r>
              <a:rPr lang="en-US" smtClean="0"/>
              <a:t>Craig Dukes / Virginia</a:t>
            </a:r>
            <a:endParaRPr lang="en-US" dirty="0"/>
          </a:p>
        </p:txBody>
      </p:sp>
      <p:sp>
        <p:nvSpPr>
          <p:cNvPr id="5" name="Footer Placeholder 4"/>
          <p:cNvSpPr>
            <a:spLocks noGrp="1"/>
          </p:cNvSpPr>
          <p:nvPr>
            <p:ph type="ftr" sz="quarter" idx="11"/>
          </p:nvPr>
        </p:nvSpPr>
        <p:spPr/>
        <p:txBody>
          <a:bodyPr/>
          <a:lstStyle/>
          <a:p>
            <a:r>
              <a:rPr lang="it-IT" smtClean="0"/>
              <a:t>Mu2e</a:t>
            </a:r>
            <a:endParaRPr lang="en-US" dirty="0"/>
          </a:p>
        </p:txBody>
      </p:sp>
      <p:sp>
        <p:nvSpPr>
          <p:cNvPr id="6" name="Slide Number Placeholder 5"/>
          <p:cNvSpPr>
            <a:spLocks noGrp="1"/>
          </p:cNvSpPr>
          <p:nvPr>
            <p:ph type="sldNum" sz="quarter" idx="12"/>
          </p:nvPr>
        </p:nvSpPr>
        <p:spPr/>
        <p:txBody>
          <a:bodyPr/>
          <a:lstStyle/>
          <a:p>
            <a:fld id="{C95F3207-39C2-4B35-9EBF-195B2F555FC9}" type="slidenum">
              <a:rPr lang="en-US" smtClean="0"/>
              <a:t>16</a:t>
            </a:fld>
            <a:endParaRPr lang="en-US" dirty="0"/>
          </a:p>
        </p:txBody>
      </p:sp>
      <p:sp>
        <p:nvSpPr>
          <p:cNvPr id="23" name="Rectangle 3"/>
          <p:cNvSpPr>
            <a:spLocks noGrp="1" noChangeArrowheads="1"/>
          </p:cNvSpPr>
          <p:nvPr>
            <p:ph idx="4294967295"/>
          </p:nvPr>
        </p:nvSpPr>
        <p:spPr>
          <a:xfrm>
            <a:off x="152400" y="669226"/>
            <a:ext cx="4663440" cy="3537014"/>
          </a:xfrm>
          <a:noFill/>
          <a:ln w="38100">
            <a:solidFill>
              <a:srgbClr val="FF0000"/>
            </a:solidFill>
            <a:miter lim="800000"/>
            <a:headEnd/>
            <a:tailEnd/>
          </a:ln>
          <a:extLst>
            <a:ext uri="{909E8E84-426E-40DD-AFC4-6F175D3DCCD1}">
              <a14:hiddenFill xmlns:a14="http://schemas.microsoft.com/office/drawing/2010/main">
                <a:solidFill>
                  <a:srgbClr val="CCFFCC"/>
                </a:solidFill>
              </a14:hiddenFill>
            </a:ext>
          </a:extLst>
        </p:spPr>
        <p:txBody>
          <a:bodyPr>
            <a:noAutofit/>
          </a:bodyPr>
          <a:lstStyle/>
          <a:p>
            <a:pPr marL="120650" indent="-120650">
              <a:lnSpc>
                <a:spcPct val="90000"/>
              </a:lnSpc>
              <a:spcBef>
                <a:spcPts val="0"/>
              </a:spcBef>
              <a:spcAft>
                <a:spcPts val="500"/>
              </a:spcAft>
            </a:pPr>
            <a:r>
              <a:rPr lang="en-US" sz="2400" dirty="0">
                <a:effectLst/>
                <a:sym typeface="Wingdings" pitchFamily="2" charset="2"/>
              </a:rPr>
              <a:t>Stop muon in atom</a:t>
            </a:r>
          </a:p>
          <a:p>
            <a:pPr marL="120650" indent="-120650">
              <a:lnSpc>
                <a:spcPct val="90000"/>
              </a:lnSpc>
              <a:spcBef>
                <a:spcPts val="0"/>
              </a:spcBef>
              <a:spcAft>
                <a:spcPts val="500"/>
              </a:spcAft>
            </a:pPr>
            <a:r>
              <a:rPr lang="en-US" sz="2400" dirty="0">
                <a:effectLst/>
                <a:sym typeface="Wingdings" pitchFamily="2" charset="2"/>
              </a:rPr>
              <a:t>Muon rapidly (10</a:t>
            </a:r>
            <a:r>
              <a:rPr lang="en-US" sz="2400" baseline="30000" dirty="0">
                <a:effectLst/>
                <a:sym typeface="Wingdings" pitchFamily="2" charset="2"/>
              </a:rPr>
              <a:t>-16</a:t>
            </a:r>
            <a:r>
              <a:rPr lang="en-US" sz="2400" dirty="0">
                <a:effectLst/>
                <a:sym typeface="Wingdings" pitchFamily="2" charset="2"/>
              </a:rPr>
              <a:t>s) cascades to 1S state</a:t>
            </a:r>
          </a:p>
          <a:p>
            <a:pPr marL="120650" indent="-120650">
              <a:lnSpc>
                <a:spcPct val="90000"/>
              </a:lnSpc>
              <a:spcBef>
                <a:spcPts val="0"/>
              </a:spcBef>
              <a:spcAft>
                <a:spcPts val="500"/>
              </a:spcAft>
            </a:pPr>
            <a:r>
              <a:rPr lang="en-US" sz="2400" dirty="0">
                <a:effectLst/>
                <a:sym typeface="Wingdings" pitchFamily="2" charset="2"/>
              </a:rPr>
              <a:t>Circles the nucleus for up to ~2 </a:t>
            </a:r>
            <a:r>
              <a:rPr lang="en-US" sz="2400" dirty="0">
                <a:effectLst/>
                <a:latin typeface="Symbol" pitchFamily="18" charset="2"/>
                <a:sym typeface="Wingdings" pitchFamily="2" charset="2"/>
              </a:rPr>
              <a:t>m</a:t>
            </a:r>
            <a:r>
              <a:rPr lang="en-US" sz="2400" dirty="0">
                <a:effectLst/>
                <a:sym typeface="Wingdings" pitchFamily="2" charset="2"/>
              </a:rPr>
              <a:t>s </a:t>
            </a:r>
          </a:p>
          <a:p>
            <a:pPr marL="120650" indent="-120650">
              <a:lnSpc>
                <a:spcPct val="90000"/>
              </a:lnSpc>
              <a:spcBef>
                <a:spcPts val="0"/>
              </a:spcBef>
              <a:spcAft>
                <a:spcPts val="500"/>
              </a:spcAft>
            </a:pPr>
            <a:r>
              <a:rPr lang="en-US" sz="2400" dirty="0">
                <a:effectLst/>
                <a:sym typeface="Wingdings" pitchFamily="2" charset="2"/>
              </a:rPr>
              <a:t>Two things most likely happen:</a:t>
            </a:r>
          </a:p>
          <a:p>
            <a:pPr marL="457200" lvl="1" indent="-222250">
              <a:lnSpc>
                <a:spcPct val="90000"/>
              </a:lnSpc>
              <a:spcBef>
                <a:spcPts val="0"/>
              </a:spcBef>
              <a:spcAft>
                <a:spcPts val="500"/>
              </a:spcAft>
              <a:buFontTx/>
              <a:buAutoNum type="arabicPeriod"/>
            </a:pPr>
            <a:r>
              <a:rPr lang="en-US" sz="2400" dirty="0">
                <a:effectLst/>
                <a:sym typeface="Wingdings" pitchFamily="2" charset="2"/>
              </a:rPr>
              <a:t> muon is captured by the nucleus:         </a:t>
            </a:r>
            <a:r>
              <a:rPr lang="en-US" sz="2400" dirty="0">
                <a:effectLst/>
                <a:latin typeface="Symbol" pitchFamily="18" charset="2"/>
                <a:sym typeface="Wingdings" pitchFamily="2" charset="2"/>
              </a:rPr>
              <a:t>m</a:t>
            </a:r>
            <a:r>
              <a:rPr lang="en-US" sz="2400" baseline="30000" dirty="0">
                <a:effectLst/>
                <a:sym typeface="Wingdings" pitchFamily="2" charset="2"/>
              </a:rPr>
              <a:t>-</a:t>
            </a:r>
            <a:r>
              <a:rPr lang="en-US" sz="2400" dirty="0">
                <a:effectLst/>
                <a:sym typeface="Wingdings" pitchFamily="2" charset="2"/>
              </a:rPr>
              <a:t>N</a:t>
            </a:r>
            <a:r>
              <a:rPr lang="en-US" sz="2400" baseline="-25000" dirty="0">
                <a:effectLst/>
                <a:sym typeface="Wingdings" pitchFamily="2" charset="2"/>
              </a:rPr>
              <a:t>A,Z</a:t>
            </a:r>
            <a:r>
              <a:rPr lang="en-US" sz="2400" dirty="0">
                <a:effectLst/>
                <a:latin typeface="Century Gothic" pitchFamily="34" charset="0"/>
                <a:sym typeface="Wingdings" pitchFamily="2" charset="2"/>
              </a:rPr>
              <a:t>→</a:t>
            </a:r>
            <a:r>
              <a:rPr lang="en-US" sz="2400" dirty="0">
                <a:effectLst/>
                <a:latin typeface="Symbol" pitchFamily="18" charset="2"/>
                <a:sym typeface="Wingdings" pitchFamily="2" charset="2"/>
              </a:rPr>
              <a:t>n</a:t>
            </a:r>
            <a:r>
              <a:rPr lang="en-US" sz="2400" baseline="-25000" dirty="0">
                <a:effectLst/>
                <a:latin typeface="Symbol" pitchFamily="18" charset="2"/>
                <a:sym typeface="Wingdings" pitchFamily="2" charset="2"/>
              </a:rPr>
              <a:t>m</a:t>
            </a:r>
            <a:r>
              <a:rPr lang="en-US" sz="2400" dirty="0">
                <a:effectLst/>
                <a:sym typeface="Wingdings" pitchFamily="2" charset="2"/>
              </a:rPr>
              <a:t>N</a:t>
            </a:r>
            <a:r>
              <a:rPr lang="en-US" sz="2400" baseline="-25000" dirty="0">
                <a:effectLst/>
                <a:sym typeface="Wingdings" pitchFamily="2" charset="2"/>
              </a:rPr>
              <a:t>A,Z-1</a:t>
            </a:r>
          </a:p>
          <a:p>
            <a:pPr marL="457200" lvl="1" indent="-222250">
              <a:lnSpc>
                <a:spcPct val="90000"/>
              </a:lnSpc>
              <a:spcBef>
                <a:spcPts val="0"/>
              </a:spcBef>
              <a:spcAft>
                <a:spcPts val="500"/>
              </a:spcAft>
              <a:buFontTx/>
              <a:buAutoNum type="arabicPeriod"/>
            </a:pPr>
            <a:r>
              <a:rPr lang="en-US" sz="2400" dirty="0">
                <a:solidFill>
                  <a:srgbClr val="FFFF00"/>
                </a:solidFill>
                <a:effectLst/>
                <a:sym typeface="Wingdings" pitchFamily="2" charset="2"/>
              </a:rPr>
              <a:t> muon decays in orbit:                          </a:t>
            </a:r>
            <a:r>
              <a:rPr lang="en-US" sz="2400" dirty="0">
                <a:solidFill>
                  <a:srgbClr val="FFFF00"/>
                </a:solidFill>
                <a:sym typeface="Wingdings" pitchFamily="2" charset="2"/>
              </a:rPr>
              <a:t> </a:t>
            </a:r>
            <a:r>
              <a:rPr lang="en-US" sz="2400" dirty="0" smtClean="0">
                <a:solidFill>
                  <a:srgbClr val="FFFF00"/>
                </a:solidFill>
                <a:sym typeface="Wingdings" pitchFamily="2" charset="2"/>
              </a:rPr>
              <a:t>   </a:t>
            </a:r>
            <a:r>
              <a:rPr lang="en-US" sz="2400" dirty="0" err="1" smtClean="0">
                <a:solidFill>
                  <a:srgbClr val="FFFF00"/>
                </a:solidFill>
                <a:effectLst/>
                <a:latin typeface="Symbol" pitchFamily="18" charset="2"/>
                <a:sym typeface="Wingdings" pitchFamily="2" charset="2"/>
              </a:rPr>
              <a:t>m</a:t>
            </a:r>
            <a:r>
              <a:rPr lang="en-US" sz="2400" baseline="30000" dirty="0" err="1" smtClean="0">
                <a:solidFill>
                  <a:srgbClr val="FFFF00"/>
                </a:solidFill>
                <a:effectLst/>
                <a:sym typeface="Wingdings" pitchFamily="2" charset="2"/>
              </a:rPr>
              <a:t>-</a:t>
            </a:r>
            <a:r>
              <a:rPr lang="en-US" sz="2400" dirty="0" err="1" smtClean="0">
                <a:solidFill>
                  <a:srgbClr val="FFFF00"/>
                </a:solidFill>
                <a:effectLst/>
                <a:sym typeface="Wingdings" pitchFamily="2" charset="2"/>
              </a:rPr>
              <a:t>N</a:t>
            </a:r>
            <a:r>
              <a:rPr lang="en-US" sz="2400" baseline="-25000" dirty="0" err="1" smtClean="0">
                <a:solidFill>
                  <a:srgbClr val="FFFF00"/>
                </a:solidFill>
                <a:effectLst/>
                <a:sym typeface="Wingdings" pitchFamily="2" charset="2"/>
              </a:rPr>
              <a:t>A,Z</a:t>
            </a:r>
            <a:r>
              <a:rPr lang="en-US" sz="2400" dirty="0" err="1">
                <a:solidFill>
                  <a:srgbClr val="FFFF00"/>
                </a:solidFill>
                <a:effectLst/>
                <a:latin typeface="Century Gothic" pitchFamily="34" charset="0"/>
                <a:sym typeface="Wingdings" pitchFamily="2" charset="2"/>
              </a:rPr>
              <a:t>→</a:t>
            </a:r>
            <a:r>
              <a:rPr lang="en-US" sz="2400" dirty="0" err="1" smtClean="0">
                <a:solidFill>
                  <a:srgbClr val="FFFF00"/>
                </a:solidFill>
                <a:effectLst/>
                <a:sym typeface="Wingdings" pitchFamily="2" charset="2"/>
              </a:rPr>
              <a:t>e</a:t>
            </a:r>
            <a:r>
              <a:rPr lang="en-US" sz="2400" baseline="30000" dirty="0" err="1" smtClean="0">
                <a:solidFill>
                  <a:srgbClr val="FFFF00"/>
                </a:solidFill>
                <a:effectLst/>
                <a:sym typeface="Wingdings" pitchFamily="2" charset="2"/>
              </a:rPr>
              <a:t>-</a:t>
            </a:r>
            <a:r>
              <a:rPr lang="en-US" sz="2400" dirty="0" err="1" smtClean="0">
                <a:solidFill>
                  <a:srgbClr val="FFFF00"/>
                </a:solidFill>
                <a:effectLst/>
                <a:latin typeface="Symbol" pitchFamily="18" charset="2"/>
                <a:sym typeface="Wingdings" pitchFamily="2" charset="2"/>
              </a:rPr>
              <a:t>n</a:t>
            </a:r>
            <a:r>
              <a:rPr lang="en-US" sz="2400" baseline="-25000" dirty="0" err="1" smtClean="0">
                <a:solidFill>
                  <a:srgbClr val="FFFF00"/>
                </a:solidFill>
                <a:effectLst/>
                <a:latin typeface="Symbol" pitchFamily="18" charset="2"/>
                <a:sym typeface="Wingdings" pitchFamily="2" charset="2"/>
              </a:rPr>
              <a:t>m</a:t>
            </a:r>
            <a:r>
              <a:rPr lang="en-US" sz="2400" dirty="0" err="1" smtClean="0">
                <a:solidFill>
                  <a:srgbClr val="FFFF00"/>
                </a:solidFill>
                <a:effectLst/>
                <a:latin typeface="Symbol" pitchFamily="18" charset="2"/>
                <a:sym typeface="Wingdings" pitchFamily="2" charset="2"/>
              </a:rPr>
              <a:t>n</a:t>
            </a:r>
            <a:r>
              <a:rPr lang="en-US" sz="2400" baseline="-25000" dirty="0" err="1" smtClean="0">
                <a:solidFill>
                  <a:srgbClr val="FFFF00"/>
                </a:solidFill>
                <a:effectLst/>
                <a:sym typeface="Wingdings" pitchFamily="2" charset="2"/>
              </a:rPr>
              <a:t>e</a:t>
            </a:r>
            <a:r>
              <a:rPr lang="en-US" sz="2400" dirty="0" err="1" smtClean="0">
                <a:solidFill>
                  <a:srgbClr val="FFFF00"/>
                </a:solidFill>
                <a:effectLst/>
                <a:sym typeface="Wingdings" pitchFamily="2" charset="2"/>
              </a:rPr>
              <a:t>N</a:t>
            </a:r>
            <a:r>
              <a:rPr lang="en-US" sz="2400" baseline="-25000" dirty="0" err="1" smtClean="0">
                <a:solidFill>
                  <a:srgbClr val="FFFF00"/>
                </a:solidFill>
                <a:effectLst/>
                <a:sym typeface="Wingdings" pitchFamily="2" charset="2"/>
              </a:rPr>
              <a:t>A,Z</a:t>
            </a:r>
            <a:endParaRPr lang="en-US" sz="2400" dirty="0">
              <a:solidFill>
                <a:srgbClr val="FFFF00"/>
              </a:solidFill>
              <a:effectLst/>
              <a:sym typeface="Wingdings" pitchFamily="2" charset="2"/>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12865" y="1557075"/>
            <a:ext cx="807722" cy="792482"/>
          </a:xfrm>
          <a:prstGeom prst="rect">
            <a:avLst/>
          </a:prstGeom>
        </p:spPr>
      </p:pic>
      <p:sp>
        <p:nvSpPr>
          <p:cNvPr id="10" name="Oval 9"/>
          <p:cNvSpPr/>
          <p:nvPr/>
        </p:nvSpPr>
        <p:spPr>
          <a:xfrm>
            <a:off x="7240526" y="1452300"/>
            <a:ext cx="152400"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5897880" y="1905000"/>
            <a:ext cx="955357" cy="523220"/>
          </a:xfrm>
          <a:prstGeom prst="rect">
            <a:avLst/>
          </a:prstGeom>
          <a:noFill/>
        </p:spPr>
        <p:txBody>
          <a:bodyPr wrap="square" rtlCol="0">
            <a:spAutoFit/>
          </a:bodyPr>
          <a:lstStyle/>
          <a:p>
            <a:pPr algn="ctr"/>
            <a:r>
              <a:rPr lang="en-US" sz="2800" dirty="0" smtClean="0">
                <a:solidFill>
                  <a:schemeClr val="bg1"/>
                </a:solidFill>
              </a:rPr>
              <a:t>Al</a:t>
            </a:r>
            <a:r>
              <a:rPr lang="en-US" sz="2800" baseline="30000" dirty="0" smtClean="0">
                <a:solidFill>
                  <a:schemeClr val="bg1"/>
                </a:solidFill>
              </a:rPr>
              <a:t>26</a:t>
            </a:r>
            <a:endParaRPr lang="en-US" sz="2800" baseline="30000" dirty="0">
              <a:solidFill>
                <a:schemeClr val="bg1"/>
              </a:solidFill>
            </a:endParaRPr>
          </a:p>
        </p:txBody>
      </p:sp>
      <p:sp>
        <p:nvSpPr>
          <p:cNvPr id="25" name="TextBox 24"/>
          <p:cNvSpPr txBox="1"/>
          <p:nvPr/>
        </p:nvSpPr>
        <p:spPr>
          <a:xfrm>
            <a:off x="5753100" y="5848290"/>
            <a:ext cx="2667000" cy="400110"/>
          </a:xfrm>
          <a:prstGeom prst="rect">
            <a:avLst/>
          </a:prstGeom>
          <a:noFill/>
        </p:spPr>
        <p:txBody>
          <a:bodyPr wrap="square" rtlCol="0" anchor="ctr">
            <a:spAutoFit/>
          </a:bodyPr>
          <a:lstStyle/>
          <a:p>
            <a:pPr algn="ctr"/>
            <a:r>
              <a:rPr lang="en-US" sz="2000" dirty="0" smtClean="0">
                <a:solidFill>
                  <a:schemeClr val="bg1"/>
                </a:solidFill>
              </a:rPr>
              <a:t>Muon Decay-in-Orbit</a:t>
            </a:r>
            <a:endParaRPr lang="en-US" sz="2000" dirty="0">
              <a:solidFill>
                <a:schemeClr val="bg1"/>
              </a:solidFill>
            </a:endParaRPr>
          </a:p>
        </p:txBody>
      </p:sp>
      <p:sp>
        <p:nvSpPr>
          <p:cNvPr id="11" name="Oval 10"/>
          <p:cNvSpPr/>
          <p:nvPr/>
        </p:nvSpPr>
        <p:spPr>
          <a:xfrm>
            <a:off x="7392926" y="1981200"/>
            <a:ext cx="152400" cy="1524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Arrow Connector 14"/>
          <p:cNvCxnSpPr/>
          <p:nvPr/>
        </p:nvCxnSpPr>
        <p:spPr>
          <a:xfrm flipV="1">
            <a:off x="7543800" y="990600"/>
            <a:ext cx="990600" cy="827341"/>
          </a:xfrm>
          <a:prstGeom prst="straightConnector1">
            <a:avLst/>
          </a:prstGeom>
          <a:ln w="28575">
            <a:solidFill>
              <a:schemeClr val="tx2">
                <a:lumMod val="20000"/>
                <a:lumOff val="8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467600" y="1992059"/>
            <a:ext cx="990600" cy="827341"/>
          </a:xfrm>
          <a:prstGeom prst="straightConnector1">
            <a:avLst/>
          </a:prstGeom>
          <a:ln w="28575">
            <a:solidFill>
              <a:schemeClr val="tx2">
                <a:lumMod val="20000"/>
                <a:lumOff val="8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109604" y="3013363"/>
            <a:ext cx="184731" cy="369332"/>
          </a:xfrm>
          <a:prstGeom prst="rect">
            <a:avLst/>
          </a:prstGeom>
          <a:noFill/>
        </p:spPr>
        <p:txBody>
          <a:bodyPr wrap="none" rtlCol="0">
            <a:spAutoFit/>
          </a:bodyPr>
          <a:lstStyle/>
          <a:p>
            <a:endParaRPr lang="en-US" dirty="0"/>
          </a:p>
        </p:txBody>
      </p:sp>
      <p:graphicFrame>
        <p:nvGraphicFramePr>
          <p:cNvPr id="18" name="Object 17"/>
          <p:cNvGraphicFramePr>
            <a:graphicFrameLocks noChangeAspect="1"/>
          </p:cNvGraphicFramePr>
          <p:nvPr>
            <p:extLst>
              <p:ext uri="{D42A27DB-BD31-4B8C-83A1-F6EECF244321}">
                <p14:modId xmlns:p14="http://schemas.microsoft.com/office/powerpoint/2010/main" val="907178359"/>
              </p:ext>
            </p:extLst>
          </p:nvPr>
        </p:nvGraphicFramePr>
        <p:xfrm>
          <a:off x="8503200" y="2628900"/>
          <a:ext cx="412200" cy="571500"/>
        </p:xfrm>
        <a:graphic>
          <a:graphicData uri="http://schemas.openxmlformats.org/presentationml/2006/ole">
            <mc:AlternateContent xmlns:mc="http://schemas.openxmlformats.org/markup-compatibility/2006">
              <mc:Choice xmlns:v="urn:schemas-microsoft-com:vml" Requires="v">
                <p:oleObj spid="_x0000_s27936" name="Equation" r:id="rId4" imgW="164880" imgH="228600" progId="Equation.DSMT4">
                  <p:embed/>
                </p:oleObj>
              </mc:Choice>
              <mc:Fallback>
                <p:oleObj name="Equation" r:id="rId4" imgW="164880" imgH="228600" progId="Equation.DSMT4">
                  <p:embed/>
                  <p:pic>
                    <p:nvPicPr>
                      <p:cNvPr id="0" name=""/>
                      <p:cNvPicPr/>
                      <p:nvPr/>
                    </p:nvPicPr>
                    <p:blipFill>
                      <a:blip r:embed="rId5"/>
                      <a:stretch>
                        <a:fillRect/>
                      </a:stretch>
                    </p:blipFill>
                    <p:spPr>
                      <a:xfrm>
                        <a:off x="8503200" y="2628900"/>
                        <a:ext cx="412200" cy="571500"/>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645239104"/>
              </p:ext>
            </p:extLst>
          </p:nvPr>
        </p:nvGraphicFramePr>
        <p:xfrm>
          <a:off x="8534400" y="628800"/>
          <a:ext cx="443700" cy="603000"/>
        </p:xfrm>
        <a:graphic>
          <a:graphicData uri="http://schemas.openxmlformats.org/presentationml/2006/ole">
            <mc:AlternateContent xmlns:mc="http://schemas.openxmlformats.org/markup-compatibility/2006">
              <mc:Choice xmlns:v="urn:schemas-microsoft-com:vml" Requires="v">
                <p:oleObj spid="_x0000_s27937" name="Equation" r:id="rId6" imgW="177480" imgH="241200" progId="Equation.DSMT4">
                  <p:embed/>
                </p:oleObj>
              </mc:Choice>
              <mc:Fallback>
                <p:oleObj name="Equation" r:id="rId6" imgW="177480" imgH="241200" progId="Equation.DSMT4">
                  <p:embed/>
                  <p:pic>
                    <p:nvPicPr>
                      <p:cNvPr id="0" name=""/>
                      <p:cNvPicPr/>
                      <p:nvPr/>
                    </p:nvPicPr>
                    <p:blipFill>
                      <a:blip r:embed="rId7"/>
                      <a:stretch>
                        <a:fillRect/>
                      </a:stretch>
                    </p:blipFill>
                    <p:spPr>
                      <a:xfrm>
                        <a:off x="8534400" y="628800"/>
                        <a:ext cx="443700" cy="603000"/>
                      </a:xfrm>
                      <a:prstGeom prst="rect">
                        <a:avLst/>
                      </a:prstGeom>
                    </p:spPr>
                  </p:pic>
                </p:oleObj>
              </mc:Fallback>
            </mc:AlternateContent>
          </a:graphicData>
        </a:graphic>
      </p:graphicFrame>
      <p:pic>
        <p:nvPicPr>
          <p:cNvPr id="21" name="Picture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57800" y="4396153"/>
            <a:ext cx="3657600" cy="1090247"/>
          </a:xfrm>
          <a:prstGeom prst="rect">
            <a:avLst/>
          </a:prstGeom>
        </p:spPr>
      </p:pic>
      <p:sp>
        <p:nvSpPr>
          <p:cNvPr id="26" name="TextBox 25"/>
          <p:cNvSpPr txBox="1"/>
          <p:nvPr/>
        </p:nvSpPr>
        <p:spPr>
          <a:xfrm>
            <a:off x="8246172" y="3362980"/>
            <a:ext cx="593028" cy="523220"/>
          </a:xfrm>
          <a:prstGeom prst="rect">
            <a:avLst/>
          </a:prstGeom>
          <a:noFill/>
        </p:spPr>
        <p:txBody>
          <a:bodyPr wrap="square" rtlCol="0">
            <a:spAutoFit/>
          </a:bodyPr>
          <a:lstStyle/>
          <a:p>
            <a:r>
              <a:rPr lang="en-US" sz="2800" dirty="0" smtClean="0">
                <a:solidFill>
                  <a:schemeClr val="accent1">
                    <a:lumMod val="20000"/>
                    <a:lumOff val="80000"/>
                  </a:schemeClr>
                </a:solidFill>
              </a:rPr>
              <a:t>e</a:t>
            </a:r>
            <a:r>
              <a:rPr lang="en-US" sz="2800" baseline="30000" dirty="0" smtClean="0">
                <a:solidFill>
                  <a:schemeClr val="accent1">
                    <a:lumMod val="20000"/>
                    <a:lumOff val="80000"/>
                  </a:schemeClr>
                </a:solidFill>
              </a:rPr>
              <a:t>-</a:t>
            </a:r>
            <a:endParaRPr lang="en-US" sz="2800" baseline="30000" dirty="0">
              <a:solidFill>
                <a:schemeClr val="accent1">
                  <a:lumMod val="20000"/>
                  <a:lumOff val="80000"/>
                </a:schemeClr>
              </a:solidFill>
            </a:endParaRPr>
          </a:p>
        </p:txBody>
      </p:sp>
    </p:spTree>
    <p:extLst>
      <p:ext uri="{BB962C8B-B14F-4D97-AF65-F5344CB8AC3E}">
        <p14:creationId xmlns:p14="http://schemas.microsoft.com/office/powerpoint/2010/main" val="1216601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 presetClass="path" presetSubtype="0" repeatCount="indefinite" fill="hold" grpId="1" nodeType="afterEffect">
                                  <p:stCondLst>
                                    <p:cond delay="0"/>
                                  </p:stCondLst>
                                  <p:endCondLst>
                                    <p:cond evt="onNext" delay="0">
                                      <p:tgtEl>
                                        <p:sldTgt/>
                                      </p:tgtEl>
                                    </p:cond>
                                  </p:endCondLst>
                                  <p:childTnLst>
                                    <p:animMotion origin="layout" path="M 3.33333E-6 -2.22222E-6 C 0.03211 -2.22222E-6 0.05833 0.02963 0.05833 0.06621 C 0.05833 0.10278 0.03211 0.13264 3.33333E-6 0.13264 C -0.03229 0.13264 -0.05834 0.10278 -0.05834 0.06621 C -0.05834 0.02963 -0.03229 -2.22222E-6 3.33333E-6 -2.22222E-6 Z " pathEditMode="relative" rAng="0" ptsTypes="fffff">
                                      <p:cBhvr>
                                        <p:cTn id="9" dur="1000" fill="hold"/>
                                        <p:tgtEl>
                                          <p:spTgt spid="10"/>
                                        </p:tgtEl>
                                        <p:attrNameLst>
                                          <p:attrName>ppt_x</p:attrName>
                                          <p:attrName>ppt_y</p:attrName>
                                        </p:attrNameLst>
                                      </p:cBhvr>
                                      <p:rCtr x="0" y="6620"/>
                                    </p:animMotion>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42" presetClass="path" presetSubtype="0" repeatCount="indefinite" fill="hold" grpId="1" nodeType="withEffect">
                                  <p:stCondLst>
                                    <p:cond delay="0"/>
                                  </p:stCondLst>
                                  <p:endCondLst>
                                    <p:cond evt="onNext" delay="0">
                                      <p:tgtEl>
                                        <p:sldTgt/>
                                      </p:tgtEl>
                                    </p:cond>
                                  </p:endCondLst>
                                  <p:childTnLst>
                                    <p:animMotion origin="layout" path="M -2.77778E-7 5.55112E-17 L 0.09149 0.2 " pathEditMode="relative" rAng="0" ptsTypes="AA">
                                      <p:cBhvr>
                                        <p:cTn id="18" dur="1000" fill="hold"/>
                                        <p:tgtEl>
                                          <p:spTgt spid="11"/>
                                        </p:tgtEl>
                                        <p:attrNameLst>
                                          <p:attrName>ppt_x</p:attrName>
                                          <p:attrName>ppt_y</p:attrName>
                                        </p:attrNameLst>
                                      </p:cBhvr>
                                      <p:rCtr x="4566" y="10000"/>
                                    </p:animMotion>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childTnLst>
                                </p:cTn>
                              </p:par>
                              <p:par>
                                <p:cTn id="24" presetID="10" presetClass="entr" presetSubtype="0"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par>
                                <p:cTn id="27" presetID="10"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par>
                          <p:cTn id="33" fill="hold">
                            <p:stCondLst>
                              <p:cond delay="1000"/>
                            </p:stCondLst>
                            <p:childTnLst>
                              <p:par>
                                <p:cTn id="34" presetID="1"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25" grpId="0"/>
      <p:bldP spid="11" grpId="0" animBg="1"/>
      <p:bldP spid="11" grpId="1" animBg="1"/>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ym typeface="Wingdings" pitchFamily="2" charset="2"/>
              </a:rPr>
              <a:t>Mu2e Searching for a Third Process:  </a:t>
            </a:r>
            <a:r>
              <a:rPr lang="en-US" dirty="0">
                <a:latin typeface="Symbol" pitchFamily="18" charset="2"/>
                <a:sym typeface="Wingdings" pitchFamily="2" charset="2"/>
              </a:rPr>
              <a:t>m</a:t>
            </a:r>
            <a:r>
              <a:rPr lang="en-US" baseline="30000" dirty="0">
                <a:sym typeface="Wingdings" pitchFamily="2" charset="2"/>
              </a:rPr>
              <a:t>-</a:t>
            </a:r>
            <a:r>
              <a:rPr lang="en-US" dirty="0">
                <a:sym typeface="Wingdings" pitchFamily="2" charset="2"/>
              </a:rPr>
              <a:t>N</a:t>
            </a:r>
            <a:r>
              <a:rPr lang="en-US" dirty="0">
                <a:latin typeface="Century Gothic" pitchFamily="34" charset="0"/>
                <a:sym typeface="Wingdings" pitchFamily="2" charset="2"/>
              </a:rPr>
              <a:t>→</a:t>
            </a:r>
            <a:r>
              <a:rPr lang="en-US" dirty="0">
                <a:sym typeface="Wingdings" pitchFamily="2" charset="2"/>
              </a:rPr>
              <a:t>e</a:t>
            </a:r>
            <a:r>
              <a:rPr lang="en-US" baseline="30000" dirty="0">
                <a:sym typeface="Wingdings" pitchFamily="2" charset="2"/>
              </a:rPr>
              <a:t>-</a:t>
            </a:r>
            <a:r>
              <a:rPr lang="en-US" dirty="0">
                <a:sym typeface="Wingdings" pitchFamily="2" charset="2"/>
              </a:rPr>
              <a:t>N</a:t>
            </a:r>
            <a:endParaRPr lang="en-US" dirty="0"/>
          </a:p>
        </p:txBody>
      </p:sp>
      <p:sp>
        <p:nvSpPr>
          <p:cNvPr id="4" name="Date Placeholder 3"/>
          <p:cNvSpPr>
            <a:spLocks noGrp="1"/>
          </p:cNvSpPr>
          <p:nvPr>
            <p:ph type="dt" sz="half" idx="10"/>
          </p:nvPr>
        </p:nvSpPr>
        <p:spPr/>
        <p:txBody>
          <a:bodyPr/>
          <a:lstStyle/>
          <a:p>
            <a:r>
              <a:rPr lang="en-US" smtClean="0"/>
              <a:t>Craig Dukes / Virginia</a:t>
            </a:r>
            <a:endParaRPr lang="en-US" dirty="0"/>
          </a:p>
        </p:txBody>
      </p:sp>
      <p:sp>
        <p:nvSpPr>
          <p:cNvPr id="5" name="Footer Placeholder 4"/>
          <p:cNvSpPr>
            <a:spLocks noGrp="1"/>
          </p:cNvSpPr>
          <p:nvPr>
            <p:ph type="ftr" sz="quarter" idx="11"/>
          </p:nvPr>
        </p:nvSpPr>
        <p:spPr/>
        <p:txBody>
          <a:bodyPr/>
          <a:lstStyle/>
          <a:p>
            <a:r>
              <a:rPr lang="it-IT" smtClean="0"/>
              <a:t>Mu2e</a:t>
            </a:r>
            <a:endParaRPr lang="en-US" dirty="0"/>
          </a:p>
        </p:txBody>
      </p:sp>
      <p:sp>
        <p:nvSpPr>
          <p:cNvPr id="6" name="Slide Number Placeholder 5"/>
          <p:cNvSpPr>
            <a:spLocks noGrp="1"/>
          </p:cNvSpPr>
          <p:nvPr>
            <p:ph type="sldNum" sz="quarter" idx="12"/>
          </p:nvPr>
        </p:nvSpPr>
        <p:spPr/>
        <p:txBody>
          <a:bodyPr/>
          <a:lstStyle/>
          <a:p>
            <a:fld id="{C95F3207-39C2-4B35-9EBF-195B2F555FC9}" type="slidenum">
              <a:rPr lang="en-US" smtClean="0"/>
              <a:t>17</a:t>
            </a:fld>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12865" y="1557075"/>
            <a:ext cx="807722" cy="792482"/>
          </a:xfrm>
          <a:prstGeom prst="rect">
            <a:avLst/>
          </a:prstGeom>
        </p:spPr>
      </p:pic>
      <p:sp>
        <p:nvSpPr>
          <p:cNvPr id="10" name="Oval 9"/>
          <p:cNvSpPr/>
          <p:nvPr/>
        </p:nvSpPr>
        <p:spPr>
          <a:xfrm>
            <a:off x="7240526" y="1452300"/>
            <a:ext cx="152400" cy="1524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6035040" y="1905000"/>
            <a:ext cx="818197" cy="523220"/>
          </a:xfrm>
          <a:prstGeom prst="rect">
            <a:avLst/>
          </a:prstGeom>
          <a:noFill/>
        </p:spPr>
        <p:txBody>
          <a:bodyPr wrap="square" rtlCol="0">
            <a:spAutoFit/>
          </a:bodyPr>
          <a:lstStyle/>
          <a:p>
            <a:pPr algn="ctr"/>
            <a:r>
              <a:rPr lang="en-US" sz="2800" dirty="0" smtClean="0">
                <a:solidFill>
                  <a:schemeClr val="bg1"/>
                </a:solidFill>
              </a:rPr>
              <a:t>Al</a:t>
            </a:r>
            <a:r>
              <a:rPr lang="en-US" sz="2800" baseline="30000" dirty="0" smtClean="0">
                <a:solidFill>
                  <a:schemeClr val="bg1"/>
                </a:solidFill>
              </a:rPr>
              <a:t>26</a:t>
            </a:r>
            <a:endParaRPr lang="en-US" sz="2800" baseline="30000" dirty="0">
              <a:solidFill>
                <a:schemeClr val="bg1"/>
              </a:solidFill>
            </a:endParaRPr>
          </a:p>
        </p:txBody>
      </p:sp>
      <p:sp>
        <p:nvSpPr>
          <p:cNvPr id="11" name="Oval 10"/>
          <p:cNvSpPr/>
          <p:nvPr/>
        </p:nvSpPr>
        <p:spPr>
          <a:xfrm>
            <a:off x="7392926" y="1981200"/>
            <a:ext cx="152400" cy="1524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4109604" y="3013363"/>
            <a:ext cx="184731" cy="369332"/>
          </a:xfrm>
          <a:prstGeom prst="rect">
            <a:avLst/>
          </a:prstGeom>
          <a:noFill/>
        </p:spPr>
        <p:txBody>
          <a:bodyPr wrap="none" rtlCol="0">
            <a:spAutoFit/>
          </a:bodyPr>
          <a:lstStyle/>
          <a:p>
            <a:endParaRPr lang="en-US" dirty="0"/>
          </a:p>
        </p:txBody>
      </p:sp>
      <p:sp>
        <p:nvSpPr>
          <p:cNvPr id="26" name="TextBox 25"/>
          <p:cNvSpPr txBox="1"/>
          <p:nvPr/>
        </p:nvSpPr>
        <p:spPr>
          <a:xfrm>
            <a:off x="8246172" y="3362980"/>
            <a:ext cx="593028" cy="523220"/>
          </a:xfrm>
          <a:prstGeom prst="rect">
            <a:avLst/>
          </a:prstGeom>
          <a:noFill/>
        </p:spPr>
        <p:txBody>
          <a:bodyPr wrap="square" rtlCol="0">
            <a:spAutoFit/>
          </a:bodyPr>
          <a:lstStyle/>
          <a:p>
            <a:r>
              <a:rPr lang="en-US" sz="2800" dirty="0" smtClean="0">
                <a:solidFill>
                  <a:schemeClr val="accent1">
                    <a:lumMod val="20000"/>
                    <a:lumOff val="80000"/>
                  </a:schemeClr>
                </a:solidFill>
              </a:rPr>
              <a:t>e</a:t>
            </a:r>
            <a:r>
              <a:rPr lang="en-US" sz="2800" baseline="30000" dirty="0" smtClean="0">
                <a:solidFill>
                  <a:schemeClr val="accent1">
                    <a:lumMod val="20000"/>
                    <a:lumOff val="80000"/>
                  </a:schemeClr>
                </a:solidFill>
              </a:rPr>
              <a:t>-</a:t>
            </a:r>
            <a:endParaRPr lang="en-US" sz="2800" baseline="30000" dirty="0">
              <a:solidFill>
                <a:schemeClr val="accent1">
                  <a:lumMod val="20000"/>
                  <a:lumOff val="80000"/>
                </a:schemeClr>
              </a:solidFill>
            </a:endParaRPr>
          </a:p>
        </p:txBody>
      </p:sp>
      <p:sp>
        <p:nvSpPr>
          <p:cNvPr id="28" name="Rectangle 3"/>
          <p:cNvSpPr txBox="1">
            <a:spLocks noChangeArrowheads="1"/>
          </p:cNvSpPr>
          <p:nvPr/>
        </p:nvSpPr>
        <p:spPr>
          <a:xfrm>
            <a:off x="152399" y="731520"/>
            <a:ext cx="5882641" cy="2438399"/>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CCFFCC"/>
                </a:solidFill>
              </a14:hiddenFill>
            </a:ext>
          </a:extLst>
        </p:spPr>
        <p:txBody>
          <a:bodyPr/>
          <a:lstStyle>
            <a:lvl1pPr marL="342900" indent="-3429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90000"/>
              </a:lnSpc>
              <a:spcBef>
                <a:spcPct val="35000"/>
              </a:spcBef>
              <a:buNone/>
            </a:pPr>
            <a:r>
              <a:rPr lang="en-US" sz="2400" dirty="0" smtClean="0">
                <a:sym typeface="Wingdings" pitchFamily="2" charset="2"/>
              </a:rPr>
              <a:t>In </a:t>
            </a:r>
            <a:r>
              <a:rPr lang="en-US" sz="2400" dirty="0" smtClean="0">
                <a:latin typeface="Symbol" pitchFamily="18" charset="2"/>
                <a:sym typeface="Wingdings" pitchFamily="2" charset="2"/>
              </a:rPr>
              <a:t>m</a:t>
            </a:r>
            <a:r>
              <a:rPr lang="en-US" sz="2400" baseline="30000" dirty="0" smtClean="0">
                <a:sym typeface="Wingdings" pitchFamily="2" charset="2"/>
              </a:rPr>
              <a:t>-</a:t>
            </a:r>
            <a:r>
              <a:rPr lang="en-US" sz="2400" dirty="0" smtClean="0">
                <a:sym typeface="Wingdings" pitchFamily="2" charset="2"/>
              </a:rPr>
              <a:t>N</a:t>
            </a:r>
            <a:r>
              <a:rPr lang="en-US" sz="2400" dirty="0" smtClean="0">
                <a:latin typeface="Century Gothic" pitchFamily="34" charset="0"/>
                <a:sym typeface="Wingdings" pitchFamily="2" charset="2"/>
              </a:rPr>
              <a:t>→</a:t>
            </a:r>
            <a:r>
              <a:rPr lang="en-US" sz="2400" dirty="0" smtClean="0">
                <a:sym typeface="Wingdings" pitchFamily="2" charset="2"/>
              </a:rPr>
              <a:t>e</a:t>
            </a:r>
            <a:r>
              <a:rPr lang="en-US" sz="2400" baseline="30000" dirty="0" smtClean="0">
                <a:sym typeface="Wingdings" pitchFamily="2" charset="2"/>
              </a:rPr>
              <a:t>-</a:t>
            </a:r>
            <a:r>
              <a:rPr lang="en-US" sz="2400" dirty="0" smtClean="0">
                <a:sym typeface="Wingdings" pitchFamily="2" charset="2"/>
              </a:rPr>
              <a:t>N the muon coherently interacts with nucleus leaving it in ground state</a:t>
            </a:r>
          </a:p>
          <a:p>
            <a:pPr marL="457200" lvl="1" indent="-222250">
              <a:lnSpc>
                <a:spcPct val="90000"/>
              </a:lnSpc>
              <a:spcBef>
                <a:spcPct val="35000"/>
              </a:spcBef>
            </a:pPr>
            <a:r>
              <a:rPr lang="en-US" sz="2400" dirty="0" smtClean="0">
                <a:sym typeface="Wingdings" pitchFamily="2" charset="2"/>
              </a:rPr>
              <a:t>signature delayed single isolated electron</a:t>
            </a:r>
          </a:p>
          <a:p>
            <a:pPr marL="457200" lvl="1" indent="-222250">
              <a:lnSpc>
                <a:spcPct val="90000"/>
              </a:lnSpc>
              <a:spcBef>
                <a:spcPct val="35000"/>
              </a:spcBef>
            </a:pPr>
            <a:r>
              <a:rPr lang="en-US" sz="2400" dirty="0" smtClean="0">
                <a:sym typeface="Wingdings" pitchFamily="2" charset="2"/>
              </a:rPr>
              <a:t>Electron energy is rest mass of the muon minus the nucleus recoil </a:t>
            </a:r>
            <a:r>
              <a:rPr lang="en-US" sz="2400" dirty="0">
                <a:sym typeface="Wingdings" pitchFamily="2" charset="2"/>
              </a:rPr>
              <a:t>+</a:t>
            </a:r>
            <a:r>
              <a:rPr lang="en-US" sz="2400" dirty="0" smtClean="0">
                <a:sym typeface="Wingdings" pitchFamily="2" charset="2"/>
              </a:rPr>
              <a:t> binding energy:</a:t>
            </a:r>
          </a:p>
          <a:p>
            <a:pPr marL="452438" lvl="1" indent="0">
              <a:lnSpc>
                <a:spcPct val="90000"/>
              </a:lnSpc>
              <a:spcBef>
                <a:spcPct val="35000"/>
              </a:spcBef>
              <a:buNone/>
            </a:pPr>
            <a:r>
              <a:rPr lang="en-US" sz="2400" dirty="0" smtClean="0">
                <a:solidFill>
                  <a:srgbClr val="FFFF00"/>
                </a:solidFill>
                <a:sym typeface="Wingdings" pitchFamily="2" charset="2"/>
              </a:rPr>
              <a:t>E</a:t>
            </a:r>
            <a:r>
              <a:rPr lang="en-US" sz="2400" baseline="-25000" dirty="0" smtClean="0">
                <a:solidFill>
                  <a:srgbClr val="FFFF00"/>
                </a:solidFill>
                <a:sym typeface="Wingdings" pitchFamily="2" charset="2"/>
              </a:rPr>
              <a:t>e</a:t>
            </a:r>
            <a:r>
              <a:rPr lang="en-US" sz="2400" dirty="0" smtClean="0">
                <a:solidFill>
                  <a:srgbClr val="FFFF00"/>
                </a:solidFill>
                <a:sym typeface="Wingdings" pitchFamily="2" charset="2"/>
              </a:rPr>
              <a:t> = m</a:t>
            </a:r>
            <a:r>
              <a:rPr lang="en-US" sz="2400" baseline="-25000" dirty="0" smtClean="0">
                <a:solidFill>
                  <a:srgbClr val="FFFF00"/>
                </a:solidFill>
                <a:latin typeface="Symbol" pitchFamily="18" charset="2"/>
                <a:sym typeface="Wingdings" pitchFamily="2" charset="2"/>
              </a:rPr>
              <a:t>m</a:t>
            </a:r>
            <a:r>
              <a:rPr lang="en-US" sz="2400" dirty="0" smtClean="0">
                <a:solidFill>
                  <a:srgbClr val="FFFF00"/>
                </a:solidFill>
                <a:sym typeface="Wingdings" pitchFamily="2" charset="2"/>
              </a:rPr>
              <a:t> – E</a:t>
            </a:r>
            <a:r>
              <a:rPr lang="en-US" sz="2400" baseline="-25000" dirty="0" smtClean="0">
                <a:solidFill>
                  <a:srgbClr val="FFFF00"/>
                </a:solidFill>
                <a:sym typeface="Wingdings" pitchFamily="2" charset="2"/>
              </a:rPr>
              <a:t>NR</a:t>
            </a:r>
            <a:r>
              <a:rPr lang="en-US" sz="2400" dirty="0" smtClean="0">
                <a:solidFill>
                  <a:srgbClr val="FFFF00"/>
                </a:solidFill>
                <a:sym typeface="Wingdings" pitchFamily="2" charset="2"/>
              </a:rPr>
              <a:t> - E</a:t>
            </a:r>
            <a:r>
              <a:rPr lang="en-US" sz="2400" baseline="-25000" dirty="0" smtClean="0">
                <a:solidFill>
                  <a:srgbClr val="FFFF00"/>
                </a:solidFill>
                <a:sym typeface="Wingdings" pitchFamily="2" charset="2"/>
              </a:rPr>
              <a:t>b</a:t>
            </a:r>
            <a:r>
              <a:rPr lang="en-US" sz="2400" dirty="0" smtClean="0">
                <a:solidFill>
                  <a:srgbClr val="FFFF00"/>
                </a:solidFill>
                <a:sym typeface="Wingdings" pitchFamily="2" charset="2"/>
              </a:rPr>
              <a:t> ~ 104.97 MeV (Al)</a:t>
            </a:r>
            <a:endParaRPr lang="en-US" sz="2400" dirty="0">
              <a:solidFill>
                <a:srgbClr val="FFFF00"/>
              </a:solidFill>
              <a:sym typeface="Wingdings" pitchFamily="2" charset="2"/>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 y="3246120"/>
            <a:ext cx="4068231" cy="3291840"/>
          </a:xfrm>
          <a:prstGeom prst="rect">
            <a:avLst/>
          </a:prstGeom>
        </p:spPr>
      </p:pic>
    </p:spTree>
    <p:extLst>
      <p:ext uri="{BB962C8B-B14F-4D97-AF65-F5344CB8AC3E}">
        <p14:creationId xmlns:p14="http://schemas.microsoft.com/office/powerpoint/2010/main" val="1893346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 presetClass="path" presetSubtype="0" repeatCount="indefinite" fill="hold" grpId="1" nodeType="afterEffect">
                                  <p:stCondLst>
                                    <p:cond delay="0"/>
                                  </p:stCondLst>
                                  <p:endCondLst>
                                    <p:cond evt="onNext" delay="0">
                                      <p:tgtEl>
                                        <p:sldTgt/>
                                      </p:tgtEl>
                                    </p:cond>
                                  </p:endCondLst>
                                  <p:childTnLst>
                                    <p:animMotion origin="layout" path="M 3.33333E-6 -2.22222E-6 C 0.03211 -2.22222E-6 0.05833 0.02963 0.05833 0.06621 C 0.05833 0.10278 0.03211 0.13264 3.33333E-6 0.13264 C -0.03229 0.13264 -0.05834 0.10278 -0.05834 0.06621 C -0.05834 0.02963 -0.03229 -2.22222E-6 3.33333E-6 -2.22222E-6 Z " pathEditMode="relative" rAng="0" ptsTypes="fffff">
                                      <p:cBhvr>
                                        <p:cTn id="9" dur="1000" fill="hold"/>
                                        <p:tgtEl>
                                          <p:spTgt spid="10"/>
                                        </p:tgtEl>
                                        <p:attrNameLst>
                                          <p:attrName>ppt_x</p:attrName>
                                          <p:attrName>ppt_y</p:attrName>
                                        </p:attrNameLst>
                                      </p:cBhvr>
                                      <p:rCtr x="0" y="6620"/>
                                    </p:animMotion>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42" presetClass="path" presetSubtype="0" fill="hold" grpId="1" nodeType="withEffect">
                                  <p:stCondLst>
                                    <p:cond delay="0"/>
                                  </p:stCondLst>
                                  <p:childTnLst>
                                    <p:animMotion origin="layout" path="M -2.77778E-7 5.55112E-17 L 0.09149 0.2 " pathEditMode="relative" rAng="0" ptsTypes="AA">
                                      <p:cBhvr>
                                        <p:cTn id="15" dur="1000" fill="hold"/>
                                        <p:tgtEl>
                                          <p:spTgt spid="11"/>
                                        </p:tgtEl>
                                        <p:attrNameLst>
                                          <p:attrName>ppt_x</p:attrName>
                                          <p:attrName>ppt_y</p:attrName>
                                        </p:attrNameLst>
                                      </p:cBhvr>
                                      <p:rCtr x="4566" y="10000"/>
                                    </p:animMotion>
                                  </p:childTnLst>
                                </p:cTn>
                              </p:par>
                            </p:childTnLst>
                          </p:cTn>
                        </p:par>
                        <p:par>
                          <p:cTn id="16" fill="hold">
                            <p:stCondLst>
                              <p:cond delay="1000"/>
                            </p:stCondLst>
                            <p:childTnLst>
                              <p:par>
                                <p:cTn id="17" presetID="1"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0"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New Beamline and Detector Hall to be Built</a:t>
            </a:r>
            <a:endParaRPr lang="en-US" dirty="0"/>
          </a:p>
        </p:txBody>
      </p:sp>
      <p:sp>
        <p:nvSpPr>
          <p:cNvPr id="3" name="Date Placeholder 2"/>
          <p:cNvSpPr>
            <a:spLocks noGrp="1"/>
          </p:cNvSpPr>
          <p:nvPr>
            <p:ph type="dt" sz="half" idx="10"/>
          </p:nvPr>
        </p:nvSpPr>
        <p:spPr/>
        <p:txBody>
          <a:bodyPr/>
          <a:lstStyle/>
          <a:p>
            <a:r>
              <a:rPr lang="en-US" smtClean="0"/>
              <a:t>Craig Dukes / Virginia</a:t>
            </a:r>
            <a:endParaRPr lang="en-US" dirty="0"/>
          </a:p>
        </p:txBody>
      </p:sp>
      <p:sp>
        <p:nvSpPr>
          <p:cNvPr id="4" name="Footer Placeholder 3"/>
          <p:cNvSpPr>
            <a:spLocks noGrp="1"/>
          </p:cNvSpPr>
          <p:nvPr>
            <p:ph type="ftr" sz="quarter" idx="11"/>
          </p:nvPr>
        </p:nvSpPr>
        <p:spPr/>
        <p:txBody>
          <a:bodyPr/>
          <a:lstStyle/>
          <a:p>
            <a:r>
              <a:rPr lang="en-US" smtClean="0"/>
              <a:t>Mu2e</a:t>
            </a:r>
            <a:endParaRPr lang="en-US" dirty="0"/>
          </a:p>
        </p:txBody>
      </p:sp>
      <p:sp>
        <p:nvSpPr>
          <p:cNvPr id="5" name="Slide Number Placeholder 4"/>
          <p:cNvSpPr>
            <a:spLocks noGrp="1"/>
          </p:cNvSpPr>
          <p:nvPr>
            <p:ph type="sldNum" sz="quarter" idx="12"/>
          </p:nvPr>
        </p:nvSpPr>
        <p:spPr/>
        <p:txBody>
          <a:bodyPr/>
          <a:lstStyle/>
          <a:p>
            <a:fld id="{C95F3207-39C2-4B35-9EBF-195B2F555FC9}" type="slidenum">
              <a:rPr lang="en-US" smtClean="0"/>
              <a:pPr/>
              <a:t>18</a:t>
            </a:fld>
            <a:endParaRPr lang="en-US"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868680"/>
            <a:ext cx="8432507"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ounded Rectangle 10"/>
          <p:cNvSpPr/>
          <p:nvPr/>
        </p:nvSpPr>
        <p:spPr>
          <a:xfrm>
            <a:off x="304800" y="5105400"/>
            <a:ext cx="10668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Mu2e</a:t>
            </a:r>
            <a:endParaRPr lang="en-US" sz="2400" dirty="0"/>
          </a:p>
        </p:txBody>
      </p:sp>
      <p:cxnSp>
        <p:nvCxnSpPr>
          <p:cNvPr id="15" name="Straight Arrow Connector 14"/>
          <p:cNvCxnSpPr/>
          <p:nvPr/>
        </p:nvCxnSpPr>
        <p:spPr>
          <a:xfrm flipV="1">
            <a:off x="1371600" y="4114800"/>
            <a:ext cx="990600" cy="9906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4419600" y="4953000"/>
            <a:ext cx="10668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g-2</a:t>
            </a:r>
            <a:endParaRPr lang="en-US" sz="2400" dirty="0"/>
          </a:p>
        </p:txBody>
      </p:sp>
      <p:cxnSp>
        <p:nvCxnSpPr>
          <p:cNvPr id="18" name="Straight Arrow Connector 17"/>
          <p:cNvCxnSpPr>
            <a:stCxn id="17" idx="0"/>
          </p:cNvCxnSpPr>
          <p:nvPr/>
        </p:nvCxnSpPr>
        <p:spPr>
          <a:xfrm flipH="1" flipV="1">
            <a:off x="4038600" y="3540044"/>
            <a:ext cx="914400" cy="14129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348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7880" y="868680"/>
            <a:ext cx="3121025"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1604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880" y="3383280"/>
            <a:ext cx="8686800" cy="1870196"/>
          </a:xfrm>
          <a:prstGeom prst="rect">
            <a:avLst/>
          </a:prstGeom>
        </p:spPr>
      </p:pic>
      <p:sp>
        <p:nvSpPr>
          <p:cNvPr id="2" name="Title 1"/>
          <p:cNvSpPr>
            <a:spLocks noGrp="1"/>
          </p:cNvSpPr>
          <p:nvPr>
            <p:ph type="title"/>
          </p:nvPr>
        </p:nvSpPr>
        <p:spPr/>
        <p:txBody>
          <a:bodyPr/>
          <a:lstStyle/>
          <a:p>
            <a:r>
              <a:rPr lang="en-US" dirty="0" smtClean="0"/>
              <a:t>Mu2e Apparatus</a:t>
            </a:r>
            <a:endParaRPr lang="en-US" dirty="0"/>
          </a:p>
        </p:txBody>
      </p:sp>
      <p:sp>
        <p:nvSpPr>
          <p:cNvPr id="6" name="Date Placeholder 5"/>
          <p:cNvSpPr>
            <a:spLocks noGrp="1"/>
          </p:cNvSpPr>
          <p:nvPr>
            <p:ph type="dt" sz="half" idx="10"/>
          </p:nvPr>
        </p:nvSpPr>
        <p:spPr/>
        <p:txBody>
          <a:bodyPr/>
          <a:lstStyle/>
          <a:p>
            <a:r>
              <a:rPr lang="en-US" smtClean="0"/>
              <a:t>Craig Dukes / Virginia</a:t>
            </a:r>
            <a:endParaRPr lang="en-US" dirty="0"/>
          </a:p>
        </p:txBody>
      </p:sp>
      <p:sp>
        <p:nvSpPr>
          <p:cNvPr id="4" name="Footer Placeholder 3"/>
          <p:cNvSpPr>
            <a:spLocks noGrp="1"/>
          </p:cNvSpPr>
          <p:nvPr>
            <p:ph type="ftr" sz="quarter" idx="11"/>
          </p:nvPr>
        </p:nvSpPr>
        <p:spPr/>
        <p:txBody>
          <a:bodyPr/>
          <a:lstStyle/>
          <a:p>
            <a:r>
              <a:rPr lang="it-IT" smtClean="0"/>
              <a:t>Mu2e</a:t>
            </a:r>
            <a:endParaRPr lang="en-US" baseline="30000" dirty="0"/>
          </a:p>
        </p:txBody>
      </p:sp>
      <p:sp>
        <p:nvSpPr>
          <p:cNvPr id="13" name="Slide Number Placeholder 12"/>
          <p:cNvSpPr>
            <a:spLocks noGrp="1"/>
          </p:cNvSpPr>
          <p:nvPr>
            <p:ph type="sldNum" sz="quarter" idx="12"/>
          </p:nvPr>
        </p:nvSpPr>
        <p:spPr/>
        <p:txBody>
          <a:bodyPr/>
          <a:lstStyle/>
          <a:p>
            <a:fld id="{7705845C-8431-413C-B8C1-E296749C8453}" type="slidenum">
              <a:rPr lang="en-US" smtClean="0"/>
              <a:pPr/>
              <a:t>19</a:t>
            </a:fld>
            <a:endParaRPr lang="en-US" dirty="0"/>
          </a:p>
        </p:txBody>
      </p:sp>
      <p:sp>
        <p:nvSpPr>
          <p:cNvPr id="7" name="Oval 6"/>
          <p:cNvSpPr/>
          <p:nvPr/>
        </p:nvSpPr>
        <p:spPr bwMode="auto">
          <a:xfrm>
            <a:off x="4218548" y="3069336"/>
            <a:ext cx="54864" cy="54864"/>
          </a:xfrm>
          <a:prstGeom prst="ellipse">
            <a:avLst/>
          </a:prstGeom>
          <a:solidFill>
            <a:srgbClr val="FF0000"/>
          </a:solidFill>
          <a:ln w="25400"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omic Sans MS" pitchFamily="66" charset="0"/>
            </a:endParaRPr>
          </a:p>
        </p:txBody>
      </p:sp>
      <p:sp>
        <p:nvSpPr>
          <p:cNvPr id="9" name="Oval 8"/>
          <p:cNvSpPr/>
          <p:nvPr/>
        </p:nvSpPr>
        <p:spPr bwMode="auto">
          <a:xfrm>
            <a:off x="968618" y="4343400"/>
            <a:ext cx="54864" cy="54864"/>
          </a:xfrm>
          <a:prstGeom prst="ellipse">
            <a:avLst/>
          </a:prstGeom>
          <a:solidFill>
            <a:srgbClr val="FF0000"/>
          </a:solidFill>
          <a:ln w="25400"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omic Sans MS" pitchFamily="66" charset="0"/>
            </a:endParaRPr>
          </a:p>
        </p:txBody>
      </p:sp>
      <p:sp>
        <p:nvSpPr>
          <p:cNvPr id="10" name="Oval 9"/>
          <p:cNvSpPr/>
          <p:nvPr/>
        </p:nvSpPr>
        <p:spPr bwMode="auto">
          <a:xfrm>
            <a:off x="5749612" y="4514653"/>
            <a:ext cx="54864" cy="54864"/>
          </a:xfrm>
          <a:prstGeom prst="ellipse">
            <a:avLst/>
          </a:prstGeom>
          <a:solidFill>
            <a:srgbClr val="FF0000"/>
          </a:solidFill>
          <a:ln w="25400"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omic Sans MS" pitchFamily="66" charset="0"/>
            </a:endParaRPr>
          </a:p>
        </p:txBody>
      </p:sp>
      <p:sp>
        <p:nvSpPr>
          <p:cNvPr id="11" name="Text Box 10"/>
          <p:cNvSpPr txBox="1">
            <a:spLocks noChangeArrowheads="1"/>
          </p:cNvSpPr>
          <p:nvPr/>
        </p:nvSpPr>
        <p:spPr bwMode="auto">
          <a:xfrm>
            <a:off x="4526280" y="777240"/>
            <a:ext cx="4525306" cy="2062103"/>
          </a:xfrm>
          <a:prstGeom prst="rect">
            <a:avLst/>
          </a:prstGeom>
          <a:solidFill>
            <a:srgbClr val="FFFF99"/>
          </a:solidFill>
          <a:ln w="25400" algn="ctr">
            <a:solidFill>
              <a:srgbClr val="FF0000"/>
            </a:solidFill>
            <a:miter lim="800000"/>
            <a:headEnd type="none" w="lg" len="lg"/>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17475" indent="-117475" algn="l">
              <a:defRPr>
                <a:solidFill>
                  <a:schemeClr val="tx1"/>
                </a:solidFill>
                <a:latin typeface="Arial" pitchFamily="34" charset="0"/>
              </a:defRPr>
            </a:lvl1pPr>
            <a:lvl2pPr algn="l">
              <a:defRPr>
                <a:solidFill>
                  <a:schemeClr val="tx1"/>
                </a:solidFill>
                <a:latin typeface="Arial" pitchFamily="34" charset="0"/>
              </a:defRPr>
            </a:lvl2pPr>
            <a:lvl3pPr algn="l">
              <a:defRPr>
                <a:solidFill>
                  <a:schemeClr val="tx1"/>
                </a:solidFill>
                <a:latin typeface="Arial" pitchFamily="34" charset="0"/>
              </a:defRPr>
            </a:lvl3pPr>
            <a:lvl4pPr algn="l">
              <a:defRPr>
                <a:solidFill>
                  <a:schemeClr val="tx1"/>
                </a:solidFill>
                <a:latin typeface="Arial" pitchFamily="34" charset="0"/>
              </a:defRPr>
            </a:lvl4pPr>
            <a:lvl5pPr algn="l">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lgn="ctr" eaLnBrk="1" hangingPunct="1">
              <a:lnSpc>
                <a:spcPct val="90000"/>
              </a:lnSpc>
              <a:spcBef>
                <a:spcPct val="25000"/>
              </a:spcBef>
            </a:pPr>
            <a:r>
              <a:rPr lang="en-US" sz="2000" dirty="0">
                <a:latin typeface="+mn-lt"/>
              </a:rPr>
              <a:t>Salient Features</a:t>
            </a:r>
          </a:p>
          <a:p>
            <a:pPr eaLnBrk="1" hangingPunct="1">
              <a:lnSpc>
                <a:spcPct val="90000"/>
              </a:lnSpc>
              <a:spcBef>
                <a:spcPct val="25000"/>
              </a:spcBef>
              <a:buFontTx/>
              <a:buChar char="•"/>
            </a:pPr>
            <a:r>
              <a:rPr lang="en-US" sz="2000" dirty="0">
                <a:latin typeface="+mn-lt"/>
              </a:rPr>
              <a:t>Graded </a:t>
            </a:r>
            <a:r>
              <a:rPr lang="en-US" sz="2000" dirty="0" err="1">
                <a:latin typeface="+mn-lt"/>
              </a:rPr>
              <a:t>solenoidal</a:t>
            </a:r>
            <a:r>
              <a:rPr lang="en-US" sz="2000" dirty="0">
                <a:latin typeface="+mn-lt"/>
              </a:rPr>
              <a:t> field for pion capture</a:t>
            </a:r>
          </a:p>
          <a:p>
            <a:pPr eaLnBrk="1" hangingPunct="1">
              <a:lnSpc>
                <a:spcPct val="90000"/>
              </a:lnSpc>
              <a:spcBef>
                <a:spcPct val="25000"/>
              </a:spcBef>
              <a:buFontTx/>
              <a:buChar char="•"/>
            </a:pPr>
            <a:r>
              <a:rPr lang="en-US" sz="2000" dirty="0">
                <a:latin typeface="+mn-lt"/>
              </a:rPr>
              <a:t>Muon transport in curved solenoid to eliminate neutral and positive particles</a:t>
            </a:r>
          </a:p>
          <a:p>
            <a:pPr eaLnBrk="1" hangingPunct="1">
              <a:lnSpc>
                <a:spcPct val="90000"/>
              </a:lnSpc>
              <a:spcBef>
                <a:spcPct val="25000"/>
              </a:spcBef>
              <a:buFontTx/>
              <a:buChar char="•"/>
            </a:pPr>
            <a:r>
              <a:rPr lang="en-US" sz="2000" dirty="0">
                <a:latin typeface="+mn-lt"/>
              </a:rPr>
              <a:t>Pulsed beam to </a:t>
            </a:r>
            <a:r>
              <a:rPr lang="en-US" sz="2000" dirty="0" smtClean="0">
                <a:latin typeface="+mn-lt"/>
              </a:rPr>
              <a:t>kill </a:t>
            </a:r>
            <a:r>
              <a:rPr lang="en-US" sz="2000" dirty="0">
                <a:latin typeface="+mn-lt"/>
              </a:rPr>
              <a:t>prompt </a:t>
            </a:r>
            <a:r>
              <a:rPr lang="en-US" sz="2000" dirty="0" smtClean="0">
                <a:latin typeface="+mn-lt"/>
              </a:rPr>
              <a:t>backgrounds</a:t>
            </a:r>
          </a:p>
          <a:p>
            <a:pPr eaLnBrk="1" hangingPunct="1">
              <a:lnSpc>
                <a:spcPct val="90000"/>
              </a:lnSpc>
              <a:spcBef>
                <a:spcPct val="25000"/>
              </a:spcBef>
              <a:buFontTx/>
              <a:buChar char="•"/>
            </a:pPr>
            <a:r>
              <a:rPr lang="en-US" sz="2000" dirty="0" smtClean="0">
                <a:latin typeface="+mn-lt"/>
              </a:rPr>
              <a:t>No detector elements in </a:t>
            </a:r>
            <a:r>
              <a:rPr lang="en-US" sz="2000" dirty="0" err="1" smtClean="0">
                <a:latin typeface="+mn-lt"/>
              </a:rPr>
              <a:t>muon</a:t>
            </a:r>
            <a:r>
              <a:rPr lang="en-US" sz="2000" dirty="0" smtClean="0">
                <a:latin typeface="+mn-lt"/>
              </a:rPr>
              <a:t> beam</a:t>
            </a:r>
            <a:endParaRPr lang="en-US" sz="2000" dirty="0">
              <a:latin typeface="+mn-lt"/>
            </a:endParaRPr>
          </a:p>
        </p:txBody>
      </p:sp>
      <p:sp>
        <p:nvSpPr>
          <p:cNvPr id="8" name="TextBox 7"/>
          <p:cNvSpPr txBox="1"/>
          <p:nvPr/>
        </p:nvSpPr>
        <p:spPr>
          <a:xfrm>
            <a:off x="199829" y="3395246"/>
            <a:ext cx="2133466" cy="338554"/>
          </a:xfrm>
          <a:prstGeom prst="rect">
            <a:avLst/>
          </a:prstGeom>
          <a:noFill/>
        </p:spPr>
        <p:txBody>
          <a:bodyPr wrap="square" rtlCol="0">
            <a:spAutoFit/>
          </a:bodyPr>
          <a:lstStyle/>
          <a:p>
            <a:pPr algn="ctr"/>
            <a:r>
              <a:rPr lang="en-US" sz="1600" dirty="0" smtClean="0">
                <a:solidFill>
                  <a:schemeClr val="bg1"/>
                </a:solidFill>
              </a:rPr>
              <a:t>Production Solenoid</a:t>
            </a:r>
            <a:endParaRPr lang="en-US" sz="1600" dirty="0">
              <a:solidFill>
                <a:schemeClr val="bg1"/>
              </a:solidFill>
            </a:endParaRPr>
          </a:p>
        </p:txBody>
      </p:sp>
      <p:cxnSp>
        <p:nvCxnSpPr>
          <p:cNvPr id="14" name="Straight Arrow Connector 13"/>
          <p:cNvCxnSpPr>
            <a:stCxn id="31" idx="0"/>
            <a:endCxn id="9" idx="5"/>
          </p:cNvCxnSpPr>
          <p:nvPr/>
        </p:nvCxnSpPr>
        <p:spPr bwMode="auto">
          <a:xfrm flipH="1" flipV="1">
            <a:off x="1015447" y="4390229"/>
            <a:ext cx="151268" cy="922769"/>
          </a:xfrm>
          <a:prstGeom prst="straightConnector1">
            <a:avLst/>
          </a:prstGeom>
          <a:solidFill>
            <a:schemeClr val="tx1"/>
          </a:solidFill>
          <a:ln w="508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extBox 16"/>
          <p:cNvSpPr txBox="1"/>
          <p:nvPr/>
        </p:nvSpPr>
        <p:spPr>
          <a:xfrm>
            <a:off x="2743200" y="3395246"/>
            <a:ext cx="2057552" cy="338554"/>
          </a:xfrm>
          <a:prstGeom prst="rect">
            <a:avLst/>
          </a:prstGeom>
          <a:noFill/>
        </p:spPr>
        <p:txBody>
          <a:bodyPr wrap="square" rtlCol="0">
            <a:spAutoFit/>
          </a:bodyPr>
          <a:lstStyle/>
          <a:p>
            <a:pPr algn="ctr"/>
            <a:r>
              <a:rPr lang="en-US" sz="1600" dirty="0" smtClean="0">
                <a:solidFill>
                  <a:schemeClr val="bg1"/>
                </a:solidFill>
              </a:rPr>
              <a:t>Transport Solenoid</a:t>
            </a:r>
            <a:endParaRPr lang="en-US" sz="1600" dirty="0">
              <a:solidFill>
                <a:schemeClr val="bg1"/>
              </a:solidFill>
            </a:endParaRPr>
          </a:p>
        </p:txBody>
      </p:sp>
      <p:sp>
        <p:nvSpPr>
          <p:cNvPr id="18" name="TextBox 17"/>
          <p:cNvSpPr txBox="1"/>
          <p:nvPr/>
        </p:nvSpPr>
        <p:spPr>
          <a:xfrm>
            <a:off x="5638800" y="3395246"/>
            <a:ext cx="2354426" cy="338554"/>
          </a:xfrm>
          <a:prstGeom prst="rect">
            <a:avLst/>
          </a:prstGeom>
          <a:noFill/>
        </p:spPr>
        <p:txBody>
          <a:bodyPr wrap="square" rtlCol="0">
            <a:spAutoFit/>
          </a:bodyPr>
          <a:lstStyle/>
          <a:p>
            <a:pPr algn="ctr"/>
            <a:r>
              <a:rPr lang="en-US" sz="1600" dirty="0" smtClean="0">
                <a:solidFill>
                  <a:schemeClr val="bg1"/>
                </a:solidFill>
              </a:rPr>
              <a:t>Detector Solenoid</a:t>
            </a:r>
            <a:endParaRPr lang="en-US" sz="1600" dirty="0">
              <a:solidFill>
                <a:schemeClr val="bg1"/>
              </a:solidFill>
            </a:endParaRPr>
          </a:p>
        </p:txBody>
      </p:sp>
      <p:sp>
        <p:nvSpPr>
          <p:cNvPr id="31" name="TextBox 30"/>
          <p:cNvSpPr txBox="1"/>
          <p:nvPr/>
        </p:nvSpPr>
        <p:spPr>
          <a:xfrm>
            <a:off x="199830" y="5312998"/>
            <a:ext cx="1933770" cy="338554"/>
          </a:xfrm>
          <a:prstGeom prst="rect">
            <a:avLst/>
          </a:prstGeom>
          <a:noFill/>
        </p:spPr>
        <p:txBody>
          <a:bodyPr wrap="square" rtlCol="0">
            <a:spAutoFit/>
          </a:bodyPr>
          <a:lstStyle/>
          <a:p>
            <a:pPr algn="l"/>
            <a:r>
              <a:rPr lang="en-US" sz="1600" dirty="0" smtClean="0">
                <a:solidFill>
                  <a:schemeClr val="bg1"/>
                </a:solidFill>
              </a:rPr>
              <a:t>Production Target</a:t>
            </a:r>
            <a:endParaRPr lang="en-US" sz="1600" dirty="0">
              <a:solidFill>
                <a:schemeClr val="bg1"/>
              </a:solidFill>
            </a:endParaRPr>
          </a:p>
        </p:txBody>
      </p:sp>
      <p:sp>
        <p:nvSpPr>
          <p:cNvPr id="36" name="TextBox 35"/>
          <p:cNvSpPr txBox="1"/>
          <p:nvPr/>
        </p:nvSpPr>
        <p:spPr>
          <a:xfrm>
            <a:off x="2465249" y="5316767"/>
            <a:ext cx="1279061" cy="338554"/>
          </a:xfrm>
          <a:prstGeom prst="rect">
            <a:avLst/>
          </a:prstGeom>
          <a:noFill/>
        </p:spPr>
        <p:txBody>
          <a:bodyPr wrap="square" rtlCol="0">
            <a:spAutoFit/>
          </a:bodyPr>
          <a:lstStyle/>
          <a:p>
            <a:pPr algn="l"/>
            <a:r>
              <a:rPr lang="en-US" sz="1600" dirty="0" smtClean="0">
                <a:solidFill>
                  <a:schemeClr val="bg1"/>
                </a:solidFill>
              </a:rPr>
              <a:t>Collimators</a:t>
            </a:r>
            <a:endParaRPr lang="en-US" sz="1600" dirty="0">
              <a:solidFill>
                <a:schemeClr val="bg1"/>
              </a:solidFill>
            </a:endParaRPr>
          </a:p>
        </p:txBody>
      </p:sp>
      <p:cxnSp>
        <p:nvCxnSpPr>
          <p:cNvPr id="37" name="Straight Arrow Connector 36"/>
          <p:cNvCxnSpPr/>
          <p:nvPr/>
        </p:nvCxnSpPr>
        <p:spPr bwMode="auto">
          <a:xfrm flipH="1" flipV="1">
            <a:off x="1982332" y="4297767"/>
            <a:ext cx="823930" cy="1019000"/>
          </a:xfrm>
          <a:prstGeom prst="straightConnector1">
            <a:avLst/>
          </a:prstGeom>
          <a:solidFill>
            <a:schemeClr val="tx1"/>
          </a:solidFill>
          <a:ln w="508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Arrow Connector 38"/>
          <p:cNvCxnSpPr>
            <a:stCxn id="36" idx="0"/>
          </p:cNvCxnSpPr>
          <p:nvPr/>
        </p:nvCxnSpPr>
        <p:spPr bwMode="auto">
          <a:xfrm flipV="1">
            <a:off x="3104780" y="4503574"/>
            <a:ext cx="262242" cy="813193"/>
          </a:xfrm>
          <a:prstGeom prst="straightConnector1">
            <a:avLst/>
          </a:prstGeom>
          <a:solidFill>
            <a:schemeClr val="tx1"/>
          </a:solidFill>
          <a:ln w="508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Arrow Connector 41"/>
          <p:cNvCxnSpPr/>
          <p:nvPr/>
        </p:nvCxnSpPr>
        <p:spPr bwMode="auto">
          <a:xfrm flipV="1">
            <a:off x="3476297" y="4941257"/>
            <a:ext cx="1400503" cy="375511"/>
          </a:xfrm>
          <a:prstGeom prst="straightConnector1">
            <a:avLst/>
          </a:prstGeom>
          <a:solidFill>
            <a:schemeClr val="tx1"/>
          </a:solidFill>
          <a:ln w="508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TextBox 44"/>
          <p:cNvSpPr txBox="1"/>
          <p:nvPr/>
        </p:nvSpPr>
        <p:spPr>
          <a:xfrm>
            <a:off x="4478370" y="5296121"/>
            <a:ext cx="1730513" cy="338554"/>
          </a:xfrm>
          <a:prstGeom prst="rect">
            <a:avLst/>
          </a:prstGeom>
          <a:noFill/>
        </p:spPr>
        <p:txBody>
          <a:bodyPr wrap="square" rtlCol="0">
            <a:spAutoFit/>
          </a:bodyPr>
          <a:lstStyle/>
          <a:p>
            <a:pPr algn="l"/>
            <a:r>
              <a:rPr lang="en-US" sz="1600" dirty="0" smtClean="0">
                <a:solidFill>
                  <a:schemeClr val="bg1"/>
                </a:solidFill>
              </a:rPr>
              <a:t>Stopping Target</a:t>
            </a:r>
            <a:endParaRPr lang="en-US" sz="1600" dirty="0">
              <a:solidFill>
                <a:schemeClr val="bg1"/>
              </a:solidFill>
            </a:endParaRPr>
          </a:p>
        </p:txBody>
      </p:sp>
      <p:cxnSp>
        <p:nvCxnSpPr>
          <p:cNvPr id="46" name="Straight Arrow Connector 45"/>
          <p:cNvCxnSpPr>
            <a:stCxn id="45" idx="0"/>
          </p:cNvCxnSpPr>
          <p:nvPr/>
        </p:nvCxnSpPr>
        <p:spPr bwMode="auto">
          <a:xfrm flipV="1">
            <a:off x="5343627" y="4656968"/>
            <a:ext cx="405985" cy="639153"/>
          </a:xfrm>
          <a:prstGeom prst="straightConnector1">
            <a:avLst/>
          </a:prstGeom>
          <a:solidFill>
            <a:schemeClr val="tx1"/>
          </a:solidFill>
          <a:ln w="508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TextBox 47"/>
          <p:cNvSpPr txBox="1"/>
          <p:nvPr/>
        </p:nvSpPr>
        <p:spPr>
          <a:xfrm>
            <a:off x="6425029" y="5312998"/>
            <a:ext cx="1055716" cy="338554"/>
          </a:xfrm>
          <a:prstGeom prst="rect">
            <a:avLst/>
          </a:prstGeom>
          <a:noFill/>
        </p:spPr>
        <p:txBody>
          <a:bodyPr wrap="square" rtlCol="0">
            <a:spAutoFit/>
          </a:bodyPr>
          <a:lstStyle/>
          <a:p>
            <a:pPr algn="l"/>
            <a:r>
              <a:rPr lang="en-US" sz="1600" dirty="0" smtClean="0">
                <a:solidFill>
                  <a:schemeClr val="bg1"/>
                </a:solidFill>
              </a:rPr>
              <a:t>Tracker</a:t>
            </a:r>
            <a:endParaRPr lang="en-US" sz="1600" dirty="0">
              <a:solidFill>
                <a:schemeClr val="bg1"/>
              </a:solidFill>
            </a:endParaRPr>
          </a:p>
        </p:txBody>
      </p:sp>
      <p:cxnSp>
        <p:nvCxnSpPr>
          <p:cNvPr id="49" name="Straight Arrow Connector 48"/>
          <p:cNvCxnSpPr>
            <a:stCxn id="48" idx="0"/>
          </p:cNvCxnSpPr>
          <p:nvPr/>
        </p:nvCxnSpPr>
        <p:spPr bwMode="auto">
          <a:xfrm flipV="1">
            <a:off x="6952887" y="4569517"/>
            <a:ext cx="57513" cy="743481"/>
          </a:xfrm>
          <a:prstGeom prst="straightConnector1">
            <a:avLst/>
          </a:prstGeom>
          <a:solidFill>
            <a:schemeClr val="tx1"/>
          </a:solidFill>
          <a:ln w="508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 name="TextBox 50"/>
          <p:cNvSpPr txBox="1"/>
          <p:nvPr/>
        </p:nvSpPr>
        <p:spPr>
          <a:xfrm>
            <a:off x="7551684" y="5316767"/>
            <a:ext cx="1334946" cy="338554"/>
          </a:xfrm>
          <a:prstGeom prst="rect">
            <a:avLst/>
          </a:prstGeom>
          <a:noFill/>
        </p:spPr>
        <p:txBody>
          <a:bodyPr wrap="square" rtlCol="0">
            <a:spAutoFit/>
          </a:bodyPr>
          <a:lstStyle/>
          <a:p>
            <a:pPr algn="l"/>
            <a:r>
              <a:rPr lang="en-US" sz="1600" dirty="0" smtClean="0">
                <a:solidFill>
                  <a:schemeClr val="bg1"/>
                </a:solidFill>
              </a:rPr>
              <a:t>Calorimeter</a:t>
            </a:r>
            <a:endParaRPr lang="en-US" sz="1600" dirty="0">
              <a:solidFill>
                <a:schemeClr val="bg1"/>
              </a:solidFill>
            </a:endParaRPr>
          </a:p>
        </p:txBody>
      </p:sp>
      <p:cxnSp>
        <p:nvCxnSpPr>
          <p:cNvPr id="52" name="Straight Arrow Connector 51"/>
          <p:cNvCxnSpPr/>
          <p:nvPr/>
        </p:nvCxnSpPr>
        <p:spPr bwMode="auto">
          <a:xfrm flipH="1" flipV="1">
            <a:off x="7888684" y="4352631"/>
            <a:ext cx="469668" cy="943491"/>
          </a:xfrm>
          <a:prstGeom prst="straightConnector1">
            <a:avLst/>
          </a:prstGeom>
          <a:solidFill>
            <a:schemeClr val="tx1"/>
          </a:solidFill>
          <a:ln w="508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642065" name="Object 642064"/>
          <p:cNvGraphicFramePr>
            <a:graphicFrameLocks noGrp="1" noChangeAspect="1"/>
          </p:cNvGraphicFramePr>
          <p:nvPr>
            <p:extLst>
              <p:ext uri="{D42A27DB-BD31-4B8C-83A1-F6EECF244321}">
                <p14:modId xmlns:p14="http://schemas.microsoft.com/office/powerpoint/2010/main" val="1588624267"/>
              </p:ext>
            </p:extLst>
          </p:nvPr>
        </p:nvGraphicFramePr>
        <p:xfrm>
          <a:off x="512626" y="5797550"/>
          <a:ext cx="2111375" cy="755650"/>
        </p:xfrm>
        <a:graphic>
          <a:graphicData uri="http://schemas.openxmlformats.org/presentationml/2006/ole">
            <mc:AlternateContent xmlns:mc="http://schemas.openxmlformats.org/markup-compatibility/2006">
              <mc:Choice xmlns:v="urn:schemas-microsoft-com:vml" Requires="v">
                <p:oleObj spid="_x0000_s29839" name="Equation" r:id="rId5" imgW="1206500" imgH="431800" progId="Equation.3">
                  <p:embed/>
                </p:oleObj>
              </mc:Choice>
              <mc:Fallback>
                <p:oleObj name="Equation" r:id="rId5" imgW="1206500" imgH="431800" progId="Equation.3">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2626" y="5797550"/>
                        <a:ext cx="2111375" cy="755650"/>
                      </a:xfrm>
                      <a:prstGeom prst="rect">
                        <a:avLst/>
                      </a:prstGeom>
                      <a:solidFill>
                        <a:srgbClr val="33CCCC"/>
                      </a:solidFill>
                      <a:ln w="381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 name="Text Box 8"/>
          <p:cNvSpPr txBox="1">
            <a:spLocks noChangeArrowheads="1"/>
          </p:cNvSpPr>
          <p:nvPr/>
        </p:nvSpPr>
        <p:spPr bwMode="auto">
          <a:xfrm>
            <a:off x="5465729" y="5762204"/>
            <a:ext cx="3420699" cy="720197"/>
          </a:xfrm>
          <a:prstGeom prst="rect">
            <a:avLst/>
          </a:prstGeom>
          <a:solidFill>
            <a:srgbClr val="33CCCC"/>
          </a:solidFill>
          <a:ln w="38100" algn="ctr">
            <a:solidFill>
              <a:srgbClr val="C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91440" anchor="ctr">
            <a:spAutoFit/>
          </a:bodyPr>
          <a:lstStyle/>
          <a:p>
            <a:pPr algn="ctr">
              <a:lnSpc>
                <a:spcPct val="80000"/>
              </a:lnSpc>
              <a:spcBef>
                <a:spcPct val="50000"/>
              </a:spcBef>
            </a:pPr>
            <a:r>
              <a:rPr lang="en-US" dirty="0" smtClean="0"/>
              <a:t>50,000 </a:t>
            </a:r>
            <a:r>
              <a:rPr lang="en-US" dirty="0">
                <a:latin typeface="Symbol" pitchFamily="18" charset="2"/>
              </a:rPr>
              <a:t>m</a:t>
            </a:r>
            <a:r>
              <a:rPr lang="en-US" baseline="30000" dirty="0">
                <a:latin typeface="Symbol" pitchFamily="18" charset="2"/>
              </a:rPr>
              <a:t>-</a:t>
            </a:r>
            <a:r>
              <a:rPr lang="en-US" dirty="0"/>
              <a:t> stop every 1.7 </a:t>
            </a:r>
            <a:r>
              <a:rPr lang="en-US" dirty="0">
                <a:latin typeface="Symbol" pitchFamily="18" charset="2"/>
              </a:rPr>
              <a:t>m</a:t>
            </a:r>
            <a:r>
              <a:rPr lang="en-US" dirty="0"/>
              <a:t>s</a:t>
            </a:r>
          </a:p>
          <a:p>
            <a:pPr algn="ctr">
              <a:lnSpc>
                <a:spcPct val="80000"/>
              </a:lnSpc>
              <a:spcBef>
                <a:spcPct val="50000"/>
              </a:spcBef>
            </a:pPr>
            <a:r>
              <a:rPr lang="en-US" dirty="0" smtClean="0"/>
              <a:t>30 </a:t>
            </a:r>
            <a:r>
              <a:rPr lang="en-US" dirty="0"/>
              <a:t>billion </a:t>
            </a:r>
            <a:r>
              <a:rPr lang="en-US" dirty="0">
                <a:latin typeface="Symbol" pitchFamily="18" charset="2"/>
              </a:rPr>
              <a:t>m</a:t>
            </a:r>
            <a:r>
              <a:rPr lang="en-US" baseline="30000" dirty="0">
                <a:latin typeface="Symbol" pitchFamily="18" charset="2"/>
              </a:rPr>
              <a:t>-</a:t>
            </a:r>
            <a:r>
              <a:rPr lang="en-US" dirty="0"/>
              <a:t> </a:t>
            </a:r>
            <a:r>
              <a:rPr lang="en-US" dirty="0" smtClean="0"/>
              <a:t>stops/spill-second</a:t>
            </a:r>
            <a:endParaRPr lang="en-US" dirty="0"/>
          </a:p>
        </p:txBody>
      </p:sp>
      <p:sp>
        <p:nvSpPr>
          <p:cNvPr id="21" name="TextBox 20"/>
          <p:cNvSpPr txBox="1"/>
          <p:nvPr/>
        </p:nvSpPr>
        <p:spPr>
          <a:xfrm>
            <a:off x="199830" y="3118246"/>
            <a:ext cx="5143798" cy="276999"/>
          </a:xfrm>
          <a:prstGeom prst="rect">
            <a:avLst/>
          </a:prstGeom>
          <a:solidFill>
            <a:schemeClr val="tx1">
              <a:lumMod val="50000"/>
              <a:lumOff val="50000"/>
            </a:schemeClr>
          </a:solidFill>
        </p:spPr>
        <p:txBody>
          <a:bodyPr wrap="square" lIns="0" tIns="0" rIns="0" bIns="0" rtlCol="0">
            <a:spAutoFit/>
          </a:bodyPr>
          <a:lstStyle/>
          <a:p>
            <a:pPr algn="ctr"/>
            <a:r>
              <a:rPr lang="en-US" dirty="0" smtClean="0">
                <a:solidFill>
                  <a:srgbClr val="FFFF00"/>
                </a:solidFill>
              </a:rPr>
              <a:t>Muon Beam</a:t>
            </a:r>
            <a:endParaRPr lang="en-US" dirty="0">
              <a:solidFill>
                <a:srgbClr val="FFFF00"/>
              </a:solidFill>
            </a:endParaRPr>
          </a:p>
        </p:txBody>
      </p:sp>
      <p:sp>
        <p:nvSpPr>
          <p:cNvPr id="40" name="TextBox 39"/>
          <p:cNvSpPr txBox="1"/>
          <p:nvPr/>
        </p:nvSpPr>
        <p:spPr>
          <a:xfrm>
            <a:off x="5342084" y="3118247"/>
            <a:ext cx="3544546" cy="276999"/>
          </a:xfrm>
          <a:prstGeom prst="rect">
            <a:avLst/>
          </a:prstGeom>
          <a:solidFill>
            <a:schemeClr val="tx1">
              <a:lumMod val="65000"/>
              <a:lumOff val="35000"/>
            </a:schemeClr>
          </a:solidFill>
        </p:spPr>
        <p:txBody>
          <a:bodyPr wrap="square" lIns="0" tIns="0" rIns="0" bIns="0" rtlCol="0">
            <a:spAutoFit/>
          </a:bodyPr>
          <a:lstStyle/>
          <a:p>
            <a:pPr algn="ctr"/>
            <a:r>
              <a:rPr lang="en-US" dirty="0" smtClean="0">
                <a:solidFill>
                  <a:srgbClr val="FFFF00"/>
                </a:solidFill>
              </a:rPr>
              <a:t>Spectrometer</a:t>
            </a:r>
            <a:endParaRPr lang="en-US" dirty="0">
              <a:solidFill>
                <a:srgbClr val="FFFF00"/>
              </a:solidFill>
            </a:endParaRPr>
          </a:p>
        </p:txBody>
      </p:sp>
      <p:sp>
        <p:nvSpPr>
          <p:cNvPr id="35" name="Oval 34"/>
          <p:cNvSpPr/>
          <p:nvPr/>
        </p:nvSpPr>
        <p:spPr>
          <a:xfrm>
            <a:off x="8257298" y="4542495"/>
            <a:ext cx="613375" cy="269485"/>
          </a:xfrm>
          <a:prstGeom prst="ellipse">
            <a:avLst/>
          </a:prstGeom>
          <a:gradFill flip="none" rotWithShape="1">
            <a:gsLst>
              <a:gs pos="0">
                <a:srgbClr val="DDEBCF"/>
              </a:gs>
              <a:gs pos="50000">
                <a:srgbClr val="9CB86E"/>
              </a:gs>
              <a:gs pos="100000">
                <a:srgbClr val="156B13"/>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1.0T</a:t>
            </a:r>
            <a:endParaRPr lang="en-US" sz="1400" dirty="0">
              <a:solidFill>
                <a:schemeClr val="tx1"/>
              </a:solidFill>
            </a:endParaRPr>
          </a:p>
        </p:txBody>
      </p:sp>
      <p:sp>
        <p:nvSpPr>
          <p:cNvPr id="43" name="Oval 42"/>
          <p:cNvSpPr/>
          <p:nvPr/>
        </p:nvSpPr>
        <p:spPr>
          <a:xfrm>
            <a:off x="4503000" y="5100362"/>
            <a:ext cx="613375" cy="269485"/>
          </a:xfrm>
          <a:prstGeom prst="ellipse">
            <a:avLst/>
          </a:prstGeom>
          <a:gradFill flip="none" rotWithShape="1">
            <a:gsLst>
              <a:gs pos="0">
                <a:srgbClr val="DDEBCF"/>
              </a:gs>
              <a:gs pos="50000">
                <a:srgbClr val="9CB86E"/>
              </a:gs>
              <a:gs pos="100000">
                <a:srgbClr val="156B13"/>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2.0T</a:t>
            </a:r>
            <a:endParaRPr lang="en-US" sz="1400" dirty="0">
              <a:solidFill>
                <a:schemeClr val="tx1"/>
              </a:solidFill>
            </a:endParaRPr>
          </a:p>
        </p:txBody>
      </p:sp>
      <p:sp>
        <p:nvSpPr>
          <p:cNvPr id="44" name="Oval 43"/>
          <p:cNvSpPr/>
          <p:nvPr/>
        </p:nvSpPr>
        <p:spPr>
          <a:xfrm>
            <a:off x="1520225" y="4594230"/>
            <a:ext cx="613375" cy="269485"/>
          </a:xfrm>
          <a:prstGeom prst="ellipse">
            <a:avLst/>
          </a:prstGeom>
          <a:gradFill flip="none" rotWithShape="1">
            <a:gsLst>
              <a:gs pos="0">
                <a:srgbClr val="DDEBCF"/>
              </a:gs>
              <a:gs pos="50000">
                <a:srgbClr val="9CB86E"/>
              </a:gs>
              <a:gs pos="100000">
                <a:srgbClr val="156B13"/>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2.5T</a:t>
            </a:r>
            <a:endParaRPr lang="en-US" sz="1400" dirty="0">
              <a:solidFill>
                <a:schemeClr val="tx1"/>
              </a:solidFill>
            </a:endParaRPr>
          </a:p>
        </p:txBody>
      </p:sp>
      <p:sp>
        <p:nvSpPr>
          <p:cNvPr id="47" name="Oval 46"/>
          <p:cNvSpPr/>
          <p:nvPr/>
        </p:nvSpPr>
        <p:spPr>
          <a:xfrm>
            <a:off x="210041" y="4824376"/>
            <a:ext cx="613375" cy="269485"/>
          </a:xfrm>
          <a:prstGeom prst="ellipse">
            <a:avLst/>
          </a:prstGeom>
          <a:gradFill flip="none" rotWithShape="1">
            <a:gsLst>
              <a:gs pos="0">
                <a:srgbClr val="DDEBCF"/>
              </a:gs>
              <a:gs pos="50000">
                <a:srgbClr val="9CB86E"/>
              </a:gs>
              <a:gs pos="100000">
                <a:srgbClr val="156B13"/>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smtClean="0">
                <a:solidFill>
                  <a:schemeClr val="tx1"/>
                </a:solidFill>
              </a:rPr>
              <a:t>4.6T</a:t>
            </a:r>
            <a:endParaRPr lang="en-US" sz="1400" dirty="0">
              <a:solidFill>
                <a:schemeClr val="tx1"/>
              </a:solidFill>
            </a:endParaRPr>
          </a:p>
        </p:txBody>
      </p:sp>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1858" y="777240"/>
            <a:ext cx="4102874" cy="2194560"/>
          </a:xfrm>
          <a:prstGeom prst="rect">
            <a:avLst/>
          </a:prstGeom>
        </p:spPr>
      </p:pic>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09671" y="4709160"/>
            <a:ext cx="171289" cy="457200"/>
          </a:xfrm>
          <a:prstGeom prst="rect">
            <a:avLst/>
          </a:prstGeom>
        </p:spPr>
      </p:pic>
      <p:sp>
        <p:nvSpPr>
          <p:cNvPr id="16" name="TextBox 15"/>
          <p:cNvSpPr txBox="1"/>
          <p:nvPr/>
        </p:nvSpPr>
        <p:spPr>
          <a:xfrm>
            <a:off x="3611880" y="5741890"/>
            <a:ext cx="866490" cy="461665"/>
          </a:xfrm>
          <a:prstGeom prst="rect">
            <a:avLst/>
          </a:prstGeom>
          <a:noFill/>
        </p:spPr>
        <p:txBody>
          <a:bodyPr wrap="square" rtlCol="0">
            <a:spAutoFit/>
          </a:bodyPr>
          <a:lstStyle/>
          <a:p>
            <a:r>
              <a:rPr lang="en-US" sz="2400" dirty="0" smtClean="0">
                <a:solidFill>
                  <a:schemeClr val="bg1"/>
                </a:solidFill>
              </a:rPr>
              <a:t>25 m</a:t>
            </a:r>
          </a:p>
        </p:txBody>
      </p:sp>
      <p:cxnSp>
        <p:nvCxnSpPr>
          <p:cNvPr id="23" name="Straight Arrow Connector 22"/>
          <p:cNvCxnSpPr/>
          <p:nvPr/>
        </p:nvCxnSpPr>
        <p:spPr>
          <a:xfrm flipV="1">
            <a:off x="4434840" y="5989319"/>
            <a:ext cx="398430" cy="1"/>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flipV="1">
            <a:off x="3200400" y="5989320"/>
            <a:ext cx="398430" cy="1"/>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8259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repeatCount="5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par>
                                <p:cTn id="8" presetID="42" presetClass="path" presetSubtype="0" repeatCount="indefinite" fill="hold" grpId="1" nodeType="withEffect">
                                  <p:stCondLst>
                                    <p:cond delay="0"/>
                                  </p:stCondLst>
                                  <p:endCondLst>
                                    <p:cond evt="onNext" delay="0">
                                      <p:tgtEl>
                                        <p:sldTgt/>
                                      </p:tgtEl>
                                    </p:cond>
                                  </p:endCondLst>
                                  <p:childTnLst>
                                    <p:animMotion origin="layout" path="M 3.88889E-6 0.00116 L -0.35521 0.17778 " pathEditMode="relative" rAng="0" ptsTypes="AA">
                                      <p:cBhvr>
                                        <p:cTn id="9" dur="1000" fill="hold"/>
                                        <p:tgtEl>
                                          <p:spTgt spid="7"/>
                                        </p:tgtEl>
                                        <p:attrNameLst>
                                          <p:attrName>ppt_x</p:attrName>
                                          <p:attrName>ppt_y</p:attrName>
                                        </p:attrNameLst>
                                      </p:cBhvr>
                                      <p:rCtr x="-17760" y="8819"/>
                                    </p:animMotion>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par>
                                <p:cTn id="14" presetID="0" presetClass="path" presetSubtype="0" repeatCount="indefinite" fill="hold" grpId="1" nodeType="withEffect">
                                  <p:stCondLst>
                                    <p:cond delay="0"/>
                                  </p:stCondLst>
                                  <p:endCondLst>
                                    <p:cond evt="onNext" delay="0">
                                      <p:tgtEl>
                                        <p:sldTgt/>
                                      </p:tgtEl>
                                    </p:cond>
                                  </p:endCondLst>
                                  <p:childTnLst>
                                    <p:animMotion origin="layout" path="M -4.16667E-6 -0.01041 C -0.00034 -0.00671 -0.00052 -0.00324 -0.00225 -0.00024 C -0.00277 0.00185 -0.00347 0.00115 -0.00451 0.00277 C -0.00833 0.00231 -0.00989 0.00254 -0.0125 -0.00024 C -0.01302 -0.00255 -0.01388 -0.00417 -0.01441 -0.00648 C -0.01388 -0.01504 -0.01423 -0.01203 -0.01024 -0.0155 C -0.00642 -0.01504 -0.00729 -0.01573 -0.00642 -0.01203 C -0.00694 -0.00301 -0.00816 -0.0037 -0.01319 0.00069 C -0.02378 0.00023 -0.02343 0.0037 -0.02569 -0.00532 C -0.02534 -0.00833 -0.02534 -0.00879 -0.02378 -0.01041 C -0.02222 -0.01018 -0.02013 -0.01157 -0.01927 -0.00995 C -0.01718 -0.00556 -0.01961 -0.00047 -0.02239 0.00115 C -0.02343 0.00185 -0.02465 0.00208 -0.02569 0.00277 C -0.02882 0.00185 -0.02899 0.00185 -0.02986 -0.00185 C -0.02951 -0.00486 -0.03003 -0.00856 -0.0276 -0.00949 C -0.025 -0.00879 -0.02465 -0.00717 -0.02378 -0.00394 C -0.02395 -0.00024 -0.02309 0.00254 -0.02569 0.0037 C -0.02725 0.00208 -0.02708 -0.00602 -0.02534 -0.00833 C -0.02465 -0.00926 -0.02274 -0.00972 -0.02187 -0.00995 C -0.01666 -0.00949 -0.01527 -0.01041 -0.01284 -0.00486 C -0.01232 -0.00209 -0.01163 0.00023 -0.01319 0.00277 C -0.01562 0.00185 -0.01527 0.00185 -0.01579 -0.00093 C -0.01545 -0.00509 -0.01475 -0.0081 -0.01128 -0.00949 C -0.01007 -0.01064 -0.0085 -0.01203 -0.00711 -0.0125 C -0.00225 -0.01203 -0.00173 -0.01273 0.00122 -0.00949 C 0.00174 -0.00694 0.00313 -0.00532 0.00087 -0.00347 C -0.00104 -0.00556 0.00053 -0.00995 0.00261 -0.01088 C 0.00434 -0.01481 0.0099 -0.0155 0.01285 -0.01758 C 0.01684 -0.01712 0.01875 -0.01782 0.02171 -0.0155 C 0.02205 -0.01388 0.02275 -0.0125 0.02309 -0.01088 C 0.02275 -0.00625 0.02309 -0.00579 0.02014 -0.0044 C 0.01771 -0.00532 0.01858 -0.00903 0.0198 -0.01134 C 0.02153 -0.01504 0.02518 -0.01735 0.02813 -0.01851 C 0.02917 -0.01943 0.03021 -0.02013 0.03143 -0.02059 C 0.03282 -0.02221 0.03507 -0.0229 0.03681 -0.0236 C 0.03941 -0.02337 0.04115 -0.0236 0.04323 -0.02152 C 0.04428 -0.02059 0.04549 -0.01758 0.04549 -0.01735 C 0.04514 -0.01458 0.04566 -0.01319 0.04323 -0.01388 C 0.04341 -0.01805 0.04254 -0.02082 0.04549 -0.02198 C 0.04705 -0.02452 0.05504 -0.02707 0.05764 -0.02799 C 0.06233 -0.02753 0.06268 -0.02707 0.06632 -0.02568 C 0.06667 -0.02383 0.06754 -0.02337 0.06789 -0.02152 C 0.06719 -0.01851 0.06737 -0.01897 0.06441 -0.01943 C 0.06372 -0.0236 0.06424 -0.02799 0.06754 -0.02915 C 0.06928 -0.03054 0.07118 -0.03123 0.07309 -0.03216 C 0.07848 -0.03193 0.08039 -0.03447 0.08178 -0.02915 C 0.08125 -0.02545 0.08091 -0.02614 0.07813 -0.02661 C 0.07865 -0.03031 0.08195 -0.03216 0.08455 -0.03308 C 0.08577 -0.03516 0.08959 -0.03563 0.09167 -0.03609 C 0.09757 -0.03563 0.09914 -0.03702 0.10191 -0.03123 C 0.10139 -0.02776 0.10018 -0.02684 0.09931 -0.03054 C 0.09966 -0.03308 0.09966 -0.03447 0.10157 -0.03516 C 0.10296 -0.03632 0.10417 -0.03748 0.10573 -0.03817 C 0.10851 -0.04048 0.11164 -0.04118 0.11476 -0.04164 C 0.11841 -0.04118 0.11875 -0.0421 0.12049 -0.0391 C 0.12101 -0.03702 0.12101 -0.03586 0.11928 -0.03516 C 0.11702 -0.03586 0.11771 -0.03771 0.11893 -0.03979 C 0.1198 -0.04303 0.12362 -0.04395 0.12587 -0.04534 C 0.12969 -0.04511 0.13334 -0.04511 0.13716 -0.04465 C 0.13872 -0.04442 0.13941 -0.0391 0.13941 -0.03887 C 0.13889 -0.0354 0.13959 -0.03493 0.13646 -0.03563 C 0.13473 -0.03956 0.13681 -0.04303 0.13941 -0.04372 C 0.14132 -0.04511 0.14341 -0.04604 0.14549 -0.04673 C 0.14827 -0.0465 0.15122 -0.04719 0.15382 -0.04581 C 0.15382 -0.04557 0.15487 -0.0421 0.15504 -0.04164 C 0.154 -0.0391 0.15417 -0.03887 0.15191 -0.03979 C 0.15261 -0.04835 0.15695 -0.04858 0.1625 -0.04974 C 0.16459 -0.04951 0.16632 -0.04904 0.16823 -0.04835 C 0.17014 -0.04627 0.17032 -0.04604 0.1724 -0.04534 C 0.17327 -0.04395 0.17396 -0.04326 0.175 -0.04234 C 0.17553 -0.04002 0.17587 -0.03771 0.17396 -0.03678 C 0.17066 -0.03748 0.17084 -0.0391 0.16928 -0.04234 C 0.17066 -0.04742 0.17153 -0.0465 0.17535 -0.04789 C 0.17934 -0.04742 0.18299 -0.04673 0.18681 -0.04534 C 0.18803 -0.04349 0.18855 -0.04257 0.18907 -0.04025 C 0.18872 -0.03702 0.18768 -0.03447 0.18646 -0.0391 C 0.18681 -0.04187 0.18733 -0.04326 0.18941 -0.04419 C 0.19046 -0.04465 0.19254 -0.04534 0.19254 -0.04511 C 0.19636 -0.04488 0.19844 -0.04534 0.20157 -0.04419 C 0.20278 -0.04372 0.20504 -0.0428 0.20504 -0.04257 C 0.20556 -0.04048 0.20643 -0.03771 0.2073 -0.03563 C 0.20625 -0.03285 0.20643 -0.03308 0.20382 -0.03355 C 0.20243 -0.03979 0.20573 -0.04141 0.20955 -0.0428 C 0.21632 -0.04234 0.21424 -0.04187 0.21893 -0.03979 C 0.21997 -0.03887 0.22101 -0.0384 0.22205 -0.03725 C 0.22257 -0.03424 0.22431 -0.03123 0.22622 -0.02915 C 0.22535 -0.02452 0.22223 -0.02684 0.21858 -0.02707 C 0.21754 -0.02869 0.21684 -0.03008 0.21632 -0.03216 C 0.21667 -0.03424 0.21684 -0.03563 0.21823 -0.03678 C 0.21928 -0.03771 0.22171 -0.03817 0.22171 -0.03794 C 0.2257 -0.03794 0.22917 -0.0391 0.2323 -0.03609 C 0.23316 -0.03262 0.23368 -0.02915 0.23525 -0.02614 C 0.2349 -0.02314 0.2349 -0.02267 0.23264 -0.02198 C 0.23178 -0.02221 0.23056 -0.02152 0.23004 -0.02244 C 0.22882 -0.02522 0.23056 -0.02846 0.2323 -0.02915 C 0.23455 -0.03123 0.23542 -0.03054 0.23872 -0.03008 C 0.23976 -0.02961 0.2408 -0.02938 0.24167 -0.02869 C 0.24219 -0.02822 0.24271 -0.02776 0.24323 -0.02753 C 0.24428 -0.02707 0.24618 -0.02614 0.24618 -0.02591 C 0.24549 -0.02152 0.2448 -0.01758 0.24202 -0.01458 C 0.23941 -0.0155 0.24011 -0.02152 0.24202 -0.02314 C 0.24271 -0.0236 0.24358 -0.02383 0.24428 -0.02406 C 0.24636 -0.02383 0.24809 -0.0236 0.25 -0.02244 C 0.25053 -0.02036 0.25122 -0.01897 0.25226 -0.01758 C 0.25261 -0.01573 0.25313 -0.01435 0.25348 -0.0125 C 0.25296 -0.00648 0.25348 -0.00671 0.24896 -0.00741 C 0.24809 -0.01041 0.24896 -0.01203 0.25087 -0.01342 C 0.25226 -0.01573 0.2533 -0.01504 0.25573 -0.01458 C 0.25695 -0.01319 0.25868 -0.01226 0.26025 -0.01134 C 0.26007 -0.00671 0.26164 -0.00024 0.25764 0.00162 C 0.25487 0.00046 0.25539 -0.0037 0.2573 -0.00579 C 0.25799 -0.00764 0.25903 -0.00787 0.2599 -0.00949 C 0.26563 -0.00856 0.26216 -0.0081 0.26563 -0.0044 C 0.2665 -0.00255 0.26737 -0.00185 0.26789 0.00023 C 0.26806 0.00323 0.2691 0.00786 0.26702 0.01017 C 0.26233 0.00925 0.26389 0.00416 0.26702 0.00277 C 0.26806 0.00046 0.2691 0.00115 0.27118 0.00162 C 0.27205 0.00277 0.27292 0.0037 0.27396 0.00462 C 0.27466 0.0067 0.27483 0.0074 0.27587 0.00925 C 0.27657 0.01041 0.27813 0.01272 0.27813 0.01295 C 0.27865 0.01503 0.27882 0.01619 0.27691 0.01688 C 0.27587 0.01781 0.27344 0.01873 0.27344 0.01896 C 0.27118 0.0185 0.26858 0.01943 0.26789 0.01642 C 0.26841 0.01364 0.26858 0.01434 0.27014 0.01318 C 0.27223 0.01364 0.27362 0.01411 0.27535 0.01573 C 0.27622 0.01758 0.27726 0.01896 0.27848 0.02035 C 0.27917 0.02336 0.27917 0.02544 0.27882 0.02845 C 0.27466 0.02752 0.27553 0.02405 0.27882 0.0229 C 0.2816 0.02313 0.28473 0.02267 0.28716 0.02498 C 0.2882 0.02706 0.28924 0.02799 0.29098 0.02891 C 0.29323 0.03238 0.29167 0.0377 0.28907 0.04001 C 0.28681 0.03955 0.28698 0.03909 0.28594 0.03654 C 0.28681 0.03169 0.2875 0.03215 0.29132 0.03146 C 0.29636 0.03215 0.29358 0.03261 0.29705 0.034 C 0.29809 0.03539 0.29896 0.03608 0.3 0.03701 C 0.30018 0.04001 0.30209 0.04649 0.29931 0.04765 C 0.29827 0.04626 0.29809 0.0451 0.2974 0.04348 C 0.29792 0.04163 0.29896 0.03978 0.30035 0.03909 C 0.30139 0.03863 0.30348 0.03793 0.30348 0.03816 C 0.31355 0.03909 0.30678 0.03863 0.31146 0.04048 C 0.31198 0.04117 0.31337 0.04117 0.31337 0.0421 C 0.31407 0.05019 0.31441 0.04927 0.31181 0.05158 C 0.30955 0.05112 0.30834 0.05158 0.30764 0.04857 C 0.31007 0.04372 0.31615 0.04372 0.3198 0.04348 C 0.32153 0.04418 0.3224 0.04487 0.32396 0.04603 C 0.32431 0.04765 0.325 0.04904 0.32535 0.05066 C 0.32483 0.05413 0.32483 0.05459 0.3224 0.05574 C 0.32066 0.04788 0.32605 0.04719 0.33039 0.04557 C 0.34167 0.04626 0.33681 0.04464 0.34063 0.0532 C 0.33993 0.0576 0.34011 0.05783 0.33681 0.05713 C 0.33768 0.05389 0.33785 0.05181 0.34063 0.05112 C 0.34219 0.04973 0.34358 0.0495 0.34549 0.04904 C 0.34653 0.04927 0.3474 0.0495 0.34844 0.04973 C 0.34931 0.04996 0.35087 0.05066 0.35087 0.05089 C 0.35226 0.05181 0.35191 0.05297 0.35348 0.05413 C 0.35313 0.05829 0.354 0.06106 0.35087 0.05968 C 0.35105 0.05852 0.35087 0.05736 0.35122 0.05621 C 0.35157 0.05505 0.35591 0.05251 0.35678 0.05204 C 0.35782 0.05158 0.3599 0.05112 0.3599 0.05135 C 0.36858 0.05158 0.36476 0.05112 0.36928 0.0532 C 0.37188 0.05598 0.37084 0.0613 0.36789 0.06268 C 0.36737 0.06245 0.36667 0.06268 0.36632 0.06222 C 0.36372 0.05968 0.36945 0.05598 0.37084 0.05528 C 0.37344 0.05181 0.37969 0.05389 0.3823 0.05413 C 0.38368 0.05574 0.38386 0.05713 0.38559 0.05829 C 0.38455 0.05968 0.38368 0.05991 0.3823 0.06083 C 0.38299 0.0569 0.38368 0.05644 0.38646 0.05528 C 0.38803 0.05251 0.39132 0.05204 0.39358 0.05112 C 0.39584 0.05135 0.39827 0.05112 0.40035 0.05204 C 0.40105 0.05227 0.40157 0.05459 0.40157 0.05482 C 0.40209 0.0569 0.40296 0.05875 0.40087 0.05968 C 0.39983 0.05945 0.39862 0.06014 0.39775 0.05921 C 0.39723 0.05875 0.39792 0.05736 0.39809 0.05667 C 0.39896 0.05366 0.40122 0.05227 0.40348 0.05158 C 0.40539 0.04996 0.40764 0.05019 0.4099 0.04973 C 0.41112 0.04996 0.41233 0.04973 0.41337 0.05019 C 0.41546 0.05112 0.41459 0.05644 0.4125 0.05713 C 0.41112 0.0569 0.40816 0.05505 0.41094 0.05204 C 0.41337 0.0495 0.41563 0.04742 0.41858 0.04603 C 0.42275 0.04672 0.42223 0.04788 0.42535 0.05066 C 0.42605 0.05251 0.42587 0.05297 0.42431 0.05366 C 0.42188 0.05621 0.42136 0.05366 0.42205 0.05019 C 0.42275 0.04719 0.42622 0.04557 0.42813 0.0451 C 0.42987 0.04372 0.43039 0.04325 0.4323 0.04256 C 0.43629 0.03886 0.43907 0.04348 0.44202 0.04603 C 0.4415 0.05227 0.44184 0.05181 0.43716 0.05112 C 0.43785 0.04626 0.44289 0.04302 0.44618 0.04163 C 0.44983 0.0421 0.45087 0.04094 0.45157 0.0451 C 0.45122 0.05089 0.45105 0.05181 0.44705 0.04904 C 0.44618 0.0458 0.44723 0.04256 0.44966 0.04163 C 0.45191 0.03955 0.45348 0.0377 0.45608 0.03701 C 0.46355 0.03747 0.46216 0.03631 0.46598 0.04048 C 0.46546 0.0451 0.46528 0.04441 0.46181 0.04348 C 0.46094 0.0384 0.46337 0.03539 0.46667 0.034 C 0.46841 0.03215 0.46997 0.03215 0.47205 0.03146 C 0.4757 0.03192 0.47483 0.03192 0.47726 0.034 C 0.47848 0.03909 0.47743 0.04163 0.47431 0.04302 C 0.47084 0.04163 0.47431 0.03585 0.47622 0.034 C 0.4783 0.03215 0.47761 0.03261 0.47952 0.03192 C 0.48264 0.02868 0.48629 0.02868 0.49011 0.02845 C 0.49202 0.02914 0.49271 0.03354 0.49323 0.03608 C 0.49254 0.03955 0.48924 0.03932 0.48837 0.03608 C 0.48889 0.03331 0.48941 0.0303 0.49167 0.02937 C 0.49341 0.02752 0.49514 0.02683 0.4974 0.0259 C 0.49931 0.02637 0.5 0.0259 0.50122 0.02752 C 0.50174 0.02822 0.50417 0.03469 0.50382 0.03493 C 0.50348 0.03539 0.50296 0.03469 0.50261 0.03446 C 0.50365 0.02822 0.50678 0.02683 0.51059 0.02428 C 0.51389 0.02475 0.51702 0.02359 0.51893 0.02752 " pathEditMode="relative" rAng="0" ptsTypes="ffffffffffffffffffffffffffffffffffffffffffffffffffffffffffffffffffffffffffffffffffffffffffffffffffffffffffffffffffffffffffffffffffffffffffffffffffffffffffffffffffffffffffffffffffffffffffffffffffffffffffffffffA">
                                      <p:cBhvr>
                                        <p:cTn id="15" dur="5000" fill="hold"/>
                                        <p:tgtEl>
                                          <p:spTgt spid="9"/>
                                        </p:tgtEl>
                                        <p:attrNameLst>
                                          <p:attrName>ppt_x</p:attrName>
                                          <p:attrName>ppt_y</p:attrName>
                                        </p:attrNameLst>
                                      </p:cBhvr>
                                      <p:rCtr x="24444" y="1689"/>
                                    </p:animMotion>
                                  </p:childTnLst>
                                  <p:subTnLst>
                                    <p:set>
                                      <p:cBhvr override="childStyle">
                                        <p:cTn dur="1" fill="hold" display="0" masterRel="nextClick" afterEffect="1"/>
                                        <p:tgtEl>
                                          <p:spTgt spid="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642065"/>
                                        </p:tgtEl>
                                        <p:attrNameLst>
                                          <p:attrName>style.visibility</p:attrName>
                                        </p:attrNameLst>
                                      </p:cBhvr>
                                      <p:to>
                                        <p:strVal val="visible"/>
                                      </p:to>
                                    </p:set>
                                    <p:animEffect transition="in" filter="fade">
                                      <p:cBhvr>
                                        <p:cTn id="18" dur="2000"/>
                                        <p:tgtEl>
                                          <p:spTgt spid="64206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fade">
                                      <p:cBhvr>
                                        <p:cTn id="21" dur="2000"/>
                                        <p:tgtEl>
                                          <p:spTgt spid="6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repeatCount="500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par>
                                <p:cTn id="27" presetID="0" presetClass="path" presetSubtype="0" repeatCount="indefinite" fill="hold" grpId="1" nodeType="withEffect">
                                  <p:stCondLst>
                                    <p:cond delay="0"/>
                                  </p:stCondLst>
                                  <p:endCondLst>
                                    <p:cond evt="onNext" delay="0">
                                      <p:tgtEl>
                                        <p:sldTgt/>
                                      </p:tgtEl>
                                    </p:cond>
                                  </p:endCondLst>
                                  <p:childTnLst>
                                    <p:animMotion origin="layout" path="M -8.33333E-7 -0.00694 C 0.0007 -0.00578 0.00122 -0.00555 0.00156 -0.00416 C 0.00174 -0.00255 0.00226 -0.0007 0.00261 0.00092 C 0.00278 0.00324 0.0033 0.00532 0.00365 0.00763 C 0.00347 0.0111 0.00417 0.01642 0.00226 0.01966 C 0.00208 0.02128 0.00174 0.02151 0.0007 0.02244 C 0.00017 0.02359 -0.00017 0.02429 -0.00104 0.02498 C -0.00278 0.02475 -0.00694 0.02568 -0.00885 0.02359 C -0.00955 0.02128 -0.01094 0.01827 -0.0125 0.01665 C -0.01285 0.0155 -0.01302 0.01434 -0.01337 0.01318 C -0.01354 0.0118 -0.01406 0.0111 -0.01441 0.00995 C -0.01389 0.00463 -0.01285 0.00208 -0.00972 -0.00116 C -0.00729 -0.0007 -0.00746 -0.00162 -0.0066 0.00023 C -0.00608 0.00139 -0.00521 0.0037 -0.00521 0.00393 C -0.00503 0.00532 -0.00451 0.00694 -0.00417 0.00856 C -0.00434 0.01573 -0.0033 0.02429 -0.00972 0.02591 C -0.01059 0.02683 -0.01128 0.02706 -0.01233 0.02729 C -0.01354 0.02822 -0.0151 0.02845 -0.01649 0.02868 C -0.01962 0.03007 -0.02135 0.02845 -0.02378 0.0266 C -0.0243 0.02568 -0.02483 0.02452 -0.02535 0.02359 C -0.02552 0.02221 -0.02674 0.02082 -0.02743 0.01943 C -0.0276 0.01804 -0.0283 0.01642 -0.02899 0.01527 C -0.02986 0.00925 -0.02691 0.00671 -0.02378 0.00347 C -0.01858 0.00463 -0.02066 0.00486 -0.01823 0.00925 C -0.01771 0.0148 -0.01771 0.01503 -0.01805 0.0229 C -0.01823 0.02891 -0.01927 0.0303 -0.02344 0.03192 C -0.02726 0.03146 -0.02708 0.03123 -0.02899 0.02776 C -0.02917 0.02637 -0.02969 0.02568 -0.03003 0.02452 C -0.03055 0.01943 -0.03038 0.02151 -0.03073 0.01804 C -0.03073 0.01527 -0.03177 0.00717 -0.02812 0.00624 C -0.02639 0.00439 -0.0243 0.0037 -0.02222 0.00301 C -0.01927 0.00324 -0.01805 0.0037 -0.01562 0.00439 C -0.01441 0.00509 -0.01302 0.00601 -0.01198 0.00694 C -0.01146 0.0074 -0.01042 0.00856 -0.01042 0.00879 C -0.00903 0.01156 -0.00833 0.0148 -0.00677 0.01758 C -0.00608 0.02267 -0.00538 0.02706 -0.0092 0.02799 C -0.01233 0.02776 -0.01094 0.02753 -0.01285 0.02591 C -0.01267 0.02382 -0.01302 0.01804 -0.01198 0.01527 C -0.0118 0.01318 -0.01163 0.01226 -0.01094 0.01064 C -0.01059 0.00833 -0.00972 0.00624 -0.00833 0.00509 C -0.00625 0.00162 -0.00347 -0.00208 -8.33333E-7 -0.00278 C 0.00208 -0.00416 0.00382 -0.00347 0.00642 -0.00324 C 0.0099 -0.00255 0.01129 -0.00139 0.01406 0.00092 C 0.01476 0.00254 0.01597 0.00347 0.01667 0.00509 C 0.01754 0.00671 0.01788 0.00856 0.01875 0.00995 C 0.0191 0.01457 0.01962 0.01874 0.0158 0.01966 C 0.01493 0.01874 0.01476 0.01827 0.01458 0.01689 C 0.01458 0.01272 0.01337 0.00671 0.01563 0.00277 C 0.01615 -0.0007 0.01892 -0.00486 0.02136 -0.00602 C 0.02257 -0.00763 0.02431 -0.00856 0.02604 -0.00902 C 0.02743 -0.01041 0.02917 -0.01134 0.0309 -0.0118 C 0.03195 -0.01249 0.03264 -0.01296 0.03386 -0.01319 C 0.03663 -0.01504 0.03941 -0.01365 0.04219 -0.01296 C 0.04427 -0.01157 0.04601 -0.00972 0.04792 -0.0081 C 0.04861 -0.00694 0.04931 -0.00578 0.05 -0.00463 C 0.05017 -0.00301 0.05104 -0.00162 0.05122 1.07102E-6 C 0.05122 0.00301 0.05226 0.00925 0.04948 0.0111 C 0.04618 0.01041 0.0467 0.00879 0.04497 0.00555 C 0.04462 0.0037 0.04427 0.00185 0.04392 0.00023 C 0.04427 -0.0044 0.04479 -0.00833 0.04792 -0.0111 C 0.04931 -0.01411 0.05261 -0.01735 0.05521 -0.01804 C 0.05712 -0.01943 0.0592 -0.01966 0.06146 -0.01989 C 0.06615 -0.01966 0.06806 -0.01943 0.07188 -0.01851 C 0.07292 -0.01758 0.07396 -0.01689 0.075 -0.01596 C 0.07587 -0.01504 0.07622 -0.01388 0.07708 -0.01296 C 0.07795 -0.0111 0.07847 -0.00925 0.07917 -0.0074 C 0.07951 -0.00532 0.08056 -0.00324 0.08125 -0.00139 C 0.0816 0.00069 0.0816 0.00231 0.08021 0.0037 C 0.07951 0.00509 0.07917 0.00486 0.07813 0.00578 C 0.07604 0.00555 0.07674 0.00532 0.0757 0.00347 C 0.07535 0.00116 0.075 -0.00116 0.07413 -0.00324 C 0.07379 -0.00671 0.07344 -0.01041 0.07448 -0.01365 C 0.07465 -0.0155 0.07535 -0.01666 0.07622 -0.01804 C 0.07691 -0.02105 0.07986 -0.02244 0.08177 -0.02429 C 0.0882 -0.03007 0.0875 -0.0303 0.09653 -0.031 C 0.10729 -0.03054 0.10556 -0.03239 0.11111 -0.02683 C 0.1125 -0.02336 0.11389 -0.01874 0.11563 -0.01573 C 0.1158 -0.01457 0.11615 -0.01342 0.11632 -0.01226 C 0.11615 -0.00787 0.11632 -0.00486 0.11267 -0.00393 C 0.11042 -0.00416 0.11059 -0.00463 0.11007 -0.00763 C 0.1099 -0.01041 0.10972 -0.01296 0.10938 -0.01573 C 0.10955 -0.01943 0.11024 -0.02151 0.11146 -0.02475 C 0.11181 -0.02776 0.11458 -0.03285 0.11719 -0.03331 C 0.1184 -0.03401 0.11962 -0.03447 0.12083 -0.0347 C 0.12222 -0.03562 0.12361 -0.03655 0.12517 -0.03678 C 0.12813 -0.03817 0.13142 -0.03933 0.13455 -0.03956 C 0.13785 -0.04141 0.14219 -0.04002 0.14531 -0.04002 C 0.14653 -0.03794 0.14809 -0.03609 0.14965 -0.03447 C 0.15052 -0.03262 0.15087 -0.031 0.15156 -0.02892 C 0.15191 -0.0236 0.15365 -0.01689 0.14861 -0.01573 C 0.14722 -0.01596 0.14722 -0.01712 0.14601 -0.01804 C 0.14549 -0.0192 0.14549 -0.02036 0.14497 -0.02151 C 0.14479 -0.0236 0.14445 -0.02475 0.14427 -0.02683 C 0.14445 -0.03169 0.14583 -0.03771 0.14896 -0.04094 C 0.14983 -0.04326 0.15226 -0.04534 0.15417 -0.0458 C 0.15833 -0.04858 0.16788 -0.04627 0.16892 -0.04627 C 0.17205 -0.04534 0.17274 -0.04326 0.175 -0.04025 C 0.17708 -0.03748 0.17865 -0.03539 0.18021 -0.03192 C 0.18038 -0.02868 0.18125 -0.02406 0.1783 -0.02336 C 0.17639 -0.02221 0.17361 -0.02151 0.17257 -0.02429 C 0.17222 -0.02683 0.17205 -0.02938 0.17153 -0.03192 C 0.1717 -0.03424 0.1717 -0.03655 0.17205 -0.03863 C 0.17257 -0.04187 0.17535 -0.04511 0.17708 -0.04696 C 0.18142 -0.05135 0.1816 -0.05367 0.18802 -0.05413 C 0.19097 -0.05552 0.20677 -0.05344 0.20747 -0.05344 C 0.20903 -0.0532 0.21007 -0.05297 0.21146 -0.05251 C 0.21215 -0.05205 0.2132 -0.05066 0.21406 -0.05066 " pathEditMode="relative" rAng="0" ptsTypes="ffffffffffffffffffffffffffffffffffffffffffffffffffffffffffffffffffffffffffffffffffffffffffffffffffffffffffA">
                                      <p:cBhvr>
                                        <p:cTn id="28" dur="3000" fill="hold"/>
                                        <p:tgtEl>
                                          <p:spTgt spid="10"/>
                                        </p:tgtEl>
                                        <p:attrNameLst>
                                          <p:attrName>ppt_x</p:attrName>
                                          <p:attrName>ppt_y</p:attrName>
                                        </p:attrNameLst>
                                      </p:cBhvr>
                                      <p:rCtr x="9115" y="-486"/>
                                    </p:animMotion>
                                  </p:childTnLst>
                                  <p:subTnLst>
                                    <p:set>
                                      <p:cBhvr override="childStyle">
                                        <p:cTn dur="1" fill="hold" display="0" masterRel="sameClick" afterEffect="1">
                                          <p:stCondLst>
                                            <p:cond evt="end" delay="0">
                                              <p:tn val="27"/>
                                            </p:cond>
                                          </p:stCondLst>
                                        </p:cTn>
                                        <p:tgtEl>
                                          <p:spTgt spid="1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9" grpId="0" animBg="1"/>
      <p:bldP spid="9" grpId="1" animBg="1"/>
      <p:bldP spid="10" grpId="0" animBg="1"/>
      <p:bldP spid="10" grpId="1" animBg="1"/>
      <p:bldP spid="6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the Future of Particle Physics</a:t>
            </a:r>
            <a:endParaRPr lang="en-US" dirty="0"/>
          </a:p>
        </p:txBody>
      </p:sp>
      <p:sp>
        <p:nvSpPr>
          <p:cNvPr id="4" name="Date Placeholder 3"/>
          <p:cNvSpPr>
            <a:spLocks noGrp="1"/>
          </p:cNvSpPr>
          <p:nvPr>
            <p:ph type="dt" sz="half" idx="10"/>
          </p:nvPr>
        </p:nvSpPr>
        <p:spPr/>
        <p:txBody>
          <a:bodyPr/>
          <a:lstStyle/>
          <a:p>
            <a:r>
              <a:rPr lang="en-US" smtClean="0"/>
              <a:t>Craig Dukes / Virginia</a:t>
            </a:r>
            <a:endParaRPr lang="en-US" dirty="0"/>
          </a:p>
        </p:txBody>
      </p:sp>
      <p:sp>
        <p:nvSpPr>
          <p:cNvPr id="5" name="Footer Placeholder 4"/>
          <p:cNvSpPr>
            <a:spLocks noGrp="1"/>
          </p:cNvSpPr>
          <p:nvPr>
            <p:ph type="ftr" sz="quarter" idx="11"/>
          </p:nvPr>
        </p:nvSpPr>
        <p:spPr/>
        <p:txBody>
          <a:bodyPr/>
          <a:lstStyle/>
          <a:p>
            <a:r>
              <a:rPr lang="en-US" smtClean="0"/>
              <a:t>Mu2e</a:t>
            </a:r>
            <a:endParaRPr lang="en-US" dirty="0"/>
          </a:p>
        </p:txBody>
      </p:sp>
      <p:sp>
        <p:nvSpPr>
          <p:cNvPr id="6" name="Slide Number Placeholder 5"/>
          <p:cNvSpPr>
            <a:spLocks noGrp="1"/>
          </p:cNvSpPr>
          <p:nvPr>
            <p:ph type="sldNum" sz="quarter" idx="12"/>
          </p:nvPr>
        </p:nvSpPr>
        <p:spPr/>
        <p:txBody>
          <a:bodyPr/>
          <a:lstStyle/>
          <a:p>
            <a:fld id="{C95F3207-39C2-4B35-9EBF-195B2F555FC9}" type="slidenum">
              <a:rPr lang="en-US" smtClean="0"/>
              <a:t>2</a:t>
            </a:fld>
            <a:endParaRPr lang="en-US" dirty="0"/>
          </a:p>
        </p:txBody>
      </p:sp>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6320" y="913646"/>
            <a:ext cx="41148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47414" y="762000"/>
            <a:ext cx="4653186" cy="1938992"/>
          </a:xfrm>
          <a:prstGeom prst="rect">
            <a:avLst/>
          </a:prstGeom>
          <a:noFill/>
        </p:spPr>
        <p:txBody>
          <a:bodyPr wrap="square" rtlCol="0">
            <a:spAutoFit/>
          </a:bodyPr>
          <a:lstStyle/>
          <a:p>
            <a:r>
              <a:rPr lang="en-US" sz="2400" dirty="0" smtClean="0">
                <a:solidFill>
                  <a:schemeClr val="bg1"/>
                </a:solidFill>
              </a:rPr>
              <a:t>Two summers ago about a 1,000 physicists gathered together in Minneapolis  for two weeks to plan the future of particle physics in the United States for the next decade.</a:t>
            </a:r>
            <a:endParaRPr lang="en-US" sz="2400" dirty="0">
              <a:solidFill>
                <a:schemeClr val="bg1"/>
              </a:solidFill>
            </a:endParaRPr>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399" y="2752725"/>
            <a:ext cx="3810000"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6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160" y="3066818"/>
            <a:ext cx="4572000" cy="195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15410" y="5334000"/>
            <a:ext cx="4267200" cy="1200329"/>
          </a:xfrm>
          <a:prstGeom prst="rect">
            <a:avLst/>
          </a:prstGeom>
          <a:noFill/>
        </p:spPr>
        <p:txBody>
          <a:bodyPr wrap="square" rtlCol="0">
            <a:spAutoFit/>
          </a:bodyPr>
          <a:lstStyle/>
          <a:p>
            <a:r>
              <a:rPr lang="en-US" sz="2400" i="1" dirty="0" smtClean="0">
                <a:solidFill>
                  <a:schemeClr val="bg1"/>
                </a:solidFill>
              </a:rPr>
              <a:t>“Prediction is very hard, especially about the future”</a:t>
            </a:r>
          </a:p>
          <a:p>
            <a:pPr algn="r"/>
            <a:r>
              <a:rPr lang="en-US" sz="2400" dirty="0" smtClean="0">
                <a:solidFill>
                  <a:schemeClr val="bg1"/>
                </a:solidFill>
              </a:rPr>
              <a:t>Yogi Berra</a:t>
            </a:r>
          </a:p>
        </p:txBody>
      </p:sp>
    </p:spTree>
    <p:extLst>
      <p:ext uri="{BB962C8B-B14F-4D97-AF65-F5344CB8AC3E}">
        <p14:creationId xmlns:p14="http://schemas.microsoft.com/office/powerpoint/2010/main" val="3606529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26626"/>
                                        </p:tgtEl>
                                      </p:cBhvr>
                                    </p:animEffect>
                                    <p:set>
                                      <p:cBhvr>
                                        <p:cTn id="7" dur="1" fill="hold">
                                          <p:stCondLst>
                                            <p:cond delay="1999"/>
                                          </p:stCondLst>
                                        </p:cTn>
                                        <p:tgtEl>
                                          <p:spTgt spid="26626"/>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6387"/>
                                        </p:tgtEl>
                                        <p:attrNameLst>
                                          <p:attrName>style.visibility</p:attrName>
                                        </p:attrNameLst>
                                      </p:cBhvr>
                                      <p:to>
                                        <p:strVal val="visible"/>
                                      </p:to>
                                    </p:set>
                                    <p:animEffect transition="in" filter="fade">
                                      <p:cBhvr>
                                        <p:cTn id="10" dur="2000"/>
                                        <p:tgtEl>
                                          <p:spTgt spid="1638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9507" y="763588"/>
            <a:ext cx="5768080" cy="5715000"/>
          </a:xfrm>
          <a:prstGeom prst="rect">
            <a:avLst/>
          </a:prstGeom>
        </p:spPr>
      </p:pic>
      <p:sp>
        <p:nvSpPr>
          <p:cNvPr id="606210" name="Rectangle 2"/>
          <p:cNvSpPr>
            <a:spLocks noGrp="1" noRot="1" noChangeArrowheads="1"/>
          </p:cNvSpPr>
          <p:nvPr>
            <p:ph type="title"/>
          </p:nvPr>
        </p:nvSpPr>
        <p:spPr/>
        <p:txBody>
          <a:bodyPr/>
          <a:lstStyle/>
          <a:p>
            <a:r>
              <a:rPr lang="en-US" dirty="0"/>
              <a:t>Heart of the Spectrometer: </a:t>
            </a:r>
            <a:r>
              <a:rPr lang="en-US" dirty="0" smtClean="0"/>
              <a:t> Straw </a:t>
            </a:r>
            <a:r>
              <a:rPr lang="en-US" dirty="0"/>
              <a:t>Tracker</a:t>
            </a:r>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46" name="Footer Placeholder 3"/>
          <p:cNvSpPr>
            <a:spLocks noGrp="1"/>
          </p:cNvSpPr>
          <p:nvPr>
            <p:ph type="ftr" sz="quarter" idx="11"/>
          </p:nvPr>
        </p:nvSpPr>
        <p:spPr/>
        <p:txBody>
          <a:bodyPr/>
          <a:lstStyle/>
          <a:p>
            <a:r>
              <a:rPr lang="it-IT" smtClean="0"/>
              <a:t>Mu2e</a:t>
            </a:r>
            <a:endParaRPr lang="en-US" baseline="30000" dirty="0"/>
          </a:p>
        </p:txBody>
      </p:sp>
      <p:sp>
        <p:nvSpPr>
          <p:cNvPr id="4" name="Slide Number Placeholder 3"/>
          <p:cNvSpPr>
            <a:spLocks noGrp="1"/>
          </p:cNvSpPr>
          <p:nvPr>
            <p:ph type="sldNum" sz="quarter" idx="12"/>
          </p:nvPr>
        </p:nvSpPr>
        <p:spPr/>
        <p:txBody>
          <a:bodyPr/>
          <a:lstStyle/>
          <a:p>
            <a:fld id="{7705845C-8431-413C-B8C1-E296749C8453}" type="slidenum">
              <a:rPr lang="en-US" smtClean="0"/>
              <a:pPr/>
              <a:t>20</a:t>
            </a:fld>
            <a:endParaRPr lang="en-US" dirty="0"/>
          </a:p>
        </p:txBody>
      </p:sp>
      <p:sp>
        <p:nvSpPr>
          <p:cNvPr id="3" name="Content Placeholder 2"/>
          <p:cNvSpPr>
            <a:spLocks noGrp="1"/>
          </p:cNvSpPr>
          <p:nvPr>
            <p:ph idx="4294967295"/>
          </p:nvPr>
        </p:nvSpPr>
        <p:spPr>
          <a:xfrm>
            <a:off x="152401" y="685800"/>
            <a:ext cx="4821700" cy="2148840"/>
          </a:xfrm>
          <a:solidFill>
            <a:srgbClr val="FF0000"/>
          </a:solidFill>
        </p:spPr>
        <p:txBody>
          <a:bodyPr>
            <a:noAutofit/>
          </a:bodyPr>
          <a:lstStyle/>
          <a:p>
            <a:pPr marL="174625" indent="-174625">
              <a:spcBef>
                <a:spcPts val="0"/>
              </a:spcBef>
              <a:spcAft>
                <a:spcPts val="600"/>
              </a:spcAft>
            </a:pPr>
            <a:r>
              <a:rPr lang="en-US" sz="2000" dirty="0" smtClean="0">
                <a:effectLst/>
              </a:rPr>
              <a:t>23,000 5-mm diameter straws arranged in </a:t>
            </a:r>
            <a:r>
              <a:rPr lang="en-US" sz="2000" dirty="0" err="1" smtClean="0">
                <a:effectLst/>
              </a:rPr>
              <a:t>octangonal</a:t>
            </a:r>
            <a:r>
              <a:rPr lang="en-US" sz="2000" dirty="0" smtClean="0">
                <a:effectLst/>
              </a:rPr>
              <a:t> geometry</a:t>
            </a:r>
            <a:endParaRPr lang="en-US" sz="2000" dirty="0">
              <a:effectLst/>
            </a:endParaRPr>
          </a:p>
          <a:p>
            <a:pPr marL="174625" indent="-174625">
              <a:spcBef>
                <a:spcPts val="0"/>
              </a:spcBef>
              <a:spcAft>
                <a:spcPts val="600"/>
              </a:spcAft>
            </a:pPr>
            <a:r>
              <a:rPr lang="en-US" sz="2000" dirty="0">
                <a:effectLst/>
              </a:rPr>
              <a:t>Center beam region </a:t>
            </a:r>
            <a:r>
              <a:rPr lang="en-US" sz="2000" dirty="0" smtClean="0">
                <a:effectLst/>
              </a:rPr>
              <a:t>empty: i</a:t>
            </a:r>
            <a:r>
              <a:rPr lang="en-US" sz="2000" dirty="0" smtClean="0"/>
              <a:t>ntense muon b</a:t>
            </a:r>
            <a:r>
              <a:rPr lang="en-US" sz="2000" dirty="0" smtClean="0">
                <a:effectLst/>
              </a:rPr>
              <a:t>eam passes </a:t>
            </a:r>
            <a:r>
              <a:rPr lang="en-US" sz="2000" dirty="0">
                <a:effectLst/>
              </a:rPr>
              <a:t>freely </a:t>
            </a:r>
            <a:r>
              <a:rPr lang="en-US" sz="2000" dirty="0" smtClean="0">
                <a:effectLst/>
              </a:rPr>
              <a:t>through</a:t>
            </a:r>
          </a:p>
          <a:p>
            <a:pPr marL="174625" indent="-174625">
              <a:spcBef>
                <a:spcPts val="0"/>
              </a:spcBef>
              <a:spcAft>
                <a:spcPts val="600"/>
              </a:spcAft>
            </a:pPr>
            <a:r>
              <a:rPr lang="en-US" sz="2000" dirty="0" smtClean="0">
                <a:solidFill>
                  <a:srgbClr val="FFFF00"/>
                </a:solidFill>
                <a:effectLst/>
              </a:rPr>
              <a:t>Signal/DIO acceptance:  </a:t>
            </a:r>
            <a:r>
              <a:rPr lang="en-US" sz="2000" dirty="0">
                <a:solidFill>
                  <a:srgbClr val="FFFF00"/>
                </a:solidFill>
              </a:rPr>
              <a:t>&gt;</a:t>
            </a:r>
            <a:r>
              <a:rPr lang="en-US" sz="2000" dirty="0" smtClean="0">
                <a:solidFill>
                  <a:srgbClr val="FFFF00"/>
                </a:solidFill>
                <a:effectLst/>
              </a:rPr>
              <a:t>20%/&lt;10</a:t>
            </a:r>
            <a:r>
              <a:rPr lang="en-US" sz="2000" baseline="30000" dirty="0" smtClean="0">
                <a:solidFill>
                  <a:srgbClr val="FFFF00"/>
                </a:solidFill>
                <a:effectLst/>
              </a:rPr>
              <a:t>-3</a:t>
            </a:r>
          </a:p>
          <a:p>
            <a:pPr marL="174625" indent="-174625">
              <a:spcBef>
                <a:spcPts val="0"/>
              </a:spcBef>
              <a:spcAft>
                <a:spcPts val="600"/>
              </a:spcAft>
            </a:pPr>
            <a:r>
              <a:rPr lang="en-US" sz="2000" dirty="0" smtClean="0">
                <a:solidFill>
                  <a:srgbClr val="FFFF00"/>
                </a:solidFill>
                <a:effectLst/>
              </a:rPr>
              <a:t>Excellent energy resolution: 115/175 </a:t>
            </a:r>
            <a:r>
              <a:rPr lang="en-US" sz="2000" dirty="0" err="1" smtClean="0">
                <a:solidFill>
                  <a:srgbClr val="FFFF00"/>
                </a:solidFill>
                <a:effectLst/>
              </a:rPr>
              <a:t>KeV</a:t>
            </a:r>
            <a:r>
              <a:rPr lang="en-US" sz="2000" dirty="0" smtClean="0">
                <a:solidFill>
                  <a:srgbClr val="FFFF00"/>
                </a:solidFill>
                <a:effectLst/>
              </a:rPr>
              <a:t>/c </a:t>
            </a:r>
            <a:endParaRPr lang="en-US" sz="2000" baseline="30000" dirty="0" smtClean="0">
              <a:solidFill>
                <a:srgbClr val="FFFF00"/>
              </a:solidFill>
              <a:effectLst/>
            </a:endParaRPr>
          </a:p>
        </p:txBody>
      </p:sp>
      <p:sp>
        <p:nvSpPr>
          <p:cNvPr id="39" name="TextBox 38"/>
          <p:cNvSpPr txBox="1">
            <a:spLocks noChangeArrowheads="1"/>
          </p:cNvSpPr>
          <p:nvPr/>
        </p:nvSpPr>
        <p:spPr bwMode="auto">
          <a:xfrm>
            <a:off x="6248400" y="3420070"/>
            <a:ext cx="130811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1" hangingPunct="1"/>
            <a:r>
              <a:rPr lang="en-US" sz="1800" dirty="0">
                <a:solidFill>
                  <a:schemeClr val="bg1"/>
                </a:solidFill>
                <a:latin typeface="Calibri" pitchFamily="34" charset="0"/>
              </a:rPr>
              <a:t>Trajectories</a:t>
            </a:r>
          </a:p>
          <a:p>
            <a:pPr eaLnBrk="1" hangingPunct="1"/>
            <a:r>
              <a:rPr lang="en-US" sz="1800" dirty="0">
                <a:solidFill>
                  <a:schemeClr val="bg1"/>
                </a:solidFill>
                <a:latin typeface="Calibri" pitchFamily="34" charset="0"/>
              </a:rPr>
              <a:t>P</a:t>
            </a:r>
            <a:r>
              <a:rPr lang="en-US" sz="1800" baseline="-25000" dirty="0">
                <a:solidFill>
                  <a:schemeClr val="bg1"/>
                </a:solidFill>
                <a:latin typeface="Calibri" pitchFamily="34" charset="0"/>
              </a:rPr>
              <a:t>t</a:t>
            </a:r>
            <a:r>
              <a:rPr lang="en-US" sz="1800" dirty="0">
                <a:solidFill>
                  <a:schemeClr val="bg1"/>
                </a:solidFill>
                <a:latin typeface="Calibri" pitchFamily="34" charset="0"/>
              </a:rPr>
              <a:t> &gt; </a:t>
            </a:r>
            <a:r>
              <a:rPr lang="en-US" sz="1800" dirty="0" smtClean="0">
                <a:solidFill>
                  <a:schemeClr val="bg1"/>
                </a:solidFill>
                <a:latin typeface="Calibri" pitchFamily="34" charset="0"/>
              </a:rPr>
              <a:t>90 MeV</a:t>
            </a:r>
          </a:p>
          <a:p>
            <a:pPr eaLnBrk="1" hangingPunct="1"/>
            <a:r>
              <a:rPr lang="en-US" dirty="0" smtClean="0">
                <a:solidFill>
                  <a:schemeClr val="bg1"/>
                </a:solidFill>
                <a:latin typeface="Calibri" pitchFamily="34" charset="0"/>
              </a:rPr>
              <a:t>90°±30°</a:t>
            </a:r>
            <a:endParaRPr lang="en-US" sz="1800" dirty="0">
              <a:solidFill>
                <a:schemeClr val="bg1"/>
              </a:solidFill>
              <a:latin typeface="Calibri" pitchFamily="34" charset="0"/>
            </a:endParaRPr>
          </a:p>
        </p:txBody>
      </p:sp>
      <p:sp>
        <p:nvSpPr>
          <p:cNvPr id="606259" name="Text Box 51"/>
          <p:cNvSpPr txBox="1">
            <a:spLocks noChangeArrowheads="1"/>
          </p:cNvSpPr>
          <p:nvPr/>
        </p:nvSpPr>
        <p:spPr bwMode="auto">
          <a:xfrm>
            <a:off x="6205138" y="4048125"/>
            <a:ext cx="761719" cy="36933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dirty="0">
                <a:solidFill>
                  <a:srgbClr val="336600"/>
                </a:solidFill>
              </a:rPr>
              <a:t>38 cm</a:t>
            </a:r>
          </a:p>
        </p:txBody>
      </p:sp>
      <p:sp>
        <p:nvSpPr>
          <p:cNvPr id="37" name="TextBox 36"/>
          <p:cNvSpPr txBox="1">
            <a:spLocks noChangeArrowheads="1"/>
          </p:cNvSpPr>
          <p:nvPr/>
        </p:nvSpPr>
        <p:spPr bwMode="auto">
          <a:xfrm>
            <a:off x="5789697" y="3192035"/>
            <a:ext cx="10064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eaLnBrk="1" hangingPunct="1"/>
            <a:r>
              <a:rPr lang="en-US" sz="1400" dirty="0">
                <a:solidFill>
                  <a:srgbClr val="FFFF00"/>
                </a:solidFill>
                <a:latin typeface="Calibri" pitchFamily="34" charset="0"/>
              </a:rPr>
              <a:t>Target Foils</a:t>
            </a:r>
          </a:p>
        </p:txBody>
      </p:sp>
      <p:sp>
        <p:nvSpPr>
          <p:cNvPr id="21" name="Oval 20"/>
          <p:cNvSpPr/>
          <p:nvPr/>
        </p:nvSpPr>
        <p:spPr bwMode="auto">
          <a:xfrm>
            <a:off x="6020988" y="3472750"/>
            <a:ext cx="368300" cy="368300"/>
          </a:xfrm>
          <a:prstGeom prst="ellipse">
            <a:avLst/>
          </a:prstGeom>
          <a:solidFill>
            <a:srgbClr val="FFFF00"/>
          </a:solidFill>
          <a:ln w="25400"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omic Sans MS" pitchFamily="66" charset="0"/>
            </a:endParaRPr>
          </a:p>
        </p:txBody>
      </p:sp>
      <p:sp>
        <p:nvSpPr>
          <p:cNvPr id="606258" name="Line 50"/>
          <p:cNvSpPr>
            <a:spLocks noChangeShapeType="1"/>
          </p:cNvSpPr>
          <p:nvPr/>
        </p:nvSpPr>
        <p:spPr bwMode="auto">
          <a:xfrm>
            <a:off x="6195312" y="3687051"/>
            <a:ext cx="9825" cy="1191338"/>
          </a:xfrm>
          <a:prstGeom prst="line">
            <a:avLst/>
          </a:prstGeom>
          <a:noFill/>
          <a:ln w="508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nvGrpSpPr>
          <p:cNvPr id="27" name="Group 26"/>
          <p:cNvGrpSpPr/>
          <p:nvPr/>
        </p:nvGrpSpPr>
        <p:grpSpPr>
          <a:xfrm>
            <a:off x="4974101" y="3137884"/>
            <a:ext cx="2024227" cy="1433744"/>
            <a:chOff x="4974101" y="3137884"/>
            <a:chExt cx="2024227" cy="1433744"/>
          </a:xfrm>
        </p:grpSpPr>
        <p:sp>
          <p:nvSpPr>
            <p:cNvPr id="23" name="Oval 22"/>
            <p:cNvSpPr>
              <a:spLocks noChangeAspect="1"/>
            </p:cNvSpPr>
            <p:nvPr/>
          </p:nvSpPr>
          <p:spPr bwMode="auto">
            <a:xfrm>
              <a:off x="5134695" y="3565788"/>
              <a:ext cx="1005840" cy="1005840"/>
            </a:xfrm>
            <a:prstGeom prst="ellipse">
              <a:avLst/>
            </a:prstGeom>
            <a:noFill/>
            <a:ln w="25400" cap="flat" cmpd="sng" algn="ctr">
              <a:solidFill>
                <a:schemeClr val="bg1">
                  <a:lumMod val="20000"/>
                  <a:lumOff val="80000"/>
                </a:schemeClr>
              </a:solidFill>
              <a:prstDash val="sysDash"/>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omic Sans MS" pitchFamily="66" charset="0"/>
              </a:endParaRPr>
            </a:p>
          </p:txBody>
        </p:sp>
        <p:sp>
          <p:nvSpPr>
            <p:cNvPr id="25" name="TextBox 24"/>
            <p:cNvSpPr txBox="1"/>
            <p:nvPr/>
          </p:nvSpPr>
          <p:spPr>
            <a:xfrm>
              <a:off x="5178873" y="3909625"/>
              <a:ext cx="935536" cy="276999"/>
            </a:xfrm>
            <a:prstGeom prst="rect">
              <a:avLst/>
            </a:prstGeom>
            <a:noFill/>
          </p:spPr>
          <p:txBody>
            <a:bodyPr wrap="square" rtlCol="0">
              <a:spAutoFit/>
            </a:bodyPr>
            <a:lstStyle/>
            <a:p>
              <a:r>
                <a:rPr lang="en-US" sz="1200" dirty="0" smtClean="0">
                  <a:solidFill>
                    <a:schemeClr val="bg1"/>
                  </a:solidFill>
                  <a:latin typeface="Arial" pitchFamily="34" charset="0"/>
                  <a:cs typeface="Arial" pitchFamily="34" charset="0"/>
                </a:rPr>
                <a:t>R=57 MeV</a:t>
              </a:r>
              <a:endParaRPr lang="en-US" sz="1200" dirty="0">
                <a:solidFill>
                  <a:schemeClr val="bg1"/>
                </a:solidFill>
                <a:latin typeface="Arial" pitchFamily="34" charset="0"/>
                <a:cs typeface="Arial" pitchFamily="34" charset="0"/>
              </a:endParaRPr>
            </a:p>
          </p:txBody>
        </p:sp>
        <p:sp>
          <p:nvSpPr>
            <p:cNvPr id="53" name="TextBox 52"/>
            <p:cNvSpPr txBox="1"/>
            <p:nvPr/>
          </p:nvSpPr>
          <p:spPr>
            <a:xfrm>
              <a:off x="4974101" y="3137884"/>
              <a:ext cx="1050374" cy="461665"/>
            </a:xfrm>
            <a:prstGeom prst="rect">
              <a:avLst/>
            </a:prstGeom>
            <a:noFill/>
          </p:spPr>
          <p:txBody>
            <a:bodyPr wrap="square" rtlCol="0">
              <a:spAutoFit/>
            </a:bodyPr>
            <a:lstStyle/>
            <a:p>
              <a:r>
                <a:rPr lang="en-US" sz="1200" dirty="0" smtClean="0">
                  <a:solidFill>
                    <a:schemeClr val="bg1"/>
                  </a:solidFill>
                  <a:latin typeface="Arial" pitchFamily="34" charset="0"/>
                  <a:cs typeface="Arial" pitchFamily="34" charset="0"/>
                </a:rPr>
                <a:t>Low energy DIO tracks</a:t>
              </a:r>
              <a:endParaRPr lang="en-US" sz="1200" dirty="0">
                <a:solidFill>
                  <a:schemeClr val="bg1"/>
                </a:solidFill>
                <a:latin typeface="Arial" pitchFamily="34" charset="0"/>
                <a:cs typeface="Arial" pitchFamily="34" charset="0"/>
              </a:endParaRPr>
            </a:p>
          </p:txBody>
        </p:sp>
        <p:sp>
          <p:nvSpPr>
            <p:cNvPr id="54" name="Oval 53"/>
            <p:cNvSpPr>
              <a:spLocks noChangeAspect="1"/>
            </p:cNvSpPr>
            <p:nvPr/>
          </p:nvSpPr>
          <p:spPr bwMode="auto">
            <a:xfrm>
              <a:off x="6266808" y="3466528"/>
              <a:ext cx="731520" cy="731520"/>
            </a:xfrm>
            <a:prstGeom prst="ellipse">
              <a:avLst/>
            </a:prstGeom>
            <a:noFill/>
            <a:ln w="25400" cap="flat" cmpd="sng" algn="ctr">
              <a:solidFill>
                <a:schemeClr val="bg1">
                  <a:lumMod val="20000"/>
                  <a:lumOff val="80000"/>
                </a:schemeClr>
              </a:solidFill>
              <a:prstDash val="sysDash"/>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omic Sans MS" pitchFamily="66" charset="0"/>
              </a:endParaRPr>
            </a:p>
          </p:txBody>
        </p:sp>
      </p:grpSp>
      <p:sp>
        <p:nvSpPr>
          <p:cNvPr id="31" name="Oval 30"/>
          <p:cNvSpPr>
            <a:spLocks noChangeAspect="1"/>
          </p:cNvSpPr>
          <p:nvPr/>
        </p:nvSpPr>
        <p:spPr bwMode="auto">
          <a:xfrm>
            <a:off x="6024475" y="3137884"/>
            <a:ext cx="1920240" cy="1920240"/>
          </a:xfrm>
          <a:prstGeom prst="ellipse">
            <a:avLst/>
          </a:prstGeom>
          <a:noFill/>
          <a:ln w="31750"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omic Sans MS" pitchFamily="66" charset="0"/>
            </a:endParaRPr>
          </a:p>
        </p:txBody>
      </p:sp>
      <p:sp>
        <p:nvSpPr>
          <p:cNvPr id="5" name="TextBox 4"/>
          <p:cNvSpPr txBox="1"/>
          <p:nvPr/>
        </p:nvSpPr>
        <p:spPr>
          <a:xfrm>
            <a:off x="7461070" y="757535"/>
            <a:ext cx="1606730" cy="461665"/>
          </a:xfrm>
          <a:prstGeom prst="rect">
            <a:avLst/>
          </a:prstGeom>
          <a:noFill/>
        </p:spPr>
        <p:txBody>
          <a:bodyPr wrap="square" rtlCol="0">
            <a:spAutoFit/>
          </a:bodyPr>
          <a:lstStyle/>
          <a:p>
            <a:pPr algn="ctr"/>
            <a:r>
              <a:rPr lang="en-US" sz="2400" dirty="0" smtClean="0">
                <a:solidFill>
                  <a:schemeClr val="bg1"/>
                </a:solidFill>
              </a:rPr>
              <a:t>Front View</a:t>
            </a:r>
            <a:endParaRPr lang="en-US" sz="2400" dirty="0">
              <a:solidFill>
                <a:schemeClr val="bg1"/>
              </a:solidFill>
            </a:endParaRPr>
          </a:p>
        </p:txBody>
      </p:sp>
      <p:sp>
        <p:nvSpPr>
          <p:cNvPr id="26" name="Line 50"/>
          <p:cNvSpPr>
            <a:spLocks noChangeShapeType="1"/>
          </p:cNvSpPr>
          <p:nvPr/>
        </p:nvSpPr>
        <p:spPr bwMode="auto">
          <a:xfrm rot="16200000">
            <a:off x="7493320" y="2402788"/>
            <a:ext cx="1" cy="2576366"/>
          </a:xfrm>
          <a:prstGeom prst="line">
            <a:avLst/>
          </a:prstGeom>
          <a:noFill/>
          <a:ln w="508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9" name="Text Box 51"/>
          <p:cNvSpPr txBox="1">
            <a:spLocks noChangeArrowheads="1"/>
          </p:cNvSpPr>
          <p:nvPr/>
        </p:nvSpPr>
        <p:spPr bwMode="auto">
          <a:xfrm>
            <a:off x="7696200" y="3751157"/>
            <a:ext cx="761719" cy="36933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dirty="0" smtClean="0">
                <a:solidFill>
                  <a:srgbClr val="336600"/>
                </a:solidFill>
              </a:rPr>
              <a:t>85 </a:t>
            </a:r>
            <a:r>
              <a:rPr lang="en-US" dirty="0">
                <a:solidFill>
                  <a:srgbClr val="336600"/>
                </a:solidFill>
              </a:rPr>
              <a:t>cm</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673" y="3656900"/>
            <a:ext cx="5029200" cy="2419965"/>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7160" y="2880360"/>
            <a:ext cx="4460953" cy="3657600"/>
          </a:xfrm>
          <a:prstGeom prst="rect">
            <a:avLst/>
          </a:prstGeom>
        </p:spPr>
      </p:pic>
    </p:spTree>
    <p:extLst>
      <p:ext uri="{BB962C8B-B14F-4D97-AF65-F5344CB8AC3E}">
        <p14:creationId xmlns:p14="http://schemas.microsoft.com/office/powerpoint/2010/main" val="848968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2000"/>
                                        <p:tgtEl>
                                          <p:spTgt spid="27"/>
                                        </p:tgtEl>
                                      </p:cBhvr>
                                    </p:animEffect>
                                  </p:childTnLst>
                                </p:cTn>
                              </p:par>
                              <p:par>
                                <p:cTn id="11" presetID="10" presetClass="exit" presetSubtype="0" fill="hold" grpId="0" nodeType="withEffect">
                                  <p:stCondLst>
                                    <p:cond delay="0"/>
                                  </p:stCondLst>
                                  <p:childTnLst>
                                    <p:animEffect transition="out" filter="fade">
                                      <p:cBhvr>
                                        <p:cTn id="12" dur="2000"/>
                                        <p:tgtEl>
                                          <p:spTgt spid="37"/>
                                        </p:tgtEl>
                                      </p:cBhvr>
                                    </p:animEffect>
                                    <p:set>
                                      <p:cBhvr>
                                        <p:cTn id="13" dur="1" fill="hold">
                                          <p:stCondLst>
                                            <p:cond delay="1999"/>
                                          </p:stCondLst>
                                        </p:cTn>
                                        <p:tgtEl>
                                          <p:spTgt spid="37"/>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2000"/>
                                        <p:tgtEl>
                                          <p:spTgt spid="606258"/>
                                        </p:tgtEl>
                                      </p:cBhvr>
                                    </p:animEffect>
                                    <p:set>
                                      <p:cBhvr>
                                        <p:cTn id="16" dur="1" fill="hold">
                                          <p:stCondLst>
                                            <p:cond delay="1999"/>
                                          </p:stCondLst>
                                        </p:cTn>
                                        <p:tgtEl>
                                          <p:spTgt spid="606258"/>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2000"/>
                                        <p:tgtEl>
                                          <p:spTgt spid="606259"/>
                                        </p:tgtEl>
                                      </p:cBhvr>
                                    </p:animEffect>
                                    <p:set>
                                      <p:cBhvr>
                                        <p:cTn id="19" dur="1" fill="hold">
                                          <p:stCondLst>
                                            <p:cond delay="1999"/>
                                          </p:stCondLst>
                                        </p:cTn>
                                        <p:tgtEl>
                                          <p:spTgt spid="606259"/>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2000"/>
                                        <p:tgtEl>
                                          <p:spTgt spid="26"/>
                                        </p:tgtEl>
                                      </p:cBhvr>
                                    </p:animEffect>
                                    <p:set>
                                      <p:cBhvr>
                                        <p:cTn id="22" dur="1" fill="hold">
                                          <p:stCondLst>
                                            <p:cond delay="1999"/>
                                          </p:stCondLst>
                                        </p:cTn>
                                        <p:tgtEl>
                                          <p:spTgt spid="26"/>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2000"/>
                                        <p:tgtEl>
                                          <p:spTgt spid="29"/>
                                        </p:tgtEl>
                                      </p:cBhvr>
                                    </p:animEffect>
                                    <p:set>
                                      <p:cBhvr>
                                        <p:cTn id="25" dur="1" fill="hold">
                                          <p:stCondLst>
                                            <p:cond delay="1999"/>
                                          </p:stCondLst>
                                        </p:cTn>
                                        <p:tgtEl>
                                          <p:spTgt spid="29"/>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nodeType="clickEffect">
                                  <p:stCondLst>
                                    <p:cond delay="0"/>
                                  </p:stCondLst>
                                  <p:childTnLst>
                                    <p:animEffect transition="out" filter="fade">
                                      <p:cBhvr>
                                        <p:cTn id="32" dur="2000"/>
                                        <p:tgtEl>
                                          <p:spTgt spid="27"/>
                                        </p:tgtEl>
                                      </p:cBhvr>
                                    </p:animEffect>
                                    <p:set>
                                      <p:cBhvr>
                                        <p:cTn id="33" dur="1" fill="hold">
                                          <p:stCondLst>
                                            <p:cond delay="1999"/>
                                          </p:stCondLst>
                                        </p:cTn>
                                        <p:tgtEl>
                                          <p:spTgt spid="27"/>
                                        </p:tgtEl>
                                        <p:attrNameLst>
                                          <p:attrName>style.visibility</p:attrName>
                                        </p:attrNameLst>
                                      </p:cBhvr>
                                      <p:to>
                                        <p:strVal val="hidden"/>
                                      </p:to>
                                    </p:set>
                                  </p:childTnLst>
                                </p:cTn>
                              </p:par>
                              <p:par>
                                <p:cTn id="34" presetID="10" presetClass="entr" presetSubtype="0"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2000"/>
                                        <p:tgtEl>
                                          <p:spTgt spid="3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606259" grpId="0"/>
      <p:bldP spid="37" grpId="0"/>
      <p:bldP spid="606258" grpId="0" animBg="1"/>
      <p:bldP spid="31" grpId="0" animBg="1"/>
      <p:bldP spid="26" grpId="0" animBg="1"/>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834" name="Rectangle 2"/>
          <p:cNvSpPr>
            <a:spLocks noGrp="1" noRot="1" noChangeArrowheads="1"/>
          </p:cNvSpPr>
          <p:nvPr>
            <p:ph type="title"/>
          </p:nvPr>
        </p:nvSpPr>
        <p:spPr/>
        <p:txBody>
          <a:bodyPr/>
          <a:lstStyle/>
          <a:p>
            <a:r>
              <a:rPr lang="en-US" dirty="0"/>
              <a:t>Electromagnetic Calorimeter</a:t>
            </a:r>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10" name="Footer Placeholder 3"/>
          <p:cNvSpPr>
            <a:spLocks noGrp="1"/>
          </p:cNvSpPr>
          <p:nvPr>
            <p:ph type="ftr" sz="quarter" idx="11"/>
          </p:nvPr>
        </p:nvSpPr>
        <p:spPr/>
        <p:txBody>
          <a:bodyPr/>
          <a:lstStyle/>
          <a:p>
            <a:r>
              <a:rPr lang="en-US" smtClean="0"/>
              <a:t>Mu2e</a:t>
            </a:r>
            <a:endParaRPr lang="en-US" baseline="30000" dirty="0"/>
          </a:p>
        </p:txBody>
      </p:sp>
      <p:sp>
        <p:nvSpPr>
          <p:cNvPr id="3" name="Slide Number Placeholder 2"/>
          <p:cNvSpPr>
            <a:spLocks noGrp="1"/>
          </p:cNvSpPr>
          <p:nvPr>
            <p:ph type="sldNum" sz="quarter" idx="12"/>
          </p:nvPr>
        </p:nvSpPr>
        <p:spPr/>
        <p:txBody>
          <a:bodyPr/>
          <a:lstStyle/>
          <a:p>
            <a:fld id="{7705845C-8431-413C-B8C1-E296749C8453}" type="slidenum">
              <a:rPr lang="en-US" smtClean="0"/>
              <a:pPr/>
              <a:t>21</a:t>
            </a:fld>
            <a:endParaRPr lang="en-US" dirty="0"/>
          </a:p>
        </p:txBody>
      </p:sp>
      <p:sp>
        <p:nvSpPr>
          <p:cNvPr id="632836" name="Text Box 4"/>
          <p:cNvSpPr txBox="1">
            <a:spLocks noChangeArrowheads="1"/>
          </p:cNvSpPr>
          <p:nvPr/>
        </p:nvSpPr>
        <p:spPr bwMode="auto">
          <a:xfrm>
            <a:off x="117909" y="687504"/>
            <a:ext cx="6263640" cy="2131353"/>
          </a:xfrm>
          <a:prstGeom prst="rect">
            <a:avLst/>
          </a:prstGeom>
          <a:noFill/>
          <a:ln>
            <a:noFill/>
          </a:ln>
          <a:effectLst/>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38100" algn="ctr">
                <a:solidFill>
                  <a:srgbClr val="FF0000"/>
                </a:solidFill>
                <a:miter lim="800000"/>
                <a:headEnd type="none" w="lg" len="lg"/>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09538" indent="-109538" algn="l">
              <a:defRPr>
                <a:solidFill>
                  <a:schemeClr val="tx1"/>
                </a:solidFill>
                <a:latin typeface="Arial" pitchFamily="34" charset="0"/>
              </a:defRPr>
            </a:lvl1pPr>
            <a:lvl2pPr marL="344488" indent="-120650" algn="l">
              <a:defRPr>
                <a:solidFill>
                  <a:schemeClr val="tx1"/>
                </a:solidFill>
                <a:latin typeface="Arial" pitchFamily="34" charset="0"/>
              </a:defRPr>
            </a:lvl2pPr>
            <a:lvl3pPr algn="l">
              <a:defRPr>
                <a:solidFill>
                  <a:schemeClr val="tx1"/>
                </a:solidFill>
                <a:latin typeface="Arial" pitchFamily="34" charset="0"/>
              </a:defRPr>
            </a:lvl3pPr>
            <a:lvl4pPr algn="l">
              <a:defRPr>
                <a:solidFill>
                  <a:schemeClr val="tx1"/>
                </a:solidFill>
                <a:latin typeface="Arial" pitchFamily="34" charset="0"/>
              </a:defRPr>
            </a:lvl4pPr>
            <a:lvl5pPr algn="l">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marL="223838" indent="-223838" eaLnBrk="1" hangingPunct="1">
              <a:spcAft>
                <a:spcPts val="300"/>
              </a:spcAft>
              <a:buFontTx/>
              <a:buChar char="•"/>
            </a:pPr>
            <a:r>
              <a:rPr lang="en-US" sz="2000" dirty="0">
                <a:solidFill>
                  <a:schemeClr val="bg1"/>
                </a:solidFill>
                <a:latin typeface="+mn-lt"/>
                <a:cs typeface="Calibri" pitchFamily="34" charset="0"/>
              </a:rPr>
              <a:t>Needed for:</a:t>
            </a:r>
          </a:p>
          <a:p>
            <a:pPr marL="458788" lvl="1" indent="-230188" eaLnBrk="1" hangingPunct="1">
              <a:spcAft>
                <a:spcPts val="300"/>
              </a:spcAft>
              <a:buFontTx/>
              <a:buChar char="•"/>
            </a:pPr>
            <a:r>
              <a:rPr lang="en-US" sz="2000" dirty="0" smtClean="0">
                <a:solidFill>
                  <a:schemeClr val="bg1"/>
                </a:solidFill>
                <a:latin typeface="+mn-lt"/>
              </a:rPr>
              <a:t>Timing</a:t>
            </a:r>
            <a:endParaRPr lang="en-US" sz="2000" dirty="0">
              <a:solidFill>
                <a:schemeClr val="bg1"/>
              </a:solidFill>
              <a:latin typeface="+mn-lt"/>
            </a:endParaRPr>
          </a:p>
          <a:p>
            <a:pPr marL="458788" lvl="1" indent="-230188" eaLnBrk="1" hangingPunct="1">
              <a:spcAft>
                <a:spcPts val="300"/>
              </a:spcAft>
              <a:buFontTx/>
              <a:buChar char="•"/>
            </a:pPr>
            <a:r>
              <a:rPr lang="en-US" sz="2000" dirty="0" smtClean="0">
                <a:solidFill>
                  <a:schemeClr val="bg1"/>
                </a:solidFill>
                <a:latin typeface="+mn-lt"/>
              </a:rPr>
              <a:t>Confirmation of  tracker energy measurement</a:t>
            </a:r>
          </a:p>
          <a:p>
            <a:pPr marL="458788" lvl="1" indent="-230188" eaLnBrk="1" hangingPunct="1">
              <a:spcAft>
                <a:spcPts val="300"/>
              </a:spcAft>
              <a:buFontTx/>
              <a:buChar char="•"/>
            </a:pPr>
            <a:r>
              <a:rPr lang="en-US" sz="2000" dirty="0" smtClean="0">
                <a:solidFill>
                  <a:schemeClr val="bg1"/>
                </a:solidFill>
                <a:latin typeface="+mn-lt"/>
              </a:rPr>
              <a:t>Particle ID:  e </a:t>
            </a:r>
            <a:r>
              <a:rPr lang="en-US" sz="2000" dirty="0" err="1" smtClean="0">
                <a:solidFill>
                  <a:schemeClr val="bg1"/>
                </a:solidFill>
                <a:latin typeface="+mn-lt"/>
              </a:rPr>
              <a:t>vs</a:t>
            </a:r>
            <a:r>
              <a:rPr lang="en-US" sz="2000" dirty="0" smtClean="0">
                <a:solidFill>
                  <a:schemeClr val="bg1"/>
                </a:solidFill>
                <a:latin typeface="+mn-lt"/>
              </a:rPr>
              <a:t> </a:t>
            </a:r>
            <a:r>
              <a:rPr lang="en-US" sz="2000" dirty="0" smtClean="0">
                <a:solidFill>
                  <a:schemeClr val="bg1"/>
                </a:solidFill>
                <a:latin typeface="Symbol" panose="05050102010706020507" pitchFamily="18" charset="2"/>
              </a:rPr>
              <a:t>m</a:t>
            </a:r>
            <a:endParaRPr lang="en-US" sz="2000" dirty="0">
              <a:solidFill>
                <a:schemeClr val="bg1"/>
              </a:solidFill>
              <a:latin typeface="Symbol" panose="05050102010706020507" pitchFamily="18" charset="2"/>
            </a:endParaRPr>
          </a:p>
          <a:p>
            <a:pPr marL="223838" indent="-223838" eaLnBrk="1" hangingPunct="1">
              <a:spcAft>
                <a:spcPts val="300"/>
              </a:spcAft>
              <a:buFontTx/>
              <a:buChar char="•"/>
            </a:pPr>
            <a:r>
              <a:rPr lang="en-US" sz="2000" dirty="0" smtClean="0">
                <a:solidFill>
                  <a:schemeClr val="bg1"/>
                </a:solidFill>
                <a:latin typeface="+mn-lt"/>
              </a:rPr>
              <a:t>1500  BaF</a:t>
            </a:r>
            <a:r>
              <a:rPr lang="en-US" sz="2000" baseline="-25000" dirty="0" smtClean="0">
                <a:solidFill>
                  <a:schemeClr val="bg1"/>
                </a:solidFill>
                <a:latin typeface="+mn-lt"/>
              </a:rPr>
              <a:t>2</a:t>
            </a:r>
            <a:r>
              <a:rPr lang="en-US" sz="2000" dirty="0" smtClean="0">
                <a:solidFill>
                  <a:schemeClr val="bg1"/>
                </a:solidFill>
                <a:latin typeface="+mn-lt"/>
              </a:rPr>
              <a:t> </a:t>
            </a:r>
            <a:r>
              <a:rPr lang="en-US" sz="2000" dirty="0">
                <a:solidFill>
                  <a:schemeClr val="bg1"/>
                </a:solidFill>
                <a:latin typeface="+mn-lt"/>
              </a:rPr>
              <a:t>crystals</a:t>
            </a:r>
          </a:p>
          <a:p>
            <a:pPr marL="223838" indent="-223838" eaLnBrk="1" hangingPunct="1">
              <a:spcAft>
                <a:spcPts val="300"/>
              </a:spcAft>
              <a:buFontTx/>
              <a:buChar char="•"/>
            </a:pPr>
            <a:r>
              <a:rPr lang="en-US" sz="2000" dirty="0">
                <a:solidFill>
                  <a:schemeClr val="bg1"/>
                </a:solidFill>
                <a:latin typeface="+mn-lt"/>
              </a:rPr>
              <a:t>Dual APD </a:t>
            </a:r>
            <a:r>
              <a:rPr lang="en-US" sz="2000" dirty="0" smtClean="0">
                <a:solidFill>
                  <a:schemeClr val="bg1"/>
                </a:solidFill>
                <a:latin typeface="+mn-lt"/>
              </a:rPr>
              <a:t>readout</a:t>
            </a: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26480" y="669636"/>
            <a:ext cx="2743200" cy="2216049"/>
          </a:xfrm>
          <a:prstGeom prst="rect">
            <a:avLst/>
          </a:prstGeom>
        </p:spPr>
      </p:pic>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4813" y="3017520"/>
            <a:ext cx="3819765" cy="3063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 y="3097924"/>
            <a:ext cx="4572000" cy="3066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Cosmic Ray Veto</a:t>
            </a:r>
            <a:endParaRPr lang="en-US" dirty="0"/>
          </a:p>
        </p:txBody>
      </p:sp>
      <p:sp>
        <p:nvSpPr>
          <p:cNvPr id="8" name="Date Placeholder 7"/>
          <p:cNvSpPr>
            <a:spLocks noGrp="1"/>
          </p:cNvSpPr>
          <p:nvPr>
            <p:ph type="dt" sz="half" idx="10"/>
          </p:nvPr>
        </p:nvSpPr>
        <p:spPr/>
        <p:txBody>
          <a:bodyPr/>
          <a:lstStyle/>
          <a:p>
            <a:r>
              <a:rPr lang="en-US" smtClean="0"/>
              <a:t>Craig Dukes / Virginia</a:t>
            </a:r>
            <a:endParaRPr lang="en-US" dirty="0"/>
          </a:p>
        </p:txBody>
      </p:sp>
      <p:sp>
        <p:nvSpPr>
          <p:cNvPr id="4" name="Footer Placeholder 3"/>
          <p:cNvSpPr>
            <a:spLocks noGrp="1"/>
          </p:cNvSpPr>
          <p:nvPr>
            <p:ph type="ftr" sz="quarter" idx="11"/>
          </p:nvPr>
        </p:nvSpPr>
        <p:spPr/>
        <p:txBody>
          <a:bodyPr/>
          <a:lstStyle/>
          <a:p>
            <a:r>
              <a:rPr lang="en-US" smtClean="0"/>
              <a:t>Mu2e</a:t>
            </a:r>
            <a:endParaRPr lang="en-US" baseline="30000" dirty="0"/>
          </a:p>
        </p:txBody>
      </p:sp>
      <p:sp>
        <p:nvSpPr>
          <p:cNvPr id="11" name="Slide Number Placeholder 10"/>
          <p:cNvSpPr>
            <a:spLocks noGrp="1"/>
          </p:cNvSpPr>
          <p:nvPr>
            <p:ph type="sldNum" sz="quarter" idx="12"/>
          </p:nvPr>
        </p:nvSpPr>
        <p:spPr/>
        <p:txBody>
          <a:bodyPr/>
          <a:lstStyle/>
          <a:p>
            <a:fld id="{7705845C-8431-413C-B8C1-E296749C8453}" type="slidenum">
              <a:rPr lang="en-US" smtClean="0"/>
              <a:pPr/>
              <a:t>22</a:t>
            </a:fld>
            <a:endParaRPr lang="en-US" dirty="0"/>
          </a:p>
        </p:txBody>
      </p:sp>
      <p:sp>
        <p:nvSpPr>
          <p:cNvPr id="9" name="TextBox 8"/>
          <p:cNvSpPr txBox="1"/>
          <p:nvPr/>
        </p:nvSpPr>
        <p:spPr>
          <a:xfrm>
            <a:off x="365760" y="816471"/>
            <a:ext cx="8732520" cy="1323439"/>
          </a:xfrm>
          <a:prstGeom prst="rect">
            <a:avLst/>
          </a:prstGeom>
          <a:noFill/>
        </p:spPr>
        <p:txBody>
          <a:bodyPr wrap="square" rtlCol="0">
            <a:spAutoFit/>
          </a:bodyPr>
          <a:lstStyle/>
          <a:p>
            <a:pPr marL="231775" indent="-231775" algn="l">
              <a:buFont typeface="Arial" pitchFamily="34" charset="0"/>
              <a:buChar char="•"/>
            </a:pPr>
            <a:r>
              <a:rPr lang="en-US" sz="2000" dirty="0" smtClean="0">
                <a:solidFill>
                  <a:schemeClr val="bg1"/>
                </a:solidFill>
              </a:rPr>
              <a:t>One fake event/day from cosmic-ray </a:t>
            </a:r>
            <a:r>
              <a:rPr lang="en-US" sz="2000" dirty="0" err="1" smtClean="0">
                <a:solidFill>
                  <a:schemeClr val="bg1"/>
                </a:solidFill>
              </a:rPr>
              <a:t>muons</a:t>
            </a:r>
            <a:endParaRPr lang="en-US" sz="2000" dirty="0" smtClean="0">
              <a:solidFill>
                <a:schemeClr val="bg1"/>
              </a:solidFill>
            </a:endParaRPr>
          </a:p>
          <a:p>
            <a:pPr marL="231775" indent="-231775" algn="l">
              <a:buFont typeface="Arial" pitchFamily="34" charset="0"/>
              <a:buChar char="•"/>
            </a:pPr>
            <a:r>
              <a:rPr lang="en-US" sz="2000" dirty="0" smtClean="0">
                <a:solidFill>
                  <a:schemeClr val="bg1"/>
                </a:solidFill>
              </a:rPr>
              <a:t>Hence need 10</a:t>
            </a:r>
            <a:r>
              <a:rPr lang="en-US" sz="2000" baseline="30000" dirty="0" smtClean="0">
                <a:solidFill>
                  <a:schemeClr val="bg1"/>
                </a:solidFill>
              </a:rPr>
              <a:t>-4</a:t>
            </a:r>
            <a:r>
              <a:rPr lang="en-US" sz="2000" dirty="0" smtClean="0">
                <a:solidFill>
                  <a:schemeClr val="bg1"/>
                </a:solidFill>
              </a:rPr>
              <a:t> Inefficiency</a:t>
            </a:r>
          </a:p>
          <a:p>
            <a:pPr marL="231775" indent="-231775" algn="l">
              <a:buFont typeface="Arial" pitchFamily="34" charset="0"/>
              <a:buChar char="•"/>
            </a:pPr>
            <a:r>
              <a:rPr lang="en-US" sz="2000" dirty="0" smtClean="0">
                <a:solidFill>
                  <a:schemeClr val="bg1"/>
                </a:solidFill>
              </a:rPr>
              <a:t>Surround Detector Solenoid by 4 layers of scintillator read out by </a:t>
            </a:r>
            <a:r>
              <a:rPr lang="en-US" sz="2000" dirty="0" err="1" smtClean="0">
                <a:solidFill>
                  <a:schemeClr val="bg1"/>
                </a:solidFill>
              </a:rPr>
              <a:t>waveshifting</a:t>
            </a:r>
            <a:r>
              <a:rPr lang="en-US" sz="2000" dirty="0" smtClean="0">
                <a:solidFill>
                  <a:schemeClr val="bg1"/>
                </a:solidFill>
              </a:rPr>
              <a:t> fibers, and silicon photomultipliers</a:t>
            </a:r>
            <a:endParaRPr lang="en-US" sz="2000" dirty="0">
              <a:solidFill>
                <a:schemeClr val="bg1"/>
              </a:solidFill>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760" y="1920240"/>
            <a:ext cx="8084161" cy="4572000"/>
          </a:xfrm>
          <a:prstGeom prst="rect">
            <a:avLst/>
          </a:prstGeom>
        </p:spPr>
      </p:pic>
    </p:spTree>
    <p:extLst>
      <p:ext uri="{BB962C8B-B14F-4D97-AF65-F5344CB8AC3E}">
        <p14:creationId xmlns:p14="http://schemas.microsoft.com/office/powerpoint/2010/main" val="1116823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18" name="Rectangle 2"/>
          <p:cNvSpPr>
            <a:spLocks noGrp="1" noRot="1" noChangeArrowheads="1"/>
          </p:cNvSpPr>
          <p:nvPr>
            <p:ph type="title"/>
          </p:nvPr>
        </p:nvSpPr>
        <p:spPr/>
        <p:txBody>
          <a:bodyPr/>
          <a:lstStyle/>
          <a:p>
            <a:r>
              <a:rPr lang="en-US" dirty="0" smtClean="0"/>
              <a:t>What we Get</a:t>
            </a:r>
            <a:endParaRPr lang="en-US" dirty="0"/>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47" name="Footer Placeholder 5"/>
          <p:cNvSpPr>
            <a:spLocks noGrp="1"/>
          </p:cNvSpPr>
          <p:nvPr>
            <p:ph type="ftr" sz="quarter" idx="11"/>
          </p:nvPr>
        </p:nvSpPr>
        <p:spPr/>
        <p:txBody>
          <a:bodyPr/>
          <a:lstStyle/>
          <a:p>
            <a:r>
              <a:rPr lang="en-US" smtClean="0"/>
              <a:t>Mu2e</a:t>
            </a:r>
            <a:endParaRPr lang="en-US" baseline="30000" dirty="0"/>
          </a:p>
        </p:txBody>
      </p:sp>
      <p:sp>
        <p:nvSpPr>
          <p:cNvPr id="3" name="Slide Number Placeholder 2"/>
          <p:cNvSpPr>
            <a:spLocks noGrp="1"/>
          </p:cNvSpPr>
          <p:nvPr>
            <p:ph type="sldNum" sz="quarter" idx="12"/>
          </p:nvPr>
        </p:nvSpPr>
        <p:spPr/>
        <p:txBody>
          <a:bodyPr/>
          <a:lstStyle/>
          <a:p>
            <a:fld id="{53824759-6E56-4D9B-992B-388AC8E7F6AA}" type="slidenum">
              <a:rPr lang="en-US" smtClean="0"/>
              <a:pPr/>
              <a:t>23</a:t>
            </a:fld>
            <a:endParaRPr lang="en-US" dirty="0"/>
          </a:p>
        </p:txBody>
      </p:sp>
      <p:graphicFrame>
        <p:nvGraphicFramePr>
          <p:cNvPr id="598019" name="Group 3"/>
          <p:cNvGraphicFramePr>
            <a:graphicFrameLocks noGrp="1"/>
          </p:cNvGraphicFramePr>
          <p:nvPr>
            <p:ph sz="half" idx="4294967295"/>
            <p:extLst>
              <p:ext uri="{D42A27DB-BD31-4B8C-83A1-F6EECF244321}">
                <p14:modId xmlns:p14="http://schemas.microsoft.com/office/powerpoint/2010/main" val="2356986917"/>
              </p:ext>
            </p:extLst>
          </p:nvPr>
        </p:nvGraphicFramePr>
        <p:xfrm>
          <a:off x="4069080" y="868680"/>
          <a:ext cx="4982845" cy="3063240"/>
        </p:xfrm>
        <a:graphic>
          <a:graphicData uri="http://schemas.openxmlformats.org/drawingml/2006/table">
            <a:tbl>
              <a:tblPr/>
              <a:tblGrid>
                <a:gridCol w="3447148"/>
                <a:gridCol w="1535697"/>
              </a:tblGrid>
              <a:tr h="340360">
                <a:tc>
                  <a:txBody>
                    <a:bodyPr/>
                    <a:lstStyle/>
                    <a:p>
                      <a:pPr marL="0" marR="0" lvl="0" indent="0" algn="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Proton flux</a:t>
                      </a:r>
                    </a:p>
                  </a:txBody>
                  <a:tcPr anchor="b" horzOverflow="overflow">
                    <a:lnL w="28575" cap="flat" cmpd="sng" algn="ctr">
                      <a:solidFill>
                        <a:srgbClr val="FF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1.9x10</a:t>
                      </a:r>
                      <a:r>
                        <a:rPr kumimoji="0" lang="en-US" sz="2000" b="0" i="0" u="none" strike="noStrike" cap="none" normalizeH="0" baseline="30000" dirty="0" smtClean="0">
                          <a:ln>
                            <a:noFill/>
                          </a:ln>
                          <a:solidFill>
                            <a:schemeClr val="tx1"/>
                          </a:solidFill>
                          <a:effectLst/>
                          <a:latin typeface="+mn-lt"/>
                        </a:rPr>
                        <a:t>13</a:t>
                      </a:r>
                      <a:r>
                        <a:rPr kumimoji="0" lang="en-US" sz="2000" b="0" i="0" u="none" strike="noStrike" cap="none" normalizeH="0" baseline="0" dirty="0" smtClean="0">
                          <a:ln>
                            <a:noFill/>
                          </a:ln>
                          <a:solidFill>
                            <a:schemeClr val="tx1"/>
                          </a:solidFill>
                          <a:effectLst/>
                          <a:latin typeface="+mn-lt"/>
                        </a:rPr>
                        <a:t> </a:t>
                      </a:r>
                      <a:r>
                        <a:rPr kumimoji="0" lang="en-US" sz="2000" b="0" i="0" u="none" strike="noStrike" cap="none" normalizeH="0" baseline="0" dirty="0" smtClean="0">
                          <a:ln>
                            <a:noFill/>
                          </a:ln>
                          <a:solidFill>
                            <a:schemeClr val="tx1"/>
                          </a:solidFill>
                          <a:effectLst/>
                          <a:latin typeface="+mn-lt"/>
                        </a:rPr>
                        <a:t>p/s</a:t>
                      </a:r>
                      <a:endParaRPr kumimoji="0" lang="en-US" sz="2000" b="0" i="0" u="none" strike="noStrike" cap="none" normalizeH="0" baseline="30000" dirty="0" smtClean="0">
                        <a:ln>
                          <a:noFill/>
                        </a:ln>
                        <a:solidFill>
                          <a:schemeClr val="tx1"/>
                        </a:solidFill>
                        <a:effectLst/>
                        <a:latin typeface="+mn-lt"/>
                      </a:endParaRPr>
                    </a:p>
                  </a:txBody>
                  <a:tcPr anchor="b" horzOverflow="overflow">
                    <a:lnL w="19050" cap="flat" cmpd="sng" algn="ctr">
                      <a:solidFill>
                        <a:schemeClr val="tx1"/>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99"/>
                    </a:solidFill>
                  </a:tcPr>
                </a:tc>
              </a:tr>
              <a:tr h="340360">
                <a:tc>
                  <a:txBody>
                    <a:bodyPr/>
                    <a:lstStyle/>
                    <a:p>
                      <a:pPr marL="0" marR="0" lvl="0" indent="0" algn="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Running time</a:t>
                      </a:r>
                    </a:p>
                  </a:txBody>
                  <a:tcPr anchor="b" horzOverflow="overflow">
                    <a:lnL w="28575" cap="flat" cmpd="sng" algn="ctr">
                      <a:solidFill>
                        <a:srgbClr val="FF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6x10</a:t>
                      </a:r>
                      <a:r>
                        <a:rPr kumimoji="0" lang="en-US" sz="2000" b="0" i="0" u="none" strike="noStrike" cap="none" normalizeH="0" baseline="30000" dirty="0" smtClean="0">
                          <a:ln>
                            <a:noFill/>
                          </a:ln>
                          <a:solidFill>
                            <a:schemeClr val="tx1"/>
                          </a:solidFill>
                          <a:effectLst/>
                          <a:latin typeface="+mn-lt"/>
                        </a:rPr>
                        <a:t>7</a:t>
                      </a:r>
                      <a:r>
                        <a:rPr kumimoji="0" lang="en-US" sz="2000" b="0" i="0" u="none" strike="noStrike" cap="none" normalizeH="0" baseline="0" dirty="0" smtClean="0">
                          <a:ln>
                            <a:noFill/>
                          </a:ln>
                          <a:solidFill>
                            <a:schemeClr val="tx1"/>
                          </a:solidFill>
                          <a:effectLst/>
                          <a:latin typeface="+mn-lt"/>
                        </a:rPr>
                        <a:t> </a:t>
                      </a:r>
                      <a:r>
                        <a:rPr kumimoji="0" lang="en-US" sz="2000" b="0" i="0" u="none" strike="noStrike" cap="none" normalizeH="0" baseline="0" dirty="0" smtClean="0">
                          <a:ln>
                            <a:noFill/>
                          </a:ln>
                          <a:solidFill>
                            <a:schemeClr val="tx1"/>
                          </a:solidFill>
                          <a:effectLst/>
                          <a:latin typeface="+mn-lt"/>
                        </a:rPr>
                        <a:t>s</a:t>
                      </a:r>
                    </a:p>
                  </a:txBody>
                  <a:tcPr anchor="b" horzOverflow="overflow">
                    <a:lnL w="19050" cap="flat" cmpd="sng" algn="ctr">
                      <a:solidFill>
                        <a:schemeClr val="tx1"/>
                      </a:solidFill>
                      <a:prstDash val="solid"/>
                      <a:round/>
                      <a:headEnd type="none" w="med" len="med"/>
                      <a:tailEnd type="none" w="med" len="med"/>
                    </a:lnL>
                    <a:lnR w="28575" cap="flat" cmpd="sng" algn="ctr">
                      <a:solidFill>
                        <a:srgbClr val="FF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99"/>
                    </a:solidFill>
                  </a:tcPr>
                </a:tc>
              </a:tr>
              <a:tr h="340360">
                <a:tc>
                  <a:txBody>
                    <a:bodyPr/>
                    <a:lstStyle/>
                    <a:p>
                      <a:pPr marL="0" marR="0" lvl="0" indent="0" algn="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Total protons</a:t>
                      </a:r>
                    </a:p>
                  </a:txBody>
                  <a:tcPr anchor="b" horzOverflow="overflow">
                    <a:lnL w="28575" cap="flat" cmpd="sng" algn="ctr">
                      <a:solidFill>
                        <a:srgbClr val="FF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3.6x10</a:t>
                      </a:r>
                      <a:r>
                        <a:rPr kumimoji="0" lang="en-US" sz="2000" b="0" i="0" u="none" strike="noStrike" cap="none" normalizeH="0" baseline="30000" dirty="0" smtClean="0">
                          <a:ln>
                            <a:noFill/>
                          </a:ln>
                          <a:solidFill>
                            <a:schemeClr val="tx1"/>
                          </a:solidFill>
                          <a:effectLst/>
                          <a:latin typeface="+mn-lt"/>
                        </a:rPr>
                        <a:t>20</a:t>
                      </a:r>
                      <a:r>
                        <a:rPr kumimoji="0" lang="en-US" sz="2000" b="0" i="0" u="none" strike="noStrike" cap="none" normalizeH="0" baseline="0" dirty="0" smtClean="0">
                          <a:ln>
                            <a:noFill/>
                          </a:ln>
                          <a:solidFill>
                            <a:schemeClr val="tx1"/>
                          </a:solidFill>
                          <a:effectLst/>
                          <a:latin typeface="+mn-lt"/>
                        </a:rPr>
                        <a:t> p</a:t>
                      </a:r>
                    </a:p>
                  </a:txBody>
                  <a:tcPr anchor="b" horzOverflow="overflow">
                    <a:lnL w="19050" cap="flat" cmpd="sng" algn="ctr">
                      <a:solidFill>
                        <a:schemeClr val="tx1"/>
                      </a:solidFill>
                      <a:prstDash val="solid"/>
                      <a:round/>
                      <a:headEnd type="none" w="med" len="med"/>
                      <a:tailEnd type="none" w="med" len="med"/>
                    </a:lnL>
                    <a:lnR w="28575" cap="flat" cmpd="sng" algn="ctr">
                      <a:solidFill>
                        <a:srgbClr val="FF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99"/>
                    </a:solidFill>
                  </a:tcPr>
                </a:tc>
              </a:tr>
              <a:tr h="340360">
                <a:tc>
                  <a:txBody>
                    <a:bodyPr/>
                    <a:lstStyle/>
                    <a:p>
                      <a:pPr marL="0" marR="0" lvl="0" indent="0" algn="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Symbol" pitchFamily="18" charset="2"/>
                        </a:rPr>
                        <a:t>m</a:t>
                      </a:r>
                      <a:r>
                        <a:rPr kumimoji="0" lang="en-US" sz="2000" b="0" i="0" u="none" strike="noStrike" cap="none" normalizeH="0" baseline="30000" dirty="0" smtClean="0">
                          <a:ln>
                            <a:noFill/>
                          </a:ln>
                          <a:solidFill>
                            <a:schemeClr val="tx1"/>
                          </a:solidFill>
                          <a:effectLst/>
                          <a:latin typeface="+mn-lt"/>
                        </a:rPr>
                        <a:t>-</a:t>
                      </a:r>
                      <a:r>
                        <a:rPr kumimoji="0" lang="en-US" sz="2000" b="0" i="0" u="none" strike="noStrike" cap="none" normalizeH="0" baseline="0" dirty="0" smtClean="0">
                          <a:ln>
                            <a:noFill/>
                          </a:ln>
                          <a:solidFill>
                            <a:schemeClr val="tx1"/>
                          </a:solidFill>
                          <a:effectLst/>
                          <a:latin typeface="+mn-lt"/>
                        </a:rPr>
                        <a:t> stops/incident proton</a:t>
                      </a:r>
                    </a:p>
                  </a:txBody>
                  <a:tcPr anchor="b" horzOverflow="overflow">
                    <a:lnL w="28575" cap="flat" cmpd="sng" algn="ctr">
                      <a:solidFill>
                        <a:srgbClr val="FF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0.0019</a:t>
                      </a:r>
                    </a:p>
                  </a:txBody>
                  <a:tcPr anchor="b" horzOverflow="overflow">
                    <a:lnL w="19050" cap="flat" cmpd="sng" algn="ctr">
                      <a:solidFill>
                        <a:schemeClr val="tx1"/>
                      </a:solidFill>
                      <a:prstDash val="solid"/>
                      <a:round/>
                      <a:headEnd type="none" w="med" len="med"/>
                      <a:tailEnd type="none" w="med" len="med"/>
                    </a:lnL>
                    <a:lnR w="28575" cap="flat" cmpd="sng" algn="ctr">
                      <a:solidFill>
                        <a:srgbClr val="FF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99"/>
                    </a:solidFill>
                  </a:tcPr>
                </a:tc>
              </a:tr>
              <a:tr h="340360">
                <a:tc>
                  <a:txBody>
                    <a:bodyPr/>
                    <a:lstStyle/>
                    <a:p>
                      <a:pPr marL="0" marR="0" lvl="0" indent="0" algn="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Symbol" pitchFamily="18" charset="2"/>
                        </a:rPr>
                        <a:t>m</a:t>
                      </a:r>
                      <a:r>
                        <a:rPr kumimoji="0" lang="en-US" sz="2000" b="0" i="0" u="none" strike="noStrike" cap="none" normalizeH="0" baseline="30000" dirty="0" smtClean="0">
                          <a:ln>
                            <a:noFill/>
                          </a:ln>
                          <a:solidFill>
                            <a:schemeClr val="tx1"/>
                          </a:solidFill>
                          <a:effectLst/>
                          <a:latin typeface="+mn-lt"/>
                        </a:rPr>
                        <a:t>-</a:t>
                      </a:r>
                      <a:r>
                        <a:rPr kumimoji="0" lang="en-US" sz="2000" b="0" i="0" u="none" strike="noStrike" cap="none" normalizeH="0" baseline="0" dirty="0" smtClean="0">
                          <a:ln>
                            <a:noFill/>
                          </a:ln>
                          <a:solidFill>
                            <a:schemeClr val="tx1"/>
                          </a:solidFill>
                          <a:effectLst/>
                          <a:latin typeface="+mn-lt"/>
                        </a:rPr>
                        <a:t> capture probability</a:t>
                      </a:r>
                    </a:p>
                  </a:txBody>
                  <a:tcPr anchor="b" horzOverflow="overflow">
                    <a:lnL w="28575" cap="flat" cmpd="sng" algn="ctr">
                      <a:solidFill>
                        <a:srgbClr val="FF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0.609</a:t>
                      </a:r>
                    </a:p>
                  </a:txBody>
                  <a:tcPr anchor="b" horzOverflow="overflow">
                    <a:lnL w="19050" cap="flat" cmpd="sng" algn="ctr">
                      <a:solidFill>
                        <a:schemeClr val="tx1"/>
                      </a:solidFill>
                      <a:prstDash val="solid"/>
                      <a:round/>
                      <a:headEnd type="none" w="med" len="med"/>
                      <a:tailEnd type="none" w="med" len="med"/>
                    </a:lnL>
                    <a:lnR w="28575" cap="flat" cmpd="sng" algn="ctr">
                      <a:solidFill>
                        <a:srgbClr val="FF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99"/>
                    </a:solidFill>
                  </a:tcPr>
                </a:tc>
              </a:tr>
              <a:tr h="340360">
                <a:tc>
                  <a:txBody>
                    <a:bodyPr/>
                    <a:lstStyle/>
                    <a:p>
                      <a:pPr marL="0" marR="0" lvl="0" indent="0" algn="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Total acc. and selection eff.</a:t>
                      </a:r>
                    </a:p>
                  </a:txBody>
                  <a:tcPr anchor="b" horzOverflow="overflow">
                    <a:lnL w="28575" cap="flat" cmpd="sng" algn="ctr">
                      <a:solidFill>
                        <a:srgbClr val="FF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0.085</a:t>
                      </a:r>
                    </a:p>
                  </a:txBody>
                  <a:tcPr anchor="b" horzOverflow="overflow">
                    <a:lnL w="19050" cap="flat" cmpd="sng" algn="ctr">
                      <a:solidFill>
                        <a:schemeClr val="tx1"/>
                      </a:solidFill>
                      <a:prstDash val="solid"/>
                      <a:round/>
                      <a:headEnd type="none" w="med" len="med"/>
                      <a:tailEnd type="none" w="med" len="med"/>
                    </a:lnL>
                    <a:lnR w="28575" cap="flat" cmpd="sng" algn="ctr">
                      <a:solidFill>
                        <a:srgbClr val="FF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r>
              <a:tr h="340360">
                <a:tc>
                  <a:txBody>
                    <a:bodyPr/>
                    <a:lstStyle/>
                    <a:p>
                      <a:pPr marL="0" marR="0" lvl="0" indent="0" algn="r" defTabSz="914400" rtl="0" eaLnBrk="1" fontAlgn="base" latinLnBrk="0" hangingPunct="1">
                        <a:lnSpc>
                          <a:spcPct val="75000"/>
                        </a:lnSpc>
                        <a:spcBef>
                          <a:spcPct val="10000"/>
                        </a:spcBef>
                        <a:spcAft>
                          <a:spcPct val="0"/>
                        </a:spcAft>
                        <a:buClr>
                          <a:schemeClr val="tx1"/>
                        </a:buClr>
                        <a:buSzTx/>
                        <a:buFontTx/>
                        <a:buNone/>
                        <a:tabLst/>
                      </a:pPr>
                      <a:r>
                        <a:rPr kumimoji="0" lang="en-US" sz="2000" b="1" i="0" u="none" strike="noStrike" cap="none" normalizeH="0" baseline="0" dirty="0" smtClean="0">
                          <a:ln>
                            <a:noFill/>
                          </a:ln>
                          <a:solidFill>
                            <a:srgbClr val="FF0000"/>
                          </a:solidFill>
                          <a:effectLst/>
                          <a:latin typeface="+mn-lt"/>
                        </a:rPr>
                        <a:t>Single event sensitivity</a:t>
                      </a:r>
                    </a:p>
                  </a:txBody>
                  <a:tcPr anchor="b" horzOverflow="overflow">
                    <a:lnL w="381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75000"/>
                        </a:lnSpc>
                        <a:spcBef>
                          <a:spcPct val="10000"/>
                        </a:spcBef>
                        <a:spcAft>
                          <a:spcPct val="0"/>
                        </a:spcAft>
                        <a:buClr>
                          <a:schemeClr val="tx1"/>
                        </a:buClr>
                        <a:buSzTx/>
                        <a:buFontTx/>
                        <a:buNone/>
                        <a:tabLst/>
                      </a:pPr>
                      <a:r>
                        <a:rPr kumimoji="0" lang="en-US" sz="2000" b="1" i="0" u="none" strike="noStrike" cap="none" normalizeH="0" baseline="0" dirty="0" smtClean="0">
                          <a:ln>
                            <a:noFill/>
                          </a:ln>
                          <a:solidFill>
                            <a:srgbClr val="FF0000"/>
                          </a:solidFill>
                          <a:effectLst/>
                          <a:latin typeface="+mn-lt"/>
                        </a:rPr>
                        <a:t>2.9x10</a:t>
                      </a:r>
                      <a:r>
                        <a:rPr kumimoji="0" lang="en-US" sz="2000" b="1" i="0" u="none" strike="noStrike" cap="none" normalizeH="0" baseline="30000" dirty="0" smtClean="0">
                          <a:ln>
                            <a:noFill/>
                          </a:ln>
                          <a:solidFill>
                            <a:srgbClr val="FF0000"/>
                          </a:solidFill>
                          <a:effectLst/>
                          <a:latin typeface="+mn-lt"/>
                        </a:rPr>
                        <a:t>-17</a:t>
                      </a:r>
                    </a:p>
                  </a:txBody>
                  <a:tcPr anchor="b" horzOverflow="overflow">
                    <a:lnL w="1905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00"/>
                    </a:solidFill>
                  </a:tcPr>
                </a:tc>
              </a:tr>
              <a:tr h="340360">
                <a:tc>
                  <a:txBody>
                    <a:bodyPr/>
                    <a:lstStyle/>
                    <a:p>
                      <a:pPr marL="0" marR="0" lvl="0" indent="0" algn="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Detected events for R</a:t>
                      </a:r>
                      <a:r>
                        <a:rPr kumimoji="0" lang="en-US" sz="2000" b="0" i="0" u="none" strike="noStrike" cap="none" normalizeH="0" baseline="-25000" dirty="0" smtClean="0">
                          <a:ln>
                            <a:noFill/>
                          </a:ln>
                          <a:solidFill>
                            <a:schemeClr val="tx1"/>
                          </a:solidFill>
                          <a:effectLst/>
                          <a:latin typeface="Symbol" pitchFamily="18" charset="2"/>
                        </a:rPr>
                        <a:t>m</a:t>
                      </a:r>
                      <a:r>
                        <a:rPr kumimoji="0" lang="en-US" sz="2000" b="0" i="0" u="none" strike="noStrike" cap="none" normalizeH="0" baseline="-25000" dirty="0" smtClean="0">
                          <a:ln>
                            <a:noFill/>
                          </a:ln>
                          <a:solidFill>
                            <a:schemeClr val="tx1"/>
                          </a:solidFill>
                          <a:effectLst/>
                          <a:latin typeface="+mn-lt"/>
                        </a:rPr>
                        <a:t>e</a:t>
                      </a:r>
                      <a:r>
                        <a:rPr kumimoji="0" lang="en-US" sz="2000" b="0" i="0" u="none" strike="noStrike" cap="none" normalizeH="0" baseline="0" dirty="0" smtClean="0">
                          <a:ln>
                            <a:noFill/>
                          </a:ln>
                          <a:solidFill>
                            <a:schemeClr val="tx1"/>
                          </a:solidFill>
                          <a:effectLst/>
                          <a:latin typeface="+mn-lt"/>
                        </a:rPr>
                        <a:t> = 10</a:t>
                      </a:r>
                      <a:r>
                        <a:rPr kumimoji="0" lang="en-US" sz="2000" b="0" i="0" u="none" strike="noStrike" cap="none" normalizeH="0" baseline="30000" dirty="0" smtClean="0">
                          <a:ln>
                            <a:noFill/>
                          </a:ln>
                          <a:solidFill>
                            <a:schemeClr val="tx1"/>
                          </a:solidFill>
                          <a:effectLst/>
                          <a:latin typeface="+mn-lt"/>
                        </a:rPr>
                        <a:t>-16</a:t>
                      </a:r>
                    </a:p>
                  </a:txBody>
                  <a:tcPr anchor="b" horzOverflow="overflow">
                    <a:lnL w="28575" cap="flat" cmpd="sng" algn="ctr">
                      <a:solidFill>
                        <a:srgbClr val="FF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3.4</a:t>
                      </a:r>
                    </a:p>
                  </a:txBody>
                  <a:tcPr anchor="b" horzOverflow="overflow">
                    <a:lnL w="19050" cap="flat" cmpd="sng" algn="ctr">
                      <a:solidFill>
                        <a:schemeClr val="tx1"/>
                      </a:solidFill>
                      <a:prstDash val="solid"/>
                      <a:round/>
                      <a:headEnd type="none" w="med" len="med"/>
                      <a:tailEnd type="none" w="med" len="med"/>
                    </a:lnL>
                    <a:lnR w="28575" cap="flat" cmpd="sng" algn="ctr">
                      <a:solidFill>
                        <a:srgbClr val="FF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FFFF00"/>
                    </a:solidFill>
                  </a:tcPr>
                </a:tc>
              </a:tr>
              <a:tr h="340360">
                <a:tc>
                  <a:txBody>
                    <a:bodyPr/>
                    <a:lstStyle/>
                    <a:p>
                      <a:pPr marL="0" marR="0" lvl="0" indent="0" algn="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Estimated background events</a:t>
                      </a:r>
                    </a:p>
                  </a:txBody>
                  <a:tcPr anchor="b" horzOverflow="overflow">
                    <a:lnL w="28575" cap="flat" cmpd="sng" algn="ctr">
                      <a:solidFill>
                        <a:srgbClr val="FF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75000"/>
                        </a:lnSpc>
                        <a:spcBef>
                          <a:spcPct val="10000"/>
                        </a:spcBef>
                        <a:spcAft>
                          <a:spcPct val="0"/>
                        </a:spcAft>
                        <a:buClr>
                          <a:schemeClr val="tx1"/>
                        </a:buClr>
                        <a:buSzTx/>
                        <a:buFontTx/>
                        <a:buNone/>
                        <a:tabLst/>
                      </a:pPr>
                      <a:r>
                        <a:rPr kumimoji="0" lang="en-US" sz="2000" b="0" i="0" u="none" strike="noStrike" cap="none" normalizeH="0" baseline="0" dirty="0" smtClean="0">
                          <a:ln>
                            <a:noFill/>
                          </a:ln>
                          <a:solidFill>
                            <a:schemeClr val="tx1"/>
                          </a:solidFill>
                          <a:effectLst/>
                          <a:latin typeface="+mn-lt"/>
                        </a:rPr>
                        <a:t>0.36</a:t>
                      </a:r>
                    </a:p>
                  </a:txBody>
                  <a:tcPr anchor="b" horzOverflow="overflow">
                    <a:lnL w="19050" cap="flat" cmpd="sng" algn="ctr">
                      <a:solidFill>
                        <a:schemeClr val="tx1"/>
                      </a:solidFill>
                      <a:prstDash val="solid"/>
                      <a:round/>
                      <a:headEnd type="none" w="med" len="med"/>
                      <a:tailEnd type="none" w="med" len="med"/>
                    </a:lnL>
                    <a:lnR w="28575" cap="flat" cmpd="sng" algn="ctr">
                      <a:solidFill>
                        <a:srgbClr val="FF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lnTlToBr>
                      <a:noFill/>
                    </a:lnTlToBr>
                    <a:lnBlToTr>
                      <a:noFill/>
                    </a:lnBlToTr>
                    <a:solidFill>
                      <a:srgbClr val="FFFF00"/>
                    </a:solidFill>
                  </a:tcPr>
                </a:tc>
              </a:tr>
            </a:tbl>
          </a:graphicData>
        </a:graphic>
      </p:graphicFrame>
      <p:graphicFrame>
        <p:nvGraphicFramePr>
          <p:cNvPr id="598057" name="Object 41"/>
          <p:cNvGraphicFramePr>
            <a:graphicFrameLocks noGrp="1" noChangeAspect="1"/>
          </p:cNvGraphicFramePr>
          <p:nvPr>
            <p:ph sz="half" idx="4294967295"/>
            <p:extLst>
              <p:ext uri="{D42A27DB-BD31-4B8C-83A1-F6EECF244321}">
                <p14:modId xmlns:p14="http://schemas.microsoft.com/office/powerpoint/2010/main" val="3618317674"/>
              </p:ext>
            </p:extLst>
          </p:nvPr>
        </p:nvGraphicFramePr>
        <p:xfrm>
          <a:off x="274320" y="1188720"/>
          <a:ext cx="3235325" cy="1028700"/>
        </p:xfrm>
        <a:graphic>
          <a:graphicData uri="http://schemas.openxmlformats.org/presentationml/2006/ole">
            <mc:AlternateContent xmlns:mc="http://schemas.openxmlformats.org/markup-compatibility/2006">
              <mc:Choice xmlns:v="urn:schemas-microsoft-com:vml" Requires="v">
                <p:oleObj spid="_x0000_s30749" name="Equation" r:id="rId4" imgW="1396800" imgH="444240" progId="Equation.DSMT4">
                  <p:embed/>
                </p:oleObj>
              </mc:Choice>
              <mc:Fallback>
                <p:oleObj name="Equation" r:id="rId4" imgW="1396800" imgH="444240" progId="Equation.DSMT4">
                  <p:embed/>
                  <p:pic>
                    <p:nvPicPr>
                      <p:cNvPr id="0" name=""/>
                      <p:cNvPicPr>
                        <a:picLocks noChangeAspect="1" noChangeArrowheads="1"/>
                      </p:cNvPicPr>
                      <p:nvPr/>
                    </p:nvPicPr>
                    <p:blipFill>
                      <a:blip r:embed="rId5"/>
                      <a:srcRect/>
                      <a:stretch>
                        <a:fillRect/>
                      </a:stretch>
                    </p:blipFill>
                    <p:spPr bwMode="auto">
                      <a:xfrm>
                        <a:off x="274320" y="1188720"/>
                        <a:ext cx="3235325"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98059" name="AutoShape 43"/>
          <p:cNvSpPr>
            <a:spLocks noChangeArrowheads="1"/>
          </p:cNvSpPr>
          <p:nvPr/>
        </p:nvSpPr>
        <p:spPr bwMode="auto">
          <a:xfrm>
            <a:off x="7726363" y="4051935"/>
            <a:ext cx="877887" cy="1571625"/>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FF0000"/>
          </a:solidFill>
          <a:ln w="381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440" y="4005580"/>
            <a:ext cx="7315200" cy="2532380"/>
          </a:xfrm>
          <a:prstGeom prst="rect">
            <a:avLst/>
          </a:prstGeom>
        </p:spPr>
      </p:pic>
      <p:sp>
        <p:nvSpPr>
          <p:cNvPr id="4" name="TextBox 3"/>
          <p:cNvSpPr txBox="1"/>
          <p:nvPr/>
        </p:nvSpPr>
        <p:spPr>
          <a:xfrm>
            <a:off x="274320" y="2651760"/>
            <a:ext cx="3611880" cy="830997"/>
          </a:xfrm>
          <a:prstGeom prst="rect">
            <a:avLst/>
          </a:prstGeom>
          <a:noFill/>
        </p:spPr>
        <p:txBody>
          <a:bodyPr wrap="square" rtlCol="0">
            <a:spAutoFit/>
          </a:bodyPr>
          <a:lstStyle/>
          <a:p>
            <a:r>
              <a:rPr lang="en-US" sz="2400" dirty="0" smtClean="0">
                <a:solidFill>
                  <a:schemeClr val="bg1"/>
                </a:solidFill>
              </a:rPr>
              <a:t>10,000X improvement over present limit (SINDRUM II)</a:t>
            </a:r>
          </a:p>
        </p:txBody>
      </p:sp>
    </p:spTree>
    <p:extLst>
      <p:ext uri="{BB962C8B-B14F-4D97-AF65-F5344CB8AC3E}">
        <p14:creationId xmlns:p14="http://schemas.microsoft.com/office/powerpoint/2010/main" val="105252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Status of Mu2e</a:t>
            </a:r>
            <a:endParaRPr lang="en-US" dirty="0"/>
          </a:p>
        </p:txBody>
      </p:sp>
      <p:sp>
        <p:nvSpPr>
          <p:cNvPr id="3" name="Date Placeholder 2"/>
          <p:cNvSpPr>
            <a:spLocks noGrp="1"/>
          </p:cNvSpPr>
          <p:nvPr>
            <p:ph type="dt" sz="half" idx="10"/>
          </p:nvPr>
        </p:nvSpPr>
        <p:spPr/>
        <p:txBody>
          <a:bodyPr/>
          <a:lstStyle/>
          <a:p>
            <a:r>
              <a:rPr lang="en-US" smtClean="0"/>
              <a:t>Craig Dukes / Virginia</a:t>
            </a:r>
            <a:endParaRPr lang="en-US" dirty="0"/>
          </a:p>
        </p:txBody>
      </p:sp>
      <p:sp>
        <p:nvSpPr>
          <p:cNvPr id="4" name="Footer Placeholder 3"/>
          <p:cNvSpPr>
            <a:spLocks noGrp="1"/>
          </p:cNvSpPr>
          <p:nvPr>
            <p:ph type="ftr" sz="quarter" idx="11"/>
          </p:nvPr>
        </p:nvSpPr>
        <p:spPr/>
        <p:txBody>
          <a:bodyPr/>
          <a:lstStyle/>
          <a:p>
            <a:r>
              <a:rPr lang="en-US" smtClean="0"/>
              <a:t>Mu2e</a:t>
            </a:r>
            <a:endParaRPr lang="en-US" dirty="0"/>
          </a:p>
        </p:txBody>
      </p:sp>
      <p:sp>
        <p:nvSpPr>
          <p:cNvPr id="5" name="Slide Number Placeholder 4"/>
          <p:cNvSpPr>
            <a:spLocks noGrp="1"/>
          </p:cNvSpPr>
          <p:nvPr>
            <p:ph type="sldNum" sz="quarter" idx="12"/>
          </p:nvPr>
        </p:nvSpPr>
        <p:spPr/>
        <p:txBody>
          <a:bodyPr/>
          <a:lstStyle/>
          <a:p>
            <a:fld id="{C95F3207-39C2-4B35-9EBF-195B2F555FC9}" type="slidenum">
              <a:rPr lang="en-US" smtClean="0"/>
              <a:pPr/>
              <a:t>24</a:t>
            </a:fld>
            <a:endParaRPr lang="en-US" dirty="0"/>
          </a:p>
        </p:txBody>
      </p:sp>
      <p:pic>
        <p:nvPicPr>
          <p:cNvPr id="378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17920" y="710014"/>
            <a:ext cx="2760133"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74738" y="822960"/>
            <a:ext cx="6043182" cy="3431709"/>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dirty="0" smtClean="0">
                <a:solidFill>
                  <a:schemeClr val="bg1"/>
                </a:solidFill>
              </a:rPr>
              <a:t>Project a high priority of DOE and </a:t>
            </a:r>
            <a:r>
              <a:rPr lang="en-US" sz="2400" dirty="0" err="1" smtClean="0">
                <a:solidFill>
                  <a:schemeClr val="bg1"/>
                </a:solidFill>
              </a:rPr>
              <a:t>Fermilab</a:t>
            </a:r>
            <a:r>
              <a:rPr lang="en-US" sz="2400" dirty="0" smtClean="0">
                <a:solidFill>
                  <a:schemeClr val="bg1"/>
                </a:solidFill>
              </a:rPr>
              <a:t>, with a total project cost of $271M</a:t>
            </a:r>
          </a:p>
          <a:p>
            <a:pPr marL="342900" indent="-342900">
              <a:spcAft>
                <a:spcPts val="600"/>
              </a:spcAft>
              <a:buFont typeface="Arial" panose="020B0604020202020204" pitchFamily="34" charset="0"/>
              <a:buChar char="•"/>
            </a:pPr>
            <a:r>
              <a:rPr lang="en-US" sz="2400" dirty="0" smtClean="0">
                <a:solidFill>
                  <a:schemeClr val="bg1"/>
                </a:solidFill>
              </a:rPr>
              <a:t>Large, vigorous collaboration has been assembled</a:t>
            </a:r>
          </a:p>
          <a:p>
            <a:pPr marL="342900" indent="-342900">
              <a:spcAft>
                <a:spcPts val="600"/>
              </a:spcAft>
              <a:buFont typeface="Arial" panose="020B0604020202020204" pitchFamily="34" charset="0"/>
              <a:buChar char="•"/>
            </a:pPr>
            <a:r>
              <a:rPr lang="en-US" sz="2400" dirty="0" smtClean="0">
                <a:solidFill>
                  <a:schemeClr val="bg1"/>
                </a:solidFill>
              </a:rPr>
              <a:t>Civil and solenoid construction underway</a:t>
            </a:r>
          </a:p>
          <a:p>
            <a:pPr marL="342900" indent="-342900">
              <a:spcAft>
                <a:spcPts val="600"/>
              </a:spcAft>
              <a:buFont typeface="Arial" panose="020B0604020202020204" pitchFamily="34" charset="0"/>
              <a:buChar char="•"/>
            </a:pPr>
            <a:r>
              <a:rPr lang="en-US" sz="2400" dirty="0" smtClean="0">
                <a:solidFill>
                  <a:schemeClr val="bg1"/>
                </a:solidFill>
              </a:rPr>
              <a:t>Detector prototypes have been fabricated</a:t>
            </a:r>
          </a:p>
          <a:p>
            <a:pPr marL="342900" indent="-342900">
              <a:spcAft>
                <a:spcPts val="600"/>
              </a:spcAft>
              <a:buFont typeface="Arial" panose="020B0604020202020204" pitchFamily="34" charset="0"/>
              <a:buChar char="•"/>
            </a:pPr>
            <a:r>
              <a:rPr lang="en-US" sz="2400" dirty="0" smtClean="0">
                <a:solidFill>
                  <a:schemeClr val="bg1"/>
                </a:solidFill>
              </a:rPr>
              <a:t>Beam to detector in 2021</a:t>
            </a:r>
          </a:p>
          <a:p>
            <a:pPr marL="342900" indent="-342900">
              <a:spcAft>
                <a:spcPts val="600"/>
              </a:spcAft>
              <a:buFont typeface="Arial" panose="020B0604020202020204" pitchFamily="34" charset="0"/>
              <a:buChar char="•"/>
            </a:pPr>
            <a:endParaRPr lang="en-US" sz="2400" dirty="0" smtClean="0">
              <a:solidFill>
                <a:schemeClr val="bg1"/>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133" y="3834217"/>
            <a:ext cx="4117373" cy="2743200"/>
          </a:xfrm>
          <a:prstGeom prst="rect">
            <a:avLst/>
          </a:prstGeom>
        </p:spPr>
      </p:pic>
      <p:sp>
        <p:nvSpPr>
          <p:cNvPr id="10" name="Text Box 3"/>
          <p:cNvSpPr txBox="1">
            <a:spLocks noChangeArrowheads="1"/>
          </p:cNvSpPr>
          <p:nvPr/>
        </p:nvSpPr>
        <p:spPr bwMode="auto">
          <a:xfrm>
            <a:off x="1828800" y="5577840"/>
            <a:ext cx="2834640" cy="978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tabLst>
                <a:tab pos="231775" algn="l"/>
              </a:tabLst>
              <a:defRPr>
                <a:solidFill>
                  <a:schemeClr val="tx1"/>
                </a:solidFill>
                <a:latin typeface="Arial" pitchFamily="34" charset="0"/>
              </a:defRPr>
            </a:lvl1pPr>
            <a:lvl2pPr algn="l">
              <a:tabLst>
                <a:tab pos="231775" algn="l"/>
              </a:tabLst>
              <a:defRPr>
                <a:solidFill>
                  <a:schemeClr val="tx1"/>
                </a:solidFill>
                <a:latin typeface="Arial" pitchFamily="34" charset="0"/>
              </a:defRPr>
            </a:lvl2pPr>
            <a:lvl3pPr algn="l">
              <a:tabLst>
                <a:tab pos="231775" algn="l"/>
              </a:tabLst>
              <a:defRPr>
                <a:solidFill>
                  <a:schemeClr val="tx1"/>
                </a:solidFill>
                <a:latin typeface="Arial" pitchFamily="34" charset="0"/>
              </a:defRPr>
            </a:lvl3pPr>
            <a:lvl4pPr algn="l">
              <a:tabLst>
                <a:tab pos="231775" algn="l"/>
              </a:tabLst>
              <a:defRPr>
                <a:solidFill>
                  <a:schemeClr val="tx1"/>
                </a:solidFill>
                <a:latin typeface="Arial" pitchFamily="34" charset="0"/>
              </a:defRPr>
            </a:lvl4pPr>
            <a:lvl5pPr algn="l">
              <a:tabLst>
                <a:tab pos="231775" algn="l"/>
              </a:tabLst>
              <a:defRPr>
                <a:solidFill>
                  <a:schemeClr val="tx1"/>
                </a:solidFill>
                <a:latin typeface="Arial" pitchFamily="34" charset="0"/>
              </a:defRPr>
            </a:lvl5pPr>
            <a:lvl6pPr fontAlgn="base">
              <a:spcBef>
                <a:spcPct val="0"/>
              </a:spcBef>
              <a:spcAft>
                <a:spcPct val="0"/>
              </a:spcAft>
              <a:tabLst>
                <a:tab pos="231775" algn="l"/>
              </a:tabLst>
              <a:defRPr>
                <a:solidFill>
                  <a:schemeClr val="tx1"/>
                </a:solidFill>
                <a:latin typeface="Arial" pitchFamily="34" charset="0"/>
              </a:defRPr>
            </a:lvl6pPr>
            <a:lvl7pPr fontAlgn="base">
              <a:spcBef>
                <a:spcPct val="0"/>
              </a:spcBef>
              <a:spcAft>
                <a:spcPct val="0"/>
              </a:spcAft>
              <a:tabLst>
                <a:tab pos="231775" algn="l"/>
              </a:tabLst>
              <a:defRPr>
                <a:solidFill>
                  <a:schemeClr val="tx1"/>
                </a:solidFill>
                <a:latin typeface="Arial" pitchFamily="34" charset="0"/>
              </a:defRPr>
            </a:lvl7pPr>
            <a:lvl8pPr fontAlgn="base">
              <a:spcBef>
                <a:spcPct val="0"/>
              </a:spcBef>
              <a:spcAft>
                <a:spcPct val="0"/>
              </a:spcAft>
              <a:tabLst>
                <a:tab pos="231775" algn="l"/>
              </a:tabLst>
              <a:defRPr>
                <a:solidFill>
                  <a:schemeClr val="tx1"/>
                </a:solidFill>
                <a:latin typeface="Arial" pitchFamily="34" charset="0"/>
              </a:defRPr>
            </a:lvl8pPr>
            <a:lvl9pPr fontAlgn="base">
              <a:spcBef>
                <a:spcPct val="0"/>
              </a:spcBef>
              <a:spcAft>
                <a:spcPct val="0"/>
              </a:spcAft>
              <a:tabLst>
                <a:tab pos="231775" algn="l"/>
              </a:tabLst>
              <a:defRPr>
                <a:solidFill>
                  <a:schemeClr val="tx1"/>
                </a:solidFill>
                <a:latin typeface="Arial" pitchFamily="34" charset="0"/>
              </a:defRPr>
            </a:lvl9pPr>
          </a:lstStyle>
          <a:p>
            <a:pPr eaLnBrk="1" hangingPunct="1">
              <a:lnSpc>
                <a:spcPct val="80000"/>
              </a:lnSpc>
            </a:pPr>
            <a:r>
              <a:rPr lang="en-US" sz="2400" dirty="0">
                <a:solidFill>
                  <a:srgbClr val="FFFF00"/>
                </a:solidFill>
                <a:latin typeface="+mn-lt"/>
              </a:rPr>
              <a:t>Currently:</a:t>
            </a:r>
          </a:p>
          <a:p>
            <a:pPr eaLnBrk="1" hangingPunct="1">
              <a:lnSpc>
                <a:spcPct val="80000"/>
              </a:lnSpc>
            </a:pPr>
            <a:r>
              <a:rPr lang="en-US" sz="2400" dirty="0">
                <a:solidFill>
                  <a:srgbClr val="FFFF00"/>
                </a:solidFill>
                <a:latin typeface="+mn-lt"/>
              </a:rPr>
              <a:t>	</a:t>
            </a:r>
            <a:r>
              <a:rPr lang="en-US" sz="2400" dirty="0" smtClean="0">
                <a:solidFill>
                  <a:srgbClr val="FFFF00"/>
                </a:solidFill>
                <a:latin typeface="+mn-lt"/>
              </a:rPr>
              <a:t>186 </a:t>
            </a:r>
            <a:r>
              <a:rPr lang="en-US" sz="2400" dirty="0">
                <a:solidFill>
                  <a:srgbClr val="FFFF00"/>
                </a:solidFill>
                <a:latin typeface="+mn-lt"/>
              </a:rPr>
              <a:t>scientists</a:t>
            </a:r>
          </a:p>
          <a:p>
            <a:pPr eaLnBrk="1" hangingPunct="1">
              <a:lnSpc>
                <a:spcPct val="80000"/>
              </a:lnSpc>
            </a:pPr>
            <a:r>
              <a:rPr lang="en-US" sz="2400" dirty="0">
                <a:solidFill>
                  <a:srgbClr val="FFFF00"/>
                </a:solidFill>
                <a:latin typeface="+mn-lt"/>
              </a:rPr>
              <a:t>	</a:t>
            </a:r>
            <a:r>
              <a:rPr lang="en-US" sz="2400" dirty="0" smtClean="0">
                <a:solidFill>
                  <a:srgbClr val="FFFF00"/>
                </a:solidFill>
                <a:latin typeface="+mn-lt"/>
              </a:rPr>
              <a:t>32 </a:t>
            </a:r>
            <a:r>
              <a:rPr lang="en-US" sz="2400" dirty="0">
                <a:solidFill>
                  <a:srgbClr val="FFFF00"/>
                </a:solidFill>
                <a:latin typeface="+mn-lt"/>
              </a:rPr>
              <a:t>institutions</a:t>
            </a:r>
          </a:p>
        </p:txBody>
      </p:sp>
      <p:pic>
        <p:nvPicPr>
          <p:cNvPr id="378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4840" y="4908484"/>
            <a:ext cx="2286000" cy="1494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97986" y="4574568"/>
            <a:ext cx="135572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1961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Best to Find the New Physics?</a:t>
            </a:r>
            <a:endParaRPr lang="en-US" dirty="0"/>
          </a:p>
        </p:txBody>
      </p:sp>
      <p:sp>
        <p:nvSpPr>
          <p:cNvPr id="4" name="Date Placeholder 3"/>
          <p:cNvSpPr>
            <a:spLocks noGrp="1"/>
          </p:cNvSpPr>
          <p:nvPr>
            <p:ph type="dt" sz="half" idx="10"/>
          </p:nvPr>
        </p:nvSpPr>
        <p:spPr/>
        <p:txBody>
          <a:bodyPr/>
          <a:lstStyle/>
          <a:p>
            <a:r>
              <a:rPr lang="en-US" smtClean="0"/>
              <a:t>Craig Dukes / Virginia</a:t>
            </a:r>
            <a:endParaRPr lang="en-US" dirty="0"/>
          </a:p>
        </p:txBody>
      </p:sp>
      <p:sp>
        <p:nvSpPr>
          <p:cNvPr id="5" name="Footer Placeholder 4"/>
          <p:cNvSpPr>
            <a:spLocks noGrp="1"/>
          </p:cNvSpPr>
          <p:nvPr>
            <p:ph type="ftr" sz="quarter" idx="11"/>
          </p:nvPr>
        </p:nvSpPr>
        <p:spPr/>
        <p:txBody>
          <a:bodyPr/>
          <a:lstStyle/>
          <a:p>
            <a:r>
              <a:rPr lang="en-US" smtClean="0"/>
              <a:t>Mu2e</a:t>
            </a:r>
            <a:endParaRPr lang="en-US" dirty="0"/>
          </a:p>
        </p:txBody>
      </p:sp>
      <p:sp>
        <p:nvSpPr>
          <p:cNvPr id="6" name="Slide Number Placeholder 5"/>
          <p:cNvSpPr>
            <a:spLocks noGrp="1"/>
          </p:cNvSpPr>
          <p:nvPr>
            <p:ph type="sldNum" sz="quarter" idx="12"/>
          </p:nvPr>
        </p:nvSpPr>
        <p:spPr/>
        <p:txBody>
          <a:bodyPr/>
          <a:lstStyle/>
          <a:p>
            <a:fld id="{C95F3207-39C2-4B35-9EBF-195B2F555FC9}" type="slidenum">
              <a:rPr lang="en-US" smtClean="0"/>
              <a:t>25</a:t>
            </a:fld>
            <a:endParaRPr lang="en-US"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762000"/>
            <a:ext cx="6400800" cy="4078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762000" y="5486400"/>
            <a:ext cx="8229600" cy="830997"/>
          </a:xfrm>
          <a:prstGeom prst="rect">
            <a:avLst/>
          </a:prstGeom>
          <a:noFill/>
        </p:spPr>
        <p:txBody>
          <a:bodyPr wrap="square" rtlCol="0">
            <a:spAutoFit/>
          </a:bodyPr>
          <a:lstStyle/>
          <a:p>
            <a:r>
              <a:rPr lang="en-US" sz="2400" dirty="0" smtClean="0">
                <a:solidFill>
                  <a:schemeClr val="bg1"/>
                </a:solidFill>
              </a:rPr>
              <a:t>“</a:t>
            </a:r>
            <a:r>
              <a:rPr lang="en-US" sz="2400" i="1" dirty="0" smtClean="0">
                <a:solidFill>
                  <a:schemeClr val="bg1"/>
                </a:solidFill>
              </a:rPr>
              <a:t>The sense of mystery has never been more acute in our field</a:t>
            </a:r>
            <a:r>
              <a:rPr lang="en-US" sz="2400" dirty="0" smtClean="0">
                <a:solidFill>
                  <a:schemeClr val="bg1"/>
                </a:solidFill>
              </a:rPr>
              <a:t>”</a:t>
            </a:r>
          </a:p>
          <a:p>
            <a:pPr algn="r"/>
            <a:r>
              <a:rPr lang="en-US" sz="2400" dirty="0" smtClean="0">
                <a:solidFill>
                  <a:schemeClr val="bg1"/>
                </a:solidFill>
              </a:rPr>
              <a:t>Ian Shipsey, Snowmass 2013</a:t>
            </a:r>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7758" y="3048000"/>
            <a:ext cx="3200400" cy="2399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148840" y="2059632"/>
            <a:ext cx="930063" cy="461665"/>
          </a:xfrm>
          <a:prstGeom prst="rect">
            <a:avLst/>
          </a:prstGeom>
          <a:noFill/>
        </p:spPr>
        <p:txBody>
          <a:bodyPr wrap="none" rtlCol="0">
            <a:spAutoFit/>
          </a:bodyPr>
          <a:lstStyle/>
          <a:p>
            <a:r>
              <a:rPr lang="en-US" sz="2400" b="1" dirty="0" smtClean="0">
                <a:solidFill>
                  <a:srgbClr val="C00000"/>
                </a:solidFill>
              </a:rPr>
              <a:t>Mu2e</a:t>
            </a:r>
          </a:p>
        </p:txBody>
      </p:sp>
    </p:spTree>
    <p:extLst>
      <p:ext uri="{BB962C8B-B14F-4D97-AF65-F5344CB8AC3E}">
        <p14:creationId xmlns:p14="http://schemas.microsoft.com/office/powerpoint/2010/main" val="2103453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Backup Slides</a:t>
            </a:r>
            <a:endParaRPr lang="en-US" dirty="0"/>
          </a:p>
        </p:txBody>
      </p:sp>
      <p:sp>
        <p:nvSpPr>
          <p:cNvPr id="3" name="Date Placeholder 2"/>
          <p:cNvSpPr>
            <a:spLocks noGrp="1"/>
          </p:cNvSpPr>
          <p:nvPr>
            <p:ph type="dt" sz="half" idx="10"/>
          </p:nvPr>
        </p:nvSpPr>
        <p:spPr/>
        <p:txBody>
          <a:bodyPr/>
          <a:lstStyle/>
          <a:p>
            <a:r>
              <a:rPr lang="en-US" smtClean="0"/>
              <a:t>Craig Dukes / Virginia</a:t>
            </a:r>
            <a:endParaRPr lang="en-US" dirty="0"/>
          </a:p>
        </p:txBody>
      </p:sp>
      <p:sp>
        <p:nvSpPr>
          <p:cNvPr id="4" name="Footer Placeholder 3"/>
          <p:cNvSpPr>
            <a:spLocks noGrp="1"/>
          </p:cNvSpPr>
          <p:nvPr>
            <p:ph type="ftr" sz="quarter" idx="11"/>
          </p:nvPr>
        </p:nvSpPr>
        <p:spPr/>
        <p:txBody>
          <a:bodyPr/>
          <a:lstStyle/>
          <a:p>
            <a:r>
              <a:rPr lang="en-US" smtClean="0"/>
              <a:t>Mu2e</a:t>
            </a:r>
            <a:endParaRPr lang="en-US" dirty="0"/>
          </a:p>
        </p:txBody>
      </p:sp>
      <p:sp>
        <p:nvSpPr>
          <p:cNvPr id="5" name="Slide Number Placeholder 4"/>
          <p:cNvSpPr>
            <a:spLocks noGrp="1"/>
          </p:cNvSpPr>
          <p:nvPr>
            <p:ph type="sldNum" sz="quarter" idx="12"/>
          </p:nvPr>
        </p:nvSpPr>
        <p:spPr/>
        <p:txBody>
          <a:bodyPr/>
          <a:lstStyle/>
          <a:p>
            <a:fld id="{C95F3207-39C2-4B35-9EBF-195B2F555FC9}" type="slidenum">
              <a:rPr lang="en-US" smtClean="0"/>
              <a:pPr/>
              <a:t>26</a:t>
            </a:fld>
            <a:endParaRPr lang="en-US" dirty="0"/>
          </a:p>
        </p:txBody>
      </p:sp>
    </p:spTree>
    <p:extLst>
      <p:ext uri="{BB962C8B-B14F-4D97-AF65-F5344CB8AC3E}">
        <p14:creationId xmlns:p14="http://schemas.microsoft.com/office/powerpoint/2010/main" val="4005171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Rot="1" noChangeArrowheads="1"/>
          </p:cNvSpPr>
          <p:nvPr>
            <p:ph type="title"/>
          </p:nvPr>
        </p:nvSpPr>
        <p:spPr/>
        <p:txBody>
          <a:bodyPr/>
          <a:lstStyle/>
          <a:p>
            <a:r>
              <a:rPr lang="en-US" dirty="0"/>
              <a:t>What Sensitivity is Needed?</a:t>
            </a:r>
          </a:p>
        </p:txBody>
      </p:sp>
      <p:sp>
        <p:nvSpPr>
          <p:cNvPr id="505863" name="Text Box 7"/>
          <p:cNvSpPr txBox="1">
            <a:spLocks noChangeArrowheads="1"/>
          </p:cNvSpPr>
          <p:nvPr/>
        </p:nvSpPr>
        <p:spPr bwMode="auto">
          <a:xfrm>
            <a:off x="532187" y="685800"/>
            <a:ext cx="7061200" cy="1231106"/>
          </a:xfrm>
          <a:prstGeom prst="rect">
            <a:avLst/>
          </a:prstGeom>
          <a:noFill/>
          <a:ln>
            <a:noFill/>
          </a:ln>
          <a:effectLst/>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38100" algn="ctr">
                <a:solidFill>
                  <a:srgbClr val="FF0000"/>
                </a:solidFill>
                <a:miter lim="800000"/>
                <a:headEnd type="none" w="lg" len="lg"/>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lnSpc>
                <a:spcPct val="90000"/>
              </a:lnSpc>
              <a:spcBef>
                <a:spcPct val="50000"/>
              </a:spcBef>
            </a:pPr>
            <a:r>
              <a:rPr lang="en-US" sz="2000" dirty="0">
                <a:solidFill>
                  <a:schemeClr val="bg1"/>
                </a:solidFill>
              </a:rPr>
              <a:t>Present sensitivity already interesting and constraining!</a:t>
            </a:r>
          </a:p>
          <a:p>
            <a:pPr algn="l" eaLnBrk="1" hangingPunct="1">
              <a:lnSpc>
                <a:spcPct val="90000"/>
              </a:lnSpc>
              <a:spcBef>
                <a:spcPct val="50000"/>
              </a:spcBef>
            </a:pPr>
            <a:r>
              <a:rPr lang="en-US" sz="2000" dirty="0">
                <a:solidFill>
                  <a:srgbClr val="FFFF00"/>
                </a:solidFill>
              </a:rPr>
              <a:t>~10</a:t>
            </a:r>
            <a:r>
              <a:rPr lang="en-US" sz="2000" baseline="30000" dirty="0">
                <a:solidFill>
                  <a:srgbClr val="FFFF00"/>
                </a:solidFill>
              </a:rPr>
              <a:t>-16</a:t>
            </a:r>
            <a:r>
              <a:rPr lang="en-US" sz="2000" dirty="0"/>
              <a:t> </a:t>
            </a:r>
            <a:r>
              <a:rPr lang="en-US" sz="2000" dirty="0">
                <a:solidFill>
                  <a:schemeClr val="bg1"/>
                </a:solidFill>
              </a:rPr>
              <a:t>removes many models</a:t>
            </a:r>
          </a:p>
          <a:p>
            <a:pPr algn="l" eaLnBrk="1" hangingPunct="1">
              <a:lnSpc>
                <a:spcPct val="90000"/>
              </a:lnSpc>
              <a:spcBef>
                <a:spcPct val="50000"/>
              </a:spcBef>
            </a:pPr>
            <a:r>
              <a:rPr lang="en-US" sz="2000" dirty="0">
                <a:solidFill>
                  <a:srgbClr val="FFFF00"/>
                </a:solidFill>
              </a:rPr>
              <a:t>~10</a:t>
            </a:r>
            <a:r>
              <a:rPr lang="en-US" sz="2000" baseline="30000" dirty="0">
                <a:solidFill>
                  <a:srgbClr val="FFFF00"/>
                </a:solidFill>
              </a:rPr>
              <a:t>-18</a:t>
            </a:r>
            <a:r>
              <a:rPr lang="en-US" sz="2000" dirty="0"/>
              <a:t> </a:t>
            </a:r>
            <a:r>
              <a:rPr lang="en-US" sz="2000" dirty="0">
                <a:solidFill>
                  <a:schemeClr val="bg1"/>
                </a:solidFill>
              </a:rPr>
              <a:t>extremely difficult for theorists to deal </a:t>
            </a:r>
            <a:r>
              <a:rPr lang="en-US" sz="2000" dirty="0" smtClean="0">
                <a:solidFill>
                  <a:schemeClr val="bg1"/>
                </a:solidFill>
              </a:rPr>
              <a:t>with</a:t>
            </a:r>
            <a:endParaRPr lang="en-US" sz="2000" dirty="0">
              <a:solidFill>
                <a:schemeClr val="bg1"/>
              </a:solidFill>
            </a:endParaRPr>
          </a:p>
        </p:txBody>
      </p:sp>
      <p:sp>
        <p:nvSpPr>
          <p:cNvPr id="505869" name="Text Box 13"/>
          <p:cNvSpPr txBox="1">
            <a:spLocks noChangeArrowheads="1"/>
          </p:cNvSpPr>
          <p:nvPr/>
        </p:nvSpPr>
        <p:spPr bwMode="auto">
          <a:xfrm rot="-5400000">
            <a:off x="-1064594" y="3750181"/>
            <a:ext cx="3657600" cy="461665"/>
          </a:xfrm>
          <a:prstGeom prst="rect">
            <a:avLst/>
          </a:prstGeom>
          <a:solidFill>
            <a:srgbClr val="FF9966"/>
          </a:solidFill>
          <a:ln>
            <a:noFill/>
          </a:ln>
          <a:effectLst/>
          <a:extLst/>
        </p:spPr>
        <p:txBody>
          <a:bodyPr wrap="square">
            <a:spAutoFit/>
          </a:bodyPr>
          <a:lstStyle/>
          <a:p>
            <a:pPr algn="ctr">
              <a:spcBef>
                <a:spcPct val="50000"/>
              </a:spcBef>
            </a:pPr>
            <a:r>
              <a:rPr lang="en-US" sz="2400" dirty="0"/>
              <a:t>SUSY GUT w Seesaw</a:t>
            </a:r>
            <a:endParaRPr lang="en-US" sz="2400" dirty="0">
              <a:sym typeface="Symbol" pitchFamily="18" charset="2"/>
            </a:endParaRPr>
          </a:p>
        </p:txBody>
      </p:sp>
      <p:pic>
        <p:nvPicPr>
          <p:cNvPr id="505872" name="Picture 16" descr="lfv_susy_gut_seesaw_mu2e_tan_beta_10_calibbi_prd_2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5039" y="2152211"/>
            <a:ext cx="5179952" cy="3657600"/>
          </a:xfrm>
          <a:prstGeom prst="rect">
            <a:avLst/>
          </a:prstGeom>
          <a:noFill/>
          <a:ln w="25400">
            <a:solidFill>
              <a:srgbClr val="800000"/>
            </a:solidFill>
            <a:miter lim="800000"/>
            <a:headEnd/>
            <a:tailEnd/>
          </a:ln>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bwMode="auto">
          <a:xfrm flipH="1" flipV="1">
            <a:off x="6174991" y="3410174"/>
            <a:ext cx="618563" cy="2077"/>
          </a:xfrm>
          <a:prstGeom prst="straightConnector1">
            <a:avLst/>
          </a:prstGeom>
          <a:solidFill>
            <a:schemeClr val="tx1"/>
          </a:solidFill>
          <a:ln w="50800" cap="flat" cmpd="sng" algn="ctr">
            <a:solidFill>
              <a:schemeClr val="tx2">
                <a:lumMod val="40000"/>
                <a:lumOff val="60000"/>
              </a:schemeClr>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TextBox 5"/>
          <p:cNvSpPr txBox="1"/>
          <p:nvPr/>
        </p:nvSpPr>
        <p:spPr>
          <a:xfrm>
            <a:off x="6793554" y="3212196"/>
            <a:ext cx="1919604" cy="369332"/>
          </a:xfrm>
          <a:prstGeom prst="rect">
            <a:avLst/>
          </a:prstGeom>
          <a:noFill/>
        </p:spPr>
        <p:txBody>
          <a:bodyPr wrap="square" rtlCol="0">
            <a:spAutoFit/>
          </a:bodyPr>
          <a:lstStyle/>
          <a:p>
            <a:r>
              <a:rPr lang="en-US" dirty="0" smtClean="0">
                <a:solidFill>
                  <a:schemeClr val="bg1"/>
                </a:solidFill>
              </a:rPr>
              <a:t>Current limit</a:t>
            </a:r>
            <a:endParaRPr lang="en-US" dirty="0">
              <a:solidFill>
                <a:schemeClr val="bg1"/>
              </a:solidFill>
            </a:endParaRPr>
          </a:p>
        </p:txBody>
      </p:sp>
      <p:cxnSp>
        <p:nvCxnSpPr>
          <p:cNvPr id="9" name="Straight Arrow Connector 8"/>
          <p:cNvCxnSpPr/>
          <p:nvPr/>
        </p:nvCxnSpPr>
        <p:spPr bwMode="auto">
          <a:xfrm flipH="1" flipV="1">
            <a:off x="4062787" y="3517751"/>
            <a:ext cx="2421485" cy="688489"/>
          </a:xfrm>
          <a:prstGeom prst="straightConnector1">
            <a:avLst/>
          </a:prstGeom>
          <a:solidFill>
            <a:schemeClr val="tx1"/>
          </a:solidFill>
          <a:ln w="50800" cap="flat" cmpd="sng" algn="ctr">
            <a:solidFill>
              <a:schemeClr val="tx2">
                <a:lumMod val="40000"/>
                <a:lumOff val="60000"/>
              </a:schemeClr>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p:cNvCxnSpPr/>
          <p:nvPr/>
        </p:nvCxnSpPr>
        <p:spPr bwMode="auto">
          <a:xfrm flipH="1" flipV="1">
            <a:off x="4550485" y="4701093"/>
            <a:ext cx="1933787" cy="129090"/>
          </a:xfrm>
          <a:prstGeom prst="straightConnector1">
            <a:avLst/>
          </a:prstGeom>
          <a:solidFill>
            <a:schemeClr val="tx1"/>
          </a:solidFill>
          <a:ln w="50800" cap="flat" cmpd="sng" algn="ctr">
            <a:solidFill>
              <a:schemeClr val="tx2">
                <a:lumMod val="40000"/>
                <a:lumOff val="60000"/>
              </a:schemeClr>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p:cNvSpPr txBox="1"/>
          <p:nvPr/>
        </p:nvSpPr>
        <p:spPr>
          <a:xfrm>
            <a:off x="6520917" y="3981011"/>
            <a:ext cx="2475491" cy="646331"/>
          </a:xfrm>
          <a:prstGeom prst="rect">
            <a:avLst/>
          </a:prstGeom>
          <a:noFill/>
        </p:spPr>
        <p:txBody>
          <a:bodyPr wrap="square" rtlCol="0">
            <a:spAutoFit/>
          </a:bodyPr>
          <a:lstStyle/>
          <a:p>
            <a:pPr algn="l"/>
            <a:r>
              <a:rPr lang="en-US" sz="1800" dirty="0" smtClean="0">
                <a:solidFill>
                  <a:schemeClr val="bg1"/>
                </a:solidFill>
              </a:rPr>
              <a:t>PMNS:  neutrino-like mixing</a:t>
            </a:r>
            <a:endParaRPr lang="en-US" sz="1800" dirty="0">
              <a:solidFill>
                <a:schemeClr val="bg1"/>
              </a:solidFill>
            </a:endParaRPr>
          </a:p>
        </p:txBody>
      </p:sp>
      <p:sp>
        <p:nvSpPr>
          <p:cNvPr id="26" name="TextBox 25"/>
          <p:cNvSpPr txBox="1"/>
          <p:nvPr/>
        </p:nvSpPr>
        <p:spPr>
          <a:xfrm>
            <a:off x="6520917" y="4777335"/>
            <a:ext cx="2475491" cy="646331"/>
          </a:xfrm>
          <a:prstGeom prst="rect">
            <a:avLst/>
          </a:prstGeom>
          <a:noFill/>
        </p:spPr>
        <p:txBody>
          <a:bodyPr wrap="square" rtlCol="0">
            <a:spAutoFit/>
          </a:bodyPr>
          <a:lstStyle/>
          <a:p>
            <a:pPr algn="l"/>
            <a:r>
              <a:rPr lang="en-US" sz="1800" dirty="0" smtClean="0">
                <a:solidFill>
                  <a:schemeClr val="bg1"/>
                </a:solidFill>
              </a:rPr>
              <a:t>CKM:  minimal flavor violation</a:t>
            </a:r>
            <a:endParaRPr lang="en-US" sz="1800" dirty="0">
              <a:solidFill>
                <a:schemeClr val="bg1"/>
              </a:solidFill>
            </a:endParaRPr>
          </a:p>
        </p:txBody>
      </p:sp>
      <p:sp>
        <p:nvSpPr>
          <p:cNvPr id="19" name="TextBox 18"/>
          <p:cNvSpPr txBox="1"/>
          <p:nvPr/>
        </p:nvSpPr>
        <p:spPr>
          <a:xfrm>
            <a:off x="6484272" y="5948979"/>
            <a:ext cx="2512136" cy="338554"/>
          </a:xfrm>
          <a:prstGeom prst="rect">
            <a:avLst/>
          </a:prstGeom>
          <a:noFill/>
        </p:spPr>
        <p:txBody>
          <a:bodyPr wrap="square" rtlCol="0">
            <a:spAutoFit/>
          </a:bodyPr>
          <a:lstStyle/>
          <a:p>
            <a:pPr algn="l"/>
            <a:r>
              <a:rPr lang="en-US" sz="1600" dirty="0" smtClean="0">
                <a:solidFill>
                  <a:schemeClr val="bg1"/>
                </a:solidFill>
              </a:rPr>
              <a:t>M</a:t>
            </a:r>
            <a:r>
              <a:rPr lang="en-US" sz="1600" baseline="-25000" dirty="0" smtClean="0">
                <a:solidFill>
                  <a:schemeClr val="bg1"/>
                </a:solidFill>
              </a:rPr>
              <a:t>1/2</a:t>
            </a:r>
            <a:r>
              <a:rPr lang="en-US" sz="1600" dirty="0" smtClean="0">
                <a:solidFill>
                  <a:schemeClr val="bg1"/>
                </a:solidFill>
              </a:rPr>
              <a:t> = gaugino mass</a:t>
            </a:r>
            <a:endParaRPr lang="en-US" sz="1600" dirty="0">
              <a:solidFill>
                <a:schemeClr val="bg1"/>
              </a:solidFill>
            </a:endParaRPr>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3" name="Footer Placeholder 2"/>
          <p:cNvSpPr>
            <a:spLocks noGrp="1"/>
          </p:cNvSpPr>
          <p:nvPr>
            <p:ph type="ftr" sz="quarter" idx="11"/>
          </p:nvPr>
        </p:nvSpPr>
        <p:spPr/>
        <p:txBody>
          <a:bodyPr/>
          <a:lstStyle/>
          <a:p>
            <a:r>
              <a:rPr lang="it-IT" smtClean="0"/>
              <a:t>Mu2e</a:t>
            </a:r>
            <a:endParaRPr lang="en-US" dirty="0"/>
          </a:p>
        </p:txBody>
      </p:sp>
      <p:sp>
        <p:nvSpPr>
          <p:cNvPr id="4" name="Slide Number Placeholder 3"/>
          <p:cNvSpPr>
            <a:spLocks noGrp="1"/>
          </p:cNvSpPr>
          <p:nvPr>
            <p:ph type="sldNum" sz="quarter" idx="12"/>
          </p:nvPr>
        </p:nvSpPr>
        <p:spPr/>
        <p:txBody>
          <a:bodyPr/>
          <a:lstStyle/>
          <a:p>
            <a:fld id="{C95F3207-39C2-4B35-9EBF-195B2F555FC9}" type="slidenum">
              <a:rPr lang="en-US" smtClean="0"/>
              <a:pPr/>
              <a:t>27</a:t>
            </a:fld>
            <a:endParaRPr lang="en-US" dirty="0"/>
          </a:p>
        </p:txBody>
      </p:sp>
    </p:spTree>
    <p:extLst>
      <p:ext uri="{BB962C8B-B14F-4D97-AF65-F5344CB8AC3E}">
        <p14:creationId xmlns:p14="http://schemas.microsoft.com/office/powerpoint/2010/main" val="2558781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5860" name="Picture 4" descr="blechman_rs_models_projectx_talk_20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7456" y="685800"/>
            <a:ext cx="3871372" cy="2971800"/>
          </a:xfrm>
          <a:prstGeom prst="rect">
            <a:avLst/>
          </a:prstGeom>
          <a:solidFill>
            <a:schemeClr val="tx1"/>
          </a:solidFill>
          <a:ln w="25400">
            <a:solidFill>
              <a:srgbClr val="800000"/>
            </a:solidFill>
            <a:miter lim="800000"/>
            <a:headEnd/>
            <a:tailEnd/>
          </a:ln>
        </p:spPr>
      </p:pic>
      <p:sp>
        <p:nvSpPr>
          <p:cNvPr id="505858" name="Rectangle 2"/>
          <p:cNvSpPr>
            <a:spLocks noGrp="1" noRot="1" noChangeArrowheads="1"/>
          </p:cNvSpPr>
          <p:nvPr>
            <p:ph type="title"/>
          </p:nvPr>
        </p:nvSpPr>
        <p:spPr/>
        <p:txBody>
          <a:bodyPr/>
          <a:lstStyle/>
          <a:p>
            <a:r>
              <a:rPr lang="en-US" dirty="0"/>
              <a:t>What Sensitivity is Needed?</a:t>
            </a:r>
          </a:p>
        </p:txBody>
      </p:sp>
      <p:pic>
        <p:nvPicPr>
          <p:cNvPr id="505859" name="Picture 3" descr="mu2e_vs_mu2eg_littlest_higg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66862" y="3440075"/>
            <a:ext cx="4585063" cy="2971800"/>
          </a:xfrm>
          <a:prstGeom prst="rect">
            <a:avLst/>
          </a:prstGeom>
          <a:solidFill>
            <a:schemeClr val="tx1"/>
          </a:solidFill>
          <a:ln w="25400">
            <a:solidFill>
              <a:srgbClr val="800000"/>
            </a:solidFill>
            <a:miter lim="800000"/>
            <a:headEnd/>
            <a:tailEnd/>
          </a:ln>
        </p:spPr>
      </p:pic>
      <p:sp>
        <p:nvSpPr>
          <p:cNvPr id="505861" name="Text Box 5"/>
          <p:cNvSpPr txBox="1">
            <a:spLocks noChangeArrowheads="1"/>
          </p:cNvSpPr>
          <p:nvPr/>
        </p:nvSpPr>
        <p:spPr bwMode="auto">
          <a:xfrm rot="-5400000">
            <a:off x="-986881" y="1940866"/>
            <a:ext cx="2971800" cy="461665"/>
          </a:xfrm>
          <a:prstGeom prst="rect">
            <a:avLst/>
          </a:prstGeom>
          <a:solidFill>
            <a:srgbClr val="FF9966"/>
          </a:solidFill>
          <a:ln>
            <a:noFill/>
          </a:ln>
          <a:effectLst/>
          <a:extLst/>
        </p:spPr>
        <p:txBody>
          <a:bodyPr wrap="square">
            <a:spAutoFit/>
          </a:bodyPr>
          <a:lstStyle/>
          <a:p>
            <a:pPr algn="ctr">
              <a:spcBef>
                <a:spcPct val="50000"/>
              </a:spcBef>
            </a:pPr>
            <a:r>
              <a:rPr lang="en-US" sz="2400" dirty="0"/>
              <a:t>Randall-Sundrum</a:t>
            </a:r>
            <a:endParaRPr lang="en-US" sz="2400" dirty="0">
              <a:sym typeface="Symbol" pitchFamily="18" charset="2"/>
            </a:endParaRPr>
          </a:p>
        </p:txBody>
      </p:sp>
      <p:sp>
        <p:nvSpPr>
          <p:cNvPr id="505864" name="Text Box 8"/>
          <p:cNvSpPr txBox="1">
            <a:spLocks noChangeArrowheads="1"/>
          </p:cNvSpPr>
          <p:nvPr/>
        </p:nvSpPr>
        <p:spPr bwMode="auto">
          <a:xfrm rot="-5400000">
            <a:off x="2750129" y="4695140"/>
            <a:ext cx="2971801" cy="461665"/>
          </a:xfrm>
          <a:prstGeom prst="rect">
            <a:avLst/>
          </a:prstGeom>
          <a:solidFill>
            <a:srgbClr val="FF9966"/>
          </a:solidFill>
          <a:ln>
            <a:noFill/>
          </a:ln>
          <a:effectLst/>
          <a:extLst/>
        </p:spPr>
        <p:txBody>
          <a:bodyPr wrap="square">
            <a:spAutoFit/>
          </a:bodyPr>
          <a:lstStyle/>
          <a:p>
            <a:pPr algn="ctr">
              <a:spcBef>
                <a:spcPct val="50000"/>
              </a:spcBef>
            </a:pPr>
            <a:r>
              <a:rPr lang="en-US" sz="2400" dirty="0"/>
              <a:t>Littlest Higgs</a:t>
            </a:r>
            <a:endParaRPr lang="en-US" sz="2400" dirty="0">
              <a:sym typeface="Symbol" pitchFamily="18" charset="2"/>
            </a:endParaRPr>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3" name="Footer Placeholder 2"/>
          <p:cNvSpPr>
            <a:spLocks noGrp="1"/>
          </p:cNvSpPr>
          <p:nvPr>
            <p:ph type="ftr" sz="quarter" idx="11"/>
          </p:nvPr>
        </p:nvSpPr>
        <p:spPr/>
        <p:txBody>
          <a:bodyPr/>
          <a:lstStyle/>
          <a:p>
            <a:r>
              <a:rPr lang="it-IT" smtClean="0"/>
              <a:t>Mu2e</a:t>
            </a:r>
            <a:endParaRPr lang="en-US" dirty="0"/>
          </a:p>
        </p:txBody>
      </p:sp>
      <p:sp>
        <p:nvSpPr>
          <p:cNvPr id="4" name="Slide Number Placeholder 3"/>
          <p:cNvSpPr>
            <a:spLocks noGrp="1"/>
          </p:cNvSpPr>
          <p:nvPr>
            <p:ph type="sldNum" sz="quarter" idx="12"/>
          </p:nvPr>
        </p:nvSpPr>
        <p:spPr/>
        <p:txBody>
          <a:bodyPr/>
          <a:lstStyle/>
          <a:p>
            <a:fld id="{C95F3207-39C2-4B35-9EBF-195B2F555FC9}" type="slidenum">
              <a:rPr lang="en-US" smtClean="0"/>
              <a:pPr/>
              <a:t>28</a:t>
            </a:fld>
            <a:endParaRPr lang="en-US" dirty="0"/>
          </a:p>
        </p:txBody>
      </p:sp>
    </p:spTree>
    <p:extLst>
      <p:ext uri="{BB962C8B-B14F-4D97-AF65-F5344CB8AC3E}">
        <p14:creationId xmlns:p14="http://schemas.microsoft.com/office/powerpoint/2010/main" val="3700526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Rot="1" noChangeArrowheads="1"/>
          </p:cNvSpPr>
          <p:nvPr>
            <p:ph type="title"/>
          </p:nvPr>
        </p:nvSpPr>
        <p:spPr/>
        <p:txBody>
          <a:bodyPr/>
          <a:lstStyle/>
          <a:p>
            <a:r>
              <a:rPr lang="en-US" dirty="0"/>
              <a:t>What Sensitivity is Needed?</a:t>
            </a:r>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3" name="Footer Placeholder 2"/>
          <p:cNvSpPr>
            <a:spLocks noGrp="1"/>
          </p:cNvSpPr>
          <p:nvPr>
            <p:ph type="ftr" sz="quarter" idx="11"/>
          </p:nvPr>
        </p:nvSpPr>
        <p:spPr/>
        <p:txBody>
          <a:bodyPr/>
          <a:lstStyle/>
          <a:p>
            <a:r>
              <a:rPr lang="it-IT" smtClean="0"/>
              <a:t>Mu2e</a:t>
            </a:r>
            <a:endParaRPr lang="en-US" dirty="0"/>
          </a:p>
        </p:txBody>
      </p:sp>
      <p:sp>
        <p:nvSpPr>
          <p:cNvPr id="4" name="Slide Number Placeholder 3"/>
          <p:cNvSpPr>
            <a:spLocks noGrp="1"/>
          </p:cNvSpPr>
          <p:nvPr>
            <p:ph type="sldNum" sz="quarter" idx="12"/>
          </p:nvPr>
        </p:nvSpPr>
        <p:spPr/>
        <p:txBody>
          <a:bodyPr/>
          <a:lstStyle/>
          <a:p>
            <a:fld id="{C95F3207-39C2-4B35-9EBF-195B2F555FC9}" type="slidenum">
              <a:rPr lang="en-US" smtClean="0"/>
              <a:pPr/>
              <a:t>29</a:t>
            </a:fld>
            <a:endParaRPr lang="en-US" dirty="0"/>
          </a:p>
        </p:txBody>
      </p:sp>
      <p:sp>
        <p:nvSpPr>
          <p:cNvPr id="6" name="TextBox 5"/>
          <p:cNvSpPr txBox="1"/>
          <p:nvPr/>
        </p:nvSpPr>
        <p:spPr>
          <a:xfrm>
            <a:off x="320040" y="640080"/>
            <a:ext cx="8412480" cy="461665"/>
          </a:xfrm>
          <a:prstGeom prst="rect">
            <a:avLst/>
          </a:prstGeom>
          <a:noFill/>
        </p:spPr>
        <p:txBody>
          <a:bodyPr wrap="square" rtlCol="0">
            <a:spAutoFit/>
          </a:bodyPr>
          <a:lstStyle/>
          <a:p>
            <a:r>
              <a:rPr lang="en-US" sz="2400" dirty="0" smtClean="0">
                <a:solidFill>
                  <a:schemeClr val="bg1"/>
                </a:solidFill>
              </a:rPr>
              <a:t>Left-right symmetric model with Type-I Seesaw</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1235" y="1922723"/>
            <a:ext cx="6550090" cy="4114800"/>
          </a:xfrm>
          <a:prstGeom prst="rect">
            <a:avLst/>
          </a:prstGeom>
        </p:spPr>
      </p:pic>
    </p:spTree>
    <p:extLst>
      <p:ext uri="{BB962C8B-B14F-4D97-AF65-F5344CB8AC3E}">
        <p14:creationId xmlns:p14="http://schemas.microsoft.com/office/powerpoint/2010/main" val="3469223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of Snowmass was Two Profound Discoveries</a:t>
            </a:r>
            <a:endParaRPr lang="en-US" dirty="0"/>
          </a:p>
        </p:txBody>
      </p:sp>
      <p:sp>
        <p:nvSpPr>
          <p:cNvPr id="4" name="Date Placeholder 3"/>
          <p:cNvSpPr>
            <a:spLocks noGrp="1"/>
          </p:cNvSpPr>
          <p:nvPr>
            <p:ph type="dt" sz="half" idx="10"/>
          </p:nvPr>
        </p:nvSpPr>
        <p:spPr/>
        <p:txBody>
          <a:bodyPr/>
          <a:lstStyle/>
          <a:p>
            <a:r>
              <a:rPr lang="en-US" smtClean="0"/>
              <a:t>Craig Dukes / Virginia</a:t>
            </a:r>
            <a:endParaRPr lang="en-US" dirty="0"/>
          </a:p>
        </p:txBody>
      </p:sp>
      <p:sp>
        <p:nvSpPr>
          <p:cNvPr id="5" name="Footer Placeholder 4"/>
          <p:cNvSpPr>
            <a:spLocks noGrp="1"/>
          </p:cNvSpPr>
          <p:nvPr>
            <p:ph type="ftr" sz="quarter" idx="11"/>
          </p:nvPr>
        </p:nvSpPr>
        <p:spPr/>
        <p:txBody>
          <a:bodyPr/>
          <a:lstStyle/>
          <a:p>
            <a:r>
              <a:rPr lang="en-US" smtClean="0"/>
              <a:t>Mu2e</a:t>
            </a:r>
            <a:endParaRPr lang="en-US" dirty="0"/>
          </a:p>
        </p:txBody>
      </p:sp>
      <p:sp>
        <p:nvSpPr>
          <p:cNvPr id="6" name="Slide Number Placeholder 5"/>
          <p:cNvSpPr>
            <a:spLocks noGrp="1"/>
          </p:cNvSpPr>
          <p:nvPr>
            <p:ph type="sldNum" sz="quarter" idx="12"/>
          </p:nvPr>
        </p:nvSpPr>
        <p:spPr/>
        <p:txBody>
          <a:bodyPr/>
          <a:lstStyle/>
          <a:p>
            <a:fld id="{C95F3207-39C2-4B35-9EBF-195B2F555FC9}" type="slidenum">
              <a:rPr lang="en-US" smtClean="0"/>
              <a:t>3</a:t>
            </a:fld>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3280" y="3383280"/>
            <a:ext cx="5249766"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414387" y="822960"/>
            <a:ext cx="6729613" cy="2000548"/>
          </a:xfrm>
          <a:prstGeom prst="rect">
            <a:avLst/>
          </a:prstGeom>
          <a:noFill/>
        </p:spPr>
        <p:txBody>
          <a:bodyPr wrap="square" rtlCol="0">
            <a:spAutoFit/>
          </a:bodyPr>
          <a:lstStyle/>
          <a:p>
            <a:r>
              <a:rPr lang="en-US" sz="2400" b="1" dirty="0" smtClean="0">
                <a:solidFill>
                  <a:schemeClr val="bg1"/>
                </a:solidFill>
              </a:rPr>
              <a:t>The discovery of the Higgs boson by the LHC</a:t>
            </a:r>
          </a:p>
          <a:p>
            <a:r>
              <a:rPr lang="en-US" sz="2400" dirty="0">
                <a:solidFill>
                  <a:schemeClr val="bg1"/>
                </a:solidFill>
              </a:rPr>
              <a:t>T</a:t>
            </a:r>
            <a:r>
              <a:rPr lang="en-US" sz="2400" dirty="0" smtClean="0">
                <a:solidFill>
                  <a:schemeClr val="bg1"/>
                </a:solidFill>
              </a:rPr>
              <a:t>he particle that gives mass to all of the fundamental particles.</a:t>
            </a:r>
          </a:p>
          <a:p>
            <a:r>
              <a:rPr lang="en-US" sz="2400" dirty="0" smtClean="0">
                <a:solidFill>
                  <a:schemeClr val="bg1"/>
                </a:solidFill>
              </a:rPr>
              <a:t>The Standard Model of particle physics is now complete.</a:t>
            </a:r>
            <a:endParaRPr lang="en-US" sz="2400" dirty="0">
              <a:solidFill>
                <a:schemeClr val="bg1"/>
              </a:solidFill>
            </a:endParaRPr>
          </a:p>
        </p:txBody>
      </p:sp>
      <p:sp>
        <p:nvSpPr>
          <p:cNvPr id="9" name="TextBox 8"/>
          <p:cNvSpPr txBox="1"/>
          <p:nvPr/>
        </p:nvSpPr>
        <p:spPr>
          <a:xfrm>
            <a:off x="304800" y="5257800"/>
            <a:ext cx="2941320" cy="461665"/>
          </a:xfrm>
          <a:prstGeom prst="rect">
            <a:avLst/>
          </a:prstGeom>
          <a:noFill/>
        </p:spPr>
        <p:txBody>
          <a:bodyPr wrap="square" rtlCol="0">
            <a:spAutoFit/>
          </a:bodyPr>
          <a:lstStyle/>
          <a:p>
            <a:r>
              <a:rPr lang="en-US" sz="2400" dirty="0" smtClean="0">
                <a:solidFill>
                  <a:schemeClr val="bg1"/>
                </a:solidFill>
              </a:rPr>
              <a:t>CERN, July 4, 2012</a:t>
            </a:r>
          </a:p>
        </p:txBody>
      </p:sp>
      <p:pic>
        <p:nvPicPr>
          <p:cNvPr id="184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62" y="822960"/>
            <a:ext cx="2009775"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4190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282" name="Rectangle 2"/>
          <p:cNvSpPr>
            <a:spLocks noGrp="1" noRot="1" noChangeArrowheads="1"/>
          </p:cNvSpPr>
          <p:nvPr>
            <p:ph type="title"/>
          </p:nvPr>
        </p:nvSpPr>
        <p:spPr/>
        <p:txBody>
          <a:bodyPr/>
          <a:lstStyle/>
          <a:p>
            <a:r>
              <a:rPr lang="en-US" dirty="0"/>
              <a:t>What we Get</a:t>
            </a:r>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15" name="Footer Placeholder 3"/>
          <p:cNvSpPr>
            <a:spLocks noGrp="1"/>
          </p:cNvSpPr>
          <p:nvPr>
            <p:ph type="ftr" sz="quarter" idx="11"/>
          </p:nvPr>
        </p:nvSpPr>
        <p:spPr/>
        <p:txBody>
          <a:bodyPr/>
          <a:lstStyle/>
          <a:p>
            <a:r>
              <a:rPr lang="en-US" smtClean="0"/>
              <a:t>Mu2e</a:t>
            </a:r>
            <a:endParaRPr lang="en-US" baseline="30000" dirty="0"/>
          </a:p>
        </p:txBody>
      </p:sp>
      <p:sp>
        <p:nvSpPr>
          <p:cNvPr id="3" name="Slide Number Placeholder 2"/>
          <p:cNvSpPr>
            <a:spLocks noGrp="1"/>
          </p:cNvSpPr>
          <p:nvPr>
            <p:ph type="sldNum" sz="quarter" idx="12"/>
          </p:nvPr>
        </p:nvSpPr>
        <p:spPr/>
        <p:txBody>
          <a:bodyPr/>
          <a:lstStyle/>
          <a:p>
            <a:fld id="{7705845C-8431-413C-B8C1-E296749C8453}" type="slidenum">
              <a:rPr lang="en-US" smtClean="0"/>
              <a:pPr/>
              <a:t>30</a:t>
            </a:fld>
            <a:endParaRPr lang="en-US" dirty="0"/>
          </a:p>
        </p:txBody>
      </p:sp>
      <p:pic>
        <p:nvPicPr>
          <p:cNvPr id="609283" name="Picture 3" descr="e_spectrum_idea_re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8587" y="1143000"/>
            <a:ext cx="6399213" cy="5029200"/>
          </a:xfrm>
          <a:prstGeom prst="rect">
            <a:avLst/>
          </a:prstGeom>
          <a:noFill/>
          <a:extLst>
            <a:ext uri="{909E8E84-426E-40DD-AFC4-6F175D3DCCD1}">
              <a14:hiddenFill xmlns:a14="http://schemas.microsoft.com/office/drawing/2010/main">
                <a:solidFill>
                  <a:srgbClr val="FFFFFF"/>
                </a:solidFill>
              </a14:hiddenFill>
            </a:ext>
          </a:extLst>
        </p:spPr>
      </p:pic>
      <p:sp>
        <p:nvSpPr>
          <p:cNvPr id="609284" name="Text Box 4"/>
          <p:cNvSpPr txBox="1">
            <a:spLocks noChangeArrowheads="1"/>
          </p:cNvSpPr>
          <p:nvPr/>
        </p:nvSpPr>
        <p:spPr bwMode="auto">
          <a:xfrm>
            <a:off x="6049962" y="1311275"/>
            <a:ext cx="2752725" cy="36933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solidFill>
                  <a:srgbClr val="663300"/>
                </a:solidFill>
              </a:rPr>
              <a:t>Perfect Detector</a:t>
            </a:r>
          </a:p>
        </p:txBody>
      </p:sp>
      <p:sp>
        <p:nvSpPr>
          <p:cNvPr id="609285" name="Text Box 5"/>
          <p:cNvSpPr txBox="1">
            <a:spLocks noChangeArrowheads="1"/>
          </p:cNvSpPr>
          <p:nvPr/>
        </p:nvSpPr>
        <p:spPr bwMode="auto">
          <a:xfrm>
            <a:off x="6049962" y="3884613"/>
            <a:ext cx="2752725" cy="39687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solidFill>
                  <a:srgbClr val="663300"/>
                </a:solidFill>
              </a:rPr>
              <a:t>Real Detector</a:t>
            </a:r>
          </a:p>
        </p:txBody>
      </p:sp>
      <p:sp>
        <p:nvSpPr>
          <p:cNvPr id="609286" name="Text Box 6"/>
          <p:cNvSpPr txBox="1">
            <a:spLocks noChangeArrowheads="1"/>
          </p:cNvSpPr>
          <p:nvPr/>
        </p:nvSpPr>
        <p:spPr bwMode="auto">
          <a:xfrm>
            <a:off x="8308975" y="1979613"/>
            <a:ext cx="503237" cy="39687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chemeClr val="accent1"/>
                </a:solidFill>
              </a:rPr>
              <a:t>M</a:t>
            </a:r>
            <a:r>
              <a:rPr lang="en-US" baseline="-25000" dirty="0">
                <a:solidFill>
                  <a:schemeClr val="accent1"/>
                </a:solidFill>
                <a:latin typeface="Symbol" pitchFamily="18" charset="2"/>
              </a:rPr>
              <a:t>m</a:t>
            </a:r>
          </a:p>
        </p:txBody>
      </p:sp>
      <p:sp>
        <p:nvSpPr>
          <p:cNvPr id="609287" name="Text Box 7"/>
          <p:cNvSpPr txBox="1">
            <a:spLocks noChangeArrowheads="1"/>
          </p:cNvSpPr>
          <p:nvPr/>
        </p:nvSpPr>
        <p:spPr bwMode="auto">
          <a:xfrm>
            <a:off x="8310562" y="4505325"/>
            <a:ext cx="503238" cy="39687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chemeClr val="accent1"/>
                </a:solidFill>
              </a:rPr>
              <a:t>M</a:t>
            </a:r>
            <a:r>
              <a:rPr lang="en-US" baseline="-25000" dirty="0">
                <a:solidFill>
                  <a:schemeClr val="accent1"/>
                </a:solidFill>
                <a:latin typeface="Symbol" pitchFamily="18" charset="2"/>
              </a:rPr>
              <a:t>m</a:t>
            </a:r>
          </a:p>
        </p:txBody>
      </p:sp>
      <p:sp>
        <p:nvSpPr>
          <p:cNvPr id="609288" name="Text Box 8"/>
          <p:cNvSpPr txBox="1">
            <a:spLocks noChangeArrowheads="1"/>
          </p:cNvSpPr>
          <p:nvPr/>
        </p:nvSpPr>
        <p:spPr bwMode="auto">
          <a:xfrm>
            <a:off x="4144962" y="1979613"/>
            <a:ext cx="1371600" cy="39687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solidFill>
                  <a:schemeClr val="bg1"/>
                </a:solidFill>
              </a:rPr>
              <a:t>DIO tail</a:t>
            </a:r>
          </a:p>
        </p:txBody>
      </p:sp>
      <p:sp>
        <p:nvSpPr>
          <p:cNvPr id="609289" name="Text Box 9"/>
          <p:cNvSpPr txBox="1">
            <a:spLocks noChangeArrowheads="1"/>
          </p:cNvSpPr>
          <p:nvPr/>
        </p:nvSpPr>
        <p:spPr bwMode="auto">
          <a:xfrm>
            <a:off x="4144962" y="4997450"/>
            <a:ext cx="1371600" cy="39687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solidFill>
                  <a:schemeClr val="bg1"/>
                </a:solidFill>
              </a:rPr>
              <a:t>DIO tail</a:t>
            </a:r>
          </a:p>
        </p:txBody>
      </p:sp>
      <p:sp>
        <p:nvSpPr>
          <p:cNvPr id="609290" name="Text Box 10"/>
          <p:cNvSpPr txBox="1">
            <a:spLocks noChangeArrowheads="1"/>
          </p:cNvSpPr>
          <p:nvPr/>
        </p:nvSpPr>
        <p:spPr bwMode="auto">
          <a:xfrm>
            <a:off x="103187" y="1257300"/>
            <a:ext cx="2439987" cy="1169551"/>
          </a:xfrm>
          <a:prstGeom prst="rect">
            <a:avLst/>
          </a:prstGeom>
          <a:noFill/>
          <a:ln w="38100" algn="ctr">
            <a:solidFill>
              <a:srgbClr val="FF0000"/>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sz="2000" dirty="0">
                <a:solidFill>
                  <a:schemeClr val="bg1"/>
                </a:solidFill>
              </a:rPr>
              <a:t>Intrinsic tracker energy resolution:</a:t>
            </a:r>
          </a:p>
          <a:p>
            <a:pPr algn="l">
              <a:spcBef>
                <a:spcPct val="50000"/>
              </a:spcBef>
            </a:pPr>
            <a:r>
              <a:rPr lang="en-US" sz="2000" dirty="0">
                <a:solidFill>
                  <a:srgbClr val="FFFF00"/>
                </a:solidFill>
                <a:latin typeface="Symbol" pitchFamily="18" charset="2"/>
              </a:rPr>
              <a:t>s</a:t>
            </a:r>
            <a:r>
              <a:rPr lang="en-US" sz="2000" dirty="0">
                <a:solidFill>
                  <a:srgbClr val="FFFF00"/>
                </a:solidFill>
              </a:rPr>
              <a:t>(E) </a:t>
            </a:r>
            <a:r>
              <a:rPr lang="en-US" sz="2000" dirty="0">
                <a:solidFill>
                  <a:srgbClr val="FFFF00"/>
                </a:solidFill>
                <a:sym typeface="Symbol" pitchFamily="18" charset="2"/>
              </a:rPr>
              <a:t> 150 keV</a:t>
            </a:r>
          </a:p>
        </p:txBody>
      </p:sp>
      <p:sp>
        <p:nvSpPr>
          <p:cNvPr id="609291" name="Text Box 11"/>
          <p:cNvSpPr txBox="1">
            <a:spLocks noChangeArrowheads="1"/>
          </p:cNvSpPr>
          <p:nvPr/>
        </p:nvSpPr>
        <p:spPr bwMode="auto">
          <a:xfrm>
            <a:off x="84138" y="3101975"/>
            <a:ext cx="2459037" cy="1477328"/>
          </a:xfrm>
          <a:prstGeom prst="rect">
            <a:avLst/>
          </a:prstGeom>
          <a:noFill/>
          <a:ln w="38100" algn="ctr">
            <a:solidFill>
              <a:srgbClr val="FF0000"/>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sz="2000" dirty="0">
                <a:solidFill>
                  <a:schemeClr val="bg1"/>
                </a:solidFill>
              </a:rPr>
              <a:t>Average energy loss due </a:t>
            </a:r>
            <a:r>
              <a:rPr lang="en-US" sz="2000" dirty="0" smtClean="0">
                <a:solidFill>
                  <a:schemeClr val="bg1"/>
                </a:solidFill>
              </a:rPr>
              <a:t>to spectrometer </a:t>
            </a:r>
            <a:r>
              <a:rPr lang="en-US" sz="2000" dirty="0">
                <a:solidFill>
                  <a:schemeClr val="bg1"/>
                </a:solidFill>
              </a:rPr>
              <a:t>material:</a:t>
            </a:r>
          </a:p>
          <a:p>
            <a:pPr algn="l">
              <a:spcBef>
                <a:spcPct val="50000"/>
              </a:spcBef>
            </a:pPr>
            <a:r>
              <a:rPr lang="en-US" sz="2000" dirty="0">
                <a:solidFill>
                  <a:srgbClr val="FFFF00"/>
                </a:solidFill>
              </a:rPr>
              <a:t>E(shift) </a:t>
            </a:r>
            <a:r>
              <a:rPr lang="en-US" sz="2000" dirty="0">
                <a:solidFill>
                  <a:srgbClr val="FFFF00"/>
                </a:solidFill>
                <a:sym typeface="Symbol" pitchFamily="18" charset="2"/>
              </a:rPr>
              <a:t> 1 MeV</a:t>
            </a:r>
          </a:p>
        </p:txBody>
      </p:sp>
      <p:sp>
        <p:nvSpPr>
          <p:cNvPr id="609292" name="Line 12"/>
          <p:cNvSpPr>
            <a:spLocks noChangeShapeType="1"/>
          </p:cNvSpPr>
          <p:nvPr/>
        </p:nvSpPr>
        <p:spPr bwMode="auto">
          <a:xfrm>
            <a:off x="7940675" y="2608263"/>
            <a:ext cx="565150" cy="0"/>
          </a:xfrm>
          <a:prstGeom prst="line">
            <a:avLst/>
          </a:prstGeom>
          <a:noFill/>
          <a:ln w="508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09293" name="Text Box 13"/>
          <p:cNvSpPr txBox="1">
            <a:spLocks noChangeArrowheads="1"/>
          </p:cNvSpPr>
          <p:nvPr/>
        </p:nvSpPr>
        <p:spPr bwMode="auto">
          <a:xfrm>
            <a:off x="6400800" y="1708150"/>
            <a:ext cx="2413000" cy="336550"/>
          </a:xfrm>
          <a:prstGeom prst="rect">
            <a:avLst/>
          </a:prstGeom>
          <a:solidFill>
            <a:srgbClr val="339966"/>
          </a:solidFill>
          <a:ln>
            <a:noFill/>
          </a:ln>
          <a:effectLst/>
          <a:extLs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dirty="0">
                <a:solidFill>
                  <a:schemeClr val="bg2"/>
                </a:solidFill>
              </a:rPr>
              <a:t>Binding + recoil energy</a:t>
            </a:r>
          </a:p>
        </p:txBody>
      </p:sp>
      <p:sp>
        <p:nvSpPr>
          <p:cNvPr id="4" name="TextBox 3"/>
          <p:cNvSpPr txBox="1"/>
          <p:nvPr/>
        </p:nvSpPr>
        <p:spPr>
          <a:xfrm>
            <a:off x="3206749" y="1673914"/>
            <a:ext cx="1876425" cy="369332"/>
          </a:xfrm>
          <a:prstGeom prst="rect">
            <a:avLst/>
          </a:prstGeom>
          <a:noFill/>
        </p:spPr>
        <p:txBody>
          <a:bodyPr wrap="square" rtlCol="0" anchor="ctr">
            <a:spAutoFit/>
          </a:bodyPr>
          <a:lstStyle/>
          <a:p>
            <a:pPr algn="ctr"/>
            <a:r>
              <a:rPr lang="en-US" dirty="0" smtClean="0">
                <a:solidFill>
                  <a:srgbClr val="002060"/>
                </a:solidFill>
              </a:rPr>
              <a:t>Decay in Orbit Tail</a:t>
            </a:r>
            <a:endParaRPr lang="en-US" dirty="0">
              <a:solidFill>
                <a:srgbClr val="002060"/>
              </a:solidFill>
            </a:endParaRPr>
          </a:p>
        </p:txBody>
      </p:sp>
      <p:sp>
        <p:nvSpPr>
          <p:cNvPr id="18" name="TextBox 17"/>
          <p:cNvSpPr txBox="1"/>
          <p:nvPr/>
        </p:nvSpPr>
        <p:spPr>
          <a:xfrm>
            <a:off x="3201987" y="4545568"/>
            <a:ext cx="1876425" cy="369332"/>
          </a:xfrm>
          <a:prstGeom prst="rect">
            <a:avLst/>
          </a:prstGeom>
          <a:noFill/>
        </p:spPr>
        <p:txBody>
          <a:bodyPr wrap="square" rtlCol="0" anchor="ctr">
            <a:spAutoFit/>
          </a:bodyPr>
          <a:lstStyle/>
          <a:p>
            <a:pPr algn="ctr"/>
            <a:r>
              <a:rPr lang="en-US" dirty="0" smtClean="0">
                <a:solidFill>
                  <a:srgbClr val="002060"/>
                </a:solidFill>
              </a:rPr>
              <a:t>Decay in Orbit Tail</a:t>
            </a:r>
            <a:endParaRPr lang="en-US" dirty="0">
              <a:solidFill>
                <a:srgbClr val="00206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9293"/>
                                        </p:tgtEl>
                                        <p:attrNameLst>
                                          <p:attrName>style.visibility</p:attrName>
                                        </p:attrNameLst>
                                      </p:cBhvr>
                                      <p:to>
                                        <p:strVal val="visible"/>
                                      </p:to>
                                    </p:set>
                                    <p:animEffect transition="in" filter="fade">
                                      <p:cBhvr>
                                        <p:cTn id="7" dur="2000"/>
                                        <p:tgtEl>
                                          <p:spTgt spid="60929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9292"/>
                                        </p:tgtEl>
                                        <p:attrNameLst>
                                          <p:attrName>style.visibility</p:attrName>
                                        </p:attrNameLst>
                                      </p:cBhvr>
                                      <p:to>
                                        <p:strVal val="visible"/>
                                      </p:to>
                                    </p:set>
                                    <p:animEffect transition="in" filter="fade">
                                      <p:cBhvr>
                                        <p:cTn id="10" dur="2000"/>
                                        <p:tgtEl>
                                          <p:spTgt spid="609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9292" grpId="0" animBg="1"/>
      <p:bldP spid="60929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Tracker Performance</a:t>
            </a:r>
            <a:endParaRPr lang="en-US" dirty="0"/>
          </a:p>
        </p:txBody>
      </p:sp>
      <p:sp>
        <p:nvSpPr>
          <p:cNvPr id="6" name="Date Placeholder 5"/>
          <p:cNvSpPr>
            <a:spLocks noGrp="1"/>
          </p:cNvSpPr>
          <p:nvPr>
            <p:ph type="dt" sz="half" idx="10"/>
          </p:nvPr>
        </p:nvSpPr>
        <p:spPr/>
        <p:txBody>
          <a:bodyPr/>
          <a:lstStyle/>
          <a:p>
            <a:r>
              <a:rPr lang="en-US" smtClean="0"/>
              <a:t>Craig Dukes / Virginia</a:t>
            </a:r>
            <a:endParaRPr lang="en-US" dirty="0"/>
          </a:p>
        </p:txBody>
      </p:sp>
      <p:sp>
        <p:nvSpPr>
          <p:cNvPr id="4" name="Footer Placeholder 3"/>
          <p:cNvSpPr>
            <a:spLocks noGrp="1"/>
          </p:cNvSpPr>
          <p:nvPr>
            <p:ph type="ftr" sz="quarter" idx="11"/>
          </p:nvPr>
        </p:nvSpPr>
        <p:spPr/>
        <p:txBody>
          <a:bodyPr/>
          <a:lstStyle/>
          <a:p>
            <a:r>
              <a:rPr lang="it-IT" smtClean="0"/>
              <a:t>Mu2e</a:t>
            </a:r>
            <a:endParaRPr lang="en-US" baseline="30000" dirty="0"/>
          </a:p>
        </p:txBody>
      </p:sp>
      <p:sp>
        <p:nvSpPr>
          <p:cNvPr id="7" name="Slide Number Placeholder 6"/>
          <p:cNvSpPr>
            <a:spLocks noGrp="1"/>
          </p:cNvSpPr>
          <p:nvPr>
            <p:ph type="sldNum" sz="quarter" idx="12"/>
          </p:nvPr>
        </p:nvSpPr>
        <p:spPr/>
        <p:txBody>
          <a:bodyPr/>
          <a:lstStyle/>
          <a:p>
            <a:fld id="{7705845C-8431-413C-B8C1-E296749C8453}" type="slidenum">
              <a:rPr lang="en-US" smtClean="0"/>
              <a:pPr/>
              <a:t>31</a:t>
            </a:fld>
            <a:endParaRPr lang="en-US" dirty="0"/>
          </a:p>
        </p:txBody>
      </p:sp>
      <p:pic>
        <p:nvPicPr>
          <p:cNvPr id="12" name="Picture 11"/>
          <p:cNvPicPr>
            <a:picLocks noChangeAspect="1"/>
          </p:cNvPicPr>
          <p:nvPr/>
        </p:nvPicPr>
        <p:blipFill>
          <a:blip r:embed="rId2"/>
          <a:srcRect/>
          <a:stretch>
            <a:fillRect/>
          </a:stretch>
        </p:blipFill>
        <p:spPr bwMode="auto">
          <a:xfrm>
            <a:off x="329665" y="1280160"/>
            <a:ext cx="5486400" cy="4577078"/>
          </a:xfrm>
          <a:prstGeom prst="rect">
            <a:avLst/>
          </a:prstGeom>
          <a:noFill/>
          <a:ln w="9525">
            <a:noFill/>
            <a:miter lim="800000"/>
            <a:headEnd/>
            <a:tailEnd/>
          </a:ln>
        </p:spPr>
      </p:pic>
      <p:sp>
        <p:nvSpPr>
          <p:cNvPr id="5" name="TextBox 4"/>
          <p:cNvSpPr txBox="1"/>
          <p:nvPr/>
        </p:nvSpPr>
        <p:spPr>
          <a:xfrm>
            <a:off x="5974080" y="4506930"/>
            <a:ext cx="3124200" cy="1015663"/>
          </a:xfrm>
          <a:prstGeom prst="rect">
            <a:avLst/>
          </a:prstGeom>
          <a:noFill/>
          <a:ln w="38100">
            <a:solidFill>
              <a:srgbClr val="FFC000"/>
            </a:solidFill>
          </a:ln>
        </p:spPr>
        <p:txBody>
          <a:bodyPr wrap="square" rtlCol="0">
            <a:spAutoFit/>
          </a:bodyPr>
          <a:lstStyle/>
          <a:p>
            <a:r>
              <a:rPr lang="en-US" sz="2000" dirty="0" smtClean="0">
                <a:solidFill>
                  <a:srgbClr val="FFFF00"/>
                </a:solidFill>
              </a:rPr>
              <a:t>No high-side tail!</a:t>
            </a:r>
          </a:p>
          <a:p>
            <a:r>
              <a:rPr lang="en-US" sz="2000" dirty="0" smtClean="0">
                <a:solidFill>
                  <a:schemeClr val="bg1"/>
                </a:solidFill>
              </a:rPr>
              <a:t>Core </a:t>
            </a:r>
            <a:r>
              <a:rPr lang="en-US" sz="2000" dirty="0" smtClean="0">
                <a:solidFill>
                  <a:schemeClr val="bg1"/>
                </a:solidFill>
                <a:latin typeface="Symbol" pitchFamily="18" charset="2"/>
              </a:rPr>
              <a:t>s</a:t>
            </a:r>
            <a:r>
              <a:rPr lang="en-US" sz="2000" dirty="0" smtClean="0">
                <a:solidFill>
                  <a:schemeClr val="bg1"/>
                </a:solidFill>
              </a:rPr>
              <a:t> = 115 KeV/c</a:t>
            </a:r>
          </a:p>
          <a:p>
            <a:r>
              <a:rPr lang="en-US" sz="2000" dirty="0" smtClean="0">
                <a:solidFill>
                  <a:schemeClr val="bg1"/>
                </a:solidFill>
              </a:rPr>
              <a:t>High-side tail </a:t>
            </a:r>
            <a:r>
              <a:rPr lang="en-US" sz="2000" dirty="0" smtClean="0">
                <a:solidFill>
                  <a:schemeClr val="bg1"/>
                </a:solidFill>
                <a:latin typeface="Symbol" pitchFamily="18" charset="2"/>
              </a:rPr>
              <a:t>s</a:t>
            </a:r>
            <a:r>
              <a:rPr lang="en-US" sz="2000" dirty="0" smtClean="0">
                <a:solidFill>
                  <a:schemeClr val="bg1"/>
                </a:solidFill>
              </a:rPr>
              <a:t> = 176 KeV/c</a:t>
            </a:r>
            <a:endParaRPr lang="en-US" sz="2000" dirty="0">
              <a:solidFill>
                <a:schemeClr val="bg1"/>
              </a:solidFill>
            </a:endParaRPr>
          </a:p>
        </p:txBody>
      </p:sp>
      <p:cxnSp>
        <p:nvCxnSpPr>
          <p:cNvPr id="14" name="Straight Arrow Connector 13"/>
          <p:cNvCxnSpPr/>
          <p:nvPr/>
        </p:nvCxnSpPr>
        <p:spPr bwMode="auto">
          <a:xfrm flipH="1" flipV="1">
            <a:off x="4434840" y="4526280"/>
            <a:ext cx="1691640" cy="488482"/>
          </a:xfrm>
          <a:prstGeom prst="straightConnector1">
            <a:avLst/>
          </a:prstGeom>
          <a:solidFill>
            <a:schemeClr val="tx1"/>
          </a:solidFill>
          <a:ln w="508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Rectangle 8"/>
          <p:cNvSpPr/>
          <p:nvPr/>
        </p:nvSpPr>
        <p:spPr>
          <a:xfrm>
            <a:off x="329665" y="938459"/>
            <a:ext cx="5486400" cy="3417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Tracker resolution for 105 MeV/c electrons</a:t>
            </a:r>
            <a:endParaRPr lang="en-US" sz="2000" dirty="0"/>
          </a:p>
        </p:txBody>
      </p:sp>
    </p:spTree>
    <p:extLst>
      <p:ext uri="{BB962C8B-B14F-4D97-AF65-F5344CB8AC3E}">
        <p14:creationId xmlns:p14="http://schemas.microsoft.com/office/powerpoint/2010/main" val="28966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6982" y="960120"/>
            <a:ext cx="6748298" cy="5486400"/>
          </a:xfrm>
          <a:prstGeom prst="rect">
            <a:avLst/>
          </a:prstGeom>
        </p:spPr>
      </p:pic>
      <p:sp>
        <p:nvSpPr>
          <p:cNvPr id="622595" name="Rectangle 3"/>
          <p:cNvSpPr>
            <a:spLocks noGrp="1" noChangeArrowheads="1"/>
          </p:cNvSpPr>
          <p:nvPr>
            <p:ph type="title"/>
          </p:nvPr>
        </p:nvSpPr>
        <p:spPr>
          <a:noFill/>
          <a:ln/>
        </p:spPr>
        <p:txBody>
          <a:bodyPr/>
          <a:lstStyle/>
          <a:p>
            <a:r>
              <a:rPr lang="en-US" dirty="0" smtClean="0"/>
              <a:t>History </a:t>
            </a:r>
            <a:r>
              <a:rPr lang="en-US" dirty="0"/>
              <a:t>of </a:t>
            </a:r>
            <a:r>
              <a:rPr lang="en-US" dirty="0" err="1" smtClean="0"/>
              <a:t>Muon</a:t>
            </a:r>
            <a:r>
              <a:rPr lang="en-US" dirty="0" smtClean="0"/>
              <a:t> Lepton </a:t>
            </a:r>
            <a:r>
              <a:rPr lang="en-US" dirty="0"/>
              <a:t>Flavor Violation Searches</a:t>
            </a:r>
          </a:p>
        </p:txBody>
      </p:sp>
      <p:sp>
        <p:nvSpPr>
          <p:cNvPr id="622596" name="AutoShape 4"/>
          <p:cNvSpPr>
            <a:spLocks noChangeArrowheads="1"/>
          </p:cNvSpPr>
          <p:nvPr/>
        </p:nvSpPr>
        <p:spPr bwMode="auto">
          <a:xfrm>
            <a:off x="4581131" y="862990"/>
            <a:ext cx="4038600" cy="2971800"/>
          </a:xfrm>
          <a:prstGeom prst="star32">
            <a:avLst>
              <a:gd name="adj" fmla="val 37500"/>
            </a:avLst>
          </a:prstGeom>
          <a:solidFill>
            <a:srgbClr val="FF0000"/>
          </a:solidFill>
          <a:ln w="38100" algn="ctr">
            <a:solidFill>
              <a:srgbClr val="FF0000"/>
            </a:solidFill>
            <a:miter lim="800000"/>
            <a:headEnd type="none" w="lg" len="lg"/>
            <a:tailEnd type="none" w="lg" len="lg"/>
          </a:ln>
          <a:effectLst/>
          <a:extLst/>
        </p:spPr>
        <p:txBody>
          <a:bodyPr wrap="none" anchor="ctr"/>
          <a:lstStyle/>
          <a:p>
            <a:pPr algn="ctr" eaLnBrk="1" hangingPunct="1"/>
            <a:r>
              <a:rPr lang="en-US" sz="2400" dirty="0">
                <a:solidFill>
                  <a:srgbClr val="FFFF00"/>
                </a:solidFill>
              </a:rPr>
              <a:t>Mu2e at Fermilab </a:t>
            </a:r>
          </a:p>
          <a:p>
            <a:pPr algn="ctr" eaLnBrk="1" hangingPunct="1"/>
            <a:r>
              <a:rPr lang="en-US" sz="2400" dirty="0">
                <a:solidFill>
                  <a:srgbClr val="FFFF00"/>
                </a:solidFill>
              </a:rPr>
              <a:t>intends to improve </a:t>
            </a:r>
          </a:p>
          <a:p>
            <a:pPr algn="ctr" eaLnBrk="1" hangingPunct="1"/>
            <a:r>
              <a:rPr lang="en-US" sz="2400" dirty="0">
                <a:solidFill>
                  <a:srgbClr val="FFFF00"/>
                </a:solidFill>
              </a:rPr>
              <a:t>sensitivity by ~10,000 </a:t>
            </a:r>
          </a:p>
        </p:txBody>
      </p:sp>
      <p:sp>
        <p:nvSpPr>
          <p:cNvPr id="622597" name="Line 5"/>
          <p:cNvSpPr>
            <a:spLocks noChangeShapeType="1"/>
          </p:cNvSpPr>
          <p:nvPr/>
        </p:nvSpPr>
        <p:spPr bwMode="auto">
          <a:xfrm>
            <a:off x="7498080" y="4206240"/>
            <a:ext cx="0" cy="1122680"/>
          </a:xfrm>
          <a:prstGeom prst="line">
            <a:avLst/>
          </a:prstGeom>
          <a:noFill/>
          <a:ln w="63500">
            <a:solidFill>
              <a:srgbClr val="FF0000"/>
            </a:solidFill>
            <a:round/>
            <a:headEnd type="none"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2598" name="AutoShape 6"/>
          <p:cNvSpPr>
            <a:spLocks noChangeArrowheads="1"/>
          </p:cNvSpPr>
          <p:nvPr/>
        </p:nvSpPr>
        <p:spPr bwMode="auto">
          <a:xfrm>
            <a:off x="3574256" y="862990"/>
            <a:ext cx="4165600" cy="679450"/>
          </a:xfrm>
          <a:prstGeom prst="wedgeRoundRectCallout">
            <a:avLst>
              <a:gd name="adj1" fmla="val -77972"/>
              <a:gd name="adj2" fmla="val -3505"/>
              <a:gd name="adj3" fmla="val 16667"/>
            </a:avLst>
          </a:prstGeom>
          <a:solidFill>
            <a:srgbClr val="FFFF99"/>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pPr>
            <a:r>
              <a:rPr lang="en-US" sz="1800" dirty="0"/>
              <a:t>Muon established as independent lepton in 1947 as </a:t>
            </a:r>
            <a:r>
              <a:rPr lang="en-US" sz="1800" dirty="0">
                <a:latin typeface="Symbol" pitchFamily="18" charset="2"/>
              </a:rPr>
              <a:t>m</a:t>
            </a:r>
            <a:r>
              <a:rPr lang="en-US" sz="1800" dirty="0">
                <a:latin typeface="Century Gothic" pitchFamily="34" charset="0"/>
              </a:rPr>
              <a:t>→</a:t>
            </a:r>
            <a:r>
              <a:rPr lang="en-US" sz="1800" dirty="0"/>
              <a:t>e</a:t>
            </a:r>
            <a:r>
              <a:rPr lang="en-US" sz="1800" dirty="0">
                <a:latin typeface="Symbol" pitchFamily="18" charset="2"/>
              </a:rPr>
              <a:t>g</a:t>
            </a:r>
            <a:r>
              <a:rPr lang="en-US" sz="1800" dirty="0"/>
              <a:t> not seen</a:t>
            </a:r>
          </a:p>
        </p:txBody>
      </p:sp>
      <p:sp>
        <p:nvSpPr>
          <p:cNvPr id="622599" name="AutoShape 7"/>
          <p:cNvSpPr>
            <a:spLocks noChangeArrowheads="1"/>
          </p:cNvSpPr>
          <p:nvPr/>
        </p:nvSpPr>
        <p:spPr bwMode="auto">
          <a:xfrm>
            <a:off x="5113338" y="1574800"/>
            <a:ext cx="3870325" cy="685800"/>
          </a:xfrm>
          <a:prstGeom prst="wedgeRoundRectCallout">
            <a:avLst>
              <a:gd name="adj1" fmla="val -100986"/>
              <a:gd name="adj2" fmla="val 8565"/>
              <a:gd name="adj3" fmla="val 16667"/>
            </a:avLst>
          </a:prstGeom>
          <a:solidFill>
            <a:srgbClr val="FFFF99"/>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pPr>
            <a:r>
              <a:rPr lang="en-US" sz="1800" dirty="0"/>
              <a:t>Feinberg 1958 loop calculation: </a:t>
            </a:r>
            <a:r>
              <a:rPr lang="en-US" sz="1800" dirty="0">
                <a:latin typeface="Symbol" pitchFamily="18" charset="2"/>
              </a:rPr>
              <a:t>m</a:t>
            </a:r>
            <a:r>
              <a:rPr lang="en-US" sz="1800" dirty="0">
                <a:latin typeface="Century Gothic" pitchFamily="34" charset="0"/>
              </a:rPr>
              <a:t>→</a:t>
            </a:r>
            <a:r>
              <a:rPr lang="en-US" sz="1800" dirty="0"/>
              <a:t>e</a:t>
            </a:r>
            <a:r>
              <a:rPr lang="en-US" sz="1800" dirty="0">
                <a:latin typeface="Symbol" pitchFamily="18" charset="2"/>
              </a:rPr>
              <a:t>g</a:t>
            </a:r>
            <a:r>
              <a:rPr lang="en-US" sz="1800" dirty="0"/>
              <a:t> must be 10</a:t>
            </a:r>
            <a:r>
              <a:rPr lang="en-US" sz="1800" baseline="30000" dirty="0"/>
              <a:t>-4</a:t>
            </a:r>
            <a:r>
              <a:rPr lang="en-US" sz="1800" dirty="0"/>
              <a:t>-10</a:t>
            </a:r>
            <a:r>
              <a:rPr lang="en-US" sz="1800" baseline="30000" dirty="0"/>
              <a:t>-5</a:t>
            </a:r>
          </a:p>
        </p:txBody>
      </p:sp>
      <p:sp>
        <p:nvSpPr>
          <p:cNvPr id="622600" name="AutoShape 8"/>
          <p:cNvSpPr>
            <a:spLocks noChangeArrowheads="1"/>
          </p:cNvSpPr>
          <p:nvPr/>
        </p:nvSpPr>
        <p:spPr bwMode="auto">
          <a:xfrm>
            <a:off x="5492750" y="2352675"/>
            <a:ext cx="3340100" cy="654050"/>
          </a:xfrm>
          <a:prstGeom prst="wedgeRoundRectCallout">
            <a:avLst>
              <a:gd name="adj1" fmla="val -111690"/>
              <a:gd name="adj2" fmla="val -13347"/>
              <a:gd name="adj3" fmla="val 16667"/>
            </a:avLst>
          </a:prstGeom>
          <a:solidFill>
            <a:srgbClr val="FFFF99"/>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pPr>
            <a:r>
              <a:rPr lang="en-US" sz="1800" dirty="0"/>
              <a:t>Non-observation of </a:t>
            </a:r>
            <a:r>
              <a:rPr lang="en-US" sz="1800" dirty="0">
                <a:latin typeface="Symbol" pitchFamily="18" charset="2"/>
              </a:rPr>
              <a:t>m</a:t>
            </a:r>
            <a:r>
              <a:rPr lang="en-US" sz="1800" dirty="0">
                <a:latin typeface="Century Gothic" pitchFamily="34" charset="0"/>
              </a:rPr>
              <a:t>→</a:t>
            </a:r>
            <a:r>
              <a:rPr lang="en-US" sz="1800" dirty="0"/>
              <a:t>e</a:t>
            </a:r>
            <a:r>
              <a:rPr lang="en-US" sz="1800" dirty="0">
                <a:latin typeface="Symbol" pitchFamily="18" charset="2"/>
              </a:rPr>
              <a:t>g</a:t>
            </a:r>
            <a:r>
              <a:rPr lang="en-US" sz="1800" dirty="0"/>
              <a:t>  implies two neutrinos</a:t>
            </a:r>
          </a:p>
        </p:txBody>
      </p:sp>
      <p:sp>
        <p:nvSpPr>
          <p:cNvPr id="622602" name="Oval 10"/>
          <p:cNvSpPr>
            <a:spLocks noChangeArrowheads="1"/>
          </p:cNvSpPr>
          <p:nvPr/>
        </p:nvSpPr>
        <p:spPr bwMode="auto">
          <a:xfrm>
            <a:off x="6355080" y="5000626"/>
            <a:ext cx="1582420" cy="620712"/>
          </a:xfrm>
          <a:prstGeom prst="ellipse">
            <a:avLst/>
          </a:prstGeom>
          <a:noFill/>
          <a:ln w="50800" algn="ctr">
            <a:solidFill>
              <a:srgbClr val="FF0000"/>
            </a:solidFill>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2604" name="AutoShape 12"/>
          <p:cNvSpPr>
            <a:spLocks noChangeArrowheads="1"/>
          </p:cNvSpPr>
          <p:nvPr/>
        </p:nvSpPr>
        <p:spPr bwMode="auto">
          <a:xfrm>
            <a:off x="6491288" y="3108325"/>
            <a:ext cx="2497137" cy="868363"/>
          </a:xfrm>
          <a:prstGeom prst="wedgeRoundRectCallout">
            <a:avLst>
              <a:gd name="adj1" fmla="val -43259"/>
              <a:gd name="adj2" fmla="val 70657"/>
              <a:gd name="adj3" fmla="val 16667"/>
            </a:avLst>
          </a:prstGeom>
          <a:solidFill>
            <a:srgbClr val="FFFF99"/>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pPr>
            <a:r>
              <a:rPr lang="en-US" sz="1800" dirty="0"/>
              <a:t>Present </a:t>
            </a:r>
            <a:r>
              <a:rPr lang="en-US" sz="1800" dirty="0" smtClean="0"/>
              <a:t>limits </a:t>
            </a:r>
            <a:r>
              <a:rPr lang="en-US" sz="1800" dirty="0"/>
              <a:t>constraining New Physics theories</a:t>
            </a:r>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3" name="Footer Placeholder 2"/>
          <p:cNvSpPr>
            <a:spLocks noGrp="1"/>
          </p:cNvSpPr>
          <p:nvPr>
            <p:ph type="ftr" sz="quarter" idx="11"/>
          </p:nvPr>
        </p:nvSpPr>
        <p:spPr/>
        <p:txBody>
          <a:bodyPr/>
          <a:lstStyle/>
          <a:p>
            <a:r>
              <a:rPr lang="en-US" smtClean="0"/>
              <a:t>Mu2e</a:t>
            </a:r>
            <a:endParaRPr lang="en-US" dirty="0"/>
          </a:p>
        </p:txBody>
      </p:sp>
      <p:sp>
        <p:nvSpPr>
          <p:cNvPr id="4" name="Slide Number Placeholder 3"/>
          <p:cNvSpPr>
            <a:spLocks noGrp="1"/>
          </p:cNvSpPr>
          <p:nvPr>
            <p:ph type="sldNum" sz="quarter" idx="12"/>
          </p:nvPr>
        </p:nvSpPr>
        <p:spPr/>
        <p:txBody>
          <a:bodyPr/>
          <a:lstStyle/>
          <a:p>
            <a:fld id="{C95F3207-39C2-4B35-9EBF-195B2F555FC9}" type="slidenum">
              <a:rPr lang="en-US" smtClean="0"/>
              <a:pPr/>
              <a:t>32</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22598"/>
                                        </p:tgtEl>
                                        <p:attrNameLst>
                                          <p:attrName>style.visibility</p:attrName>
                                        </p:attrNameLst>
                                      </p:cBhvr>
                                      <p:to>
                                        <p:strVal val="visible"/>
                                      </p:to>
                                    </p:set>
                                    <p:animEffect transition="in" filter="fade">
                                      <p:cBhvr>
                                        <p:cTn id="7" dur="2000"/>
                                        <p:tgtEl>
                                          <p:spTgt spid="6225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22599"/>
                                        </p:tgtEl>
                                        <p:attrNameLst>
                                          <p:attrName>style.visibility</p:attrName>
                                        </p:attrNameLst>
                                      </p:cBhvr>
                                      <p:to>
                                        <p:strVal val="visible"/>
                                      </p:to>
                                    </p:set>
                                    <p:animEffect transition="in" filter="fade">
                                      <p:cBhvr>
                                        <p:cTn id="12" dur="2000"/>
                                        <p:tgtEl>
                                          <p:spTgt spid="62259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22600"/>
                                        </p:tgtEl>
                                        <p:attrNameLst>
                                          <p:attrName>style.visibility</p:attrName>
                                        </p:attrNameLst>
                                      </p:cBhvr>
                                      <p:to>
                                        <p:strVal val="visible"/>
                                      </p:to>
                                    </p:set>
                                    <p:animEffect transition="in" filter="fade">
                                      <p:cBhvr>
                                        <p:cTn id="17" dur="2000"/>
                                        <p:tgtEl>
                                          <p:spTgt spid="62260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22604"/>
                                        </p:tgtEl>
                                        <p:attrNameLst>
                                          <p:attrName>style.visibility</p:attrName>
                                        </p:attrNameLst>
                                      </p:cBhvr>
                                      <p:to>
                                        <p:strVal val="visible"/>
                                      </p:to>
                                    </p:set>
                                    <p:animEffect transition="in" filter="fade">
                                      <p:cBhvr>
                                        <p:cTn id="22" dur="2000"/>
                                        <p:tgtEl>
                                          <p:spTgt spid="62260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xit" presetSubtype="0" fill="hold" grpId="1" nodeType="clickEffect">
                                  <p:stCondLst>
                                    <p:cond delay="0"/>
                                  </p:stCondLst>
                                  <p:childTnLst>
                                    <p:animEffect transition="out" filter="fade">
                                      <p:cBhvr>
                                        <p:cTn id="26" dur="2000"/>
                                        <p:tgtEl>
                                          <p:spTgt spid="622604"/>
                                        </p:tgtEl>
                                      </p:cBhvr>
                                    </p:animEffect>
                                    <p:set>
                                      <p:cBhvr>
                                        <p:cTn id="27" dur="1" fill="hold">
                                          <p:stCondLst>
                                            <p:cond delay="1999"/>
                                          </p:stCondLst>
                                        </p:cTn>
                                        <p:tgtEl>
                                          <p:spTgt spid="622604"/>
                                        </p:tgtEl>
                                        <p:attrNameLst>
                                          <p:attrName>style.visibility</p:attrName>
                                        </p:attrNameLst>
                                      </p:cBhvr>
                                      <p:to>
                                        <p:strVal val="hidden"/>
                                      </p:to>
                                    </p:set>
                                  </p:childTnLst>
                                </p:cTn>
                              </p:par>
                              <p:par>
                                <p:cTn id="28" presetID="10" presetClass="exit" presetSubtype="0" fill="hold" grpId="1" nodeType="withEffect">
                                  <p:stCondLst>
                                    <p:cond delay="0"/>
                                  </p:stCondLst>
                                  <p:childTnLst>
                                    <p:animEffect transition="out" filter="fade">
                                      <p:cBhvr>
                                        <p:cTn id="29" dur="2000"/>
                                        <p:tgtEl>
                                          <p:spTgt spid="622598"/>
                                        </p:tgtEl>
                                      </p:cBhvr>
                                    </p:animEffect>
                                    <p:set>
                                      <p:cBhvr>
                                        <p:cTn id="30" dur="1" fill="hold">
                                          <p:stCondLst>
                                            <p:cond delay="1999"/>
                                          </p:stCondLst>
                                        </p:cTn>
                                        <p:tgtEl>
                                          <p:spTgt spid="622598"/>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2000"/>
                                        <p:tgtEl>
                                          <p:spTgt spid="622599"/>
                                        </p:tgtEl>
                                      </p:cBhvr>
                                    </p:animEffect>
                                    <p:set>
                                      <p:cBhvr>
                                        <p:cTn id="33" dur="1" fill="hold">
                                          <p:stCondLst>
                                            <p:cond delay="1999"/>
                                          </p:stCondLst>
                                        </p:cTn>
                                        <p:tgtEl>
                                          <p:spTgt spid="622599"/>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2000"/>
                                        <p:tgtEl>
                                          <p:spTgt spid="622600"/>
                                        </p:tgtEl>
                                      </p:cBhvr>
                                    </p:animEffect>
                                    <p:set>
                                      <p:cBhvr>
                                        <p:cTn id="36" dur="1" fill="hold">
                                          <p:stCondLst>
                                            <p:cond delay="1999"/>
                                          </p:stCondLst>
                                        </p:cTn>
                                        <p:tgtEl>
                                          <p:spTgt spid="622600"/>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622602"/>
                                        </p:tgtEl>
                                        <p:attrNameLst>
                                          <p:attrName>style.visibility</p:attrName>
                                        </p:attrNameLst>
                                      </p:cBhvr>
                                      <p:to>
                                        <p:strVal val="visible"/>
                                      </p:to>
                                    </p:set>
                                    <p:animEffect transition="in" filter="fade">
                                      <p:cBhvr>
                                        <p:cTn id="39" dur="2000"/>
                                        <p:tgtEl>
                                          <p:spTgt spid="622602"/>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622597"/>
                                        </p:tgtEl>
                                        <p:attrNameLst>
                                          <p:attrName>style.visibility</p:attrName>
                                        </p:attrNameLst>
                                      </p:cBhvr>
                                      <p:to>
                                        <p:strVal val="visible"/>
                                      </p:to>
                                    </p:set>
                                    <p:animEffect transition="in" filter="wipe(up)">
                                      <p:cBhvr>
                                        <p:cTn id="42" dur="1000"/>
                                        <p:tgtEl>
                                          <p:spTgt spid="62259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22596"/>
                                        </p:tgtEl>
                                        <p:attrNameLst>
                                          <p:attrName>style.visibility</p:attrName>
                                        </p:attrNameLst>
                                      </p:cBhvr>
                                      <p:to>
                                        <p:strVal val="visible"/>
                                      </p:to>
                                    </p:set>
                                    <p:animEffect transition="in" filter="fade">
                                      <p:cBhvr>
                                        <p:cTn id="45" dur="2000"/>
                                        <p:tgtEl>
                                          <p:spTgt spid="6225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2596" grpId="0" animBg="1"/>
      <p:bldP spid="622597" grpId="0" animBg="1"/>
      <p:bldP spid="622598" grpId="0" animBg="1"/>
      <p:bldP spid="622598" grpId="1" animBg="1"/>
      <p:bldP spid="622599" grpId="0" animBg="1"/>
      <p:bldP spid="622599" grpId="1" animBg="1"/>
      <p:bldP spid="622600" grpId="0" animBg="1"/>
      <p:bldP spid="622600" grpId="1" animBg="1"/>
      <p:bldP spid="622602" grpId="0" animBg="1"/>
      <p:bldP spid="622604" grpId="0" animBg="1"/>
      <p:bldP spid="622604"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754" name="Rectangle 2"/>
          <p:cNvSpPr>
            <a:spLocks noGrp="1" noRot="1" noChangeArrowheads="1"/>
          </p:cNvSpPr>
          <p:nvPr>
            <p:ph type="title"/>
          </p:nvPr>
        </p:nvSpPr>
        <p:spPr/>
        <p:txBody>
          <a:bodyPr/>
          <a:lstStyle/>
          <a:p>
            <a:r>
              <a:rPr lang="en-US" dirty="0"/>
              <a:t>Transport Solenoidal Magnet</a:t>
            </a:r>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7" name="Footer Placeholder 3"/>
          <p:cNvSpPr>
            <a:spLocks noGrp="1"/>
          </p:cNvSpPr>
          <p:nvPr>
            <p:ph type="ftr" sz="quarter" idx="11"/>
          </p:nvPr>
        </p:nvSpPr>
        <p:spPr/>
        <p:txBody>
          <a:bodyPr/>
          <a:lstStyle/>
          <a:p>
            <a:r>
              <a:rPr lang="en-US" smtClean="0"/>
              <a:t>Mu2e</a:t>
            </a:r>
            <a:endParaRPr lang="en-US" baseline="30000" dirty="0"/>
          </a:p>
        </p:txBody>
      </p:sp>
      <p:sp>
        <p:nvSpPr>
          <p:cNvPr id="3" name="Slide Number Placeholder 2"/>
          <p:cNvSpPr>
            <a:spLocks noGrp="1"/>
          </p:cNvSpPr>
          <p:nvPr>
            <p:ph type="sldNum" sz="quarter" idx="12"/>
          </p:nvPr>
        </p:nvSpPr>
        <p:spPr/>
        <p:txBody>
          <a:bodyPr/>
          <a:lstStyle/>
          <a:p>
            <a:fld id="{7705845C-8431-413C-B8C1-E296749C8453}" type="slidenum">
              <a:rPr lang="en-US" smtClean="0"/>
              <a:pPr/>
              <a:t>33</a:t>
            </a:fld>
            <a:endParaRPr lang="en-US" dirty="0"/>
          </a:p>
        </p:txBody>
      </p:sp>
      <p:sp>
        <p:nvSpPr>
          <p:cNvPr id="586755" name="Text Box 3"/>
          <p:cNvSpPr txBox="1">
            <a:spLocks noChangeArrowheads="1"/>
          </p:cNvSpPr>
          <p:nvPr/>
        </p:nvSpPr>
        <p:spPr bwMode="auto">
          <a:xfrm>
            <a:off x="193675" y="817563"/>
            <a:ext cx="4302125" cy="2086725"/>
          </a:xfrm>
          <a:prstGeom prst="rect">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7013" indent="-227013" algn="l">
              <a:defRPr>
                <a:solidFill>
                  <a:schemeClr val="tx1"/>
                </a:solidFill>
                <a:latin typeface="Arial" pitchFamily="34" charset="0"/>
              </a:defRPr>
            </a:lvl1pPr>
            <a:lvl2pPr marL="573088" indent="-231775" algn="l">
              <a:defRPr>
                <a:solidFill>
                  <a:schemeClr val="tx1"/>
                </a:solidFill>
                <a:latin typeface="Arial" pitchFamily="34" charset="0"/>
              </a:defRPr>
            </a:lvl2pPr>
            <a:lvl3pPr marL="1257300" indent="-342900" algn="l">
              <a:defRPr>
                <a:solidFill>
                  <a:schemeClr val="tx1"/>
                </a:solidFill>
                <a:latin typeface="Arial" pitchFamily="34" charset="0"/>
              </a:defRPr>
            </a:lvl3pPr>
            <a:lvl4pPr marL="1714500" indent="-342900" algn="l">
              <a:defRPr>
                <a:solidFill>
                  <a:schemeClr val="tx1"/>
                </a:solidFill>
                <a:latin typeface="Arial" pitchFamily="34" charset="0"/>
              </a:defRPr>
            </a:lvl4pPr>
            <a:lvl5pPr marL="2171700" indent="-342900" algn="l">
              <a:defRPr>
                <a:solidFill>
                  <a:schemeClr val="tx1"/>
                </a:solidFill>
                <a:latin typeface="Arial" pitchFamily="34" charset="0"/>
              </a:defRPr>
            </a:lvl5pPr>
            <a:lvl6pPr marL="2628900" indent="-342900" fontAlgn="base">
              <a:spcBef>
                <a:spcPct val="0"/>
              </a:spcBef>
              <a:spcAft>
                <a:spcPct val="0"/>
              </a:spcAft>
              <a:defRPr>
                <a:solidFill>
                  <a:schemeClr val="tx1"/>
                </a:solidFill>
                <a:latin typeface="Arial" pitchFamily="34" charset="0"/>
              </a:defRPr>
            </a:lvl6pPr>
            <a:lvl7pPr marL="3086100" indent="-342900" fontAlgn="base">
              <a:spcBef>
                <a:spcPct val="0"/>
              </a:spcBef>
              <a:spcAft>
                <a:spcPct val="0"/>
              </a:spcAft>
              <a:defRPr>
                <a:solidFill>
                  <a:schemeClr val="tx1"/>
                </a:solidFill>
                <a:latin typeface="Arial" pitchFamily="34" charset="0"/>
              </a:defRPr>
            </a:lvl7pPr>
            <a:lvl8pPr marL="3543300" indent="-342900" fontAlgn="base">
              <a:spcBef>
                <a:spcPct val="0"/>
              </a:spcBef>
              <a:spcAft>
                <a:spcPct val="0"/>
              </a:spcAft>
              <a:defRPr>
                <a:solidFill>
                  <a:schemeClr val="tx1"/>
                </a:solidFill>
                <a:latin typeface="Arial" pitchFamily="34" charset="0"/>
              </a:defRPr>
            </a:lvl8pPr>
            <a:lvl9pPr marL="4000500" indent="-342900" fontAlgn="base">
              <a:spcBef>
                <a:spcPct val="0"/>
              </a:spcBef>
              <a:spcAft>
                <a:spcPct val="0"/>
              </a:spcAft>
              <a:defRPr>
                <a:solidFill>
                  <a:schemeClr val="tx1"/>
                </a:solidFill>
                <a:latin typeface="Arial" pitchFamily="34" charset="0"/>
              </a:defRPr>
            </a:lvl9pPr>
          </a:lstStyle>
          <a:p>
            <a:pPr eaLnBrk="1" hangingPunct="1">
              <a:lnSpc>
                <a:spcPct val="90000"/>
              </a:lnSpc>
              <a:spcBef>
                <a:spcPct val="30000"/>
              </a:spcBef>
              <a:buFontTx/>
              <a:buChar char="•"/>
            </a:pPr>
            <a:r>
              <a:rPr lang="en-US" sz="1800" dirty="0">
                <a:solidFill>
                  <a:schemeClr val="bg1"/>
                </a:solidFill>
                <a:latin typeface="+mn-lt"/>
              </a:rPr>
              <a:t>Curved solenoid:</a:t>
            </a:r>
          </a:p>
          <a:p>
            <a:pPr lvl="1" eaLnBrk="1" hangingPunct="1">
              <a:lnSpc>
                <a:spcPct val="90000"/>
              </a:lnSpc>
              <a:spcBef>
                <a:spcPct val="30000"/>
              </a:spcBef>
              <a:buFontTx/>
              <a:buAutoNum type="arabicPeriod"/>
            </a:pPr>
            <a:r>
              <a:rPr lang="en-US" sz="1800" dirty="0">
                <a:solidFill>
                  <a:schemeClr val="bg1"/>
                </a:solidFill>
                <a:latin typeface="+mn-lt"/>
              </a:rPr>
              <a:t>separates charges by charge sign</a:t>
            </a:r>
          </a:p>
          <a:p>
            <a:pPr lvl="1" eaLnBrk="1" hangingPunct="1">
              <a:lnSpc>
                <a:spcPct val="90000"/>
              </a:lnSpc>
              <a:spcBef>
                <a:spcPct val="30000"/>
              </a:spcBef>
              <a:buFontTx/>
              <a:buAutoNum type="arabicPeriod"/>
            </a:pPr>
            <a:r>
              <a:rPr lang="en-US" sz="1800" dirty="0">
                <a:solidFill>
                  <a:schemeClr val="bg1"/>
                </a:solidFill>
                <a:latin typeface="+mn-lt"/>
              </a:rPr>
              <a:t>reduces line-of-sight transport of neutrals</a:t>
            </a:r>
          </a:p>
          <a:p>
            <a:pPr eaLnBrk="1" hangingPunct="1">
              <a:lnSpc>
                <a:spcPct val="90000"/>
              </a:lnSpc>
              <a:spcBef>
                <a:spcPct val="30000"/>
              </a:spcBef>
              <a:buFontTx/>
              <a:buChar char="•"/>
            </a:pPr>
            <a:r>
              <a:rPr lang="en-US" sz="1800" dirty="0">
                <a:solidFill>
                  <a:schemeClr val="bg1"/>
                </a:solidFill>
                <a:latin typeface="+mn-lt"/>
              </a:rPr>
              <a:t>Collimators eliminate wrong-sign particles and particles with too large momentum</a:t>
            </a:r>
          </a:p>
        </p:txBody>
      </p:sp>
      <p:pic>
        <p:nvPicPr>
          <p:cNvPr id="586756" name="Picture 4" descr="ps_w_mu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8" y="2890838"/>
            <a:ext cx="8226425" cy="3500437"/>
          </a:xfrm>
          <a:prstGeom prst="rect">
            <a:avLst/>
          </a:prstGeom>
          <a:noFill/>
          <a:extLst>
            <a:ext uri="{909E8E84-426E-40DD-AFC4-6F175D3DCCD1}">
              <a14:hiddenFill xmlns:a14="http://schemas.microsoft.com/office/drawing/2010/main">
                <a:solidFill>
                  <a:srgbClr val="FFFFFF"/>
                </a:solidFill>
              </a14:hiddenFill>
            </a:ext>
          </a:extLst>
        </p:spPr>
      </p:pic>
      <p:pic>
        <p:nvPicPr>
          <p:cNvPr id="586757" name="Picture 5" descr="Collimator_03_cutaway_sec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817563"/>
            <a:ext cx="4570413" cy="2305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Schedule</a:t>
            </a:r>
            <a:endParaRPr lang="en-US" dirty="0"/>
          </a:p>
        </p:txBody>
      </p:sp>
      <p:sp>
        <p:nvSpPr>
          <p:cNvPr id="3" name="Date Placeholder 2"/>
          <p:cNvSpPr>
            <a:spLocks noGrp="1"/>
          </p:cNvSpPr>
          <p:nvPr>
            <p:ph type="dt" sz="half" idx="10"/>
          </p:nvPr>
        </p:nvSpPr>
        <p:spPr/>
        <p:txBody>
          <a:bodyPr/>
          <a:lstStyle/>
          <a:p>
            <a:r>
              <a:rPr lang="en-US" smtClean="0"/>
              <a:t>Craig Dukes / Virginia</a:t>
            </a:r>
            <a:endParaRPr lang="en-US" dirty="0"/>
          </a:p>
        </p:txBody>
      </p:sp>
      <p:sp>
        <p:nvSpPr>
          <p:cNvPr id="4" name="Footer Placeholder 3"/>
          <p:cNvSpPr>
            <a:spLocks noGrp="1"/>
          </p:cNvSpPr>
          <p:nvPr>
            <p:ph type="ftr" sz="quarter" idx="11"/>
          </p:nvPr>
        </p:nvSpPr>
        <p:spPr/>
        <p:txBody>
          <a:bodyPr/>
          <a:lstStyle/>
          <a:p>
            <a:r>
              <a:rPr lang="en-US" smtClean="0"/>
              <a:t>Mu2e</a:t>
            </a:r>
            <a:endParaRPr lang="en-US" dirty="0"/>
          </a:p>
        </p:txBody>
      </p:sp>
      <p:sp>
        <p:nvSpPr>
          <p:cNvPr id="5" name="Slide Number Placeholder 4"/>
          <p:cNvSpPr>
            <a:spLocks noGrp="1"/>
          </p:cNvSpPr>
          <p:nvPr>
            <p:ph type="sldNum" sz="quarter" idx="12"/>
          </p:nvPr>
        </p:nvSpPr>
        <p:spPr/>
        <p:txBody>
          <a:bodyPr/>
          <a:lstStyle/>
          <a:p>
            <a:fld id="{C95F3207-39C2-4B35-9EBF-195B2F555FC9}" type="slidenum">
              <a:rPr lang="en-US" smtClean="0"/>
              <a:pPr/>
              <a:t>34</a:t>
            </a:fld>
            <a:endParaRPr lang="en-US" dirty="0"/>
          </a:p>
        </p:txBody>
      </p:sp>
      <p:sp>
        <p:nvSpPr>
          <p:cNvPr id="52" name="Rectangle 51"/>
          <p:cNvSpPr/>
          <p:nvPr/>
        </p:nvSpPr>
        <p:spPr>
          <a:xfrm>
            <a:off x="3" y="5133240"/>
            <a:ext cx="8606149"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53" name="Table 52"/>
          <p:cNvGraphicFramePr>
            <a:graphicFrameLocks noGrp="1"/>
          </p:cNvGraphicFramePr>
          <p:nvPr>
            <p:extLst>
              <p:ext uri="{D42A27DB-BD31-4B8C-83A1-F6EECF244321}">
                <p14:modId xmlns:p14="http://schemas.microsoft.com/office/powerpoint/2010/main" val="3772545824"/>
              </p:ext>
            </p:extLst>
          </p:nvPr>
        </p:nvGraphicFramePr>
        <p:xfrm>
          <a:off x="4" y="5238491"/>
          <a:ext cx="8686796" cy="581660"/>
        </p:xfrm>
        <a:graphic>
          <a:graphicData uri="http://schemas.openxmlformats.org/drawingml/2006/table">
            <a:tbl>
              <a:tblPr/>
              <a:tblGrid>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gridCol w="255494"/>
              </a:tblGrid>
              <a:tr h="190500">
                <a:tc>
                  <a:txBody>
                    <a:bodyPr/>
                    <a:lstStyle/>
                    <a:p>
                      <a:pPr algn="l" fontAlgn="b"/>
                      <a:r>
                        <a:rPr lang="en-US" sz="1000" b="0" i="0" u="none" strike="noStrike">
                          <a:solidFill>
                            <a:srgbClr val="000000"/>
                          </a:solidFill>
                          <a:effectLst/>
                          <a:latin typeface="Calibri"/>
                        </a:rPr>
                        <a:t>Q3</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Q4</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Q1</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Q2</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dirty="0">
                          <a:solidFill>
                            <a:srgbClr val="000000"/>
                          </a:solidFill>
                          <a:effectLst/>
                          <a:latin typeface="Calibri"/>
                        </a:rPr>
                        <a:t>Q3</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Q4</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Q1</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Q2</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Q3</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Q4</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Q1</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Q2</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Q3</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Q4</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Q1</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Q2</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Q3</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Q4</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Q1</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Q2</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Q3</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Q4</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Q1</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Q2</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Q3</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Q4</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Q1</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Q2</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Q3</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Q4</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Q1</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Q2</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a:solidFill>
                            <a:srgbClr val="000000"/>
                          </a:solidFill>
                          <a:effectLst/>
                          <a:latin typeface="Calibri"/>
                        </a:rPr>
                        <a:t>Q3</a:t>
                      </a:r>
                    </a:p>
                  </a:txBody>
                  <a:tcPr marL="12700" marR="12700" marT="12700" marB="0" anchor="b">
                    <a:lnL>
                      <a:noFill/>
                    </a:lnL>
                    <a:lnR>
                      <a:noFill/>
                    </a:lnR>
                    <a:lnT>
                      <a:noFill/>
                    </a:lnT>
                    <a:lnB>
                      <a:noFill/>
                    </a:lnB>
                    <a:solidFill>
                      <a:srgbClr val="FFFFFF"/>
                    </a:solidFill>
                  </a:tcPr>
                </a:tc>
                <a:tc>
                  <a:txBody>
                    <a:bodyPr/>
                    <a:lstStyle/>
                    <a:p>
                      <a:pPr algn="l" fontAlgn="b"/>
                      <a:r>
                        <a:rPr lang="en-US" sz="1000" b="0" i="0" u="none" strike="noStrike" dirty="0">
                          <a:solidFill>
                            <a:srgbClr val="000000"/>
                          </a:solidFill>
                          <a:effectLst/>
                          <a:latin typeface="Calibri"/>
                        </a:rPr>
                        <a:t>Q4</a:t>
                      </a:r>
                    </a:p>
                  </a:txBody>
                  <a:tcPr marL="12700" marR="12700" marT="12700" marB="0" anchor="b">
                    <a:lnL>
                      <a:noFill/>
                    </a:lnL>
                    <a:lnR>
                      <a:noFill/>
                    </a:lnR>
                    <a:lnT>
                      <a:noFill/>
                    </a:lnT>
                    <a:lnB>
                      <a:noFill/>
                    </a:lnB>
                    <a:solidFill>
                      <a:srgbClr val="FFFFFF"/>
                    </a:solidFill>
                  </a:tcPr>
                </a:tc>
              </a:tr>
              <a:tr h="190500">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r>
              <a:tr h="190500">
                <a:tc>
                  <a:txBody>
                    <a:bodyPr/>
                    <a:lstStyle/>
                    <a:p>
                      <a:pPr algn="l" fontAlgn="b"/>
                      <a:r>
                        <a:rPr lang="en-US" sz="1200" b="0" i="0" u="none" strike="noStrike">
                          <a:solidFill>
                            <a:srgbClr val="000000"/>
                          </a:solidFill>
                          <a:effectLst/>
                          <a:latin typeface="Calibri"/>
                        </a:rPr>
                        <a:t> </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200" b="0" i="0" u="none" strike="noStrike" dirty="0">
                          <a:solidFill>
                            <a:srgbClr val="000000"/>
                          </a:solidFill>
                          <a:effectLst/>
                          <a:latin typeface="Calibri"/>
                        </a:rPr>
                        <a:t>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bl>
          </a:graphicData>
        </a:graphic>
      </p:graphicFrame>
      <p:sp>
        <p:nvSpPr>
          <p:cNvPr id="54" name="Rectangle 53"/>
          <p:cNvSpPr/>
          <p:nvPr/>
        </p:nvSpPr>
        <p:spPr>
          <a:xfrm>
            <a:off x="3" y="5133240"/>
            <a:ext cx="8606149"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ight Arrow 54"/>
          <p:cNvSpPr/>
          <p:nvPr/>
        </p:nvSpPr>
        <p:spPr>
          <a:xfrm>
            <a:off x="0" y="5450740"/>
            <a:ext cx="9144000" cy="908050"/>
          </a:xfrm>
          <a:prstGeom prst="rightArrow">
            <a:avLst>
              <a:gd name="adj1" fmla="val 50000"/>
              <a:gd name="adj2" fmla="val 38112"/>
            </a:avLst>
          </a:prstGeom>
          <a:gradFill flip="none" rotWithShape="1">
            <a:gsLst>
              <a:gs pos="0">
                <a:schemeClr val="accent5">
                  <a:lumMod val="50000"/>
                </a:schemeClr>
              </a:gs>
              <a:gs pos="92000">
                <a:srgbClr val="FFFFFF"/>
              </a:gs>
            </a:gsLst>
            <a:path path="rect">
              <a:fillToRect l="100000" t="100000"/>
            </a:path>
            <a:tileRect r="-100000" b="-100000"/>
          </a:gradFill>
          <a:ln>
            <a:solidFill>
              <a:schemeClr val="tx1"/>
            </a:solidFill>
          </a:ln>
          <a:effectLst>
            <a:outerShdw blurRad="50800" dist="508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6" name="Straight Connector 55"/>
          <p:cNvCxnSpPr/>
          <p:nvPr/>
        </p:nvCxnSpPr>
        <p:spPr>
          <a:xfrm rot="5400000">
            <a:off x="-1835731" y="3748351"/>
            <a:ext cx="4702298" cy="1588"/>
          </a:xfrm>
          <a:prstGeom prst="line">
            <a:avLst/>
          </a:prstGeom>
          <a:ln w="12700">
            <a:solidFill>
              <a:schemeClr val="bg1"/>
            </a:solidFill>
            <a:prstDash val="dash"/>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rot="5400000">
            <a:off x="-819731" y="3754701"/>
            <a:ext cx="4702298" cy="1588"/>
          </a:xfrm>
          <a:prstGeom prst="line">
            <a:avLst/>
          </a:prstGeom>
          <a:ln w="12700">
            <a:solidFill>
              <a:schemeClr val="bg1"/>
            </a:solidFill>
            <a:prstDash val="dash"/>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rot="5400000">
            <a:off x="208969" y="3750477"/>
            <a:ext cx="4702298" cy="1588"/>
          </a:xfrm>
          <a:prstGeom prst="line">
            <a:avLst/>
          </a:prstGeom>
          <a:ln w="12700">
            <a:solidFill>
              <a:schemeClr val="bg1"/>
            </a:solidFill>
            <a:prstDash val="dash"/>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rot="5400000">
            <a:off x="1218619" y="3761051"/>
            <a:ext cx="4702298" cy="1588"/>
          </a:xfrm>
          <a:prstGeom prst="line">
            <a:avLst/>
          </a:prstGeom>
          <a:ln w="12700">
            <a:solidFill>
              <a:schemeClr val="bg1"/>
            </a:solidFill>
            <a:prstDash val="dash"/>
          </a:ln>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rot="5400000">
            <a:off x="3263319" y="3767400"/>
            <a:ext cx="4702298" cy="1588"/>
          </a:xfrm>
          <a:prstGeom prst="line">
            <a:avLst/>
          </a:prstGeom>
          <a:ln w="12700">
            <a:solidFill>
              <a:schemeClr val="bg1"/>
            </a:solidFill>
            <a:prstDash val="dash"/>
          </a:ln>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rot="5400000">
            <a:off x="4285669" y="3767400"/>
            <a:ext cx="4702298" cy="1588"/>
          </a:xfrm>
          <a:prstGeom prst="line">
            <a:avLst/>
          </a:prstGeom>
          <a:ln w="12700">
            <a:solidFill>
              <a:schemeClr val="bg1"/>
            </a:solidFill>
            <a:prstDash val="dash"/>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rot="5400000">
            <a:off x="5301669" y="3773750"/>
            <a:ext cx="4702298" cy="1588"/>
          </a:xfrm>
          <a:prstGeom prst="line">
            <a:avLst/>
          </a:prstGeom>
          <a:ln w="12700">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rot="5400000">
            <a:off x="6334857" y="3748350"/>
            <a:ext cx="4702298" cy="1588"/>
          </a:xfrm>
          <a:prstGeom prst="line">
            <a:avLst/>
          </a:prstGeom>
          <a:ln w="12700">
            <a:solidFill>
              <a:schemeClr val="bg1"/>
            </a:solidFill>
            <a:prstDash val="dash"/>
          </a:ln>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733120" y="6172200"/>
            <a:ext cx="8087030" cy="307777"/>
          </a:xfrm>
          <a:prstGeom prst="rect">
            <a:avLst/>
          </a:prstGeom>
          <a:noFill/>
        </p:spPr>
        <p:txBody>
          <a:bodyPr wrap="square" rtlCol="0">
            <a:spAutoFit/>
          </a:bodyPr>
          <a:lstStyle/>
          <a:p>
            <a:r>
              <a:rPr lang="en-US" sz="1400" dirty="0" smtClean="0">
                <a:solidFill>
                  <a:schemeClr val="bg1"/>
                </a:solidFill>
              </a:rPr>
              <a:t> FY14                 FY15                FY16                 FY17                 FY18                 FY19                FY20                  FY21</a:t>
            </a:r>
            <a:endParaRPr lang="en-US" sz="1400" dirty="0">
              <a:solidFill>
                <a:schemeClr val="bg1"/>
              </a:solidFill>
            </a:endParaRPr>
          </a:p>
        </p:txBody>
      </p:sp>
      <p:sp>
        <p:nvSpPr>
          <p:cNvPr id="65" name="Diamond 64"/>
          <p:cNvSpPr>
            <a:spLocks noChangeAspect="1"/>
          </p:cNvSpPr>
          <p:nvPr/>
        </p:nvSpPr>
        <p:spPr>
          <a:xfrm>
            <a:off x="1242488" y="5905987"/>
            <a:ext cx="234315" cy="234315"/>
          </a:xfrm>
          <a:prstGeom prst="diamond">
            <a:avLst/>
          </a:prstGeom>
          <a:solidFill>
            <a:schemeClr val="accent5">
              <a:lumMod val="75000"/>
            </a:schemeClr>
          </a:solidFill>
          <a:ln>
            <a:solidFill>
              <a:schemeClr val="accent5">
                <a:lumMod val="75000"/>
              </a:schemeClr>
            </a:solidFill>
          </a:ln>
          <a:scene3d>
            <a:camera prst="orthographicFront"/>
            <a:lightRig rig="brightRoom" dir="t"/>
          </a:scene3d>
          <a:sp3d prstMaterial="powder"/>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6" name="Straight Connector 65"/>
          <p:cNvCxnSpPr>
            <a:stCxn id="65" idx="0"/>
          </p:cNvCxnSpPr>
          <p:nvPr/>
        </p:nvCxnSpPr>
        <p:spPr>
          <a:xfrm rot="16200000" flipV="1">
            <a:off x="-898957" y="3647383"/>
            <a:ext cx="4507992" cy="9215"/>
          </a:xfrm>
          <a:prstGeom prst="line">
            <a:avLst/>
          </a:prstGeom>
          <a:ln>
            <a:solidFill>
              <a:schemeClr val="accent5">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7" name="Diamond 66"/>
          <p:cNvSpPr>
            <a:spLocks noChangeAspect="1"/>
          </p:cNvSpPr>
          <p:nvPr/>
        </p:nvSpPr>
        <p:spPr>
          <a:xfrm>
            <a:off x="1626731" y="5903493"/>
            <a:ext cx="234315" cy="234315"/>
          </a:xfrm>
          <a:prstGeom prst="diamond">
            <a:avLst/>
          </a:prstGeom>
          <a:solidFill>
            <a:schemeClr val="accent5">
              <a:lumMod val="75000"/>
            </a:schemeClr>
          </a:solidFill>
          <a:ln>
            <a:solidFill>
              <a:schemeClr val="accent5">
                <a:lumMod val="75000"/>
              </a:schemeClr>
            </a:solidFill>
          </a:ln>
          <a:scene3d>
            <a:camera prst="orthographicFront"/>
            <a:lightRig rig="brightRoom" dir="t"/>
          </a:scene3d>
          <a:sp3d prstMaterial="powder"/>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8" name="Straight Connector 67"/>
          <p:cNvCxnSpPr>
            <a:stCxn id="67" idx="0"/>
          </p:cNvCxnSpPr>
          <p:nvPr/>
        </p:nvCxnSpPr>
        <p:spPr>
          <a:xfrm rot="16200000" flipV="1">
            <a:off x="-514714" y="3644889"/>
            <a:ext cx="4507992" cy="9215"/>
          </a:xfrm>
          <a:prstGeom prst="line">
            <a:avLst/>
          </a:prstGeom>
          <a:ln>
            <a:solidFill>
              <a:schemeClr val="accent5">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457200" y="1005840"/>
            <a:ext cx="1339850" cy="338554"/>
          </a:xfrm>
          <a:prstGeom prst="rect">
            <a:avLst/>
          </a:prstGeom>
          <a:noFill/>
        </p:spPr>
        <p:txBody>
          <a:bodyPr wrap="square" rtlCol="0">
            <a:spAutoFit/>
          </a:bodyPr>
          <a:lstStyle/>
          <a:p>
            <a:pPr algn="ctr"/>
            <a:r>
              <a:rPr lang="en-US" sz="1600" dirty="0" smtClean="0">
                <a:solidFill>
                  <a:schemeClr val="bg1"/>
                </a:solidFill>
              </a:rPr>
              <a:t>CD-3a</a:t>
            </a:r>
          </a:p>
        </p:txBody>
      </p:sp>
      <p:sp>
        <p:nvSpPr>
          <p:cNvPr id="70" name="TextBox 69"/>
          <p:cNvSpPr txBox="1"/>
          <p:nvPr/>
        </p:nvSpPr>
        <p:spPr>
          <a:xfrm>
            <a:off x="1117870" y="1013223"/>
            <a:ext cx="1339850" cy="338554"/>
          </a:xfrm>
          <a:prstGeom prst="rect">
            <a:avLst/>
          </a:prstGeom>
          <a:noFill/>
        </p:spPr>
        <p:txBody>
          <a:bodyPr wrap="square" rtlCol="0">
            <a:spAutoFit/>
          </a:bodyPr>
          <a:lstStyle/>
          <a:p>
            <a:pPr algn="ctr"/>
            <a:r>
              <a:rPr lang="en-US" sz="1600" dirty="0" smtClean="0">
                <a:solidFill>
                  <a:schemeClr val="bg1"/>
                </a:solidFill>
              </a:rPr>
              <a:t>CD-2/3b</a:t>
            </a:r>
          </a:p>
        </p:txBody>
      </p:sp>
      <p:sp>
        <p:nvSpPr>
          <p:cNvPr id="71" name="TextBox 70"/>
          <p:cNvSpPr txBox="1"/>
          <p:nvPr/>
        </p:nvSpPr>
        <p:spPr>
          <a:xfrm>
            <a:off x="7403056" y="1013223"/>
            <a:ext cx="873125" cy="338554"/>
          </a:xfrm>
          <a:prstGeom prst="rect">
            <a:avLst/>
          </a:prstGeom>
          <a:noFill/>
        </p:spPr>
        <p:txBody>
          <a:bodyPr wrap="square" rtlCol="0">
            <a:spAutoFit/>
          </a:bodyPr>
          <a:lstStyle/>
          <a:p>
            <a:pPr algn="ctr"/>
            <a:r>
              <a:rPr lang="en-US" sz="1600" dirty="0" smtClean="0">
                <a:solidFill>
                  <a:schemeClr val="bg1"/>
                </a:solidFill>
              </a:rPr>
              <a:t>CD-</a:t>
            </a:r>
            <a:r>
              <a:rPr lang="en-US" sz="1600" dirty="0">
                <a:solidFill>
                  <a:schemeClr val="bg1"/>
                </a:solidFill>
              </a:rPr>
              <a:t>4</a:t>
            </a:r>
            <a:endParaRPr lang="en-US" sz="1600" dirty="0" smtClean="0">
              <a:solidFill>
                <a:schemeClr val="bg1"/>
              </a:solidFill>
            </a:endParaRPr>
          </a:p>
        </p:txBody>
      </p:sp>
      <p:cxnSp>
        <p:nvCxnSpPr>
          <p:cNvPr id="72" name="Straight Connector 71"/>
          <p:cNvCxnSpPr/>
          <p:nvPr/>
        </p:nvCxnSpPr>
        <p:spPr>
          <a:xfrm rot="5400000">
            <a:off x="2247319" y="3750435"/>
            <a:ext cx="4702298" cy="1588"/>
          </a:xfrm>
          <a:prstGeom prst="line">
            <a:avLst/>
          </a:prstGeom>
          <a:ln w="12700">
            <a:solidFill>
              <a:schemeClr val="bg1"/>
            </a:solidFill>
            <a:prstDash val="dash"/>
          </a:ln>
        </p:spPr>
        <p:style>
          <a:lnRef idx="2">
            <a:schemeClr val="accent1"/>
          </a:lnRef>
          <a:fillRef idx="0">
            <a:schemeClr val="accent1"/>
          </a:fillRef>
          <a:effectRef idx="1">
            <a:schemeClr val="accent1"/>
          </a:effectRef>
          <a:fontRef idx="minor">
            <a:schemeClr val="tx1"/>
          </a:fontRef>
        </p:style>
      </p:cxnSp>
      <p:sp>
        <p:nvSpPr>
          <p:cNvPr id="73" name="Rectangle 72"/>
          <p:cNvSpPr/>
          <p:nvPr/>
        </p:nvSpPr>
        <p:spPr>
          <a:xfrm>
            <a:off x="2997474" y="4371845"/>
            <a:ext cx="4285976" cy="349250"/>
          </a:xfrm>
          <a:prstGeom prst="rect">
            <a:avLst/>
          </a:prstGeom>
          <a:gradFill flip="none" rotWithShape="1">
            <a:gsLst>
              <a:gs pos="69000">
                <a:schemeClr val="accent5">
                  <a:lumMod val="40000"/>
                  <a:lumOff val="60000"/>
                </a:schemeClr>
              </a:gs>
              <a:gs pos="100000">
                <a:srgbClr val="FFFFFF"/>
              </a:gs>
            </a:gsLst>
            <a:path path="rect">
              <a:fillToRect l="100000" t="100000"/>
            </a:path>
            <a:tileRect r="-100000" b="-100000"/>
          </a:gradFill>
          <a:ln>
            <a:solidFill>
              <a:schemeClr val="tx1"/>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00"/>
                </a:solidFill>
                <a:latin typeface="Calibri"/>
                <a:cs typeface="Calibri"/>
              </a:rPr>
              <a:t>Detector Prototypes and Construction</a:t>
            </a:r>
            <a:endParaRPr lang="en-US" sz="1200" dirty="0">
              <a:solidFill>
                <a:srgbClr val="000000"/>
              </a:solidFill>
              <a:latin typeface="Calibri"/>
              <a:cs typeface="Calibri"/>
            </a:endParaRPr>
          </a:p>
        </p:txBody>
      </p:sp>
      <p:sp>
        <p:nvSpPr>
          <p:cNvPr id="74" name="Rectangle 73"/>
          <p:cNvSpPr/>
          <p:nvPr/>
        </p:nvSpPr>
        <p:spPr>
          <a:xfrm>
            <a:off x="2997474" y="5193489"/>
            <a:ext cx="3894640" cy="349250"/>
          </a:xfrm>
          <a:prstGeom prst="rect">
            <a:avLst/>
          </a:prstGeom>
          <a:gradFill flip="none" rotWithShape="1">
            <a:gsLst>
              <a:gs pos="69000">
                <a:schemeClr val="accent5">
                  <a:lumMod val="40000"/>
                  <a:lumOff val="60000"/>
                </a:schemeClr>
              </a:gs>
              <a:gs pos="100000">
                <a:srgbClr val="FFFFFF"/>
              </a:gs>
            </a:gsLst>
            <a:path path="rect">
              <a:fillToRect l="100000" t="100000"/>
            </a:path>
            <a:tileRect r="-100000" b="-100000"/>
          </a:gradFill>
          <a:ln>
            <a:solidFill>
              <a:schemeClr val="tx1"/>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00"/>
                </a:solidFill>
                <a:latin typeface="Calibri"/>
                <a:cs typeface="Calibri"/>
              </a:rPr>
              <a:t>Accelerator and Beamline Construction </a:t>
            </a:r>
            <a:endParaRPr lang="en-US" sz="1200" dirty="0">
              <a:solidFill>
                <a:srgbClr val="000000"/>
              </a:solidFill>
              <a:latin typeface="Calibri"/>
              <a:cs typeface="Calibri"/>
            </a:endParaRPr>
          </a:p>
        </p:txBody>
      </p:sp>
      <p:sp>
        <p:nvSpPr>
          <p:cNvPr id="75" name="Diamond 74"/>
          <p:cNvSpPr>
            <a:spLocks noChangeAspect="1"/>
          </p:cNvSpPr>
          <p:nvPr/>
        </p:nvSpPr>
        <p:spPr>
          <a:xfrm>
            <a:off x="7628264" y="5878680"/>
            <a:ext cx="234315" cy="234315"/>
          </a:xfrm>
          <a:prstGeom prst="diamond">
            <a:avLst/>
          </a:prstGeom>
          <a:solidFill>
            <a:schemeClr val="accent5">
              <a:lumMod val="75000"/>
            </a:schemeClr>
          </a:solidFill>
          <a:ln>
            <a:solidFill>
              <a:schemeClr val="accent5">
                <a:lumMod val="75000"/>
              </a:schemeClr>
            </a:solidFill>
          </a:ln>
          <a:scene3d>
            <a:camera prst="orthographicFront"/>
            <a:lightRig rig="brightRoom" dir="t"/>
          </a:scene3d>
          <a:sp3d prstMaterial="powder"/>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6" name="Straight Connector 75"/>
          <p:cNvCxnSpPr>
            <a:stCxn id="75" idx="0"/>
          </p:cNvCxnSpPr>
          <p:nvPr/>
        </p:nvCxnSpPr>
        <p:spPr>
          <a:xfrm rot="16200000" flipV="1">
            <a:off x="5486819" y="3620076"/>
            <a:ext cx="4507992" cy="9215"/>
          </a:xfrm>
          <a:prstGeom prst="line">
            <a:avLst/>
          </a:prstGeom>
          <a:ln>
            <a:solidFill>
              <a:schemeClr val="accent5">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77" name="Rectangle 76"/>
          <p:cNvSpPr/>
          <p:nvPr/>
        </p:nvSpPr>
        <p:spPr>
          <a:xfrm>
            <a:off x="3568974" y="3253943"/>
            <a:ext cx="3149600" cy="336550"/>
          </a:xfrm>
          <a:prstGeom prst="rect">
            <a:avLst/>
          </a:prstGeom>
          <a:gradFill flip="none" rotWithShape="1">
            <a:gsLst>
              <a:gs pos="77000">
                <a:schemeClr val="accent3">
                  <a:lumMod val="20000"/>
                  <a:lumOff val="80000"/>
                </a:schemeClr>
              </a:gs>
              <a:gs pos="100000">
                <a:schemeClr val="bg2"/>
              </a:gs>
            </a:gsLst>
            <a:path path="rect">
              <a:fillToRect l="100000" t="100000"/>
            </a:path>
            <a:tileRect r="-100000" b="-100000"/>
          </a:gradFill>
          <a:ln>
            <a:solidFill>
              <a:schemeClr val="tx1"/>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00"/>
                </a:solidFill>
                <a:latin typeface="Calibri"/>
                <a:cs typeface="Calibri"/>
              </a:rPr>
              <a:t>Solenoid Infrastructure</a:t>
            </a:r>
            <a:endParaRPr lang="en-US" sz="1200" dirty="0">
              <a:solidFill>
                <a:srgbClr val="000000"/>
              </a:solidFill>
              <a:latin typeface="Calibri"/>
              <a:cs typeface="Calibri"/>
            </a:endParaRPr>
          </a:p>
        </p:txBody>
      </p:sp>
      <p:sp>
        <p:nvSpPr>
          <p:cNvPr id="78" name="Rectangle 77"/>
          <p:cNvSpPr/>
          <p:nvPr/>
        </p:nvSpPr>
        <p:spPr>
          <a:xfrm>
            <a:off x="6218512" y="3685698"/>
            <a:ext cx="1382438" cy="571235"/>
          </a:xfrm>
          <a:prstGeom prst="rect">
            <a:avLst/>
          </a:prstGeom>
          <a:gradFill flip="none" rotWithShape="1">
            <a:gsLst>
              <a:gs pos="77000">
                <a:schemeClr val="accent3">
                  <a:lumMod val="20000"/>
                  <a:lumOff val="80000"/>
                </a:schemeClr>
              </a:gs>
              <a:gs pos="100000">
                <a:schemeClr val="bg2"/>
              </a:gs>
            </a:gsLst>
            <a:path path="rect">
              <a:fillToRect l="100000" t="100000"/>
            </a:path>
            <a:tileRect r="-100000" b="-100000"/>
          </a:gradFill>
          <a:ln>
            <a:solidFill>
              <a:schemeClr val="tx1"/>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00"/>
                </a:solidFill>
                <a:latin typeface="Calibri"/>
                <a:cs typeface="Calibri"/>
              </a:rPr>
              <a:t>Solenoid Installation and Commissioning</a:t>
            </a:r>
            <a:endParaRPr lang="en-US" sz="1200" dirty="0">
              <a:solidFill>
                <a:srgbClr val="000000"/>
              </a:solidFill>
              <a:latin typeface="Calibri"/>
              <a:cs typeface="Calibri"/>
            </a:endParaRPr>
          </a:p>
        </p:txBody>
      </p:sp>
      <p:sp>
        <p:nvSpPr>
          <p:cNvPr id="79" name="6-Point Star 78"/>
          <p:cNvSpPr>
            <a:spLocks noChangeAspect="1"/>
          </p:cNvSpPr>
          <p:nvPr/>
        </p:nvSpPr>
        <p:spPr>
          <a:xfrm>
            <a:off x="7521808" y="1764978"/>
            <a:ext cx="182880" cy="182880"/>
          </a:xfrm>
          <a:prstGeom prst="star6">
            <a:avLst/>
          </a:prstGeom>
          <a:solidFill>
            <a:srgbClr val="FF0000"/>
          </a:solidFill>
          <a:effectLst>
            <a:outerShdw blurRad="40000" dist="73787" dir="378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TextBox 79"/>
          <p:cNvSpPr txBox="1"/>
          <p:nvPr/>
        </p:nvSpPr>
        <p:spPr>
          <a:xfrm>
            <a:off x="6794509" y="1559952"/>
            <a:ext cx="1190006" cy="307777"/>
          </a:xfrm>
          <a:prstGeom prst="rect">
            <a:avLst/>
          </a:prstGeom>
          <a:noFill/>
        </p:spPr>
        <p:txBody>
          <a:bodyPr wrap="none" rtlCol="0">
            <a:spAutoFit/>
          </a:bodyPr>
          <a:lstStyle/>
          <a:p>
            <a:r>
              <a:rPr lang="en-US" sz="1400" dirty="0" smtClean="0">
                <a:solidFill>
                  <a:schemeClr val="bg1"/>
                </a:solidFill>
              </a:rPr>
              <a:t>KPPs Satisfied</a:t>
            </a:r>
            <a:endParaRPr lang="en-US" sz="1400" dirty="0">
              <a:solidFill>
                <a:schemeClr val="bg1"/>
              </a:solidFill>
            </a:endParaRPr>
          </a:p>
        </p:txBody>
      </p:sp>
      <p:sp>
        <p:nvSpPr>
          <p:cNvPr id="81" name="Rectangle 80"/>
          <p:cNvSpPr/>
          <p:nvPr/>
        </p:nvSpPr>
        <p:spPr>
          <a:xfrm>
            <a:off x="2124658" y="2577070"/>
            <a:ext cx="4466642" cy="336550"/>
          </a:xfrm>
          <a:prstGeom prst="rect">
            <a:avLst/>
          </a:prstGeom>
          <a:gradFill flip="none" rotWithShape="1">
            <a:gsLst>
              <a:gs pos="69000">
                <a:schemeClr val="accent5">
                  <a:lumMod val="40000"/>
                  <a:lumOff val="60000"/>
                </a:schemeClr>
              </a:gs>
              <a:gs pos="100000">
                <a:srgbClr val="FFFFFF"/>
              </a:gs>
            </a:gsLst>
            <a:path path="rect">
              <a:fillToRect l="100000" t="100000"/>
            </a:path>
            <a:tileRect r="-100000" b="-100000"/>
          </a:gradFill>
          <a:ln>
            <a:solidFill>
              <a:schemeClr val="tx1"/>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00"/>
                </a:solidFill>
                <a:latin typeface="Calibri"/>
                <a:cs typeface="Calibri"/>
              </a:rPr>
              <a:t>Solenoid Fabrication and QA</a:t>
            </a:r>
            <a:endParaRPr lang="en-US" sz="1200" dirty="0">
              <a:solidFill>
                <a:srgbClr val="000000"/>
              </a:solidFill>
              <a:latin typeface="Calibri"/>
              <a:cs typeface="Calibri"/>
            </a:endParaRPr>
          </a:p>
        </p:txBody>
      </p:sp>
      <p:sp>
        <p:nvSpPr>
          <p:cNvPr id="82" name="Rectangle 81"/>
          <p:cNvSpPr/>
          <p:nvPr/>
        </p:nvSpPr>
        <p:spPr>
          <a:xfrm>
            <a:off x="5" y="2070592"/>
            <a:ext cx="2988253" cy="336137"/>
          </a:xfrm>
          <a:prstGeom prst="rect">
            <a:avLst/>
          </a:prstGeom>
          <a:gradFill flip="none" rotWithShape="1">
            <a:gsLst>
              <a:gs pos="76000">
                <a:schemeClr val="tx2">
                  <a:lumMod val="20000"/>
                  <a:lumOff val="80000"/>
                </a:schemeClr>
              </a:gs>
              <a:gs pos="100000">
                <a:schemeClr val="bg2"/>
              </a:gs>
            </a:gsLst>
            <a:path path="rect">
              <a:fillToRect l="100000" t="100000"/>
            </a:path>
            <a:tileRect r="-100000" b="-100000"/>
          </a:gradFill>
          <a:ln>
            <a:solidFill>
              <a:schemeClr val="tx1"/>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00"/>
                </a:solidFill>
                <a:latin typeface="Calibri"/>
                <a:cs typeface="Calibri"/>
              </a:rPr>
              <a:t>Solenoid Design/Prototypes</a:t>
            </a:r>
            <a:endParaRPr lang="en-US" sz="1200" dirty="0">
              <a:solidFill>
                <a:srgbClr val="000000"/>
              </a:solidFill>
              <a:latin typeface="Calibri"/>
              <a:cs typeface="Calibri"/>
            </a:endParaRPr>
          </a:p>
        </p:txBody>
      </p:sp>
      <p:sp>
        <p:nvSpPr>
          <p:cNvPr id="83" name="Rectangle 82"/>
          <p:cNvSpPr/>
          <p:nvPr/>
        </p:nvSpPr>
        <p:spPr>
          <a:xfrm>
            <a:off x="6794510" y="5130073"/>
            <a:ext cx="1118878" cy="571235"/>
          </a:xfrm>
          <a:prstGeom prst="rect">
            <a:avLst/>
          </a:prstGeom>
          <a:gradFill flip="none" rotWithShape="1">
            <a:gsLst>
              <a:gs pos="77000">
                <a:schemeClr val="accent3">
                  <a:lumMod val="20000"/>
                  <a:lumOff val="80000"/>
                </a:schemeClr>
              </a:gs>
              <a:gs pos="100000">
                <a:schemeClr val="bg2"/>
              </a:gs>
            </a:gsLst>
            <a:path path="rect">
              <a:fillToRect l="100000" t="100000"/>
            </a:path>
            <a:tileRect r="-100000" b="-100000"/>
          </a:gradFill>
          <a:ln>
            <a:solidFill>
              <a:schemeClr val="tx1"/>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00"/>
                </a:solidFill>
                <a:latin typeface="Calibri"/>
                <a:cs typeface="Calibri"/>
              </a:rPr>
              <a:t>Accelerator Commissioning (off Project)</a:t>
            </a:r>
            <a:endParaRPr lang="en-US" sz="1200" dirty="0">
              <a:solidFill>
                <a:srgbClr val="000000"/>
              </a:solidFill>
              <a:latin typeface="Calibri"/>
              <a:cs typeface="Calibri"/>
            </a:endParaRPr>
          </a:p>
        </p:txBody>
      </p:sp>
      <p:sp>
        <p:nvSpPr>
          <p:cNvPr id="84" name="Diamond 83"/>
          <p:cNvSpPr>
            <a:spLocks noChangeAspect="1"/>
          </p:cNvSpPr>
          <p:nvPr/>
        </p:nvSpPr>
        <p:spPr>
          <a:xfrm>
            <a:off x="2880315" y="5903494"/>
            <a:ext cx="234315" cy="234315"/>
          </a:xfrm>
          <a:prstGeom prst="diamond">
            <a:avLst/>
          </a:prstGeom>
          <a:solidFill>
            <a:schemeClr val="accent5">
              <a:lumMod val="75000"/>
            </a:schemeClr>
          </a:solidFill>
          <a:ln>
            <a:solidFill>
              <a:schemeClr val="accent5">
                <a:lumMod val="75000"/>
              </a:schemeClr>
            </a:solidFill>
          </a:ln>
          <a:scene3d>
            <a:camera prst="orthographicFront"/>
            <a:lightRig rig="brightRoom" dir="t"/>
          </a:scene3d>
          <a:sp3d prstMaterial="powder"/>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5" name="Straight Connector 84"/>
          <p:cNvCxnSpPr>
            <a:stCxn id="84" idx="0"/>
          </p:cNvCxnSpPr>
          <p:nvPr/>
        </p:nvCxnSpPr>
        <p:spPr>
          <a:xfrm rot="16200000" flipV="1">
            <a:off x="738870" y="3644890"/>
            <a:ext cx="4507992" cy="9215"/>
          </a:xfrm>
          <a:prstGeom prst="line">
            <a:avLst/>
          </a:prstGeom>
          <a:ln>
            <a:solidFill>
              <a:schemeClr val="accent5">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86" name="TextBox 85"/>
          <p:cNvSpPr txBox="1"/>
          <p:nvPr/>
        </p:nvSpPr>
        <p:spPr>
          <a:xfrm>
            <a:off x="2319599" y="1005840"/>
            <a:ext cx="1339850" cy="338554"/>
          </a:xfrm>
          <a:prstGeom prst="rect">
            <a:avLst/>
          </a:prstGeom>
          <a:noFill/>
        </p:spPr>
        <p:txBody>
          <a:bodyPr wrap="square" rtlCol="0">
            <a:spAutoFit/>
          </a:bodyPr>
          <a:lstStyle/>
          <a:p>
            <a:pPr algn="ctr"/>
            <a:r>
              <a:rPr lang="en-US" sz="1600" dirty="0" smtClean="0">
                <a:solidFill>
                  <a:schemeClr val="bg1"/>
                </a:solidFill>
              </a:rPr>
              <a:t>CD-3c</a:t>
            </a:r>
          </a:p>
        </p:txBody>
      </p:sp>
      <p:sp>
        <p:nvSpPr>
          <p:cNvPr id="87" name="Rectangle 86"/>
          <p:cNvSpPr/>
          <p:nvPr/>
        </p:nvSpPr>
        <p:spPr>
          <a:xfrm>
            <a:off x="1354925" y="1450007"/>
            <a:ext cx="2822651" cy="454025"/>
          </a:xfrm>
          <a:prstGeom prst="rect">
            <a:avLst/>
          </a:prstGeom>
          <a:gradFill flip="none" rotWithShape="1">
            <a:gsLst>
              <a:gs pos="69000">
                <a:schemeClr val="accent5">
                  <a:lumMod val="40000"/>
                  <a:lumOff val="60000"/>
                </a:schemeClr>
              </a:gs>
              <a:gs pos="100000">
                <a:srgbClr val="FFFFFF"/>
              </a:gs>
            </a:gsLst>
            <a:path path="rect">
              <a:fillToRect l="100000" t="100000"/>
            </a:path>
            <a:tileRect r="-100000" b="-100000"/>
          </a:gradFill>
          <a:ln>
            <a:solidFill>
              <a:schemeClr val="tx1"/>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lIns="91440" rIns="0" rtlCol="0" anchor="ctr"/>
          <a:lstStyle/>
          <a:p>
            <a:pPr algn="ctr"/>
            <a:r>
              <a:rPr lang="en-US" sz="1200" dirty="0" smtClean="0">
                <a:solidFill>
                  <a:schemeClr val="tx1"/>
                </a:solidFill>
                <a:latin typeface="Calibri"/>
                <a:cs typeface="Calibri"/>
              </a:rPr>
              <a:t>Fabricate and  QA Superconductor</a:t>
            </a:r>
            <a:endParaRPr lang="en-US" sz="1200" dirty="0">
              <a:solidFill>
                <a:schemeClr val="tx1"/>
              </a:solidFill>
              <a:latin typeface="Calibri"/>
              <a:cs typeface="Calibri"/>
            </a:endParaRPr>
          </a:p>
        </p:txBody>
      </p:sp>
      <p:sp>
        <p:nvSpPr>
          <p:cNvPr id="88" name="Rectangle 87"/>
          <p:cNvSpPr/>
          <p:nvPr/>
        </p:nvSpPr>
        <p:spPr>
          <a:xfrm>
            <a:off x="1797050" y="3195947"/>
            <a:ext cx="1568450" cy="411480"/>
          </a:xfrm>
          <a:prstGeom prst="rect">
            <a:avLst/>
          </a:prstGeom>
          <a:gradFill flip="none" rotWithShape="1">
            <a:gsLst>
              <a:gs pos="69000">
                <a:schemeClr val="accent5">
                  <a:lumMod val="40000"/>
                  <a:lumOff val="60000"/>
                </a:schemeClr>
              </a:gs>
              <a:gs pos="100000">
                <a:srgbClr val="FFFFFF"/>
              </a:gs>
            </a:gsLst>
            <a:path path="rect">
              <a:fillToRect l="100000" t="100000"/>
            </a:path>
            <a:tileRect r="-100000" b="-100000"/>
          </a:gradFill>
          <a:ln>
            <a:solidFill>
              <a:schemeClr val="tx1"/>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00"/>
                </a:solidFill>
                <a:latin typeface="Calibri"/>
                <a:cs typeface="Calibri"/>
              </a:rPr>
              <a:t>Detector Hall Construction</a:t>
            </a:r>
            <a:endParaRPr lang="en-US" sz="1200" dirty="0">
              <a:solidFill>
                <a:srgbClr val="000000"/>
              </a:solidFill>
              <a:latin typeface="Calibri"/>
              <a:cs typeface="Calibri"/>
            </a:endParaRPr>
          </a:p>
        </p:txBody>
      </p:sp>
      <p:sp>
        <p:nvSpPr>
          <p:cNvPr id="89" name="Rectangle 88"/>
          <p:cNvSpPr/>
          <p:nvPr/>
        </p:nvSpPr>
        <p:spPr>
          <a:xfrm>
            <a:off x="7338203" y="4784293"/>
            <a:ext cx="262747" cy="336550"/>
          </a:xfrm>
          <a:prstGeom prst="rect">
            <a:avLst/>
          </a:prstGeom>
          <a:gradFill flip="none" rotWithShape="1">
            <a:gsLst>
              <a:gs pos="77000">
                <a:schemeClr val="accent3">
                  <a:lumMod val="20000"/>
                  <a:lumOff val="80000"/>
                </a:schemeClr>
              </a:gs>
              <a:gs pos="100000">
                <a:schemeClr val="bg2"/>
              </a:gs>
            </a:gsLst>
            <a:path path="rect">
              <a:fillToRect l="100000" t="100000"/>
            </a:path>
            <a:tileRect r="-100000" b="-100000"/>
          </a:gradFill>
          <a:ln>
            <a:solidFill>
              <a:schemeClr val="tx1"/>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000000"/>
              </a:solidFill>
              <a:latin typeface="Calibri"/>
              <a:cs typeface="Calibri"/>
            </a:endParaRPr>
          </a:p>
        </p:txBody>
      </p:sp>
      <p:sp>
        <p:nvSpPr>
          <p:cNvPr id="90" name="TextBox 89"/>
          <p:cNvSpPr txBox="1"/>
          <p:nvPr/>
        </p:nvSpPr>
        <p:spPr>
          <a:xfrm>
            <a:off x="5362742" y="4790977"/>
            <a:ext cx="1899687" cy="307777"/>
          </a:xfrm>
          <a:prstGeom prst="rect">
            <a:avLst/>
          </a:prstGeom>
          <a:noFill/>
        </p:spPr>
        <p:txBody>
          <a:bodyPr wrap="none" rtlCol="0">
            <a:spAutoFit/>
          </a:bodyPr>
          <a:lstStyle/>
          <a:p>
            <a:r>
              <a:rPr lang="en-US" sz="1400" dirty="0" smtClean="0">
                <a:solidFill>
                  <a:schemeClr val="bg1"/>
                </a:solidFill>
              </a:rPr>
              <a:t>Cosmic Ray System Test</a:t>
            </a:r>
            <a:endParaRPr lang="en-US" sz="1400" dirty="0">
              <a:solidFill>
                <a:schemeClr val="bg1"/>
              </a:solidFill>
            </a:endParaRPr>
          </a:p>
        </p:txBody>
      </p:sp>
    </p:spTree>
    <p:extLst>
      <p:ext uri="{BB962C8B-B14F-4D97-AF65-F5344CB8AC3E}">
        <p14:creationId xmlns:p14="http://schemas.microsoft.com/office/powerpoint/2010/main" val="1175802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Proton Absorber</a:t>
            </a:r>
            <a:endParaRPr lang="en-US" dirty="0"/>
          </a:p>
        </p:txBody>
      </p:sp>
      <p:sp>
        <p:nvSpPr>
          <p:cNvPr id="3" name="Date Placeholder 2"/>
          <p:cNvSpPr>
            <a:spLocks noGrp="1"/>
          </p:cNvSpPr>
          <p:nvPr>
            <p:ph type="dt" sz="half" idx="10"/>
          </p:nvPr>
        </p:nvSpPr>
        <p:spPr/>
        <p:txBody>
          <a:bodyPr/>
          <a:lstStyle/>
          <a:p>
            <a:r>
              <a:rPr lang="en-US" smtClean="0"/>
              <a:t>Craig Dukes / Virginia</a:t>
            </a:r>
            <a:endParaRPr lang="en-US" dirty="0"/>
          </a:p>
        </p:txBody>
      </p:sp>
      <p:sp>
        <p:nvSpPr>
          <p:cNvPr id="4" name="Footer Placeholder 3"/>
          <p:cNvSpPr>
            <a:spLocks noGrp="1"/>
          </p:cNvSpPr>
          <p:nvPr>
            <p:ph type="ftr" sz="quarter" idx="11"/>
          </p:nvPr>
        </p:nvSpPr>
        <p:spPr/>
        <p:txBody>
          <a:bodyPr/>
          <a:lstStyle/>
          <a:p>
            <a:r>
              <a:rPr lang="en-US" smtClean="0"/>
              <a:t>Mu2e</a:t>
            </a:r>
            <a:endParaRPr lang="en-US" dirty="0"/>
          </a:p>
        </p:txBody>
      </p:sp>
      <p:sp>
        <p:nvSpPr>
          <p:cNvPr id="5" name="Slide Number Placeholder 4"/>
          <p:cNvSpPr>
            <a:spLocks noGrp="1"/>
          </p:cNvSpPr>
          <p:nvPr>
            <p:ph type="sldNum" sz="quarter" idx="12"/>
          </p:nvPr>
        </p:nvSpPr>
        <p:spPr/>
        <p:txBody>
          <a:bodyPr/>
          <a:lstStyle/>
          <a:p>
            <a:fld id="{C95F3207-39C2-4B35-9EBF-195B2F555FC9}" type="slidenum">
              <a:rPr lang="en-US" smtClean="0"/>
              <a:pPr/>
              <a:t>35</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2209800"/>
            <a:ext cx="5486400" cy="3866030"/>
          </a:xfrm>
          <a:prstGeom prst="rect">
            <a:avLst/>
          </a:prstGeom>
        </p:spPr>
      </p:pic>
    </p:spTree>
    <p:extLst>
      <p:ext uri="{BB962C8B-B14F-4D97-AF65-F5344CB8AC3E}">
        <p14:creationId xmlns:p14="http://schemas.microsoft.com/office/powerpoint/2010/main" val="3087773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1" name="Rectangle 3"/>
          <p:cNvSpPr>
            <a:spLocks noGrp="1" noRot="1" noChangeArrowheads="1"/>
          </p:cNvSpPr>
          <p:nvPr>
            <p:ph type="title"/>
          </p:nvPr>
        </p:nvSpPr>
        <p:spPr/>
        <p:txBody>
          <a:bodyPr/>
          <a:lstStyle/>
          <a:p>
            <a:r>
              <a:rPr lang="en-US"/>
              <a:t>Choice of StoppingTarget Material</a:t>
            </a:r>
          </a:p>
        </p:txBody>
      </p:sp>
      <p:sp>
        <p:nvSpPr>
          <p:cNvPr id="2" name="Date Placeholder 1"/>
          <p:cNvSpPr>
            <a:spLocks noGrp="1"/>
          </p:cNvSpPr>
          <p:nvPr>
            <p:ph type="dt" sz="half" idx="10"/>
          </p:nvPr>
        </p:nvSpPr>
        <p:spPr/>
        <p:txBody>
          <a:bodyPr/>
          <a:lstStyle/>
          <a:p>
            <a:r>
              <a:rPr lang="en-US" smtClean="0"/>
              <a:t>Craig Dukes / Virginia</a:t>
            </a:r>
            <a:endParaRPr lang="en-US"/>
          </a:p>
        </p:txBody>
      </p:sp>
      <p:sp>
        <p:nvSpPr>
          <p:cNvPr id="12" name="Footer Placeholder 5"/>
          <p:cNvSpPr>
            <a:spLocks noGrp="1"/>
          </p:cNvSpPr>
          <p:nvPr>
            <p:ph type="ftr" sz="quarter" idx="11"/>
          </p:nvPr>
        </p:nvSpPr>
        <p:spPr/>
        <p:txBody>
          <a:bodyPr/>
          <a:lstStyle/>
          <a:p>
            <a:r>
              <a:rPr lang="en-US" smtClean="0"/>
              <a:t>Mu2e</a:t>
            </a:r>
            <a:endParaRPr lang="en-US" baseline="30000"/>
          </a:p>
        </p:txBody>
      </p:sp>
      <p:sp>
        <p:nvSpPr>
          <p:cNvPr id="3" name="Slide Number Placeholder 2"/>
          <p:cNvSpPr>
            <a:spLocks noGrp="1"/>
          </p:cNvSpPr>
          <p:nvPr>
            <p:ph type="sldNum" sz="quarter" idx="12"/>
          </p:nvPr>
        </p:nvSpPr>
        <p:spPr/>
        <p:txBody>
          <a:bodyPr/>
          <a:lstStyle/>
          <a:p>
            <a:fld id="{53824759-6E56-4D9B-992B-388AC8E7F6AA}" type="slidenum">
              <a:rPr lang="en-US" smtClean="0"/>
              <a:pPr/>
              <a:t>36</a:t>
            </a:fld>
            <a:endParaRPr lang="en-US"/>
          </a:p>
        </p:txBody>
      </p:sp>
      <p:graphicFrame>
        <p:nvGraphicFramePr>
          <p:cNvPr id="560132" name="Object 4"/>
          <p:cNvGraphicFramePr>
            <a:graphicFrameLocks noGrp="1" noChangeAspect="1"/>
          </p:cNvGraphicFramePr>
          <p:nvPr>
            <p:ph sz="half" idx="4294967295"/>
          </p:nvPr>
        </p:nvGraphicFramePr>
        <p:xfrm>
          <a:off x="0" y="2292350"/>
          <a:ext cx="1465263" cy="2436813"/>
        </p:xfrm>
        <a:graphic>
          <a:graphicData uri="http://schemas.openxmlformats.org/presentationml/2006/ole">
            <mc:AlternateContent xmlns:mc="http://schemas.openxmlformats.org/markup-compatibility/2006">
              <mc:Choice xmlns:v="urn:schemas-microsoft-com:vml" Requires="v">
                <p:oleObj spid="_x0000_s10529" name="Equation" r:id="rId4" imgW="114120" imgH="215640" progId="Equation.3">
                  <p:embed/>
                </p:oleObj>
              </mc:Choice>
              <mc:Fallback>
                <p:oleObj name="Equation" r:id="rId4" imgW="1141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292350"/>
                        <a:ext cx="1465263" cy="2436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560130" name="Picture 2" descr="muon_lifetime_vs_z"/>
          <p:cNvPicPr>
            <a:picLocks noChangeAspect="1" noChangeArrowheads="1"/>
          </p:cNvPicPr>
          <p:nvPr/>
        </p:nvPicPr>
        <p:blipFill>
          <a:blip r:embed="rId6" cstate="print">
            <a:extLst>
              <a:ext uri="{28A0092B-C50C-407E-A947-70E740481C1C}">
                <a14:useLocalDpi xmlns:a14="http://schemas.microsoft.com/office/drawing/2010/main" val="0"/>
              </a:ext>
            </a:extLst>
          </a:blip>
          <a:srcRect l="-1083" t="-1440" r="-1083" b="-1440"/>
          <a:stretch>
            <a:fillRect/>
          </a:stretch>
        </p:blipFill>
        <p:spPr bwMode="auto">
          <a:xfrm>
            <a:off x="471488" y="3597275"/>
            <a:ext cx="3857625" cy="2922588"/>
          </a:xfrm>
          <a:prstGeom prst="rect">
            <a:avLst/>
          </a:prstGeom>
          <a:solidFill>
            <a:schemeClr val="bg1"/>
          </a:solidFill>
          <a:ln w="38100">
            <a:solidFill>
              <a:srgbClr val="FF0000"/>
            </a:solidFill>
            <a:miter lim="800000"/>
            <a:headEnd/>
            <a:tailEnd/>
          </a:ln>
        </p:spPr>
      </p:pic>
      <p:pic>
        <p:nvPicPr>
          <p:cNvPr id="560133" name="Picture 5" descr="rate_vs_target_z"/>
          <p:cNvPicPr>
            <a:picLocks noChangeAspect="1" noChangeArrowheads="1"/>
          </p:cNvPicPr>
          <p:nvPr/>
        </p:nvPicPr>
        <p:blipFill>
          <a:blip r:embed="rId7" cstate="print">
            <a:extLst>
              <a:ext uri="{28A0092B-C50C-407E-A947-70E740481C1C}">
                <a14:useLocalDpi xmlns:a14="http://schemas.microsoft.com/office/drawing/2010/main" val="0"/>
              </a:ext>
            </a:extLst>
          </a:blip>
          <a:srcRect l="-885" t="-1263" r="-885" b="-1263"/>
          <a:stretch>
            <a:fillRect/>
          </a:stretch>
        </p:blipFill>
        <p:spPr bwMode="auto">
          <a:xfrm>
            <a:off x="4651375" y="676275"/>
            <a:ext cx="3884613" cy="2744788"/>
          </a:xfrm>
          <a:prstGeom prst="rect">
            <a:avLst/>
          </a:prstGeom>
          <a:solidFill>
            <a:schemeClr val="bg1"/>
          </a:solidFill>
          <a:ln w="38100">
            <a:solidFill>
              <a:srgbClr val="FF0000"/>
            </a:solidFill>
            <a:miter lim="800000"/>
            <a:headEnd/>
            <a:tailEnd/>
          </a:ln>
        </p:spPr>
      </p:pic>
      <p:sp>
        <p:nvSpPr>
          <p:cNvPr id="560134" name="Text Box 6"/>
          <p:cNvSpPr txBox="1">
            <a:spLocks noChangeArrowheads="1"/>
          </p:cNvSpPr>
          <p:nvPr/>
        </p:nvSpPr>
        <p:spPr bwMode="auto">
          <a:xfrm>
            <a:off x="117475" y="661988"/>
            <a:ext cx="4568825" cy="2601912"/>
          </a:xfrm>
          <a:prstGeom prst="rect">
            <a:avLst/>
          </a:prstGeom>
          <a:noFill/>
          <a:ln>
            <a:noFill/>
          </a:ln>
          <a:effectLst/>
          <a:extLst>
            <a:ext uri="{909E8E84-426E-40DD-AFC4-6F175D3DCCD1}">
              <a14:hiddenFill xmlns:a14="http://schemas.microsoft.com/office/drawing/2010/main">
                <a:solidFill>
                  <a:srgbClr val="FF99CC"/>
                </a:solidFill>
              </a14:hiddenFill>
            </a:ext>
            <a:ext uri="{91240B29-F687-4F45-9708-019B960494DF}">
              <a14:hiddenLine xmlns:a14="http://schemas.microsoft.com/office/drawing/2010/main" w="381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11125" indent="-111125" algn="l">
              <a:defRPr>
                <a:solidFill>
                  <a:schemeClr val="tx1"/>
                </a:solidFill>
                <a:latin typeface="Arial" pitchFamily="34" charset="0"/>
              </a:defRPr>
            </a:lvl1pPr>
            <a:lvl2pPr marL="346075" indent="-111125" algn="l">
              <a:defRPr>
                <a:solidFill>
                  <a:schemeClr val="tx1"/>
                </a:solidFill>
                <a:latin typeface="Arial" pitchFamily="34" charset="0"/>
              </a:defRPr>
            </a:lvl2pPr>
            <a:lvl3pPr algn="l">
              <a:defRPr>
                <a:solidFill>
                  <a:schemeClr val="tx1"/>
                </a:solidFill>
                <a:latin typeface="Arial" pitchFamily="34" charset="0"/>
              </a:defRPr>
            </a:lvl3pPr>
            <a:lvl4pPr algn="l">
              <a:defRPr>
                <a:solidFill>
                  <a:schemeClr val="tx1"/>
                </a:solidFill>
                <a:latin typeface="Arial" pitchFamily="34" charset="0"/>
              </a:defRPr>
            </a:lvl4pPr>
            <a:lvl5pPr algn="l">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eaLnBrk="1" hangingPunct="1">
              <a:lnSpc>
                <a:spcPct val="85000"/>
              </a:lnSpc>
              <a:spcBef>
                <a:spcPct val="25000"/>
              </a:spcBef>
              <a:buFontTx/>
              <a:buChar char="•"/>
            </a:pPr>
            <a:r>
              <a:rPr lang="en-US" sz="1800" dirty="0">
                <a:solidFill>
                  <a:srgbClr val="FFFF00"/>
                </a:solidFill>
                <a:latin typeface="+mn-lt"/>
              </a:rPr>
              <a:t>Large Z: </a:t>
            </a:r>
            <a:r>
              <a:rPr lang="en-US" sz="1800" dirty="0">
                <a:latin typeface="+mn-lt"/>
              </a:rPr>
              <a:t> </a:t>
            </a:r>
            <a:endParaRPr lang="en-US" sz="1800" dirty="0">
              <a:solidFill>
                <a:schemeClr val="bg1"/>
              </a:solidFill>
              <a:latin typeface="+mn-lt"/>
            </a:endParaRPr>
          </a:p>
          <a:p>
            <a:pPr lvl="1" eaLnBrk="1" hangingPunct="1">
              <a:lnSpc>
                <a:spcPct val="85000"/>
              </a:lnSpc>
              <a:spcBef>
                <a:spcPct val="25000"/>
              </a:spcBef>
              <a:buFontTx/>
              <a:buChar char="•"/>
            </a:pPr>
            <a:r>
              <a:rPr lang="en-US" sz="1800" dirty="0">
                <a:solidFill>
                  <a:schemeClr val="bg1"/>
                </a:solidFill>
                <a:latin typeface="+mn-lt"/>
              </a:rPr>
              <a:t>rate </a:t>
            </a:r>
            <a:r>
              <a:rPr lang="en-US" sz="1800" dirty="0">
                <a:solidFill>
                  <a:schemeClr val="bg1"/>
                </a:solidFill>
                <a:latin typeface="+mn-lt"/>
                <a:sym typeface="Symbol" pitchFamily="18" charset="2"/>
              </a:rPr>
              <a:t></a:t>
            </a:r>
            <a:r>
              <a:rPr lang="en-US" sz="1800" dirty="0">
                <a:solidFill>
                  <a:schemeClr val="bg1"/>
                </a:solidFill>
                <a:latin typeface="+mn-lt"/>
              </a:rPr>
              <a:t>Z|F</a:t>
            </a:r>
            <a:r>
              <a:rPr lang="en-US" sz="1800" baseline="-25000" dirty="0">
                <a:solidFill>
                  <a:schemeClr val="bg1"/>
                </a:solidFill>
                <a:latin typeface="+mn-lt"/>
              </a:rPr>
              <a:t>n</a:t>
            </a:r>
            <a:r>
              <a:rPr lang="en-US" sz="1800" dirty="0">
                <a:solidFill>
                  <a:schemeClr val="bg1"/>
                </a:solidFill>
                <a:latin typeface="+mn-lt"/>
              </a:rPr>
              <a:t>|</a:t>
            </a:r>
            <a:r>
              <a:rPr lang="en-US" sz="1800" baseline="30000" dirty="0">
                <a:solidFill>
                  <a:schemeClr val="bg1"/>
                </a:solidFill>
                <a:latin typeface="+mn-lt"/>
              </a:rPr>
              <a:t>2</a:t>
            </a:r>
            <a:r>
              <a:rPr lang="en-US" sz="1800" dirty="0">
                <a:solidFill>
                  <a:schemeClr val="bg1"/>
                </a:solidFill>
                <a:latin typeface="+mn-lt"/>
              </a:rPr>
              <a:t> (</a:t>
            </a:r>
            <a:r>
              <a:rPr lang="en-US" sz="1800" dirty="0" err="1">
                <a:solidFill>
                  <a:schemeClr val="bg1"/>
                </a:solidFill>
                <a:latin typeface="+mn-lt"/>
              </a:rPr>
              <a:t>F</a:t>
            </a:r>
            <a:r>
              <a:rPr lang="en-US" sz="1800" baseline="-25000" dirty="0" err="1">
                <a:solidFill>
                  <a:schemeClr val="bg1"/>
                </a:solidFill>
                <a:latin typeface="+mn-lt"/>
              </a:rPr>
              <a:t>n</a:t>
            </a:r>
            <a:r>
              <a:rPr lang="en-US" sz="1800" dirty="0">
                <a:solidFill>
                  <a:schemeClr val="bg1"/>
                </a:solidFill>
                <a:latin typeface="+mn-lt"/>
              </a:rPr>
              <a:t> is the form factor)</a:t>
            </a:r>
          </a:p>
          <a:p>
            <a:pPr lvl="1" eaLnBrk="1" hangingPunct="1">
              <a:lnSpc>
                <a:spcPct val="85000"/>
              </a:lnSpc>
              <a:spcBef>
                <a:spcPct val="25000"/>
              </a:spcBef>
              <a:buFontTx/>
              <a:buChar char="•"/>
            </a:pPr>
            <a:r>
              <a:rPr lang="en-US" sz="1800" dirty="0">
                <a:solidFill>
                  <a:schemeClr val="bg1"/>
                </a:solidFill>
                <a:latin typeface="+mn-lt"/>
              </a:rPr>
              <a:t>can reveal nature of interaction</a:t>
            </a:r>
          </a:p>
          <a:p>
            <a:pPr eaLnBrk="1" hangingPunct="1">
              <a:lnSpc>
                <a:spcPct val="85000"/>
              </a:lnSpc>
              <a:spcBef>
                <a:spcPct val="25000"/>
              </a:spcBef>
              <a:buFontTx/>
              <a:buChar char="•"/>
            </a:pPr>
            <a:r>
              <a:rPr lang="en-US" sz="1800" dirty="0">
                <a:solidFill>
                  <a:srgbClr val="FFFF00"/>
                </a:solidFill>
                <a:latin typeface="+mn-lt"/>
              </a:rPr>
              <a:t>Small Z:  </a:t>
            </a:r>
          </a:p>
          <a:p>
            <a:pPr lvl="1" eaLnBrk="1" hangingPunct="1">
              <a:lnSpc>
                <a:spcPct val="85000"/>
              </a:lnSpc>
              <a:spcBef>
                <a:spcPct val="25000"/>
              </a:spcBef>
              <a:buFontTx/>
              <a:buChar char="•"/>
            </a:pPr>
            <a:r>
              <a:rPr lang="en-US" sz="1800" dirty="0">
                <a:solidFill>
                  <a:schemeClr val="bg1"/>
                </a:solidFill>
                <a:latin typeface="+mn-lt"/>
              </a:rPr>
              <a:t>longer lifetime</a:t>
            </a:r>
          </a:p>
          <a:p>
            <a:pPr lvl="1" eaLnBrk="1" hangingPunct="1">
              <a:lnSpc>
                <a:spcPct val="85000"/>
              </a:lnSpc>
              <a:spcBef>
                <a:spcPct val="25000"/>
              </a:spcBef>
              <a:buFontTx/>
              <a:buChar char="•"/>
            </a:pPr>
            <a:r>
              <a:rPr lang="en-US" sz="1800" dirty="0">
                <a:solidFill>
                  <a:schemeClr val="bg1"/>
                </a:solidFill>
                <a:latin typeface="+mn-lt"/>
              </a:rPr>
              <a:t>higher endpoint energy</a:t>
            </a:r>
          </a:p>
          <a:p>
            <a:pPr eaLnBrk="1" hangingPunct="1">
              <a:lnSpc>
                <a:spcPct val="85000"/>
              </a:lnSpc>
              <a:spcBef>
                <a:spcPct val="25000"/>
              </a:spcBef>
              <a:buFontTx/>
              <a:buChar char="•"/>
            </a:pPr>
            <a:r>
              <a:rPr lang="en-US" sz="1800" dirty="0">
                <a:solidFill>
                  <a:srgbClr val="FF0000"/>
                </a:solidFill>
                <a:latin typeface="+mn-lt"/>
              </a:rPr>
              <a:t>Note:</a:t>
            </a:r>
            <a:r>
              <a:rPr lang="en-US" sz="1800" dirty="0">
                <a:latin typeface="+mn-lt"/>
              </a:rPr>
              <a:t> </a:t>
            </a:r>
            <a:r>
              <a:rPr lang="en-US" sz="1800" dirty="0">
                <a:solidFill>
                  <a:schemeClr val="bg1"/>
                </a:solidFill>
                <a:latin typeface="+mn-lt"/>
              </a:rPr>
              <a:t>Need</a:t>
            </a:r>
            <a:r>
              <a:rPr lang="en-US" sz="1800" dirty="0">
                <a:latin typeface="+mn-lt"/>
              </a:rPr>
              <a:t> </a:t>
            </a:r>
            <a:r>
              <a:rPr lang="en-US" sz="1800" dirty="0">
                <a:solidFill>
                  <a:srgbClr val="FFFF00"/>
                </a:solidFill>
                <a:latin typeface="+mn-lt"/>
              </a:rPr>
              <a:t>m</a:t>
            </a:r>
            <a:r>
              <a:rPr lang="en-US" sz="1800" baseline="-25000" dirty="0">
                <a:solidFill>
                  <a:srgbClr val="FFFF00"/>
                </a:solidFill>
                <a:latin typeface="+mn-lt"/>
              </a:rPr>
              <a:t>Z-1</a:t>
            </a:r>
            <a:r>
              <a:rPr lang="en-US" sz="1800" dirty="0">
                <a:solidFill>
                  <a:srgbClr val="FFFF00"/>
                </a:solidFill>
                <a:latin typeface="+mn-lt"/>
              </a:rPr>
              <a:t> &gt; m</a:t>
            </a:r>
            <a:r>
              <a:rPr lang="en-US" sz="1800" baseline="-25000" dirty="0">
                <a:solidFill>
                  <a:srgbClr val="FFFF00"/>
                </a:solidFill>
                <a:latin typeface="+mn-lt"/>
              </a:rPr>
              <a:t>Z</a:t>
            </a:r>
            <a:r>
              <a:rPr lang="en-US" sz="1800" dirty="0">
                <a:latin typeface="+mn-lt"/>
              </a:rPr>
              <a:t> </a:t>
            </a:r>
            <a:r>
              <a:rPr lang="en-US" sz="1800" dirty="0">
                <a:solidFill>
                  <a:schemeClr val="bg1"/>
                </a:solidFill>
                <a:latin typeface="+mn-lt"/>
              </a:rPr>
              <a:t>to place max. energy of </a:t>
            </a:r>
            <a:r>
              <a:rPr lang="en-US" sz="1800" dirty="0" err="1">
                <a:solidFill>
                  <a:schemeClr val="bg1"/>
                </a:solidFill>
                <a:latin typeface="+mn-lt"/>
              </a:rPr>
              <a:t>radiative</a:t>
            </a:r>
            <a:r>
              <a:rPr lang="en-US" sz="1800" dirty="0">
                <a:solidFill>
                  <a:schemeClr val="bg1"/>
                </a:solidFill>
                <a:latin typeface="+mn-lt"/>
              </a:rPr>
              <a:t> capture muons below signal electrons</a:t>
            </a:r>
          </a:p>
        </p:txBody>
      </p:sp>
      <p:sp>
        <p:nvSpPr>
          <p:cNvPr id="560135" name="Oval 7"/>
          <p:cNvSpPr>
            <a:spLocks noChangeArrowheads="1"/>
          </p:cNvSpPr>
          <p:nvPr/>
        </p:nvSpPr>
        <p:spPr bwMode="auto">
          <a:xfrm>
            <a:off x="5626100" y="2520950"/>
            <a:ext cx="2457450" cy="960438"/>
          </a:xfrm>
          <a:prstGeom prst="ellipse">
            <a:avLst/>
          </a:prstGeom>
          <a:solidFill>
            <a:srgbClr val="FFFF99">
              <a:alpha val="50000"/>
            </a:srgbClr>
          </a:solidFill>
          <a:ln w="38100" algn="ctr">
            <a:solidFill>
              <a:srgbClr val="FF0000"/>
            </a:solidFill>
            <a:round/>
            <a:headEnd type="none" w="lg" len="lg"/>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r>
              <a:rPr lang="en-US" sz="1800"/>
              <a:t>S, V, D dependence </a:t>
            </a:r>
          </a:p>
          <a:p>
            <a:pPr eaLnBrk="1" hangingPunct="1"/>
            <a:r>
              <a:rPr lang="en-US" sz="1800"/>
              <a:t>unique to </a:t>
            </a:r>
            <a:r>
              <a:rPr lang="en-US" sz="1800">
                <a:latin typeface="Symbol" pitchFamily="18" charset="2"/>
              </a:rPr>
              <a:t>m</a:t>
            </a:r>
            <a:r>
              <a:rPr lang="en-US" sz="1800"/>
              <a:t>N</a:t>
            </a:r>
            <a:r>
              <a:rPr lang="en-US" sz="1800">
                <a:latin typeface="Century Gothic" pitchFamily="34" charset="0"/>
              </a:rPr>
              <a:t>→</a:t>
            </a:r>
            <a:r>
              <a:rPr lang="en-US" sz="1800"/>
              <a:t>eN</a:t>
            </a:r>
            <a:endParaRPr lang="en-US" sz="1800">
              <a:latin typeface="Century Gothic" pitchFamily="34" charset="0"/>
            </a:endParaRPr>
          </a:p>
        </p:txBody>
      </p:sp>
      <p:sp>
        <p:nvSpPr>
          <p:cNvPr id="560136" name="Oval 8"/>
          <p:cNvSpPr>
            <a:spLocks noChangeArrowheads="1"/>
          </p:cNvSpPr>
          <p:nvPr/>
        </p:nvSpPr>
        <p:spPr bwMode="auto">
          <a:xfrm>
            <a:off x="1763713" y="4902200"/>
            <a:ext cx="1081087" cy="331788"/>
          </a:xfrm>
          <a:prstGeom prst="ellipse">
            <a:avLst/>
          </a:prstGeom>
          <a:noFill/>
          <a:ln w="38100" algn="ctr">
            <a:solidFill>
              <a:srgbClr val="FF0000"/>
            </a:solidFill>
            <a:round/>
            <a:headEnd type="none" w="lg" len="lg"/>
            <a:tailEnd type="none" w="lg" len="lg"/>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560137" name="Picture 9" descr="muon_decay_in_orbit_endpoint"/>
          <p:cNvPicPr>
            <a:picLocks noChangeAspect="1" noChangeArrowheads="1"/>
          </p:cNvPicPr>
          <p:nvPr/>
        </p:nvPicPr>
        <p:blipFill>
          <a:blip r:embed="rId8" cstate="print">
            <a:extLst>
              <a:ext uri="{28A0092B-C50C-407E-A947-70E740481C1C}">
                <a14:useLocalDpi xmlns:a14="http://schemas.microsoft.com/office/drawing/2010/main" val="0"/>
              </a:ext>
            </a:extLst>
          </a:blip>
          <a:srcRect l="-1134" t="-1453" r="-1134" b="-1453"/>
          <a:stretch>
            <a:fillRect/>
          </a:stretch>
        </p:blipFill>
        <p:spPr bwMode="auto">
          <a:xfrm>
            <a:off x="4641850" y="3595688"/>
            <a:ext cx="3721100" cy="2924175"/>
          </a:xfrm>
          <a:prstGeom prst="rect">
            <a:avLst/>
          </a:prstGeom>
          <a:solidFill>
            <a:schemeClr val="bg1"/>
          </a:solidFill>
          <a:ln w="38100">
            <a:solidFill>
              <a:srgbClr val="FF0000"/>
            </a:solidFill>
            <a:miter lim="800000"/>
            <a:headEnd/>
            <a:tailEnd/>
          </a:ln>
        </p:spPr>
      </p:pic>
      <p:sp>
        <p:nvSpPr>
          <p:cNvPr id="560138" name="Text Box 10"/>
          <p:cNvSpPr txBox="1">
            <a:spLocks noChangeArrowheads="1"/>
          </p:cNvSpPr>
          <p:nvPr/>
        </p:nvSpPr>
        <p:spPr bwMode="auto">
          <a:xfrm>
            <a:off x="2308225" y="4573588"/>
            <a:ext cx="1851025" cy="366712"/>
          </a:xfrm>
          <a:prstGeom prst="rect">
            <a:avLst/>
          </a:prstGeom>
          <a:noFill/>
          <a:ln>
            <a:noFill/>
          </a:ln>
          <a:effectLst/>
          <a:extLst>
            <a:ext uri="{909E8E84-426E-40DD-AFC4-6F175D3DCCD1}">
              <a14:hiddenFill xmlns:a14="http://schemas.microsoft.com/office/drawing/2010/main">
                <a:solidFill>
                  <a:srgbClr val="FFFF99">
                    <a:alpha val="50000"/>
                  </a:srgbClr>
                </a:solidFill>
              </a14:hiddenFill>
            </a:ext>
            <a:ext uri="{91240B29-F687-4F45-9708-019B960494DF}">
              <a14:hiddenLine xmlns:a14="http://schemas.microsoft.com/office/drawing/2010/main" w="38100" algn="ctr">
                <a:solidFill>
                  <a:srgbClr val="FF0000"/>
                </a:solidFill>
                <a:miter lim="800000"/>
                <a:headEnd type="none" w="lg" len="lg"/>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1800">
                <a:solidFill>
                  <a:srgbClr val="FF0000"/>
                </a:solidFill>
              </a:rPr>
              <a:t>Initial Choice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0135"/>
                                        </p:tgtEl>
                                        <p:attrNameLst>
                                          <p:attrName>style.visibility</p:attrName>
                                        </p:attrNameLst>
                                      </p:cBhvr>
                                      <p:to>
                                        <p:strVal val="visible"/>
                                      </p:to>
                                    </p:set>
                                    <p:animEffect transition="in" filter="fade">
                                      <p:cBhvr>
                                        <p:cTn id="7" dur="1000"/>
                                        <p:tgtEl>
                                          <p:spTgt spid="5601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60130"/>
                                        </p:tgtEl>
                                        <p:attrNameLst>
                                          <p:attrName>style.visibility</p:attrName>
                                        </p:attrNameLst>
                                      </p:cBhvr>
                                      <p:to>
                                        <p:strVal val="visible"/>
                                      </p:to>
                                    </p:set>
                                    <p:animEffect transition="in" filter="fade">
                                      <p:cBhvr>
                                        <p:cTn id="12" dur="1000"/>
                                        <p:tgtEl>
                                          <p:spTgt spid="560130"/>
                                        </p:tgtEl>
                                      </p:cBhvr>
                                    </p:animEffect>
                                  </p:childTnLst>
                                </p:cTn>
                              </p:par>
                              <p:par>
                                <p:cTn id="13" presetID="10" presetClass="entr" presetSubtype="0" fill="hold" nodeType="withEffect">
                                  <p:stCondLst>
                                    <p:cond delay="0"/>
                                  </p:stCondLst>
                                  <p:childTnLst>
                                    <p:set>
                                      <p:cBhvr>
                                        <p:cTn id="14" dur="1" fill="hold">
                                          <p:stCondLst>
                                            <p:cond delay="0"/>
                                          </p:stCondLst>
                                        </p:cTn>
                                        <p:tgtEl>
                                          <p:spTgt spid="560137"/>
                                        </p:tgtEl>
                                        <p:attrNameLst>
                                          <p:attrName>style.visibility</p:attrName>
                                        </p:attrNameLst>
                                      </p:cBhvr>
                                      <p:to>
                                        <p:strVal val="visible"/>
                                      </p:to>
                                    </p:set>
                                    <p:animEffect transition="in" filter="fade">
                                      <p:cBhvr>
                                        <p:cTn id="15" dur="1000"/>
                                        <p:tgtEl>
                                          <p:spTgt spid="56013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60136"/>
                                        </p:tgtEl>
                                        <p:attrNameLst>
                                          <p:attrName>style.visibility</p:attrName>
                                        </p:attrNameLst>
                                      </p:cBhvr>
                                      <p:to>
                                        <p:strVal val="visible"/>
                                      </p:to>
                                    </p:set>
                                    <p:animEffect transition="in" filter="fade">
                                      <p:cBhvr>
                                        <p:cTn id="20" dur="1000"/>
                                        <p:tgtEl>
                                          <p:spTgt spid="56013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60138"/>
                                        </p:tgtEl>
                                        <p:attrNameLst>
                                          <p:attrName>style.visibility</p:attrName>
                                        </p:attrNameLst>
                                      </p:cBhvr>
                                      <p:to>
                                        <p:strVal val="visible"/>
                                      </p:to>
                                    </p:set>
                                    <p:animEffect transition="in" filter="fade">
                                      <p:cBhvr>
                                        <p:cTn id="23" dur="1000"/>
                                        <p:tgtEl>
                                          <p:spTgt spid="560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0135" grpId="0" animBg="1"/>
      <p:bldP spid="560136" grpId="0" animBg="1"/>
      <p:bldP spid="5601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Model and Data Agree Exquisitely Well!</a:t>
            </a:r>
            <a:endParaRPr lang="en-US" dirty="0"/>
          </a:p>
        </p:txBody>
      </p:sp>
      <p:sp>
        <p:nvSpPr>
          <p:cNvPr id="4" name="Date Placeholder 3"/>
          <p:cNvSpPr>
            <a:spLocks noGrp="1"/>
          </p:cNvSpPr>
          <p:nvPr>
            <p:ph type="dt" sz="half" idx="10"/>
          </p:nvPr>
        </p:nvSpPr>
        <p:spPr/>
        <p:txBody>
          <a:bodyPr/>
          <a:lstStyle/>
          <a:p>
            <a:r>
              <a:rPr lang="en-US" smtClean="0"/>
              <a:t>Craig Dukes / Virginia</a:t>
            </a:r>
            <a:endParaRPr lang="en-US" dirty="0"/>
          </a:p>
        </p:txBody>
      </p:sp>
      <p:sp>
        <p:nvSpPr>
          <p:cNvPr id="5" name="Footer Placeholder 4"/>
          <p:cNvSpPr>
            <a:spLocks noGrp="1"/>
          </p:cNvSpPr>
          <p:nvPr>
            <p:ph type="ftr" sz="quarter" idx="11"/>
          </p:nvPr>
        </p:nvSpPr>
        <p:spPr/>
        <p:txBody>
          <a:bodyPr/>
          <a:lstStyle/>
          <a:p>
            <a:r>
              <a:rPr lang="en-US" smtClean="0"/>
              <a:t>Mu2e</a:t>
            </a:r>
            <a:endParaRPr lang="en-US" dirty="0"/>
          </a:p>
        </p:txBody>
      </p:sp>
      <p:sp>
        <p:nvSpPr>
          <p:cNvPr id="6" name="Slide Number Placeholder 5"/>
          <p:cNvSpPr>
            <a:spLocks noGrp="1"/>
          </p:cNvSpPr>
          <p:nvPr>
            <p:ph type="sldNum" sz="quarter" idx="12"/>
          </p:nvPr>
        </p:nvSpPr>
        <p:spPr/>
        <p:txBody>
          <a:bodyPr/>
          <a:lstStyle/>
          <a:p>
            <a:fld id="{C95F3207-39C2-4B35-9EBF-195B2F555FC9}" type="slidenum">
              <a:rPr lang="en-US" smtClean="0"/>
              <a:t>4</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0" y="4738643"/>
            <a:ext cx="3545490" cy="1828800"/>
          </a:xfrm>
          <a:prstGeom prst="rect">
            <a:avLst/>
          </a:prstGeom>
        </p:spPr>
      </p:pic>
      <p:pic>
        <p:nvPicPr>
          <p:cNvPr id="266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371600"/>
            <a:ext cx="2692331"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63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17693" y="2590800"/>
            <a:ext cx="3541603"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6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62600" y="621707"/>
            <a:ext cx="3435096"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5780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Profound Discovery</a:t>
            </a:r>
            <a:endParaRPr lang="en-US" dirty="0"/>
          </a:p>
        </p:txBody>
      </p:sp>
      <p:sp>
        <p:nvSpPr>
          <p:cNvPr id="4" name="Date Placeholder 3"/>
          <p:cNvSpPr>
            <a:spLocks noGrp="1"/>
          </p:cNvSpPr>
          <p:nvPr>
            <p:ph type="dt" sz="half" idx="10"/>
          </p:nvPr>
        </p:nvSpPr>
        <p:spPr/>
        <p:txBody>
          <a:bodyPr/>
          <a:lstStyle/>
          <a:p>
            <a:r>
              <a:rPr lang="en-US" smtClean="0"/>
              <a:t>Craig Dukes / Virginia</a:t>
            </a:r>
            <a:endParaRPr lang="en-US" dirty="0"/>
          </a:p>
        </p:txBody>
      </p:sp>
      <p:sp>
        <p:nvSpPr>
          <p:cNvPr id="5" name="Footer Placeholder 4"/>
          <p:cNvSpPr>
            <a:spLocks noGrp="1"/>
          </p:cNvSpPr>
          <p:nvPr>
            <p:ph type="ftr" sz="quarter" idx="11"/>
          </p:nvPr>
        </p:nvSpPr>
        <p:spPr/>
        <p:txBody>
          <a:bodyPr/>
          <a:lstStyle/>
          <a:p>
            <a:r>
              <a:rPr lang="en-US" smtClean="0"/>
              <a:t>Mu2e</a:t>
            </a:r>
            <a:endParaRPr lang="en-US" dirty="0"/>
          </a:p>
        </p:txBody>
      </p:sp>
      <p:sp>
        <p:nvSpPr>
          <p:cNvPr id="6" name="Slide Number Placeholder 5"/>
          <p:cNvSpPr>
            <a:spLocks noGrp="1"/>
          </p:cNvSpPr>
          <p:nvPr>
            <p:ph type="sldNum" sz="quarter" idx="12"/>
          </p:nvPr>
        </p:nvSpPr>
        <p:spPr/>
        <p:txBody>
          <a:bodyPr/>
          <a:lstStyle/>
          <a:p>
            <a:fld id="{C95F3207-39C2-4B35-9EBF-195B2F555FC9}" type="slidenum">
              <a:rPr lang="en-US" smtClean="0"/>
              <a:t>5</a:t>
            </a:fld>
            <a:endParaRPr lang="en-US" dirty="0"/>
          </a:p>
        </p:txBody>
      </p:sp>
      <p:sp>
        <p:nvSpPr>
          <p:cNvPr id="7" name="TextBox 6"/>
          <p:cNvSpPr txBox="1"/>
          <p:nvPr/>
        </p:nvSpPr>
        <p:spPr>
          <a:xfrm>
            <a:off x="1371600" y="838200"/>
            <a:ext cx="7543800" cy="461665"/>
          </a:xfrm>
          <a:prstGeom prst="rect">
            <a:avLst/>
          </a:prstGeom>
          <a:noFill/>
        </p:spPr>
        <p:txBody>
          <a:bodyPr wrap="square" rtlCol="0">
            <a:spAutoFit/>
          </a:bodyPr>
          <a:lstStyle/>
          <a:p>
            <a:r>
              <a:rPr lang="en-US" sz="2400" b="1" dirty="0" smtClean="0">
                <a:solidFill>
                  <a:schemeClr val="bg1"/>
                </a:solidFill>
              </a:rPr>
              <a:t>The non-discovery of Supersymmetry</a:t>
            </a:r>
            <a:r>
              <a:rPr lang="en-US" sz="2400" b="1" dirty="0">
                <a:solidFill>
                  <a:schemeClr val="bg1"/>
                </a:solidFill>
              </a:rPr>
              <a:t> </a:t>
            </a:r>
            <a:r>
              <a:rPr lang="en-US" sz="2400" b="1" dirty="0" smtClean="0">
                <a:solidFill>
                  <a:schemeClr val="bg1"/>
                </a:solidFill>
              </a:rPr>
              <a:t>by the LHC</a:t>
            </a:r>
            <a:endParaRPr lang="en-US" sz="2400" b="1" dirty="0">
              <a:solidFill>
                <a:schemeClr val="bg1"/>
              </a:solidFill>
            </a:endParaRPr>
          </a:p>
        </p:txBody>
      </p:sp>
      <p:pic>
        <p:nvPicPr>
          <p:cNvPr id="2048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7288" y="1645920"/>
            <a:ext cx="4917872"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73547" y="1935482"/>
            <a:ext cx="2743200" cy="3700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9641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0484"/>
                                        </p:tgtEl>
                                      </p:cBhvr>
                                    </p:animEffect>
                                    <p:set>
                                      <p:cBhvr>
                                        <p:cTn id="7" dur="1" fill="hold">
                                          <p:stCondLst>
                                            <p:cond delay="499"/>
                                          </p:stCondLst>
                                        </p:cTn>
                                        <p:tgtEl>
                                          <p:spTgt spid="20484"/>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20483"/>
                                        </p:tgtEl>
                                        <p:attrNameLst>
                                          <p:attrName>style.visibility</p:attrName>
                                        </p:attrNameLst>
                                      </p:cBhvr>
                                      <p:to>
                                        <p:strVal val="visible"/>
                                      </p:to>
                                    </p:set>
                                    <p:animEffect transition="in" filter="fade">
                                      <p:cBhvr>
                                        <p:cTn id="10" dur="5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State of Theoretical Physics</a:t>
            </a:r>
            <a:endParaRPr lang="en-US" dirty="0"/>
          </a:p>
        </p:txBody>
      </p:sp>
      <p:sp>
        <p:nvSpPr>
          <p:cNvPr id="4" name="Date Placeholder 3"/>
          <p:cNvSpPr>
            <a:spLocks noGrp="1"/>
          </p:cNvSpPr>
          <p:nvPr>
            <p:ph type="dt" sz="half" idx="10"/>
          </p:nvPr>
        </p:nvSpPr>
        <p:spPr/>
        <p:txBody>
          <a:bodyPr/>
          <a:lstStyle/>
          <a:p>
            <a:r>
              <a:rPr lang="en-US" smtClean="0"/>
              <a:t>Craig Dukes / Virginia</a:t>
            </a:r>
            <a:endParaRPr lang="en-US" dirty="0"/>
          </a:p>
        </p:txBody>
      </p:sp>
      <p:sp>
        <p:nvSpPr>
          <p:cNvPr id="5" name="Footer Placeholder 4"/>
          <p:cNvSpPr>
            <a:spLocks noGrp="1"/>
          </p:cNvSpPr>
          <p:nvPr>
            <p:ph type="ftr" sz="quarter" idx="11"/>
          </p:nvPr>
        </p:nvSpPr>
        <p:spPr/>
        <p:txBody>
          <a:bodyPr/>
          <a:lstStyle/>
          <a:p>
            <a:r>
              <a:rPr lang="en-US" smtClean="0"/>
              <a:t>Mu2e</a:t>
            </a:r>
            <a:endParaRPr lang="en-US" dirty="0"/>
          </a:p>
        </p:txBody>
      </p:sp>
      <p:sp>
        <p:nvSpPr>
          <p:cNvPr id="6" name="Slide Number Placeholder 5"/>
          <p:cNvSpPr>
            <a:spLocks noGrp="1"/>
          </p:cNvSpPr>
          <p:nvPr>
            <p:ph type="sldNum" sz="quarter" idx="12"/>
          </p:nvPr>
        </p:nvSpPr>
        <p:spPr/>
        <p:txBody>
          <a:bodyPr/>
          <a:lstStyle/>
          <a:p>
            <a:fld id="{C95F3207-39C2-4B35-9EBF-195B2F555FC9}" type="slidenum">
              <a:rPr lang="en-US" smtClean="0"/>
              <a:t>6</a:t>
            </a:fld>
            <a:endParaRPr lang="en-US" dirty="0"/>
          </a:p>
        </p:txBody>
      </p:sp>
      <p:pic>
        <p:nvPicPr>
          <p:cNvPr id="2560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762000"/>
            <a:ext cx="3657600" cy="3129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209800" y="5852160"/>
            <a:ext cx="4876800" cy="523220"/>
          </a:xfrm>
          <a:prstGeom prst="rect">
            <a:avLst/>
          </a:prstGeom>
          <a:solidFill>
            <a:schemeClr val="accent1">
              <a:lumMod val="50000"/>
            </a:schemeClr>
          </a:solidFill>
          <a:ln>
            <a:solidFill>
              <a:schemeClr val="tx1"/>
            </a:solidFill>
          </a:ln>
        </p:spPr>
        <p:txBody>
          <a:bodyPr wrap="square" rtlCol="0" anchor="ctr">
            <a:spAutoFit/>
          </a:bodyPr>
          <a:lstStyle/>
          <a:p>
            <a:pPr algn="ctr"/>
            <a:r>
              <a:rPr lang="en-US" sz="2800" dirty="0" smtClean="0">
                <a:solidFill>
                  <a:srgbClr val="FFFF00"/>
                </a:solidFill>
              </a:rPr>
              <a:t>How do we proceed from here?</a:t>
            </a:r>
          </a:p>
        </p:txBody>
      </p:sp>
      <p:sp>
        <p:nvSpPr>
          <p:cNvPr id="9" name="TextBox 8"/>
          <p:cNvSpPr txBox="1"/>
          <p:nvPr/>
        </p:nvSpPr>
        <p:spPr>
          <a:xfrm>
            <a:off x="4114800" y="762000"/>
            <a:ext cx="4914900" cy="3046988"/>
          </a:xfrm>
          <a:prstGeom prst="rect">
            <a:avLst/>
          </a:prstGeom>
          <a:noFill/>
        </p:spPr>
        <p:txBody>
          <a:bodyPr wrap="square" rtlCol="0">
            <a:spAutoFit/>
          </a:bodyPr>
          <a:lstStyle/>
          <a:p>
            <a:r>
              <a:rPr lang="en-US" sz="2400" dirty="0" smtClean="0">
                <a:solidFill>
                  <a:schemeClr val="bg1"/>
                </a:solidFill>
              </a:rPr>
              <a:t>We have a Standard Model that explains (almost) everything we see in our accelerator-based particle experiments.</a:t>
            </a:r>
          </a:p>
          <a:p>
            <a:r>
              <a:rPr lang="en-US" sz="2400" dirty="0" smtClean="0">
                <a:solidFill>
                  <a:schemeClr val="bg1"/>
                </a:solidFill>
              </a:rPr>
              <a:t>It does not explain very gross features we unambiguously observe in the universe:  dark matter, dark energy, antimatter asymmetry.</a:t>
            </a:r>
          </a:p>
        </p:txBody>
      </p:sp>
      <p:sp>
        <p:nvSpPr>
          <p:cNvPr id="10" name="TextBox 9"/>
          <p:cNvSpPr txBox="1"/>
          <p:nvPr/>
        </p:nvSpPr>
        <p:spPr>
          <a:xfrm>
            <a:off x="533400" y="4251960"/>
            <a:ext cx="8229600" cy="1277273"/>
          </a:xfrm>
          <a:prstGeom prst="rect">
            <a:avLst/>
          </a:prstGeom>
          <a:noFill/>
        </p:spPr>
        <p:txBody>
          <a:bodyPr wrap="square" rtlCol="0">
            <a:spAutoFit/>
          </a:bodyPr>
          <a:lstStyle/>
          <a:p>
            <a:pPr>
              <a:spcAft>
                <a:spcPts val="600"/>
              </a:spcAft>
            </a:pPr>
            <a:r>
              <a:rPr lang="en-US" sz="2400" dirty="0" smtClean="0">
                <a:solidFill>
                  <a:schemeClr val="bg1"/>
                </a:solidFill>
              </a:rPr>
              <a:t>“If </a:t>
            </a:r>
            <a:r>
              <a:rPr lang="en-US" sz="2400" dirty="0">
                <a:solidFill>
                  <a:schemeClr val="bg1"/>
                </a:solidFill>
              </a:rPr>
              <a:t>you ask most theorists working on particle physics, they’re in a state of confusion</a:t>
            </a:r>
            <a:r>
              <a:rPr lang="en-US" sz="2400" dirty="0" smtClean="0">
                <a:solidFill>
                  <a:schemeClr val="bg1"/>
                </a:solidFill>
              </a:rPr>
              <a:t>.”</a:t>
            </a:r>
            <a:endParaRPr lang="en-US" sz="2400" dirty="0">
              <a:solidFill>
                <a:schemeClr val="bg1"/>
              </a:solidFill>
            </a:endParaRPr>
          </a:p>
          <a:p>
            <a:pPr algn="r">
              <a:spcAft>
                <a:spcPts val="600"/>
              </a:spcAft>
            </a:pPr>
            <a:r>
              <a:rPr lang="en-US" sz="2400" dirty="0" smtClean="0">
                <a:solidFill>
                  <a:schemeClr val="bg1"/>
                </a:solidFill>
              </a:rPr>
              <a:t>Neil Turok, Director Perimeter Institute</a:t>
            </a:r>
          </a:p>
        </p:txBody>
      </p:sp>
    </p:spTree>
    <p:extLst>
      <p:ext uri="{BB962C8B-B14F-4D97-AF65-F5344CB8AC3E}">
        <p14:creationId xmlns:p14="http://schemas.microsoft.com/office/powerpoint/2010/main" val="318289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Lack of Theoretical Ideas, but Little Guidance</a:t>
            </a:r>
            <a:endParaRPr lang="en-US" dirty="0"/>
          </a:p>
        </p:txBody>
      </p:sp>
      <p:sp>
        <p:nvSpPr>
          <p:cNvPr id="4" name="Date Placeholder 3"/>
          <p:cNvSpPr>
            <a:spLocks noGrp="1"/>
          </p:cNvSpPr>
          <p:nvPr>
            <p:ph type="dt" sz="half" idx="10"/>
          </p:nvPr>
        </p:nvSpPr>
        <p:spPr/>
        <p:txBody>
          <a:bodyPr/>
          <a:lstStyle/>
          <a:p>
            <a:r>
              <a:rPr lang="en-US" smtClean="0"/>
              <a:t>Craig Dukes / Virginia</a:t>
            </a:r>
            <a:endParaRPr lang="en-US" dirty="0"/>
          </a:p>
        </p:txBody>
      </p:sp>
      <p:sp>
        <p:nvSpPr>
          <p:cNvPr id="5" name="Footer Placeholder 4"/>
          <p:cNvSpPr>
            <a:spLocks noGrp="1"/>
          </p:cNvSpPr>
          <p:nvPr>
            <p:ph type="ftr" sz="quarter" idx="11"/>
          </p:nvPr>
        </p:nvSpPr>
        <p:spPr/>
        <p:txBody>
          <a:bodyPr/>
          <a:lstStyle/>
          <a:p>
            <a:r>
              <a:rPr lang="en-US" smtClean="0"/>
              <a:t>Mu2e</a:t>
            </a:r>
            <a:endParaRPr lang="en-US" dirty="0"/>
          </a:p>
        </p:txBody>
      </p:sp>
      <p:sp>
        <p:nvSpPr>
          <p:cNvPr id="6" name="Slide Number Placeholder 5"/>
          <p:cNvSpPr>
            <a:spLocks noGrp="1"/>
          </p:cNvSpPr>
          <p:nvPr>
            <p:ph type="sldNum" sz="quarter" idx="12"/>
          </p:nvPr>
        </p:nvSpPr>
        <p:spPr/>
        <p:txBody>
          <a:bodyPr/>
          <a:lstStyle/>
          <a:p>
            <a:fld id="{C95F3207-39C2-4B35-9EBF-195B2F555FC9}" type="slidenum">
              <a:rPr lang="en-US" smtClean="0"/>
              <a:t>7</a:t>
            </a:fld>
            <a:endParaRPr lang="en-US"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838200"/>
            <a:ext cx="7319342"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0166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2" name="Rectangle 4"/>
          <p:cNvSpPr>
            <a:spLocks noGrp="1" noRot="1" noChangeArrowheads="1"/>
          </p:cNvSpPr>
          <p:nvPr>
            <p:ph type="title"/>
          </p:nvPr>
        </p:nvSpPr>
        <p:spPr/>
        <p:txBody>
          <a:bodyPr/>
          <a:lstStyle/>
          <a:p>
            <a:r>
              <a:rPr lang="en-US" dirty="0" smtClean="0"/>
              <a:t>What Energy Accelerator is Needed to Probe New Physics?</a:t>
            </a:r>
            <a:endParaRPr lang="en-US" dirty="0"/>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8" name="Footer Placeholder 3"/>
          <p:cNvSpPr>
            <a:spLocks noGrp="1"/>
          </p:cNvSpPr>
          <p:nvPr>
            <p:ph type="ftr" sz="quarter" idx="11"/>
          </p:nvPr>
        </p:nvSpPr>
        <p:spPr/>
        <p:txBody>
          <a:bodyPr/>
          <a:lstStyle/>
          <a:p>
            <a:r>
              <a:rPr lang="en-US" smtClean="0"/>
              <a:t>Mu2e</a:t>
            </a:r>
            <a:endParaRPr lang="en-US" baseline="30000" dirty="0"/>
          </a:p>
        </p:txBody>
      </p:sp>
      <p:sp>
        <p:nvSpPr>
          <p:cNvPr id="3" name="Slide Number Placeholder 2"/>
          <p:cNvSpPr>
            <a:spLocks noGrp="1"/>
          </p:cNvSpPr>
          <p:nvPr>
            <p:ph type="sldNum" sz="quarter" idx="12"/>
          </p:nvPr>
        </p:nvSpPr>
        <p:spPr/>
        <p:txBody>
          <a:bodyPr/>
          <a:lstStyle/>
          <a:p>
            <a:fld id="{C95F3207-39C2-4B35-9EBF-195B2F555FC9}" type="slidenum">
              <a:rPr lang="en-US" smtClean="0"/>
              <a:pPr/>
              <a:t>8</a:t>
            </a:fld>
            <a:endParaRPr lang="en-US" dirty="0"/>
          </a:p>
        </p:txBody>
      </p:sp>
      <p:pic>
        <p:nvPicPr>
          <p:cNvPr id="288773" name="Picture 5" descr="livingston_plot_1"/>
          <p:cNvPicPr>
            <a:picLocks noChangeAspect="1" noChangeArrowheads="1"/>
          </p:cNvPicPr>
          <p:nvPr/>
        </p:nvPicPr>
        <p:blipFill>
          <a:blip r:embed="rId3">
            <a:extLst>
              <a:ext uri="{28A0092B-C50C-407E-A947-70E740481C1C}">
                <a14:useLocalDpi xmlns:a14="http://schemas.microsoft.com/office/drawing/2010/main" val="0"/>
              </a:ext>
            </a:extLst>
          </a:blip>
          <a:srcRect l="-1244" t="-1199" r="-1244" b="-1199"/>
          <a:stretch>
            <a:fillRect/>
          </a:stretch>
        </p:blipFill>
        <p:spPr bwMode="auto">
          <a:xfrm>
            <a:off x="152400" y="1066800"/>
            <a:ext cx="4854575" cy="5026025"/>
          </a:xfrm>
          <a:prstGeom prst="rect">
            <a:avLst/>
          </a:prstGeom>
          <a:solidFill>
            <a:schemeClr val="tx1"/>
          </a:solidFill>
        </p:spPr>
      </p:pic>
      <p:sp>
        <p:nvSpPr>
          <p:cNvPr id="288775" name="Text Box 7"/>
          <p:cNvSpPr txBox="1">
            <a:spLocks noChangeArrowheads="1"/>
          </p:cNvSpPr>
          <p:nvPr/>
        </p:nvSpPr>
        <p:spPr bwMode="auto">
          <a:xfrm>
            <a:off x="5006976" y="854801"/>
            <a:ext cx="4006596" cy="4524315"/>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sz="2400" dirty="0" smtClean="0">
                <a:solidFill>
                  <a:schemeClr val="bg1"/>
                </a:solidFill>
              </a:rPr>
              <a:t>We don’t know!</a:t>
            </a:r>
          </a:p>
          <a:p>
            <a:pPr algn="l">
              <a:spcBef>
                <a:spcPct val="50000"/>
              </a:spcBef>
            </a:pPr>
            <a:r>
              <a:rPr lang="en-US" sz="2400" dirty="0" smtClean="0">
                <a:solidFill>
                  <a:schemeClr val="bg1"/>
                </a:solidFill>
              </a:rPr>
              <a:t>There is no guarantee that a new accelerator 10X or 100X the LHC energy will see anything new:  just confirm the Standard Model at a new energy scale. </a:t>
            </a:r>
          </a:p>
          <a:p>
            <a:pPr algn="l">
              <a:spcBef>
                <a:spcPct val="50000"/>
              </a:spcBef>
            </a:pPr>
            <a:r>
              <a:rPr lang="en-US" sz="2400" dirty="0" smtClean="0">
                <a:solidFill>
                  <a:schemeClr val="bg1"/>
                </a:solidFill>
              </a:rPr>
              <a:t>And accelerators are not cheap:  a 10X the LHC energy accelerator would cost tens of billions of dollars.</a:t>
            </a:r>
            <a:endParaRPr lang="en-US" sz="2400" dirty="0">
              <a:solidFill>
                <a:schemeClr val="bg1"/>
              </a:solidFill>
            </a:endParaRPr>
          </a:p>
        </p:txBody>
      </p:sp>
      <p:sp>
        <p:nvSpPr>
          <p:cNvPr id="288777" name="Oval 9"/>
          <p:cNvSpPr>
            <a:spLocks noChangeArrowheads="1"/>
          </p:cNvSpPr>
          <p:nvPr/>
        </p:nvSpPr>
        <p:spPr bwMode="auto">
          <a:xfrm>
            <a:off x="914400" y="4661301"/>
            <a:ext cx="3825875" cy="1687890"/>
          </a:xfrm>
          <a:prstGeom prst="ellipse">
            <a:avLst/>
          </a:prstGeom>
          <a:solidFill>
            <a:schemeClr val="tx2">
              <a:lumMod val="50000"/>
            </a:schemeClr>
          </a:solidFill>
          <a:ln w="25400">
            <a:solidFill>
              <a:schemeClr val="tx1"/>
            </a:solidFill>
            <a:round/>
            <a:headEnd/>
            <a:tailEnd/>
          </a:ln>
          <a:effectLst/>
          <a:extLst/>
        </p:spPr>
        <p:txBody>
          <a:bodyPr wrap="square" anchor="ctr">
            <a:spAutoFit/>
          </a:bodyPr>
          <a:lstStyle/>
          <a:p>
            <a:pPr algn="ctr"/>
            <a:r>
              <a:rPr lang="en-US" sz="2400" dirty="0" smtClean="0">
                <a:solidFill>
                  <a:srgbClr val="FFFF00"/>
                </a:solidFill>
              </a:rPr>
              <a:t>How best can we probe vastly higher energy scales?</a:t>
            </a:r>
            <a:endParaRPr lang="en-US" sz="2400" dirty="0">
              <a:solidFill>
                <a:srgbClr val="FFFF00"/>
              </a:solidFill>
            </a:endParaRPr>
          </a:p>
        </p:txBody>
      </p:sp>
      <p:sp>
        <p:nvSpPr>
          <p:cNvPr id="5" name="TextBox 4"/>
          <p:cNvSpPr txBox="1"/>
          <p:nvPr/>
        </p:nvSpPr>
        <p:spPr>
          <a:xfrm>
            <a:off x="3810000" y="1339334"/>
            <a:ext cx="691728" cy="369332"/>
          </a:xfrm>
          <a:prstGeom prst="rect">
            <a:avLst/>
          </a:prstGeom>
          <a:noFill/>
          <a:ln>
            <a:solidFill>
              <a:srgbClr val="FF0000"/>
            </a:solidFill>
          </a:ln>
        </p:spPr>
        <p:txBody>
          <a:bodyPr wrap="none" rtlCol="0">
            <a:spAutoFit/>
          </a:bodyPr>
          <a:lstStyle/>
          <a:p>
            <a:r>
              <a:rPr lang="en-US" dirty="0" smtClean="0">
                <a:solidFill>
                  <a:srgbClr val="FF0000"/>
                </a:solidFill>
              </a:rPr>
              <a:t>Higgs</a:t>
            </a:r>
          </a:p>
        </p:txBody>
      </p:sp>
      <p:sp>
        <p:nvSpPr>
          <p:cNvPr id="11" name="TextBox 10"/>
          <p:cNvSpPr txBox="1"/>
          <p:nvPr/>
        </p:nvSpPr>
        <p:spPr>
          <a:xfrm>
            <a:off x="1048303" y="2249269"/>
            <a:ext cx="1085297" cy="646331"/>
          </a:xfrm>
          <a:prstGeom prst="rect">
            <a:avLst/>
          </a:prstGeom>
          <a:noFill/>
          <a:ln>
            <a:solidFill>
              <a:srgbClr val="FF0000"/>
            </a:solidFill>
          </a:ln>
        </p:spPr>
        <p:txBody>
          <a:bodyPr wrap="none" rtlCol="0">
            <a:spAutoFit/>
          </a:bodyPr>
          <a:lstStyle/>
          <a:p>
            <a:r>
              <a:rPr lang="en-US" dirty="0" smtClean="0">
                <a:solidFill>
                  <a:srgbClr val="FF0000"/>
                </a:solidFill>
              </a:rPr>
              <a:t>EW force </a:t>
            </a:r>
          </a:p>
          <a:p>
            <a:r>
              <a:rPr lang="en-US" dirty="0" smtClean="0">
                <a:solidFill>
                  <a:srgbClr val="FF0000"/>
                </a:solidFill>
              </a:rPr>
              <a:t>carriers</a:t>
            </a:r>
          </a:p>
        </p:txBody>
      </p:sp>
      <p:cxnSp>
        <p:nvCxnSpPr>
          <p:cNvPr id="7" name="Straight Arrow Connector 6"/>
          <p:cNvCxnSpPr/>
          <p:nvPr/>
        </p:nvCxnSpPr>
        <p:spPr>
          <a:xfrm>
            <a:off x="4155864" y="1708666"/>
            <a:ext cx="263736" cy="19633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133600" y="2540993"/>
            <a:ext cx="381000" cy="15533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133600" y="2721605"/>
            <a:ext cx="226742" cy="17399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133600" y="2696329"/>
            <a:ext cx="1524000" cy="5055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8777"/>
                                        </p:tgtEl>
                                        <p:attrNameLst>
                                          <p:attrName>style.visibility</p:attrName>
                                        </p:attrNameLst>
                                      </p:cBhvr>
                                      <p:to>
                                        <p:strVal val="visible"/>
                                      </p:to>
                                    </p:set>
                                    <p:animEffect transition="in" filter="fade">
                                      <p:cBhvr>
                                        <p:cTn id="7" dur="500"/>
                                        <p:tgtEl>
                                          <p:spTgt spid="2887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77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tabLst>
                <a:tab pos="1203325" algn="l"/>
              </a:tabLst>
            </a:pPr>
            <a:r>
              <a:rPr lang="en-US" dirty="0" smtClean="0"/>
              <a:t>Rather than exploiting Einstein’s mass-energy relation, E=mc</a:t>
            </a:r>
            <a:r>
              <a:rPr lang="en-US" baseline="30000" dirty="0" smtClean="0"/>
              <a:t>2</a:t>
            </a:r>
            <a:r>
              <a:rPr lang="en-US" dirty="0" smtClean="0"/>
              <a:t>, exploit Heisenberg’s uncertainty principle, </a:t>
            </a:r>
            <a:r>
              <a:rPr lang="en-US" dirty="0" smtClean="0">
                <a:latin typeface="Symbol" pitchFamily="18" charset="2"/>
              </a:rPr>
              <a:t>D</a:t>
            </a:r>
            <a:r>
              <a:rPr lang="en-US" dirty="0" smtClean="0"/>
              <a:t>E</a:t>
            </a:r>
            <a:r>
              <a:rPr lang="en-US" dirty="0" smtClean="0">
                <a:latin typeface="Symbol" pitchFamily="18" charset="2"/>
              </a:rPr>
              <a:t>D</a:t>
            </a:r>
            <a:r>
              <a:rPr lang="en-US" dirty="0" smtClean="0"/>
              <a:t>t</a:t>
            </a:r>
            <a:r>
              <a:rPr lang="en-US" dirty="0" smtClean="0">
                <a:latin typeface="Arial Unicode MS"/>
                <a:ea typeface="Arial Unicode MS"/>
                <a:cs typeface="Arial Unicode MS"/>
              </a:rPr>
              <a:t>≳ħ/2</a:t>
            </a:r>
            <a:endParaRPr lang="en-US" dirty="0"/>
          </a:p>
        </p:txBody>
      </p:sp>
      <p:sp>
        <p:nvSpPr>
          <p:cNvPr id="2" name="Date Placeholder 1"/>
          <p:cNvSpPr>
            <a:spLocks noGrp="1"/>
          </p:cNvSpPr>
          <p:nvPr>
            <p:ph type="dt" sz="half" idx="10"/>
          </p:nvPr>
        </p:nvSpPr>
        <p:spPr/>
        <p:txBody>
          <a:bodyPr/>
          <a:lstStyle/>
          <a:p>
            <a:r>
              <a:rPr lang="en-US" smtClean="0"/>
              <a:t>Craig Dukes / Virginia</a:t>
            </a:r>
            <a:endParaRPr lang="en-US" dirty="0"/>
          </a:p>
        </p:txBody>
      </p:sp>
      <p:sp>
        <p:nvSpPr>
          <p:cNvPr id="13" name="Footer Placeholder 2"/>
          <p:cNvSpPr>
            <a:spLocks noGrp="1"/>
          </p:cNvSpPr>
          <p:nvPr>
            <p:ph type="ftr" sz="quarter" idx="11"/>
          </p:nvPr>
        </p:nvSpPr>
        <p:spPr/>
        <p:txBody>
          <a:bodyPr/>
          <a:lstStyle/>
          <a:p>
            <a:r>
              <a:rPr lang="en-US" smtClean="0"/>
              <a:t>Mu2e</a:t>
            </a:r>
            <a:endParaRPr lang="en-US" baseline="30000" dirty="0"/>
          </a:p>
        </p:txBody>
      </p:sp>
      <p:sp>
        <p:nvSpPr>
          <p:cNvPr id="3" name="Slide Number Placeholder 2"/>
          <p:cNvSpPr>
            <a:spLocks noGrp="1"/>
          </p:cNvSpPr>
          <p:nvPr>
            <p:ph type="sldNum" sz="quarter" idx="12"/>
          </p:nvPr>
        </p:nvSpPr>
        <p:spPr/>
        <p:txBody>
          <a:bodyPr/>
          <a:lstStyle/>
          <a:p>
            <a:fld id="{C95F3207-39C2-4B35-9EBF-195B2F555FC9}" type="slidenum">
              <a:rPr lang="en-US" smtClean="0"/>
              <a:pPr/>
              <a:t>9</a:t>
            </a:fld>
            <a:endParaRPr lang="en-US" dirty="0"/>
          </a:p>
        </p:txBody>
      </p:sp>
      <p:pic>
        <p:nvPicPr>
          <p:cNvPr id="30925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5105" y="1188720"/>
            <a:ext cx="1535113" cy="228441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25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29337" y="1188720"/>
            <a:ext cx="1690687" cy="229076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9276" name="Text Box 28"/>
          <p:cNvSpPr txBox="1">
            <a:spLocks noChangeArrowheads="1"/>
          </p:cNvSpPr>
          <p:nvPr/>
        </p:nvSpPr>
        <p:spPr bwMode="auto">
          <a:xfrm>
            <a:off x="557343" y="3424535"/>
            <a:ext cx="3406775" cy="46166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400" dirty="0">
                <a:solidFill>
                  <a:schemeClr val="bg1"/>
                </a:solidFill>
              </a:rPr>
              <a:t>Highest energy crucial</a:t>
            </a:r>
          </a:p>
        </p:txBody>
      </p:sp>
      <p:sp>
        <p:nvSpPr>
          <p:cNvPr id="309277" name="Text Box 29"/>
          <p:cNvSpPr txBox="1">
            <a:spLocks noChangeArrowheads="1"/>
          </p:cNvSpPr>
          <p:nvPr/>
        </p:nvSpPr>
        <p:spPr bwMode="auto">
          <a:xfrm>
            <a:off x="5137150" y="3395299"/>
            <a:ext cx="3348037" cy="46166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540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400" dirty="0">
                <a:solidFill>
                  <a:schemeClr val="bg1"/>
                </a:solidFill>
              </a:rPr>
              <a:t>Highest intensities crucial</a:t>
            </a:r>
          </a:p>
        </p:txBody>
      </p:sp>
      <p:pic>
        <p:nvPicPr>
          <p:cNvPr id="309280" name="Picture 32" descr="feynman_diagram_g2_z_electr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08525" y="4098658"/>
            <a:ext cx="4205288" cy="2287587"/>
          </a:xfrm>
          <a:prstGeom prst="rect">
            <a:avLst/>
          </a:prstGeom>
          <a:noFill/>
          <a:extLst>
            <a:ext uri="{909E8E84-426E-40DD-AFC4-6F175D3DCCD1}">
              <a14:hiddenFill xmlns:a14="http://schemas.microsoft.com/office/drawing/2010/main">
                <a:solidFill>
                  <a:srgbClr val="FFFFFF"/>
                </a:solidFill>
              </a14:hiddenFill>
            </a:ext>
          </a:extLst>
        </p:spPr>
      </p:pic>
      <p:pic>
        <p:nvPicPr>
          <p:cNvPr id="309281" name="Picture 33" descr="elecrron_positron_z"/>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60438" y="4054208"/>
            <a:ext cx="2741612" cy="20081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es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smtClean="0">
            <a:solidFill>
              <a:schemeClr val="bg1"/>
            </a:solidFill>
          </a:defRPr>
        </a:defPPr>
      </a:lstStyle>
    </a:txDef>
  </a:objectDefaults>
  <a:extraClrSchemeLst/>
</a:theme>
</file>

<file path=ppt/theme/theme2.xml><?xml version="1.0" encoding="utf-8"?>
<a:theme xmlns:a="http://schemas.openxmlformats.org/drawingml/2006/main" name="template_blue_tit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test</Template>
  <TotalTime>12276</TotalTime>
  <Words>1887</Words>
  <Application>Microsoft Office PowerPoint</Application>
  <PresentationFormat>On-screen Show (4:3)</PresentationFormat>
  <Paragraphs>448</Paragraphs>
  <Slides>36</Slides>
  <Notes>16</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36</vt:i4>
      </vt:variant>
    </vt:vector>
  </HeadingPairs>
  <TitlesOfParts>
    <vt:vector size="47" baseType="lpstr">
      <vt:lpstr>Arial</vt:lpstr>
      <vt:lpstr>Calibri</vt:lpstr>
      <vt:lpstr>Arial Unicode MS</vt:lpstr>
      <vt:lpstr>Symbol</vt:lpstr>
      <vt:lpstr>Stylus BT</vt:lpstr>
      <vt:lpstr>Century Gothic</vt:lpstr>
      <vt:lpstr>Comic Sans MS</vt:lpstr>
      <vt:lpstr>Wingdings</vt:lpstr>
      <vt:lpstr>test</vt:lpstr>
      <vt:lpstr>template_blue_title</vt:lpstr>
      <vt:lpstr>Equation</vt:lpstr>
      <vt:lpstr>Mu2e: Probing the Frontiers of Physics Using Rare Particle Decays</vt:lpstr>
      <vt:lpstr>Planning the Future of Particle Physics</vt:lpstr>
      <vt:lpstr>Context of Snowmass was Two Profound Discoveries</vt:lpstr>
      <vt:lpstr>Standard Model and Data Agree Exquisitely Well!</vt:lpstr>
      <vt:lpstr>Second Profound Discovery</vt:lpstr>
      <vt:lpstr>Current State of Theoretical Physics</vt:lpstr>
      <vt:lpstr>No Lack of Theoretical Ideas, but Little Guidance</vt:lpstr>
      <vt:lpstr>What Energy Accelerator is Needed to Probe New Physics?</vt:lpstr>
      <vt:lpstr>Rather than exploiting Einstein’s mass-energy relation, E=mc2, exploit Heisenberg’s uncertainty principle, DEDt≳ħ/2</vt:lpstr>
      <vt:lpstr>Mu2e: Probe New Physics Charged Lepton Flavor Violation</vt:lpstr>
      <vt:lpstr>Why Muon-to-Electron Conversion? </vt:lpstr>
      <vt:lpstr>Example:  Flavor-Violating Higgs Decays</vt:lpstr>
      <vt:lpstr>Mu2e Looking for an Exceedingly Rare Event</vt:lpstr>
      <vt:lpstr>Mu2e Will Indirectly Probe Extremely High Mass Scales</vt:lpstr>
      <vt:lpstr>How to Search for m-N→e-N</vt:lpstr>
      <vt:lpstr>How to Search for m-N→e-N</vt:lpstr>
      <vt:lpstr>Mu2e Searching for a Third Process:  m-N→e-N</vt:lpstr>
      <vt:lpstr>New Beamline and Detector Hall to be Built</vt:lpstr>
      <vt:lpstr>Mu2e Apparatus</vt:lpstr>
      <vt:lpstr>Heart of the Spectrometer:  Straw Tracker</vt:lpstr>
      <vt:lpstr>Electromagnetic Calorimeter</vt:lpstr>
      <vt:lpstr>Cosmic Ray Veto</vt:lpstr>
      <vt:lpstr>What we Get</vt:lpstr>
      <vt:lpstr>Status of Mu2e</vt:lpstr>
      <vt:lpstr>Where Best to Find the New Physics?</vt:lpstr>
      <vt:lpstr>Backup Slides</vt:lpstr>
      <vt:lpstr>What Sensitivity is Needed?</vt:lpstr>
      <vt:lpstr>What Sensitivity is Needed?</vt:lpstr>
      <vt:lpstr>What Sensitivity is Needed?</vt:lpstr>
      <vt:lpstr>What we Get</vt:lpstr>
      <vt:lpstr>Tracker Performance</vt:lpstr>
      <vt:lpstr>History of Muon Lepton Flavor Violation Searches</vt:lpstr>
      <vt:lpstr>Transport Solenoidal Magnet</vt:lpstr>
      <vt:lpstr>Schedule</vt:lpstr>
      <vt:lpstr>Proton Absorber</vt:lpstr>
      <vt:lpstr>Choice of StoppingTarget Material</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Beyond E = mc2 Using Rare Particle Decays to Probe the Energy Frontier</dc:title>
  <dc:creator>ecd3m</dc:creator>
  <cp:lastModifiedBy>craig</cp:lastModifiedBy>
  <cp:revision>403</cp:revision>
  <dcterms:created xsi:type="dcterms:W3CDTF">2011-05-28T00:25:55Z</dcterms:created>
  <dcterms:modified xsi:type="dcterms:W3CDTF">2015-02-22T14:04:33Z</dcterms:modified>
</cp:coreProperties>
</file>